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1529" r:id="rId2"/>
    <p:sldId id="372" r:id="rId3"/>
    <p:sldId id="619" r:id="rId4"/>
    <p:sldId id="1598" r:id="rId5"/>
    <p:sldId id="1451" r:id="rId6"/>
    <p:sldId id="258" r:id="rId7"/>
    <p:sldId id="1599" r:id="rId8"/>
    <p:sldId id="1600" r:id="rId9"/>
    <p:sldId id="1602" r:id="rId10"/>
    <p:sldId id="1601" r:id="rId11"/>
    <p:sldId id="1603" r:id="rId12"/>
    <p:sldId id="1605" r:id="rId13"/>
    <p:sldId id="1606" r:id="rId14"/>
    <p:sldId id="1607" r:id="rId15"/>
    <p:sldId id="1608" r:id="rId16"/>
    <p:sldId id="1609" r:id="rId17"/>
    <p:sldId id="1610" r:id="rId18"/>
    <p:sldId id="1611" r:id="rId19"/>
    <p:sldId id="1612" r:id="rId20"/>
    <p:sldId id="1613" r:id="rId21"/>
    <p:sldId id="1614" r:id="rId22"/>
    <p:sldId id="1615" r:id="rId23"/>
    <p:sldId id="1616" r:id="rId24"/>
    <p:sldId id="1592" r:id="rId25"/>
    <p:sldId id="1538" r:id="rId26"/>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0066"/>
    <a:srgbClr val="FF3300"/>
    <a:srgbClr val="FF6600"/>
    <a:srgbClr val="009D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5" autoAdjust="0"/>
    <p:restoredTop sz="88593" autoAdjust="0"/>
  </p:normalViewPr>
  <p:slideViewPr>
    <p:cSldViewPr>
      <p:cViewPr varScale="1">
        <p:scale>
          <a:sx n="75" d="100"/>
          <a:sy n="75" d="100"/>
        </p:scale>
        <p:origin x="715" y="5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4" y="0"/>
            <a:ext cx="2971800" cy="457200"/>
          </a:xfrm>
          <a:prstGeom prst="rect">
            <a:avLst/>
          </a:prstGeom>
        </p:spPr>
        <p:txBody>
          <a:bodyPr vert="horz" lIns="91440" tIns="45720" rIns="91440" bIns="45720" rtlCol="0"/>
          <a:lstStyle>
            <a:lvl1pPr algn="r">
              <a:defRPr sz="1200"/>
            </a:lvl1pPr>
          </a:lstStyle>
          <a:p>
            <a:fld id="{4687DBFB-ACE0-4E79-8808-385FCEFCB5B7}" type="datetimeFigureOut">
              <a:rPr lang="zh-CN" altLang="en-US" smtClean="0"/>
              <a:pPr/>
              <a:t>2025/1/24</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4" y="8685213"/>
            <a:ext cx="2971800" cy="457200"/>
          </a:xfrm>
          <a:prstGeom prst="rect">
            <a:avLst/>
          </a:prstGeom>
        </p:spPr>
        <p:txBody>
          <a:bodyPr vert="horz" lIns="91440" tIns="45720" rIns="91440" bIns="45720" rtlCol="0" anchor="b"/>
          <a:lstStyle>
            <a:lvl1pPr algn="r">
              <a:defRPr sz="1200"/>
            </a:lvl1pPr>
          </a:lstStyle>
          <a:p>
            <a:fld id="{0892393D-F701-47C2-9EFF-2C365D8DDB79}" type="slidenum">
              <a:rPr lang="zh-CN" altLang="en-US" smtClean="0"/>
              <a:pPr/>
              <a:t>‹#›</a:t>
            </a:fld>
            <a:endParaRPr lang="zh-CN" altLang="en-US"/>
          </a:p>
        </p:txBody>
      </p:sp>
    </p:spTree>
    <p:extLst>
      <p:ext uri="{BB962C8B-B14F-4D97-AF65-F5344CB8AC3E}">
        <p14:creationId xmlns:p14="http://schemas.microsoft.com/office/powerpoint/2010/main" val="318692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4"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026C558D-B080-46CB-A37C-768934525088}" type="datetimeFigureOut">
              <a:rPr lang="zh-CN" altLang="en-US"/>
              <a:pPr>
                <a:defRPr/>
              </a:pPr>
              <a:t>2025/1/24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1" y="4343400"/>
            <a:ext cx="5486400" cy="4114800"/>
          </a:xfrm>
          <a:prstGeom prst="rect">
            <a:avLst/>
          </a:prstGeom>
        </p:spPr>
        <p:txBody>
          <a:bodyPr vert="horz" lIns="91440" tIns="45720" rIns="91440" bIns="45720" rtlCol="0">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4"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DE3ED4EB-D48F-4AD8-9AAC-BC93CF80A6A5}" type="slidenum">
              <a:rPr lang="zh-CN" altLang="en-US"/>
              <a:pPr>
                <a:defRPr/>
              </a:pPr>
              <a:t>‹#›</a:t>
            </a:fld>
            <a:endParaRPr lang="zh-CN" altLang="en-US"/>
          </a:p>
        </p:txBody>
      </p:sp>
    </p:spTree>
    <p:extLst>
      <p:ext uri="{BB962C8B-B14F-4D97-AF65-F5344CB8AC3E}">
        <p14:creationId xmlns:p14="http://schemas.microsoft.com/office/powerpoint/2010/main" val="38434011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DE3ED4EB-D48F-4AD8-9AAC-BC93CF80A6A5}" type="slidenum">
              <a:rPr lang="zh-CN" altLang="en-US" smtClean="0"/>
              <a:pPr>
                <a:defRPr/>
              </a:pPr>
              <a:t>1</a:t>
            </a:fld>
            <a:endParaRPr lang="zh-CN" altLang="en-US"/>
          </a:p>
        </p:txBody>
      </p:sp>
    </p:spTree>
    <p:extLst>
      <p:ext uri="{BB962C8B-B14F-4D97-AF65-F5344CB8AC3E}">
        <p14:creationId xmlns:p14="http://schemas.microsoft.com/office/powerpoint/2010/main" val="1624146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DE3ED4EB-D48F-4AD8-9AAC-BC93CF80A6A5}" type="slidenum">
              <a:rPr lang="zh-CN" altLang="en-US" smtClean="0"/>
              <a:pPr>
                <a:defRPr/>
              </a:pPr>
              <a:t>3</a:t>
            </a:fld>
            <a:endParaRPr lang="zh-CN" altLang="en-US"/>
          </a:p>
        </p:txBody>
      </p:sp>
    </p:spTree>
    <p:extLst>
      <p:ext uri="{BB962C8B-B14F-4D97-AF65-F5344CB8AC3E}">
        <p14:creationId xmlns:p14="http://schemas.microsoft.com/office/powerpoint/2010/main" val="1454536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CCA53E4E-8495-4F6B-8E58-9134841D8651}" type="datetime1">
              <a:rPr lang="zh-CN" altLang="en-US" smtClean="0"/>
              <a:t>2025/1/24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C22D90F-8D20-4013-A7B5-546066B0362C}" type="slidenum">
              <a:rPr lang="zh-CN" altLang="en-US"/>
              <a:pPr>
                <a:defRPr/>
              </a:pPr>
              <a:t>‹#›</a:t>
            </a:fld>
            <a:endParaRPr lang="zh-CN" altLang="en-US"/>
          </a:p>
        </p:txBody>
      </p:sp>
    </p:spTree>
    <p:extLst>
      <p:ext uri="{BB962C8B-B14F-4D97-AF65-F5344CB8AC3E}">
        <p14:creationId xmlns:p14="http://schemas.microsoft.com/office/powerpoint/2010/main" val="62243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1E55AB8A-45BD-4B10-A9D4-AD5539C85CC0}" type="datetime1">
              <a:rPr lang="zh-CN" altLang="en-US" smtClean="0"/>
              <a:t>2025/1/24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DD02241-F8B1-49C5-AD48-4205DFFF0DF8}" type="slidenum">
              <a:rPr lang="zh-CN" altLang="en-US"/>
              <a:pPr>
                <a:defRPr/>
              </a:pPr>
              <a:t>‹#›</a:t>
            </a:fld>
            <a:endParaRPr lang="zh-CN" altLang="en-US"/>
          </a:p>
        </p:txBody>
      </p:sp>
    </p:spTree>
    <p:extLst>
      <p:ext uri="{BB962C8B-B14F-4D97-AF65-F5344CB8AC3E}">
        <p14:creationId xmlns:p14="http://schemas.microsoft.com/office/powerpoint/2010/main" val="3280095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FD558931-03DC-4D74-A3CE-9D0434DF1457}" type="datetime1">
              <a:rPr lang="zh-CN" altLang="en-US" smtClean="0"/>
              <a:t>2025/1/24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702A648-6BBF-4411-9A4F-CE96B9DD1809}" type="slidenum">
              <a:rPr lang="zh-CN" altLang="en-US"/>
              <a:pPr>
                <a:defRPr/>
              </a:pPr>
              <a:t>‹#›</a:t>
            </a:fld>
            <a:endParaRPr lang="zh-CN" altLang="en-US"/>
          </a:p>
        </p:txBody>
      </p:sp>
    </p:spTree>
    <p:extLst>
      <p:ext uri="{BB962C8B-B14F-4D97-AF65-F5344CB8AC3E}">
        <p14:creationId xmlns:p14="http://schemas.microsoft.com/office/powerpoint/2010/main" val="2769284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5D6E91A8-04A9-4F5E-976A-355A0E99B91C}" type="datetime1">
              <a:rPr lang="zh-CN" altLang="en-US" smtClean="0"/>
              <a:t>2025/1/24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4BEEA27-C98A-4D6E-B88E-6F0045E4FB59}" type="slidenum">
              <a:rPr lang="zh-CN" altLang="en-US"/>
              <a:pPr>
                <a:defRPr/>
              </a:pPr>
              <a:t>‹#›</a:t>
            </a:fld>
            <a:endParaRPr lang="zh-CN" altLang="en-US"/>
          </a:p>
        </p:txBody>
      </p:sp>
    </p:spTree>
    <p:extLst>
      <p:ext uri="{BB962C8B-B14F-4D97-AF65-F5344CB8AC3E}">
        <p14:creationId xmlns:p14="http://schemas.microsoft.com/office/powerpoint/2010/main" val="3644446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36B111A4-FBE8-4EEF-A957-F689CAD25BAD}" type="datetime1">
              <a:rPr lang="zh-CN" altLang="en-US" smtClean="0"/>
              <a:t>2025/1/24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3FFE8A5-05D8-4769-8E3F-EEA84A81994B}" type="slidenum">
              <a:rPr lang="zh-CN" altLang="en-US"/>
              <a:pPr>
                <a:defRPr/>
              </a:pPr>
              <a:t>‹#›</a:t>
            </a:fld>
            <a:endParaRPr lang="zh-CN" altLang="en-US"/>
          </a:p>
        </p:txBody>
      </p:sp>
    </p:spTree>
    <p:extLst>
      <p:ext uri="{BB962C8B-B14F-4D97-AF65-F5344CB8AC3E}">
        <p14:creationId xmlns:p14="http://schemas.microsoft.com/office/powerpoint/2010/main" val="684575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5A44EC0D-E732-4FD8-A180-F11E2CF92E7D}" type="datetime1">
              <a:rPr lang="zh-CN" altLang="en-US" smtClean="0"/>
              <a:t>2025/1/24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FFDD9CA-8383-469B-9581-0D9B14342F10}" type="slidenum">
              <a:rPr lang="zh-CN" altLang="en-US"/>
              <a:pPr>
                <a:defRPr/>
              </a:pPr>
              <a:t>‹#›</a:t>
            </a:fld>
            <a:endParaRPr lang="zh-CN" altLang="en-US"/>
          </a:p>
        </p:txBody>
      </p:sp>
    </p:spTree>
    <p:extLst>
      <p:ext uri="{BB962C8B-B14F-4D97-AF65-F5344CB8AC3E}">
        <p14:creationId xmlns:p14="http://schemas.microsoft.com/office/powerpoint/2010/main" val="464542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24CFFCBD-FF00-4558-BFCE-2A48D1C7E63F}" type="datetime1">
              <a:rPr lang="zh-CN" altLang="en-US" smtClean="0"/>
              <a:t>2025/1/24</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F11588BE-B011-41E5-9F1F-3575DA4BE413}" type="slidenum">
              <a:rPr lang="zh-CN" altLang="en-US"/>
              <a:pPr>
                <a:defRPr/>
              </a:pPr>
              <a:t>‹#›</a:t>
            </a:fld>
            <a:endParaRPr lang="zh-CN" altLang="en-US"/>
          </a:p>
        </p:txBody>
      </p:sp>
    </p:spTree>
    <p:extLst>
      <p:ext uri="{BB962C8B-B14F-4D97-AF65-F5344CB8AC3E}">
        <p14:creationId xmlns:p14="http://schemas.microsoft.com/office/powerpoint/2010/main" val="4214003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3FCCEF8D-D0BA-469C-890C-A38FBB24B0A2}" type="datetime1">
              <a:rPr lang="zh-CN" altLang="en-US" smtClean="0"/>
              <a:t>2025/1/24</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521683DF-D507-43F4-81CB-95BA739AB1EA}" type="slidenum">
              <a:rPr lang="zh-CN" altLang="en-US"/>
              <a:pPr>
                <a:defRPr/>
              </a:pPr>
              <a:t>‹#›</a:t>
            </a:fld>
            <a:endParaRPr lang="zh-CN" altLang="en-US"/>
          </a:p>
        </p:txBody>
      </p:sp>
    </p:spTree>
    <p:extLst>
      <p:ext uri="{BB962C8B-B14F-4D97-AF65-F5344CB8AC3E}">
        <p14:creationId xmlns:p14="http://schemas.microsoft.com/office/powerpoint/2010/main" val="163853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8BD833C8-9838-4D49-B194-21DE06B24A7D}" type="datetime1">
              <a:rPr lang="zh-CN" altLang="en-US" smtClean="0"/>
              <a:t>2025/1/24</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r>
              <a:rPr lang="en-US" altLang="zh-CN" dirty="0"/>
              <a:t>38</a:t>
            </a:r>
            <a:endParaRPr lang="zh-CN" altLang="en-US" dirty="0"/>
          </a:p>
        </p:txBody>
      </p:sp>
    </p:spTree>
    <p:extLst>
      <p:ext uri="{BB962C8B-B14F-4D97-AF65-F5344CB8AC3E}">
        <p14:creationId xmlns:p14="http://schemas.microsoft.com/office/powerpoint/2010/main" val="2139514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056DF2E2-C252-40B5-B2F4-C87A41353F94}" type="datetime1">
              <a:rPr lang="zh-CN" altLang="en-US" smtClean="0"/>
              <a:t>2025/1/24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6E3654C-B73D-4C9B-A229-34ACFB827E4D}" type="slidenum">
              <a:rPr lang="zh-CN" altLang="en-US"/>
              <a:pPr>
                <a:defRPr/>
              </a:pPr>
              <a:t>‹#›</a:t>
            </a:fld>
            <a:endParaRPr lang="zh-CN" altLang="en-US"/>
          </a:p>
        </p:txBody>
      </p:sp>
    </p:spTree>
    <p:extLst>
      <p:ext uri="{BB962C8B-B14F-4D97-AF65-F5344CB8AC3E}">
        <p14:creationId xmlns:p14="http://schemas.microsoft.com/office/powerpoint/2010/main" val="618773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C0CC4F83-A10F-4B39-9E65-4A0A0B1201EA}" type="datetime1">
              <a:rPr lang="zh-CN" altLang="en-US" smtClean="0"/>
              <a:t>2025/1/24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4B01335-BBCB-4139-A816-7BD1F02F478F}" type="slidenum">
              <a:rPr lang="zh-CN" altLang="en-US"/>
              <a:pPr>
                <a:defRPr/>
              </a:pPr>
              <a:t>‹#›</a:t>
            </a:fld>
            <a:endParaRPr lang="zh-CN" altLang="en-US"/>
          </a:p>
        </p:txBody>
      </p:sp>
    </p:spTree>
    <p:extLst>
      <p:ext uri="{BB962C8B-B14F-4D97-AF65-F5344CB8AC3E}">
        <p14:creationId xmlns:p14="http://schemas.microsoft.com/office/powerpoint/2010/main" val="2298607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标题占位符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2051" name="文本占位符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64015B5A-177B-43C8-9AE9-328C91F30437}" type="datetime1">
              <a:rPr lang="zh-CN" altLang="en-US" smtClean="0"/>
              <a:t>2025/1/24</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F15536B3-966F-41F4-9BC4-AD498C85DBE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7.bin"/><Relationship Id="rId5" Type="http://schemas.openxmlformats.org/officeDocument/2006/relationships/image" Target="../media/image3.wmf"/><Relationship Id="rId4" Type="http://schemas.openxmlformats.org/officeDocument/2006/relationships/oleObject" Target="../embeddings/oleObject6.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0.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xml"/><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5.png"/><Relationship Id="rId5" Type="http://schemas.openxmlformats.org/officeDocument/2006/relationships/image" Target="../media/image3.wmf"/><Relationship Id="rId10" Type="http://schemas.openxmlformats.org/officeDocument/2006/relationships/oleObject" Target="../embeddings/oleObject5.bin"/><Relationship Id="rId4" Type="http://schemas.openxmlformats.org/officeDocument/2006/relationships/oleObject" Target="../embeddings/oleObject1.bin"/><Relationship Id="rId9"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p:cNvSpPr>
            <a:spLocks noGrp="1"/>
          </p:cNvSpPr>
          <p:nvPr>
            <p:ph type="title"/>
          </p:nvPr>
        </p:nvSpPr>
        <p:spPr>
          <a:xfrm>
            <a:off x="1343472" y="2708448"/>
            <a:ext cx="9361040" cy="3797073"/>
          </a:xfrm>
        </p:spPr>
        <p:txBody>
          <a:bodyPr/>
          <a:lstStyle/>
          <a:p>
            <a:r>
              <a:rPr lang="en-US" altLang="zh-CN" sz="3600" b="1" dirty="0">
                <a:solidFill>
                  <a:srgbClr val="FF0000"/>
                </a:solidFill>
                <a:latin typeface="Calibri Light" panose="020F0302020204030204" pitchFamily="34" charset="0"/>
                <a:cs typeface="Times New Roman" pitchFamily="18" charset="0"/>
              </a:rPr>
              <a:t>CEPC installation procedure detail studies and massive quantity equipment storage warehouse numbers, surfaces and location optimization study</a:t>
            </a:r>
            <a:br>
              <a:rPr lang="en-US" altLang="zh-CN" sz="2400" b="1" dirty="0">
                <a:latin typeface="Times New Roman" pitchFamily="18" charset="0"/>
                <a:cs typeface="Times New Roman" pitchFamily="18" charset="0"/>
              </a:rPr>
            </a:br>
            <a:br>
              <a:rPr lang="en-US" altLang="zh-CN" sz="2400" b="1" dirty="0">
                <a:latin typeface="Times New Roman" pitchFamily="18" charset="0"/>
                <a:cs typeface="Times New Roman" pitchFamily="18" charset="0"/>
              </a:rPr>
            </a:br>
            <a:r>
              <a:rPr lang="en-US" altLang="zh-CN" sz="2400" b="1" dirty="0">
                <a:latin typeface="Times New Roman" pitchFamily="18" charset="0"/>
                <a:cs typeface="Times New Roman" pitchFamily="18" charset="0"/>
              </a:rPr>
              <a:t>Wang </a:t>
            </a:r>
            <a:r>
              <a:rPr lang="en-US" altLang="zh-CN" sz="2400" b="1" dirty="0" err="1">
                <a:latin typeface="Times New Roman" pitchFamily="18" charset="0"/>
                <a:cs typeface="Times New Roman" pitchFamily="18" charset="0"/>
              </a:rPr>
              <a:t>xiaolong</a:t>
            </a:r>
            <a:r>
              <a:rPr lang="en-US" altLang="zh-CN" sz="2400" b="1" dirty="0">
                <a:latin typeface="Times New Roman" pitchFamily="18" charset="0"/>
                <a:cs typeface="Times New Roman" pitchFamily="18" charset="0"/>
              </a:rPr>
              <a:t>   Wang </a:t>
            </a:r>
            <a:r>
              <a:rPr lang="en-US" altLang="zh-CN" sz="2400" b="1" dirty="0" err="1">
                <a:latin typeface="Times New Roman" pitchFamily="18" charset="0"/>
                <a:cs typeface="Times New Roman" pitchFamily="18" charset="0"/>
              </a:rPr>
              <a:t>jiabin</a:t>
            </a:r>
            <a:r>
              <a:rPr lang="en-US" altLang="zh-CN" sz="2400" b="1" dirty="0">
                <a:latin typeface="Times New Roman" pitchFamily="18" charset="0"/>
                <a:cs typeface="Times New Roman" pitchFamily="18" charset="0"/>
              </a:rPr>
              <a:t>  Dai </a:t>
            </a:r>
            <a:r>
              <a:rPr lang="en-US" altLang="zh-CN" sz="2400" b="1" dirty="0" err="1">
                <a:latin typeface="Times New Roman" pitchFamily="18" charset="0"/>
                <a:cs typeface="Times New Roman" pitchFamily="18" charset="0"/>
              </a:rPr>
              <a:t>xuwen</a:t>
            </a:r>
            <a:br>
              <a:rPr lang="en-US" altLang="zh-CN" sz="2400" b="1" dirty="0">
                <a:latin typeface="Times New Roman" pitchFamily="18" charset="0"/>
                <a:cs typeface="Times New Roman" pitchFamily="18" charset="0"/>
              </a:rPr>
            </a:br>
            <a:br>
              <a:rPr lang="en-US" altLang="zh-CN" sz="2000" b="1" dirty="0">
                <a:latin typeface="Calibri Light" panose="020F0302020204030204" pitchFamily="34" charset="0"/>
                <a:cs typeface="Times New Roman" panose="02020603050405020304" pitchFamily="18" charset="0"/>
              </a:rPr>
            </a:br>
            <a:r>
              <a:rPr lang="en-US" altLang="zh-CN" sz="2000" b="1" dirty="0">
                <a:latin typeface="Calibri Light" panose="020F0302020204030204" pitchFamily="34" charset="0"/>
                <a:cs typeface="Times New Roman" panose="02020603050405020304" pitchFamily="18" charset="0"/>
              </a:rPr>
              <a:t>On behalf of CEPC Alignment and Installation Group</a:t>
            </a:r>
            <a:br>
              <a:rPr lang="en-US" altLang="zh-CN" sz="2000" b="1" dirty="0">
                <a:latin typeface="Calibri Light" panose="020F0302020204030204" pitchFamily="34" charset="0"/>
                <a:cs typeface="Times New Roman" panose="02020603050405020304" pitchFamily="18" charset="0"/>
              </a:rPr>
            </a:br>
            <a:br>
              <a:rPr lang="en-US" altLang="zh-CN" sz="2000" b="1" dirty="0">
                <a:latin typeface="Calibri Light" panose="020F0302020204030204" pitchFamily="34" charset="0"/>
                <a:cs typeface="Times New Roman" panose="02020603050405020304" pitchFamily="18" charset="0"/>
              </a:rPr>
            </a:br>
            <a:r>
              <a:rPr lang="en-US" altLang="zh-CN" sz="2000" b="1" dirty="0">
                <a:latin typeface="Calibri Light" panose="020F0302020204030204" pitchFamily="34" charset="0"/>
                <a:cs typeface="Times New Roman" panose="02020603050405020304" pitchFamily="18" charset="0"/>
              </a:rPr>
              <a:t>CEPC DAY</a:t>
            </a:r>
            <a:br>
              <a:rPr lang="en-US" altLang="zh-CN" sz="2000" b="1" dirty="0">
                <a:latin typeface="Calibri Light" panose="020F0302020204030204" pitchFamily="34" charset="0"/>
                <a:cs typeface="Times New Roman" panose="02020603050405020304" pitchFamily="18" charset="0"/>
              </a:rPr>
            </a:br>
            <a:r>
              <a:rPr lang="en-US" altLang="zh-CN" sz="2000" b="1" dirty="0">
                <a:latin typeface="Calibri Light" panose="020F0302020204030204" pitchFamily="34" charset="0"/>
                <a:cs typeface="Times New Roman" panose="02020603050405020304" pitchFamily="18" charset="0"/>
              </a:rPr>
              <a:t> Jan. 24, 2025, IHEP</a:t>
            </a:r>
            <a:br>
              <a:rPr lang="en-US" altLang="zh-CN" sz="2000" dirty="0">
                <a:solidFill>
                  <a:srgbClr val="3399FF"/>
                </a:solidFill>
                <a:latin typeface="Adobe 黑体 Std R" pitchFamily="34" charset="-122"/>
                <a:ea typeface="Adobe 黑体 Std R" pitchFamily="34" charset="-122"/>
              </a:rPr>
            </a:br>
            <a:endParaRPr lang="zh-CN" altLang="en-US" sz="2000" b="1" dirty="0">
              <a:latin typeface="Calibri Light" panose="020F0302020204030204" pitchFamily="34"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358B0B7B-B43B-4116-B4BC-648AFB852BD4}"/>
              </a:ext>
            </a:extLst>
          </p:cNvPr>
          <p:cNvSpPr>
            <a:spLocks noGrp="1"/>
          </p:cNvSpPr>
          <p:nvPr>
            <p:ph type="sldNum" sz="quarter" idx="12"/>
          </p:nvPr>
        </p:nvSpPr>
        <p:spPr/>
        <p:txBody>
          <a:bodyPr/>
          <a:lstStyle/>
          <a:p>
            <a:pPr>
              <a:defRPr/>
            </a:pPr>
            <a:fld id="{521683DF-D507-43F4-81CB-95BA739AB1EA}" type="slidenum">
              <a:rPr lang="zh-CN" altLang="en-US" smtClean="0"/>
              <a:pPr>
                <a:defRPr/>
              </a:pPr>
              <a:t>1</a:t>
            </a:fld>
            <a:endParaRPr lang="zh-CN" altLang="en-US" dirty="0"/>
          </a:p>
        </p:txBody>
      </p:sp>
      <p:pic>
        <p:nvPicPr>
          <p:cNvPr id="3" name="图片 2">
            <a:extLst>
              <a:ext uri="{FF2B5EF4-FFF2-40B4-BE49-F238E27FC236}">
                <a16:creationId xmlns:a16="http://schemas.microsoft.com/office/drawing/2014/main" id="{B51EE872-CDD8-1498-34B6-BF680764B65B}"/>
              </a:ext>
            </a:extLst>
          </p:cNvPr>
          <p:cNvPicPr>
            <a:picLocks noChangeAspect="1"/>
          </p:cNvPicPr>
          <p:nvPr/>
        </p:nvPicPr>
        <p:blipFill>
          <a:blip r:embed="rId3"/>
          <a:stretch>
            <a:fillRect/>
          </a:stretch>
        </p:blipFill>
        <p:spPr>
          <a:xfrm>
            <a:off x="0" y="12080"/>
            <a:ext cx="12192000" cy="2115312"/>
          </a:xfrm>
          <a:prstGeom prst="rect">
            <a:avLst/>
          </a:prstGeom>
        </p:spPr>
      </p:pic>
      <p:pic>
        <p:nvPicPr>
          <p:cNvPr id="4" name="图片 3">
            <a:extLst>
              <a:ext uri="{FF2B5EF4-FFF2-40B4-BE49-F238E27FC236}">
                <a16:creationId xmlns:a16="http://schemas.microsoft.com/office/drawing/2014/main" id="{8336D960-AD8D-A6C3-D0DF-787DEDA35007}"/>
              </a:ext>
            </a:extLst>
          </p:cNvPr>
          <p:cNvPicPr>
            <a:picLocks noChangeAspect="1"/>
          </p:cNvPicPr>
          <p:nvPr/>
        </p:nvPicPr>
        <p:blipFill>
          <a:blip r:embed="rId4"/>
          <a:stretch>
            <a:fillRect/>
          </a:stretch>
        </p:blipFill>
        <p:spPr>
          <a:xfrm>
            <a:off x="119336" y="71379"/>
            <a:ext cx="1548518" cy="914479"/>
          </a:xfrm>
          <a:prstGeom prst="rect">
            <a:avLst/>
          </a:prstGeom>
        </p:spPr>
      </p:pic>
    </p:spTree>
    <p:extLst>
      <p:ext uri="{BB962C8B-B14F-4D97-AF65-F5344CB8AC3E}">
        <p14:creationId xmlns:p14="http://schemas.microsoft.com/office/powerpoint/2010/main" val="1244174440"/>
      </p:ext>
    </p:extLst>
  </p:cSld>
  <p:clrMapOvr>
    <a:masterClrMapping/>
  </p:clrMapOvr>
  <mc:AlternateContent xmlns:mc="http://schemas.openxmlformats.org/markup-compatibility/2006" xmlns:p14="http://schemas.microsoft.com/office/powerpoint/2010/main">
    <mc:Choice Requires="p14">
      <p:transition spd="slow" p14:dur="2000" advTm="10024"/>
    </mc:Choice>
    <mc:Fallback xmlns="">
      <p:transition spd="slow" advTm="1002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a:extLst>
              <a:ext uri="{FF2B5EF4-FFF2-40B4-BE49-F238E27FC236}">
                <a16:creationId xmlns:a16="http://schemas.microsoft.com/office/drawing/2014/main" id="{BB2A0204-6698-4703-8258-221EE47A78B1}"/>
              </a:ext>
            </a:extLst>
          </p:cNvPr>
          <p:cNvGraphicFramePr>
            <a:graphicFrameLocks noGrp="1"/>
          </p:cNvGraphicFramePr>
          <p:nvPr>
            <p:extLst>
              <p:ext uri="{D42A27DB-BD31-4B8C-83A1-F6EECF244321}">
                <p14:modId xmlns:p14="http://schemas.microsoft.com/office/powerpoint/2010/main" val="818369631"/>
              </p:ext>
            </p:extLst>
          </p:nvPr>
        </p:nvGraphicFramePr>
        <p:xfrm>
          <a:off x="3877955" y="5259780"/>
          <a:ext cx="3672408" cy="728204"/>
        </p:xfrm>
        <a:graphic>
          <a:graphicData uri="http://schemas.openxmlformats.org/drawingml/2006/table">
            <a:tbl>
              <a:tblPr/>
              <a:tblGrid>
                <a:gridCol w="267459">
                  <a:extLst>
                    <a:ext uri="{9D8B030D-6E8A-4147-A177-3AD203B41FA5}">
                      <a16:colId xmlns:a16="http://schemas.microsoft.com/office/drawing/2014/main" val="377084497"/>
                    </a:ext>
                  </a:extLst>
                </a:gridCol>
                <a:gridCol w="267459">
                  <a:extLst>
                    <a:ext uri="{9D8B030D-6E8A-4147-A177-3AD203B41FA5}">
                      <a16:colId xmlns:a16="http://schemas.microsoft.com/office/drawing/2014/main" val="4068787488"/>
                    </a:ext>
                  </a:extLst>
                </a:gridCol>
                <a:gridCol w="267459">
                  <a:extLst>
                    <a:ext uri="{9D8B030D-6E8A-4147-A177-3AD203B41FA5}">
                      <a16:colId xmlns:a16="http://schemas.microsoft.com/office/drawing/2014/main" val="819826278"/>
                    </a:ext>
                  </a:extLst>
                </a:gridCol>
                <a:gridCol w="267459">
                  <a:extLst>
                    <a:ext uri="{9D8B030D-6E8A-4147-A177-3AD203B41FA5}">
                      <a16:colId xmlns:a16="http://schemas.microsoft.com/office/drawing/2014/main" val="3380535362"/>
                    </a:ext>
                  </a:extLst>
                </a:gridCol>
                <a:gridCol w="267459">
                  <a:extLst>
                    <a:ext uri="{9D8B030D-6E8A-4147-A177-3AD203B41FA5}">
                      <a16:colId xmlns:a16="http://schemas.microsoft.com/office/drawing/2014/main" val="3456826470"/>
                    </a:ext>
                  </a:extLst>
                </a:gridCol>
                <a:gridCol w="267459">
                  <a:extLst>
                    <a:ext uri="{9D8B030D-6E8A-4147-A177-3AD203B41FA5}">
                      <a16:colId xmlns:a16="http://schemas.microsoft.com/office/drawing/2014/main" val="2990748645"/>
                    </a:ext>
                  </a:extLst>
                </a:gridCol>
                <a:gridCol w="267459">
                  <a:extLst>
                    <a:ext uri="{9D8B030D-6E8A-4147-A177-3AD203B41FA5}">
                      <a16:colId xmlns:a16="http://schemas.microsoft.com/office/drawing/2014/main" val="1291609125"/>
                    </a:ext>
                  </a:extLst>
                </a:gridCol>
                <a:gridCol w="267459">
                  <a:extLst>
                    <a:ext uri="{9D8B030D-6E8A-4147-A177-3AD203B41FA5}">
                      <a16:colId xmlns:a16="http://schemas.microsoft.com/office/drawing/2014/main" val="1292974392"/>
                    </a:ext>
                  </a:extLst>
                </a:gridCol>
                <a:gridCol w="267459">
                  <a:extLst>
                    <a:ext uri="{9D8B030D-6E8A-4147-A177-3AD203B41FA5}">
                      <a16:colId xmlns:a16="http://schemas.microsoft.com/office/drawing/2014/main" val="3533746655"/>
                    </a:ext>
                  </a:extLst>
                </a:gridCol>
                <a:gridCol w="267459">
                  <a:extLst>
                    <a:ext uri="{9D8B030D-6E8A-4147-A177-3AD203B41FA5}">
                      <a16:colId xmlns:a16="http://schemas.microsoft.com/office/drawing/2014/main" val="4001620430"/>
                    </a:ext>
                  </a:extLst>
                </a:gridCol>
                <a:gridCol w="267459">
                  <a:extLst>
                    <a:ext uri="{9D8B030D-6E8A-4147-A177-3AD203B41FA5}">
                      <a16:colId xmlns:a16="http://schemas.microsoft.com/office/drawing/2014/main" val="2395116141"/>
                    </a:ext>
                  </a:extLst>
                </a:gridCol>
                <a:gridCol w="267459">
                  <a:extLst>
                    <a:ext uri="{9D8B030D-6E8A-4147-A177-3AD203B41FA5}">
                      <a16:colId xmlns:a16="http://schemas.microsoft.com/office/drawing/2014/main" val="2807875758"/>
                    </a:ext>
                  </a:extLst>
                </a:gridCol>
                <a:gridCol w="267459">
                  <a:extLst>
                    <a:ext uri="{9D8B030D-6E8A-4147-A177-3AD203B41FA5}">
                      <a16:colId xmlns:a16="http://schemas.microsoft.com/office/drawing/2014/main" val="1023244234"/>
                    </a:ext>
                  </a:extLst>
                </a:gridCol>
                <a:gridCol w="195441">
                  <a:extLst>
                    <a:ext uri="{9D8B030D-6E8A-4147-A177-3AD203B41FA5}">
                      <a16:colId xmlns:a16="http://schemas.microsoft.com/office/drawing/2014/main" val="3147528944"/>
                    </a:ext>
                  </a:extLst>
                </a:gridCol>
              </a:tblGrid>
              <a:tr h="373578">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dirty="0">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rtl="0" fontAlgn="ctr"/>
                      <a:r>
                        <a:rPr lang="zh-CN" altLang="en-US" sz="900" b="0" i="0" u="none" strike="noStrike" kern="1200">
                          <a:solidFill>
                            <a:srgbClr val="000000"/>
                          </a:solidFill>
                          <a:effectLst/>
                          <a:latin typeface="宋体" panose="02010600030101010101" pitchFamily="2" charset="-122"/>
                          <a:ea typeface="宋体" panose="02010600030101010101" pitchFamily="2" charset="-122"/>
                          <a:cs typeface="+mn-cs"/>
                        </a:rPr>
                        <a:t>　</a:t>
                      </a:r>
                      <a:endParaRPr lang="zh-CN" altLang="en-US" sz="900" b="0" i="0" u="none" strike="noStrike" kern="1200" dirty="0">
                        <a:solidFill>
                          <a:srgbClr val="000000"/>
                        </a:solidFill>
                        <a:effectLst/>
                        <a:latin typeface="宋体" panose="02010600030101010101" pitchFamily="2" charset="-122"/>
                        <a:ea typeface="宋体" panose="02010600030101010101" pitchFamily="2" charset="-122"/>
                        <a:cs typeface="+mn-cs"/>
                      </a:endParaRPr>
                    </a:p>
                  </a:txBody>
                  <a:tcPr marL="6235" marR="6235" marT="623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ctr"/>
                      <a:r>
                        <a:rPr lang="zh-CN" altLang="en-US" sz="900" b="0" i="0" u="none" strike="noStrike" kern="1200" dirty="0">
                          <a:solidFill>
                            <a:srgbClr val="000000"/>
                          </a:solidFill>
                          <a:effectLst/>
                          <a:latin typeface="宋体" panose="02010600030101010101" pitchFamily="2" charset="-122"/>
                          <a:ea typeface="宋体" panose="02010600030101010101" pitchFamily="2" charset="-122"/>
                          <a:cs typeface="+mn-cs"/>
                        </a:rPr>
                        <a:t>　</a:t>
                      </a:r>
                    </a:p>
                  </a:txBody>
                  <a:tcPr marL="6235" marR="6235" marT="623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7428205"/>
                  </a:ext>
                </a:extLst>
              </a:tr>
              <a:tr h="354626">
                <a:tc>
                  <a:txBody>
                    <a:bodyPr/>
                    <a:lstStyle/>
                    <a:p>
                      <a:pPr algn="l" fontAlgn="ctr"/>
                      <a:r>
                        <a:rPr lang="zh-CN" altLang="en-US" sz="1500" b="0" i="0" u="none" strike="noStrike">
                          <a:solidFill>
                            <a:srgbClr val="000000"/>
                          </a:solidFill>
                          <a:effectLst/>
                          <a:latin typeface="Arial" panose="020B0604020202020204" pitchFamily="34" charset="0"/>
                          <a:ea typeface="等线" panose="02010600030101010101" pitchFamily="2" charset="-122"/>
                        </a:rPr>
                        <a:t>　</a:t>
                      </a:r>
                    </a:p>
                  </a:txBody>
                  <a:tcPr marL="6235" marR="6235" marT="623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rtl="0" fontAlgn="ctr"/>
                      <a:r>
                        <a:rPr lang="zh-CN" altLang="en-US" sz="900" b="0" i="0" u="none" strike="noStrike" dirty="0">
                          <a:solidFill>
                            <a:srgbClr val="000000"/>
                          </a:solidFill>
                          <a:effectLst/>
                          <a:latin typeface="宋体" panose="02010600030101010101" pitchFamily="2" charset="-122"/>
                          <a:ea typeface="宋体" panose="02010600030101010101" pitchFamily="2" charset="-122"/>
                        </a:rPr>
                        <a:t>　</a:t>
                      </a:r>
                    </a:p>
                  </a:txBody>
                  <a:tcPr marL="6235" marR="6235" marT="62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494877105"/>
                  </a:ext>
                </a:extLst>
              </a:tr>
            </a:tbl>
          </a:graphicData>
        </a:graphic>
      </p:graphicFrame>
      <p:cxnSp>
        <p:nvCxnSpPr>
          <p:cNvPr id="3" name="直接连接符 2">
            <a:extLst>
              <a:ext uri="{FF2B5EF4-FFF2-40B4-BE49-F238E27FC236}">
                <a16:creationId xmlns:a16="http://schemas.microsoft.com/office/drawing/2014/main" id="{891ECE51-FE6E-41BD-917D-281CA429DD1B}"/>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灯片编号占位符 1">
            <a:extLst>
              <a:ext uri="{FF2B5EF4-FFF2-40B4-BE49-F238E27FC236}">
                <a16:creationId xmlns:a16="http://schemas.microsoft.com/office/drawing/2014/main" id="{14292DB2-28E1-4214-82E9-7D8BD31C7ECE}"/>
              </a:ext>
            </a:extLst>
          </p:cNvPr>
          <p:cNvSpPr>
            <a:spLocks noGrp="1"/>
          </p:cNvSpPr>
          <p:nvPr>
            <p:ph type="sldNum" sz="quarter" idx="12"/>
          </p:nvPr>
        </p:nvSpPr>
        <p:spPr>
          <a:xfrm>
            <a:off x="8737600" y="6356351"/>
            <a:ext cx="2844800" cy="365125"/>
          </a:xfrm>
        </p:spPr>
        <p:txBody>
          <a:bodyPr/>
          <a:lstStyle/>
          <a:p>
            <a:pPr>
              <a:defRPr/>
            </a:pPr>
            <a:fld id="{521683DF-D507-43F4-81CB-95BA739AB1EA}" type="slidenum">
              <a:rPr lang="zh-CN" altLang="en-US" smtClean="0"/>
              <a:pPr>
                <a:defRPr/>
              </a:pPr>
              <a:t>10</a:t>
            </a:fld>
            <a:endParaRPr lang="zh-CN" altLang="en-US" dirty="0"/>
          </a:p>
        </p:txBody>
      </p:sp>
      <p:sp>
        <p:nvSpPr>
          <p:cNvPr id="5" name="内容占位符 2">
            <a:extLst>
              <a:ext uri="{FF2B5EF4-FFF2-40B4-BE49-F238E27FC236}">
                <a16:creationId xmlns:a16="http://schemas.microsoft.com/office/drawing/2014/main" id="{156965A3-3F35-4DE0-A2B8-1862FCA331D2}"/>
              </a:ext>
            </a:extLst>
          </p:cNvPr>
          <p:cNvSpPr txBox="1">
            <a:spLocks/>
          </p:cNvSpPr>
          <p:nvPr/>
        </p:nvSpPr>
        <p:spPr>
          <a:xfrm>
            <a:off x="1343472" y="836711"/>
            <a:ext cx="6948265" cy="4104451"/>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lvl="1" indent="-457200">
              <a:spcBef>
                <a:spcPts val="600"/>
              </a:spcBef>
              <a:spcAft>
                <a:spcPts val="600"/>
              </a:spcAft>
              <a:buClr>
                <a:srgbClr val="FF0000"/>
              </a:buClr>
              <a:buSzPct val="80000"/>
              <a:buFont typeface="+mj-lt"/>
              <a:buAutoNum type="arabicPeriod" startAt="5"/>
              <a:defRPr/>
            </a:pPr>
            <a:r>
              <a:rPr lang="zh-CN" altLang="en-US" sz="2200" dirty="0">
                <a:latin typeface="Times New Roman" pitchFamily="18" charset="0"/>
                <a:cs typeface="Times New Roman" pitchFamily="18" charset="0"/>
              </a:rPr>
              <a:t>设备支架、基座安装</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增强器设备支架安装：</a:t>
            </a:r>
            <a:r>
              <a:rPr lang="en-US" altLang="zh-CN" sz="2200" dirty="0">
                <a:latin typeface="Times New Roman" pitchFamily="18" charset="0"/>
                <a:cs typeface="Times New Roman" pitchFamily="18" charset="0"/>
              </a:rPr>
              <a:t>40</a:t>
            </a:r>
            <a:r>
              <a:rPr lang="zh-CN" altLang="en-US" sz="2200" dirty="0">
                <a:latin typeface="Times New Roman" pitchFamily="18" charset="0"/>
                <a:cs typeface="Times New Roman" pitchFamily="18" charset="0"/>
              </a:rPr>
              <a:t>个组，每组每天完成</a:t>
            </a:r>
            <a:r>
              <a:rPr lang="en-US" altLang="zh-CN" sz="2200" dirty="0">
                <a:latin typeface="Times New Roman" pitchFamily="18" charset="0"/>
                <a:cs typeface="Times New Roman" pitchFamily="18" charset="0"/>
              </a:rPr>
              <a:t>9</a:t>
            </a:r>
            <a:r>
              <a:rPr lang="zh-CN" altLang="en-US" sz="2200" dirty="0">
                <a:latin typeface="Times New Roman" pitchFamily="18" charset="0"/>
                <a:cs typeface="Times New Roman" pitchFamily="18" charset="0"/>
              </a:rPr>
              <a:t>套支架安装，需要</a:t>
            </a:r>
            <a:r>
              <a:rPr lang="en-US" altLang="zh-CN" sz="2200" dirty="0">
                <a:latin typeface="Times New Roman" pitchFamily="18" charset="0"/>
                <a:cs typeface="Times New Roman" pitchFamily="18" charset="0"/>
              </a:rPr>
              <a:t>8.5</a:t>
            </a:r>
            <a:r>
              <a:rPr lang="zh-CN" altLang="en-US" sz="2200" dirty="0">
                <a:latin typeface="Times New Roman" pitchFamily="18" charset="0"/>
                <a:cs typeface="Times New Roman" pitchFamily="18" charset="0"/>
              </a:rPr>
              <a:t>个月安完</a:t>
            </a:r>
            <a:r>
              <a:rPr lang="en-US" altLang="zh-CN" sz="2200" dirty="0">
                <a:latin typeface="Times New Roman" pitchFamily="18" charset="0"/>
                <a:cs typeface="Times New Roman" pitchFamily="18" charset="0"/>
              </a:rPr>
              <a:t>.</a:t>
            </a: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基座浇筑：</a:t>
            </a:r>
            <a:r>
              <a:rPr lang="zh-CN" altLang="zh-CN" sz="2200" dirty="0">
                <a:latin typeface="Times New Roman" pitchFamily="18" charset="0"/>
                <a:cs typeface="Times New Roman" pitchFamily="18" charset="0"/>
              </a:rPr>
              <a:t>地面打毛</a:t>
            </a:r>
            <a:r>
              <a:rPr lang="zh-CN" altLang="en-US" sz="2200" dirty="0">
                <a:latin typeface="Times New Roman" pitchFamily="18" charset="0"/>
                <a:cs typeface="Times New Roman" pitchFamily="18" charset="0"/>
              </a:rPr>
              <a:t>、安装涨栓、基座位置调整、灌浆、固化（需要</a:t>
            </a:r>
            <a:r>
              <a:rPr lang="en-US" altLang="zh-CN" sz="2200" dirty="0">
                <a:latin typeface="Times New Roman" pitchFamily="18" charset="0"/>
                <a:cs typeface="Times New Roman" pitchFamily="18" charset="0"/>
              </a:rPr>
              <a:t>1</a:t>
            </a:r>
            <a:r>
              <a:rPr lang="zh-CN" altLang="en-US" sz="2200" dirty="0">
                <a:latin typeface="Times New Roman" pitchFamily="18" charset="0"/>
                <a:cs typeface="Times New Roman" pitchFamily="18" charset="0"/>
              </a:rPr>
              <a:t>个月）。</a:t>
            </a:r>
            <a:r>
              <a:rPr lang="en-US" altLang="zh-CN" sz="2200" dirty="0">
                <a:latin typeface="Times New Roman" pitchFamily="18" charset="0"/>
                <a:cs typeface="Times New Roman" pitchFamily="18" charset="0"/>
              </a:rPr>
              <a:t>24</a:t>
            </a:r>
            <a:r>
              <a:rPr lang="zh-CN" altLang="en-US" sz="2200" dirty="0">
                <a:latin typeface="Times New Roman" pitchFamily="18" charset="0"/>
                <a:cs typeface="Times New Roman" pitchFamily="18" charset="0"/>
              </a:rPr>
              <a:t>个组，</a:t>
            </a:r>
            <a:r>
              <a:rPr lang="en-US" altLang="zh-CN" sz="2200" dirty="0">
                <a:latin typeface="Times New Roman" pitchFamily="18" charset="0"/>
                <a:cs typeface="Times New Roman" pitchFamily="18" charset="0"/>
              </a:rPr>
              <a:t>10</a:t>
            </a:r>
            <a:r>
              <a:rPr lang="zh-CN" altLang="en-US" sz="2200" dirty="0">
                <a:latin typeface="Times New Roman" pitchFamily="18" charset="0"/>
                <a:cs typeface="Times New Roman" pitchFamily="18" charset="0"/>
              </a:rPr>
              <a:t>个基座</a:t>
            </a:r>
            <a:r>
              <a:rPr lang="en-US" altLang="zh-CN" sz="2200" dirty="0">
                <a:latin typeface="Times New Roman" pitchFamily="18" charset="0"/>
                <a:cs typeface="Times New Roman" pitchFamily="18" charset="0"/>
              </a:rPr>
              <a:t>/</a:t>
            </a:r>
            <a:r>
              <a:rPr lang="zh-CN" altLang="en-US" sz="2200" dirty="0">
                <a:latin typeface="Times New Roman" pitchFamily="18" charset="0"/>
                <a:cs typeface="Times New Roman" pitchFamily="18" charset="0"/>
              </a:rPr>
              <a:t>组</a:t>
            </a:r>
            <a:r>
              <a:rPr lang="en-US" altLang="zh-CN" sz="2200" dirty="0">
                <a:latin typeface="Times New Roman" pitchFamily="18" charset="0"/>
                <a:cs typeface="Times New Roman" pitchFamily="18" charset="0"/>
              </a:rPr>
              <a:t>/</a:t>
            </a:r>
            <a:r>
              <a:rPr lang="zh-CN" altLang="en-US" sz="2200" dirty="0">
                <a:latin typeface="Times New Roman" pitchFamily="18" charset="0"/>
                <a:cs typeface="Times New Roman" pitchFamily="18" charset="0"/>
              </a:rPr>
              <a:t>天，需要</a:t>
            </a:r>
            <a:r>
              <a:rPr lang="en-US" altLang="zh-CN" sz="2200" dirty="0">
                <a:latin typeface="Times New Roman" pitchFamily="18" charset="0"/>
                <a:cs typeface="Times New Roman" pitchFamily="18" charset="0"/>
              </a:rPr>
              <a:t>12</a:t>
            </a:r>
            <a:r>
              <a:rPr lang="zh-CN" altLang="en-US" sz="2200" dirty="0">
                <a:latin typeface="Times New Roman" pitchFamily="18" charset="0"/>
                <a:cs typeface="Times New Roman" pitchFamily="18" charset="0"/>
              </a:rPr>
              <a:t>个月完成基座安装。</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基座浇筑</a:t>
            </a:r>
            <a:r>
              <a:rPr lang="en-US" altLang="zh-CN" sz="2200" dirty="0">
                <a:latin typeface="Times New Roman" pitchFamily="18" charset="0"/>
                <a:cs typeface="Times New Roman" pitchFamily="18" charset="0"/>
              </a:rPr>
              <a:t>1</a:t>
            </a:r>
            <a:r>
              <a:rPr lang="zh-CN" altLang="en-US" sz="2200" dirty="0">
                <a:latin typeface="Times New Roman" pitchFamily="18" charset="0"/>
                <a:cs typeface="Times New Roman" pitchFamily="18" charset="0"/>
              </a:rPr>
              <a:t>个月后开始安装基座上的设备支架，</a:t>
            </a:r>
            <a:r>
              <a:rPr lang="en-US" altLang="zh-CN" sz="2200" dirty="0">
                <a:latin typeface="Times New Roman" pitchFamily="18" charset="0"/>
                <a:cs typeface="Times New Roman" pitchFamily="18" charset="0"/>
              </a:rPr>
              <a:t>16</a:t>
            </a:r>
            <a:r>
              <a:rPr lang="zh-CN" altLang="en-US" sz="2200" dirty="0">
                <a:latin typeface="Times New Roman" pitchFamily="18" charset="0"/>
                <a:cs typeface="Times New Roman" pitchFamily="18" charset="0"/>
              </a:rPr>
              <a:t>个组，</a:t>
            </a:r>
            <a:r>
              <a:rPr lang="en-US" altLang="zh-CN" sz="2200" dirty="0">
                <a:latin typeface="Times New Roman" pitchFamily="18" charset="0"/>
                <a:cs typeface="Times New Roman" pitchFamily="18" charset="0"/>
              </a:rPr>
              <a:t>14</a:t>
            </a:r>
            <a:r>
              <a:rPr lang="zh-CN" altLang="en-US" sz="2200" dirty="0">
                <a:latin typeface="Times New Roman" pitchFamily="18" charset="0"/>
                <a:cs typeface="Times New Roman" pitchFamily="18" charset="0"/>
              </a:rPr>
              <a:t>个支架</a:t>
            </a:r>
            <a:r>
              <a:rPr lang="en-US" altLang="zh-CN" sz="2200" dirty="0">
                <a:latin typeface="Times New Roman" pitchFamily="18" charset="0"/>
                <a:cs typeface="Times New Roman" pitchFamily="18" charset="0"/>
              </a:rPr>
              <a:t>/</a:t>
            </a:r>
            <a:r>
              <a:rPr lang="zh-CN" altLang="en-US" sz="2200" dirty="0">
                <a:latin typeface="Times New Roman" pitchFamily="18" charset="0"/>
                <a:cs typeface="Times New Roman" pitchFamily="18" charset="0"/>
              </a:rPr>
              <a:t>组</a:t>
            </a:r>
            <a:r>
              <a:rPr lang="en-US" altLang="zh-CN" sz="2200" dirty="0">
                <a:latin typeface="Times New Roman" pitchFamily="18" charset="0"/>
                <a:cs typeface="Times New Roman" pitchFamily="18" charset="0"/>
              </a:rPr>
              <a:t>/</a:t>
            </a:r>
            <a:r>
              <a:rPr lang="zh-CN" altLang="en-US" sz="2200" dirty="0">
                <a:latin typeface="Times New Roman" pitchFamily="18" charset="0"/>
                <a:cs typeface="Times New Roman" pitchFamily="18" charset="0"/>
              </a:rPr>
              <a:t>天，需要</a:t>
            </a:r>
            <a:r>
              <a:rPr lang="en-US" altLang="zh-CN" sz="2200" dirty="0">
                <a:latin typeface="Times New Roman" pitchFamily="18" charset="0"/>
                <a:cs typeface="Times New Roman" pitchFamily="18" charset="0"/>
              </a:rPr>
              <a:t>12.5</a:t>
            </a:r>
            <a:r>
              <a:rPr lang="zh-CN" altLang="en-US" sz="2200" dirty="0">
                <a:latin typeface="Times New Roman" pitchFamily="18" charset="0"/>
                <a:cs typeface="Times New Roman" pitchFamily="18" charset="0"/>
              </a:rPr>
              <a:t>个月安完。</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总计需要</a:t>
            </a:r>
            <a:r>
              <a:rPr lang="en-US" altLang="zh-CN" sz="2200" dirty="0">
                <a:latin typeface="Times New Roman" pitchFamily="18" charset="0"/>
                <a:cs typeface="Times New Roman" pitchFamily="18" charset="0"/>
              </a:rPr>
              <a:t>40</a:t>
            </a:r>
            <a:r>
              <a:rPr lang="zh-CN" altLang="en-US" sz="2200" dirty="0">
                <a:latin typeface="Times New Roman" pitchFamily="18" charset="0"/>
                <a:cs typeface="Times New Roman" pitchFamily="18" charset="0"/>
              </a:rPr>
              <a:t>个组，</a:t>
            </a:r>
            <a:r>
              <a:rPr lang="en-US" altLang="zh-CN" sz="2200" dirty="0">
                <a:latin typeface="Times New Roman" pitchFamily="18" charset="0"/>
                <a:cs typeface="Times New Roman" pitchFamily="18" charset="0"/>
              </a:rPr>
              <a:t>22</a:t>
            </a:r>
            <a:r>
              <a:rPr lang="zh-CN" altLang="en-US" sz="2200" dirty="0">
                <a:latin typeface="Times New Roman" pitchFamily="18" charset="0"/>
                <a:cs typeface="Times New Roman" pitchFamily="18" charset="0"/>
              </a:rPr>
              <a:t>个月完成环支架、基座安装。</a:t>
            </a:r>
            <a:endParaRPr lang="en-US" altLang="zh-CN" sz="2200" dirty="0">
              <a:latin typeface="Times New Roman" pitchFamily="18" charset="0"/>
              <a:cs typeface="Times New Roman" pitchFamily="18" charset="0"/>
            </a:endParaRPr>
          </a:p>
        </p:txBody>
      </p:sp>
      <p:pic>
        <p:nvPicPr>
          <p:cNvPr id="7" name="图片 6">
            <a:extLst>
              <a:ext uri="{FF2B5EF4-FFF2-40B4-BE49-F238E27FC236}">
                <a16:creationId xmlns:a16="http://schemas.microsoft.com/office/drawing/2014/main" id="{8CE4E874-CCC7-450E-9074-80026E4D91A2}"/>
              </a:ext>
            </a:extLst>
          </p:cNvPr>
          <p:cNvPicPr>
            <a:picLocks noChangeAspect="1"/>
          </p:cNvPicPr>
          <p:nvPr/>
        </p:nvPicPr>
        <p:blipFill>
          <a:blip r:embed="rId2"/>
          <a:stretch>
            <a:fillRect/>
          </a:stretch>
        </p:blipFill>
        <p:spPr>
          <a:xfrm>
            <a:off x="8592908" y="980728"/>
            <a:ext cx="3109325" cy="1986100"/>
          </a:xfrm>
          <a:prstGeom prst="rect">
            <a:avLst/>
          </a:prstGeom>
        </p:spPr>
      </p:pic>
      <p:pic>
        <p:nvPicPr>
          <p:cNvPr id="9" name="图片 8">
            <a:extLst>
              <a:ext uri="{FF2B5EF4-FFF2-40B4-BE49-F238E27FC236}">
                <a16:creationId xmlns:a16="http://schemas.microsoft.com/office/drawing/2014/main" id="{A8AD7332-3589-4DC3-AB49-B23CB5B4759E}"/>
              </a:ext>
            </a:extLst>
          </p:cNvPr>
          <p:cNvPicPr>
            <a:picLocks noChangeAspect="1"/>
          </p:cNvPicPr>
          <p:nvPr/>
        </p:nvPicPr>
        <p:blipFill>
          <a:blip r:embed="rId3"/>
          <a:stretch>
            <a:fillRect/>
          </a:stretch>
        </p:blipFill>
        <p:spPr>
          <a:xfrm>
            <a:off x="8592908" y="3232537"/>
            <a:ext cx="3109325" cy="2166104"/>
          </a:xfrm>
          <a:prstGeom prst="rect">
            <a:avLst/>
          </a:prstGeom>
        </p:spPr>
      </p:pic>
      <p:grpSp>
        <p:nvGrpSpPr>
          <p:cNvPr id="16" name="组合 15">
            <a:extLst>
              <a:ext uri="{FF2B5EF4-FFF2-40B4-BE49-F238E27FC236}">
                <a16:creationId xmlns:a16="http://schemas.microsoft.com/office/drawing/2014/main" id="{CE9179C6-285E-451A-9808-C8A8E020008C}"/>
              </a:ext>
            </a:extLst>
          </p:cNvPr>
          <p:cNvGrpSpPr/>
          <p:nvPr/>
        </p:nvGrpSpPr>
        <p:grpSpPr>
          <a:xfrm>
            <a:off x="4439816" y="5259780"/>
            <a:ext cx="2746530" cy="761509"/>
            <a:chOff x="3599093" y="4637131"/>
            <a:chExt cx="2746530" cy="761509"/>
          </a:xfrm>
        </p:grpSpPr>
        <p:sp>
          <p:nvSpPr>
            <p:cNvPr id="13" name="文本框 12">
              <a:extLst>
                <a:ext uri="{FF2B5EF4-FFF2-40B4-BE49-F238E27FC236}">
                  <a16:creationId xmlns:a16="http://schemas.microsoft.com/office/drawing/2014/main" id="{04E2450E-E882-4B98-9A56-0D5AB852B4F5}"/>
                </a:ext>
              </a:extLst>
            </p:cNvPr>
            <p:cNvSpPr txBox="1"/>
            <p:nvPr/>
          </p:nvSpPr>
          <p:spPr>
            <a:xfrm>
              <a:off x="3599093" y="4637131"/>
              <a:ext cx="2533066" cy="369332"/>
            </a:xfrm>
            <a:prstGeom prst="rect">
              <a:avLst/>
            </a:prstGeom>
            <a:noFill/>
          </p:spPr>
          <p:txBody>
            <a:bodyPr wrap="none" rtlCol="0">
              <a:spAutoFit/>
            </a:bodyPr>
            <a:lstStyle/>
            <a:p>
              <a:r>
                <a:rPr lang="zh-CN" altLang="en-US" b="1" dirty="0"/>
                <a:t>储存环基座安装</a:t>
              </a:r>
              <a:r>
                <a:rPr lang="en-US" altLang="zh-CN" b="1" dirty="0"/>
                <a:t>12</a:t>
              </a:r>
              <a:r>
                <a:rPr lang="zh-CN" altLang="en-US" b="1" dirty="0"/>
                <a:t>个月</a:t>
              </a:r>
            </a:p>
          </p:txBody>
        </p:sp>
        <p:sp>
          <p:nvSpPr>
            <p:cNvPr id="14" name="文本框 13">
              <a:extLst>
                <a:ext uri="{FF2B5EF4-FFF2-40B4-BE49-F238E27FC236}">
                  <a16:creationId xmlns:a16="http://schemas.microsoft.com/office/drawing/2014/main" id="{4C5621DE-9193-43BC-9C78-30F11AE3D51E}"/>
                </a:ext>
              </a:extLst>
            </p:cNvPr>
            <p:cNvSpPr txBox="1"/>
            <p:nvPr/>
          </p:nvSpPr>
          <p:spPr>
            <a:xfrm>
              <a:off x="3620197" y="5029308"/>
              <a:ext cx="2725426" cy="369332"/>
            </a:xfrm>
            <a:prstGeom prst="rect">
              <a:avLst/>
            </a:prstGeom>
            <a:noFill/>
          </p:spPr>
          <p:txBody>
            <a:bodyPr wrap="none" rtlCol="0">
              <a:spAutoFit/>
            </a:bodyPr>
            <a:lstStyle/>
            <a:p>
              <a:r>
                <a:rPr lang="zh-CN" altLang="en-US" b="1" dirty="0"/>
                <a:t>储存环支架安装</a:t>
              </a:r>
              <a:r>
                <a:rPr lang="en-US" altLang="zh-CN" b="1" dirty="0"/>
                <a:t>12.5</a:t>
              </a:r>
              <a:r>
                <a:rPr lang="zh-CN" altLang="en-US" b="1" dirty="0"/>
                <a:t>个月</a:t>
              </a:r>
            </a:p>
          </p:txBody>
        </p:sp>
      </p:grpSp>
      <p:sp>
        <p:nvSpPr>
          <p:cNvPr id="15" name="文本框 14">
            <a:extLst>
              <a:ext uri="{FF2B5EF4-FFF2-40B4-BE49-F238E27FC236}">
                <a16:creationId xmlns:a16="http://schemas.microsoft.com/office/drawing/2014/main" id="{598B00A7-27A4-49EA-ACC4-84F348D759CC}"/>
              </a:ext>
            </a:extLst>
          </p:cNvPr>
          <p:cNvSpPr txBox="1"/>
          <p:nvPr/>
        </p:nvSpPr>
        <p:spPr>
          <a:xfrm>
            <a:off x="1916028" y="5068335"/>
            <a:ext cx="1687501" cy="923330"/>
          </a:xfrm>
          <a:prstGeom prst="rect">
            <a:avLst/>
          </a:prstGeom>
          <a:noFill/>
        </p:spPr>
        <p:txBody>
          <a:bodyPr wrap="square" rtlCol="0">
            <a:spAutoFit/>
          </a:bodyPr>
          <a:lstStyle/>
          <a:p>
            <a:r>
              <a:rPr lang="zh-CN" altLang="en-US" dirty="0"/>
              <a:t>储存环基座、支架安装需要</a:t>
            </a:r>
            <a:r>
              <a:rPr lang="en-US" altLang="zh-CN" dirty="0"/>
              <a:t>13.5</a:t>
            </a:r>
            <a:r>
              <a:rPr lang="zh-CN" altLang="en-US" dirty="0"/>
              <a:t>个月</a:t>
            </a:r>
          </a:p>
        </p:txBody>
      </p:sp>
      <p:sp>
        <p:nvSpPr>
          <p:cNvPr id="17" name="标题 1">
            <a:extLst>
              <a:ext uri="{FF2B5EF4-FFF2-40B4-BE49-F238E27FC236}">
                <a16:creationId xmlns:a16="http://schemas.microsoft.com/office/drawing/2014/main" id="{629F72DE-94FB-4419-AFE0-FE942D03561B}"/>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1490186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3AE41D4-22ED-46B5-96EF-C3D48E2B5CCF}"/>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5D50D391-66FD-486D-992A-7989B09C0C5D}"/>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内容占位符 2">
            <a:extLst>
              <a:ext uri="{FF2B5EF4-FFF2-40B4-BE49-F238E27FC236}">
                <a16:creationId xmlns:a16="http://schemas.microsoft.com/office/drawing/2014/main" id="{893C6E2B-F95C-415B-BBDB-0D33AEF29A4C}"/>
              </a:ext>
            </a:extLst>
          </p:cNvPr>
          <p:cNvSpPr txBox="1">
            <a:spLocks/>
          </p:cNvSpPr>
          <p:nvPr/>
        </p:nvSpPr>
        <p:spPr>
          <a:xfrm>
            <a:off x="1524000" y="682072"/>
            <a:ext cx="5181347" cy="576064"/>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lvl="1" indent="-457200">
              <a:lnSpc>
                <a:spcPct val="150000"/>
              </a:lnSpc>
              <a:spcBef>
                <a:spcPts val="600"/>
              </a:spcBef>
              <a:spcAft>
                <a:spcPts val="600"/>
              </a:spcAft>
              <a:buClr>
                <a:srgbClr val="FF0000"/>
              </a:buClr>
              <a:buSzPct val="80000"/>
              <a:buFont typeface="+mj-lt"/>
              <a:buAutoNum type="arabicPeriod" startAt="6"/>
              <a:defRPr/>
            </a:pPr>
            <a:r>
              <a:rPr lang="zh-CN" altLang="en-US" sz="2200" dirty="0">
                <a:latin typeface="Times New Roman" pitchFamily="18" charset="0"/>
                <a:cs typeface="Times New Roman" pitchFamily="18" charset="0"/>
              </a:rPr>
              <a:t>环设备安装准直</a:t>
            </a:r>
          </a:p>
        </p:txBody>
      </p:sp>
      <p:graphicFrame>
        <p:nvGraphicFramePr>
          <p:cNvPr id="5" name="表格 4">
            <a:extLst>
              <a:ext uri="{FF2B5EF4-FFF2-40B4-BE49-F238E27FC236}">
                <a16:creationId xmlns:a16="http://schemas.microsoft.com/office/drawing/2014/main" id="{F4ADEFE3-2C8F-49BD-AA34-7169C1AFC647}"/>
              </a:ext>
            </a:extLst>
          </p:cNvPr>
          <p:cNvGraphicFramePr>
            <a:graphicFrameLocks noGrp="1"/>
          </p:cNvGraphicFramePr>
          <p:nvPr>
            <p:extLst>
              <p:ext uri="{D42A27DB-BD31-4B8C-83A1-F6EECF244321}">
                <p14:modId xmlns:p14="http://schemas.microsoft.com/office/powerpoint/2010/main" val="2598596401"/>
              </p:ext>
            </p:extLst>
          </p:nvPr>
        </p:nvGraphicFramePr>
        <p:xfrm>
          <a:off x="335360" y="1601487"/>
          <a:ext cx="6336704" cy="5026148"/>
        </p:xfrm>
        <a:graphic>
          <a:graphicData uri="http://schemas.openxmlformats.org/drawingml/2006/table">
            <a:tbl>
              <a:tblPr firstRow="1" firstCol="1" bandRow="1">
                <a:tableStyleId>{5C22544A-7EE6-4342-B048-85BDC9FD1C3A}</a:tableStyleId>
              </a:tblPr>
              <a:tblGrid>
                <a:gridCol w="1675848">
                  <a:extLst>
                    <a:ext uri="{9D8B030D-6E8A-4147-A177-3AD203B41FA5}">
                      <a16:colId xmlns:a16="http://schemas.microsoft.com/office/drawing/2014/main" val="1687019828"/>
                    </a:ext>
                  </a:extLst>
                </a:gridCol>
                <a:gridCol w="1384110">
                  <a:extLst>
                    <a:ext uri="{9D8B030D-6E8A-4147-A177-3AD203B41FA5}">
                      <a16:colId xmlns:a16="http://schemas.microsoft.com/office/drawing/2014/main" val="2190754230"/>
                    </a:ext>
                  </a:extLst>
                </a:gridCol>
                <a:gridCol w="1097504">
                  <a:extLst>
                    <a:ext uri="{9D8B030D-6E8A-4147-A177-3AD203B41FA5}">
                      <a16:colId xmlns:a16="http://schemas.microsoft.com/office/drawing/2014/main" val="2578687681"/>
                    </a:ext>
                  </a:extLst>
                </a:gridCol>
                <a:gridCol w="811090">
                  <a:extLst>
                    <a:ext uri="{9D8B030D-6E8A-4147-A177-3AD203B41FA5}">
                      <a16:colId xmlns:a16="http://schemas.microsoft.com/office/drawing/2014/main" val="1599275001"/>
                    </a:ext>
                  </a:extLst>
                </a:gridCol>
                <a:gridCol w="1368152">
                  <a:extLst>
                    <a:ext uri="{9D8B030D-6E8A-4147-A177-3AD203B41FA5}">
                      <a16:colId xmlns:a16="http://schemas.microsoft.com/office/drawing/2014/main" val="2519356651"/>
                    </a:ext>
                  </a:extLst>
                </a:gridCol>
              </a:tblGrid>
              <a:tr h="302394">
                <a:tc gridSpan="5">
                  <a:txBody>
                    <a:bodyPr/>
                    <a:lstStyle/>
                    <a:p>
                      <a:pPr algn="just">
                        <a:spcAft>
                          <a:spcPts val="0"/>
                        </a:spcAft>
                      </a:pPr>
                      <a:r>
                        <a:rPr lang="en-US" altLang="zh-CN" sz="2000" kern="100" dirty="0">
                          <a:effectLst/>
                        </a:rPr>
                        <a:t>Collider ring alignment manpower and time estimation </a:t>
                      </a:r>
                      <a:endParaRPr lang="zh-CN" altLang="zh-CN" sz="2000" kern="100" dirty="0">
                        <a:effectLst/>
                        <a:latin typeface="Calibri" panose="020F0502020204030204" pitchFamily="34" charset="0"/>
                        <a:ea typeface="+mn-ea"/>
                        <a:cs typeface="Times New Roman" panose="02020603050405020304" pitchFamily="18" charset="0"/>
                      </a:endParaRPr>
                    </a:p>
                  </a:txBody>
                  <a:tcPr marL="68580" marR="68580" marT="0" marB="0"/>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286692839"/>
                  </a:ext>
                </a:extLst>
              </a:tr>
              <a:tr h="725747">
                <a:tc>
                  <a:txBody>
                    <a:bodyPr/>
                    <a:lstStyle/>
                    <a:p>
                      <a:pPr algn="ctr"/>
                      <a:r>
                        <a:rPr lang="en-US" altLang="zh-CN" sz="1600" dirty="0"/>
                        <a:t>Component</a:t>
                      </a:r>
                      <a:endParaRPr lang="zh-CN" altLang="en-US" sz="1600" dirty="0"/>
                    </a:p>
                  </a:txBody>
                  <a:tcPr marL="68580" marR="68580" marT="0" marB="0"/>
                </a:tc>
                <a:tc>
                  <a:txBody>
                    <a:bodyPr/>
                    <a:lstStyle/>
                    <a:p>
                      <a:pPr algn="ctr">
                        <a:spcAft>
                          <a:spcPts val="0"/>
                        </a:spcAft>
                      </a:pPr>
                      <a:r>
                        <a:rPr lang="en-US" altLang="zh-CN" sz="1600" kern="100" dirty="0">
                          <a:effectLst/>
                        </a:rPr>
                        <a:t>Number</a:t>
                      </a:r>
                      <a:endParaRPr lang="zh-CN" altLang="zh-CN" sz="1600" kern="100" dirty="0">
                        <a:effectLst/>
                        <a:latin typeface="Calibri" panose="020F0502020204030204" pitchFamily="34" charset="0"/>
                        <a:ea typeface="+mn-ea"/>
                        <a:cs typeface="Times New Roman" panose="02020603050405020304" pitchFamily="18" charset="0"/>
                      </a:endParaRPr>
                    </a:p>
                  </a:txBody>
                  <a:tcPr marL="68580" marR="68580" marT="0" marB="0"/>
                </a:tc>
                <a:tc>
                  <a:txBody>
                    <a:bodyPr/>
                    <a:lstStyle/>
                    <a:p>
                      <a:pPr algn="ctr"/>
                      <a:r>
                        <a:rPr lang="en-US" altLang="zh-CN" sz="1600" dirty="0"/>
                        <a:t>Piece  (1</a:t>
                      </a:r>
                      <a:r>
                        <a:rPr lang="en-US" altLang="zh-CN" sz="1600" baseline="0" dirty="0"/>
                        <a:t> group / day)</a:t>
                      </a:r>
                      <a:endParaRPr lang="zh-CN" altLang="en-US" sz="1600" dirty="0"/>
                    </a:p>
                  </a:txBody>
                  <a:tcPr marL="68580" marR="68580" marT="0" marB="0"/>
                </a:tc>
                <a:tc>
                  <a:txBody>
                    <a:bodyPr/>
                    <a:lstStyle/>
                    <a:p>
                      <a:pPr algn="just"/>
                      <a:r>
                        <a:rPr lang="en-US" altLang="zh-CN" sz="1600" kern="100" dirty="0">
                          <a:effectLst/>
                        </a:rPr>
                        <a:t>Group</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r>
                        <a:rPr lang="en-US" altLang="zh-CN" sz="1600" kern="100" dirty="0">
                          <a:effectLst/>
                        </a:rPr>
                        <a:t>Month</a:t>
                      </a:r>
                      <a:r>
                        <a:rPr lang="zh-CN" sz="1600" kern="100" dirty="0">
                          <a:effectLst/>
                        </a:rPr>
                        <a:t>（</a:t>
                      </a:r>
                      <a:r>
                        <a:rPr lang="en-US" sz="1600" kern="100" dirty="0">
                          <a:effectLst/>
                        </a:rPr>
                        <a:t>25 </a:t>
                      </a:r>
                      <a:r>
                        <a:rPr lang="en-US" altLang="zh-CN" sz="1600" kern="100" dirty="0">
                          <a:effectLst/>
                        </a:rPr>
                        <a:t>workdays / month</a:t>
                      </a:r>
                      <a:r>
                        <a:rPr lang="zh-CN" sz="1600" kern="100" dirty="0">
                          <a:effectLst/>
                        </a:rPr>
                        <a:t>）</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714125195"/>
                  </a:ext>
                </a:extLst>
              </a:tr>
              <a:tr h="483831">
                <a:tc>
                  <a:txBody>
                    <a:bodyPr/>
                    <a:lstStyle/>
                    <a:p>
                      <a:pPr algn="ctr"/>
                      <a:r>
                        <a:rPr lang="en-US" altLang="zh-CN" sz="1600" b="1" kern="100" dirty="0">
                          <a:solidFill>
                            <a:schemeClr val="lt1"/>
                          </a:solidFill>
                          <a:latin typeface="+mn-lt"/>
                          <a:ea typeface="+mn-ea"/>
                          <a:cs typeface="+mn-cs"/>
                        </a:rPr>
                        <a:t>Dipole</a:t>
                      </a:r>
                      <a:endParaRPr lang="zh-CN" altLang="en-US" sz="1600" b="1" kern="100" dirty="0">
                        <a:solidFill>
                          <a:schemeClr val="lt1"/>
                        </a:solidFill>
                        <a:latin typeface="+mn-lt"/>
                        <a:ea typeface="+mn-ea"/>
                        <a:cs typeface="+mn-cs"/>
                      </a:endParaRPr>
                    </a:p>
                  </a:txBody>
                  <a:tcPr marL="68580" marR="68580" marT="0" marB="0" anchor="ctr"/>
                </a:tc>
                <a:tc>
                  <a:txBody>
                    <a:bodyPr/>
                    <a:lstStyle/>
                    <a:p>
                      <a:pPr marL="0" algn="ctr" defTabSz="914400" rtl="0" eaLnBrk="1" latinLnBrk="0" hangingPunct="1">
                        <a:spcAft>
                          <a:spcPts val="0"/>
                        </a:spcAft>
                      </a:pPr>
                      <a:r>
                        <a:rPr lang="en-US" altLang="zh-CN" sz="1600" kern="100" dirty="0">
                          <a:solidFill>
                            <a:schemeClr val="dk1"/>
                          </a:solidFill>
                          <a:effectLst/>
                          <a:latin typeface="+mn-lt"/>
                          <a:ea typeface="+mn-ea"/>
                          <a:cs typeface="+mn-cs"/>
                        </a:rPr>
                        <a:t>13250</a:t>
                      </a:r>
                    </a:p>
                    <a:p>
                      <a:pPr marL="0" algn="ctr" defTabSz="914400" rtl="0" eaLnBrk="1" latinLnBrk="0" hangingPunct="1">
                        <a:spcAft>
                          <a:spcPts val="0"/>
                        </a:spcAft>
                      </a:pPr>
                      <a:r>
                        <a:rPr lang="zh-CN" altLang="en-US" sz="1600" kern="100" dirty="0">
                          <a:solidFill>
                            <a:schemeClr val="dk1"/>
                          </a:solidFill>
                          <a:effectLst/>
                          <a:latin typeface="+mn-lt"/>
                          <a:ea typeface="+mn-ea"/>
                          <a:cs typeface="+mn-cs"/>
                        </a:rPr>
                        <a:t>（</a:t>
                      </a:r>
                      <a:r>
                        <a:rPr lang="en-US" altLang="zh-CN" sz="1600" kern="100" dirty="0">
                          <a:solidFill>
                            <a:schemeClr val="dk1"/>
                          </a:solidFill>
                          <a:effectLst/>
                          <a:latin typeface="+mn-lt"/>
                          <a:ea typeface="+mn-ea"/>
                          <a:cs typeface="+mn-cs"/>
                        </a:rPr>
                        <a:t>cores</a:t>
                      </a:r>
                      <a:r>
                        <a:rPr lang="zh-CN" altLang="en-US" sz="1600" kern="100" dirty="0">
                          <a:solidFill>
                            <a:schemeClr val="dk1"/>
                          </a:solidFill>
                          <a:effectLst/>
                          <a:latin typeface="+mn-lt"/>
                          <a:ea typeface="+mn-ea"/>
                          <a:cs typeface="+mn-cs"/>
                        </a:rPr>
                        <a:t>）</a:t>
                      </a:r>
                      <a:endParaRPr lang="zh-CN" altLang="zh-CN"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3</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32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5.5</a:t>
                      </a:r>
                      <a:endParaRPr lang="zh-CN" altLang="en-US" sz="1600" kern="1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4024962680"/>
                  </a:ext>
                </a:extLst>
              </a:tr>
              <a:tr h="265511">
                <a:tc>
                  <a:txBody>
                    <a:bodyPr/>
                    <a:lstStyle/>
                    <a:p>
                      <a:pPr marL="0" algn="ctr" defTabSz="914400" rtl="0" eaLnBrk="1" latinLnBrk="0" hangingPunct="1"/>
                      <a:r>
                        <a:rPr lang="en-US" altLang="zh-CN" sz="1600" b="1" kern="100" dirty="0">
                          <a:solidFill>
                            <a:schemeClr val="lt1"/>
                          </a:solidFill>
                          <a:latin typeface="+mn-lt"/>
                          <a:ea typeface="+mn-ea"/>
                          <a:cs typeface="+mn-cs"/>
                        </a:rPr>
                        <a:t>Quadrupole</a:t>
                      </a:r>
                      <a:endParaRPr lang="zh-CN" altLang="en-US" sz="1600" b="1" kern="100" dirty="0">
                        <a:solidFill>
                          <a:schemeClr val="lt1"/>
                        </a:solidFill>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4148</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32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2.6</a:t>
                      </a:r>
                      <a:endParaRPr lang="zh-CN" altLang="en-US" sz="1600" kern="1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948924128"/>
                  </a:ext>
                </a:extLst>
              </a:tr>
              <a:tr h="265511">
                <a:tc>
                  <a:txBody>
                    <a:bodyPr/>
                    <a:lstStyle/>
                    <a:p>
                      <a:pPr algn="ctr"/>
                      <a:r>
                        <a:rPr lang="en-US" altLang="zh-CN" sz="1600" kern="100" dirty="0" err="1"/>
                        <a:t>Sextupole</a:t>
                      </a:r>
                      <a:r>
                        <a:rPr lang="en-US" altLang="zh-CN" sz="1600" kern="100" dirty="0"/>
                        <a:t> module</a:t>
                      </a:r>
                      <a:endParaRPr lang="zh-CN" altLang="en-US" sz="1600" dirty="0"/>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1024</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32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0.65</a:t>
                      </a:r>
                      <a:endParaRPr lang="zh-CN" altLang="en-US" sz="1600" kern="1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773578268"/>
                  </a:ext>
                </a:extLst>
              </a:tr>
              <a:tr h="294688">
                <a:tc>
                  <a:txBody>
                    <a:bodyPr/>
                    <a:lstStyle/>
                    <a:p>
                      <a:pPr algn="ctr"/>
                      <a:r>
                        <a:rPr lang="en-US" altLang="zh-CN" sz="1600" kern="100" dirty="0">
                          <a:effectLst/>
                        </a:rPr>
                        <a:t>Corrector module</a:t>
                      </a:r>
                      <a:endParaRPr lang="zh-CN" altLang="en-US" sz="1600" dirty="0"/>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3544</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4</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32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1.1</a:t>
                      </a:r>
                      <a:endParaRPr lang="zh-CN" altLang="en-US" sz="1600" kern="1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1096679990"/>
                  </a:ext>
                </a:extLst>
              </a:tr>
              <a:tr h="294688">
                <a:tc>
                  <a:txBody>
                    <a:bodyPr/>
                    <a:lstStyle/>
                    <a:p>
                      <a:pPr algn="ctr"/>
                      <a:r>
                        <a:rPr lang="en-US" altLang="zh-CN" sz="1600" dirty="0"/>
                        <a:t>BPM\PR\DCCT</a:t>
                      </a:r>
                      <a:endParaRPr lang="zh-CN" altLang="en-US" sz="1600" dirty="0"/>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3544</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4</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32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1.1</a:t>
                      </a:r>
                      <a:endParaRPr lang="zh-CN" altLang="en-US" sz="1600" kern="1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028398386"/>
                  </a:ext>
                </a:extLst>
              </a:tr>
              <a:tr h="260275">
                <a:tc>
                  <a:txBody>
                    <a:bodyPr/>
                    <a:lstStyle/>
                    <a:p>
                      <a:pPr algn="ctr"/>
                      <a:r>
                        <a:rPr lang="en-US" altLang="zh-CN" sz="1600" kern="100" dirty="0" err="1"/>
                        <a:t>Sextupole</a:t>
                      </a:r>
                      <a:endParaRPr lang="en-US" altLang="zh-CN" sz="1600" dirty="0"/>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104</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3</a:t>
                      </a:r>
                      <a:endParaRPr lang="zh-CN" altLang="en-US" sz="1600" kern="100" dirty="0">
                        <a:solidFill>
                          <a:schemeClr val="dk1"/>
                        </a:solidFill>
                        <a:effectLst/>
                        <a:latin typeface="+mn-lt"/>
                        <a:ea typeface="+mn-ea"/>
                        <a:cs typeface="+mn-cs"/>
                      </a:endParaRPr>
                    </a:p>
                  </a:txBody>
                  <a:tcPr marL="68580" marR="68580" marT="0" marB="0" anchor="ctr"/>
                </a:tc>
                <a:tc rowSpan="6">
                  <a:txBody>
                    <a:bodyPr/>
                    <a:lstStyle/>
                    <a:p>
                      <a:pPr marL="0" algn="ctr" defTabSz="914400" rtl="0" eaLnBrk="1" latinLnBrk="0" hangingPunct="1"/>
                      <a:r>
                        <a:rPr lang="en-US" sz="1600" kern="100" dirty="0">
                          <a:solidFill>
                            <a:schemeClr val="dk1"/>
                          </a:solidFill>
                          <a:effectLst/>
                          <a:latin typeface="+mn-lt"/>
                          <a:ea typeface="+mn-ea"/>
                          <a:cs typeface="+mn-cs"/>
                        </a:rPr>
                        <a:t>32</a:t>
                      </a:r>
                      <a:endParaRPr lang="zh-CN" altLang="en-US" sz="1600" kern="100" dirty="0">
                        <a:solidFill>
                          <a:schemeClr val="dk1"/>
                        </a:solidFill>
                        <a:effectLst/>
                        <a:latin typeface="+mn-lt"/>
                        <a:ea typeface="+mn-ea"/>
                        <a:cs typeface="+mn-cs"/>
                      </a:endParaRPr>
                    </a:p>
                  </a:txBody>
                  <a:tcPr marL="68580" marR="68580" marT="0" marB="0" anchor="ctr"/>
                </a:tc>
                <a:tc rowSpan="6">
                  <a:txBody>
                    <a:bodyPr/>
                    <a:lstStyle/>
                    <a:p>
                      <a:pPr marL="0" algn="ctr" defTabSz="914400" rtl="0" eaLnBrk="1" latinLnBrk="0" hangingPunct="1"/>
                      <a:r>
                        <a:rPr lang="en-US" altLang="zh-CN" sz="1600" kern="100" dirty="0">
                          <a:solidFill>
                            <a:schemeClr val="dk1"/>
                          </a:solidFill>
                          <a:effectLst/>
                          <a:latin typeface="+mn-lt"/>
                          <a:ea typeface="+mn-ea"/>
                          <a:cs typeface="+mn-cs"/>
                        </a:rPr>
                        <a:t>1</a:t>
                      </a:r>
                      <a:endParaRPr lang="zh-CN" altLang="en-US" sz="1600" kern="1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3213402165"/>
                  </a:ext>
                </a:extLst>
              </a:tr>
              <a:tr h="260275">
                <a:tc>
                  <a:txBody>
                    <a:bodyPr/>
                    <a:lstStyle/>
                    <a:p>
                      <a:pPr algn="ctr">
                        <a:spcAft>
                          <a:spcPts val="0"/>
                        </a:spcAft>
                      </a:pPr>
                      <a:r>
                        <a:rPr lang="en-US" altLang="zh-CN" sz="1600" kern="100" dirty="0">
                          <a:effectLst/>
                          <a:latin typeface="Calibri" panose="020F0502020204030204" pitchFamily="34" charset="0"/>
                          <a:ea typeface="+mn-ea"/>
                          <a:cs typeface="Times New Roman" panose="02020603050405020304" pitchFamily="18" charset="0"/>
                        </a:rPr>
                        <a:t>Cryomodule</a:t>
                      </a: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32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endParaRPr lang="zh-CN" altLang="en-US" sz="1600" kern="100" dirty="0">
                        <a:solidFill>
                          <a:schemeClr val="dk1"/>
                        </a:solidFill>
                        <a:effectLst/>
                        <a:latin typeface="+mn-lt"/>
                        <a:ea typeface="+mn-ea"/>
                        <a:cs typeface="+mn-cs"/>
                      </a:endParaRPr>
                    </a:p>
                  </a:txBody>
                  <a:tcPr marL="68580" marR="68580" marT="0" marB="0" anchor="ct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2408181529"/>
                  </a:ext>
                </a:extLst>
              </a:tr>
              <a:tr h="260275">
                <a:tc>
                  <a:txBody>
                    <a:bodyPr/>
                    <a:lstStyle/>
                    <a:p>
                      <a:pPr algn="ctr" fontAlgn="ctr"/>
                      <a:r>
                        <a:rPr lang="en-US" sz="1600" b="1" kern="1200" dirty="0">
                          <a:solidFill>
                            <a:schemeClr val="lt1"/>
                          </a:solidFill>
                          <a:latin typeface="+mn-lt"/>
                          <a:ea typeface="+mn-ea"/>
                          <a:cs typeface="+mn-cs"/>
                        </a:rPr>
                        <a:t>Septum Magnet</a:t>
                      </a:r>
                    </a:p>
                  </a:txBody>
                  <a:tcPr marL="7620" marR="7620" marT="7620" marB="0" anchor="ctr"/>
                </a:tc>
                <a:tc>
                  <a:txBody>
                    <a:bodyPr/>
                    <a:lstStyle/>
                    <a:p>
                      <a:pPr algn="ctr" fontAlgn="ctr"/>
                      <a:r>
                        <a:rPr lang="en-US" altLang="zh-CN" sz="1600" kern="100" dirty="0">
                          <a:solidFill>
                            <a:schemeClr val="dk1"/>
                          </a:solidFill>
                          <a:effectLst/>
                          <a:latin typeface="+mn-lt"/>
                          <a:ea typeface="+mn-ea"/>
                          <a:cs typeface="+mn-cs"/>
                        </a:rPr>
                        <a:t>68</a:t>
                      </a:r>
                    </a:p>
                  </a:txBody>
                  <a:tcPr marL="7620" marR="7620" marT="7620" marB="0" anchor="ctr"/>
                </a:tc>
                <a:tc>
                  <a:txBody>
                    <a:bodyPr/>
                    <a:lstStyle/>
                    <a:p>
                      <a:pPr algn="ctr" fontAlgn="ctr"/>
                      <a:r>
                        <a:rPr lang="en-US" altLang="zh-CN" sz="1600" kern="100" dirty="0">
                          <a:solidFill>
                            <a:schemeClr val="dk1"/>
                          </a:solidFill>
                          <a:effectLst/>
                          <a:latin typeface="+mn-lt"/>
                          <a:ea typeface="+mn-ea"/>
                          <a:cs typeface="+mn-cs"/>
                        </a:rPr>
                        <a:t>2</a:t>
                      </a:r>
                    </a:p>
                  </a:txBody>
                  <a:tcPr marL="7620" marR="7620" marT="7620" marB="0" anchor="ct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3334854065"/>
                  </a:ext>
                </a:extLst>
              </a:tr>
              <a:tr h="241916">
                <a:tc>
                  <a:txBody>
                    <a:bodyPr/>
                    <a:lstStyle/>
                    <a:p>
                      <a:pPr algn="ctr"/>
                      <a:r>
                        <a:rPr lang="en-US" altLang="zh-CN" sz="1600" dirty="0"/>
                        <a:t>Kicker</a:t>
                      </a: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8</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2</a:t>
                      </a:r>
                      <a:endParaRPr lang="zh-CN" altLang="en-US" sz="1600" kern="100" dirty="0">
                        <a:solidFill>
                          <a:schemeClr val="dk1"/>
                        </a:solidFill>
                        <a:effectLst/>
                        <a:latin typeface="+mn-lt"/>
                        <a:ea typeface="+mn-ea"/>
                        <a:cs typeface="+mn-cs"/>
                      </a:endParaRPr>
                    </a:p>
                  </a:txBody>
                  <a:tcPr marL="68580" marR="68580" marT="0" marB="0" anchor="ctr"/>
                </a:tc>
                <a:tc vMerge="1">
                  <a:txBody>
                    <a:bodyPr/>
                    <a:lstStyle/>
                    <a:p>
                      <a:endParaRPr lang="zh-CN" altLang="en-US"/>
                    </a:p>
                  </a:txBody>
                  <a:tcPr/>
                </a:tc>
                <a:tc vMerge="1">
                  <a:txBody>
                    <a:bodyPr/>
                    <a:lstStyle/>
                    <a:p>
                      <a:pPr marL="0" algn="ctr" defTabSz="914400" rtl="0" eaLnBrk="1" latinLnBrk="0" hangingPunct="1"/>
                      <a:endParaRPr lang="zh-CN" altLang="en-US" sz="1600" kern="1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411080893"/>
                  </a:ext>
                </a:extLst>
              </a:tr>
              <a:tr h="483831">
                <a:tc>
                  <a:txBody>
                    <a:bodyPr/>
                    <a:lstStyle/>
                    <a:p>
                      <a:pPr algn="ctr">
                        <a:spcAft>
                          <a:spcPts val="0"/>
                        </a:spcAft>
                      </a:pPr>
                      <a:r>
                        <a:rPr lang="en-US" altLang="zh-CN" sz="1600" kern="100" dirty="0">
                          <a:effectLst/>
                          <a:latin typeface="Calibri" panose="020F0502020204030204" pitchFamily="34" charset="0"/>
                          <a:ea typeface="+mn-ea"/>
                          <a:cs typeface="Times New Roman" panose="02020603050405020304" pitchFamily="18" charset="0"/>
                        </a:rPr>
                        <a:t>Electrostatic separator</a:t>
                      </a: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32</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2</a:t>
                      </a:r>
                      <a:endParaRPr lang="zh-CN" altLang="en-US" sz="1600" kern="100" dirty="0">
                        <a:solidFill>
                          <a:schemeClr val="dk1"/>
                        </a:solidFill>
                        <a:effectLst/>
                        <a:latin typeface="+mn-lt"/>
                        <a:ea typeface="+mn-ea"/>
                        <a:cs typeface="+mn-cs"/>
                      </a:endParaRPr>
                    </a:p>
                  </a:txBody>
                  <a:tcPr marL="68580" marR="68580" marT="0" marB="0" anchor="ct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2746709185"/>
                  </a:ext>
                </a:extLst>
              </a:tr>
              <a:tr h="317419">
                <a:tc>
                  <a:txBody>
                    <a:bodyPr/>
                    <a:lstStyle/>
                    <a:p>
                      <a:pPr algn="ctr">
                        <a:spcAft>
                          <a:spcPts val="0"/>
                        </a:spcAft>
                      </a:pPr>
                      <a:r>
                        <a:rPr lang="en-US" altLang="zh-CN" sz="1600" kern="100" dirty="0">
                          <a:effectLst/>
                          <a:latin typeface="Calibri" panose="020F0502020204030204" pitchFamily="34" charset="0"/>
                          <a:ea typeface="+mn-ea"/>
                          <a:cs typeface="Times New Roman" panose="02020603050405020304" pitchFamily="18" charset="0"/>
                        </a:rPr>
                        <a:t>Collimator\ dump</a:t>
                      </a:r>
                      <a:endParaRPr lang="zh-CN" altLang="zh-CN" sz="1600" kern="100" dirty="0">
                        <a:effectLst/>
                        <a:latin typeface="Calibri" panose="020F0502020204030204" pitchFamily="34" charset="0"/>
                        <a:ea typeface="+mn-ea"/>
                        <a:cs typeface="Times New Roman" panose="02020603050405020304" pitchFamily="18" charset="0"/>
                      </a:endParaRP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36</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altLang="zh-CN" sz="1600" kern="100" dirty="0">
                          <a:solidFill>
                            <a:schemeClr val="dk1"/>
                          </a:solidFill>
                          <a:effectLst/>
                          <a:latin typeface="+mn-lt"/>
                          <a:ea typeface="+mn-ea"/>
                          <a:cs typeface="+mn-cs"/>
                        </a:rPr>
                        <a:t>4</a:t>
                      </a:r>
                      <a:endParaRPr lang="zh-CN" altLang="en-US" sz="1600" kern="100" dirty="0">
                        <a:solidFill>
                          <a:schemeClr val="dk1"/>
                        </a:solidFill>
                        <a:effectLst/>
                        <a:latin typeface="+mn-lt"/>
                        <a:ea typeface="+mn-ea"/>
                        <a:cs typeface="+mn-cs"/>
                      </a:endParaRPr>
                    </a:p>
                  </a:txBody>
                  <a:tcPr marL="68580" marR="68580" marT="0" marB="0" anchor="ctr"/>
                </a:tc>
                <a:tc vMerge="1">
                  <a:txBody>
                    <a:bodyPr/>
                    <a:lstStyle/>
                    <a:p>
                      <a:pPr marL="0" algn="ctr" defTabSz="914400" rtl="0" eaLnBrk="1" latinLnBrk="0" hangingPunct="1"/>
                      <a:endParaRPr lang="zh-CN" altLang="en-US" sz="1600" kern="100" dirty="0">
                        <a:solidFill>
                          <a:schemeClr val="dk1"/>
                        </a:solidFill>
                        <a:effectLst/>
                        <a:latin typeface="+mn-lt"/>
                        <a:ea typeface="+mn-ea"/>
                        <a:cs typeface="+mn-cs"/>
                      </a:endParaRPr>
                    </a:p>
                  </a:txBody>
                  <a:tcPr marL="68580" marR="68580" marT="0" marB="0" anchor="ctr"/>
                </a:tc>
                <a:tc vMerge="1">
                  <a:txBody>
                    <a:bodyPr/>
                    <a:lstStyle/>
                    <a:p>
                      <a:pPr marL="0" algn="ctr" defTabSz="914400" rtl="0" eaLnBrk="1" latinLnBrk="0" hangingPunct="1"/>
                      <a:endParaRPr lang="zh-CN" altLang="en-US" sz="1600" kern="1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622609749"/>
                  </a:ext>
                </a:extLst>
              </a:tr>
              <a:tr h="551986">
                <a:tc>
                  <a:txBody>
                    <a:bodyPr/>
                    <a:lstStyle/>
                    <a:p>
                      <a:pPr algn="ctr">
                        <a:spcAft>
                          <a:spcPts val="0"/>
                        </a:spcAft>
                      </a:pPr>
                      <a:r>
                        <a:rPr lang="en-US" altLang="zh-CN" sz="1600" kern="100" dirty="0">
                          <a:effectLst/>
                        </a:rPr>
                        <a:t>Total</a:t>
                      </a:r>
                      <a:endParaRPr lang="zh-CN" altLang="zh-CN" sz="1600" kern="100" dirty="0">
                        <a:effectLst/>
                        <a:latin typeface="Calibri" panose="020F0502020204030204" pitchFamily="34" charset="0"/>
                        <a:ea typeface="+mn-ea"/>
                        <a:cs typeface="Times New Roman" panose="02020603050405020304" pitchFamily="18" charset="0"/>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 </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 </a:t>
                      </a:r>
                      <a:endParaRPr lang="zh-CN" altLang="en-US" sz="1600" kern="100" dirty="0">
                        <a:solidFill>
                          <a:schemeClr val="dk1"/>
                        </a:solidFill>
                        <a:effectLst/>
                        <a:latin typeface="+mn-lt"/>
                        <a:ea typeface="+mn-ea"/>
                        <a:cs typeface="+mn-cs"/>
                      </a:endParaRP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32</a:t>
                      </a:r>
                      <a:r>
                        <a:rPr lang="en-US" altLang="zh-CN" sz="1600" kern="100" dirty="0">
                          <a:solidFill>
                            <a:schemeClr val="dk1"/>
                          </a:solidFill>
                          <a:effectLst/>
                          <a:latin typeface="+mn-lt"/>
                          <a:ea typeface="+mn-ea"/>
                          <a:cs typeface="+mn-cs"/>
                        </a:rPr>
                        <a:t>×</a:t>
                      </a:r>
                      <a:r>
                        <a:rPr lang="zh-CN" altLang="en-US" sz="1600" kern="100" dirty="0">
                          <a:solidFill>
                            <a:schemeClr val="dk1"/>
                          </a:solidFill>
                          <a:effectLst/>
                          <a:latin typeface="+mn-lt"/>
                          <a:ea typeface="+mn-ea"/>
                          <a:cs typeface="+mn-cs"/>
                        </a:rPr>
                        <a:t>（</a:t>
                      </a:r>
                      <a:r>
                        <a:rPr lang="en-US" altLang="zh-CN" sz="1600" kern="100" dirty="0">
                          <a:solidFill>
                            <a:schemeClr val="dk1"/>
                          </a:solidFill>
                          <a:effectLst/>
                          <a:latin typeface="+mn-lt"/>
                          <a:ea typeface="+mn-ea"/>
                          <a:cs typeface="+mn-cs"/>
                        </a:rPr>
                        <a:t>3</a:t>
                      </a:r>
                      <a:r>
                        <a:rPr lang="zh-CN" altLang="en-US" sz="1600" kern="100" dirty="0">
                          <a:solidFill>
                            <a:schemeClr val="dk1"/>
                          </a:solidFill>
                          <a:effectLst/>
                          <a:latin typeface="+mn-lt"/>
                          <a:ea typeface="+mn-ea"/>
                          <a:cs typeface="+mn-cs"/>
                        </a:rPr>
                        <a:t>人）</a:t>
                      </a:r>
                    </a:p>
                  </a:txBody>
                  <a:tcPr marL="68580" marR="68580" marT="0" marB="0" anchor="ctr"/>
                </a:tc>
                <a:tc>
                  <a:txBody>
                    <a:bodyPr/>
                    <a:lstStyle/>
                    <a:p>
                      <a:pPr marL="0" algn="ctr" defTabSz="914400" rtl="0" eaLnBrk="1" latinLnBrk="0" hangingPunct="1"/>
                      <a:r>
                        <a:rPr lang="en-US" sz="1600" kern="100" dirty="0">
                          <a:solidFill>
                            <a:schemeClr val="dk1"/>
                          </a:solidFill>
                          <a:effectLst/>
                          <a:latin typeface="+mn-lt"/>
                          <a:ea typeface="+mn-ea"/>
                          <a:cs typeface="+mn-cs"/>
                        </a:rPr>
                        <a:t>12</a:t>
                      </a:r>
                      <a:endParaRPr lang="zh-CN" altLang="en-US" sz="1600" kern="1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3095772888"/>
                  </a:ext>
                </a:extLst>
              </a:tr>
            </a:tbl>
          </a:graphicData>
        </a:graphic>
      </p:graphicFrame>
      <p:graphicFrame>
        <p:nvGraphicFramePr>
          <p:cNvPr id="6" name="表格 5">
            <a:extLst>
              <a:ext uri="{FF2B5EF4-FFF2-40B4-BE49-F238E27FC236}">
                <a16:creationId xmlns:a16="http://schemas.microsoft.com/office/drawing/2014/main" id="{C0D7200B-1284-4F41-9C90-154A18FAC304}"/>
              </a:ext>
            </a:extLst>
          </p:cNvPr>
          <p:cNvGraphicFramePr>
            <a:graphicFrameLocks noGrp="1"/>
          </p:cNvGraphicFramePr>
          <p:nvPr>
            <p:extLst>
              <p:ext uri="{D42A27DB-BD31-4B8C-83A1-F6EECF244321}">
                <p14:modId xmlns:p14="http://schemas.microsoft.com/office/powerpoint/2010/main" val="4178207112"/>
              </p:ext>
            </p:extLst>
          </p:nvPr>
        </p:nvGraphicFramePr>
        <p:xfrm>
          <a:off x="6726267" y="1595854"/>
          <a:ext cx="5186537" cy="5061186"/>
        </p:xfrm>
        <a:graphic>
          <a:graphicData uri="http://schemas.openxmlformats.org/drawingml/2006/table">
            <a:tbl>
              <a:tblPr firstRow="1" firstCol="1" bandRow="1">
                <a:tableStyleId>{5C22544A-7EE6-4342-B048-85BDC9FD1C3A}</a:tableStyleId>
              </a:tblPr>
              <a:tblGrid>
                <a:gridCol w="1257737">
                  <a:extLst>
                    <a:ext uri="{9D8B030D-6E8A-4147-A177-3AD203B41FA5}">
                      <a16:colId xmlns:a16="http://schemas.microsoft.com/office/drawing/2014/main" val="184635122"/>
                    </a:ext>
                  </a:extLst>
                </a:gridCol>
                <a:gridCol w="902503">
                  <a:extLst>
                    <a:ext uri="{9D8B030D-6E8A-4147-A177-3AD203B41FA5}">
                      <a16:colId xmlns:a16="http://schemas.microsoft.com/office/drawing/2014/main" val="1577479264"/>
                    </a:ext>
                  </a:extLst>
                </a:gridCol>
                <a:gridCol w="994736">
                  <a:extLst>
                    <a:ext uri="{9D8B030D-6E8A-4147-A177-3AD203B41FA5}">
                      <a16:colId xmlns:a16="http://schemas.microsoft.com/office/drawing/2014/main" val="2931914569"/>
                    </a:ext>
                  </a:extLst>
                </a:gridCol>
                <a:gridCol w="826840">
                  <a:extLst>
                    <a:ext uri="{9D8B030D-6E8A-4147-A177-3AD203B41FA5}">
                      <a16:colId xmlns:a16="http://schemas.microsoft.com/office/drawing/2014/main" val="1235038730"/>
                    </a:ext>
                  </a:extLst>
                </a:gridCol>
                <a:gridCol w="1204721">
                  <a:extLst>
                    <a:ext uri="{9D8B030D-6E8A-4147-A177-3AD203B41FA5}">
                      <a16:colId xmlns:a16="http://schemas.microsoft.com/office/drawing/2014/main" val="3063275299"/>
                    </a:ext>
                  </a:extLst>
                </a:gridCol>
              </a:tblGrid>
              <a:tr h="378381">
                <a:tc gridSpan="5">
                  <a:txBody>
                    <a:bodyPr/>
                    <a:lstStyle/>
                    <a:p>
                      <a:pPr algn="just">
                        <a:spcAft>
                          <a:spcPts val="0"/>
                        </a:spcAft>
                      </a:pPr>
                      <a:r>
                        <a:rPr lang="en-US" altLang="zh-CN" sz="2000" kern="100" dirty="0">
                          <a:effectLst/>
                        </a:rPr>
                        <a:t>Booster alignment manpower and time estimation</a:t>
                      </a:r>
                      <a:endParaRPr lang="zh-CN" altLang="zh-CN" sz="2000" kern="100" dirty="0">
                        <a:effectLst/>
                        <a:latin typeface="Calibri" panose="020F0502020204030204" pitchFamily="34" charset="0"/>
                        <a:ea typeface="+mn-ea"/>
                        <a:cs typeface="Times New Roman" panose="02020603050405020304" pitchFamily="18" charset="0"/>
                      </a:endParaRPr>
                    </a:p>
                  </a:txBody>
                  <a:tcPr marL="68580" marR="68580" marT="0" marB="0"/>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799436385"/>
                  </a:ext>
                </a:extLst>
              </a:tr>
              <a:tr h="734170">
                <a:tc>
                  <a:txBody>
                    <a:bodyPr/>
                    <a:lstStyle/>
                    <a:p>
                      <a:pPr algn="ctr"/>
                      <a:r>
                        <a:rPr lang="en-US" altLang="zh-CN" sz="1600" kern="100" dirty="0">
                          <a:effectLst/>
                        </a:rPr>
                        <a:t>Component</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altLang="zh-CN" sz="1600" kern="100" dirty="0">
                          <a:effectLst/>
                        </a:rPr>
                        <a:t>Number</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ctr"/>
                      <a:r>
                        <a:rPr lang="en-US" altLang="zh-CN" sz="1600" dirty="0"/>
                        <a:t>Piece  (1</a:t>
                      </a:r>
                      <a:r>
                        <a:rPr lang="en-US" altLang="zh-CN" sz="1600" baseline="0" dirty="0"/>
                        <a:t> group / day)</a:t>
                      </a:r>
                      <a:endParaRPr lang="zh-CN" altLang="en-US" sz="1600" dirty="0"/>
                    </a:p>
                  </a:txBody>
                  <a:tcPr marL="68580" marR="68580" marT="0" marB="0"/>
                </a:tc>
                <a:tc>
                  <a:txBody>
                    <a:bodyPr/>
                    <a:lstStyle/>
                    <a:p>
                      <a:pPr algn="ctr"/>
                      <a:r>
                        <a:rPr lang="en-US" altLang="zh-CN" sz="1600" kern="100" dirty="0">
                          <a:effectLst/>
                          <a:latin typeface="Calibri" panose="020F0502020204030204" pitchFamily="34" charset="0"/>
                          <a:ea typeface="+mn-ea"/>
                          <a:cs typeface="Times New Roman" panose="02020603050405020304" pitchFamily="18" charset="0"/>
                        </a:rPr>
                        <a:t>Group</a:t>
                      </a:r>
                      <a:endParaRPr lang="zh-CN" altLang="zh-CN" sz="1600" kern="100" dirty="0">
                        <a:effectLst/>
                        <a:latin typeface="Calibri" panose="020F0502020204030204" pitchFamily="34" charset="0"/>
                        <a:ea typeface="+mn-ea"/>
                        <a:cs typeface="Times New Roman" panose="02020603050405020304" pitchFamily="18" charset="0"/>
                      </a:endParaRPr>
                    </a:p>
                  </a:txBody>
                  <a:tcPr marL="68580" marR="68580" marT="0" marB="0"/>
                </a:tc>
                <a:tc>
                  <a:txBody>
                    <a:bodyPr/>
                    <a:lstStyle/>
                    <a:p>
                      <a:pPr algn="ctr"/>
                      <a:r>
                        <a:rPr lang="en-US" altLang="zh-CN" sz="1600" kern="100" dirty="0">
                          <a:effectLst/>
                        </a:rPr>
                        <a:t>Month</a:t>
                      </a:r>
                      <a:r>
                        <a:rPr lang="zh-CN" altLang="zh-CN" sz="1600" kern="100" dirty="0">
                          <a:effectLst/>
                        </a:rPr>
                        <a:t>（</a:t>
                      </a:r>
                      <a:r>
                        <a:rPr lang="en-US" altLang="zh-CN" sz="1600" kern="100" dirty="0">
                          <a:effectLst/>
                        </a:rPr>
                        <a:t>25 workdays / month</a:t>
                      </a:r>
                      <a:r>
                        <a:rPr lang="zh-CN" altLang="zh-CN" sz="1600" kern="100" dirty="0">
                          <a:effectLst/>
                        </a:rPr>
                        <a:t>）</a:t>
                      </a:r>
                      <a:endParaRPr lang="zh-CN" altLang="zh-CN" sz="1600" kern="100" dirty="0">
                        <a:effectLst/>
                        <a:latin typeface="Calibri" panose="020F0502020204030204" pitchFamily="34"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285792934"/>
                  </a:ext>
                </a:extLst>
              </a:tr>
              <a:tr h="312227">
                <a:tc>
                  <a:txBody>
                    <a:bodyPr/>
                    <a:lstStyle/>
                    <a:p>
                      <a:pPr algn="ctr"/>
                      <a:r>
                        <a:rPr lang="en-US" altLang="zh-CN" sz="1600" kern="100" dirty="0">
                          <a:effectLst/>
                        </a:rPr>
                        <a:t>Dipole</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14866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3</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32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6.2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503367230"/>
                  </a:ext>
                </a:extLst>
              </a:tr>
              <a:tr h="312227">
                <a:tc>
                  <a:txBody>
                    <a:bodyPr/>
                    <a:lstStyle/>
                    <a:p>
                      <a:pPr algn="ctr"/>
                      <a:r>
                        <a:rPr lang="en-US" altLang="zh-CN" sz="1600" kern="100" dirty="0">
                          <a:effectLst/>
                        </a:rPr>
                        <a:t>Quadrupole</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3458</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32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2.25</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883986243"/>
                  </a:ext>
                </a:extLst>
              </a:tr>
              <a:tr h="417738">
                <a:tc>
                  <a:txBody>
                    <a:bodyPr/>
                    <a:lstStyle/>
                    <a:p>
                      <a:pPr algn="ctr"/>
                      <a:r>
                        <a:rPr lang="en-US" altLang="zh-CN" sz="1600" kern="100" dirty="0">
                          <a:effectLst/>
                        </a:rPr>
                        <a:t>Corrector</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1200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4</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32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0.5</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585001256"/>
                  </a:ext>
                </a:extLst>
              </a:tr>
              <a:tr h="464998">
                <a:tc>
                  <a:txBody>
                    <a:bodyPr/>
                    <a:lstStyle/>
                    <a:p>
                      <a:pPr algn="ctr"/>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BPM\PR\DCCT</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2408</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4</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32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0.75</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031205878"/>
                  </a:ext>
                </a:extLst>
              </a:tr>
              <a:tr h="427677">
                <a:tc>
                  <a:txBody>
                    <a:bodyPr/>
                    <a:lstStyle/>
                    <a:p>
                      <a:pPr algn="ctr"/>
                      <a:r>
                        <a:rPr lang="en-US" altLang="zh-CN" sz="1600" kern="100" dirty="0" err="1">
                          <a:effectLst/>
                        </a:rPr>
                        <a:t>Sextupole</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100</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rowSpan="4">
                  <a:txBody>
                    <a:bodyPr/>
                    <a:lstStyle/>
                    <a:p>
                      <a:pPr algn="ctr"/>
                      <a:r>
                        <a:rPr lang="en-US" sz="1600" kern="100" dirty="0">
                          <a:effectLst/>
                        </a:rPr>
                        <a:t>32</a:t>
                      </a:r>
                      <a:endPar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rowSpan="4">
                  <a:txBody>
                    <a:bodyPr/>
                    <a:lstStyle/>
                    <a:p>
                      <a:pPr algn="ctr"/>
                      <a:r>
                        <a:rPr lang="en-US" sz="1600" kern="100" dirty="0">
                          <a:effectLst/>
                        </a:rPr>
                        <a:t>2.3</a:t>
                      </a:r>
                      <a:endPar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458580133"/>
                  </a:ext>
                </a:extLst>
              </a:tr>
              <a:tr h="427677">
                <a:tc>
                  <a:txBody>
                    <a:bodyPr/>
                    <a:lstStyle/>
                    <a:p>
                      <a:pPr algn="ctr"/>
                      <a:r>
                        <a:rPr lang="en-US" altLang="zh-CN" sz="1600" kern="100" dirty="0">
                          <a:effectLst/>
                        </a:rPr>
                        <a:t>Cryomodule</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12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vMerge="1">
                  <a:txBody>
                    <a:bodyPr/>
                    <a:lstStyle/>
                    <a:p>
                      <a:pPr algn="ctr"/>
                      <a:r>
                        <a:rPr lang="en-US" sz="1600" kern="100" dirty="0">
                          <a:effectLst/>
                        </a:rPr>
                        <a:t>16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vMerge="1">
                  <a:txBody>
                    <a:bodyPr/>
                    <a:lstStyle/>
                    <a:p>
                      <a:pPr algn="ctr"/>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1.4</a:t>
                      </a:r>
                      <a:endPar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593213433"/>
                  </a:ext>
                </a:extLst>
              </a:tr>
              <a:tr h="422900">
                <a:tc>
                  <a:txBody>
                    <a:bodyPr/>
                    <a:lstStyle/>
                    <a:p>
                      <a:pPr algn="ctr">
                        <a:spcAft>
                          <a:spcPts val="0"/>
                        </a:spcAft>
                      </a:pPr>
                      <a:r>
                        <a:rPr lang="en-US" altLang="zh-CN" sz="1600" kern="100" dirty="0">
                          <a:effectLst/>
                        </a:rPr>
                        <a:t>Septum Magnet</a:t>
                      </a:r>
                      <a:endParaRPr lang="zh-CN" altLang="zh-CN" sz="1600" kern="100" dirty="0">
                        <a:effectLst/>
                        <a:latin typeface="Calibri" panose="020F0502020204030204" pitchFamily="34" charset="0"/>
                        <a:ea typeface="+mn-ea"/>
                        <a:cs typeface="Times New Roman" panose="02020603050405020304" pitchFamily="18" charset="0"/>
                      </a:endParaRPr>
                    </a:p>
                  </a:txBody>
                  <a:tcPr marL="68580" marR="68580" marT="0" marB="0" anchor="ctr"/>
                </a:tc>
                <a:tc>
                  <a:txBody>
                    <a:bodyPr/>
                    <a:lstStyle/>
                    <a:p>
                      <a:pPr algn="ctr"/>
                      <a:r>
                        <a:rPr lang="en-US" sz="1600" kern="100">
                          <a:effectLst/>
                        </a:rPr>
                        <a:t>32</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vMerge="1">
                  <a:txBody>
                    <a:bodyPr/>
                    <a:lstStyle/>
                    <a:p>
                      <a:endParaRPr lang="zh-CN" altLang="en-US" dirty="0"/>
                    </a:p>
                  </a:txBody>
                  <a:tcPr/>
                </a:tc>
                <a:tc vMerge="1">
                  <a:txBody>
                    <a:bodyPr/>
                    <a:lstStyle/>
                    <a:p>
                      <a:pPr algn="ctr"/>
                      <a:r>
                        <a:rPr lang="zh-CN" sz="1600" kern="100" dirty="0">
                          <a:effectLst/>
                        </a:rPr>
                        <a:t>（</a:t>
                      </a:r>
                      <a:r>
                        <a:rPr lang="en-US" sz="1600" kern="100" dirty="0">
                          <a:effectLst/>
                        </a:rPr>
                        <a:t>16 </a:t>
                      </a:r>
                      <a:r>
                        <a:rPr lang="en-US" altLang="zh-CN" sz="1600" kern="100" dirty="0">
                          <a:effectLst/>
                        </a:rPr>
                        <a:t>workdays</a:t>
                      </a:r>
                      <a:r>
                        <a:rPr lang="zh-CN" sz="1600" kern="100" dirty="0">
                          <a:effectLst/>
                        </a:rPr>
                        <a:t>）</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067138643"/>
                  </a:ext>
                </a:extLst>
              </a:tr>
              <a:tr h="356830">
                <a:tc>
                  <a:txBody>
                    <a:bodyPr/>
                    <a:lstStyle/>
                    <a:p>
                      <a:pPr algn="ctr"/>
                      <a:r>
                        <a:rPr lang="en-US" sz="1600" kern="100" dirty="0">
                          <a:effectLst/>
                        </a:rPr>
                        <a:t>Kicker</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a:effectLst/>
                        </a:rPr>
                        <a:t>8</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vMerge="1">
                  <a:txBody>
                    <a:bodyPr/>
                    <a:lstStyle/>
                    <a:p>
                      <a:endParaRPr lang="zh-CN" altLang="en-US" dirty="0"/>
                    </a:p>
                  </a:txBody>
                  <a:tcPr/>
                </a:tc>
                <a:tc vMerge="1">
                  <a:txBody>
                    <a:bodyPr/>
                    <a:lstStyle/>
                    <a:p>
                      <a:pPr algn="ctr"/>
                      <a:r>
                        <a:rPr lang="zh-CN" sz="1600" kern="100" dirty="0">
                          <a:effectLst/>
                        </a:rPr>
                        <a:t>（</a:t>
                      </a:r>
                      <a:r>
                        <a:rPr lang="en-US" sz="1600" kern="100" dirty="0">
                          <a:effectLst/>
                        </a:rPr>
                        <a:t>2 </a:t>
                      </a:r>
                      <a:r>
                        <a:rPr lang="en-US" altLang="zh-CN" sz="1600" kern="100" dirty="0">
                          <a:effectLst/>
                        </a:rPr>
                        <a:t>workdays</a:t>
                      </a:r>
                      <a:r>
                        <a:rPr lang="zh-CN" sz="1600" kern="100" dirty="0">
                          <a:effectLst/>
                        </a:rPr>
                        <a:t>）</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34987898"/>
                  </a:ext>
                </a:extLst>
              </a:tr>
              <a:tr h="434839">
                <a:tc>
                  <a:txBody>
                    <a:bodyPr/>
                    <a:lstStyle/>
                    <a:p>
                      <a:pPr algn="ctr"/>
                      <a:r>
                        <a:rPr lang="en-US" altLang="zh-CN" sz="1600" kern="100" dirty="0">
                          <a:effectLst/>
                        </a:rPr>
                        <a:t>Total</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32</a:t>
                      </a:r>
                      <a:r>
                        <a:rPr lang="en-US" altLang="zh-CN" sz="1600" kern="100" dirty="0">
                          <a:solidFill>
                            <a:schemeClr val="dk1"/>
                          </a:solidFill>
                          <a:effectLst/>
                          <a:latin typeface="+mn-lt"/>
                          <a:ea typeface="+mn-ea"/>
                          <a:cs typeface="+mn-cs"/>
                        </a:rPr>
                        <a:t>×</a:t>
                      </a:r>
                      <a:r>
                        <a:rPr lang="zh-CN" altLang="en-US" sz="1600" kern="100" dirty="0">
                          <a:solidFill>
                            <a:schemeClr val="dk1"/>
                          </a:solidFill>
                          <a:effectLst/>
                          <a:latin typeface="+mn-lt"/>
                          <a:ea typeface="+mn-ea"/>
                          <a:cs typeface="+mn-cs"/>
                        </a:rPr>
                        <a:t>（</a:t>
                      </a:r>
                      <a:r>
                        <a:rPr lang="en-US" altLang="zh-CN" sz="1600" kern="100" dirty="0">
                          <a:solidFill>
                            <a:schemeClr val="dk1"/>
                          </a:solidFill>
                          <a:effectLst/>
                          <a:latin typeface="+mn-lt"/>
                          <a:ea typeface="+mn-ea"/>
                          <a:cs typeface="+mn-cs"/>
                        </a:rPr>
                        <a:t>3</a:t>
                      </a:r>
                      <a:r>
                        <a:rPr lang="zh-CN" altLang="en-US" sz="1600" kern="100" dirty="0">
                          <a:solidFill>
                            <a:schemeClr val="dk1"/>
                          </a:solidFill>
                          <a:effectLst/>
                          <a:latin typeface="+mn-lt"/>
                          <a:ea typeface="+mn-ea"/>
                          <a:cs typeface="+mn-cs"/>
                        </a:rPr>
                        <a:t>人）</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tc>
                  <a:txBody>
                    <a:bodyPr/>
                    <a:lstStyle/>
                    <a:p>
                      <a:pPr algn="ctr"/>
                      <a:r>
                        <a:rPr lang="en-US" sz="1600" kern="100" dirty="0">
                          <a:effectLst/>
                        </a:rPr>
                        <a:t>12</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17022233"/>
                  </a:ext>
                </a:extLst>
              </a:tr>
            </a:tbl>
          </a:graphicData>
        </a:graphic>
      </p:graphicFrame>
      <p:sp>
        <p:nvSpPr>
          <p:cNvPr id="7" name="文本框 6">
            <a:extLst>
              <a:ext uri="{FF2B5EF4-FFF2-40B4-BE49-F238E27FC236}">
                <a16:creationId xmlns:a16="http://schemas.microsoft.com/office/drawing/2014/main" id="{B58EC888-6E56-4D3B-B023-CEE919E59C85}"/>
              </a:ext>
            </a:extLst>
          </p:cNvPr>
          <p:cNvSpPr txBox="1"/>
          <p:nvPr/>
        </p:nvSpPr>
        <p:spPr>
          <a:xfrm>
            <a:off x="4655840" y="1013962"/>
            <a:ext cx="2236510" cy="400110"/>
          </a:xfrm>
          <a:prstGeom prst="rect">
            <a:avLst/>
          </a:prstGeom>
          <a:noFill/>
        </p:spPr>
        <p:txBody>
          <a:bodyPr wrap="none" rtlCol="0">
            <a:spAutoFit/>
          </a:bodyPr>
          <a:lstStyle/>
          <a:p>
            <a:r>
              <a:rPr lang="zh-CN" altLang="en-US" sz="2000" dirty="0">
                <a:solidFill>
                  <a:srgbClr val="FF0000"/>
                </a:solidFill>
              </a:rPr>
              <a:t>安装准直时间估算</a:t>
            </a:r>
          </a:p>
        </p:txBody>
      </p:sp>
      <p:sp>
        <p:nvSpPr>
          <p:cNvPr id="8" name="灯片编号占位符 1">
            <a:extLst>
              <a:ext uri="{FF2B5EF4-FFF2-40B4-BE49-F238E27FC236}">
                <a16:creationId xmlns:a16="http://schemas.microsoft.com/office/drawing/2014/main" id="{39F3F039-02AF-4C32-9B7C-7702CDA81FDB}"/>
              </a:ext>
            </a:extLst>
          </p:cNvPr>
          <p:cNvSpPr txBox="1">
            <a:spLocks/>
          </p:cNvSpPr>
          <p:nvPr/>
        </p:nvSpPr>
        <p:spPr>
          <a:xfrm>
            <a:off x="8890000" y="6508751"/>
            <a:ext cx="2844800" cy="365125"/>
          </a:xfrm>
          <a:prstGeom prst="rect">
            <a:avLst/>
          </a:prstGeom>
        </p:spPr>
        <p:txBody>
          <a:bodyPr vert="horz" lIns="91440" tIns="45720" rIns="91440" bIns="45720" rtlCol="0" anchor="ctr"/>
          <a:lstStyle>
            <a:defPPr>
              <a:defRPr lang="zh-CN"/>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a:defRPr/>
            </a:pPr>
            <a:fld id="{521683DF-D507-43F4-81CB-95BA739AB1EA}" type="slidenum">
              <a:rPr lang="zh-CN" altLang="en-US" smtClean="0"/>
              <a:pPr>
                <a:defRPr/>
              </a:pPr>
              <a:t>11</a:t>
            </a:fld>
            <a:endParaRPr lang="zh-CN" altLang="en-US" dirty="0"/>
          </a:p>
        </p:txBody>
      </p:sp>
      <p:sp>
        <p:nvSpPr>
          <p:cNvPr id="9" name="标题 1">
            <a:extLst>
              <a:ext uri="{FF2B5EF4-FFF2-40B4-BE49-F238E27FC236}">
                <a16:creationId xmlns:a16="http://schemas.microsoft.com/office/drawing/2014/main" id="{651119BF-8204-4E12-8FF7-19E6231744B4}"/>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2565360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a:extLst>
              <a:ext uri="{FF2B5EF4-FFF2-40B4-BE49-F238E27FC236}">
                <a16:creationId xmlns:a16="http://schemas.microsoft.com/office/drawing/2014/main" id="{188422FA-5EC3-4AAC-8AEB-73841F5D2692}"/>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内容占位符 2">
            <a:extLst>
              <a:ext uri="{FF2B5EF4-FFF2-40B4-BE49-F238E27FC236}">
                <a16:creationId xmlns:a16="http://schemas.microsoft.com/office/drawing/2014/main" id="{74FB8164-199D-4A22-8103-4C35AD6E1D00}"/>
              </a:ext>
            </a:extLst>
          </p:cNvPr>
          <p:cNvSpPr txBox="1">
            <a:spLocks/>
          </p:cNvSpPr>
          <p:nvPr/>
        </p:nvSpPr>
        <p:spPr>
          <a:xfrm>
            <a:off x="1524000" y="682072"/>
            <a:ext cx="9252520" cy="1234760"/>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lvl="1" indent="-457200">
              <a:lnSpc>
                <a:spcPct val="150000"/>
              </a:lnSpc>
              <a:spcBef>
                <a:spcPts val="600"/>
              </a:spcBef>
              <a:spcAft>
                <a:spcPts val="600"/>
              </a:spcAft>
              <a:buClr>
                <a:srgbClr val="FF0000"/>
              </a:buClr>
              <a:buSzPct val="80000"/>
              <a:buFont typeface="+mj-lt"/>
              <a:buAutoNum type="arabicPeriod" startAt="7"/>
              <a:defRPr/>
            </a:pPr>
            <a:r>
              <a:rPr lang="zh-CN" altLang="en-US" sz="2200" dirty="0">
                <a:latin typeface="Times New Roman" pitchFamily="18" charset="0"/>
                <a:cs typeface="Times New Roman" pitchFamily="18" charset="0"/>
              </a:rPr>
              <a:t>环设备平滑准直</a:t>
            </a:r>
            <a:endParaRPr lang="en-US" altLang="zh-CN" sz="2200" dirty="0">
              <a:latin typeface="Times New Roman" pitchFamily="18" charset="0"/>
              <a:cs typeface="Times New Roman" pitchFamily="18" charset="0"/>
            </a:endParaRPr>
          </a:p>
          <a:p>
            <a:pPr marL="815975" lvl="2" indent="-358775">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进行</a:t>
            </a:r>
            <a:r>
              <a:rPr lang="en-US" altLang="zh-CN" sz="2200" dirty="0">
                <a:latin typeface="Times New Roman" pitchFamily="18" charset="0"/>
                <a:cs typeface="Times New Roman" pitchFamily="18" charset="0"/>
              </a:rPr>
              <a:t>2</a:t>
            </a:r>
            <a:r>
              <a:rPr lang="zh-CN" altLang="en-US" sz="2200" dirty="0">
                <a:latin typeface="Times New Roman" pitchFamily="18" charset="0"/>
                <a:cs typeface="Times New Roman" pitchFamily="18" charset="0"/>
              </a:rPr>
              <a:t>遍平滑准直：</a:t>
            </a:r>
          </a:p>
        </p:txBody>
      </p:sp>
      <p:grpSp>
        <p:nvGrpSpPr>
          <p:cNvPr id="7" name="组合 6">
            <a:extLst>
              <a:ext uri="{FF2B5EF4-FFF2-40B4-BE49-F238E27FC236}">
                <a16:creationId xmlns:a16="http://schemas.microsoft.com/office/drawing/2014/main" id="{ED3C1E3A-F9BE-445B-9BAD-BDB4C552FC3C}"/>
              </a:ext>
            </a:extLst>
          </p:cNvPr>
          <p:cNvGrpSpPr/>
          <p:nvPr/>
        </p:nvGrpSpPr>
        <p:grpSpPr>
          <a:xfrm>
            <a:off x="1991544" y="1844824"/>
            <a:ext cx="7852746" cy="1148305"/>
            <a:chOff x="1956056" y="2055311"/>
            <a:chExt cx="7852746" cy="1148305"/>
          </a:xfrm>
        </p:grpSpPr>
        <p:grpSp>
          <p:nvGrpSpPr>
            <p:cNvPr id="13" name="组合 12">
              <a:extLst>
                <a:ext uri="{FF2B5EF4-FFF2-40B4-BE49-F238E27FC236}">
                  <a16:creationId xmlns:a16="http://schemas.microsoft.com/office/drawing/2014/main" id="{35C1B31B-A35D-46E6-9E50-C97D046A2245}"/>
                </a:ext>
              </a:extLst>
            </p:cNvPr>
            <p:cNvGrpSpPr/>
            <p:nvPr/>
          </p:nvGrpSpPr>
          <p:grpSpPr>
            <a:xfrm>
              <a:off x="1956056" y="2730918"/>
              <a:ext cx="1274078" cy="472698"/>
              <a:chOff x="6805047" y="2273315"/>
              <a:chExt cx="1274078" cy="472698"/>
            </a:xfrm>
          </p:grpSpPr>
          <p:sp>
            <p:nvSpPr>
              <p:cNvPr id="11" name="矩形 10">
                <a:extLst>
                  <a:ext uri="{FF2B5EF4-FFF2-40B4-BE49-F238E27FC236}">
                    <a16:creationId xmlns:a16="http://schemas.microsoft.com/office/drawing/2014/main" id="{6F713B78-BE34-405B-83AC-D1BDFF92992C}"/>
                  </a:ext>
                </a:extLst>
              </p:cNvPr>
              <p:cNvSpPr/>
              <p:nvPr/>
            </p:nvSpPr>
            <p:spPr>
              <a:xfrm>
                <a:off x="6805047" y="2273315"/>
                <a:ext cx="1274078" cy="47269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05A42611-4104-412D-AB3F-C3CD520FA2F1}"/>
                  </a:ext>
                </a:extLst>
              </p:cNvPr>
              <p:cNvSpPr txBox="1"/>
              <p:nvPr/>
            </p:nvSpPr>
            <p:spPr>
              <a:xfrm>
                <a:off x="6888088" y="2324998"/>
                <a:ext cx="1107996" cy="369332"/>
              </a:xfrm>
              <a:prstGeom prst="rect">
                <a:avLst/>
              </a:prstGeom>
              <a:noFill/>
            </p:spPr>
            <p:txBody>
              <a:bodyPr wrap="none" rtlCol="0">
                <a:spAutoFit/>
              </a:bodyPr>
              <a:lstStyle/>
              <a:p>
                <a:r>
                  <a:rPr lang="zh-CN" altLang="en-US" dirty="0"/>
                  <a:t>整体测量</a:t>
                </a:r>
              </a:p>
            </p:txBody>
          </p:sp>
        </p:grpSp>
        <p:grpSp>
          <p:nvGrpSpPr>
            <p:cNvPr id="14" name="组合 13">
              <a:extLst>
                <a:ext uri="{FF2B5EF4-FFF2-40B4-BE49-F238E27FC236}">
                  <a16:creationId xmlns:a16="http://schemas.microsoft.com/office/drawing/2014/main" id="{BFBD437C-B6CE-44C0-86E4-754FDA44BE81}"/>
                </a:ext>
              </a:extLst>
            </p:cNvPr>
            <p:cNvGrpSpPr/>
            <p:nvPr/>
          </p:nvGrpSpPr>
          <p:grpSpPr>
            <a:xfrm>
              <a:off x="3605013" y="2730918"/>
              <a:ext cx="1274078" cy="472698"/>
              <a:chOff x="6805047" y="2273315"/>
              <a:chExt cx="1274078" cy="472698"/>
            </a:xfrm>
          </p:grpSpPr>
          <p:sp>
            <p:nvSpPr>
              <p:cNvPr id="15" name="矩形 14">
                <a:extLst>
                  <a:ext uri="{FF2B5EF4-FFF2-40B4-BE49-F238E27FC236}">
                    <a16:creationId xmlns:a16="http://schemas.microsoft.com/office/drawing/2014/main" id="{4C15BA05-2CB4-44F0-8883-978849FFE622}"/>
                  </a:ext>
                </a:extLst>
              </p:cNvPr>
              <p:cNvSpPr/>
              <p:nvPr/>
            </p:nvSpPr>
            <p:spPr>
              <a:xfrm>
                <a:off x="6805047" y="2273315"/>
                <a:ext cx="1274078" cy="47269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70C1D6C8-200D-4804-92A0-1CA90D86E4B2}"/>
                  </a:ext>
                </a:extLst>
              </p:cNvPr>
              <p:cNvSpPr txBox="1"/>
              <p:nvPr/>
            </p:nvSpPr>
            <p:spPr>
              <a:xfrm>
                <a:off x="6888088" y="2324998"/>
                <a:ext cx="1107996" cy="369332"/>
              </a:xfrm>
              <a:prstGeom prst="rect">
                <a:avLst/>
              </a:prstGeom>
              <a:noFill/>
            </p:spPr>
            <p:txBody>
              <a:bodyPr wrap="none" rtlCol="0">
                <a:spAutoFit/>
              </a:bodyPr>
              <a:lstStyle/>
              <a:p>
                <a:r>
                  <a:rPr lang="zh-CN" altLang="en-US" dirty="0"/>
                  <a:t>平滑调整</a:t>
                </a:r>
              </a:p>
            </p:txBody>
          </p:sp>
        </p:grpSp>
        <p:grpSp>
          <p:nvGrpSpPr>
            <p:cNvPr id="17" name="组合 16">
              <a:extLst>
                <a:ext uri="{FF2B5EF4-FFF2-40B4-BE49-F238E27FC236}">
                  <a16:creationId xmlns:a16="http://schemas.microsoft.com/office/drawing/2014/main" id="{9A73A889-235C-4909-926C-B49A28817798}"/>
                </a:ext>
              </a:extLst>
            </p:cNvPr>
            <p:cNvGrpSpPr/>
            <p:nvPr/>
          </p:nvGrpSpPr>
          <p:grpSpPr>
            <a:xfrm>
              <a:off x="5248250" y="2730918"/>
              <a:ext cx="1274078" cy="472698"/>
              <a:chOff x="6805047" y="2273315"/>
              <a:chExt cx="1274078" cy="472698"/>
            </a:xfrm>
          </p:grpSpPr>
          <p:sp>
            <p:nvSpPr>
              <p:cNvPr id="18" name="矩形 17">
                <a:extLst>
                  <a:ext uri="{FF2B5EF4-FFF2-40B4-BE49-F238E27FC236}">
                    <a16:creationId xmlns:a16="http://schemas.microsoft.com/office/drawing/2014/main" id="{183E2C3A-5123-49C4-9398-018668EAD4FF}"/>
                  </a:ext>
                </a:extLst>
              </p:cNvPr>
              <p:cNvSpPr/>
              <p:nvPr/>
            </p:nvSpPr>
            <p:spPr>
              <a:xfrm>
                <a:off x="6805047" y="2273315"/>
                <a:ext cx="1274078" cy="47269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D4C1A1C1-5FD9-48DA-A62E-46D52EA27E0A}"/>
                  </a:ext>
                </a:extLst>
              </p:cNvPr>
              <p:cNvSpPr txBox="1"/>
              <p:nvPr/>
            </p:nvSpPr>
            <p:spPr>
              <a:xfrm>
                <a:off x="6888088" y="2324998"/>
                <a:ext cx="1107996" cy="369332"/>
              </a:xfrm>
              <a:prstGeom prst="rect">
                <a:avLst/>
              </a:prstGeom>
              <a:noFill/>
            </p:spPr>
            <p:txBody>
              <a:bodyPr wrap="none" rtlCol="0">
                <a:spAutoFit/>
              </a:bodyPr>
              <a:lstStyle/>
              <a:p>
                <a:r>
                  <a:rPr lang="zh-CN" altLang="en-US" dirty="0"/>
                  <a:t>整体测量</a:t>
                </a:r>
              </a:p>
            </p:txBody>
          </p:sp>
        </p:grpSp>
        <p:grpSp>
          <p:nvGrpSpPr>
            <p:cNvPr id="20" name="组合 19">
              <a:extLst>
                <a:ext uri="{FF2B5EF4-FFF2-40B4-BE49-F238E27FC236}">
                  <a16:creationId xmlns:a16="http://schemas.microsoft.com/office/drawing/2014/main" id="{6F66AC94-6020-4BB3-B197-EFFEB58635C3}"/>
                </a:ext>
              </a:extLst>
            </p:cNvPr>
            <p:cNvGrpSpPr/>
            <p:nvPr/>
          </p:nvGrpSpPr>
          <p:grpSpPr>
            <a:xfrm>
              <a:off x="6891487" y="2730918"/>
              <a:ext cx="1274078" cy="472698"/>
              <a:chOff x="6805047" y="2273315"/>
              <a:chExt cx="1274078" cy="472698"/>
            </a:xfrm>
          </p:grpSpPr>
          <p:sp>
            <p:nvSpPr>
              <p:cNvPr id="21" name="矩形 20">
                <a:extLst>
                  <a:ext uri="{FF2B5EF4-FFF2-40B4-BE49-F238E27FC236}">
                    <a16:creationId xmlns:a16="http://schemas.microsoft.com/office/drawing/2014/main" id="{7D0C24D9-791D-46B5-B270-B121321A5148}"/>
                  </a:ext>
                </a:extLst>
              </p:cNvPr>
              <p:cNvSpPr/>
              <p:nvPr/>
            </p:nvSpPr>
            <p:spPr>
              <a:xfrm>
                <a:off x="6805047" y="2273315"/>
                <a:ext cx="1274078" cy="47269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6147705E-E269-4A55-A91F-3E1A707A8EBF}"/>
                  </a:ext>
                </a:extLst>
              </p:cNvPr>
              <p:cNvSpPr txBox="1"/>
              <p:nvPr/>
            </p:nvSpPr>
            <p:spPr>
              <a:xfrm>
                <a:off x="6888088" y="2324998"/>
                <a:ext cx="1107996" cy="369332"/>
              </a:xfrm>
              <a:prstGeom prst="rect">
                <a:avLst/>
              </a:prstGeom>
              <a:noFill/>
            </p:spPr>
            <p:txBody>
              <a:bodyPr wrap="none" rtlCol="0">
                <a:spAutoFit/>
              </a:bodyPr>
              <a:lstStyle/>
              <a:p>
                <a:r>
                  <a:rPr lang="zh-CN" altLang="en-US" dirty="0"/>
                  <a:t>平滑调整</a:t>
                </a:r>
              </a:p>
            </p:txBody>
          </p:sp>
        </p:grpSp>
        <p:grpSp>
          <p:nvGrpSpPr>
            <p:cNvPr id="23" name="组合 22">
              <a:extLst>
                <a:ext uri="{FF2B5EF4-FFF2-40B4-BE49-F238E27FC236}">
                  <a16:creationId xmlns:a16="http://schemas.microsoft.com/office/drawing/2014/main" id="{478CEE9A-928E-4D8A-9D53-B888A762E3FF}"/>
                </a:ext>
              </a:extLst>
            </p:cNvPr>
            <p:cNvGrpSpPr/>
            <p:nvPr/>
          </p:nvGrpSpPr>
          <p:grpSpPr>
            <a:xfrm>
              <a:off x="8534724" y="2730918"/>
              <a:ext cx="1274078" cy="472698"/>
              <a:chOff x="6805047" y="2273315"/>
              <a:chExt cx="1274078" cy="472698"/>
            </a:xfrm>
          </p:grpSpPr>
          <p:sp>
            <p:nvSpPr>
              <p:cNvPr id="24" name="矩形 23">
                <a:extLst>
                  <a:ext uri="{FF2B5EF4-FFF2-40B4-BE49-F238E27FC236}">
                    <a16:creationId xmlns:a16="http://schemas.microsoft.com/office/drawing/2014/main" id="{EEB65C3A-7A40-484B-9E51-E953FD96982B}"/>
                  </a:ext>
                </a:extLst>
              </p:cNvPr>
              <p:cNvSpPr/>
              <p:nvPr/>
            </p:nvSpPr>
            <p:spPr>
              <a:xfrm>
                <a:off x="6805047" y="2273315"/>
                <a:ext cx="1274078" cy="47269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CN" altLang="en-US"/>
              </a:p>
            </p:txBody>
          </p:sp>
          <p:sp>
            <p:nvSpPr>
              <p:cNvPr id="25" name="文本框 24">
                <a:extLst>
                  <a:ext uri="{FF2B5EF4-FFF2-40B4-BE49-F238E27FC236}">
                    <a16:creationId xmlns:a16="http://schemas.microsoft.com/office/drawing/2014/main" id="{38D68231-88FA-447C-869D-ED1384539817}"/>
                  </a:ext>
                </a:extLst>
              </p:cNvPr>
              <p:cNvSpPr txBox="1"/>
              <p:nvPr/>
            </p:nvSpPr>
            <p:spPr>
              <a:xfrm>
                <a:off x="6888088" y="2324998"/>
                <a:ext cx="1107996" cy="369332"/>
              </a:xfrm>
              <a:prstGeom prst="rect">
                <a:avLst/>
              </a:prstGeom>
              <a:noFill/>
            </p:spPr>
            <p:txBody>
              <a:bodyPr wrap="none" rtlCol="0">
                <a:spAutoFit/>
              </a:bodyPr>
              <a:lstStyle/>
              <a:p>
                <a:r>
                  <a:rPr lang="zh-CN" altLang="en-US" dirty="0"/>
                  <a:t>整体测量</a:t>
                </a:r>
              </a:p>
            </p:txBody>
          </p:sp>
        </p:grpSp>
        <p:sp>
          <p:nvSpPr>
            <p:cNvPr id="26" name="箭头: 右 25">
              <a:extLst>
                <a:ext uri="{FF2B5EF4-FFF2-40B4-BE49-F238E27FC236}">
                  <a16:creationId xmlns:a16="http://schemas.microsoft.com/office/drawing/2014/main" id="{8B1F1519-90DF-4099-AD0B-A3F2AFF0A583}"/>
                </a:ext>
              </a:extLst>
            </p:cNvPr>
            <p:cNvSpPr/>
            <p:nvPr/>
          </p:nvSpPr>
          <p:spPr>
            <a:xfrm>
              <a:off x="3230134" y="2872059"/>
              <a:ext cx="363439" cy="22866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a:p>
          </p:txBody>
        </p:sp>
        <p:sp>
          <p:nvSpPr>
            <p:cNvPr id="27" name="箭头: 右 26">
              <a:extLst>
                <a:ext uri="{FF2B5EF4-FFF2-40B4-BE49-F238E27FC236}">
                  <a16:creationId xmlns:a16="http://schemas.microsoft.com/office/drawing/2014/main" id="{4C15F405-4C45-4D83-9178-4A8F1E861E13}"/>
                </a:ext>
              </a:extLst>
            </p:cNvPr>
            <p:cNvSpPr/>
            <p:nvPr/>
          </p:nvSpPr>
          <p:spPr>
            <a:xfrm>
              <a:off x="4879091" y="2872059"/>
              <a:ext cx="363439" cy="22866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a:p>
          </p:txBody>
        </p:sp>
        <p:sp>
          <p:nvSpPr>
            <p:cNvPr id="28" name="箭头: 右 27">
              <a:extLst>
                <a:ext uri="{FF2B5EF4-FFF2-40B4-BE49-F238E27FC236}">
                  <a16:creationId xmlns:a16="http://schemas.microsoft.com/office/drawing/2014/main" id="{0BB9BF34-2460-4A2C-B946-AECAD7270877}"/>
                </a:ext>
              </a:extLst>
            </p:cNvPr>
            <p:cNvSpPr/>
            <p:nvPr/>
          </p:nvSpPr>
          <p:spPr>
            <a:xfrm>
              <a:off x="6528048" y="2852936"/>
              <a:ext cx="363439" cy="22866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a:p>
          </p:txBody>
        </p:sp>
        <p:sp>
          <p:nvSpPr>
            <p:cNvPr id="29" name="箭头: 右 28">
              <a:extLst>
                <a:ext uri="{FF2B5EF4-FFF2-40B4-BE49-F238E27FC236}">
                  <a16:creationId xmlns:a16="http://schemas.microsoft.com/office/drawing/2014/main" id="{BE2ADC60-B06F-427A-8158-17484F825D12}"/>
                </a:ext>
              </a:extLst>
            </p:cNvPr>
            <p:cNvSpPr/>
            <p:nvPr/>
          </p:nvSpPr>
          <p:spPr>
            <a:xfrm>
              <a:off x="8165565" y="2852936"/>
              <a:ext cx="363439" cy="22866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a:p>
          </p:txBody>
        </p:sp>
        <p:sp>
          <p:nvSpPr>
            <p:cNvPr id="5" name="左大括号 4">
              <a:extLst>
                <a:ext uri="{FF2B5EF4-FFF2-40B4-BE49-F238E27FC236}">
                  <a16:creationId xmlns:a16="http://schemas.microsoft.com/office/drawing/2014/main" id="{A3344289-CF14-489C-8CF7-B985943D1FF6}"/>
                </a:ext>
              </a:extLst>
            </p:cNvPr>
            <p:cNvSpPr/>
            <p:nvPr/>
          </p:nvSpPr>
          <p:spPr>
            <a:xfrm rot="5400000">
              <a:off x="3198470" y="1718505"/>
              <a:ext cx="339866" cy="1684961"/>
            </a:xfrm>
            <a:prstGeom prst="lef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41FCD017-D355-4718-AD58-00235D6B0468}"/>
                </a:ext>
              </a:extLst>
            </p:cNvPr>
            <p:cNvSpPr txBox="1"/>
            <p:nvPr/>
          </p:nvSpPr>
          <p:spPr>
            <a:xfrm>
              <a:off x="2975645" y="2065246"/>
              <a:ext cx="774571" cy="369332"/>
            </a:xfrm>
            <a:prstGeom prst="rect">
              <a:avLst/>
            </a:prstGeom>
            <a:noFill/>
          </p:spPr>
          <p:txBody>
            <a:bodyPr wrap="none" rtlCol="0">
              <a:spAutoFit/>
            </a:bodyPr>
            <a:lstStyle/>
            <a:p>
              <a:r>
                <a:rPr lang="zh-CN" altLang="en-US" dirty="0"/>
                <a:t>第</a:t>
              </a:r>
              <a:r>
                <a:rPr lang="en-US" altLang="zh-CN" dirty="0"/>
                <a:t>1</a:t>
              </a:r>
              <a:r>
                <a:rPr lang="zh-CN" altLang="en-US" dirty="0"/>
                <a:t>遍</a:t>
              </a:r>
            </a:p>
          </p:txBody>
        </p:sp>
        <p:sp>
          <p:nvSpPr>
            <p:cNvPr id="30" name="左大括号 29">
              <a:extLst>
                <a:ext uri="{FF2B5EF4-FFF2-40B4-BE49-F238E27FC236}">
                  <a16:creationId xmlns:a16="http://schemas.microsoft.com/office/drawing/2014/main" id="{88983257-1D50-4FDC-8C6C-3608EB41363F}"/>
                </a:ext>
              </a:extLst>
            </p:cNvPr>
            <p:cNvSpPr/>
            <p:nvPr/>
          </p:nvSpPr>
          <p:spPr>
            <a:xfrm rot="5400000">
              <a:off x="6552524" y="1708570"/>
              <a:ext cx="339866" cy="1684961"/>
            </a:xfrm>
            <a:prstGeom prst="lef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文本框 30">
              <a:extLst>
                <a:ext uri="{FF2B5EF4-FFF2-40B4-BE49-F238E27FC236}">
                  <a16:creationId xmlns:a16="http://schemas.microsoft.com/office/drawing/2014/main" id="{2C1F185E-17D7-4125-B9FD-34B9989C069C}"/>
                </a:ext>
              </a:extLst>
            </p:cNvPr>
            <p:cNvSpPr txBox="1"/>
            <p:nvPr/>
          </p:nvSpPr>
          <p:spPr>
            <a:xfrm>
              <a:off x="6329699" y="2055311"/>
              <a:ext cx="774571" cy="369332"/>
            </a:xfrm>
            <a:prstGeom prst="rect">
              <a:avLst/>
            </a:prstGeom>
            <a:noFill/>
          </p:spPr>
          <p:txBody>
            <a:bodyPr wrap="none" rtlCol="0">
              <a:spAutoFit/>
            </a:bodyPr>
            <a:lstStyle/>
            <a:p>
              <a:r>
                <a:rPr lang="zh-CN" altLang="en-US" dirty="0"/>
                <a:t>第</a:t>
              </a:r>
              <a:r>
                <a:rPr lang="en-US" altLang="zh-CN" dirty="0"/>
                <a:t>2</a:t>
              </a:r>
              <a:r>
                <a:rPr lang="zh-CN" altLang="en-US" dirty="0"/>
                <a:t>遍</a:t>
              </a:r>
            </a:p>
          </p:txBody>
        </p:sp>
      </p:grpSp>
      <p:sp>
        <p:nvSpPr>
          <p:cNvPr id="32" name="内容占位符 2">
            <a:extLst>
              <a:ext uri="{FF2B5EF4-FFF2-40B4-BE49-F238E27FC236}">
                <a16:creationId xmlns:a16="http://schemas.microsoft.com/office/drawing/2014/main" id="{9DB58E11-AEF1-4725-B635-D7CB291D26D2}"/>
              </a:ext>
            </a:extLst>
          </p:cNvPr>
          <p:cNvSpPr txBox="1">
            <a:spLocks/>
          </p:cNvSpPr>
          <p:nvPr/>
        </p:nvSpPr>
        <p:spPr>
          <a:xfrm>
            <a:off x="1524000" y="3220187"/>
            <a:ext cx="9252520" cy="3233149"/>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815975" lvl="2" indent="-358775">
              <a:spcBef>
                <a:spcPts val="600"/>
              </a:spcBef>
              <a:spcAft>
                <a:spcPts val="600"/>
              </a:spcAft>
              <a:buClr>
                <a:srgbClr val="FF0000"/>
              </a:buClr>
              <a:buSzPct val="80000"/>
              <a:buFont typeface="Wingdings" panose="05000000000000000000" pitchFamily="2" charset="2"/>
              <a:buChar char="Ø"/>
              <a:defRPr/>
            </a:pPr>
            <a:r>
              <a:rPr lang="en-US" altLang="zh-CN" sz="2200" dirty="0">
                <a:latin typeface="Times New Roman" pitchFamily="18" charset="0"/>
                <a:cs typeface="Times New Roman" pitchFamily="18" charset="0"/>
              </a:rPr>
              <a:t>64</a:t>
            </a:r>
            <a:r>
              <a:rPr lang="zh-CN" altLang="en-US" sz="2200" dirty="0">
                <a:latin typeface="Times New Roman" pitchFamily="18" charset="0"/>
                <a:cs typeface="Times New Roman" pitchFamily="18" charset="0"/>
              </a:rPr>
              <a:t>个组（标定</a:t>
            </a:r>
            <a:r>
              <a:rPr lang="en-US" altLang="zh-CN" sz="2200" dirty="0">
                <a:latin typeface="Times New Roman" pitchFamily="18" charset="0"/>
                <a:cs typeface="Times New Roman" pitchFamily="18" charset="0"/>
              </a:rPr>
              <a:t>16</a:t>
            </a:r>
            <a:r>
              <a:rPr lang="zh-CN" altLang="en-US" sz="2200" dirty="0">
                <a:latin typeface="Times New Roman" pitchFamily="18" charset="0"/>
                <a:cs typeface="Times New Roman" pitchFamily="18" charset="0"/>
              </a:rPr>
              <a:t>个组</a:t>
            </a:r>
            <a:r>
              <a:rPr lang="en-US" altLang="zh-CN" sz="2200" dirty="0">
                <a:latin typeface="Times New Roman" pitchFamily="18" charset="0"/>
                <a:cs typeface="Times New Roman" pitchFamily="18" charset="0"/>
              </a:rPr>
              <a:t>+</a:t>
            </a:r>
            <a:r>
              <a:rPr lang="zh-CN" altLang="en-US" sz="2200" dirty="0">
                <a:latin typeface="Times New Roman" pitchFamily="18" charset="0"/>
                <a:cs typeface="Times New Roman" pitchFamily="18" charset="0"/>
              </a:rPr>
              <a:t>放线</a:t>
            </a:r>
            <a:r>
              <a:rPr lang="en-US" altLang="zh-CN" sz="2200" dirty="0">
                <a:latin typeface="Times New Roman" pitchFamily="18" charset="0"/>
                <a:cs typeface="Times New Roman" pitchFamily="18" charset="0"/>
              </a:rPr>
              <a:t>16</a:t>
            </a:r>
            <a:r>
              <a:rPr lang="zh-CN" altLang="en-US" sz="2200" dirty="0">
                <a:latin typeface="Times New Roman" pitchFamily="18" charset="0"/>
                <a:cs typeface="Times New Roman" pitchFamily="18" charset="0"/>
              </a:rPr>
              <a:t>个组</a:t>
            </a:r>
            <a:r>
              <a:rPr lang="en-US" altLang="zh-CN" sz="2200" dirty="0">
                <a:latin typeface="Times New Roman" pitchFamily="18" charset="0"/>
                <a:cs typeface="Times New Roman" pitchFamily="18" charset="0"/>
              </a:rPr>
              <a:t>+</a:t>
            </a:r>
            <a:r>
              <a:rPr lang="zh-CN" altLang="en-US" sz="2200" dirty="0">
                <a:latin typeface="Times New Roman" pitchFamily="18" charset="0"/>
                <a:cs typeface="Times New Roman" pitchFamily="18" charset="0"/>
              </a:rPr>
              <a:t>安装准直</a:t>
            </a:r>
            <a:r>
              <a:rPr lang="en-US" altLang="zh-CN" sz="2200" dirty="0">
                <a:latin typeface="Times New Roman" pitchFamily="18" charset="0"/>
                <a:cs typeface="Times New Roman" pitchFamily="18" charset="0"/>
              </a:rPr>
              <a:t>32</a:t>
            </a:r>
            <a:r>
              <a:rPr lang="zh-CN" altLang="en-US" sz="2200" dirty="0">
                <a:latin typeface="Times New Roman" pitchFamily="18" charset="0"/>
                <a:cs typeface="Times New Roman" pitchFamily="18" charset="0"/>
              </a:rPr>
              <a:t>个组）</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第一遍全装置整体测量（地面网、骨干网、隧道网和设备），需要</a:t>
            </a:r>
            <a:r>
              <a:rPr lang="en-US" altLang="zh-CN" sz="2200" dirty="0">
                <a:latin typeface="Times New Roman" pitchFamily="18" charset="0"/>
                <a:cs typeface="Times New Roman" pitchFamily="18" charset="0"/>
              </a:rPr>
              <a:t>3.5</a:t>
            </a:r>
            <a:r>
              <a:rPr lang="zh-CN" altLang="en-US" sz="2200" dirty="0">
                <a:latin typeface="Times New Roman" pitchFamily="18" charset="0"/>
                <a:cs typeface="Times New Roman" pitchFamily="18" charset="0"/>
              </a:rPr>
              <a:t>个月。后两遍整体测量仅测隧道网和设备，每遍需要</a:t>
            </a:r>
            <a:r>
              <a:rPr lang="en-US" altLang="zh-CN" sz="2200" dirty="0">
                <a:latin typeface="Times New Roman" pitchFamily="18" charset="0"/>
                <a:cs typeface="Times New Roman" pitchFamily="18" charset="0"/>
              </a:rPr>
              <a:t>2.5</a:t>
            </a:r>
            <a:r>
              <a:rPr lang="zh-CN" altLang="en-US" sz="2200" dirty="0">
                <a:latin typeface="Times New Roman" pitchFamily="18" charset="0"/>
                <a:cs typeface="Times New Roman" pitchFamily="18" charset="0"/>
              </a:rPr>
              <a:t>个月。</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假设第一次平滑准直，全环有</a:t>
            </a:r>
            <a:r>
              <a:rPr lang="en-US" altLang="zh-CN" sz="2200" dirty="0">
                <a:latin typeface="Times New Roman" pitchFamily="18" charset="0"/>
                <a:cs typeface="Times New Roman" pitchFamily="18" charset="0"/>
              </a:rPr>
              <a:t>2/3</a:t>
            </a:r>
            <a:r>
              <a:rPr lang="zh-CN" altLang="en-US" sz="2200" dirty="0">
                <a:latin typeface="Times New Roman" pitchFamily="18" charset="0"/>
                <a:cs typeface="Times New Roman" pitchFamily="18" charset="0"/>
              </a:rPr>
              <a:t>磁铁（二、四、六极铁）和</a:t>
            </a:r>
            <a:r>
              <a:rPr lang="en-US" altLang="zh-CN" sz="2200" dirty="0">
                <a:latin typeface="Times New Roman" pitchFamily="18" charset="0"/>
                <a:cs typeface="Times New Roman" pitchFamily="18" charset="0"/>
              </a:rPr>
              <a:t>BPM</a:t>
            </a:r>
            <a:r>
              <a:rPr lang="zh-CN" altLang="en-US" sz="2200" dirty="0">
                <a:latin typeface="Times New Roman" pitchFamily="18" charset="0"/>
                <a:cs typeface="Times New Roman" pitchFamily="18" charset="0"/>
              </a:rPr>
              <a:t>要调整，共计约</a:t>
            </a:r>
            <a:r>
              <a:rPr lang="en-US" altLang="zh-CN" sz="2200" dirty="0">
                <a:latin typeface="Times New Roman" pitchFamily="18" charset="0"/>
                <a:cs typeface="Times New Roman" pitchFamily="18" charset="0"/>
              </a:rPr>
              <a:t>3</a:t>
            </a:r>
            <a:r>
              <a:rPr lang="zh-CN" altLang="en-US" sz="2200" dirty="0">
                <a:latin typeface="Times New Roman" pitchFamily="18" charset="0"/>
                <a:cs typeface="Times New Roman" pitchFamily="18" charset="0"/>
              </a:rPr>
              <a:t>万台设备，每组每天调整</a:t>
            </a:r>
            <a:r>
              <a:rPr lang="en-US" altLang="zh-CN" sz="2200" dirty="0">
                <a:latin typeface="Times New Roman" pitchFamily="18" charset="0"/>
                <a:cs typeface="Times New Roman" pitchFamily="18" charset="0"/>
              </a:rPr>
              <a:t>6</a:t>
            </a:r>
            <a:r>
              <a:rPr lang="zh-CN" altLang="en-US" sz="2200" dirty="0">
                <a:latin typeface="Times New Roman" pitchFamily="18" charset="0"/>
                <a:cs typeface="Times New Roman" pitchFamily="18" charset="0"/>
              </a:rPr>
              <a:t>台，需要</a:t>
            </a:r>
            <a:r>
              <a:rPr lang="en-US" altLang="zh-CN" sz="2200" dirty="0">
                <a:latin typeface="Times New Roman" pitchFamily="18" charset="0"/>
                <a:cs typeface="Times New Roman" pitchFamily="18" charset="0"/>
              </a:rPr>
              <a:t>3</a:t>
            </a:r>
            <a:r>
              <a:rPr lang="zh-CN" altLang="en-US" sz="2200" dirty="0">
                <a:latin typeface="Times New Roman" pitchFamily="18" charset="0"/>
                <a:cs typeface="Times New Roman" pitchFamily="18" charset="0"/>
              </a:rPr>
              <a:t>个月。</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假设第二次平滑全环有</a:t>
            </a:r>
            <a:r>
              <a:rPr lang="en-US" altLang="zh-CN" sz="2200" dirty="0">
                <a:latin typeface="Times New Roman" pitchFamily="18" charset="0"/>
                <a:cs typeface="Times New Roman" pitchFamily="18" charset="0"/>
              </a:rPr>
              <a:t>20%</a:t>
            </a:r>
            <a:r>
              <a:rPr lang="zh-CN" altLang="en-US" sz="2200" dirty="0">
                <a:latin typeface="Times New Roman" pitchFamily="18" charset="0"/>
                <a:cs typeface="Times New Roman" pitchFamily="18" charset="0"/>
              </a:rPr>
              <a:t>磁铁（二、四、六极铁）和</a:t>
            </a:r>
            <a:r>
              <a:rPr lang="en-US" altLang="zh-CN" sz="2200" dirty="0">
                <a:latin typeface="Times New Roman" pitchFamily="18" charset="0"/>
                <a:cs typeface="Times New Roman" pitchFamily="18" charset="0"/>
              </a:rPr>
              <a:t>BPM</a:t>
            </a:r>
            <a:r>
              <a:rPr lang="zh-CN" altLang="en-US" sz="2200" dirty="0">
                <a:latin typeface="Times New Roman" pitchFamily="18" charset="0"/>
                <a:cs typeface="Times New Roman" pitchFamily="18" charset="0"/>
              </a:rPr>
              <a:t>要调整，共计约</a:t>
            </a:r>
            <a:r>
              <a:rPr lang="en-US" altLang="zh-CN" sz="2200" dirty="0">
                <a:latin typeface="Times New Roman" pitchFamily="18" charset="0"/>
                <a:cs typeface="Times New Roman" pitchFamily="18" charset="0"/>
              </a:rPr>
              <a:t>9</a:t>
            </a:r>
            <a:r>
              <a:rPr lang="zh-CN" altLang="en-US" sz="2200" dirty="0">
                <a:latin typeface="Times New Roman" pitchFamily="18" charset="0"/>
                <a:cs typeface="Times New Roman" pitchFamily="18" charset="0"/>
              </a:rPr>
              <a:t>千台设备，每组每天调整</a:t>
            </a:r>
            <a:r>
              <a:rPr lang="en-US" altLang="zh-CN" sz="2200" dirty="0">
                <a:latin typeface="Times New Roman" pitchFamily="18" charset="0"/>
                <a:cs typeface="Times New Roman" pitchFamily="18" charset="0"/>
              </a:rPr>
              <a:t>6</a:t>
            </a:r>
            <a:r>
              <a:rPr lang="zh-CN" altLang="en-US" sz="2200" dirty="0">
                <a:latin typeface="Times New Roman" pitchFamily="18" charset="0"/>
                <a:cs typeface="Times New Roman" pitchFamily="18" charset="0"/>
              </a:rPr>
              <a:t>台，需要</a:t>
            </a:r>
            <a:r>
              <a:rPr lang="en-US" altLang="zh-CN" sz="2200" dirty="0">
                <a:latin typeface="Times New Roman" pitchFamily="18" charset="0"/>
                <a:cs typeface="Times New Roman" pitchFamily="18" charset="0"/>
              </a:rPr>
              <a:t>1</a:t>
            </a:r>
            <a:r>
              <a:rPr lang="zh-CN" altLang="en-US" sz="2200" dirty="0">
                <a:latin typeface="Times New Roman" pitchFamily="18" charset="0"/>
                <a:cs typeface="Times New Roman" pitchFamily="18" charset="0"/>
              </a:rPr>
              <a:t>个月。</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共计需要</a:t>
            </a:r>
            <a:r>
              <a:rPr lang="en-US" altLang="zh-CN" sz="2200" dirty="0">
                <a:latin typeface="Times New Roman" pitchFamily="18" charset="0"/>
                <a:cs typeface="Times New Roman" pitchFamily="18" charset="0"/>
              </a:rPr>
              <a:t>12.5</a:t>
            </a:r>
            <a:r>
              <a:rPr lang="zh-CN" altLang="en-US" sz="2200" dirty="0">
                <a:latin typeface="Times New Roman" pitchFamily="18" charset="0"/>
                <a:cs typeface="Times New Roman" pitchFamily="18" charset="0"/>
              </a:rPr>
              <a:t>个月。</a:t>
            </a:r>
            <a:endParaRPr lang="en-US" altLang="zh-CN" sz="2200" dirty="0">
              <a:latin typeface="Times New Roman" pitchFamily="18" charset="0"/>
              <a:cs typeface="Times New Roman" pitchFamily="18" charset="0"/>
            </a:endParaRPr>
          </a:p>
          <a:p>
            <a:pPr marL="815975" lvl="2" indent="-358775">
              <a:lnSpc>
                <a:spcPct val="150000"/>
              </a:lnSpc>
              <a:spcBef>
                <a:spcPts val="600"/>
              </a:spcBef>
              <a:spcAft>
                <a:spcPts val="600"/>
              </a:spcAft>
              <a:buClr>
                <a:srgbClr val="FF0000"/>
              </a:buClr>
              <a:buSzPct val="80000"/>
              <a:buFont typeface="Wingdings" panose="05000000000000000000" pitchFamily="2" charset="2"/>
              <a:buChar char="Ø"/>
              <a:defRPr/>
            </a:pPr>
            <a:endParaRPr lang="zh-CN" altLang="en-US" sz="2200" dirty="0">
              <a:latin typeface="Times New Roman" pitchFamily="18" charset="0"/>
              <a:cs typeface="Times New Roman" pitchFamily="18" charset="0"/>
            </a:endParaRPr>
          </a:p>
        </p:txBody>
      </p:sp>
      <p:sp>
        <p:nvSpPr>
          <p:cNvPr id="34" name="灯片编号占位符 1">
            <a:extLst>
              <a:ext uri="{FF2B5EF4-FFF2-40B4-BE49-F238E27FC236}">
                <a16:creationId xmlns:a16="http://schemas.microsoft.com/office/drawing/2014/main" id="{9970A48B-82D6-4B65-84B2-04D41479E601}"/>
              </a:ext>
            </a:extLst>
          </p:cNvPr>
          <p:cNvSpPr>
            <a:spLocks noGrp="1"/>
          </p:cNvSpPr>
          <p:nvPr>
            <p:ph type="sldNum" sz="quarter" idx="12"/>
          </p:nvPr>
        </p:nvSpPr>
        <p:spPr>
          <a:xfrm>
            <a:off x="8737600" y="6356351"/>
            <a:ext cx="2844800" cy="365125"/>
          </a:xfrm>
        </p:spPr>
        <p:txBody>
          <a:bodyPr/>
          <a:lstStyle/>
          <a:p>
            <a:pPr>
              <a:defRPr/>
            </a:pPr>
            <a:fld id="{521683DF-D507-43F4-81CB-95BA739AB1EA}" type="slidenum">
              <a:rPr lang="zh-CN" altLang="en-US" smtClean="0"/>
              <a:pPr>
                <a:defRPr/>
              </a:pPr>
              <a:t>12</a:t>
            </a:fld>
            <a:endParaRPr lang="zh-CN" altLang="en-US" dirty="0"/>
          </a:p>
        </p:txBody>
      </p:sp>
      <p:sp>
        <p:nvSpPr>
          <p:cNvPr id="33" name="标题 1">
            <a:extLst>
              <a:ext uri="{FF2B5EF4-FFF2-40B4-BE49-F238E27FC236}">
                <a16:creationId xmlns:a16="http://schemas.microsoft.com/office/drawing/2014/main" id="{A6B117E8-4128-4790-924D-43D0D81C8517}"/>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45577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1">
            <a:extLst>
              <a:ext uri="{FF2B5EF4-FFF2-40B4-BE49-F238E27FC236}">
                <a16:creationId xmlns:a16="http://schemas.microsoft.com/office/drawing/2014/main" id="{BC17C709-A61C-4349-B30C-A5C7B5FFCEAA}"/>
              </a:ext>
            </a:extLst>
          </p:cNvPr>
          <p:cNvSpPr>
            <a:spLocks noGrp="1"/>
          </p:cNvSpPr>
          <p:nvPr>
            <p:ph type="sldNum" sz="quarter" idx="12"/>
          </p:nvPr>
        </p:nvSpPr>
        <p:spPr>
          <a:xfrm>
            <a:off x="8737600" y="6448251"/>
            <a:ext cx="2844800" cy="365125"/>
          </a:xfrm>
        </p:spPr>
        <p:txBody>
          <a:bodyPr/>
          <a:lstStyle/>
          <a:p>
            <a:pPr>
              <a:defRPr/>
            </a:pPr>
            <a:fld id="{521683DF-D507-43F4-81CB-95BA739AB1EA}" type="slidenum">
              <a:rPr lang="zh-CN" altLang="en-US" smtClean="0"/>
              <a:pPr>
                <a:defRPr/>
              </a:pPr>
              <a:t>13</a:t>
            </a:fld>
            <a:endParaRPr lang="zh-CN" altLang="en-US" dirty="0"/>
          </a:p>
        </p:txBody>
      </p:sp>
      <p:cxnSp>
        <p:nvCxnSpPr>
          <p:cNvPr id="4" name="直接连接符 3">
            <a:extLst>
              <a:ext uri="{FF2B5EF4-FFF2-40B4-BE49-F238E27FC236}">
                <a16:creationId xmlns:a16="http://schemas.microsoft.com/office/drawing/2014/main" id="{856979CE-C05D-4A26-9322-CA50E0316BCD}"/>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内容占位符 2">
            <a:extLst>
              <a:ext uri="{FF2B5EF4-FFF2-40B4-BE49-F238E27FC236}">
                <a16:creationId xmlns:a16="http://schemas.microsoft.com/office/drawing/2014/main" id="{9DEE2B99-DBC2-4186-BDAD-6CB1B5376025}"/>
              </a:ext>
            </a:extLst>
          </p:cNvPr>
          <p:cNvSpPr txBox="1">
            <a:spLocks/>
          </p:cNvSpPr>
          <p:nvPr/>
        </p:nvSpPr>
        <p:spPr>
          <a:xfrm>
            <a:off x="896248" y="700263"/>
            <a:ext cx="10528342" cy="2026849"/>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358775" lvl="1" indent="-358775">
              <a:spcBef>
                <a:spcPts val="600"/>
              </a:spcBef>
              <a:spcAft>
                <a:spcPts val="600"/>
              </a:spcAft>
              <a:buClr>
                <a:srgbClr val="FF0000"/>
              </a:buClr>
              <a:buSzPct val="80000"/>
              <a:buFont typeface="Wingdings" panose="05000000000000000000" pitchFamily="2" charset="2"/>
              <a:buChar char="l"/>
              <a:defRPr/>
            </a:pPr>
            <a:r>
              <a:rPr lang="zh-CN" altLang="en-US" sz="2200" dirty="0">
                <a:latin typeface="Times New Roman" pitchFamily="18" charset="0"/>
                <a:cs typeface="Times New Roman" pitchFamily="18" charset="0"/>
              </a:rPr>
              <a:t>设备安装准直方案</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en-US" altLang="zh-CN" sz="2000" dirty="0">
                <a:latin typeface="Times New Roman" pitchFamily="18" charset="0"/>
                <a:cs typeface="Times New Roman" pitchFamily="18" charset="0"/>
              </a:rPr>
              <a:t>CEPC</a:t>
            </a:r>
            <a:r>
              <a:rPr lang="zh-CN" altLang="en-US" sz="2000" dirty="0">
                <a:latin typeface="Times New Roman" pitchFamily="18" charset="0"/>
                <a:cs typeface="Times New Roman" pitchFamily="18" charset="0"/>
              </a:rPr>
              <a:t>开工后的第</a:t>
            </a:r>
            <a:r>
              <a:rPr lang="en-US" altLang="zh-CN" sz="2000" dirty="0">
                <a:latin typeface="Times New Roman" pitchFamily="18" charset="0"/>
                <a:cs typeface="Times New Roman" pitchFamily="18" charset="0"/>
              </a:rPr>
              <a:t>2</a:t>
            </a:r>
            <a:r>
              <a:rPr lang="zh-CN" altLang="en-US" sz="2000" dirty="0">
                <a:latin typeface="Times New Roman" pitchFamily="18" charset="0"/>
                <a:cs typeface="Times New Roman" pitchFamily="18" charset="0"/>
              </a:rPr>
              <a:t>年</a:t>
            </a:r>
            <a:r>
              <a:rPr lang="en-US" altLang="zh-CN" sz="2000" dirty="0">
                <a:latin typeface="Times New Roman" pitchFamily="18" charset="0"/>
                <a:cs typeface="Times New Roman" pitchFamily="18" charset="0"/>
              </a:rPr>
              <a:t>4</a:t>
            </a:r>
            <a:r>
              <a:rPr lang="zh-CN" altLang="en-US" sz="2000" dirty="0">
                <a:latin typeface="Times New Roman" pitchFamily="18" charset="0"/>
                <a:cs typeface="Times New Roman" pitchFamily="18" charset="0"/>
              </a:rPr>
              <a:t>月</a:t>
            </a:r>
            <a:r>
              <a:rPr lang="en-US" altLang="zh-CN" sz="2000" dirty="0">
                <a:latin typeface="Times New Roman" pitchFamily="18" charset="0"/>
                <a:cs typeface="Times New Roman" pitchFamily="18" charset="0"/>
              </a:rPr>
              <a:t>1</a:t>
            </a:r>
            <a:r>
              <a:rPr lang="zh-CN" altLang="en-US" sz="2000" dirty="0">
                <a:latin typeface="Times New Roman" pitchFamily="18" charset="0"/>
                <a:cs typeface="Times New Roman" pitchFamily="18" charset="0"/>
              </a:rPr>
              <a:t>日开始设备标定预准直工作，比环安装提前一个月完成。</a:t>
            </a:r>
            <a:endParaRPr lang="en-US" altLang="zh-CN" sz="20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en-US" altLang="zh-CN" sz="2000" dirty="0">
                <a:latin typeface="Times New Roman" pitchFamily="18" charset="0"/>
                <a:cs typeface="Times New Roman" pitchFamily="18" charset="0"/>
              </a:rPr>
              <a:t>1</a:t>
            </a:r>
            <a:r>
              <a:rPr lang="zh-CN" altLang="en-US" sz="2000" dirty="0">
                <a:latin typeface="Times New Roman" pitchFamily="18" charset="0"/>
                <a:cs typeface="Times New Roman" pitchFamily="18" charset="0"/>
              </a:rPr>
              <a:t>个组负责直线加速器准直，</a:t>
            </a:r>
            <a:r>
              <a:rPr lang="en-US" altLang="zh-CN" sz="2000" dirty="0">
                <a:latin typeface="Times New Roman" pitchFamily="18" charset="0"/>
                <a:cs typeface="Times New Roman" pitchFamily="18" charset="0"/>
              </a:rPr>
              <a:t>4</a:t>
            </a:r>
            <a:r>
              <a:rPr lang="zh-CN" altLang="en-US" sz="2000" dirty="0">
                <a:latin typeface="Times New Roman" pitchFamily="18" charset="0"/>
                <a:cs typeface="Times New Roman" pitchFamily="18" charset="0"/>
              </a:rPr>
              <a:t>个组负责对撞区准直、设备验收测量及其它准直工作。</a:t>
            </a:r>
            <a:endParaRPr lang="en-US" altLang="zh-CN" sz="20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开工后第</a:t>
            </a:r>
            <a:r>
              <a:rPr lang="en-US" altLang="zh-CN" sz="2000" dirty="0">
                <a:latin typeface="Times New Roman" pitchFamily="18" charset="0"/>
                <a:cs typeface="Times New Roman" pitchFamily="18" charset="0"/>
              </a:rPr>
              <a:t>5</a:t>
            </a:r>
            <a:r>
              <a:rPr lang="zh-CN" altLang="en-US" sz="2000" dirty="0">
                <a:latin typeface="Times New Roman" pitchFamily="18" charset="0"/>
                <a:cs typeface="Times New Roman" pitchFamily="18" charset="0"/>
              </a:rPr>
              <a:t>年环隧道土建基本完成，开始进行环控制网安装和测量，设备位置放线和安装准直。</a:t>
            </a:r>
            <a:endParaRPr lang="en-US" altLang="zh-CN" sz="2000" dirty="0">
              <a:latin typeface="Times New Roman" pitchFamily="18" charset="0"/>
              <a:cs typeface="Times New Roman" pitchFamily="18" charset="0"/>
            </a:endParaRPr>
          </a:p>
        </p:txBody>
      </p:sp>
      <p:sp>
        <p:nvSpPr>
          <p:cNvPr id="11" name="文本框 10">
            <a:extLst>
              <a:ext uri="{FF2B5EF4-FFF2-40B4-BE49-F238E27FC236}">
                <a16:creationId xmlns:a16="http://schemas.microsoft.com/office/drawing/2014/main" id="{4BD18D8D-9B48-4AAC-B96C-7F7137BE6599}"/>
              </a:ext>
            </a:extLst>
          </p:cNvPr>
          <p:cNvSpPr txBox="1"/>
          <p:nvPr/>
        </p:nvSpPr>
        <p:spPr>
          <a:xfrm>
            <a:off x="1991544" y="2708920"/>
            <a:ext cx="1152128" cy="369332"/>
          </a:xfrm>
          <a:prstGeom prst="rect">
            <a:avLst/>
          </a:prstGeom>
          <a:noFill/>
        </p:spPr>
        <p:txBody>
          <a:bodyPr wrap="square">
            <a:spAutoFit/>
          </a:bodyPr>
          <a:lstStyle/>
          <a:p>
            <a:r>
              <a:rPr lang="zh-CN" altLang="en-US" dirty="0"/>
              <a:t>第</a:t>
            </a:r>
            <a:r>
              <a:rPr lang="en-US" altLang="zh-CN" dirty="0"/>
              <a:t>5</a:t>
            </a:r>
            <a:r>
              <a:rPr lang="zh-CN" altLang="en-US" dirty="0"/>
              <a:t>年</a:t>
            </a:r>
            <a:r>
              <a:rPr lang="en-US" altLang="zh-CN" dirty="0"/>
              <a:t>1</a:t>
            </a:r>
            <a:r>
              <a:rPr lang="zh-CN" altLang="en-US" dirty="0"/>
              <a:t>月</a:t>
            </a:r>
          </a:p>
        </p:txBody>
      </p:sp>
      <p:sp>
        <p:nvSpPr>
          <p:cNvPr id="13" name="文本框 12">
            <a:extLst>
              <a:ext uri="{FF2B5EF4-FFF2-40B4-BE49-F238E27FC236}">
                <a16:creationId xmlns:a16="http://schemas.microsoft.com/office/drawing/2014/main" id="{E3F469E6-1DFE-4A45-88A8-A6F91D23AEDE}"/>
              </a:ext>
            </a:extLst>
          </p:cNvPr>
          <p:cNvSpPr txBox="1"/>
          <p:nvPr/>
        </p:nvSpPr>
        <p:spPr>
          <a:xfrm>
            <a:off x="10834896" y="2708920"/>
            <a:ext cx="1296144" cy="369332"/>
          </a:xfrm>
          <a:prstGeom prst="rect">
            <a:avLst/>
          </a:prstGeom>
          <a:noFill/>
        </p:spPr>
        <p:txBody>
          <a:bodyPr wrap="square">
            <a:spAutoFit/>
          </a:bodyPr>
          <a:lstStyle/>
          <a:p>
            <a:r>
              <a:rPr lang="zh-CN" altLang="en-US" dirty="0"/>
              <a:t>第</a:t>
            </a:r>
            <a:r>
              <a:rPr lang="en-US" altLang="zh-CN" dirty="0"/>
              <a:t>8</a:t>
            </a:r>
            <a:r>
              <a:rPr lang="zh-CN" altLang="en-US" dirty="0"/>
              <a:t>年</a:t>
            </a:r>
            <a:r>
              <a:rPr lang="en-US" altLang="zh-CN" dirty="0"/>
              <a:t>9</a:t>
            </a:r>
            <a:r>
              <a:rPr lang="zh-CN" altLang="en-US" dirty="0"/>
              <a:t>月</a:t>
            </a:r>
          </a:p>
        </p:txBody>
      </p:sp>
      <p:cxnSp>
        <p:nvCxnSpPr>
          <p:cNvPr id="15" name="直接箭头连接符 14">
            <a:extLst>
              <a:ext uri="{FF2B5EF4-FFF2-40B4-BE49-F238E27FC236}">
                <a16:creationId xmlns:a16="http://schemas.microsoft.com/office/drawing/2014/main" id="{860D36D0-813F-4A74-A704-BAEE060CF9CA}"/>
              </a:ext>
            </a:extLst>
          </p:cNvPr>
          <p:cNvCxnSpPr>
            <a:cxnSpLocks/>
          </p:cNvCxnSpPr>
          <p:nvPr/>
        </p:nvCxnSpPr>
        <p:spPr>
          <a:xfrm>
            <a:off x="2495600" y="3038627"/>
            <a:ext cx="0" cy="34783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55B60A80-F473-420B-B235-44459DF22625}"/>
              </a:ext>
            </a:extLst>
          </p:cNvPr>
          <p:cNvCxnSpPr>
            <a:cxnSpLocks/>
          </p:cNvCxnSpPr>
          <p:nvPr/>
        </p:nvCxnSpPr>
        <p:spPr>
          <a:xfrm>
            <a:off x="11625312" y="3038627"/>
            <a:ext cx="0" cy="34783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图片 1">
            <a:extLst>
              <a:ext uri="{FF2B5EF4-FFF2-40B4-BE49-F238E27FC236}">
                <a16:creationId xmlns:a16="http://schemas.microsoft.com/office/drawing/2014/main" id="{4CAA28DE-DF07-45B3-A1DA-1311532673A2}"/>
              </a:ext>
            </a:extLst>
          </p:cNvPr>
          <p:cNvPicPr>
            <a:picLocks noChangeAspect="1"/>
          </p:cNvPicPr>
          <p:nvPr/>
        </p:nvPicPr>
        <p:blipFill>
          <a:blip r:embed="rId2"/>
          <a:stretch>
            <a:fillRect/>
          </a:stretch>
        </p:blipFill>
        <p:spPr>
          <a:xfrm>
            <a:off x="839416" y="3407959"/>
            <a:ext cx="10924415" cy="3130869"/>
          </a:xfrm>
          <a:prstGeom prst="rect">
            <a:avLst/>
          </a:prstGeom>
        </p:spPr>
      </p:pic>
      <p:sp>
        <p:nvSpPr>
          <p:cNvPr id="6" name="文本框 5">
            <a:extLst>
              <a:ext uri="{FF2B5EF4-FFF2-40B4-BE49-F238E27FC236}">
                <a16:creationId xmlns:a16="http://schemas.microsoft.com/office/drawing/2014/main" id="{463E6E36-FF18-4D06-8AD6-347A211FAA11}"/>
              </a:ext>
            </a:extLst>
          </p:cNvPr>
          <p:cNvSpPr txBox="1"/>
          <p:nvPr/>
        </p:nvSpPr>
        <p:spPr>
          <a:xfrm>
            <a:off x="5408266" y="2893586"/>
            <a:ext cx="1800493" cy="369332"/>
          </a:xfrm>
          <a:prstGeom prst="rect">
            <a:avLst/>
          </a:prstGeom>
          <a:noFill/>
        </p:spPr>
        <p:txBody>
          <a:bodyPr wrap="none" rtlCol="0">
            <a:spAutoFit/>
          </a:bodyPr>
          <a:lstStyle/>
          <a:p>
            <a:r>
              <a:rPr lang="zh-CN" altLang="en-US" b="1" dirty="0"/>
              <a:t>环安装准直计划</a:t>
            </a:r>
          </a:p>
        </p:txBody>
      </p:sp>
      <p:sp>
        <p:nvSpPr>
          <p:cNvPr id="12" name="标题 1">
            <a:extLst>
              <a:ext uri="{FF2B5EF4-FFF2-40B4-BE49-F238E27FC236}">
                <a16:creationId xmlns:a16="http://schemas.microsoft.com/office/drawing/2014/main" id="{2F3EDDE4-E49B-440A-9E34-8C6338E99064}"/>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1200480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EE8A19A-A6B8-4DBC-A7C1-D54F19F169D4}"/>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0CCBB325-89DC-40AE-9050-A234477904E5}"/>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内容占位符 2">
            <a:extLst>
              <a:ext uri="{FF2B5EF4-FFF2-40B4-BE49-F238E27FC236}">
                <a16:creationId xmlns:a16="http://schemas.microsoft.com/office/drawing/2014/main" id="{D29F7A87-9287-458F-A914-7177F81A1734}"/>
              </a:ext>
            </a:extLst>
          </p:cNvPr>
          <p:cNvSpPr txBox="1">
            <a:spLocks/>
          </p:cNvSpPr>
          <p:nvPr/>
        </p:nvSpPr>
        <p:spPr>
          <a:xfrm>
            <a:off x="1524000" y="682072"/>
            <a:ext cx="6789989" cy="3322992"/>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358775" lvl="1" indent="-358775">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环设备安装准直方案</a:t>
            </a:r>
            <a:endParaRPr lang="en-US" altLang="zh-CN" sz="24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以全环均布的</a:t>
            </a:r>
            <a:r>
              <a:rPr lang="en-US" altLang="zh-CN" sz="2000" dirty="0">
                <a:latin typeface="Times New Roman" pitchFamily="18" charset="0"/>
                <a:cs typeface="Times New Roman" pitchFamily="18" charset="0"/>
              </a:rPr>
              <a:t>8</a:t>
            </a:r>
            <a:r>
              <a:rPr lang="zh-CN" altLang="en-US" sz="2000" dirty="0">
                <a:latin typeface="Times New Roman" pitchFamily="18" charset="0"/>
                <a:cs typeface="Times New Roman" pitchFamily="18" charset="0"/>
              </a:rPr>
              <a:t>个设备运输竖井为界，将环分成</a:t>
            </a:r>
            <a:r>
              <a:rPr lang="en-US" altLang="zh-CN" sz="2000" dirty="0">
                <a:latin typeface="Times New Roman" pitchFamily="18" charset="0"/>
                <a:cs typeface="Times New Roman" pitchFamily="18" charset="0"/>
              </a:rPr>
              <a:t>8</a:t>
            </a:r>
            <a:r>
              <a:rPr lang="zh-CN" altLang="en-US" sz="2000" dirty="0">
                <a:latin typeface="Times New Roman" pitchFamily="18" charset="0"/>
                <a:cs typeface="Times New Roman" pitchFamily="18" charset="0"/>
              </a:rPr>
              <a:t>个安装段，同步进行安装。</a:t>
            </a:r>
            <a:endParaRPr lang="en-US" altLang="zh-CN" sz="20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每个安装段安排：</a:t>
            </a:r>
            <a:r>
              <a:rPr lang="en-US" altLang="zh-CN" sz="2000" dirty="0">
                <a:latin typeface="Times New Roman" pitchFamily="18" charset="0"/>
                <a:cs typeface="Times New Roman" pitchFamily="18" charset="0"/>
              </a:rPr>
              <a:t>4</a:t>
            </a:r>
            <a:r>
              <a:rPr lang="zh-CN" altLang="en-US" sz="2000" dirty="0">
                <a:latin typeface="Times New Roman" pitchFamily="18" charset="0"/>
                <a:cs typeface="Times New Roman" pitchFamily="18" charset="0"/>
              </a:rPr>
              <a:t>个安装组和</a:t>
            </a:r>
            <a:r>
              <a:rPr lang="en-US" altLang="zh-CN" sz="2000" dirty="0">
                <a:latin typeface="Times New Roman" pitchFamily="18" charset="0"/>
                <a:cs typeface="Times New Roman" pitchFamily="18" charset="0"/>
              </a:rPr>
              <a:t>4</a:t>
            </a:r>
            <a:r>
              <a:rPr lang="zh-CN" altLang="en-US" sz="2000" dirty="0">
                <a:latin typeface="Times New Roman" pitchFamily="18" charset="0"/>
                <a:cs typeface="Times New Roman" pitchFamily="18" charset="0"/>
              </a:rPr>
              <a:t>个准直组。先安装增强器，后安装储存环。</a:t>
            </a:r>
            <a:endParaRPr lang="en-US" altLang="zh-CN" sz="20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设备安装从每个安装段的中部开始，向两端推进。有利于增强器安装，时间错开避免相互影响。</a:t>
            </a:r>
          </a:p>
        </p:txBody>
      </p:sp>
      <p:pic>
        <p:nvPicPr>
          <p:cNvPr id="6" name="图片 5">
            <a:extLst>
              <a:ext uri="{FF2B5EF4-FFF2-40B4-BE49-F238E27FC236}">
                <a16:creationId xmlns:a16="http://schemas.microsoft.com/office/drawing/2014/main" id="{23939D2C-517D-4CB5-BD2C-9E35B395F15F}"/>
              </a:ext>
            </a:extLst>
          </p:cNvPr>
          <p:cNvPicPr>
            <a:picLocks noChangeAspect="1"/>
          </p:cNvPicPr>
          <p:nvPr/>
        </p:nvPicPr>
        <p:blipFill>
          <a:blip r:embed="rId3"/>
          <a:stretch>
            <a:fillRect/>
          </a:stretch>
        </p:blipFill>
        <p:spPr>
          <a:xfrm>
            <a:off x="8867536" y="1411634"/>
            <a:ext cx="2844800" cy="2274822"/>
          </a:xfrm>
          <a:prstGeom prst="rect">
            <a:avLst/>
          </a:prstGeom>
        </p:spPr>
      </p:pic>
      <p:sp>
        <p:nvSpPr>
          <p:cNvPr id="4" name="文本框 3">
            <a:extLst>
              <a:ext uri="{FF2B5EF4-FFF2-40B4-BE49-F238E27FC236}">
                <a16:creationId xmlns:a16="http://schemas.microsoft.com/office/drawing/2014/main" id="{47EF1F5B-C3DD-4F76-B52C-D0A732FEA6DE}"/>
              </a:ext>
            </a:extLst>
          </p:cNvPr>
          <p:cNvSpPr txBox="1"/>
          <p:nvPr/>
        </p:nvSpPr>
        <p:spPr>
          <a:xfrm>
            <a:off x="9998586" y="1045884"/>
            <a:ext cx="1338828" cy="369332"/>
          </a:xfrm>
          <a:prstGeom prst="rect">
            <a:avLst/>
          </a:prstGeom>
          <a:noFill/>
        </p:spPr>
        <p:txBody>
          <a:bodyPr wrap="none" rtlCol="0">
            <a:spAutoFit/>
          </a:bodyPr>
          <a:lstStyle/>
          <a:p>
            <a:r>
              <a:rPr lang="zh-CN" altLang="en-US" dirty="0"/>
              <a:t>一个安装段</a:t>
            </a:r>
          </a:p>
        </p:txBody>
      </p:sp>
      <p:cxnSp>
        <p:nvCxnSpPr>
          <p:cNvPr id="29" name="直接箭头连接符 28">
            <a:extLst>
              <a:ext uri="{FF2B5EF4-FFF2-40B4-BE49-F238E27FC236}">
                <a16:creationId xmlns:a16="http://schemas.microsoft.com/office/drawing/2014/main" id="{31AF58A8-E2FF-42EB-AA88-EC5DA13CCA1D}"/>
              </a:ext>
            </a:extLst>
          </p:cNvPr>
          <p:cNvCxnSpPr>
            <a:stCxn id="4" idx="2"/>
          </p:cNvCxnSpPr>
          <p:nvPr/>
        </p:nvCxnSpPr>
        <p:spPr>
          <a:xfrm flipH="1">
            <a:off x="10560496" y="1415216"/>
            <a:ext cx="107504" cy="28559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52" name="组合 51">
            <a:extLst>
              <a:ext uri="{FF2B5EF4-FFF2-40B4-BE49-F238E27FC236}">
                <a16:creationId xmlns:a16="http://schemas.microsoft.com/office/drawing/2014/main" id="{ECB0D60E-550D-402D-AECB-523F9A8F3689}"/>
              </a:ext>
            </a:extLst>
          </p:cNvPr>
          <p:cNvGrpSpPr/>
          <p:nvPr/>
        </p:nvGrpSpPr>
        <p:grpSpPr>
          <a:xfrm>
            <a:off x="2205559" y="4047671"/>
            <a:ext cx="7180113" cy="1909376"/>
            <a:chOff x="2205559" y="4047671"/>
            <a:chExt cx="7180113" cy="1909376"/>
          </a:xfrm>
        </p:grpSpPr>
        <p:graphicFrame>
          <p:nvGraphicFramePr>
            <p:cNvPr id="30" name="Object 5">
              <a:extLst>
                <a:ext uri="{FF2B5EF4-FFF2-40B4-BE49-F238E27FC236}">
                  <a16:creationId xmlns:a16="http://schemas.microsoft.com/office/drawing/2014/main" id="{F07A45FC-8FEF-4B2E-A21A-313CC62A5FA1}"/>
                </a:ext>
              </a:extLst>
            </p:cNvPr>
            <p:cNvGraphicFramePr>
              <a:graphicFrameLocks noChangeAspect="1"/>
            </p:cNvGraphicFramePr>
            <p:nvPr>
              <p:extLst>
                <p:ext uri="{D42A27DB-BD31-4B8C-83A1-F6EECF244321}">
                  <p14:modId xmlns:p14="http://schemas.microsoft.com/office/powerpoint/2010/main" val="2507569951"/>
                </p:ext>
              </p:extLst>
            </p:nvPr>
          </p:nvGraphicFramePr>
          <p:xfrm>
            <a:off x="5071790" y="4395755"/>
            <a:ext cx="914400" cy="179388"/>
          </p:xfrm>
          <a:graphic>
            <a:graphicData uri="http://schemas.openxmlformats.org/presentationml/2006/ole">
              <mc:AlternateContent xmlns:mc="http://schemas.openxmlformats.org/markup-compatibility/2006">
                <mc:Choice xmlns:v="urn:schemas-microsoft-com:vml" Requires="v">
                  <p:oleObj spid="_x0000_s3160" name="Equation" r:id="rId4" imgW="428207" imgH="666100" progId="Equation.DSMT4">
                    <p:embed/>
                  </p:oleObj>
                </mc:Choice>
                <mc:Fallback>
                  <p:oleObj name="Equation" r:id="rId4" imgW="428207" imgH="666100" progId="Equation.DSMT4">
                    <p:embed/>
                    <p:pic>
                      <p:nvPicPr>
                        <p:cNvPr id="5" name="Object 5">
                          <a:extLst>
                            <a:ext uri="{FF2B5EF4-FFF2-40B4-BE49-F238E27FC236}">
                              <a16:creationId xmlns:a16="http://schemas.microsoft.com/office/drawing/2014/main" id="{4BF41BB2-93ED-4ADE-BF85-E9CE997C9D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1790" y="4395755"/>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 name="Object 6">
              <a:extLst>
                <a:ext uri="{FF2B5EF4-FFF2-40B4-BE49-F238E27FC236}">
                  <a16:creationId xmlns:a16="http://schemas.microsoft.com/office/drawing/2014/main" id="{F1B52AA7-0B87-4661-BD49-0FB9FAA0FB75}"/>
                </a:ext>
              </a:extLst>
            </p:cNvPr>
            <p:cNvGraphicFramePr>
              <a:graphicFrameLocks noChangeAspect="1"/>
            </p:cNvGraphicFramePr>
            <p:nvPr>
              <p:extLst>
                <p:ext uri="{D42A27DB-BD31-4B8C-83A1-F6EECF244321}">
                  <p14:modId xmlns:p14="http://schemas.microsoft.com/office/powerpoint/2010/main" val="1468081375"/>
                </p:ext>
              </p:extLst>
            </p:nvPr>
          </p:nvGraphicFramePr>
          <p:xfrm>
            <a:off x="4820965" y="4408455"/>
            <a:ext cx="914400" cy="179388"/>
          </p:xfrm>
          <a:graphic>
            <a:graphicData uri="http://schemas.openxmlformats.org/presentationml/2006/ole">
              <mc:AlternateContent xmlns:mc="http://schemas.openxmlformats.org/markup-compatibility/2006">
                <mc:Choice xmlns:v="urn:schemas-microsoft-com:vml" Requires="v">
                  <p:oleObj spid="_x0000_s3161" name="Equation" r:id="rId6" imgW="428207" imgH="666100" progId="Equation.DSMT4">
                    <p:embed/>
                  </p:oleObj>
                </mc:Choice>
                <mc:Fallback>
                  <p:oleObj name="Equation" r:id="rId6" imgW="428207" imgH="666100" progId="Equation.DSMT4">
                    <p:embed/>
                    <p:pic>
                      <p:nvPicPr>
                        <p:cNvPr id="6" name="Object 6">
                          <a:extLst>
                            <a:ext uri="{FF2B5EF4-FFF2-40B4-BE49-F238E27FC236}">
                              <a16:creationId xmlns:a16="http://schemas.microsoft.com/office/drawing/2014/main" id="{81F74BF2-01CD-4AD7-86F0-4BFC9CD467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0965" y="4408455"/>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2" name="直接连接符 31">
              <a:extLst>
                <a:ext uri="{FF2B5EF4-FFF2-40B4-BE49-F238E27FC236}">
                  <a16:creationId xmlns:a16="http://schemas.microsoft.com/office/drawing/2014/main" id="{54337B8D-E5EB-4B5B-997B-BEFCC100560C}"/>
                </a:ext>
              </a:extLst>
            </p:cNvPr>
            <p:cNvCxnSpPr/>
            <p:nvPr/>
          </p:nvCxnSpPr>
          <p:spPr>
            <a:xfrm>
              <a:off x="2976960" y="4575143"/>
              <a:ext cx="5760640" cy="12700"/>
            </a:xfrm>
            <a:prstGeom prst="line">
              <a:avLst/>
            </a:prstGeom>
          </p:spPr>
          <p:style>
            <a:lnRef idx="1">
              <a:schemeClr val="dk1"/>
            </a:lnRef>
            <a:fillRef idx="0">
              <a:schemeClr val="dk1"/>
            </a:fillRef>
            <a:effectRef idx="0">
              <a:schemeClr val="dk1"/>
            </a:effectRef>
            <a:fontRef idx="minor">
              <a:schemeClr val="tx1"/>
            </a:fontRef>
          </p:style>
        </p:cxnSp>
        <p:cxnSp>
          <p:nvCxnSpPr>
            <p:cNvPr id="33" name="直接连接符 32">
              <a:extLst>
                <a:ext uri="{FF2B5EF4-FFF2-40B4-BE49-F238E27FC236}">
                  <a16:creationId xmlns:a16="http://schemas.microsoft.com/office/drawing/2014/main" id="{95BEC9FC-8A38-4E21-ABCB-816CB3C98E31}"/>
                </a:ext>
              </a:extLst>
            </p:cNvPr>
            <p:cNvCxnSpPr/>
            <p:nvPr/>
          </p:nvCxnSpPr>
          <p:spPr>
            <a:xfrm>
              <a:off x="2976960" y="5835171"/>
              <a:ext cx="5760640" cy="12700"/>
            </a:xfrm>
            <a:prstGeom prst="line">
              <a:avLst/>
            </a:prstGeom>
          </p:spPr>
          <p:style>
            <a:lnRef idx="1">
              <a:schemeClr val="dk1"/>
            </a:lnRef>
            <a:fillRef idx="0">
              <a:schemeClr val="dk1"/>
            </a:fillRef>
            <a:effectRef idx="0">
              <a:schemeClr val="dk1"/>
            </a:effectRef>
            <a:fontRef idx="minor">
              <a:schemeClr val="tx1"/>
            </a:fontRef>
          </p:style>
        </p:cxnSp>
        <p:sp>
          <p:nvSpPr>
            <p:cNvPr id="34" name="矩形 33">
              <a:extLst>
                <a:ext uri="{FF2B5EF4-FFF2-40B4-BE49-F238E27FC236}">
                  <a16:creationId xmlns:a16="http://schemas.microsoft.com/office/drawing/2014/main" id="{B92CBD30-D25F-4959-A765-699815A4451D}"/>
                </a:ext>
              </a:extLst>
            </p:cNvPr>
            <p:cNvSpPr/>
            <p:nvPr/>
          </p:nvSpPr>
          <p:spPr>
            <a:xfrm>
              <a:off x="5685830" y="4587843"/>
              <a:ext cx="216024" cy="31391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dirty="0"/>
            </a:p>
          </p:txBody>
        </p:sp>
        <p:sp>
          <p:nvSpPr>
            <p:cNvPr id="35" name="矩形 34">
              <a:extLst>
                <a:ext uri="{FF2B5EF4-FFF2-40B4-BE49-F238E27FC236}">
                  <a16:creationId xmlns:a16="http://schemas.microsoft.com/office/drawing/2014/main" id="{EFBE051B-EA7E-49B4-AB8A-2E567DDAD96F}"/>
                </a:ext>
              </a:extLst>
            </p:cNvPr>
            <p:cNvSpPr/>
            <p:nvPr/>
          </p:nvSpPr>
          <p:spPr>
            <a:xfrm>
              <a:off x="5683548" y="5517891"/>
              <a:ext cx="216024" cy="313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a:extLst>
                <a:ext uri="{FF2B5EF4-FFF2-40B4-BE49-F238E27FC236}">
                  <a16:creationId xmlns:a16="http://schemas.microsoft.com/office/drawing/2014/main" id="{9A4EDB27-8CE5-458B-81D1-1CF6D6025ACA}"/>
                </a:ext>
              </a:extLst>
            </p:cNvPr>
            <p:cNvSpPr/>
            <p:nvPr/>
          </p:nvSpPr>
          <p:spPr>
            <a:xfrm>
              <a:off x="3235276" y="5533959"/>
              <a:ext cx="216024" cy="313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B241C2F0-2FA8-474F-899A-3D87FA97E2A5}"/>
                </a:ext>
              </a:extLst>
            </p:cNvPr>
            <p:cNvSpPr/>
            <p:nvPr/>
          </p:nvSpPr>
          <p:spPr>
            <a:xfrm>
              <a:off x="8134102" y="4588949"/>
              <a:ext cx="216024" cy="31391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cxnSp>
          <p:nvCxnSpPr>
            <p:cNvPr id="38" name="直接连接符 37">
              <a:extLst>
                <a:ext uri="{FF2B5EF4-FFF2-40B4-BE49-F238E27FC236}">
                  <a16:creationId xmlns:a16="http://schemas.microsoft.com/office/drawing/2014/main" id="{23BE34CC-E69A-45DB-8272-D9FC27AE325C}"/>
                </a:ext>
              </a:extLst>
            </p:cNvPr>
            <p:cNvCxnSpPr/>
            <p:nvPr/>
          </p:nvCxnSpPr>
          <p:spPr>
            <a:xfrm>
              <a:off x="6189886" y="4764955"/>
              <a:ext cx="1656184"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直接连接符 38">
              <a:extLst>
                <a:ext uri="{FF2B5EF4-FFF2-40B4-BE49-F238E27FC236}">
                  <a16:creationId xmlns:a16="http://schemas.microsoft.com/office/drawing/2014/main" id="{FCED2E5A-2588-4F93-8377-DFCB12D1CF85}"/>
                </a:ext>
              </a:extLst>
            </p:cNvPr>
            <p:cNvCxnSpPr/>
            <p:nvPr/>
          </p:nvCxnSpPr>
          <p:spPr>
            <a:xfrm>
              <a:off x="3701356" y="5644485"/>
              <a:ext cx="1656184"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0" name="文本框 39">
              <a:extLst>
                <a:ext uri="{FF2B5EF4-FFF2-40B4-BE49-F238E27FC236}">
                  <a16:creationId xmlns:a16="http://schemas.microsoft.com/office/drawing/2014/main" id="{8B9F5C15-D9C9-4755-A1D7-6C36FA99EEE2}"/>
                </a:ext>
              </a:extLst>
            </p:cNvPr>
            <p:cNvSpPr txBox="1"/>
            <p:nvPr/>
          </p:nvSpPr>
          <p:spPr>
            <a:xfrm>
              <a:off x="5243240" y="4047671"/>
              <a:ext cx="1338828" cy="369332"/>
            </a:xfrm>
            <a:prstGeom prst="rect">
              <a:avLst/>
            </a:prstGeom>
            <a:noFill/>
          </p:spPr>
          <p:txBody>
            <a:bodyPr wrap="none" rtlCol="0">
              <a:spAutoFit/>
            </a:bodyPr>
            <a:lstStyle/>
            <a:p>
              <a:r>
                <a:rPr lang="zh-CN" altLang="en-US" dirty="0"/>
                <a:t>一个安装段</a:t>
              </a:r>
            </a:p>
          </p:txBody>
        </p:sp>
        <p:cxnSp>
          <p:nvCxnSpPr>
            <p:cNvPr id="41" name="直接箭头连接符 40">
              <a:extLst>
                <a:ext uri="{FF2B5EF4-FFF2-40B4-BE49-F238E27FC236}">
                  <a16:creationId xmlns:a16="http://schemas.microsoft.com/office/drawing/2014/main" id="{CC00BDA4-EC51-4A16-85EF-464E5F22D1A0}"/>
                </a:ext>
              </a:extLst>
            </p:cNvPr>
            <p:cNvCxnSpPr/>
            <p:nvPr/>
          </p:nvCxnSpPr>
          <p:spPr>
            <a:xfrm flipH="1">
              <a:off x="4243388" y="5517891"/>
              <a:ext cx="5760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直接箭头连接符 41">
              <a:extLst>
                <a:ext uri="{FF2B5EF4-FFF2-40B4-BE49-F238E27FC236}">
                  <a16:creationId xmlns:a16="http://schemas.microsoft.com/office/drawing/2014/main" id="{F1835FAC-77B0-48EF-8905-AFA25143B562}"/>
                </a:ext>
              </a:extLst>
            </p:cNvPr>
            <p:cNvCxnSpPr>
              <a:cxnSpLocks/>
            </p:cNvCxnSpPr>
            <p:nvPr/>
          </p:nvCxnSpPr>
          <p:spPr>
            <a:xfrm>
              <a:off x="6756678" y="4901771"/>
              <a:ext cx="522601" cy="279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43" name="文本框 42">
              <a:extLst>
                <a:ext uri="{FF2B5EF4-FFF2-40B4-BE49-F238E27FC236}">
                  <a16:creationId xmlns:a16="http://schemas.microsoft.com/office/drawing/2014/main" id="{89CD1118-4F4C-408C-A349-7C7DA1A9A80D}"/>
                </a:ext>
              </a:extLst>
            </p:cNvPr>
            <p:cNvSpPr txBox="1"/>
            <p:nvPr/>
          </p:nvSpPr>
          <p:spPr>
            <a:xfrm>
              <a:off x="5498981" y="5055783"/>
              <a:ext cx="646331" cy="369332"/>
            </a:xfrm>
            <a:prstGeom prst="rect">
              <a:avLst/>
            </a:prstGeom>
            <a:noFill/>
          </p:spPr>
          <p:txBody>
            <a:bodyPr wrap="none" rtlCol="0">
              <a:spAutoFit/>
            </a:bodyPr>
            <a:lstStyle/>
            <a:p>
              <a:r>
                <a:rPr lang="zh-CN" altLang="en-US" dirty="0"/>
                <a:t>起点</a:t>
              </a:r>
            </a:p>
          </p:txBody>
        </p:sp>
        <p:sp>
          <p:nvSpPr>
            <p:cNvPr id="44" name="文本框 43">
              <a:extLst>
                <a:ext uri="{FF2B5EF4-FFF2-40B4-BE49-F238E27FC236}">
                  <a16:creationId xmlns:a16="http://schemas.microsoft.com/office/drawing/2014/main" id="{EF6AAC71-4469-40B9-9DEC-6012A530D041}"/>
                </a:ext>
              </a:extLst>
            </p:cNvPr>
            <p:cNvSpPr txBox="1"/>
            <p:nvPr/>
          </p:nvSpPr>
          <p:spPr>
            <a:xfrm>
              <a:off x="2205559" y="4479719"/>
              <a:ext cx="461665" cy="1477328"/>
            </a:xfrm>
            <a:prstGeom prst="rect">
              <a:avLst/>
            </a:prstGeom>
            <a:noFill/>
          </p:spPr>
          <p:txBody>
            <a:bodyPr vert="eaVert" wrap="none" rtlCol="0">
              <a:spAutoFit/>
            </a:bodyPr>
            <a:lstStyle/>
            <a:p>
              <a:r>
                <a:rPr lang="zh-CN" altLang="en-US" dirty="0"/>
                <a:t>左端运输通道</a:t>
              </a:r>
            </a:p>
          </p:txBody>
        </p:sp>
        <p:sp>
          <p:nvSpPr>
            <p:cNvPr id="45" name="文本框 44">
              <a:extLst>
                <a:ext uri="{FF2B5EF4-FFF2-40B4-BE49-F238E27FC236}">
                  <a16:creationId xmlns:a16="http://schemas.microsoft.com/office/drawing/2014/main" id="{2712EF2B-DAB6-4B8F-8DAA-632439483764}"/>
                </a:ext>
              </a:extLst>
            </p:cNvPr>
            <p:cNvSpPr txBox="1"/>
            <p:nvPr/>
          </p:nvSpPr>
          <p:spPr>
            <a:xfrm>
              <a:off x="8924007" y="4479719"/>
              <a:ext cx="461665" cy="1477328"/>
            </a:xfrm>
            <a:prstGeom prst="rect">
              <a:avLst/>
            </a:prstGeom>
            <a:noFill/>
          </p:spPr>
          <p:txBody>
            <a:bodyPr vert="eaVert" wrap="none" rtlCol="0">
              <a:spAutoFit/>
            </a:bodyPr>
            <a:lstStyle/>
            <a:p>
              <a:r>
                <a:rPr lang="zh-CN" altLang="en-US" dirty="0"/>
                <a:t>右端运输通道</a:t>
              </a:r>
            </a:p>
          </p:txBody>
        </p:sp>
        <p:sp>
          <p:nvSpPr>
            <p:cNvPr id="46" name="矩形 45">
              <a:extLst>
                <a:ext uri="{FF2B5EF4-FFF2-40B4-BE49-F238E27FC236}">
                  <a16:creationId xmlns:a16="http://schemas.microsoft.com/office/drawing/2014/main" id="{DF9781F9-0372-4218-A26C-14B94A950A67}"/>
                </a:ext>
              </a:extLst>
            </p:cNvPr>
            <p:cNvSpPr/>
            <p:nvPr/>
          </p:nvSpPr>
          <p:spPr>
            <a:xfrm>
              <a:off x="8159701" y="5533959"/>
              <a:ext cx="216024" cy="313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7" name="直接连接符 46">
              <a:extLst>
                <a:ext uri="{FF2B5EF4-FFF2-40B4-BE49-F238E27FC236}">
                  <a16:creationId xmlns:a16="http://schemas.microsoft.com/office/drawing/2014/main" id="{9F63CD28-36A7-444F-A19B-BD9E5F0A07D6}"/>
                </a:ext>
              </a:extLst>
            </p:cNvPr>
            <p:cNvCxnSpPr/>
            <p:nvPr/>
          </p:nvCxnSpPr>
          <p:spPr>
            <a:xfrm>
              <a:off x="6215956" y="5644485"/>
              <a:ext cx="1656184"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8" name="直接箭头连接符 47">
              <a:extLst>
                <a:ext uri="{FF2B5EF4-FFF2-40B4-BE49-F238E27FC236}">
                  <a16:creationId xmlns:a16="http://schemas.microsoft.com/office/drawing/2014/main" id="{3796D210-22CF-45C4-97DB-6C3CC5D151BA}"/>
                </a:ext>
              </a:extLst>
            </p:cNvPr>
            <p:cNvCxnSpPr/>
            <p:nvPr/>
          </p:nvCxnSpPr>
          <p:spPr>
            <a:xfrm flipH="1">
              <a:off x="6757988" y="5517891"/>
              <a:ext cx="576064" cy="0"/>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sp>
          <p:nvSpPr>
            <p:cNvPr id="49" name="矩形 48">
              <a:extLst>
                <a:ext uri="{FF2B5EF4-FFF2-40B4-BE49-F238E27FC236}">
                  <a16:creationId xmlns:a16="http://schemas.microsoft.com/office/drawing/2014/main" id="{240DA72A-D352-4788-BA18-0F3AD9F83C42}"/>
                </a:ext>
              </a:extLst>
            </p:cNvPr>
            <p:cNvSpPr/>
            <p:nvPr/>
          </p:nvSpPr>
          <p:spPr>
            <a:xfrm>
              <a:off x="3228727" y="4579424"/>
              <a:ext cx="216024" cy="31391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cxnSp>
          <p:nvCxnSpPr>
            <p:cNvPr id="50" name="直接连接符 49">
              <a:extLst>
                <a:ext uri="{FF2B5EF4-FFF2-40B4-BE49-F238E27FC236}">
                  <a16:creationId xmlns:a16="http://schemas.microsoft.com/office/drawing/2014/main" id="{4C1941D7-8819-4380-BAA0-A697ABC902B2}"/>
                </a:ext>
              </a:extLst>
            </p:cNvPr>
            <p:cNvCxnSpPr/>
            <p:nvPr/>
          </p:nvCxnSpPr>
          <p:spPr>
            <a:xfrm>
              <a:off x="3694336" y="4764955"/>
              <a:ext cx="1656184"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1" name="直接箭头连接符 50">
              <a:extLst>
                <a:ext uri="{FF2B5EF4-FFF2-40B4-BE49-F238E27FC236}">
                  <a16:creationId xmlns:a16="http://schemas.microsoft.com/office/drawing/2014/main" id="{45486C23-487D-4349-8830-274C1330FE23}"/>
                </a:ext>
              </a:extLst>
            </p:cNvPr>
            <p:cNvCxnSpPr>
              <a:cxnSpLocks/>
            </p:cNvCxnSpPr>
            <p:nvPr/>
          </p:nvCxnSpPr>
          <p:spPr>
            <a:xfrm>
              <a:off x="4261128" y="4901771"/>
              <a:ext cx="522601" cy="2796"/>
            </a:xfrm>
            <a:prstGeom prst="straightConnector1">
              <a:avLst/>
            </a:prstGeom>
            <a:ln>
              <a:headEnd type="triangle"/>
              <a:tailEnd type="none"/>
            </a:ln>
          </p:spPr>
          <p:style>
            <a:lnRef idx="1">
              <a:schemeClr val="accent6"/>
            </a:lnRef>
            <a:fillRef idx="0">
              <a:schemeClr val="accent6"/>
            </a:fillRef>
            <a:effectRef idx="0">
              <a:schemeClr val="accent6"/>
            </a:effectRef>
            <a:fontRef idx="minor">
              <a:schemeClr val="tx1"/>
            </a:fontRef>
          </p:style>
        </p:cxnSp>
      </p:grpSp>
      <p:sp>
        <p:nvSpPr>
          <p:cNvPr id="53" name="文本框 52">
            <a:extLst>
              <a:ext uri="{FF2B5EF4-FFF2-40B4-BE49-F238E27FC236}">
                <a16:creationId xmlns:a16="http://schemas.microsoft.com/office/drawing/2014/main" id="{0A0E5B56-422D-46DB-B1C0-D2AD7B047D05}"/>
              </a:ext>
            </a:extLst>
          </p:cNvPr>
          <p:cNvSpPr txBox="1"/>
          <p:nvPr/>
        </p:nvSpPr>
        <p:spPr>
          <a:xfrm>
            <a:off x="5974325" y="4576025"/>
            <a:ext cx="877163" cy="369332"/>
          </a:xfrm>
          <a:prstGeom prst="rect">
            <a:avLst/>
          </a:prstGeom>
          <a:noFill/>
        </p:spPr>
        <p:txBody>
          <a:bodyPr wrap="none" rtlCol="0">
            <a:spAutoFit/>
          </a:bodyPr>
          <a:lstStyle/>
          <a:p>
            <a:r>
              <a:rPr lang="zh-CN" altLang="en-US" dirty="0"/>
              <a:t>增强器</a:t>
            </a:r>
          </a:p>
        </p:txBody>
      </p:sp>
      <p:sp>
        <p:nvSpPr>
          <p:cNvPr id="54" name="文本框 53">
            <a:extLst>
              <a:ext uri="{FF2B5EF4-FFF2-40B4-BE49-F238E27FC236}">
                <a16:creationId xmlns:a16="http://schemas.microsoft.com/office/drawing/2014/main" id="{85134982-786C-4708-A72A-47CF7DB9D56C}"/>
              </a:ext>
            </a:extLst>
          </p:cNvPr>
          <p:cNvSpPr txBox="1"/>
          <p:nvPr/>
        </p:nvSpPr>
        <p:spPr>
          <a:xfrm>
            <a:off x="5986190" y="5470104"/>
            <a:ext cx="877163" cy="369332"/>
          </a:xfrm>
          <a:prstGeom prst="rect">
            <a:avLst/>
          </a:prstGeom>
          <a:noFill/>
        </p:spPr>
        <p:txBody>
          <a:bodyPr wrap="none" rtlCol="0">
            <a:spAutoFit/>
          </a:bodyPr>
          <a:lstStyle/>
          <a:p>
            <a:r>
              <a:rPr lang="zh-CN" altLang="en-US" dirty="0"/>
              <a:t>储存环</a:t>
            </a:r>
          </a:p>
        </p:txBody>
      </p:sp>
      <p:sp>
        <p:nvSpPr>
          <p:cNvPr id="55" name="标题 1">
            <a:extLst>
              <a:ext uri="{FF2B5EF4-FFF2-40B4-BE49-F238E27FC236}">
                <a16:creationId xmlns:a16="http://schemas.microsoft.com/office/drawing/2014/main" id="{D2092846-120F-4039-A799-0490A679A10A}"/>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1479664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D27DA488-BC17-4206-BC8B-A73E73CEB835}"/>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6478B1B1-9EDC-4CF6-BC41-EB301922FB7B}"/>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内容占位符 2">
            <a:extLst>
              <a:ext uri="{FF2B5EF4-FFF2-40B4-BE49-F238E27FC236}">
                <a16:creationId xmlns:a16="http://schemas.microsoft.com/office/drawing/2014/main" id="{72ABDBF4-CBC0-4DDF-8534-21A141964414}"/>
              </a:ext>
            </a:extLst>
          </p:cNvPr>
          <p:cNvSpPr txBox="1">
            <a:spLocks/>
          </p:cNvSpPr>
          <p:nvPr/>
        </p:nvSpPr>
        <p:spPr>
          <a:xfrm>
            <a:off x="1271464" y="738675"/>
            <a:ext cx="9937104" cy="4202493"/>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358775" lvl="1" indent="-358775" eaLnBrk="1" hangingPunct="1">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工作流程：</a:t>
            </a:r>
            <a:endParaRPr lang="en-US" altLang="zh-CN" sz="24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第一个工作日安装组完成下一个工作日需准直设备的运输和设备在隧道内粗就位安装。</a:t>
            </a:r>
            <a:endParaRPr lang="en-US" altLang="zh-CN" sz="20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第二个工作日准直组完成上一个工作日粗就位设备的准直调整，同时安装组完成下一个工作日需准直设备的运输和粗就位安装。以此类推，逐日开展工作。</a:t>
            </a:r>
            <a:endParaRPr lang="en-US" altLang="zh-CN" sz="20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准直调整始终跟在安装后面进行，尽量减少设备运输、安装和准直间的相互影响。</a:t>
            </a:r>
          </a:p>
          <a:p>
            <a:pPr marL="358775" lvl="1" indent="-358775" eaLnBrk="1" hangingPunct="1">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每组每天工作量计算：</a:t>
            </a:r>
            <a:endParaRPr lang="en-US" altLang="zh-CN" sz="24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安装方式是按加速器设备的布局顺序进行安装，每组每天会遇到不同类型设备的排列组合，为了保证进度需要确定每组每天最小工作量。</a:t>
            </a:r>
            <a:endParaRPr lang="en-US" altLang="zh-CN" sz="20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根据不同类型设备的安装准直速度计算每天工作量。</a:t>
            </a:r>
            <a:endParaRPr lang="en-US" altLang="zh-CN" sz="20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endParaRPr lang="en-US" altLang="zh-CN" sz="2000" dirty="0">
              <a:latin typeface="Times New Roman" pitchFamily="18" charset="0"/>
              <a:cs typeface="Times New Roman" pitchFamily="18" charset="0"/>
            </a:endParaRPr>
          </a:p>
        </p:txBody>
      </p:sp>
      <p:sp>
        <p:nvSpPr>
          <p:cNvPr id="5" name="矩形 4">
            <a:extLst>
              <a:ext uri="{FF2B5EF4-FFF2-40B4-BE49-F238E27FC236}">
                <a16:creationId xmlns:a16="http://schemas.microsoft.com/office/drawing/2014/main" id="{61CBAC25-ACA1-498B-9599-CE1A45C438C1}"/>
              </a:ext>
            </a:extLst>
          </p:cNvPr>
          <p:cNvSpPr/>
          <p:nvPr/>
        </p:nvSpPr>
        <p:spPr>
          <a:xfrm>
            <a:off x="2746045" y="5779386"/>
            <a:ext cx="936104" cy="28803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36BAB454-A367-4331-9AD5-7D5322A26B83}"/>
              </a:ext>
            </a:extLst>
          </p:cNvPr>
          <p:cNvSpPr/>
          <p:nvPr/>
        </p:nvSpPr>
        <p:spPr>
          <a:xfrm>
            <a:off x="5992402" y="5662035"/>
            <a:ext cx="36004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69128491-E558-47B0-89C0-388ED0B028D5}"/>
              </a:ext>
            </a:extLst>
          </p:cNvPr>
          <p:cNvSpPr/>
          <p:nvPr/>
        </p:nvSpPr>
        <p:spPr>
          <a:xfrm>
            <a:off x="4042189" y="5734043"/>
            <a:ext cx="288032" cy="36004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C8A92F2A-431A-47DD-82DA-AD27A8EE9302}"/>
              </a:ext>
            </a:extLst>
          </p:cNvPr>
          <p:cNvSpPr/>
          <p:nvPr/>
        </p:nvSpPr>
        <p:spPr>
          <a:xfrm>
            <a:off x="5027604" y="5801733"/>
            <a:ext cx="216024" cy="22465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170CBDEF-A558-4EA5-9721-0B9A5666B64A}"/>
              </a:ext>
            </a:extLst>
          </p:cNvPr>
          <p:cNvSpPr/>
          <p:nvPr/>
        </p:nvSpPr>
        <p:spPr>
          <a:xfrm>
            <a:off x="7033160" y="5801733"/>
            <a:ext cx="111370" cy="22465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C773CC27-DCB5-4806-A4A2-FA60B2F61988}"/>
              </a:ext>
            </a:extLst>
          </p:cNvPr>
          <p:cNvSpPr txBox="1"/>
          <p:nvPr/>
        </p:nvSpPr>
        <p:spPr>
          <a:xfrm>
            <a:off x="2813987" y="5290320"/>
            <a:ext cx="662361" cy="307777"/>
          </a:xfrm>
          <a:prstGeom prst="rect">
            <a:avLst/>
          </a:prstGeom>
          <a:noFill/>
        </p:spPr>
        <p:txBody>
          <a:bodyPr wrap="none" rtlCol="0">
            <a:spAutoFit/>
          </a:bodyPr>
          <a:lstStyle/>
          <a:p>
            <a:r>
              <a:rPr lang="en-US" altLang="zh-CN" sz="1400" dirty="0"/>
              <a:t>dipole</a:t>
            </a:r>
            <a:endParaRPr lang="zh-CN" altLang="en-US" sz="1400" dirty="0"/>
          </a:p>
        </p:txBody>
      </p:sp>
      <p:sp>
        <p:nvSpPr>
          <p:cNvPr id="11" name="文本框 10">
            <a:extLst>
              <a:ext uri="{FF2B5EF4-FFF2-40B4-BE49-F238E27FC236}">
                <a16:creationId xmlns:a16="http://schemas.microsoft.com/office/drawing/2014/main" id="{236D6F78-C216-4738-A152-2E2CBE316899}"/>
              </a:ext>
            </a:extLst>
          </p:cNvPr>
          <p:cNvSpPr txBox="1"/>
          <p:nvPr/>
        </p:nvSpPr>
        <p:spPr>
          <a:xfrm>
            <a:off x="3659452" y="5210823"/>
            <a:ext cx="1100568" cy="523220"/>
          </a:xfrm>
          <a:prstGeom prst="rect">
            <a:avLst/>
          </a:prstGeom>
          <a:noFill/>
        </p:spPr>
        <p:txBody>
          <a:bodyPr wrap="square" rtlCol="0">
            <a:spAutoFit/>
          </a:bodyPr>
          <a:lstStyle/>
          <a:p>
            <a:pPr algn="ctr"/>
            <a:r>
              <a:rPr lang="en-US" altLang="zh-CN" sz="1400" dirty="0" err="1"/>
              <a:t>Sextupole</a:t>
            </a:r>
            <a:r>
              <a:rPr lang="en-US" altLang="zh-CN" sz="1400" dirty="0"/>
              <a:t> module</a:t>
            </a:r>
          </a:p>
        </p:txBody>
      </p:sp>
      <p:sp>
        <p:nvSpPr>
          <p:cNvPr id="12" name="文本框 11">
            <a:extLst>
              <a:ext uri="{FF2B5EF4-FFF2-40B4-BE49-F238E27FC236}">
                <a16:creationId xmlns:a16="http://schemas.microsoft.com/office/drawing/2014/main" id="{A1A441F2-F699-4E06-BACB-755B9CB379F5}"/>
              </a:ext>
            </a:extLst>
          </p:cNvPr>
          <p:cNvSpPr txBox="1"/>
          <p:nvPr/>
        </p:nvSpPr>
        <p:spPr>
          <a:xfrm>
            <a:off x="5632362" y="5275330"/>
            <a:ext cx="1119217" cy="307777"/>
          </a:xfrm>
          <a:prstGeom prst="rect">
            <a:avLst/>
          </a:prstGeom>
          <a:noFill/>
        </p:spPr>
        <p:txBody>
          <a:bodyPr wrap="none" rtlCol="0">
            <a:spAutoFit/>
          </a:bodyPr>
          <a:lstStyle/>
          <a:p>
            <a:r>
              <a:rPr lang="en-US" altLang="zh-CN" sz="1400" dirty="0"/>
              <a:t>Quadrupole</a:t>
            </a:r>
          </a:p>
        </p:txBody>
      </p:sp>
      <p:sp>
        <p:nvSpPr>
          <p:cNvPr id="13" name="文本框 12">
            <a:extLst>
              <a:ext uri="{FF2B5EF4-FFF2-40B4-BE49-F238E27FC236}">
                <a16:creationId xmlns:a16="http://schemas.microsoft.com/office/drawing/2014/main" id="{211CFB21-2422-4E42-8FE1-FADBE78F7A75}"/>
              </a:ext>
            </a:extLst>
          </p:cNvPr>
          <p:cNvSpPr txBox="1"/>
          <p:nvPr/>
        </p:nvSpPr>
        <p:spPr>
          <a:xfrm>
            <a:off x="6757664" y="5282623"/>
            <a:ext cx="574196" cy="307777"/>
          </a:xfrm>
          <a:prstGeom prst="rect">
            <a:avLst/>
          </a:prstGeom>
          <a:noFill/>
        </p:spPr>
        <p:txBody>
          <a:bodyPr wrap="none" rtlCol="0">
            <a:spAutoFit/>
          </a:bodyPr>
          <a:lstStyle/>
          <a:p>
            <a:r>
              <a:rPr lang="en-US" altLang="zh-CN" sz="1400" dirty="0"/>
              <a:t>BPM</a:t>
            </a:r>
            <a:endParaRPr lang="zh-CN" altLang="en-US" sz="1400" dirty="0"/>
          </a:p>
        </p:txBody>
      </p:sp>
      <p:sp>
        <p:nvSpPr>
          <p:cNvPr id="14" name="文本框 13">
            <a:extLst>
              <a:ext uri="{FF2B5EF4-FFF2-40B4-BE49-F238E27FC236}">
                <a16:creationId xmlns:a16="http://schemas.microsoft.com/office/drawing/2014/main" id="{C81BEE6B-BCEB-4F97-9C28-33A735F6AB9C}"/>
              </a:ext>
            </a:extLst>
          </p:cNvPr>
          <p:cNvSpPr txBox="1"/>
          <p:nvPr/>
        </p:nvSpPr>
        <p:spPr>
          <a:xfrm>
            <a:off x="4667564" y="5198097"/>
            <a:ext cx="958545" cy="523220"/>
          </a:xfrm>
          <a:prstGeom prst="rect">
            <a:avLst/>
          </a:prstGeom>
          <a:noFill/>
        </p:spPr>
        <p:txBody>
          <a:bodyPr wrap="square" rtlCol="0">
            <a:spAutoFit/>
          </a:bodyPr>
          <a:lstStyle/>
          <a:p>
            <a:pPr algn="ctr"/>
            <a:r>
              <a:rPr lang="en-US" altLang="zh-CN" sz="1400" dirty="0"/>
              <a:t>Corrector module</a:t>
            </a:r>
          </a:p>
        </p:txBody>
      </p:sp>
      <p:sp>
        <p:nvSpPr>
          <p:cNvPr id="15" name="文本框 14">
            <a:extLst>
              <a:ext uri="{FF2B5EF4-FFF2-40B4-BE49-F238E27FC236}">
                <a16:creationId xmlns:a16="http://schemas.microsoft.com/office/drawing/2014/main" id="{D1DFCBB1-0343-46A6-BF07-23B7FD3FCC90}"/>
              </a:ext>
            </a:extLst>
          </p:cNvPr>
          <p:cNvSpPr txBox="1"/>
          <p:nvPr/>
        </p:nvSpPr>
        <p:spPr>
          <a:xfrm>
            <a:off x="4042189" y="6245019"/>
            <a:ext cx="2092239" cy="307777"/>
          </a:xfrm>
          <a:prstGeom prst="rect">
            <a:avLst/>
          </a:prstGeom>
          <a:noFill/>
        </p:spPr>
        <p:txBody>
          <a:bodyPr wrap="none" rtlCol="0">
            <a:spAutoFit/>
          </a:bodyPr>
          <a:lstStyle/>
          <a:p>
            <a:r>
              <a:rPr lang="en-US" altLang="zh-CN" sz="1400" dirty="0"/>
              <a:t>Installation sequence </a:t>
            </a:r>
            <a:r>
              <a:rPr lang="en-US" altLang="zh-CN" sz="1400" dirty="0">
                <a:sym typeface="Wingdings" panose="05000000000000000000" pitchFamily="2" charset="2"/>
              </a:rPr>
              <a:t></a:t>
            </a:r>
            <a:endParaRPr lang="zh-CN" altLang="en-US" sz="1400" dirty="0"/>
          </a:p>
        </p:txBody>
      </p:sp>
      <p:graphicFrame>
        <p:nvGraphicFramePr>
          <p:cNvPr id="17" name="对象 16">
            <a:extLst>
              <a:ext uri="{FF2B5EF4-FFF2-40B4-BE49-F238E27FC236}">
                <a16:creationId xmlns:a16="http://schemas.microsoft.com/office/drawing/2014/main" id="{42768FF5-ECFE-4DAF-9D53-6AFE11DD49A0}"/>
              </a:ext>
            </a:extLst>
          </p:cNvPr>
          <p:cNvGraphicFramePr>
            <a:graphicFrameLocks noChangeAspect="1"/>
          </p:cNvGraphicFramePr>
          <p:nvPr>
            <p:extLst>
              <p:ext uri="{D42A27DB-BD31-4B8C-83A1-F6EECF244321}">
                <p14:modId xmlns:p14="http://schemas.microsoft.com/office/powerpoint/2010/main" val="3272174844"/>
              </p:ext>
            </p:extLst>
          </p:nvPr>
        </p:nvGraphicFramePr>
        <p:xfrm>
          <a:off x="8053156" y="5522275"/>
          <a:ext cx="2024062" cy="722312"/>
        </p:xfrm>
        <a:graphic>
          <a:graphicData uri="http://schemas.openxmlformats.org/presentationml/2006/ole">
            <mc:AlternateContent xmlns:mc="http://schemas.openxmlformats.org/markup-compatibility/2006">
              <mc:Choice xmlns:v="urn:schemas-microsoft-com:vml" Requires="v">
                <p:oleObj spid="_x0000_s2129" name="Equation" r:id="rId3" imgW="1117440" imgH="393480" progId="Equation.DSMT4">
                  <p:embed/>
                </p:oleObj>
              </mc:Choice>
              <mc:Fallback>
                <p:oleObj name="Equation" r:id="rId3" imgW="1117440" imgH="393480" progId="Equation.DSMT4">
                  <p:embed/>
                  <p:pic>
                    <p:nvPicPr>
                      <p:cNvPr id="0" name="Object 1"/>
                      <p:cNvPicPr>
                        <a:picLocks noChangeAspect="1" noChangeArrowheads="1"/>
                      </p:cNvPicPr>
                      <p:nvPr/>
                    </p:nvPicPr>
                    <p:blipFill>
                      <a:blip r:embed="rId4"/>
                      <a:srcRect/>
                      <a:stretch>
                        <a:fillRect/>
                      </a:stretch>
                    </p:blipFill>
                    <p:spPr bwMode="auto">
                      <a:xfrm>
                        <a:off x="8053156" y="5522275"/>
                        <a:ext cx="2024062" cy="722312"/>
                      </a:xfrm>
                      <a:prstGeom prst="rect">
                        <a:avLst/>
                      </a:prstGeom>
                      <a:noFill/>
                    </p:spPr>
                  </p:pic>
                </p:oleObj>
              </mc:Fallback>
            </mc:AlternateContent>
          </a:graphicData>
        </a:graphic>
      </p:graphicFrame>
      <p:sp>
        <p:nvSpPr>
          <p:cNvPr id="18" name="矩形 17">
            <a:extLst>
              <a:ext uri="{FF2B5EF4-FFF2-40B4-BE49-F238E27FC236}">
                <a16:creationId xmlns:a16="http://schemas.microsoft.com/office/drawing/2014/main" id="{E9D1E91F-8E61-4647-BC41-2606F366BA35}"/>
              </a:ext>
            </a:extLst>
          </p:cNvPr>
          <p:cNvSpPr/>
          <p:nvPr/>
        </p:nvSpPr>
        <p:spPr>
          <a:xfrm>
            <a:off x="2579332" y="5134205"/>
            <a:ext cx="3046777" cy="1110382"/>
          </a:xfrm>
          <a:prstGeom prst="rect">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标题 1">
            <a:extLst>
              <a:ext uri="{FF2B5EF4-FFF2-40B4-BE49-F238E27FC236}">
                <a16:creationId xmlns:a16="http://schemas.microsoft.com/office/drawing/2014/main" id="{85FC19AC-6B12-4D47-86D8-69E414A578B2}"/>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1388627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82DCA5B-0B75-4961-8ED2-220E365398BE}"/>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8ED169FC-012F-4A5D-97DD-D1C2FE703E63}"/>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内容占位符 2">
            <a:extLst>
              <a:ext uri="{FF2B5EF4-FFF2-40B4-BE49-F238E27FC236}">
                <a16:creationId xmlns:a16="http://schemas.microsoft.com/office/drawing/2014/main" id="{ADE6BBC5-3E45-4471-BD51-719132B7BC45}"/>
              </a:ext>
            </a:extLst>
          </p:cNvPr>
          <p:cNvSpPr txBox="1">
            <a:spLocks/>
          </p:cNvSpPr>
          <p:nvPr/>
        </p:nvSpPr>
        <p:spPr>
          <a:xfrm>
            <a:off x="1271464" y="738676"/>
            <a:ext cx="9937104" cy="1538196"/>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仓库面积和数量计算依赖于需存储设备的数量、体积、入库时间和出库时间。</a:t>
            </a:r>
            <a:endParaRPr lang="en-US" altLang="zh-CN" sz="20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根据设备生产计划和安装计划制定设备入库时间和出库时间。</a:t>
            </a:r>
            <a:endParaRPr lang="en-US" altLang="zh-CN" sz="20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以</a:t>
            </a:r>
            <a:r>
              <a:rPr lang="en-US" altLang="zh-CN" sz="2000" dirty="0">
                <a:latin typeface="Times New Roman" pitchFamily="18" charset="0"/>
                <a:cs typeface="Times New Roman" pitchFamily="18" charset="0"/>
              </a:rPr>
              <a:t>1/8</a:t>
            </a:r>
            <a:r>
              <a:rPr lang="zh-CN" altLang="en-US" sz="2000" dirty="0">
                <a:latin typeface="Times New Roman" pitchFamily="18" charset="0"/>
                <a:cs typeface="Times New Roman" pitchFamily="18" charset="0"/>
              </a:rPr>
              <a:t>环安装为例计算仓库需求情况。</a:t>
            </a:r>
            <a:endParaRPr lang="en-US" altLang="zh-CN" sz="2000" dirty="0">
              <a:latin typeface="Times New Roman" pitchFamily="18" charset="0"/>
              <a:cs typeface="Times New Roman" pitchFamily="18" charset="0"/>
            </a:endParaRPr>
          </a:p>
          <a:p>
            <a:pPr marL="358775" lvl="1" indent="-358775" eaLnBrk="1" hangingPunct="1">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设备入库时间：</a:t>
            </a:r>
            <a:endParaRPr lang="en-US" altLang="zh-CN" sz="24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endParaRPr lang="en-US" altLang="zh-CN" sz="2000" dirty="0">
              <a:latin typeface="Times New Roman" pitchFamily="18" charset="0"/>
              <a:cs typeface="Times New Roman" pitchFamily="18" charset="0"/>
            </a:endParaRPr>
          </a:p>
        </p:txBody>
      </p:sp>
      <p:graphicFrame>
        <p:nvGraphicFramePr>
          <p:cNvPr id="5" name="表格 4">
            <a:extLst>
              <a:ext uri="{FF2B5EF4-FFF2-40B4-BE49-F238E27FC236}">
                <a16:creationId xmlns:a16="http://schemas.microsoft.com/office/drawing/2014/main" id="{EACB68BB-C569-4818-AC4D-CADEB0DF5FC8}"/>
              </a:ext>
            </a:extLst>
          </p:cNvPr>
          <p:cNvGraphicFramePr>
            <a:graphicFrameLocks noGrp="1"/>
          </p:cNvGraphicFramePr>
          <p:nvPr>
            <p:extLst>
              <p:ext uri="{D42A27DB-BD31-4B8C-83A1-F6EECF244321}">
                <p14:modId xmlns:p14="http://schemas.microsoft.com/office/powerpoint/2010/main" val="2419416150"/>
              </p:ext>
            </p:extLst>
          </p:nvPr>
        </p:nvGraphicFramePr>
        <p:xfrm>
          <a:off x="2135560" y="2564904"/>
          <a:ext cx="7920880" cy="4043517"/>
        </p:xfrm>
        <a:graphic>
          <a:graphicData uri="http://schemas.openxmlformats.org/drawingml/2006/table">
            <a:tbl>
              <a:tblPr>
                <a:tableStyleId>{5940675A-B579-460E-94D1-54222C63F5DA}</a:tableStyleId>
              </a:tblPr>
              <a:tblGrid>
                <a:gridCol w="1123815">
                  <a:extLst>
                    <a:ext uri="{9D8B030D-6E8A-4147-A177-3AD203B41FA5}">
                      <a16:colId xmlns:a16="http://schemas.microsoft.com/office/drawing/2014/main" val="505242310"/>
                    </a:ext>
                  </a:extLst>
                </a:gridCol>
                <a:gridCol w="1551935">
                  <a:extLst>
                    <a:ext uri="{9D8B030D-6E8A-4147-A177-3AD203B41FA5}">
                      <a16:colId xmlns:a16="http://schemas.microsoft.com/office/drawing/2014/main" val="1549854028"/>
                    </a:ext>
                  </a:extLst>
                </a:gridCol>
                <a:gridCol w="856241">
                  <a:extLst>
                    <a:ext uri="{9D8B030D-6E8A-4147-A177-3AD203B41FA5}">
                      <a16:colId xmlns:a16="http://schemas.microsoft.com/office/drawing/2014/main" val="2286481710"/>
                    </a:ext>
                  </a:extLst>
                </a:gridCol>
                <a:gridCol w="856241">
                  <a:extLst>
                    <a:ext uri="{9D8B030D-6E8A-4147-A177-3AD203B41FA5}">
                      <a16:colId xmlns:a16="http://schemas.microsoft.com/office/drawing/2014/main" val="3582482362"/>
                    </a:ext>
                  </a:extLst>
                </a:gridCol>
                <a:gridCol w="713534">
                  <a:extLst>
                    <a:ext uri="{9D8B030D-6E8A-4147-A177-3AD203B41FA5}">
                      <a16:colId xmlns:a16="http://schemas.microsoft.com/office/drawing/2014/main" val="2969770877"/>
                    </a:ext>
                  </a:extLst>
                </a:gridCol>
                <a:gridCol w="624342">
                  <a:extLst>
                    <a:ext uri="{9D8B030D-6E8A-4147-A177-3AD203B41FA5}">
                      <a16:colId xmlns:a16="http://schemas.microsoft.com/office/drawing/2014/main" val="3619661903"/>
                    </a:ext>
                  </a:extLst>
                </a:gridCol>
                <a:gridCol w="856241">
                  <a:extLst>
                    <a:ext uri="{9D8B030D-6E8A-4147-A177-3AD203B41FA5}">
                      <a16:colId xmlns:a16="http://schemas.microsoft.com/office/drawing/2014/main" val="2698356946"/>
                    </a:ext>
                  </a:extLst>
                </a:gridCol>
                <a:gridCol w="1338531">
                  <a:extLst>
                    <a:ext uri="{9D8B030D-6E8A-4147-A177-3AD203B41FA5}">
                      <a16:colId xmlns:a16="http://schemas.microsoft.com/office/drawing/2014/main" val="1406333748"/>
                    </a:ext>
                  </a:extLst>
                </a:gridCol>
              </a:tblGrid>
              <a:tr h="523077">
                <a:tc>
                  <a:txBody>
                    <a:bodyPr/>
                    <a:lstStyle/>
                    <a:p>
                      <a:pPr algn="l" fontAlgn="b"/>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设备名称</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开始时间</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结束时间</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工作日（天）</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数量</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速度： 台</a:t>
                      </a:r>
                      <a:r>
                        <a:rPr lang="en-US" altLang="zh-CN" sz="1600" u="none" strike="noStrike" dirty="0">
                          <a:effectLst/>
                        </a:rPr>
                        <a:t>/</a:t>
                      </a:r>
                      <a:r>
                        <a:rPr lang="zh-CN" altLang="en-US" sz="1600" u="none" strike="noStrike" dirty="0">
                          <a:effectLst/>
                        </a:rPr>
                        <a:t>天</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外形尺寸 长</a:t>
                      </a:r>
                      <a:r>
                        <a:rPr lang="en-US" altLang="zh-CN" sz="1600" u="none" strike="noStrike" dirty="0">
                          <a:effectLst/>
                        </a:rPr>
                        <a:t>×</a:t>
                      </a:r>
                      <a:r>
                        <a:rPr lang="zh-CN" altLang="en-US" sz="1600" u="none" strike="noStrike" dirty="0">
                          <a:effectLst/>
                        </a:rPr>
                        <a:t>宽</a:t>
                      </a:r>
                      <a:r>
                        <a:rPr lang="en-US" altLang="zh-CN" sz="1600" u="none" strike="noStrike" dirty="0">
                          <a:effectLst/>
                        </a:rPr>
                        <a:t>×</a:t>
                      </a:r>
                      <a:r>
                        <a:rPr lang="zh-CN" altLang="en-US" sz="1600" u="none" strike="noStrike" dirty="0">
                          <a:effectLst/>
                        </a:rPr>
                        <a:t>高</a:t>
                      </a:r>
                      <a:r>
                        <a:rPr lang="en-US" altLang="zh-CN" sz="1600" u="none" strike="noStrike" dirty="0">
                          <a:effectLst/>
                        </a:rPr>
                        <a:t>(mm)</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2092918706"/>
                  </a:ext>
                </a:extLst>
              </a:tr>
              <a:tr h="245526">
                <a:tc>
                  <a:txBody>
                    <a:bodyPr/>
                    <a:lstStyle/>
                    <a:p>
                      <a:pPr algn="l" fontAlgn="b"/>
                      <a:r>
                        <a:rPr lang="zh-CN" altLang="en-US" sz="1400" u="none" strike="noStrike" dirty="0">
                          <a:effectLst/>
                        </a:rPr>
                        <a:t>储存环支架</a:t>
                      </a:r>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基座</a:t>
                      </a:r>
                      <a:r>
                        <a:rPr lang="en-US" altLang="zh-CN" sz="1600" u="none" strike="noStrike" dirty="0">
                          <a:effectLst/>
                        </a:rPr>
                        <a:t>-</a:t>
                      </a:r>
                      <a:r>
                        <a:rPr lang="en-US" sz="1600" u="none" strike="noStrike" dirty="0">
                          <a:effectLst/>
                        </a:rPr>
                        <a:t>D</a:t>
                      </a:r>
                      <a:endParaRPr 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2/1/1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6/1/31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1225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6657</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5.434286</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400*700*385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1829983225"/>
                  </a:ext>
                </a:extLst>
              </a:tr>
              <a:tr h="245526">
                <a:tc>
                  <a:txBody>
                    <a:bodyPr/>
                    <a:lstStyle/>
                    <a:p>
                      <a:pPr algn="l" fontAlgn="b"/>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基座</a:t>
                      </a:r>
                      <a:r>
                        <a:rPr lang="en-US" altLang="zh-CN" sz="1600" u="none" strike="noStrike" dirty="0">
                          <a:effectLst/>
                        </a:rPr>
                        <a:t>-</a:t>
                      </a:r>
                      <a:r>
                        <a:rPr lang="en-US" sz="1600" u="none" strike="noStrike" dirty="0">
                          <a:effectLst/>
                        </a:rPr>
                        <a:t>Q1</a:t>
                      </a:r>
                      <a:endParaRPr 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2/1/1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6/1/31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1225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1548</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1.263673</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400*700*230</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3116205011"/>
                  </a:ext>
                </a:extLst>
              </a:tr>
              <a:tr h="245526">
                <a:tc>
                  <a:txBody>
                    <a:bodyPr/>
                    <a:lstStyle/>
                    <a:p>
                      <a:pPr algn="l" fontAlgn="b"/>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基座</a:t>
                      </a:r>
                      <a:r>
                        <a:rPr lang="en-US" altLang="zh-CN" sz="1600" u="none" strike="noStrike" dirty="0">
                          <a:effectLst/>
                        </a:rPr>
                        <a:t>-</a:t>
                      </a:r>
                      <a:r>
                        <a:rPr lang="en-US" sz="1600" u="none" strike="noStrike" dirty="0">
                          <a:effectLst/>
                        </a:rPr>
                        <a:t>S1</a:t>
                      </a:r>
                      <a:endParaRPr 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3/7/1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5/12/31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750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384</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0.512</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400*700*310</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653388871"/>
                  </a:ext>
                </a:extLst>
              </a:tr>
              <a:tr h="245526">
                <a:tc>
                  <a:txBody>
                    <a:bodyPr/>
                    <a:lstStyle/>
                    <a:p>
                      <a:pPr algn="l" fontAlgn="b"/>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基座</a:t>
                      </a:r>
                      <a:r>
                        <a:rPr lang="en-US" altLang="zh-CN" sz="1600" u="none" strike="noStrike" dirty="0">
                          <a:effectLst/>
                        </a:rPr>
                        <a:t>-</a:t>
                      </a:r>
                      <a:r>
                        <a:rPr lang="en-US" sz="1600" u="none" strike="noStrike" dirty="0">
                          <a:effectLst/>
                        </a:rPr>
                        <a:t>C</a:t>
                      </a:r>
                      <a:endParaRPr 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2/1/1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6/1/31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1225</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443</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0.361633</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600*700*250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199986924"/>
                  </a:ext>
                </a:extLst>
              </a:tr>
              <a:tr h="245526">
                <a:tc>
                  <a:txBody>
                    <a:bodyPr/>
                    <a:lstStyle/>
                    <a:p>
                      <a:pPr algn="l" fontAlgn="b"/>
                      <a:endParaRPr lang="zh-CN" altLang="en-US" sz="14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二极铁支撑</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2/1/1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6/1/31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1225</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6657</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5.434286</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550*350*250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1563993019"/>
                  </a:ext>
                </a:extLst>
              </a:tr>
              <a:tr h="245526">
                <a:tc>
                  <a:txBody>
                    <a:bodyPr/>
                    <a:lstStyle/>
                    <a:p>
                      <a:pPr algn="l" fontAlgn="b"/>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a:effectLst/>
                        </a:rPr>
                        <a:t>四极铁支撑</a:t>
                      </a:r>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2/1/1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6/1/31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1225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1548</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1.263673</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600*400*200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1179718575"/>
                  </a:ext>
                </a:extLst>
              </a:tr>
              <a:tr h="245526">
                <a:tc>
                  <a:txBody>
                    <a:bodyPr/>
                    <a:lstStyle/>
                    <a:p>
                      <a:pPr algn="l" fontAlgn="b"/>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六极铁单元</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3/7/1</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5/12/31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750</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128</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0.170667</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3000*700*790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1595354570"/>
                  </a:ext>
                </a:extLst>
              </a:tr>
              <a:tr h="245526">
                <a:tc>
                  <a:txBody>
                    <a:bodyPr/>
                    <a:lstStyle/>
                    <a:p>
                      <a:pPr algn="l" fontAlgn="b"/>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校正铁单元支架</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2/1/1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6/1/31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1225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443</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0.361633</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700*550*220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1145740896"/>
                  </a:ext>
                </a:extLst>
              </a:tr>
              <a:tr h="245526">
                <a:tc>
                  <a:txBody>
                    <a:bodyPr/>
                    <a:lstStyle/>
                    <a:p>
                      <a:pPr algn="l" fontAlgn="b"/>
                      <a:r>
                        <a:rPr lang="zh-CN" altLang="en-US" sz="1400" u="none" strike="noStrike" dirty="0">
                          <a:effectLst/>
                        </a:rPr>
                        <a:t>增强器支架</a:t>
                      </a:r>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二极铁支撑</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2/1/1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6/1/31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1225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8238</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6.724898</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650*600*1150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4115605774"/>
                  </a:ext>
                </a:extLst>
              </a:tr>
              <a:tr h="245526">
                <a:tc>
                  <a:txBody>
                    <a:bodyPr/>
                    <a:lstStyle/>
                    <a:p>
                      <a:pPr algn="l" fontAlgn="b"/>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a:effectLst/>
                        </a:rPr>
                        <a:t>四极铁支撑</a:t>
                      </a:r>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2/1/1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6/1/31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1225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865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0.706122</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650*600*1200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4082775801"/>
                  </a:ext>
                </a:extLst>
              </a:tr>
              <a:tr h="245526">
                <a:tc>
                  <a:txBody>
                    <a:bodyPr/>
                    <a:lstStyle/>
                    <a:p>
                      <a:pPr algn="l" fontAlgn="b"/>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六极铁支撑</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3/7/1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5/12/31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750</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13</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0.017333</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650*600*1250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232784650"/>
                  </a:ext>
                </a:extLst>
              </a:tr>
              <a:tr h="245526">
                <a:tc>
                  <a:txBody>
                    <a:bodyPr/>
                    <a:lstStyle/>
                    <a:p>
                      <a:pPr algn="l" fontAlgn="b"/>
                      <a:endParaRPr lang="zh-CN" altLang="en-US"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校正铁支撑</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2/1/1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6/1/31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1225</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150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0.122449</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650*600*1300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2844538043"/>
                  </a:ext>
                </a:extLst>
              </a:tr>
              <a:tr h="245526">
                <a:tc>
                  <a:txBody>
                    <a:bodyPr/>
                    <a:lstStyle/>
                    <a:p>
                      <a:pPr algn="l" fontAlgn="b"/>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束测设备支架</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3/1/1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6/1/31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1225</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302</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0.246531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450*450*1200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3678957851"/>
                  </a:ext>
                </a:extLst>
              </a:tr>
              <a:tr h="245526">
                <a:tc>
                  <a:txBody>
                    <a:bodyPr/>
                    <a:lstStyle/>
                    <a:p>
                      <a:pPr algn="l" fontAlgn="b"/>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真空泵支架</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3/1/1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a:effectLst/>
                        </a:rPr>
                        <a:t>6/1/31</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1225</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dirty="0">
                          <a:effectLst/>
                        </a:rPr>
                        <a:t>105</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r>
                        <a:rPr lang="en-US" altLang="zh-CN" sz="1600" u="none" strike="noStrike">
                          <a:effectLst/>
                        </a:rPr>
                        <a:t>0.085714</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altLang="zh-CN" sz="1600" u="none" strike="noStrike" dirty="0">
                          <a:effectLst/>
                        </a:rPr>
                        <a:t>450*450*950</a:t>
                      </a:r>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3503765820"/>
                  </a:ext>
                </a:extLst>
              </a:tr>
            </a:tbl>
          </a:graphicData>
        </a:graphic>
      </p:graphicFrame>
      <p:sp>
        <p:nvSpPr>
          <p:cNvPr id="6" name="标题 1">
            <a:extLst>
              <a:ext uri="{FF2B5EF4-FFF2-40B4-BE49-F238E27FC236}">
                <a16:creationId xmlns:a16="http://schemas.microsoft.com/office/drawing/2014/main" id="{F1F62662-50F5-4BA4-BB6E-49C49476DC00}"/>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zh-CN" altLang="en-US" sz="2400" b="1" dirty="0">
                <a:latin typeface="Times New Roman" panose="02020603050405020304" pitchFamily="18" charset="0"/>
                <a:cs typeface="Times New Roman" pitchFamily="18" charset="0"/>
              </a:rPr>
              <a:t>仓库数量计算</a:t>
            </a:r>
            <a:endParaRPr lang="en-US" altLang="zh-CN" sz="2400" b="1"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4243181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4AF3FC3-C5F9-4B55-8630-BE3651EAFBD4}"/>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B3BC51CC-84AD-4F7B-860B-C1482BBA92A9}"/>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4" name="表格 3">
            <a:extLst>
              <a:ext uri="{FF2B5EF4-FFF2-40B4-BE49-F238E27FC236}">
                <a16:creationId xmlns:a16="http://schemas.microsoft.com/office/drawing/2014/main" id="{DE2C692B-5F37-4014-89C2-367A5BE3703E}"/>
              </a:ext>
            </a:extLst>
          </p:cNvPr>
          <p:cNvGraphicFramePr>
            <a:graphicFrameLocks noGrp="1"/>
          </p:cNvGraphicFramePr>
          <p:nvPr>
            <p:extLst>
              <p:ext uri="{D42A27DB-BD31-4B8C-83A1-F6EECF244321}">
                <p14:modId xmlns:p14="http://schemas.microsoft.com/office/powerpoint/2010/main" val="2836196988"/>
              </p:ext>
            </p:extLst>
          </p:nvPr>
        </p:nvGraphicFramePr>
        <p:xfrm>
          <a:off x="2207568" y="1772816"/>
          <a:ext cx="8289304" cy="4320478"/>
        </p:xfrm>
        <a:graphic>
          <a:graphicData uri="http://schemas.openxmlformats.org/drawingml/2006/table">
            <a:tbl>
              <a:tblPr>
                <a:tableStyleId>{5940675A-B579-460E-94D1-54222C63F5DA}</a:tableStyleId>
              </a:tblPr>
              <a:tblGrid>
                <a:gridCol w="1186878">
                  <a:extLst>
                    <a:ext uri="{9D8B030D-6E8A-4147-A177-3AD203B41FA5}">
                      <a16:colId xmlns:a16="http://schemas.microsoft.com/office/drawing/2014/main" val="959383595"/>
                    </a:ext>
                  </a:extLst>
                </a:gridCol>
                <a:gridCol w="1639021">
                  <a:extLst>
                    <a:ext uri="{9D8B030D-6E8A-4147-A177-3AD203B41FA5}">
                      <a16:colId xmlns:a16="http://schemas.microsoft.com/office/drawing/2014/main" val="3348252692"/>
                    </a:ext>
                  </a:extLst>
                </a:gridCol>
                <a:gridCol w="904288">
                  <a:extLst>
                    <a:ext uri="{9D8B030D-6E8A-4147-A177-3AD203B41FA5}">
                      <a16:colId xmlns:a16="http://schemas.microsoft.com/office/drawing/2014/main" val="4068299769"/>
                    </a:ext>
                  </a:extLst>
                </a:gridCol>
                <a:gridCol w="904288">
                  <a:extLst>
                    <a:ext uri="{9D8B030D-6E8A-4147-A177-3AD203B41FA5}">
                      <a16:colId xmlns:a16="http://schemas.microsoft.com/office/drawing/2014/main" val="2019444015"/>
                    </a:ext>
                  </a:extLst>
                </a:gridCol>
                <a:gridCol w="753573">
                  <a:extLst>
                    <a:ext uri="{9D8B030D-6E8A-4147-A177-3AD203B41FA5}">
                      <a16:colId xmlns:a16="http://schemas.microsoft.com/office/drawing/2014/main" val="852860267"/>
                    </a:ext>
                  </a:extLst>
                </a:gridCol>
                <a:gridCol w="659376">
                  <a:extLst>
                    <a:ext uri="{9D8B030D-6E8A-4147-A177-3AD203B41FA5}">
                      <a16:colId xmlns:a16="http://schemas.microsoft.com/office/drawing/2014/main" val="2633182791"/>
                    </a:ext>
                  </a:extLst>
                </a:gridCol>
                <a:gridCol w="904288">
                  <a:extLst>
                    <a:ext uri="{9D8B030D-6E8A-4147-A177-3AD203B41FA5}">
                      <a16:colId xmlns:a16="http://schemas.microsoft.com/office/drawing/2014/main" val="650207707"/>
                    </a:ext>
                  </a:extLst>
                </a:gridCol>
                <a:gridCol w="1337592">
                  <a:extLst>
                    <a:ext uri="{9D8B030D-6E8A-4147-A177-3AD203B41FA5}">
                      <a16:colId xmlns:a16="http://schemas.microsoft.com/office/drawing/2014/main" val="1045095944"/>
                    </a:ext>
                  </a:extLst>
                </a:gridCol>
              </a:tblGrid>
              <a:tr h="701005">
                <a:tc>
                  <a:txBody>
                    <a:bodyPr/>
                    <a:lstStyle/>
                    <a:p>
                      <a:pPr algn="l" fontAlgn="b"/>
                      <a:r>
                        <a:rPr lang="zh-CN" altLang="en-US" sz="1100" u="none" strike="noStrike">
                          <a:effectLst/>
                        </a:rPr>
                        <a:t>　</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dirty="0">
                          <a:effectLst/>
                        </a:rPr>
                        <a:t>设备名称</a:t>
                      </a:r>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a:effectLst/>
                        </a:rPr>
                        <a:t>开始时间</a:t>
                      </a:r>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a:effectLst/>
                        </a:rPr>
                        <a:t>结束时间</a:t>
                      </a:r>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a:effectLst/>
                        </a:rPr>
                        <a:t>工作日（天）</a:t>
                      </a:r>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a:effectLst/>
                        </a:rPr>
                        <a:t>数量</a:t>
                      </a:r>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a:effectLst/>
                        </a:rPr>
                        <a:t>速度： 台</a:t>
                      </a:r>
                      <a:r>
                        <a:rPr lang="en-US" altLang="zh-CN" sz="1600" u="none" strike="noStrike">
                          <a:effectLst/>
                        </a:rPr>
                        <a:t>/</a:t>
                      </a:r>
                      <a:r>
                        <a:rPr lang="zh-CN" altLang="en-US" sz="1600" u="none" strike="noStrike">
                          <a:effectLst/>
                        </a:rPr>
                        <a:t>天</a:t>
                      </a:r>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a:effectLst/>
                        </a:rPr>
                        <a:t>外形尺寸 长</a:t>
                      </a:r>
                      <a:r>
                        <a:rPr lang="en-US" altLang="zh-CN" sz="1600" u="none" strike="noStrike">
                          <a:effectLst/>
                        </a:rPr>
                        <a:t>×</a:t>
                      </a:r>
                      <a:r>
                        <a:rPr lang="zh-CN" altLang="en-US" sz="1600" u="none" strike="noStrike">
                          <a:effectLst/>
                        </a:rPr>
                        <a:t>宽</a:t>
                      </a:r>
                      <a:r>
                        <a:rPr lang="en-US" altLang="zh-CN" sz="1600" u="none" strike="noStrike">
                          <a:effectLst/>
                        </a:rPr>
                        <a:t>×</a:t>
                      </a:r>
                      <a:r>
                        <a:rPr lang="zh-CN" altLang="en-US" sz="1600" u="none" strike="noStrike">
                          <a:effectLst/>
                        </a:rPr>
                        <a:t>高</a:t>
                      </a:r>
                      <a:r>
                        <a:rPr lang="en-US" altLang="zh-CN" sz="1600" u="none" strike="noStrike">
                          <a:effectLst/>
                        </a:rPr>
                        <a:t>(mm)</a:t>
                      </a:r>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778490050"/>
                  </a:ext>
                </a:extLst>
              </a:tr>
              <a:tr h="329043">
                <a:tc>
                  <a:txBody>
                    <a:bodyPr/>
                    <a:lstStyle/>
                    <a:p>
                      <a:pPr algn="l" fontAlgn="b"/>
                      <a:r>
                        <a:rPr lang="zh-CN" altLang="en-US" sz="1600" u="none" strike="noStrike" kern="1200" dirty="0">
                          <a:solidFill>
                            <a:schemeClr val="tx1"/>
                          </a:solidFill>
                          <a:effectLst/>
                          <a:latin typeface="+mn-lt"/>
                          <a:ea typeface="+mn-ea"/>
                          <a:cs typeface="+mn-cs"/>
                        </a:rPr>
                        <a:t>增强器</a:t>
                      </a: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二极铁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2/4/1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5/5/31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950</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1858</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1.9558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5000*450*330</a:t>
                      </a:r>
                    </a:p>
                  </a:txBody>
                  <a:tcPr marL="7620" marR="7620" marT="7620" marB="0" anchor="b"/>
                </a:tc>
                <a:extLst>
                  <a:ext uri="{0D108BD9-81ED-4DB2-BD59-A6C34878D82A}">
                    <a16:rowId xmlns:a16="http://schemas.microsoft.com/office/drawing/2014/main" val="1197511571"/>
                  </a:ext>
                </a:extLst>
              </a:tr>
              <a:tr h="329043">
                <a:tc>
                  <a:txBody>
                    <a:bodyPr/>
                    <a:lstStyle/>
                    <a:p>
                      <a:pPr algn="l" fontAlgn="b"/>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四极铁</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2/4/1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5/5/31</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950</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432</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0.4547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2100*550*550</a:t>
                      </a:r>
                    </a:p>
                  </a:txBody>
                  <a:tcPr marL="7620" marR="7620" marT="7620" marB="0" anchor="b"/>
                </a:tc>
                <a:extLst>
                  <a:ext uri="{0D108BD9-81ED-4DB2-BD59-A6C34878D82A}">
                    <a16:rowId xmlns:a16="http://schemas.microsoft.com/office/drawing/2014/main" val="1139184192"/>
                  </a:ext>
                </a:extLst>
              </a:tr>
              <a:tr h="329043">
                <a:tc>
                  <a:txBody>
                    <a:bodyPr/>
                    <a:lstStyle/>
                    <a:p>
                      <a:pPr algn="l" fontAlgn="b"/>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六极铁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2/4/1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5/5/31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950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13</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0.0137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460*350*350</a:t>
                      </a:r>
                    </a:p>
                  </a:txBody>
                  <a:tcPr marL="7620" marR="7620" marT="7620" marB="0" anchor="b"/>
                </a:tc>
                <a:extLst>
                  <a:ext uri="{0D108BD9-81ED-4DB2-BD59-A6C34878D82A}">
                    <a16:rowId xmlns:a16="http://schemas.microsoft.com/office/drawing/2014/main" val="928577227"/>
                  </a:ext>
                </a:extLst>
              </a:tr>
              <a:tr h="329043">
                <a:tc>
                  <a:txBody>
                    <a:bodyPr/>
                    <a:lstStyle/>
                    <a:p>
                      <a:pPr algn="l" fontAlgn="b"/>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校正铁</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2/4/1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5/5/31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950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150</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0.1579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600*300*250</a:t>
                      </a:r>
                    </a:p>
                  </a:txBody>
                  <a:tcPr marL="7620" marR="7620" marT="7620" marB="0" anchor="b"/>
                </a:tc>
                <a:extLst>
                  <a:ext uri="{0D108BD9-81ED-4DB2-BD59-A6C34878D82A}">
                    <a16:rowId xmlns:a16="http://schemas.microsoft.com/office/drawing/2014/main" val="868328152"/>
                  </a:ext>
                </a:extLst>
              </a:tr>
              <a:tr h="329043">
                <a:tc>
                  <a:txBody>
                    <a:bodyPr/>
                    <a:lstStyle/>
                    <a:p>
                      <a:pPr algn="l" fontAlgn="b"/>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en-US" sz="1600" u="none" strike="noStrike" kern="1200" dirty="0">
                          <a:solidFill>
                            <a:schemeClr val="tx1"/>
                          </a:solidFill>
                          <a:effectLst/>
                          <a:latin typeface="+mn-lt"/>
                          <a:ea typeface="+mn-ea"/>
                          <a:cs typeface="+mn-cs"/>
                        </a:rPr>
                        <a:t>BPM</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2/4/1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5/5/31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950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301</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0.3168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200*60*60</a:t>
                      </a:r>
                    </a:p>
                  </a:txBody>
                  <a:tcPr marL="7620" marR="7620" marT="7620" marB="0" anchor="b"/>
                </a:tc>
                <a:extLst>
                  <a:ext uri="{0D108BD9-81ED-4DB2-BD59-A6C34878D82A}">
                    <a16:rowId xmlns:a16="http://schemas.microsoft.com/office/drawing/2014/main" val="3030686733"/>
                  </a:ext>
                </a:extLst>
              </a:tr>
              <a:tr h="329043">
                <a:tc>
                  <a:txBody>
                    <a:bodyPr/>
                    <a:lstStyle/>
                    <a:p>
                      <a:pPr algn="l" fontAlgn="b"/>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3328756215"/>
                  </a:ext>
                </a:extLst>
              </a:tr>
              <a:tr h="329043">
                <a:tc>
                  <a:txBody>
                    <a:bodyPr/>
                    <a:lstStyle/>
                    <a:p>
                      <a:pPr algn="l" fontAlgn="b"/>
                      <a:r>
                        <a:rPr lang="zh-CN" altLang="en-US" sz="1600" u="none" strike="noStrike" kern="1200" dirty="0">
                          <a:solidFill>
                            <a:schemeClr val="tx1"/>
                          </a:solidFill>
                          <a:effectLst/>
                          <a:latin typeface="+mn-lt"/>
                          <a:ea typeface="+mn-ea"/>
                          <a:cs typeface="+mn-cs"/>
                        </a:rPr>
                        <a:t>储存环</a:t>
                      </a: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二极铁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5/6/1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7/8/31</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675</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1657</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2.4548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6500*400*300</a:t>
                      </a:r>
                    </a:p>
                  </a:txBody>
                  <a:tcPr marL="7620" marR="7620" marT="7620" marB="0" anchor="b"/>
                </a:tc>
                <a:extLst>
                  <a:ext uri="{0D108BD9-81ED-4DB2-BD59-A6C34878D82A}">
                    <a16:rowId xmlns:a16="http://schemas.microsoft.com/office/drawing/2014/main" val="502341467"/>
                  </a:ext>
                </a:extLst>
              </a:tr>
              <a:tr h="329043">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四极铁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5/6/1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7/8/31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675</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519</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0.7689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3300*700*700</a:t>
                      </a:r>
                    </a:p>
                  </a:txBody>
                  <a:tcPr marL="7620" marR="7620" marT="7620" marB="0" anchor="b"/>
                </a:tc>
                <a:extLst>
                  <a:ext uri="{0D108BD9-81ED-4DB2-BD59-A6C34878D82A}">
                    <a16:rowId xmlns:a16="http://schemas.microsoft.com/office/drawing/2014/main" val="1192678628"/>
                  </a:ext>
                </a:extLst>
              </a:tr>
              <a:tr h="329043">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六极铁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5/6/1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7/8/31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675</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397</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0.5881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1465*362*483</a:t>
                      </a:r>
                    </a:p>
                  </a:txBody>
                  <a:tcPr marL="7620" marR="7620" marT="7620" marB="0" anchor="b"/>
                </a:tc>
                <a:extLst>
                  <a:ext uri="{0D108BD9-81ED-4DB2-BD59-A6C34878D82A}">
                    <a16:rowId xmlns:a16="http://schemas.microsoft.com/office/drawing/2014/main" val="1658315293"/>
                  </a:ext>
                </a:extLst>
              </a:tr>
              <a:tr h="329043">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校正铁</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5/6/1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7/8/31</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675</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886</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1.3126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536*330*509</a:t>
                      </a:r>
                    </a:p>
                  </a:txBody>
                  <a:tcPr marL="7620" marR="7620" marT="7620" marB="0" anchor="b"/>
                </a:tc>
                <a:extLst>
                  <a:ext uri="{0D108BD9-81ED-4DB2-BD59-A6C34878D82A}">
                    <a16:rowId xmlns:a16="http://schemas.microsoft.com/office/drawing/2014/main" val="1844092170"/>
                  </a:ext>
                </a:extLst>
              </a:tr>
              <a:tr h="329043">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en-US" sz="1600" u="none" strike="noStrike" kern="1200">
                          <a:solidFill>
                            <a:schemeClr val="tx1"/>
                          </a:solidFill>
                          <a:effectLst/>
                          <a:latin typeface="+mn-lt"/>
                          <a:ea typeface="+mn-ea"/>
                          <a:cs typeface="+mn-cs"/>
                        </a:rPr>
                        <a:t>BPM</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5/6/1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7/8/31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675</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443</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0.6563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200*114*114</a:t>
                      </a:r>
                    </a:p>
                  </a:txBody>
                  <a:tcPr marL="7620" marR="7620" marT="7620" marB="0" anchor="b"/>
                </a:tc>
                <a:extLst>
                  <a:ext uri="{0D108BD9-81ED-4DB2-BD59-A6C34878D82A}">
                    <a16:rowId xmlns:a16="http://schemas.microsoft.com/office/drawing/2014/main" val="610579138"/>
                  </a:ext>
                </a:extLst>
              </a:tr>
            </a:tbl>
          </a:graphicData>
        </a:graphic>
      </p:graphicFrame>
      <p:sp>
        <p:nvSpPr>
          <p:cNvPr id="5" name="内容占位符 2">
            <a:extLst>
              <a:ext uri="{FF2B5EF4-FFF2-40B4-BE49-F238E27FC236}">
                <a16:creationId xmlns:a16="http://schemas.microsoft.com/office/drawing/2014/main" id="{6967F4F0-C183-4C72-8385-008C086B63BA}"/>
              </a:ext>
            </a:extLst>
          </p:cNvPr>
          <p:cNvSpPr txBox="1">
            <a:spLocks/>
          </p:cNvSpPr>
          <p:nvPr/>
        </p:nvSpPr>
        <p:spPr>
          <a:xfrm>
            <a:off x="1271464" y="975642"/>
            <a:ext cx="9937104" cy="365125"/>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根据设备标定</a:t>
            </a:r>
            <a:r>
              <a:rPr lang="en-US" altLang="zh-CN" sz="2000" dirty="0">
                <a:latin typeface="Times New Roman" pitchFamily="18" charset="0"/>
                <a:cs typeface="Times New Roman" pitchFamily="18" charset="0"/>
              </a:rPr>
              <a:t>\</a:t>
            </a:r>
            <a:r>
              <a:rPr lang="zh-CN" altLang="en-US" sz="2000" dirty="0">
                <a:latin typeface="Times New Roman" pitchFamily="18" charset="0"/>
                <a:cs typeface="Times New Roman" pitchFamily="18" charset="0"/>
              </a:rPr>
              <a:t>预准直时间确定设备入库时间</a:t>
            </a:r>
            <a:endParaRPr lang="en-US" altLang="zh-CN" sz="2000" dirty="0">
              <a:latin typeface="Times New Roman" pitchFamily="18" charset="0"/>
              <a:cs typeface="Times New Roman" pitchFamily="18" charset="0"/>
            </a:endParaRPr>
          </a:p>
        </p:txBody>
      </p:sp>
    </p:spTree>
    <p:extLst>
      <p:ext uri="{BB962C8B-B14F-4D97-AF65-F5344CB8AC3E}">
        <p14:creationId xmlns:p14="http://schemas.microsoft.com/office/powerpoint/2010/main" val="1698902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8C6D28B-4F88-47B7-9671-A31D1FCFF2F7}"/>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7C4D72B7-A94A-404F-942E-D797C2FF0251}"/>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内容占位符 2">
            <a:extLst>
              <a:ext uri="{FF2B5EF4-FFF2-40B4-BE49-F238E27FC236}">
                <a16:creationId xmlns:a16="http://schemas.microsoft.com/office/drawing/2014/main" id="{146E7E50-596F-44C5-9BC0-ED35FCA228C9}"/>
              </a:ext>
            </a:extLst>
          </p:cNvPr>
          <p:cNvSpPr txBox="1">
            <a:spLocks/>
          </p:cNvSpPr>
          <p:nvPr/>
        </p:nvSpPr>
        <p:spPr>
          <a:xfrm>
            <a:off x="1271464" y="738676"/>
            <a:ext cx="9937104" cy="602091"/>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358775" lvl="1" indent="-358775" eaLnBrk="1" hangingPunct="1">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设备出库时间：根据安装计划制定设备出库时间</a:t>
            </a:r>
            <a:endParaRPr lang="en-US" altLang="zh-CN" sz="24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endParaRPr lang="en-US" altLang="zh-CN" sz="2000" dirty="0">
              <a:latin typeface="Times New Roman" pitchFamily="18" charset="0"/>
              <a:cs typeface="Times New Roman" pitchFamily="18" charset="0"/>
            </a:endParaRPr>
          </a:p>
        </p:txBody>
      </p:sp>
      <p:graphicFrame>
        <p:nvGraphicFramePr>
          <p:cNvPr id="5" name="表格 4">
            <a:extLst>
              <a:ext uri="{FF2B5EF4-FFF2-40B4-BE49-F238E27FC236}">
                <a16:creationId xmlns:a16="http://schemas.microsoft.com/office/drawing/2014/main" id="{972A643A-0EC7-4636-AD0A-A0A5A9D34D27}"/>
              </a:ext>
            </a:extLst>
          </p:cNvPr>
          <p:cNvGraphicFramePr>
            <a:graphicFrameLocks noGrp="1"/>
          </p:cNvGraphicFramePr>
          <p:nvPr>
            <p:extLst>
              <p:ext uri="{D42A27DB-BD31-4B8C-83A1-F6EECF244321}">
                <p14:modId xmlns:p14="http://schemas.microsoft.com/office/powerpoint/2010/main" val="2030065872"/>
              </p:ext>
            </p:extLst>
          </p:nvPr>
        </p:nvGraphicFramePr>
        <p:xfrm>
          <a:off x="1703512" y="1268760"/>
          <a:ext cx="8856983" cy="5353054"/>
        </p:xfrm>
        <a:graphic>
          <a:graphicData uri="http://schemas.openxmlformats.org/drawingml/2006/table">
            <a:tbl>
              <a:tblPr>
                <a:tableStyleId>{5940675A-B579-460E-94D1-54222C63F5DA}</a:tableStyleId>
              </a:tblPr>
              <a:tblGrid>
                <a:gridCol w="1268158">
                  <a:extLst>
                    <a:ext uri="{9D8B030D-6E8A-4147-A177-3AD203B41FA5}">
                      <a16:colId xmlns:a16="http://schemas.microsoft.com/office/drawing/2014/main" val="1584641350"/>
                    </a:ext>
                  </a:extLst>
                </a:gridCol>
                <a:gridCol w="1751267">
                  <a:extLst>
                    <a:ext uri="{9D8B030D-6E8A-4147-A177-3AD203B41FA5}">
                      <a16:colId xmlns:a16="http://schemas.microsoft.com/office/drawing/2014/main" val="3176683498"/>
                    </a:ext>
                  </a:extLst>
                </a:gridCol>
                <a:gridCol w="966217">
                  <a:extLst>
                    <a:ext uri="{9D8B030D-6E8A-4147-A177-3AD203B41FA5}">
                      <a16:colId xmlns:a16="http://schemas.microsoft.com/office/drawing/2014/main" val="918312629"/>
                    </a:ext>
                  </a:extLst>
                </a:gridCol>
                <a:gridCol w="966217">
                  <a:extLst>
                    <a:ext uri="{9D8B030D-6E8A-4147-A177-3AD203B41FA5}">
                      <a16:colId xmlns:a16="http://schemas.microsoft.com/office/drawing/2014/main" val="2844474208"/>
                    </a:ext>
                  </a:extLst>
                </a:gridCol>
                <a:gridCol w="805180">
                  <a:extLst>
                    <a:ext uri="{9D8B030D-6E8A-4147-A177-3AD203B41FA5}">
                      <a16:colId xmlns:a16="http://schemas.microsoft.com/office/drawing/2014/main" val="3599510509"/>
                    </a:ext>
                  </a:extLst>
                </a:gridCol>
                <a:gridCol w="704532">
                  <a:extLst>
                    <a:ext uri="{9D8B030D-6E8A-4147-A177-3AD203B41FA5}">
                      <a16:colId xmlns:a16="http://schemas.microsoft.com/office/drawing/2014/main" val="3377439474"/>
                    </a:ext>
                  </a:extLst>
                </a:gridCol>
                <a:gridCol w="966217">
                  <a:extLst>
                    <a:ext uri="{9D8B030D-6E8A-4147-A177-3AD203B41FA5}">
                      <a16:colId xmlns:a16="http://schemas.microsoft.com/office/drawing/2014/main" val="3346816202"/>
                    </a:ext>
                  </a:extLst>
                </a:gridCol>
                <a:gridCol w="1429195">
                  <a:extLst>
                    <a:ext uri="{9D8B030D-6E8A-4147-A177-3AD203B41FA5}">
                      <a16:colId xmlns:a16="http://schemas.microsoft.com/office/drawing/2014/main" val="1000354992"/>
                    </a:ext>
                  </a:extLst>
                </a:gridCol>
              </a:tblGrid>
              <a:tr h="665734">
                <a:tc>
                  <a:txBody>
                    <a:bodyPr/>
                    <a:lstStyle/>
                    <a:p>
                      <a:pPr algn="l" fontAlgn="b"/>
                      <a:r>
                        <a:rPr lang="zh-CN" altLang="en-US" sz="1800" u="none" strike="noStrike" dirty="0">
                          <a:effectLst/>
                        </a:rPr>
                        <a:t>　</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设备名称</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a:effectLst/>
                        </a:rPr>
                        <a:t>开始时间</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a:effectLst/>
                        </a:rPr>
                        <a:t>结束时间</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a:effectLst/>
                        </a:rPr>
                        <a:t>工作日（天）</a:t>
                      </a:r>
                      <a:endParaRPr lang="zh-CN" altLang="en-US" sz="18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数量</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速度： 台</a:t>
                      </a:r>
                      <a:r>
                        <a:rPr lang="en-US" altLang="zh-CN" sz="1800" u="none" strike="noStrike" dirty="0">
                          <a:effectLst/>
                        </a:rPr>
                        <a:t>/</a:t>
                      </a:r>
                      <a:r>
                        <a:rPr lang="zh-CN" altLang="en-US" sz="1800" u="none" strike="noStrike" dirty="0">
                          <a:effectLst/>
                        </a:rPr>
                        <a:t>天</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外形尺寸 长</a:t>
                      </a:r>
                      <a:r>
                        <a:rPr lang="en-US" altLang="zh-CN" sz="1800" u="none" strike="noStrike" dirty="0">
                          <a:effectLst/>
                        </a:rPr>
                        <a:t>×</a:t>
                      </a:r>
                      <a:r>
                        <a:rPr lang="zh-CN" altLang="en-US" sz="1800" u="none" strike="noStrike" dirty="0">
                          <a:effectLst/>
                        </a:rPr>
                        <a:t>宽</a:t>
                      </a:r>
                      <a:r>
                        <a:rPr lang="en-US" altLang="zh-CN" sz="1800" u="none" strike="noStrike" dirty="0">
                          <a:effectLst/>
                        </a:rPr>
                        <a:t>×</a:t>
                      </a:r>
                      <a:r>
                        <a:rPr lang="zh-CN" altLang="en-US" sz="1800" u="none" strike="noStrike" dirty="0">
                          <a:effectLst/>
                        </a:rPr>
                        <a:t>高</a:t>
                      </a:r>
                      <a:r>
                        <a:rPr lang="en-US" altLang="zh-CN" sz="1800" u="none" strike="noStrike" dirty="0">
                          <a:effectLst/>
                        </a:rPr>
                        <a:t>(mm)</a:t>
                      </a:r>
                      <a:endParaRPr lang="en-US" altLang="zh-CN"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1275317333"/>
                  </a:ext>
                </a:extLst>
              </a:tr>
              <a:tr h="312488">
                <a:tc>
                  <a:txBody>
                    <a:bodyPr/>
                    <a:lstStyle/>
                    <a:p>
                      <a:pPr algn="l" fontAlgn="b"/>
                      <a:r>
                        <a:rPr lang="zh-CN" altLang="en-US" sz="1600" u="none" strike="noStrike" kern="1200" dirty="0">
                          <a:solidFill>
                            <a:schemeClr val="tx1"/>
                          </a:solidFill>
                          <a:effectLst/>
                          <a:latin typeface="+mn-lt"/>
                          <a:ea typeface="+mn-ea"/>
                          <a:cs typeface="+mn-cs"/>
                        </a:rPr>
                        <a:t>增强器支架</a:t>
                      </a: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二极铁支撑</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5/10/1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6/6/15</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213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8238</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38.676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650*600*1150</a:t>
                      </a:r>
                    </a:p>
                  </a:txBody>
                  <a:tcPr marL="7620" marR="7620" marT="7620" marB="0" anchor="b"/>
                </a:tc>
                <a:extLst>
                  <a:ext uri="{0D108BD9-81ED-4DB2-BD59-A6C34878D82A}">
                    <a16:rowId xmlns:a16="http://schemas.microsoft.com/office/drawing/2014/main" val="3427317731"/>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四极铁支撑</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5/10/1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6/6/15</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213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865</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4.061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650*600*1200</a:t>
                      </a:r>
                    </a:p>
                  </a:txBody>
                  <a:tcPr marL="7620" marR="7620" marT="7620" marB="0" anchor="b"/>
                </a:tc>
                <a:extLst>
                  <a:ext uri="{0D108BD9-81ED-4DB2-BD59-A6C34878D82A}">
                    <a16:rowId xmlns:a16="http://schemas.microsoft.com/office/drawing/2014/main" val="1247084618"/>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六极铁支撑</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5/10/1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6/6/15</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213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0.061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650*600*1250</a:t>
                      </a:r>
                    </a:p>
                  </a:txBody>
                  <a:tcPr marL="7620" marR="7620" marT="7620" marB="0" anchor="b"/>
                </a:tc>
                <a:extLst>
                  <a:ext uri="{0D108BD9-81ED-4DB2-BD59-A6C34878D82A}">
                    <a16:rowId xmlns:a16="http://schemas.microsoft.com/office/drawing/2014/main" val="227526436"/>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校正铁支撑</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5/10/1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6/6/15</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213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150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0.704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650*600*1300</a:t>
                      </a:r>
                    </a:p>
                  </a:txBody>
                  <a:tcPr marL="7620" marR="7620" marT="7620" marB="0" anchor="b"/>
                </a:tc>
                <a:extLst>
                  <a:ext uri="{0D108BD9-81ED-4DB2-BD59-A6C34878D82A}">
                    <a16:rowId xmlns:a16="http://schemas.microsoft.com/office/drawing/2014/main" val="196651611"/>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束测设备支架</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5/10/1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6/6/15</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213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302</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1.418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450*450*1200</a:t>
                      </a:r>
                    </a:p>
                  </a:txBody>
                  <a:tcPr marL="7620" marR="7620" marT="7620" marB="0" anchor="b"/>
                </a:tc>
                <a:extLst>
                  <a:ext uri="{0D108BD9-81ED-4DB2-BD59-A6C34878D82A}">
                    <a16:rowId xmlns:a16="http://schemas.microsoft.com/office/drawing/2014/main" val="4052044484"/>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真空泵支架</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5/10/1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6/6/15</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213</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105</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0.493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450*450*950</a:t>
                      </a:r>
                    </a:p>
                  </a:txBody>
                  <a:tcPr marL="7620" marR="7620" marT="7620" marB="0" anchor="b"/>
                </a:tc>
                <a:extLst>
                  <a:ext uri="{0D108BD9-81ED-4DB2-BD59-A6C34878D82A}">
                    <a16:rowId xmlns:a16="http://schemas.microsoft.com/office/drawing/2014/main" val="1073676973"/>
                  </a:ext>
                </a:extLst>
              </a:tr>
              <a:tr h="312488">
                <a:tc>
                  <a:txBody>
                    <a:bodyPr/>
                    <a:lstStyle/>
                    <a:p>
                      <a:pPr algn="l" fontAlgn="b"/>
                      <a:endParaRPr lang="zh-CN" altLang="en-US"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zh-CN" altLang="en-US"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en-US" altLang="zh-CN" sz="16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en-US" altLang="zh-CN" sz="16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r" fontAlgn="b"/>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3870232090"/>
                  </a:ext>
                </a:extLst>
              </a:tr>
              <a:tr h="312488">
                <a:tc>
                  <a:txBody>
                    <a:bodyPr/>
                    <a:lstStyle/>
                    <a:p>
                      <a:pPr algn="l" fontAlgn="b"/>
                      <a:r>
                        <a:rPr lang="zh-CN" altLang="en-US" sz="1600" u="none" strike="noStrike" kern="1200" dirty="0">
                          <a:solidFill>
                            <a:schemeClr val="tx1"/>
                          </a:solidFill>
                          <a:effectLst/>
                          <a:latin typeface="+mn-lt"/>
                          <a:ea typeface="+mn-ea"/>
                          <a:cs typeface="+mn-cs"/>
                        </a:rPr>
                        <a:t>储存环支架</a:t>
                      </a: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基座</a:t>
                      </a:r>
                      <a:r>
                        <a:rPr lang="en-US" altLang="zh-CN" sz="1600" u="none" strike="noStrike" kern="1200" dirty="0">
                          <a:solidFill>
                            <a:schemeClr val="tx1"/>
                          </a:solidFill>
                          <a:effectLst/>
                          <a:latin typeface="+mn-lt"/>
                          <a:ea typeface="+mn-ea"/>
                          <a:cs typeface="+mn-cs"/>
                        </a:rPr>
                        <a:t>-</a:t>
                      </a:r>
                      <a:r>
                        <a:rPr lang="en-US" sz="1600" u="none" strike="noStrike" kern="1200" dirty="0">
                          <a:solidFill>
                            <a:schemeClr val="tx1"/>
                          </a:solidFill>
                          <a:effectLst/>
                          <a:latin typeface="+mn-lt"/>
                          <a:ea typeface="+mn-ea"/>
                          <a:cs typeface="+mn-cs"/>
                        </a:rPr>
                        <a:t>D</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6/6/16</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7/6/15</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6657</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22.190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400*700*385</a:t>
                      </a:r>
                    </a:p>
                  </a:txBody>
                  <a:tcPr marL="7620" marR="7620" marT="7620" marB="0" anchor="b"/>
                </a:tc>
                <a:extLst>
                  <a:ext uri="{0D108BD9-81ED-4DB2-BD59-A6C34878D82A}">
                    <a16:rowId xmlns:a16="http://schemas.microsoft.com/office/drawing/2014/main" val="3925897339"/>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dirty="0">
                          <a:solidFill>
                            <a:schemeClr val="tx1"/>
                          </a:solidFill>
                          <a:effectLst/>
                          <a:latin typeface="+mn-lt"/>
                          <a:ea typeface="+mn-ea"/>
                          <a:cs typeface="+mn-cs"/>
                        </a:rPr>
                        <a:t>基座</a:t>
                      </a:r>
                      <a:r>
                        <a:rPr lang="en-US" altLang="zh-CN" sz="1600" u="none" strike="noStrike" kern="1200" dirty="0">
                          <a:solidFill>
                            <a:schemeClr val="tx1"/>
                          </a:solidFill>
                          <a:effectLst/>
                          <a:latin typeface="+mn-lt"/>
                          <a:ea typeface="+mn-ea"/>
                          <a:cs typeface="+mn-cs"/>
                        </a:rPr>
                        <a:t>-</a:t>
                      </a:r>
                      <a:r>
                        <a:rPr lang="en-US" sz="1600" u="none" strike="noStrike" kern="1200" dirty="0">
                          <a:solidFill>
                            <a:schemeClr val="tx1"/>
                          </a:solidFill>
                          <a:effectLst/>
                          <a:latin typeface="+mn-lt"/>
                          <a:ea typeface="+mn-ea"/>
                          <a:cs typeface="+mn-cs"/>
                        </a:rPr>
                        <a:t>Q1</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6/6/16</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7/6/15</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1548</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5.160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400*700*230</a:t>
                      </a:r>
                    </a:p>
                  </a:txBody>
                  <a:tcPr marL="7620" marR="7620" marT="7620" marB="0" anchor="b"/>
                </a:tc>
                <a:extLst>
                  <a:ext uri="{0D108BD9-81ED-4DB2-BD59-A6C34878D82A}">
                    <a16:rowId xmlns:a16="http://schemas.microsoft.com/office/drawing/2014/main" val="122379080"/>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基座</a:t>
                      </a:r>
                      <a:r>
                        <a:rPr lang="en-US" altLang="zh-CN" sz="1600" u="none" strike="noStrike" kern="1200">
                          <a:solidFill>
                            <a:schemeClr val="tx1"/>
                          </a:solidFill>
                          <a:effectLst/>
                          <a:latin typeface="+mn-lt"/>
                          <a:ea typeface="+mn-ea"/>
                          <a:cs typeface="+mn-cs"/>
                        </a:rPr>
                        <a:t>-</a:t>
                      </a:r>
                      <a:r>
                        <a:rPr lang="en-US" sz="1600" u="none" strike="noStrike" kern="1200">
                          <a:solidFill>
                            <a:schemeClr val="tx1"/>
                          </a:solidFill>
                          <a:effectLst/>
                          <a:latin typeface="+mn-lt"/>
                          <a:ea typeface="+mn-ea"/>
                          <a:cs typeface="+mn-cs"/>
                        </a:rPr>
                        <a:t>S1</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6/6/16</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7/6/15</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384</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1.280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400*700*310</a:t>
                      </a:r>
                    </a:p>
                  </a:txBody>
                  <a:tcPr marL="7620" marR="7620" marT="7620" marB="0" anchor="b"/>
                </a:tc>
                <a:extLst>
                  <a:ext uri="{0D108BD9-81ED-4DB2-BD59-A6C34878D82A}">
                    <a16:rowId xmlns:a16="http://schemas.microsoft.com/office/drawing/2014/main" val="1506665607"/>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基座</a:t>
                      </a:r>
                      <a:r>
                        <a:rPr lang="en-US" altLang="zh-CN" sz="1600" u="none" strike="noStrike" kern="1200">
                          <a:solidFill>
                            <a:schemeClr val="tx1"/>
                          </a:solidFill>
                          <a:effectLst/>
                          <a:latin typeface="+mn-lt"/>
                          <a:ea typeface="+mn-ea"/>
                          <a:cs typeface="+mn-cs"/>
                        </a:rPr>
                        <a:t>-</a:t>
                      </a:r>
                      <a:r>
                        <a:rPr lang="en-US" sz="1600" u="none" strike="noStrike" kern="1200">
                          <a:solidFill>
                            <a:schemeClr val="tx1"/>
                          </a:solidFill>
                          <a:effectLst/>
                          <a:latin typeface="+mn-lt"/>
                          <a:ea typeface="+mn-ea"/>
                          <a:cs typeface="+mn-cs"/>
                        </a:rPr>
                        <a:t>C</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6/6/16</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7/6/15</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443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1.477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600*700*250</a:t>
                      </a:r>
                    </a:p>
                  </a:txBody>
                  <a:tcPr marL="7620" marR="7620" marT="7620" marB="0" anchor="b"/>
                </a:tc>
                <a:extLst>
                  <a:ext uri="{0D108BD9-81ED-4DB2-BD59-A6C34878D82A}">
                    <a16:rowId xmlns:a16="http://schemas.microsoft.com/office/drawing/2014/main" val="3966910716"/>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二极铁支撑</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6/7/16</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7/7/31</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313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6657</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21.268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550*350*250</a:t>
                      </a:r>
                    </a:p>
                  </a:txBody>
                  <a:tcPr marL="7620" marR="7620" marT="7620" marB="0" anchor="b"/>
                </a:tc>
                <a:extLst>
                  <a:ext uri="{0D108BD9-81ED-4DB2-BD59-A6C34878D82A}">
                    <a16:rowId xmlns:a16="http://schemas.microsoft.com/office/drawing/2014/main" val="3690836166"/>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四极铁支撑</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6/7/16</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7/7/31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313</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1548</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4.946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600*400*200</a:t>
                      </a:r>
                    </a:p>
                  </a:txBody>
                  <a:tcPr marL="7620" marR="7620" marT="7620" marB="0" anchor="b"/>
                </a:tc>
                <a:extLst>
                  <a:ext uri="{0D108BD9-81ED-4DB2-BD59-A6C34878D82A}">
                    <a16:rowId xmlns:a16="http://schemas.microsoft.com/office/drawing/2014/main" val="1068102759"/>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六极铁单元</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6/7/16</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7/7/31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313</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128</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0.409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3000*700*790</a:t>
                      </a:r>
                    </a:p>
                  </a:txBody>
                  <a:tcPr marL="7620" marR="7620" marT="7620" marB="0" anchor="b"/>
                </a:tc>
                <a:extLst>
                  <a:ext uri="{0D108BD9-81ED-4DB2-BD59-A6C34878D82A}">
                    <a16:rowId xmlns:a16="http://schemas.microsoft.com/office/drawing/2014/main" val="753501212"/>
                  </a:ext>
                </a:extLst>
              </a:tr>
              <a:tr h="312488">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7620" marR="7620" marT="7620" marB="0" anchor="b"/>
                </a:tc>
                <a:tc>
                  <a:txBody>
                    <a:bodyPr/>
                    <a:lstStyle/>
                    <a:p>
                      <a:pPr algn="l" fontAlgn="b"/>
                      <a:r>
                        <a:rPr lang="zh-CN" altLang="en-US" sz="1600" u="none" strike="noStrike" kern="1200">
                          <a:solidFill>
                            <a:schemeClr val="tx1"/>
                          </a:solidFill>
                          <a:effectLst/>
                          <a:latin typeface="+mn-lt"/>
                          <a:ea typeface="+mn-ea"/>
                          <a:cs typeface="+mn-cs"/>
                        </a:rPr>
                        <a:t>校正铁单元支架</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6/7/16</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7/7/31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313</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443</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1.415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700*550*220</a:t>
                      </a:r>
                    </a:p>
                  </a:txBody>
                  <a:tcPr marL="7620" marR="7620" marT="7620" marB="0" anchor="b"/>
                </a:tc>
                <a:extLst>
                  <a:ext uri="{0D108BD9-81ED-4DB2-BD59-A6C34878D82A}">
                    <a16:rowId xmlns:a16="http://schemas.microsoft.com/office/drawing/2014/main" val="1935549551"/>
                  </a:ext>
                </a:extLst>
              </a:tr>
            </a:tbl>
          </a:graphicData>
        </a:graphic>
      </p:graphicFrame>
    </p:spTree>
    <p:extLst>
      <p:ext uri="{BB962C8B-B14F-4D97-AF65-F5344CB8AC3E}">
        <p14:creationId xmlns:p14="http://schemas.microsoft.com/office/powerpoint/2010/main" val="3596021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8C6D28B-4F88-47B7-9671-A31D1FCFF2F7}"/>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7C4D72B7-A94A-404F-942E-D797C2FF0251}"/>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6" name="表格 5">
            <a:extLst>
              <a:ext uri="{FF2B5EF4-FFF2-40B4-BE49-F238E27FC236}">
                <a16:creationId xmlns:a16="http://schemas.microsoft.com/office/drawing/2014/main" id="{D5E47DBA-B089-4F4D-91C9-746A3E2DB2D8}"/>
              </a:ext>
            </a:extLst>
          </p:cNvPr>
          <p:cNvGraphicFramePr>
            <a:graphicFrameLocks noGrp="1"/>
          </p:cNvGraphicFramePr>
          <p:nvPr>
            <p:extLst>
              <p:ext uri="{D42A27DB-BD31-4B8C-83A1-F6EECF244321}">
                <p14:modId xmlns:p14="http://schemas.microsoft.com/office/powerpoint/2010/main" val="8813814"/>
              </p:ext>
            </p:extLst>
          </p:nvPr>
        </p:nvGraphicFramePr>
        <p:xfrm>
          <a:off x="1847528" y="944723"/>
          <a:ext cx="8496943" cy="4968553"/>
        </p:xfrm>
        <a:graphic>
          <a:graphicData uri="http://schemas.openxmlformats.org/drawingml/2006/table">
            <a:tbl>
              <a:tblPr>
                <a:tableStyleId>{5940675A-B579-460E-94D1-54222C63F5DA}</a:tableStyleId>
              </a:tblPr>
              <a:tblGrid>
                <a:gridCol w="1216608">
                  <a:extLst>
                    <a:ext uri="{9D8B030D-6E8A-4147-A177-3AD203B41FA5}">
                      <a16:colId xmlns:a16="http://schemas.microsoft.com/office/drawing/2014/main" val="2767769752"/>
                    </a:ext>
                  </a:extLst>
                </a:gridCol>
                <a:gridCol w="1680077">
                  <a:extLst>
                    <a:ext uri="{9D8B030D-6E8A-4147-A177-3AD203B41FA5}">
                      <a16:colId xmlns:a16="http://schemas.microsoft.com/office/drawing/2014/main" val="1447683078"/>
                    </a:ext>
                  </a:extLst>
                </a:gridCol>
                <a:gridCol w="926939">
                  <a:extLst>
                    <a:ext uri="{9D8B030D-6E8A-4147-A177-3AD203B41FA5}">
                      <a16:colId xmlns:a16="http://schemas.microsoft.com/office/drawing/2014/main" val="786401277"/>
                    </a:ext>
                  </a:extLst>
                </a:gridCol>
                <a:gridCol w="926939">
                  <a:extLst>
                    <a:ext uri="{9D8B030D-6E8A-4147-A177-3AD203B41FA5}">
                      <a16:colId xmlns:a16="http://schemas.microsoft.com/office/drawing/2014/main" val="3074237096"/>
                    </a:ext>
                  </a:extLst>
                </a:gridCol>
                <a:gridCol w="772450">
                  <a:extLst>
                    <a:ext uri="{9D8B030D-6E8A-4147-A177-3AD203B41FA5}">
                      <a16:colId xmlns:a16="http://schemas.microsoft.com/office/drawing/2014/main" val="1738125698"/>
                    </a:ext>
                  </a:extLst>
                </a:gridCol>
                <a:gridCol w="675893">
                  <a:extLst>
                    <a:ext uri="{9D8B030D-6E8A-4147-A177-3AD203B41FA5}">
                      <a16:colId xmlns:a16="http://schemas.microsoft.com/office/drawing/2014/main" val="3417991601"/>
                    </a:ext>
                  </a:extLst>
                </a:gridCol>
                <a:gridCol w="926939">
                  <a:extLst>
                    <a:ext uri="{9D8B030D-6E8A-4147-A177-3AD203B41FA5}">
                      <a16:colId xmlns:a16="http://schemas.microsoft.com/office/drawing/2014/main" val="2148597695"/>
                    </a:ext>
                  </a:extLst>
                </a:gridCol>
                <a:gridCol w="1371098">
                  <a:extLst>
                    <a:ext uri="{9D8B030D-6E8A-4147-A177-3AD203B41FA5}">
                      <a16:colId xmlns:a16="http://schemas.microsoft.com/office/drawing/2014/main" val="3825305174"/>
                    </a:ext>
                  </a:extLst>
                </a:gridCol>
              </a:tblGrid>
              <a:tr h="872613">
                <a:tc>
                  <a:txBody>
                    <a:bodyPr/>
                    <a:lstStyle/>
                    <a:p>
                      <a:pPr algn="l" fontAlgn="b"/>
                      <a:r>
                        <a:rPr lang="zh-CN" altLang="en-US" sz="1800" u="none" strike="noStrike" dirty="0">
                          <a:effectLst/>
                        </a:rPr>
                        <a:t>　</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设备名称</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开始时间</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结束时间</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工作日（天）</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数量</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速度： 台</a:t>
                      </a:r>
                      <a:r>
                        <a:rPr lang="en-US" altLang="zh-CN" sz="1800" u="none" strike="noStrike" dirty="0">
                          <a:effectLst/>
                        </a:rPr>
                        <a:t>/</a:t>
                      </a:r>
                      <a:r>
                        <a:rPr lang="zh-CN" altLang="en-US" sz="1800" u="none" strike="noStrike" dirty="0">
                          <a:effectLst/>
                        </a:rPr>
                        <a:t>天</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tc>
                  <a:txBody>
                    <a:bodyPr/>
                    <a:lstStyle/>
                    <a:p>
                      <a:pPr algn="l" fontAlgn="b"/>
                      <a:r>
                        <a:rPr lang="zh-CN" altLang="en-US" sz="1800" u="none" strike="noStrike" dirty="0">
                          <a:effectLst/>
                        </a:rPr>
                        <a:t>外形尺寸 长</a:t>
                      </a:r>
                      <a:r>
                        <a:rPr lang="en-US" altLang="zh-CN" sz="1800" u="none" strike="noStrike" dirty="0">
                          <a:effectLst/>
                        </a:rPr>
                        <a:t>×</a:t>
                      </a:r>
                      <a:r>
                        <a:rPr lang="zh-CN" altLang="en-US" sz="1800" u="none" strike="noStrike" dirty="0">
                          <a:effectLst/>
                        </a:rPr>
                        <a:t>宽</a:t>
                      </a:r>
                      <a:r>
                        <a:rPr lang="en-US" altLang="zh-CN" sz="1800" u="none" strike="noStrike" dirty="0">
                          <a:effectLst/>
                        </a:rPr>
                        <a:t>×</a:t>
                      </a:r>
                      <a:r>
                        <a:rPr lang="zh-CN" altLang="en-US" sz="1800" u="none" strike="noStrike" dirty="0">
                          <a:effectLst/>
                        </a:rPr>
                        <a:t>高</a:t>
                      </a:r>
                      <a:r>
                        <a:rPr lang="en-US" altLang="zh-CN" sz="1800" u="none" strike="noStrike" dirty="0">
                          <a:effectLst/>
                        </a:rPr>
                        <a:t>(mm)</a:t>
                      </a:r>
                      <a:endParaRPr lang="en-US" altLang="zh-CN" sz="18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tc>
                <a:extLst>
                  <a:ext uri="{0D108BD9-81ED-4DB2-BD59-A6C34878D82A}">
                    <a16:rowId xmlns:a16="http://schemas.microsoft.com/office/drawing/2014/main" val="2431525778"/>
                  </a:ext>
                </a:extLst>
              </a:tr>
              <a:tr h="409594">
                <a:tc>
                  <a:txBody>
                    <a:bodyPr/>
                    <a:lstStyle/>
                    <a:p>
                      <a:pPr algn="l" fontAlgn="b"/>
                      <a:r>
                        <a:rPr lang="zh-CN" altLang="en-US" sz="2000" u="none" strike="noStrike" kern="1200" dirty="0">
                          <a:solidFill>
                            <a:schemeClr val="tx1"/>
                          </a:solidFill>
                          <a:effectLst/>
                          <a:latin typeface="+mn-lt"/>
                          <a:ea typeface="+mn-ea"/>
                          <a:cs typeface="+mn-cs"/>
                        </a:rPr>
                        <a:t>增强器</a:t>
                      </a:r>
                    </a:p>
                  </a:txBody>
                  <a:tcPr marL="7620" marR="7620" marT="7620" marB="0" anchor="b"/>
                </a:tc>
                <a:tc>
                  <a:txBody>
                    <a:bodyPr/>
                    <a:lstStyle/>
                    <a:p>
                      <a:pPr algn="l" fontAlgn="b"/>
                      <a:r>
                        <a:rPr lang="zh-CN" altLang="en-US" sz="2000" u="none" strike="noStrike" kern="1200">
                          <a:solidFill>
                            <a:schemeClr val="tx1"/>
                          </a:solidFill>
                          <a:effectLst/>
                          <a:latin typeface="+mn-lt"/>
                          <a:ea typeface="+mn-ea"/>
                          <a:cs typeface="+mn-cs"/>
                        </a:rPr>
                        <a:t>二极铁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5/11/1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6/10/31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1858</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6.193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5000*450*330</a:t>
                      </a:r>
                    </a:p>
                  </a:txBody>
                  <a:tcPr marL="7620" marR="7620" marT="7620" marB="0" anchor="b"/>
                </a:tc>
                <a:extLst>
                  <a:ext uri="{0D108BD9-81ED-4DB2-BD59-A6C34878D82A}">
                    <a16:rowId xmlns:a16="http://schemas.microsoft.com/office/drawing/2014/main" val="947551555"/>
                  </a:ext>
                </a:extLst>
              </a:tr>
              <a:tr h="409594">
                <a:tc>
                  <a:txBody>
                    <a:bodyPr/>
                    <a:lstStyle/>
                    <a:p>
                      <a:pPr algn="l" fontAlgn="b"/>
                      <a:r>
                        <a:rPr lang="zh-CN" altLang="en-US" sz="2000" u="none" strike="noStrike" kern="1200" dirty="0">
                          <a:solidFill>
                            <a:schemeClr val="tx1"/>
                          </a:solidFill>
                          <a:effectLst/>
                          <a:latin typeface="+mn-lt"/>
                          <a:ea typeface="+mn-ea"/>
                          <a:cs typeface="+mn-cs"/>
                        </a:rPr>
                        <a:t>　</a:t>
                      </a:r>
                    </a:p>
                  </a:txBody>
                  <a:tcPr marL="7620" marR="7620" marT="7620" marB="0" anchor="b"/>
                </a:tc>
                <a:tc>
                  <a:txBody>
                    <a:bodyPr/>
                    <a:lstStyle/>
                    <a:p>
                      <a:pPr algn="l" fontAlgn="b"/>
                      <a:r>
                        <a:rPr lang="zh-CN" altLang="en-US" sz="2000" u="none" strike="noStrike" kern="1200" dirty="0">
                          <a:solidFill>
                            <a:schemeClr val="tx1"/>
                          </a:solidFill>
                          <a:effectLst/>
                          <a:latin typeface="+mn-lt"/>
                          <a:ea typeface="+mn-ea"/>
                          <a:cs typeface="+mn-cs"/>
                        </a:rPr>
                        <a:t>四极铁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5/11/1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6/10/31</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432</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1.440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2100*550*550</a:t>
                      </a:r>
                    </a:p>
                  </a:txBody>
                  <a:tcPr marL="7620" marR="7620" marT="7620" marB="0" anchor="b"/>
                </a:tc>
                <a:extLst>
                  <a:ext uri="{0D108BD9-81ED-4DB2-BD59-A6C34878D82A}">
                    <a16:rowId xmlns:a16="http://schemas.microsoft.com/office/drawing/2014/main" val="966121300"/>
                  </a:ext>
                </a:extLst>
              </a:tr>
              <a:tr h="409594">
                <a:tc>
                  <a:txBody>
                    <a:bodyPr/>
                    <a:lstStyle/>
                    <a:p>
                      <a:pPr algn="l" fontAlgn="b"/>
                      <a:r>
                        <a:rPr lang="zh-CN" altLang="en-US" sz="2000" u="none" strike="noStrike" kern="1200">
                          <a:solidFill>
                            <a:schemeClr val="tx1"/>
                          </a:solidFill>
                          <a:effectLst/>
                          <a:latin typeface="+mn-lt"/>
                          <a:ea typeface="+mn-ea"/>
                          <a:cs typeface="+mn-cs"/>
                        </a:rPr>
                        <a:t>　</a:t>
                      </a:r>
                    </a:p>
                  </a:txBody>
                  <a:tcPr marL="7620" marR="7620" marT="7620" marB="0" anchor="b"/>
                </a:tc>
                <a:tc>
                  <a:txBody>
                    <a:bodyPr/>
                    <a:lstStyle/>
                    <a:p>
                      <a:pPr algn="l" fontAlgn="b"/>
                      <a:r>
                        <a:rPr lang="zh-CN" altLang="en-US" sz="2000" u="none" strike="noStrike" kern="1200" dirty="0">
                          <a:solidFill>
                            <a:schemeClr val="tx1"/>
                          </a:solidFill>
                          <a:effectLst/>
                          <a:latin typeface="+mn-lt"/>
                          <a:ea typeface="+mn-ea"/>
                          <a:cs typeface="+mn-cs"/>
                        </a:rPr>
                        <a:t>六极铁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5/11/1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6/10/31</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13</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0.043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460*350*350</a:t>
                      </a:r>
                    </a:p>
                  </a:txBody>
                  <a:tcPr marL="7620" marR="7620" marT="7620" marB="0" anchor="b"/>
                </a:tc>
                <a:extLst>
                  <a:ext uri="{0D108BD9-81ED-4DB2-BD59-A6C34878D82A}">
                    <a16:rowId xmlns:a16="http://schemas.microsoft.com/office/drawing/2014/main" val="1885939698"/>
                  </a:ext>
                </a:extLst>
              </a:tr>
              <a:tr h="409594">
                <a:tc>
                  <a:txBody>
                    <a:bodyPr/>
                    <a:lstStyle/>
                    <a:p>
                      <a:pPr algn="l" fontAlgn="b"/>
                      <a:endParaRPr lang="zh-CN" altLang="en-US" sz="2000" u="none" strike="noStrike" kern="1200">
                        <a:solidFill>
                          <a:schemeClr val="tx1"/>
                        </a:solidFill>
                        <a:effectLst/>
                        <a:latin typeface="+mn-lt"/>
                        <a:ea typeface="+mn-ea"/>
                        <a:cs typeface="+mn-cs"/>
                      </a:endParaRPr>
                    </a:p>
                  </a:txBody>
                  <a:tcPr marL="7620" marR="7620" marT="7620" marB="0" anchor="b"/>
                </a:tc>
                <a:tc>
                  <a:txBody>
                    <a:bodyPr/>
                    <a:lstStyle/>
                    <a:p>
                      <a:pPr algn="l" fontAlgn="b"/>
                      <a:r>
                        <a:rPr lang="zh-CN" altLang="en-US" sz="2000" u="none" strike="noStrike" kern="1200">
                          <a:solidFill>
                            <a:schemeClr val="tx1"/>
                          </a:solidFill>
                          <a:effectLst/>
                          <a:latin typeface="+mn-lt"/>
                          <a:ea typeface="+mn-ea"/>
                          <a:cs typeface="+mn-cs"/>
                        </a:rPr>
                        <a:t>校正铁</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5/11/1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6/10/31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150</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0.500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600*300*250</a:t>
                      </a:r>
                    </a:p>
                  </a:txBody>
                  <a:tcPr marL="7620" marR="7620" marT="7620" marB="0" anchor="b"/>
                </a:tc>
                <a:extLst>
                  <a:ext uri="{0D108BD9-81ED-4DB2-BD59-A6C34878D82A}">
                    <a16:rowId xmlns:a16="http://schemas.microsoft.com/office/drawing/2014/main" val="2820897838"/>
                  </a:ext>
                </a:extLst>
              </a:tr>
              <a:tr h="409594">
                <a:tc>
                  <a:txBody>
                    <a:bodyPr/>
                    <a:lstStyle/>
                    <a:p>
                      <a:pPr algn="l" fontAlgn="b"/>
                      <a:endParaRPr lang="zh-CN" altLang="en-US" sz="2000" u="none" strike="noStrike" kern="1200">
                        <a:solidFill>
                          <a:schemeClr val="tx1"/>
                        </a:solidFill>
                        <a:effectLst/>
                        <a:latin typeface="+mn-lt"/>
                        <a:ea typeface="+mn-ea"/>
                        <a:cs typeface="+mn-cs"/>
                      </a:endParaRPr>
                    </a:p>
                  </a:txBody>
                  <a:tcPr marL="7620" marR="7620" marT="7620" marB="0" anchor="b"/>
                </a:tc>
                <a:tc>
                  <a:txBody>
                    <a:bodyPr/>
                    <a:lstStyle/>
                    <a:p>
                      <a:pPr algn="l" fontAlgn="b"/>
                      <a:r>
                        <a:rPr lang="en-US" sz="2000" u="none" strike="noStrike" kern="1200">
                          <a:solidFill>
                            <a:schemeClr val="tx1"/>
                          </a:solidFill>
                          <a:effectLst/>
                          <a:latin typeface="+mn-lt"/>
                          <a:ea typeface="+mn-ea"/>
                          <a:cs typeface="+mn-cs"/>
                        </a:rPr>
                        <a:t>BPM</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5/11/1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6/10/31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301</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1.003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200*60*60</a:t>
                      </a:r>
                    </a:p>
                  </a:txBody>
                  <a:tcPr marL="7620" marR="7620" marT="7620" marB="0" anchor="b"/>
                </a:tc>
                <a:extLst>
                  <a:ext uri="{0D108BD9-81ED-4DB2-BD59-A6C34878D82A}">
                    <a16:rowId xmlns:a16="http://schemas.microsoft.com/office/drawing/2014/main" val="4081479471"/>
                  </a:ext>
                </a:extLst>
              </a:tr>
              <a:tr h="409594">
                <a:tc>
                  <a:txBody>
                    <a:bodyPr/>
                    <a:lstStyle/>
                    <a:p>
                      <a:pPr algn="l" fontAlgn="b"/>
                      <a:r>
                        <a:rPr lang="zh-CN" altLang="en-US" sz="2000" u="none" strike="noStrike" kern="1200" dirty="0">
                          <a:solidFill>
                            <a:schemeClr val="tx1"/>
                          </a:solidFill>
                          <a:effectLst/>
                          <a:latin typeface="+mn-lt"/>
                          <a:ea typeface="+mn-ea"/>
                          <a:cs typeface="+mn-cs"/>
                        </a:rPr>
                        <a:t>储存环</a:t>
                      </a:r>
                    </a:p>
                  </a:txBody>
                  <a:tcPr marL="7620" marR="7620" marT="7620" marB="0" anchor="b"/>
                </a:tc>
                <a:tc>
                  <a:txBody>
                    <a:bodyPr/>
                    <a:lstStyle/>
                    <a:p>
                      <a:pPr algn="l" fontAlgn="b"/>
                      <a:r>
                        <a:rPr lang="zh-CN" altLang="en-US" sz="2000" u="none" strike="noStrike" kern="1200">
                          <a:solidFill>
                            <a:schemeClr val="tx1"/>
                          </a:solidFill>
                          <a:effectLst/>
                          <a:latin typeface="+mn-lt"/>
                          <a:ea typeface="+mn-ea"/>
                          <a:cs typeface="+mn-cs"/>
                        </a:rPr>
                        <a:t>二极铁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6/11/1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7/10/31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ctr"/>
                      <a:r>
                        <a:rPr lang="en-US" altLang="zh-CN" sz="1600" u="none" strike="noStrike" kern="1200">
                          <a:solidFill>
                            <a:schemeClr val="tx1"/>
                          </a:solidFill>
                          <a:effectLst/>
                          <a:latin typeface="+mn-lt"/>
                          <a:ea typeface="+mn-ea"/>
                          <a:cs typeface="+mn-cs"/>
                        </a:rPr>
                        <a:t>1657</a:t>
                      </a:r>
                    </a:p>
                  </a:txBody>
                  <a:tcPr marL="7620" marR="7620" marT="7620" marB="0" anchor="ctr"/>
                </a:tc>
                <a:tc>
                  <a:txBody>
                    <a:bodyPr/>
                    <a:lstStyle/>
                    <a:p>
                      <a:pPr algn="r" fontAlgn="b"/>
                      <a:r>
                        <a:rPr lang="en-US" altLang="zh-CN" sz="1600" u="none" strike="noStrike" kern="1200">
                          <a:solidFill>
                            <a:schemeClr val="tx1"/>
                          </a:solidFill>
                          <a:effectLst/>
                          <a:latin typeface="+mn-lt"/>
                          <a:ea typeface="+mn-ea"/>
                          <a:cs typeface="+mn-cs"/>
                        </a:rPr>
                        <a:t>5.523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6500*400*300</a:t>
                      </a:r>
                    </a:p>
                  </a:txBody>
                  <a:tcPr marL="7620" marR="7620" marT="7620" marB="0" anchor="b"/>
                </a:tc>
                <a:extLst>
                  <a:ext uri="{0D108BD9-81ED-4DB2-BD59-A6C34878D82A}">
                    <a16:rowId xmlns:a16="http://schemas.microsoft.com/office/drawing/2014/main" val="3932789168"/>
                  </a:ext>
                </a:extLst>
              </a:tr>
              <a:tr h="409594">
                <a:tc>
                  <a:txBody>
                    <a:bodyPr/>
                    <a:lstStyle/>
                    <a:p>
                      <a:pPr algn="l" fontAlgn="b"/>
                      <a:r>
                        <a:rPr lang="zh-CN" altLang="en-US" sz="2000" u="none" strike="noStrike" kern="1200" dirty="0">
                          <a:solidFill>
                            <a:schemeClr val="tx1"/>
                          </a:solidFill>
                          <a:effectLst/>
                          <a:latin typeface="+mn-lt"/>
                          <a:ea typeface="+mn-ea"/>
                          <a:cs typeface="+mn-cs"/>
                        </a:rPr>
                        <a:t>　</a:t>
                      </a:r>
                    </a:p>
                  </a:txBody>
                  <a:tcPr marL="7620" marR="7620" marT="7620" marB="0" anchor="b"/>
                </a:tc>
                <a:tc>
                  <a:txBody>
                    <a:bodyPr/>
                    <a:lstStyle/>
                    <a:p>
                      <a:pPr algn="l" fontAlgn="b"/>
                      <a:r>
                        <a:rPr lang="zh-CN" altLang="en-US" sz="2000" u="none" strike="noStrike" kern="1200" dirty="0">
                          <a:solidFill>
                            <a:schemeClr val="tx1"/>
                          </a:solidFill>
                          <a:effectLst/>
                          <a:latin typeface="+mn-lt"/>
                          <a:ea typeface="+mn-ea"/>
                          <a:cs typeface="+mn-cs"/>
                        </a:rPr>
                        <a:t>四极铁</a:t>
                      </a:r>
                    </a:p>
                  </a:txBody>
                  <a:tcPr marL="7620" marR="7620" marT="7620" marB="0" anchor="b"/>
                </a:tc>
                <a:tc>
                  <a:txBody>
                    <a:bodyPr/>
                    <a:lstStyle/>
                    <a:p>
                      <a:pPr algn="l" fontAlgn="ctr"/>
                      <a:r>
                        <a:rPr lang="en-US" altLang="zh-CN" sz="1600" u="none" strike="noStrike" kern="1200" dirty="0">
                          <a:solidFill>
                            <a:schemeClr val="tx1"/>
                          </a:solidFill>
                          <a:effectLst/>
                          <a:latin typeface="+mn-lt"/>
                          <a:ea typeface="+mn-ea"/>
                          <a:cs typeface="+mn-cs"/>
                        </a:rPr>
                        <a:t>6/11/1</a:t>
                      </a:r>
                    </a:p>
                  </a:txBody>
                  <a:tcPr marL="114300" marR="7620" marT="7620" marB="0" anchor="ctr"/>
                </a:tc>
                <a:tc>
                  <a:txBody>
                    <a:bodyPr/>
                    <a:lstStyle/>
                    <a:p>
                      <a:pPr algn="l" fontAlgn="ctr"/>
                      <a:r>
                        <a:rPr lang="en-US" altLang="zh-CN" sz="1600" u="none" strike="noStrike" kern="1200" dirty="0">
                          <a:solidFill>
                            <a:schemeClr val="tx1"/>
                          </a:solidFill>
                          <a:effectLst/>
                          <a:latin typeface="+mn-lt"/>
                          <a:ea typeface="+mn-ea"/>
                          <a:cs typeface="+mn-cs"/>
                        </a:rPr>
                        <a:t>7/10/31</a:t>
                      </a:r>
                    </a:p>
                  </a:txBody>
                  <a:tcPr marL="114300" marR="7620" marT="7620" marB="0" anchor="ctr"/>
                </a:tc>
                <a:tc>
                  <a:txBody>
                    <a:bodyPr/>
                    <a:lstStyle/>
                    <a:p>
                      <a:pPr algn="r" fontAlgn="b"/>
                      <a:r>
                        <a:rPr lang="en-US" altLang="zh-CN" sz="1600" u="none" strike="noStrike" kern="1200" dirty="0">
                          <a:solidFill>
                            <a:schemeClr val="tx1"/>
                          </a:solidFill>
                          <a:effectLst/>
                          <a:latin typeface="+mn-lt"/>
                          <a:ea typeface="+mn-ea"/>
                          <a:cs typeface="+mn-cs"/>
                        </a:rPr>
                        <a:t>300</a:t>
                      </a:r>
                    </a:p>
                  </a:txBody>
                  <a:tcPr marL="7620" marR="7620" marT="7620" marB="0" anchor="b"/>
                </a:tc>
                <a:tc>
                  <a:txBody>
                    <a:bodyPr/>
                    <a:lstStyle/>
                    <a:p>
                      <a:pPr algn="r" fontAlgn="b"/>
                      <a:r>
                        <a:rPr lang="en-US" altLang="zh-CN" sz="1600" u="none" strike="noStrike" kern="1200" dirty="0">
                          <a:solidFill>
                            <a:schemeClr val="tx1"/>
                          </a:solidFill>
                          <a:effectLst/>
                          <a:latin typeface="+mn-lt"/>
                          <a:ea typeface="+mn-ea"/>
                          <a:cs typeface="+mn-cs"/>
                        </a:rPr>
                        <a:t>519</a:t>
                      </a:r>
                    </a:p>
                  </a:txBody>
                  <a:tcPr marL="7620" marR="7620" marT="7620" marB="0" anchor="b"/>
                </a:tc>
                <a:tc>
                  <a:txBody>
                    <a:bodyPr/>
                    <a:lstStyle/>
                    <a:p>
                      <a:pPr algn="r" fontAlgn="b"/>
                      <a:r>
                        <a:rPr lang="en-US" altLang="zh-CN" sz="1600" u="none" strike="noStrike" kern="1200">
                          <a:solidFill>
                            <a:schemeClr val="tx1"/>
                          </a:solidFill>
                          <a:effectLst/>
                          <a:latin typeface="+mn-lt"/>
                          <a:ea typeface="+mn-ea"/>
                          <a:cs typeface="+mn-cs"/>
                        </a:rPr>
                        <a:t>1.730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3300*700*700</a:t>
                      </a:r>
                    </a:p>
                  </a:txBody>
                  <a:tcPr marL="7620" marR="7620" marT="7620" marB="0" anchor="b"/>
                </a:tc>
                <a:extLst>
                  <a:ext uri="{0D108BD9-81ED-4DB2-BD59-A6C34878D82A}">
                    <a16:rowId xmlns:a16="http://schemas.microsoft.com/office/drawing/2014/main" val="447871097"/>
                  </a:ext>
                </a:extLst>
              </a:tr>
              <a:tr h="409594">
                <a:tc>
                  <a:txBody>
                    <a:bodyPr/>
                    <a:lstStyle/>
                    <a:p>
                      <a:pPr algn="l" fontAlgn="b"/>
                      <a:r>
                        <a:rPr lang="zh-CN" altLang="en-US" sz="2000" u="none" strike="noStrike" kern="1200">
                          <a:solidFill>
                            <a:schemeClr val="tx1"/>
                          </a:solidFill>
                          <a:effectLst/>
                          <a:latin typeface="+mn-lt"/>
                          <a:ea typeface="+mn-ea"/>
                          <a:cs typeface="+mn-cs"/>
                        </a:rPr>
                        <a:t>　</a:t>
                      </a:r>
                    </a:p>
                  </a:txBody>
                  <a:tcPr marL="7620" marR="7620" marT="7620" marB="0" anchor="b"/>
                </a:tc>
                <a:tc>
                  <a:txBody>
                    <a:bodyPr/>
                    <a:lstStyle/>
                    <a:p>
                      <a:pPr algn="l" fontAlgn="b"/>
                      <a:r>
                        <a:rPr lang="zh-CN" altLang="en-US" sz="2000" u="none" strike="noStrike" kern="1200" dirty="0">
                          <a:solidFill>
                            <a:schemeClr val="tx1"/>
                          </a:solidFill>
                          <a:effectLst/>
                          <a:latin typeface="+mn-lt"/>
                          <a:ea typeface="+mn-ea"/>
                          <a:cs typeface="+mn-cs"/>
                        </a:rPr>
                        <a:t>六极铁</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6/11/1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7/10/31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ctr"/>
                      <a:r>
                        <a:rPr lang="en-US" altLang="zh-CN" sz="1600" u="none" strike="noStrike" kern="1200" dirty="0">
                          <a:solidFill>
                            <a:schemeClr val="tx1"/>
                          </a:solidFill>
                          <a:effectLst/>
                          <a:latin typeface="+mn-lt"/>
                          <a:ea typeface="+mn-ea"/>
                          <a:cs typeface="+mn-cs"/>
                        </a:rPr>
                        <a:t>397</a:t>
                      </a:r>
                    </a:p>
                  </a:txBody>
                  <a:tcPr marL="7620" marR="7620" marT="7620" marB="0" anchor="ctr"/>
                </a:tc>
                <a:tc>
                  <a:txBody>
                    <a:bodyPr/>
                    <a:lstStyle/>
                    <a:p>
                      <a:pPr algn="r" fontAlgn="b"/>
                      <a:r>
                        <a:rPr lang="en-US" altLang="zh-CN" sz="1600" u="none" strike="noStrike" kern="1200" dirty="0">
                          <a:solidFill>
                            <a:schemeClr val="tx1"/>
                          </a:solidFill>
                          <a:effectLst/>
                          <a:latin typeface="+mn-lt"/>
                          <a:ea typeface="+mn-ea"/>
                          <a:cs typeface="+mn-cs"/>
                        </a:rPr>
                        <a:t>1.323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1465*362*483</a:t>
                      </a:r>
                    </a:p>
                  </a:txBody>
                  <a:tcPr marL="7620" marR="7620" marT="7620" marB="0" anchor="b"/>
                </a:tc>
                <a:extLst>
                  <a:ext uri="{0D108BD9-81ED-4DB2-BD59-A6C34878D82A}">
                    <a16:rowId xmlns:a16="http://schemas.microsoft.com/office/drawing/2014/main" val="4113300141"/>
                  </a:ext>
                </a:extLst>
              </a:tr>
              <a:tr h="409594">
                <a:tc>
                  <a:txBody>
                    <a:bodyPr/>
                    <a:lstStyle/>
                    <a:p>
                      <a:pPr algn="l" fontAlgn="b"/>
                      <a:r>
                        <a:rPr lang="zh-CN" altLang="en-US" sz="2000" u="none" strike="noStrike" kern="1200">
                          <a:solidFill>
                            <a:schemeClr val="tx1"/>
                          </a:solidFill>
                          <a:effectLst/>
                          <a:latin typeface="+mn-lt"/>
                          <a:ea typeface="+mn-ea"/>
                          <a:cs typeface="+mn-cs"/>
                        </a:rPr>
                        <a:t>　</a:t>
                      </a:r>
                    </a:p>
                  </a:txBody>
                  <a:tcPr marL="7620" marR="7620" marT="7620" marB="0" anchor="b"/>
                </a:tc>
                <a:tc>
                  <a:txBody>
                    <a:bodyPr/>
                    <a:lstStyle/>
                    <a:p>
                      <a:pPr algn="l" fontAlgn="b"/>
                      <a:r>
                        <a:rPr lang="zh-CN" altLang="en-US" sz="2000" u="none" strike="noStrike" kern="1200" dirty="0">
                          <a:solidFill>
                            <a:schemeClr val="tx1"/>
                          </a:solidFill>
                          <a:effectLst/>
                          <a:latin typeface="+mn-lt"/>
                          <a:ea typeface="+mn-ea"/>
                          <a:cs typeface="+mn-cs"/>
                        </a:rPr>
                        <a:t>校正铁</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6/11/1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7/10/31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ctr"/>
                      <a:r>
                        <a:rPr lang="en-US" altLang="zh-CN" sz="1600" u="none" strike="noStrike" kern="1200">
                          <a:solidFill>
                            <a:schemeClr val="tx1"/>
                          </a:solidFill>
                          <a:effectLst/>
                          <a:latin typeface="+mn-lt"/>
                          <a:ea typeface="+mn-ea"/>
                          <a:cs typeface="+mn-cs"/>
                        </a:rPr>
                        <a:t>886</a:t>
                      </a:r>
                    </a:p>
                  </a:txBody>
                  <a:tcPr marL="7620" marR="7620" marT="7620" marB="0" anchor="ctr"/>
                </a:tc>
                <a:tc>
                  <a:txBody>
                    <a:bodyPr/>
                    <a:lstStyle/>
                    <a:p>
                      <a:pPr algn="r" fontAlgn="b"/>
                      <a:r>
                        <a:rPr lang="en-US" altLang="zh-CN" sz="1600" u="none" strike="noStrike" kern="1200" dirty="0">
                          <a:solidFill>
                            <a:schemeClr val="tx1"/>
                          </a:solidFill>
                          <a:effectLst/>
                          <a:latin typeface="+mn-lt"/>
                          <a:ea typeface="+mn-ea"/>
                          <a:cs typeface="+mn-cs"/>
                        </a:rPr>
                        <a:t>2.953 </a:t>
                      </a:r>
                    </a:p>
                  </a:txBody>
                  <a:tcPr marL="7620" marR="7620" marT="7620" marB="0" anchor="b"/>
                </a:tc>
                <a:tc>
                  <a:txBody>
                    <a:bodyPr/>
                    <a:lstStyle/>
                    <a:p>
                      <a:pPr algn="l" fontAlgn="b"/>
                      <a:r>
                        <a:rPr lang="en-US" altLang="zh-CN" sz="1600" u="none" strike="noStrike" kern="1200">
                          <a:solidFill>
                            <a:schemeClr val="tx1"/>
                          </a:solidFill>
                          <a:effectLst/>
                          <a:latin typeface="+mn-lt"/>
                          <a:ea typeface="+mn-ea"/>
                          <a:cs typeface="+mn-cs"/>
                        </a:rPr>
                        <a:t>536*330*509</a:t>
                      </a:r>
                    </a:p>
                  </a:txBody>
                  <a:tcPr marL="7620" marR="7620" marT="7620" marB="0" anchor="b"/>
                </a:tc>
                <a:extLst>
                  <a:ext uri="{0D108BD9-81ED-4DB2-BD59-A6C34878D82A}">
                    <a16:rowId xmlns:a16="http://schemas.microsoft.com/office/drawing/2014/main" val="1729213215"/>
                  </a:ext>
                </a:extLst>
              </a:tr>
              <a:tr h="409594">
                <a:tc>
                  <a:txBody>
                    <a:bodyPr/>
                    <a:lstStyle/>
                    <a:p>
                      <a:pPr algn="l" fontAlgn="b"/>
                      <a:r>
                        <a:rPr lang="zh-CN" altLang="en-US" sz="2000" u="none" strike="noStrike" kern="1200">
                          <a:solidFill>
                            <a:schemeClr val="tx1"/>
                          </a:solidFill>
                          <a:effectLst/>
                          <a:latin typeface="+mn-lt"/>
                          <a:ea typeface="+mn-ea"/>
                          <a:cs typeface="+mn-cs"/>
                        </a:rPr>
                        <a:t>　</a:t>
                      </a:r>
                    </a:p>
                  </a:txBody>
                  <a:tcPr marL="7620" marR="7620" marT="7620" marB="0" anchor="b"/>
                </a:tc>
                <a:tc>
                  <a:txBody>
                    <a:bodyPr/>
                    <a:lstStyle/>
                    <a:p>
                      <a:pPr algn="l" fontAlgn="b"/>
                      <a:r>
                        <a:rPr lang="en-US" sz="2000" u="none" strike="noStrike" kern="1200" dirty="0">
                          <a:solidFill>
                            <a:schemeClr val="tx1"/>
                          </a:solidFill>
                          <a:effectLst/>
                          <a:latin typeface="+mn-lt"/>
                          <a:ea typeface="+mn-ea"/>
                          <a:cs typeface="+mn-cs"/>
                        </a:rPr>
                        <a:t>BPM</a:t>
                      </a:r>
                    </a:p>
                  </a:txBody>
                  <a:tcPr marL="7620" marR="7620" marT="7620" marB="0" anchor="b"/>
                </a:tc>
                <a:tc>
                  <a:txBody>
                    <a:bodyPr/>
                    <a:lstStyle/>
                    <a:p>
                      <a:pPr algn="l" fontAlgn="ctr"/>
                      <a:r>
                        <a:rPr lang="en-US" altLang="zh-CN" sz="1600" u="none" strike="noStrike" kern="1200">
                          <a:solidFill>
                            <a:schemeClr val="tx1"/>
                          </a:solidFill>
                          <a:effectLst/>
                          <a:latin typeface="+mn-lt"/>
                          <a:ea typeface="+mn-ea"/>
                          <a:cs typeface="+mn-cs"/>
                        </a:rPr>
                        <a:t>6/11/1</a:t>
                      </a:r>
                    </a:p>
                  </a:txBody>
                  <a:tcPr marL="114300" marR="7620" marT="7620" marB="0" anchor="ctr"/>
                </a:tc>
                <a:tc>
                  <a:txBody>
                    <a:bodyPr/>
                    <a:lstStyle/>
                    <a:p>
                      <a:pPr algn="l" fontAlgn="ctr"/>
                      <a:r>
                        <a:rPr lang="en-US" altLang="zh-CN" sz="1600" u="none" strike="noStrike" kern="1200">
                          <a:solidFill>
                            <a:schemeClr val="tx1"/>
                          </a:solidFill>
                          <a:effectLst/>
                          <a:latin typeface="+mn-lt"/>
                          <a:ea typeface="+mn-ea"/>
                          <a:cs typeface="+mn-cs"/>
                        </a:rPr>
                        <a:t>7/10/31</a:t>
                      </a:r>
                    </a:p>
                  </a:txBody>
                  <a:tcPr marL="114300" marR="7620" marT="7620" marB="0" anchor="ctr"/>
                </a:tc>
                <a:tc>
                  <a:txBody>
                    <a:bodyPr/>
                    <a:lstStyle/>
                    <a:p>
                      <a:pPr algn="r" fontAlgn="b"/>
                      <a:r>
                        <a:rPr lang="en-US" altLang="zh-CN" sz="1600" u="none" strike="noStrike" kern="1200">
                          <a:solidFill>
                            <a:schemeClr val="tx1"/>
                          </a:solidFill>
                          <a:effectLst/>
                          <a:latin typeface="+mn-lt"/>
                          <a:ea typeface="+mn-ea"/>
                          <a:cs typeface="+mn-cs"/>
                        </a:rPr>
                        <a:t>300</a:t>
                      </a:r>
                    </a:p>
                  </a:txBody>
                  <a:tcPr marL="7620" marR="7620" marT="7620" marB="0" anchor="b"/>
                </a:tc>
                <a:tc>
                  <a:txBody>
                    <a:bodyPr/>
                    <a:lstStyle/>
                    <a:p>
                      <a:pPr algn="r" fontAlgn="ctr"/>
                      <a:r>
                        <a:rPr lang="en-US" altLang="zh-CN" sz="1600" u="none" strike="noStrike" kern="1200">
                          <a:solidFill>
                            <a:schemeClr val="tx1"/>
                          </a:solidFill>
                          <a:effectLst/>
                          <a:latin typeface="+mn-lt"/>
                          <a:ea typeface="+mn-ea"/>
                          <a:cs typeface="+mn-cs"/>
                        </a:rPr>
                        <a:t>443</a:t>
                      </a:r>
                    </a:p>
                  </a:txBody>
                  <a:tcPr marL="7620" marR="7620" marT="7620" marB="0" anchor="ctr"/>
                </a:tc>
                <a:tc>
                  <a:txBody>
                    <a:bodyPr/>
                    <a:lstStyle/>
                    <a:p>
                      <a:pPr algn="r" fontAlgn="b"/>
                      <a:r>
                        <a:rPr lang="en-US" altLang="zh-CN" sz="1600" u="none" strike="noStrike" kern="1200" dirty="0">
                          <a:solidFill>
                            <a:schemeClr val="tx1"/>
                          </a:solidFill>
                          <a:effectLst/>
                          <a:latin typeface="+mn-lt"/>
                          <a:ea typeface="+mn-ea"/>
                          <a:cs typeface="+mn-cs"/>
                        </a:rPr>
                        <a:t>1.477 </a:t>
                      </a:r>
                    </a:p>
                  </a:txBody>
                  <a:tcPr marL="7620" marR="7620" marT="7620" marB="0" anchor="b"/>
                </a:tc>
                <a:tc>
                  <a:txBody>
                    <a:bodyPr/>
                    <a:lstStyle/>
                    <a:p>
                      <a:pPr algn="l" fontAlgn="b"/>
                      <a:r>
                        <a:rPr lang="en-US" altLang="zh-CN" sz="1600" u="none" strike="noStrike" kern="1200" dirty="0">
                          <a:solidFill>
                            <a:schemeClr val="tx1"/>
                          </a:solidFill>
                          <a:effectLst/>
                          <a:latin typeface="+mn-lt"/>
                          <a:ea typeface="+mn-ea"/>
                          <a:cs typeface="+mn-cs"/>
                        </a:rPr>
                        <a:t>200*114*114</a:t>
                      </a:r>
                    </a:p>
                  </a:txBody>
                  <a:tcPr marL="7620" marR="7620" marT="7620" marB="0" anchor="b"/>
                </a:tc>
                <a:extLst>
                  <a:ext uri="{0D108BD9-81ED-4DB2-BD59-A6C34878D82A}">
                    <a16:rowId xmlns:a16="http://schemas.microsoft.com/office/drawing/2014/main" val="1923116156"/>
                  </a:ext>
                </a:extLst>
              </a:tr>
            </a:tbl>
          </a:graphicData>
        </a:graphic>
      </p:graphicFrame>
    </p:spTree>
    <p:extLst>
      <p:ext uri="{BB962C8B-B14F-4D97-AF65-F5344CB8AC3E}">
        <p14:creationId xmlns:p14="http://schemas.microsoft.com/office/powerpoint/2010/main" val="3317771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1"/>
          <p:cNvSpPr>
            <a:spLocks noGrp="1"/>
          </p:cNvSpPr>
          <p:nvPr>
            <p:ph type="title"/>
          </p:nvPr>
        </p:nvSpPr>
        <p:spPr>
          <a:xfrm>
            <a:off x="1884000" y="0"/>
            <a:ext cx="8280000" cy="612000"/>
          </a:xfrm>
        </p:spPr>
        <p:txBody>
          <a:bodyPr/>
          <a:lstStyle/>
          <a:p>
            <a:pPr eaLnBrk="1" hangingPunct="1"/>
            <a:r>
              <a:rPr lang="en-US" altLang="zh-CN" sz="3200" b="1" dirty="0">
                <a:latin typeface="Times New Roman" panose="02020603050405020304" pitchFamily="18" charset="0"/>
                <a:cs typeface="Times New Roman" pitchFamily="18" charset="0"/>
              </a:rPr>
              <a:t>Contents</a:t>
            </a:r>
          </a:p>
        </p:txBody>
      </p:sp>
      <p:sp>
        <p:nvSpPr>
          <p:cNvPr id="1029" name="内容占位符 2"/>
          <p:cNvSpPr>
            <a:spLocks noGrp="1"/>
          </p:cNvSpPr>
          <p:nvPr>
            <p:ph idx="1"/>
          </p:nvPr>
        </p:nvSpPr>
        <p:spPr>
          <a:xfrm>
            <a:off x="2279576" y="1124744"/>
            <a:ext cx="7884424" cy="4824536"/>
          </a:xfrm>
        </p:spPr>
        <p:txBody>
          <a:bodyPr/>
          <a:lstStyle/>
          <a:p>
            <a:pPr marL="457200" lvl="1" indent="-457200" eaLnBrk="1" hangingPunct="1">
              <a:lnSpc>
                <a:spcPct val="150000"/>
              </a:lnSpc>
              <a:spcBef>
                <a:spcPts val="600"/>
              </a:spcBef>
              <a:spcAft>
                <a:spcPts val="600"/>
              </a:spcAft>
              <a:buClr>
                <a:srgbClr val="FF0000"/>
              </a:buClr>
              <a:buSzPct val="80000"/>
              <a:buFont typeface="+mj-lt"/>
              <a:buAutoNum type="arabicPeriod"/>
              <a:defRPr/>
            </a:pPr>
            <a:r>
              <a:rPr lang="en-US" altLang="zh-CN" sz="2400" b="1" dirty="0">
                <a:latin typeface="Times New Roman" panose="02020603050405020304" pitchFamily="18" charset="0"/>
                <a:cs typeface="Times New Roman" pitchFamily="18" charset="0"/>
              </a:rPr>
              <a:t>CEPC installation procedure detail study</a:t>
            </a:r>
          </a:p>
          <a:p>
            <a:pPr marL="457200" lvl="1" indent="-457200" eaLnBrk="1" hangingPunct="1">
              <a:lnSpc>
                <a:spcPct val="150000"/>
              </a:lnSpc>
              <a:spcBef>
                <a:spcPts val="600"/>
              </a:spcBef>
              <a:spcAft>
                <a:spcPts val="600"/>
              </a:spcAft>
              <a:buClr>
                <a:srgbClr val="FF0000"/>
              </a:buClr>
              <a:buSzPct val="80000"/>
              <a:buFont typeface="+mj-lt"/>
              <a:buAutoNum type="arabicPeriod"/>
              <a:defRPr/>
            </a:pPr>
            <a:r>
              <a:rPr lang="en-US" altLang="zh-CN" sz="2400" b="1" dirty="0">
                <a:latin typeface="Times New Roman" panose="02020603050405020304" pitchFamily="18" charset="0"/>
                <a:cs typeface="Times New Roman" pitchFamily="18" charset="0"/>
              </a:rPr>
              <a:t>Component storage warehouse number,  location optimization study</a:t>
            </a:r>
          </a:p>
          <a:p>
            <a:pPr marL="457200" lvl="1" indent="-457200" eaLnBrk="1" hangingPunct="1">
              <a:lnSpc>
                <a:spcPct val="150000"/>
              </a:lnSpc>
              <a:spcBef>
                <a:spcPts val="600"/>
              </a:spcBef>
              <a:spcAft>
                <a:spcPts val="600"/>
              </a:spcAft>
              <a:buClr>
                <a:srgbClr val="FF0000"/>
              </a:buClr>
              <a:buSzPct val="80000"/>
              <a:buFont typeface="+mj-lt"/>
              <a:buAutoNum type="arabicPeriod"/>
              <a:defRPr/>
            </a:pPr>
            <a:r>
              <a:rPr lang="en-US" altLang="zh-CN" sz="2400" b="1" dirty="0">
                <a:latin typeface="Times New Roman" panose="02020603050405020304" pitchFamily="18" charset="0"/>
                <a:cs typeface="Times New Roman" pitchFamily="18" charset="0"/>
              </a:rPr>
              <a:t>Summary</a:t>
            </a:r>
          </a:p>
          <a:p>
            <a:pPr marL="0" indent="0" eaLnBrk="1" hangingPunct="1">
              <a:buClr>
                <a:srgbClr val="FF0000"/>
              </a:buClr>
              <a:buSzPct val="80000"/>
              <a:buNone/>
              <a:defRPr/>
            </a:pPr>
            <a:endParaRPr lang="en-GB" altLang="zh-CN" sz="1800" dirty="0">
              <a:latin typeface="Times New Roman" pitchFamily="18" charset="0"/>
            </a:endParaRPr>
          </a:p>
        </p:txBody>
      </p:sp>
      <p:cxnSp>
        <p:nvCxnSpPr>
          <p:cNvPr id="5" name="直接连接符 4"/>
          <p:cNvCxnSpPr/>
          <p:nvPr/>
        </p:nvCxnSpPr>
        <p:spPr>
          <a:xfrm>
            <a:off x="1524000" y="692696"/>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灯片编号占位符 1">
            <a:extLst>
              <a:ext uri="{FF2B5EF4-FFF2-40B4-BE49-F238E27FC236}">
                <a16:creationId xmlns:a16="http://schemas.microsoft.com/office/drawing/2014/main" id="{531518A1-F0EE-46DA-B3A8-0D397B344632}"/>
              </a:ext>
            </a:extLst>
          </p:cNvPr>
          <p:cNvSpPr>
            <a:spLocks noGrp="1"/>
          </p:cNvSpPr>
          <p:nvPr>
            <p:ph type="sldNum" sz="quarter" idx="12"/>
          </p:nvPr>
        </p:nvSpPr>
        <p:spPr>
          <a:xfrm>
            <a:off x="8737600" y="6356351"/>
            <a:ext cx="2844800" cy="365125"/>
          </a:xfrm>
        </p:spPr>
        <p:txBody>
          <a:bodyPr/>
          <a:lstStyle/>
          <a:p>
            <a:pPr>
              <a:defRPr/>
            </a:pPr>
            <a:fld id="{521683DF-D507-43F4-81CB-95BA739AB1EA}" type="slidenum">
              <a:rPr lang="zh-CN" altLang="en-US" smtClean="0"/>
              <a:pPr>
                <a:defRPr/>
              </a:pPr>
              <a:t>2</a:t>
            </a:fld>
            <a:endParaRPr lang="zh-CN" altLang="en-US" dirty="0"/>
          </a:p>
        </p:txBody>
      </p:sp>
    </p:spTree>
    <p:extLst>
      <p:ext uri="{BB962C8B-B14F-4D97-AF65-F5344CB8AC3E}">
        <p14:creationId xmlns:p14="http://schemas.microsoft.com/office/powerpoint/2010/main" val="1825487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29823DCA-D37D-400C-930E-969EC92EE21D}"/>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D7FE0B34-B289-4C21-9C9A-3DE280803916}"/>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4" name="图片 3">
            <a:extLst>
              <a:ext uri="{FF2B5EF4-FFF2-40B4-BE49-F238E27FC236}">
                <a16:creationId xmlns:a16="http://schemas.microsoft.com/office/drawing/2014/main" id="{7E7C4BCE-3B35-4233-9D17-910095E19C0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281798" y="1924679"/>
            <a:ext cx="7628403" cy="4223493"/>
          </a:xfrm>
          <a:prstGeom prst="rect">
            <a:avLst/>
          </a:prstGeom>
        </p:spPr>
      </p:pic>
      <p:sp>
        <p:nvSpPr>
          <p:cNvPr id="5" name="内容占位符 2">
            <a:extLst>
              <a:ext uri="{FF2B5EF4-FFF2-40B4-BE49-F238E27FC236}">
                <a16:creationId xmlns:a16="http://schemas.microsoft.com/office/drawing/2014/main" id="{7AA1E3DB-6CFE-4ECF-96E1-A724C92C90A6}"/>
              </a:ext>
            </a:extLst>
          </p:cNvPr>
          <p:cNvSpPr txBox="1">
            <a:spLocks/>
          </p:cNvSpPr>
          <p:nvPr/>
        </p:nvSpPr>
        <p:spPr>
          <a:xfrm>
            <a:off x="1271464" y="738676"/>
            <a:ext cx="9937104" cy="602091"/>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358775" lvl="1" indent="-358775" eaLnBrk="1" hangingPunct="1">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仓库需求模拟（华侨大学王佳斌）</a:t>
            </a:r>
            <a:endParaRPr lang="en-US" altLang="zh-CN" sz="24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模拟流程</a:t>
            </a:r>
            <a:endParaRPr lang="en-US" altLang="zh-CN" sz="2000" dirty="0">
              <a:latin typeface="Times New Roman" pitchFamily="18" charset="0"/>
              <a:cs typeface="Times New Roman" pitchFamily="18" charset="0"/>
            </a:endParaRPr>
          </a:p>
        </p:txBody>
      </p:sp>
      <p:sp>
        <p:nvSpPr>
          <p:cNvPr id="6" name="标题 1">
            <a:extLst>
              <a:ext uri="{FF2B5EF4-FFF2-40B4-BE49-F238E27FC236}">
                <a16:creationId xmlns:a16="http://schemas.microsoft.com/office/drawing/2014/main" id="{060C861C-1C99-4C0A-B19B-2F16B7BDFA88}"/>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zh-CN" altLang="en-US" sz="2400" b="1" dirty="0">
                <a:latin typeface="Times New Roman" panose="02020603050405020304" pitchFamily="18" charset="0"/>
                <a:cs typeface="Times New Roman" pitchFamily="18" charset="0"/>
              </a:rPr>
              <a:t>仓库数量计算</a:t>
            </a:r>
            <a:endParaRPr lang="en-US" altLang="zh-CN" sz="2400" b="1"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712873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BA09086-F648-4F29-BE74-724099203D4B}"/>
              </a:ext>
            </a:extLst>
          </p:cNvPr>
          <p:cNvPicPr>
            <a:picLocks noChangeAspect="1"/>
          </p:cNvPicPr>
          <p:nvPr/>
        </p:nvPicPr>
        <p:blipFill>
          <a:blip r:embed="rId2"/>
          <a:stretch>
            <a:fillRect/>
          </a:stretch>
        </p:blipFill>
        <p:spPr>
          <a:xfrm>
            <a:off x="3215680" y="3717032"/>
            <a:ext cx="6632304" cy="2790290"/>
          </a:xfrm>
          <a:prstGeom prst="rect">
            <a:avLst/>
          </a:prstGeom>
        </p:spPr>
      </p:pic>
      <p:sp>
        <p:nvSpPr>
          <p:cNvPr id="2" name="灯片编号占位符 1">
            <a:extLst>
              <a:ext uri="{FF2B5EF4-FFF2-40B4-BE49-F238E27FC236}">
                <a16:creationId xmlns:a16="http://schemas.microsoft.com/office/drawing/2014/main" id="{E3F993B1-5860-4092-BEC9-D470E3A533D1}"/>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71296E94-7A49-4D66-B87A-5DC6066B3D4F}"/>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内容占位符 2">
            <a:extLst>
              <a:ext uri="{FF2B5EF4-FFF2-40B4-BE49-F238E27FC236}">
                <a16:creationId xmlns:a16="http://schemas.microsoft.com/office/drawing/2014/main" id="{0438419A-6765-4CFB-91FC-D0EA0D7411B9}"/>
              </a:ext>
            </a:extLst>
          </p:cNvPr>
          <p:cNvSpPr txBox="1">
            <a:spLocks/>
          </p:cNvSpPr>
          <p:nvPr/>
        </p:nvSpPr>
        <p:spPr>
          <a:xfrm>
            <a:off x="1271464" y="738676"/>
            <a:ext cx="9937104" cy="1826228"/>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358775" lvl="1" indent="-358775" eaLnBrk="1" hangingPunct="1">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仿真仓库：</a:t>
            </a:r>
            <a:endParaRPr lang="en-US" altLang="zh-CN" sz="24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类型一（只有堆货区），堆货区面积</a:t>
            </a:r>
            <a:r>
              <a:rPr lang="en-US" altLang="zh-CN" sz="2000" dirty="0">
                <a:latin typeface="Times New Roman" pitchFamily="18" charset="0"/>
                <a:cs typeface="Times New Roman" pitchFamily="18" charset="0"/>
              </a:rPr>
              <a:t>50m*100m = 5000m</a:t>
            </a:r>
            <a:r>
              <a:rPr lang="en-US" altLang="zh-CN" sz="2000" baseline="30000" dirty="0">
                <a:latin typeface="Times New Roman" pitchFamily="18" charset="0"/>
                <a:cs typeface="Times New Roman" pitchFamily="18" charset="0"/>
              </a:rPr>
              <a:t>2</a:t>
            </a: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类型二（带货架），有货架仓库堆货区面积</a:t>
            </a:r>
            <a:r>
              <a:rPr lang="en-US" altLang="zh-CN" sz="2000" dirty="0">
                <a:latin typeface="Times New Roman" pitchFamily="18" charset="0"/>
                <a:cs typeface="Times New Roman" pitchFamily="18" charset="0"/>
              </a:rPr>
              <a:t>4000m</a:t>
            </a:r>
            <a:r>
              <a:rPr lang="en-US" altLang="zh-CN" sz="2000" baseline="30000" dirty="0">
                <a:latin typeface="Times New Roman" pitchFamily="18" charset="0"/>
                <a:cs typeface="Times New Roman" pitchFamily="18" charset="0"/>
              </a:rPr>
              <a:t>2</a:t>
            </a:r>
            <a:r>
              <a:rPr lang="zh-CN" altLang="en-US" sz="2000" dirty="0">
                <a:latin typeface="Times New Roman" pitchFamily="18" charset="0"/>
                <a:cs typeface="Times New Roman" pitchFamily="18" charset="0"/>
              </a:rPr>
              <a:t>（</a:t>
            </a:r>
            <a:r>
              <a:rPr lang="en-US" altLang="zh-CN" sz="2000" dirty="0">
                <a:latin typeface="Times New Roman" pitchFamily="18" charset="0"/>
                <a:cs typeface="Times New Roman" pitchFamily="18" charset="0"/>
              </a:rPr>
              <a:t>100m*40m</a:t>
            </a:r>
            <a:r>
              <a:rPr lang="zh-CN" altLang="en-US" sz="2000" dirty="0">
                <a:latin typeface="Times New Roman" pitchFamily="18" charset="0"/>
                <a:cs typeface="Times New Roman" pitchFamily="18" charset="0"/>
              </a:rPr>
              <a:t>），货架区面积</a:t>
            </a:r>
            <a:r>
              <a:rPr lang="en-US" altLang="zh-CN" sz="2000" dirty="0">
                <a:latin typeface="Times New Roman" pitchFamily="18" charset="0"/>
                <a:cs typeface="Times New Roman" pitchFamily="18" charset="0"/>
              </a:rPr>
              <a:t>1000 m</a:t>
            </a:r>
            <a:r>
              <a:rPr lang="en-US" altLang="zh-CN" sz="2000" baseline="30000" dirty="0">
                <a:latin typeface="Times New Roman" pitchFamily="18" charset="0"/>
                <a:cs typeface="Times New Roman" pitchFamily="18" charset="0"/>
              </a:rPr>
              <a:t>2</a:t>
            </a:r>
            <a:r>
              <a:rPr lang="zh-CN" altLang="en-US" sz="2000" dirty="0">
                <a:latin typeface="Times New Roman" pitchFamily="18" charset="0"/>
                <a:cs typeface="Times New Roman" pitchFamily="18" charset="0"/>
              </a:rPr>
              <a:t>（</a:t>
            </a:r>
            <a:r>
              <a:rPr lang="en-US" altLang="zh-CN" sz="2000" dirty="0">
                <a:latin typeface="Times New Roman" pitchFamily="18" charset="0"/>
                <a:cs typeface="Times New Roman" pitchFamily="18" charset="0"/>
              </a:rPr>
              <a:t>100m*10m</a:t>
            </a:r>
            <a:r>
              <a:rPr lang="zh-CN" altLang="en-US" sz="2000" dirty="0">
                <a:latin typeface="Times New Roman" pitchFamily="18" charset="0"/>
                <a:cs typeface="Times New Roman" pitchFamily="18" charset="0"/>
              </a:rPr>
              <a:t>），货架单元个数</a:t>
            </a:r>
            <a:r>
              <a:rPr lang="en-US" altLang="zh-CN" sz="2000" dirty="0">
                <a:latin typeface="Times New Roman" pitchFamily="18" charset="0"/>
                <a:cs typeface="Times New Roman" pitchFamily="18" charset="0"/>
              </a:rPr>
              <a:t>9000</a:t>
            </a:r>
            <a:r>
              <a:rPr lang="zh-CN" altLang="en-US" sz="2000" dirty="0">
                <a:latin typeface="Times New Roman" pitchFamily="18" charset="0"/>
                <a:cs typeface="Times New Roman" pitchFamily="18" charset="0"/>
              </a:rPr>
              <a:t>，货架规格为</a:t>
            </a:r>
            <a:r>
              <a:rPr lang="en-US" altLang="zh-CN" sz="2000" dirty="0">
                <a:latin typeface="Times New Roman" pitchFamily="18" charset="0"/>
                <a:cs typeface="Times New Roman" pitchFamily="18" charset="0"/>
              </a:rPr>
              <a:t>0.55m*0.35m*0.25m</a:t>
            </a:r>
            <a:r>
              <a:rPr lang="zh-CN" altLang="en-US" sz="2000" dirty="0">
                <a:latin typeface="Times New Roman" pitchFamily="18" charset="0"/>
                <a:cs typeface="Times New Roman" pitchFamily="18" charset="0"/>
              </a:rPr>
              <a:t>，层数：</a:t>
            </a:r>
            <a:r>
              <a:rPr lang="en-US" altLang="zh-CN" sz="2000" dirty="0">
                <a:latin typeface="Times New Roman" pitchFamily="18" charset="0"/>
                <a:cs typeface="Times New Roman" pitchFamily="18" charset="0"/>
              </a:rPr>
              <a:t>3</a:t>
            </a:r>
            <a:r>
              <a:rPr lang="zh-CN" altLang="en-US" sz="2000" dirty="0">
                <a:latin typeface="Times New Roman" pitchFamily="18" charset="0"/>
                <a:cs typeface="Times New Roman" pitchFamily="18" charset="0"/>
              </a:rPr>
              <a:t>层，根据货架区的面积以及货架规格可知，横向一排最多放置</a:t>
            </a:r>
            <a:r>
              <a:rPr lang="en-US" altLang="zh-CN" sz="2000" dirty="0">
                <a:latin typeface="Times New Roman" pitchFamily="18" charset="0"/>
                <a:cs typeface="Times New Roman" pitchFamily="18" charset="0"/>
              </a:rPr>
              <a:t>180</a:t>
            </a:r>
            <a:r>
              <a:rPr lang="zh-CN" altLang="en-US" sz="2000" dirty="0">
                <a:latin typeface="Times New Roman" pitchFamily="18" charset="0"/>
                <a:cs typeface="Times New Roman" pitchFamily="18" charset="0"/>
              </a:rPr>
              <a:t>个货架，纵向一列最多可放置</a:t>
            </a:r>
            <a:r>
              <a:rPr lang="en-US" altLang="zh-CN" sz="2000" dirty="0">
                <a:latin typeface="Times New Roman" pitchFamily="18" charset="0"/>
                <a:cs typeface="Times New Roman" pitchFamily="18" charset="0"/>
              </a:rPr>
              <a:t>28</a:t>
            </a:r>
            <a:r>
              <a:rPr lang="zh-CN" altLang="en-US" sz="2000" dirty="0">
                <a:latin typeface="Times New Roman" pitchFamily="18" charset="0"/>
                <a:cs typeface="Times New Roman" pitchFamily="18" charset="0"/>
              </a:rPr>
              <a:t>货架， </a:t>
            </a:r>
            <a:r>
              <a:rPr lang="en-US" altLang="zh-CN" sz="2000" dirty="0">
                <a:latin typeface="Times New Roman" pitchFamily="18" charset="0"/>
                <a:cs typeface="Times New Roman" pitchFamily="18" charset="0"/>
              </a:rPr>
              <a:t>180*28=5024</a:t>
            </a:r>
            <a:r>
              <a:rPr lang="zh-CN" altLang="en-US" sz="2000" dirty="0">
                <a:latin typeface="Times New Roman" pitchFamily="18" charset="0"/>
                <a:cs typeface="Times New Roman" pitchFamily="18" charset="0"/>
              </a:rPr>
              <a:t>，即</a:t>
            </a:r>
            <a:r>
              <a:rPr lang="en-US" altLang="zh-CN" sz="2000" dirty="0">
                <a:latin typeface="Times New Roman" pitchFamily="18" charset="0"/>
                <a:cs typeface="Times New Roman" pitchFamily="18" charset="0"/>
              </a:rPr>
              <a:t>1000㎡</a:t>
            </a:r>
            <a:r>
              <a:rPr lang="zh-CN" altLang="en-US" sz="2000" dirty="0">
                <a:latin typeface="Times New Roman" pitchFamily="18" charset="0"/>
                <a:cs typeface="Times New Roman" pitchFamily="18" charset="0"/>
              </a:rPr>
              <a:t>的货架区最多可放置</a:t>
            </a:r>
            <a:r>
              <a:rPr lang="en-US" altLang="zh-CN" sz="2000" dirty="0">
                <a:latin typeface="Times New Roman" pitchFamily="18" charset="0"/>
                <a:cs typeface="Times New Roman" pitchFamily="18" charset="0"/>
              </a:rPr>
              <a:t>5024</a:t>
            </a:r>
            <a:r>
              <a:rPr lang="zh-CN" altLang="en-US" sz="2000" dirty="0">
                <a:latin typeface="Times New Roman" pitchFamily="18" charset="0"/>
                <a:cs typeface="Times New Roman" pitchFamily="18" charset="0"/>
              </a:rPr>
              <a:t>个货架。</a:t>
            </a:r>
            <a:endParaRPr lang="en-US" altLang="zh-CN" sz="2000" dirty="0">
              <a:latin typeface="Times New Roman" pitchFamily="18" charset="0"/>
              <a:cs typeface="Times New Roman" pitchFamily="18" charset="0"/>
            </a:endParaRPr>
          </a:p>
          <a:p>
            <a:pPr marL="358775" lvl="1" indent="-358775">
              <a:spcBef>
                <a:spcPts val="600"/>
              </a:spcBef>
              <a:spcAft>
                <a:spcPts val="600"/>
              </a:spcAft>
              <a:buClr>
                <a:srgbClr val="FF0000"/>
              </a:buClr>
              <a:buSzPct val="80000"/>
              <a:buFont typeface="Wingdings" panose="05000000000000000000" pitchFamily="2" charset="2"/>
              <a:buChar char="l"/>
              <a:defRPr/>
            </a:pPr>
            <a:r>
              <a:rPr lang="zh-CN" altLang="en-US" sz="2000" dirty="0">
                <a:latin typeface="Times New Roman" pitchFamily="18" charset="0"/>
                <a:cs typeface="Times New Roman" pitchFamily="18" charset="0"/>
              </a:rPr>
              <a:t>仓库平面图</a:t>
            </a:r>
          </a:p>
        </p:txBody>
      </p:sp>
      <p:sp>
        <p:nvSpPr>
          <p:cNvPr id="7" name="标题 1">
            <a:extLst>
              <a:ext uri="{FF2B5EF4-FFF2-40B4-BE49-F238E27FC236}">
                <a16:creationId xmlns:a16="http://schemas.microsoft.com/office/drawing/2014/main" id="{55CA2ED8-DEE5-4660-80E2-540A1FB1E0A4}"/>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zh-CN" altLang="en-US" sz="2400" b="1" dirty="0">
                <a:latin typeface="Times New Roman" panose="02020603050405020304" pitchFamily="18" charset="0"/>
                <a:cs typeface="Times New Roman" pitchFamily="18" charset="0"/>
              </a:rPr>
              <a:t>仓库数量计算</a:t>
            </a:r>
            <a:endParaRPr lang="en-US" altLang="zh-CN" sz="2400" b="1"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594648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71192D2-5410-4BD6-BC43-BA2B718A190F}"/>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2DADF229-E9C3-4D07-9E35-7E19F29D1767}"/>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7F4340F8-599F-4C0B-9B41-8AD9A93E7BEE}"/>
              </a:ext>
            </a:extLst>
          </p:cNvPr>
          <p:cNvPicPr>
            <a:picLocks noChangeAspect="1"/>
          </p:cNvPicPr>
          <p:nvPr/>
        </p:nvPicPr>
        <p:blipFill>
          <a:blip r:embed="rId2"/>
          <a:stretch>
            <a:fillRect/>
          </a:stretch>
        </p:blipFill>
        <p:spPr>
          <a:xfrm>
            <a:off x="1703512" y="764705"/>
            <a:ext cx="8009314" cy="3312368"/>
          </a:xfrm>
          <a:prstGeom prst="rect">
            <a:avLst/>
          </a:prstGeom>
        </p:spPr>
      </p:pic>
      <p:sp>
        <p:nvSpPr>
          <p:cNvPr id="8" name="内容占位符 2">
            <a:extLst>
              <a:ext uri="{FF2B5EF4-FFF2-40B4-BE49-F238E27FC236}">
                <a16:creationId xmlns:a16="http://schemas.microsoft.com/office/drawing/2014/main" id="{B35256CB-C7FA-4202-A437-A779D92F3FDA}"/>
              </a:ext>
            </a:extLst>
          </p:cNvPr>
          <p:cNvSpPr txBox="1">
            <a:spLocks/>
          </p:cNvSpPr>
          <p:nvPr/>
        </p:nvSpPr>
        <p:spPr>
          <a:xfrm>
            <a:off x="1415480" y="4222483"/>
            <a:ext cx="9937104" cy="1987516"/>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358775" lvl="1" indent="-358775" eaLnBrk="1" hangingPunct="1">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最后仿真结果显示：</a:t>
            </a:r>
            <a:endParaRPr lang="en-US" altLang="zh-CN" sz="24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方案一（无货架）每个标段</a:t>
            </a:r>
            <a:r>
              <a:rPr lang="en-US" altLang="zh-CN" sz="2000" dirty="0">
                <a:latin typeface="Times New Roman" pitchFamily="18" charset="0"/>
                <a:cs typeface="Times New Roman" pitchFamily="18" charset="0"/>
              </a:rPr>
              <a:t>9</a:t>
            </a:r>
            <a:r>
              <a:rPr lang="zh-CN" altLang="en-US" sz="2000" dirty="0">
                <a:latin typeface="Times New Roman" pitchFamily="18" charset="0"/>
                <a:cs typeface="Times New Roman" pitchFamily="18" charset="0"/>
              </a:rPr>
              <a:t>个仓库即可满足要求，每个仓库的平均利用率为</a:t>
            </a:r>
            <a:r>
              <a:rPr lang="en-US" altLang="zh-CN" sz="2000" dirty="0">
                <a:latin typeface="Times New Roman" pitchFamily="18" charset="0"/>
                <a:cs typeface="Times New Roman" pitchFamily="18" charset="0"/>
              </a:rPr>
              <a:t>78%</a:t>
            </a:r>
            <a:r>
              <a:rPr lang="zh-CN" altLang="en-US" sz="2000" dirty="0">
                <a:latin typeface="Times New Roman" pitchFamily="18" charset="0"/>
                <a:cs typeface="Times New Roman" pitchFamily="18" charset="0"/>
              </a:rPr>
              <a:t>。</a:t>
            </a:r>
            <a:endParaRPr lang="en-US" altLang="zh-CN" sz="20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方案二（有货架）每个标段</a:t>
            </a:r>
            <a:r>
              <a:rPr lang="en-US" altLang="zh-CN" sz="2000" dirty="0">
                <a:latin typeface="Times New Roman" pitchFamily="18" charset="0"/>
                <a:cs typeface="Times New Roman" pitchFamily="18" charset="0"/>
              </a:rPr>
              <a:t>8</a:t>
            </a:r>
            <a:r>
              <a:rPr lang="zh-CN" altLang="en-US" sz="2000" dirty="0">
                <a:latin typeface="Times New Roman" pitchFamily="18" charset="0"/>
                <a:cs typeface="Times New Roman" pitchFamily="18" charset="0"/>
              </a:rPr>
              <a:t>个堆货区仓库，</a:t>
            </a:r>
            <a:r>
              <a:rPr lang="en-US" altLang="zh-CN" sz="2000" dirty="0">
                <a:latin typeface="Times New Roman" pitchFamily="18" charset="0"/>
                <a:cs typeface="Times New Roman" pitchFamily="18" charset="0"/>
              </a:rPr>
              <a:t>1</a:t>
            </a:r>
            <a:r>
              <a:rPr lang="zh-CN" altLang="en-US" sz="2000" dirty="0">
                <a:latin typeface="Times New Roman" pitchFamily="18" charset="0"/>
                <a:cs typeface="Times New Roman" pitchFamily="18" charset="0"/>
              </a:rPr>
              <a:t>个带货架仓库，货架数量</a:t>
            </a:r>
            <a:r>
              <a:rPr lang="en-US" altLang="zh-CN" sz="2000" dirty="0">
                <a:latin typeface="Times New Roman" pitchFamily="18" charset="0"/>
                <a:cs typeface="Times New Roman" pitchFamily="18" charset="0"/>
              </a:rPr>
              <a:t>2287</a:t>
            </a:r>
            <a:r>
              <a:rPr lang="zh-CN" altLang="en-US" sz="2000" dirty="0">
                <a:latin typeface="Times New Roman" pitchFamily="18" charset="0"/>
                <a:cs typeface="Times New Roman" pitchFamily="18" charset="0"/>
              </a:rPr>
              <a:t>，即可满足要求。每个仓库的平均利用率为</a:t>
            </a:r>
            <a:r>
              <a:rPr lang="en-US" altLang="zh-CN" sz="2000" dirty="0">
                <a:latin typeface="Times New Roman" pitchFamily="18" charset="0"/>
                <a:cs typeface="Times New Roman" pitchFamily="18" charset="0"/>
              </a:rPr>
              <a:t>75%</a:t>
            </a:r>
            <a:r>
              <a:rPr lang="zh-CN" altLang="en-US" sz="2000" dirty="0">
                <a:latin typeface="Times New Roman" pitchFamily="18" charset="0"/>
                <a:cs typeface="Times New Roman" pitchFamily="18" charset="0"/>
              </a:rPr>
              <a:t>。</a:t>
            </a:r>
            <a:endParaRPr lang="en-US" altLang="zh-CN" sz="20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方案二尽管综合使用</a:t>
            </a:r>
            <a:r>
              <a:rPr lang="en-US" altLang="zh-CN" sz="2000" dirty="0">
                <a:latin typeface="Times New Roman" pitchFamily="18" charset="0"/>
                <a:cs typeface="Times New Roman" pitchFamily="18" charset="0"/>
              </a:rPr>
              <a:t>8+1</a:t>
            </a:r>
            <a:r>
              <a:rPr lang="zh-CN" altLang="en-US" sz="2000" dirty="0">
                <a:latin typeface="Times New Roman" pitchFamily="18" charset="0"/>
                <a:cs typeface="Times New Roman" pitchFamily="18" charset="0"/>
              </a:rPr>
              <a:t>个仓库，但是仓库利用率有明显下降。</a:t>
            </a:r>
            <a:endParaRPr lang="en-US" altLang="zh-CN" sz="2000" dirty="0">
              <a:latin typeface="Times New Roman" pitchFamily="18" charset="0"/>
              <a:cs typeface="Times New Roman" pitchFamily="18" charset="0"/>
            </a:endParaRPr>
          </a:p>
        </p:txBody>
      </p:sp>
      <p:sp>
        <p:nvSpPr>
          <p:cNvPr id="6" name="标题 1">
            <a:extLst>
              <a:ext uri="{FF2B5EF4-FFF2-40B4-BE49-F238E27FC236}">
                <a16:creationId xmlns:a16="http://schemas.microsoft.com/office/drawing/2014/main" id="{0C021D15-9C95-41E4-892D-78CA04774BB0}"/>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zh-CN" altLang="en-US" sz="2400" b="1" dirty="0">
                <a:latin typeface="Times New Roman" panose="02020603050405020304" pitchFamily="18" charset="0"/>
                <a:cs typeface="Times New Roman" pitchFamily="18" charset="0"/>
              </a:rPr>
              <a:t>仓库数量计算</a:t>
            </a:r>
            <a:endParaRPr lang="en-US" altLang="zh-CN" sz="2400" b="1"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2720644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6C0B500-EB0F-415C-B5D4-7AD954252CFA}"/>
              </a:ext>
            </a:extLst>
          </p:cNvPr>
          <p:cNvSpPr>
            <a:spLocks noGrp="1"/>
          </p:cNvSpPr>
          <p:nvPr>
            <p:ph type="sldNum" sz="quarter" idx="12"/>
          </p:nvPr>
        </p:nvSpPr>
        <p:spPr/>
        <p:txBody>
          <a:bodyPr/>
          <a:lstStyle/>
          <a:p>
            <a:pPr>
              <a:defRPr/>
            </a:pPr>
            <a:r>
              <a:rPr lang="en-US" altLang="zh-CN"/>
              <a:t>38</a:t>
            </a:r>
            <a:endParaRPr lang="zh-CN" altLang="en-US" dirty="0"/>
          </a:p>
        </p:txBody>
      </p:sp>
      <p:cxnSp>
        <p:nvCxnSpPr>
          <p:cNvPr id="3" name="直接连接符 2">
            <a:extLst>
              <a:ext uri="{FF2B5EF4-FFF2-40B4-BE49-F238E27FC236}">
                <a16:creationId xmlns:a16="http://schemas.microsoft.com/office/drawing/2014/main" id="{B7340A20-DAEA-4DA7-9BDD-8A1376580D3C}"/>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2" name="组合 11">
            <a:extLst>
              <a:ext uri="{FF2B5EF4-FFF2-40B4-BE49-F238E27FC236}">
                <a16:creationId xmlns:a16="http://schemas.microsoft.com/office/drawing/2014/main" id="{BFFDCE39-596D-47ED-9F81-47289688513C}"/>
              </a:ext>
            </a:extLst>
          </p:cNvPr>
          <p:cNvGrpSpPr/>
          <p:nvPr/>
        </p:nvGrpSpPr>
        <p:grpSpPr>
          <a:xfrm>
            <a:off x="4151784" y="2420890"/>
            <a:ext cx="4464496" cy="4320479"/>
            <a:chOff x="8781765" y="3682813"/>
            <a:chExt cx="3169219" cy="3008551"/>
          </a:xfrm>
        </p:grpSpPr>
        <p:pic>
          <p:nvPicPr>
            <p:cNvPr id="4" name="图片 3">
              <a:extLst>
                <a:ext uri="{FF2B5EF4-FFF2-40B4-BE49-F238E27FC236}">
                  <a16:creationId xmlns:a16="http://schemas.microsoft.com/office/drawing/2014/main" id="{9D740CD7-9C5F-44D3-8406-6B392A78CDFC}"/>
                </a:ext>
              </a:extLst>
            </p:cNvPr>
            <p:cNvPicPr>
              <a:picLocks noChangeAspect="1"/>
            </p:cNvPicPr>
            <p:nvPr/>
          </p:nvPicPr>
          <p:blipFill>
            <a:blip r:embed="rId2"/>
            <a:stretch>
              <a:fillRect/>
            </a:stretch>
          </p:blipFill>
          <p:spPr>
            <a:xfrm>
              <a:off x="8781765" y="4237570"/>
              <a:ext cx="3169219" cy="2080182"/>
            </a:xfrm>
            <a:prstGeom prst="rect">
              <a:avLst/>
            </a:prstGeom>
          </p:spPr>
        </p:pic>
        <p:grpSp>
          <p:nvGrpSpPr>
            <p:cNvPr id="5" name="组合 4">
              <a:extLst>
                <a:ext uri="{FF2B5EF4-FFF2-40B4-BE49-F238E27FC236}">
                  <a16:creationId xmlns:a16="http://schemas.microsoft.com/office/drawing/2014/main" id="{E71CF416-A477-4C57-9586-68651BEE8A3F}"/>
                </a:ext>
              </a:extLst>
            </p:cNvPr>
            <p:cNvGrpSpPr/>
            <p:nvPr/>
          </p:nvGrpSpPr>
          <p:grpSpPr>
            <a:xfrm>
              <a:off x="8871742" y="3682813"/>
              <a:ext cx="1288258" cy="366642"/>
              <a:chOff x="10160000" y="3548634"/>
              <a:chExt cx="1288258" cy="366642"/>
            </a:xfrm>
          </p:grpSpPr>
          <p:pic>
            <p:nvPicPr>
              <p:cNvPr id="6" name="图片 5">
                <a:extLst>
                  <a:ext uri="{FF2B5EF4-FFF2-40B4-BE49-F238E27FC236}">
                    <a16:creationId xmlns:a16="http://schemas.microsoft.com/office/drawing/2014/main" id="{C193A8F7-9C36-4410-AF76-39CF284F6116}"/>
                  </a:ext>
                </a:extLst>
              </p:cNvPr>
              <p:cNvPicPr>
                <a:picLocks noChangeAspect="1"/>
              </p:cNvPicPr>
              <p:nvPr/>
            </p:nvPicPr>
            <p:blipFill>
              <a:blip r:embed="rId3"/>
              <a:stretch>
                <a:fillRect/>
              </a:stretch>
            </p:blipFill>
            <p:spPr>
              <a:xfrm>
                <a:off x="10160000" y="3548634"/>
                <a:ext cx="447002" cy="366642"/>
              </a:xfrm>
              <a:prstGeom prst="rect">
                <a:avLst/>
              </a:prstGeom>
            </p:spPr>
          </p:pic>
          <p:sp>
            <p:nvSpPr>
              <p:cNvPr id="7" name="文本框 6">
                <a:extLst>
                  <a:ext uri="{FF2B5EF4-FFF2-40B4-BE49-F238E27FC236}">
                    <a16:creationId xmlns:a16="http://schemas.microsoft.com/office/drawing/2014/main" id="{355C311B-4467-4C67-8C9C-8F7CB98B3753}"/>
                  </a:ext>
                </a:extLst>
              </p:cNvPr>
              <p:cNvSpPr txBox="1"/>
              <p:nvPr/>
            </p:nvSpPr>
            <p:spPr>
              <a:xfrm>
                <a:off x="10607002" y="3554993"/>
                <a:ext cx="841256" cy="307777"/>
              </a:xfrm>
              <a:prstGeom prst="rect">
                <a:avLst/>
              </a:prstGeom>
              <a:noFill/>
            </p:spPr>
            <p:txBody>
              <a:bodyPr wrap="none" rtlCol="0">
                <a:spAutoFit/>
              </a:bodyPr>
              <a:lstStyle/>
              <a:p>
                <a:r>
                  <a:rPr lang="en-US" altLang="zh-CN" sz="1400" dirty="0"/>
                  <a:t>Test hall</a:t>
                </a:r>
                <a:endParaRPr lang="zh-CN" altLang="en-US" sz="1400" dirty="0"/>
              </a:p>
            </p:txBody>
          </p:sp>
        </p:grpSp>
        <p:grpSp>
          <p:nvGrpSpPr>
            <p:cNvPr id="8" name="组合 7">
              <a:extLst>
                <a:ext uri="{FF2B5EF4-FFF2-40B4-BE49-F238E27FC236}">
                  <a16:creationId xmlns:a16="http://schemas.microsoft.com/office/drawing/2014/main" id="{D05DB27B-82B1-4A33-A4D6-AF0B614E4E5F}"/>
                </a:ext>
              </a:extLst>
            </p:cNvPr>
            <p:cNvGrpSpPr/>
            <p:nvPr/>
          </p:nvGrpSpPr>
          <p:grpSpPr>
            <a:xfrm>
              <a:off x="10271388" y="3689172"/>
              <a:ext cx="1540315" cy="371806"/>
              <a:chOff x="10254356" y="4176269"/>
              <a:chExt cx="1540315" cy="371806"/>
            </a:xfrm>
          </p:grpSpPr>
          <p:pic>
            <p:nvPicPr>
              <p:cNvPr id="9" name="图片 8">
                <a:extLst>
                  <a:ext uri="{FF2B5EF4-FFF2-40B4-BE49-F238E27FC236}">
                    <a16:creationId xmlns:a16="http://schemas.microsoft.com/office/drawing/2014/main" id="{76D53424-F90D-4AF5-853B-7E6343A5431A}"/>
                  </a:ext>
                </a:extLst>
              </p:cNvPr>
              <p:cNvPicPr>
                <a:picLocks noChangeAspect="1"/>
              </p:cNvPicPr>
              <p:nvPr/>
            </p:nvPicPr>
            <p:blipFill>
              <a:blip r:embed="rId4"/>
              <a:stretch>
                <a:fillRect/>
              </a:stretch>
            </p:blipFill>
            <p:spPr>
              <a:xfrm>
                <a:off x="10254356" y="4176269"/>
                <a:ext cx="447002" cy="371806"/>
              </a:xfrm>
              <a:prstGeom prst="rect">
                <a:avLst/>
              </a:prstGeom>
            </p:spPr>
          </p:pic>
          <p:sp>
            <p:nvSpPr>
              <p:cNvPr id="10" name="文本框 9">
                <a:extLst>
                  <a:ext uri="{FF2B5EF4-FFF2-40B4-BE49-F238E27FC236}">
                    <a16:creationId xmlns:a16="http://schemas.microsoft.com/office/drawing/2014/main" id="{8F24FB09-DFDE-4A5A-A6F2-F0319B827BC5}"/>
                  </a:ext>
                </a:extLst>
              </p:cNvPr>
              <p:cNvSpPr txBox="1"/>
              <p:nvPr/>
            </p:nvSpPr>
            <p:spPr>
              <a:xfrm>
                <a:off x="10701358" y="4201699"/>
                <a:ext cx="1093313" cy="307777"/>
              </a:xfrm>
              <a:prstGeom prst="rect">
                <a:avLst/>
              </a:prstGeom>
              <a:noFill/>
            </p:spPr>
            <p:txBody>
              <a:bodyPr wrap="none" rtlCol="0">
                <a:spAutoFit/>
              </a:bodyPr>
              <a:lstStyle/>
              <a:p>
                <a:r>
                  <a:rPr lang="en-US" altLang="zh-CN" sz="1400" dirty="0"/>
                  <a:t>Warehouse</a:t>
                </a:r>
                <a:endParaRPr lang="zh-CN" altLang="en-US" sz="1400" dirty="0"/>
              </a:p>
            </p:txBody>
          </p:sp>
        </p:grpSp>
        <p:sp>
          <p:nvSpPr>
            <p:cNvPr id="11" name="文本框 10">
              <a:extLst>
                <a:ext uri="{FF2B5EF4-FFF2-40B4-BE49-F238E27FC236}">
                  <a16:creationId xmlns:a16="http://schemas.microsoft.com/office/drawing/2014/main" id="{0BD7A509-94D1-46F8-8175-2607B43F155F}"/>
                </a:ext>
              </a:extLst>
            </p:cNvPr>
            <p:cNvSpPr txBox="1"/>
            <p:nvPr/>
          </p:nvSpPr>
          <p:spPr>
            <a:xfrm>
              <a:off x="9537781" y="6352810"/>
              <a:ext cx="1751120" cy="338554"/>
            </a:xfrm>
            <a:prstGeom prst="rect">
              <a:avLst/>
            </a:prstGeom>
            <a:noFill/>
          </p:spPr>
          <p:txBody>
            <a:bodyPr wrap="none" rtlCol="0">
              <a:spAutoFit/>
            </a:bodyPr>
            <a:lstStyle/>
            <a:p>
              <a:r>
                <a:rPr lang="en-US" altLang="zh-CN" sz="1600" dirty="0"/>
                <a:t>9 warehouse areas</a:t>
              </a:r>
              <a:endParaRPr lang="zh-CN" altLang="en-US" sz="1600" dirty="0"/>
            </a:p>
          </p:txBody>
        </p:sp>
      </p:grpSp>
      <p:sp>
        <p:nvSpPr>
          <p:cNvPr id="13" name="标题 1">
            <a:extLst>
              <a:ext uri="{FF2B5EF4-FFF2-40B4-BE49-F238E27FC236}">
                <a16:creationId xmlns:a16="http://schemas.microsoft.com/office/drawing/2014/main" id="{A2F65F30-0496-4469-A461-37BE5FFEC147}"/>
              </a:ext>
            </a:extLst>
          </p:cNvPr>
          <p:cNvSpPr txBox="1">
            <a:spLocks/>
          </p:cNvSpPr>
          <p:nvPr/>
        </p:nvSpPr>
        <p:spPr bwMode="auto">
          <a:xfrm>
            <a:off x="1880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zh-CN" altLang="en-US" sz="2400" b="1" dirty="0">
                <a:latin typeface="Times New Roman" panose="02020603050405020304" pitchFamily="18" charset="0"/>
                <a:cs typeface="Times New Roman" pitchFamily="18" charset="0"/>
              </a:rPr>
              <a:t>地面场地布局</a:t>
            </a:r>
            <a:endParaRPr lang="en-US" altLang="zh-CN" sz="2400" b="1" dirty="0">
              <a:latin typeface="Times New Roman" panose="02020603050405020304" pitchFamily="18" charset="0"/>
              <a:cs typeface="Times New Roman" pitchFamily="18" charset="0"/>
            </a:endParaRPr>
          </a:p>
        </p:txBody>
      </p:sp>
      <p:sp>
        <p:nvSpPr>
          <p:cNvPr id="14" name="内容占位符 2">
            <a:extLst>
              <a:ext uri="{FF2B5EF4-FFF2-40B4-BE49-F238E27FC236}">
                <a16:creationId xmlns:a16="http://schemas.microsoft.com/office/drawing/2014/main" id="{3FE8C20C-3079-47B7-B09E-EED520D7C9F4}"/>
              </a:ext>
            </a:extLst>
          </p:cNvPr>
          <p:cNvSpPr txBox="1">
            <a:spLocks/>
          </p:cNvSpPr>
          <p:nvPr/>
        </p:nvSpPr>
        <p:spPr>
          <a:xfrm>
            <a:off x="1271464" y="908720"/>
            <a:ext cx="9577064" cy="1368151"/>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沿环在每个运输竖井附近建设一个装配测试大厅和一个仓库区，每个仓库区建设</a:t>
            </a:r>
            <a:r>
              <a:rPr lang="en-US" altLang="zh-CN" sz="2000" dirty="0">
                <a:latin typeface="Times New Roman" pitchFamily="18" charset="0"/>
                <a:cs typeface="Times New Roman" pitchFamily="18" charset="0"/>
              </a:rPr>
              <a:t>9</a:t>
            </a:r>
            <a:r>
              <a:rPr lang="zh-CN" altLang="en-US" sz="2000" dirty="0">
                <a:latin typeface="Times New Roman" pitchFamily="18" charset="0"/>
                <a:cs typeface="Times New Roman" pitchFamily="18" charset="0"/>
              </a:rPr>
              <a:t>个仓库。</a:t>
            </a:r>
            <a:endParaRPr lang="en-US" altLang="zh-CN" sz="2000" dirty="0">
              <a:latin typeface="Times New Roman" pitchFamily="18" charset="0"/>
              <a:cs typeface="Times New Roman" pitchFamily="18" charset="0"/>
            </a:endParaRPr>
          </a:p>
          <a:p>
            <a:pPr marL="758825" lvl="2" indent="-358775" eaLnBrk="1" hangingPunct="1">
              <a:spcBef>
                <a:spcPts val="600"/>
              </a:spcBef>
              <a:spcAft>
                <a:spcPts val="600"/>
              </a:spcAft>
              <a:buClr>
                <a:srgbClr val="FF0000"/>
              </a:buClr>
              <a:buSzPct val="80000"/>
              <a:buFont typeface="Wingdings" panose="05000000000000000000" pitchFamily="2" charset="2"/>
              <a:buChar char="Ø"/>
              <a:defRPr/>
            </a:pPr>
            <a:r>
              <a:rPr lang="zh-CN" altLang="en-US" sz="2000" dirty="0">
                <a:latin typeface="Times New Roman" pitchFamily="18" charset="0"/>
                <a:cs typeface="Times New Roman" pitchFamily="18" charset="0"/>
              </a:rPr>
              <a:t>在直线加速器吊装口附近建设一个装配测试大厅和一个仓库区。</a:t>
            </a:r>
            <a:endParaRPr lang="en-US" altLang="zh-CN" sz="2000" dirty="0">
              <a:latin typeface="Times New Roman" pitchFamily="18" charset="0"/>
              <a:cs typeface="Times New Roman" pitchFamily="18" charset="0"/>
            </a:endParaRPr>
          </a:p>
        </p:txBody>
      </p:sp>
      <p:sp>
        <p:nvSpPr>
          <p:cNvPr id="15" name="文本框 14">
            <a:extLst>
              <a:ext uri="{FF2B5EF4-FFF2-40B4-BE49-F238E27FC236}">
                <a16:creationId xmlns:a16="http://schemas.microsoft.com/office/drawing/2014/main" id="{7C48C578-9EF8-4CB8-9BF1-0DCF8877CAB2}"/>
              </a:ext>
            </a:extLst>
          </p:cNvPr>
          <p:cNvSpPr txBox="1"/>
          <p:nvPr/>
        </p:nvSpPr>
        <p:spPr>
          <a:xfrm rot="19945791">
            <a:off x="4947604" y="5152800"/>
            <a:ext cx="686406" cy="338554"/>
          </a:xfrm>
          <a:prstGeom prst="rect">
            <a:avLst/>
          </a:prstGeom>
          <a:noFill/>
        </p:spPr>
        <p:txBody>
          <a:bodyPr wrap="none" rtlCol="0">
            <a:spAutoFit/>
          </a:bodyPr>
          <a:lstStyle/>
          <a:p>
            <a:r>
              <a:rPr lang="en-US" altLang="zh-CN" sz="1600" b="1" dirty="0" err="1">
                <a:latin typeface="Times New Roman" panose="02020603050405020304" pitchFamily="18" charset="0"/>
                <a:cs typeface="Times New Roman" panose="02020603050405020304" pitchFamily="18" charset="0"/>
              </a:rPr>
              <a:t>Linac</a:t>
            </a:r>
            <a:endParaRPr lang="zh-CN" alt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8120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DF4CC-D058-A3C5-6C6E-78128422BA6A}"/>
            </a:ext>
          </a:extLst>
        </p:cNvPr>
        <p:cNvGrpSpPr/>
        <p:nvPr/>
      </p:nvGrpSpPr>
      <p:grpSpPr>
        <a:xfrm>
          <a:off x="0" y="0"/>
          <a:ext cx="0" cy="0"/>
          <a:chOff x="0" y="0"/>
          <a:chExt cx="0" cy="0"/>
        </a:xfrm>
      </p:grpSpPr>
      <p:sp>
        <p:nvSpPr>
          <p:cNvPr id="7170" name="标题 1">
            <a:extLst>
              <a:ext uri="{FF2B5EF4-FFF2-40B4-BE49-F238E27FC236}">
                <a16:creationId xmlns:a16="http://schemas.microsoft.com/office/drawing/2014/main" id="{11F49C3A-2869-D507-821B-626B65F5AD7D}"/>
              </a:ext>
            </a:extLst>
          </p:cNvPr>
          <p:cNvSpPr>
            <a:spLocks noGrp="1"/>
          </p:cNvSpPr>
          <p:nvPr>
            <p:ph type="title"/>
          </p:nvPr>
        </p:nvSpPr>
        <p:spPr>
          <a:xfrm>
            <a:off x="1855240" y="152704"/>
            <a:ext cx="8280000" cy="612000"/>
          </a:xfrm>
        </p:spPr>
        <p:txBody>
          <a:bodyPr/>
          <a:lstStyle/>
          <a:p>
            <a:pPr eaLnBrk="1" hangingPunct="1"/>
            <a:r>
              <a:rPr lang="zh-CN" altLang="en-US" sz="3200" b="1" dirty="0">
                <a:latin typeface="Times New Roman" panose="02020603050405020304" pitchFamily="18" charset="0"/>
                <a:cs typeface="Times New Roman" pitchFamily="18" charset="0"/>
              </a:rPr>
              <a:t>总结</a:t>
            </a:r>
          </a:p>
        </p:txBody>
      </p:sp>
      <p:cxnSp>
        <p:nvCxnSpPr>
          <p:cNvPr id="5" name="直接连接符 4">
            <a:extLst>
              <a:ext uri="{FF2B5EF4-FFF2-40B4-BE49-F238E27FC236}">
                <a16:creationId xmlns:a16="http://schemas.microsoft.com/office/drawing/2014/main" id="{4C3D8CA4-453A-6155-72CE-2F0DA869D808}"/>
              </a:ext>
            </a:extLst>
          </p:cNvPr>
          <p:cNvCxnSpPr/>
          <p:nvPr/>
        </p:nvCxnSpPr>
        <p:spPr>
          <a:xfrm>
            <a:off x="1523999" y="764704"/>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灯片编号占位符 1">
            <a:extLst>
              <a:ext uri="{FF2B5EF4-FFF2-40B4-BE49-F238E27FC236}">
                <a16:creationId xmlns:a16="http://schemas.microsoft.com/office/drawing/2014/main" id="{C63FC9B3-68CC-99CC-A778-A1669A69C188}"/>
              </a:ext>
            </a:extLst>
          </p:cNvPr>
          <p:cNvSpPr>
            <a:spLocks noGrp="1"/>
          </p:cNvSpPr>
          <p:nvPr>
            <p:ph type="sldNum" sz="quarter" idx="12"/>
          </p:nvPr>
        </p:nvSpPr>
        <p:spPr/>
        <p:txBody>
          <a:bodyPr/>
          <a:lstStyle/>
          <a:p>
            <a:pPr>
              <a:defRPr/>
            </a:pPr>
            <a:fld id="{04BEEA27-C98A-4D6E-B88E-6F0045E4FB59}" type="slidenum">
              <a:rPr lang="zh-CN" altLang="en-US" smtClean="0"/>
              <a:pPr>
                <a:defRPr/>
              </a:pPr>
              <a:t>24</a:t>
            </a:fld>
            <a:endParaRPr lang="zh-CN" altLang="en-US"/>
          </a:p>
        </p:txBody>
      </p:sp>
      <p:sp>
        <p:nvSpPr>
          <p:cNvPr id="3" name="内容占位符 2">
            <a:extLst>
              <a:ext uri="{FF2B5EF4-FFF2-40B4-BE49-F238E27FC236}">
                <a16:creationId xmlns:a16="http://schemas.microsoft.com/office/drawing/2014/main" id="{81F50BE1-300B-62FA-215B-3AE1F3CBC3C7}"/>
              </a:ext>
            </a:extLst>
          </p:cNvPr>
          <p:cNvSpPr txBox="1">
            <a:spLocks/>
          </p:cNvSpPr>
          <p:nvPr/>
        </p:nvSpPr>
        <p:spPr bwMode="auto">
          <a:xfrm>
            <a:off x="1523998" y="915806"/>
            <a:ext cx="9144000" cy="330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按照全环土建同步施工方案，以</a:t>
            </a:r>
            <a:r>
              <a:rPr lang="en-US" altLang="zh-CN" sz="2400" dirty="0">
                <a:latin typeface="Times New Roman" pitchFamily="18" charset="0"/>
                <a:cs typeface="Times New Roman" pitchFamily="18" charset="0"/>
              </a:rPr>
              <a:t>8</a:t>
            </a:r>
            <a:r>
              <a:rPr lang="zh-CN" altLang="en-US" sz="2400" dirty="0">
                <a:latin typeface="Times New Roman" pitchFamily="18" charset="0"/>
                <a:cs typeface="Times New Roman" pitchFamily="18" charset="0"/>
              </a:rPr>
              <a:t>个设备运输竖井为界把全环分成</a:t>
            </a:r>
            <a:r>
              <a:rPr lang="en-US" altLang="zh-CN" sz="2400" dirty="0">
                <a:latin typeface="Times New Roman" pitchFamily="18" charset="0"/>
                <a:cs typeface="Times New Roman" pitchFamily="18" charset="0"/>
              </a:rPr>
              <a:t>8</a:t>
            </a:r>
            <a:r>
              <a:rPr lang="zh-CN" altLang="en-US" sz="2400" dirty="0">
                <a:latin typeface="Times New Roman" pitchFamily="18" charset="0"/>
                <a:cs typeface="Times New Roman" pitchFamily="18" charset="0"/>
              </a:rPr>
              <a:t>个安装段同步安装，设备安装总工期：第</a:t>
            </a:r>
            <a:r>
              <a:rPr lang="en-US" altLang="zh-CN" sz="2400" dirty="0">
                <a:latin typeface="Times New Roman" pitchFamily="18" charset="0"/>
                <a:cs typeface="Times New Roman" pitchFamily="18" charset="0"/>
              </a:rPr>
              <a:t>5</a:t>
            </a:r>
            <a:r>
              <a:rPr lang="zh-CN" altLang="en-US" sz="2400" dirty="0">
                <a:latin typeface="Times New Roman" pitchFamily="18" charset="0"/>
                <a:cs typeface="Times New Roman" pitchFamily="18" charset="0"/>
              </a:rPr>
              <a:t>年</a:t>
            </a:r>
            <a:r>
              <a:rPr lang="en-US" altLang="zh-CN" sz="2400" dirty="0">
                <a:latin typeface="Times New Roman" pitchFamily="18" charset="0"/>
                <a:cs typeface="Times New Roman" pitchFamily="18" charset="0"/>
              </a:rPr>
              <a:t>1</a:t>
            </a:r>
            <a:r>
              <a:rPr lang="zh-CN" altLang="en-US" sz="2400" dirty="0">
                <a:latin typeface="Times New Roman" pitchFamily="18" charset="0"/>
                <a:cs typeface="Times New Roman" pitchFamily="18" charset="0"/>
              </a:rPr>
              <a:t>月</a:t>
            </a:r>
            <a:r>
              <a:rPr lang="en-US" altLang="zh-CN" sz="2400" dirty="0">
                <a:latin typeface="Times New Roman" pitchFamily="18" charset="0"/>
                <a:cs typeface="Times New Roman" pitchFamily="18" charset="0"/>
              </a:rPr>
              <a:t>—</a:t>
            </a:r>
            <a:r>
              <a:rPr lang="zh-CN" altLang="en-US" sz="2400" dirty="0">
                <a:latin typeface="Times New Roman" pitchFamily="18" charset="0"/>
                <a:cs typeface="Times New Roman" pitchFamily="18" charset="0"/>
              </a:rPr>
              <a:t>第</a:t>
            </a:r>
            <a:r>
              <a:rPr lang="en-US" altLang="zh-CN" sz="2400" dirty="0">
                <a:latin typeface="Times New Roman" pitchFamily="18" charset="0"/>
                <a:cs typeface="Times New Roman" pitchFamily="18" charset="0"/>
              </a:rPr>
              <a:t>8</a:t>
            </a:r>
            <a:r>
              <a:rPr lang="zh-CN" altLang="en-US" sz="2400" dirty="0">
                <a:latin typeface="Times New Roman" pitchFamily="18" charset="0"/>
                <a:cs typeface="Times New Roman" pitchFamily="18" charset="0"/>
              </a:rPr>
              <a:t>年</a:t>
            </a:r>
            <a:r>
              <a:rPr lang="en-US" altLang="zh-CN" sz="2400" dirty="0">
                <a:latin typeface="Times New Roman" pitchFamily="18" charset="0"/>
                <a:cs typeface="Times New Roman" pitchFamily="18" charset="0"/>
              </a:rPr>
              <a:t>9</a:t>
            </a:r>
            <a:r>
              <a:rPr lang="zh-CN" altLang="en-US" sz="2400" dirty="0">
                <a:latin typeface="Times New Roman" pitchFamily="18" charset="0"/>
                <a:cs typeface="Times New Roman" pitchFamily="18" charset="0"/>
              </a:rPr>
              <a:t>月（</a:t>
            </a:r>
            <a:r>
              <a:rPr lang="en-US" altLang="zh-CN" sz="2400" dirty="0">
                <a:latin typeface="Times New Roman" pitchFamily="18" charset="0"/>
                <a:cs typeface="Times New Roman" pitchFamily="18" charset="0"/>
              </a:rPr>
              <a:t>3</a:t>
            </a:r>
            <a:r>
              <a:rPr lang="zh-CN" altLang="en-US" sz="2400" dirty="0">
                <a:latin typeface="Times New Roman" pitchFamily="18" charset="0"/>
                <a:cs typeface="Times New Roman" pitchFamily="18" charset="0"/>
              </a:rPr>
              <a:t>年零</a:t>
            </a:r>
            <a:r>
              <a:rPr lang="en-US" altLang="zh-CN" sz="2400" dirty="0">
                <a:latin typeface="Times New Roman" pitchFamily="18" charset="0"/>
                <a:cs typeface="Times New Roman" pitchFamily="18" charset="0"/>
              </a:rPr>
              <a:t>9</a:t>
            </a:r>
            <a:r>
              <a:rPr lang="zh-CN" altLang="en-US" sz="2400" dirty="0">
                <a:latin typeface="Times New Roman" pitchFamily="18" charset="0"/>
                <a:cs typeface="Times New Roman" pitchFamily="18" charset="0"/>
              </a:rPr>
              <a:t>个月）。</a:t>
            </a:r>
            <a:endParaRPr lang="en-US" altLang="zh-CN" sz="2400" dirty="0">
              <a:latin typeface="Times New Roman" pitchFamily="18" charset="0"/>
              <a:cs typeface="Times New Roman" pitchFamily="18" charset="0"/>
            </a:endParaRPr>
          </a:p>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分析制定了各项安装工作的时间、人员需求，制定了环的安装计划。</a:t>
            </a:r>
            <a:endParaRPr lang="en-US" altLang="zh-CN" sz="2400" dirty="0">
              <a:latin typeface="Times New Roman" pitchFamily="18" charset="0"/>
              <a:cs typeface="Times New Roman" pitchFamily="18" charset="0"/>
            </a:endParaRPr>
          </a:p>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根据设备的生产计划和安装计划采用程序仿真的方法计算了仓库数量需求。</a:t>
            </a:r>
            <a:endParaRPr lang="en-US" altLang="zh-CN" sz="2400" dirty="0">
              <a:latin typeface="Times New Roman" pitchFamily="18" charset="0"/>
              <a:cs typeface="Times New Roman" pitchFamily="18" charset="0"/>
            </a:endParaRPr>
          </a:p>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设备的生产计划有待进一步核实。</a:t>
            </a:r>
            <a:endParaRPr lang="en-US" altLang="zh-CN" sz="2400" dirty="0">
              <a:latin typeface="Times New Roman" pitchFamily="18" charset="0"/>
              <a:cs typeface="Times New Roman" pitchFamily="18" charset="0"/>
            </a:endParaRPr>
          </a:p>
          <a:p>
            <a:pPr>
              <a:lnSpc>
                <a:spcPct val="150000"/>
              </a:lnSpc>
              <a:buClr>
                <a:srgbClr val="FF0000"/>
              </a:buClr>
              <a:buSzPct val="75000"/>
              <a:buFont typeface="Wingdings" panose="05000000000000000000" pitchFamily="2" charset="2"/>
              <a:buChar char="l"/>
            </a:pPr>
            <a:r>
              <a:rPr lang="zh-CN" altLang="en-US" sz="2400" dirty="0">
                <a:latin typeface="Times New Roman" pitchFamily="18" charset="0"/>
                <a:cs typeface="Times New Roman" pitchFamily="18" charset="0"/>
              </a:rPr>
              <a:t>需要开发一套管理系统对设备从生产到安装全过程进行管理。</a:t>
            </a:r>
            <a:endParaRPr lang="en-US" altLang="zh-CN" sz="2400" dirty="0">
              <a:latin typeface="Times New Roman" pitchFamily="18" charset="0"/>
              <a:cs typeface="Times New Roman" pitchFamily="18" charset="0"/>
            </a:endParaRPr>
          </a:p>
          <a:p>
            <a:pPr>
              <a:lnSpc>
                <a:spcPct val="150000"/>
              </a:lnSpc>
              <a:buClr>
                <a:srgbClr val="FF0000"/>
              </a:buClr>
              <a:buSzPct val="75000"/>
              <a:buFont typeface="Wingdings" panose="05000000000000000000" pitchFamily="2" charset="2"/>
              <a:buChar char="l"/>
            </a:pPr>
            <a:endParaRPr lang="en-US" altLang="zh-CN" sz="2400" dirty="0">
              <a:latin typeface="Times New Roman" pitchFamily="18" charset="0"/>
              <a:cs typeface="Times New Roman" pitchFamily="18" charset="0"/>
            </a:endParaRPr>
          </a:p>
        </p:txBody>
      </p:sp>
    </p:spTree>
    <p:extLst>
      <p:ext uri="{BB962C8B-B14F-4D97-AF65-F5344CB8AC3E}">
        <p14:creationId xmlns:p14="http://schemas.microsoft.com/office/powerpoint/2010/main" val="4212132846"/>
      </p:ext>
    </p:extLst>
  </p:cSld>
  <p:clrMapOvr>
    <a:masterClrMapping/>
  </p:clrMapOvr>
  <mc:AlternateContent xmlns:mc="http://schemas.openxmlformats.org/markup-compatibility/2006" xmlns:p14="http://schemas.microsoft.com/office/powerpoint/2010/main">
    <mc:Choice Requires="p14">
      <p:transition spd="slow" p14:dur="2000" advTm="14003"/>
    </mc:Choice>
    <mc:Fallback xmlns="">
      <p:transition spd="slow" advTm="14003"/>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WordArt 5"/>
          <p:cNvSpPr>
            <a:spLocks noChangeArrowheads="1" noChangeShapeType="1" noTextEdit="1"/>
          </p:cNvSpPr>
          <p:nvPr/>
        </p:nvSpPr>
        <p:spPr bwMode="auto">
          <a:xfrm>
            <a:off x="4044000" y="2160000"/>
            <a:ext cx="3600000" cy="1800000"/>
          </a:xfrm>
          <a:prstGeom prst="rect">
            <a:avLst/>
          </a:prstGeom>
        </p:spPr>
        <p:txBody>
          <a:bodyPr wrap="none" fromWordArt="1">
            <a:prstTxWarp prst="textDeflate">
              <a:avLst>
                <a:gd name="adj" fmla="val 26227"/>
              </a:avLst>
            </a:prstTxWarp>
          </a:bodyPr>
          <a:lstStyle/>
          <a:p>
            <a:pPr algn="ctr"/>
            <a:endParaRPr lang="zh-CN" altLang="en-US" sz="3600" kern="10" dirty="0">
              <a:ln w="9525">
                <a:solidFill>
                  <a:srgbClr val="000000"/>
                </a:solidFill>
                <a:round/>
                <a:headEnd/>
                <a:tailEnd/>
              </a:ln>
              <a:solidFill>
                <a:srgbClr val="000000"/>
              </a:solidFill>
              <a:latin typeface="宋体"/>
              <a:ea typeface="宋体"/>
            </a:endParaRPr>
          </a:p>
        </p:txBody>
      </p:sp>
      <p:sp>
        <p:nvSpPr>
          <p:cNvPr id="2" name="文本框 1"/>
          <p:cNvSpPr txBox="1"/>
          <p:nvPr/>
        </p:nvSpPr>
        <p:spPr>
          <a:xfrm>
            <a:off x="4278668" y="2644502"/>
            <a:ext cx="3130665" cy="830997"/>
          </a:xfrm>
          <a:prstGeom prst="rect">
            <a:avLst/>
          </a:prstGeom>
          <a:noFill/>
        </p:spPr>
        <p:txBody>
          <a:bodyPr wrap="none" rtlCol="0">
            <a:spAutoFit/>
          </a:bodyPr>
          <a:lstStyle/>
          <a:p>
            <a:r>
              <a:rPr lang="en-US" altLang="zh-CN" sz="4800" b="1" dirty="0">
                <a:solidFill>
                  <a:srgbClr val="FF0000"/>
                </a:solidFill>
                <a:latin typeface="Calibri Light" panose="020F0302020204030204" pitchFamily="34" charset="0"/>
              </a:rPr>
              <a:t>Thank  You !</a:t>
            </a:r>
            <a:endParaRPr lang="zh-CN" altLang="en-US" sz="4800" b="1" dirty="0">
              <a:solidFill>
                <a:srgbClr val="FF0000"/>
              </a:solidFill>
              <a:latin typeface="Calibri Light" panose="020F0302020204030204" pitchFamily="34" charset="0"/>
            </a:endParaRPr>
          </a:p>
        </p:txBody>
      </p:sp>
      <p:sp>
        <p:nvSpPr>
          <p:cNvPr id="4" name="灯片编号占位符 3">
            <a:extLst>
              <a:ext uri="{FF2B5EF4-FFF2-40B4-BE49-F238E27FC236}">
                <a16:creationId xmlns:a16="http://schemas.microsoft.com/office/drawing/2014/main" id="{DABE8E6B-8F4A-4932-9E30-A16A3DBE024B}"/>
              </a:ext>
            </a:extLst>
          </p:cNvPr>
          <p:cNvSpPr>
            <a:spLocks noGrp="1"/>
          </p:cNvSpPr>
          <p:nvPr>
            <p:ph type="sldNum" sz="quarter" idx="12"/>
          </p:nvPr>
        </p:nvSpPr>
        <p:spPr/>
        <p:txBody>
          <a:bodyPr/>
          <a:lstStyle/>
          <a:p>
            <a:pPr>
              <a:defRPr/>
            </a:pPr>
            <a:fld id="{04BEEA27-C98A-4D6E-B88E-6F0045E4FB59}" type="slidenum">
              <a:rPr lang="zh-CN" altLang="en-US" smtClean="0"/>
              <a:pPr>
                <a:defRPr/>
              </a:pPr>
              <a:t>25</a:t>
            </a:fld>
            <a:endParaRPr lang="zh-CN" altLang="en-US"/>
          </a:p>
        </p:txBody>
      </p:sp>
    </p:spTree>
    <p:extLst>
      <p:ext uri="{BB962C8B-B14F-4D97-AF65-F5344CB8AC3E}">
        <p14:creationId xmlns:p14="http://schemas.microsoft.com/office/powerpoint/2010/main" val="3967288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9221" name="Object 5"/>
          <p:cNvGraphicFramePr>
            <a:graphicFrameLocks noChangeAspect="1"/>
          </p:cNvGraphicFramePr>
          <p:nvPr/>
        </p:nvGraphicFramePr>
        <p:xfrm>
          <a:off x="5842000" y="2120900"/>
          <a:ext cx="914400" cy="179388"/>
        </p:xfrm>
        <a:graphic>
          <a:graphicData uri="http://schemas.openxmlformats.org/presentationml/2006/ole">
            <mc:AlternateContent xmlns:mc="http://schemas.openxmlformats.org/markup-compatibility/2006">
              <mc:Choice xmlns:v="urn:schemas-microsoft-com:vml" Requires="v">
                <p:oleObj spid="_x0000_s1851" name="Equation" r:id="rId4" imgW="428207" imgH="666100" progId="Equation.DSMT4">
                  <p:embed/>
                </p:oleObj>
              </mc:Choice>
              <mc:Fallback>
                <p:oleObj name="Equation" r:id="rId4" imgW="428207" imgH="666100" progId="Equation.DSMT4">
                  <p:embed/>
                  <p:pic>
                    <p:nvPicPr>
                      <p:cNvPr id="9221"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2000" y="21209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2" name="Object 6"/>
          <p:cNvGraphicFramePr>
            <a:graphicFrameLocks noChangeAspect="1"/>
          </p:cNvGraphicFramePr>
          <p:nvPr/>
        </p:nvGraphicFramePr>
        <p:xfrm>
          <a:off x="5591175" y="2133600"/>
          <a:ext cx="914400" cy="179388"/>
        </p:xfrm>
        <a:graphic>
          <a:graphicData uri="http://schemas.openxmlformats.org/presentationml/2006/ole">
            <mc:AlternateContent xmlns:mc="http://schemas.openxmlformats.org/markup-compatibility/2006">
              <mc:Choice xmlns:v="urn:schemas-microsoft-com:vml" Requires="v">
                <p:oleObj spid="_x0000_s1852" name="Equation" r:id="rId6" imgW="428207" imgH="666100" progId="Equation.DSMT4">
                  <p:embed/>
                </p:oleObj>
              </mc:Choice>
              <mc:Fallback>
                <p:oleObj name="Equation" r:id="rId6" imgW="428207" imgH="666100" progId="Equation.DSMT4">
                  <p:embed/>
                  <p:pic>
                    <p:nvPicPr>
                      <p:cNvPr id="9222"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91175" y="2133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标题 1"/>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
        <p:nvSpPr>
          <p:cNvPr id="25" name="内容占位符 2"/>
          <p:cNvSpPr txBox="1">
            <a:spLocks/>
          </p:cNvSpPr>
          <p:nvPr/>
        </p:nvSpPr>
        <p:spPr>
          <a:xfrm>
            <a:off x="1785792" y="669834"/>
            <a:ext cx="7812416" cy="1204196"/>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eaLnBrk="1" hangingPunct="1">
              <a:lnSpc>
                <a:spcPct val="150000"/>
              </a:lnSpc>
              <a:spcBef>
                <a:spcPts val="600"/>
              </a:spcBef>
              <a:spcAft>
                <a:spcPts val="600"/>
              </a:spcAft>
              <a:buClr>
                <a:srgbClr val="FF0000"/>
              </a:buClr>
              <a:buSzPct val="80000"/>
              <a:buFont typeface="Wingdings" pitchFamily="2" charset="2"/>
              <a:buChar char="l"/>
              <a:defRPr/>
            </a:pPr>
            <a:r>
              <a:rPr lang="en-GB" altLang="zh-CN" sz="2200" dirty="0">
                <a:latin typeface="Times New Roman" pitchFamily="18" charset="0"/>
              </a:rPr>
              <a:t>CEPC </a:t>
            </a:r>
            <a:r>
              <a:rPr lang="zh-CN" altLang="en-US" sz="2200" dirty="0">
                <a:latin typeface="Times New Roman" pitchFamily="18" charset="0"/>
              </a:rPr>
              <a:t>建设时间：</a:t>
            </a:r>
            <a:r>
              <a:rPr lang="en-US" altLang="zh-CN" sz="2200" dirty="0">
                <a:latin typeface="Times New Roman" pitchFamily="18" charset="0"/>
              </a:rPr>
              <a:t>8</a:t>
            </a:r>
            <a:r>
              <a:rPr lang="zh-CN" altLang="en-US" sz="2200" dirty="0">
                <a:latin typeface="Times New Roman" pitchFamily="18" charset="0"/>
              </a:rPr>
              <a:t>年</a:t>
            </a:r>
            <a:endParaRPr lang="en-US" altLang="zh-CN" sz="2200" dirty="0">
              <a:latin typeface="Times New Roman" pitchFamily="18" charset="0"/>
            </a:endParaRPr>
          </a:p>
          <a:p>
            <a:pPr marL="342900" lvl="1" indent="-342900" eaLnBrk="1" hangingPunct="1">
              <a:lnSpc>
                <a:spcPct val="150000"/>
              </a:lnSpc>
              <a:spcBef>
                <a:spcPts val="600"/>
              </a:spcBef>
              <a:spcAft>
                <a:spcPts val="600"/>
              </a:spcAft>
              <a:buClr>
                <a:srgbClr val="FF0000"/>
              </a:buClr>
              <a:buSzPct val="80000"/>
              <a:buFont typeface="Wingdings" pitchFamily="2" charset="2"/>
              <a:buChar char="l"/>
              <a:defRPr/>
            </a:pPr>
            <a:r>
              <a:rPr lang="zh-CN" altLang="en-US" sz="2200" dirty="0">
                <a:latin typeface="Times New Roman" pitchFamily="18" charset="0"/>
              </a:rPr>
              <a:t>黄河勘测规划设计研究院土建施工</a:t>
            </a:r>
            <a:r>
              <a:rPr lang="en-US" altLang="zh-CN" sz="2200" dirty="0">
                <a:latin typeface="Times New Roman" pitchFamily="18" charset="0"/>
              </a:rPr>
              <a:t>54</a:t>
            </a:r>
            <a:r>
              <a:rPr lang="zh-CN" altLang="en-US" sz="2200" dirty="0">
                <a:latin typeface="Times New Roman" pitchFamily="18" charset="0"/>
              </a:rPr>
              <a:t>个月（</a:t>
            </a:r>
            <a:r>
              <a:rPr lang="en-US" altLang="zh-CN" sz="2200" dirty="0">
                <a:latin typeface="Times New Roman" pitchFamily="18" charset="0"/>
              </a:rPr>
              <a:t>4.5</a:t>
            </a:r>
            <a:r>
              <a:rPr lang="zh-CN" altLang="en-US" sz="2200" dirty="0">
                <a:latin typeface="Times New Roman" pitchFamily="18" charset="0"/>
              </a:rPr>
              <a:t>年）（</a:t>
            </a:r>
            <a:r>
              <a:rPr lang="en-US" altLang="zh-CN" sz="2200" dirty="0">
                <a:latin typeface="Times New Roman" pitchFamily="18" charset="0"/>
              </a:rPr>
              <a:t>TDR</a:t>
            </a:r>
            <a:r>
              <a:rPr lang="zh-CN" altLang="en-US" sz="2200" dirty="0">
                <a:latin typeface="Times New Roman" pitchFamily="18" charset="0"/>
              </a:rPr>
              <a:t>）</a:t>
            </a:r>
            <a:endParaRPr lang="en-US" altLang="zh-CN" sz="2200" dirty="0">
              <a:latin typeface="Times New Roman" pitchFamily="18" charset="0"/>
            </a:endParaRPr>
          </a:p>
        </p:txBody>
      </p:sp>
      <p:graphicFrame>
        <p:nvGraphicFramePr>
          <p:cNvPr id="8" name="Object 5"/>
          <p:cNvGraphicFramePr>
            <a:graphicFrameLocks noChangeAspect="1"/>
          </p:cNvGraphicFramePr>
          <p:nvPr/>
        </p:nvGraphicFramePr>
        <p:xfrm>
          <a:off x="5692000" y="3740900"/>
          <a:ext cx="914400" cy="179388"/>
        </p:xfrm>
        <a:graphic>
          <a:graphicData uri="http://schemas.openxmlformats.org/presentationml/2006/ole">
            <mc:AlternateContent xmlns:mc="http://schemas.openxmlformats.org/markup-compatibility/2006">
              <mc:Choice xmlns:v="urn:schemas-microsoft-com:vml" Requires="v">
                <p:oleObj spid="_x0000_s1853" name="Equation" r:id="rId8" imgW="428207" imgH="666100" progId="Equation.DSMT4">
                  <p:embed/>
                </p:oleObj>
              </mc:Choice>
              <mc:Fallback>
                <p:oleObj name="Equation" r:id="rId8" imgW="428207" imgH="666100" progId="Equation.DSMT4">
                  <p:embed/>
                  <p:pic>
                    <p:nvPicPr>
                      <p:cNvPr id="8"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2000" y="37409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6"/>
          <p:cNvGraphicFramePr>
            <a:graphicFrameLocks noChangeAspect="1"/>
          </p:cNvGraphicFramePr>
          <p:nvPr/>
        </p:nvGraphicFramePr>
        <p:xfrm>
          <a:off x="5441175" y="3753600"/>
          <a:ext cx="914400" cy="179388"/>
        </p:xfrm>
        <a:graphic>
          <a:graphicData uri="http://schemas.openxmlformats.org/presentationml/2006/ole">
            <mc:AlternateContent xmlns:mc="http://schemas.openxmlformats.org/markup-compatibility/2006">
              <mc:Choice xmlns:v="urn:schemas-microsoft-com:vml" Requires="v">
                <p:oleObj spid="_x0000_s1854" name="Equation" r:id="rId9" imgW="428207" imgH="666100" progId="Equation.DSMT4">
                  <p:embed/>
                </p:oleObj>
              </mc:Choice>
              <mc:Fallback>
                <p:oleObj name="Equation" r:id="rId9" imgW="428207" imgH="666100" progId="Equation.DSMT4">
                  <p:embed/>
                  <p:pic>
                    <p:nvPicPr>
                      <p:cNvPr id="9"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41175" y="37536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5"/>
          <p:cNvGraphicFramePr>
            <a:graphicFrameLocks noChangeAspect="1"/>
          </p:cNvGraphicFramePr>
          <p:nvPr/>
        </p:nvGraphicFramePr>
        <p:xfrm>
          <a:off x="5842000" y="2120900"/>
          <a:ext cx="914400" cy="179388"/>
        </p:xfrm>
        <a:graphic>
          <a:graphicData uri="http://schemas.openxmlformats.org/presentationml/2006/ole">
            <mc:AlternateContent xmlns:mc="http://schemas.openxmlformats.org/markup-compatibility/2006">
              <mc:Choice xmlns:v="urn:schemas-microsoft-com:vml" Requires="v">
                <p:oleObj spid="_x0000_s1855" name="Equation" r:id="rId10" imgW="428207" imgH="666100" progId="Equation.DSMT4">
                  <p:embed/>
                </p:oleObj>
              </mc:Choice>
              <mc:Fallback>
                <p:oleObj name="Equation" r:id="rId10" imgW="428207" imgH="666100" progId="Equation.DSMT4">
                  <p:embed/>
                  <p:pic>
                    <p:nvPicPr>
                      <p:cNvPr id="2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2000" y="21209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Box 16"/>
          <p:cNvSpPr txBox="1"/>
          <p:nvPr/>
        </p:nvSpPr>
        <p:spPr>
          <a:xfrm>
            <a:off x="8310579" y="2571745"/>
            <a:ext cx="492443" cy="461665"/>
          </a:xfrm>
          <a:prstGeom prst="rect">
            <a:avLst/>
          </a:prstGeom>
          <a:noFill/>
        </p:spPr>
        <p:txBody>
          <a:bodyPr wrap="none" rtlCol="0">
            <a:spAutoFit/>
          </a:bodyPr>
          <a:lstStyle/>
          <a:p>
            <a:r>
              <a:rPr lang="en-US" altLang="zh-CN" sz="2400" dirty="0">
                <a:solidFill>
                  <a:srgbClr val="FF0000"/>
                </a:solidFill>
              </a:rPr>
              <a:t>Ⅰ</a:t>
            </a:r>
            <a:endParaRPr lang="zh-CN" altLang="en-US" sz="2400" dirty="0">
              <a:solidFill>
                <a:srgbClr val="FF0000"/>
              </a:solidFill>
            </a:endParaRPr>
          </a:p>
        </p:txBody>
      </p:sp>
      <p:pic>
        <p:nvPicPr>
          <p:cNvPr id="3" name="图片 2">
            <a:extLst>
              <a:ext uri="{FF2B5EF4-FFF2-40B4-BE49-F238E27FC236}">
                <a16:creationId xmlns:a16="http://schemas.microsoft.com/office/drawing/2014/main" id="{2BDD27DF-CF03-430B-BAAB-31F07CDE9E5C}"/>
              </a:ext>
            </a:extLst>
          </p:cNvPr>
          <p:cNvPicPr>
            <a:picLocks noChangeAspect="1"/>
          </p:cNvPicPr>
          <p:nvPr/>
        </p:nvPicPr>
        <p:blipFill>
          <a:blip r:embed="rId11"/>
          <a:stretch>
            <a:fillRect/>
          </a:stretch>
        </p:blipFill>
        <p:spPr>
          <a:xfrm>
            <a:off x="2109925" y="2018623"/>
            <a:ext cx="8378549" cy="1018899"/>
          </a:xfrm>
          <a:prstGeom prst="rect">
            <a:avLst/>
          </a:prstGeom>
        </p:spPr>
      </p:pic>
      <p:sp>
        <p:nvSpPr>
          <p:cNvPr id="19" name="内容占位符 2">
            <a:extLst>
              <a:ext uri="{FF2B5EF4-FFF2-40B4-BE49-F238E27FC236}">
                <a16:creationId xmlns:a16="http://schemas.microsoft.com/office/drawing/2014/main" id="{7A1D63C0-3876-4831-9C39-941CE0622ABB}"/>
              </a:ext>
            </a:extLst>
          </p:cNvPr>
          <p:cNvSpPr txBox="1">
            <a:spLocks/>
          </p:cNvSpPr>
          <p:nvPr/>
        </p:nvSpPr>
        <p:spPr>
          <a:xfrm>
            <a:off x="1780664" y="3173067"/>
            <a:ext cx="8486672" cy="2776213"/>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eaLnBrk="1" hangingPunct="1">
              <a:lnSpc>
                <a:spcPct val="150000"/>
              </a:lnSpc>
              <a:spcBef>
                <a:spcPts val="600"/>
              </a:spcBef>
              <a:spcAft>
                <a:spcPts val="600"/>
              </a:spcAft>
              <a:buClr>
                <a:srgbClr val="FF0000"/>
              </a:buClr>
              <a:buSzPct val="80000"/>
              <a:buFont typeface="Wingdings" pitchFamily="2" charset="2"/>
              <a:buChar char="l"/>
              <a:defRPr/>
            </a:pPr>
            <a:r>
              <a:rPr lang="zh-CN" altLang="en-US" sz="2200" dirty="0">
                <a:latin typeface="Times New Roman" pitchFamily="18" charset="0"/>
              </a:rPr>
              <a:t>华东勘测设计研究院：</a:t>
            </a:r>
            <a:r>
              <a:rPr lang="en-US" altLang="zh-CN" sz="2200" dirty="0">
                <a:latin typeface="Times New Roman" pitchFamily="18" charset="0"/>
              </a:rPr>
              <a:t>CEPC</a:t>
            </a:r>
            <a:r>
              <a:rPr lang="zh-CN" altLang="en-US" sz="2200" dirty="0">
                <a:latin typeface="Times New Roman" pitchFamily="18" charset="0"/>
              </a:rPr>
              <a:t>开工后第</a:t>
            </a:r>
            <a:r>
              <a:rPr lang="en-US" altLang="zh-CN" sz="2200" dirty="0">
                <a:latin typeface="Times New Roman" pitchFamily="18" charset="0"/>
              </a:rPr>
              <a:t>5</a:t>
            </a:r>
            <a:r>
              <a:rPr lang="zh-CN" altLang="en-US" sz="2200" dirty="0">
                <a:latin typeface="Times New Roman" pitchFamily="18" charset="0"/>
              </a:rPr>
              <a:t>年环隧道具备安装条件</a:t>
            </a:r>
            <a:endParaRPr lang="en-US" altLang="zh-CN" sz="2200" dirty="0">
              <a:latin typeface="Times New Roman" pitchFamily="18" charset="0"/>
            </a:endParaRPr>
          </a:p>
          <a:p>
            <a:pPr marL="342900" lvl="1" indent="-342900" eaLnBrk="1" hangingPunct="1">
              <a:lnSpc>
                <a:spcPct val="150000"/>
              </a:lnSpc>
              <a:spcBef>
                <a:spcPts val="600"/>
              </a:spcBef>
              <a:spcAft>
                <a:spcPts val="600"/>
              </a:spcAft>
              <a:buClr>
                <a:srgbClr val="FF0000"/>
              </a:buClr>
              <a:buSzPct val="80000"/>
              <a:buFont typeface="Wingdings" pitchFamily="2" charset="2"/>
              <a:buChar char="l"/>
              <a:defRPr/>
            </a:pPr>
            <a:r>
              <a:rPr lang="zh-CN" altLang="en-US" sz="2200" dirty="0">
                <a:latin typeface="Times New Roman" pitchFamily="18" charset="0"/>
              </a:rPr>
              <a:t>环隧道安装方案预设条件：</a:t>
            </a:r>
            <a:endParaRPr lang="en-US" altLang="zh-CN" sz="2200" dirty="0">
              <a:latin typeface="Times New Roman" pitchFamily="18" charset="0"/>
            </a:endParaRPr>
          </a:p>
          <a:p>
            <a:pPr marL="742950" lvl="2" indent="-342900" eaLnBrk="1" hangingPunct="1">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1800" dirty="0">
                <a:latin typeface="Times New Roman" pitchFamily="18" charset="0"/>
              </a:rPr>
              <a:t>全环土建同步进行</a:t>
            </a:r>
            <a:endParaRPr lang="en-US" altLang="zh-CN" sz="1800" dirty="0">
              <a:latin typeface="Times New Roman" pitchFamily="18" charset="0"/>
            </a:endParaRPr>
          </a:p>
          <a:p>
            <a:pPr marL="742950" lvl="2" indent="-342900" eaLnBrk="1" hangingPunct="1">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1800" dirty="0">
                <a:latin typeface="Times New Roman" pitchFamily="18" charset="0"/>
              </a:rPr>
              <a:t>开工后第</a:t>
            </a:r>
            <a:r>
              <a:rPr lang="en-US" altLang="zh-CN" sz="1800" dirty="0">
                <a:latin typeface="Times New Roman" pitchFamily="18" charset="0"/>
              </a:rPr>
              <a:t>5</a:t>
            </a:r>
            <a:r>
              <a:rPr lang="zh-CN" altLang="en-US" sz="1800" dirty="0">
                <a:latin typeface="Times New Roman" pitchFamily="18" charset="0"/>
              </a:rPr>
              <a:t>年</a:t>
            </a:r>
            <a:r>
              <a:rPr lang="en-US" altLang="zh-CN" sz="1800" dirty="0">
                <a:latin typeface="Times New Roman" pitchFamily="18" charset="0"/>
              </a:rPr>
              <a:t>1</a:t>
            </a:r>
            <a:r>
              <a:rPr lang="zh-CN" altLang="en-US" sz="1800" dirty="0">
                <a:latin typeface="Times New Roman" pitchFamily="18" charset="0"/>
              </a:rPr>
              <a:t>月开始隧道安装工作</a:t>
            </a:r>
            <a:endParaRPr lang="en-US" altLang="zh-CN" sz="1800" dirty="0">
              <a:latin typeface="Times New Roman" pitchFamily="18" charset="0"/>
            </a:endParaRPr>
          </a:p>
          <a:p>
            <a:pPr marL="742950" lvl="2" indent="-342900" eaLnBrk="1" hangingPunct="1">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1800" dirty="0">
                <a:latin typeface="Times New Roman" pitchFamily="18" charset="0"/>
              </a:rPr>
              <a:t>全环</a:t>
            </a:r>
            <a:r>
              <a:rPr lang="en-US" altLang="zh-CN" sz="1800" dirty="0">
                <a:latin typeface="Times New Roman" pitchFamily="18" charset="0"/>
              </a:rPr>
              <a:t>8</a:t>
            </a:r>
            <a:r>
              <a:rPr lang="zh-CN" altLang="en-US" sz="1800" dirty="0">
                <a:latin typeface="Times New Roman" pitchFamily="18" charset="0"/>
              </a:rPr>
              <a:t>个设备运输竖井</a:t>
            </a:r>
            <a:endParaRPr lang="en-US" altLang="zh-CN" sz="1800" dirty="0">
              <a:latin typeface="Times New Roman" pitchFamily="18" charset="0"/>
            </a:endParaRPr>
          </a:p>
          <a:p>
            <a:pPr marL="742950" lvl="2" indent="-342900" eaLnBrk="1" hangingPunct="1">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1800" dirty="0">
                <a:latin typeface="Times New Roman" pitchFamily="18" charset="0"/>
              </a:rPr>
              <a:t>安装工期：第</a:t>
            </a:r>
            <a:r>
              <a:rPr lang="en-US" altLang="zh-CN" sz="1800" dirty="0">
                <a:latin typeface="Times New Roman" pitchFamily="18" charset="0"/>
              </a:rPr>
              <a:t>5</a:t>
            </a:r>
            <a:r>
              <a:rPr lang="zh-CN" altLang="en-US" sz="1800" dirty="0">
                <a:latin typeface="Times New Roman" pitchFamily="18" charset="0"/>
              </a:rPr>
              <a:t>年</a:t>
            </a:r>
            <a:r>
              <a:rPr lang="en-US" altLang="zh-CN" sz="1800" dirty="0">
                <a:latin typeface="Times New Roman" pitchFamily="18" charset="0"/>
              </a:rPr>
              <a:t>1</a:t>
            </a:r>
            <a:r>
              <a:rPr lang="zh-CN" altLang="en-US" sz="1800" dirty="0">
                <a:latin typeface="Times New Roman" pitchFamily="18" charset="0"/>
              </a:rPr>
              <a:t>月</a:t>
            </a:r>
            <a:r>
              <a:rPr lang="en-US" altLang="zh-CN" sz="1800" dirty="0">
                <a:latin typeface="Times New Roman" pitchFamily="18" charset="0"/>
              </a:rPr>
              <a:t>——</a:t>
            </a:r>
            <a:r>
              <a:rPr lang="zh-CN" altLang="en-US" sz="1800" dirty="0">
                <a:latin typeface="Times New Roman" pitchFamily="18" charset="0"/>
              </a:rPr>
              <a:t>第</a:t>
            </a:r>
            <a:r>
              <a:rPr lang="en-US" altLang="zh-CN" sz="1800" dirty="0">
                <a:latin typeface="Times New Roman" pitchFamily="18" charset="0"/>
              </a:rPr>
              <a:t>8</a:t>
            </a:r>
            <a:r>
              <a:rPr lang="zh-CN" altLang="en-US" sz="1800" dirty="0">
                <a:latin typeface="Times New Roman" pitchFamily="18" charset="0"/>
              </a:rPr>
              <a:t>年</a:t>
            </a:r>
            <a:r>
              <a:rPr lang="en-US" altLang="zh-CN" sz="1800" dirty="0">
                <a:latin typeface="Times New Roman" pitchFamily="18" charset="0"/>
              </a:rPr>
              <a:t>9</a:t>
            </a:r>
            <a:r>
              <a:rPr lang="zh-CN" altLang="en-US" sz="1800" dirty="0">
                <a:latin typeface="Times New Roman" pitchFamily="18" charset="0"/>
              </a:rPr>
              <a:t>月（</a:t>
            </a:r>
            <a:r>
              <a:rPr lang="en-US" altLang="zh-CN" sz="1800" dirty="0">
                <a:latin typeface="Times New Roman" pitchFamily="18" charset="0"/>
              </a:rPr>
              <a:t>3</a:t>
            </a:r>
            <a:r>
              <a:rPr lang="zh-CN" altLang="en-US" sz="1800" dirty="0">
                <a:latin typeface="Times New Roman" pitchFamily="18" charset="0"/>
              </a:rPr>
              <a:t>年零</a:t>
            </a:r>
            <a:r>
              <a:rPr lang="en-US" altLang="zh-CN" sz="1800" dirty="0">
                <a:latin typeface="Times New Roman" pitchFamily="18" charset="0"/>
              </a:rPr>
              <a:t>9</a:t>
            </a:r>
            <a:r>
              <a:rPr lang="zh-CN" altLang="en-US" sz="1800" dirty="0">
                <a:latin typeface="Times New Roman" pitchFamily="18" charset="0"/>
              </a:rPr>
              <a:t>个月）</a:t>
            </a:r>
            <a:endParaRPr lang="en-US" altLang="zh-CN" sz="1800" dirty="0">
              <a:latin typeface="Times New Roman" pitchFamily="18" charset="0"/>
            </a:endParaRPr>
          </a:p>
        </p:txBody>
      </p:sp>
      <p:sp>
        <p:nvSpPr>
          <p:cNvPr id="22" name="灯片编号占位符 1">
            <a:extLst>
              <a:ext uri="{FF2B5EF4-FFF2-40B4-BE49-F238E27FC236}">
                <a16:creationId xmlns:a16="http://schemas.microsoft.com/office/drawing/2014/main" id="{89A2D547-A070-483E-8BB4-8A3581045EBC}"/>
              </a:ext>
            </a:extLst>
          </p:cNvPr>
          <p:cNvSpPr>
            <a:spLocks noGrp="1"/>
          </p:cNvSpPr>
          <p:nvPr>
            <p:ph type="sldNum" sz="quarter" idx="12"/>
          </p:nvPr>
        </p:nvSpPr>
        <p:spPr>
          <a:xfrm>
            <a:off x="8737600" y="6356351"/>
            <a:ext cx="2844800" cy="365125"/>
          </a:xfrm>
        </p:spPr>
        <p:txBody>
          <a:bodyPr/>
          <a:lstStyle/>
          <a:p>
            <a:pPr>
              <a:defRPr/>
            </a:pPr>
            <a:fld id="{521683DF-D507-43F4-81CB-95BA739AB1EA}" type="slidenum">
              <a:rPr lang="zh-CN" altLang="en-US" smtClean="0"/>
              <a:pPr>
                <a:defRPr/>
              </a:pPr>
              <a:t>3</a:t>
            </a:fld>
            <a:endParaRPr lang="zh-CN" altLang="en-US" dirty="0"/>
          </a:p>
        </p:txBody>
      </p:sp>
    </p:spTree>
    <p:extLst>
      <p:ext uri="{BB962C8B-B14F-4D97-AF65-F5344CB8AC3E}">
        <p14:creationId xmlns:p14="http://schemas.microsoft.com/office/powerpoint/2010/main" val="1570398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a:extLst>
              <a:ext uri="{FF2B5EF4-FFF2-40B4-BE49-F238E27FC236}">
                <a16:creationId xmlns:a16="http://schemas.microsoft.com/office/drawing/2014/main" id="{891ECE51-FE6E-41BD-917D-281CA429DD1B}"/>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灯片编号占位符 1">
            <a:extLst>
              <a:ext uri="{FF2B5EF4-FFF2-40B4-BE49-F238E27FC236}">
                <a16:creationId xmlns:a16="http://schemas.microsoft.com/office/drawing/2014/main" id="{14292DB2-28E1-4214-82E9-7D8BD31C7ECE}"/>
              </a:ext>
            </a:extLst>
          </p:cNvPr>
          <p:cNvSpPr>
            <a:spLocks noGrp="1"/>
          </p:cNvSpPr>
          <p:nvPr>
            <p:ph type="sldNum" sz="quarter" idx="12"/>
          </p:nvPr>
        </p:nvSpPr>
        <p:spPr>
          <a:xfrm>
            <a:off x="8737600" y="6356351"/>
            <a:ext cx="2844800" cy="365125"/>
          </a:xfrm>
        </p:spPr>
        <p:txBody>
          <a:bodyPr/>
          <a:lstStyle/>
          <a:p>
            <a:pPr>
              <a:defRPr/>
            </a:pPr>
            <a:fld id="{521683DF-D507-43F4-81CB-95BA739AB1EA}" type="slidenum">
              <a:rPr lang="zh-CN" altLang="en-US" smtClean="0"/>
              <a:pPr>
                <a:defRPr/>
              </a:pPr>
              <a:t>4</a:t>
            </a:fld>
            <a:endParaRPr lang="zh-CN" altLang="en-US" dirty="0"/>
          </a:p>
        </p:txBody>
      </p:sp>
      <p:sp>
        <p:nvSpPr>
          <p:cNvPr id="5" name="内容占位符 2">
            <a:extLst>
              <a:ext uri="{FF2B5EF4-FFF2-40B4-BE49-F238E27FC236}">
                <a16:creationId xmlns:a16="http://schemas.microsoft.com/office/drawing/2014/main" id="{156965A3-3F35-4DE0-A2B8-1862FCA331D2}"/>
              </a:ext>
            </a:extLst>
          </p:cNvPr>
          <p:cNvSpPr txBox="1">
            <a:spLocks/>
          </p:cNvSpPr>
          <p:nvPr/>
        </p:nvSpPr>
        <p:spPr>
          <a:xfrm>
            <a:off x="1524000" y="836712"/>
            <a:ext cx="8748464" cy="3786214"/>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358775" lvl="1" indent="-358775" eaLnBrk="1" hangingPunct="1">
              <a:spcBef>
                <a:spcPts val="600"/>
              </a:spcBef>
              <a:spcAft>
                <a:spcPts val="600"/>
              </a:spcAft>
              <a:buClr>
                <a:srgbClr val="FF0000"/>
              </a:buClr>
              <a:buSzPct val="80000"/>
              <a:buFont typeface="Wingdings" panose="05000000000000000000" pitchFamily="2" charset="2"/>
              <a:buChar char="l"/>
              <a:defRPr/>
            </a:pPr>
            <a:r>
              <a:rPr lang="zh-CN" altLang="en-US" sz="2400" dirty="0">
                <a:latin typeface="Times New Roman" pitchFamily="18" charset="0"/>
                <a:cs typeface="Times New Roman" pitchFamily="18" charset="0"/>
              </a:rPr>
              <a:t>设备安装准直工作</a:t>
            </a:r>
            <a:endParaRPr lang="en-US" altLang="zh-CN" sz="24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mj-lt"/>
              <a:buAutoNum type="arabicPeriod"/>
              <a:defRPr/>
            </a:pPr>
            <a:r>
              <a:rPr lang="zh-CN" altLang="en-US" sz="2200" dirty="0">
                <a:latin typeface="Times New Roman" pitchFamily="18" charset="0"/>
                <a:cs typeface="Times New Roman" pitchFamily="18" charset="0"/>
              </a:rPr>
              <a:t>设备测试及标定预准直</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mj-lt"/>
              <a:buAutoNum type="arabicPeriod"/>
              <a:defRPr/>
            </a:pPr>
            <a:r>
              <a:rPr lang="zh-CN" altLang="en-US" sz="2200" dirty="0">
                <a:latin typeface="Times New Roman" pitchFamily="18" charset="0"/>
                <a:cs typeface="Times New Roman" pitchFamily="18" charset="0"/>
              </a:rPr>
              <a:t>准直控制网安装</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mj-lt"/>
              <a:buAutoNum type="arabicPeriod"/>
              <a:defRPr/>
            </a:pPr>
            <a:r>
              <a:rPr lang="zh-CN" altLang="en-US" sz="2200" dirty="0">
                <a:latin typeface="Times New Roman" pitchFamily="18" charset="0"/>
                <a:cs typeface="Times New Roman" pitchFamily="18" charset="0"/>
              </a:rPr>
              <a:t>准直控制网测量</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mj-lt"/>
              <a:buAutoNum type="arabicPeriod"/>
              <a:defRPr/>
            </a:pPr>
            <a:r>
              <a:rPr lang="zh-CN" altLang="en-US" sz="2200" dirty="0">
                <a:latin typeface="Times New Roman" pitchFamily="18" charset="0"/>
                <a:cs typeface="Times New Roman" pitchFamily="18" charset="0"/>
              </a:rPr>
              <a:t>设备支架、基座安装位置放线</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mj-lt"/>
              <a:buAutoNum type="arabicPeriod"/>
              <a:defRPr/>
            </a:pPr>
            <a:r>
              <a:rPr lang="zh-CN" altLang="en-US" sz="2200" dirty="0">
                <a:latin typeface="Times New Roman" pitchFamily="18" charset="0"/>
                <a:cs typeface="Times New Roman" pitchFamily="18" charset="0"/>
              </a:rPr>
              <a:t>设备支架、基座安装</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mj-lt"/>
              <a:buAutoNum type="arabicPeriod"/>
              <a:defRPr/>
            </a:pPr>
            <a:r>
              <a:rPr lang="zh-CN" altLang="en-US" sz="2200" dirty="0">
                <a:latin typeface="Times New Roman" pitchFamily="18" charset="0"/>
                <a:cs typeface="Times New Roman" pitchFamily="18" charset="0"/>
              </a:rPr>
              <a:t>设备安装准直</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mj-lt"/>
              <a:buAutoNum type="arabicPeriod"/>
              <a:defRPr/>
            </a:pPr>
            <a:r>
              <a:rPr lang="zh-CN" altLang="en-US" sz="2200" dirty="0">
                <a:latin typeface="Times New Roman" pitchFamily="18" charset="0"/>
                <a:cs typeface="Times New Roman" pitchFamily="18" charset="0"/>
              </a:rPr>
              <a:t>设备平滑准直</a:t>
            </a:r>
            <a:endParaRPr lang="en-US" altLang="zh-CN" sz="2200" b="1" dirty="0">
              <a:solidFill>
                <a:srgbClr val="FF0000"/>
              </a:solidFill>
              <a:latin typeface="Times New Roman" pitchFamily="18" charset="0"/>
              <a:cs typeface="Times New Roman" pitchFamily="18" charset="0"/>
            </a:endParaRPr>
          </a:p>
        </p:txBody>
      </p:sp>
      <p:pic>
        <p:nvPicPr>
          <p:cNvPr id="6" name="图片 5">
            <a:extLst>
              <a:ext uri="{FF2B5EF4-FFF2-40B4-BE49-F238E27FC236}">
                <a16:creationId xmlns:a16="http://schemas.microsoft.com/office/drawing/2014/main" id="{1AE32FA8-818F-4EBD-9A3D-A2788A35E4A8}"/>
              </a:ext>
            </a:extLst>
          </p:cNvPr>
          <p:cNvPicPr>
            <a:picLocks noChangeAspect="1"/>
          </p:cNvPicPr>
          <p:nvPr/>
        </p:nvPicPr>
        <p:blipFill>
          <a:blip r:embed="rId2"/>
          <a:stretch>
            <a:fillRect/>
          </a:stretch>
        </p:blipFill>
        <p:spPr>
          <a:xfrm>
            <a:off x="6811700" y="1247948"/>
            <a:ext cx="2309205" cy="3045148"/>
          </a:xfrm>
          <a:prstGeom prst="rect">
            <a:avLst/>
          </a:prstGeom>
        </p:spPr>
      </p:pic>
      <p:pic>
        <p:nvPicPr>
          <p:cNvPr id="9" name="图片 8">
            <a:extLst>
              <a:ext uri="{FF2B5EF4-FFF2-40B4-BE49-F238E27FC236}">
                <a16:creationId xmlns:a16="http://schemas.microsoft.com/office/drawing/2014/main" id="{D49EE812-CDA9-40F3-A15F-E6AC34D2F6CB}"/>
              </a:ext>
            </a:extLst>
          </p:cNvPr>
          <p:cNvPicPr>
            <a:picLocks noChangeAspect="1"/>
          </p:cNvPicPr>
          <p:nvPr/>
        </p:nvPicPr>
        <p:blipFill>
          <a:blip r:embed="rId3"/>
          <a:stretch>
            <a:fillRect/>
          </a:stretch>
        </p:blipFill>
        <p:spPr>
          <a:xfrm>
            <a:off x="9270220" y="2981171"/>
            <a:ext cx="2536156" cy="1432684"/>
          </a:xfrm>
          <a:prstGeom prst="rect">
            <a:avLst/>
          </a:prstGeom>
        </p:spPr>
      </p:pic>
      <p:pic>
        <p:nvPicPr>
          <p:cNvPr id="11" name="图片 10">
            <a:extLst>
              <a:ext uri="{FF2B5EF4-FFF2-40B4-BE49-F238E27FC236}">
                <a16:creationId xmlns:a16="http://schemas.microsoft.com/office/drawing/2014/main" id="{D4BB604B-220D-4791-A541-D2D464813ECC}"/>
              </a:ext>
            </a:extLst>
          </p:cNvPr>
          <p:cNvPicPr>
            <a:picLocks noChangeAspect="1"/>
          </p:cNvPicPr>
          <p:nvPr/>
        </p:nvPicPr>
        <p:blipFill>
          <a:blip r:embed="rId4"/>
          <a:stretch>
            <a:fillRect/>
          </a:stretch>
        </p:blipFill>
        <p:spPr>
          <a:xfrm>
            <a:off x="9241055" y="1196752"/>
            <a:ext cx="2547769" cy="1480834"/>
          </a:xfrm>
          <a:prstGeom prst="rect">
            <a:avLst/>
          </a:prstGeom>
        </p:spPr>
      </p:pic>
      <p:pic>
        <p:nvPicPr>
          <p:cNvPr id="13" name="图片 12">
            <a:extLst>
              <a:ext uri="{FF2B5EF4-FFF2-40B4-BE49-F238E27FC236}">
                <a16:creationId xmlns:a16="http://schemas.microsoft.com/office/drawing/2014/main" id="{020A6FBF-C6B4-4616-B9DE-CB77FEB6DF75}"/>
              </a:ext>
            </a:extLst>
          </p:cNvPr>
          <p:cNvPicPr>
            <a:picLocks noChangeAspect="1"/>
          </p:cNvPicPr>
          <p:nvPr/>
        </p:nvPicPr>
        <p:blipFill>
          <a:blip r:embed="rId5"/>
          <a:stretch>
            <a:fillRect/>
          </a:stretch>
        </p:blipFill>
        <p:spPr>
          <a:xfrm>
            <a:off x="9241055" y="4754003"/>
            <a:ext cx="2547769" cy="1627325"/>
          </a:xfrm>
          <a:prstGeom prst="rect">
            <a:avLst/>
          </a:prstGeom>
        </p:spPr>
      </p:pic>
      <p:pic>
        <p:nvPicPr>
          <p:cNvPr id="15" name="图片 14">
            <a:extLst>
              <a:ext uri="{FF2B5EF4-FFF2-40B4-BE49-F238E27FC236}">
                <a16:creationId xmlns:a16="http://schemas.microsoft.com/office/drawing/2014/main" id="{6D2A8F29-A0D7-45DC-A13D-4C91FEB7687A}"/>
              </a:ext>
            </a:extLst>
          </p:cNvPr>
          <p:cNvPicPr>
            <a:picLocks noChangeAspect="1"/>
          </p:cNvPicPr>
          <p:nvPr/>
        </p:nvPicPr>
        <p:blipFill>
          <a:blip r:embed="rId6"/>
          <a:stretch>
            <a:fillRect/>
          </a:stretch>
        </p:blipFill>
        <p:spPr>
          <a:xfrm>
            <a:off x="6305087" y="4759016"/>
            <a:ext cx="2853621" cy="1622311"/>
          </a:xfrm>
          <a:prstGeom prst="rect">
            <a:avLst/>
          </a:prstGeom>
        </p:spPr>
      </p:pic>
      <p:sp>
        <p:nvSpPr>
          <p:cNvPr id="18" name="箭头: 下 17">
            <a:extLst>
              <a:ext uri="{FF2B5EF4-FFF2-40B4-BE49-F238E27FC236}">
                <a16:creationId xmlns:a16="http://schemas.microsoft.com/office/drawing/2014/main" id="{0D82A9CF-FEB2-4FE1-A3ED-2AB76A096FD5}"/>
              </a:ext>
            </a:extLst>
          </p:cNvPr>
          <p:cNvSpPr/>
          <p:nvPr/>
        </p:nvSpPr>
        <p:spPr>
          <a:xfrm>
            <a:off x="1361728" y="1628805"/>
            <a:ext cx="324544" cy="2376259"/>
          </a:xfrm>
          <a:prstGeom prst="down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3CCDE83B-7E7A-45F3-846C-1339CA8390F7}"/>
              </a:ext>
            </a:extLst>
          </p:cNvPr>
          <p:cNvSpPr txBox="1"/>
          <p:nvPr/>
        </p:nvSpPr>
        <p:spPr>
          <a:xfrm>
            <a:off x="7327334" y="4384671"/>
            <a:ext cx="1107996" cy="369332"/>
          </a:xfrm>
          <a:prstGeom prst="rect">
            <a:avLst/>
          </a:prstGeom>
          <a:noFill/>
        </p:spPr>
        <p:txBody>
          <a:bodyPr wrap="none" rtlCol="0">
            <a:spAutoFit/>
          </a:bodyPr>
          <a:lstStyle/>
          <a:p>
            <a:r>
              <a:rPr lang="zh-CN" altLang="en-US" dirty="0"/>
              <a:t>设备安装</a:t>
            </a:r>
          </a:p>
        </p:txBody>
      </p:sp>
      <p:sp>
        <p:nvSpPr>
          <p:cNvPr id="12" name="文本框 11">
            <a:extLst>
              <a:ext uri="{FF2B5EF4-FFF2-40B4-BE49-F238E27FC236}">
                <a16:creationId xmlns:a16="http://schemas.microsoft.com/office/drawing/2014/main" id="{6B2E7B1D-2150-4C54-BC07-0CB9123B9B6C}"/>
              </a:ext>
            </a:extLst>
          </p:cNvPr>
          <p:cNvSpPr txBox="1"/>
          <p:nvPr/>
        </p:nvSpPr>
        <p:spPr>
          <a:xfrm>
            <a:off x="9970193" y="4402328"/>
            <a:ext cx="1107996" cy="369332"/>
          </a:xfrm>
          <a:prstGeom prst="rect">
            <a:avLst/>
          </a:prstGeom>
          <a:noFill/>
        </p:spPr>
        <p:txBody>
          <a:bodyPr wrap="none" rtlCol="0">
            <a:spAutoFit/>
          </a:bodyPr>
          <a:lstStyle/>
          <a:p>
            <a:r>
              <a:rPr lang="zh-CN" altLang="en-US" dirty="0"/>
              <a:t>基台安装</a:t>
            </a:r>
          </a:p>
        </p:txBody>
      </p:sp>
      <p:sp>
        <p:nvSpPr>
          <p:cNvPr id="14" name="文本框 13">
            <a:extLst>
              <a:ext uri="{FF2B5EF4-FFF2-40B4-BE49-F238E27FC236}">
                <a16:creationId xmlns:a16="http://schemas.microsoft.com/office/drawing/2014/main" id="{BE5647CA-3556-4E7A-83E8-AEDE73056A6E}"/>
              </a:ext>
            </a:extLst>
          </p:cNvPr>
          <p:cNvSpPr txBox="1"/>
          <p:nvPr/>
        </p:nvSpPr>
        <p:spPr>
          <a:xfrm>
            <a:off x="9868884" y="830243"/>
            <a:ext cx="1338828" cy="369332"/>
          </a:xfrm>
          <a:prstGeom prst="rect">
            <a:avLst/>
          </a:prstGeom>
          <a:noFill/>
        </p:spPr>
        <p:txBody>
          <a:bodyPr wrap="none" rtlCol="0">
            <a:spAutoFit/>
          </a:bodyPr>
          <a:lstStyle/>
          <a:p>
            <a:r>
              <a:rPr lang="zh-CN" altLang="en-US" dirty="0"/>
              <a:t>控制网测量</a:t>
            </a:r>
          </a:p>
        </p:txBody>
      </p:sp>
      <p:sp>
        <p:nvSpPr>
          <p:cNvPr id="16" name="文本框 15">
            <a:extLst>
              <a:ext uri="{FF2B5EF4-FFF2-40B4-BE49-F238E27FC236}">
                <a16:creationId xmlns:a16="http://schemas.microsoft.com/office/drawing/2014/main" id="{BEC745D0-F418-4B8E-8A47-B4307F9125C8}"/>
              </a:ext>
            </a:extLst>
          </p:cNvPr>
          <p:cNvSpPr txBox="1"/>
          <p:nvPr/>
        </p:nvSpPr>
        <p:spPr>
          <a:xfrm>
            <a:off x="7164666" y="784091"/>
            <a:ext cx="1338828" cy="369332"/>
          </a:xfrm>
          <a:prstGeom prst="rect">
            <a:avLst/>
          </a:prstGeom>
          <a:noFill/>
        </p:spPr>
        <p:txBody>
          <a:bodyPr wrap="none" rtlCol="0">
            <a:spAutoFit/>
          </a:bodyPr>
          <a:lstStyle/>
          <a:p>
            <a:r>
              <a:rPr lang="zh-CN" altLang="en-US" dirty="0"/>
              <a:t>控制网安装</a:t>
            </a:r>
          </a:p>
        </p:txBody>
      </p:sp>
      <p:sp>
        <p:nvSpPr>
          <p:cNvPr id="17" name="文本框 16">
            <a:extLst>
              <a:ext uri="{FF2B5EF4-FFF2-40B4-BE49-F238E27FC236}">
                <a16:creationId xmlns:a16="http://schemas.microsoft.com/office/drawing/2014/main" id="{1687A75C-EE13-4664-A04F-E21F10007C60}"/>
              </a:ext>
            </a:extLst>
          </p:cNvPr>
          <p:cNvSpPr txBox="1"/>
          <p:nvPr/>
        </p:nvSpPr>
        <p:spPr>
          <a:xfrm>
            <a:off x="9804110" y="2636912"/>
            <a:ext cx="1569660" cy="369332"/>
          </a:xfrm>
          <a:prstGeom prst="rect">
            <a:avLst/>
          </a:prstGeom>
          <a:noFill/>
        </p:spPr>
        <p:txBody>
          <a:bodyPr wrap="none" rtlCol="0">
            <a:spAutoFit/>
          </a:bodyPr>
          <a:lstStyle/>
          <a:p>
            <a:r>
              <a:rPr lang="zh-CN" altLang="en-US" dirty="0"/>
              <a:t>安装位置放线</a:t>
            </a:r>
          </a:p>
        </p:txBody>
      </p:sp>
      <p:sp>
        <p:nvSpPr>
          <p:cNvPr id="19" name="标题 1">
            <a:extLst>
              <a:ext uri="{FF2B5EF4-FFF2-40B4-BE49-F238E27FC236}">
                <a16:creationId xmlns:a16="http://schemas.microsoft.com/office/drawing/2014/main" id="{39BF5042-782B-4A4F-B20F-47D16D2D1E30}"/>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97307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DA9F29A9-8754-A535-019B-747E6BD5BB08}"/>
              </a:ext>
            </a:extLst>
          </p:cNvPr>
          <p:cNvSpPr>
            <a:spLocks noGrp="1"/>
          </p:cNvSpPr>
          <p:nvPr>
            <p:ph type="sldNum" sz="quarter" idx="12"/>
          </p:nvPr>
        </p:nvSpPr>
        <p:spPr/>
        <p:txBody>
          <a:bodyPr/>
          <a:lstStyle/>
          <a:p>
            <a:fld id="{F15E9139-A00B-4B2A-98A6-095DC08F1345}" type="slidenum">
              <a:rPr lang="zh-CN" altLang="en-US" smtClean="0"/>
              <a:pPr/>
              <a:t>5</a:t>
            </a:fld>
            <a:endParaRPr lang="zh-CN" altLang="en-US"/>
          </a:p>
        </p:txBody>
      </p:sp>
      <p:graphicFrame>
        <p:nvGraphicFramePr>
          <p:cNvPr id="6" name="表格 3">
            <a:extLst>
              <a:ext uri="{FF2B5EF4-FFF2-40B4-BE49-F238E27FC236}">
                <a16:creationId xmlns:a16="http://schemas.microsoft.com/office/drawing/2014/main" id="{68956F99-5514-4DB5-4DBD-BB7EB198C820}"/>
              </a:ext>
            </a:extLst>
          </p:cNvPr>
          <p:cNvGraphicFramePr>
            <a:graphicFrameLocks noGrp="1"/>
          </p:cNvGraphicFramePr>
          <p:nvPr>
            <p:extLst>
              <p:ext uri="{D42A27DB-BD31-4B8C-83A1-F6EECF244321}">
                <p14:modId xmlns:p14="http://schemas.microsoft.com/office/powerpoint/2010/main" val="401726202"/>
              </p:ext>
            </p:extLst>
          </p:nvPr>
        </p:nvGraphicFramePr>
        <p:xfrm>
          <a:off x="839416" y="576382"/>
          <a:ext cx="11017224" cy="6156182"/>
        </p:xfrm>
        <a:graphic>
          <a:graphicData uri="http://schemas.openxmlformats.org/drawingml/2006/table">
            <a:tbl>
              <a:tblPr firstRow="1" bandRow="1">
                <a:tableStyleId>{5C22544A-7EE6-4342-B048-85BDC9FD1C3A}</a:tableStyleId>
              </a:tblPr>
              <a:tblGrid>
                <a:gridCol w="2961734">
                  <a:extLst>
                    <a:ext uri="{9D8B030D-6E8A-4147-A177-3AD203B41FA5}">
                      <a16:colId xmlns:a16="http://schemas.microsoft.com/office/drawing/2014/main" val="2832590266"/>
                    </a:ext>
                  </a:extLst>
                </a:gridCol>
                <a:gridCol w="2439075">
                  <a:extLst>
                    <a:ext uri="{9D8B030D-6E8A-4147-A177-3AD203B41FA5}">
                      <a16:colId xmlns:a16="http://schemas.microsoft.com/office/drawing/2014/main" val="1698558341"/>
                    </a:ext>
                  </a:extLst>
                </a:gridCol>
                <a:gridCol w="1045318">
                  <a:extLst>
                    <a:ext uri="{9D8B030D-6E8A-4147-A177-3AD203B41FA5}">
                      <a16:colId xmlns:a16="http://schemas.microsoft.com/office/drawing/2014/main" val="4099694447"/>
                    </a:ext>
                  </a:extLst>
                </a:gridCol>
                <a:gridCol w="1655087">
                  <a:extLst>
                    <a:ext uri="{9D8B030D-6E8A-4147-A177-3AD203B41FA5}">
                      <a16:colId xmlns:a16="http://schemas.microsoft.com/office/drawing/2014/main" val="3794919538"/>
                    </a:ext>
                  </a:extLst>
                </a:gridCol>
                <a:gridCol w="696879">
                  <a:extLst>
                    <a:ext uri="{9D8B030D-6E8A-4147-A177-3AD203B41FA5}">
                      <a16:colId xmlns:a16="http://schemas.microsoft.com/office/drawing/2014/main" val="3868624721"/>
                    </a:ext>
                  </a:extLst>
                </a:gridCol>
                <a:gridCol w="2219131">
                  <a:extLst>
                    <a:ext uri="{9D8B030D-6E8A-4147-A177-3AD203B41FA5}">
                      <a16:colId xmlns:a16="http://schemas.microsoft.com/office/drawing/2014/main" val="156506907"/>
                    </a:ext>
                  </a:extLst>
                </a:gridCol>
              </a:tblGrid>
              <a:tr h="344543">
                <a:tc gridSpan="6">
                  <a:txBody>
                    <a:bodyPr/>
                    <a:lstStyle/>
                    <a:p>
                      <a:pPr algn="ctr" fontAlgn="ctr"/>
                      <a:r>
                        <a:rPr lang="en-US" altLang="zh-CN" sz="2400" b="1" kern="100" dirty="0">
                          <a:solidFill>
                            <a:schemeClr val="lt1"/>
                          </a:solidFill>
                          <a:effectLst/>
                          <a:latin typeface="Times New Roman" panose="02020603050405020304" pitchFamily="18" charset="0"/>
                          <a:ea typeface="黑体" panose="02010609060101010101" pitchFamily="49" charset="-122"/>
                          <a:cs typeface="Times New Roman" panose="02020603050405020304" pitchFamily="18" charset="0"/>
                        </a:rPr>
                        <a:t>Group number and time estimation of component </a:t>
                      </a:r>
                      <a:r>
                        <a:rPr lang="en-US" altLang="zh-CN" sz="2400" b="1" kern="100" dirty="0" err="1">
                          <a:solidFill>
                            <a:schemeClr val="lt1"/>
                          </a:solidFill>
                          <a:effectLst/>
                          <a:latin typeface="Times New Roman" panose="02020603050405020304" pitchFamily="18" charset="0"/>
                          <a:ea typeface="黑体" panose="02010609060101010101" pitchFamily="49" charset="-122"/>
                          <a:cs typeface="Times New Roman" panose="02020603050405020304" pitchFamily="18" charset="0"/>
                        </a:rPr>
                        <a:t>fiducialization</a:t>
                      </a:r>
                      <a:r>
                        <a:rPr lang="en-US" altLang="zh-CN" sz="2400" b="1" kern="100" dirty="0">
                          <a:solidFill>
                            <a:schemeClr val="lt1"/>
                          </a:solidFill>
                          <a:effectLst/>
                          <a:latin typeface="Times New Roman" panose="02020603050405020304" pitchFamily="18" charset="0"/>
                          <a:ea typeface="黑体" panose="02010609060101010101" pitchFamily="49" charset="-122"/>
                          <a:cs typeface="Times New Roman" panose="02020603050405020304" pitchFamily="18" charset="0"/>
                        </a:rPr>
                        <a:t> and</a:t>
                      </a:r>
                      <a:r>
                        <a:rPr lang="zh-CN" altLang="en-US" sz="2400" b="1" kern="100" dirty="0">
                          <a:solidFill>
                            <a:schemeClr val="lt1"/>
                          </a:solidFill>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sz="2400" b="1" kern="100" dirty="0">
                          <a:solidFill>
                            <a:schemeClr val="lt1"/>
                          </a:solidFill>
                          <a:effectLst/>
                          <a:latin typeface="Times New Roman" panose="02020603050405020304" pitchFamily="18" charset="0"/>
                          <a:ea typeface="黑体" panose="02010609060101010101" pitchFamily="49" charset="-122"/>
                          <a:cs typeface="Times New Roman" panose="02020603050405020304" pitchFamily="18" charset="0"/>
                        </a:rPr>
                        <a:t>pre-alignment</a:t>
                      </a:r>
                      <a:endParaRPr lang="zh-CN" altLang="en-US" sz="2400" b="1" kern="100" dirty="0">
                        <a:solidFill>
                          <a:schemeClr val="lt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hMerge="1">
                  <a:txBody>
                    <a:bodyPr/>
                    <a:lstStyle/>
                    <a:p>
                      <a:pPr algn="ctr" fontAlgn="ctr"/>
                      <a:endParaRPr lang="zh-CN" altLang="en-US" sz="1400" b="1" kern="100" dirty="0">
                        <a:solidFill>
                          <a:schemeClr val="lt1"/>
                        </a:solidFill>
                        <a:effectLst/>
                        <a:latin typeface="+mn-lt"/>
                        <a:ea typeface="+mn-ea"/>
                        <a:cs typeface="+mn-cs"/>
                      </a:endParaRPr>
                    </a:p>
                  </a:txBody>
                  <a:tcPr marL="7620" marR="7620" marT="7620" marB="0" anchor="ctr"/>
                </a:tc>
                <a:tc hMerge="1">
                  <a:txBody>
                    <a:bodyPr/>
                    <a:lstStyle/>
                    <a:p>
                      <a:endParaRPr lang="zh-CN" altLang="en-US"/>
                    </a:p>
                  </a:txBody>
                  <a:tcPr/>
                </a:tc>
                <a:tc hMerge="1">
                  <a:txBody>
                    <a:bodyPr/>
                    <a:lstStyle/>
                    <a:p>
                      <a:endParaRPr lang="zh-CN" altLang="en-US"/>
                    </a:p>
                  </a:txBody>
                  <a:tcPr/>
                </a:tc>
                <a:tc hMerge="1">
                  <a:txBody>
                    <a:bodyPr/>
                    <a:lstStyle/>
                    <a:p>
                      <a:pPr algn="ctr" fontAlgn="ctr"/>
                      <a:endParaRPr lang="zh-CN" altLang="en-US" sz="1400" b="1" kern="100" dirty="0">
                        <a:solidFill>
                          <a:schemeClr val="lt1"/>
                        </a:solidFill>
                        <a:effectLst/>
                        <a:latin typeface="+mn-lt"/>
                        <a:ea typeface="+mn-ea"/>
                        <a:cs typeface="+mn-cs"/>
                      </a:endParaRPr>
                    </a:p>
                  </a:txBody>
                  <a:tcPr marL="7620" marR="7620" marT="7620" marB="0" anchor="ctr"/>
                </a:tc>
                <a:tc hMerge="1">
                  <a:txBody>
                    <a:bodyPr/>
                    <a:lstStyle/>
                    <a:p>
                      <a:pPr algn="ctr" fontAlgn="ctr"/>
                      <a:endParaRPr lang="en-US" altLang="zh-CN" sz="1400" b="1" kern="100" dirty="0">
                        <a:solidFill>
                          <a:schemeClr val="lt1"/>
                        </a:solidFill>
                        <a:effectLst/>
                        <a:latin typeface="+mn-lt"/>
                        <a:ea typeface="+mn-ea"/>
                        <a:cs typeface="+mn-cs"/>
                      </a:endParaRPr>
                    </a:p>
                  </a:txBody>
                  <a:tcPr marL="7620" marR="7620" marT="7620" marB="0" anchor="ctr"/>
                </a:tc>
                <a:extLst>
                  <a:ext uri="{0D108BD9-81ED-4DB2-BD59-A6C34878D82A}">
                    <a16:rowId xmlns:a16="http://schemas.microsoft.com/office/drawing/2014/main" val="1948599296"/>
                  </a:ext>
                </a:extLst>
              </a:tr>
              <a:tr h="513299">
                <a:tc>
                  <a:txBody>
                    <a:bodyPr/>
                    <a:lstStyle/>
                    <a:p>
                      <a:pPr algn="ctr" fontAlgn="ctr"/>
                      <a:r>
                        <a:rPr lang="en-US" altLang="zh-CN"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Component</a:t>
                      </a:r>
                      <a:endParaRPr lang="zh-CN" altLang="en-US"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algn="ctr" fontAlgn="ctr"/>
                      <a:r>
                        <a:rPr lang="en-US" altLang="zh-CN"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Instrument</a:t>
                      </a:r>
                      <a:endParaRPr lang="zh-CN" altLang="en-US"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algn="ctr" fontAlgn="ctr"/>
                      <a:r>
                        <a:rPr lang="en-US" altLang="zh-CN"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Number</a:t>
                      </a:r>
                      <a:endParaRPr lang="zh-CN" altLang="en-US"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algn="ctr" fontAlgn="ctr"/>
                      <a:r>
                        <a:rPr lang="en-US" altLang="zh-CN"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Speed</a:t>
                      </a:r>
                      <a:r>
                        <a:rPr lang="zh-CN" altLang="en-US"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lang="en-US" altLang="zh-CN"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1group/day</a:t>
                      </a:r>
                      <a:r>
                        <a:rPr lang="zh-CN" altLang="en-US"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p>
                  </a:txBody>
                  <a:tcPr marL="7620" marR="7620" marT="7620" marB="0" anchor="ctr"/>
                </a:tc>
                <a:tc>
                  <a:txBody>
                    <a:bodyPr/>
                    <a:lstStyle/>
                    <a:p>
                      <a:pPr algn="ctr" fontAlgn="ctr"/>
                      <a:r>
                        <a:rPr lang="en-US" altLang="zh-CN"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Group</a:t>
                      </a:r>
                      <a:endParaRPr lang="zh-CN" altLang="en-US"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algn="ctr" fontAlgn="ctr"/>
                      <a:r>
                        <a:rPr lang="en-US" altLang="zh-CN" sz="1800" b="1" kern="100" dirty="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Month</a:t>
                      </a:r>
                    </a:p>
                  </a:txBody>
                  <a:tcPr marL="7620" marR="7620" marT="7620" marB="0" anchor="ctr"/>
                </a:tc>
                <a:extLst>
                  <a:ext uri="{0D108BD9-81ED-4DB2-BD59-A6C34878D82A}">
                    <a16:rowId xmlns:a16="http://schemas.microsoft.com/office/drawing/2014/main" val="624318330"/>
                  </a:ext>
                </a:extLst>
              </a:tr>
              <a:tr h="457047">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Dipole</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algn="ctr" fontAlgn="ct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Laser tracker &amp; Optical instrument</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24217</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30.3</a:t>
                      </a:r>
                    </a:p>
                  </a:txBody>
                  <a:tcPr marL="7620" marR="7620" marT="7620" marB="0" anchor="ctr"/>
                </a:tc>
                <a:extLst>
                  <a:ext uri="{0D108BD9-81ED-4DB2-BD59-A6C34878D82A}">
                    <a16:rowId xmlns:a16="http://schemas.microsoft.com/office/drawing/2014/main" val="469191953"/>
                  </a:ext>
                </a:extLst>
              </a:tr>
              <a:tr h="285715">
                <a:tc>
                  <a:txBody>
                    <a:bodyPr/>
                    <a:lstStyle/>
                    <a:p>
                      <a:pPr algn="ctr" fontAlgn="ct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Combined dipole magnet</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Rotating coil</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4034</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5</a:t>
                      </a:r>
                    </a:p>
                  </a:txBody>
                  <a:tcPr marL="7620" marR="7620" marT="7620" marB="0" anchor="ctr"/>
                </a:tc>
                <a:extLst>
                  <a:ext uri="{0D108BD9-81ED-4DB2-BD59-A6C34878D82A}">
                    <a16:rowId xmlns:a16="http://schemas.microsoft.com/office/drawing/2014/main" val="2238811817"/>
                  </a:ext>
                </a:extLst>
              </a:tr>
              <a:tr h="285715">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Quadrupole</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Rotating wire</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8320</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3</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8</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14</a:t>
                      </a:r>
                    </a:p>
                  </a:txBody>
                  <a:tcPr marL="7620" marR="7620" marT="7620" marB="0" anchor="ctr"/>
                </a:tc>
                <a:extLst>
                  <a:ext uri="{0D108BD9-81ED-4DB2-BD59-A6C34878D82A}">
                    <a16:rowId xmlns:a16="http://schemas.microsoft.com/office/drawing/2014/main" val="172711913"/>
                  </a:ext>
                </a:extLst>
              </a:tr>
              <a:tr h="274930">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Sextupole</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Rotating wire</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3348</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3</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8</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5.6</a:t>
                      </a:r>
                    </a:p>
                  </a:txBody>
                  <a:tcPr marL="7620" marR="7620" marT="7620" marB="0" anchor="ctr"/>
                </a:tc>
                <a:extLst>
                  <a:ext uri="{0D108BD9-81ED-4DB2-BD59-A6C34878D82A}">
                    <a16:rowId xmlns:a16="http://schemas.microsoft.com/office/drawing/2014/main" val="2710111895"/>
                  </a:ext>
                </a:extLst>
              </a:tr>
              <a:tr h="274930">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Corrector</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algn="ctr" fontAlgn="ct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Measuring arm</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8563</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4</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5.4</a:t>
                      </a:r>
                    </a:p>
                  </a:txBody>
                  <a:tcPr marL="7620" marR="7620" marT="7620" marB="0" anchor="ctr"/>
                </a:tc>
                <a:extLst>
                  <a:ext uri="{0D108BD9-81ED-4DB2-BD59-A6C34878D82A}">
                    <a16:rowId xmlns:a16="http://schemas.microsoft.com/office/drawing/2014/main" val="2445860328"/>
                  </a:ext>
                </a:extLst>
              </a:tr>
              <a:tr h="285715">
                <a:tc>
                  <a:txBody>
                    <a:bodyPr/>
                    <a:lstStyle/>
                    <a:p>
                      <a:pPr algn="ctr" fontAlgn="ctr"/>
                      <a:r>
                        <a:rPr lang="en-US" sz="1600" b="1" i="0" u="none" strike="noStrike" dirty="0" err="1">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BPM、PR、DCCT、kicker</a:t>
                      </a:r>
                      <a:endPar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Measuring arm</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6132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4</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4</a:t>
                      </a:r>
                    </a:p>
                  </a:txBody>
                  <a:tcPr marL="7620" marR="7620" marT="7620" marB="0" anchor="ctr"/>
                </a:tc>
                <a:extLst>
                  <a:ext uri="{0D108BD9-81ED-4DB2-BD59-A6C34878D82A}">
                    <a16:rowId xmlns:a16="http://schemas.microsoft.com/office/drawing/2014/main" val="1331689212"/>
                  </a:ext>
                </a:extLst>
              </a:tr>
              <a:tr h="285715">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Septum Magnet</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Laser tracker</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102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0.3</a:t>
                      </a:r>
                    </a:p>
                  </a:txBody>
                  <a:tcPr marL="7620" marR="7620" marT="7620" marB="0" anchor="ctr"/>
                </a:tc>
                <a:extLst>
                  <a:ext uri="{0D108BD9-81ED-4DB2-BD59-A6C34878D82A}">
                    <a16:rowId xmlns:a16="http://schemas.microsoft.com/office/drawing/2014/main" val="2690739747"/>
                  </a:ext>
                </a:extLst>
              </a:tr>
              <a:tr h="274930">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Kicker</a:t>
                      </a: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Laser tracker</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18</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0.05</a:t>
                      </a:r>
                    </a:p>
                  </a:txBody>
                  <a:tcPr marL="7620" marR="7620" marT="7620" marB="0" anchor="ctr"/>
                </a:tc>
                <a:extLst>
                  <a:ext uri="{0D108BD9-81ED-4DB2-BD59-A6C34878D82A}">
                    <a16:rowId xmlns:a16="http://schemas.microsoft.com/office/drawing/2014/main" val="2197171530"/>
                  </a:ext>
                </a:extLst>
              </a:tr>
              <a:tr h="425657">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Electrostatic separator</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Laser tracker</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32</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0.04</a:t>
                      </a:r>
                    </a:p>
                  </a:txBody>
                  <a:tcPr marL="7620" marR="7620" marT="7620" marB="0" anchor="ctr"/>
                </a:tc>
                <a:extLst>
                  <a:ext uri="{0D108BD9-81ED-4DB2-BD59-A6C34878D82A}">
                    <a16:rowId xmlns:a16="http://schemas.microsoft.com/office/drawing/2014/main" val="22049723"/>
                  </a:ext>
                </a:extLst>
              </a:tr>
              <a:tr h="457047">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Collimator +dump</a:t>
                      </a: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Laser tracker</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/Optical instrument</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44</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0.06</a:t>
                      </a:r>
                    </a:p>
                  </a:txBody>
                  <a:tcPr marL="7620" marR="7620" marT="7620" marB="0" anchor="ctr"/>
                </a:tc>
                <a:extLst>
                  <a:ext uri="{0D108BD9-81ED-4DB2-BD59-A6C34878D82A}">
                    <a16:rowId xmlns:a16="http://schemas.microsoft.com/office/drawing/2014/main" val="2124848362"/>
                  </a:ext>
                </a:extLst>
              </a:tr>
              <a:tr h="274930">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Solenoid</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Measuring arm</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37</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4</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0.02</a:t>
                      </a:r>
                    </a:p>
                  </a:txBody>
                  <a:tcPr marL="7620" marR="7620" marT="7620" marB="0" anchor="ctr"/>
                </a:tc>
                <a:extLst>
                  <a:ext uri="{0D108BD9-81ED-4DB2-BD59-A6C34878D82A}">
                    <a16:rowId xmlns:a16="http://schemas.microsoft.com/office/drawing/2014/main" val="1008491298"/>
                  </a:ext>
                </a:extLst>
              </a:tr>
              <a:tr h="285715">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Accelerating structure</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Laser tracker</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577</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0.72</a:t>
                      </a:r>
                    </a:p>
                  </a:txBody>
                  <a:tcPr marL="7620" marR="7620" marT="7620" marB="0" anchor="ctr"/>
                </a:tc>
                <a:extLst>
                  <a:ext uri="{0D108BD9-81ED-4DB2-BD59-A6C34878D82A}">
                    <a16:rowId xmlns:a16="http://schemas.microsoft.com/office/drawing/2014/main" val="1417302245"/>
                  </a:ext>
                </a:extLst>
              </a:tr>
              <a:tr h="274930">
                <a:tc>
                  <a:txBody>
                    <a:bodyPr/>
                    <a:lstStyle/>
                    <a:p>
                      <a:pPr algn="ctr" fontAlgn="ctr"/>
                      <a:r>
                        <a:rPr 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Cavity</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Measuring arm</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4</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16</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0.01</a:t>
                      </a:r>
                    </a:p>
                  </a:txBody>
                  <a:tcPr marL="7620" marR="7620" marT="7620" marB="0" anchor="ctr"/>
                </a:tc>
                <a:extLst>
                  <a:ext uri="{0D108BD9-81ED-4DB2-BD59-A6C34878D82A}">
                    <a16:rowId xmlns:a16="http://schemas.microsoft.com/office/drawing/2014/main" val="571374546"/>
                  </a:ext>
                </a:extLst>
              </a:tr>
              <a:tr h="274930">
                <a:tc>
                  <a:txBody>
                    <a:bodyPr/>
                    <a:lstStyle/>
                    <a:p>
                      <a:pPr algn="ctr" fontAlgn="ctr"/>
                      <a:r>
                        <a:rPr lang="en-US" altLang="zh-CN" sz="1600" b="1" i="0" u="none" strike="noStrike" dirty="0" err="1">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Sextupole</a:t>
                      </a: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 module</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algn="ctr" fontAlgn="ctr"/>
                      <a:r>
                        <a:rPr lang="en-US"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Laser tracker</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1024</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1</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8</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5.1</a:t>
                      </a:r>
                    </a:p>
                  </a:txBody>
                  <a:tcPr marL="7620" marR="7620" marT="7620" marB="0" anchor="ctr"/>
                </a:tc>
                <a:extLst>
                  <a:ext uri="{0D108BD9-81ED-4DB2-BD59-A6C34878D82A}">
                    <a16:rowId xmlns:a16="http://schemas.microsoft.com/office/drawing/2014/main" val="2881139589"/>
                  </a:ext>
                </a:extLst>
              </a:tr>
              <a:tr h="274930">
                <a:tc>
                  <a:txBody>
                    <a:bodyPr/>
                    <a:lstStyle/>
                    <a:p>
                      <a:pPr algn="ctr" fontAlgn="ctr"/>
                      <a:r>
                        <a:rPr lang="en-US" altLang="zh-CN"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Corrector module</a:t>
                      </a:r>
                      <a:endParaRPr lang="zh-CN" altLang="en-US" sz="1600" b="1" i="0" u="none" strike="noStrike"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7620" marR="7620" marT="7620" marB="0" anchor="ctr"/>
                </a:tc>
                <a:tc>
                  <a:txBody>
                    <a:bodyPr/>
                    <a:lstStyle/>
                    <a:p>
                      <a:pPr algn="ctr" fontAlgn="ctr"/>
                      <a:r>
                        <a:rPr lang="en-US"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Laser tracker</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3544</a:t>
                      </a:r>
                    </a:p>
                  </a:txBody>
                  <a:tcPr marL="7620" marR="7620" marT="7620" marB="0" anchor="ctr"/>
                </a:tc>
                <a:tc>
                  <a:txBody>
                    <a:bodyPr/>
                    <a:lstStyle/>
                    <a:p>
                      <a:pPr algn="ctr" fontAlgn="ctr"/>
                      <a:r>
                        <a:rPr lang="en-US" altLang="zh-CN" sz="1600" b="1" i="0" u="none" strike="noStrike" kern="120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2</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8</a:t>
                      </a:r>
                    </a:p>
                  </a:txBody>
                  <a:tcPr marL="7620" marR="7620" marT="7620" marB="0" anchor="ctr"/>
                </a:tc>
                <a:tc>
                  <a:txBody>
                    <a:bodyPr/>
                    <a:lstStyle/>
                    <a:p>
                      <a:pPr algn="ctr" fontAlgn="ctr"/>
                      <a:r>
                        <a:rPr lang="en-US" altLang="zh-CN" sz="1600" b="1" i="0" u="none" strike="noStrike" kern="12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8.9</a:t>
                      </a:r>
                    </a:p>
                  </a:txBody>
                  <a:tcPr marL="7620" marR="7620" marT="7620" marB="0" anchor="ctr"/>
                </a:tc>
                <a:extLst>
                  <a:ext uri="{0D108BD9-81ED-4DB2-BD59-A6C34878D82A}">
                    <a16:rowId xmlns:a16="http://schemas.microsoft.com/office/drawing/2014/main" val="1534607449"/>
                  </a:ext>
                </a:extLst>
              </a:tr>
              <a:tr h="0">
                <a:tc>
                  <a:txBody>
                    <a:bodyPr/>
                    <a:lstStyle/>
                    <a:p>
                      <a:pPr algn="ctr"/>
                      <a:r>
                        <a:rPr lang="en-US" altLang="zh-CN" sz="2000" b="1" dirty="0">
                          <a:latin typeface="Times New Roman" panose="02020603050405020304" pitchFamily="18" charset="0"/>
                          <a:ea typeface="黑体" panose="02010609060101010101" pitchFamily="49" charset="-122"/>
                          <a:cs typeface="Times New Roman" panose="02020603050405020304" pitchFamily="18" charset="0"/>
                        </a:rPr>
                        <a:t>Total</a:t>
                      </a:r>
                      <a:endParaRPr lang="zh-CN" altLang="en-US" sz="2000" b="1" dirty="0">
                        <a:latin typeface="Times New Roman" panose="02020603050405020304" pitchFamily="18" charset="0"/>
                        <a:ea typeface="黑体" panose="02010609060101010101" pitchFamily="49" charset="-122"/>
                        <a:cs typeface="Times New Roman" panose="02020603050405020304" pitchFamily="18" charset="0"/>
                      </a:endParaRPr>
                    </a:p>
                  </a:txBody>
                  <a:tcPr/>
                </a:tc>
                <a:tc>
                  <a:txBody>
                    <a:bodyPr/>
                    <a:lstStyle/>
                    <a:p>
                      <a:pPr algn="ctr"/>
                      <a:endParaRPr lang="zh-CN" altLang="en-US" sz="2400" b="1" dirty="0">
                        <a:latin typeface="Times New Roman" panose="02020603050405020304" pitchFamily="18" charset="0"/>
                        <a:ea typeface="黑体" panose="02010609060101010101" pitchFamily="49" charset="-122"/>
                        <a:cs typeface="Times New Roman" panose="02020603050405020304" pitchFamily="18" charset="0"/>
                      </a:endParaRPr>
                    </a:p>
                  </a:txBody>
                  <a:tcPr/>
                </a:tc>
                <a:tc>
                  <a:txBody>
                    <a:bodyPr/>
                    <a:lstStyle/>
                    <a:p>
                      <a:pPr algn="ctr"/>
                      <a:endParaRPr lang="zh-CN" altLang="en-US" sz="2400" b="1" dirty="0">
                        <a:latin typeface="Times New Roman" panose="02020603050405020304" pitchFamily="18" charset="0"/>
                        <a:ea typeface="黑体" panose="02010609060101010101" pitchFamily="49" charset="-122"/>
                        <a:cs typeface="Times New Roman" panose="02020603050405020304" pitchFamily="18" charset="0"/>
                      </a:endParaRPr>
                    </a:p>
                  </a:txBody>
                  <a:tcPr/>
                </a:tc>
                <a:tc>
                  <a:txBody>
                    <a:bodyPr/>
                    <a:lstStyle/>
                    <a:p>
                      <a:pPr algn="ctr"/>
                      <a:endParaRPr lang="zh-CN" altLang="en-US" sz="2400" b="1" dirty="0">
                        <a:latin typeface="Times New Roman" panose="02020603050405020304" pitchFamily="18" charset="0"/>
                        <a:ea typeface="黑体" panose="02010609060101010101" pitchFamily="49" charset="-122"/>
                        <a:cs typeface="Times New Roman" panose="02020603050405020304" pitchFamily="18" charset="0"/>
                      </a:endParaRPr>
                    </a:p>
                  </a:txBody>
                  <a:tcPr/>
                </a:tc>
                <a:tc>
                  <a:txBody>
                    <a:bodyPr/>
                    <a:lstStyle/>
                    <a:p>
                      <a:pPr algn="ctr"/>
                      <a:r>
                        <a:rPr lang="en-US" altLang="zh-CN" sz="2000" b="1" dirty="0">
                          <a:latin typeface="Times New Roman" panose="02020603050405020304" pitchFamily="18" charset="0"/>
                          <a:ea typeface="黑体" panose="02010609060101010101" pitchFamily="49" charset="-122"/>
                          <a:cs typeface="Times New Roman" panose="02020603050405020304" pitchFamily="18" charset="0"/>
                        </a:rPr>
                        <a:t>16</a:t>
                      </a:r>
                      <a:endParaRPr lang="zh-CN" altLang="en-US" sz="2000" b="1" dirty="0">
                        <a:latin typeface="Times New Roman" panose="02020603050405020304" pitchFamily="18" charset="0"/>
                        <a:ea typeface="黑体" panose="02010609060101010101" pitchFamily="49" charset="-122"/>
                        <a:cs typeface="Times New Roman" panose="02020603050405020304" pitchFamily="18" charset="0"/>
                      </a:endParaRPr>
                    </a:p>
                  </a:txBody>
                  <a:tcPr/>
                </a:tc>
                <a:tc>
                  <a:txBody>
                    <a:bodyPr/>
                    <a:lstStyle/>
                    <a:p>
                      <a:pPr algn="ctr"/>
                      <a:r>
                        <a:rPr lang="en-US" altLang="zh-CN" sz="2000" b="1" dirty="0">
                          <a:latin typeface="Times New Roman" panose="02020603050405020304" pitchFamily="18" charset="0"/>
                          <a:ea typeface="黑体" panose="02010609060101010101" pitchFamily="49" charset="-122"/>
                          <a:cs typeface="Times New Roman" panose="02020603050405020304" pitchFamily="18" charset="0"/>
                        </a:rPr>
                        <a:t>66 /</a:t>
                      </a: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b="1" dirty="0">
                          <a:latin typeface="Times New Roman" panose="02020603050405020304" pitchFamily="18" charset="0"/>
                          <a:ea typeface="黑体" panose="02010609060101010101" pitchFamily="49" charset="-122"/>
                          <a:cs typeface="Times New Roman" panose="02020603050405020304" pitchFamily="18" charset="0"/>
                        </a:rPr>
                        <a:t>5.5 years</a:t>
                      </a: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a:t>
                      </a:r>
                    </a:p>
                  </a:txBody>
                  <a:tcPr/>
                </a:tc>
                <a:extLst>
                  <a:ext uri="{0D108BD9-81ED-4DB2-BD59-A6C34878D82A}">
                    <a16:rowId xmlns:a16="http://schemas.microsoft.com/office/drawing/2014/main" val="206751881"/>
                  </a:ext>
                </a:extLst>
              </a:tr>
            </a:tbl>
          </a:graphicData>
        </a:graphic>
      </p:graphicFrame>
      <p:cxnSp>
        <p:nvCxnSpPr>
          <p:cNvPr id="2" name="直接连接符 1">
            <a:extLst>
              <a:ext uri="{FF2B5EF4-FFF2-40B4-BE49-F238E27FC236}">
                <a16:creationId xmlns:a16="http://schemas.microsoft.com/office/drawing/2014/main" id="{C2065059-A8A3-D64A-E296-813B7ABFBE49}"/>
              </a:ext>
            </a:extLst>
          </p:cNvPr>
          <p:cNvCxnSpPr/>
          <p:nvPr/>
        </p:nvCxnSpPr>
        <p:spPr>
          <a:xfrm>
            <a:off x="1524000" y="476672"/>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标题 1">
            <a:extLst>
              <a:ext uri="{FF2B5EF4-FFF2-40B4-BE49-F238E27FC236}">
                <a16:creationId xmlns:a16="http://schemas.microsoft.com/office/drawing/2014/main" id="{1FCA6C58-4CCA-6B92-EBFA-7484A2BC9A69}"/>
              </a:ext>
            </a:extLst>
          </p:cNvPr>
          <p:cNvSpPr txBox="1">
            <a:spLocks/>
          </p:cNvSpPr>
          <p:nvPr/>
        </p:nvSpPr>
        <p:spPr>
          <a:xfrm>
            <a:off x="1631504" y="-57125"/>
            <a:ext cx="8111928" cy="193645"/>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algn="l"/>
            <a:r>
              <a:rPr lang="en-US" altLang="zh-CN" sz="2800" b="1" dirty="0">
                <a:latin typeface="Arial Unicode MS" pitchFamily="34" charset="-122"/>
                <a:ea typeface="Arial Unicode MS" panose="020B0604020202020204" pitchFamily="34" charset="-122"/>
                <a:cs typeface="Arial Unicode MS" pitchFamily="34" charset="-122"/>
              </a:rPr>
              <a:t>1</a:t>
            </a:r>
            <a:r>
              <a:rPr lang="zh-CN" altLang="en-US" sz="2800" b="1" dirty="0">
                <a:latin typeface="Arial Unicode MS" pitchFamily="34" charset="-122"/>
                <a:ea typeface="Arial Unicode MS" panose="020B0604020202020204" pitchFamily="34" charset="-122"/>
                <a:cs typeface="Arial Unicode MS" pitchFamily="34" charset="-122"/>
              </a:rPr>
              <a:t>、</a:t>
            </a:r>
            <a:r>
              <a:rPr lang="zh-CN" altLang="en-US" sz="2400" b="1" dirty="0">
                <a:latin typeface="Arial Unicode MS" pitchFamily="34" charset="-122"/>
                <a:ea typeface="Arial Unicode MS" panose="020B0604020202020204" pitchFamily="34" charset="-122"/>
                <a:cs typeface="Arial Unicode MS" pitchFamily="34" charset="-122"/>
              </a:rPr>
              <a:t>设备标定预准直</a:t>
            </a:r>
          </a:p>
        </p:txBody>
      </p:sp>
    </p:spTree>
    <p:extLst>
      <p:ext uri="{BB962C8B-B14F-4D97-AF65-F5344CB8AC3E}">
        <p14:creationId xmlns:p14="http://schemas.microsoft.com/office/powerpoint/2010/main" val="1388762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文本框 37">
            <a:extLst>
              <a:ext uri="{FF2B5EF4-FFF2-40B4-BE49-F238E27FC236}">
                <a16:creationId xmlns:a16="http://schemas.microsoft.com/office/drawing/2014/main" id="{BF0F2245-D7D3-364A-043B-9A520A127451}"/>
              </a:ext>
            </a:extLst>
          </p:cNvPr>
          <p:cNvSpPr txBox="1"/>
          <p:nvPr/>
        </p:nvSpPr>
        <p:spPr>
          <a:xfrm>
            <a:off x="1552031" y="1508983"/>
            <a:ext cx="9417963" cy="923330"/>
          </a:xfrm>
          <a:prstGeom prst="rect">
            <a:avLst/>
          </a:prstGeom>
          <a:noFill/>
        </p:spPr>
        <p:txBody>
          <a:bodyPr wrap="none" rtlCol="0">
            <a:spAutoFit/>
          </a:bodyPr>
          <a:lstStyle/>
          <a:p>
            <a:r>
              <a:rPr lang="zh-CN" altLang="en-US" dirty="0"/>
              <a:t>环准直标定厅：长宽高：</a:t>
            </a:r>
            <a:r>
              <a:rPr lang="en-US" altLang="zh-CN" dirty="0"/>
              <a:t>45m×8m×6m</a:t>
            </a:r>
          </a:p>
          <a:p>
            <a:r>
              <a:rPr lang="zh-CN" altLang="en-US" dirty="0"/>
              <a:t>最大量的是二极铁，工作台长度按主环二极铁定，宽度按最宽的主环四极铁和预准直单元定</a:t>
            </a:r>
            <a:endParaRPr lang="en-US" altLang="zh-CN" dirty="0"/>
          </a:p>
          <a:p>
            <a:r>
              <a:rPr lang="zh-CN" altLang="en-US" dirty="0"/>
              <a:t>海克斯康</a:t>
            </a:r>
            <a:r>
              <a:rPr lang="en-US" altLang="zh-CN" dirty="0"/>
              <a:t>5</a:t>
            </a:r>
            <a:r>
              <a:rPr lang="zh-CN" altLang="en-US" dirty="0"/>
              <a:t>米行程三坐标机尺寸：</a:t>
            </a:r>
            <a:r>
              <a:rPr lang="en-US" altLang="zh-CN" dirty="0"/>
              <a:t>5900×4140×4945</a:t>
            </a:r>
            <a:r>
              <a:rPr lang="zh-CN" altLang="en-US" dirty="0"/>
              <a:t>毫米</a:t>
            </a:r>
          </a:p>
        </p:txBody>
      </p:sp>
      <p:grpSp>
        <p:nvGrpSpPr>
          <p:cNvPr id="78" name="组合 77">
            <a:extLst>
              <a:ext uri="{FF2B5EF4-FFF2-40B4-BE49-F238E27FC236}">
                <a16:creationId xmlns:a16="http://schemas.microsoft.com/office/drawing/2014/main" id="{202BCE1B-579A-72DE-7950-8C4A53FFED74}"/>
              </a:ext>
            </a:extLst>
          </p:cNvPr>
          <p:cNvGrpSpPr/>
          <p:nvPr/>
        </p:nvGrpSpPr>
        <p:grpSpPr>
          <a:xfrm>
            <a:off x="1825069" y="2497636"/>
            <a:ext cx="8591205" cy="1291404"/>
            <a:chOff x="1461471" y="1592403"/>
            <a:chExt cx="8591205" cy="1291404"/>
          </a:xfrm>
        </p:grpSpPr>
        <p:sp>
          <p:nvSpPr>
            <p:cNvPr id="42" name="文本框 41">
              <a:extLst>
                <a:ext uri="{FF2B5EF4-FFF2-40B4-BE49-F238E27FC236}">
                  <a16:creationId xmlns:a16="http://schemas.microsoft.com/office/drawing/2014/main" id="{25271BEE-33B2-77F8-4540-2C13202AA69F}"/>
                </a:ext>
              </a:extLst>
            </p:cNvPr>
            <p:cNvSpPr txBox="1"/>
            <p:nvPr/>
          </p:nvSpPr>
          <p:spPr>
            <a:xfrm>
              <a:off x="9040475" y="1592403"/>
              <a:ext cx="850279" cy="369332"/>
            </a:xfrm>
            <a:prstGeom prst="rect">
              <a:avLst/>
            </a:prstGeom>
            <a:noFill/>
          </p:spPr>
          <p:txBody>
            <a:bodyPr wrap="square" rtlCol="0">
              <a:spAutoFit/>
            </a:bodyPr>
            <a:lstStyle/>
            <a:p>
              <a:r>
                <a:rPr lang="en-US" altLang="zh-CN" dirty="0"/>
                <a:t>5.9m</a:t>
              </a:r>
              <a:endParaRPr lang="zh-CN" altLang="en-US" dirty="0"/>
            </a:p>
          </p:txBody>
        </p:sp>
        <p:grpSp>
          <p:nvGrpSpPr>
            <p:cNvPr id="77" name="组合 76">
              <a:extLst>
                <a:ext uri="{FF2B5EF4-FFF2-40B4-BE49-F238E27FC236}">
                  <a16:creationId xmlns:a16="http://schemas.microsoft.com/office/drawing/2014/main" id="{2C81528B-07BA-C4DB-5AF7-768E72B616D2}"/>
                </a:ext>
              </a:extLst>
            </p:cNvPr>
            <p:cNvGrpSpPr/>
            <p:nvPr/>
          </p:nvGrpSpPr>
          <p:grpSpPr>
            <a:xfrm>
              <a:off x="1461471" y="1727562"/>
              <a:ext cx="8591205" cy="1156245"/>
              <a:chOff x="1461471" y="1727562"/>
              <a:chExt cx="8591205" cy="1156245"/>
            </a:xfrm>
          </p:grpSpPr>
          <p:grpSp>
            <p:nvGrpSpPr>
              <p:cNvPr id="17" name="组合 16">
                <a:extLst>
                  <a:ext uri="{FF2B5EF4-FFF2-40B4-BE49-F238E27FC236}">
                    <a16:creationId xmlns:a16="http://schemas.microsoft.com/office/drawing/2014/main" id="{85E53236-F620-E464-77EA-A5876937D11C}"/>
                  </a:ext>
                </a:extLst>
              </p:cNvPr>
              <p:cNvGrpSpPr/>
              <p:nvPr/>
            </p:nvGrpSpPr>
            <p:grpSpPr>
              <a:xfrm>
                <a:off x="1461471" y="1789593"/>
                <a:ext cx="1939651" cy="1094213"/>
                <a:chOff x="1171539" y="1226636"/>
                <a:chExt cx="1939651" cy="1094213"/>
              </a:xfrm>
            </p:grpSpPr>
            <p:sp>
              <p:nvSpPr>
                <p:cNvPr id="2" name="矩形 1">
                  <a:extLst>
                    <a:ext uri="{FF2B5EF4-FFF2-40B4-BE49-F238E27FC236}">
                      <a16:creationId xmlns:a16="http://schemas.microsoft.com/office/drawing/2014/main" id="{FF7B2677-E607-BD96-4F27-B5FFB1776583}"/>
                    </a:ext>
                  </a:extLst>
                </p:cNvPr>
                <p:cNvSpPr/>
                <p:nvPr/>
              </p:nvSpPr>
              <p:spPr>
                <a:xfrm>
                  <a:off x="1806497" y="1739591"/>
                  <a:ext cx="1304693" cy="5129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直接连接符 3">
                  <a:extLst>
                    <a:ext uri="{FF2B5EF4-FFF2-40B4-BE49-F238E27FC236}">
                      <a16:creationId xmlns:a16="http://schemas.microsoft.com/office/drawing/2014/main" id="{4D92DE7E-FEF5-249E-7AD4-D546365DEB9A}"/>
                    </a:ext>
                  </a:extLst>
                </p:cNvPr>
                <p:cNvCxnSpPr>
                  <a:stCxn id="2" idx="1"/>
                </p:cNvCxnSpPr>
                <p:nvPr/>
              </p:nvCxnSpPr>
              <p:spPr>
                <a:xfrm flipV="1">
                  <a:off x="1806497" y="1427356"/>
                  <a:ext cx="0" cy="5687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id="{EB404A40-C27D-441C-D0DD-6A5EE5DE2C25}"/>
                    </a:ext>
                  </a:extLst>
                </p:cNvPr>
                <p:cNvCxnSpPr>
                  <a:cxnSpLocks/>
                </p:cNvCxnSpPr>
                <p:nvPr/>
              </p:nvCxnSpPr>
              <p:spPr>
                <a:xfrm flipV="1">
                  <a:off x="3111190" y="1405057"/>
                  <a:ext cx="0" cy="490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3CAB2EE7-8501-742E-BDCF-5FB43714DD27}"/>
                    </a:ext>
                  </a:extLst>
                </p:cNvPr>
                <p:cNvCxnSpPr/>
                <p:nvPr/>
              </p:nvCxnSpPr>
              <p:spPr>
                <a:xfrm>
                  <a:off x="1806497" y="1527717"/>
                  <a:ext cx="130469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55A2F7DC-7DFC-5847-FA24-5A2F94E25663}"/>
                    </a:ext>
                  </a:extLst>
                </p:cNvPr>
                <p:cNvCxnSpPr>
                  <a:stCxn id="2" idx="2"/>
                </p:cNvCxnSpPr>
                <p:nvPr/>
              </p:nvCxnSpPr>
              <p:spPr>
                <a:xfrm flipH="1">
                  <a:off x="1514007" y="2252547"/>
                  <a:ext cx="944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A5CB81A2-7B9A-5D34-57E9-C33F40B47A26}"/>
                    </a:ext>
                  </a:extLst>
                </p:cNvPr>
                <p:cNvCxnSpPr/>
                <p:nvPr/>
              </p:nvCxnSpPr>
              <p:spPr>
                <a:xfrm flipH="1">
                  <a:off x="1514006" y="1739591"/>
                  <a:ext cx="944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箭头连接符 13">
                  <a:extLst>
                    <a:ext uri="{FF2B5EF4-FFF2-40B4-BE49-F238E27FC236}">
                      <a16:creationId xmlns:a16="http://schemas.microsoft.com/office/drawing/2014/main" id="{32D184EC-55F6-27A2-243C-5E8C0273550B}"/>
                    </a:ext>
                  </a:extLst>
                </p:cNvPr>
                <p:cNvCxnSpPr/>
                <p:nvPr/>
              </p:nvCxnSpPr>
              <p:spPr>
                <a:xfrm>
                  <a:off x="1618938" y="1739591"/>
                  <a:ext cx="0" cy="51295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a16="http://schemas.microsoft.com/office/drawing/2014/main" id="{448237D2-918F-3ECF-1322-A372692B32D1}"/>
                    </a:ext>
                  </a:extLst>
                </p:cNvPr>
                <p:cNvSpPr txBox="1"/>
                <p:nvPr/>
              </p:nvSpPr>
              <p:spPr>
                <a:xfrm>
                  <a:off x="2098989" y="1226636"/>
                  <a:ext cx="850279" cy="369332"/>
                </a:xfrm>
                <a:prstGeom prst="rect">
                  <a:avLst/>
                </a:prstGeom>
                <a:noFill/>
              </p:spPr>
              <p:txBody>
                <a:bodyPr wrap="square" rtlCol="0">
                  <a:spAutoFit/>
                </a:bodyPr>
                <a:lstStyle/>
                <a:p>
                  <a:r>
                    <a:rPr lang="en-US" altLang="zh-CN" dirty="0"/>
                    <a:t>6.5m</a:t>
                  </a:r>
                  <a:endParaRPr lang="zh-CN" altLang="en-US" dirty="0"/>
                </a:p>
              </p:txBody>
            </p:sp>
            <p:sp>
              <p:nvSpPr>
                <p:cNvPr id="16" name="文本框 15">
                  <a:extLst>
                    <a:ext uri="{FF2B5EF4-FFF2-40B4-BE49-F238E27FC236}">
                      <a16:creationId xmlns:a16="http://schemas.microsoft.com/office/drawing/2014/main" id="{5F9FD485-7685-67E4-70FB-573326FD2B2D}"/>
                    </a:ext>
                  </a:extLst>
                </p:cNvPr>
                <p:cNvSpPr txBox="1"/>
                <p:nvPr/>
              </p:nvSpPr>
              <p:spPr>
                <a:xfrm rot="16200000">
                  <a:off x="931065" y="1711044"/>
                  <a:ext cx="850279" cy="369332"/>
                </a:xfrm>
                <a:prstGeom prst="rect">
                  <a:avLst/>
                </a:prstGeom>
                <a:noFill/>
              </p:spPr>
              <p:txBody>
                <a:bodyPr wrap="square" rtlCol="0">
                  <a:spAutoFit/>
                </a:bodyPr>
                <a:lstStyle/>
                <a:p>
                  <a:r>
                    <a:rPr lang="en-US" altLang="zh-CN" dirty="0"/>
                    <a:t>0.7m</a:t>
                  </a:r>
                  <a:endParaRPr lang="zh-CN" altLang="en-US" dirty="0"/>
                </a:p>
              </p:txBody>
            </p:sp>
          </p:grpSp>
          <p:grpSp>
            <p:nvGrpSpPr>
              <p:cNvPr id="18" name="组合 17">
                <a:extLst>
                  <a:ext uri="{FF2B5EF4-FFF2-40B4-BE49-F238E27FC236}">
                    <a16:creationId xmlns:a16="http://schemas.microsoft.com/office/drawing/2014/main" id="{C390C7B8-A597-B125-82E5-0277E1AC9D73}"/>
                  </a:ext>
                </a:extLst>
              </p:cNvPr>
              <p:cNvGrpSpPr/>
              <p:nvPr/>
            </p:nvGrpSpPr>
            <p:grpSpPr>
              <a:xfrm>
                <a:off x="3753153" y="1789594"/>
                <a:ext cx="1939651" cy="1094213"/>
                <a:chOff x="1171539" y="1226636"/>
                <a:chExt cx="1939651" cy="1094213"/>
              </a:xfrm>
            </p:grpSpPr>
            <p:sp>
              <p:nvSpPr>
                <p:cNvPr id="19" name="矩形 18">
                  <a:extLst>
                    <a:ext uri="{FF2B5EF4-FFF2-40B4-BE49-F238E27FC236}">
                      <a16:creationId xmlns:a16="http://schemas.microsoft.com/office/drawing/2014/main" id="{0D3160F9-61A9-0E9F-929C-E6B2F66B3ABA}"/>
                    </a:ext>
                  </a:extLst>
                </p:cNvPr>
                <p:cNvSpPr/>
                <p:nvPr/>
              </p:nvSpPr>
              <p:spPr>
                <a:xfrm>
                  <a:off x="1806497" y="1739591"/>
                  <a:ext cx="1304693" cy="5129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连接符 19">
                  <a:extLst>
                    <a:ext uri="{FF2B5EF4-FFF2-40B4-BE49-F238E27FC236}">
                      <a16:creationId xmlns:a16="http://schemas.microsoft.com/office/drawing/2014/main" id="{C325CF46-85BB-370E-837A-EDFE847B12AE}"/>
                    </a:ext>
                  </a:extLst>
                </p:cNvPr>
                <p:cNvCxnSpPr>
                  <a:stCxn id="19" idx="1"/>
                </p:cNvCxnSpPr>
                <p:nvPr/>
              </p:nvCxnSpPr>
              <p:spPr>
                <a:xfrm flipV="1">
                  <a:off x="1806497" y="1427356"/>
                  <a:ext cx="0" cy="5687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C435BED6-058D-3BB0-5034-2BC31C51F7E5}"/>
                    </a:ext>
                  </a:extLst>
                </p:cNvPr>
                <p:cNvCxnSpPr>
                  <a:cxnSpLocks/>
                </p:cNvCxnSpPr>
                <p:nvPr/>
              </p:nvCxnSpPr>
              <p:spPr>
                <a:xfrm flipV="1">
                  <a:off x="3111190" y="1405057"/>
                  <a:ext cx="0" cy="490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接箭头连接符 21">
                  <a:extLst>
                    <a:ext uri="{FF2B5EF4-FFF2-40B4-BE49-F238E27FC236}">
                      <a16:creationId xmlns:a16="http://schemas.microsoft.com/office/drawing/2014/main" id="{88D60CF5-37B7-754A-AEB6-6A8ECEA6BD30}"/>
                    </a:ext>
                  </a:extLst>
                </p:cNvPr>
                <p:cNvCxnSpPr/>
                <p:nvPr/>
              </p:nvCxnSpPr>
              <p:spPr>
                <a:xfrm>
                  <a:off x="1806497" y="1527717"/>
                  <a:ext cx="130469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F7F922D5-A7DA-3461-62E8-8D4F430E9200}"/>
                    </a:ext>
                  </a:extLst>
                </p:cNvPr>
                <p:cNvCxnSpPr>
                  <a:stCxn id="19" idx="2"/>
                </p:cNvCxnSpPr>
                <p:nvPr/>
              </p:nvCxnSpPr>
              <p:spPr>
                <a:xfrm flipH="1">
                  <a:off x="1514007" y="2252547"/>
                  <a:ext cx="944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323782C1-63C3-8F8E-E106-11B93AFBD075}"/>
                    </a:ext>
                  </a:extLst>
                </p:cNvPr>
                <p:cNvCxnSpPr/>
                <p:nvPr/>
              </p:nvCxnSpPr>
              <p:spPr>
                <a:xfrm flipH="1">
                  <a:off x="1514006" y="1739591"/>
                  <a:ext cx="944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接箭头连接符 24">
                  <a:extLst>
                    <a:ext uri="{FF2B5EF4-FFF2-40B4-BE49-F238E27FC236}">
                      <a16:creationId xmlns:a16="http://schemas.microsoft.com/office/drawing/2014/main" id="{DC01AD96-3B4B-5C99-2A03-72C11B2ED81D}"/>
                    </a:ext>
                  </a:extLst>
                </p:cNvPr>
                <p:cNvCxnSpPr/>
                <p:nvPr/>
              </p:nvCxnSpPr>
              <p:spPr>
                <a:xfrm>
                  <a:off x="1618938" y="1739591"/>
                  <a:ext cx="0" cy="51295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文本框 25">
                  <a:extLst>
                    <a:ext uri="{FF2B5EF4-FFF2-40B4-BE49-F238E27FC236}">
                      <a16:creationId xmlns:a16="http://schemas.microsoft.com/office/drawing/2014/main" id="{AA687BD5-FCB5-0814-E4D6-77E11BA91F7F}"/>
                    </a:ext>
                  </a:extLst>
                </p:cNvPr>
                <p:cNvSpPr txBox="1"/>
                <p:nvPr/>
              </p:nvSpPr>
              <p:spPr>
                <a:xfrm>
                  <a:off x="2098989" y="1226636"/>
                  <a:ext cx="850279" cy="369332"/>
                </a:xfrm>
                <a:prstGeom prst="rect">
                  <a:avLst/>
                </a:prstGeom>
                <a:noFill/>
              </p:spPr>
              <p:txBody>
                <a:bodyPr wrap="square" rtlCol="0">
                  <a:spAutoFit/>
                </a:bodyPr>
                <a:lstStyle/>
                <a:p>
                  <a:r>
                    <a:rPr lang="en-US" altLang="zh-CN" dirty="0"/>
                    <a:t>6.5m</a:t>
                  </a:r>
                  <a:endParaRPr lang="zh-CN" altLang="en-US" dirty="0"/>
                </a:p>
              </p:txBody>
            </p:sp>
            <p:sp>
              <p:nvSpPr>
                <p:cNvPr id="27" name="文本框 26">
                  <a:extLst>
                    <a:ext uri="{FF2B5EF4-FFF2-40B4-BE49-F238E27FC236}">
                      <a16:creationId xmlns:a16="http://schemas.microsoft.com/office/drawing/2014/main" id="{19E8A8A3-712F-CD81-EF75-FC30E7E34CAA}"/>
                    </a:ext>
                  </a:extLst>
                </p:cNvPr>
                <p:cNvSpPr txBox="1"/>
                <p:nvPr/>
              </p:nvSpPr>
              <p:spPr>
                <a:xfrm rot="16200000">
                  <a:off x="931065" y="1711044"/>
                  <a:ext cx="850279" cy="369332"/>
                </a:xfrm>
                <a:prstGeom prst="rect">
                  <a:avLst/>
                </a:prstGeom>
                <a:noFill/>
              </p:spPr>
              <p:txBody>
                <a:bodyPr wrap="square" rtlCol="0">
                  <a:spAutoFit/>
                </a:bodyPr>
                <a:lstStyle/>
                <a:p>
                  <a:r>
                    <a:rPr lang="en-US" altLang="zh-CN" dirty="0"/>
                    <a:t>0.7m</a:t>
                  </a:r>
                  <a:endParaRPr lang="zh-CN" altLang="en-US" dirty="0"/>
                </a:p>
              </p:txBody>
            </p:sp>
          </p:grpSp>
          <p:grpSp>
            <p:nvGrpSpPr>
              <p:cNvPr id="28" name="组合 27">
                <a:extLst>
                  <a:ext uri="{FF2B5EF4-FFF2-40B4-BE49-F238E27FC236}">
                    <a16:creationId xmlns:a16="http://schemas.microsoft.com/office/drawing/2014/main" id="{A0772C1A-D766-8071-EB1E-E20D184C46E7}"/>
                  </a:ext>
                </a:extLst>
              </p:cNvPr>
              <p:cNvGrpSpPr/>
              <p:nvPr/>
            </p:nvGrpSpPr>
            <p:grpSpPr>
              <a:xfrm>
                <a:off x="6120673" y="1727562"/>
                <a:ext cx="1939651" cy="1094213"/>
                <a:chOff x="1171539" y="1226636"/>
                <a:chExt cx="1939651" cy="1094213"/>
              </a:xfrm>
            </p:grpSpPr>
            <p:sp>
              <p:nvSpPr>
                <p:cNvPr id="29" name="矩形 28">
                  <a:extLst>
                    <a:ext uri="{FF2B5EF4-FFF2-40B4-BE49-F238E27FC236}">
                      <a16:creationId xmlns:a16="http://schemas.microsoft.com/office/drawing/2014/main" id="{722740C4-E23F-AE49-F5E2-067D9E6835CF}"/>
                    </a:ext>
                  </a:extLst>
                </p:cNvPr>
                <p:cNvSpPr/>
                <p:nvPr/>
              </p:nvSpPr>
              <p:spPr>
                <a:xfrm>
                  <a:off x="1806497" y="1739591"/>
                  <a:ext cx="1304693" cy="5129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0" name="直接连接符 29">
                  <a:extLst>
                    <a:ext uri="{FF2B5EF4-FFF2-40B4-BE49-F238E27FC236}">
                      <a16:creationId xmlns:a16="http://schemas.microsoft.com/office/drawing/2014/main" id="{6B2038E9-A604-8328-E893-E3F6F6021653}"/>
                    </a:ext>
                  </a:extLst>
                </p:cNvPr>
                <p:cNvCxnSpPr>
                  <a:stCxn id="29" idx="1"/>
                </p:cNvCxnSpPr>
                <p:nvPr/>
              </p:nvCxnSpPr>
              <p:spPr>
                <a:xfrm flipV="1">
                  <a:off x="1806497" y="1427356"/>
                  <a:ext cx="0" cy="56871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F6AA2877-6287-5FF6-92B6-44519A0AC8F7}"/>
                    </a:ext>
                  </a:extLst>
                </p:cNvPr>
                <p:cNvCxnSpPr>
                  <a:cxnSpLocks/>
                </p:cNvCxnSpPr>
                <p:nvPr/>
              </p:nvCxnSpPr>
              <p:spPr>
                <a:xfrm flipV="1">
                  <a:off x="3111190" y="1405057"/>
                  <a:ext cx="0" cy="490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接箭头连接符 31">
                  <a:extLst>
                    <a:ext uri="{FF2B5EF4-FFF2-40B4-BE49-F238E27FC236}">
                      <a16:creationId xmlns:a16="http://schemas.microsoft.com/office/drawing/2014/main" id="{E067C37F-EDD4-2AB3-3E43-1326365EC0E7}"/>
                    </a:ext>
                  </a:extLst>
                </p:cNvPr>
                <p:cNvCxnSpPr/>
                <p:nvPr/>
              </p:nvCxnSpPr>
              <p:spPr>
                <a:xfrm>
                  <a:off x="1806497" y="1527717"/>
                  <a:ext cx="130469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91A1D417-2F23-7711-5F58-0DF87BAA1C5A}"/>
                    </a:ext>
                  </a:extLst>
                </p:cNvPr>
                <p:cNvCxnSpPr>
                  <a:stCxn id="29" idx="2"/>
                </p:cNvCxnSpPr>
                <p:nvPr/>
              </p:nvCxnSpPr>
              <p:spPr>
                <a:xfrm flipH="1">
                  <a:off x="1514007" y="2252547"/>
                  <a:ext cx="944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E9880080-2F50-C3E6-2963-B3F961FF3AAE}"/>
                    </a:ext>
                  </a:extLst>
                </p:cNvPr>
                <p:cNvCxnSpPr/>
                <p:nvPr/>
              </p:nvCxnSpPr>
              <p:spPr>
                <a:xfrm flipH="1">
                  <a:off x="1514006" y="1739591"/>
                  <a:ext cx="944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直接箭头连接符 34">
                  <a:extLst>
                    <a:ext uri="{FF2B5EF4-FFF2-40B4-BE49-F238E27FC236}">
                      <a16:creationId xmlns:a16="http://schemas.microsoft.com/office/drawing/2014/main" id="{7E51FD0C-8A5D-EF80-BDB9-D89D226551EF}"/>
                    </a:ext>
                  </a:extLst>
                </p:cNvPr>
                <p:cNvCxnSpPr/>
                <p:nvPr/>
              </p:nvCxnSpPr>
              <p:spPr>
                <a:xfrm>
                  <a:off x="1618938" y="1739591"/>
                  <a:ext cx="0" cy="51295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文本框 35">
                  <a:extLst>
                    <a:ext uri="{FF2B5EF4-FFF2-40B4-BE49-F238E27FC236}">
                      <a16:creationId xmlns:a16="http://schemas.microsoft.com/office/drawing/2014/main" id="{0E0DF15B-59E7-9E0D-D64D-A65E03A65BB2}"/>
                    </a:ext>
                  </a:extLst>
                </p:cNvPr>
                <p:cNvSpPr txBox="1"/>
                <p:nvPr/>
              </p:nvSpPr>
              <p:spPr>
                <a:xfrm>
                  <a:off x="2098989" y="1226636"/>
                  <a:ext cx="850279" cy="369332"/>
                </a:xfrm>
                <a:prstGeom prst="rect">
                  <a:avLst/>
                </a:prstGeom>
                <a:noFill/>
              </p:spPr>
              <p:txBody>
                <a:bodyPr wrap="square" rtlCol="0">
                  <a:spAutoFit/>
                </a:bodyPr>
                <a:lstStyle/>
                <a:p>
                  <a:r>
                    <a:rPr lang="en-US" altLang="zh-CN" dirty="0"/>
                    <a:t>6.5m</a:t>
                  </a:r>
                  <a:endParaRPr lang="zh-CN" altLang="en-US" dirty="0"/>
                </a:p>
              </p:txBody>
            </p:sp>
            <p:sp>
              <p:nvSpPr>
                <p:cNvPr id="37" name="文本框 36">
                  <a:extLst>
                    <a:ext uri="{FF2B5EF4-FFF2-40B4-BE49-F238E27FC236}">
                      <a16:creationId xmlns:a16="http://schemas.microsoft.com/office/drawing/2014/main" id="{5309D5A8-E343-F00E-CC3C-8A0DD34C4632}"/>
                    </a:ext>
                  </a:extLst>
                </p:cNvPr>
                <p:cNvSpPr txBox="1"/>
                <p:nvPr/>
              </p:nvSpPr>
              <p:spPr>
                <a:xfrm rot="16200000">
                  <a:off x="931065" y="1711044"/>
                  <a:ext cx="850279" cy="369332"/>
                </a:xfrm>
                <a:prstGeom prst="rect">
                  <a:avLst/>
                </a:prstGeom>
                <a:noFill/>
              </p:spPr>
              <p:txBody>
                <a:bodyPr wrap="square" rtlCol="0">
                  <a:spAutoFit/>
                </a:bodyPr>
                <a:lstStyle/>
                <a:p>
                  <a:r>
                    <a:rPr lang="en-US" altLang="zh-CN" dirty="0"/>
                    <a:t>0.7m</a:t>
                  </a:r>
                  <a:endParaRPr lang="zh-CN" altLang="en-US" dirty="0"/>
                </a:p>
              </p:txBody>
            </p:sp>
          </p:grpSp>
          <p:sp>
            <p:nvSpPr>
              <p:cNvPr id="39" name="矩形 38">
                <a:extLst>
                  <a:ext uri="{FF2B5EF4-FFF2-40B4-BE49-F238E27FC236}">
                    <a16:creationId xmlns:a16="http://schemas.microsoft.com/office/drawing/2014/main" id="{5B4C93D4-25BF-CF69-1CDB-460D661736AC}"/>
                  </a:ext>
                </a:extLst>
              </p:cNvPr>
              <p:cNvSpPr/>
              <p:nvPr/>
            </p:nvSpPr>
            <p:spPr>
              <a:xfrm>
                <a:off x="8895332" y="2087695"/>
                <a:ext cx="1155232" cy="7419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0" name="直接连接符 39">
                <a:extLst>
                  <a:ext uri="{FF2B5EF4-FFF2-40B4-BE49-F238E27FC236}">
                    <a16:creationId xmlns:a16="http://schemas.microsoft.com/office/drawing/2014/main" id="{E06553B3-69C0-B415-BA4F-0C3566431298}"/>
                  </a:ext>
                </a:extLst>
              </p:cNvPr>
              <p:cNvCxnSpPr>
                <a:cxnSpLocks/>
              </p:cNvCxnSpPr>
              <p:nvPr/>
            </p:nvCxnSpPr>
            <p:spPr>
              <a:xfrm flipV="1">
                <a:off x="10052676" y="1770824"/>
                <a:ext cx="0" cy="490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接箭头连接符 40">
                <a:extLst>
                  <a:ext uri="{FF2B5EF4-FFF2-40B4-BE49-F238E27FC236}">
                    <a16:creationId xmlns:a16="http://schemas.microsoft.com/office/drawing/2014/main" id="{883E5685-A8C4-44F8-9B86-75DA6D69D1D6}"/>
                  </a:ext>
                </a:extLst>
              </p:cNvPr>
              <p:cNvCxnSpPr>
                <a:cxnSpLocks/>
              </p:cNvCxnSpPr>
              <p:nvPr/>
            </p:nvCxnSpPr>
            <p:spPr>
              <a:xfrm>
                <a:off x="8895332" y="1893484"/>
                <a:ext cx="115734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直接连接符 42">
                <a:extLst>
                  <a:ext uri="{FF2B5EF4-FFF2-40B4-BE49-F238E27FC236}">
                    <a16:creationId xmlns:a16="http://schemas.microsoft.com/office/drawing/2014/main" id="{2C517CA2-5156-C1C5-E315-6D6DC1A8C87A}"/>
                  </a:ext>
                </a:extLst>
              </p:cNvPr>
              <p:cNvCxnSpPr>
                <a:cxnSpLocks/>
              </p:cNvCxnSpPr>
              <p:nvPr/>
            </p:nvCxnSpPr>
            <p:spPr>
              <a:xfrm flipV="1">
                <a:off x="8895332" y="1774074"/>
                <a:ext cx="0" cy="490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接连接符 44">
                <a:extLst>
                  <a:ext uri="{FF2B5EF4-FFF2-40B4-BE49-F238E27FC236}">
                    <a16:creationId xmlns:a16="http://schemas.microsoft.com/office/drawing/2014/main" id="{65975469-CF50-694D-AF3B-1A06B037D2C5}"/>
                  </a:ext>
                </a:extLst>
              </p:cNvPr>
              <p:cNvCxnSpPr/>
              <p:nvPr/>
            </p:nvCxnSpPr>
            <p:spPr>
              <a:xfrm flipH="1">
                <a:off x="8602842" y="2819033"/>
                <a:ext cx="944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CE0CBC73-5D1F-7DBB-7042-ED1752FF7D17}"/>
                  </a:ext>
                </a:extLst>
              </p:cNvPr>
              <p:cNvCxnSpPr/>
              <p:nvPr/>
            </p:nvCxnSpPr>
            <p:spPr>
              <a:xfrm flipH="1">
                <a:off x="8602841" y="2083056"/>
                <a:ext cx="944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接箭头连接符 46">
                <a:extLst>
                  <a:ext uri="{FF2B5EF4-FFF2-40B4-BE49-F238E27FC236}">
                    <a16:creationId xmlns:a16="http://schemas.microsoft.com/office/drawing/2014/main" id="{A12C2CC0-0DDB-E41B-2C2D-498724D33AF1}"/>
                  </a:ext>
                </a:extLst>
              </p:cNvPr>
              <p:cNvCxnSpPr>
                <a:cxnSpLocks/>
              </p:cNvCxnSpPr>
              <p:nvPr/>
            </p:nvCxnSpPr>
            <p:spPr>
              <a:xfrm>
                <a:off x="8707773" y="2083056"/>
                <a:ext cx="0" cy="74658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文本框 47">
                <a:extLst>
                  <a:ext uri="{FF2B5EF4-FFF2-40B4-BE49-F238E27FC236}">
                    <a16:creationId xmlns:a16="http://schemas.microsoft.com/office/drawing/2014/main" id="{C85EED74-77CC-46FB-07F0-CADE0E75C455}"/>
                  </a:ext>
                </a:extLst>
              </p:cNvPr>
              <p:cNvSpPr txBox="1"/>
              <p:nvPr/>
            </p:nvSpPr>
            <p:spPr>
              <a:xfrm rot="16200000">
                <a:off x="8019900" y="2219833"/>
                <a:ext cx="850279" cy="369332"/>
              </a:xfrm>
              <a:prstGeom prst="rect">
                <a:avLst/>
              </a:prstGeom>
              <a:noFill/>
            </p:spPr>
            <p:txBody>
              <a:bodyPr wrap="square" rtlCol="0">
                <a:spAutoFit/>
              </a:bodyPr>
              <a:lstStyle/>
              <a:p>
                <a:r>
                  <a:rPr lang="en-US" altLang="zh-CN" dirty="0"/>
                  <a:t>4.14m</a:t>
                </a:r>
                <a:endParaRPr lang="zh-CN" altLang="en-US" dirty="0"/>
              </a:p>
            </p:txBody>
          </p:sp>
        </p:grpSp>
      </p:grpSp>
      <p:grpSp>
        <p:nvGrpSpPr>
          <p:cNvPr id="79" name="组合 78">
            <a:extLst>
              <a:ext uri="{FF2B5EF4-FFF2-40B4-BE49-F238E27FC236}">
                <a16:creationId xmlns:a16="http://schemas.microsoft.com/office/drawing/2014/main" id="{5C3E84BF-42F7-6C39-5C5B-C3992C5CCCA8}"/>
              </a:ext>
            </a:extLst>
          </p:cNvPr>
          <p:cNvGrpSpPr/>
          <p:nvPr/>
        </p:nvGrpSpPr>
        <p:grpSpPr>
          <a:xfrm>
            <a:off x="1032884" y="3946571"/>
            <a:ext cx="9937110" cy="2559150"/>
            <a:chOff x="725151" y="3549393"/>
            <a:chExt cx="9937110" cy="2559150"/>
          </a:xfrm>
        </p:grpSpPr>
        <p:pic>
          <p:nvPicPr>
            <p:cNvPr id="51" name="图片 50">
              <a:extLst>
                <a:ext uri="{FF2B5EF4-FFF2-40B4-BE49-F238E27FC236}">
                  <a16:creationId xmlns:a16="http://schemas.microsoft.com/office/drawing/2014/main" id="{9E02316C-E342-10A2-12CC-8F8F9D51EE2E}"/>
                </a:ext>
              </a:extLst>
            </p:cNvPr>
            <p:cNvPicPr>
              <a:picLocks noChangeAspect="1"/>
            </p:cNvPicPr>
            <p:nvPr/>
          </p:nvPicPr>
          <p:blipFill>
            <a:blip r:embed="rId2"/>
            <a:stretch>
              <a:fillRect/>
            </a:stretch>
          </p:blipFill>
          <p:spPr>
            <a:xfrm>
              <a:off x="1241306" y="4104527"/>
              <a:ext cx="9420955" cy="1768685"/>
            </a:xfrm>
            <a:prstGeom prst="rect">
              <a:avLst/>
            </a:prstGeom>
          </p:spPr>
        </p:pic>
        <p:cxnSp>
          <p:nvCxnSpPr>
            <p:cNvPr id="52" name="直接连接符 51">
              <a:extLst>
                <a:ext uri="{FF2B5EF4-FFF2-40B4-BE49-F238E27FC236}">
                  <a16:creationId xmlns:a16="http://schemas.microsoft.com/office/drawing/2014/main" id="{9F760CD9-2627-FADD-BA15-70E88E889839}"/>
                </a:ext>
              </a:extLst>
            </p:cNvPr>
            <p:cNvCxnSpPr>
              <a:cxnSpLocks/>
            </p:cNvCxnSpPr>
            <p:nvPr/>
          </p:nvCxnSpPr>
          <p:spPr>
            <a:xfrm flipV="1">
              <a:off x="1356732" y="3780263"/>
              <a:ext cx="0" cy="892977"/>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直接连接符 53">
              <a:extLst>
                <a:ext uri="{FF2B5EF4-FFF2-40B4-BE49-F238E27FC236}">
                  <a16:creationId xmlns:a16="http://schemas.microsoft.com/office/drawing/2014/main" id="{E7FE49AA-C740-9C10-F0D2-D01166FD7600}"/>
                </a:ext>
              </a:extLst>
            </p:cNvPr>
            <p:cNvCxnSpPr>
              <a:cxnSpLocks/>
            </p:cNvCxnSpPr>
            <p:nvPr/>
          </p:nvCxnSpPr>
          <p:spPr>
            <a:xfrm flipV="1">
              <a:off x="10575073" y="3780263"/>
              <a:ext cx="0" cy="1067679"/>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直接箭头连接符 55">
              <a:extLst>
                <a:ext uri="{FF2B5EF4-FFF2-40B4-BE49-F238E27FC236}">
                  <a16:creationId xmlns:a16="http://schemas.microsoft.com/office/drawing/2014/main" id="{721FF9AE-7AB0-D2EA-80BB-FF91701053BE}"/>
                </a:ext>
              </a:extLst>
            </p:cNvPr>
            <p:cNvCxnSpPr/>
            <p:nvPr/>
          </p:nvCxnSpPr>
          <p:spPr>
            <a:xfrm>
              <a:off x="1356732" y="3925228"/>
              <a:ext cx="9218341"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文本框 57">
              <a:extLst>
                <a:ext uri="{FF2B5EF4-FFF2-40B4-BE49-F238E27FC236}">
                  <a16:creationId xmlns:a16="http://schemas.microsoft.com/office/drawing/2014/main" id="{BD96F6FA-8907-F400-E56F-5607DE234597}"/>
                </a:ext>
              </a:extLst>
            </p:cNvPr>
            <p:cNvSpPr txBox="1"/>
            <p:nvPr/>
          </p:nvSpPr>
          <p:spPr>
            <a:xfrm>
              <a:off x="5498386" y="3549393"/>
              <a:ext cx="622286" cy="369332"/>
            </a:xfrm>
            <a:prstGeom prst="rect">
              <a:avLst/>
            </a:prstGeom>
            <a:noFill/>
          </p:spPr>
          <p:txBody>
            <a:bodyPr wrap="none" rtlCol="0">
              <a:spAutoFit/>
            </a:bodyPr>
            <a:lstStyle/>
            <a:p>
              <a:r>
                <a:rPr lang="en-US" altLang="zh-CN" dirty="0"/>
                <a:t>45m</a:t>
              </a:r>
              <a:endParaRPr lang="zh-CN" altLang="en-US" dirty="0"/>
            </a:p>
          </p:txBody>
        </p:sp>
        <p:cxnSp>
          <p:nvCxnSpPr>
            <p:cNvPr id="60" name="直接连接符 59">
              <a:extLst>
                <a:ext uri="{FF2B5EF4-FFF2-40B4-BE49-F238E27FC236}">
                  <a16:creationId xmlns:a16="http://schemas.microsoft.com/office/drawing/2014/main" id="{89108959-19BB-DA51-1567-B4C91BA3A091}"/>
                </a:ext>
              </a:extLst>
            </p:cNvPr>
            <p:cNvCxnSpPr/>
            <p:nvPr/>
          </p:nvCxnSpPr>
          <p:spPr>
            <a:xfrm flipH="1">
              <a:off x="992459" y="4527395"/>
              <a:ext cx="36427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直接连接符 60">
              <a:extLst>
                <a:ext uri="{FF2B5EF4-FFF2-40B4-BE49-F238E27FC236}">
                  <a16:creationId xmlns:a16="http://schemas.microsoft.com/office/drawing/2014/main" id="{3E980763-5A94-EFCF-2D8B-6B5B57273377}"/>
                </a:ext>
              </a:extLst>
            </p:cNvPr>
            <p:cNvCxnSpPr/>
            <p:nvPr/>
          </p:nvCxnSpPr>
          <p:spPr>
            <a:xfrm flipH="1">
              <a:off x="947659" y="5728009"/>
              <a:ext cx="36427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接箭头连接符 62">
              <a:extLst>
                <a:ext uri="{FF2B5EF4-FFF2-40B4-BE49-F238E27FC236}">
                  <a16:creationId xmlns:a16="http://schemas.microsoft.com/office/drawing/2014/main" id="{6D17307B-D50E-61BE-1197-899962A55513}"/>
                </a:ext>
              </a:extLst>
            </p:cNvPr>
            <p:cNvCxnSpPr/>
            <p:nvPr/>
          </p:nvCxnSpPr>
          <p:spPr>
            <a:xfrm>
              <a:off x="1122434" y="4527395"/>
              <a:ext cx="0" cy="120061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4" name="文本框 63">
              <a:extLst>
                <a:ext uri="{FF2B5EF4-FFF2-40B4-BE49-F238E27FC236}">
                  <a16:creationId xmlns:a16="http://schemas.microsoft.com/office/drawing/2014/main" id="{379DFB2C-69D1-1C05-F372-7E7A099C1A42}"/>
                </a:ext>
              </a:extLst>
            </p:cNvPr>
            <p:cNvSpPr txBox="1"/>
            <p:nvPr/>
          </p:nvSpPr>
          <p:spPr>
            <a:xfrm rot="16200000">
              <a:off x="659588" y="4943036"/>
              <a:ext cx="500458" cy="369332"/>
            </a:xfrm>
            <a:prstGeom prst="rect">
              <a:avLst/>
            </a:prstGeom>
            <a:noFill/>
          </p:spPr>
          <p:txBody>
            <a:bodyPr wrap="none" rtlCol="0">
              <a:spAutoFit/>
            </a:bodyPr>
            <a:lstStyle/>
            <a:p>
              <a:r>
                <a:rPr lang="en-US" altLang="zh-CN" dirty="0"/>
                <a:t>8m</a:t>
              </a:r>
              <a:endParaRPr lang="zh-CN" altLang="en-US" dirty="0"/>
            </a:p>
          </p:txBody>
        </p:sp>
        <p:cxnSp>
          <p:nvCxnSpPr>
            <p:cNvPr id="65" name="直接连接符 64">
              <a:extLst>
                <a:ext uri="{FF2B5EF4-FFF2-40B4-BE49-F238E27FC236}">
                  <a16:creationId xmlns:a16="http://schemas.microsoft.com/office/drawing/2014/main" id="{8D88CFD6-15DB-DFCB-456A-57D575503DBE}"/>
                </a:ext>
              </a:extLst>
            </p:cNvPr>
            <p:cNvCxnSpPr>
              <a:cxnSpLocks/>
            </p:cNvCxnSpPr>
            <p:nvPr/>
          </p:nvCxnSpPr>
          <p:spPr>
            <a:xfrm flipV="1">
              <a:off x="3295946" y="5085389"/>
              <a:ext cx="0" cy="969971"/>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接连接符 67">
              <a:extLst>
                <a:ext uri="{FF2B5EF4-FFF2-40B4-BE49-F238E27FC236}">
                  <a16:creationId xmlns:a16="http://schemas.microsoft.com/office/drawing/2014/main" id="{356D7EDB-1B35-E6D6-EA3D-522A129BC64B}"/>
                </a:ext>
              </a:extLst>
            </p:cNvPr>
            <p:cNvCxnSpPr>
              <a:cxnSpLocks/>
            </p:cNvCxnSpPr>
            <p:nvPr/>
          </p:nvCxnSpPr>
          <p:spPr>
            <a:xfrm flipV="1">
              <a:off x="4317026" y="5085388"/>
              <a:ext cx="0" cy="969971"/>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直接箭头连接符 69">
              <a:extLst>
                <a:ext uri="{FF2B5EF4-FFF2-40B4-BE49-F238E27FC236}">
                  <a16:creationId xmlns:a16="http://schemas.microsoft.com/office/drawing/2014/main" id="{8934BBC8-F0FB-6B51-2B88-99ACEDC8C1FA}"/>
                </a:ext>
              </a:extLst>
            </p:cNvPr>
            <p:cNvCxnSpPr/>
            <p:nvPr/>
          </p:nvCxnSpPr>
          <p:spPr>
            <a:xfrm>
              <a:off x="3295946" y="6005292"/>
              <a:ext cx="102108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文本框 70">
              <a:extLst>
                <a:ext uri="{FF2B5EF4-FFF2-40B4-BE49-F238E27FC236}">
                  <a16:creationId xmlns:a16="http://schemas.microsoft.com/office/drawing/2014/main" id="{BA7886C8-D66E-CC8B-1DF6-90CAD09471C4}"/>
                </a:ext>
              </a:extLst>
            </p:cNvPr>
            <p:cNvSpPr txBox="1"/>
            <p:nvPr/>
          </p:nvSpPr>
          <p:spPr>
            <a:xfrm>
              <a:off x="3556257" y="5683178"/>
              <a:ext cx="500458" cy="369332"/>
            </a:xfrm>
            <a:prstGeom prst="rect">
              <a:avLst/>
            </a:prstGeom>
            <a:noFill/>
          </p:spPr>
          <p:txBody>
            <a:bodyPr wrap="none" rtlCol="0">
              <a:spAutoFit/>
            </a:bodyPr>
            <a:lstStyle/>
            <a:p>
              <a:r>
                <a:rPr lang="en-US" altLang="zh-CN" dirty="0"/>
                <a:t>5m</a:t>
              </a:r>
              <a:endParaRPr lang="zh-CN" altLang="en-US" dirty="0"/>
            </a:p>
          </p:txBody>
        </p:sp>
        <p:cxnSp>
          <p:nvCxnSpPr>
            <p:cNvPr id="72" name="直接连接符 71">
              <a:extLst>
                <a:ext uri="{FF2B5EF4-FFF2-40B4-BE49-F238E27FC236}">
                  <a16:creationId xmlns:a16="http://schemas.microsoft.com/office/drawing/2014/main" id="{B5A46FEE-3A96-C8E4-8848-2764A592ED6A}"/>
                </a:ext>
              </a:extLst>
            </p:cNvPr>
            <p:cNvCxnSpPr>
              <a:cxnSpLocks/>
            </p:cNvCxnSpPr>
            <p:nvPr/>
          </p:nvCxnSpPr>
          <p:spPr>
            <a:xfrm flipV="1">
              <a:off x="8027883" y="5138572"/>
              <a:ext cx="0" cy="969971"/>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直接连接符 72">
              <a:extLst>
                <a:ext uri="{FF2B5EF4-FFF2-40B4-BE49-F238E27FC236}">
                  <a16:creationId xmlns:a16="http://schemas.microsoft.com/office/drawing/2014/main" id="{9EA328D9-A7C9-7D92-3562-FF43C222F07A}"/>
                </a:ext>
              </a:extLst>
            </p:cNvPr>
            <p:cNvCxnSpPr>
              <a:cxnSpLocks/>
            </p:cNvCxnSpPr>
            <p:nvPr/>
          </p:nvCxnSpPr>
          <p:spPr>
            <a:xfrm flipV="1">
              <a:off x="9163263" y="5138571"/>
              <a:ext cx="0" cy="969971"/>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直接箭头连接符 73">
              <a:extLst>
                <a:ext uri="{FF2B5EF4-FFF2-40B4-BE49-F238E27FC236}">
                  <a16:creationId xmlns:a16="http://schemas.microsoft.com/office/drawing/2014/main" id="{642368CE-160D-C0CC-6106-FE61F81EABE0}"/>
                </a:ext>
              </a:extLst>
            </p:cNvPr>
            <p:cNvCxnSpPr>
              <a:cxnSpLocks/>
            </p:cNvCxnSpPr>
            <p:nvPr/>
          </p:nvCxnSpPr>
          <p:spPr>
            <a:xfrm>
              <a:off x="8027883" y="6058475"/>
              <a:ext cx="113538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5" name="文本框 74">
              <a:extLst>
                <a:ext uri="{FF2B5EF4-FFF2-40B4-BE49-F238E27FC236}">
                  <a16:creationId xmlns:a16="http://schemas.microsoft.com/office/drawing/2014/main" id="{04D21F29-D3BE-0E69-840F-01BD472459DD}"/>
                </a:ext>
              </a:extLst>
            </p:cNvPr>
            <p:cNvSpPr txBox="1"/>
            <p:nvPr/>
          </p:nvSpPr>
          <p:spPr>
            <a:xfrm>
              <a:off x="8280574" y="5736361"/>
              <a:ext cx="673582" cy="369332"/>
            </a:xfrm>
            <a:prstGeom prst="rect">
              <a:avLst/>
            </a:prstGeom>
            <a:noFill/>
          </p:spPr>
          <p:txBody>
            <a:bodyPr wrap="none" rtlCol="0">
              <a:spAutoFit/>
            </a:bodyPr>
            <a:lstStyle/>
            <a:p>
              <a:r>
                <a:rPr lang="en-US" altLang="zh-CN" dirty="0"/>
                <a:t>5.6m</a:t>
              </a:r>
              <a:endParaRPr lang="zh-CN" altLang="en-US" dirty="0"/>
            </a:p>
          </p:txBody>
        </p:sp>
      </p:grpSp>
      <p:cxnSp>
        <p:nvCxnSpPr>
          <p:cNvPr id="62" name="直接连接符 61">
            <a:extLst>
              <a:ext uri="{FF2B5EF4-FFF2-40B4-BE49-F238E27FC236}">
                <a16:creationId xmlns:a16="http://schemas.microsoft.com/office/drawing/2014/main" id="{6650EB81-7791-460B-9F4A-4C7767CAB8B4}"/>
              </a:ext>
            </a:extLst>
          </p:cNvPr>
          <p:cNvCxnSpPr>
            <a:cxnSpLocks/>
          </p:cNvCxnSpPr>
          <p:nvPr/>
        </p:nvCxnSpPr>
        <p:spPr>
          <a:xfrm>
            <a:off x="1524000" y="692696"/>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6" name="标题 1">
            <a:extLst>
              <a:ext uri="{FF2B5EF4-FFF2-40B4-BE49-F238E27FC236}">
                <a16:creationId xmlns:a16="http://schemas.microsoft.com/office/drawing/2014/main" id="{7758B701-8F7B-48B8-8CB2-E247E4ED20A9}"/>
              </a:ext>
            </a:extLst>
          </p:cNvPr>
          <p:cNvSpPr txBox="1">
            <a:spLocks/>
          </p:cNvSpPr>
          <p:nvPr/>
        </p:nvSpPr>
        <p:spPr>
          <a:xfrm>
            <a:off x="1631504" y="158899"/>
            <a:ext cx="8111928" cy="462195"/>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algn="l"/>
            <a:r>
              <a:rPr lang="en-US" altLang="zh-CN" sz="2800" b="1" dirty="0">
                <a:latin typeface="Arial Unicode MS" pitchFamily="34" charset="-122"/>
                <a:ea typeface="Arial Unicode MS" panose="020B0604020202020204" pitchFamily="34" charset="-122"/>
                <a:cs typeface="Arial Unicode MS" pitchFamily="34" charset="-122"/>
              </a:rPr>
              <a:t>1</a:t>
            </a:r>
            <a:r>
              <a:rPr lang="zh-CN" altLang="en-US" sz="2800" b="1" dirty="0">
                <a:latin typeface="Arial Unicode MS" pitchFamily="34" charset="-122"/>
                <a:ea typeface="Arial Unicode MS" panose="020B0604020202020204" pitchFamily="34" charset="-122"/>
                <a:cs typeface="Arial Unicode MS" pitchFamily="34" charset="-122"/>
              </a:rPr>
              <a:t>、</a:t>
            </a:r>
            <a:r>
              <a:rPr lang="zh-CN" altLang="en-US" sz="2400" b="1" dirty="0">
                <a:latin typeface="Arial Unicode MS" pitchFamily="34" charset="-122"/>
                <a:ea typeface="Arial Unicode MS" panose="020B0604020202020204" pitchFamily="34" charset="-122"/>
                <a:cs typeface="Arial Unicode MS" pitchFamily="34" charset="-122"/>
              </a:rPr>
              <a:t>设备标定预准直</a:t>
            </a:r>
          </a:p>
        </p:txBody>
      </p:sp>
      <p:sp>
        <p:nvSpPr>
          <p:cNvPr id="6" name="文本框 5">
            <a:extLst>
              <a:ext uri="{FF2B5EF4-FFF2-40B4-BE49-F238E27FC236}">
                <a16:creationId xmlns:a16="http://schemas.microsoft.com/office/drawing/2014/main" id="{945B6BB0-7D70-4316-A00C-0C1EEFA11C14}"/>
              </a:ext>
            </a:extLst>
          </p:cNvPr>
          <p:cNvSpPr txBox="1"/>
          <p:nvPr/>
        </p:nvSpPr>
        <p:spPr>
          <a:xfrm>
            <a:off x="9506917" y="4646671"/>
            <a:ext cx="1107996" cy="369332"/>
          </a:xfrm>
          <a:prstGeom prst="rect">
            <a:avLst/>
          </a:prstGeom>
          <a:noFill/>
        </p:spPr>
        <p:txBody>
          <a:bodyPr wrap="none" rtlCol="0">
            <a:spAutoFit/>
          </a:bodyPr>
          <a:lstStyle/>
          <a:p>
            <a:r>
              <a:rPr lang="zh-CN" altLang="en-US" dirty="0"/>
              <a:t>三坐标机</a:t>
            </a:r>
          </a:p>
        </p:txBody>
      </p:sp>
      <p:sp>
        <p:nvSpPr>
          <p:cNvPr id="67" name="文本框 66">
            <a:extLst>
              <a:ext uri="{FF2B5EF4-FFF2-40B4-BE49-F238E27FC236}">
                <a16:creationId xmlns:a16="http://schemas.microsoft.com/office/drawing/2014/main" id="{3255D881-B832-476A-B834-7E2684CB0DC9}"/>
              </a:ext>
            </a:extLst>
          </p:cNvPr>
          <p:cNvSpPr txBox="1"/>
          <p:nvPr/>
        </p:nvSpPr>
        <p:spPr>
          <a:xfrm>
            <a:off x="4941050" y="4582502"/>
            <a:ext cx="877163" cy="369332"/>
          </a:xfrm>
          <a:prstGeom prst="rect">
            <a:avLst/>
          </a:prstGeom>
          <a:noFill/>
        </p:spPr>
        <p:txBody>
          <a:bodyPr wrap="none" rtlCol="0">
            <a:spAutoFit/>
          </a:bodyPr>
          <a:lstStyle/>
          <a:p>
            <a:r>
              <a:rPr lang="zh-CN" altLang="en-US" dirty="0"/>
              <a:t>工作台</a:t>
            </a:r>
          </a:p>
        </p:txBody>
      </p:sp>
      <p:sp>
        <p:nvSpPr>
          <p:cNvPr id="69" name="内容占位符 2">
            <a:extLst>
              <a:ext uri="{FF2B5EF4-FFF2-40B4-BE49-F238E27FC236}">
                <a16:creationId xmlns:a16="http://schemas.microsoft.com/office/drawing/2014/main" id="{906BB118-4777-4DAA-ADF3-DF3A2569D5F9}"/>
              </a:ext>
            </a:extLst>
          </p:cNvPr>
          <p:cNvSpPr txBox="1">
            <a:spLocks/>
          </p:cNvSpPr>
          <p:nvPr/>
        </p:nvSpPr>
        <p:spPr>
          <a:xfrm>
            <a:off x="1512646" y="716108"/>
            <a:ext cx="9417962" cy="624660"/>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815975" lvl="2" indent="-358775">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在地面上沿环建设</a:t>
            </a:r>
            <a:r>
              <a:rPr lang="en-US" altLang="zh-CN" sz="2200" dirty="0">
                <a:latin typeface="Times New Roman" pitchFamily="18" charset="0"/>
                <a:cs typeface="Times New Roman" pitchFamily="18" charset="0"/>
              </a:rPr>
              <a:t>8</a:t>
            </a:r>
            <a:r>
              <a:rPr lang="zh-CN" altLang="en-US" sz="2200" dirty="0">
                <a:latin typeface="Times New Roman" pitchFamily="18" charset="0"/>
                <a:cs typeface="Times New Roman" pitchFamily="18" charset="0"/>
              </a:rPr>
              <a:t>个标定预准直场地</a:t>
            </a:r>
            <a:endParaRPr lang="en-US" altLang="zh-CN" sz="2200" dirty="0">
              <a:latin typeface="Times New Roman" pitchFamily="18" charset="0"/>
              <a:cs typeface="Times New Roman" pitchFamily="18" charset="0"/>
            </a:endParaRPr>
          </a:p>
        </p:txBody>
      </p:sp>
    </p:spTree>
    <p:extLst>
      <p:ext uri="{BB962C8B-B14F-4D97-AF65-F5344CB8AC3E}">
        <p14:creationId xmlns:p14="http://schemas.microsoft.com/office/powerpoint/2010/main" val="2583765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63F316-D772-403A-98EF-EA5C55473EC0}"/>
              </a:ext>
            </a:extLst>
          </p:cNvPr>
          <p:cNvPicPr>
            <a:picLocks noChangeAspect="1"/>
          </p:cNvPicPr>
          <p:nvPr/>
        </p:nvPicPr>
        <p:blipFill>
          <a:blip r:embed="rId2"/>
          <a:stretch>
            <a:fillRect/>
          </a:stretch>
        </p:blipFill>
        <p:spPr>
          <a:xfrm>
            <a:off x="7680176" y="5211858"/>
            <a:ext cx="4327846" cy="1521018"/>
          </a:xfrm>
          <a:prstGeom prst="rect">
            <a:avLst/>
          </a:prstGeom>
        </p:spPr>
      </p:pic>
      <p:cxnSp>
        <p:nvCxnSpPr>
          <p:cNvPr id="3" name="直接连接符 2">
            <a:extLst>
              <a:ext uri="{FF2B5EF4-FFF2-40B4-BE49-F238E27FC236}">
                <a16:creationId xmlns:a16="http://schemas.microsoft.com/office/drawing/2014/main" id="{891ECE51-FE6E-41BD-917D-281CA429DD1B}"/>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灯片编号占位符 1">
            <a:extLst>
              <a:ext uri="{FF2B5EF4-FFF2-40B4-BE49-F238E27FC236}">
                <a16:creationId xmlns:a16="http://schemas.microsoft.com/office/drawing/2014/main" id="{14292DB2-28E1-4214-82E9-7D8BD31C7ECE}"/>
              </a:ext>
            </a:extLst>
          </p:cNvPr>
          <p:cNvSpPr>
            <a:spLocks noGrp="1"/>
          </p:cNvSpPr>
          <p:nvPr>
            <p:ph type="sldNum" sz="quarter" idx="12"/>
          </p:nvPr>
        </p:nvSpPr>
        <p:spPr>
          <a:xfrm>
            <a:off x="8737600" y="6356351"/>
            <a:ext cx="2844800" cy="365125"/>
          </a:xfrm>
        </p:spPr>
        <p:txBody>
          <a:bodyPr/>
          <a:lstStyle/>
          <a:p>
            <a:pPr>
              <a:defRPr/>
            </a:pPr>
            <a:fld id="{521683DF-D507-43F4-81CB-95BA739AB1EA}" type="slidenum">
              <a:rPr lang="zh-CN" altLang="en-US" smtClean="0"/>
              <a:pPr>
                <a:defRPr/>
              </a:pPr>
              <a:t>7</a:t>
            </a:fld>
            <a:endParaRPr lang="zh-CN" altLang="en-US" dirty="0"/>
          </a:p>
        </p:txBody>
      </p:sp>
      <p:sp>
        <p:nvSpPr>
          <p:cNvPr id="5" name="内容占位符 2">
            <a:extLst>
              <a:ext uri="{FF2B5EF4-FFF2-40B4-BE49-F238E27FC236}">
                <a16:creationId xmlns:a16="http://schemas.microsoft.com/office/drawing/2014/main" id="{156965A3-3F35-4DE0-A2B8-1862FCA331D2}"/>
              </a:ext>
            </a:extLst>
          </p:cNvPr>
          <p:cNvSpPr txBox="1">
            <a:spLocks/>
          </p:cNvSpPr>
          <p:nvPr/>
        </p:nvSpPr>
        <p:spPr>
          <a:xfrm>
            <a:off x="1524000" y="836712"/>
            <a:ext cx="7502518" cy="1944216"/>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lvl="1" indent="-457200" eaLnBrk="1" hangingPunct="1">
              <a:spcBef>
                <a:spcPts val="600"/>
              </a:spcBef>
              <a:spcAft>
                <a:spcPts val="600"/>
              </a:spcAft>
              <a:buClr>
                <a:srgbClr val="FF0000"/>
              </a:buClr>
              <a:buSzPct val="80000"/>
              <a:buFont typeface="+mj-lt"/>
              <a:buAutoNum type="arabicPeriod" startAt="2"/>
              <a:defRPr/>
            </a:pPr>
            <a:r>
              <a:rPr lang="zh-CN" altLang="en-US" sz="2400" dirty="0">
                <a:latin typeface="Times New Roman" pitchFamily="18" charset="0"/>
                <a:cs typeface="Times New Roman" pitchFamily="18" charset="0"/>
              </a:rPr>
              <a:t>准直控制网安装</a:t>
            </a:r>
          </a:p>
          <a:p>
            <a:pPr marL="815975" lvl="2" indent="-358775">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隧道全长大约</a:t>
            </a:r>
            <a:r>
              <a:rPr lang="en-US" altLang="zh-CN" sz="2200" dirty="0">
                <a:latin typeface="Times New Roman" pitchFamily="18" charset="0"/>
                <a:cs typeface="Times New Roman" pitchFamily="18" charset="0"/>
              </a:rPr>
              <a:t>113.301km</a:t>
            </a:r>
            <a:r>
              <a:rPr lang="zh-CN" altLang="en-US" sz="2200" dirty="0">
                <a:latin typeface="Times New Roman" pitchFamily="18" charset="0"/>
                <a:cs typeface="Times New Roman" pitchFamily="18" charset="0"/>
              </a:rPr>
              <a:t>。</a:t>
            </a:r>
            <a:r>
              <a:rPr lang="zh-CN" altLang="en-US" dirty="0">
                <a:latin typeface="Times New Roman" pitchFamily="18" charset="0"/>
                <a:cs typeface="Times New Roman" pitchFamily="18" charset="0"/>
              </a:rPr>
              <a:t>（</a:t>
            </a:r>
            <a:r>
              <a:rPr lang="en-US" altLang="zh-CN" dirty="0">
                <a:latin typeface="Times New Roman" pitchFamily="18" charset="0"/>
                <a:cs typeface="Times New Roman" pitchFamily="18" charset="0"/>
              </a:rPr>
              <a:t>100</a:t>
            </a:r>
            <a:r>
              <a:rPr lang="zh-CN" altLang="en-US" dirty="0">
                <a:latin typeface="Times New Roman" pitchFamily="18" charset="0"/>
                <a:cs typeface="Times New Roman" pitchFamily="18" charset="0"/>
              </a:rPr>
              <a:t>公里环</a:t>
            </a:r>
            <a:r>
              <a:rPr lang="en-US" altLang="zh-CN" dirty="0">
                <a:latin typeface="Times New Roman" pitchFamily="18" charset="0"/>
                <a:cs typeface="Times New Roman" pitchFamily="18" charset="0"/>
              </a:rPr>
              <a:t>+6.64</a:t>
            </a:r>
            <a:r>
              <a:rPr lang="zh-CN" altLang="en-US" dirty="0">
                <a:latin typeface="Times New Roman" pitchFamily="18" charset="0"/>
                <a:cs typeface="Times New Roman" pitchFamily="18" charset="0"/>
              </a:rPr>
              <a:t>公里对撞区增强器隧道</a:t>
            </a:r>
            <a:r>
              <a:rPr lang="en-US" altLang="zh-CN" dirty="0">
                <a:latin typeface="Times New Roman" pitchFamily="18" charset="0"/>
                <a:cs typeface="Times New Roman" pitchFamily="18" charset="0"/>
              </a:rPr>
              <a:t>+1800</a:t>
            </a:r>
            <a:r>
              <a:rPr lang="zh-CN" altLang="en-US" dirty="0">
                <a:latin typeface="Times New Roman" pitchFamily="18" charset="0"/>
                <a:cs typeface="Times New Roman" pitchFamily="18" charset="0"/>
              </a:rPr>
              <a:t>米直线隧道（直线加速器</a:t>
            </a:r>
            <a:r>
              <a:rPr lang="en-US" altLang="zh-CN" dirty="0">
                <a:latin typeface="Times New Roman" pitchFamily="18" charset="0"/>
                <a:cs typeface="Times New Roman" pitchFamily="18" charset="0"/>
              </a:rPr>
              <a:t>1.6km+200m</a:t>
            </a:r>
            <a:r>
              <a:rPr lang="zh-CN" altLang="en-US" dirty="0">
                <a:latin typeface="Times New Roman" pitchFamily="18" charset="0"/>
                <a:cs typeface="Times New Roman" pitchFamily="18" charset="0"/>
              </a:rPr>
              <a:t>预留空间）</a:t>
            </a:r>
            <a:r>
              <a:rPr lang="en-US" altLang="zh-CN" dirty="0">
                <a:latin typeface="Times New Roman" pitchFamily="18" charset="0"/>
                <a:cs typeface="Times New Roman" pitchFamily="18" charset="0"/>
              </a:rPr>
              <a:t>+147m</a:t>
            </a:r>
            <a:r>
              <a:rPr lang="zh-CN" altLang="en-US" dirty="0">
                <a:latin typeface="Times New Roman" pitchFamily="18" charset="0"/>
                <a:cs typeface="Times New Roman" pitchFamily="18" charset="0"/>
              </a:rPr>
              <a:t>阻尼环</a:t>
            </a:r>
            <a:r>
              <a:rPr lang="en-US" altLang="zh-CN" dirty="0">
                <a:latin typeface="Times New Roman" pitchFamily="18" charset="0"/>
                <a:cs typeface="Times New Roman" pitchFamily="18" charset="0"/>
              </a:rPr>
              <a:t>+240</a:t>
            </a:r>
            <a:r>
              <a:rPr lang="zh-CN" altLang="en-US" dirty="0">
                <a:latin typeface="Times New Roman" pitchFamily="18" charset="0"/>
                <a:cs typeface="Times New Roman" pitchFamily="18" charset="0"/>
              </a:rPr>
              <a:t>米阻尼环到直线输运线（</a:t>
            </a:r>
            <a:r>
              <a:rPr lang="en-US" altLang="zh-CN" dirty="0">
                <a:latin typeface="Times New Roman" pitchFamily="18" charset="0"/>
                <a:cs typeface="Times New Roman" pitchFamily="18" charset="0"/>
              </a:rPr>
              <a:t>2</a:t>
            </a:r>
            <a:r>
              <a:rPr lang="zh-CN" altLang="en-US" dirty="0">
                <a:latin typeface="Times New Roman" pitchFamily="18" charset="0"/>
                <a:cs typeface="Times New Roman" pitchFamily="18" charset="0"/>
              </a:rPr>
              <a:t>条</a:t>
            </a:r>
            <a:r>
              <a:rPr lang="en-US" altLang="zh-CN" dirty="0">
                <a:latin typeface="Times New Roman" pitchFamily="18" charset="0"/>
                <a:cs typeface="Times New Roman" pitchFamily="18" charset="0"/>
              </a:rPr>
              <a:t>120</a:t>
            </a:r>
            <a:r>
              <a:rPr lang="zh-CN" altLang="en-US" dirty="0">
                <a:latin typeface="Times New Roman" pitchFamily="18" charset="0"/>
                <a:cs typeface="Times New Roman" pitchFamily="18" charset="0"/>
              </a:rPr>
              <a:t>米）</a:t>
            </a:r>
            <a:r>
              <a:rPr lang="en-US" altLang="zh-CN" dirty="0">
                <a:latin typeface="Times New Roman" pitchFamily="18" charset="0"/>
                <a:cs typeface="Times New Roman" pitchFamily="18" charset="0"/>
              </a:rPr>
              <a:t>+3000</a:t>
            </a:r>
            <a:r>
              <a:rPr lang="zh-CN" altLang="en-US" dirty="0">
                <a:latin typeface="Times New Roman" pitchFamily="18" charset="0"/>
                <a:cs typeface="Times New Roman" pitchFamily="18" charset="0"/>
              </a:rPr>
              <a:t>米直线到</a:t>
            </a:r>
            <a:r>
              <a:rPr lang="en-US" altLang="zh-CN" dirty="0">
                <a:latin typeface="Times New Roman" pitchFamily="18" charset="0"/>
                <a:cs typeface="Times New Roman" pitchFamily="18" charset="0"/>
              </a:rPr>
              <a:t>booster</a:t>
            </a:r>
            <a:r>
              <a:rPr lang="zh-CN" altLang="en-US" dirty="0">
                <a:latin typeface="Times New Roman" pitchFamily="18" charset="0"/>
                <a:cs typeface="Times New Roman" pitchFamily="18" charset="0"/>
              </a:rPr>
              <a:t>输运线（两条，每条</a:t>
            </a:r>
            <a:r>
              <a:rPr lang="en-US" altLang="zh-CN" dirty="0">
                <a:latin typeface="Times New Roman" pitchFamily="18" charset="0"/>
                <a:cs typeface="Times New Roman" pitchFamily="18" charset="0"/>
              </a:rPr>
              <a:t>1500</a:t>
            </a:r>
            <a:r>
              <a:rPr lang="zh-CN" altLang="en-US" dirty="0">
                <a:latin typeface="Times New Roman" pitchFamily="18" charset="0"/>
                <a:cs typeface="Times New Roman" pitchFamily="18" charset="0"/>
              </a:rPr>
              <a:t>米）</a:t>
            </a:r>
            <a:r>
              <a:rPr lang="en-US" altLang="zh-CN" dirty="0">
                <a:latin typeface="Times New Roman" pitchFamily="18" charset="0"/>
                <a:cs typeface="Times New Roman" pitchFamily="18" charset="0"/>
              </a:rPr>
              <a:t>+1440</a:t>
            </a:r>
            <a:r>
              <a:rPr lang="zh-CN" altLang="en-US" dirty="0">
                <a:latin typeface="Times New Roman" pitchFamily="18" charset="0"/>
                <a:cs typeface="Times New Roman" pitchFamily="18" charset="0"/>
              </a:rPr>
              <a:t>米（</a:t>
            </a:r>
            <a:r>
              <a:rPr lang="en-US" altLang="zh-CN" dirty="0">
                <a:latin typeface="Times New Roman" pitchFamily="18" charset="0"/>
                <a:cs typeface="Times New Roman" pitchFamily="18" charset="0"/>
              </a:rPr>
              <a:t>6</a:t>
            </a:r>
            <a:r>
              <a:rPr lang="zh-CN" altLang="en-US" dirty="0">
                <a:latin typeface="Times New Roman" pitchFamily="18" charset="0"/>
                <a:cs typeface="Times New Roman" pitchFamily="18" charset="0"/>
              </a:rPr>
              <a:t>条</a:t>
            </a:r>
            <a:r>
              <a:rPr lang="en-US" altLang="zh-CN" dirty="0">
                <a:latin typeface="Times New Roman" pitchFamily="18" charset="0"/>
                <a:cs typeface="Times New Roman" pitchFamily="18" charset="0"/>
              </a:rPr>
              <a:t>booster</a:t>
            </a:r>
            <a:r>
              <a:rPr lang="zh-CN" altLang="en-US" dirty="0">
                <a:latin typeface="Times New Roman" pitchFamily="18" charset="0"/>
                <a:cs typeface="Times New Roman" pitchFamily="18" charset="0"/>
              </a:rPr>
              <a:t>到环输运线，每条</a:t>
            </a:r>
            <a:r>
              <a:rPr lang="en-US" altLang="zh-CN" dirty="0">
                <a:latin typeface="Times New Roman" pitchFamily="18" charset="0"/>
                <a:cs typeface="Times New Roman" pitchFamily="18" charset="0"/>
              </a:rPr>
              <a:t>240</a:t>
            </a:r>
            <a:r>
              <a:rPr lang="zh-CN" altLang="en-US" dirty="0">
                <a:latin typeface="Times New Roman" pitchFamily="18" charset="0"/>
                <a:cs typeface="Times New Roman" pitchFamily="18" charset="0"/>
              </a:rPr>
              <a:t>米）</a:t>
            </a:r>
            <a:r>
              <a:rPr lang="en-US" altLang="zh-CN" dirty="0">
                <a:latin typeface="Times New Roman" pitchFamily="18" charset="0"/>
                <a:cs typeface="Times New Roman" pitchFamily="18" charset="0"/>
              </a:rPr>
              <a:t>=113301</a:t>
            </a:r>
            <a:r>
              <a:rPr lang="zh-CN" altLang="en-US" dirty="0">
                <a:latin typeface="Times New Roman" pitchFamily="18" charset="0"/>
                <a:cs typeface="Times New Roman" pitchFamily="18" charset="0"/>
              </a:rPr>
              <a:t>米。）</a:t>
            </a:r>
            <a:endParaRPr lang="en-US" altLang="zh-CN" dirty="0">
              <a:latin typeface="Times New Roman" pitchFamily="18" charset="0"/>
              <a:cs typeface="Times New Roman" pitchFamily="18" charset="0"/>
            </a:endParaRPr>
          </a:p>
        </p:txBody>
      </p:sp>
      <p:pic>
        <p:nvPicPr>
          <p:cNvPr id="2" name="图片 1">
            <a:extLst>
              <a:ext uri="{FF2B5EF4-FFF2-40B4-BE49-F238E27FC236}">
                <a16:creationId xmlns:a16="http://schemas.microsoft.com/office/drawing/2014/main" id="{ACF83650-A410-43ED-B8E6-910171603D8A}"/>
              </a:ext>
            </a:extLst>
          </p:cNvPr>
          <p:cNvPicPr>
            <a:picLocks noChangeAspect="1"/>
          </p:cNvPicPr>
          <p:nvPr/>
        </p:nvPicPr>
        <p:blipFill>
          <a:blip r:embed="rId3"/>
          <a:stretch>
            <a:fillRect/>
          </a:stretch>
        </p:blipFill>
        <p:spPr>
          <a:xfrm>
            <a:off x="9090508" y="1348953"/>
            <a:ext cx="2491892" cy="3280882"/>
          </a:xfrm>
          <a:prstGeom prst="rect">
            <a:avLst/>
          </a:prstGeom>
        </p:spPr>
      </p:pic>
      <p:sp>
        <p:nvSpPr>
          <p:cNvPr id="12" name="内容占位符 2">
            <a:extLst>
              <a:ext uri="{FF2B5EF4-FFF2-40B4-BE49-F238E27FC236}">
                <a16:creationId xmlns:a16="http://schemas.microsoft.com/office/drawing/2014/main" id="{7A607F73-ECED-435B-8AFD-0706CC465408}"/>
              </a:ext>
            </a:extLst>
          </p:cNvPr>
          <p:cNvSpPr txBox="1">
            <a:spLocks/>
          </p:cNvSpPr>
          <p:nvPr/>
        </p:nvSpPr>
        <p:spPr>
          <a:xfrm>
            <a:off x="1524000" y="3557722"/>
            <a:ext cx="6579840" cy="2981191"/>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marL="815975" lvl="2" indent="-358775">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沿隧道以</a:t>
            </a:r>
            <a:r>
              <a:rPr lang="en-US" altLang="zh-CN" sz="2200" dirty="0">
                <a:latin typeface="Times New Roman" pitchFamily="18" charset="0"/>
                <a:cs typeface="Times New Roman" pitchFamily="18" charset="0"/>
              </a:rPr>
              <a:t>6</a:t>
            </a:r>
            <a:r>
              <a:rPr lang="zh-CN" altLang="en-US" sz="2200" dirty="0">
                <a:latin typeface="Times New Roman" pitchFamily="18" charset="0"/>
                <a:cs typeface="Times New Roman" pitchFamily="18" charset="0"/>
              </a:rPr>
              <a:t>米间隔分段布设，每段</a:t>
            </a:r>
            <a:r>
              <a:rPr lang="en-US" altLang="zh-CN" sz="2200" dirty="0">
                <a:latin typeface="Times New Roman" pitchFamily="18" charset="0"/>
                <a:cs typeface="Times New Roman" pitchFamily="18" charset="0"/>
              </a:rPr>
              <a:t>4</a:t>
            </a:r>
            <a:r>
              <a:rPr lang="zh-CN" altLang="en-US" sz="2200" dirty="0">
                <a:latin typeface="Times New Roman" pitchFamily="18" charset="0"/>
                <a:cs typeface="Times New Roman" pitchFamily="18" charset="0"/>
              </a:rPr>
              <a:t>点，共计</a:t>
            </a:r>
            <a:r>
              <a:rPr lang="en-US" altLang="zh-CN" sz="2200" dirty="0">
                <a:latin typeface="Times New Roman" pitchFamily="18" charset="0"/>
                <a:cs typeface="Times New Roman" pitchFamily="18" charset="0"/>
              </a:rPr>
              <a:t>75540 </a:t>
            </a:r>
            <a:r>
              <a:rPr lang="zh-CN" altLang="en-US" sz="2200" dirty="0">
                <a:latin typeface="Times New Roman" pitchFamily="18" charset="0"/>
                <a:cs typeface="Times New Roman" pitchFamily="18" charset="0"/>
              </a:rPr>
              <a:t>个控制点。</a:t>
            </a:r>
            <a:endParaRPr lang="en-US" altLang="zh-CN" sz="2200" dirty="0">
              <a:latin typeface="Times New Roman" pitchFamily="18" charset="0"/>
              <a:cs typeface="Times New Roman" pitchFamily="18" charset="0"/>
            </a:endParaRPr>
          </a:p>
          <a:p>
            <a:pPr marL="815975" lvl="2" indent="-358775">
              <a:lnSpc>
                <a:spcPct val="150000"/>
              </a:lnSpc>
              <a:spcBef>
                <a:spcPts val="600"/>
              </a:spcBef>
              <a:spcAft>
                <a:spcPts val="600"/>
              </a:spcAft>
              <a:buClr>
                <a:srgbClr val="FF0000"/>
              </a:buClr>
              <a:buSzPct val="80000"/>
              <a:buFont typeface="Wingdings" panose="05000000000000000000" pitchFamily="2" charset="2"/>
              <a:buChar char="Ø"/>
              <a:defRPr/>
            </a:pPr>
            <a:r>
              <a:rPr lang="en-US" altLang="zh-CN" sz="2200" dirty="0">
                <a:latin typeface="Times New Roman" pitchFamily="18" charset="0"/>
                <a:cs typeface="Times New Roman" pitchFamily="18" charset="0"/>
              </a:rPr>
              <a:t>44</a:t>
            </a:r>
            <a:r>
              <a:rPr lang="zh-CN" altLang="en-US" sz="2200" dirty="0">
                <a:latin typeface="Times New Roman" pitchFamily="18" charset="0"/>
                <a:cs typeface="Times New Roman" pitchFamily="18" charset="0"/>
              </a:rPr>
              <a:t>个组（每组</a:t>
            </a:r>
            <a:r>
              <a:rPr lang="en-US" altLang="zh-CN" sz="2200" dirty="0">
                <a:latin typeface="Times New Roman" pitchFamily="18" charset="0"/>
                <a:cs typeface="Times New Roman" pitchFamily="18" charset="0"/>
              </a:rPr>
              <a:t>2</a:t>
            </a:r>
            <a:r>
              <a:rPr lang="zh-CN" altLang="en-US" sz="2200" dirty="0">
                <a:latin typeface="Times New Roman" pitchFamily="18" charset="0"/>
                <a:cs typeface="Times New Roman" pitchFamily="18" charset="0"/>
              </a:rPr>
              <a:t>人），每组每天安装</a:t>
            </a:r>
            <a:r>
              <a:rPr lang="en-US" altLang="zh-CN" sz="2200" dirty="0">
                <a:latin typeface="Times New Roman" pitchFamily="18" charset="0"/>
                <a:cs typeface="Times New Roman" pitchFamily="18" charset="0"/>
              </a:rPr>
              <a:t>10</a:t>
            </a:r>
            <a:r>
              <a:rPr lang="zh-CN" altLang="en-US" sz="2200" dirty="0">
                <a:latin typeface="Times New Roman" pitchFamily="18" charset="0"/>
                <a:cs typeface="Times New Roman" pitchFamily="18" charset="0"/>
              </a:rPr>
              <a:t>个控制点，共需要</a:t>
            </a:r>
            <a:r>
              <a:rPr lang="en-US" altLang="zh-CN" sz="2200" dirty="0">
                <a:latin typeface="Times New Roman" pitchFamily="18" charset="0"/>
                <a:cs typeface="Times New Roman" pitchFamily="18" charset="0"/>
              </a:rPr>
              <a:t>7</a:t>
            </a:r>
            <a:r>
              <a:rPr lang="zh-CN" altLang="en-US" sz="2200" dirty="0">
                <a:latin typeface="Times New Roman" pitchFamily="18" charset="0"/>
                <a:cs typeface="Times New Roman" pitchFamily="18" charset="0"/>
              </a:rPr>
              <a:t>个月（每月工作</a:t>
            </a:r>
            <a:r>
              <a:rPr lang="en-US" altLang="zh-CN" sz="2200" dirty="0">
                <a:latin typeface="Times New Roman" pitchFamily="18" charset="0"/>
                <a:cs typeface="Times New Roman" pitchFamily="18" charset="0"/>
              </a:rPr>
              <a:t>25</a:t>
            </a:r>
            <a:r>
              <a:rPr lang="zh-CN" altLang="en-US" sz="2200" dirty="0">
                <a:latin typeface="Times New Roman" pitchFamily="18" charset="0"/>
                <a:cs typeface="Times New Roman" pitchFamily="18" charset="0"/>
              </a:rPr>
              <a:t>天）。</a:t>
            </a:r>
            <a:endParaRPr lang="en-US" altLang="zh-CN" sz="2200" dirty="0">
              <a:latin typeface="Times New Roman" pitchFamily="18" charset="0"/>
              <a:cs typeface="Times New Roman" pitchFamily="18" charset="0"/>
            </a:endParaRPr>
          </a:p>
        </p:txBody>
      </p:sp>
      <p:sp>
        <p:nvSpPr>
          <p:cNvPr id="8" name="标题 1">
            <a:extLst>
              <a:ext uri="{FF2B5EF4-FFF2-40B4-BE49-F238E27FC236}">
                <a16:creationId xmlns:a16="http://schemas.microsoft.com/office/drawing/2014/main" id="{24D855AD-DBA1-473F-9B86-EF317C93424F}"/>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3054038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a:extLst>
              <a:ext uri="{FF2B5EF4-FFF2-40B4-BE49-F238E27FC236}">
                <a16:creationId xmlns:a16="http://schemas.microsoft.com/office/drawing/2014/main" id="{891ECE51-FE6E-41BD-917D-281CA429DD1B}"/>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灯片编号占位符 1">
            <a:extLst>
              <a:ext uri="{FF2B5EF4-FFF2-40B4-BE49-F238E27FC236}">
                <a16:creationId xmlns:a16="http://schemas.microsoft.com/office/drawing/2014/main" id="{14292DB2-28E1-4214-82E9-7D8BD31C7ECE}"/>
              </a:ext>
            </a:extLst>
          </p:cNvPr>
          <p:cNvSpPr>
            <a:spLocks noGrp="1"/>
          </p:cNvSpPr>
          <p:nvPr>
            <p:ph type="sldNum" sz="quarter" idx="12"/>
          </p:nvPr>
        </p:nvSpPr>
        <p:spPr>
          <a:xfrm>
            <a:off x="8737600" y="6356351"/>
            <a:ext cx="2844800" cy="365125"/>
          </a:xfrm>
        </p:spPr>
        <p:txBody>
          <a:bodyPr/>
          <a:lstStyle/>
          <a:p>
            <a:pPr>
              <a:defRPr/>
            </a:pPr>
            <a:fld id="{521683DF-D507-43F4-81CB-95BA739AB1EA}" type="slidenum">
              <a:rPr lang="zh-CN" altLang="en-US" smtClean="0"/>
              <a:pPr>
                <a:defRPr/>
              </a:pPr>
              <a:t>8</a:t>
            </a:fld>
            <a:endParaRPr lang="zh-CN" altLang="en-US" dirty="0"/>
          </a:p>
        </p:txBody>
      </p:sp>
      <p:sp>
        <p:nvSpPr>
          <p:cNvPr id="5" name="内容占位符 2">
            <a:extLst>
              <a:ext uri="{FF2B5EF4-FFF2-40B4-BE49-F238E27FC236}">
                <a16:creationId xmlns:a16="http://schemas.microsoft.com/office/drawing/2014/main" id="{156965A3-3F35-4DE0-A2B8-1862FCA331D2}"/>
              </a:ext>
            </a:extLst>
          </p:cNvPr>
          <p:cNvSpPr txBox="1">
            <a:spLocks/>
          </p:cNvSpPr>
          <p:nvPr/>
        </p:nvSpPr>
        <p:spPr>
          <a:xfrm>
            <a:off x="1524000" y="836712"/>
            <a:ext cx="9324528" cy="4968552"/>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lvl="1" indent="-457200" eaLnBrk="1" hangingPunct="1">
              <a:spcBef>
                <a:spcPts val="600"/>
              </a:spcBef>
              <a:spcAft>
                <a:spcPts val="600"/>
              </a:spcAft>
              <a:buClr>
                <a:srgbClr val="FF0000"/>
              </a:buClr>
              <a:buSzPct val="80000"/>
              <a:buFont typeface="+mj-lt"/>
              <a:buAutoNum type="arabicPeriod" startAt="3"/>
              <a:defRPr/>
            </a:pPr>
            <a:r>
              <a:rPr lang="zh-CN" altLang="en-US" sz="2400" dirty="0">
                <a:latin typeface="Times New Roman" pitchFamily="18" charset="0"/>
                <a:cs typeface="Times New Roman" pitchFamily="18" charset="0"/>
              </a:rPr>
              <a:t>准直控制网测量</a:t>
            </a: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控制网测量采用</a:t>
            </a:r>
            <a:r>
              <a:rPr lang="en-US" altLang="zh-CN" sz="2200" dirty="0">
                <a:latin typeface="Times New Roman" pitchFamily="18" charset="0"/>
                <a:cs typeface="Times New Roman" pitchFamily="18" charset="0"/>
              </a:rPr>
              <a:t>GNSS</a:t>
            </a:r>
            <a:r>
              <a:rPr lang="zh-CN" altLang="en-US" sz="2200" dirty="0">
                <a:latin typeface="Times New Roman" pitchFamily="18" charset="0"/>
                <a:cs typeface="Times New Roman" pitchFamily="18" charset="0"/>
              </a:rPr>
              <a:t>、水准仪、跟踪仪、全站仪。其中工作量最大的是跟踪仪测量。</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地面网、骨干网、水准测量共计</a:t>
            </a:r>
            <a:r>
              <a:rPr lang="en-US" altLang="zh-CN" sz="2200" dirty="0">
                <a:latin typeface="Times New Roman" pitchFamily="18" charset="0"/>
                <a:cs typeface="Times New Roman" pitchFamily="18" charset="0"/>
              </a:rPr>
              <a:t>1.5</a:t>
            </a:r>
            <a:r>
              <a:rPr lang="zh-CN" altLang="en-US" sz="2200" dirty="0">
                <a:latin typeface="Times New Roman" pitchFamily="18" charset="0"/>
                <a:cs typeface="Times New Roman" pitchFamily="18" charset="0"/>
              </a:rPr>
              <a:t>个月，跟踪仪测量</a:t>
            </a:r>
            <a:r>
              <a:rPr lang="en-US" altLang="zh-CN" sz="2200" dirty="0">
                <a:latin typeface="Times New Roman" pitchFamily="18" charset="0"/>
                <a:cs typeface="Times New Roman" pitchFamily="18" charset="0"/>
              </a:rPr>
              <a:t>3</a:t>
            </a:r>
            <a:r>
              <a:rPr lang="zh-CN" altLang="en-US" sz="2200" dirty="0">
                <a:latin typeface="Times New Roman" pitchFamily="18" charset="0"/>
                <a:cs typeface="Times New Roman" pitchFamily="18" charset="0"/>
              </a:rPr>
              <a:t>个月，数据处理</a:t>
            </a:r>
            <a:r>
              <a:rPr lang="en-US" altLang="zh-CN" sz="2200" dirty="0">
                <a:latin typeface="Times New Roman" pitchFamily="18" charset="0"/>
                <a:cs typeface="Times New Roman" pitchFamily="18" charset="0"/>
              </a:rPr>
              <a:t>1.5</a:t>
            </a:r>
            <a:r>
              <a:rPr lang="zh-CN" altLang="en-US" sz="2200" dirty="0">
                <a:latin typeface="Times New Roman" pitchFamily="18" charset="0"/>
                <a:cs typeface="Times New Roman" pitchFamily="18" charset="0"/>
              </a:rPr>
              <a:t>个月。</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en-US" altLang="zh-CN" sz="2200" dirty="0">
                <a:latin typeface="Times New Roman" pitchFamily="18" charset="0"/>
                <a:cs typeface="Times New Roman" pitchFamily="18" charset="0"/>
              </a:rPr>
              <a:t>32</a:t>
            </a:r>
            <a:r>
              <a:rPr lang="zh-CN" altLang="en-US" sz="2200" dirty="0">
                <a:latin typeface="Times New Roman" pitchFamily="18" charset="0"/>
                <a:cs typeface="Times New Roman" pitchFamily="18" charset="0"/>
              </a:rPr>
              <a:t>个组（每组</a:t>
            </a:r>
            <a:r>
              <a:rPr lang="en-US" altLang="zh-CN" sz="2200" dirty="0">
                <a:latin typeface="Times New Roman" pitchFamily="18" charset="0"/>
                <a:cs typeface="Times New Roman" pitchFamily="18" charset="0"/>
              </a:rPr>
              <a:t>2</a:t>
            </a:r>
            <a:r>
              <a:rPr lang="zh-CN" altLang="en-US" sz="2200" dirty="0">
                <a:latin typeface="Times New Roman" pitchFamily="18" charset="0"/>
                <a:cs typeface="Times New Roman" pitchFamily="18" charset="0"/>
              </a:rPr>
              <a:t>人），总计用时</a:t>
            </a:r>
            <a:r>
              <a:rPr lang="en-US" altLang="zh-CN" sz="2200" dirty="0">
                <a:latin typeface="Times New Roman" pitchFamily="18" charset="0"/>
                <a:cs typeface="Times New Roman" pitchFamily="18" charset="0"/>
              </a:rPr>
              <a:t>6</a:t>
            </a:r>
            <a:r>
              <a:rPr lang="zh-CN" altLang="en-US" sz="2200" dirty="0">
                <a:latin typeface="Times New Roman" pitchFamily="18" charset="0"/>
                <a:cs typeface="Times New Roman" pitchFamily="18" charset="0"/>
              </a:rPr>
              <a:t>个月。</a:t>
            </a:r>
            <a:endParaRPr lang="en-US" altLang="zh-CN" sz="2200" dirty="0">
              <a:latin typeface="Times New Roman" pitchFamily="18" charset="0"/>
              <a:cs typeface="Times New Roman" pitchFamily="18" charset="0"/>
            </a:endParaRPr>
          </a:p>
          <a:p>
            <a:pPr lvl="1" indent="-457200">
              <a:spcBef>
                <a:spcPts val="600"/>
              </a:spcBef>
              <a:spcAft>
                <a:spcPts val="600"/>
              </a:spcAft>
              <a:buClr>
                <a:srgbClr val="FF0000"/>
              </a:buClr>
              <a:buSzPct val="80000"/>
              <a:buFont typeface="+mj-lt"/>
              <a:buAutoNum type="arabicPeriod" startAt="3"/>
              <a:defRPr/>
            </a:pPr>
            <a:r>
              <a:rPr lang="zh-CN" altLang="en-US" sz="2200" dirty="0">
                <a:latin typeface="Times New Roman" pitchFamily="18" charset="0"/>
                <a:cs typeface="Times New Roman" pitchFamily="18" charset="0"/>
              </a:rPr>
              <a:t>设备支架、基座安装位置放线</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支架、基座位置放线需要以控制网为基准，必须在控制网测量完成之后进行。</a:t>
            </a:r>
            <a:endParaRPr lang="en-US" altLang="zh-CN" sz="2200" dirty="0">
              <a:latin typeface="Times New Roman" pitchFamily="18" charset="0"/>
              <a:cs typeface="Times New Roman" pitchFamily="18" charset="0"/>
            </a:endParaRPr>
          </a:p>
          <a:p>
            <a:pPr marL="815975" lvl="2" indent="-358775">
              <a:spcBef>
                <a:spcPts val="600"/>
              </a:spcBef>
              <a:spcAft>
                <a:spcPts val="600"/>
              </a:spcAft>
              <a:buClr>
                <a:srgbClr val="FF0000"/>
              </a:buClr>
              <a:buSzPct val="80000"/>
              <a:buFont typeface="Wingdings" panose="05000000000000000000" pitchFamily="2" charset="2"/>
              <a:buChar char="Ø"/>
              <a:defRPr/>
            </a:pPr>
            <a:r>
              <a:rPr lang="en-US" altLang="zh-CN" sz="2200" dirty="0">
                <a:latin typeface="Times New Roman" pitchFamily="18" charset="0"/>
                <a:cs typeface="Times New Roman" pitchFamily="18" charset="0"/>
              </a:rPr>
              <a:t>16</a:t>
            </a:r>
            <a:r>
              <a:rPr lang="zh-CN" altLang="en-US" sz="2200" dirty="0">
                <a:latin typeface="Times New Roman" pitchFamily="18" charset="0"/>
                <a:cs typeface="Times New Roman" pitchFamily="18" charset="0"/>
              </a:rPr>
              <a:t>个组（每组</a:t>
            </a:r>
            <a:r>
              <a:rPr lang="en-US" altLang="zh-CN" sz="2200" dirty="0">
                <a:latin typeface="Times New Roman" pitchFamily="18" charset="0"/>
                <a:cs typeface="Times New Roman" pitchFamily="18" charset="0"/>
              </a:rPr>
              <a:t>2</a:t>
            </a:r>
            <a:r>
              <a:rPr lang="zh-CN" altLang="en-US" sz="2200" dirty="0">
                <a:latin typeface="Times New Roman" pitchFamily="18" charset="0"/>
                <a:cs typeface="Times New Roman" pitchFamily="18" charset="0"/>
              </a:rPr>
              <a:t>人），每组每天完成</a:t>
            </a:r>
            <a:r>
              <a:rPr lang="en-US" altLang="zh-CN" sz="2200" dirty="0">
                <a:latin typeface="Times New Roman" pitchFamily="18" charset="0"/>
                <a:cs typeface="Times New Roman" pitchFamily="18" charset="0"/>
              </a:rPr>
              <a:t>20</a:t>
            </a:r>
            <a:r>
              <a:rPr lang="zh-CN" altLang="en-US" sz="2200" dirty="0">
                <a:latin typeface="Times New Roman" pitchFamily="18" charset="0"/>
                <a:cs typeface="Times New Roman" pitchFamily="18" charset="0"/>
              </a:rPr>
              <a:t>个支架（基座）位置放线，需要</a:t>
            </a:r>
            <a:r>
              <a:rPr lang="en-US" altLang="zh-CN" sz="2200" dirty="0">
                <a:latin typeface="Times New Roman" pitchFamily="18" charset="0"/>
                <a:cs typeface="Times New Roman" pitchFamily="18" charset="0"/>
              </a:rPr>
              <a:t>20</a:t>
            </a:r>
            <a:r>
              <a:rPr lang="zh-CN" altLang="en-US" sz="2200" dirty="0">
                <a:latin typeface="Times New Roman" pitchFamily="18" charset="0"/>
                <a:cs typeface="Times New Roman" pitchFamily="18" charset="0"/>
              </a:rPr>
              <a:t>个月完成环支架、基座位置放线。</a:t>
            </a:r>
            <a:endParaRPr lang="en-US" altLang="zh-CN" sz="2200" dirty="0">
              <a:latin typeface="Times New Roman" pitchFamily="18" charset="0"/>
              <a:cs typeface="Times New Roman" pitchFamily="18" charset="0"/>
            </a:endParaRPr>
          </a:p>
        </p:txBody>
      </p:sp>
      <p:sp>
        <p:nvSpPr>
          <p:cNvPr id="6" name="标题 1">
            <a:extLst>
              <a:ext uri="{FF2B5EF4-FFF2-40B4-BE49-F238E27FC236}">
                <a16:creationId xmlns:a16="http://schemas.microsoft.com/office/drawing/2014/main" id="{247E7B86-E348-4E8A-86A1-B89AD948DDDE}"/>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957646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a:extLst>
              <a:ext uri="{FF2B5EF4-FFF2-40B4-BE49-F238E27FC236}">
                <a16:creationId xmlns:a16="http://schemas.microsoft.com/office/drawing/2014/main" id="{891ECE51-FE6E-41BD-917D-281CA429DD1B}"/>
              </a:ext>
            </a:extLst>
          </p:cNvPr>
          <p:cNvCxnSpPr/>
          <p:nvPr/>
        </p:nvCxnSpPr>
        <p:spPr>
          <a:xfrm>
            <a:off x="1524000" y="648000"/>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灯片编号占位符 1">
            <a:extLst>
              <a:ext uri="{FF2B5EF4-FFF2-40B4-BE49-F238E27FC236}">
                <a16:creationId xmlns:a16="http://schemas.microsoft.com/office/drawing/2014/main" id="{14292DB2-28E1-4214-82E9-7D8BD31C7ECE}"/>
              </a:ext>
            </a:extLst>
          </p:cNvPr>
          <p:cNvSpPr>
            <a:spLocks noGrp="1"/>
          </p:cNvSpPr>
          <p:nvPr>
            <p:ph type="sldNum" sz="quarter" idx="12"/>
          </p:nvPr>
        </p:nvSpPr>
        <p:spPr>
          <a:xfrm>
            <a:off x="8737600" y="6356351"/>
            <a:ext cx="2844800" cy="365125"/>
          </a:xfrm>
        </p:spPr>
        <p:txBody>
          <a:bodyPr/>
          <a:lstStyle/>
          <a:p>
            <a:pPr>
              <a:defRPr/>
            </a:pPr>
            <a:fld id="{521683DF-D507-43F4-81CB-95BA739AB1EA}" type="slidenum">
              <a:rPr lang="zh-CN" altLang="en-US" smtClean="0"/>
              <a:pPr>
                <a:defRPr/>
              </a:pPr>
              <a:t>9</a:t>
            </a:fld>
            <a:endParaRPr lang="zh-CN" altLang="en-US" dirty="0"/>
          </a:p>
        </p:txBody>
      </p:sp>
      <p:sp>
        <p:nvSpPr>
          <p:cNvPr id="5" name="内容占位符 2">
            <a:extLst>
              <a:ext uri="{FF2B5EF4-FFF2-40B4-BE49-F238E27FC236}">
                <a16:creationId xmlns:a16="http://schemas.microsoft.com/office/drawing/2014/main" id="{156965A3-3F35-4DE0-A2B8-1862FCA331D2}"/>
              </a:ext>
            </a:extLst>
          </p:cNvPr>
          <p:cNvSpPr txBox="1">
            <a:spLocks/>
          </p:cNvSpPr>
          <p:nvPr/>
        </p:nvSpPr>
        <p:spPr>
          <a:xfrm>
            <a:off x="1523999" y="836712"/>
            <a:ext cx="6142385" cy="1512168"/>
          </a:xfrm>
          <a:prstGeom prst="rect">
            <a:avLst/>
          </a:prstGeom>
        </p:spPr>
        <p:txBody>
          <a:bodyPr/>
          <a:ls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a:lstStyle>
          <a:p>
            <a:pPr lvl="1" indent="-457200">
              <a:lnSpc>
                <a:spcPct val="150000"/>
              </a:lnSpc>
              <a:spcBef>
                <a:spcPts val="600"/>
              </a:spcBef>
              <a:spcAft>
                <a:spcPts val="600"/>
              </a:spcAft>
              <a:buClr>
                <a:srgbClr val="FF0000"/>
              </a:buClr>
              <a:buSzPct val="80000"/>
              <a:buFont typeface="+mj-lt"/>
              <a:buAutoNum type="arabicPeriod" startAt="5"/>
              <a:defRPr/>
            </a:pPr>
            <a:r>
              <a:rPr lang="zh-CN" altLang="en-US" sz="2200" dirty="0">
                <a:latin typeface="Times New Roman" pitchFamily="18" charset="0"/>
                <a:cs typeface="Times New Roman" pitchFamily="18" charset="0"/>
              </a:rPr>
              <a:t>设备基座、支架安装</a:t>
            </a:r>
            <a:endParaRPr lang="en-US" altLang="zh-CN" sz="2200" dirty="0">
              <a:latin typeface="Times New Roman" pitchFamily="18" charset="0"/>
              <a:cs typeface="Times New Roman" pitchFamily="18" charset="0"/>
            </a:endParaRPr>
          </a:p>
          <a:p>
            <a:pPr marL="815975" lvl="2" indent="-358775">
              <a:lnSpc>
                <a:spcPct val="150000"/>
              </a:lnSpc>
              <a:spcBef>
                <a:spcPts val="600"/>
              </a:spcBef>
              <a:spcAft>
                <a:spcPts val="600"/>
              </a:spcAft>
              <a:buClr>
                <a:srgbClr val="FF0000"/>
              </a:buClr>
              <a:buSzPct val="80000"/>
              <a:buFont typeface="Wingdings" panose="05000000000000000000" pitchFamily="2" charset="2"/>
              <a:buChar char="Ø"/>
              <a:defRPr/>
            </a:pPr>
            <a:r>
              <a:rPr lang="zh-CN" altLang="en-US" sz="2200" dirty="0">
                <a:latin typeface="Times New Roman" pitchFamily="18" charset="0"/>
                <a:cs typeface="Times New Roman" pitchFamily="18" charset="0"/>
              </a:rPr>
              <a:t>储存环：基座约</a:t>
            </a:r>
            <a:r>
              <a:rPr lang="en-US" altLang="zh-CN" sz="2200" dirty="0">
                <a:latin typeface="Times New Roman" pitchFamily="18" charset="0"/>
                <a:cs typeface="Times New Roman" pitchFamily="18" charset="0"/>
              </a:rPr>
              <a:t>72256</a:t>
            </a:r>
            <a:r>
              <a:rPr lang="zh-CN" altLang="en-US" sz="2200" dirty="0">
                <a:latin typeface="Times New Roman" pitchFamily="18" charset="0"/>
                <a:cs typeface="Times New Roman" pitchFamily="18" charset="0"/>
              </a:rPr>
              <a:t>个；支架约</a:t>
            </a:r>
            <a:r>
              <a:rPr lang="en-US" altLang="zh-CN" sz="2200" dirty="0">
                <a:latin typeface="Times New Roman" pitchFamily="18" charset="0"/>
                <a:cs typeface="Times New Roman" pitchFamily="18" charset="0"/>
              </a:rPr>
              <a:t>70208</a:t>
            </a:r>
            <a:r>
              <a:rPr lang="zh-CN" altLang="en-US" sz="2200" dirty="0">
                <a:latin typeface="Times New Roman" pitchFamily="18" charset="0"/>
                <a:cs typeface="Times New Roman" pitchFamily="18" charset="0"/>
              </a:rPr>
              <a:t>套；增强器：支架约</a:t>
            </a:r>
            <a:r>
              <a:rPr lang="en-US" altLang="zh-CN" sz="2200" dirty="0">
                <a:latin typeface="Times New Roman" pitchFamily="18" charset="0"/>
                <a:cs typeface="Times New Roman" pitchFamily="18" charset="0"/>
              </a:rPr>
              <a:t>77368</a:t>
            </a:r>
            <a:r>
              <a:rPr lang="zh-CN" altLang="en-US" sz="2200" dirty="0">
                <a:latin typeface="Times New Roman" pitchFamily="18" charset="0"/>
                <a:cs typeface="Times New Roman" pitchFamily="18" charset="0"/>
              </a:rPr>
              <a:t>套。</a:t>
            </a:r>
            <a:endParaRPr lang="en-US" altLang="zh-CN" sz="2200" dirty="0">
              <a:latin typeface="Times New Roman" pitchFamily="18" charset="0"/>
              <a:cs typeface="Times New Roman" pitchFamily="18" charset="0"/>
            </a:endParaRPr>
          </a:p>
        </p:txBody>
      </p:sp>
      <p:grpSp>
        <p:nvGrpSpPr>
          <p:cNvPr id="7" name="组合 6">
            <a:extLst>
              <a:ext uri="{FF2B5EF4-FFF2-40B4-BE49-F238E27FC236}">
                <a16:creationId xmlns:a16="http://schemas.microsoft.com/office/drawing/2014/main" id="{27390AC9-9252-41A2-A5F0-4A92DDE56690}"/>
              </a:ext>
            </a:extLst>
          </p:cNvPr>
          <p:cNvGrpSpPr/>
          <p:nvPr/>
        </p:nvGrpSpPr>
        <p:grpSpPr>
          <a:xfrm>
            <a:off x="983432" y="2802955"/>
            <a:ext cx="5224472" cy="3735958"/>
            <a:chOff x="6705348" y="1084847"/>
            <a:chExt cx="5224472" cy="3735958"/>
          </a:xfrm>
        </p:grpSpPr>
        <p:pic>
          <p:nvPicPr>
            <p:cNvPr id="6" name="图片 5">
              <a:extLst>
                <a:ext uri="{FF2B5EF4-FFF2-40B4-BE49-F238E27FC236}">
                  <a16:creationId xmlns:a16="http://schemas.microsoft.com/office/drawing/2014/main" id="{040EB31C-FAF4-46C7-830E-3639A992DF00}"/>
                </a:ext>
              </a:extLst>
            </p:cNvPr>
            <p:cNvPicPr>
              <a:picLocks noChangeAspect="1"/>
            </p:cNvPicPr>
            <p:nvPr/>
          </p:nvPicPr>
          <p:blipFill>
            <a:blip r:embed="rId2"/>
            <a:stretch>
              <a:fillRect/>
            </a:stretch>
          </p:blipFill>
          <p:spPr>
            <a:xfrm rot="618159">
              <a:off x="6870956" y="2300527"/>
              <a:ext cx="5058864" cy="2520278"/>
            </a:xfrm>
            <a:prstGeom prst="rect">
              <a:avLst/>
            </a:prstGeom>
          </p:spPr>
        </p:pic>
        <p:pic>
          <p:nvPicPr>
            <p:cNvPr id="2" name="图片 1">
              <a:extLst>
                <a:ext uri="{FF2B5EF4-FFF2-40B4-BE49-F238E27FC236}">
                  <a16:creationId xmlns:a16="http://schemas.microsoft.com/office/drawing/2014/main" id="{802CACEF-B7EF-416C-8D04-AFDD035B6B1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705348" y="1084847"/>
              <a:ext cx="4877051" cy="2281468"/>
            </a:xfrm>
            <a:prstGeom prst="rect">
              <a:avLst/>
            </a:prstGeom>
          </p:spPr>
        </p:pic>
      </p:grpSp>
      <p:graphicFrame>
        <p:nvGraphicFramePr>
          <p:cNvPr id="8" name="表格 7">
            <a:extLst>
              <a:ext uri="{FF2B5EF4-FFF2-40B4-BE49-F238E27FC236}">
                <a16:creationId xmlns:a16="http://schemas.microsoft.com/office/drawing/2014/main" id="{4F680C37-9113-4B9D-84AE-9F87E9F7D08B}"/>
              </a:ext>
            </a:extLst>
          </p:cNvPr>
          <p:cNvGraphicFramePr>
            <a:graphicFrameLocks noGrp="1"/>
          </p:cNvGraphicFramePr>
          <p:nvPr>
            <p:extLst>
              <p:ext uri="{D42A27DB-BD31-4B8C-83A1-F6EECF244321}">
                <p14:modId xmlns:p14="http://schemas.microsoft.com/office/powerpoint/2010/main" val="669049582"/>
              </p:ext>
            </p:extLst>
          </p:nvPr>
        </p:nvGraphicFramePr>
        <p:xfrm>
          <a:off x="7968208" y="892079"/>
          <a:ext cx="3312368" cy="5601153"/>
        </p:xfrm>
        <a:graphic>
          <a:graphicData uri="http://schemas.openxmlformats.org/drawingml/2006/table">
            <a:tbl>
              <a:tblPr/>
              <a:tblGrid>
                <a:gridCol w="694296">
                  <a:extLst>
                    <a:ext uri="{9D8B030D-6E8A-4147-A177-3AD203B41FA5}">
                      <a16:colId xmlns:a16="http://schemas.microsoft.com/office/drawing/2014/main" val="2488903355"/>
                    </a:ext>
                  </a:extLst>
                </a:gridCol>
                <a:gridCol w="660764">
                  <a:extLst>
                    <a:ext uri="{9D8B030D-6E8A-4147-A177-3AD203B41FA5}">
                      <a16:colId xmlns:a16="http://schemas.microsoft.com/office/drawing/2014/main" val="1810325649"/>
                    </a:ext>
                  </a:extLst>
                </a:gridCol>
                <a:gridCol w="1309236">
                  <a:extLst>
                    <a:ext uri="{9D8B030D-6E8A-4147-A177-3AD203B41FA5}">
                      <a16:colId xmlns:a16="http://schemas.microsoft.com/office/drawing/2014/main" val="1741194601"/>
                    </a:ext>
                  </a:extLst>
                </a:gridCol>
                <a:gridCol w="648072">
                  <a:extLst>
                    <a:ext uri="{9D8B030D-6E8A-4147-A177-3AD203B41FA5}">
                      <a16:colId xmlns:a16="http://schemas.microsoft.com/office/drawing/2014/main" val="3091370672"/>
                    </a:ext>
                  </a:extLst>
                </a:gridCol>
              </a:tblGrid>
              <a:tr h="322254">
                <a:tc>
                  <a:txBody>
                    <a:bodyPr/>
                    <a:lstStyle/>
                    <a:p>
                      <a:pPr algn="ctr" fontAlgn="ctr"/>
                      <a:r>
                        <a:rPr lang="zh-CN" altLang="en-US" sz="1200" b="0" i="0" u="none" strike="noStrike" dirty="0">
                          <a:solidFill>
                            <a:srgbClr val="000000"/>
                          </a:solidFill>
                          <a:effectLst/>
                          <a:latin typeface="Times New Roman" panose="02020603050405020304" pitchFamily="18" charset="0"/>
                          <a:ea typeface="等线" panose="02010600030101010101" pitchFamily="2" charset="-122"/>
                        </a:rPr>
                        <a:t>位置</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effectLst/>
                          <a:latin typeface="宋体" panose="02010600030101010101" pitchFamily="2" charset="-122"/>
                          <a:ea typeface="宋体" panose="02010600030101010101" pitchFamily="2" charset="-122"/>
                        </a:rPr>
                        <a:t>序号</a:t>
                      </a:r>
                      <a:endParaRPr lang="zh-CN" altLang="en-US" sz="1200" b="0" i="0" u="none" strike="noStrike">
                        <a:solidFill>
                          <a:srgbClr val="000000"/>
                        </a:solidFill>
                        <a:effectLst/>
                        <a:latin typeface="Times New Roman" panose="02020603050405020304" pitchFamily="18" charset="0"/>
                        <a:ea typeface="等线" panose="02010600030101010101" pitchFamily="2" charset="-122"/>
                      </a:endParaRP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effectLst/>
                          <a:latin typeface="宋体" panose="02010600030101010101" pitchFamily="2" charset="-122"/>
                          <a:ea typeface="宋体" panose="02010600030101010101" pitchFamily="2" charset="-122"/>
                        </a:rPr>
                        <a:t>设备名称</a:t>
                      </a:r>
                      <a:endParaRPr lang="zh-CN" altLang="en-US" sz="1200" b="0" i="0" u="none" strike="noStrike">
                        <a:solidFill>
                          <a:srgbClr val="000000"/>
                        </a:solidFill>
                        <a:effectLst/>
                        <a:latin typeface="Times New Roman" panose="02020603050405020304" pitchFamily="18" charset="0"/>
                        <a:ea typeface="等线" panose="02010600030101010101" pitchFamily="2" charset="-122"/>
                      </a:endParaRP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 </a:t>
                      </a:r>
                      <a:r>
                        <a:rPr lang="zh-CN" altLang="en-US" sz="1200" b="0" i="0" u="none" strike="noStrike">
                          <a:solidFill>
                            <a:srgbClr val="000000"/>
                          </a:solidFill>
                          <a:effectLst/>
                          <a:latin typeface="宋体" panose="02010600030101010101" pitchFamily="2" charset="-122"/>
                          <a:ea typeface="宋体" panose="02010600030101010101" pitchFamily="2" charset="-122"/>
                        </a:rPr>
                        <a:t>数量</a:t>
                      </a:r>
                      <a:r>
                        <a:rPr lang="zh-CN" altLang="en-US" sz="1200" b="0" i="0" u="none" strike="noStrike">
                          <a:solidFill>
                            <a:srgbClr val="000000"/>
                          </a:solidFill>
                          <a:effectLst/>
                          <a:latin typeface="Times New Roman" panose="02020603050405020304" pitchFamily="18" charset="0"/>
                          <a:ea typeface="等线" panose="02010600030101010101" pitchFamily="2" charset="-122"/>
                        </a:rPr>
                        <a:t>   </a:t>
                      </a:r>
                      <a:r>
                        <a:rPr lang="zh-CN" altLang="en-US" sz="1200" b="0" i="0" u="none" strike="noStrike">
                          <a:solidFill>
                            <a:srgbClr val="000000"/>
                          </a:solidFill>
                          <a:effectLst/>
                          <a:latin typeface="宋体" panose="02010600030101010101" pitchFamily="2" charset="-122"/>
                          <a:ea typeface="宋体" panose="02010600030101010101" pitchFamily="2" charset="-122"/>
                        </a:rPr>
                        <a:t>（台）</a:t>
                      </a:r>
                      <a:endParaRPr lang="zh-CN" altLang="en-US" sz="1200" b="0" i="0" u="none" strike="noStrike">
                        <a:solidFill>
                          <a:srgbClr val="000000"/>
                        </a:solidFill>
                        <a:effectLst/>
                        <a:latin typeface="Times New Roman" panose="02020603050405020304" pitchFamily="18" charset="0"/>
                        <a:ea typeface="等线" panose="02010600030101010101" pitchFamily="2" charset="-122"/>
                      </a:endParaRP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1829132"/>
                  </a:ext>
                </a:extLst>
              </a:tr>
              <a:tr h="170992">
                <a:tc rowSpan="9">
                  <a:txBody>
                    <a:bodyPr/>
                    <a:lstStyle/>
                    <a:p>
                      <a:pPr algn="ctr" fontAlgn="ctr"/>
                      <a:r>
                        <a:rPr lang="en-US" sz="1200" b="0" i="0" u="none" strike="noStrike" dirty="0">
                          <a:solidFill>
                            <a:srgbClr val="000000"/>
                          </a:solidFill>
                          <a:effectLst/>
                          <a:latin typeface="等线" panose="02010600030101010101" pitchFamily="2" charset="-122"/>
                          <a:ea typeface="等线" panose="02010600030101010101" pitchFamily="2" charset="-122"/>
                        </a:rPr>
                        <a:t>Collider</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1</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基座</a:t>
                      </a:r>
                      <a:r>
                        <a:rPr lang="en-US" altLang="zh-CN" sz="1200" b="0" i="0" u="none" strike="noStrike">
                          <a:solidFill>
                            <a:srgbClr val="000000"/>
                          </a:solidFill>
                          <a:effectLst/>
                          <a:latin typeface="Times New Roman" panose="02020603050405020304" pitchFamily="18" charset="0"/>
                          <a:ea typeface="等线" panose="02010600030101010101" pitchFamily="2" charset="-122"/>
                        </a:rPr>
                        <a:t>-</a:t>
                      </a:r>
                      <a:r>
                        <a:rPr lang="en-US" sz="1200" b="0" i="0" u="none" strike="noStrike">
                          <a:solidFill>
                            <a:srgbClr val="000000"/>
                          </a:solidFill>
                          <a:effectLst/>
                          <a:latin typeface="Times New Roman" panose="02020603050405020304" pitchFamily="18" charset="0"/>
                          <a:ea typeface="等线" panose="02010600030101010101" pitchFamily="2" charset="-122"/>
                        </a:rPr>
                        <a:t>D</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53256</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5761773"/>
                  </a:ext>
                </a:extLst>
              </a:tr>
              <a:tr h="170992">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2</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基座</a:t>
                      </a:r>
                      <a:r>
                        <a:rPr lang="en-US" altLang="zh-CN" sz="1200" b="0" i="0" u="none" strike="noStrike">
                          <a:solidFill>
                            <a:srgbClr val="000000"/>
                          </a:solidFill>
                          <a:effectLst/>
                          <a:latin typeface="Times New Roman" panose="02020603050405020304" pitchFamily="18" charset="0"/>
                          <a:ea typeface="等线" panose="02010600030101010101" pitchFamily="2" charset="-122"/>
                        </a:rPr>
                        <a:t>-</a:t>
                      </a:r>
                      <a:r>
                        <a:rPr lang="en-US" sz="1200" b="0" i="0" u="none" strike="noStrike">
                          <a:solidFill>
                            <a:srgbClr val="000000"/>
                          </a:solidFill>
                          <a:effectLst/>
                          <a:latin typeface="Times New Roman" panose="02020603050405020304" pitchFamily="18" charset="0"/>
                          <a:ea typeface="等线" panose="02010600030101010101" pitchFamily="2" charset="-122"/>
                        </a:rPr>
                        <a:t>Q1</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12384</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220085"/>
                  </a:ext>
                </a:extLst>
              </a:tr>
              <a:tr h="170992">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3</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基座</a:t>
                      </a:r>
                      <a:r>
                        <a:rPr lang="en-US" altLang="zh-CN" sz="1200" b="0" i="0" u="none" strike="noStrike">
                          <a:solidFill>
                            <a:srgbClr val="000000"/>
                          </a:solidFill>
                          <a:effectLst/>
                          <a:latin typeface="Times New Roman" panose="02020603050405020304" pitchFamily="18" charset="0"/>
                          <a:ea typeface="等线" panose="02010600030101010101" pitchFamily="2" charset="-122"/>
                        </a:rPr>
                        <a:t>-</a:t>
                      </a:r>
                      <a:r>
                        <a:rPr lang="en-US" sz="1200" b="0" i="0" u="none" strike="noStrike">
                          <a:solidFill>
                            <a:srgbClr val="000000"/>
                          </a:solidFill>
                          <a:effectLst/>
                          <a:latin typeface="Times New Roman" panose="02020603050405020304" pitchFamily="18" charset="0"/>
                          <a:ea typeface="等线" panose="02010600030101010101" pitchFamily="2" charset="-122"/>
                        </a:rPr>
                        <a:t>S1</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3072</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5296794"/>
                  </a:ext>
                </a:extLst>
              </a:tr>
              <a:tr h="170992">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4</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基座</a:t>
                      </a:r>
                      <a:r>
                        <a:rPr lang="en-US" altLang="zh-CN" sz="1200" b="0" i="0" u="none" strike="noStrike">
                          <a:solidFill>
                            <a:srgbClr val="000000"/>
                          </a:solidFill>
                          <a:effectLst/>
                          <a:latin typeface="Times New Roman" panose="02020603050405020304" pitchFamily="18" charset="0"/>
                          <a:ea typeface="等线" panose="02010600030101010101" pitchFamily="2" charset="-122"/>
                        </a:rPr>
                        <a:t>-</a:t>
                      </a:r>
                      <a:r>
                        <a:rPr lang="en-US" sz="1200" b="0" i="0" u="none" strike="noStrike">
                          <a:solidFill>
                            <a:srgbClr val="000000"/>
                          </a:solidFill>
                          <a:effectLst/>
                          <a:latin typeface="Times New Roman" panose="02020603050405020304" pitchFamily="18" charset="0"/>
                          <a:ea typeface="等线" panose="02010600030101010101" pitchFamily="2" charset="-122"/>
                        </a:rPr>
                        <a:t>C</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3544</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176658"/>
                  </a:ext>
                </a:extLst>
              </a:tr>
              <a:tr h="512975">
                <a:tc vMerge="1">
                  <a:txBody>
                    <a:bodyPr/>
                    <a:lstStyle/>
                    <a:p>
                      <a:endParaRPr lang="zh-CN" altLang="en-US"/>
                    </a:p>
                  </a:txBody>
                  <a:tcPr/>
                </a:tc>
                <a:tc>
                  <a:txBody>
                    <a:bodyPr/>
                    <a:lstStyle/>
                    <a:p>
                      <a:pPr algn="ctr" fontAlgn="ctr"/>
                      <a:r>
                        <a:rPr lang="en-US" altLang="zh-CN" sz="1200" b="0" i="0" u="none" strike="noStrike" dirty="0">
                          <a:solidFill>
                            <a:srgbClr val="000000"/>
                          </a:solidFill>
                          <a:effectLst/>
                          <a:latin typeface="Times New Roman" panose="02020603050405020304" pitchFamily="18" charset="0"/>
                          <a:ea typeface="等线" panose="02010600030101010101" pitchFamily="2" charset="-122"/>
                        </a:rPr>
                        <a:t>5</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二极铁调节机构</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53256</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5610223"/>
                  </a:ext>
                </a:extLst>
              </a:tr>
              <a:tr h="512975">
                <a:tc vMerge="1">
                  <a:txBody>
                    <a:bodyPr/>
                    <a:lstStyle/>
                    <a:p>
                      <a:endParaRPr lang="zh-CN" altLang="en-US"/>
                    </a:p>
                  </a:txBody>
                  <a:tcPr/>
                </a:tc>
                <a:tc>
                  <a:txBody>
                    <a:bodyPr/>
                    <a:lstStyle/>
                    <a:p>
                      <a:pPr algn="ctr" fontAlgn="ctr"/>
                      <a:r>
                        <a:rPr lang="en-US" altLang="zh-CN" sz="1200" b="0" i="0" u="none" strike="noStrike" dirty="0">
                          <a:solidFill>
                            <a:srgbClr val="000000"/>
                          </a:solidFill>
                          <a:effectLst/>
                          <a:latin typeface="Times New Roman" panose="02020603050405020304" pitchFamily="18" charset="0"/>
                          <a:ea typeface="等线" panose="02010600030101010101" pitchFamily="2" charset="-122"/>
                        </a:rPr>
                        <a:t>6</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effectLst/>
                          <a:latin typeface="Times New Roman" panose="02020603050405020304" pitchFamily="18" charset="0"/>
                          <a:ea typeface="等线" panose="02010600030101010101" pitchFamily="2" charset="-122"/>
                        </a:rPr>
                        <a:t>四极铁调节机构</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12384</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0842172"/>
                  </a:ext>
                </a:extLst>
              </a:tr>
              <a:tr h="341983">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7</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effectLst/>
                          <a:latin typeface="Times New Roman" panose="02020603050405020304" pitchFamily="18" charset="0"/>
                          <a:ea typeface="等线" panose="02010600030101010101" pitchFamily="2" charset="-122"/>
                        </a:rPr>
                        <a:t>六极铁支架</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1024</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5380431"/>
                  </a:ext>
                </a:extLst>
              </a:tr>
              <a:tr h="341983">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8</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effectLst/>
                          <a:latin typeface="Times New Roman" panose="02020603050405020304" pitchFamily="18" charset="0"/>
                          <a:ea typeface="等线" panose="02010600030101010101" pitchFamily="2" charset="-122"/>
                        </a:rPr>
                        <a:t>校正铁支架</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3544</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0928518"/>
                  </a:ext>
                </a:extLst>
              </a:tr>
              <a:tr h="393245">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9</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effectLst/>
                          <a:latin typeface="Times New Roman" panose="02020603050405020304" pitchFamily="18" charset="0"/>
                          <a:ea typeface="等线" panose="02010600030101010101" pitchFamily="2" charset="-122"/>
                        </a:rPr>
                        <a:t>真空束测设备支撑</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尚不明确</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9648536"/>
                  </a:ext>
                </a:extLst>
              </a:tr>
              <a:tr h="341983">
                <a:tc rowSpan="7">
                  <a:txBody>
                    <a:bodyPr/>
                    <a:lstStyle/>
                    <a:p>
                      <a:pPr algn="ctr" fontAlgn="ctr"/>
                      <a:r>
                        <a:rPr lang="en-US" sz="1200" b="0" i="0" u="none" strike="noStrike">
                          <a:solidFill>
                            <a:srgbClr val="000000"/>
                          </a:solidFill>
                          <a:effectLst/>
                          <a:latin typeface="等线" panose="02010600030101010101" pitchFamily="2" charset="-122"/>
                          <a:ea typeface="等线" panose="02010600030101010101" pitchFamily="2" charset="-122"/>
                        </a:rPr>
                        <a:t>Booster</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1</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二极铁支撑</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dirty="0">
                          <a:solidFill>
                            <a:srgbClr val="000000"/>
                          </a:solidFill>
                          <a:effectLst/>
                          <a:latin typeface="Times New Roman" panose="02020603050405020304" pitchFamily="18" charset="0"/>
                          <a:ea typeface="等线" panose="02010600030101010101" pitchFamily="2" charset="-122"/>
                        </a:rPr>
                        <a:t>65900</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5386713"/>
                  </a:ext>
                </a:extLst>
              </a:tr>
              <a:tr h="341983">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2</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四极铁支撑</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dirty="0">
                          <a:solidFill>
                            <a:srgbClr val="000000"/>
                          </a:solidFill>
                          <a:effectLst/>
                          <a:latin typeface="Times New Roman" panose="02020603050405020304" pitchFamily="18" charset="0"/>
                          <a:ea typeface="等线" panose="02010600030101010101" pitchFamily="2" charset="-122"/>
                        </a:rPr>
                        <a:t>6916</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4013877"/>
                  </a:ext>
                </a:extLst>
              </a:tr>
              <a:tr h="341983">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3</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六极铁支撑</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100</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1477066"/>
                  </a:ext>
                </a:extLst>
              </a:tr>
              <a:tr h="341983">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4</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校正铁支撑</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dirty="0">
                          <a:solidFill>
                            <a:srgbClr val="000000"/>
                          </a:solidFill>
                          <a:effectLst/>
                          <a:latin typeface="Times New Roman" panose="02020603050405020304" pitchFamily="18" charset="0"/>
                          <a:ea typeface="等线" panose="02010600030101010101" pitchFamily="2" charset="-122"/>
                        </a:rPr>
                        <a:t>1200</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8815994"/>
                  </a:ext>
                </a:extLst>
              </a:tr>
              <a:tr h="341983">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5</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真空泵支架</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dirty="0">
                          <a:solidFill>
                            <a:srgbClr val="000000"/>
                          </a:solidFill>
                          <a:effectLst/>
                          <a:latin typeface="Times New Roman" panose="02020603050405020304" pitchFamily="18" charset="0"/>
                          <a:ea typeface="等线" panose="02010600030101010101" pitchFamily="2" charset="-122"/>
                        </a:rPr>
                        <a:t>840</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3424478"/>
                  </a:ext>
                </a:extLst>
              </a:tr>
              <a:tr h="341983">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6</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束测设备支架</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200" b="0" i="0" u="none" strike="noStrike" dirty="0">
                          <a:solidFill>
                            <a:srgbClr val="000000"/>
                          </a:solidFill>
                          <a:effectLst/>
                          <a:latin typeface="Times New Roman" panose="02020603050405020304" pitchFamily="18" charset="0"/>
                          <a:ea typeface="等线" panose="02010600030101010101" pitchFamily="2" charset="-122"/>
                        </a:rPr>
                        <a:t>2412</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1585830"/>
                  </a:ext>
                </a:extLst>
              </a:tr>
              <a:tr h="322254">
                <a:tc vMerge="1">
                  <a:txBody>
                    <a:bodyPr/>
                    <a:lstStyle/>
                    <a:p>
                      <a:endParaRPr lang="zh-CN" altLang="en-US"/>
                    </a:p>
                  </a:txBody>
                  <a:tcPr/>
                </a:tc>
                <a:tc>
                  <a:txBody>
                    <a:bodyPr/>
                    <a:lstStyle/>
                    <a:p>
                      <a:pPr algn="ctr" fontAlgn="ctr"/>
                      <a:r>
                        <a:rPr lang="en-US" altLang="zh-CN" sz="1200" b="0" i="0" u="none" strike="noStrike">
                          <a:solidFill>
                            <a:srgbClr val="000000"/>
                          </a:solidFill>
                          <a:effectLst/>
                          <a:latin typeface="Times New Roman" panose="02020603050405020304" pitchFamily="18" charset="0"/>
                          <a:ea typeface="等线" panose="02010600030101010101" pitchFamily="2" charset="-122"/>
                        </a:rPr>
                        <a:t>7</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Times New Roman" panose="02020603050405020304" pitchFamily="18" charset="0"/>
                          <a:ea typeface="等线" panose="02010600030101010101" pitchFamily="2" charset="-122"/>
                        </a:rPr>
                        <a:t>其他支撑</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200" b="0" i="0" u="none" strike="noStrike" dirty="0">
                          <a:solidFill>
                            <a:srgbClr val="000000"/>
                          </a:solidFill>
                          <a:effectLst/>
                          <a:latin typeface="Times New Roman" panose="02020603050405020304" pitchFamily="18" charset="0"/>
                          <a:ea typeface="等线" panose="02010600030101010101" pitchFamily="2" charset="-122"/>
                        </a:rPr>
                        <a:t>尚不明确</a:t>
                      </a:r>
                    </a:p>
                  </a:txBody>
                  <a:tcPr marL="5312" marR="5312" marT="53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4788950"/>
                  </a:ext>
                </a:extLst>
              </a:tr>
            </a:tbl>
          </a:graphicData>
        </a:graphic>
      </p:graphicFrame>
      <p:sp>
        <p:nvSpPr>
          <p:cNvPr id="9" name="标题 1">
            <a:extLst>
              <a:ext uri="{FF2B5EF4-FFF2-40B4-BE49-F238E27FC236}">
                <a16:creationId xmlns:a16="http://schemas.microsoft.com/office/drawing/2014/main" id="{BC47319F-D0A3-4BE5-8216-79DF1352A660}"/>
              </a:ext>
            </a:extLst>
          </p:cNvPr>
          <p:cNvSpPr txBox="1">
            <a:spLocks/>
          </p:cNvSpPr>
          <p:nvPr/>
        </p:nvSpPr>
        <p:spPr bwMode="auto">
          <a:xfrm>
            <a:off x="1884000" y="0"/>
            <a:ext cx="8280000" cy="6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lvl="1" eaLnBrk="1" hangingPunct="1">
              <a:lnSpc>
                <a:spcPct val="150000"/>
              </a:lnSpc>
              <a:spcBef>
                <a:spcPts val="600"/>
              </a:spcBef>
              <a:spcAft>
                <a:spcPts val="600"/>
              </a:spcAft>
              <a:buClr>
                <a:srgbClr val="FF0000"/>
              </a:buClr>
              <a:buSzPct val="80000"/>
              <a:defRPr/>
            </a:pPr>
            <a:r>
              <a:rPr lang="en-US" altLang="zh-CN" sz="2400" b="1" dirty="0">
                <a:latin typeface="Times New Roman" panose="02020603050405020304" pitchFamily="18" charset="0"/>
                <a:cs typeface="Times New Roman" pitchFamily="18" charset="0"/>
              </a:rPr>
              <a:t>CEPC installation procedure detail study</a:t>
            </a:r>
          </a:p>
        </p:txBody>
      </p:sp>
    </p:spTree>
    <p:extLst>
      <p:ext uri="{BB962C8B-B14F-4D97-AF65-F5344CB8AC3E}">
        <p14:creationId xmlns:p14="http://schemas.microsoft.com/office/powerpoint/2010/main" val="906529510"/>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ont">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olidFill>
            <a:srgbClr val="FF0000"/>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46579</TotalTime>
  <Words>2842</Words>
  <Application>Microsoft Office PowerPoint</Application>
  <PresentationFormat>宽屏</PresentationFormat>
  <Paragraphs>867</Paragraphs>
  <Slides>25</Slides>
  <Notes>2</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1</vt:i4>
      </vt:variant>
      <vt:variant>
        <vt:lpstr>幻灯片标题</vt:lpstr>
      </vt:variant>
      <vt:variant>
        <vt:i4>25</vt:i4>
      </vt:variant>
    </vt:vector>
  </HeadingPairs>
  <TitlesOfParts>
    <vt:vector size="36" baseType="lpstr">
      <vt:lpstr>Adobe 黑体 Std R</vt:lpstr>
      <vt:lpstr>Arial Unicode MS</vt:lpstr>
      <vt:lpstr>等线</vt:lpstr>
      <vt:lpstr>宋体</vt:lpstr>
      <vt:lpstr>Arial</vt:lpstr>
      <vt:lpstr>Calibri</vt:lpstr>
      <vt:lpstr>Calibri Light</vt:lpstr>
      <vt:lpstr>Times New Roman</vt:lpstr>
      <vt:lpstr>Wingdings</vt:lpstr>
      <vt:lpstr>Office 主题</vt:lpstr>
      <vt:lpstr>Equation</vt:lpstr>
      <vt:lpstr>CEPC installation procedure detail studies and massive quantity equipment storage warehouse numbers, surfaces and location optimization study  Wang xiaolong   Wang jiabin  Dai xuwen  On behalf of CEPC Alignment and Installation Group  CEPC DAY  Jan. 24, 2025, IHEP </vt:lpstr>
      <vt:lpstr>Contents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总结</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CEPC Lattice Layout (tentative as of April 30, 2014)</dc:title>
  <dc:creator>chengj</dc:creator>
  <cp:lastModifiedBy>1</cp:lastModifiedBy>
  <cp:revision>2681</cp:revision>
  <cp:lastPrinted>2018-06-26T00:45:21Z</cp:lastPrinted>
  <dcterms:created xsi:type="dcterms:W3CDTF">2014-08-05T02:42:36Z</dcterms:created>
  <dcterms:modified xsi:type="dcterms:W3CDTF">2025-01-24T03:03:23Z</dcterms:modified>
</cp:coreProperties>
</file>