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8" r:id="rId3"/>
    <p:sldId id="257" r:id="rId4"/>
    <p:sldId id="285" r:id="rId5"/>
    <p:sldId id="263" r:id="rId6"/>
    <p:sldId id="259" r:id="rId7"/>
    <p:sldId id="258" r:id="rId8"/>
    <p:sldId id="260" r:id="rId9"/>
    <p:sldId id="261" r:id="rId10"/>
    <p:sldId id="262" r:id="rId11"/>
    <p:sldId id="264" r:id="rId12"/>
    <p:sldId id="265" r:id="rId13"/>
    <p:sldId id="267" r:id="rId14"/>
    <p:sldId id="266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6" r:id="rId23"/>
    <p:sldId id="275" r:id="rId24"/>
    <p:sldId id="277" r:id="rId25"/>
    <p:sldId id="279" r:id="rId26"/>
    <p:sldId id="284" r:id="rId27"/>
    <p:sldId id="280" r:id="rId28"/>
    <p:sldId id="281" r:id="rId29"/>
    <p:sldId id="282" r:id="rId30"/>
    <p:sldId id="283" r:id="rId31"/>
  </p:sldIdLst>
  <p:sldSz cx="12192000" cy="6858000"/>
  <p:notesSz cx="6858000" cy="12192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47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BAA6A-E75A-4989-B2E4-7CFECB236B4D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CDFD0-D2CC-4AD1-BB60-98FA57364F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72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CDFD0-D2CC-4AD1-BB60-98FA57364FC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89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zh-CN"/>
              <a:t>单击此处编辑母版副标题样式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标题和竖排文字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竖排文字占位符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竖排标题与文本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竖排标题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竖排文字占位符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节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两栏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内容占位符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比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内容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图片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图片占位符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zh-CN"/>
          </a:p>
        </p:txBody>
      </p:sp>
      <p:sp>
        <p:nvSpPr>
          <p:cNvPr id="6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CN"/>
              <a:t>单击此处编辑母版标题样式</a:t>
            </a:r>
            <a:endParaRPr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zh-CN"/>
              <a:t>编辑母版文本样式</a:t>
            </a:r>
            <a:endParaRPr/>
          </a:p>
          <a:p>
            <a:pPr lvl="1">
              <a:defRPr/>
            </a:pPr>
            <a:r>
              <a:rPr lang="zh-CN"/>
              <a:t>第二级</a:t>
            </a:r>
            <a:endParaRPr/>
          </a:p>
          <a:p>
            <a:pPr lvl="2">
              <a:defRPr/>
            </a:pPr>
            <a:r>
              <a:rPr lang="zh-CN"/>
              <a:t>第三级</a:t>
            </a:r>
            <a:endParaRPr/>
          </a:p>
          <a:p>
            <a:pPr lvl="3">
              <a:defRPr/>
            </a:pPr>
            <a:r>
              <a:rPr lang="zh-CN"/>
              <a:t>第四级</a:t>
            </a:r>
            <a:endParaRPr/>
          </a:p>
          <a:p>
            <a:pPr lvl="4">
              <a:defRPr/>
            </a:pPr>
            <a:r>
              <a:rPr lang="zh-CN"/>
              <a:t>第五级</a:t>
            </a:r>
            <a:endParaRPr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5BD937-668E-4ED7-831D-23507F346543}" type="datetimeFigureOut">
              <a:rPr lang="en-US" altLang="zh-CN"/>
              <a:t>1/24/2025</a:t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89B8FD-6623-4F09-BECC-04F687FB7F27}" type="slidenum">
              <a:rPr lang="en-US" alt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4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>
            <a:spLocks/>
          </p:cNvSpPr>
          <p:nvPr/>
        </p:nvSpPr>
        <p:spPr bwMode="auto">
          <a:xfrm>
            <a:off x="1136151" y="1628800"/>
            <a:ext cx="9919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800" dirty="0">
                <a:latin typeface="+mn-ea"/>
                <a:cs typeface="Times New Roman"/>
              </a:rPr>
              <a:t>Progress in the overall mechanical design of CEPC detectors</a:t>
            </a:r>
            <a:endParaRPr sz="36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文本框 1"/>
          <p:cNvSpPr>
            <a:spLocks/>
          </p:cNvSpPr>
          <p:nvPr/>
        </p:nvSpPr>
        <p:spPr bwMode="auto">
          <a:xfrm>
            <a:off x="3070172" y="3933056"/>
            <a:ext cx="60516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800" dirty="0">
                <a:latin typeface="+mn-ea"/>
                <a:cs typeface="Times New Roman"/>
              </a:rPr>
              <a:t>Ji Quan</a:t>
            </a:r>
          </a:p>
          <a:p>
            <a:pPr algn="ctr">
              <a:defRPr/>
            </a:pPr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(On behalf of the CEPC Mechanics Working Group)</a:t>
            </a:r>
          </a:p>
          <a:p>
            <a:pPr algn="ctr">
              <a:defRPr/>
            </a:pPr>
            <a:endParaRPr lang="en-US" altLang="zh-CN" sz="2000" dirty="0">
              <a:latin typeface="+mn-ea"/>
              <a:cs typeface="Times New Roman"/>
            </a:endParaRPr>
          </a:p>
          <a:p>
            <a:pPr algn="ctr">
              <a:defRPr/>
            </a:pPr>
            <a:r>
              <a:rPr lang="en-US" altLang="zh-CN" sz="2000" dirty="0">
                <a:latin typeface="+mn-ea"/>
                <a:cs typeface="Times New Roman"/>
              </a:rPr>
              <a:t>Jan 24, 2025</a:t>
            </a:r>
            <a:endParaRPr lang="zh-CN" sz="2000" dirty="0">
              <a:latin typeface="+mn-ea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8C77A-F583-49A7-B176-3E5DBF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7640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Barrel HCAL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46BB47-7A21-4D11-8076-35BA57E1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881" y="855919"/>
            <a:ext cx="4397750" cy="55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48A59A-5597-4283-AEEC-A50D2EA8E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947" y="2155105"/>
            <a:ext cx="2515882" cy="3456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03BDE31-DB96-411F-8C54-9A901506D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" y="2155105"/>
            <a:ext cx="4005526" cy="3456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53B3ABD-7A15-4CB6-8CF8-50375398590A}"/>
              </a:ext>
            </a:extLst>
          </p:cNvPr>
          <p:cNvSpPr/>
          <p:nvPr/>
        </p:nvSpPr>
        <p:spPr>
          <a:xfrm>
            <a:off x="4445548" y="5848291"/>
            <a:ext cx="33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Half connection rings Structure</a:t>
            </a:r>
            <a:endParaRPr lang="zh-CN" altLang="en-US" dirty="0">
              <a:latin typeface="+mn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6FBDE-3718-469E-8820-04FF603CD03E}"/>
              </a:ext>
            </a:extLst>
          </p:cNvPr>
          <p:cNvSpPr/>
          <p:nvPr/>
        </p:nvSpPr>
        <p:spPr bwMode="auto">
          <a:xfrm>
            <a:off x="2639616" y="892952"/>
            <a:ext cx="1755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960 t</a:t>
            </a:r>
          </a:p>
        </p:txBody>
      </p:sp>
    </p:spTree>
    <p:extLst>
      <p:ext uri="{BB962C8B-B14F-4D97-AF65-F5344CB8AC3E}">
        <p14:creationId xmlns:p14="http://schemas.microsoft.com/office/powerpoint/2010/main" val="3336386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7640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Barrel ECAL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A49C94-6E56-467E-BE65-BBCBBCD16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68760"/>
            <a:ext cx="5061593" cy="50698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927FE0D-80C8-4B22-9DCE-DDFBA33B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246" y="1211892"/>
            <a:ext cx="6023992" cy="21492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9053512-D62E-42A1-B903-ACA31AEC2F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25" t="18715"/>
          <a:stretch/>
        </p:blipFill>
        <p:spPr bwMode="auto">
          <a:xfrm>
            <a:off x="9120336" y="3419458"/>
            <a:ext cx="2565490" cy="324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6BD0BC7-6ECA-45C2-9569-1F9AA58DC413}"/>
              </a:ext>
            </a:extLst>
          </p:cNvPr>
          <p:cNvSpPr/>
          <p:nvPr/>
        </p:nvSpPr>
        <p:spPr>
          <a:xfrm>
            <a:off x="5650785" y="5646108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“Z” Shape Suspended Structure</a:t>
            </a:r>
            <a:endParaRPr lang="zh-CN" altLang="en-US" dirty="0"/>
          </a:p>
        </p:txBody>
      </p:sp>
      <p:cxnSp>
        <p:nvCxnSpPr>
          <p:cNvPr id="14" name="直接箭头连接符 10">
            <a:extLst>
              <a:ext uri="{FF2B5EF4-FFF2-40B4-BE49-F238E27FC236}">
                <a16:creationId xmlns:a16="http://schemas.microsoft.com/office/drawing/2014/main" id="{F93FEB7D-8BB2-4E9A-8E3D-D9CDEE013DF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200456" y="2780928"/>
            <a:ext cx="202626" cy="1022782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B345DFBA-EF54-493F-9F6B-8ABB3C57F6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36160" y="2810576"/>
            <a:ext cx="2762482" cy="112981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D1F94B46-7DED-4C54-A55F-AA1A0F81C5A3}"/>
              </a:ext>
            </a:extLst>
          </p:cNvPr>
          <p:cNvSpPr/>
          <p:nvPr/>
        </p:nvSpPr>
        <p:spPr bwMode="auto">
          <a:xfrm>
            <a:off x="5873812" y="4085364"/>
            <a:ext cx="1755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150 t</a:t>
            </a:r>
          </a:p>
        </p:txBody>
      </p:sp>
    </p:spTree>
    <p:extLst>
      <p:ext uri="{BB962C8B-B14F-4D97-AF65-F5344CB8AC3E}">
        <p14:creationId xmlns:p14="http://schemas.microsoft.com/office/powerpoint/2010/main" val="74744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6340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TPC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4CBE36-058D-486E-8199-B3790E0AF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5875" y="1557322"/>
            <a:ext cx="2521611" cy="48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7ECF174-9EEF-445D-A7BD-455EC055D0D9}"/>
              </a:ext>
            </a:extLst>
          </p:cNvPr>
          <p:cNvSpPr txBox="1"/>
          <p:nvPr/>
        </p:nvSpPr>
        <p:spPr>
          <a:xfrm>
            <a:off x="2128559" y="21935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ECAL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F13ADF-121B-4192-A022-EEC5F6A488D5}"/>
              </a:ext>
            </a:extLst>
          </p:cNvPr>
          <p:cNvSpPr txBox="1"/>
          <p:nvPr/>
        </p:nvSpPr>
        <p:spPr bwMode="auto">
          <a:xfrm>
            <a:off x="2190274" y="380265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TPC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02D8FA-F689-4FF7-9788-415BB50121A8}"/>
              </a:ext>
            </a:extLst>
          </p:cNvPr>
          <p:cNvSpPr txBox="1"/>
          <p:nvPr/>
        </p:nvSpPr>
        <p:spPr bwMode="auto">
          <a:xfrm>
            <a:off x="2190274" y="54117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ITK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D41412-8AA1-4A06-B11B-E60C8778C374}"/>
              </a:ext>
            </a:extLst>
          </p:cNvPr>
          <p:cNvSpPr txBox="1"/>
          <p:nvPr/>
        </p:nvSpPr>
        <p:spPr bwMode="auto">
          <a:xfrm>
            <a:off x="2539088" y="260472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OTK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950D86F-D4F7-4031-8A61-7872BDC5C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3792" y="987751"/>
            <a:ext cx="1819342" cy="234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D1A1445-258D-42D8-B7F7-E6FCE9E57282}"/>
              </a:ext>
            </a:extLst>
          </p:cNvPr>
          <p:cNvSpPr txBox="1"/>
          <p:nvPr/>
        </p:nvSpPr>
        <p:spPr bwMode="auto">
          <a:xfrm>
            <a:off x="4340208" y="1845354"/>
            <a:ext cx="16001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Eight-point</a:t>
            </a:r>
          </a:p>
          <a:p>
            <a:pPr algn="ctr"/>
            <a:r>
              <a:rPr lang="en-US" altLang="zh-CN" sz="1200" dirty="0">
                <a:latin typeface="+mn-ea"/>
              </a:rPr>
              <a:t>suspension structure</a:t>
            </a:r>
            <a:endParaRPr lang="zh-CN" altLang="en-US" sz="1200" dirty="0">
              <a:latin typeface="+mn-ea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A390AFC-474A-4876-ACE6-4C8E987F2D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269"/>
          <a:stretch/>
        </p:blipFill>
        <p:spPr bwMode="auto">
          <a:xfrm>
            <a:off x="7216125" y="921855"/>
            <a:ext cx="4140000" cy="23866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A7130B-8533-4E50-9FF7-EB9B2DC46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3601343"/>
            <a:ext cx="1296144" cy="2747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B346A76-6D86-40A4-8AD0-1C48E9A96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328248" y="3479697"/>
            <a:ext cx="2880000" cy="2882391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CD63695-9E50-4707-B21D-64497503FC34}"/>
              </a:ext>
            </a:extLst>
          </p:cNvPr>
          <p:cNvCxnSpPr>
            <a:cxnSpLocks/>
          </p:cNvCxnSpPr>
          <p:nvPr/>
        </p:nvCxnSpPr>
        <p:spPr bwMode="auto">
          <a:xfrm flipH="1">
            <a:off x="1995179" y="1896871"/>
            <a:ext cx="2345029" cy="80768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3CD999D-0D07-4F09-A8B5-4C0E45BE21D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92247" y="5399511"/>
            <a:ext cx="2750670" cy="3342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D8D4DDD-4508-46CF-829F-0D14FBF22EB6}"/>
              </a:ext>
            </a:extLst>
          </p:cNvPr>
          <p:cNvCxnSpPr>
            <a:cxnSpLocks/>
          </p:cNvCxnSpPr>
          <p:nvPr/>
        </p:nvCxnSpPr>
        <p:spPr bwMode="auto">
          <a:xfrm flipV="1">
            <a:off x="6006757" y="1626400"/>
            <a:ext cx="1593137" cy="83780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6113E4F-08BC-4689-BF42-E665C835544C}"/>
              </a:ext>
            </a:extLst>
          </p:cNvPr>
          <p:cNvCxnSpPr>
            <a:cxnSpLocks/>
          </p:cNvCxnSpPr>
          <p:nvPr/>
        </p:nvCxnSpPr>
        <p:spPr bwMode="auto">
          <a:xfrm flipV="1">
            <a:off x="5735960" y="5231600"/>
            <a:ext cx="3384376" cy="7902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B20CBB7D-E8C6-4DB6-9C1E-610F01FF799D}"/>
              </a:ext>
            </a:extLst>
          </p:cNvPr>
          <p:cNvSpPr/>
          <p:nvPr/>
        </p:nvSpPr>
        <p:spPr bwMode="auto">
          <a:xfrm>
            <a:off x="6096000" y="3925733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2 t</a:t>
            </a:r>
          </a:p>
        </p:txBody>
      </p:sp>
    </p:spTree>
    <p:extLst>
      <p:ext uri="{BB962C8B-B14F-4D97-AF65-F5344CB8AC3E}">
        <p14:creationId xmlns:p14="http://schemas.microsoft.com/office/powerpoint/2010/main" val="197680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7486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TPC + OTK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7D6109B-7D01-4E29-90EF-C1F2A0EF1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484784"/>
            <a:ext cx="6277593" cy="458639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869B3A9-36BD-476B-950F-AE5E22A5F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9772" y="980728"/>
            <a:ext cx="3613881" cy="53948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E924419-FC90-4BCA-AC68-CD4436EF94CF}"/>
              </a:ext>
            </a:extLst>
          </p:cNvPr>
          <p:cNvSpPr txBox="1"/>
          <p:nvPr/>
        </p:nvSpPr>
        <p:spPr>
          <a:xfrm>
            <a:off x="2999656" y="170080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OTK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8A01AF-6582-4221-92AB-D1842705F06F}"/>
              </a:ext>
            </a:extLst>
          </p:cNvPr>
          <p:cNvSpPr/>
          <p:nvPr/>
        </p:nvSpPr>
        <p:spPr bwMode="auto">
          <a:xfrm>
            <a:off x="2639616" y="892952"/>
            <a:ext cx="1683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1.5 t</a:t>
            </a:r>
          </a:p>
        </p:txBody>
      </p:sp>
    </p:spTree>
    <p:extLst>
      <p:ext uri="{BB962C8B-B14F-4D97-AF65-F5344CB8AC3E}">
        <p14:creationId xmlns:p14="http://schemas.microsoft.com/office/powerpoint/2010/main" val="97920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6279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ITK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E8DDB1E-9E46-44DC-A076-B1F52EA51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747843"/>
            <a:ext cx="5771630" cy="29642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F60DC8-9B33-494C-8E02-7B4154B69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4327696"/>
            <a:ext cx="2736304" cy="21366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E65485E-1F75-4664-B224-83A7A0C1E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3644409"/>
            <a:ext cx="5729787" cy="30701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6A56CA2-97AE-4A77-BCBC-92321F100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747843"/>
            <a:ext cx="5645199" cy="282076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67AF1E0-3447-4A5B-9380-0CD2CC8CB0AF}"/>
              </a:ext>
            </a:extLst>
          </p:cNvPr>
          <p:cNvSpPr txBox="1"/>
          <p:nvPr/>
        </p:nvSpPr>
        <p:spPr>
          <a:xfrm>
            <a:off x="8328248" y="1412776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Beampipe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167058F-D3D3-49A1-9BDA-2AD814E26973}"/>
              </a:ext>
            </a:extLst>
          </p:cNvPr>
          <p:cNvSpPr/>
          <p:nvPr/>
        </p:nvSpPr>
        <p:spPr bwMode="auto">
          <a:xfrm>
            <a:off x="2722534" y="3140968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80 kg</a:t>
            </a:r>
          </a:p>
        </p:txBody>
      </p:sp>
    </p:spTree>
    <p:extLst>
      <p:ext uri="{BB962C8B-B14F-4D97-AF65-F5344CB8AC3E}">
        <p14:creationId xmlns:p14="http://schemas.microsoft.com/office/powerpoint/2010/main" val="803994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724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Beampipe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D55F91-EB83-4AA4-87C1-5CAF252CB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12192000" cy="31650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C99287-BDCF-420B-926E-F3811487440F}"/>
              </a:ext>
            </a:extLst>
          </p:cNvPr>
          <p:cNvSpPr txBox="1"/>
          <p:nvPr/>
        </p:nvSpPr>
        <p:spPr>
          <a:xfrm>
            <a:off x="455662" y="21312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BPM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E4F5AE2-99E8-4A38-8BC7-37B0E4F09B10}"/>
              </a:ext>
            </a:extLst>
          </p:cNvPr>
          <p:cNvSpPr txBox="1"/>
          <p:nvPr/>
        </p:nvSpPr>
        <p:spPr bwMode="auto">
          <a:xfrm>
            <a:off x="1631504" y="191518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LumiCAL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1CCB0FC-94A0-434C-96CB-BB0CD04425C6}"/>
              </a:ext>
            </a:extLst>
          </p:cNvPr>
          <p:cNvSpPr txBox="1"/>
          <p:nvPr/>
        </p:nvSpPr>
        <p:spPr>
          <a:xfrm>
            <a:off x="3791744" y="169915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Vertex</a:t>
            </a:r>
            <a:endParaRPr lang="zh-CN" altLang="en-US" dirty="0">
              <a:latin typeface="+mn-ea"/>
            </a:endParaRPr>
          </a:p>
        </p:txBody>
      </p:sp>
      <p:cxnSp>
        <p:nvCxnSpPr>
          <p:cNvPr id="15" name="直接箭头连接符 10">
            <a:extLst>
              <a:ext uri="{FF2B5EF4-FFF2-40B4-BE49-F238E27FC236}">
                <a16:creationId xmlns:a16="http://schemas.microsoft.com/office/drawing/2014/main" id="{65DF3856-6136-40A5-A66B-01F2FE5C97D9}"/>
              </a:ext>
            </a:extLst>
          </p:cNvPr>
          <p:cNvCxnSpPr>
            <a:cxnSpLocks/>
          </p:cNvCxnSpPr>
          <p:nvPr/>
        </p:nvCxnSpPr>
        <p:spPr bwMode="auto">
          <a:xfrm flipH="1">
            <a:off x="1415480" y="2315872"/>
            <a:ext cx="504056" cy="895454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0">
            <a:extLst>
              <a:ext uri="{FF2B5EF4-FFF2-40B4-BE49-F238E27FC236}">
                <a16:creationId xmlns:a16="http://schemas.microsoft.com/office/drawing/2014/main" id="{FE01D170-87D2-4240-BA37-7454E23FAD1E}"/>
              </a:ext>
            </a:extLst>
          </p:cNvPr>
          <p:cNvCxnSpPr>
            <a:cxnSpLocks/>
          </p:cNvCxnSpPr>
          <p:nvPr/>
        </p:nvCxnSpPr>
        <p:spPr bwMode="auto">
          <a:xfrm flipH="1">
            <a:off x="407369" y="2563254"/>
            <a:ext cx="504055" cy="86409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0">
            <a:extLst>
              <a:ext uri="{FF2B5EF4-FFF2-40B4-BE49-F238E27FC236}">
                <a16:creationId xmlns:a16="http://schemas.microsoft.com/office/drawing/2014/main" id="{AA0527F6-714B-4D37-872C-9A573FA441CA}"/>
              </a:ext>
            </a:extLst>
          </p:cNvPr>
          <p:cNvCxnSpPr>
            <a:cxnSpLocks/>
          </p:cNvCxnSpPr>
          <p:nvPr/>
        </p:nvCxnSpPr>
        <p:spPr bwMode="auto">
          <a:xfrm flipH="1">
            <a:off x="3719736" y="2068490"/>
            <a:ext cx="432048" cy="78279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A1ECD08C-EF64-498E-8792-1692821F7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536" y="4481143"/>
            <a:ext cx="2736304" cy="21366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2BAB23-3DDE-41D5-AD54-FBA0C7CC4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789040"/>
            <a:ext cx="4220883" cy="276046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04124DFB-867F-4E9E-88F7-2F9025545CA1}"/>
              </a:ext>
            </a:extLst>
          </p:cNvPr>
          <p:cNvSpPr txBox="1"/>
          <p:nvPr/>
        </p:nvSpPr>
        <p:spPr>
          <a:xfrm>
            <a:off x="5626707" y="566124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Pillow Seal</a:t>
            </a:r>
            <a:endParaRPr lang="zh-CN" altLang="en-US" dirty="0"/>
          </a:p>
        </p:txBody>
      </p:sp>
      <p:cxnSp>
        <p:nvCxnSpPr>
          <p:cNvPr id="29" name="直接箭头连接符 10">
            <a:extLst>
              <a:ext uri="{FF2B5EF4-FFF2-40B4-BE49-F238E27FC236}">
                <a16:creationId xmlns:a16="http://schemas.microsoft.com/office/drawing/2014/main" id="{A444F01B-E8EC-439D-A269-CD0B56AC483A}"/>
              </a:ext>
            </a:extLst>
          </p:cNvPr>
          <p:cNvCxnSpPr>
            <a:cxnSpLocks/>
          </p:cNvCxnSpPr>
          <p:nvPr/>
        </p:nvCxnSpPr>
        <p:spPr bwMode="auto">
          <a:xfrm flipV="1">
            <a:off x="6672064" y="5301208"/>
            <a:ext cx="864098" cy="36004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1541176D-6425-4AA3-B63D-E32CC53CA66B}"/>
              </a:ext>
            </a:extLst>
          </p:cNvPr>
          <p:cNvSpPr/>
          <p:nvPr/>
        </p:nvSpPr>
        <p:spPr bwMode="auto">
          <a:xfrm>
            <a:off x="6522713" y="969157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10 kg</a:t>
            </a:r>
          </a:p>
        </p:txBody>
      </p:sp>
    </p:spTree>
    <p:extLst>
      <p:ext uri="{BB962C8B-B14F-4D97-AF65-F5344CB8AC3E}">
        <p14:creationId xmlns:p14="http://schemas.microsoft.com/office/powerpoint/2010/main" val="3022129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9183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End</a:t>
            </a:r>
            <a:r>
              <a:rPr lang="en-US" altLang="zh-CN" sz="2800" dirty="0">
                <a:latin typeface="+mn-ea"/>
              </a:rPr>
              <a:t>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ECAL + End OTK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CCFEB5-D8A9-4C9A-AD6C-FBC1ADC9B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22" y="1052736"/>
            <a:ext cx="3335881" cy="50851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66BC7D-E39C-4385-A858-E0BD7332B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55" y="2291017"/>
            <a:ext cx="2275966" cy="22759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45A998F-4F2C-4812-AFF7-9C99E136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1995912"/>
            <a:ext cx="4528905" cy="28661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55B5227-BBF9-4D33-B75D-BA6878BDC6A7}"/>
              </a:ext>
            </a:extLst>
          </p:cNvPr>
          <p:cNvSpPr txBox="1"/>
          <p:nvPr/>
        </p:nvSpPr>
        <p:spPr>
          <a:xfrm>
            <a:off x="8181604" y="5139283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ECAL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A7334BA-02AC-4111-8C57-C31C60ACDBCC}"/>
              </a:ext>
            </a:extLst>
          </p:cNvPr>
          <p:cNvSpPr txBox="1"/>
          <p:nvPr/>
        </p:nvSpPr>
        <p:spPr>
          <a:xfrm>
            <a:off x="659806" y="4902133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 Connection Ring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3626CDE-E838-4402-A5A6-319EB53D83C0}"/>
              </a:ext>
            </a:extLst>
          </p:cNvPr>
          <p:cNvCxnSpPr>
            <a:cxnSpLocks/>
          </p:cNvCxnSpPr>
          <p:nvPr/>
        </p:nvCxnSpPr>
        <p:spPr bwMode="auto">
          <a:xfrm>
            <a:off x="2639616" y="3501008"/>
            <a:ext cx="1105532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514BD38B-279E-451A-BBD0-2D7DCC92AEAE}"/>
              </a:ext>
            </a:extLst>
          </p:cNvPr>
          <p:cNvCxnSpPr>
            <a:cxnSpLocks/>
          </p:cNvCxnSpPr>
          <p:nvPr/>
        </p:nvCxnSpPr>
        <p:spPr bwMode="auto">
          <a:xfrm flipV="1">
            <a:off x="8616280" y="4725144"/>
            <a:ext cx="279591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551B4A22-58EB-46E9-AE4E-084440CCBEFB}"/>
              </a:ext>
            </a:extLst>
          </p:cNvPr>
          <p:cNvSpPr/>
          <p:nvPr/>
        </p:nvSpPr>
        <p:spPr bwMode="auto">
          <a:xfrm>
            <a:off x="6096000" y="5785811"/>
            <a:ext cx="1927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25X2 t</a:t>
            </a:r>
          </a:p>
        </p:txBody>
      </p:sp>
    </p:spTree>
    <p:extLst>
      <p:ext uri="{BB962C8B-B14F-4D97-AF65-F5344CB8AC3E}">
        <p14:creationId xmlns:p14="http://schemas.microsoft.com/office/powerpoint/2010/main" val="1927364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7319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End HCAL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CD97565-8543-4D46-AD77-BE708220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0" y="1556792"/>
            <a:ext cx="3073675" cy="46194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D97C95-5C1E-4829-A1E0-DFD861F7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729059" y="1002108"/>
            <a:ext cx="4397750" cy="55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97D8A94-9D3B-4CCF-AC0E-CE3F7265E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062" y="874944"/>
            <a:ext cx="3455278" cy="217715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12FD25D-6DE8-4FB5-889D-EB859D814A93}"/>
              </a:ext>
            </a:extLst>
          </p:cNvPr>
          <p:cNvSpPr/>
          <p:nvPr/>
        </p:nvSpPr>
        <p:spPr>
          <a:xfrm>
            <a:off x="8371442" y="3156862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Eight pairs Adjustable Pad Irons</a:t>
            </a:r>
            <a:endParaRPr lang="zh-CN" altLang="en-US" dirty="0">
              <a:latin typeface="+mn-ea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8B3174A-13CF-477B-9FA5-BA7BDE498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370" y="3702970"/>
            <a:ext cx="2703760" cy="231831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DEB5A9C-8757-4D2E-AB35-BBBB929679AE}"/>
              </a:ext>
            </a:extLst>
          </p:cNvPr>
          <p:cNvSpPr txBox="1"/>
          <p:nvPr/>
        </p:nvSpPr>
        <p:spPr>
          <a:xfrm>
            <a:off x="9483635" y="6095037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HCAL</a:t>
            </a:r>
            <a:endParaRPr lang="zh-CN" altLang="en-US" dirty="0"/>
          </a:p>
        </p:txBody>
      </p:sp>
      <p:cxnSp>
        <p:nvCxnSpPr>
          <p:cNvPr id="24" name="直接箭头连接符 10">
            <a:extLst>
              <a:ext uri="{FF2B5EF4-FFF2-40B4-BE49-F238E27FC236}">
                <a16:creationId xmlns:a16="http://schemas.microsoft.com/office/drawing/2014/main" id="{1F498477-610E-4FBB-8DB4-74CDC7461902}"/>
              </a:ext>
            </a:extLst>
          </p:cNvPr>
          <p:cNvCxnSpPr>
            <a:cxnSpLocks/>
          </p:cNvCxnSpPr>
          <p:nvPr/>
        </p:nvCxnSpPr>
        <p:spPr bwMode="auto">
          <a:xfrm flipV="1">
            <a:off x="9840416" y="5672209"/>
            <a:ext cx="360042" cy="50401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11E5C32D-E707-4223-BDC4-2264127140BF}"/>
              </a:ext>
            </a:extLst>
          </p:cNvPr>
          <p:cNvSpPr/>
          <p:nvPr/>
        </p:nvSpPr>
        <p:spPr bwMode="auto">
          <a:xfrm>
            <a:off x="2993636" y="5934539"/>
            <a:ext cx="20697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350X2 t</a:t>
            </a:r>
          </a:p>
        </p:txBody>
      </p:sp>
    </p:spTree>
    <p:extLst>
      <p:ext uri="{BB962C8B-B14F-4D97-AF65-F5344CB8AC3E}">
        <p14:creationId xmlns:p14="http://schemas.microsoft.com/office/powerpoint/2010/main" val="221806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Installation of the Detectors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5662C2-AC7F-4258-9A7C-C9BB95751CF7}"/>
              </a:ext>
            </a:extLst>
          </p:cNvPr>
          <p:cNvSpPr txBox="1"/>
          <p:nvPr/>
        </p:nvSpPr>
        <p:spPr>
          <a:xfrm>
            <a:off x="407368" y="1916832"/>
            <a:ext cx="11258210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+mn-ea"/>
              </a:rPr>
              <a:t>Step 1   Alternating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Yoke </a:t>
            </a:r>
            <a:r>
              <a:rPr lang="en-US" altLang="zh-CN" dirty="0">
                <a:latin typeface="+mn-ea"/>
              </a:rPr>
              <a:t>and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Magnet </a:t>
            </a:r>
            <a:r>
              <a:rPr lang="en-US" altLang="zh-CN" dirty="0">
                <a:latin typeface="+mn-ea"/>
              </a:rPr>
              <a:t>(3) --- Barrel and End Yoke, Magnet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  <a:p>
            <a:endParaRPr lang="en-US" altLang="zh-CN" sz="8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sz="2400" dirty="0">
                <a:latin typeface="+mn-ea"/>
              </a:rPr>
              <a:t>Step 2   Core shaft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Barrel HCAL </a:t>
            </a:r>
            <a:r>
              <a:rPr lang="en-US" altLang="zh-CN" dirty="0">
                <a:latin typeface="+mn-ea"/>
              </a:rPr>
              <a:t>and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Barrel ECAL </a:t>
            </a:r>
            <a:r>
              <a:rPr lang="en-US" altLang="zh-CN" dirty="0">
                <a:latin typeface="+mn-ea"/>
              </a:rPr>
              <a:t>(2)   ---  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Barrel Detectors</a:t>
            </a:r>
            <a:endParaRPr lang="en-US" altLang="zh-CN" dirty="0">
              <a:latin typeface="+mn-ea"/>
            </a:endParaRPr>
          </a:p>
          <a:p>
            <a:endParaRPr lang="en-US" altLang="zh-CN" sz="800" dirty="0">
              <a:solidFill>
                <a:srgbClr val="0070C0"/>
              </a:solidFill>
              <a:latin typeface="+mn-ea"/>
            </a:endParaRPr>
          </a:p>
          <a:p>
            <a:r>
              <a:rPr lang="en-US" altLang="zh-CN" sz="2400" dirty="0">
                <a:latin typeface="+mn-ea"/>
              </a:rPr>
              <a:t>Step 3   Cantilever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TPC(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OTK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)   </a:t>
            </a:r>
            <a:r>
              <a:rPr lang="en-US" altLang="zh-CN" dirty="0">
                <a:latin typeface="+mn-ea"/>
              </a:rPr>
              <a:t>ITK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+ Beampipe(</a:t>
            </a:r>
            <a:r>
              <a:rPr lang="en-US" altLang="zh-CN" sz="1200" dirty="0">
                <a:latin typeface="+mn-ea"/>
              </a:rPr>
              <a:t>Vertex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+ </a:t>
            </a:r>
            <a:r>
              <a:rPr lang="en-US" altLang="zh-CN" sz="1200" dirty="0">
                <a:latin typeface="+mn-ea"/>
              </a:rPr>
              <a:t>LumiCal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)  </a:t>
            </a:r>
            <a:r>
              <a:rPr lang="en-US" altLang="zh-CN" dirty="0">
                <a:latin typeface="+mn-ea"/>
              </a:rPr>
              <a:t>(3)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Barrel Detectors</a:t>
            </a:r>
            <a:endParaRPr lang="en-US" altLang="zh-CN" dirty="0">
              <a:latin typeface="+mn-ea"/>
            </a:endParaRP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                                                                        </a:t>
            </a:r>
            <a:r>
              <a:rPr lang="en-US" altLang="zh-CN" dirty="0">
                <a:latin typeface="+mn-ea"/>
              </a:rPr>
              <a:t>End HCAL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and   </a:t>
            </a:r>
            <a:r>
              <a:rPr lang="en-US" altLang="zh-CN" dirty="0">
                <a:latin typeface="+mn-ea"/>
              </a:rPr>
              <a:t>End ECAL (2)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End Detectors</a:t>
            </a:r>
          </a:p>
          <a:p>
            <a:endParaRPr lang="en-US" altLang="zh-CN" sz="2000" dirty="0">
              <a:latin typeface="+mn-ea"/>
            </a:endParaRPr>
          </a:p>
          <a:p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Step 4   Move the detectors from the Pre-assembly point to the Collision point</a:t>
            </a:r>
          </a:p>
          <a:p>
            <a:endParaRPr lang="en-US" altLang="zh-CN" sz="8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sz="1600" dirty="0">
                <a:latin typeface="+mn-ea"/>
              </a:rPr>
              <a:t>Push the accelerator vacuum component into the center of the detector and connect it with the Be beampipe</a:t>
            </a:r>
          </a:p>
        </p:txBody>
      </p:sp>
    </p:spTree>
    <p:extLst>
      <p:ext uri="{BB962C8B-B14F-4D97-AF65-F5344CB8AC3E}">
        <p14:creationId xmlns:p14="http://schemas.microsoft.com/office/powerpoint/2010/main" val="146435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Installation of the Detectors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D68720-7590-43AD-BA16-9C7C7BA9DFC0}"/>
              </a:ext>
            </a:extLst>
          </p:cNvPr>
          <p:cNvSpPr txBox="1"/>
          <p:nvPr/>
        </p:nvSpPr>
        <p:spPr>
          <a:xfrm>
            <a:off x="429224" y="908720"/>
            <a:ext cx="11333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1   </a:t>
            </a:r>
            <a:r>
              <a:rPr lang="en-US" altLang="zh-CN" dirty="0">
                <a:latin typeface="+mn-ea"/>
              </a:rPr>
              <a:t>Alternating installation : 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Yoke </a:t>
            </a:r>
            <a:r>
              <a:rPr lang="en-US" altLang="zh-CN" sz="2400" dirty="0">
                <a:latin typeface="+mn-ea"/>
              </a:rPr>
              <a:t>and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Magnet </a:t>
            </a:r>
            <a:r>
              <a:rPr lang="en-US" altLang="zh-CN" sz="2400" dirty="0">
                <a:latin typeface="+mn-ea"/>
              </a:rPr>
              <a:t>(3)   ---  Barrel and End Yoke, Magnet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5" name="超导混合安装">
            <a:hlinkClick r:id="" action="ppaction://media"/>
            <a:extLst>
              <a:ext uri="{FF2B5EF4-FFF2-40B4-BE49-F238E27FC236}">
                <a16:creationId xmlns:a16="http://schemas.microsoft.com/office/drawing/2014/main" id="{A1D22BB7-AB7E-451D-9039-4BE456D809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06" t="9954" r="18639" b="-922"/>
          <a:stretch/>
        </p:blipFill>
        <p:spPr>
          <a:xfrm>
            <a:off x="767408" y="1500753"/>
            <a:ext cx="6516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7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8C77A-F583-49A7-B176-3E5DBF13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8AD800-88E1-4948-8C54-666C8F62F0E5}"/>
              </a:ext>
            </a:extLst>
          </p:cNvPr>
          <p:cNvSpPr txBox="1"/>
          <p:nvPr/>
        </p:nvSpPr>
        <p:spPr bwMode="auto">
          <a:xfrm>
            <a:off x="1991544" y="1484784"/>
            <a:ext cx="4982454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+mn-ea"/>
              </a:rPr>
              <a:t>Outline</a:t>
            </a:r>
          </a:p>
          <a:p>
            <a:endParaRPr lang="en-US" altLang="zh-CN" sz="2800" dirty="0">
              <a:latin typeface="+mn-ea"/>
            </a:endParaRPr>
          </a:p>
          <a:p>
            <a:r>
              <a:rPr lang="en-US" altLang="zh-CN" sz="2800" dirty="0">
                <a:latin typeface="+mn-ea"/>
              </a:rPr>
              <a:t>1. General Drawing</a:t>
            </a:r>
          </a:p>
          <a:p>
            <a:r>
              <a:rPr lang="en-US" altLang="zh-CN" sz="2800" dirty="0">
                <a:latin typeface="+mn-ea"/>
              </a:rPr>
              <a:t>2. Connection of the detectors</a:t>
            </a:r>
          </a:p>
          <a:p>
            <a:r>
              <a:rPr lang="en-US" altLang="zh-CN" sz="2800" dirty="0">
                <a:latin typeface="+mn-ea"/>
              </a:rPr>
              <a:t>3. Installation of the detectors</a:t>
            </a:r>
          </a:p>
          <a:p>
            <a:r>
              <a:rPr lang="en-US" altLang="zh-CN" sz="2800" dirty="0">
                <a:latin typeface="+mn-ea"/>
              </a:rPr>
              <a:t>4. Experimental Hall</a:t>
            </a:r>
          </a:p>
          <a:p>
            <a:r>
              <a:rPr lang="en-US" altLang="zh-CN" sz="2800" dirty="0">
                <a:latin typeface="+mn-ea"/>
              </a:rPr>
              <a:t>5. Summary</a:t>
            </a:r>
            <a:endParaRPr lang="zh-CN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3989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Installation of the Detectors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965102-BA4F-4F17-8C2D-CD262436B7AD}"/>
              </a:ext>
            </a:extLst>
          </p:cNvPr>
          <p:cNvSpPr txBox="1"/>
          <p:nvPr/>
        </p:nvSpPr>
        <p:spPr>
          <a:xfrm>
            <a:off x="479376" y="836712"/>
            <a:ext cx="1012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2   </a:t>
            </a:r>
            <a:r>
              <a:rPr lang="en-US" altLang="zh-CN" dirty="0">
                <a:latin typeface="+mn-ea"/>
              </a:rPr>
              <a:t>Core shaft method installation : 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HCAL and ECAL </a:t>
            </a:r>
            <a:r>
              <a:rPr lang="en-US" altLang="zh-CN" sz="2400" dirty="0">
                <a:latin typeface="+mn-ea"/>
              </a:rPr>
              <a:t>(2)  ---  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Barrel Detectors</a:t>
            </a:r>
          </a:p>
        </p:txBody>
      </p:sp>
      <p:pic>
        <p:nvPicPr>
          <p:cNvPr id="2" name="HCAL安装">
            <a:hlinkClick r:id="" action="ppaction://media"/>
            <a:extLst>
              <a:ext uri="{FF2B5EF4-FFF2-40B4-BE49-F238E27FC236}">
                <a16:creationId xmlns:a16="http://schemas.microsoft.com/office/drawing/2014/main" id="{A6E53538-208A-4860-8521-7ABFA9396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820" t="14540" r="17069" b="8467"/>
          <a:stretch/>
        </p:blipFill>
        <p:spPr>
          <a:xfrm>
            <a:off x="275762" y="1844824"/>
            <a:ext cx="5606046" cy="3564619"/>
          </a:xfrm>
          <a:prstGeom prst="rect">
            <a:avLst/>
          </a:prstGeom>
        </p:spPr>
      </p:pic>
      <p:pic>
        <p:nvPicPr>
          <p:cNvPr id="3" name="ECAL2">
            <a:hlinkClick r:id="" action="ppaction://media"/>
            <a:extLst>
              <a:ext uri="{FF2B5EF4-FFF2-40B4-BE49-F238E27FC236}">
                <a16:creationId xmlns:a16="http://schemas.microsoft.com/office/drawing/2014/main" id="{07D0326C-5C8B-4A4E-9301-B3C0CA5CD0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173" t="9008" r="11144" b="6"/>
          <a:stretch/>
        </p:blipFill>
        <p:spPr>
          <a:xfrm>
            <a:off x="6158436" y="1845443"/>
            <a:ext cx="5757802" cy="3564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B15DBDF-8170-4A43-8DC9-96470F23B1BB}"/>
              </a:ext>
            </a:extLst>
          </p:cNvPr>
          <p:cNvSpPr txBox="1"/>
          <p:nvPr/>
        </p:nvSpPr>
        <p:spPr>
          <a:xfrm>
            <a:off x="5123262" y="5752240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Continue to optimize :</a:t>
            </a:r>
          </a:p>
          <a:p>
            <a:r>
              <a:rPr lang="en-US" altLang="zh-CN" dirty="0">
                <a:latin typeface="+mn-ea"/>
              </a:rPr>
              <a:t>      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Merge Animation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39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Installation of the Detectors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965102-BA4F-4F17-8C2D-CD262436B7AD}"/>
              </a:ext>
            </a:extLst>
          </p:cNvPr>
          <p:cNvSpPr txBox="1"/>
          <p:nvPr/>
        </p:nvSpPr>
        <p:spPr>
          <a:xfrm>
            <a:off x="551384" y="778352"/>
            <a:ext cx="104374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3   </a:t>
            </a:r>
            <a:r>
              <a:rPr lang="en-US" altLang="zh-CN" dirty="0">
                <a:latin typeface="+mn-ea"/>
              </a:rPr>
              <a:t>Cantilever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TPC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(OTK)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  </a:t>
            </a:r>
            <a:r>
              <a:rPr lang="en-US" altLang="zh-CN" dirty="0">
                <a:latin typeface="+mn-ea"/>
              </a:rPr>
              <a:t>ITK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+ Beampipe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zh-CN" sz="1200" dirty="0">
                <a:latin typeface="+mn-ea"/>
              </a:rPr>
              <a:t>Vertex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+ </a:t>
            </a:r>
            <a:r>
              <a:rPr lang="en-US" altLang="zh-CN" sz="1200" dirty="0">
                <a:latin typeface="+mn-ea"/>
              </a:rPr>
              <a:t>LumiCal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)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 </a:t>
            </a:r>
            <a:r>
              <a:rPr lang="en-US" altLang="zh-CN" dirty="0">
                <a:latin typeface="+mn-ea"/>
              </a:rPr>
              <a:t>(3)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Barrel Detectors</a:t>
            </a:r>
          </a:p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                                                  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   </a:t>
            </a:r>
            <a:r>
              <a:rPr lang="en-US" altLang="zh-CN" dirty="0">
                <a:latin typeface="+mn-ea"/>
              </a:rPr>
              <a:t>End HCAL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and   </a:t>
            </a:r>
            <a:r>
              <a:rPr lang="en-US" altLang="zh-CN" dirty="0">
                <a:latin typeface="+mn-ea"/>
              </a:rPr>
              <a:t>End ECAL  (2)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End Detectors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DDB6D0-09B6-45BB-A12E-8B97CA87E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348880"/>
            <a:ext cx="4439816" cy="167942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F16B40B-D89E-4ED3-B4F5-5F81615D0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63" y="3429000"/>
            <a:ext cx="1943097" cy="56440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57DCE01-EF41-4D22-AA4B-B45674036E4F}"/>
              </a:ext>
            </a:extLst>
          </p:cNvPr>
          <p:cNvSpPr txBox="1"/>
          <p:nvPr/>
        </p:nvSpPr>
        <p:spPr>
          <a:xfrm>
            <a:off x="263352" y="1700808"/>
            <a:ext cx="5936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Pre-assembly</a:t>
            </a:r>
            <a:r>
              <a:rPr lang="en-US" altLang="zh-CN" dirty="0">
                <a:latin typeface="+mn-ea"/>
              </a:rPr>
              <a:t> between of the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ITK</a:t>
            </a:r>
            <a:r>
              <a:rPr lang="en-US" altLang="zh-CN" dirty="0">
                <a:latin typeface="+mn-ea"/>
              </a:rPr>
              <a:t> and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Beampipe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cxnSp>
        <p:nvCxnSpPr>
          <p:cNvPr id="10" name="直接箭头连接符 10">
            <a:extLst>
              <a:ext uri="{FF2B5EF4-FFF2-40B4-BE49-F238E27FC236}">
                <a16:creationId xmlns:a16="http://schemas.microsoft.com/office/drawing/2014/main" id="{006D661D-4801-481A-9256-F1276F199A22}"/>
              </a:ext>
            </a:extLst>
          </p:cNvPr>
          <p:cNvCxnSpPr>
            <a:cxnSpLocks/>
          </p:cNvCxnSpPr>
          <p:nvPr/>
        </p:nvCxnSpPr>
        <p:spPr bwMode="auto">
          <a:xfrm>
            <a:off x="7629944" y="4044219"/>
            <a:ext cx="720000" cy="0"/>
          </a:xfrm>
          <a:prstGeom prst="straightConnector1">
            <a:avLst/>
          </a:prstGeom>
          <a:ln w="6350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84BAC43-E872-4B14-A7BA-F9A52CAAAF6B}"/>
              </a:ext>
            </a:extLst>
          </p:cNvPr>
          <p:cNvSpPr txBox="1"/>
          <p:nvPr/>
        </p:nvSpPr>
        <p:spPr>
          <a:xfrm>
            <a:off x="7431137" y="3515310"/>
            <a:ext cx="111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Installing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8CFB79F-3E2E-4738-94D0-F18EA1DD9624}"/>
              </a:ext>
            </a:extLst>
          </p:cNvPr>
          <p:cNvSpPr txBox="1"/>
          <p:nvPr/>
        </p:nvSpPr>
        <p:spPr>
          <a:xfrm>
            <a:off x="9480376" y="222001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TPC</a:t>
            </a:r>
            <a:endParaRPr lang="zh-CN" altLang="en-US" sz="28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2A9AEF-1338-4C3F-BB49-31B1533FC780}"/>
              </a:ext>
            </a:extLst>
          </p:cNvPr>
          <p:cNvSpPr txBox="1"/>
          <p:nvPr/>
        </p:nvSpPr>
        <p:spPr bwMode="auto">
          <a:xfrm>
            <a:off x="9378585" y="3115201"/>
            <a:ext cx="11063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ITK</a:t>
            </a:r>
          </a:p>
          <a:p>
            <a:pPr algn="ctr"/>
            <a:r>
              <a:rPr lang="en-US" altLang="zh-CN" sz="1600" dirty="0">
                <a:latin typeface="+mn-ea"/>
              </a:rPr>
              <a:t>Beampipe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F299CA-6FA1-40FF-B4C1-DD236D7DE6F1}"/>
              </a:ext>
            </a:extLst>
          </p:cNvPr>
          <p:cNvSpPr txBox="1"/>
          <p:nvPr/>
        </p:nvSpPr>
        <p:spPr bwMode="auto">
          <a:xfrm>
            <a:off x="9001078" y="4256609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End ECAL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1C829E-BAB5-4DEE-BA41-F4A4A8DB7909}"/>
              </a:ext>
            </a:extLst>
          </p:cNvPr>
          <p:cNvSpPr txBox="1"/>
          <p:nvPr/>
        </p:nvSpPr>
        <p:spPr bwMode="auto">
          <a:xfrm>
            <a:off x="8990657" y="5151796"/>
            <a:ext cx="1882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End HCAL</a:t>
            </a:r>
          </a:p>
        </p:txBody>
      </p:sp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EE8391C0-EC95-47EA-9512-5A2BFA9581A0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 bwMode="auto">
          <a:xfrm flipH="1">
            <a:off x="9931781" y="2743234"/>
            <a:ext cx="1" cy="37196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0">
            <a:extLst>
              <a:ext uri="{FF2B5EF4-FFF2-40B4-BE49-F238E27FC236}">
                <a16:creationId xmlns:a16="http://schemas.microsoft.com/office/drawing/2014/main" id="{C1CB83CB-9776-407D-B029-64FF80274B20}"/>
              </a:ext>
            </a:extLst>
          </p:cNvPr>
          <p:cNvCxnSpPr>
            <a:cxnSpLocks/>
          </p:cNvCxnSpPr>
          <p:nvPr/>
        </p:nvCxnSpPr>
        <p:spPr bwMode="auto">
          <a:xfrm flipH="1">
            <a:off x="9931779" y="3915265"/>
            <a:ext cx="1" cy="37196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10">
            <a:extLst>
              <a:ext uri="{FF2B5EF4-FFF2-40B4-BE49-F238E27FC236}">
                <a16:creationId xmlns:a16="http://schemas.microsoft.com/office/drawing/2014/main" id="{46FB2959-3A5D-4CB3-AE0D-665AF5C225CD}"/>
              </a:ext>
            </a:extLst>
          </p:cNvPr>
          <p:cNvCxnSpPr>
            <a:cxnSpLocks/>
          </p:cNvCxnSpPr>
          <p:nvPr/>
        </p:nvCxnSpPr>
        <p:spPr bwMode="auto">
          <a:xfrm flipH="1">
            <a:off x="9931779" y="4767076"/>
            <a:ext cx="1" cy="37196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3ABBFDA4-63BE-4F9D-B1DA-0910EE195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42" y="4028300"/>
            <a:ext cx="6064257" cy="199902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BE601A1-625D-442F-B411-F09381918016}"/>
              </a:ext>
            </a:extLst>
          </p:cNvPr>
          <p:cNvSpPr txBox="1"/>
          <p:nvPr/>
        </p:nvSpPr>
        <p:spPr>
          <a:xfrm>
            <a:off x="3296464" y="6138106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Optimize</a:t>
            </a:r>
            <a:r>
              <a:rPr lang="en-US" altLang="zh-CN" dirty="0">
                <a:latin typeface="+mn-ea"/>
              </a:rPr>
              <a:t>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Display the installation process in animation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9791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Installation of the Detectors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965102-BA4F-4F17-8C2D-CD262436B7AD}"/>
              </a:ext>
            </a:extLst>
          </p:cNvPr>
          <p:cNvSpPr txBox="1"/>
          <p:nvPr/>
        </p:nvSpPr>
        <p:spPr>
          <a:xfrm>
            <a:off x="551384" y="778352"/>
            <a:ext cx="104374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3   </a:t>
            </a:r>
            <a:r>
              <a:rPr lang="en-US" altLang="zh-CN" dirty="0">
                <a:latin typeface="+mn-ea"/>
              </a:rPr>
              <a:t>Cantilever installation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TPC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(OTK)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  </a:t>
            </a:r>
            <a:r>
              <a:rPr lang="en-US" altLang="zh-CN" dirty="0">
                <a:latin typeface="+mn-ea"/>
              </a:rPr>
              <a:t>ITK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+ Beampipe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zh-CN" sz="1200" dirty="0">
                <a:latin typeface="+mn-ea"/>
              </a:rPr>
              <a:t>Vertex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 + </a:t>
            </a:r>
            <a:r>
              <a:rPr lang="en-US" altLang="zh-CN" sz="1200" dirty="0">
                <a:latin typeface="+mn-ea"/>
              </a:rPr>
              <a:t>LumiCal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)</a:t>
            </a:r>
            <a:r>
              <a:rPr lang="en-US" altLang="zh-CN" sz="2400" dirty="0">
                <a:solidFill>
                  <a:srgbClr val="0070C0"/>
                </a:solidFill>
                <a:latin typeface="+mn-ea"/>
              </a:rPr>
              <a:t>  </a:t>
            </a:r>
            <a:r>
              <a:rPr lang="en-US" altLang="zh-CN" dirty="0">
                <a:latin typeface="+mn-ea"/>
              </a:rPr>
              <a:t>(3)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Barrel Detectors</a:t>
            </a:r>
          </a:p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                                                     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               </a:t>
            </a:r>
            <a:r>
              <a:rPr lang="en-US" altLang="zh-CN" dirty="0">
                <a:latin typeface="+mn-ea"/>
              </a:rPr>
              <a:t>End HCAL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   and   </a:t>
            </a:r>
            <a:r>
              <a:rPr lang="en-US" altLang="zh-CN" dirty="0">
                <a:latin typeface="+mn-ea"/>
              </a:rPr>
              <a:t>End ECAL  (2)   ---  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End Detectors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9FC9B4-3E10-431A-9398-0781A4D79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18582" y="1728192"/>
            <a:ext cx="6393642" cy="4941168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F4BBAE0-549C-4300-A78D-4263C3637D34}"/>
              </a:ext>
            </a:extLst>
          </p:cNvPr>
          <p:cNvCxnSpPr>
            <a:cxnSpLocks/>
          </p:cNvCxnSpPr>
          <p:nvPr/>
        </p:nvCxnSpPr>
        <p:spPr bwMode="auto">
          <a:xfrm flipH="1">
            <a:off x="3431704" y="3212976"/>
            <a:ext cx="360040" cy="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0E349FE-BAB2-437F-B9F0-9E4EBB126DBE}"/>
              </a:ext>
            </a:extLst>
          </p:cNvPr>
          <p:cNvCxnSpPr>
            <a:cxnSpLocks/>
          </p:cNvCxnSpPr>
          <p:nvPr/>
        </p:nvCxnSpPr>
        <p:spPr bwMode="auto">
          <a:xfrm flipV="1">
            <a:off x="3431704" y="2708920"/>
            <a:ext cx="0" cy="36826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AFB05CD-A94A-45CB-94A0-C685A0F3D65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55640" y="2614471"/>
            <a:ext cx="432048" cy="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B37650E-C004-464A-A19D-5B3C57878A91}"/>
              </a:ext>
            </a:extLst>
          </p:cNvPr>
          <p:cNvCxnSpPr>
            <a:cxnSpLocks/>
          </p:cNvCxnSpPr>
          <p:nvPr/>
        </p:nvCxnSpPr>
        <p:spPr bwMode="auto">
          <a:xfrm flipV="1">
            <a:off x="2833200" y="1916832"/>
            <a:ext cx="0" cy="36004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8F8162A8-62D0-4E77-A845-EEC8DF1C9140}"/>
              </a:ext>
            </a:extLst>
          </p:cNvPr>
          <p:cNvCxnSpPr>
            <a:cxnSpLocks/>
          </p:cNvCxnSpPr>
          <p:nvPr/>
        </p:nvCxnSpPr>
        <p:spPr bwMode="auto">
          <a:xfrm flipV="1">
            <a:off x="3575720" y="3446513"/>
            <a:ext cx="0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61993FB-0614-4B9C-9D46-54F03BE49B5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7912" y="4020972"/>
            <a:ext cx="576064" cy="72008"/>
          </a:xfrm>
          <a:prstGeom prst="straightConnector1">
            <a:avLst/>
          </a:prstGeom>
          <a:ln w="38100">
            <a:solidFill>
              <a:srgbClr val="7030A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7544BAF2-42DC-4EBE-9E2B-9A77AD7DCC0A}"/>
              </a:ext>
            </a:extLst>
          </p:cNvPr>
          <p:cNvSpPr/>
          <p:nvPr/>
        </p:nvSpPr>
        <p:spPr>
          <a:xfrm>
            <a:off x="8958886" y="3439455"/>
            <a:ext cx="2265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Pipeline path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3. Installation of the Detectors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965102-BA4F-4F17-8C2D-CD262436B7AD}"/>
              </a:ext>
            </a:extLst>
          </p:cNvPr>
          <p:cNvSpPr txBox="1"/>
          <p:nvPr/>
        </p:nvSpPr>
        <p:spPr>
          <a:xfrm>
            <a:off x="551384" y="778352"/>
            <a:ext cx="8909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latin typeface="+mn-ea"/>
              </a:rPr>
              <a:t>Step 4 </a:t>
            </a:r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Move the detectors from the Pre-assembly point to the Collision point</a:t>
            </a:r>
            <a:endParaRPr lang="en-US" altLang="zh-CN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" name="平推（无导轨）">
            <a:hlinkClick r:id="" action="ppaction://media"/>
            <a:extLst>
              <a:ext uri="{FF2B5EF4-FFF2-40B4-BE49-F238E27FC236}">
                <a16:creationId xmlns:a16="http://schemas.microsoft.com/office/drawing/2014/main" id="{3D42D540-B2E5-48CF-BD4C-AA96C0473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4" t="1374" r="6165" b="-1132"/>
          <a:stretch/>
        </p:blipFill>
        <p:spPr>
          <a:xfrm>
            <a:off x="2118000" y="1484784"/>
            <a:ext cx="7956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7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4. Experimental Hall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F9BA30-FEF0-4C6C-B1E1-3E622DA2E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74636" y="836712"/>
            <a:ext cx="3198204" cy="451028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ADC9C39-F455-46BA-8087-EEABC968C3F6}"/>
              </a:ext>
            </a:extLst>
          </p:cNvPr>
          <p:cNvSpPr txBox="1"/>
          <p:nvPr/>
        </p:nvSpPr>
        <p:spPr>
          <a:xfrm>
            <a:off x="5121843" y="121193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+mn-ea"/>
              </a:rPr>
              <a:t>Overall layout</a:t>
            </a:r>
            <a:endParaRPr lang="zh-CN" altLang="en-US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CD6BB8-A7BC-421A-8958-CCCD6F45B5B7}"/>
              </a:ext>
            </a:extLst>
          </p:cNvPr>
          <p:cNvSpPr txBox="1"/>
          <p:nvPr/>
        </p:nvSpPr>
        <p:spPr bwMode="auto">
          <a:xfrm>
            <a:off x="8708682" y="40902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+mn-ea"/>
              </a:rPr>
              <a:t>Overall layout</a:t>
            </a:r>
            <a:endParaRPr lang="zh-CN" altLang="en-US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89EF2F-E34D-4962-B473-83B6AE64DE75}"/>
              </a:ext>
            </a:extLst>
          </p:cNvPr>
          <p:cNvSpPr/>
          <p:nvPr/>
        </p:nvSpPr>
        <p:spPr>
          <a:xfrm>
            <a:off x="1042829" y="1256239"/>
            <a:ext cx="2359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+mn-ea"/>
              </a:rPr>
              <a:t>Auxiliary facilities</a:t>
            </a:r>
            <a:endParaRPr lang="zh-CN" altLang="en-US" sz="20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17AC7A2-3992-4C21-80D7-AB92A123784D}"/>
              </a:ext>
            </a:extLst>
          </p:cNvPr>
          <p:cNvSpPr txBox="1"/>
          <p:nvPr/>
        </p:nvSpPr>
        <p:spPr>
          <a:xfrm>
            <a:off x="479376" y="2059814"/>
            <a:ext cx="348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1</a:t>
            </a:r>
            <a:r>
              <a:rPr lang="en-US" altLang="zh-CN" sz="2400" dirty="0">
                <a:latin typeface="+mn-ea"/>
              </a:rPr>
              <a:t>. Water-cooling 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6793E5-96A2-4A53-9D23-5F877F4A582E}"/>
              </a:ext>
            </a:extLst>
          </p:cNvPr>
          <p:cNvSpPr txBox="1"/>
          <p:nvPr/>
        </p:nvSpPr>
        <p:spPr>
          <a:xfrm>
            <a:off x="820229" y="2924944"/>
            <a:ext cx="110639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ECAL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HCAL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TPC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latin typeface="+mn-ea"/>
              </a:rPr>
              <a:t>Beampipe</a:t>
            </a:r>
            <a:endParaRPr lang="zh-CN" altLang="en-US" sz="16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4A2FC4E-2FA3-41A1-8DDE-449720514920}"/>
              </a:ext>
            </a:extLst>
          </p:cNvPr>
          <p:cNvSpPr txBox="1"/>
          <p:nvPr/>
        </p:nvSpPr>
        <p:spPr>
          <a:xfrm>
            <a:off x="1686263" y="257419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Inlet temperature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4CBF0D-7672-4FD0-A8E7-0B3B604109D3}"/>
              </a:ext>
            </a:extLst>
          </p:cNvPr>
          <p:cNvSpPr txBox="1"/>
          <p:nvPr/>
        </p:nvSpPr>
        <p:spPr>
          <a:xfrm>
            <a:off x="2394191" y="319681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15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93BE91-E492-405A-83FE-6CBDE8330040}"/>
              </a:ext>
            </a:extLst>
          </p:cNvPr>
          <p:cNvSpPr txBox="1"/>
          <p:nvPr/>
        </p:nvSpPr>
        <p:spPr bwMode="auto">
          <a:xfrm>
            <a:off x="701391" y="4581128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2</a:t>
            </a:r>
            <a:r>
              <a:rPr lang="en-US" altLang="zh-CN" sz="2400" dirty="0">
                <a:latin typeface="+mn-ea"/>
              </a:rPr>
              <a:t>. Air-cooling 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B3E5983-25B0-495E-876B-62B6173BCE6E}"/>
              </a:ext>
            </a:extLst>
          </p:cNvPr>
          <p:cNvSpPr txBox="1"/>
          <p:nvPr/>
        </p:nvSpPr>
        <p:spPr bwMode="auto">
          <a:xfrm>
            <a:off x="941292" y="5052085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Vertex</a:t>
            </a:r>
            <a:endParaRPr lang="zh-CN" altLang="en-US" sz="16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D83964-C0C3-4F88-9027-54A3C0B09E53}"/>
              </a:ext>
            </a:extLst>
          </p:cNvPr>
          <p:cNvSpPr txBox="1"/>
          <p:nvPr/>
        </p:nvSpPr>
        <p:spPr bwMode="auto">
          <a:xfrm>
            <a:off x="1027052" y="3933056"/>
            <a:ext cx="60625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ITK</a:t>
            </a:r>
          </a:p>
          <a:p>
            <a:pPr algn="ctr">
              <a:lnSpc>
                <a:spcPts val="1600"/>
              </a:lnSpc>
            </a:pPr>
            <a:r>
              <a:rPr lang="en-US" altLang="zh-CN" sz="1600" dirty="0">
                <a:solidFill>
                  <a:srgbClr val="0070C0"/>
                </a:solidFill>
                <a:latin typeface="+mn-ea"/>
              </a:rPr>
              <a:t>OTK</a:t>
            </a:r>
            <a:endParaRPr lang="zh-CN" altLang="en-US" sz="16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89548BF-5703-4CA7-9954-44C0438B59B4}"/>
              </a:ext>
            </a:extLst>
          </p:cNvPr>
          <p:cNvSpPr txBox="1"/>
          <p:nvPr/>
        </p:nvSpPr>
        <p:spPr bwMode="auto">
          <a:xfrm>
            <a:off x="2458310" y="399974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5</a:t>
            </a:r>
            <a:r>
              <a:rPr lang="zh-CN" altLang="en-US" dirty="0">
                <a:latin typeface="+mn-ea"/>
              </a:rPr>
              <a:t>℃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B918DE-344B-41F8-AAD0-A1E8080BD5D4}"/>
              </a:ext>
            </a:extLst>
          </p:cNvPr>
          <p:cNvSpPr txBox="1"/>
          <p:nvPr/>
        </p:nvSpPr>
        <p:spPr bwMode="auto">
          <a:xfrm>
            <a:off x="2458310" y="50366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5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℃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5DCFE18-545E-42A9-A2FF-C03719669225}"/>
              </a:ext>
            </a:extLst>
          </p:cNvPr>
          <p:cNvSpPr txBox="1"/>
          <p:nvPr/>
        </p:nvSpPr>
        <p:spPr bwMode="auto">
          <a:xfrm>
            <a:off x="4490261" y="5661368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4</a:t>
            </a:r>
            <a:r>
              <a:rPr lang="en-US" altLang="zh-CN" sz="2400" dirty="0">
                <a:latin typeface="+mn-ea"/>
              </a:rPr>
              <a:t>. Cryogenic 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3F4AD07-6986-418B-991B-02477F204F56}"/>
              </a:ext>
            </a:extLst>
          </p:cNvPr>
          <p:cNvSpPr txBox="1"/>
          <p:nvPr/>
        </p:nvSpPr>
        <p:spPr>
          <a:xfrm>
            <a:off x="4749704" y="6191756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Magnet(Det. </a:t>
            </a:r>
            <a:r>
              <a:rPr lang="en-US" altLang="zh-CN" b="1" dirty="0"/>
              <a:t>and</a:t>
            </a:r>
            <a:r>
              <a:rPr lang="en-US" altLang="zh-CN" b="1" dirty="0">
                <a:solidFill>
                  <a:srgbClr val="0070C0"/>
                </a:solidFill>
              </a:rPr>
              <a:t> ACC.)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8CE2797-B4AD-4EC3-B523-CC7C36E7395F}"/>
              </a:ext>
            </a:extLst>
          </p:cNvPr>
          <p:cNvSpPr txBox="1"/>
          <p:nvPr/>
        </p:nvSpPr>
        <p:spPr>
          <a:xfrm>
            <a:off x="1122179" y="5660327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3</a:t>
            </a:r>
            <a:r>
              <a:rPr lang="en-US" altLang="zh-CN" sz="2400" dirty="0">
                <a:latin typeface="+mn-ea"/>
              </a:rPr>
              <a:t>.</a:t>
            </a: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Gas</a:t>
            </a:r>
            <a:r>
              <a:rPr lang="zh-CN" altLang="en-US" sz="2400" dirty="0">
                <a:latin typeface="+mn-ea"/>
              </a:rPr>
              <a:t> </a:t>
            </a:r>
            <a:r>
              <a:rPr lang="en-US" altLang="zh-CN" sz="2400" dirty="0">
                <a:latin typeface="+mn-ea"/>
              </a:rPr>
              <a:t>System</a:t>
            </a:r>
            <a:endParaRPr lang="zh-CN" altLang="en-US" sz="2400" dirty="0"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D935938-186F-4721-8B3F-52F684B0ACE8}"/>
              </a:ext>
            </a:extLst>
          </p:cNvPr>
          <p:cNvSpPr txBox="1"/>
          <p:nvPr/>
        </p:nvSpPr>
        <p:spPr>
          <a:xfrm>
            <a:off x="1405910" y="618575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TPC (Ground)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16FF8D9-62F1-4DEE-9D04-6F5C4F85C095}"/>
              </a:ext>
            </a:extLst>
          </p:cNvPr>
          <p:cNvSpPr txBox="1"/>
          <p:nvPr/>
        </p:nvSpPr>
        <p:spPr bwMode="auto">
          <a:xfrm>
            <a:off x="8340384" y="5661368"/>
            <a:ext cx="3180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5</a:t>
            </a:r>
            <a:r>
              <a:rPr lang="en-US" altLang="zh-CN" sz="2400" dirty="0">
                <a:latin typeface="+mn-ea"/>
              </a:rPr>
              <a:t>. Electronics Cabinet</a:t>
            </a:r>
          </a:p>
          <a:p>
            <a:pPr algn="ctr"/>
            <a:r>
              <a:rPr lang="en-US" altLang="zh-CN" sz="2400" dirty="0">
                <a:latin typeface="+mn-ea"/>
              </a:rPr>
              <a:t>Power Cabinet</a:t>
            </a:r>
            <a:endParaRPr lang="zh-CN" altLang="en-US" sz="2400" dirty="0">
              <a:latin typeface="+mn-ea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7116947-59E0-463E-B288-A16B2BC0F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45" y="1806775"/>
            <a:ext cx="4411739" cy="314940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374672C5-40FB-46D0-93D6-A2A42A9A9073}"/>
              </a:ext>
            </a:extLst>
          </p:cNvPr>
          <p:cNvSpPr/>
          <p:nvPr/>
        </p:nvSpPr>
        <p:spPr>
          <a:xfrm>
            <a:off x="4448581" y="213010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ambient temperature :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25 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℃</a:t>
            </a:r>
            <a:endParaRPr lang="en-US" altLang="zh-CN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latin typeface="+mn-ea"/>
              </a:rPr>
              <a:t>ambient humidity : 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＜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60%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06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987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4. Experimental Hall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Water cooling and Air cooling system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97D999-5D10-4D53-B1EB-42465558EF2F}"/>
              </a:ext>
            </a:extLst>
          </p:cNvPr>
          <p:cNvGrpSpPr/>
          <p:nvPr/>
        </p:nvGrpSpPr>
        <p:grpSpPr>
          <a:xfrm>
            <a:off x="839416" y="908720"/>
            <a:ext cx="9721080" cy="3991131"/>
            <a:chOff x="1271464" y="855570"/>
            <a:chExt cx="9217024" cy="51605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1BB55FF-7733-4D9E-A3DC-2EE788C9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464" y="855570"/>
              <a:ext cx="9217024" cy="516050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F211E5A-15FA-4E6F-BD50-06A281028DD9}"/>
                </a:ext>
              </a:extLst>
            </p:cNvPr>
            <p:cNvSpPr txBox="1"/>
            <p:nvPr/>
          </p:nvSpPr>
          <p:spPr>
            <a:xfrm>
              <a:off x="2927648" y="5517232"/>
              <a:ext cx="7200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Hall</a:t>
              </a:r>
              <a:endParaRPr lang="zh-CN" altLang="en-US" dirty="0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F49EADD-E8D6-470A-8D6D-51618998B07E}"/>
              </a:ext>
            </a:extLst>
          </p:cNvPr>
          <p:cNvSpPr txBox="1"/>
          <p:nvPr/>
        </p:nvSpPr>
        <p:spPr>
          <a:xfrm>
            <a:off x="3431704" y="5125540"/>
            <a:ext cx="36856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Design Features :</a:t>
            </a:r>
          </a:p>
          <a:p>
            <a:endParaRPr lang="en-US" altLang="zh-CN" sz="1000" dirty="0">
              <a:latin typeface="+mn-ea"/>
            </a:endParaRPr>
          </a:p>
          <a:p>
            <a:r>
              <a:rPr lang="en-US" altLang="zh-CN" dirty="0">
                <a:latin typeface="+mn-ea"/>
              </a:rPr>
              <a:t>1. Two for use and one for backup</a:t>
            </a:r>
          </a:p>
          <a:p>
            <a:r>
              <a:rPr lang="en-US" altLang="zh-CN" dirty="0">
                <a:latin typeface="+mn-ea"/>
              </a:rPr>
              <a:t>2. Energy conservation</a:t>
            </a:r>
          </a:p>
          <a:p>
            <a:r>
              <a:rPr lang="en-US" altLang="zh-CN" dirty="0">
                <a:latin typeface="+mn-ea"/>
              </a:rPr>
              <a:t>3. integrated design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0227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987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4. Experimental Hall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Water cooling and Air cooling system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3AC72A-C4C0-4205-8681-92666474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323000"/>
            <a:ext cx="5000837" cy="421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00232-DE3D-43AB-B454-0980F2C2C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1323000"/>
            <a:ext cx="4408633" cy="4212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63E4903-9F7A-4DCA-9F3F-F2D91E1650DE}"/>
              </a:ext>
            </a:extLst>
          </p:cNvPr>
          <p:cNvSpPr txBox="1"/>
          <p:nvPr/>
        </p:nvSpPr>
        <p:spPr>
          <a:xfrm>
            <a:off x="1199456" y="5661248"/>
            <a:ext cx="4892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郑州轻工业大学  吴学红</a:t>
            </a:r>
            <a:r>
              <a:rPr lang="en-US" altLang="zh-CN" dirty="0"/>
              <a:t>(</a:t>
            </a:r>
            <a:r>
              <a:rPr lang="zh-CN" altLang="en-US" dirty="0"/>
              <a:t>热能与动力学院 院长</a:t>
            </a:r>
            <a:r>
              <a:rPr lang="en-US" altLang="zh-CN" dirty="0"/>
              <a:t>)</a:t>
            </a:r>
          </a:p>
          <a:p>
            <a:r>
              <a:rPr lang="zh-CN" altLang="en-US" dirty="0"/>
              <a:t>严琪</a:t>
            </a:r>
            <a:r>
              <a:rPr lang="en-US" altLang="zh-CN" dirty="0"/>
              <a:t>, </a:t>
            </a:r>
            <a:r>
              <a:rPr lang="zh-CN" altLang="en-US" dirty="0"/>
              <a:t>李刚</a:t>
            </a:r>
            <a:r>
              <a:rPr lang="en-US" altLang="zh-CN" dirty="0"/>
              <a:t>, </a:t>
            </a:r>
            <a:r>
              <a:rPr lang="zh-CN" altLang="en-US" dirty="0"/>
              <a:t>祁辉荣</a:t>
            </a:r>
            <a:r>
              <a:rPr lang="en-US" altLang="zh-CN" dirty="0"/>
              <a:t>, 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028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682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4. Experimental Hall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Cryogenic system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6D61B7-32AD-4856-A351-8C6C63532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052736"/>
            <a:ext cx="4719661" cy="4284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07DB55-0998-4F76-84E9-900B75DA7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34" y="1052736"/>
            <a:ext cx="4528580" cy="4284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14AB43F-1B80-486A-AFFA-C0CF8556F061}"/>
              </a:ext>
            </a:extLst>
          </p:cNvPr>
          <p:cNvSpPr txBox="1"/>
          <p:nvPr/>
        </p:nvSpPr>
        <p:spPr>
          <a:xfrm>
            <a:off x="1029421" y="5661248"/>
            <a:ext cx="592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宁飞鹏</a:t>
            </a:r>
            <a:r>
              <a:rPr lang="en-US" altLang="zh-CN" dirty="0"/>
              <a:t>, </a:t>
            </a:r>
            <a:r>
              <a:rPr lang="zh-CN" altLang="en-US" dirty="0"/>
              <a:t>朱应顺</a:t>
            </a:r>
            <a:r>
              <a:rPr lang="en-US" altLang="zh-CN" dirty="0"/>
              <a:t>, </a:t>
            </a:r>
            <a:r>
              <a:rPr lang="zh-CN" altLang="en-US" dirty="0"/>
              <a:t>杨啸辰</a:t>
            </a:r>
            <a:r>
              <a:rPr lang="en-US" altLang="zh-CN" dirty="0"/>
              <a:t>, </a:t>
            </a:r>
            <a:r>
              <a:rPr lang="zh-CN" altLang="en-US" dirty="0"/>
              <a:t>张祥镇</a:t>
            </a:r>
            <a:r>
              <a:rPr lang="en-US" altLang="zh-CN" dirty="0"/>
              <a:t>, </a:t>
            </a:r>
            <a:r>
              <a:rPr lang="zh-CN" altLang="en-US" dirty="0"/>
              <a:t>陈兵</a:t>
            </a:r>
            <a:r>
              <a:rPr lang="en-US" altLang="zh-CN" dirty="0"/>
              <a:t>, </a:t>
            </a:r>
            <a:r>
              <a:rPr lang="zh-CN" altLang="en-US" dirty="0"/>
              <a:t>王海静</a:t>
            </a:r>
            <a:r>
              <a:rPr lang="en-US" altLang="zh-CN" dirty="0"/>
              <a:t>, </a:t>
            </a:r>
            <a:r>
              <a:rPr lang="zh-CN" altLang="en-US" dirty="0"/>
              <a:t>石澔玙</a:t>
            </a:r>
            <a:r>
              <a:rPr lang="en-US" altLang="zh-CN" dirty="0"/>
              <a:t>, ……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515770-37C7-4FC7-980B-CD2F874729BC}"/>
              </a:ext>
            </a:extLst>
          </p:cNvPr>
          <p:cNvSpPr txBox="1"/>
          <p:nvPr/>
        </p:nvSpPr>
        <p:spPr>
          <a:xfrm>
            <a:off x="7104112" y="5949280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Total power : 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Collecting and confirming</a:t>
            </a:r>
            <a:endParaRPr lang="zh-CN" altLang="en-US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4340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10221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4. Experimental Hall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Electronics Cabinet </a:t>
            </a:r>
            <a:r>
              <a:rPr lang="en-US" altLang="zh-CN" sz="2800" dirty="0">
                <a:latin typeface="+mn-ea"/>
              </a:rPr>
              <a:t>and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 Power Cabinet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9D6ACB3-5ABE-4833-98C9-20248ABC8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52" y="764704"/>
            <a:ext cx="4649614" cy="421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7F0014E-F3E7-432F-A8F9-8BA009475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764704"/>
            <a:ext cx="5059427" cy="421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8C152D5-890F-4B4B-BDBF-DD989B03188F}"/>
              </a:ext>
            </a:extLst>
          </p:cNvPr>
          <p:cNvSpPr/>
          <p:nvPr/>
        </p:nvSpPr>
        <p:spPr>
          <a:xfrm>
            <a:off x="3359696" y="4797152"/>
            <a:ext cx="827662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+mn-ea"/>
              </a:rPr>
              <a:t>Minimum crates from current MDI</a:t>
            </a:r>
          </a:p>
          <a:p>
            <a:r>
              <a:rPr lang="en-US" altLang="zh-CN" dirty="0">
                <a:latin typeface="+mn-ea"/>
              </a:rPr>
              <a:t>    110 data crates, 237 power crates, 91 Det-HV crates, 20 Trigger crates</a:t>
            </a:r>
          </a:p>
          <a:p>
            <a:r>
              <a:rPr lang="en-US" altLang="zh-CN" b="1" dirty="0">
                <a:latin typeface="+mn-ea"/>
              </a:rPr>
              <a:t>Minimum racks from current MDI</a:t>
            </a:r>
          </a:p>
          <a:p>
            <a:r>
              <a:rPr lang="en-US" altLang="zh-CN" dirty="0">
                <a:latin typeface="+mn-ea"/>
              </a:rPr>
              <a:t>    37 data racks, 24 power racks, 23 Det-HV racks, 10 trigger racks (94 in total)</a:t>
            </a:r>
          </a:p>
          <a:p>
            <a:r>
              <a:rPr lang="en-US" altLang="zh-CN" dirty="0">
                <a:latin typeface="+mn-ea"/>
              </a:rPr>
              <a:t>    More 2 racks for AC-DC power for all the above racks</a:t>
            </a:r>
          </a:p>
          <a:p>
            <a:r>
              <a:rPr lang="en-US" altLang="zh-CN" dirty="0">
                <a:latin typeface="+mn-ea"/>
              </a:rPr>
              <a:t>    96 racks in total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95F4B2-E8D6-4A7A-99D1-37C1A7B00D58}"/>
              </a:ext>
            </a:extLst>
          </p:cNvPr>
          <p:cNvSpPr txBox="1"/>
          <p:nvPr/>
        </p:nvSpPr>
        <p:spPr>
          <a:xfrm>
            <a:off x="839416" y="5579425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王铮</a:t>
            </a:r>
            <a:r>
              <a:rPr lang="en-US" altLang="zh-CN" dirty="0"/>
              <a:t>, </a:t>
            </a:r>
            <a:r>
              <a:rPr lang="zh-CN" altLang="en-US" dirty="0"/>
              <a:t>魏微</a:t>
            </a:r>
            <a:r>
              <a:rPr lang="en-US" altLang="zh-CN" dirty="0"/>
              <a:t>, </a:t>
            </a:r>
            <a:r>
              <a:rPr lang="zh-CN" altLang="en-US" dirty="0"/>
              <a:t>黄金书</a:t>
            </a:r>
            <a:r>
              <a:rPr lang="en-US" altLang="zh-CN" dirty="0"/>
              <a:t>, 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002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29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767408" y="1124744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5. Summary</a:t>
            </a:r>
            <a:endParaRPr lang="en-US" altLang="zh-CN" sz="28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EF7DACC-5866-476C-8910-9B96B262B8CE}"/>
              </a:ext>
            </a:extLst>
          </p:cNvPr>
          <p:cNvSpPr/>
          <p:nvPr/>
        </p:nvSpPr>
        <p:spPr>
          <a:xfrm>
            <a:off x="1415480" y="1916832"/>
            <a:ext cx="8913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+mn-ea"/>
              </a:rPr>
              <a:t>The design content of the Ref TDR report is basically completed</a:t>
            </a:r>
            <a:endParaRPr lang="zh-CN" altLang="en-US" sz="2400" dirty="0"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1062CF-D497-42CB-93F1-A02ABBED522D}"/>
              </a:ext>
            </a:extLst>
          </p:cNvPr>
          <p:cNvSpPr txBox="1"/>
          <p:nvPr/>
        </p:nvSpPr>
        <p:spPr>
          <a:xfrm>
            <a:off x="1477195" y="3068960"/>
            <a:ext cx="937949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+mn-ea"/>
              </a:rPr>
              <a:t>Suggestion :</a:t>
            </a:r>
          </a:p>
          <a:p>
            <a:r>
              <a:rPr lang="en-US" altLang="zh-CN" dirty="0">
                <a:latin typeface="+mn-ea"/>
              </a:rPr>
              <a:t>    Mechanical design must undergo in-depth research and provide feasible solutions</a:t>
            </a:r>
          </a:p>
          <a:p>
            <a:endParaRPr lang="en-US" altLang="zh-CN" dirty="0">
              <a:latin typeface="+mn-ea"/>
            </a:endParaRPr>
          </a:p>
          <a:p>
            <a:r>
              <a:rPr lang="en-US" altLang="zh-CN" dirty="0">
                <a:latin typeface="+mn-ea"/>
              </a:rPr>
              <a:t>    If there are modification requirements, I hope all sub detectors can be modified together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378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4B4258-397E-45C1-ADD8-0B42895C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67780" y="1046783"/>
            <a:ext cx="10056440" cy="53345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AD6A29C-6D84-4596-9CB4-23120BF93530}"/>
              </a:ext>
            </a:extLst>
          </p:cNvPr>
          <p:cNvSpPr/>
          <p:nvPr/>
        </p:nvSpPr>
        <p:spPr>
          <a:xfrm>
            <a:off x="6528048" y="5805264"/>
            <a:ext cx="2242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n-ea"/>
              </a:rPr>
              <a:t>TDR Version</a:t>
            </a:r>
            <a:endParaRPr lang="zh-CN" altLang="en-US" sz="2800" dirty="0">
              <a:latin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782D0-4C25-47BF-B001-4DF04BD9CFDC}"/>
              </a:ext>
            </a:extLst>
          </p:cNvPr>
          <p:cNvSpPr txBox="1"/>
          <p:nvPr/>
        </p:nvSpPr>
        <p:spPr bwMode="auto">
          <a:xfrm>
            <a:off x="193427" y="255132"/>
            <a:ext cx="798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1. General Drawing --- </a:t>
            </a:r>
            <a:r>
              <a:rPr lang="en-US" altLang="zh-CN" sz="2000" dirty="0">
                <a:latin typeface="+mn-ea"/>
              </a:rPr>
              <a:t>Size distribution of </a:t>
            </a:r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Overall Detectors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F629E6-56E5-4B32-B6C8-8A2B0A19E032}"/>
              </a:ext>
            </a:extLst>
          </p:cNvPr>
          <p:cNvSpPr/>
          <p:nvPr/>
        </p:nvSpPr>
        <p:spPr>
          <a:xfrm>
            <a:off x="8112224" y="1046783"/>
            <a:ext cx="2634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Continue to optimize : </a:t>
            </a:r>
          </a:p>
          <a:p>
            <a:r>
              <a:rPr lang="en-US" altLang="zh-CN" dirty="0">
                <a:latin typeface="+mn-ea"/>
              </a:rPr>
              <a:t>  Pipeline arrangement 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DF357508-532D-4324-93CC-CEDF7617C28E}"/>
              </a:ext>
            </a:extLst>
          </p:cNvPr>
          <p:cNvSpPr txBox="1"/>
          <p:nvPr/>
        </p:nvSpPr>
        <p:spPr>
          <a:xfrm>
            <a:off x="685544" y="2978877"/>
            <a:ext cx="10820911" cy="90024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0070C0"/>
                </a:solidFill>
                <a:latin typeface="+mn-ea"/>
                <a:ea typeface="+mn-ea"/>
              </a:rPr>
              <a:t>Thank you for your attention!</a:t>
            </a:r>
            <a:endParaRPr lang="zh-CN" altLang="en-US" sz="600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800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782D0-4C25-47BF-B001-4DF04BD9CFDC}"/>
              </a:ext>
            </a:extLst>
          </p:cNvPr>
          <p:cNvSpPr txBox="1"/>
          <p:nvPr/>
        </p:nvSpPr>
        <p:spPr bwMode="auto">
          <a:xfrm>
            <a:off x="193427" y="255132"/>
            <a:ext cx="9155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1. General Drawing --- </a:t>
            </a:r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Retrospect the Journey of the General drawing</a:t>
            </a:r>
            <a:endParaRPr lang="zh-CN" altLang="en-US" sz="2000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D59E0F-A175-437F-9357-405F05C0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70" y="1484784"/>
            <a:ext cx="4976624" cy="370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EBA832-0119-4C55-9972-C5F380BF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1484784"/>
            <a:ext cx="4632511" cy="370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76EC527-5658-4E94-8F3D-2D6E3A0E1AF8}"/>
              </a:ext>
            </a:extLst>
          </p:cNvPr>
          <p:cNvSpPr txBox="1"/>
          <p:nvPr/>
        </p:nvSpPr>
        <p:spPr>
          <a:xfrm>
            <a:off x="2174701" y="5301208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2019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年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6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月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29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日</a:t>
            </a:r>
            <a:endParaRPr lang="zh-CN" altLang="en-US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699D1A8-C20D-46A1-A5B1-413AA496F18D}"/>
              </a:ext>
            </a:extLst>
          </p:cNvPr>
          <p:cNvSpPr txBox="1"/>
          <p:nvPr/>
        </p:nvSpPr>
        <p:spPr>
          <a:xfrm>
            <a:off x="8688288" y="5301208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2020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年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3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月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31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日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142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782D0-4C25-47BF-B001-4DF04BD9CFDC}"/>
              </a:ext>
            </a:extLst>
          </p:cNvPr>
          <p:cNvSpPr txBox="1"/>
          <p:nvPr/>
        </p:nvSpPr>
        <p:spPr bwMode="auto">
          <a:xfrm>
            <a:off x="193427" y="255132"/>
            <a:ext cx="8483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1. General Drawing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Detectors Mechanical Layout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65CE79E-DD73-4A21-A65F-556E0EF0DED4}"/>
              </a:ext>
            </a:extLst>
          </p:cNvPr>
          <p:cNvSpPr txBox="1"/>
          <p:nvPr/>
        </p:nvSpPr>
        <p:spPr>
          <a:xfrm>
            <a:off x="742883" y="1341348"/>
            <a:ext cx="38747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70C0"/>
                </a:solidFill>
                <a:latin typeface="+mn-ea"/>
              </a:rPr>
              <a:t>From outmost to innermost</a:t>
            </a:r>
            <a:endParaRPr lang="zh-CN" altLang="en-US" sz="22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9E5039F-A428-497A-B975-100BAD9BE49E}"/>
              </a:ext>
            </a:extLst>
          </p:cNvPr>
          <p:cNvSpPr txBox="1"/>
          <p:nvPr/>
        </p:nvSpPr>
        <p:spPr>
          <a:xfrm>
            <a:off x="808326" y="2295661"/>
            <a:ext cx="128753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Yoke</a:t>
            </a:r>
          </a:p>
          <a:p>
            <a:pPr algn="ctr"/>
            <a:r>
              <a:rPr lang="en-US" altLang="zh-CN" sz="1200" dirty="0">
                <a:latin typeface="+mn-ea"/>
              </a:rPr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Magnet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ECAL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TPC</a:t>
            </a:r>
          </a:p>
          <a:p>
            <a:pPr algn="ctr"/>
            <a:r>
              <a:rPr lang="en-US" altLang="zh-CN" sz="1200" dirty="0">
                <a:latin typeface="+mn-ea"/>
              </a:rPr>
              <a:t>(OTK)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ITK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+mn-ea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pipe</a:t>
            </a:r>
          </a:p>
          <a:p>
            <a:pPr algn="ctr"/>
            <a:r>
              <a:rPr lang="en-US" altLang="zh-CN" sz="1200" dirty="0">
                <a:latin typeface="+mn-ea"/>
              </a:rPr>
              <a:t>(VTX  LumiCal)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8C4220-557D-48C7-AA76-D4AD1211B2A4}"/>
              </a:ext>
            </a:extLst>
          </p:cNvPr>
          <p:cNvSpPr txBox="1"/>
          <p:nvPr/>
        </p:nvSpPr>
        <p:spPr>
          <a:xfrm>
            <a:off x="785884" y="1728622"/>
            <a:ext cx="133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Barrel</a:t>
            </a:r>
            <a:r>
              <a:rPr lang="en-US" altLang="zh-CN" sz="1200" dirty="0">
                <a:latin typeface="+mn-ea"/>
              </a:rPr>
              <a:t>(7)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561D55-AE13-40B6-8A62-B6616CFA2EEE}"/>
              </a:ext>
            </a:extLst>
          </p:cNvPr>
          <p:cNvSpPr txBox="1"/>
          <p:nvPr/>
        </p:nvSpPr>
        <p:spPr>
          <a:xfrm>
            <a:off x="2147475" y="1728622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</a:rPr>
              <a:t>Endcap</a:t>
            </a:r>
            <a:r>
              <a:rPr lang="en-US" altLang="zh-CN" sz="1200" dirty="0">
                <a:latin typeface="+mn-ea"/>
              </a:rPr>
              <a:t>(3)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E7DC62A-23CC-4C35-8FB7-35A9B6D03031}"/>
              </a:ext>
            </a:extLst>
          </p:cNvPr>
          <p:cNvSpPr txBox="1"/>
          <p:nvPr/>
        </p:nvSpPr>
        <p:spPr>
          <a:xfrm>
            <a:off x="2543417" y="2256500"/>
            <a:ext cx="8002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Yoke</a:t>
            </a:r>
          </a:p>
          <a:p>
            <a:pPr algn="ctr"/>
            <a:r>
              <a:rPr lang="en-US" altLang="zh-CN" sz="1200" dirty="0">
                <a:latin typeface="+mn-ea"/>
              </a:rPr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  <a:latin typeface="+mn-ea"/>
              </a:rPr>
              <a:t>ECAL</a:t>
            </a:r>
          </a:p>
          <a:p>
            <a:pPr algn="ctr"/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(</a:t>
            </a:r>
            <a:r>
              <a:rPr lang="en-US" altLang="zh-CN" sz="1200" dirty="0">
                <a:latin typeface="+mn-ea"/>
              </a:rPr>
              <a:t>OTK</a:t>
            </a:r>
            <a:r>
              <a:rPr lang="en-US" altLang="zh-CN" sz="1200" dirty="0">
                <a:solidFill>
                  <a:srgbClr val="0070C0"/>
                </a:solidFill>
                <a:latin typeface="+mn-ea"/>
              </a:rPr>
              <a:t>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F5731DA-A7E2-4AAB-B4E5-E61D8ECDE48E}"/>
              </a:ext>
            </a:extLst>
          </p:cNvPr>
          <p:cNvSpPr txBox="1"/>
          <p:nvPr/>
        </p:nvSpPr>
        <p:spPr>
          <a:xfrm>
            <a:off x="3773610" y="1728622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MDI</a:t>
            </a:r>
            <a:r>
              <a:rPr lang="en-US" altLang="zh-CN" sz="1200" dirty="0">
                <a:latin typeface="+mn-ea"/>
              </a:rPr>
              <a:t>(1)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B46542A-692A-4925-A622-4C573D32FF30}"/>
              </a:ext>
            </a:extLst>
          </p:cNvPr>
          <p:cNvSpPr/>
          <p:nvPr/>
        </p:nvSpPr>
        <p:spPr>
          <a:xfrm>
            <a:off x="3350416" y="2454450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ACC component</a:t>
            </a:r>
            <a:endParaRPr lang="zh-CN" altLang="en-US" dirty="0">
              <a:latin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974C16C-C8FC-46CD-9504-6B04838FD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118" y="1556792"/>
            <a:ext cx="6013999" cy="4500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8C8F8D0-0B99-4340-8874-69E6330A31EE}"/>
              </a:ext>
            </a:extLst>
          </p:cNvPr>
          <p:cNvSpPr/>
          <p:nvPr/>
        </p:nvSpPr>
        <p:spPr bwMode="auto">
          <a:xfrm>
            <a:off x="3099542" y="4600708"/>
            <a:ext cx="2175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Total 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  ≈ 5,120 t</a:t>
            </a:r>
          </a:p>
        </p:txBody>
      </p:sp>
    </p:spTree>
    <p:extLst>
      <p:ext uri="{BB962C8B-B14F-4D97-AF65-F5344CB8AC3E}">
        <p14:creationId xmlns:p14="http://schemas.microsoft.com/office/powerpoint/2010/main" val="370150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1344" y="342358"/>
            <a:ext cx="8720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1. General Drawing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Open Range of the End Yokes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56EEF-880E-4E92-99BE-ADA21CE5E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11102"/>
            <a:ext cx="6519800" cy="57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07D7D3-C80C-4226-B9C5-2BF11BDF6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917102"/>
            <a:ext cx="4611277" cy="296463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78401D3-5BCE-4A8A-846B-E460499AA05F}"/>
              </a:ext>
            </a:extLst>
          </p:cNvPr>
          <p:cNvSpPr txBox="1"/>
          <p:nvPr/>
        </p:nvSpPr>
        <p:spPr>
          <a:xfrm>
            <a:off x="9984432" y="318779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+mn-ea"/>
              </a:rPr>
              <a:t>Muon</a:t>
            </a:r>
          </a:p>
          <a:p>
            <a:r>
              <a:rPr lang="en-US" altLang="zh-CN" dirty="0">
                <a:latin typeface="+mn-ea"/>
              </a:rPr>
              <a:t>Side Maintenance</a:t>
            </a:r>
            <a:endParaRPr lang="zh-CN" altLang="en-US" dirty="0">
              <a:latin typeface="+mn-ea"/>
            </a:endParaRPr>
          </a:p>
        </p:txBody>
      </p:sp>
      <p:cxnSp>
        <p:nvCxnSpPr>
          <p:cNvPr id="9" name="直接箭头连接符 10">
            <a:extLst>
              <a:ext uri="{FF2B5EF4-FFF2-40B4-BE49-F238E27FC236}">
                <a16:creationId xmlns:a16="http://schemas.microsoft.com/office/drawing/2014/main" id="{73E1C29F-0614-44E1-9790-33B64EE6FD6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416480" y="2060848"/>
            <a:ext cx="504056" cy="1126943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0">
            <a:extLst>
              <a:ext uri="{FF2B5EF4-FFF2-40B4-BE49-F238E27FC236}">
                <a16:creationId xmlns:a16="http://schemas.microsoft.com/office/drawing/2014/main" id="{09249B7C-5495-479F-A9CF-07851788605A}"/>
              </a:ext>
            </a:extLst>
          </p:cNvPr>
          <p:cNvCxnSpPr>
            <a:cxnSpLocks/>
          </p:cNvCxnSpPr>
          <p:nvPr/>
        </p:nvCxnSpPr>
        <p:spPr bwMode="auto">
          <a:xfrm flipV="1">
            <a:off x="8328248" y="2564904"/>
            <a:ext cx="545360" cy="228771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47D5AC76-FB4C-4750-A3E4-617A3E5B890A}"/>
              </a:ext>
            </a:extLst>
          </p:cNvPr>
          <p:cNvSpPr/>
          <p:nvPr/>
        </p:nvSpPr>
        <p:spPr>
          <a:xfrm>
            <a:off x="6394197" y="1713002"/>
            <a:ext cx="2222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+mn-ea"/>
              </a:rPr>
              <a:t>Main</a:t>
            </a:r>
          </a:p>
          <a:p>
            <a:r>
              <a:rPr lang="en-US" altLang="zh-CN" sz="2000" dirty="0">
                <a:latin typeface="+mn-ea"/>
              </a:rPr>
              <a:t>maintenance path</a:t>
            </a:r>
            <a:endParaRPr lang="zh-CN" altLang="en-US" sz="2000" dirty="0">
              <a:latin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FFC2AF6-B679-4D83-A70A-410498B246C6}"/>
              </a:ext>
            </a:extLst>
          </p:cNvPr>
          <p:cNvSpPr/>
          <p:nvPr/>
        </p:nvSpPr>
        <p:spPr>
          <a:xfrm>
            <a:off x="7303768" y="4492974"/>
            <a:ext cx="35445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Factors considered :</a:t>
            </a:r>
          </a:p>
          <a:p>
            <a:r>
              <a:rPr lang="en-US" altLang="zh-CN" dirty="0">
                <a:latin typeface="+mn-ea"/>
              </a:rPr>
              <a:t>1. Maintenance and replacement</a:t>
            </a:r>
          </a:p>
          <a:p>
            <a:r>
              <a:rPr lang="en-US" altLang="zh-CN" dirty="0">
                <a:latin typeface="+mn-ea"/>
              </a:rPr>
              <a:t>2. Saving floor space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8127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796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1. General Drawing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Pre-assembly Installation 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65C8007-F5C1-4A73-93C8-ABC3906576D6}"/>
              </a:ext>
            </a:extLst>
          </p:cNvPr>
          <p:cNvSpPr/>
          <p:nvPr/>
        </p:nvSpPr>
        <p:spPr bwMode="auto">
          <a:xfrm>
            <a:off x="5483546" y="6158759"/>
            <a:ext cx="2242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+mn-ea"/>
              </a:rPr>
              <a:t>TDR Version</a:t>
            </a:r>
            <a:endParaRPr lang="zh-CN" altLang="en-US" sz="2800" dirty="0">
              <a:latin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D706127-5EF0-497F-A5C1-1EDA4F5C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388" y="2558759"/>
            <a:ext cx="733385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7F161F-60CB-43E9-AA70-0C5430B6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1268760"/>
            <a:ext cx="4186367" cy="3420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AFF4B24-8117-42AB-BE52-584D05DD9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62" y="981368"/>
            <a:ext cx="4084371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88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5062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0DB88C15-CE27-4A08-9FD4-B5AC1A1A1C24}"/>
              </a:ext>
            </a:extLst>
          </p:cNvPr>
          <p:cNvSpPr/>
          <p:nvPr/>
        </p:nvSpPr>
        <p:spPr bwMode="auto">
          <a:xfrm>
            <a:off x="0" y="2487196"/>
            <a:ext cx="599555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>
                <a:latin typeface="+mn-ea"/>
              </a:rPr>
              <a:t>Barrel Yoke  :  </a:t>
            </a:r>
            <a:r>
              <a:rPr lang="en-US" sz="2000" dirty="0">
                <a:solidFill>
                  <a:srgbClr val="FF0000"/>
                </a:solidFill>
                <a:latin typeface="+mn-ea"/>
              </a:rPr>
              <a:t>Fixed on the </a:t>
            </a:r>
            <a:r>
              <a:rPr lang="en-US" sz="2000" dirty="0">
                <a:solidFill>
                  <a:schemeClr val="tx1"/>
                </a:solidFill>
                <a:latin typeface="+mn-ea"/>
              </a:rPr>
              <a:t>ground Base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Magnet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  :  Fixed on the</a:t>
            </a:r>
            <a:r>
              <a:rPr lang="en-US" altLang="zh-CN" sz="2000" dirty="0">
                <a:solidFill>
                  <a:srgbClr val="0070C0"/>
                </a:solidFill>
                <a:latin typeface="+mn-ea"/>
              </a:rPr>
              <a:t> </a:t>
            </a:r>
            <a:r>
              <a:rPr lang="en-US" sz="2000" dirty="0">
                <a:latin typeface="+mn-ea"/>
              </a:rPr>
              <a:t>Barrel Yoke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Barrel HCAL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Yoke 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Barrel ECAL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HCAL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TPC+OTK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ECAL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     ITK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TPC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Beampipe(Vertex and LumiCal)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:  Fixed on the </a:t>
            </a:r>
            <a:r>
              <a:rPr lang="en-US" sz="2000" dirty="0">
                <a:latin typeface="+mn-ea"/>
              </a:rPr>
              <a:t>ITK</a:t>
            </a:r>
          </a:p>
          <a:p>
            <a:pPr>
              <a:defRPr/>
            </a:pPr>
            <a:endParaRPr lang="en-US" sz="2000" dirty="0">
              <a:latin typeface="+mn-ea"/>
            </a:endParaRPr>
          </a:p>
          <a:p>
            <a:pPr>
              <a:defRPr/>
            </a:pPr>
            <a:r>
              <a:rPr lang="en-US" sz="2000" dirty="0">
                <a:latin typeface="+mn-ea"/>
              </a:rPr>
              <a:t>End-cap ECAL+OTK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HCAL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   End-cap HCAL  : 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Fixed on the </a:t>
            </a:r>
            <a:r>
              <a:rPr lang="en-US" sz="2000" dirty="0">
                <a:latin typeface="+mn-ea"/>
              </a:rPr>
              <a:t>Barrel HCAL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  <a:latin typeface="+mn-ea"/>
              </a:rPr>
              <a:t>                                       (</a:t>
            </a:r>
            <a:r>
              <a:rPr lang="en-US" sz="2000" dirty="0">
                <a:latin typeface="+mn-ea"/>
              </a:rPr>
              <a:t>Auxiliary </a:t>
            </a:r>
            <a:r>
              <a:rPr lang="en-US" altLang="zh-CN" sz="2000" dirty="0">
                <a:latin typeface="+mn-ea"/>
              </a:rPr>
              <a:t>ring</a:t>
            </a:r>
            <a:r>
              <a:rPr lang="en-US" sz="2000" dirty="0">
                <a:latin typeface="+mn-e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or</a:t>
            </a:r>
            <a:r>
              <a:rPr lang="en-US" sz="2000" dirty="0">
                <a:latin typeface="+mn-ea"/>
              </a:rPr>
              <a:t> Flange</a:t>
            </a:r>
            <a:r>
              <a:rPr lang="en-US" sz="2000" dirty="0">
                <a:solidFill>
                  <a:srgbClr val="0070C0"/>
                </a:solidFill>
                <a:latin typeface="+mn-ea"/>
              </a:rPr>
              <a:t>)</a:t>
            </a:r>
          </a:p>
          <a:p>
            <a:pPr>
              <a:defRPr/>
            </a:pPr>
            <a:r>
              <a:rPr lang="en-US" sz="2000" dirty="0">
                <a:latin typeface="+mn-ea"/>
              </a:rPr>
              <a:t>                  End Yoke  :  </a:t>
            </a:r>
            <a:r>
              <a:rPr lang="en-US" sz="2000" dirty="0">
                <a:solidFill>
                  <a:srgbClr val="FF0000"/>
                </a:solidFill>
                <a:latin typeface="+mn-ea"/>
              </a:rPr>
              <a:t>Fixed on the ground </a:t>
            </a:r>
            <a:r>
              <a:rPr lang="en-US" sz="2000" dirty="0">
                <a:latin typeface="+mn-ea"/>
              </a:rPr>
              <a:t>Base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B9DA519-C08C-4CD3-BA73-40036FF7B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2060848"/>
            <a:ext cx="2042197" cy="1980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2BD6516-6600-4D26-B578-FB26F0A98626}"/>
              </a:ext>
            </a:extLst>
          </p:cNvPr>
          <p:cNvSpPr/>
          <p:nvPr/>
        </p:nvSpPr>
        <p:spPr>
          <a:xfrm>
            <a:off x="199963" y="1352588"/>
            <a:ext cx="7250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1. The connection structure should be proximity</a:t>
            </a:r>
          </a:p>
          <a:p>
            <a:r>
              <a:rPr lang="en-US" altLang="zh-CN" dirty="0">
                <a:solidFill>
                  <a:srgbClr val="0070C0"/>
                </a:solidFill>
                <a:latin typeface="+mn-ea"/>
              </a:rPr>
              <a:t>2. The connection structure should be adjustable (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Remote automatic</a:t>
            </a:r>
            <a:r>
              <a:rPr lang="en-US" altLang="zh-CN" dirty="0">
                <a:solidFill>
                  <a:srgbClr val="0070C0"/>
                </a:solidFill>
                <a:latin typeface="+mn-ea"/>
              </a:rPr>
              <a:t>)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466926-7EDE-4A1F-A4B9-FFC863EFF7E6}"/>
              </a:ext>
            </a:extLst>
          </p:cNvPr>
          <p:cNvSpPr/>
          <p:nvPr/>
        </p:nvSpPr>
        <p:spPr>
          <a:xfrm>
            <a:off x="423031" y="983256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+mn-ea"/>
              </a:rPr>
              <a:t>Design Requirements</a:t>
            </a:r>
            <a:endParaRPr lang="zh-CN" altLang="en-US" dirty="0"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5CBD663-7BF7-4982-B3C6-5606798C0EAA}"/>
              </a:ext>
            </a:extLst>
          </p:cNvPr>
          <p:cNvSpPr txBox="1"/>
          <p:nvPr/>
        </p:nvSpPr>
        <p:spPr>
          <a:xfrm>
            <a:off x="5951984" y="367151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Base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BEF9A30-533C-4E9A-9308-BB7717C5DCFF}"/>
              </a:ext>
            </a:extLst>
          </p:cNvPr>
          <p:cNvSpPr/>
          <p:nvPr/>
        </p:nvSpPr>
        <p:spPr bwMode="auto">
          <a:xfrm>
            <a:off x="8112224" y="836712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+mn-ea"/>
              </a:rPr>
              <a:t>Continue to optimize : </a:t>
            </a:r>
          </a:p>
          <a:p>
            <a:r>
              <a:rPr lang="en-US" altLang="zh-CN" dirty="0">
                <a:latin typeface="+mn-ea"/>
              </a:rPr>
              <a:t>  Connection Structure</a:t>
            </a:r>
            <a:endParaRPr lang="zh-CN" altLang="en-US" dirty="0">
              <a:latin typeface="+mn-ea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3BA7B4C-1972-422A-9C26-62D4FB6F21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42053" y="2326323"/>
            <a:ext cx="5274310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58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F0B6BF-CC68-4FC6-8A95-569AF441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84631" y="6464369"/>
            <a:ext cx="263214" cy="276999"/>
          </a:xfrm>
        </p:spPr>
        <p:txBody>
          <a:bodyPr wrap="none">
            <a:spAutoFit/>
          </a:bodyPr>
          <a:lstStyle/>
          <a:p>
            <a:pPr algn="ctr"/>
            <a:fld id="{F15E9139-A00B-4B2A-98A6-095DC08F1345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BBA8C-E668-44F8-AEC5-D650E6C1A77C}"/>
              </a:ext>
            </a:extLst>
          </p:cNvPr>
          <p:cNvSpPr txBox="1"/>
          <p:nvPr/>
        </p:nvSpPr>
        <p:spPr bwMode="auto">
          <a:xfrm>
            <a:off x="193427" y="255132"/>
            <a:ext cx="6822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2. Connection of sub detectors --- </a:t>
            </a:r>
            <a:r>
              <a:rPr lang="en-US" altLang="zh-CN" sz="2800" dirty="0">
                <a:solidFill>
                  <a:srgbClr val="0070C0"/>
                </a:solidFill>
                <a:latin typeface="+mn-ea"/>
              </a:rPr>
              <a:t>Magnet</a:t>
            </a:r>
            <a:endParaRPr lang="zh-CN" altLang="en-US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08E9F7-06A4-408C-93C2-96EB84E6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908720"/>
            <a:ext cx="4221277" cy="54215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CDD879A-D31F-46F8-8EDC-44C242B7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1916832"/>
            <a:ext cx="3362325" cy="3876675"/>
          </a:xfrm>
          <a:prstGeom prst="rect">
            <a:avLst/>
          </a:prstGeom>
        </p:spPr>
      </p:pic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58D89944-35FF-45B2-8150-F8D3D179F5BF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1824" y="2564905"/>
            <a:ext cx="2201544" cy="79208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1382E1FE-CC3B-4550-ADD0-20A715F54495}"/>
              </a:ext>
            </a:extLst>
          </p:cNvPr>
          <p:cNvSpPr txBox="1"/>
          <p:nvPr/>
        </p:nvSpPr>
        <p:spPr>
          <a:xfrm>
            <a:off x="3503712" y="5877272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n-ea"/>
              </a:rPr>
              <a:t>“T” Shape Connection Structure</a:t>
            </a:r>
            <a:endParaRPr lang="zh-CN" altLang="en-US" dirty="0"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5C159A7-17A8-42A4-B8C5-DBA42898F956}"/>
              </a:ext>
            </a:extLst>
          </p:cNvPr>
          <p:cNvSpPr/>
          <p:nvPr/>
        </p:nvSpPr>
        <p:spPr bwMode="auto">
          <a:xfrm>
            <a:off x="1748103" y="934780"/>
            <a:ext cx="4467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dirty="0">
                <a:latin typeface="+mn-ea"/>
              </a:rPr>
              <a:t>Weight :</a:t>
            </a:r>
          </a:p>
          <a:p>
            <a:pPr>
              <a:defRPr/>
            </a:pPr>
            <a:r>
              <a:rPr lang="en-US" altLang="zh-CN" sz="2000" b="1" dirty="0">
                <a:latin typeface="+mn-ea"/>
              </a:rPr>
              <a:t>           ≈ 1560(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</a:rPr>
              <a:t>Yoke</a:t>
            </a:r>
            <a:r>
              <a:rPr lang="en-US" altLang="zh-CN" sz="2000" b="1" dirty="0">
                <a:latin typeface="+mn-ea"/>
              </a:rPr>
              <a:t>) + 290(</a:t>
            </a:r>
            <a:r>
              <a:rPr lang="en-US" altLang="zh-CN" sz="2000" b="1" dirty="0">
                <a:solidFill>
                  <a:srgbClr val="0070C0"/>
                </a:solidFill>
                <a:latin typeface="+mn-ea"/>
              </a:rPr>
              <a:t>Magnet</a:t>
            </a:r>
            <a:r>
              <a:rPr lang="en-US" altLang="zh-CN" sz="2000" b="1" dirty="0">
                <a:latin typeface="+mn-ea"/>
              </a:rPr>
              <a:t>) t</a:t>
            </a:r>
          </a:p>
        </p:txBody>
      </p:sp>
    </p:spTree>
    <p:extLst>
      <p:ext uri="{BB962C8B-B14F-4D97-AF65-F5344CB8AC3E}">
        <p14:creationId xmlns:p14="http://schemas.microsoft.com/office/powerpoint/2010/main" val="4212058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16790</TotalTime>
  <Words>1129</Words>
  <Application>Microsoft Office PowerPoint</Application>
  <DocSecurity>0</DocSecurity>
  <PresentationFormat>宽屏</PresentationFormat>
  <Paragraphs>243</Paragraphs>
  <Slides>30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5" baseType="lpstr">
      <vt:lpstr>等线</vt:lpstr>
      <vt:lpstr>等线 Light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DELL</dc:creator>
  <cp:keywords/>
  <dc:description/>
  <cp:lastModifiedBy>Q Ji</cp:lastModifiedBy>
  <cp:revision>2615</cp:revision>
  <dcterms:created xsi:type="dcterms:W3CDTF">2021-11-01T07:05:17Z</dcterms:created>
  <dcterms:modified xsi:type="dcterms:W3CDTF">2025-01-24T02:18:52Z</dcterms:modified>
  <cp:category/>
  <dc:identifier/>
  <cp:contentStatus/>
  <dc:language/>
  <cp:version/>
</cp:coreProperties>
</file>