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7.jpg" ContentType="image/png"/>
  <Override PartName="/ppt/notesSlides/notesSlide6.xml" ContentType="application/vnd.openxmlformats-officedocument.presentationml.notesSlide+xml"/>
  <Override PartName="/ppt/media/image40.jpg" ContentType="image/png"/>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66.jpg" ContentType="image/pn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9"/>
  </p:notesMasterIdLst>
  <p:sldIdLst>
    <p:sldId id="256" r:id="rId2"/>
    <p:sldId id="420" r:id="rId3"/>
    <p:sldId id="3786" r:id="rId4"/>
    <p:sldId id="3880" r:id="rId5"/>
    <p:sldId id="309" r:id="rId6"/>
    <p:sldId id="1083" r:id="rId7"/>
    <p:sldId id="3891" r:id="rId8"/>
    <p:sldId id="3839" r:id="rId9"/>
    <p:sldId id="3881" r:id="rId10"/>
    <p:sldId id="3791" r:id="rId11"/>
    <p:sldId id="3783" r:id="rId12"/>
    <p:sldId id="13416" r:id="rId13"/>
    <p:sldId id="1131" r:id="rId14"/>
    <p:sldId id="13418" r:id="rId15"/>
    <p:sldId id="13417" r:id="rId16"/>
    <p:sldId id="3894" r:id="rId17"/>
    <p:sldId id="259" r:id="rId18"/>
    <p:sldId id="13415" r:id="rId19"/>
    <p:sldId id="3895" r:id="rId20"/>
    <p:sldId id="3896" r:id="rId21"/>
    <p:sldId id="3948" r:id="rId22"/>
    <p:sldId id="13411" r:id="rId23"/>
    <p:sldId id="13412" r:id="rId24"/>
    <p:sldId id="13414" r:id="rId25"/>
    <p:sldId id="13409" r:id="rId26"/>
    <p:sldId id="13413" r:id="rId27"/>
    <p:sldId id="329" r:id="rId28"/>
    <p:sldId id="336" r:id="rId29"/>
    <p:sldId id="264" r:id="rId30"/>
    <p:sldId id="3765" r:id="rId31"/>
    <p:sldId id="349" r:id="rId32"/>
    <p:sldId id="1059" r:id="rId33"/>
    <p:sldId id="3689" r:id="rId34"/>
    <p:sldId id="422" r:id="rId35"/>
    <p:sldId id="428" r:id="rId36"/>
    <p:sldId id="482" r:id="rId37"/>
    <p:sldId id="463" r:id="rId38"/>
    <p:sldId id="3771" r:id="rId39"/>
    <p:sldId id="3792" r:id="rId40"/>
    <p:sldId id="3772" r:id="rId41"/>
    <p:sldId id="3735" r:id="rId42"/>
    <p:sldId id="472" r:id="rId43"/>
    <p:sldId id="266" r:id="rId44"/>
    <p:sldId id="441" r:id="rId45"/>
    <p:sldId id="872" r:id="rId46"/>
    <p:sldId id="3841" r:id="rId47"/>
    <p:sldId id="3843" r:id="rId48"/>
    <p:sldId id="824" r:id="rId49"/>
    <p:sldId id="445" r:id="rId50"/>
    <p:sldId id="3875" r:id="rId51"/>
    <p:sldId id="451" r:id="rId52"/>
    <p:sldId id="3698" r:id="rId53"/>
    <p:sldId id="3702" r:id="rId54"/>
    <p:sldId id="3701" r:id="rId55"/>
    <p:sldId id="3790" r:id="rId56"/>
    <p:sldId id="3789" r:id="rId57"/>
    <p:sldId id="3788" r:id="rId5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813"/>
    <p:restoredTop sz="85141"/>
  </p:normalViewPr>
  <p:slideViewPr>
    <p:cSldViewPr snapToGrid="0" snapToObjects="1">
      <p:cViewPr varScale="1">
        <p:scale>
          <a:sx n="78" d="100"/>
          <a:sy n="78" d="100"/>
        </p:scale>
        <p:origin x="168" y="73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BD54A8-5671-4F5C-BFC1-18D4B623C6E5}" type="doc">
      <dgm:prSet loTypeId="urn:microsoft.com/office/officeart/2005/8/layout/arrow2" loCatId="process" qsTypeId="urn:microsoft.com/office/officeart/2005/8/quickstyle/simple1" qsCatId="simple" csTypeId="urn:microsoft.com/office/officeart/2005/8/colors/colorful1" csCatId="colorful" phldr="1"/>
      <dgm:spPr/>
      <dgm:t>
        <a:bodyPr/>
        <a:lstStyle/>
        <a:p>
          <a:endParaRPr lang="zh-CN" altLang="en-US"/>
        </a:p>
      </dgm:t>
    </dgm:pt>
    <dgm:pt modelId="{F413F853-7AC6-4884-A289-9D7AB00659DA}">
      <dgm:prSet phldrT="[文本]" custT="1"/>
      <dgm:spPr/>
      <dgm:t>
        <a:bodyPr/>
        <a:lstStyle/>
        <a:p>
          <a:r>
            <a:rPr lang="en-US" altLang="zh-CN" sz="2000" b="1" dirty="0">
              <a:latin typeface="Times New Roman" panose="02020603050405020304" pitchFamily="18" charset="0"/>
              <a:cs typeface="Times New Roman" panose="02020603050405020304" pitchFamily="18" charset="0"/>
            </a:rPr>
            <a:t>Baryon  EMFFs</a:t>
          </a:r>
          <a:endParaRPr lang="zh-CN" altLang="en-US" sz="2000" b="1" dirty="0">
            <a:latin typeface="Times New Roman" panose="02020603050405020304" pitchFamily="18" charset="0"/>
            <a:cs typeface="Times New Roman" panose="02020603050405020304" pitchFamily="18" charset="0"/>
          </a:endParaRPr>
        </a:p>
      </dgm:t>
    </dgm:pt>
    <dgm:pt modelId="{49F35D43-8286-424C-97CE-943E580694D3}" type="parTrans" cxnId="{EA9F1616-4756-47A0-9E0D-10292B7D4C3A}">
      <dgm:prSet/>
      <dgm:spPr/>
      <dgm:t>
        <a:bodyPr/>
        <a:lstStyle/>
        <a:p>
          <a:endParaRPr lang="zh-CN" altLang="en-US" sz="2000" b="1"/>
        </a:p>
      </dgm:t>
    </dgm:pt>
    <dgm:pt modelId="{ADE65A35-E97E-4396-B3DD-C9605C2A18C8}" type="sibTrans" cxnId="{EA9F1616-4756-47A0-9E0D-10292B7D4C3A}">
      <dgm:prSet/>
      <dgm:spPr/>
      <dgm:t>
        <a:bodyPr/>
        <a:lstStyle/>
        <a:p>
          <a:endParaRPr lang="zh-CN" altLang="en-US" sz="2000" b="1"/>
        </a:p>
      </dgm:t>
    </dgm:pt>
    <dgm:pt modelId="{40CD35A6-591B-4FBF-9DEC-CF977604E43D}">
      <dgm:prSet phldrT="[文本]" custT="1"/>
      <dgm:spPr/>
      <dgm:t>
        <a:bodyPr/>
        <a:lstStyle/>
        <a:p>
          <a:r>
            <a:rPr lang="en-US" altLang="zh-CN" sz="2000" b="1" dirty="0">
              <a:latin typeface="Times New Roman" panose="02020603050405020304" pitchFamily="18" charset="0"/>
              <a:cs typeface="Times New Roman" panose="02020603050405020304" pitchFamily="18" charset="0"/>
            </a:rPr>
            <a:t>Threshold effect</a:t>
          </a:r>
          <a:endParaRPr lang="zh-CN" altLang="en-US" sz="2000" b="1" dirty="0">
            <a:latin typeface="Times New Roman" panose="02020603050405020304" pitchFamily="18" charset="0"/>
            <a:cs typeface="Times New Roman" panose="02020603050405020304" pitchFamily="18" charset="0"/>
          </a:endParaRPr>
        </a:p>
      </dgm:t>
    </dgm:pt>
    <dgm:pt modelId="{06DBDD28-0D39-4FD0-9AF1-A0B013A97BB6}" type="parTrans" cxnId="{EAFA1A19-994E-479C-AA40-5FF5C98EE079}">
      <dgm:prSet/>
      <dgm:spPr/>
      <dgm:t>
        <a:bodyPr/>
        <a:lstStyle/>
        <a:p>
          <a:endParaRPr lang="zh-CN" altLang="en-US" sz="2000" b="1"/>
        </a:p>
      </dgm:t>
    </dgm:pt>
    <dgm:pt modelId="{F14A6A9E-12A8-4475-8A30-5797ED9C1B7D}" type="sibTrans" cxnId="{EAFA1A19-994E-479C-AA40-5FF5C98EE079}">
      <dgm:prSet/>
      <dgm:spPr/>
      <dgm:t>
        <a:bodyPr/>
        <a:lstStyle/>
        <a:p>
          <a:endParaRPr lang="zh-CN" altLang="en-US" sz="2000" b="1"/>
        </a:p>
      </dgm:t>
    </dgm:pt>
    <dgm:pt modelId="{DB3FDE6D-A4FB-4DD7-A7E5-8898734B232A}">
      <dgm:prSet phldrT="[文本]" custT="1"/>
      <dgm:spPr/>
      <dgm:t>
        <a:bodyPr/>
        <a:lstStyle/>
        <a:p>
          <a:r>
            <a:rPr lang="en-US" altLang="zh-CN" sz="2000" b="1" dirty="0">
              <a:latin typeface="Times New Roman" panose="02020603050405020304" pitchFamily="18" charset="0"/>
              <a:cs typeface="Times New Roman" panose="02020603050405020304" pitchFamily="18" charset="0"/>
            </a:rPr>
            <a:t>Complete EMFF</a:t>
          </a:r>
          <a:endParaRPr lang="zh-CN" altLang="en-US" sz="2000" b="1" dirty="0">
            <a:latin typeface="Times New Roman" panose="02020603050405020304" pitchFamily="18" charset="0"/>
            <a:cs typeface="Times New Roman" panose="02020603050405020304" pitchFamily="18" charset="0"/>
          </a:endParaRPr>
        </a:p>
      </dgm:t>
    </dgm:pt>
    <dgm:pt modelId="{9B1F173E-45AF-4404-9B9F-7890FFF00A48}" type="parTrans" cxnId="{82A5D2A9-50A3-4EC5-9AF1-5181982BE576}">
      <dgm:prSet/>
      <dgm:spPr/>
      <dgm:t>
        <a:bodyPr/>
        <a:lstStyle/>
        <a:p>
          <a:endParaRPr lang="zh-CN" altLang="en-US" sz="2000" b="1"/>
        </a:p>
      </dgm:t>
    </dgm:pt>
    <dgm:pt modelId="{744B3843-D048-49CD-890F-4553D0A95553}" type="sibTrans" cxnId="{82A5D2A9-50A3-4EC5-9AF1-5181982BE576}">
      <dgm:prSet/>
      <dgm:spPr/>
      <dgm:t>
        <a:bodyPr/>
        <a:lstStyle/>
        <a:p>
          <a:endParaRPr lang="zh-CN" altLang="en-US" sz="2000" b="1"/>
        </a:p>
      </dgm:t>
    </dgm:pt>
    <dgm:pt modelId="{A7BCAF66-3054-4AFD-9C6C-3DE314656C11}">
      <dgm:prSet phldrT="[文本]" custT="1"/>
      <dgm:spPr/>
      <dgm:t>
        <a:bodyPr/>
        <a:lstStyle/>
        <a:p>
          <a:r>
            <a:rPr lang="en-US" altLang="zh-CN" sz="2000" b="1" dirty="0">
              <a:latin typeface="Times New Roman" panose="02020603050405020304" pitchFamily="18" charset="0"/>
              <a:cs typeface="Times New Roman" panose="02020603050405020304" pitchFamily="18" charset="0"/>
            </a:rPr>
            <a:t>CP measurement</a:t>
          </a:r>
          <a:endParaRPr lang="zh-CN" altLang="en-US" sz="2000" b="1" dirty="0">
            <a:latin typeface="Times New Roman" panose="02020603050405020304" pitchFamily="18" charset="0"/>
            <a:cs typeface="Times New Roman" panose="02020603050405020304" pitchFamily="18" charset="0"/>
          </a:endParaRPr>
        </a:p>
      </dgm:t>
    </dgm:pt>
    <dgm:pt modelId="{D2DA1609-E6AB-47EB-BBA5-6A31D9B2CD45}" type="parTrans" cxnId="{75FDCF13-03AA-487F-A011-A968584982E3}">
      <dgm:prSet/>
      <dgm:spPr/>
      <dgm:t>
        <a:bodyPr/>
        <a:lstStyle/>
        <a:p>
          <a:endParaRPr lang="zh-CN" altLang="en-US" sz="2000" b="1"/>
        </a:p>
      </dgm:t>
    </dgm:pt>
    <dgm:pt modelId="{73E6A2CB-6FC8-423E-9810-725B3F92F213}" type="sibTrans" cxnId="{75FDCF13-03AA-487F-A011-A968584982E3}">
      <dgm:prSet/>
      <dgm:spPr/>
      <dgm:t>
        <a:bodyPr/>
        <a:lstStyle/>
        <a:p>
          <a:endParaRPr lang="zh-CN" altLang="en-US" sz="2000" b="1"/>
        </a:p>
      </dgm:t>
    </dgm:pt>
    <dgm:pt modelId="{F4BCF5AE-86C0-4B7C-87C0-190C22B99C20}">
      <dgm:prSet phldrT="[文本]" custT="1"/>
      <dgm:spPr/>
      <dgm:t>
        <a:bodyPr/>
        <a:lstStyle/>
        <a:p>
          <a:r>
            <a:rPr lang="en-US" altLang="zh-CN" sz="2000" b="1" dirty="0">
              <a:latin typeface="Times New Roman" panose="02020603050405020304" pitchFamily="18" charset="0"/>
              <a:cs typeface="Times New Roman" panose="02020603050405020304" pitchFamily="18" charset="0"/>
            </a:rPr>
            <a:t>Weak radiative baryon decay</a:t>
          </a:r>
          <a:endParaRPr lang="zh-CN" altLang="en-US" sz="2000" b="1" dirty="0">
            <a:latin typeface="Times New Roman" panose="02020603050405020304" pitchFamily="18" charset="0"/>
            <a:cs typeface="Times New Roman" panose="02020603050405020304" pitchFamily="18" charset="0"/>
          </a:endParaRPr>
        </a:p>
      </dgm:t>
    </dgm:pt>
    <dgm:pt modelId="{BE31FFAC-BDED-40D5-9A72-960028A8AFAA}" type="parTrans" cxnId="{CB68FD5E-DB7B-4D39-908C-5E385173F8EA}">
      <dgm:prSet/>
      <dgm:spPr/>
      <dgm:t>
        <a:bodyPr/>
        <a:lstStyle/>
        <a:p>
          <a:endParaRPr lang="zh-CN" altLang="en-US" sz="2000" b="1"/>
        </a:p>
      </dgm:t>
    </dgm:pt>
    <dgm:pt modelId="{C7695553-F086-4E49-9BE9-69AB4409A723}" type="sibTrans" cxnId="{CB68FD5E-DB7B-4D39-908C-5E385173F8EA}">
      <dgm:prSet/>
      <dgm:spPr/>
      <dgm:t>
        <a:bodyPr/>
        <a:lstStyle/>
        <a:p>
          <a:endParaRPr lang="zh-CN" altLang="en-US" sz="2000" b="1"/>
        </a:p>
      </dgm:t>
    </dgm:pt>
    <dgm:pt modelId="{75661CA8-3661-4F05-8D28-0B27BE76A6EF}">
      <dgm:prSet phldrT="[文本]"/>
      <dgm:spPr/>
      <dgm:t>
        <a:bodyPr/>
        <a:lstStyle/>
        <a:p>
          <a:endParaRPr lang="zh-CN" altLang="en-US" sz="2000" b="1" dirty="0"/>
        </a:p>
      </dgm:t>
    </dgm:pt>
    <dgm:pt modelId="{F3375B35-6EA9-462F-8051-95AF95DF35AC}" type="parTrans" cxnId="{9F40BF6C-97C1-4EED-B92B-8602ECE25FF8}">
      <dgm:prSet/>
      <dgm:spPr/>
      <dgm:t>
        <a:bodyPr/>
        <a:lstStyle/>
        <a:p>
          <a:endParaRPr lang="zh-CN" altLang="en-US" sz="2000" b="1"/>
        </a:p>
      </dgm:t>
    </dgm:pt>
    <dgm:pt modelId="{9C6A1122-2772-439B-8F60-C3857F170D90}" type="sibTrans" cxnId="{9F40BF6C-97C1-4EED-B92B-8602ECE25FF8}">
      <dgm:prSet/>
      <dgm:spPr/>
      <dgm:t>
        <a:bodyPr/>
        <a:lstStyle/>
        <a:p>
          <a:endParaRPr lang="zh-CN" altLang="en-US" sz="2000" b="1"/>
        </a:p>
      </dgm:t>
    </dgm:pt>
    <dgm:pt modelId="{8ACD99A5-F135-4938-916B-01D5D3535646}">
      <dgm:prSet phldrT="[文本]"/>
      <dgm:spPr/>
      <dgm:t>
        <a:bodyPr/>
        <a:lstStyle/>
        <a:p>
          <a:endParaRPr lang="zh-CN" altLang="en-US" sz="2000" b="1" dirty="0"/>
        </a:p>
      </dgm:t>
    </dgm:pt>
    <dgm:pt modelId="{52309950-52C7-4608-8B8C-A3FA4A7E8221}" type="parTrans" cxnId="{FF90637B-D2B8-4C11-8E52-306F1B83338C}">
      <dgm:prSet/>
      <dgm:spPr/>
      <dgm:t>
        <a:bodyPr/>
        <a:lstStyle/>
        <a:p>
          <a:endParaRPr lang="zh-CN" altLang="en-US" sz="2000" b="1"/>
        </a:p>
      </dgm:t>
    </dgm:pt>
    <dgm:pt modelId="{A7E6F12B-A56E-4DD7-A6B8-27EA9BF35537}" type="sibTrans" cxnId="{FF90637B-D2B8-4C11-8E52-306F1B83338C}">
      <dgm:prSet/>
      <dgm:spPr/>
      <dgm:t>
        <a:bodyPr/>
        <a:lstStyle/>
        <a:p>
          <a:endParaRPr lang="zh-CN" altLang="en-US" sz="2000" b="1"/>
        </a:p>
      </dgm:t>
    </dgm:pt>
    <dgm:pt modelId="{404DF929-37C2-488D-8663-C7369E8AEDED}" type="pres">
      <dgm:prSet presAssocID="{BABD54A8-5671-4F5C-BFC1-18D4B623C6E5}" presName="arrowDiagram" presStyleCnt="0">
        <dgm:presLayoutVars>
          <dgm:chMax val="5"/>
          <dgm:dir/>
          <dgm:resizeHandles val="exact"/>
        </dgm:presLayoutVars>
      </dgm:prSet>
      <dgm:spPr/>
    </dgm:pt>
    <dgm:pt modelId="{7061992B-C58E-456B-91D5-8831688B1A2A}" type="pres">
      <dgm:prSet presAssocID="{BABD54A8-5671-4F5C-BFC1-18D4B623C6E5}" presName="arrow" presStyleLbl="bgShp" presStyleIdx="0" presStyleCnt="1" custLinFactNeighborX="0" custLinFactNeighborY="-239"/>
      <dgm:spPr/>
    </dgm:pt>
    <dgm:pt modelId="{5E3BF42D-242F-49FA-8772-E911E4975C52}" type="pres">
      <dgm:prSet presAssocID="{BABD54A8-5671-4F5C-BFC1-18D4B623C6E5}" presName="arrowDiagram5" presStyleCnt="0"/>
      <dgm:spPr/>
    </dgm:pt>
    <dgm:pt modelId="{669BAAD7-1865-4C19-A746-CBC446CB0455}" type="pres">
      <dgm:prSet presAssocID="{F413F853-7AC6-4884-A289-9D7AB00659DA}" presName="bullet5a" presStyleLbl="node1" presStyleIdx="0" presStyleCnt="5"/>
      <dgm:spPr/>
    </dgm:pt>
    <dgm:pt modelId="{187EA3EA-028D-4BCD-8F47-FD1112697914}" type="pres">
      <dgm:prSet presAssocID="{F413F853-7AC6-4884-A289-9D7AB00659DA}" presName="textBox5a" presStyleLbl="revTx" presStyleIdx="0" presStyleCnt="5" custScaleX="132770" custLinFactNeighborX="-25208" custLinFactNeighborY="-51149">
        <dgm:presLayoutVars>
          <dgm:bulletEnabled val="1"/>
        </dgm:presLayoutVars>
      </dgm:prSet>
      <dgm:spPr/>
    </dgm:pt>
    <dgm:pt modelId="{4DF5F857-AB52-489C-A7A7-D6E34573D0E5}" type="pres">
      <dgm:prSet presAssocID="{40CD35A6-591B-4FBF-9DEC-CF977604E43D}" presName="bullet5b" presStyleLbl="node1" presStyleIdx="1" presStyleCnt="5"/>
      <dgm:spPr/>
    </dgm:pt>
    <dgm:pt modelId="{1056768E-AE05-4DF5-A21B-684DC70D4030}" type="pres">
      <dgm:prSet presAssocID="{40CD35A6-591B-4FBF-9DEC-CF977604E43D}" presName="textBox5b" presStyleLbl="revTx" presStyleIdx="1" presStyleCnt="5" custScaleX="97852" custScaleY="21140" custLinFactNeighborX="2177" custLinFactNeighborY="-34814">
        <dgm:presLayoutVars>
          <dgm:bulletEnabled val="1"/>
        </dgm:presLayoutVars>
      </dgm:prSet>
      <dgm:spPr/>
    </dgm:pt>
    <dgm:pt modelId="{A34540EF-90FC-4337-8162-AA274DB76514}" type="pres">
      <dgm:prSet presAssocID="{DB3FDE6D-A4FB-4DD7-A7E5-8898734B232A}" presName="bullet5c" presStyleLbl="node1" presStyleIdx="2" presStyleCnt="5"/>
      <dgm:spPr/>
    </dgm:pt>
    <dgm:pt modelId="{62DE217F-8FE3-4E31-BCCE-41341CE5EF34}" type="pres">
      <dgm:prSet presAssocID="{DB3FDE6D-A4FB-4DD7-A7E5-8898734B232A}" presName="textBox5c" presStyleLbl="revTx" presStyleIdx="2" presStyleCnt="5" custScaleX="100016" custScaleY="13060" custLinFactNeighborX="-35102" custLinFactNeighborY="-38550">
        <dgm:presLayoutVars>
          <dgm:bulletEnabled val="1"/>
        </dgm:presLayoutVars>
      </dgm:prSet>
      <dgm:spPr/>
    </dgm:pt>
    <dgm:pt modelId="{AE37187B-0521-465C-915C-053507A547D1}" type="pres">
      <dgm:prSet presAssocID="{A7BCAF66-3054-4AFD-9C6C-3DE314656C11}" presName="bullet5d" presStyleLbl="node1" presStyleIdx="3" presStyleCnt="5"/>
      <dgm:spPr/>
    </dgm:pt>
    <dgm:pt modelId="{04FC8C0A-8DB3-41BE-A588-ECC5BD2DFFE4}" type="pres">
      <dgm:prSet presAssocID="{A7BCAF66-3054-4AFD-9C6C-3DE314656C11}" presName="textBox5d" presStyleLbl="revTx" presStyleIdx="3" presStyleCnt="5" custScaleX="133468" custScaleY="14526" custLinFactNeighborX="10741" custLinFactNeighborY="-41085">
        <dgm:presLayoutVars>
          <dgm:bulletEnabled val="1"/>
        </dgm:presLayoutVars>
      </dgm:prSet>
      <dgm:spPr/>
    </dgm:pt>
    <dgm:pt modelId="{22DB88D4-0C9C-411E-B770-AE0726570537}" type="pres">
      <dgm:prSet presAssocID="{F4BCF5AE-86C0-4B7C-87C0-190C22B99C20}" presName="bullet5e" presStyleLbl="node1" presStyleIdx="4" presStyleCnt="5"/>
      <dgm:spPr/>
    </dgm:pt>
    <dgm:pt modelId="{59848571-2C7D-4152-AD1A-69505A1F32F8}" type="pres">
      <dgm:prSet presAssocID="{F4BCF5AE-86C0-4B7C-87C0-190C22B99C20}" presName="textBox5e" presStyleLbl="revTx" presStyleIdx="4" presStyleCnt="5" custScaleX="108143" custScaleY="23840" custLinFactNeighborX="10597" custLinFactNeighborY="-48247">
        <dgm:presLayoutVars>
          <dgm:bulletEnabled val="1"/>
        </dgm:presLayoutVars>
      </dgm:prSet>
      <dgm:spPr/>
    </dgm:pt>
  </dgm:ptLst>
  <dgm:cxnLst>
    <dgm:cxn modelId="{75FDCF13-03AA-487F-A011-A968584982E3}" srcId="{BABD54A8-5671-4F5C-BFC1-18D4B623C6E5}" destId="{A7BCAF66-3054-4AFD-9C6C-3DE314656C11}" srcOrd="3" destOrd="0" parTransId="{D2DA1609-E6AB-47EB-BBA5-6A31D9B2CD45}" sibTransId="{73E6A2CB-6FC8-423E-9810-725B3F92F213}"/>
    <dgm:cxn modelId="{EA9F1616-4756-47A0-9E0D-10292B7D4C3A}" srcId="{BABD54A8-5671-4F5C-BFC1-18D4B623C6E5}" destId="{F413F853-7AC6-4884-A289-9D7AB00659DA}" srcOrd="0" destOrd="0" parTransId="{49F35D43-8286-424C-97CE-943E580694D3}" sibTransId="{ADE65A35-E97E-4396-B3DD-C9605C2A18C8}"/>
    <dgm:cxn modelId="{EAFA1A19-994E-479C-AA40-5FF5C98EE079}" srcId="{BABD54A8-5671-4F5C-BFC1-18D4B623C6E5}" destId="{40CD35A6-591B-4FBF-9DEC-CF977604E43D}" srcOrd="1" destOrd="0" parTransId="{06DBDD28-0D39-4FD0-9AF1-A0B013A97BB6}" sibTransId="{F14A6A9E-12A8-4475-8A30-5797ED9C1B7D}"/>
    <dgm:cxn modelId="{BA448B2B-7D48-48B3-8E6A-6E6B2C9E3EFA}" type="presOf" srcId="{F4BCF5AE-86C0-4B7C-87C0-190C22B99C20}" destId="{59848571-2C7D-4152-AD1A-69505A1F32F8}" srcOrd="0" destOrd="0" presId="urn:microsoft.com/office/officeart/2005/8/layout/arrow2"/>
    <dgm:cxn modelId="{EFFD1554-51EE-4BF6-9133-37F6F9FCC3B8}" type="presOf" srcId="{F413F853-7AC6-4884-A289-9D7AB00659DA}" destId="{187EA3EA-028D-4BCD-8F47-FD1112697914}" srcOrd="0" destOrd="0" presId="urn:microsoft.com/office/officeart/2005/8/layout/arrow2"/>
    <dgm:cxn modelId="{CB68FD5E-DB7B-4D39-908C-5E385173F8EA}" srcId="{BABD54A8-5671-4F5C-BFC1-18D4B623C6E5}" destId="{F4BCF5AE-86C0-4B7C-87C0-190C22B99C20}" srcOrd="4" destOrd="0" parTransId="{BE31FFAC-BDED-40D5-9A72-960028A8AFAA}" sibTransId="{C7695553-F086-4E49-9BE9-69AB4409A723}"/>
    <dgm:cxn modelId="{9F40BF6C-97C1-4EED-B92B-8602ECE25FF8}" srcId="{BABD54A8-5671-4F5C-BFC1-18D4B623C6E5}" destId="{75661CA8-3661-4F05-8D28-0B27BE76A6EF}" srcOrd="6" destOrd="0" parTransId="{F3375B35-6EA9-462F-8051-95AF95DF35AC}" sibTransId="{9C6A1122-2772-439B-8F60-C3857F170D90}"/>
    <dgm:cxn modelId="{FF90637B-D2B8-4C11-8E52-306F1B83338C}" srcId="{BABD54A8-5671-4F5C-BFC1-18D4B623C6E5}" destId="{8ACD99A5-F135-4938-916B-01D5D3535646}" srcOrd="5" destOrd="0" parTransId="{52309950-52C7-4608-8B8C-A3FA4A7E8221}" sibTransId="{A7E6F12B-A56E-4DD7-A6B8-27EA9BF35537}"/>
    <dgm:cxn modelId="{8802EF8C-B781-4967-AD61-D5C5FC55D3A2}" type="presOf" srcId="{DB3FDE6D-A4FB-4DD7-A7E5-8898734B232A}" destId="{62DE217F-8FE3-4E31-BCCE-41341CE5EF34}" srcOrd="0" destOrd="0" presId="urn:microsoft.com/office/officeart/2005/8/layout/arrow2"/>
    <dgm:cxn modelId="{D18AE094-862D-4E3F-91B1-0D49BD715AAE}" type="presOf" srcId="{BABD54A8-5671-4F5C-BFC1-18D4B623C6E5}" destId="{404DF929-37C2-488D-8663-C7369E8AEDED}" srcOrd="0" destOrd="0" presId="urn:microsoft.com/office/officeart/2005/8/layout/arrow2"/>
    <dgm:cxn modelId="{3F711099-C44C-437E-B592-C6509B8922B9}" type="presOf" srcId="{40CD35A6-591B-4FBF-9DEC-CF977604E43D}" destId="{1056768E-AE05-4DF5-A21B-684DC70D4030}" srcOrd="0" destOrd="0" presId="urn:microsoft.com/office/officeart/2005/8/layout/arrow2"/>
    <dgm:cxn modelId="{82A5D2A9-50A3-4EC5-9AF1-5181982BE576}" srcId="{BABD54A8-5671-4F5C-BFC1-18D4B623C6E5}" destId="{DB3FDE6D-A4FB-4DD7-A7E5-8898734B232A}" srcOrd="2" destOrd="0" parTransId="{9B1F173E-45AF-4404-9B9F-7890FFF00A48}" sibTransId="{744B3843-D048-49CD-890F-4553D0A95553}"/>
    <dgm:cxn modelId="{CD9983D5-BE90-4471-8EF5-B9F6BBFEA9A2}" type="presOf" srcId="{A7BCAF66-3054-4AFD-9C6C-3DE314656C11}" destId="{04FC8C0A-8DB3-41BE-A588-ECC5BD2DFFE4}" srcOrd="0" destOrd="0" presId="urn:microsoft.com/office/officeart/2005/8/layout/arrow2"/>
    <dgm:cxn modelId="{46142591-94BD-46B9-8954-D50A2338E533}" type="presParOf" srcId="{404DF929-37C2-488D-8663-C7369E8AEDED}" destId="{7061992B-C58E-456B-91D5-8831688B1A2A}" srcOrd="0" destOrd="0" presId="urn:microsoft.com/office/officeart/2005/8/layout/arrow2"/>
    <dgm:cxn modelId="{4F23B1EF-B806-4ED3-ACE3-902A001AB0A7}" type="presParOf" srcId="{404DF929-37C2-488D-8663-C7369E8AEDED}" destId="{5E3BF42D-242F-49FA-8772-E911E4975C52}" srcOrd="1" destOrd="0" presId="urn:microsoft.com/office/officeart/2005/8/layout/arrow2"/>
    <dgm:cxn modelId="{DB3D02DA-B70F-4D82-8A76-A261EC0945C3}" type="presParOf" srcId="{5E3BF42D-242F-49FA-8772-E911E4975C52}" destId="{669BAAD7-1865-4C19-A746-CBC446CB0455}" srcOrd="0" destOrd="0" presId="urn:microsoft.com/office/officeart/2005/8/layout/arrow2"/>
    <dgm:cxn modelId="{2A683E64-02FB-4E38-92EA-E86FBFC4ABC1}" type="presParOf" srcId="{5E3BF42D-242F-49FA-8772-E911E4975C52}" destId="{187EA3EA-028D-4BCD-8F47-FD1112697914}" srcOrd="1" destOrd="0" presId="urn:microsoft.com/office/officeart/2005/8/layout/arrow2"/>
    <dgm:cxn modelId="{50C837E2-4DD5-4C55-99E1-06C893C851A8}" type="presParOf" srcId="{5E3BF42D-242F-49FA-8772-E911E4975C52}" destId="{4DF5F857-AB52-489C-A7A7-D6E34573D0E5}" srcOrd="2" destOrd="0" presId="urn:microsoft.com/office/officeart/2005/8/layout/arrow2"/>
    <dgm:cxn modelId="{A83FE351-A028-497A-BE6E-F3329BCA7815}" type="presParOf" srcId="{5E3BF42D-242F-49FA-8772-E911E4975C52}" destId="{1056768E-AE05-4DF5-A21B-684DC70D4030}" srcOrd="3" destOrd="0" presId="urn:microsoft.com/office/officeart/2005/8/layout/arrow2"/>
    <dgm:cxn modelId="{3D7AECFC-5EBB-42C5-9321-B52F31A7349B}" type="presParOf" srcId="{5E3BF42D-242F-49FA-8772-E911E4975C52}" destId="{A34540EF-90FC-4337-8162-AA274DB76514}" srcOrd="4" destOrd="0" presId="urn:microsoft.com/office/officeart/2005/8/layout/arrow2"/>
    <dgm:cxn modelId="{24690C3D-4512-47C8-BF55-F5AFDC54ACFD}" type="presParOf" srcId="{5E3BF42D-242F-49FA-8772-E911E4975C52}" destId="{62DE217F-8FE3-4E31-BCCE-41341CE5EF34}" srcOrd="5" destOrd="0" presId="urn:microsoft.com/office/officeart/2005/8/layout/arrow2"/>
    <dgm:cxn modelId="{725FF47D-89AD-4D47-81D4-3C2D5E37530F}" type="presParOf" srcId="{5E3BF42D-242F-49FA-8772-E911E4975C52}" destId="{AE37187B-0521-465C-915C-053507A547D1}" srcOrd="6" destOrd="0" presId="urn:microsoft.com/office/officeart/2005/8/layout/arrow2"/>
    <dgm:cxn modelId="{CEF898C5-AB88-4AF9-9AF7-1B8C4A5C6EF6}" type="presParOf" srcId="{5E3BF42D-242F-49FA-8772-E911E4975C52}" destId="{04FC8C0A-8DB3-41BE-A588-ECC5BD2DFFE4}" srcOrd="7" destOrd="0" presId="urn:microsoft.com/office/officeart/2005/8/layout/arrow2"/>
    <dgm:cxn modelId="{4C3F2AF2-F8EF-4011-BE9C-132AD7CE08FF}" type="presParOf" srcId="{5E3BF42D-242F-49FA-8772-E911E4975C52}" destId="{22DB88D4-0C9C-411E-B770-AE0726570537}" srcOrd="8" destOrd="0" presId="urn:microsoft.com/office/officeart/2005/8/layout/arrow2"/>
    <dgm:cxn modelId="{32EDC95D-3907-4B6D-9BCA-C88713D267D0}" type="presParOf" srcId="{5E3BF42D-242F-49FA-8772-E911E4975C52}" destId="{59848571-2C7D-4152-AD1A-69505A1F32F8}" srcOrd="9" destOrd="0" presId="urn:microsoft.com/office/officeart/2005/8/layout/arrow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1992B-C58E-456B-91D5-8831688B1A2A}">
      <dsp:nvSpPr>
        <dsp:cNvPr id="0" name=""/>
        <dsp:cNvSpPr/>
      </dsp:nvSpPr>
      <dsp:spPr>
        <a:xfrm>
          <a:off x="1327151" y="0"/>
          <a:ext cx="7797800" cy="4873625"/>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9BAAD7-1865-4C19-A746-CBC446CB0455}">
      <dsp:nvSpPr>
        <dsp:cNvPr id="0" name=""/>
        <dsp:cNvSpPr/>
      </dsp:nvSpPr>
      <dsp:spPr>
        <a:xfrm>
          <a:off x="2095234" y="3624027"/>
          <a:ext cx="179349" cy="17934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7EA3EA-028D-4BCD-8F47-FD1112697914}">
      <dsp:nvSpPr>
        <dsp:cNvPr id="0" name=""/>
        <dsp:cNvSpPr/>
      </dsp:nvSpPr>
      <dsp:spPr>
        <a:xfrm>
          <a:off x="1760031" y="3120413"/>
          <a:ext cx="1356261" cy="1159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034" tIns="0" rIns="0" bIns="0" numCol="1" spcCol="1270" anchor="t" anchorCtr="0">
          <a:noAutofit/>
        </a:bodyPr>
        <a:lstStyle/>
        <a:p>
          <a:pPr marL="0" lvl="0" indent="0" algn="l" defTabSz="889000">
            <a:lnSpc>
              <a:spcPct val="90000"/>
            </a:lnSpc>
            <a:spcBef>
              <a:spcPct val="0"/>
            </a:spcBef>
            <a:spcAft>
              <a:spcPct val="35000"/>
            </a:spcAft>
            <a:buNone/>
          </a:pPr>
          <a:r>
            <a:rPr lang="en-US" altLang="zh-CN" sz="2000" b="1" kern="1200" dirty="0">
              <a:latin typeface="Times New Roman" panose="02020603050405020304" pitchFamily="18" charset="0"/>
              <a:cs typeface="Times New Roman" panose="02020603050405020304" pitchFamily="18" charset="0"/>
            </a:rPr>
            <a:t>Baryon  EMFFs</a:t>
          </a:r>
          <a:endParaRPr lang="zh-CN" altLang="en-US" sz="2000" b="1" kern="1200" dirty="0">
            <a:latin typeface="Times New Roman" panose="02020603050405020304" pitchFamily="18" charset="0"/>
            <a:cs typeface="Times New Roman" panose="02020603050405020304" pitchFamily="18" charset="0"/>
          </a:endParaRPr>
        </a:p>
      </dsp:txBody>
      <dsp:txXfrm>
        <a:off x="1760031" y="3120413"/>
        <a:ext cx="1356261" cy="1159922"/>
      </dsp:txXfrm>
    </dsp:sp>
    <dsp:sp modelId="{4DF5F857-AB52-489C-A7A7-D6E34573D0E5}">
      <dsp:nvSpPr>
        <dsp:cNvPr id="0" name=""/>
        <dsp:cNvSpPr/>
      </dsp:nvSpPr>
      <dsp:spPr>
        <a:xfrm>
          <a:off x="3066060" y="2691215"/>
          <a:ext cx="280720" cy="28072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56768E-AE05-4DF5-A21B-684DC70D4030}">
      <dsp:nvSpPr>
        <dsp:cNvPr id="0" name=""/>
        <dsp:cNvSpPr/>
      </dsp:nvSpPr>
      <dsp:spPr>
        <a:xfrm>
          <a:off x="3248503" y="2925837"/>
          <a:ext cx="1266630" cy="431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748" tIns="0" rIns="0" bIns="0" numCol="1" spcCol="1270" anchor="t" anchorCtr="0">
          <a:noAutofit/>
        </a:bodyPr>
        <a:lstStyle/>
        <a:p>
          <a:pPr marL="0" lvl="0" indent="0" algn="l" defTabSz="889000">
            <a:lnSpc>
              <a:spcPct val="90000"/>
            </a:lnSpc>
            <a:spcBef>
              <a:spcPct val="0"/>
            </a:spcBef>
            <a:spcAft>
              <a:spcPct val="35000"/>
            </a:spcAft>
            <a:buNone/>
          </a:pPr>
          <a:r>
            <a:rPr lang="en-US" altLang="zh-CN" sz="2000" b="1" kern="1200" dirty="0">
              <a:latin typeface="Times New Roman" panose="02020603050405020304" pitchFamily="18" charset="0"/>
              <a:cs typeface="Times New Roman" panose="02020603050405020304" pitchFamily="18" charset="0"/>
            </a:rPr>
            <a:t>Threshold effect</a:t>
          </a:r>
          <a:endParaRPr lang="zh-CN" altLang="en-US" sz="2000" b="1" kern="1200" dirty="0">
            <a:latin typeface="Times New Roman" panose="02020603050405020304" pitchFamily="18" charset="0"/>
            <a:cs typeface="Times New Roman" panose="02020603050405020304" pitchFamily="18" charset="0"/>
          </a:endParaRPr>
        </a:p>
      </dsp:txBody>
      <dsp:txXfrm>
        <a:off x="3248503" y="2925837"/>
        <a:ext cx="1266630" cy="431689"/>
      </dsp:txXfrm>
    </dsp:sp>
    <dsp:sp modelId="{A34540EF-90FC-4337-8162-AA274DB76514}">
      <dsp:nvSpPr>
        <dsp:cNvPr id="0" name=""/>
        <dsp:cNvSpPr/>
      </dsp:nvSpPr>
      <dsp:spPr>
        <a:xfrm>
          <a:off x="4313708" y="1947500"/>
          <a:ext cx="374294" cy="37429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DE217F-8FE3-4E31-BCCE-41341CE5EF34}">
      <dsp:nvSpPr>
        <dsp:cNvPr id="0" name=""/>
        <dsp:cNvSpPr/>
      </dsp:nvSpPr>
      <dsp:spPr>
        <a:xfrm>
          <a:off x="3972458" y="2269405"/>
          <a:ext cx="1505216" cy="357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331" tIns="0" rIns="0" bIns="0" numCol="1" spcCol="1270" anchor="t" anchorCtr="0">
          <a:noAutofit/>
        </a:bodyPr>
        <a:lstStyle/>
        <a:p>
          <a:pPr marL="0" lvl="0" indent="0" algn="l" defTabSz="889000">
            <a:lnSpc>
              <a:spcPct val="90000"/>
            </a:lnSpc>
            <a:spcBef>
              <a:spcPct val="0"/>
            </a:spcBef>
            <a:spcAft>
              <a:spcPct val="35000"/>
            </a:spcAft>
            <a:buNone/>
          </a:pPr>
          <a:r>
            <a:rPr lang="en-US" altLang="zh-CN" sz="2000" b="1" kern="1200" dirty="0">
              <a:latin typeface="Times New Roman" panose="02020603050405020304" pitchFamily="18" charset="0"/>
              <a:cs typeface="Times New Roman" panose="02020603050405020304" pitchFamily="18" charset="0"/>
            </a:rPr>
            <a:t>Complete EMFF</a:t>
          </a:r>
          <a:endParaRPr lang="zh-CN" altLang="en-US" sz="2000" b="1" kern="1200" dirty="0">
            <a:latin typeface="Times New Roman" panose="02020603050405020304" pitchFamily="18" charset="0"/>
            <a:cs typeface="Times New Roman" panose="02020603050405020304" pitchFamily="18" charset="0"/>
          </a:endParaRPr>
        </a:p>
      </dsp:txBody>
      <dsp:txXfrm>
        <a:off x="3972458" y="2269405"/>
        <a:ext cx="1505216" cy="357710"/>
      </dsp:txXfrm>
    </dsp:sp>
    <dsp:sp modelId="{AE37187B-0521-465C-915C-053507A547D1}">
      <dsp:nvSpPr>
        <dsp:cNvPr id="0" name=""/>
        <dsp:cNvSpPr/>
      </dsp:nvSpPr>
      <dsp:spPr>
        <a:xfrm>
          <a:off x="5764099" y="1366564"/>
          <a:ext cx="483463" cy="48346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FC8C0A-8DB3-41BE-A588-ECC5BD2DFFE4}">
      <dsp:nvSpPr>
        <dsp:cNvPr id="0" name=""/>
        <dsp:cNvSpPr/>
      </dsp:nvSpPr>
      <dsp:spPr>
        <a:xfrm>
          <a:off x="5912366" y="1662239"/>
          <a:ext cx="2081513" cy="474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177" tIns="0" rIns="0" bIns="0" numCol="1" spcCol="1270" anchor="t" anchorCtr="0">
          <a:noAutofit/>
        </a:bodyPr>
        <a:lstStyle/>
        <a:p>
          <a:pPr marL="0" lvl="0" indent="0" algn="l" defTabSz="889000">
            <a:lnSpc>
              <a:spcPct val="90000"/>
            </a:lnSpc>
            <a:spcBef>
              <a:spcPct val="0"/>
            </a:spcBef>
            <a:spcAft>
              <a:spcPct val="35000"/>
            </a:spcAft>
            <a:buNone/>
          </a:pPr>
          <a:r>
            <a:rPr lang="en-US" altLang="zh-CN" sz="2000" b="1" kern="1200" dirty="0">
              <a:latin typeface="Times New Roman" panose="02020603050405020304" pitchFamily="18" charset="0"/>
              <a:cs typeface="Times New Roman" panose="02020603050405020304" pitchFamily="18" charset="0"/>
            </a:rPr>
            <a:t>CP measurement</a:t>
          </a:r>
          <a:endParaRPr lang="zh-CN" altLang="en-US" sz="2000" b="1" kern="1200" dirty="0">
            <a:latin typeface="Times New Roman" panose="02020603050405020304" pitchFamily="18" charset="0"/>
            <a:cs typeface="Times New Roman" panose="02020603050405020304" pitchFamily="18" charset="0"/>
          </a:endParaRPr>
        </a:p>
      </dsp:txBody>
      <dsp:txXfrm>
        <a:off x="5912366" y="1662239"/>
        <a:ext cx="2081513" cy="474321"/>
      </dsp:txXfrm>
    </dsp:sp>
    <dsp:sp modelId="{22DB88D4-0C9C-411E-B770-AE0726570537}">
      <dsp:nvSpPr>
        <dsp:cNvPr id="0" name=""/>
        <dsp:cNvSpPr/>
      </dsp:nvSpPr>
      <dsp:spPr>
        <a:xfrm>
          <a:off x="7257378" y="978623"/>
          <a:ext cx="616026" cy="61602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848571-2C7D-4152-AD1A-69505A1F32F8}">
      <dsp:nvSpPr>
        <dsp:cNvPr id="0" name=""/>
        <dsp:cNvSpPr/>
      </dsp:nvSpPr>
      <dsp:spPr>
        <a:xfrm>
          <a:off x="7667160" y="921947"/>
          <a:ext cx="1686554" cy="85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6420" tIns="0" rIns="0" bIns="0" numCol="1" spcCol="1270" anchor="t" anchorCtr="0">
          <a:noAutofit/>
        </a:bodyPr>
        <a:lstStyle/>
        <a:p>
          <a:pPr marL="0" lvl="0" indent="0" algn="l" defTabSz="889000">
            <a:lnSpc>
              <a:spcPct val="90000"/>
            </a:lnSpc>
            <a:spcBef>
              <a:spcPct val="0"/>
            </a:spcBef>
            <a:spcAft>
              <a:spcPct val="35000"/>
            </a:spcAft>
            <a:buNone/>
          </a:pPr>
          <a:r>
            <a:rPr lang="en-US" altLang="zh-CN" sz="2000" b="1" kern="1200" dirty="0">
              <a:latin typeface="Times New Roman" panose="02020603050405020304" pitchFamily="18" charset="0"/>
              <a:cs typeface="Times New Roman" panose="02020603050405020304" pitchFamily="18" charset="0"/>
            </a:rPr>
            <a:t>Weak radiative baryon decay</a:t>
          </a:r>
          <a:endParaRPr lang="zh-CN" altLang="en-US" sz="2000" b="1" kern="1200" dirty="0">
            <a:latin typeface="Times New Roman" panose="02020603050405020304" pitchFamily="18" charset="0"/>
            <a:cs typeface="Times New Roman" panose="02020603050405020304" pitchFamily="18" charset="0"/>
          </a:endParaRPr>
        </a:p>
      </dsp:txBody>
      <dsp:txXfrm>
        <a:off x="7667160" y="921947"/>
        <a:ext cx="1686554" cy="85513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462CE-02ED-2148-BC3B-63053C7727FD}" type="datetimeFigureOut">
              <a:rPr kumimoji="1" lang="zh-CN" altLang="en-US" smtClean="0"/>
              <a:t>2025/4/8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49D1A-F4A8-CC4C-991A-720D5BBF2D04}" type="slidenum">
              <a:rPr kumimoji="1" lang="zh-CN" altLang="en-US" smtClean="0"/>
              <a:t>‹#›</a:t>
            </a:fld>
            <a:endParaRPr kumimoji="1" lang="zh-CN" altLang="en-US"/>
          </a:p>
        </p:txBody>
      </p:sp>
    </p:spTree>
    <p:extLst>
      <p:ext uri="{BB962C8B-B14F-4D97-AF65-F5344CB8AC3E}">
        <p14:creationId xmlns:p14="http://schemas.microsoft.com/office/powerpoint/2010/main" val="1603912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1</a:t>
            </a:fld>
            <a:endParaRPr kumimoji="1" lang="zh-CN" altLang="en-US"/>
          </a:p>
        </p:txBody>
      </p:sp>
    </p:spTree>
    <p:extLst>
      <p:ext uri="{BB962C8B-B14F-4D97-AF65-F5344CB8AC3E}">
        <p14:creationId xmlns:p14="http://schemas.microsoft.com/office/powerpoint/2010/main" val="56996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28</a:t>
            </a:fld>
            <a:endParaRPr kumimoji="1" lang="zh-CN" altLang="en-US"/>
          </a:p>
        </p:txBody>
      </p:sp>
    </p:spTree>
    <p:extLst>
      <p:ext uri="{BB962C8B-B14F-4D97-AF65-F5344CB8AC3E}">
        <p14:creationId xmlns:p14="http://schemas.microsoft.com/office/powerpoint/2010/main" val="1767853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These decays are described by the usual decay parameters given by Lee</a:t>
            </a:r>
          </a:p>
          <a:p>
            <a:r>
              <a:rPr lang="en-US" altLang="zh-CN" sz="1200" b="0" i="0" u="none" strike="noStrike" kern="1200" baseline="0" dirty="0">
                <a:solidFill>
                  <a:schemeClr val="tx1"/>
                </a:solidFill>
                <a:latin typeface="+mn-lt"/>
                <a:ea typeface="+mn-ea"/>
                <a:cs typeface="+mn-cs"/>
              </a:rPr>
              <a:t>and Yang' with the convention used here of</a:t>
            </a:r>
          </a:p>
          <a:p>
            <a:endParaRPr lang="en-US" altLang="zh-CN" sz="1200" b="0" i="0" u="none" strike="noStrike" kern="1200" baseline="0" dirty="0">
              <a:solidFill>
                <a:schemeClr val="tx1"/>
              </a:solidFill>
              <a:latin typeface="+mn-lt"/>
              <a:ea typeface="+mn-ea"/>
              <a:cs typeface="+mn-cs"/>
            </a:endParaRPr>
          </a:p>
          <a:p>
            <a:r>
              <a:rPr lang="en-US" altLang="zh-CN" sz="1200" b="0" i="0" u="none" strike="noStrike" kern="1200" baseline="0" dirty="0">
                <a:solidFill>
                  <a:schemeClr val="tx1"/>
                </a:solidFill>
                <a:latin typeface="+mn-lt"/>
                <a:ea typeface="+mn-ea"/>
                <a:cs typeface="+mn-cs"/>
              </a:rPr>
              <a:t>The experimental observables are the total rate \Gamma, and</a:t>
            </a:r>
          </a:p>
          <a:p>
            <a:r>
              <a:rPr lang="en-US" altLang="zh-CN" sz="1200" b="0" i="0" u="none" strike="noStrike" kern="1200" baseline="0" dirty="0">
                <a:solidFill>
                  <a:schemeClr val="tx1"/>
                </a:solidFill>
                <a:latin typeface="+mn-lt"/>
                <a:ea typeface="+mn-ea"/>
                <a:cs typeface="+mn-cs"/>
              </a:rPr>
              <a:t>the decay parameters \alpha,  beta, and gamma which govern the</a:t>
            </a:r>
          </a:p>
          <a:p>
            <a:r>
              <a:rPr lang="en-US" altLang="zh-CN" sz="1200" b="0" i="0" u="none" strike="noStrike" kern="1200" baseline="0" dirty="0">
                <a:solidFill>
                  <a:schemeClr val="tx1"/>
                </a:solidFill>
                <a:latin typeface="+mn-lt"/>
                <a:ea typeface="+mn-ea"/>
                <a:cs typeface="+mn-cs"/>
              </a:rPr>
              <a:t>decay-angular distribution and the polarization of the final</a:t>
            </a:r>
          </a:p>
          <a:p>
            <a:r>
              <a:rPr lang="en-US" altLang="zh-CN" sz="1200" b="0" i="0" u="none" strike="noStrike" kern="1200" baseline="0" dirty="0">
                <a:solidFill>
                  <a:schemeClr val="tx1"/>
                </a:solidFill>
                <a:latin typeface="+mn-lt"/>
                <a:ea typeface="+mn-ea"/>
                <a:cs typeface="+mn-cs"/>
              </a:rPr>
              <a:t>baryon. Among alpha,  beta, and  gamma, only two are independent</a:t>
            </a:r>
          </a:p>
          <a:p>
            <a:r>
              <a:rPr lang="en-US" altLang="zh-CN" sz="1200" b="0" i="0" u="none" strike="noStrike" kern="1200" baseline="0" dirty="0">
                <a:solidFill>
                  <a:schemeClr val="tx1"/>
                </a:solidFill>
                <a:latin typeface="+mn-lt"/>
                <a:ea typeface="+mn-ea"/>
                <a:cs typeface="+mn-cs"/>
              </a:rPr>
              <a:t>as they are related by</a:t>
            </a:r>
          </a:p>
          <a:p>
            <a:endParaRPr kumimoji="1" lang="en-US" altLang="zh-CN"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angular distribution of the pion from</a:t>
            </a:r>
            <a:r>
              <a:rPr lang="en-US" altLang="zh-CN" sz="1200" kern="1200" baseline="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 completely polarized hyperon at rest.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three parameters are related through this</a:t>
            </a:r>
            <a:r>
              <a:rPr lang="en-US" altLang="zh-CN" sz="1200" kern="1200" baseline="0" dirty="0">
                <a:solidFill>
                  <a:schemeClr val="tx1"/>
                </a:solidFill>
                <a:effectLst/>
                <a:latin typeface="+mn-lt"/>
                <a:ea typeface="+mn-ea"/>
                <a:cs typeface="+mn-cs"/>
              </a:rPr>
              <a:t> relation ? </a:t>
            </a:r>
            <a:br>
              <a:rPr lang="en-US" altLang="zh-CN" sz="1200" kern="1200" dirty="0">
                <a:solidFill>
                  <a:schemeClr val="tx1"/>
                </a:solidFill>
                <a:effectLst/>
                <a:latin typeface="+mn-lt"/>
                <a:ea typeface="+mn-ea"/>
                <a:cs typeface="+mn-cs"/>
              </a:rPr>
            </a:br>
            <a:endParaRPr lang="en-US" altLang="zh-CN" dirty="0"/>
          </a:p>
          <a:p>
            <a:endParaRPr kumimoji="1" lang="zh-CN" altLang="en-US" dirty="0"/>
          </a:p>
        </p:txBody>
      </p:sp>
      <p:sp>
        <p:nvSpPr>
          <p:cNvPr id="4" name="灯片编号占位符 3"/>
          <p:cNvSpPr>
            <a:spLocks noGrp="1"/>
          </p:cNvSpPr>
          <p:nvPr>
            <p:ph type="sldNum" sz="quarter" idx="5"/>
          </p:nvPr>
        </p:nvSpPr>
        <p:spPr/>
        <p:txBody>
          <a:bodyPr/>
          <a:lstStyle/>
          <a:p>
            <a:fld id="{10949D1A-F4A8-CC4C-991A-720D5BBF2D04}" type="slidenum">
              <a:rPr kumimoji="1" lang="zh-CN" altLang="en-US" smtClean="0"/>
              <a:t>29</a:t>
            </a:fld>
            <a:endParaRPr kumimoji="1" lang="zh-CN" altLang="en-US"/>
          </a:p>
        </p:txBody>
      </p:sp>
    </p:spTree>
    <p:extLst>
      <p:ext uri="{BB962C8B-B14F-4D97-AF65-F5344CB8AC3E}">
        <p14:creationId xmlns:p14="http://schemas.microsoft.com/office/powerpoint/2010/main" val="1412523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a:t>Sandip</a:t>
            </a:r>
            <a:r>
              <a:rPr kumimoji="1" lang="en-US" altLang="zh-CN" dirty="0"/>
              <a:t> from </a:t>
            </a:r>
            <a:r>
              <a:rPr kumimoji="1" lang="en-US" altLang="zh-CN" dirty="0" err="1"/>
              <a:t>Hawai</a:t>
            </a:r>
            <a:r>
              <a:rPr kumimoji="1" lang="en-US" altLang="zh-CN" dirty="0"/>
              <a:t>,</a:t>
            </a:r>
            <a:r>
              <a:rPr kumimoji="1" lang="en-US" altLang="zh-CN" baseline="0" dirty="0"/>
              <a:t> who was one of early researchers of CPV in hyperons.</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30</a:t>
            </a:fld>
            <a:endParaRPr kumimoji="1" lang="zh-CN" altLang="en-US"/>
          </a:p>
        </p:txBody>
      </p:sp>
    </p:spTree>
    <p:extLst>
      <p:ext uri="{BB962C8B-B14F-4D97-AF65-F5344CB8AC3E}">
        <p14:creationId xmlns:p14="http://schemas.microsoft.com/office/powerpoint/2010/main" val="3506096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According to parity conservation,</a:t>
            </a:r>
            <a:r>
              <a:rPr kumimoji="1" lang="en-US" altLang="zh-CN" baseline="0" dirty="0"/>
              <a:t>  </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31</a:t>
            </a:fld>
            <a:endParaRPr kumimoji="1" lang="zh-CN" altLang="en-US"/>
          </a:p>
        </p:txBody>
      </p:sp>
    </p:spTree>
    <p:extLst>
      <p:ext uri="{BB962C8B-B14F-4D97-AF65-F5344CB8AC3E}">
        <p14:creationId xmlns:p14="http://schemas.microsoft.com/office/powerpoint/2010/main" val="1178743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 the joint angular distribution is [</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32</a:t>
            </a:fld>
            <a:endParaRPr kumimoji="1" lang="zh-CN" altLang="en-US"/>
          </a:p>
        </p:txBody>
      </p:sp>
    </p:spTree>
    <p:extLst>
      <p:ext uri="{BB962C8B-B14F-4D97-AF65-F5344CB8AC3E}">
        <p14:creationId xmlns:p14="http://schemas.microsoft.com/office/powerpoint/2010/main" val="147364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Next is the Search for CPV in Xi decays. The whole process is </a:t>
            </a:r>
            <a:r>
              <a:rPr kumimoji="1" lang="en-US" altLang="zh-CN" dirty="0" err="1"/>
              <a:t>e+e</a:t>
            </a:r>
            <a:r>
              <a:rPr kumimoji="1" lang="en-US" altLang="zh-CN" dirty="0" err="1">
                <a:sym typeface="Wingdings" panose="05000000000000000000" pitchFamily="2" charset="2"/>
              </a:rPr>
              <a:t>jpsi</a:t>
            </a:r>
            <a:r>
              <a:rPr kumimoji="1" lang="en-US" altLang="zh-CN" dirty="0">
                <a:sym typeface="Wingdings" panose="05000000000000000000" pitchFamily="2" charset="2"/>
              </a:rPr>
              <a:t>-&gt;Xi </a:t>
            </a:r>
            <a:r>
              <a:rPr kumimoji="1" lang="en-US" altLang="zh-CN" dirty="0" err="1">
                <a:sym typeface="Wingdings" panose="05000000000000000000" pitchFamily="2" charset="2"/>
              </a:rPr>
              <a:t>Xibar</a:t>
            </a:r>
            <a:r>
              <a:rPr kumimoji="1" lang="en-US" altLang="zh-CN" dirty="0">
                <a:sym typeface="Wingdings" panose="05000000000000000000" pitchFamily="2" charset="2"/>
              </a:rPr>
              <a:t>, Xi-&gt;Lambda pi, Lambda -&gt;</a:t>
            </a:r>
            <a:r>
              <a:rPr kumimoji="1" lang="en-US" altLang="zh-CN" dirty="0" err="1">
                <a:sym typeface="Wingdings" panose="05000000000000000000" pitchFamily="2" charset="2"/>
              </a:rPr>
              <a:t>ppi</a:t>
            </a:r>
            <a:r>
              <a:rPr kumimoji="1" lang="en-US" altLang="zh-CN" dirty="0">
                <a:sym typeface="Wingdings" panose="05000000000000000000" pitchFamily="2" charset="2"/>
              </a:rPr>
              <a:t>. This figure shows how a </a:t>
            </a:r>
            <a:r>
              <a:rPr kumimoji="1" lang="en-US" altLang="zh-CN" dirty="0" err="1">
                <a:sym typeface="Wingdings" panose="05000000000000000000" pitchFamily="2" charset="2"/>
              </a:rPr>
              <a:t>XiXibar</a:t>
            </a:r>
            <a:r>
              <a:rPr kumimoji="1" lang="en-US" altLang="zh-CN" dirty="0">
                <a:sym typeface="Wingdings" panose="05000000000000000000" pitchFamily="2" charset="2"/>
              </a:rPr>
              <a:t> event looks like in the BESIII detector. The joint angular distribution of this process can be described by this formula.  This process has a relatively high branching fraction and comparable S/P waves, plus the sequential Xi decay, it’s the perfect reaction for hyperon CPV searches.</a:t>
            </a:r>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34</a:t>
            </a:fld>
            <a:endParaRPr lang="zh-CN" altLang="en-US"/>
          </a:p>
        </p:txBody>
      </p:sp>
    </p:spTree>
    <p:extLst>
      <p:ext uri="{BB962C8B-B14F-4D97-AF65-F5344CB8AC3E}">
        <p14:creationId xmlns:p14="http://schemas.microsoft.com/office/powerpoint/2010/main" val="1974651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 are the results of the searches for CPV in Xi decays. The left table is the Xi- results, in this analysis, we used part of the </a:t>
            </a:r>
            <a:r>
              <a:rPr kumimoji="1" lang="en-US" altLang="zh-CN" dirty="0" err="1"/>
              <a:t>jpsi</a:t>
            </a:r>
            <a:r>
              <a:rPr kumimoji="1" lang="en-US" altLang="zh-CN" dirty="0"/>
              <a:t> data, and reconstructed 73K Xi-</a:t>
            </a:r>
            <a:r>
              <a:rPr kumimoji="1" lang="en-US" altLang="zh-CN" dirty="0" err="1"/>
              <a:t>Xibar</a:t>
            </a:r>
            <a:r>
              <a:rPr kumimoji="1" lang="en-US" altLang="zh-CN" dirty="0"/>
              <a:t>+ pairs. For the decay parameter </a:t>
            </a:r>
            <a:r>
              <a:rPr kumimoji="1" lang="en-US" altLang="zh-CN" dirty="0" err="1"/>
              <a:t>phi_Xi</a:t>
            </a:r>
            <a:r>
              <a:rPr kumimoji="1" lang="en-US" altLang="zh-CN" dirty="0"/>
              <a:t>, our precision is comparable with the previous </a:t>
            </a:r>
            <a:r>
              <a:rPr kumimoji="1" lang="en-US" altLang="zh-CN" dirty="0" err="1"/>
              <a:t>hyperCP</a:t>
            </a:r>
            <a:r>
              <a:rPr kumimoji="1" lang="en-US" altLang="zh-CN" dirty="0"/>
              <a:t> result, which has 144M Xi hyperons. That means the single-event sensitivity of our data is 1000 times higher than the </a:t>
            </a:r>
            <a:r>
              <a:rPr kumimoji="1" lang="en-US" altLang="zh-CN" dirty="0" err="1"/>
              <a:t>hyperCP</a:t>
            </a:r>
            <a:r>
              <a:rPr kumimoji="1" lang="en-US" altLang="zh-CN" dirty="0"/>
              <a:t> experiment.</a:t>
            </a:r>
          </a:p>
          <a:p>
            <a:r>
              <a:rPr kumimoji="1" lang="en-US" altLang="zh-CN" dirty="0"/>
              <a:t>For the first time, we measured the CPV phase in the baryon weak decays, and it’s consistent with zero at a few percent level.</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35</a:t>
            </a:fld>
            <a:endParaRPr lang="zh-CN" altLang="en-US"/>
          </a:p>
        </p:txBody>
      </p:sp>
    </p:spTree>
    <p:extLst>
      <p:ext uri="{BB962C8B-B14F-4D97-AF65-F5344CB8AC3E}">
        <p14:creationId xmlns:p14="http://schemas.microsoft.com/office/powerpoint/2010/main" val="3350637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36</a:t>
            </a:fld>
            <a:endParaRPr lang="zh-CN" altLang="en-US"/>
          </a:p>
        </p:txBody>
      </p:sp>
    </p:spTree>
    <p:extLst>
      <p:ext uri="{BB962C8B-B14F-4D97-AF65-F5344CB8AC3E}">
        <p14:creationId xmlns:p14="http://schemas.microsoft.com/office/powerpoint/2010/main" val="1238559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dirty="0"/>
                  <a:t>The </a:t>
                </a:r>
                <a14:m>
                  <m:oMath xmlns:m="http://schemas.openxmlformats.org/officeDocument/2006/math">
                    <m:r>
                      <a:rPr lang="en-US" altLang="zh-CN" b="0" i="1" smtClean="0">
                        <a:solidFill>
                          <a:srgbClr val="FF0000"/>
                        </a:solidFill>
                        <a:latin typeface="Cambria Math" panose="02040503050406030204" pitchFamily="18" charset="0"/>
                      </a:rPr>
                      <m:t>𝜃</m:t>
                    </m:r>
                  </m:oMath>
                </a14:m>
                <a:r>
                  <a:rPr lang="en-US" altLang="zh-CN" dirty="0">
                    <a:solidFill>
                      <a:srgbClr val="FF0000"/>
                    </a:solidFill>
                    <a:latin typeface="Times New Roman" panose="02020603050405020304" pitchFamily="18" charset="0"/>
                    <a:cs typeface="Times New Roman" panose="02020603050405020304" pitchFamily="18" charset="0"/>
                  </a:rPr>
                  <a:t>-term is </a:t>
                </a:r>
                <a:endParaRPr lang="zh-CN" altLang="en-US" dirty="0"/>
              </a:p>
            </p:txBody>
          </p:sp>
        </mc:Choice>
        <mc:Fallback xmlns="">
          <p:sp>
            <p:nvSpPr>
              <p:cNvPr id="3" name="备注占位符 2"/>
              <p:cNvSpPr>
                <a:spLocks noGrp="1"/>
              </p:cNvSpPr>
              <p:nvPr>
                <p:ph type="body" idx="1"/>
              </p:nvPr>
            </p:nvSpPr>
            <p:spPr/>
            <p:txBody>
              <a:bodyPr/>
              <a:lstStyle/>
              <a:p>
                <a:r>
                  <a:rPr lang="en-US" altLang="zh-CN" dirty="0"/>
                  <a:t>The </a:t>
                </a:r>
                <a:r>
                  <a:rPr lang="en-US" altLang="zh-CN" b="0" i="0">
                    <a:solidFill>
                      <a:srgbClr val="FF0000"/>
                    </a:solidFill>
                    <a:latin typeface="Cambria Math" panose="02040503050406030204" pitchFamily="18" charset="0"/>
                  </a:rPr>
                  <a:t>𝜃</a:t>
                </a:r>
                <a:r>
                  <a:rPr lang="en-US" altLang="zh-CN" dirty="0">
                    <a:solidFill>
                      <a:srgbClr val="FF0000"/>
                    </a:solidFill>
                    <a:latin typeface="Times New Roman" panose="02020603050405020304" pitchFamily="18" charset="0"/>
                    <a:cs typeface="Times New Roman" panose="02020603050405020304" pitchFamily="18" charset="0"/>
                  </a:rPr>
                  <a:t>-term is </a:t>
                </a:r>
                <a:endParaRPr lang="zh-CN" altLang="en-US" dirty="0"/>
              </a:p>
            </p:txBody>
          </p:sp>
        </mc:Fallback>
      </mc:AlternateContent>
      <p:sp>
        <p:nvSpPr>
          <p:cNvPr id="4" name="灯片编号占位符 3"/>
          <p:cNvSpPr>
            <a:spLocks noGrp="1"/>
          </p:cNvSpPr>
          <p:nvPr>
            <p:ph type="sldNum" sz="quarter" idx="5"/>
          </p:nvPr>
        </p:nvSpPr>
        <p:spPr/>
        <p:txBody>
          <a:bodyPr/>
          <a:lstStyle/>
          <a:p>
            <a:fld id="{A6837353-30EB-4A48-80EB-173D804AEFBD}" type="slidenum">
              <a:rPr lang="zh-CN" altLang="en-US" smtClean="0"/>
              <a:t>37</a:t>
            </a:fld>
            <a:endParaRPr lang="zh-CN" altLang="en-US"/>
          </a:p>
        </p:txBody>
      </p:sp>
    </p:spTree>
    <p:extLst>
      <p:ext uri="{BB962C8B-B14F-4D97-AF65-F5344CB8AC3E}">
        <p14:creationId xmlns:p14="http://schemas.microsoft.com/office/powerpoint/2010/main" val="3457306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6FE9674-BA4F-43FB-8AC9-62204E5B90C3}" type="slidenum">
              <a:rPr lang="zh-CN" altLang="en-US" smtClean="0"/>
              <a:t>40</a:t>
            </a:fld>
            <a:endParaRPr lang="zh-CN" altLang="en-US"/>
          </a:p>
        </p:txBody>
      </p:sp>
    </p:spTree>
    <p:extLst>
      <p:ext uri="{BB962C8B-B14F-4D97-AF65-F5344CB8AC3E}">
        <p14:creationId xmlns:p14="http://schemas.microsoft.com/office/powerpoint/2010/main" val="2807879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Circumference :</a:t>
            </a:r>
            <a:r>
              <a:rPr kumimoji="1" lang="en-US" altLang="zh-CN" baseline="0" dirty="0"/>
              <a:t> 240 meters,  </a:t>
            </a:r>
            <a:r>
              <a:rPr kumimoji="1" lang="en-US" altLang="zh-CN" baseline="0" dirty="0" err="1"/>
              <a:t>Linac</a:t>
            </a:r>
            <a:r>
              <a:rPr kumimoji="1" lang="en-US" altLang="zh-CN" baseline="0" dirty="0"/>
              <a:t> part: 200 meters </a:t>
            </a:r>
            <a:endParaRPr kumimoji="1" lang="zh-CN" altLang="en-US" dirty="0"/>
          </a:p>
        </p:txBody>
      </p:sp>
      <p:sp>
        <p:nvSpPr>
          <p:cNvPr id="4" name="幻灯片编号占位符 3"/>
          <p:cNvSpPr>
            <a:spLocks noGrp="1"/>
          </p:cNvSpPr>
          <p:nvPr>
            <p:ph type="sldNum" sz="quarter" idx="10"/>
          </p:nvPr>
        </p:nvSpPr>
        <p:spPr/>
        <p:txBody>
          <a:bodyPr/>
          <a:lstStyle/>
          <a:p>
            <a:fld id="{10949D1A-F4A8-CC4C-991A-720D5BBF2D04}" type="slidenum">
              <a:rPr kumimoji="1" lang="zh-CN" altLang="en-US" smtClean="0"/>
              <a:t>2</a:t>
            </a:fld>
            <a:endParaRPr kumimoji="1" lang="zh-CN" altLang="en-US"/>
          </a:p>
        </p:txBody>
      </p:sp>
    </p:spTree>
    <p:extLst>
      <p:ext uri="{BB962C8B-B14F-4D97-AF65-F5344CB8AC3E}">
        <p14:creationId xmlns:p14="http://schemas.microsoft.com/office/powerpoint/2010/main" val="173422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42</a:t>
            </a:fld>
            <a:endParaRPr lang="zh-CN" altLang="en-US"/>
          </a:p>
        </p:txBody>
      </p:sp>
    </p:spTree>
    <p:extLst>
      <p:ext uri="{BB962C8B-B14F-4D97-AF65-F5344CB8AC3E}">
        <p14:creationId xmlns:p14="http://schemas.microsoft.com/office/powerpoint/2010/main" val="563099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 lot of theoretical studies ate inspired form </a:t>
            </a:r>
            <a:r>
              <a:rPr kumimoji="1" lang="en-US" altLang="zh-CN" dirty="0" err="1"/>
              <a:t>besiii</a:t>
            </a:r>
            <a:r>
              <a:rPr kumimoji="1" lang="en-US" altLang="zh-CN" dirty="0"/>
              <a:t> </a:t>
            </a:r>
            <a:r>
              <a:rPr kumimoji="1" lang="en-US" altLang="zh-CN" dirty="0" err="1"/>
              <a:t>measuremnts</a:t>
            </a:r>
            <a:r>
              <a:rPr kumimoji="1" lang="en-US" altLang="zh-CN" dirty="0"/>
              <a:t>.  </a:t>
            </a:r>
            <a:endParaRPr kumimoji="1"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46</a:t>
            </a:fld>
            <a:endParaRPr lang="zh-CN" altLang="en-US"/>
          </a:p>
        </p:txBody>
      </p:sp>
    </p:spTree>
    <p:extLst>
      <p:ext uri="{BB962C8B-B14F-4D97-AF65-F5344CB8AC3E}">
        <p14:creationId xmlns:p14="http://schemas.microsoft.com/office/powerpoint/2010/main" val="3660227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i="1" dirty="0">
                <a:effectLst/>
                <a:latin typeface="Times New Roman" panose="02020603050405020304" pitchFamily="18" charset="0"/>
                <a:ea typeface="Times New Roman" panose="02020603050405020304" pitchFamily="18" charset="0"/>
              </a:rPr>
              <a:t>The fragmentation functions of the light quarks have been measured with a reasonable precision,  while the information on the c-quark fragmentation function (CFF) is scarce. There is virtually no experimental data on CFF below the energy of the B-factories. Such information is vital. It is proposed to perform a first measurement of the inclusive D-meson production in </a:t>
            </a:r>
            <a:r>
              <a:rPr lang="en-US" altLang="zh-CN" sz="1800" i="1" dirty="0" err="1">
                <a:effectLst/>
                <a:latin typeface="Times New Roman" panose="02020603050405020304" pitchFamily="18" charset="0"/>
                <a:ea typeface="Times New Roman" panose="02020603050405020304" pitchFamily="18" charset="0"/>
              </a:rPr>
              <a:t>e</a:t>
            </a:r>
            <a:r>
              <a:rPr lang="en-US" altLang="zh-CN" sz="1800" i="1" baseline="30000" dirty="0" err="1">
                <a:effectLst/>
                <a:latin typeface="Times New Roman" panose="02020603050405020304" pitchFamily="18" charset="0"/>
                <a:ea typeface="Times New Roman" panose="02020603050405020304" pitchFamily="18" charset="0"/>
              </a:rPr>
              <a:t>+</a:t>
            </a:r>
            <a:r>
              <a:rPr lang="en-US" altLang="zh-CN" sz="1800" i="1" dirty="0" err="1">
                <a:effectLst/>
                <a:latin typeface="Times New Roman" panose="02020603050405020304" pitchFamily="18" charset="0"/>
                <a:ea typeface="Times New Roman" panose="02020603050405020304" pitchFamily="18" charset="0"/>
              </a:rPr>
              <a:t>e</a:t>
            </a:r>
            <a:r>
              <a:rPr lang="en-US" altLang="zh-CN" sz="1800" i="1" baseline="30000" dirty="0">
                <a:effectLst/>
                <a:latin typeface="Times New Roman" panose="02020603050405020304" pitchFamily="18" charset="0"/>
                <a:ea typeface="Times New Roman" panose="02020603050405020304" pitchFamily="18" charset="0"/>
              </a:rPr>
              <a:t>-</a:t>
            </a:r>
            <a:r>
              <a:rPr lang="en-US" altLang="zh-CN" sz="1800" i="1" dirty="0">
                <a:effectLst/>
                <a:latin typeface="Times New Roman" panose="02020603050405020304" pitchFamily="18" charset="0"/>
                <a:ea typeface="Times New Roman" panose="02020603050405020304" pitchFamily="18" charset="0"/>
              </a:rPr>
              <a:t> collisions in the energy domain between charmonium and bottomonium using a unique data sample of about 5 fb</a:t>
            </a:r>
            <a:r>
              <a:rPr lang="en-US" altLang="zh-CN" sz="1800" i="1" baseline="30000" dirty="0">
                <a:effectLst/>
                <a:latin typeface="Times New Roman" panose="02020603050405020304" pitchFamily="18" charset="0"/>
                <a:ea typeface="Times New Roman" panose="02020603050405020304" pitchFamily="18" charset="0"/>
              </a:rPr>
              <a:t>-1</a:t>
            </a:r>
            <a:r>
              <a:rPr lang="en-US" altLang="zh-CN" sz="1800" i="1" dirty="0">
                <a:effectLst/>
                <a:latin typeface="Times New Roman" panose="02020603050405020304" pitchFamily="18" charset="0"/>
                <a:ea typeface="Times New Roman" panose="02020603050405020304" pitchFamily="18" charset="0"/>
              </a:rPr>
              <a:t> integrated luminosity at energies from 4.60 to 4.95 GeV.</a:t>
            </a:r>
            <a:endParaRPr lang="zh-CN" altLang="zh-CN" sz="1800" dirty="0">
              <a:effectLst/>
              <a:latin typeface="Times New Roman" panose="02020603050405020304" pitchFamily="18" charset="0"/>
              <a:ea typeface="Times New Roman" panose="02020603050405020304" pitchFamily="18" charset="0"/>
            </a:endParaRPr>
          </a:p>
          <a:p>
            <a:endParaRPr kumimoji="1"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50</a:t>
            </a:fld>
            <a:endParaRPr lang="zh-CN" altLang="en-US"/>
          </a:p>
        </p:txBody>
      </p:sp>
    </p:spTree>
    <p:extLst>
      <p:ext uri="{BB962C8B-B14F-4D97-AF65-F5344CB8AC3E}">
        <p14:creationId xmlns:p14="http://schemas.microsoft.com/office/powerpoint/2010/main" val="171653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In sync with the upgrade of BEPCII</a:t>
            </a:r>
            <a:r>
              <a:rPr lang="en-US" altLang="zh-CN"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(from July-December 2024)</a:t>
            </a:r>
            <a:r>
              <a:rPr lang="en-US" altLang="zh-CN"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an innovative Cylindrical Gas Electron Multiplier Inner </a:t>
            </a:r>
          </a:p>
          <a:p>
            <a:r>
              <a:rPr lang="en-US" altLang="zh-CN"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Tracker (CGEM-IT) is under construction to replace the inner tracker, which is suffering from aging problems. CGEM-IT </a:t>
            </a:r>
          </a:p>
          <a:p>
            <a:r>
              <a:rPr lang="en-US" altLang="zh-CN"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was designed to restore efficiency and enhance the reconstruction of the secondary vertex. The project costs ~1.5 million Euros </a:t>
            </a:r>
          </a:p>
          <a:p>
            <a:r>
              <a:rPr lang="en-US" altLang="zh-CN" sz="12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and is strongly supported by the Joint Laboratory IHEP-INFN and the Institutes from Indiana, Mainz and Uppsala Universities.</a:t>
            </a:r>
            <a:endParaRPr lang="zh-CN" altLang="zh-CN" sz="12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kumimoji="1"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4</a:t>
            </a:fld>
            <a:endParaRPr lang="zh-CN" altLang="en-US"/>
          </a:p>
        </p:txBody>
      </p:sp>
    </p:spTree>
    <p:extLst>
      <p:ext uri="{BB962C8B-B14F-4D97-AF65-F5344CB8AC3E}">
        <p14:creationId xmlns:p14="http://schemas.microsoft.com/office/powerpoint/2010/main" val="819061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7488" y="812800"/>
            <a:ext cx="7124700" cy="40084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A5371B-BA20-2F4F-A1E6-B41F97B1D11A}" type="slidenum">
              <a:rPr lang="en-US" smtClean="0"/>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0949D1A-F4A8-CC4C-991A-720D5BBF2D04}" type="slidenum">
              <a:rPr kumimoji="1" lang="zh-CN" altLang="en-US" smtClean="0"/>
              <a:t>7</a:t>
            </a:fld>
            <a:endParaRPr kumimoji="1" lang="zh-CN" altLang="en-US"/>
          </a:p>
        </p:txBody>
      </p:sp>
    </p:spTree>
    <p:extLst>
      <p:ext uri="{BB962C8B-B14F-4D97-AF65-F5344CB8AC3E}">
        <p14:creationId xmlns:p14="http://schemas.microsoft.com/office/powerpoint/2010/main" val="1726691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These future measurements can be used not only to test SM, but also to understand the complicated structures above 4 GeV. </a:t>
            </a:r>
            <a:endParaRPr kumimoji="1" lang="zh-CN" altLang="en-US" dirty="0"/>
          </a:p>
        </p:txBody>
      </p:sp>
      <p:sp>
        <p:nvSpPr>
          <p:cNvPr id="4" name="灯片编号占位符 3"/>
          <p:cNvSpPr>
            <a:spLocks noGrp="1"/>
          </p:cNvSpPr>
          <p:nvPr>
            <p:ph type="sldNum" sz="quarter" idx="5"/>
          </p:nvPr>
        </p:nvSpPr>
        <p:spPr/>
        <p:txBody>
          <a:bodyPr/>
          <a:lstStyle/>
          <a:p>
            <a:fld id="{10949D1A-F4A8-CC4C-991A-720D5BBF2D04}" type="slidenum">
              <a:rPr kumimoji="1" lang="zh-CN" altLang="en-US" smtClean="0"/>
              <a:t>13</a:t>
            </a:fld>
            <a:endParaRPr kumimoji="1" lang="zh-CN" altLang="en-US"/>
          </a:p>
        </p:txBody>
      </p:sp>
    </p:spTree>
    <p:extLst>
      <p:ext uri="{BB962C8B-B14F-4D97-AF65-F5344CB8AC3E}">
        <p14:creationId xmlns:p14="http://schemas.microsoft.com/office/powerpoint/2010/main" val="1710644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Based on the electron-positron collision data collected by BESIII at the center-of-mass energies from 2.2324 to 3.6710 GeV, the differential cross sections of inclusive </a:t>
                </a:r>
                <a14:m>
                  <m:oMath xmlns:m="http://schemas.openxmlformats.org/officeDocument/2006/math">
                    <m:sSup>
                      <m:sSupPr>
                        <m:ctrlPr>
                          <a:rPr lang="zh-CN" altLang="zh-CN" sz="1800" i="1" u="sng" kern="100">
                            <a:solidFill>
                              <a:srgbClr val="00808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DengXian" panose="02010600030101010101" pitchFamily="2" charset="-122"/>
                            <a:cs typeface="Times New Roman" panose="02020603050405020304" pitchFamily="18" charset="0"/>
                          </a:rPr>
                          <m:t>𝜋</m:t>
                        </m:r>
                      </m:e>
                      <m:sup>
                        <m:r>
                          <a:rPr lang="en-US" altLang="zh-CN" sz="1800" i="1" kern="100">
                            <a:effectLst/>
                            <a:latin typeface="Cambria Math" panose="02040503050406030204" pitchFamily="18" charset="0"/>
                            <a:ea typeface="DengXian" panose="02010600030101010101" pitchFamily="2" charset="-122"/>
                            <a:cs typeface="Times New Roman" panose="02020603050405020304" pitchFamily="18" charset="0"/>
                          </a:rPr>
                          <m:t>0</m:t>
                        </m:r>
                      </m:sup>
                    </m:sSup>
                  </m:oMath>
                </a14:m>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and </a:t>
                </a:r>
                <a14:m>
                  <m:oMath xmlns:m="http://schemas.openxmlformats.org/officeDocument/2006/math">
                    <m:sSubSup>
                      <m:sSubSupPr>
                        <m:ctrlPr>
                          <a:rPr lang="zh-CN" altLang="zh-CN" sz="1800" i="1" u="sng" kern="100">
                            <a:solidFill>
                              <a:srgbClr val="008080"/>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DengXian" panose="02010600030101010101" pitchFamily="2" charset="-122"/>
                            <a:cs typeface="Times New Roman" panose="02020603050405020304" pitchFamily="18" charset="0"/>
                          </a:rPr>
                          <m:t>𝐾</m:t>
                        </m:r>
                      </m:e>
                      <m:sub>
                        <m:r>
                          <a:rPr lang="en-US" altLang="zh-CN" sz="1800" i="1" kern="100">
                            <a:effectLst/>
                            <a:latin typeface="Cambria Math" panose="02040503050406030204" pitchFamily="18" charset="0"/>
                            <a:ea typeface="DengXian" panose="02010600030101010101" pitchFamily="2" charset="-122"/>
                            <a:cs typeface="Times New Roman" panose="02020603050405020304" pitchFamily="18" charset="0"/>
                          </a:rPr>
                          <m:t>𝑆</m:t>
                        </m:r>
                      </m:sub>
                      <m:sup>
                        <m:r>
                          <a:rPr lang="en-US" altLang="zh-CN" sz="1800" i="1" kern="100">
                            <a:effectLst/>
                            <a:latin typeface="Cambria Math" panose="02040503050406030204" pitchFamily="18" charset="0"/>
                            <a:ea typeface="DengXian" panose="02010600030101010101" pitchFamily="2" charset="-122"/>
                            <a:cs typeface="Times New Roman" panose="02020603050405020304" pitchFamily="18" charset="0"/>
                          </a:rPr>
                          <m:t>0</m:t>
                        </m:r>
                      </m:sup>
                    </m:sSubSup>
                  </m:oMath>
                </a14:m>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production as a function of hadron momentum and normalized by the total cross section of the inclusive hadronic process are measured. Our results significantly deviate from several theoretical calculations based on the existing FFs, as shown in following figure. These results provide new ingredients for the global data fits of the FFs, in which almost no single inclusive annihilation data measured in this special energy region has been included. </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kumimoji="1"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Based on the electron-positron collision data collected by BESIII at the center-of-mass energies from 2.2324 to 3.6710 GeV, the differential cross sections of inclusive </a:t>
                </a:r>
                <a:r>
                  <a:rPr lang="en-US" altLang="zh-CN" sz="1800" i="0" kern="100">
                    <a:effectLst/>
                    <a:latin typeface="Cambria Math" panose="02040503050406030204" pitchFamily="18" charset="0"/>
                    <a:ea typeface="DengXian" panose="02010600030101010101" pitchFamily="2" charset="-122"/>
                    <a:cs typeface="Times New Roman" panose="02020603050405020304" pitchFamily="18" charset="0"/>
                  </a:rPr>
                  <a:t>𝜋</a:t>
                </a:r>
                <a:r>
                  <a:rPr lang="zh-CN" altLang="zh-CN" sz="1800" i="0" u="sng" kern="100">
                    <a:solidFill>
                      <a:srgbClr val="008080"/>
                    </a:solidFill>
                    <a:effectLst/>
                    <a:latin typeface="Cambria Math" panose="02040503050406030204" pitchFamily="18" charset="0"/>
                    <a:ea typeface="DengXian" panose="02010600030101010101" pitchFamily="2" charset="-122"/>
                    <a:cs typeface="Times New Roman" panose="02020603050405020304" pitchFamily="18" charset="0"/>
                  </a:rPr>
                  <a:t>^</a:t>
                </a:r>
                <a:r>
                  <a:rPr lang="en-US" altLang="zh-CN" sz="1800" i="0" kern="100">
                    <a:effectLst/>
                    <a:latin typeface="Cambria Math" panose="02040503050406030204" pitchFamily="18" charset="0"/>
                    <a:ea typeface="DengXian" panose="02010600030101010101" pitchFamily="2" charset="-122"/>
                    <a:cs typeface="Times New Roman" panose="02020603050405020304" pitchFamily="18" charset="0"/>
                  </a:rPr>
                  <a:t>0</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and </a:t>
                </a:r>
                <a:r>
                  <a:rPr lang="en-US" altLang="zh-CN" sz="1800" i="0" kern="100">
                    <a:effectLst/>
                    <a:latin typeface="Cambria Math" panose="02040503050406030204" pitchFamily="18" charset="0"/>
                    <a:ea typeface="DengXian" panose="02010600030101010101" pitchFamily="2" charset="-122"/>
                    <a:cs typeface="Times New Roman" panose="02020603050405020304" pitchFamily="18" charset="0"/>
                  </a:rPr>
                  <a:t>𝐾</a:t>
                </a:r>
                <a:r>
                  <a:rPr lang="zh-CN" altLang="zh-CN" sz="1800" i="0" u="sng" kern="100">
                    <a:solidFill>
                      <a:srgbClr val="008080"/>
                    </a:solidFill>
                    <a:effectLst/>
                    <a:latin typeface="Cambria Math" panose="02040503050406030204" pitchFamily="18" charset="0"/>
                    <a:ea typeface="DengXian" panose="02010600030101010101" pitchFamily="2" charset="-122"/>
                    <a:cs typeface="Times New Roman" panose="02020603050405020304" pitchFamily="18" charset="0"/>
                  </a:rPr>
                  <a:t>_</a:t>
                </a:r>
                <a:r>
                  <a:rPr lang="en-US" altLang="zh-CN" sz="1800" i="0" kern="100">
                    <a:effectLst/>
                    <a:latin typeface="Cambria Math" panose="02040503050406030204" pitchFamily="18" charset="0"/>
                    <a:ea typeface="DengXian" panose="02010600030101010101" pitchFamily="2" charset="-122"/>
                    <a:cs typeface="Times New Roman" panose="02020603050405020304" pitchFamily="18" charset="0"/>
                  </a:rPr>
                  <a:t>𝑆^0</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production as a function of hadron momentum and normalized by the total cross section of the inclusive hadronic process are measured. Our results significantly deviate from several theoretical calculations based on the existing FFs, as shown in following figure. These results provide new ingredients for the global data fits of the FFs, in which almost no single inclusive annihilation data measured in this special energy region has been included. </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kumimoji="1" lang="zh-CN" altLang="en-US" dirty="0"/>
              </a:p>
            </p:txBody>
          </p:sp>
        </mc:Fallback>
      </mc:AlternateContent>
      <p:sp>
        <p:nvSpPr>
          <p:cNvPr id="4" name="灯片编号占位符 3"/>
          <p:cNvSpPr>
            <a:spLocks noGrp="1"/>
          </p:cNvSpPr>
          <p:nvPr>
            <p:ph type="sldNum" sz="quarter" idx="5"/>
          </p:nvPr>
        </p:nvSpPr>
        <p:spPr/>
        <p:txBody>
          <a:bodyPr/>
          <a:lstStyle/>
          <a:p>
            <a:fld id="{34EA1CAF-F3E5-4995-B5A9-F6F823E8D197}" type="slidenum">
              <a:rPr lang="zh-CN" altLang="en-US" smtClean="0"/>
              <a:t>14</a:t>
            </a:fld>
            <a:endParaRPr lang="zh-CN" altLang="en-US"/>
          </a:p>
        </p:txBody>
      </p:sp>
    </p:spTree>
    <p:extLst>
      <p:ext uri="{BB962C8B-B14F-4D97-AF65-F5344CB8AC3E}">
        <p14:creationId xmlns:p14="http://schemas.microsoft.com/office/powerpoint/2010/main" val="3266878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Anomaly threshold enhancements are observed, and E &amp; M formfactor can be measured for nucleon, hyperon, and charmed baryons. </a:t>
            </a:r>
            <a:endParaRPr kumimoji="1"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15</a:t>
            </a:fld>
            <a:endParaRPr lang="zh-CN" altLang="en-US"/>
          </a:p>
        </p:txBody>
      </p:sp>
    </p:spTree>
    <p:extLst>
      <p:ext uri="{BB962C8B-B14F-4D97-AF65-F5344CB8AC3E}">
        <p14:creationId xmlns:p14="http://schemas.microsoft.com/office/powerpoint/2010/main" val="2638034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B440E-975B-4A8B-A193-54F01A3810E6}" type="slidenum">
              <a:rPr lang="zh-CN" altLang="en-US" smtClean="0"/>
              <a:t>19</a:t>
            </a:fld>
            <a:endParaRPr lang="zh-CN" altLang="en-US"/>
          </a:p>
        </p:txBody>
      </p:sp>
    </p:spTree>
    <p:extLst>
      <p:ext uri="{BB962C8B-B14F-4D97-AF65-F5344CB8AC3E}">
        <p14:creationId xmlns:p14="http://schemas.microsoft.com/office/powerpoint/2010/main" val="839740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3634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89154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965009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自定义版式">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fld id="{71FAD6B1-37E8-4CFE-833B-8E41AAEF0E57}"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3100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07500" y="92058"/>
            <a:ext cx="10510125" cy="659643"/>
          </a:xfrm>
          <a:prstGeom prst="rect">
            <a:avLst/>
          </a:prstGeom>
        </p:spPr>
        <p:txBody>
          <a:bodyPr lIns="91418" tIns="45709" rIns="91418" bIns="45709"/>
          <a:lstStyle>
            <a:lvl1pPr algn="l">
              <a:defRPr sz="4000" b="1" baseline="0">
                <a:solidFill>
                  <a:srgbClr val="005DA2"/>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10800000" y="360000"/>
            <a:ext cx="1080000" cy="36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9" name="直接连接符 8"/>
          <p:cNvCxnSpPr/>
          <p:nvPr userDrawn="1"/>
        </p:nvCxnSpPr>
        <p:spPr>
          <a:xfrm>
            <a:off x="1054457" y="811417"/>
            <a:ext cx="11132828"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a:extLst>
              <a:ext uri="{FF2B5EF4-FFF2-40B4-BE49-F238E27FC236}">
                <a16:creationId xmlns:a16="http://schemas.microsoft.com/office/drawing/2014/main" id="{7918572F-142C-4521-A20F-057039961475}"/>
              </a:ext>
            </a:extLst>
          </p:cNvPr>
          <p:cNvSpPr>
            <a:spLocks noGrp="1"/>
          </p:cNvSpPr>
          <p:nvPr>
            <p:ph idx="1"/>
            <p:custDataLst>
              <p:tags r:id="rId1"/>
            </p:custDataLst>
          </p:nvPr>
        </p:nvSpPr>
        <p:spPr>
          <a:xfrm>
            <a:off x="338360" y="961398"/>
            <a:ext cx="11279266" cy="5388907"/>
          </a:xfrm>
          <a:prstGeom prst="rect">
            <a:avLst/>
          </a:prstGeom>
        </p:spPr>
        <p:txBody>
          <a:bodyPr vert="horz" wrap="square" lIns="90170" tIns="46990" rIns="90170" bIns="46990" rtlCol="0">
            <a:normAutofit/>
          </a:bodyPr>
          <a:lstStyle>
            <a:lvl1pPr marL="288000" indent="-288000">
              <a:lnSpc>
                <a:spcPct val="100000"/>
              </a:lnSpc>
              <a:spcBef>
                <a:spcPts val="600"/>
              </a:spcBef>
              <a:spcAft>
                <a:spcPts val="0"/>
              </a:spcAft>
              <a:buSzPct val="70000"/>
              <a:buFont typeface="Wingdings" panose="05000000000000000000" pitchFamily="2" charset="2"/>
              <a:buChar char="l"/>
              <a:defRPr sz="2400" b="1" baseline="0">
                <a:solidFill>
                  <a:srgbClr val="005DA2"/>
                </a:solidFill>
                <a:latin typeface="Times New Roman" panose="02020603050405020304" pitchFamily="18" charset="0"/>
                <a:ea typeface="微软雅黑" panose="020B0503020204020204" pitchFamily="34" charset="-122"/>
              </a:defRPr>
            </a:lvl1pPr>
            <a:lvl2pPr marL="720000" indent="-288000">
              <a:lnSpc>
                <a:spcPct val="100000"/>
              </a:lnSpc>
              <a:spcBef>
                <a:spcPts val="600"/>
              </a:spcBef>
              <a:spcAft>
                <a:spcPts val="0"/>
              </a:spcAft>
              <a:buFont typeface="Arial" panose="020B0604020202020204" pitchFamily="34" charset="0"/>
              <a:buChar char="•"/>
              <a:defRPr sz="2000" baseline="0">
                <a:latin typeface="Times New Roman" panose="02020603050405020304" pitchFamily="18" charset="0"/>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p:txBody>
      </p:sp>
      <p:pic>
        <p:nvPicPr>
          <p:cNvPr id="8" name="图片 7">
            <a:extLst>
              <a:ext uri="{FF2B5EF4-FFF2-40B4-BE49-F238E27FC236}">
                <a16:creationId xmlns:a16="http://schemas.microsoft.com/office/drawing/2014/main" id="{C6756B70-116A-4138-99A8-711A909F95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5" y="122350"/>
            <a:ext cx="975500" cy="659545"/>
          </a:xfrm>
          <a:prstGeom prst="rect">
            <a:avLst/>
          </a:prstGeom>
        </p:spPr>
      </p:pic>
    </p:spTree>
    <p:extLst>
      <p:ext uri="{BB962C8B-B14F-4D97-AF65-F5344CB8AC3E}">
        <p14:creationId xmlns:p14="http://schemas.microsoft.com/office/powerpoint/2010/main" val="1957853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Vuota">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0" y="6530007"/>
            <a:ext cx="2540000" cy="313184"/>
          </a:xfrm>
          <a:prstGeom prst="rect">
            <a:avLst/>
          </a:prstGeom>
          <a:ln/>
        </p:spPr>
        <p:txBody>
          <a:bodyPr/>
          <a:lstStyle>
            <a:lvl1pPr algn="l">
              <a:defRPr sz="1400">
                <a:solidFill>
                  <a:srgbClr val="0070C0"/>
                </a:solidFill>
                <a:latin typeface="Arial" pitchFamily="34" charset="0"/>
                <a:cs typeface="Arial" pitchFamily="34" charset="0"/>
              </a:defRPr>
            </a:lvl1pPr>
          </a:lstStyle>
          <a:p>
            <a:pPr>
              <a:defRPr/>
            </a:pPr>
            <a:endParaRPr lang="en-US" dirty="0"/>
          </a:p>
        </p:txBody>
      </p:sp>
      <p:sp>
        <p:nvSpPr>
          <p:cNvPr id="3" name="Rectangle 6"/>
          <p:cNvSpPr>
            <a:spLocks noGrp="1" noChangeArrowheads="1"/>
          </p:cNvSpPr>
          <p:nvPr>
            <p:ph type="ftr" sz="quarter" idx="11"/>
          </p:nvPr>
        </p:nvSpPr>
        <p:spPr>
          <a:xfrm>
            <a:off x="4175787" y="6544816"/>
            <a:ext cx="4906731" cy="313184"/>
          </a:xfrm>
          <a:prstGeom prst="rect">
            <a:avLst/>
          </a:prstGeom>
          <a:ln/>
        </p:spPr>
        <p:txBody>
          <a:bodyPr/>
          <a:lstStyle>
            <a:lvl1pPr>
              <a:defRPr sz="1400">
                <a:solidFill>
                  <a:srgbClr val="0070C0"/>
                </a:solidFill>
                <a:latin typeface="Arial" pitchFamily="34" charset="0"/>
                <a:cs typeface="Arial" pitchFamily="34" charset="0"/>
              </a:defRPr>
            </a:lvl1pPr>
          </a:lstStyle>
          <a:p>
            <a:pPr>
              <a:defRPr/>
            </a:pPr>
            <a:endParaRPr lang="en-US" dirty="0"/>
          </a:p>
        </p:txBody>
      </p:sp>
      <p:sp>
        <p:nvSpPr>
          <p:cNvPr id="4" name="Rectangle 7"/>
          <p:cNvSpPr>
            <a:spLocks noGrp="1" noChangeArrowheads="1"/>
          </p:cNvSpPr>
          <p:nvPr>
            <p:ph type="sldNum" sz="quarter" idx="12"/>
          </p:nvPr>
        </p:nvSpPr>
        <p:spPr>
          <a:xfrm>
            <a:off x="9637071" y="6555159"/>
            <a:ext cx="2540000" cy="288032"/>
          </a:xfrm>
          <a:prstGeom prst="rect">
            <a:avLst/>
          </a:prstGeom>
          <a:ln/>
        </p:spPr>
        <p:txBody>
          <a:bodyPr/>
          <a:lstStyle>
            <a:lvl1pPr algn="r">
              <a:defRPr sz="2000" b="1">
                <a:solidFill>
                  <a:srgbClr val="0070C0"/>
                </a:solidFill>
                <a:latin typeface="Arial" pitchFamily="34" charset="0"/>
                <a:cs typeface="Arial" pitchFamily="34" charset="0"/>
              </a:defRPr>
            </a:lvl1pPr>
          </a:lstStyle>
          <a:p>
            <a:pPr>
              <a:defRPr/>
            </a:pPr>
            <a:fld id="{529ACD7A-6ECE-4959-A5FC-AD518CC335C7}" type="slidenum">
              <a:rPr lang="en-US" smtClean="0"/>
              <a:pPr>
                <a:defRPr/>
              </a:pPr>
              <a:t>‹#›</a:t>
            </a:fld>
            <a:endParaRPr lang="en-US" dirty="0"/>
          </a:p>
        </p:txBody>
      </p:sp>
      <p:sp>
        <p:nvSpPr>
          <p:cNvPr id="6" name="标题 5"/>
          <p:cNvSpPr>
            <a:spLocks noGrp="1"/>
          </p:cNvSpPr>
          <p:nvPr>
            <p:ph type="title"/>
          </p:nvPr>
        </p:nvSpPr>
        <p:spPr>
          <a:xfrm>
            <a:off x="897923" y="14810"/>
            <a:ext cx="10515600" cy="1135813"/>
          </a:xfrm>
        </p:spPr>
        <p:txBody>
          <a:bodyPr/>
          <a:lstStyle>
            <a:lvl1pPr algn="ctr">
              <a:defRPr/>
            </a:lvl1pPr>
          </a:lstStyle>
          <a:p>
            <a:r>
              <a:rPr kumimoji="1" lang="zh-CN" altLang="en-US"/>
              <a:t>单击此处编辑母版标题样式</a:t>
            </a:r>
          </a:p>
        </p:txBody>
      </p:sp>
    </p:spTree>
    <p:extLst>
      <p:ext uri="{BB962C8B-B14F-4D97-AF65-F5344CB8AC3E}">
        <p14:creationId xmlns:p14="http://schemas.microsoft.com/office/powerpoint/2010/main" val="58775601"/>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XR_titl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92405" y="6597353"/>
            <a:ext cx="2540000" cy="313184"/>
          </a:xfrm>
          <a:prstGeom prst="rect">
            <a:avLst/>
          </a:prstGeom>
          <a:ln/>
        </p:spPr>
        <p:txBody>
          <a:bodyPr/>
          <a:lstStyle>
            <a:lvl1pPr algn="l">
              <a:defRPr sz="1400">
                <a:solidFill>
                  <a:srgbClr val="0070C0"/>
                </a:solidFill>
                <a:latin typeface="Arial" pitchFamily="34" charset="0"/>
                <a:cs typeface="Arial" pitchFamily="34" charset="0"/>
              </a:defRPr>
            </a:lvl1pPr>
          </a:lstStyle>
          <a:p>
            <a:pPr>
              <a:defRPr/>
            </a:pPr>
            <a:endParaRPr lang="en-US" dirty="0"/>
          </a:p>
        </p:txBody>
      </p:sp>
      <p:sp>
        <p:nvSpPr>
          <p:cNvPr id="4" name="Rectangle 7"/>
          <p:cNvSpPr>
            <a:spLocks noGrp="1" noChangeArrowheads="1"/>
          </p:cNvSpPr>
          <p:nvPr>
            <p:ph type="sldNum" sz="quarter" idx="12"/>
          </p:nvPr>
        </p:nvSpPr>
        <p:spPr>
          <a:xfrm>
            <a:off x="9652000" y="6534835"/>
            <a:ext cx="2540000" cy="288032"/>
          </a:xfrm>
          <a:prstGeom prst="rect">
            <a:avLst/>
          </a:prstGeom>
          <a:ln/>
        </p:spPr>
        <p:txBody>
          <a:bodyPr/>
          <a:lstStyle>
            <a:lvl1pPr algn="r">
              <a:defRPr sz="2000" b="1">
                <a:solidFill>
                  <a:srgbClr val="0070C0"/>
                </a:solidFill>
                <a:latin typeface="Arial" pitchFamily="34" charset="0"/>
                <a:cs typeface="Arial" pitchFamily="34" charset="0"/>
              </a:defRPr>
            </a:lvl1pPr>
          </a:lstStyle>
          <a:p>
            <a:pPr>
              <a:defRPr/>
            </a:pPr>
            <a:fld id="{529ACD7A-6ECE-4959-A5FC-AD518CC335C7}" type="slidenum">
              <a:rPr lang="en-US" smtClean="0"/>
              <a:pPr>
                <a:defRPr/>
              </a:pPr>
              <a:t>‹#›</a:t>
            </a:fld>
            <a:endParaRPr lang="en-US" dirty="0"/>
          </a:p>
        </p:txBody>
      </p:sp>
      <p:sp>
        <p:nvSpPr>
          <p:cNvPr id="6" name="标题 5"/>
          <p:cNvSpPr>
            <a:spLocks noGrp="1"/>
          </p:cNvSpPr>
          <p:nvPr>
            <p:ph type="title"/>
          </p:nvPr>
        </p:nvSpPr>
        <p:spPr>
          <a:xfrm>
            <a:off x="1487488" y="14810"/>
            <a:ext cx="9601067" cy="1037927"/>
          </a:xfrm>
          <a:prstGeom prst="rect">
            <a:avLst/>
          </a:prstGeom>
        </p:spPr>
        <p:txBody>
          <a:bodyPr/>
          <a:lstStyle>
            <a:lvl1pPr algn="ctr">
              <a:defRPr b="1"/>
            </a:lvl1pPr>
          </a:lstStyle>
          <a:p>
            <a:r>
              <a:rPr kumimoji="1" lang="zh-CN" altLang="en-US"/>
              <a:t>单击此处编辑母版标题样式</a:t>
            </a:r>
          </a:p>
        </p:txBody>
      </p:sp>
      <p:sp>
        <p:nvSpPr>
          <p:cNvPr id="7" name="Footer Placeholder 6">
            <a:extLst>
              <a:ext uri="{FF2B5EF4-FFF2-40B4-BE49-F238E27FC236}">
                <a16:creationId xmlns:a16="http://schemas.microsoft.com/office/drawing/2014/main" id="{62FFF7C7-1205-F94E-866E-0B2551E8ABEB}"/>
              </a:ext>
            </a:extLst>
          </p:cNvPr>
          <p:cNvSpPr>
            <a:spLocks noGrp="1" noChangeArrowheads="1"/>
          </p:cNvSpPr>
          <p:nvPr>
            <p:ph type="ftr" sz="quarter" idx="11"/>
          </p:nvPr>
        </p:nvSpPr>
        <p:spPr>
          <a:xfrm>
            <a:off x="4165600" y="6597353"/>
            <a:ext cx="4906731" cy="313184"/>
          </a:xfrm>
          <a:prstGeom prst="rect">
            <a:avLst/>
          </a:prstGeom>
          <a:ln/>
        </p:spPr>
        <p:txBody>
          <a:bodyPr/>
          <a:lstStyle>
            <a:lvl1pPr>
              <a:defRPr sz="1400">
                <a:solidFill>
                  <a:srgbClr val="0070C0"/>
                </a:solidFill>
                <a:latin typeface="Arial" pitchFamily="34" charset="0"/>
                <a:cs typeface="Arial" pitchFamily="34" charset="0"/>
              </a:defRPr>
            </a:lvl1pPr>
          </a:lstStyle>
          <a:p>
            <a:pPr>
              <a:defRPr/>
            </a:pPr>
            <a:endParaRPr lang="en-US" dirty="0"/>
          </a:p>
        </p:txBody>
      </p:sp>
    </p:spTree>
    <p:extLst>
      <p:ext uri="{BB962C8B-B14F-4D97-AF65-F5344CB8AC3E}">
        <p14:creationId xmlns:p14="http://schemas.microsoft.com/office/powerpoint/2010/main" val="3412790631"/>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927378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2828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86238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755981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274016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985556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501839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将图片拖动到占位符，或单击添加图标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2037072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0D999-AB6E-D04A-B8ED-211468A87D9E}" type="slidenum">
              <a:rPr kumimoji="1" lang="zh-CN" altLang="en-US" smtClean="0"/>
              <a:t>‹#›</a:t>
            </a:fld>
            <a:endParaRPr kumimoji="1" lang="zh-CN" altLang="en-US"/>
          </a:p>
        </p:txBody>
      </p:sp>
    </p:spTree>
    <p:extLst>
      <p:ext uri="{BB962C8B-B14F-4D97-AF65-F5344CB8AC3E}">
        <p14:creationId xmlns:p14="http://schemas.microsoft.com/office/powerpoint/2010/main" val="12157833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7" r:id="rId14"/>
    <p:sldLayoutId id="2147483688"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24.tiff"/><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tiff"/><Relationship Id="rId11" Type="http://schemas.openxmlformats.org/officeDocument/2006/relationships/image" Target="../media/image29.emf"/><Relationship Id="rId5" Type="http://schemas.openxmlformats.org/officeDocument/2006/relationships/image" Target="../media/image261.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tiff"/><Relationship Id="rId7" Type="http://schemas.openxmlformats.org/officeDocument/2006/relationships/image" Target="../media/image35.tiff"/><Relationship Id="rId2" Type="http://schemas.openxmlformats.org/officeDocument/2006/relationships/image" Target="../media/image30.tiff"/><Relationship Id="rId1" Type="http://schemas.openxmlformats.org/officeDocument/2006/relationships/slideLayout" Target="../slideLayouts/slideLayout12.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tiff"/></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link.aps.org/doi/10.1103/PhysRevLett.128.06200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g"/></Relationships>
</file>

<file path=ppt/slides/_rels/slide14.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18" Type="http://schemas.microsoft.com/office/2007/relationships/diagramDrawing" Target="../diagrams/drawing1.xml"/><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diagramColors" Target="../diagrams/colors1.xml"/><Relationship Id="rId2" Type="http://schemas.openxmlformats.org/officeDocument/2006/relationships/notesSlide" Target="../notesSlides/notesSlide8.xml"/><Relationship Id="rId16" Type="http://schemas.openxmlformats.org/officeDocument/2006/relationships/diagramQuickStyle" Target="../diagrams/quickStyle1.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diagramLayout" Target="../diagrams/layout1.xml"/><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emf"/><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hyperlink" Target="https://arxiv.org/abs/2410.0762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410.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openxmlformats.org/officeDocument/2006/relationships/image" Target="../media/image75.png"/><Relationship Id="rId12"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69.png"/><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1.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104.png"/><Relationship Id="rId18" Type="http://schemas.openxmlformats.org/officeDocument/2006/relationships/image" Target="../media/image109.emf"/><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tags" Target="../tags/tag4.xml"/><Relationship Id="rId16" Type="http://schemas.openxmlformats.org/officeDocument/2006/relationships/image" Target="../media/image107.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102.jpeg"/><Relationship Id="rId5" Type="http://schemas.openxmlformats.org/officeDocument/2006/relationships/tags" Target="../tags/tag7.xml"/><Relationship Id="rId15" Type="http://schemas.openxmlformats.org/officeDocument/2006/relationships/image" Target="../media/image106.png"/><Relationship Id="rId10" Type="http://schemas.openxmlformats.org/officeDocument/2006/relationships/image" Target="../media/image101.jpeg"/><Relationship Id="rId19" Type="http://schemas.openxmlformats.org/officeDocument/2006/relationships/image" Target="../media/image110.emf"/><Relationship Id="rId4" Type="http://schemas.openxmlformats.org/officeDocument/2006/relationships/tags" Target="../tags/tag6.xml"/><Relationship Id="rId9" Type="http://schemas.openxmlformats.org/officeDocument/2006/relationships/slideLayout" Target="../slideLayouts/slideLayout13.xml"/><Relationship Id="rId14" Type="http://schemas.openxmlformats.org/officeDocument/2006/relationships/image" Target="../media/image105.jpeg"/></Relationships>
</file>

<file path=ppt/slides/_rels/slide22.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image" Target="../media/image112.emf"/><Relationship Id="rId7" Type="http://schemas.openxmlformats.org/officeDocument/2006/relationships/image" Target="../media/image6.png"/><Relationship Id="rId12" Type="http://schemas.openxmlformats.org/officeDocument/2006/relationships/image" Target="../media/image116.png"/><Relationship Id="rId2" Type="http://schemas.openxmlformats.org/officeDocument/2006/relationships/image" Target="../media/image111.emf"/><Relationship Id="rId1" Type="http://schemas.openxmlformats.org/officeDocument/2006/relationships/slideLayout" Target="../slideLayouts/slideLayout13.xml"/><Relationship Id="rId6" Type="http://schemas.openxmlformats.org/officeDocument/2006/relationships/image" Target="../media/image115.png"/><Relationship Id="rId11" Type="http://schemas.openxmlformats.org/officeDocument/2006/relationships/image" Target="../media/image10.png"/><Relationship Id="rId5" Type="http://schemas.openxmlformats.org/officeDocument/2006/relationships/image" Target="../media/image114.png"/><Relationship Id="rId10" Type="http://schemas.openxmlformats.org/officeDocument/2006/relationships/image" Target="../media/image910.png"/><Relationship Id="rId4" Type="http://schemas.openxmlformats.org/officeDocument/2006/relationships/image" Target="../media/image113.emf"/><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1810.png"/><Relationship Id="rId3" Type="http://schemas.openxmlformats.org/officeDocument/2006/relationships/image" Target="../media/image118.png"/><Relationship Id="rId7" Type="http://schemas.openxmlformats.org/officeDocument/2006/relationships/image" Target="../media/image17.png"/><Relationship Id="rId12"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13.xml"/><Relationship Id="rId6" Type="http://schemas.openxmlformats.org/officeDocument/2006/relationships/image" Target="../media/image119.png"/><Relationship Id="rId11" Type="http://schemas.openxmlformats.org/officeDocument/2006/relationships/image" Target="../media/image120.png"/><Relationship Id="rId5" Type="http://schemas.openxmlformats.org/officeDocument/2006/relationships/image" Target="../media/image14.png"/><Relationship Id="rId10" Type="http://schemas.openxmlformats.org/officeDocument/2006/relationships/image" Target="../media/image203.png"/><Relationship Id="rId4" Type="http://schemas.openxmlformats.org/officeDocument/2006/relationships/image" Target="../media/image1312.png"/><Relationship Id="rId9" Type="http://schemas.openxmlformats.org/officeDocument/2006/relationships/image" Target="../media/image192.png"/></Relationships>
</file>

<file path=ppt/slides/_rels/slide2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3.png"/><Relationship Id="rId7" Type="http://schemas.openxmlformats.org/officeDocument/2006/relationships/image" Target="../media/image610.png"/><Relationship Id="rId2" Type="http://schemas.openxmlformats.org/officeDocument/2006/relationships/image" Target="../media/image122.png"/><Relationship Id="rId1" Type="http://schemas.openxmlformats.org/officeDocument/2006/relationships/slideLayout" Target="../slideLayouts/slideLayout13.xml"/><Relationship Id="rId6" Type="http://schemas.openxmlformats.org/officeDocument/2006/relationships/image" Target="../media/image126.png"/><Relationship Id="rId11" Type="http://schemas.openxmlformats.org/officeDocument/2006/relationships/image" Target="../media/image130.png"/><Relationship Id="rId5" Type="http://schemas.openxmlformats.org/officeDocument/2006/relationships/image" Target="../media/image125.png"/><Relationship Id="rId10" Type="http://schemas.openxmlformats.org/officeDocument/2006/relationships/image" Target="../media/image129.png"/><Relationship Id="rId4" Type="http://schemas.openxmlformats.org/officeDocument/2006/relationships/image" Target="../media/image124.png"/><Relationship Id="rId9" Type="http://schemas.openxmlformats.org/officeDocument/2006/relationships/image" Target="../media/image128.png"/></Relationships>
</file>

<file path=ppt/slides/_rels/slide2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2.png"/><Relationship Id="rId7" Type="http://schemas.openxmlformats.org/officeDocument/2006/relationships/image" Target="../media/image134.png"/><Relationship Id="rId2" Type="http://schemas.openxmlformats.org/officeDocument/2006/relationships/image" Target="../media/image131.png"/><Relationship Id="rId1" Type="http://schemas.openxmlformats.org/officeDocument/2006/relationships/slideLayout" Target="../slideLayouts/slideLayout13.xml"/><Relationship Id="rId6" Type="http://schemas.openxmlformats.org/officeDocument/2006/relationships/image" Target="../media/image133.png"/><Relationship Id="rId5" Type="http://schemas.openxmlformats.org/officeDocument/2006/relationships/image" Target="../media/image154.png"/><Relationship Id="rId4" Type="http://schemas.openxmlformats.org/officeDocument/2006/relationships/image" Target="../media/image142.png"/><Relationship Id="rId9" Type="http://schemas.openxmlformats.org/officeDocument/2006/relationships/image" Target="../media/image193.png"/></Relationships>
</file>

<file path=ppt/slides/_rels/slide26.xml.rels><?xml version="1.0" encoding="UTF-8" standalone="yes"?>
<Relationships xmlns="http://schemas.openxmlformats.org/package/2006/relationships"><Relationship Id="rId8" Type="http://schemas.openxmlformats.org/officeDocument/2006/relationships/hyperlink" Target="%20https:/doi.org/10.1038/s41467-024-55042-y" TargetMode="External"/><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27.xml.rels><?xml version="1.0" encoding="UTF-8" standalone="yes"?>
<Relationships xmlns="http://schemas.openxmlformats.org/package/2006/relationships"><Relationship Id="rId3" Type="http://schemas.openxmlformats.org/officeDocument/2006/relationships/image" Target="../media/image143.tiff"/><Relationship Id="rId2" Type="http://schemas.openxmlformats.org/officeDocument/2006/relationships/image" Target="../media/image142.tiff"/><Relationship Id="rId1" Type="http://schemas.openxmlformats.org/officeDocument/2006/relationships/slideLayout" Target="../slideLayouts/slideLayout2.xml"/><Relationship Id="rId4" Type="http://schemas.openxmlformats.org/officeDocument/2006/relationships/image" Target="../media/image350.png"/></Relationships>
</file>

<file path=ppt/slides/_rels/slide28.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arxiv.org/abs/arXiv:1612.01775" TargetMode="External"/><Relationship Id="rId11" Type="http://schemas.openxmlformats.org/officeDocument/2006/relationships/image" Target="../media/image23.tiff"/><Relationship Id="rId5" Type="http://schemas.openxmlformats.org/officeDocument/2006/relationships/image" Target="../media/image145.png"/><Relationship Id="rId10" Type="http://schemas.openxmlformats.org/officeDocument/2006/relationships/image" Target="../media/image261.png"/><Relationship Id="rId4" Type="http://schemas.openxmlformats.org/officeDocument/2006/relationships/image" Target="../media/image144.tiff"/></Relationships>
</file>

<file path=ppt/slides/_rels/slide29.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90.png"/><Relationship Id="rId3" Type="http://schemas.openxmlformats.org/officeDocument/2006/relationships/image" Target="../media/image200.png"/><Relationship Id="rId7" Type="http://schemas.openxmlformats.org/officeDocument/2006/relationships/image" Target="../media/image149.png"/><Relationship Id="rId12" Type="http://schemas.openxmlformats.org/officeDocument/2006/relationships/image" Target="../media/image280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image" Target="../media/image270.png"/><Relationship Id="rId5" Type="http://schemas.openxmlformats.org/officeDocument/2006/relationships/image" Target="../media/image147.png"/><Relationship Id="rId10" Type="http://schemas.openxmlformats.org/officeDocument/2006/relationships/image" Target="../media/image260.png"/><Relationship Id="rId4" Type="http://schemas.openxmlformats.org/officeDocument/2006/relationships/image" Target="../media/image146.png"/><Relationship Id="rId9" Type="http://schemas.openxmlformats.org/officeDocument/2006/relationships/image" Target="../media/image250.png"/><Relationship Id="rId14" Type="http://schemas.openxmlformats.org/officeDocument/2006/relationships/image" Target="../media/image29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31.png"/><Relationship Id="rId13" Type="http://schemas.openxmlformats.org/officeDocument/2006/relationships/image" Target="../media/image581.png"/><Relationship Id="rId3" Type="http://schemas.openxmlformats.org/officeDocument/2006/relationships/image" Target="../media/image150.png"/><Relationship Id="rId7" Type="http://schemas.openxmlformats.org/officeDocument/2006/relationships/image" Target="../media/image520.png"/><Relationship Id="rId12" Type="http://schemas.openxmlformats.org/officeDocument/2006/relationships/image" Target="../media/image57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561.png"/><Relationship Id="rId5" Type="http://schemas.openxmlformats.org/officeDocument/2006/relationships/image" Target="../media/image152.png"/><Relationship Id="rId15" Type="http://schemas.openxmlformats.org/officeDocument/2006/relationships/image" Target="../media/image501.png"/><Relationship Id="rId10" Type="http://schemas.openxmlformats.org/officeDocument/2006/relationships/image" Target="../media/image552.png"/><Relationship Id="rId4" Type="http://schemas.openxmlformats.org/officeDocument/2006/relationships/image" Target="../media/image151.png"/><Relationship Id="rId9" Type="http://schemas.openxmlformats.org/officeDocument/2006/relationships/image" Target="../media/image541.png"/><Relationship Id="rId14" Type="http://schemas.openxmlformats.org/officeDocument/2006/relationships/image" Target="../media/image590.png"/></Relationships>
</file>

<file path=ppt/slides/_rels/slide31.xml.rels><?xml version="1.0" encoding="UTF-8" standalone="yes"?>
<Relationships xmlns="http://schemas.openxmlformats.org/package/2006/relationships"><Relationship Id="rId3" Type="http://schemas.openxmlformats.org/officeDocument/2006/relationships/image" Target="../media/image154.emf"/><Relationship Id="rId7" Type="http://schemas.openxmlformats.org/officeDocument/2006/relationships/image" Target="../media/image65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80.png"/><Relationship Id="rId5" Type="http://schemas.openxmlformats.org/officeDocument/2006/relationships/image" Target="../media/image156.tiff"/><Relationship Id="rId4" Type="http://schemas.openxmlformats.org/officeDocument/2006/relationships/image" Target="../media/image155.emf"/></Relationships>
</file>

<file path=ppt/slides/_rels/slide32.xml.rels><?xml version="1.0" encoding="UTF-8" standalone="yes"?>
<Relationships xmlns="http://schemas.openxmlformats.org/package/2006/relationships"><Relationship Id="rId8" Type="http://schemas.openxmlformats.org/officeDocument/2006/relationships/image" Target="../media/image770.png"/><Relationship Id="rId3" Type="http://schemas.openxmlformats.org/officeDocument/2006/relationships/image" Target="../media/image157.tiff"/><Relationship Id="rId7" Type="http://schemas.openxmlformats.org/officeDocument/2006/relationships/image" Target="../media/image161.tif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60.emf"/><Relationship Id="rId5" Type="http://schemas.openxmlformats.org/officeDocument/2006/relationships/image" Target="../media/image159.png"/><Relationship Id="rId4" Type="http://schemas.openxmlformats.org/officeDocument/2006/relationships/image" Target="../media/image158.tiff"/></Relationships>
</file>

<file path=ppt/slides/_rels/slide33.xml.rels><?xml version="1.0" encoding="UTF-8" standalone="yes"?>
<Relationships xmlns="http://schemas.openxmlformats.org/package/2006/relationships"><Relationship Id="rId8" Type="http://schemas.openxmlformats.org/officeDocument/2006/relationships/image" Target="../media/image690.png"/><Relationship Id="rId3" Type="http://schemas.openxmlformats.org/officeDocument/2006/relationships/image" Target="../media/image163.png"/><Relationship Id="rId7" Type="http://schemas.openxmlformats.org/officeDocument/2006/relationships/image" Target="../media/image811.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800.png"/><Relationship Id="rId5" Type="http://schemas.openxmlformats.org/officeDocument/2006/relationships/image" Target="../media/image164.png"/><Relationship Id="rId4" Type="http://schemas.openxmlformats.org/officeDocument/2006/relationships/image" Target="../media/image640.png"/></Relationships>
</file>

<file path=ppt/slides/_rels/slide34.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image" Target="../media/image165.png"/><Relationship Id="rId7" Type="http://schemas.openxmlformats.org/officeDocument/2006/relationships/image" Target="../media/image5200.png"/><Relationship Id="rId17" Type="http://schemas.openxmlformats.org/officeDocument/2006/relationships/image" Target="../media/image30.png"/><Relationship Id="rId2" Type="http://schemas.openxmlformats.org/officeDocument/2006/relationships/notesSlide" Target="../notesSlides/notesSlide15.xml"/><Relationship Id="rId16"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image" Target="../media/image560.png"/><Relationship Id="rId11" Type="http://schemas.openxmlformats.org/officeDocument/2006/relationships/image" Target="../media/image166.jpg"/><Relationship Id="rId15" Type="http://schemas.openxmlformats.org/officeDocument/2006/relationships/image" Target="../media/image651.png"/><Relationship Id="rId10" Type="http://schemas.openxmlformats.org/officeDocument/2006/relationships/image" Target="../media/image580.png"/><Relationship Id="rId4" Type="http://schemas.openxmlformats.org/officeDocument/2006/relationships/image" Target="../media/image421.png"/><Relationship Id="rId9" Type="http://schemas.openxmlformats.org/officeDocument/2006/relationships/image" Target="../media/image5700.png"/><Relationship Id="rId14" Type="http://schemas.openxmlformats.org/officeDocument/2006/relationships/image" Target="../media/image641.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2.png"/><Relationship Id="rId3" Type="http://schemas.openxmlformats.org/officeDocument/2006/relationships/image" Target="../media/image167.png"/><Relationship Id="rId7" Type="http://schemas.openxmlformats.org/officeDocument/2006/relationships/image" Target="../media/image480.png"/><Relationship Id="rId12" Type="http://schemas.openxmlformats.org/officeDocument/2006/relationships/image" Target="../media/image5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8.png"/><Relationship Id="rId11" Type="http://schemas.openxmlformats.org/officeDocument/2006/relationships/image" Target="../media/image720.png"/><Relationship Id="rId5" Type="http://schemas.openxmlformats.org/officeDocument/2006/relationships/image" Target="../media/image630.png"/><Relationship Id="rId10" Type="http://schemas.openxmlformats.org/officeDocument/2006/relationships/image" Target="../media/image500.png"/><Relationship Id="rId4" Type="http://schemas.openxmlformats.org/officeDocument/2006/relationships/image" Target="../media/image660.png"/><Relationship Id="rId9" Type="http://schemas.openxmlformats.org/officeDocument/2006/relationships/image" Target="../media/image502.png"/><Relationship Id="rId14" Type="http://schemas.openxmlformats.org/officeDocument/2006/relationships/image" Target="../media/image532.png"/></Relationships>
</file>

<file path=ppt/slides/_rels/slide36.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911.png"/><Relationship Id="rId3" Type="http://schemas.openxmlformats.org/officeDocument/2006/relationships/image" Target="../media/image169.png"/><Relationship Id="rId7" Type="http://schemas.openxmlformats.org/officeDocument/2006/relationships/image" Target="../media/image31.png"/><Relationship Id="rId12" Type="http://schemas.openxmlformats.org/officeDocument/2006/relationships/image" Target="../media/image17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1.png"/><Relationship Id="rId11" Type="http://schemas.openxmlformats.org/officeDocument/2006/relationships/image" Target="../media/image173.png"/><Relationship Id="rId5" Type="http://schemas.openxmlformats.org/officeDocument/2006/relationships/image" Target="../media/image170.png"/><Relationship Id="rId10" Type="http://schemas.openxmlformats.org/officeDocument/2006/relationships/image" Target="../media/image611.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5310.png"/><Relationship Id="rId13" Type="http://schemas.openxmlformats.org/officeDocument/2006/relationships/image" Target="../media/image582.png"/><Relationship Id="rId3" Type="http://schemas.openxmlformats.org/officeDocument/2006/relationships/image" Target="../media/image175.png"/><Relationship Id="rId7" Type="http://schemas.openxmlformats.org/officeDocument/2006/relationships/image" Target="../media/image521.png"/><Relationship Id="rId12" Type="http://schemas.openxmlformats.org/officeDocument/2006/relationships/image" Target="../media/image57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1.png"/><Relationship Id="rId11" Type="http://schemas.openxmlformats.org/officeDocument/2006/relationships/image" Target="../media/image5610.png"/><Relationship Id="rId15" Type="http://schemas.openxmlformats.org/officeDocument/2006/relationships/image" Target="../media/image510.png"/><Relationship Id="rId10" Type="http://schemas.openxmlformats.org/officeDocument/2006/relationships/image" Target="../media/image550.png"/><Relationship Id="rId4" Type="http://schemas.openxmlformats.org/officeDocument/2006/relationships/image" Target="../media/image176.png"/><Relationship Id="rId9" Type="http://schemas.openxmlformats.org/officeDocument/2006/relationships/image" Target="../media/image177.png"/><Relationship Id="rId14" Type="http://schemas.openxmlformats.org/officeDocument/2006/relationships/image" Target="../media/image591.png"/></Relationships>
</file>

<file path=ppt/slides/_rels/slide3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030.png"/><Relationship Id="rId7" Type="http://schemas.openxmlformats.org/officeDocument/2006/relationships/image" Target="../media/image178.png"/><Relationship Id="rId2" Type="http://schemas.openxmlformats.org/officeDocument/2006/relationships/image" Target="../media/image830.png"/><Relationship Id="rId1" Type="http://schemas.openxmlformats.org/officeDocument/2006/relationships/slideLayout" Target="../slideLayouts/slideLayout2.xml"/><Relationship Id="rId6" Type="http://schemas.openxmlformats.org/officeDocument/2006/relationships/image" Target="../media/image1060.png"/><Relationship Id="rId5" Type="http://schemas.openxmlformats.org/officeDocument/2006/relationships/image" Target="../media/image105.png"/><Relationship Id="rId4" Type="http://schemas.openxmlformats.org/officeDocument/2006/relationships/image" Target="../media/image1040.png"/></Relationships>
</file>

<file path=ppt/slides/_rels/slide39.xml.rels><?xml version="1.0" encoding="UTF-8" standalone="yes"?>
<Relationships xmlns="http://schemas.openxmlformats.org/package/2006/relationships"><Relationship Id="rId8" Type="http://schemas.openxmlformats.org/officeDocument/2006/relationships/image" Target="../media/image1090.png"/><Relationship Id="rId13" Type="http://schemas.openxmlformats.org/officeDocument/2006/relationships/image" Target="../media/image1000.png"/><Relationship Id="rId18" Type="http://schemas.openxmlformats.org/officeDocument/2006/relationships/image" Target="../media/image183.png"/><Relationship Id="rId26" Type="http://schemas.openxmlformats.org/officeDocument/2006/relationships/image" Target="../media/image186.png"/><Relationship Id="rId3" Type="http://schemas.openxmlformats.org/officeDocument/2006/relationships/image" Target="../media/image1401.png"/><Relationship Id="rId21" Type="http://schemas.openxmlformats.org/officeDocument/2006/relationships/image" Target="../media/image1140.png"/><Relationship Id="rId7" Type="http://schemas.openxmlformats.org/officeDocument/2006/relationships/image" Target="../media/image801.png"/><Relationship Id="rId12" Type="http://schemas.openxmlformats.org/officeDocument/2006/relationships/image" Target="../media/image1300.png"/><Relationship Id="rId17" Type="http://schemas.openxmlformats.org/officeDocument/2006/relationships/image" Target="../media/image1400.png"/><Relationship Id="rId25" Type="http://schemas.openxmlformats.org/officeDocument/2006/relationships/image" Target="../media/image1311.png"/><Relationship Id="rId2" Type="http://schemas.openxmlformats.org/officeDocument/2006/relationships/image" Target="../media/image182.png"/><Relationship Id="rId16" Type="http://schemas.openxmlformats.org/officeDocument/2006/relationships/image" Target="../media/image1310.png"/><Relationship Id="rId20" Type="http://schemas.openxmlformats.org/officeDocument/2006/relationships/image" Target="../media/image1130.png"/><Relationship Id="rId1" Type="http://schemas.openxmlformats.org/officeDocument/2006/relationships/slideLayout" Target="../slideLayouts/slideLayout2.xml"/><Relationship Id="rId11" Type="http://schemas.openxmlformats.org/officeDocument/2006/relationships/image" Target="../media/image810.png"/><Relationship Id="rId24" Type="http://schemas.openxmlformats.org/officeDocument/2006/relationships/image" Target="../media/image1170.png"/><Relationship Id="rId15" Type="http://schemas.openxmlformats.org/officeDocument/2006/relationships/image" Target="../media/image1200.png"/><Relationship Id="rId10" Type="http://schemas.openxmlformats.org/officeDocument/2006/relationships/image" Target="../media/image1290.png"/><Relationship Id="rId19" Type="http://schemas.openxmlformats.org/officeDocument/2006/relationships/image" Target="../media/image184.png"/><Relationship Id="rId4" Type="http://schemas.openxmlformats.org/officeDocument/2006/relationships/image" Target="../media/image1410.png"/><Relationship Id="rId9" Type="http://schemas.openxmlformats.org/officeDocument/2006/relationships/image" Target="../media/image1110.png"/><Relationship Id="rId14" Type="http://schemas.openxmlformats.org/officeDocument/2006/relationships/image" Target="../media/image1100.png"/><Relationship Id="rId22" Type="http://schemas.openxmlformats.org/officeDocument/2006/relationships/image" Target="../media/image18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8.jpe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1250.png"/><Relationship Id="rId13" Type="http://schemas.openxmlformats.org/officeDocument/2006/relationships/image" Target="../media/image1380.png"/><Relationship Id="rId3" Type="http://schemas.openxmlformats.org/officeDocument/2006/relationships/image" Target="../media/image187.png"/><Relationship Id="rId7" Type="http://schemas.openxmlformats.org/officeDocument/2006/relationships/image" Target="../media/image1240.png"/><Relationship Id="rId12" Type="http://schemas.openxmlformats.org/officeDocument/2006/relationships/image" Target="../media/image19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hyperlink" Target="http://arxiv.org/abs/2206.10791" TargetMode="External"/><Relationship Id="rId5" Type="http://schemas.openxmlformats.org/officeDocument/2006/relationships/image" Target="../media/image189.png"/><Relationship Id="rId10" Type="http://schemas.openxmlformats.org/officeDocument/2006/relationships/image" Target="../media/image1360.png"/><Relationship Id="rId4" Type="http://schemas.openxmlformats.org/officeDocument/2006/relationships/image" Target="../media/image188.png"/><Relationship Id="rId9" Type="http://schemas.openxmlformats.org/officeDocument/2006/relationships/image" Target="../media/image1260.png"/></Relationships>
</file>

<file path=ppt/slides/_rels/slide41.xml.rels><?xml version="1.0" encoding="UTF-8" standalone="yes"?>
<Relationships xmlns="http://schemas.openxmlformats.org/package/2006/relationships"><Relationship Id="rId8" Type="http://schemas.openxmlformats.org/officeDocument/2006/relationships/image" Target="../media/image195.tiff"/><Relationship Id="rId3" Type="http://schemas.openxmlformats.org/officeDocument/2006/relationships/image" Target="../media/image193.emf"/><Relationship Id="rId7" Type="http://schemas.openxmlformats.org/officeDocument/2006/relationships/image" Target="../media/image194.tiff"/><Relationship Id="rId2" Type="http://schemas.openxmlformats.org/officeDocument/2006/relationships/image" Target="../media/image192.tiff"/><Relationship Id="rId1" Type="http://schemas.openxmlformats.org/officeDocument/2006/relationships/slideLayout" Target="../slideLayouts/slideLayout2.xml"/><Relationship Id="rId6" Type="http://schemas.openxmlformats.org/officeDocument/2006/relationships/image" Target="../media/image880.png"/><Relationship Id="rId5" Type="http://schemas.openxmlformats.org/officeDocument/2006/relationships/image" Target="../media/image870.png"/></Relationships>
</file>

<file path=ppt/slides/_rels/slide4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411.png"/><Relationship Id="rId3" Type="http://schemas.openxmlformats.org/officeDocument/2006/relationships/image" Target="../media/image960.png"/><Relationship Id="rId7" Type="http://schemas.openxmlformats.org/officeDocument/2006/relationships/image" Target="../media/image197.emf"/><Relationship Id="rId12" Type="http://schemas.openxmlformats.org/officeDocument/2006/relationships/image" Target="../media/image19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media/image900.png"/><Relationship Id="rId10" Type="http://schemas.openxmlformats.org/officeDocument/2006/relationships/image" Target="../media/image1381.png"/><Relationship Id="rId4" Type="http://schemas.openxmlformats.org/officeDocument/2006/relationships/image" Target="../media/image196.emf"/><Relationship Id="rId9" Type="http://schemas.openxmlformats.org/officeDocument/2006/relationships/image" Target="../media/image1370.png"/></Relationships>
</file>

<file path=ppt/slides/_rels/slide43.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700.png"/><Relationship Id="rId7" Type="http://schemas.openxmlformats.org/officeDocument/2006/relationships/image" Target="../media/image199.png"/><Relationship Id="rId2" Type="http://schemas.openxmlformats.org/officeDocument/2006/relationships/image" Target="../media/image1670.png"/><Relationship Id="rId1" Type="http://schemas.openxmlformats.org/officeDocument/2006/relationships/slideLayout" Target="../slideLayouts/slideLayout2.xml"/><Relationship Id="rId6" Type="http://schemas.openxmlformats.org/officeDocument/2006/relationships/image" Target="../media/image1680.png"/><Relationship Id="rId11" Type="http://schemas.openxmlformats.org/officeDocument/2006/relationships/image" Target="../media/image203.jpeg"/><Relationship Id="rId5" Type="http://schemas.openxmlformats.org/officeDocument/2006/relationships/image" Target="../media/image1720.png"/><Relationship Id="rId10" Type="http://schemas.openxmlformats.org/officeDocument/2006/relationships/image" Target="../media/image179.png"/><Relationship Id="rId4" Type="http://schemas.openxmlformats.org/officeDocument/2006/relationships/image" Target="../media/image1710.png"/><Relationship Id="rId9" Type="http://schemas.openxmlformats.org/officeDocument/2006/relationships/image" Target="../media/image202.png"/></Relationships>
</file>

<file path=ppt/slides/_rels/slide44.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900.png"/><Relationship Id="rId5" Type="http://schemas.openxmlformats.org/officeDocument/2006/relationships/image" Target="../media/image209.png"/><Relationship Id="rId4" Type="http://schemas.openxmlformats.org/officeDocument/2006/relationships/image" Target="../media/image208.png"/></Relationships>
</file>

<file path=ppt/slides/_rels/slide47.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211.png"/><Relationship Id="rId7" Type="http://schemas.openxmlformats.org/officeDocument/2006/relationships/image" Target="../media/image213.png"/><Relationship Id="rId2" Type="http://schemas.openxmlformats.org/officeDocument/2006/relationships/image" Target="../media/image210.png"/><Relationship Id="rId1" Type="http://schemas.openxmlformats.org/officeDocument/2006/relationships/slideLayout" Target="../slideLayouts/slideLayout15.xml"/><Relationship Id="rId6" Type="http://schemas.openxmlformats.org/officeDocument/2006/relationships/hyperlink" Target="https://doi.org/10.1103/PhysRevLett.131.211902" TargetMode="External"/><Relationship Id="rId5" Type="http://schemas.openxmlformats.org/officeDocument/2006/relationships/image" Target="../media/image212.png"/><Relationship Id="rId10" Type="http://schemas.openxmlformats.org/officeDocument/2006/relationships/image" Target="../media/image441.png"/><Relationship Id="rId4" Type="http://schemas.openxmlformats.org/officeDocument/2006/relationships/image" Target="../media/image391.png"/><Relationship Id="rId9" Type="http://schemas.openxmlformats.org/officeDocument/2006/relationships/image" Target="../media/image430.png"/></Relationships>
</file>

<file path=ppt/slides/_rels/slide48.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5.tiff"/><Relationship Id="rId2" Type="http://schemas.openxmlformats.org/officeDocument/2006/relationships/hyperlink" Target="https://old.inspirehep.net/record/1770442"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301.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17.png"/><Relationship Id="rId4" Type="http://schemas.openxmlformats.org/officeDocument/2006/relationships/image" Target="../media/image216.png"/></Relationships>
</file>

<file path=ppt/slides/_rels/slide5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13.xml"/><Relationship Id="rId5" Type="http://schemas.openxmlformats.org/officeDocument/2006/relationships/image" Target="../media/image221.wmf"/><Relationship Id="rId4" Type="http://schemas.openxmlformats.org/officeDocument/2006/relationships/image" Target="../media/image220.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image" Target="../media/image222.emf"/><Relationship Id="rId1" Type="http://schemas.openxmlformats.org/officeDocument/2006/relationships/slideLayout" Target="../slideLayouts/slideLayout2.xml"/><Relationship Id="rId5" Type="http://schemas.openxmlformats.org/officeDocument/2006/relationships/image" Target="../media/image225.tiff"/><Relationship Id="rId4" Type="http://schemas.openxmlformats.org/officeDocument/2006/relationships/image" Target="../media/image224.tiff"/></Relationships>
</file>

<file path=ppt/slides/_rels/slide5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6.xml"/><Relationship Id="rId6" Type="http://schemas.openxmlformats.org/officeDocument/2006/relationships/image" Target="../media/image820.png"/><Relationship Id="rId5" Type="http://schemas.openxmlformats.org/officeDocument/2006/relationships/image" Target="../media/image8100.png"/><Relationship Id="rId4" Type="http://schemas.openxmlformats.org/officeDocument/2006/relationships/image" Target="../media/image2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1650.png"/><Relationship Id="rId4" Type="http://schemas.openxmlformats.org/officeDocument/2006/relationships/image" Target="../media/image850.png"/></Relationships>
</file>

<file path=ppt/slides/_rels/slide5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19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81.png"/><Relationship Id="rId1" Type="http://schemas.openxmlformats.org/officeDocument/2006/relationships/slideLayout" Target="../slideLayouts/slideLayout13.xml"/><Relationship Id="rId4" Type="http://schemas.openxmlformats.org/officeDocument/2006/relationships/image" Target="../media/image18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465251" y="296948"/>
            <a:ext cx="9888549" cy="605556"/>
          </a:xfrm>
        </p:spPr>
        <p:txBody>
          <a:bodyPr>
            <a:noAutofit/>
          </a:bodyPr>
          <a:lstStyle/>
          <a:p>
            <a:r>
              <a:rPr kumimoji="1" lang="en-US" altLang="zh-CN" sz="4600" b="1" dirty="0">
                <a:solidFill>
                  <a:srgbClr val="FF0000"/>
                </a:solidFill>
                <a:latin typeface="Microsoft YaHei" panose="020B0503020204020204" pitchFamily="34" charset="-122"/>
                <a:ea typeface="Microsoft YaHei" panose="020B0503020204020204" pitchFamily="34" charset="-122"/>
                <a:cs typeface="Heiti SC Light" charset="-122"/>
              </a:rPr>
              <a:t>BESIII highlights and prospects</a:t>
            </a:r>
            <a:endParaRPr kumimoji="1" lang="zh-CN" altLang="en-US" sz="4600" b="1" dirty="0">
              <a:solidFill>
                <a:srgbClr val="FF0000"/>
              </a:solidFill>
              <a:latin typeface="Microsoft YaHei" panose="020B0503020204020204" pitchFamily="34" charset="-122"/>
              <a:ea typeface="Microsoft YaHei" panose="020B0503020204020204" pitchFamily="34" charset="-122"/>
              <a:cs typeface="Heiti SC Light" charset="-122"/>
            </a:endParaRPr>
          </a:p>
        </p:txBody>
      </p:sp>
      <p:sp>
        <p:nvSpPr>
          <p:cNvPr id="3" name="副标题 2"/>
          <p:cNvSpPr>
            <a:spLocks noGrp="1"/>
          </p:cNvSpPr>
          <p:nvPr>
            <p:ph type="subTitle" idx="1"/>
          </p:nvPr>
        </p:nvSpPr>
        <p:spPr>
          <a:xfrm>
            <a:off x="484765" y="4302704"/>
            <a:ext cx="10869035" cy="2418771"/>
          </a:xfrm>
          <a:solidFill>
            <a:schemeClr val="bg1"/>
          </a:solidFill>
        </p:spPr>
        <p:txBody>
          <a:bodyPr>
            <a:noAutofit/>
          </a:bodyPr>
          <a:lstStyle/>
          <a:p>
            <a:pPr>
              <a:lnSpc>
                <a:spcPct val="100000"/>
              </a:lnSpc>
            </a:pPr>
            <a:r>
              <a:rPr kumimoji="1" lang="en-US" altLang="zh-CN" b="1" dirty="0">
                <a:solidFill>
                  <a:schemeClr val="accent1">
                    <a:lumMod val="75000"/>
                  </a:schemeClr>
                </a:solidFill>
                <a:latin typeface="Microsoft YaHei" panose="020B0503020204020204" pitchFamily="34" charset="-122"/>
                <a:ea typeface="Microsoft YaHei" panose="020B0503020204020204" pitchFamily="34" charset="-122"/>
                <a:cs typeface="Heiti SC Light" charset="-122"/>
              </a:rPr>
              <a:t>Hai-Bo Li</a:t>
            </a:r>
          </a:p>
          <a:p>
            <a:pPr>
              <a:lnSpc>
                <a:spcPct val="100000"/>
              </a:lnSpc>
            </a:pPr>
            <a:r>
              <a:rPr kumimoji="1" lang="en-US" altLang="zh-CN" b="1" dirty="0">
                <a:solidFill>
                  <a:schemeClr val="accent1">
                    <a:lumMod val="75000"/>
                  </a:schemeClr>
                </a:solidFill>
                <a:latin typeface="Microsoft YaHei" panose="020B0503020204020204" pitchFamily="34" charset="-122"/>
                <a:ea typeface="Microsoft YaHei" panose="020B0503020204020204" pitchFamily="34" charset="-122"/>
                <a:cs typeface="Heiti SC Light" charset="-122"/>
              </a:rPr>
              <a:t>(on behalf of the BESIII Collaboration) </a:t>
            </a:r>
          </a:p>
          <a:p>
            <a:pPr>
              <a:lnSpc>
                <a:spcPct val="100000"/>
              </a:lnSpc>
            </a:pPr>
            <a:r>
              <a:rPr kumimoji="1" lang="en-US" altLang="zh-CN" b="1" dirty="0">
                <a:solidFill>
                  <a:schemeClr val="accent1">
                    <a:lumMod val="75000"/>
                  </a:schemeClr>
                </a:solidFill>
                <a:latin typeface="Microsoft YaHei" panose="020B0503020204020204" pitchFamily="34" charset="-122"/>
                <a:ea typeface="Microsoft YaHei" panose="020B0503020204020204" pitchFamily="34" charset="-122"/>
                <a:cs typeface="Heiti SC Light" charset="-122"/>
              </a:rPr>
              <a:t>Institute of High Energy Physics, CAS, Beijing</a:t>
            </a:r>
          </a:p>
          <a:p>
            <a:pPr>
              <a:lnSpc>
                <a:spcPct val="100000"/>
              </a:lnSpc>
            </a:pPr>
            <a:r>
              <a:rPr kumimoji="1" lang="zh-CN" altLang="en-US" b="1" dirty="0">
                <a:solidFill>
                  <a:schemeClr val="accent1">
                    <a:lumMod val="75000"/>
                  </a:schemeClr>
                </a:solidFill>
                <a:latin typeface="Microsoft YaHei" panose="020B0503020204020204" pitchFamily="34" charset="-122"/>
                <a:ea typeface="Microsoft YaHei" panose="020B0503020204020204" pitchFamily="34" charset="-122"/>
                <a:cs typeface="Heiti SC Light" charset="-122"/>
              </a:rPr>
              <a:t>第五届</a:t>
            </a:r>
            <a:r>
              <a:rPr kumimoji="1" lang="en-US" altLang="zh-CN" b="1" dirty="0" err="1">
                <a:solidFill>
                  <a:schemeClr val="accent1">
                    <a:lumMod val="75000"/>
                  </a:schemeClr>
                </a:solidFill>
                <a:latin typeface="Microsoft YaHei" panose="020B0503020204020204" pitchFamily="34" charset="-122"/>
                <a:ea typeface="Microsoft YaHei" panose="020B0503020204020204" pitchFamily="34" charset="-122"/>
                <a:cs typeface="Heiti SC Light" charset="-122"/>
              </a:rPr>
              <a:t>LHCb</a:t>
            </a:r>
            <a:r>
              <a:rPr kumimoji="1" lang="zh-CN" altLang="en-US" b="1" dirty="0">
                <a:solidFill>
                  <a:schemeClr val="accent1">
                    <a:lumMod val="75000"/>
                  </a:schemeClr>
                </a:solidFill>
                <a:latin typeface="Microsoft YaHei" panose="020B0503020204020204" pitchFamily="34" charset="-122"/>
                <a:ea typeface="Microsoft YaHei" panose="020B0503020204020204" pitchFamily="34" charset="-122"/>
                <a:cs typeface="Heiti SC Light" charset="-122"/>
              </a:rPr>
              <a:t>前沿物理研讨会，</a:t>
            </a:r>
            <a:endParaRPr kumimoji="1" lang="en-US" altLang="zh-CN" b="1" dirty="0">
              <a:solidFill>
                <a:schemeClr val="accent1">
                  <a:lumMod val="75000"/>
                </a:schemeClr>
              </a:solidFill>
              <a:latin typeface="Microsoft YaHei" panose="020B0503020204020204" pitchFamily="34" charset="-122"/>
              <a:ea typeface="Microsoft YaHei" panose="020B0503020204020204" pitchFamily="34" charset="-122"/>
              <a:cs typeface="Heiti SC Light" charset="-122"/>
            </a:endParaRPr>
          </a:p>
          <a:p>
            <a:pPr>
              <a:lnSpc>
                <a:spcPct val="100000"/>
              </a:lnSpc>
            </a:pPr>
            <a:r>
              <a:rPr kumimoji="1" lang="zh-CN" altLang="en-US" b="1" dirty="0">
                <a:solidFill>
                  <a:schemeClr val="accent1">
                    <a:lumMod val="75000"/>
                  </a:schemeClr>
                </a:solidFill>
                <a:latin typeface="Microsoft YaHei" panose="020B0503020204020204" pitchFamily="34" charset="-122"/>
                <a:ea typeface="Microsoft YaHei" panose="020B0503020204020204" pitchFamily="34" charset="-122"/>
                <a:cs typeface="Heiti SC Light" charset="-122"/>
              </a:rPr>
              <a:t>华中师范大学，</a:t>
            </a:r>
            <a:r>
              <a:rPr kumimoji="1" lang="en-US" altLang="zh-CN" b="1" dirty="0">
                <a:solidFill>
                  <a:schemeClr val="accent1">
                    <a:lumMod val="75000"/>
                  </a:schemeClr>
                </a:solidFill>
                <a:latin typeface="Microsoft YaHei" panose="020B0503020204020204" pitchFamily="34" charset="-122"/>
                <a:ea typeface="Microsoft YaHei" panose="020B0503020204020204" pitchFamily="34" charset="-122"/>
                <a:cs typeface="Heiti SC Light" charset="-122"/>
              </a:rPr>
              <a:t>2025</a:t>
            </a:r>
            <a:r>
              <a:rPr kumimoji="1" lang="zh-CN" altLang="en-US" b="1" dirty="0">
                <a:solidFill>
                  <a:schemeClr val="accent1">
                    <a:lumMod val="75000"/>
                  </a:schemeClr>
                </a:solidFill>
                <a:latin typeface="Microsoft YaHei" panose="020B0503020204020204" pitchFamily="34" charset="-122"/>
                <a:ea typeface="Microsoft YaHei" panose="020B0503020204020204" pitchFamily="34" charset="-122"/>
                <a:cs typeface="Heiti SC Light" charset="-122"/>
              </a:rPr>
              <a:t>年</a:t>
            </a:r>
            <a:r>
              <a:rPr kumimoji="1" lang="en-US" altLang="zh-CN" b="1" dirty="0">
                <a:solidFill>
                  <a:schemeClr val="accent1">
                    <a:lumMod val="75000"/>
                  </a:schemeClr>
                </a:solidFill>
                <a:latin typeface="Microsoft YaHei" panose="020B0503020204020204" pitchFamily="34" charset="-122"/>
                <a:ea typeface="Microsoft YaHei" panose="020B0503020204020204" pitchFamily="34" charset="-122"/>
                <a:cs typeface="Heiti SC Light" charset="-122"/>
              </a:rPr>
              <a:t>4</a:t>
            </a:r>
            <a:r>
              <a:rPr kumimoji="1" lang="zh-CN" altLang="en-US" b="1" dirty="0">
                <a:solidFill>
                  <a:schemeClr val="accent1">
                    <a:lumMod val="75000"/>
                  </a:schemeClr>
                </a:solidFill>
                <a:latin typeface="Microsoft YaHei" panose="020B0503020204020204" pitchFamily="34" charset="-122"/>
                <a:ea typeface="Microsoft YaHei" panose="020B0503020204020204" pitchFamily="34" charset="-122"/>
                <a:cs typeface="Heiti SC Light" charset="-122"/>
              </a:rPr>
              <a:t>月</a:t>
            </a:r>
            <a:r>
              <a:rPr kumimoji="1" lang="en-US" altLang="zh-CN" b="1" dirty="0">
                <a:solidFill>
                  <a:schemeClr val="accent1">
                    <a:lumMod val="75000"/>
                  </a:schemeClr>
                </a:solidFill>
                <a:latin typeface="Microsoft YaHei" panose="020B0503020204020204" pitchFamily="34" charset="-122"/>
                <a:ea typeface="Microsoft YaHei" panose="020B0503020204020204" pitchFamily="34" charset="-122"/>
                <a:cs typeface="Heiti SC Light" charset="-122"/>
              </a:rPr>
              <a:t>26</a:t>
            </a:r>
            <a:r>
              <a:rPr kumimoji="1" lang="zh-CN" altLang="en-US" b="1" dirty="0">
                <a:solidFill>
                  <a:schemeClr val="accent1">
                    <a:lumMod val="75000"/>
                  </a:schemeClr>
                </a:solidFill>
                <a:latin typeface="Microsoft YaHei" panose="020B0503020204020204" pitchFamily="34" charset="-122"/>
                <a:ea typeface="Microsoft YaHei" panose="020B0503020204020204" pitchFamily="34" charset="-122"/>
                <a:cs typeface="Heiti SC Light" charset="-122"/>
              </a:rPr>
              <a:t>日</a:t>
            </a:r>
            <a:endParaRPr kumimoji="1" lang="en-US" altLang="zh-CN" b="1" dirty="0">
              <a:solidFill>
                <a:schemeClr val="accent1">
                  <a:lumMod val="75000"/>
                </a:schemeClr>
              </a:solidFill>
              <a:latin typeface="Microsoft YaHei" panose="020B0503020204020204" pitchFamily="34" charset="-122"/>
              <a:ea typeface="Microsoft YaHei" panose="020B0503020204020204" pitchFamily="34" charset="-122"/>
              <a:cs typeface="Heiti SC Light" charset="-122"/>
            </a:endParaRPr>
          </a:p>
        </p:txBody>
      </p:sp>
      <p:sp>
        <p:nvSpPr>
          <p:cNvPr id="4" name="灯片编号占位符 3">
            <a:extLst>
              <a:ext uri="{FF2B5EF4-FFF2-40B4-BE49-F238E27FC236}">
                <a16:creationId xmlns:a16="http://schemas.microsoft.com/office/drawing/2014/main" id="{FB1234E3-477C-9341-B536-CD307684D718}"/>
              </a:ext>
            </a:extLst>
          </p:cNvPr>
          <p:cNvSpPr>
            <a:spLocks noGrp="1"/>
          </p:cNvSpPr>
          <p:nvPr>
            <p:ph type="sldNum" sz="quarter" idx="12"/>
          </p:nvPr>
        </p:nvSpPr>
        <p:spPr/>
        <p:txBody>
          <a:bodyPr/>
          <a:lstStyle/>
          <a:p>
            <a:fld id="{3880D999-AB6E-D04A-B8ED-211468A87D9E}" type="slidenum">
              <a:rPr kumimoji="1" lang="zh-CN" altLang="en-US" smtClean="0"/>
              <a:t>1</a:t>
            </a:fld>
            <a:endParaRPr kumimoji="1" lang="zh-CN" altLang="en-US"/>
          </a:p>
        </p:txBody>
      </p:sp>
      <p:pic>
        <p:nvPicPr>
          <p:cNvPr id="9" name="图片 8">
            <a:extLst>
              <a:ext uri="{FF2B5EF4-FFF2-40B4-BE49-F238E27FC236}">
                <a16:creationId xmlns:a16="http://schemas.microsoft.com/office/drawing/2014/main" id="{67D2A23B-12BF-4D0B-520A-4412D39465C2}"/>
              </a:ext>
            </a:extLst>
          </p:cNvPr>
          <p:cNvPicPr>
            <a:picLocks noChangeAspect="1"/>
          </p:cNvPicPr>
          <p:nvPr/>
        </p:nvPicPr>
        <p:blipFill>
          <a:blip r:embed="rId3"/>
          <a:stretch>
            <a:fillRect/>
          </a:stretch>
        </p:blipFill>
        <p:spPr>
          <a:xfrm>
            <a:off x="3382579" y="1012185"/>
            <a:ext cx="4927074" cy="3290519"/>
          </a:xfrm>
          <a:prstGeom prst="rect">
            <a:avLst/>
          </a:prstGeom>
        </p:spPr>
      </p:pic>
    </p:spTree>
    <p:extLst>
      <p:ext uri="{BB962C8B-B14F-4D97-AF65-F5344CB8AC3E}">
        <p14:creationId xmlns:p14="http://schemas.microsoft.com/office/powerpoint/2010/main" val="30808287"/>
      </p:ext>
    </p:extLst>
  </p:cSld>
  <p:clrMapOvr>
    <a:masterClrMapping/>
  </p:clrMapOvr>
  <mc:AlternateContent xmlns:mc="http://schemas.openxmlformats.org/markup-compatibility/2006" xmlns:p14="http://schemas.microsoft.com/office/powerpoint/2010/main">
    <mc:Choice Requires="p14">
      <p:transition spd="slow" p14:dur="2000" advTm="14284"/>
    </mc:Choice>
    <mc:Fallback xmlns="">
      <p:transition spd="slow" advTm="1428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C0DA89C9-7C67-FC4E-847E-F19DF27107A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082948" y="3172749"/>
            <a:ext cx="3015275" cy="293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 name="文本框 9"/>
              <p:cNvSpPr txBox="1"/>
              <p:nvPr/>
            </p:nvSpPr>
            <p:spPr>
              <a:xfrm>
                <a:off x="129091" y="827427"/>
                <a:ext cx="4418582" cy="2345322"/>
              </a:xfrm>
              <a:prstGeom prst="rect">
                <a:avLst/>
              </a:prstGeom>
              <a:noFill/>
            </p:spPr>
            <p:txBody>
              <a:bodyPr wrap="none" rtlCol="0">
                <a:spAutoFit/>
              </a:bodyPr>
              <a:lstStyle/>
              <a:p>
                <a:pPr>
                  <a:lnSpc>
                    <a:spcPct val="150000"/>
                  </a:lnSpc>
                </a:pPr>
                <a:r>
                  <a:rPr kumimoji="1" lang="en-US" altLang="zh-CN" sz="2000" b="1" dirty="0">
                    <a:solidFill>
                      <a:srgbClr val="181ACC"/>
                    </a:solidFill>
                    <a:ea typeface="Times New Roman" charset="0"/>
                    <a:cs typeface="Times New Roman" charset="0"/>
                  </a:rPr>
                  <a:t>Known initial 4-momentum</a:t>
                </a:r>
              </a:p>
              <a:p>
                <a:pPr>
                  <a:lnSpc>
                    <a:spcPct val="150000"/>
                  </a:lnSpc>
                </a:pPr>
                <a:r>
                  <a:rPr kumimoji="1" lang="en-US" altLang="zh-CN" sz="2000" b="1" dirty="0">
                    <a:solidFill>
                      <a:srgbClr val="181ACC"/>
                    </a:solidFill>
                    <a:ea typeface="Times New Roman" charset="0"/>
                    <a:cs typeface="Times New Roman" charset="0"/>
                  </a:rPr>
                  <a:t>Known beam energy: pair productions</a:t>
                </a:r>
              </a:p>
              <a:p>
                <a:pPr>
                  <a:lnSpc>
                    <a:spcPct val="150000"/>
                  </a:lnSpc>
                </a:pPr>
                <a:r>
                  <a:rPr kumimoji="1" lang="en-US" altLang="zh-CN" sz="2000" b="1" dirty="0">
                    <a:solidFill>
                      <a:srgbClr val="181ACC"/>
                    </a:solidFill>
                    <a:ea typeface="Times New Roman" charset="0"/>
                    <a:cs typeface="Times New Roman" charset="0"/>
                  </a:rPr>
                  <a:t>Decay with neutron &amp; </a:t>
                </a:r>
                <a14:m>
                  <m:oMath xmlns:m="http://schemas.openxmlformats.org/officeDocument/2006/math">
                    <m:r>
                      <a:rPr kumimoji="1" lang="en-US" altLang="zh-CN" sz="2000" b="1">
                        <a:solidFill>
                          <a:srgbClr val="181ACC"/>
                        </a:solidFill>
                        <a:latin typeface="Cambria Math" panose="02040503050406030204" pitchFamily="18" charset="0"/>
                        <a:ea typeface="Times New Roman" charset="0"/>
                        <a:cs typeface="Times New Roman" charset="0"/>
                      </a:rPr>
                      <m:t>𝛑</m:t>
                    </m:r>
                  </m:oMath>
                </a14:m>
                <a:r>
                  <a:rPr kumimoji="1" lang="en-US" altLang="zh-CN" sz="2000" b="1" baseline="30000" dirty="0">
                    <a:solidFill>
                      <a:srgbClr val="181ACC"/>
                    </a:solidFill>
                    <a:ea typeface="Times New Roman" charset="0"/>
                    <a:cs typeface="Times New Roman" charset="0"/>
                  </a:rPr>
                  <a:t>0</a:t>
                </a:r>
              </a:p>
              <a:p>
                <a:pPr>
                  <a:lnSpc>
                    <a:spcPct val="150000"/>
                  </a:lnSpc>
                </a:pPr>
                <a:r>
                  <a:rPr kumimoji="1" lang="en-US" altLang="zh-CN" sz="2000" b="1" dirty="0">
                    <a:solidFill>
                      <a:srgbClr val="181ACC"/>
                    </a:solidFill>
                    <a:ea typeface="Times New Roman" charset="0"/>
                    <a:cs typeface="Times New Roman" charset="0"/>
                  </a:rPr>
                  <a:t>Decay with invisibles: neutrinos  </a:t>
                </a:r>
              </a:p>
              <a:p>
                <a:pPr>
                  <a:lnSpc>
                    <a:spcPct val="150000"/>
                  </a:lnSpc>
                </a:pPr>
                <a:r>
                  <a:rPr kumimoji="1" lang="en-US" altLang="zh-CN" sz="2000" b="1" dirty="0">
                    <a:solidFill>
                      <a:srgbClr val="181ACC"/>
                    </a:solidFill>
                    <a:ea typeface="Times New Roman" charset="0"/>
                    <a:cs typeface="Times New Roman" charset="0"/>
                  </a:rPr>
                  <a:t>Missing mass or missing energy  </a:t>
                </a:r>
              </a:p>
            </p:txBody>
          </p:sp>
        </mc:Choice>
        <mc:Fallback xmlns="">
          <p:sp>
            <p:nvSpPr>
              <p:cNvPr id="10" name="文本框 9"/>
              <p:cNvSpPr txBox="1">
                <a:spLocks noRot="1" noChangeAspect="1" noMove="1" noResize="1" noEditPoints="1" noAdjustHandles="1" noChangeArrowheads="1" noChangeShapeType="1" noTextEdit="1"/>
              </p:cNvSpPr>
              <p:nvPr/>
            </p:nvSpPr>
            <p:spPr>
              <a:xfrm>
                <a:off x="129091" y="827427"/>
                <a:ext cx="4418582" cy="2345322"/>
              </a:xfrm>
              <a:prstGeom prst="rect">
                <a:avLst/>
              </a:prstGeom>
              <a:blipFill>
                <a:blip r:embed="rId3"/>
                <a:stretch>
                  <a:fillRect l="-1433" b="-3784"/>
                </a:stretch>
              </a:blipFill>
            </p:spPr>
            <p:txBody>
              <a:bodyPr/>
              <a:lstStyle/>
              <a:p>
                <a:r>
                  <a:rPr lang="zh-CN" altLang="en-US">
                    <a:noFill/>
                  </a:rPr>
                  <a:t> </a:t>
                </a:r>
              </a:p>
            </p:txBody>
          </p:sp>
        </mc:Fallback>
      </mc:AlternateContent>
      <p:grpSp>
        <p:nvGrpSpPr>
          <p:cNvPr id="3" name="组合 2">
            <a:extLst>
              <a:ext uri="{FF2B5EF4-FFF2-40B4-BE49-F238E27FC236}">
                <a16:creationId xmlns:a16="http://schemas.microsoft.com/office/drawing/2014/main" id="{D32F4C61-E222-C5A4-DEA5-CA69E3CB7B28}"/>
              </a:ext>
            </a:extLst>
          </p:cNvPr>
          <p:cNvGrpSpPr/>
          <p:nvPr/>
        </p:nvGrpSpPr>
        <p:grpSpPr>
          <a:xfrm>
            <a:off x="4127749" y="1092734"/>
            <a:ext cx="3953469" cy="1980142"/>
            <a:chOff x="4622230" y="1609278"/>
            <a:chExt cx="3592020" cy="1429425"/>
          </a:xfrm>
        </p:grpSpPr>
        <p:pic>
          <p:nvPicPr>
            <p:cNvPr id="7"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3850" y="1689896"/>
              <a:ext cx="3200400" cy="118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mc:AlternateContent xmlns:mc="http://schemas.openxmlformats.org/markup-compatibility/2006" xmlns:a14="http://schemas.microsoft.com/office/drawing/2010/main">
          <mc:Choice Requires="a14">
            <p:sp>
              <p:nvSpPr>
                <p:cNvPr id="8" name="文本框 7"/>
                <p:cNvSpPr txBox="1"/>
                <p:nvPr/>
              </p:nvSpPr>
              <p:spPr>
                <a:xfrm>
                  <a:off x="5557292" y="2738621"/>
                  <a:ext cx="1061885" cy="30008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l-GR" altLang="zh-CN" sz="1350" i="1">
                                <a:latin typeface="Cambria Math" panose="02040503050406030204" pitchFamily="18" charset="0"/>
                                <a:ea typeface="Cambria Math" charset="0"/>
                                <a:cs typeface="Cambria Math" charset="0"/>
                              </a:rPr>
                            </m:ctrlPr>
                          </m:sSupPr>
                          <m:e>
                            <m:r>
                              <m:rPr>
                                <m:sty m:val="p"/>
                              </m:rPr>
                              <a:rPr kumimoji="1" lang="el-GR" altLang="zh-CN" sz="1350" i="1">
                                <a:latin typeface="Cambria Math" charset="0"/>
                                <a:ea typeface="Cambria Math" charset="0"/>
                                <a:cs typeface="Cambria Math" charset="0"/>
                              </a:rPr>
                              <m:t>Σ</m:t>
                            </m:r>
                          </m:e>
                          <m:sup>
                            <m:r>
                              <a:rPr kumimoji="1" lang="en-US" altLang="zh-CN" sz="1350" i="1">
                                <a:latin typeface="Cambria Math" charset="0"/>
                                <a:ea typeface="Cambria Math" charset="0"/>
                                <a:cs typeface="Cambria Math" charset="0"/>
                              </a:rPr>
                              <m:t>+</m:t>
                            </m:r>
                          </m:sup>
                        </m:sSup>
                        <m:r>
                          <a:rPr kumimoji="1" lang="is-IS" altLang="zh-CN" sz="1350" i="1">
                            <a:latin typeface="Cambria Math" charset="0"/>
                            <a:ea typeface="Cambria Math" charset="0"/>
                            <a:cs typeface="Cambria Math" charset="0"/>
                          </a:rPr>
                          <m:t>→</m:t>
                        </m:r>
                        <m:r>
                          <a:rPr kumimoji="1" lang="en-US" altLang="zh-CN" sz="1350" i="1">
                            <a:latin typeface="Cambria Math" charset="0"/>
                            <a:ea typeface="Cambria Math" charset="0"/>
                            <a:cs typeface="Cambria Math" charset="0"/>
                          </a:rPr>
                          <m:t>𝑝</m:t>
                        </m:r>
                        <m:sSup>
                          <m:sSupPr>
                            <m:ctrlPr>
                              <a:rPr kumimoji="1" lang="en-US" altLang="zh-CN" sz="1350" i="1">
                                <a:latin typeface="Cambria Math" panose="02040503050406030204" pitchFamily="18" charset="0"/>
                                <a:ea typeface="Cambria Math" charset="0"/>
                                <a:cs typeface="Cambria Math" charset="0"/>
                              </a:rPr>
                            </m:ctrlPr>
                          </m:sSupPr>
                          <m:e>
                            <m:r>
                              <a:rPr kumimoji="1" lang="en-US" altLang="zh-CN" sz="1350" i="1">
                                <a:latin typeface="Cambria Math" charset="0"/>
                                <a:ea typeface="Cambria Math" charset="0"/>
                                <a:cs typeface="Cambria Math" charset="0"/>
                              </a:rPr>
                              <m:t>𝜋</m:t>
                            </m:r>
                          </m:e>
                          <m:sup>
                            <m:r>
                              <a:rPr kumimoji="1" lang="en-US" altLang="zh-CN" sz="1350" i="1">
                                <a:latin typeface="Cambria Math" charset="0"/>
                                <a:ea typeface="Cambria Math" charset="0"/>
                                <a:cs typeface="Cambria Math" charset="0"/>
                              </a:rPr>
                              <m:t>0</m:t>
                            </m:r>
                          </m:sup>
                        </m:sSup>
                      </m:oMath>
                    </m:oMathPara>
                  </a14:m>
                  <a:endParaRPr kumimoji="1" lang="zh-CN" altLang="en-US" sz="1350" dirty="0"/>
                </a:p>
              </p:txBody>
            </p:sp>
          </mc:Choice>
          <mc:Fallback xmlns="">
            <p:sp>
              <p:nvSpPr>
                <p:cNvPr id="8" name="文本框 7"/>
                <p:cNvSpPr txBox="1">
                  <a:spLocks noRot="1" noChangeAspect="1" noMove="1" noResize="1" noEditPoints="1" noAdjustHandles="1" noChangeArrowheads="1" noChangeShapeType="1" noTextEdit="1"/>
                </p:cNvSpPr>
                <p:nvPr/>
              </p:nvSpPr>
              <p:spPr>
                <a:xfrm>
                  <a:off x="5557292" y="2738621"/>
                  <a:ext cx="1061885" cy="300082"/>
                </a:xfrm>
                <a:prstGeom prst="rect">
                  <a:avLst/>
                </a:prstGeom>
                <a:blipFill>
                  <a:blip r:embed="rId5"/>
                  <a:stretch>
                    <a:fillRect/>
                  </a:stretch>
                </a:blipFill>
              </p:spPr>
              <p:txBody>
                <a:bodyPr/>
                <a:lstStyle/>
                <a:p>
                  <a:r>
                    <a:rPr lang="zh-CN" altLang="en-US">
                      <a:noFill/>
                    </a:rPr>
                    <a:t> </a:t>
                  </a:r>
                </a:p>
              </p:txBody>
            </p:sp>
          </mc:Fallback>
        </mc:AlternateContent>
        <p:pic>
          <p:nvPicPr>
            <p:cNvPr id="9" name="图片 8"/>
            <p:cNvPicPr>
              <a:picLocks noChangeAspect="1"/>
            </p:cNvPicPr>
            <p:nvPr/>
          </p:nvPicPr>
          <p:blipFill>
            <a:blip r:embed="rId6"/>
            <a:stretch>
              <a:fillRect/>
            </a:stretch>
          </p:blipFill>
          <p:spPr>
            <a:xfrm>
              <a:off x="6904415" y="1609278"/>
              <a:ext cx="938284" cy="220091"/>
            </a:xfrm>
            <a:prstGeom prst="rect">
              <a:avLst/>
            </a:prstGeom>
          </p:spPr>
        </p:pic>
        <p:sp>
          <p:nvSpPr>
            <p:cNvPr id="13" name="文本框 12"/>
            <p:cNvSpPr txBox="1"/>
            <p:nvPr/>
          </p:nvSpPr>
          <p:spPr>
            <a:xfrm>
              <a:off x="4622230" y="2287336"/>
              <a:ext cx="1098378" cy="338554"/>
            </a:xfrm>
            <a:prstGeom prst="rect">
              <a:avLst/>
            </a:prstGeom>
            <a:solidFill>
              <a:schemeClr val="accent4">
                <a:lumMod val="20000"/>
                <a:lumOff val="80000"/>
              </a:schemeClr>
            </a:solidFill>
          </p:spPr>
          <p:txBody>
            <a:bodyPr wrap="none" rtlCol="0">
              <a:spAutoFit/>
            </a:bodyPr>
            <a:lstStyle/>
            <a:p>
              <a:r>
                <a:rPr kumimoji="1" lang="en-US" altLang="zh-CN" sz="1600" b="1" dirty="0">
                  <a:solidFill>
                    <a:srgbClr val="FF0000"/>
                  </a:solidFill>
                  <a:latin typeface="Times New Roman" panose="02020603050405020304" pitchFamily="18" charset="0"/>
                  <a:ea typeface="Heiti SC Light" charset="-122"/>
                  <a:cs typeface="Times New Roman" panose="02020603050405020304" pitchFamily="18" charset="0"/>
                </a:rPr>
                <a:t>Single  tag</a:t>
              </a:r>
              <a:endParaRPr kumimoji="1" lang="zh-CN" altLang="en-US" sz="1600" b="1" dirty="0">
                <a:solidFill>
                  <a:srgbClr val="FF0000"/>
                </a:solidFill>
                <a:latin typeface="Times New Roman" panose="02020603050405020304" pitchFamily="18" charset="0"/>
                <a:ea typeface="Heiti SC Light" charset="-122"/>
                <a:cs typeface="Times New Roman" panose="02020603050405020304" pitchFamily="18" charset="0"/>
              </a:endParaRPr>
            </a:p>
          </p:txBody>
        </p:sp>
        <p:cxnSp>
          <p:nvCxnSpPr>
            <p:cNvPr id="17" name="直线箭头连接符 16"/>
            <p:cNvCxnSpPr/>
            <p:nvPr/>
          </p:nvCxnSpPr>
          <p:spPr>
            <a:xfrm>
              <a:off x="5918311" y="2246311"/>
              <a:ext cx="79575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直线箭头连接符 18"/>
            <p:cNvCxnSpPr/>
            <p:nvPr/>
          </p:nvCxnSpPr>
          <p:spPr>
            <a:xfrm flipH="1">
              <a:off x="6841862" y="2268431"/>
              <a:ext cx="78601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5553993" y="2074463"/>
              <a:ext cx="357790" cy="300082"/>
            </a:xfrm>
            <a:prstGeom prst="rect">
              <a:avLst/>
            </a:prstGeom>
            <a:noFill/>
          </p:spPr>
          <p:txBody>
            <a:bodyPr wrap="none" rtlCol="0">
              <a:spAutoFit/>
            </a:bodyPr>
            <a:lstStyle/>
            <a:p>
              <a:r>
                <a:rPr kumimoji="1" lang="en-US" altLang="zh-CN" sz="1350"/>
                <a:t>e+</a:t>
              </a:r>
              <a:endParaRPr kumimoji="1" lang="zh-CN" altLang="en-US" sz="1350" dirty="0"/>
            </a:p>
          </p:txBody>
        </p:sp>
        <p:sp>
          <p:nvSpPr>
            <p:cNvPr id="21" name="文本框 20"/>
            <p:cNvSpPr txBox="1"/>
            <p:nvPr/>
          </p:nvSpPr>
          <p:spPr>
            <a:xfrm>
              <a:off x="7680119" y="2121682"/>
              <a:ext cx="324128" cy="300082"/>
            </a:xfrm>
            <a:prstGeom prst="rect">
              <a:avLst/>
            </a:prstGeom>
            <a:noFill/>
          </p:spPr>
          <p:txBody>
            <a:bodyPr wrap="none" rtlCol="0">
              <a:spAutoFit/>
            </a:bodyPr>
            <a:lstStyle/>
            <a:p>
              <a:r>
                <a:rPr kumimoji="1" lang="en-US" altLang="zh-CN" sz="1350" dirty="0"/>
                <a:t>e-</a:t>
              </a:r>
              <a:endParaRPr kumimoji="1" lang="zh-CN" altLang="en-US" sz="1350" dirty="0"/>
            </a:p>
          </p:txBody>
        </p:sp>
      </p:grpSp>
      <p:pic>
        <p:nvPicPr>
          <p:cNvPr id="22" name="图片 21"/>
          <p:cNvPicPr>
            <a:picLocks noChangeAspect="1"/>
          </p:cNvPicPr>
          <p:nvPr/>
        </p:nvPicPr>
        <p:blipFill>
          <a:blip r:embed="rId7"/>
          <a:stretch>
            <a:fillRect/>
          </a:stretch>
        </p:blipFill>
        <p:spPr>
          <a:xfrm>
            <a:off x="2745856" y="3615619"/>
            <a:ext cx="2340508" cy="2111283"/>
          </a:xfrm>
          <a:prstGeom prst="rect">
            <a:avLst/>
          </a:prstGeom>
        </p:spPr>
      </p:pic>
      <p:sp>
        <p:nvSpPr>
          <p:cNvPr id="25" name="标题 1">
            <a:extLst>
              <a:ext uri="{FF2B5EF4-FFF2-40B4-BE49-F238E27FC236}">
                <a16:creationId xmlns:a16="http://schemas.microsoft.com/office/drawing/2014/main" id="{0D70FDFF-10C6-8042-A242-4D60723B2E6D}"/>
              </a:ext>
            </a:extLst>
          </p:cNvPr>
          <p:cNvSpPr txBox="1">
            <a:spLocks noGrp="1"/>
          </p:cNvSpPr>
          <p:nvPr>
            <p:ph type="title"/>
          </p:nvPr>
        </p:nvSpPr>
        <p:spPr>
          <a:xfrm>
            <a:off x="1816224" y="238047"/>
            <a:ext cx="9025947" cy="31194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3000" b="1" dirty="0">
                <a:solidFill>
                  <a:srgbClr val="181ACC"/>
                </a:solidFill>
                <a:latin typeface="+mn-lt"/>
                <a:cs typeface="Times New Roman" panose="02020603050405020304" pitchFamily="18" charset="0"/>
              </a:rPr>
              <a:t>BESIII advantage: unique data near to the thresholds </a:t>
            </a:r>
            <a:endParaRPr lang="zh-CN" altLang="en-US" sz="3000" b="1" dirty="0">
              <a:solidFill>
                <a:srgbClr val="181ACC"/>
              </a:solidFill>
              <a:latin typeface="+mn-lt"/>
              <a:cs typeface="Times New Roman" panose="02020603050405020304" pitchFamily="18" charset="0"/>
            </a:endParaRPr>
          </a:p>
        </p:txBody>
      </p:sp>
      <p:grpSp>
        <p:nvGrpSpPr>
          <p:cNvPr id="4" name="组合 3">
            <a:extLst>
              <a:ext uri="{FF2B5EF4-FFF2-40B4-BE49-F238E27FC236}">
                <a16:creationId xmlns:a16="http://schemas.microsoft.com/office/drawing/2014/main" id="{DE19D5F3-0C31-F004-503A-9813A2847CC3}"/>
              </a:ext>
            </a:extLst>
          </p:cNvPr>
          <p:cNvGrpSpPr/>
          <p:nvPr/>
        </p:nvGrpSpPr>
        <p:grpSpPr>
          <a:xfrm>
            <a:off x="221452" y="3611981"/>
            <a:ext cx="2340509" cy="1965647"/>
            <a:chOff x="540352" y="3964447"/>
            <a:chExt cx="2340509" cy="1965647"/>
          </a:xfrm>
        </p:grpSpPr>
        <p:pic>
          <p:nvPicPr>
            <p:cNvPr id="5" name="图片 4">
              <a:extLst>
                <a:ext uri="{FF2B5EF4-FFF2-40B4-BE49-F238E27FC236}">
                  <a16:creationId xmlns:a16="http://schemas.microsoft.com/office/drawing/2014/main" id="{B53A4C9E-CCD4-9345-8243-E2D231686E43}"/>
                </a:ext>
              </a:extLst>
            </p:cNvPr>
            <p:cNvPicPr>
              <a:picLocks noChangeAspect="1"/>
            </p:cNvPicPr>
            <p:nvPr/>
          </p:nvPicPr>
          <p:blipFill>
            <a:blip r:embed="rId8"/>
            <a:stretch>
              <a:fillRect/>
            </a:stretch>
          </p:blipFill>
          <p:spPr>
            <a:xfrm>
              <a:off x="540352" y="4202575"/>
              <a:ext cx="2340509" cy="1727519"/>
            </a:xfrm>
            <a:prstGeom prst="rect">
              <a:avLst/>
            </a:prstGeom>
          </p:spPr>
        </p:pic>
        <p:sp>
          <p:nvSpPr>
            <p:cNvPr id="14" name="文本框 13">
              <a:extLst>
                <a:ext uri="{FF2B5EF4-FFF2-40B4-BE49-F238E27FC236}">
                  <a16:creationId xmlns:a16="http://schemas.microsoft.com/office/drawing/2014/main" id="{18F92FF2-F932-4748-9EF4-9B980815562E}"/>
                </a:ext>
              </a:extLst>
            </p:cNvPr>
            <p:cNvSpPr txBox="1"/>
            <p:nvPr/>
          </p:nvSpPr>
          <p:spPr>
            <a:xfrm>
              <a:off x="756318" y="3964447"/>
              <a:ext cx="1059906" cy="276999"/>
            </a:xfrm>
            <a:prstGeom prst="rect">
              <a:avLst/>
            </a:prstGeom>
            <a:solidFill>
              <a:srgbClr val="FFFF00"/>
            </a:solidFill>
          </p:spPr>
          <p:txBody>
            <a:bodyPr wrap="none" rtlCol="0">
              <a:spAutoFit/>
            </a:bodyPr>
            <a:lstStyle/>
            <a:p>
              <a:r>
                <a:rPr kumimoji="1" lang="en-US" altLang="zh-CN" sz="1200" b="1" dirty="0">
                  <a:solidFill>
                    <a:srgbClr val="FF0000"/>
                  </a:solidFill>
                  <a:latin typeface="Times New Roman" panose="02020603050405020304" pitchFamily="18" charset="0"/>
                  <a:cs typeface="Times New Roman" panose="02020603050405020304" pitchFamily="18" charset="0"/>
                </a:rPr>
                <a:t>Missing mass</a:t>
              </a:r>
              <a:endParaRPr kumimoji="1" lang="zh-CN" altLang="en-US" sz="1200" b="1" dirty="0">
                <a:solidFill>
                  <a:srgbClr val="FF0000"/>
                </a:solidFill>
                <a:latin typeface="Times New Roman" panose="02020603050405020304" pitchFamily="18" charset="0"/>
                <a:cs typeface="Times New Roman" panose="02020603050405020304" pitchFamily="18" charset="0"/>
              </a:endParaRPr>
            </a:p>
          </p:txBody>
        </p:sp>
      </p:grpSp>
      <p:grpSp>
        <p:nvGrpSpPr>
          <p:cNvPr id="2" name="组合 1">
            <a:extLst>
              <a:ext uri="{FF2B5EF4-FFF2-40B4-BE49-F238E27FC236}">
                <a16:creationId xmlns:a16="http://schemas.microsoft.com/office/drawing/2014/main" id="{2FDE1708-4AC8-A1B1-7EB0-C9A9DAD9D8FA}"/>
              </a:ext>
            </a:extLst>
          </p:cNvPr>
          <p:cNvGrpSpPr/>
          <p:nvPr/>
        </p:nvGrpSpPr>
        <p:grpSpPr>
          <a:xfrm>
            <a:off x="8666588" y="1100014"/>
            <a:ext cx="3081518" cy="5117906"/>
            <a:chOff x="8813730" y="1197517"/>
            <a:chExt cx="2737456" cy="4706314"/>
          </a:xfrm>
        </p:grpSpPr>
        <p:grpSp>
          <p:nvGrpSpPr>
            <p:cNvPr id="28" name="组合 13">
              <a:extLst>
                <a:ext uri="{FF2B5EF4-FFF2-40B4-BE49-F238E27FC236}">
                  <a16:creationId xmlns:a16="http://schemas.microsoft.com/office/drawing/2014/main" id="{3F2E9B2F-7F75-2D46-A26D-176064F625B3}"/>
                </a:ext>
              </a:extLst>
            </p:cNvPr>
            <p:cNvGrpSpPr>
              <a:grpSpLocks/>
            </p:cNvGrpSpPr>
            <p:nvPr/>
          </p:nvGrpSpPr>
          <p:grpSpPr bwMode="auto">
            <a:xfrm>
              <a:off x="8813730" y="3640734"/>
              <a:ext cx="2566081" cy="2263097"/>
              <a:chOff x="372673" y="1357301"/>
              <a:chExt cx="7342597" cy="5581747"/>
            </a:xfrm>
          </p:grpSpPr>
          <p:pic>
            <p:nvPicPr>
              <p:cNvPr id="29" name="Picture 4">
                <a:extLst>
                  <a:ext uri="{FF2B5EF4-FFF2-40B4-BE49-F238E27FC236}">
                    <a16:creationId xmlns:a16="http://schemas.microsoft.com/office/drawing/2014/main" id="{1F202C86-D3E7-F944-94A2-85D525D0CED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71537" y="1481816"/>
                <a:ext cx="6643733" cy="443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8">
                <a:extLst>
                  <a:ext uri="{FF2B5EF4-FFF2-40B4-BE49-F238E27FC236}">
                    <a16:creationId xmlns:a16="http://schemas.microsoft.com/office/drawing/2014/main" id="{4596116C-B845-2B4B-A83B-0A7C749225E9}"/>
                  </a:ext>
                </a:extLst>
              </p:cNvPr>
              <p:cNvSpPr txBox="1">
                <a:spLocks noChangeArrowheads="1"/>
              </p:cNvSpPr>
              <p:nvPr/>
            </p:nvSpPr>
            <p:spPr bwMode="auto">
              <a:xfrm>
                <a:off x="3609624" y="5751047"/>
                <a:ext cx="2567664" cy="118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defTabSz="308032" eaLnBrk="1" hangingPunct="1"/>
                <a:r>
                  <a:rPr lang="en-US" altLang="zh-CN" sz="1265" b="1" kern="0">
                    <a:solidFill>
                      <a:srgbClr val="000000"/>
                    </a:solidFill>
                    <a:latin typeface="Times New Roman" pitchFamily="18" charset="0"/>
                    <a:cs typeface="Times New Roman" pitchFamily="18" charset="0"/>
                    <a:sym typeface="Helvetica Light"/>
                  </a:rPr>
                  <a:t>U</a:t>
                </a:r>
                <a:r>
                  <a:rPr lang="en-US" altLang="zh-CN" sz="1265" b="1" kern="0" baseline="-25000">
                    <a:solidFill>
                      <a:srgbClr val="000000"/>
                    </a:solidFill>
                    <a:latin typeface="Times New Roman" pitchFamily="18" charset="0"/>
                    <a:cs typeface="Times New Roman" pitchFamily="18" charset="0"/>
                    <a:sym typeface="Helvetica Light"/>
                  </a:rPr>
                  <a:t>miss</a:t>
                </a:r>
                <a:r>
                  <a:rPr lang="en-US" altLang="zh-CN" sz="1265" b="1" kern="0">
                    <a:solidFill>
                      <a:srgbClr val="000000"/>
                    </a:solidFill>
                    <a:latin typeface="Times New Roman" pitchFamily="18" charset="0"/>
                    <a:cs typeface="Times New Roman" pitchFamily="18" charset="0"/>
                    <a:sym typeface="Helvetica Light"/>
                  </a:rPr>
                  <a:t> (GeV)</a:t>
                </a:r>
                <a:endParaRPr lang="zh-CN" altLang="en-US" sz="1265" b="1" kern="0">
                  <a:solidFill>
                    <a:srgbClr val="000000"/>
                  </a:solidFill>
                  <a:latin typeface="Times New Roman" pitchFamily="18" charset="0"/>
                  <a:cs typeface="Times New Roman" pitchFamily="18" charset="0"/>
                  <a:sym typeface="Helvetica Light"/>
                </a:endParaRPr>
              </a:p>
            </p:txBody>
          </p:sp>
          <p:sp>
            <p:nvSpPr>
              <p:cNvPr id="31" name="TextBox 9">
                <a:extLst>
                  <a:ext uri="{FF2B5EF4-FFF2-40B4-BE49-F238E27FC236}">
                    <a16:creationId xmlns:a16="http://schemas.microsoft.com/office/drawing/2014/main" id="{E07F8D26-6FE2-A844-B3EE-5958B390FAB5}"/>
                  </a:ext>
                </a:extLst>
              </p:cNvPr>
              <p:cNvSpPr txBox="1">
                <a:spLocks noChangeArrowheads="1"/>
              </p:cNvSpPr>
              <p:nvPr/>
            </p:nvSpPr>
            <p:spPr bwMode="auto">
              <a:xfrm rot="16200000">
                <a:off x="-1384744" y="3114718"/>
                <a:ext cx="4336063" cy="82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defTabSz="308032" eaLnBrk="1" hangingPunct="1"/>
                <a:r>
                  <a:rPr lang="en-US" altLang="zh-CN" sz="1265" b="1" kern="0" dirty="0">
                    <a:solidFill>
                      <a:srgbClr val="000000"/>
                    </a:solidFill>
                    <a:latin typeface="Times New Roman" pitchFamily="18" charset="0"/>
                    <a:cs typeface="Times New Roman" pitchFamily="18" charset="0"/>
                    <a:sym typeface="Helvetica Light"/>
                  </a:rPr>
                  <a:t>Events /0.010  (</a:t>
                </a:r>
                <a:r>
                  <a:rPr lang="en-US" altLang="zh-CN" sz="1265" b="1" kern="0" dirty="0" err="1">
                    <a:solidFill>
                      <a:srgbClr val="000000"/>
                    </a:solidFill>
                    <a:latin typeface="Times New Roman" pitchFamily="18" charset="0"/>
                    <a:cs typeface="Times New Roman" pitchFamily="18" charset="0"/>
                    <a:sym typeface="Helvetica Light"/>
                  </a:rPr>
                  <a:t>GeV</a:t>
                </a:r>
                <a:r>
                  <a:rPr lang="en-US" altLang="zh-CN" sz="1265" b="1" kern="0" dirty="0">
                    <a:solidFill>
                      <a:srgbClr val="000000"/>
                    </a:solidFill>
                    <a:latin typeface="Times New Roman" pitchFamily="18" charset="0"/>
                    <a:cs typeface="Times New Roman" pitchFamily="18" charset="0"/>
                    <a:sym typeface="Helvetica Light"/>
                  </a:rPr>
                  <a:t>)</a:t>
                </a:r>
                <a:endParaRPr lang="zh-CN" altLang="en-US" sz="1265" b="1" kern="0" dirty="0">
                  <a:solidFill>
                    <a:srgbClr val="000000"/>
                  </a:solidFill>
                  <a:latin typeface="Times New Roman" pitchFamily="18" charset="0"/>
                  <a:cs typeface="Times New Roman" pitchFamily="18" charset="0"/>
                  <a:sym typeface="Helvetica Light"/>
                </a:endParaRPr>
              </a:p>
            </p:txBody>
          </p:sp>
        </p:grpSp>
        <p:pic>
          <p:nvPicPr>
            <p:cNvPr id="11" name="图片 10">
              <a:extLst>
                <a:ext uri="{FF2B5EF4-FFF2-40B4-BE49-F238E27FC236}">
                  <a16:creationId xmlns:a16="http://schemas.microsoft.com/office/drawing/2014/main" id="{C82532C4-5C51-604C-BE2C-46D683F5695D}"/>
                </a:ext>
              </a:extLst>
            </p:cNvPr>
            <p:cNvPicPr>
              <a:picLocks noChangeAspect="1"/>
            </p:cNvPicPr>
            <p:nvPr/>
          </p:nvPicPr>
          <p:blipFill>
            <a:blip r:embed="rId10"/>
            <a:stretch>
              <a:fillRect/>
            </a:stretch>
          </p:blipFill>
          <p:spPr>
            <a:xfrm>
              <a:off x="8930943" y="1737256"/>
              <a:ext cx="2347744" cy="1847762"/>
            </a:xfrm>
            <a:prstGeom prst="rect">
              <a:avLst/>
            </a:prstGeom>
          </p:spPr>
        </p:pic>
        <p:sp>
          <p:nvSpPr>
            <p:cNvPr id="12" name="文本框 11">
              <a:extLst>
                <a:ext uri="{FF2B5EF4-FFF2-40B4-BE49-F238E27FC236}">
                  <a16:creationId xmlns:a16="http://schemas.microsoft.com/office/drawing/2014/main" id="{DE8D7C19-FC9C-3C41-81A3-B3F8D0F76EEA}"/>
                </a:ext>
              </a:extLst>
            </p:cNvPr>
            <p:cNvSpPr txBox="1"/>
            <p:nvPr/>
          </p:nvSpPr>
          <p:spPr>
            <a:xfrm>
              <a:off x="9006202" y="1197517"/>
              <a:ext cx="2029723" cy="507831"/>
            </a:xfrm>
            <a:prstGeom prst="rect">
              <a:avLst/>
            </a:prstGeom>
            <a:solidFill>
              <a:srgbClr val="FFFF00"/>
            </a:solidFill>
          </p:spPr>
          <p:txBody>
            <a:bodyPr wrap="none" rtlCol="0">
              <a:spAutoFit/>
            </a:bodyPr>
            <a:lstStyle/>
            <a:p>
              <a:r>
                <a:rPr kumimoji="1" lang="en-US" altLang="zh-CN" sz="1350" b="1" dirty="0">
                  <a:latin typeface="Times New Roman" panose="02020603050405020304" pitchFamily="18" charset="0"/>
                  <a:cs typeface="Times New Roman" panose="02020603050405020304" pitchFamily="18" charset="0"/>
                </a:rPr>
                <a:t>Excellent resolution</a:t>
              </a:r>
            </a:p>
            <a:p>
              <a:r>
                <a:rPr kumimoji="1" lang="en-US" altLang="zh-CN" sz="1350" b="1" dirty="0">
                  <a:latin typeface="Times New Roman" panose="02020603050405020304" pitchFamily="18" charset="0"/>
                  <a:cs typeface="Times New Roman" panose="02020603050405020304" pitchFamily="18" charset="0"/>
                </a:rPr>
                <a:t>Beam-constraint</a:t>
              </a:r>
              <a:r>
                <a:rPr lang="en-US" altLang="zh-CN" sz="1350" b="1" dirty="0">
                  <a:latin typeface="Times New Roman" panose="02020603050405020304" pitchFamily="18" charset="0"/>
                  <a:cs typeface="Times New Roman" panose="02020603050405020304" pitchFamily="18" charset="0"/>
                </a:rPr>
                <a:t> </a:t>
              </a:r>
              <a:r>
                <a:rPr lang="en-US" altLang="zh-CN" sz="1350" b="1" dirty="0">
                  <a:latin typeface="Symbol" pitchFamily="18" charset="2"/>
                </a:rPr>
                <a:t>L</a:t>
              </a:r>
              <a:r>
                <a:rPr lang="en-US" altLang="zh-CN" sz="1350" b="1" baseline="-25000" dirty="0"/>
                <a:t>c</a:t>
              </a:r>
              <a:r>
                <a:rPr kumimoji="1" lang="en-US" altLang="zh-CN" sz="1350" b="1" dirty="0"/>
                <a:t> </a:t>
              </a:r>
              <a:r>
                <a:rPr kumimoji="1" lang="en-US" altLang="zh-CN" sz="1350" b="1" dirty="0">
                  <a:latin typeface="Times New Roman" panose="02020603050405020304" pitchFamily="18" charset="0"/>
                  <a:cs typeface="Times New Roman" panose="02020603050405020304" pitchFamily="18" charset="0"/>
                </a:rPr>
                <a:t>mass</a:t>
              </a:r>
              <a:endParaRPr kumimoji="1" lang="zh-CN" altLang="en-US" sz="1350" b="1"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685A9B44-E51F-1640-A186-67CAAD7A3F13}"/>
                </a:ext>
              </a:extLst>
            </p:cNvPr>
            <p:cNvSpPr txBox="1"/>
            <p:nvPr/>
          </p:nvSpPr>
          <p:spPr>
            <a:xfrm>
              <a:off x="9542238" y="3685976"/>
              <a:ext cx="2008948" cy="300082"/>
            </a:xfrm>
            <a:prstGeom prst="rect">
              <a:avLst/>
            </a:prstGeom>
            <a:solidFill>
              <a:srgbClr val="FFFF00"/>
            </a:solidFill>
          </p:spPr>
          <p:txBody>
            <a:bodyPr wrap="none" rtlCol="0">
              <a:spAutoFit/>
            </a:bodyPr>
            <a:lstStyle/>
            <a:p>
              <a:r>
                <a:rPr kumimoji="1" lang="en-US" altLang="zh-CN" sz="1350" b="1" dirty="0">
                  <a:solidFill>
                    <a:srgbClr val="FF0000"/>
                  </a:solidFill>
                  <a:latin typeface="Times New Roman" panose="02020603050405020304" pitchFamily="18" charset="0"/>
                  <a:cs typeface="Times New Roman" panose="02020603050405020304" pitchFamily="18" charset="0"/>
                </a:rPr>
                <a:t>Neutrino reconstruction </a:t>
              </a:r>
            </a:p>
          </p:txBody>
        </p:sp>
        <p:pic>
          <p:nvPicPr>
            <p:cNvPr id="32" name="图片 31">
              <a:extLst>
                <a:ext uri="{FF2B5EF4-FFF2-40B4-BE49-F238E27FC236}">
                  <a16:creationId xmlns:a16="http://schemas.microsoft.com/office/drawing/2014/main" id="{6E959E4D-7652-8D41-81DA-B3E40ABC211E}"/>
                </a:ext>
              </a:extLst>
            </p:cNvPr>
            <p:cNvPicPr>
              <a:picLocks noChangeAspect="1"/>
            </p:cNvPicPr>
            <p:nvPr/>
          </p:nvPicPr>
          <p:blipFill>
            <a:blip r:embed="rId11"/>
            <a:stretch>
              <a:fillRect/>
            </a:stretch>
          </p:blipFill>
          <p:spPr>
            <a:xfrm>
              <a:off x="10360235" y="4000368"/>
              <a:ext cx="1105263" cy="224335"/>
            </a:xfrm>
            <a:prstGeom prst="rect">
              <a:avLst/>
            </a:prstGeom>
            <a:solidFill>
              <a:srgbClr val="FFFF00"/>
            </a:solidFill>
          </p:spPr>
        </p:pic>
      </p:grpSp>
      <p:sp>
        <p:nvSpPr>
          <p:cNvPr id="26" name="幻灯片编号占位符 3">
            <a:extLst>
              <a:ext uri="{FF2B5EF4-FFF2-40B4-BE49-F238E27FC236}">
                <a16:creationId xmlns:a16="http://schemas.microsoft.com/office/drawing/2014/main" id="{717D731F-FFA8-C457-99DC-DB4BA96A9FCF}"/>
              </a:ext>
            </a:extLst>
          </p:cNvPr>
          <p:cNvSpPr>
            <a:spLocks noGrp="1"/>
          </p:cNvSpPr>
          <p:nvPr>
            <p:ph type="sldNum" sz="quarter" idx="12"/>
          </p:nvPr>
        </p:nvSpPr>
        <p:spPr>
          <a:xfrm>
            <a:off x="7981950" y="6356352"/>
            <a:ext cx="2057400" cy="36512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800">
                <a:solidFill>
                  <a:schemeClr val="tx1"/>
                </a:solidFill>
                <a:latin typeface="Arial" charset="0"/>
                <a:ea typeface="宋体" charset="0"/>
              </a:defRPr>
            </a:lvl1pPr>
            <a:lvl2pPr marL="557213" indent="-214313">
              <a:defRPr kumimoji="1" sz="1800">
                <a:solidFill>
                  <a:schemeClr val="tx1"/>
                </a:solidFill>
                <a:latin typeface="Arial" charset="0"/>
                <a:ea typeface="宋体" charset="0"/>
              </a:defRPr>
            </a:lvl2pPr>
            <a:lvl3pPr marL="857250" indent="-171450">
              <a:defRPr kumimoji="1" sz="1800">
                <a:solidFill>
                  <a:schemeClr val="tx1"/>
                </a:solidFill>
                <a:latin typeface="Arial" charset="0"/>
                <a:ea typeface="宋体" charset="0"/>
              </a:defRPr>
            </a:lvl3pPr>
            <a:lvl4pPr marL="1200150" indent="-171450">
              <a:defRPr kumimoji="1" sz="1800">
                <a:solidFill>
                  <a:schemeClr val="tx1"/>
                </a:solidFill>
                <a:latin typeface="Arial" charset="0"/>
                <a:ea typeface="宋体" charset="0"/>
              </a:defRPr>
            </a:lvl4pPr>
            <a:lvl5pPr marL="1543050" indent="-171450">
              <a:defRPr kumimoji="1" sz="1800">
                <a:solidFill>
                  <a:schemeClr val="tx1"/>
                </a:solidFill>
                <a:latin typeface="Arial" charset="0"/>
                <a:ea typeface="宋体" charset="0"/>
              </a:defRPr>
            </a:lvl5pPr>
            <a:lvl6pPr marL="1885950" indent="-171450" fontAlgn="base">
              <a:spcBef>
                <a:spcPct val="0"/>
              </a:spcBef>
              <a:spcAft>
                <a:spcPct val="0"/>
              </a:spcAft>
              <a:defRPr kumimoji="1" sz="1800">
                <a:solidFill>
                  <a:schemeClr val="tx1"/>
                </a:solidFill>
                <a:latin typeface="Arial" charset="0"/>
                <a:ea typeface="宋体" charset="0"/>
              </a:defRPr>
            </a:lvl6pPr>
            <a:lvl7pPr marL="2228850" indent="-171450" fontAlgn="base">
              <a:spcBef>
                <a:spcPct val="0"/>
              </a:spcBef>
              <a:spcAft>
                <a:spcPct val="0"/>
              </a:spcAft>
              <a:defRPr kumimoji="1" sz="1800">
                <a:solidFill>
                  <a:schemeClr val="tx1"/>
                </a:solidFill>
                <a:latin typeface="Arial" charset="0"/>
                <a:ea typeface="宋体" charset="0"/>
              </a:defRPr>
            </a:lvl7pPr>
            <a:lvl8pPr marL="2571750" indent="-171450" fontAlgn="base">
              <a:spcBef>
                <a:spcPct val="0"/>
              </a:spcBef>
              <a:spcAft>
                <a:spcPct val="0"/>
              </a:spcAft>
              <a:defRPr kumimoji="1" sz="1800">
                <a:solidFill>
                  <a:schemeClr val="tx1"/>
                </a:solidFill>
                <a:latin typeface="Arial" charset="0"/>
                <a:ea typeface="宋体" charset="0"/>
              </a:defRPr>
            </a:lvl8pPr>
            <a:lvl9pPr marL="2914650" indent="-171450" fontAlgn="base">
              <a:spcBef>
                <a:spcPct val="0"/>
              </a:spcBef>
              <a:spcAft>
                <a:spcPct val="0"/>
              </a:spcAft>
              <a:defRPr kumimoji="1" sz="1800">
                <a:solidFill>
                  <a:schemeClr val="tx1"/>
                </a:solidFill>
                <a:latin typeface="Arial" charset="0"/>
                <a:ea typeface="宋体" charset="0"/>
              </a:defRPr>
            </a:lvl9pPr>
          </a:lstStyle>
          <a:p>
            <a:fld id="{F31D10D1-7BFE-6645-A2C5-7B3FC3354250}" type="slidenum">
              <a:rPr kumimoji="0" lang="en-US" altLang="zh-CN" sz="1500"/>
              <a:pPr/>
              <a:t>10</a:t>
            </a:fld>
            <a:endParaRPr kumimoji="0" lang="en-US" altLang="zh-CN" sz="1500" dirty="0"/>
          </a:p>
        </p:txBody>
      </p:sp>
      <p:sp>
        <p:nvSpPr>
          <p:cNvPr id="6" name="文本框 5">
            <a:extLst>
              <a:ext uri="{FF2B5EF4-FFF2-40B4-BE49-F238E27FC236}">
                <a16:creationId xmlns:a16="http://schemas.microsoft.com/office/drawing/2014/main" id="{4A5ECF26-6700-E4DC-E8C9-B5B85FF8956E}"/>
              </a:ext>
            </a:extLst>
          </p:cNvPr>
          <p:cNvSpPr txBox="1"/>
          <p:nvPr/>
        </p:nvSpPr>
        <p:spPr>
          <a:xfrm>
            <a:off x="5153271" y="881602"/>
            <a:ext cx="1260666" cy="369332"/>
          </a:xfrm>
          <a:prstGeom prst="rect">
            <a:avLst/>
          </a:prstGeom>
          <a:noFill/>
        </p:spPr>
        <p:txBody>
          <a:bodyPr wrap="none" rtlCol="0">
            <a:spAutoFit/>
          </a:bodyPr>
          <a:lstStyle/>
          <a:p>
            <a:r>
              <a:rPr kumimoji="1" lang="en-US" altLang="zh-CN" dirty="0"/>
              <a:t>Double tag </a:t>
            </a:r>
            <a:endParaRPr kumimoji="1" lang="zh-CN" altLang="en-US" dirty="0"/>
          </a:p>
        </p:txBody>
      </p:sp>
    </p:spTree>
    <p:extLst>
      <p:ext uri="{BB962C8B-B14F-4D97-AF65-F5344CB8AC3E}">
        <p14:creationId xmlns:p14="http://schemas.microsoft.com/office/powerpoint/2010/main" val="116205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fld id="{71FAD6B1-37E8-4CFE-833B-8E41AAEF0E57}" type="slidenum">
              <a:rPr lang="zh-CN" altLang="en-US" smtClean="0">
                <a:solidFill>
                  <a:prstClr val="black">
                    <a:tint val="75000"/>
                  </a:prstClr>
                </a:solidFill>
              </a:rPr>
              <a:pPr/>
              <a:t>11</a:t>
            </a:fld>
            <a:endParaRPr lang="zh-CN" altLang="en-US">
              <a:solidFill>
                <a:prstClr val="black">
                  <a:tint val="75000"/>
                </a:prstClr>
              </a:solidFill>
            </a:endParaRPr>
          </a:p>
        </p:txBody>
      </p:sp>
      <p:sp>
        <p:nvSpPr>
          <p:cNvPr id="4" name="标题 1"/>
          <p:cNvSpPr txBox="1">
            <a:spLocks/>
          </p:cNvSpPr>
          <p:nvPr/>
        </p:nvSpPr>
        <p:spPr>
          <a:xfrm>
            <a:off x="988541" y="151701"/>
            <a:ext cx="9049065" cy="714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000" b="1" dirty="0">
                <a:solidFill>
                  <a:srgbClr val="FF0000"/>
                </a:solidFill>
                <a:latin typeface="+mn-lt"/>
              </a:rPr>
              <a:t>Advantage: data near to the thresholds </a:t>
            </a:r>
            <a:endParaRPr lang="zh-CN" altLang="en-US" sz="4000" b="1" dirty="0">
              <a:solidFill>
                <a:srgbClr val="FF0000"/>
              </a:solidFill>
              <a:latin typeface="+mn-lt"/>
            </a:endParaRPr>
          </a:p>
        </p:txBody>
      </p:sp>
      <p:pic>
        <p:nvPicPr>
          <p:cNvPr id="8" name="图片 7"/>
          <p:cNvPicPr>
            <a:picLocks noChangeAspect="1"/>
          </p:cNvPicPr>
          <p:nvPr/>
        </p:nvPicPr>
        <p:blipFill>
          <a:blip r:embed="rId2"/>
          <a:stretch>
            <a:fillRect/>
          </a:stretch>
        </p:blipFill>
        <p:spPr>
          <a:xfrm>
            <a:off x="7252335" y="4194095"/>
            <a:ext cx="3722302" cy="2340980"/>
          </a:xfrm>
          <a:prstGeom prst="rect">
            <a:avLst/>
          </a:prstGeom>
        </p:spPr>
      </p:pic>
      <p:pic>
        <p:nvPicPr>
          <p:cNvPr id="9" name="图片 8"/>
          <p:cNvPicPr>
            <a:picLocks noChangeAspect="1"/>
          </p:cNvPicPr>
          <p:nvPr/>
        </p:nvPicPr>
        <p:blipFill>
          <a:blip r:embed="rId3"/>
          <a:stretch>
            <a:fillRect/>
          </a:stretch>
        </p:blipFill>
        <p:spPr>
          <a:xfrm>
            <a:off x="75240" y="4138845"/>
            <a:ext cx="4081376" cy="2636641"/>
          </a:xfrm>
          <a:prstGeom prst="rect">
            <a:avLst/>
          </a:prstGeom>
        </p:spPr>
      </p:pic>
      <p:pic>
        <p:nvPicPr>
          <p:cNvPr id="10" name="图片 9"/>
          <p:cNvPicPr>
            <a:picLocks noChangeAspect="1"/>
          </p:cNvPicPr>
          <p:nvPr/>
        </p:nvPicPr>
        <p:blipFill>
          <a:blip r:embed="rId4"/>
          <a:stretch>
            <a:fillRect/>
          </a:stretch>
        </p:blipFill>
        <p:spPr>
          <a:xfrm>
            <a:off x="9685778" y="5719863"/>
            <a:ext cx="1668022" cy="297343"/>
          </a:xfrm>
          <a:prstGeom prst="rect">
            <a:avLst/>
          </a:prstGeom>
        </p:spPr>
      </p:pic>
      <p:pic>
        <p:nvPicPr>
          <p:cNvPr id="11" name="图片 10"/>
          <p:cNvPicPr>
            <a:picLocks noChangeAspect="1"/>
          </p:cNvPicPr>
          <p:nvPr/>
        </p:nvPicPr>
        <p:blipFill>
          <a:blip r:embed="rId5"/>
          <a:stretch>
            <a:fillRect/>
          </a:stretch>
        </p:blipFill>
        <p:spPr>
          <a:xfrm>
            <a:off x="1828317" y="5287674"/>
            <a:ext cx="1751461" cy="384714"/>
          </a:xfrm>
          <a:prstGeom prst="rect">
            <a:avLst/>
          </a:prstGeom>
        </p:spPr>
      </p:pic>
      <p:pic>
        <p:nvPicPr>
          <p:cNvPr id="12" name="图片 11"/>
          <p:cNvPicPr>
            <a:picLocks noChangeAspect="1"/>
          </p:cNvPicPr>
          <p:nvPr/>
        </p:nvPicPr>
        <p:blipFill>
          <a:blip r:embed="rId6"/>
          <a:stretch>
            <a:fillRect/>
          </a:stretch>
        </p:blipFill>
        <p:spPr>
          <a:xfrm>
            <a:off x="3839216" y="4095239"/>
            <a:ext cx="3634235" cy="2621111"/>
          </a:xfrm>
          <a:prstGeom prst="rect">
            <a:avLst/>
          </a:prstGeom>
        </p:spPr>
      </p:pic>
      <p:pic>
        <p:nvPicPr>
          <p:cNvPr id="13" name="图片 12"/>
          <p:cNvPicPr>
            <a:picLocks noChangeAspect="1"/>
          </p:cNvPicPr>
          <p:nvPr/>
        </p:nvPicPr>
        <p:blipFill>
          <a:blip r:embed="rId7"/>
          <a:stretch>
            <a:fillRect/>
          </a:stretch>
        </p:blipFill>
        <p:spPr>
          <a:xfrm>
            <a:off x="4307439" y="5909458"/>
            <a:ext cx="1777980" cy="259715"/>
          </a:xfrm>
          <a:prstGeom prst="rect">
            <a:avLst/>
          </a:prstGeom>
        </p:spPr>
      </p:pic>
      <p:pic>
        <p:nvPicPr>
          <p:cNvPr id="7" name="图片 6">
            <a:extLst>
              <a:ext uri="{FF2B5EF4-FFF2-40B4-BE49-F238E27FC236}">
                <a16:creationId xmlns:a16="http://schemas.microsoft.com/office/drawing/2014/main" id="{4ECF5F34-26AB-4EB6-9C78-E873F2A77465}"/>
              </a:ext>
            </a:extLst>
          </p:cNvPr>
          <p:cNvPicPr>
            <a:picLocks noChangeAspect="1"/>
          </p:cNvPicPr>
          <p:nvPr/>
        </p:nvPicPr>
        <p:blipFill>
          <a:blip r:embed="rId8"/>
          <a:stretch>
            <a:fillRect/>
          </a:stretch>
        </p:blipFill>
        <p:spPr>
          <a:xfrm>
            <a:off x="5522976" y="748562"/>
            <a:ext cx="6669024" cy="3225593"/>
          </a:xfrm>
          <a:prstGeom prst="rect">
            <a:avLst/>
          </a:prstGeom>
        </p:spPr>
      </p:pic>
      <p:sp>
        <p:nvSpPr>
          <p:cNvPr id="14" name="文本框 13">
            <a:extLst>
              <a:ext uri="{FF2B5EF4-FFF2-40B4-BE49-F238E27FC236}">
                <a16:creationId xmlns:a16="http://schemas.microsoft.com/office/drawing/2014/main" id="{D079B482-3866-E9AF-C892-46FD306EF4DD}"/>
              </a:ext>
            </a:extLst>
          </p:cNvPr>
          <p:cNvSpPr txBox="1"/>
          <p:nvPr/>
        </p:nvSpPr>
        <p:spPr>
          <a:xfrm>
            <a:off x="224785" y="1131934"/>
            <a:ext cx="6098720" cy="2462213"/>
          </a:xfrm>
          <a:prstGeom prst="rect">
            <a:avLst/>
          </a:prstGeom>
          <a:noFill/>
        </p:spPr>
        <p:txBody>
          <a:bodyPr wrap="square">
            <a:spAutoFit/>
          </a:bodyPr>
          <a:lstStyle/>
          <a:p>
            <a:pPr marL="342900" indent="-342900">
              <a:buFont typeface="Wingdings" charset="2"/>
              <a:buChar char="Ø"/>
            </a:pPr>
            <a:r>
              <a:rPr kumimoji="1" lang="en-US" altLang="zh-CN" sz="2200" b="1" dirty="0">
                <a:solidFill>
                  <a:srgbClr val="0000FF"/>
                </a:solidFill>
              </a:rPr>
              <a:t>Meson and Baryon pairs productions near </a:t>
            </a:r>
          </a:p>
          <a:p>
            <a:r>
              <a:rPr kumimoji="1" lang="en-US" altLang="zh-CN" sz="2200" b="1" dirty="0">
                <a:solidFill>
                  <a:srgbClr val="0000FF"/>
                </a:solidFill>
              </a:rPr>
              <a:t>     thresholds: </a:t>
            </a:r>
            <a:r>
              <a:rPr kumimoji="1" lang="en-US" altLang="zh-CN" sz="2200" b="1" dirty="0">
                <a:solidFill>
                  <a:srgbClr val="0000FF"/>
                </a:solidFill>
                <a:ea typeface="Heiti SC Medium" charset="-122"/>
              </a:rPr>
              <a:t>f</a:t>
            </a:r>
            <a:r>
              <a:rPr kumimoji="1" lang="en-US" altLang="zh-CN" sz="2200" b="1" dirty="0">
                <a:solidFill>
                  <a:srgbClr val="0000FF"/>
                </a:solidFill>
                <a:ea typeface="Heiti SC Medium" charset="-122"/>
                <a:cs typeface="Heiti SC Medium" charset="-122"/>
              </a:rPr>
              <a:t>orm-factors, </a:t>
            </a:r>
            <a:r>
              <a:rPr kumimoji="1" lang="en-US" altLang="zh-CN" sz="2200" b="1" dirty="0">
                <a:solidFill>
                  <a:srgbClr val="0000FF"/>
                </a:solidFill>
              </a:rPr>
              <a:t>relative phase; </a:t>
            </a:r>
            <a:endParaRPr kumimoji="1" lang="zh-CN" altLang="en-US" sz="2200" b="1" dirty="0">
              <a:solidFill>
                <a:srgbClr val="0000FF"/>
              </a:solidFill>
            </a:endParaRPr>
          </a:p>
          <a:p>
            <a:pPr marL="342900" indent="-342900">
              <a:lnSpc>
                <a:spcPct val="150000"/>
              </a:lnSpc>
              <a:buFont typeface="Wingdings" charset="2"/>
              <a:buChar char="Ø"/>
            </a:pPr>
            <a:r>
              <a:rPr kumimoji="1" lang="en-US" altLang="zh-CN" sz="2200" b="1" dirty="0">
                <a:solidFill>
                  <a:srgbClr val="0000FF"/>
                </a:solidFill>
                <a:ea typeface="Heiti SC Medium" charset="-122"/>
                <a:cs typeface="Heiti SC Medium" charset="-122"/>
              </a:rPr>
              <a:t>Hyperon and charmed baryon </a:t>
            </a:r>
            <a:r>
              <a:rPr kumimoji="1" lang="en-US" altLang="zh-CN" sz="2200" b="1" dirty="0">
                <a:solidFill>
                  <a:srgbClr val="0000FF"/>
                </a:solidFill>
              </a:rPr>
              <a:t>entangled </a:t>
            </a:r>
          </a:p>
          <a:p>
            <a:pPr>
              <a:lnSpc>
                <a:spcPct val="150000"/>
              </a:lnSpc>
            </a:pPr>
            <a:r>
              <a:rPr kumimoji="1" lang="en-US" altLang="zh-CN" sz="2200" b="1" dirty="0">
                <a:solidFill>
                  <a:srgbClr val="0000FF"/>
                </a:solidFill>
                <a:ea typeface="Heiti SC Medium" charset="-122"/>
                <a:cs typeface="Heiti SC Medium" charset="-122"/>
              </a:rPr>
              <a:t>     Spin polarization;  </a:t>
            </a:r>
            <a:endParaRPr kumimoji="1" lang="zh-CN" altLang="en-US" sz="2200" b="1" dirty="0">
              <a:solidFill>
                <a:srgbClr val="0000FF"/>
              </a:solidFill>
              <a:ea typeface="Heiti SC Medium" charset="-122"/>
              <a:cs typeface="Heiti SC Medium" charset="-122"/>
            </a:endParaRPr>
          </a:p>
          <a:p>
            <a:pPr marL="342900" indent="-342900">
              <a:buFont typeface="Wingdings" charset="2"/>
              <a:buChar char="Ø"/>
            </a:pPr>
            <a:r>
              <a:rPr kumimoji="1" lang="en-US" altLang="zh-CN" sz="2200" b="1" dirty="0">
                <a:solidFill>
                  <a:srgbClr val="0000FF"/>
                </a:solidFill>
              </a:rPr>
              <a:t>CP violation with quantum-entangled </a:t>
            </a:r>
          </a:p>
          <a:p>
            <a:r>
              <a:rPr kumimoji="1" lang="en-US" altLang="zh-CN" sz="2200" b="1" dirty="0">
                <a:solidFill>
                  <a:srgbClr val="0000FF"/>
                </a:solidFill>
              </a:rPr>
              <a:t>     hadron pairs. </a:t>
            </a:r>
            <a:endParaRPr kumimoji="1" lang="zh-CN" altLang="en-US" sz="2200" b="1" dirty="0">
              <a:solidFill>
                <a:srgbClr val="0000FF"/>
              </a:solidFill>
            </a:endParaRPr>
          </a:p>
        </p:txBody>
      </p:sp>
    </p:spTree>
    <p:extLst>
      <p:ext uri="{BB962C8B-B14F-4D97-AF65-F5344CB8AC3E}">
        <p14:creationId xmlns:p14="http://schemas.microsoft.com/office/powerpoint/2010/main" val="2079027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2B053D-42D7-BEC4-671B-725FB89416B4}"/>
              </a:ext>
            </a:extLst>
          </p:cNvPr>
          <p:cNvSpPr>
            <a:spLocks noGrp="1"/>
          </p:cNvSpPr>
          <p:nvPr>
            <p:ph type="title"/>
          </p:nvPr>
        </p:nvSpPr>
        <p:spPr>
          <a:xfrm>
            <a:off x="838200" y="-163106"/>
            <a:ext cx="10515600" cy="1325563"/>
          </a:xfrm>
        </p:spPr>
        <p:txBody>
          <a:bodyPr/>
          <a:lstStyle/>
          <a:p>
            <a:pPr algn="ctr"/>
            <a:r>
              <a:rPr lang="en-US" altLang="zh-CN" dirty="0">
                <a:latin typeface="+mn-lt"/>
              </a:rPr>
              <a:t>Updated</a:t>
            </a:r>
            <a:r>
              <a:rPr lang="zh-CN" altLang="en-US" dirty="0">
                <a:latin typeface="+mn-lt"/>
              </a:rPr>
              <a:t> </a:t>
            </a:r>
            <a:r>
              <a:rPr lang="en-US" altLang="zh-CN" i="1" dirty="0">
                <a:latin typeface="+mn-lt"/>
              </a:rPr>
              <a:t>R</a:t>
            </a:r>
            <a:r>
              <a:rPr lang="zh-CN" altLang="en-US" dirty="0">
                <a:latin typeface="+mn-lt"/>
              </a:rPr>
              <a:t> </a:t>
            </a:r>
            <a:r>
              <a:rPr lang="en-US" altLang="zh-CN" dirty="0">
                <a:latin typeface="+mn-lt"/>
              </a:rPr>
              <a:t>values</a:t>
            </a:r>
            <a:r>
              <a:rPr lang="zh-CN" altLang="en-US" dirty="0">
                <a:latin typeface="+mn-lt"/>
              </a:rPr>
              <a:t> </a:t>
            </a:r>
            <a:r>
              <a:rPr lang="en-US" altLang="zh-CN" dirty="0">
                <a:latin typeface="+mn-lt"/>
              </a:rPr>
              <a:t>at</a:t>
            </a:r>
            <a:r>
              <a:rPr lang="zh-CN" altLang="en-US" dirty="0">
                <a:latin typeface="+mn-lt"/>
              </a:rPr>
              <a:t> </a:t>
            </a:r>
            <a:r>
              <a:rPr lang="en-US" altLang="zh-CN" dirty="0">
                <a:latin typeface="+mn-lt"/>
              </a:rPr>
              <a:t>BESIII</a:t>
            </a:r>
            <a:endParaRPr kumimoji="1" lang="zh-CN" altLang="en-US" dirty="0">
              <a:latin typeface="+mn-lt"/>
            </a:endParaRPr>
          </a:p>
        </p:txBody>
      </p:sp>
      <p:sp>
        <p:nvSpPr>
          <p:cNvPr id="4" name="灯片编号占位符 3">
            <a:extLst>
              <a:ext uri="{FF2B5EF4-FFF2-40B4-BE49-F238E27FC236}">
                <a16:creationId xmlns:a16="http://schemas.microsoft.com/office/drawing/2014/main" id="{0AE355B8-74A1-9206-EE9D-E280CE50D7FF}"/>
              </a:ext>
            </a:extLst>
          </p:cNvPr>
          <p:cNvSpPr>
            <a:spLocks noGrp="1"/>
          </p:cNvSpPr>
          <p:nvPr>
            <p:ph type="sldNum" sz="quarter" idx="12"/>
          </p:nvPr>
        </p:nvSpPr>
        <p:spPr/>
        <p:txBody>
          <a:bodyPr/>
          <a:lstStyle/>
          <a:p>
            <a:fld id="{3880D999-AB6E-D04A-B8ED-211468A87D9E}" type="slidenum">
              <a:rPr kumimoji="1" lang="zh-CN" altLang="en-US" smtClean="0"/>
              <a:t>12</a:t>
            </a:fld>
            <a:endParaRPr kumimoji="1" lang="zh-CN" altLang="en-US"/>
          </a:p>
        </p:txBody>
      </p:sp>
      <p:grpSp>
        <p:nvGrpSpPr>
          <p:cNvPr id="5" name="组合 4">
            <a:extLst>
              <a:ext uri="{FF2B5EF4-FFF2-40B4-BE49-F238E27FC236}">
                <a16:creationId xmlns:a16="http://schemas.microsoft.com/office/drawing/2014/main" id="{D32B94E1-E823-7843-783B-AFE2F105B5E5}"/>
              </a:ext>
            </a:extLst>
          </p:cNvPr>
          <p:cNvGrpSpPr/>
          <p:nvPr/>
        </p:nvGrpSpPr>
        <p:grpSpPr>
          <a:xfrm>
            <a:off x="1770270" y="984123"/>
            <a:ext cx="9263490" cy="5635799"/>
            <a:chOff x="307209" y="896531"/>
            <a:chExt cx="9263490" cy="5635799"/>
          </a:xfrm>
        </p:grpSpPr>
        <p:pic>
          <p:nvPicPr>
            <p:cNvPr id="6" name="Picture 5">
              <a:extLst>
                <a:ext uri="{FF2B5EF4-FFF2-40B4-BE49-F238E27FC236}">
                  <a16:creationId xmlns:a16="http://schemas.microsoft.com/office/drawing/2014/main" id="{20FE4468-1376-1C94-B12C-3173EEB4E254}"/>
                </a:ext>
              </a:extLst>
            </p:cNvPr>
            <p:cNvPicPr>
              <a:picLocks noChangeAspect="1"/>
            </p:cNvPicPr>
            <p:nvPr/>
          </p:nvPicPr>
          <p:blipFill>
            <a:blip r:embed="rId2"/>
            <a:stretch>
              <a:fillRect/>
            </a:stretch>
          </p:blipFill>
          <p:spPr>
            <a:xfrm>
              <a:off x="631760" y="1681704"/>
              <a:ext cx="7703126" cy="4850626"/>
            </a:xfrm>
            <a:prstGeom prst="rect">
              <a:avLst/>
            </a:prstGeom>
          </p:spPr>
        </p:pic>
        <p:sp>
          <p:nvSpPr>
            <p:cNvPr id="7" name="TextBox 6">
              <a:extLst>
                <a:ext uri="{FF2B5EF4-FFF2-40B4-BE49-F238E27FC236}">
                  <a16:creationId xmlns:a16="http://schemas.microsoft.com/office/drawing/2014/main" id="{FAF6D05B-9AF0-859C-0D17-5D5046F7D291}"/>
                </a:ext>
              </a:extLst>
            </p:cNvPr>
            <p:cNvSpPr txBox="1"/>
            <p:nvPr/>
          </p:nvSpPr>
          <p:spPr>
            <a:xfrm>
              <a:off x="307209" y="1001829"/>
              <a:ext cx="5591274" cy="769441"/>
            </a:xfrm>
            <a:prstGeom prst="rect">
              <a:avLst/>
            </a:prstGeom>
            <a:noFill/>
          </p:spPr>
          <p:txBody>
            <a:bodyPr wrap="none" rtlCol="0">
              <a:spAutoFit/>
            </a:bodyPr>
            <a:lstStyle/>
            <a:p>
              <a:pPr marL="273050" indent="-273050" algn="l">
                <a:buFont typeface="Arial" charset="0"/>
                <a:buChar char="•"/>
              </a:pPr>
              <a:r>
                <a:rPr kumimoji="1" lang="en-US" altLang="zh-CN" sz="2200" b="1" dirty="0">
                  <a:solidFill>
                    <a:srgbClr val="0033CC"/>
                  </a:solidFill>
                </a:rPr>
                <a:t>14</a:t>
              </a:r>
              <a:r>
                <a:rPr kumimoji="1" lang="zh-CN" altLang="en-US" sz="2200" b="1" dirty="0">
                  <a:solidFill>
                    <a:srgbClr val="0033CC"/>
                  </a:solidFill>
                </a:rPr>
                <a:t> </a:t>
              </a:r>
              <a:r>
                <a:rPr kumimoji="1" lang="en-US" altLang="zh-CN" sz="2200" b="1" dirty="0">
                  <a:solidFill>
                    <a:srgbClr val="0033CC"/>
                  </a:solidFill>
                </a:rPr>
                <a:t>fine-scan</a:t>
              </a:r>
              <a:r>
                <a:rPr kumimoji="1" lang="zh-CN" altLang="en-US" sz="2200" b="1" dirty="0">
                  <a:solidFill>
                    <a:srgbClr val="0033CC"/>
                  </a:solidFill>
                </a:rPr>
                <a:t> </a:t>
              </a:r>
              <a:r>
                <a:rPr kumimoji="1" lang="en-US" altLang="zh-CN" sz="2200" b="1" dirty="0">
                  <a:solidFill>
                    <a:srgbClr val="0033CC"/>
                  </a:solidFill>
                </a:rPr>
                <a:t>data</a:t>
              </a:r>
              <a:r>
                <a:rPr kumimoji="1" lang="zh-CN" altLang="en-US" sz="2200" b="1" dirty="0">
                  <a:solidFill>
                    <a:srgbClr val="0033CC"/>
                  </a:solidFill>
                </a:rPr>
                <a:t> </a:t>
              </a:r>
              <a:r>
                <a:rPr kumimoji="1" lang="en-US" altLang="zh-CN" sz="2200" b="1" dirty="0">
                  <a:solidFill>
                    <a:srgbClr val="0033CC"/>
                  </a:solidFill>
                </a:rPr>
                <a:t>points</a:t>
              </a:r>
              <a:r>
                <a:rPr kumimoji="1" lang="zh-CN" altLang="en-US" sz="2200" b="1" dirty="0">
                  <a:solidFill>
                    <a:srgbClr val="0033CC"/>
                  </a:solidFill>
                </a:rPr>
                <a:t> </a:t>
              </a:r>
              <a:r>
                <a:rPr kumimoji="1" lang="en-US" altLang="zh-CN" sz="2200" b="1" dirty="0">
                  <a:solidFill>
                    <a:srgbClr val="0033CC"/>
                  </a:solidFill>
                </a:rPr>
                <a:t>from</a:t>
              </a:r>
              <a:r>
                <a:rPr kumimoji="1" lang="zh-CN" altLang="en-US" sz="2200" b="1" dirty="0">
                  <a:solidFill>
                    <a:srgbClr val="0033CC"/>
                  </a:solidFill>
                </a:rPr>
                <a:t> </a:t>
              </a:r>
              <a:r>
                <a:rPr kumimoji="1" lang="en-US" altLang="zh-CN" sz="2200" b="1" dirty="0">
                  <a:solidFill>
                    <a:srgbClr val="0033CC"/>
                  </a:solidFill>
                </a:rPr>
                <a:t>2.23-3.67</a:t>
              </a:r>
              <a:r>
                <a:rPr kumimoji="1" lang="zh-CN" altLang="en-US" sz="2200" b="1" dirty="0">
                  <a:solidFill>
                    <a:srgbClr val="0033CC"/>
                  </a:solidFill>
                </a:rPr>
                <a:t> </a:t>
              </a:r>
              <a:r>
                <a:rPr kumimoji="1" lang="en-US" altLang="zh-CN" sz="2200" b="1" dirty="0">
                  <a:solidFill>
                    <a:srgbClr val="0033CC"/>
                  </a:solidFill>
                </a:rPr>
                <a:t>GeV</a:t>
              </a:r>
            </a:p>
            <a:p>
              <a:pPr marL="273050" indent="-273050" algn="l">
                <a:buFont typeface="Arial" charset="0"/>
                <a:buChar char="•"/>
              </a:pPr>
              <a:r>
                <a:rPr kumimoji="1" lang="en-US" altLang="zh-CN" sz="2200" b="1" dirty="0">
                  <a:solidFill>
                    <a:srgbClr val="0033CC"/>
                  </a:solidFill>
                </a:rPr>
                <a:t>Important</a:t>
              </a:r>
              <a:r>
                <a:rPr kumimoji="1" lang="zh-CN" altLang="en-US" sz="2200" b="1" dirty="0">
                  <a:solidFill>
                    <a:srgbClr val="0033CC"/>
                  </a:solidFill>
                </a:rPr>
                <a:t> </a:t>
              </a:r>
              <a:r>
                <a:rPr kumimoji="1" lang="en-US" altLang="zh-CN" sz="2200" b="1" dirty="0">
                  <a:solidFill>
                    <a:srgbClr val="0033CC"/>
                  </a:solidFill>
                </a:rPr>
                <a:t>inputs</a:t>
              </a:r>
              <a:r>
                <a:rPr kumimoji="1" lang="zh-CN" altLang="en-US" sz="2200" b="1" dirty="0">
                  <a:solidFill>
                    <a:srgbClr val="0033CC"/>
                  </a:solidFill>
                </a:rPr>
                <a:t> </a:t>
              </a:r>
              <a:r>
                <a:rPr kumimoji="1" lang="en-US" altLang="zh-CN" sz="2200" b="1" dirty="0">
                  <a:solidFill>
                    <a:srgbClr val="0033CC"/>
                  </a:solidFill>
                </a:rPr>
                <a:t>for</a:t>
              </a:r>
              <a:r>
                <a:rPr kumimoji="1" lang="zh-CN" altLang="en-US" sz="2200" b="1" dirty="0">
                  <a:solidFill>
                    <a:srgbClr val="0033CC"/>
                  </a:solidFill>
                </a:rPr>
                <a:t> </a:t>
              </a:r>
              <a:r>
                <a:rPr kumimoji="1" lang="en-US" altLang="zh-CN" sz="2200" b="1" dirty="0">
                  <a:solidFill>
                    <a:srgbClr val="0033CC"/>
                  </a:solidFill>
                </a:rPr>
                <a:t>SM-prediction</a:t>
              </a:r>
              <a:r>
                <a:rPr kumimoji="1" lang="zh-CN" altLang="en-US" sz="2200" b="1" dirty="0">
                  <a:solidFill>
                    <a:srgbClr val="0033CC"/>
                  </a:solidFill>
                </a:rPr>
                <a:t> </a:t>
              </a:r>
              <a:r>
                <a:rPr kumimoji="1" lang="en-US" altLang="zh-CN" sz="2200" b="1" dirty="0">
                  <a:solidFill>
                    <a:srgbClr val="0033CC"/>
                  </a:solidFill>
                </a:rPr>
                <a:t>of</a:t>
              </a:r>
              <a:r>
                <a:rPr kumimoji="1" lang="zh-CN" altLang="en-US" sz="2200" b="1" dirty="0">
                  <a:solidFill>
                    <a:srgbClr val="0033CC"/>
                  </a:solidFill>
                </a:rPr>
                <a:t> </a:t>
              </a:r>
              <a:r>
                <a:rPr kumimoji="1" lang="en-US" altLang="zh-CN" sz="2200" b="1" dirty="0">
                  <a:solidFill>
                    <a:srgbClr val="0033CC"/>
                  </a:solidFill>
                </a:rPr>
                <a:t>g-2</a:t>
              </a:r>
              <a:endParaRPr kumimoji="1" lang="en-CN" sz="2200" b="1" dirty="0">
                <a:solidFill>
                  <a:srgbClr val="0033CC"/>
                </a:solidFill>
              </a:endParaRPr>
            </a:p>
          </p:txBody>
        </p:sp>
        <p:pic>
          <p:nvPicPr>
            <p:cNvPr id="8" name="Picture 9">
              <a:extLst>
                <a:ext uri="{FF2B5EF4-FFF2-40B4-BE49-F238E27FC236}">
                  <a16:creationId xmlns:a16="http://schemas.microsoft.com/office/drawing/2014/main" id="{995AC027-C6AA-2714-E06F-759EA8C71698}"/>
                </a:ext>
              </a:extLst>
            </p:cNvPr>
            <p:cNvPicPr>
              <a:picLocks noChangeAspect="1"/>
            </p:cNvPicPr>
            <p:nvPr/>
          </p:nvPicPr>
          <p:blipFill>
            <a:blip r:embed="rId3"/>
            <a:stretch>
              <a:fillRect/>
            </a:stretch>
          </p:blipFill>
          <p:spPr>
            <a:xfrm>
              <a:off x="7497355" y="896531"/>
              <a:ext cx="2073344" cy="1260981"/>
            </a:xfrm>
            <a:prstGeom prst="rect">
              <a:avLst/>
            </a:prstGeom>
          </p:spPr>
        </p:pic>
      </p:grpSp>
      <p:sp>
        <p:nvSpPr>
          <p:cNvPr id="9" name="TextBox 7">
            <a:extLst>
              <a:ext uri="{FF2B5EF4-FFF2-40B4-BE49-F238E27FC236}">
                <a16:creationId xmlns:a16="http://schemas.microsoft.com/office/drawing/2014/main" id="{046640B7-991F-4DCF-8064-404B70F01DB8}"/>
              </a:ext>
            </a:extLst>
          </p:cNvPr>
          <p:cNvSpPr txBox="1"/>
          <p:nvPr/>
        </p:nvSpPr>
        <p:spPr>
          <a:xfrm>
            <a:off x="7145475" y="5380179"/>
            <a:ext cx="3629882" cy="369332"/>
          </a:xfrm>
          <a:prstGeom prst="rect">
            <a:avLst/>
          </a:prstGeom>
          <a:solidFill>
            <a:srgbClr val="FFFF00"/>
          </a:solidFill>
        </p:spPr>
        <p:txBody>
          <a:bodyPr wrap="square">
            <a:spAutoFit/>
          </a:bodyPr>
          <a:lstStyle/>
          <a:p>
            <a:pPr algn="ctr"/>
            <a:r>
              <a:rPr lang="en-US" altLang="zh-CN" b="1" dirty="0">
                <a:solidFill>
                  <a:srgbClr val="000000"/>
                </a:solidFill>
                <a:latin typeface="Arial" panose="020B0604020202020204" pitchFamily="34" charset="0"/>
                <a:hlinkClick r:id="rId4"/>
              </a:rPr>
              <a:t>BESIII PRL</a:t>
            </a:r>
            <a:r>
              <a:rPr lang="en-CN" b="1" i="0" dirty="0">
                <a:solidFill>
                  <a:srgbClr val="000000"/>
                </a:solidFill>
                <a:effectLst/>
                <a:latin typeface="Arial" panose="020B0604020202020204" pitchFamily="34" charset="0"/>
                <a:hlinkClick r:id="rId4"/>
              </a:rPr>
              <a:t>128, 062004 (2022)</a:t>
            </a:r>
            <a:r>
              <a:rPr lang="en-CN" b="0" i="0" dirty="0">
                <a:solidFill>
                  <a:srgbClr val="000000"/>
                </a:solidFill>
                <a:effectLst/>
                <a:latin typeface="Times" pitchFamily="2" charset="0"/>
              </a:rPr>
              <a:t> </a:t>
            </a:r>
            <a:endParaRPr lang="en-CN" dirty="0"/>
          </a:p>
        </p:txBody>
      </p:sp>
    </p:spTree>
    <p:extLst>
      <p:ext uri="{BB962C8B-B14F-4D97-AF65-F5344CB8AC3E}">
        <p14:creationId xmlns:p14="http://schemas.microsoft.com/office/powerpoint/2010/main" val="474519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F68E443D-EA4A-E648-9375-2E029A27B410}"/>
              </a:ext>
            </a:extLst>
          </p:cNvPr>
          <p:cNvSpPr>
            <a:spLocks noGrp="1"/>
          </p:cNvSpPr>
          <p:nvPr>
            <p:ph type="sldNum" sz="quarter" idx="12"/>
          </p:nvPr>
        </p:nvSpPr>
        <p:spPr/>
        <p:txBody>
          <a:bodyPr/>
          <a:lstStyle/>
          <a:p>
            <a:fld id="{E8A94A0D-3D71-B547-A31B-9216F776819D}" type="slidenum">
              <a:rPr kumimoji="1" lang="zh-CN" altLang="en-US" smtClean="0"/>
              <a:t>13</a:t>
            </a:fld>
            <a:endParaRPr kumimoji="1" lang="zh-CN" altLang="en-US"/>
          </a:p>
        </p:txBody>
      </p:sp>
      <p:pic>
        <p:nvPicPr>
          <p:cNvPr id="6" name="图片 5">
            <a:extLst>
              <a:ext uri="{FF2B5EF4-FFF2-40B4-BE49-F238E27FC236}">
                <a16:creationId xmlns:a16="http://schemas.microsoft.com/office/drawing/2014/main" id="{E166EEE8-2BB6-324E-B0F1-8138032E8494}"/>
              </a:ext>
            </a:extLst>
          </p:cNvPr>
          <p:cNvPicPr>
            <a:picLocks noChangeAspect="1"/>
          </p:cNvPicPr>
          <p:nvPr/>
        </p:nvPicPr>
        <p:blipFill>
          <a:blip r:embed="rId3"/>
          <a:stretch>
            <a:fillRect/>
          </a:stretch>
        </p:blipFill>
        <p:spPr>
          <a:xfrm>
            <a:off x="587062" y="408680"/>
            <a:ext cx="10315977" cy="6040639"/>
          </a:xfrm>
          <a:prstGeom prst="rect">
            <a:avLst/>
          </a:prstGeom>
        </p:spPr>
      </p:pic>
      <p:sp>
        <p:nvSpPr>
          <p:cNvPr id="7" name="矩形 6">
            <a:extLst>
              <a:ext uri="{FF2B5EF4-FFF2-40B4-BE49-F238E27FC236}">
                <a16:creationId xmlns:a16="http://schemas.microsoft.com/office/drawing/2014/main" id="{C7C63BDF-EA83-7E45-B3C9-74D7B631F359}"/>
              </a:ext>
            </a:extLst>
          </p:cNvPr>
          <p:cNvSpPr/>
          <p:nvPr/>
        </p:nvSpPr>
        <p:spPr>
          <a:xfrm>
            <a:off x="1681842" y="2020371"/>
            <a:ext cx="8963619" cy="1342129"/>
          </a:xfrm>
          <a:prstGeom prst="rect">
            <a:avLst/>
          </a:prstGeom>
          <a:solidFill>
            <a:srgbClr val="FFFF00">
              <a:alpha val="266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9F546BB7-7A16-E64A-B634-33FCF8811AA4}"/>
              </a:ext>
            </a:extLst>
          </p:cNvPr>
          <p:cNvSpPr txBox="1"/>
          <p:nvPr/>
        </p:nvSpPr>
        <p:spPr>
          <a:xfrm>
            <a:off x="10903040" y="2331076"/>
            <a:ext cx="740908" cy="400110"/>
          </a:xfrm>
          <a:prstGeom prst="rect">
            <a:avLst/>
          </a:prstGeom>
          <a:noFill/>
        </p:spPr>
        <p:txBody>
          <a:bodyPr wrap="none" rtlCol="0">
            <a:spAutoFit/>
          </a:bodyPr>
          <a:lstStyle/>
          <a:p>
            <a:r>
              <a:rPr kumimoji="1" lang="en-US" altLang="zh-CN" sz="2000" dirty="0">
                <a:solidFill>
                  <a:srgbClr val="FF0000"/>
                </a:solidFill>
                <a:latin typeface="Times New Roman" panose="02020603050405020304" pitchFamily="18" charset="0"/>
                <a:cs typeface="Times New Roman" panose="02020603050405020304" pitchFamily="18" charset="0"/>
              </a:rPr>
              <a:t>Done</a:t>
            </a:r>
            <a:endParaRPr kumimoji="1" lang="zh-CN" altLang="en-US" sz="2000" dirty="0">
              <a:solidFill>
                <a:srgbClr val="FF0000"/>
              </a:solidFill>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9CE12E90-7725-171C-978B-11158301B83D}"/>
              </a:ext>
            </a:extLst>
          </p:cNvPr>
          <p:cNvPicPr>
            <a:picLocks noChangeAspect="1"/>
          </p:cNvPicPr>
          <p:nvPr/>
        </p:nvPicPr>
        <p:blipFill>
          <a:blip r:embed="rId4"/>
          <a:stretch>
            <a:fillRect/>
          </a:stretch>
        </p:blipFill>
        <p:spPr>
          <a:xfrm>
            <a:off x="1156951" y="1303476"/>
            <a:ext cx="9746088" cy="5049808"/>
          </a:xfrm>
          <a:prstGeom prst="rect">
            <a:avLst/>
          </a:prstGeom>
        </p:spPr>
      </p:pic>
      <p:sp>
        <p:nvSpPr>
          <p:cNvPr id="11" name="左大括号 10">
            <a:extLst>
              <a:ext uri="{FF2B5EF4-FFF2-40B4-BE49-F238E27FC236}">
                <a16:creationId xmlns:a16="http://schemas.microsoft.com/office/drawing/2014/main" id="{AEB339B0-5912-F6DB-39D5-52462C44BBE0}"/>
              </a:ext>
            </a:extLst>
          </p:cNvPr>
          <p:cNvSpPr/>
          <p:nvPr/>
        </p:nvSpPr>
        <p:spPr>
          <a:xfrm rot="16200000">
            <a:off x="8303778" y="3118554"/>
            <a:ext cx="613643" cy="2933461"/>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2" name="文本框 11">
            <a:extLst>
              <a:ext uri="{FF2B5EF4-FFF2-40B4-BE49-F238E27FC236}">
                <a16:creationId xmlns:a16="http://schemas.microsoft.com/office/drawing/2014/main" id="{542C1C9D-88A9-1520-DE20-78B0B5BD1449}"/>
              </a:ext>
            </a:extLst>
          </p:cNvPr>
          <p:cNvSpPr txBox="1"/>
          <p:nvPr/>
        </p:nvSpPr>
        <p:spPr>
          <a:xfrm>
            <a:off x="6493536" y="4837629"/>
            <a:ext cx="4409503" cy="646331"/>
          </a:xfrm>
          <a:prstGeom prst="rect">
            <a:avLst/>
          </a:prstGeom>
          <a:solidFill>
            <a:srgbClr val="FFFF00"/>
          </a:solidFill>
        </p:spPr>
        <p:txBody>
          <a:bodyPr wrap="square" rtlCol="0">
            <a:spAutoFit/>
          </a:bodyPr>
          <a:lstStyle/>
          <a:p>
            <a:r>
              <a:rPr kumimoji="1" lang="en-US" altLang="zh-CN" dirty="0"/>
              <a:t>The uncertainty  will be reduced to 2% -3 %</a:t>
            </a:r>
          </a:p>
          <a:p>
            <a:r>
              <a:rPr kumimoji="1" lang="en-US" altLang="zh-CN" dirty="0"/>
              <a:t>(by a factor of 2-3)</a:t>
            </a:r>
            <a:endParaRPr kumimoji="1" lang="zh-CN" altLang="en-US" dirty="0"/>
          </a:p>
        </p:txBody>
      </p:sp>
      <p:sp>
        <p:nvSpPr>
          <p:cNvPr id="14" name="文本框 13">
            <a:extLst>
              <a:ext uri="{FF2B5EF4-FFF2-40B4-BE49-F238E27FC236}">
                <a16:creationId xmlns:a16="http://schemas.microsoft.com/office/drawing/2014/main" id="{C176231C-F228-9985-D335-29CF7E47DF1D}"/>
              </a:ext>
            </a:extLst>
          </p:cNvPr>
          <p:cNvSpPr txBox="1"/>
          <p:nvPr/>
        </p:nvSpPr>
        <p:spPr>
          <a:xfrm>
            <a:off x="2514598" y="6318299"/>
            <a:ext cx="7299962" cy="400110"/>
          </a:xfrm>
          <a:prstGeom prst="rect">
            <a:avLst/>
          </a:prstGeom>
          <a:noFill/>
        </p:spPr>
        <p:txBody>
          <a:bodyPr wrap="square">
            <a:spAutoFit/>
          </a:bodyPr>
          <a:lstStyle/>
          <a:p>
            <a:pPr marL="273050" indent="-273050" algn="l">
              <a:buFont typeface="Arial" charset="0"/>
              <a:buChar char="•"/>
            </a:pPr>
            <a:r>
              <a:rPr kumimoji="1" lang="en-US" altLang="zh-CN" sz="2000" b="1" dirty="0">
                <a:solidFill>
                  <a:srgbClr val="FF0000"/>
                </a:solidFill>
              </a:rPr>
              <a:t>R values were done at 14</a:t>
            </a:r>
            <a:r>
              <a:rPr kumimoji="1" lang="zh-CN" altLang="en-US" sz="2000" b="1" dirty="0">
                <a:solidFill>
                  <a:srgbClr val="FF0000"/>
                </a:solidFill>
              </a:rPr>
              <a:t> </a:t>
            </a:r>
            <a:r>
              <a:rPr kumimoji="1" lang="en-US" altLang="zh-CN" sz="2000" b="1" dirty="0">
                <a:solidFill>
                  <a:srgbClr val="FF0000"/>
                </a:solidFill>
              </a:rPr>
              <a:t>scan</a:t>
            </a:r>
            <a:r>
              <a:rPr kumimoji="1" lang="zh-CN" altLang="en-US" sz="2000" b="1" dirty="0">
                <a:solidFill>
                  <a:srgbClr val="FF0000"/>
                </a:solidFill>
              </a:rPr>
              <a:t> </a:t>
            </a:r>
            <a:r>
              <a:rPr kumimoji="1" lang="en-US" altLang="zh-CN" sz="2000" b="1" dirty="0">
                <a:solidFill>
                  <a:srgbClr val="FF0000"/>
                </a:solidFill>
              </a:rPr>
              <a:t>data</a:t>
            </a:r>
            <a:r>
              <a:rPr kumimoji="1" lang="zh-CN" altLang="en-US" sz="2000" b="1" dirty="0">
                <a:solidFill>
                  <a:srgbClr val="FF0000"/>
                </a:solidFill>
              </a:rPr>
              <a:t> </a:t>
            </a:r>
            <a:r>
              <a:rPr kumimoji="1" lang="en-US" altLang="zh-CN" sz="2000" b="1" dirty="0">
                <a:solidFill>
                  <a:srgbClr val="FF0000"/>
                </a:solidFill>
              </a:rPr>
              <a:t>points</a:t>
            </a:r>
            <a:r>
              <a:rPr kumimoji="1" lang="zh-CN" altLang="en-US" sz="2000" b="1" dirty="0">
                <a:solidFill>
                  <a:srgbClr val="FF0000"/>
                </a:solidFill>
              </a:rPr>
              <a:t> </a:t>
            </a:r>
            <a:r>
              <a:rPr kumimoji="1" lang="en-US" altLang="zh-CN" sz="2000" b="1" dirty="0">
                <a:solidFill>
                  <a:srgbClr val="FF0000"/>
                </a:solidFill>
              </a:rPr>
              <a:t>from</a:t>
            </a:r>
            <a:r>
              <a:rPr kumimoji="1" lang="zh-CN" altLang="en-US" sz="2000" b="1" dirty="0">
                <a:solidFill>
                  <a:srgbClr val="FF0000"/>
                </a:solidFill>
              </a:rPr>
              <a:t> </a:t>
            </a:r>
            <a:r>
              <a:rPr kumimoji="1" lang="en-US" altLang="zh-CN" sz="2000" b="1" dirty="0">
                <a:solidFill>
                  <a:srgbClr val="FF0000"/>
                </a:solidFill>
              </a:rPr>
              <a:t>2.23-3.67</a:t>
            </a:r>
            <a:r>
              <a:rPr kumimoji="1" lang="zh-CN" altLang="en-US" sz="2000" b="1" dirty="0">
                <a:solidFill>
                  <a:srgbClr val="FF0000"/>
                </a:solidFill>
              </a:rPr>
              <a:t> </a:t>
            </a:r>
            <a:r>
              <a:rPr kumimoji="1" lang="en-US" altLang="zh-CN" sz="2000" b="1" dirty="0">
                <a:solidFill>
                  <a:srgbClr val="FF0000"/>
                </a:solidFill>
              </a:rPr>
              <a:t>GeV</a:t>
            </a:r>
          </a:p>
        </p:txBody>
      </p:sp>
      <p:pic>
        <p:nvPicPr>
          <p:cNvPr id="2" name="图片 1">
            <a:extLst>
              <a:ext uri="{FF2B5EF4-FFF2-40B4-BE49-F238E27FC236}">
                <a16:creationId xmlns:a16="http://schemas.microsoft.com/office/drawing/2014/main" id="{1932BCD9-7508-5B33-8E25-09D5A471E66E}"/>
              </a:ext>
            </a:extLst>
          </p:cNvPr>
          <p:cNvPicPr>
            <a:picLocks noChangeAspect="1"/>
          </p:cNvPicPr>
          <p:nvPr/>
        </p:nvPicPr>
        <p:blipFill>
          <a:blip r:embed="rId5"/>
          <a:stretch>
            <a:fillRect/>
          </a:stretch>
        </p:blipFill>
        <p:spPr>
          <a:xfrm>
            <a:off x="4844359" y="136524"/>
            <a:ext cx="7157357" cy="3753636"/>
          </a:xfrm>
          <a:prstGeom prst="rect">
            <a:avLst/>
          </a:prstGeom>
        </p:spPr>
      </p:pic>
    </p:spTree>
    <p:extLst>
      <p:ext uri="{BB962C8B-B14F-4D97-AF65-F5344CB8AC3E}">
        <p14:creationId xmlns:p14="http://schemas.microsoft.com/office/powerpoint/2010/main" val="342084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animBg="1"/>
      <p:bldP spid="12"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D08DBFD4-B171-6762-5385-3DC8C4210EE0}"/>
                  </a:ext>
                </a:extLst>
              </p:cNvPr>
              <p:cNvSpPr>
                <a:spLocks noGrp="1"/>
              </p:cNvSpPr>
              <p:nvPr>
                <p:ph type="title"/>
              </p:nvPr>
            </p:nvSpPr>
            <p:spPr/>
            <p:txBody>
              <a:bodyPr/>
              <a:lstStyle/>
              <a:p>
                <a:r>
                  <a:rPr lang="en-US" altLang="zh-CN" sz="3000" dirty="0">
                    <a:latin typeface="Times New Roman" panose="02020603050405020304" pitchFamily="18" charset="0"/>
                    <a:cs typeface="Times New Roman" panose="02020603050405020304" pitchFamily="18" charset="0"/>
                  </a:rPr>
                  <a:t>Inclusive</a:t>
                </a:r>
                <a:r>
                  <a:rPr lang="zh-CN" altLang="en-US" sz="30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sz="3000" b="1" i="1" smtClean="0">
                            <a:latin typeface="Cambria Math" panose="02040503050406030204" pitchFamily="18" charset="0"/>
                          </a:rPr>
                        </m:ctrlPr>
                      </m:sSupPr>
                      <m:e>
                        <m:r>
                          <a:rPr lang="en-US" altLang="zh-CN" sz="3000" b="1" i="1" smtClean="0">
                            <a:latin typeface="Cambria Math" panose="02040503050406030204" pitchFamily="18" charset="0"/>
                          </a:rPr>
                          <m:t>𝝅</m:t>
                        </m:r>
                      </m:e>
                      <m:sup>
                        <m:r>
                          <a:rPr lang="en-US" altLang="zh-CN" sz="3000" b="1" i="1" smtClean="0">
                            <a:latin typeface="Cambria Math" panose="02040503050406030204" pitchFamily="18" charset="0"/>
                          </a:rPr>
                          <m:t>𝟎</m:t>
                        </m:r>
                      </m:sup>
                    </m:sSup>
                  </m:oMath>
                </a14:m>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and</a:t>
                </a:r>
                <a:r>
                  <a:rPr lang="zh-CN" altLang="en-US" sz="30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sz="3000" b="1" i="1" smtClean="0">
                            <a:latin typeface="Cambria Math" panose="02040503050406030204" pitchFamily="18" charset="0"/>
                          </a:rPr>
                        </m:ctrlPr>
                      </m:sSubPr>
                      <m:e>
                        <m:r>
                          <a:rPr lang="en-US" altLang="zh-CN" sz="3000" b="1" i="1" smtClean="0">
                            <a:latin typeface="Cambria Math" panose="02040503050406030204" pitchFamily="18" charset="0"/>
                          </a:rPr>
                          <m:t>𝑲</m:t>
                        </m:r>
                      </m:e>
                      <m:sub>
                        <m:r>
                          <a:rPr lang="en-US" altLang="zh-CN" sz="3000" b="1" i="1" smtClean="0">
                            <a:latin typeface="Cambria Math" panose="02040503050406030204" pitchFamily="18" charset="0"/>
                          </a:rPr>
                          <m:t>𝑺</m:t>
                        </m:r>
                      </m:sub>
                    </m:sSub>
                  </m:oMath>
                </a14:m>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productions</a:t>
                </a:r>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in</a:t>
                </a:r>
                <a:r>
                  <a:rPr lang="zh-CN" altLang="en-US" sz="30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zh-CN" sz="3000" i="1">
                            <a:latin typeface="Cambria Math" panose="02040503050406030204" pitchFamily="18" charset="0"/>
                          </a:rPr>
                        </m:ctrlPr>
                      </m:sSupPr>
                      <m:e>
                        <m:r>
                          <a:rPr lang="en-US" altLang="zh-CN" sz="3000" b="1" i="1" smtClean="0">
                            <a:latin typeface="Cambria Math" panose="02040503050406030204" pitchFamily="18" charset="0"/>
                          </a:rPr>
                          <m:t>𝒆</m:t>
                        </m:r>
                      </m:e>
                      <m:sup>
                        <m:r>
                          <a:rPr lang="en-US" altLang="zh-CN" sz="3000" b="1" i="1" smtClean="0">
                            <a:latin typeface="Cambria Math" panose="02040503050406030204" pitchFamily="18" charset="0"/>
                          </a:rPr>
                          <m:t>+</m:t>
                        </m:r>
                      </m:sup>
                    </m:sSup>
                    <m:sSup>
                      <m:sSupPr>
                        <m:ctrlPr>
                          <a:rPr lang="en-US" altLang="zh-CN" sz="3000" i="1">
                            <a:latin typeface="Cambria Math" panose="02040503050406030204" pitchFamily="18" charset="0"/>
                          </a:rPr>
                        </m:ctrlPr>
                      </m:sSupPr>
                      <m:e>
                        <m:r>
                          <a:rPr lang="en-US" altLang="zh-CN" sz="3000" i="1">
                            <a:latin typeface="Cambria Math" panose="02040503050406030204" pitchFamily="18" charset="0"/>
                          </a:rPr>
                          <m:t>𝒆</m:t>
                        </m:r>
                      </m:e>
                      <m:sup>
                        <m:r>
                          <a:rPr lang="en-US" altLang="zh-CN" sz="3000" b="1" i="1" smtClean="0">
                            <a:latin typeface="Cambria Math" panose="02040503050406030204" pitchFamily="18" charset="0"/>
                          </a:rPr>
                          <m:t>−</m:t>
                        </m:r>
                      </m:sup>
                    </m:sSup>
                  </m:oMath>
                </a14:m>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annihilations</a:t>
                </a:r>
                <a:endParaRPr kumimoji="1" lang="zh-CN" altLang="en-US" sz="3000" dirty="0">
                  <a:latin typeface="Times New Roman" panose="02020603050405020304" pitchFamily="18" charset="0"/>
                  <a:cs typeface="Times New Roman" panose="02020603050405020304" pitchFamily="18" charset="0"/>
                </a:endParaRPr>
              </a:p>
            </p:txBody>
          </p:sp>
        </mc:Choice>
        <mc:Fallback xmlns="">
          <p:sp>
            <p:nvSpPr>
              <p:cNvPr id="2" name="标题 1">
                <a:extLst>
                  <a:ext uri="{FF2B5EF4-FFF2-40B4-BE49-F238E27FC236}">
                    <a16:creationId xmlns:a16="http://schemas.microsoft.com/office/drawing/2014/main" id="{D08DBFD4-B171-6762-5385-3DC8C4210EE0}"/>
                  </a:ext>
                </a:extLst>
              </p:cNvPr>
              <p:cNvSpPr>
                <a:spLocks noGrp="1" noRot="1" noChangeAspect="1" noMove="1" noResize="1" noEditPoints="1" noAdjustHandles="1" noChangeArrowheads="1" noChangeShapeType="1" noTextEdit="1"/>
              </p:cNvSpPr>
              <p:nvPr>
                <p:ph type="title"/>
              </p:nvPr>
            </p:nvSpPr>
            <p:spPr>
              <a:blipFill>
                <a:blip r:embed="rId3"/>
                <a:stretch>
                  <a:fillRect l="-1329" t="-9434" b="-13208"/>
                </a:stretch>
              </a:blipFill>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D5C534F1-5701-2FCA-E9D3-18D87F5FFB33}"/>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14</a:t>
            </a:fld>
            <a:endParaRPr lang="zh-CN" altLang="en-US">
              <a:solidFill>
                <a:prstClr val="black">
                  <a:tint val="75000"/>
                </a:prstClr>
              </a:solidFill>
            </a:endParaRPr>
          </a:p>
        </p:txBody>
      </p:sp>
      <p:pic>
        <p:nvPicPr>
          <p:cNvPr id="5" name="Picture 5">
            <a:extLst>
              <a:ext uri="{FF2B5EF4-FFF2-40B4-BE49-F238E27FC236}">
                <a16:creationId xmlns:a16="http://schemas.microsoft.com/office/drawing/2014/main" id="{28D78C4D-0BC9-6C2B-49DC-A18A56AB3903}"/>
              </a:ext>
            </a:extLst>
          </p:cNvPr>
          <p:cNvPicPr>
            <a:picLocks noChangeAspect="1"/>
          </p:cNvPicPr>
          <p:nvPr/>
        </p:nvPicPr>
        <p:blipFill>
          <a:blip r:embed="rId4"/>
          <a:stretch>
            <a:fillRect/>
          </a:stretch>
        </p:blipFill>
        <p:spPr>
          <a:xfrm>
            <a:off x="825991" y="814187"/>
            <a:ext cx="4065498" cy="4194220"/>
          </a:xfrm>
          <a:prstGeom prst="rect">
            <a:avLst/>
          </a:prstGeom>
        </p:spPr>
      </p:pic>
      <p:pic>
        <p:nvPicPr>
          <p:cNvPr id="6" name="Picture 6">
            <a:extLst>
              <a:ext uri="{FF2B5EF4-FFF2-40B4-BE49-F238E27FC236}">
                <a16:creationId xmlns:a16="http://schemas.microsoft.com/office/drawing/2014/main" id="{698D33AD-8726-EAC5-6A3A-A3B4FFB6A991}"/>
              </a:ext>
            </a:extLst>
          </p:cNvPr>
          <p:cNvPicPr>
            <a:picLocks noChangeAspect="1"/>
          </p:cNvPicPr>
          <p:nvPr/>
        </p:nvPicPr>
        <p:blipFill>
          <a:blip r:embed="rId5"/>
          <a:stretch>
            <a:fillRect/>
          </a:stretch>
        </p:blipFill>
        <p:spPr>
          <a:xfrm>
            <a:off x="5558735" y="825195"/>
            <a:ext cx="4065498" cy="4172204"/>
          </a:xfrm>
          <a:prstGeom prst="rect">
            <a:avLst/>
          </a:prstGeom>
        </p:spPr>
      </p:pic>
      <p:sp>
        <p:nvSpPr>
          <p:cNvPr id="8" name="文本框 7">
            <a:extLst>
              <a:ext uri="{FF2B5EF4-FFF2-40B4-BE49-F238E27FC236}">
                <a16:creationId xmlns:a16="http://schemas.microsoft.com/office/drawing/2014/main" id="{971FA01D-D50F-6AA4-33D6-ED3CC7B20629}"/>
              </a:ext>
            </a:extLst>
          </p:cNvPr>
          <p:cNvSpPr txBox="1"/>
          <p:nvPr/>
        </p:nvSpPr>
        <p:spPr>
          <a:xfrm>
            <a:off x="9518572" y="834977"/>
            <a:ext cx="6103344" cy="369332"/>
          </a:xfrm>
          <a:prstGeom prst="rect">
            <a:avLst/>
          </a:prstGeom>
          <a:noFill/>
        </p:spPr>
        <p:txBody>
          <a:bodyPr wrap="square">
            <a:spAutoFit/>
          </a:bodyPr>
          <a:lstStyle/>
          <a:p>
            <a:r>
              <a:rPr lang="en-CN" altLang="zh-CN" sz="1800">
                <a:latin typeface="Times New Roman" panose="02020603050405020304" pitchFamily="18" charset="0"/>
                <a:cs typeface="Times New Roman" panose="02020603050405020304" pitchFamily="18" charset="0"/>
              </a:rPr>
              <a:t>PRL 130 (2023) 231901</a:t>
            </a:r>
            <a:endParaRPr lang="en-CN" altLang="zh-CN" sz="1800" dirty="0">
              <a:latin typeface="Times New Roman" panose="02020603050405020304" pitchFamily="18" charset="0"/>
              <a:cs typeface="Times New Roman" panose="02020603050405020304" pitchFamily="18" charset="0"/>
            </a:endParaRPr>
          </a:p>
        </p:txBody>
      </p:sp>
      <p:sp>
        <p:nvSpPr>
          <p:cNvPr id="10" name="TextBox 7">
            <a:extLst>
              <a:ext uri="{FF2B5EF4-FFF2-40B4-BE49-F238E27FC236}">
                <a16:creationId xmlns:a16="http://schemas.microsoft.com/office/drawing/2014/main" id="{13E58811-939C-644A-5166-6018039B8F04}"/>
              </a:ext>
            </a:extLst>
          </p:cNvPr>
          <p:cNvSpPr txBox="1"/>
          <p:nvPr/>
        </p:nvSpPr>
        <p:spPr>
          <a:xfrm>
            <a:off x="825991" y="5043357"/>
            <a:ext cx="10642567" cy="1015663"/>
          </a:xfrm>
          <a:prstGeom prst="rect">
            <a:avLst/>
          </a:prstGeom>
          <a:noFill/>
        </p:spPr>
        <p:txBody>
          <a:bodyPr wrap="square" rtlCol="0">
            <a:spAutoFit/>
          </a:bodyPr>
          <a:lstStyle/>
          <a:p>
            <a:pPr marL="184150" indent="-184150">
              <a:buFont typeface="Arial" charset="0"/>
              <a:buChar char="•"/>
            </a:pPr>
            <a:r>
              <a:rPr lang="en-US" sz="2000" b="0" i="0" dirty="0">
                <a:effectLst/>
                <a:latin typeface="Times New Roman" panose="02020603050405020304" pitchFamily="18" charset="0"/>
                <a:cs typeface="Times New Roman" panose="02020603050405020304" pitchFamily="18" charset="0"/>
              </a:rPr>
              <a:t>Broad</a:t>
            </a:r>
            <a:r>
              <a:rPr lang="zh-CN" altLang="en-US" sz="2000" b="0" i="0" dirty="0">
                <a:effectLst/>
                <a:latin typeface="Times New Roman" panose="02020603050405020304" pitchFamily="18" charset="0"/>
                <a:cs typeface="Times New Roman" panose="02020603050405020304" pitchFamily="18" charset="0"/>
              </a:rPr>
              <a:t> </a:t>
            </a:r>
            <a:r>
              <a:rPr lang="en" altLang="zh-CN" sz="2000" dirty="0">
                <a:solidFill>
                  <a:srgbClr val="211E1E"/>
                </a:solidFill>
                <a:effectLst/>
                <a:latin typeface="Times New Roman" panose="02020603050405020304" pitchFamily="18" charset="0"/>
                <a:cs typeface="Times New Roman" panose="02020603050405020304" pitchFamily="18" charset="0"/>
              </a:rPr>
              <a:t>relative hadron energy range </a:t>
            </a:r>
            <a:r>
              <a:rPr lang="en-US" altLang="zh-CN" sz="2000" i="1" dirty="0" err="1">
                <a:latin typeface="Times New Roman" panose="02020603050405020304" pitchFamily="18" charset="0"/>
                <a:cs typeface="Times New Roman" panose="02020603050405020304" pitchFamily="18" charset="0"/>
              </a:rPr>
              <a:t>z</a:t>
            </a:r>
            <a:r>
              <a:rPr lang="en-US" altLang="zh-CN" sz="2000" i="1" baseline="-25000" dirty="0" err="1">
                <a:latin typeface="Times New Roman" panose="02020603050405020304" pitchFamily="18" charset="0"/>
                <a:cs typeface="Times New Roman" panose="02020603050405020304" pitchFamily="18" charset="0"/>
              </a:rPr>
              <a:t>h</a:t>
            </a:r>
            <a:r>
              <a:rPr lang="zh-CN" altLang="en-US" sz="2000" dirty="0">
                <a:latin typeface="Times New Roman" panose="02020603050405020304" pitchFamily="18" charset="0"/>
                <a:cs typeface="Times New Roman" panose="02020603050405020304" pitchFamily="18" charset="0"/>
              </a:rPr>
              <a:t> </a:t>
            </a:r>
            <a:r>
              <a:rPr lang="en-US" sz="2000" b="0" i="0" dirty="0">
                <a:effectLst/>
                <a:latin typeface="Times New Roman" panose="02020603050405020304" pitchFamily="18" charset="0"/>
                <a:cs typeface="Times New Roman" panose="02020603050405020304" pitchFamily="18" charset="0"/>
              </a:rPr>
              <a:t>from 0.1 to 0.9 </a:t>
            </a:r>
            <a:r>
              <a:rPr lang="en" altLang="zh-CN" sz="2000" dirty="0">
                <a:solidFill>
                  <a:srgbClr val="211E1E"/>
                </a:solidFill>
                <a:effectLst/>
                <a:latin typeface="Times New Roman" panose="02020603050405020304" pitchFamily="18" charset="0"/>
                <a:cs typeface="Times New Roman" panose="02020603050405020304" pitchFamily="18" charset="0"/>
              </a:rPr>
              <a:t>with precision of around 3% at </a:t>
            </a:r>
            <a:r>
              <a:rPr lang="en-US" altLang="zh-CN" sz="2000" i="1" dirty="0" err="1">
                <a:latin typeface="Times New Roman" panose="02020603050405020304" pitchFamily="18" charset="0"/>
                <a:cs typeface="Times New Roman" panose="02020603050405020304" pitchFamily="18" charset="0"/>
              </a:rPr>
              <a:t>z</a:t>
            </a:r>
            <a:r>
              <a:rPr lang="en-US" altLang="zh-CN" sz="2000" i="1" baseline="-25000" dirty="0" err="1">
                <a:latin typeface="Times New Roman" panose="02020603050405020304" pitchFamily="18" charset="0"/>
                <a:cs typeface="Times New Roman" panose="02020603050405020304" pitchFamily="18" charset="0"/>
              </a:rPr>
              <a:t>h</a:t>
            </a:r>
            <a:r>
              <a:rPr lang="en-US" altLang="zh-CN" sz="2000" i="1" baseline="-25000" dirty="0">
                <a:latin typeface="Times New Roman" panose="02020603050405020304" pitchFamily="18" charset="0"/>
                <a:cs typeface="Times New Roman" panose="02020603050405020304" pitchFamily="18" charset="0"/>
              </a:rPr>
              <a:t> </a:t>
            </a:r>
            <a:r>
              <a:rPr lang="en" altLang="zh-CN" sz="2000" dirty="0">
                <a:solidFill>
                  <a:srgbClr val="211E1E"/>
                </a:solidFill>
                <a:effectLst/>
                <a:latin typeface="Times New Roman" panose="02020603050405020304" pitchFamily="18" charset="0"/>
                <a:cs typeface="Times New Roman" panose="02020603050405020304" pitchFamily="18" charset="0"/>
              </a:rPr>
              <a:t>∼ 0.4. </a:t>
            </a:r>
            <a:endParaRPr lang="en-US" sz="2000" b="0" i="0" dirty="0">
              <a:effectLst/>
              <a:latin typeface="Times New Roman" panose="02020603050405020304" pitchFamily="18" charset="0"/>
              <a:cs typeface="Times New Roman" panose="02020603050405020304" pitchFamily="18" charset="0"/>
            </a:endParaRPr>
          </a:p>
          <a:p>
            <a:pPr marL="184150" indent="-184150" algn="l">
              <a:buFont typeface="Arial" charset="0"/>
              <a:buChar char="•"/>
            </a:pPr>
            <a:r>
              <a:rPr lang="en-US" altLang="zh-CN" sz="2000" kern="100" dirty="0">
                <a:latin typeface="Times New Roman" panose="02020603050405020304" pitchFamily="18" charset="0"/>
                <a:ea typeface="DengXian" panose="02010600030101010101" pitchFamily="2" charset="-122"/>
                <a:cs typeface="Times New Roman" panose="02020603050405020304" pitchFamily="18" charset="0"/>
              </a:rPr>
              <a:t>R</a:t>
            </a:r>
            <a:r>
              <a:rPr lang="en-US" altLang="zh-CN" sz="2000" kern="100" dirty="0">
                <a:effectLst/>
                <a:latin typeface="Times New Roman" panose="02020603050405020304" pitchFamily="18" charset="0"/>
                <a:ea typeface="DengXian" panose="02010600030101010101" pitchFamily="2" charset="-122"/>
                <a:cs typeface="Times New Roman" panose="02020603050405020304" pitchFamily="18" charset="0"/>
              </a:rPr>
              <a:t>esults significantly deviate from several theoretical calculations based on the existing FFs </a:t>
            </a:r>
            <a:endParaRPr lang="en-US" sz="2000" dirty="0">
              <a:latin typeface="Times New Roman" panose="02020603050405020304" pitchFamily="18" charset="0"/>
              <a:cs typeface="Times New Roman" panose="02020603050405020304" pitchFamily="18" charset="0"/>
            </a:endParaRPr>
          </a:p>
          <a:p>
            <a:pPr marL="184150" indent="-184150" algn="l">
              <a:buFont typeface="Arial" charset="0"/>
              <a:buChar char="•"/>
            </a:pPr>
            <a:r>
              <a:rPr kumimoji="1" lang="en-US" altLang="zh-CN" sz="2000" dirty="0">
                <a:latin typeface="Times New Roman" panose="02020603050405020304" pitchFamily="18" charset="0"/>
                <a:cs typeface="Times New Roman" panose="02020603050405020304" pitchFamily="18" charset="0"/>
              </a:rPr>
              <a:t>Provide</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brand</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new</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inputs</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in</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low-energy</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region</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to</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global</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fits</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of</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fragmentation</a:t>
            </a:r>
            <a:r>
              <a:rPr kumimoji="1" lang="zh-CN" altLang="en-US" sz="2000" dirty="0">
                <a:latin typeface="Times New Roman" panose="02020603050405020304" pitchFamily="18" charset="0"/>
                <a:cs typeface="Times New Roman" panose="02020603050405020304" pitchFamily="18" charset="0"/>
              </a:rPr>
              <a:t> </a:t>
            </a:r>
            <a:r>
              <a:rPr kumimoji="1" lang="en-US" altLang="zh-CN" sz="2000" dirty="0">
                <a:latin typeface="Times New Roman" panose="02020603050405020304" pitchFamily="18" charset="0"/>
                <a:cs typeface="Times New Roman" panose="02020603050405020304" pitchFamily="18" charset="0"/>
              </a:rPr>
              <a:t>function</a:t>
            </a:r>
            <a:endParaRPr kumimoji="1" lang="en-C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8251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a:extLst>
              <a:ext uri="{FF2B5EF4-FFF2-40B4-BE49-F238E27FC236}">
                <a16:creationId xmlns:a16="http://schemas.microsoft.com/office/drawing/2014/main" id="{34E541E2-F6AA-5BAF-B9BC-DA3FB02E52E3}"/>
              </a:ext>
            </a:extLst>
          </p:cNvPr>
          <p:cNvGrpSpPr/>
          <p:nvPr/>
        </p:nvGrpSpPr>
        <p:grpSpPr>
          <a:xfrm>
            <a:off x="2801016" y="2845573"/>
            <a:ext cx="2237236" cy="1660938"/>
            <a:chOff x="3624262" y="1276350"/>
            <a:chExt cx="4946862" cy="3350590"/>
          </a:xfrm>
        </p:grpSpPr>
        <p:pic>
          <p:nvPicPr>
            <p:cNvPr id="32" name="图片 31">
              <a:extLst>
                <a:ext uri="{FF2B5EF4-FFF2-40B4-BE49-F238E27FC236}">
                  <a16:creationId xmlns:a16="http://schemas.microsoft.com/office/drawing/2014/main" id="{7CA1A260-3957-649B-5477-F1324AF7015D}"/>
                </a:ext>
              </a:extLst>
            </p:cNvPr>
            <p:cNvPicPr>
              <a:picLocks noChangeAspect="1"/>
            </p:cNvPicPr>
            <p:nvPr/>
          </p:nvPicPr>
          <p:blipFill>
            <a:blip r:embed="rId3"/>
            <a:srcRect b="35613"/>
            <a:stretch/>
          </p:blipFill>
          <p:spPr>
            <a:xfrm>
              <a:off x="3624262" y="1276350"/>
              <a:ext cx="4943475" cy="2772000"/>
            </a:xfrm>
            <a:prstGeom prst="rect">
              <a:avLst/>
            </a:prstGeom>
          </p:spPr>
        </p:pic>
        <p:pic>
          <p:nvPicPr>
            <p:cNvPr id="33" name="图片 32">
              <a:extLst>
                <a:ext uri="{FF2B5EF4-FFF2-40B4-BE49-F238E27FC236}">
                  <a16:creationId xmlns:a16="http://schemas.microsoft.com/office/drawing/2014/main" id="{666B0F69-5014-5A30-5CBF-E2BB07F384BE}"/>
                </a:ext>
              </a:extLst>
            </p:cNvPr>
            <p:cNvPicPr>
              <a:picLocks noChangeAspect="1"/>
            </p:cNvPicPr>
            <p:nvPr/>
          </p:nvPicPr>
          <p:blipFill>
            <a:blip r:embed="rId3"/>
            <a:srcRect t="85415" b="367"/>
            <a:stretch/>
          </p:blipFill>
          <p:spPr>
            <a:xfrm>
              <a:off x="3627649" y="4014940"/>
              <a:ext cx="4943475" cy="612000"/>
            </a:xfrm>
            <a:prstGeom prst="rect">
              <a:avLst/>
            </a:prstGeom>
          </p:spPr>
        </p:pic>
      </p:grpSp>
      <p:pic>
        <p:nvPicPr>
          <p:cNvPr id="10" name="图片 9">
            <a:extLst>
              <a:ext uri="{FF2B5EF4-FFF2-40B4-BE49-F238E27FC236}">
                <a16:creationId xmlns:a16="http://schemas.microsoft.com/office/drawing/2014/main" id="{A03A543C-0079-50EA-7D86-F79483226445}"/>
              </a:ext>
            </a:extLst>
          </p:cNvPr>
          <p:cNvPicPr>
            <a:picLocks noChangeAspect="1"/>
          </p:cNvPicPr>
          <p:nvPr/>
        </p:nvPicPr>
        <p:blipFill>
          <a:blip r:embed="rId4"/>
          <a:stretch>
            <a:fillRect/>
          </a:stretch>
        </p:blipFill>
        <p:spPr>
          <a:xfrm>
            <a:off x="2591240" y="5113268"/>
            <a:ext cx="2749174" cy="1744731"/>
          </a:xfrm>
          <a:prstGeom prst="rect">
            <a:avLst/>
          </a:prstGeom>
        </p:spPr>
      </p:pic>
      <p:pic>
        <p:nvPicPr>
          <p:cNvPr id="15" name="图片 14">
            <a:extLst>
              <a:ext uri="{FF2B5EF4-FFF2-40B4-BE49-F238E27FC236}">
                <a16:creationId xmlns:a16="http://schemas.microsoft.com/office/drawing/2014/main" id="{F29A835C-F35D-59B6-FE5D-E0F6D9D39446}"/>
              </a:ext>
            </a:extLst>
          </p:cNvPr>
          <p:cNvPicPr>
            <a:picLocks noChangeAspect="1"/>
          </p:cNvPicPr>
          <p:nvPr/>
        </p:nvPicPr>
        <p:blipFill>
          <a:blip r:embed="rId5"/>
          <a:stretch>
            <a:fillRect/>
          </a:stretch>
        </p:blipFill>
        <p:spPr>
          <a:xfrm>
            <a:off x="50793" y="4631633"/>
            <a:ext cx="2312751" cy="1541832"/>
          </a:xfrm>
          <a:prstGeom prst="rect">
            <a:avLst/>
          </a:prstGeom>
        </p:spPr>
      </p:pic>
      <p:sp>
        <p:nvSpPr>
          <p:cNvPr id="2" name="标题 1">
            <a:extLst>
              <a:ext uri="{FF2B5EF4-FFF2-40B4-BE49-F238E27FC236}">
                <a16:creationId xmlns:a16="http://schemas.microsoft.com/office/drawing/2014/main" id="{77768E67-13EB-D343-5D07-FAEAAFC5485C}"/>
              </a:ext>
            </a:extLst>
          </p:cNvPr>
          <p:cNvSpPr>
            <a:spLocks noGrp="1"/>
          </p:cNvSpPr>
          <p:nvPr>
            <p:ph type="title"/>
          </p:nvPr>
        </p:nvSpPr>
        <p:spPr>
          <a:xfrm>
            <a:off x="1022544" y="21207"/>
            <a:ext cx="10515600" cy="1325563"/>
          </a:xfrm>
        </p:spPr>
        <p:txBody>
          <a:bodyPr/>
          <a:lstStyle/>
          <a:p>
            <a:r>
              <a:rPr lang="en-US" altLang="zh-CN" sz="3400" dirty="0">
                <a:latin typeface="Times New Roman" panose="02020603050405020304" pitchFamily="18" charset="0"/>
                <a:cs typeface="Times New Roman" panose="02020603050405020304" pitchFamily="18" charset="0"/>
              </a:rPr>
              <a:t>Baryon </a:t>
            </a:r>
            <a:r>
              <a:rPr lang="en-US" altLang="zh-CN" sz="3400" dirty="0">
                <a:solidFill>
                  <a:srgbClr val="FF0000"/>
                </a:solidFill>
                <a:latin typeface="Times New Roman" panose="02020603050405020304" pitchFamily="18" charset="0"/>
                <a:cs typeface="Times New Roman" panose="02020603050405020304" pitchFamily="18" charset="0"/>
              </a:rPr>
              <a:t>Electromagnetic </a:t>
            </a:r>
            <a:r>
              <a:rPr lang="en-US" altLang="zh-CN" sz="3400" dirty="0">
                <a:latin typeface="Times New Roman" panose="02020603050405020304" pitchFamily="18" charset="0"/>
                <a:cs typeface="Times New Roman" panose="02020603050405020304" pitchFamily="18" charset="0"/>
              </a:rPr>
              <a:t>form factors (EMFF)</a:t>
            </a:r>
            <a:endParaRPr kumimoji="1" lang="zh-CN" altLang="en-US" sz="3400"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F48954B1-0CD0-46F5-A273-FDA18FFBF23A}"/>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15</a:t>
            </a:fld>
            <a:endParaRPr lang="zh-CN" altLang="en-US">
              <a:solidFill>
                <a:prstClr val="black">
                  <a:tint val="75000"/>
                </a:prstClr>
              </a:solidFill>
            </a:endParaRPr>
          </a:p>
        </p:txBody>
      </p:sp>
      <p:pic>
        <p:nvPicPr>
          <p:cNvPr id="5" name="图片 4">
            <a:extLst>
              <a:ext uri="{FF2B5EF4-FFF2-40B4-BE49-F238E27FC236}">
                <a16:creationId xmlns:a16="http://schemas.microsoft.com/office/drawing/2014/main" id="{6D54E9FE-AFC1-3E24-5512-4172DF8AB13A}"/>
              </a:ext>
            </a:extLst>
          </p:cNvPr>
          <p:cNvPicPr>
            <a:picLocks noChangeAspect="1"/>
          </p:cNvPicPr>
          <p:nvPr/>
        </p:nvPicPr>
        <p:blipFill>
          <a:blip r:embed="rId6"/>
          <a:stretch>
            <a:fillRect/>
          </a:stretch>
        </p:blipFill>
        <p:spPr>
          <a:xfrm>
            <a:off x="5897828" y="3740150"/>
            <a:ext cx="2359159" cy="1556545"/>
          </a:xfrm>
          <a:prstGeom prst="rect">
            <a:avLst/>
          </a:prstGeom>
        </p:spPr>
      </p:pic>
      <p:sp>
        <p:nvSpPr>
          <p:cNvPr id="6" name="灯片编号占位符 3">
            <a:extLst>
              <a:ext uri="{FF2B5EF4-FFF2-40B4-BE49-F238E27FC236}">
                <a16:creationId xmlns:a16="http://schemas.microsoft.com/office/drawing/2014/main" id="{C9D6D4F4-364D-4E9E-47D0-DCA6EB65A5FD}"/>
              </a:ext>
            </a:extLst>
          </p:cNvPr>
          <p:cNvSpPr txBox="1">
            <a:spLocks/>
          </p:cNvSpPr>
          <p:nvPr/>
        </p:nvSpPr>
        <p:spPr>
          <a:xfrm>
            <a:off x="8313143" y="6026318"/>
            <a:ext cx="2743200" cy="365125"/>
          </a:xfrm>
          <a:prstGeom prst="rect">
            <a:avLst/>
          </a:prstGeom>
        </p:spPr>
        <p:txBody>
          <a:bodyPr lIns="91418" tIns="45709" rIns="91418" bIns="45709"/>
          <a:lstStyle>
            <a:defPPr>
              <a:defRPr lang="zh-CN"/>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44AABA-6ED3-43D4-A200-DA0A2F6CBD64}" type="slidenum">
              <a:rPr lang="zh-CN" altLang="en-US" smtClean="0"/>
              <a:pPr/>
              <a:t>15</a:t>
            </a:fld>
            <a:endParaRPr lang="zh-CN" altLang="en-US"/>
          </a:p>
        </p:txBody>
      </p:sp>
      <p:sp>
        <p:nvSpPr>
          <p:cNvPr id="9" name="矩形 8">
            <a:extLst>
              <a:ext uri="{FF2B5EF4-FFF2-40B4-BE49-F238E27FC236}">
                <a16:creationId xmlns:a16="http://schemas.microsoft.com/office/drawing/2014/main" id="{E98E5199-6C47-951B-8062-D44DDE0F27CA}"/>
              </a:ext>
            </a:extLst>
          </p:cNvPr>
          <p:cNvSpPr/>
          <p:nvPr/>
        </p:nvSpPr>
        <p:spPr>
          <a:xfrm>
            <a:off x="6280344" y="4753381"/>
            <a:ext cx="1660756" cy="276999"/>
          </a:xfrm>
          <a:prstGeom prst="rect">
            <a:avLst/>
          </a:prstGeom>
        </p:spPr>
        <p:txBody>
          <a:bodyPr wrap="square">
            <a:spAutoFit/>
          </a:bodyPr>
          <a:lstStyle/>
          <a:p>
            <a:r>
              <a:rPr lang="en-US" altLang="zh-CN" sz="1200" i="1" dirty="0">
                <a:solidFill>
                  <a:srgbClr val="FF0000"/>
                </a:solidFill>
                <a:latin typeface="Times New Roman" panose="02020603050405020304" pitchFamily="18" charset="0"/>
                <a:cs typeface="Times New Roman" panose="02020603050405020304" pitchFamily="18" charset="0"/>
              </a:rPr>
              <a:t>PRL 123, 122003 (2019)</a:t>
            </a:r>
            <a:endParaRPr lang="zh-CN" altLang="en-US" sz="1200" i="1" dirty="0">
              <a:solidFill>
                <a:srgbClr val="FF0000"/>
              </a:solidFill>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id="{6E911177-F530-3486-51F5-74C305AC129D}"/>
              </a:ext>
            </a:extLst>
          </p:cNvPr>
          <p:cNvPicPr>
            <a:picLocks noChangeAspect="1"/>
          </p:cNvPicPr>
          <p:nvPr/>
        </p:nvPicPr>
        <p:blipFill>
          <a:blip r:embed="rId7"/>
          <a:stretch>
            <a:fillRect/>
          </a:stretch>
        </p:blipFill>
        <p:spPr>
          <a:xfrm>
            <a:off x="329738" y="2867785"/>
            <a:ext cx="2471278" cy="1744730"/>
          </a:xfrm>
          <a:prstGeom prst="rect">
            <a:avLst/>
          </a:prstGeom>
        </p:spPr>
      </p:pic>
      <p:sp>
        <p:nvSpPr>
          <p:cNvPr id="12" name="矩形 11">
            <a:extLst>
              <a:ext uri="{FF2B5EF4-FFF2-40B4-BE49-F238E27FC236}">
                <a16:creationId xmlns:a16="http://schemas.microsoft.com/office/drawing/2014/main" id="{D47DF12D-7A8F-8881-21EB-8AF1A3E0251A}"/>
              </a:ext>
            </a:extLst>
          </p:cNvPr>
          <p:cNvSpPr/>
          <p:nvPr/>
        </p:nvSpPr>
        <p:spPr>
          <a:xfrm>
            <a:off x="360624" y="6092636"/>
            <a:ext cx="1693088" cy="276999"/>
          </a:xfrm>
          <a:prstGeom prst="rect">
            <a:avLst/>
          </a:prstGeom>
        </p:spPr>
        <p:txBody>
          <a:bodyPr wrap="square">
            <a:spAutoFit/>
          </a:bodyPr>
          <a:lstStyle/>
          <a:p>
            <a:r>
              <a:rPr lang="en-US" altLang="zh-CN" sz="1200" i="1" dirty="0">
                <a:solidFill>
                  <a:srgbClr val="FF0000"/>
                </a:solidFill>
                <a:latin typeface="Times New Roman" panose="02020603050405020304" pitchFamily="18" charset="0"/>
                <a:cs typeface="Times New Roman" panose="02020603050405020304" pitchFamily="18" charset="0"/>
              </a:rPr>
              <a:t>PRD 91, 112004 (2015)</a:t>
            </a:r>
            <a:endParaRPr lang="zh-CN" altLang="en-US" sz="1200" i="1" dirty="0">
              <a:solidFill>
                <a:srgbClr val="FF0000"/>
              </a:solidFill>
              <a:latin typeface="Times New Roman" panose="02020603050405020304" pitchFamily="18" charset="0"/>
              <a:cs typeface="Times New Roman" panose="02020603050405020304" pitchFamily="18" charset="0"/>
            </a:endParaRPr>
          </a:p>
        </p:txBody>
      </p:sp>
      <p:pic>
        <p:nvPicPr>
          <p:cNvPr id="13" name="Picture 2">
            <a:extLst>
              <a:ext uri="{FF2B5EF4-FFF2-40B4-BE49-F238E27FC236}">
                <a16:creationId xmlns:a16="http://schemas.microsoft.com/office/drawing/2014/main" id="{ACA11359-9644-C7F6-A3C8-641B312DD0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32216" y="3519985"/>
            <a:ext cx="2237236" cy="2967114"/>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a:extLst>
              <a:ext uri="{FF2B5EF4-FFF2-40B4-BE49-F238E27FC236}">
                <a16:creationId xmlns:a16="http://schemas.microsoft.com/office/drawing/2014/main" id="{A7C39AEE-91DE-B77A-1A4D-B105CB646F64}"/>
              </a:ext>
            </a:extLst>
          </p:cNvPr>
          <p:cNvSpPr/>
          <p:nvPr/>
        </p:nvSpPr>
        <p:spPr>
          <a:xfrm>
            <a:off x="638915" y="4059768"/>
            <a:ext cx="1825989" cy="276999"/>
          </a:xfrm>
          <a:prstGeom prst="rect">
            <a:avLst/>
          </a:prstGeom>
        </p:spPr>
        <p:txBody>
          <a:bodyPr wrap="square">
            <a:spAutoFit/>
          </a:bodyPr>
          <a:lstStyle/>
          <a:p>
            <a:r>
              <a:rPr lang="en-US" altLang="zh-CN" sz="1200" i="1" dirty="0">
                <a:solidFill>
                  <a:srgbClr val="FF0000"/>
                </a:solidFill>
                <a:latin typeface="Times New Roman" panose="02020603050405020304" pitchFamily="18" charset="0"/>
                <a:cs typeface="Times New Roman" panose="02020603050405020304" pitchFamily="18" charset="0"/>
              </a:rPr>
              <a:t> Nat. Phys. 17, 1200 (2021)</a:t>
            </a:r>
            <a:endParaRPr lang="zh-CN" altLang="en-US" sz="1200" i="1" dirty="0">
              <a:solidFill>
                <a:srgbClr val="FF0000"/>
              </a:solidFill>
              <a:latin typeface="Times New Roman" panose="02020603050405020304" pitchFamily="18" charset="0"/>
              <a:cs typeface="Times New Roman" panose="02020603050405020304" pitchFamily="18" charset="0"/>
            </a:endParaRPr>
          </a:p>
        </p:txBody>
      </p:sp>
      <p:pic>
        <p:nvPicPr>
          <p:cNvPr id="18" name="图片 17">
            <a:extLst>
              <a:ext uri="{FF2B5EF4-FFF2-40B4-BE49-F238E27FC236}">
                <a16:creationId xmlns:a16="http://schemas.microsoft.com/office/drawing/2014/main" id="{DFE4E781-80DF-0D22-3899-72877ECF869B}"/>
              </a:ext>
            </a:extLst>
          </p:cNvPr>
          <p:cNvPicPr>
            <a:picLocks noChangeAspect="1"/>
          </p:cNvPicPr>
          <p:nvPr/>
        </p:nvPicPr>
        <p:blipFill>
          <a:blip r:embed="rId9"/>
          <a:stretch>
            <a:fillRect/>
          </a:stretch>
        </p:blipFill>
        <p:spPr>
          <a:xfrm>
            <a:off x="165653" y="1161730"/>
            <a:ext cx="3578026" cy="1703426"/>
          </a:xfrm>
          <a:prstGeom prst="rect">
            <a:avLst/>
          </a:prstGeom>
        </p:spPr>
      </p:pic>
      <p:pic>
        <p:nvPicPr>
          <p:cNvPr id="19" name="图片 18">
            <a:extLst>
              <a:ext uri="{FF2B5EF4-FFF2-40B4-BE49-F238E27FC236}">
                <a16:creationId xmlns:a16="http://schemas.microsoft.com/office/drawing/2014/main" id="{41EB5415-D903-B4D3-C557-F5D43CBEC01C}"/>
              </a:ext>
            </a:extLst>
          </p:cNvPr>
          <p:cNvPicPr>
            <a:picLocks noChangeAspect="1"/>
          </p:cNvPicPr>
          <p:nvPr/>
        </p:nvPicPr>
        <p:blipFill>
          <a:blip r:embed="rId10"/>
          <a:stretch>
            <a:fillRect/>
          </a:stretch>
        </p:blipFill>
        <p:spPr>
          <a:xfrm>
            <a:off x="5338801" y="5272695"/>
            <a:ext cx="3393165" cy="1541832"/>
          </a:xfrm>
          <a:prstGeom prst="rect">
            <a:avLst/>
          </a:prstGeom>
        </p:spPr>
      </p:pic>
      <p:pic>
        <p:nvPicPr>
          <p:cNvPr id="20" name="图片 19">
            <a:extLst>
              <a:ext uri="{FF2B5EF4-FFF2-40B4-BE49-F238E27FC236}">
                <a16:creationId xmlns:a16="http://schemas.microsoft.com/office/drawing/2014/main" id="{A6C0AFB1-77EF-66F0-804C-AA85FDE03527}"/>
              </a:ext>
            </a:extLst>
          </p:cNvPr>
          <p:cNvPicPr>
            <a:picLocks noChangeAspect="1"/>
          </p:cNvPicPr>
          <p:nvPr/>
        </p:nvPicPr>
        <p:blipFill>
          <a:blip r:embed="rId11"/>
          <a:stretch>
            <a:fillRect/>
          </a:stretch>
        </p:blipFill>
        <p:spPr>
          <a:xfrm>
            <a:off x="3743679" y="1100964"/>
            <a:ext cx="2624398" cy="1660938"/>
          </a:xfrm>
          <a:prstGeom prst="rect">
            <a:avLst/>
          </a:prstGeom>
        </p:spPr>
      </p:pic>
      <p:pic>
        <p:nvPicPr>
          <p:cNvPr id="21" name="图片 20">
            <a:extLst>
              <a:ext uri="{FF2B5EF4-FFF2-40B4-BE49-F238E27FC236}">
                <a16:creationId xmlns:a16="http://schemas.microsoft.com/office/drawing/2014/main" id="{EBF5180A-A93E-DB53-DA73-029C078113C7}"/>
              </a:ext>
            </a:extLst>
          </p:cNvPr>
          <p:cNvPicPr>
            <a:picLocks noChangeAspect="1"/>
          </p:cNvPicPr>
          <p:nvPr/>
        </p:nvPicPr>
        <p:blipFill>
          <a:blip r:embed="rId12"/>
          <a:stretch>
            <a:fillRect/>
          </a:stretch>
        </p:blipFill>
        <p:spPr>
          <a:xfrm>
            <a:off x="6368077" y="1082107"/>
            <a:ext cx="2966686" cy="1585149"/>
          </a:xfrm>
          <a:prstGeom prst="rect">
            <a:avLst/>
          </a:prstGeom>
        </p:spPr>
      </p:pic>
      <p:pic>
        <p:nvPicPr>
          <p:cNvPr id="22" name="图片 21">
            <a:extLst>
              <a:ext uri="{FF2B5EF4-FFF2-40B4-BE49-F238E27FC236}">
                <a16:creationId xmlns:a16="http://schemas.microsoft.com/office/drawing/2014/main" id="{538ABB80-7173-1E62-40BD-71324B920B1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514123" y="1031856"/>
            <a:ext cx="2369547" cy="1928292"/>
          </a:xfrm>
          <a:prstGeom prst="rect">
            <a:avLst/>
          </a:prstGeom>
          <a:solidFill>
            <a:schemeClr val="bg1"/>
          </a:solidFill>
        </p:spPr>
      </p:pic>
      <p:graphicFrame>
        <p:nvGraphicFramePr>
          <p:cNvPr id="14" name="内容占位符 4">
            <a:extLst>
              <a:ext uri="{FF2B5EF4-FFF2-40B4-BE49-F238E27FC236}">
                <a16:creationId xmlns:a16="http://schemas.microsoft.com/office/drawing/2014/main" id="{E24CDD46-0488-33DD-28AE-85C04679C143}"/>
              </a:ext>
            </a:extLst>
          </p:cNvPr>
          <p:cNvGraphicFramePr>
            <a:graphicFrameLocks noGrp="1"/>
          </p:cNvGraphicFramePr>
          <p:nvPr>
            <p:ph idx="1"/>
          </p:nvPr>
        </p:nvGraphicFramePr>
        <p:xfrm>
          <a:off x="540743" y="1592577"/>
          <a:ext cx="10515600" cy="487362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6" name="文本框 25">
            <a:extLst>
              <a:ext uri="{FF2B5EF4-FFF2-40B4-BE49-F238E27FC236}">
                <a16:creationId xmlns:a16="http://schemas.microsoft.com/office/drawing/2014/main" id="{620DB201-D927-616B-81BB-33D9590E1383}"/>
              </a:ext>
            </a:extLst>
          </p:cNvPr>
          <p:cNvSpPr txBox="1"/>
          <p:nvPr/>
        </p:nvSpPr>
        <p:spPr>
          <a:xfrm>
            <a:off x="3232750" y="6298904"/>
            <a:ext cx="1729409" cy="276999"/>
          </a:xfrm>
          <a:prstGeom prst="rect">
            <a:avLst/>
          </a:prstGeom>
          <a:noFill/>
        </p:spPr>
        <p:txBody>
          <a:bodyPr wrap="square">
            <a:spAutoFit/>
          </a:bodyPr>
          <a:lstStyle/>
          <a:p>
            <a:r>
              <a:rPr lang="en-US" altLang="zh-CN" sz="1200" i="1" dirty="0">
                <a:solidFill>
                  <a:srgbClr val="FF0000"/>
                </a:solidFill>
                <a:effectLst/>
                <a:latin typeface="Times New Roman" panose="02020603050405020304" pitchFamily="18" charset="0"/>
                <a:cs typeface="Times New Roman" panose="02020603050405020304" pitchFamily="18" charset="0"/>
              </a:rPr>
              <a:t>PRL 124, 042001 (2020)</a:t>
            </a:r>
            <a:r>
              <a:rPr lang="en-US" altLang="zh-CN" sz="1200" i="1" dirty="0">
                <a:solidFill>
                  <a:srgbClr val="FF0000"/>
                </a:solidFill>
                <a:latin typeface="Times New Roman" panose="02020603050405020304" pitchFamily="18" charset="0"/>
                <a:cs typeface="Times New Roman" panose="02020603050405020304" pitchFamily="18" charset="0"/>
              </a:rPr>
              <a:t> </a:t>
            </a:r>
            <a:endParaRPr lang="zh-CN" altLang="en-US" sz="1200" i="1" dirty="0">
              <a:solidFill>
                <a:srgbClr val="FF0000"/>
              </a:solidFill>
              <a:latin typeface="Times New Roman" panose="02020603050405020304" pitchFamily="18" charset="0"/>
              <a:cs typeface="Times New Roman" panose="02020603050405020304" pitchFamily="18" charset="0"/>
            </a:endParaRPr>
          </a:p>
        </p:txBody>
      </p:sp>
      <p:sp>
        <p:nvSpPr>
          <p:cNvPr id="27" name="文本框 26">
            <a:extLst>
              <a:ext uri="{FF2B5EF4-FFF2-40B4-BE49-F238E27FC236}">
                <a16:creationId xmlns:a16="http://schemas.microsoft.com/office/drawing/2014/main" id="{FDF43DE8-FA02-B1AC-B1FC-9274D8DB6384}"/>
              </a:ext>
            </a:extLst>
          </p:cNvPr>
          <p:cNvSpPr txBox="1"/>
          <p:nvPr/>
        </p:nvSpPr>
        <p:spPr>
          <a:xfrm>
            <a:off x="5969833" y="6337555"/>
            <a:ext cx="2118142" cy="184666"/>
          </a:xfrm>
          <a:prstGeom prst="rect">
            <a:avLst/>
          </a:prstGeom>
          <a:noFill/>
        </p:spPr>
        <p:txBody>
          <a:bodyPr wrap="square" lIns="0" tIns="0" rIns="0" bIns="0">
            <a:spAutoFit/>
          </a:bodyPr>
          <a:lstStyle/>
          <a:p>
            <a:r>
              <a:rPr lang="en-US" altLang="zh-CN" sz="1200" b="0" i="1" dirty="0">
                <a:solidFill>
                  <a:srgbClr val="FF0000"/>
                </a:solidFill>
                <a:effectLst/>
                <a:latin typeface="Times New Roman" panose="02020603050405020304" pitchFamily="18" charset="0"/>
                <a:cs typeface="Times New Roman" panose="02020603050405020304" pitchFamily="18" charset="0"/>
              </a:rPr>
              <a:t>PRL</a:t>
            </a:r>
            <a:r>
              <a:rPr lang="en-US" altLang="zh-CN" sz="1200" b="0" i="0" dirty="0">
                <a:solidFill>
                  <a:srgbClr val="FF0000"/>
                </a:solidFill>
                <a:effectLst/>
                <a:latin typeface="Times New Roman" panose="02020603050405020304" pitchFamily="18" charset="0"/>
                <a:cs typeface="Times New Roman" panose="02020603050405020304" pitchFamily="18" charset="0"/>
              </a:rPr>
              <a:t> 131,191901 (2023)</a:t>
            </a:r>
            <a:endParaRPr lang="zh-CN" altLang="en-US" sz="1200" i="1" dirty="0">
              <a:solidFill>
                <a:srgbClr val="FF0000"/>
              </a:solidFill>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4C5B76C1-F480-D006-FA62-70811FF41491}"/>
              </a:ext>
            </a:extLst>
          </p:cNvPr>
          <p:cNvSpPr txBox="1"/>
          <p:nvPr/>
        </p:nvSpPr>
        <p:spPr>
          <a:xfrm>
            <a:off x="962408" y="1312015"/>
            <a:ext cx="2118142" cy="184666"/>
          </a:xfrm>
          <a:prstGeom prst="rect">
            <a:avLst/>
          </a:prstGeom>
          <a:noFill/>
        </p:spPr>
        <p:txBody>
          <a:bodyPr wrap="square" lIns="0" tIns="0" rIns="0" bIns="0">
            <a:spAutoFit/>
          </a:bodyPr>
          <a:lstStyle/>
          <a:p>
            <a:r>
              <a:rPr lang="en-US" altLang="zh-CN" sz="1200" b="0" i="1" dirty="0">
                <a:solidFill>
                  <a:srgbClr val="FF0000"/>
                </a:solidFill>
                <a:effectLst/>
                <a:latin typeface="Times New Roman" panose="02020603050405020304" pitchFamily="18" charset="0"/>
                <a:cs typeface="Times New Roman" panose="02020603050405020304" pitchFamily="18" charset="0"/>
              </a:rPr>
              <a:t>PRL</a:t>
            </a:r>
            <a:r>
              <a:rPr lang="en-US" altLang="zh-CN" sz="1200" b="0" i="0" dirty="0">
                <a:solidFill>
                  <a:srgbClr val="FF0000"/>
                </a:solidFill>
                <a:effectLst/>
                <a:latin typeface="Times New Roman" panose="02020603050405020304" pitchFamily="18" charset="0"/>
                <a:cs typeface="Times New Roman" panose="02020603050405020304" pitchFamily="18" charset="0"/>
              </a:rPr>
              <a:t> 131,191901 (2023)</a:t>
            </a:r>
            <a:endParaRPr lang="zh-CN" altLang="en-US" sz="1200" i="1" dirty="0">
              <a:solidFill>
                <a:srgbClr val="FF0000"/>
              </a:solidFill>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8B5F074B-5094-5769-E16C-DBB03294DD5D}"/>
              </a:ext>
            </a:extLst>
          </p:cNvPr>
          <p:cNvSpPr txBox="1"/>
          <p:nvPr/>
        </p:nvSpPr>
        <p:spPr>
          <a:xfrm>
            <a:off x="5925250" y="1736444"/>
            <a:ext cx="2365513" cy="276999"/>
          </a:xfrm>
          <a:prstGeom prst="rect">
            <a:avLst/>
          </a:prstGeom>
          <a:noFill/>
        </p:spPr>
        <p:txBody>
          <a:bodyPr wrap="square">
            <a:spAutoFit/>
          </a:bodyPr>
          <a:lstStyle/>
          <a:p>
            <a:pPr algn="l"/>
            <a:r>
              <a:rPr lang="en-US" altLang="zh-CN" sz="1200" b="0" i="1" dirty="0" err="1">
                <a:solidFill>
                  <a:srgbClr val="FF0000"/>
                </a:solidFill>
                <a:effectLst/>
                <a:latin typeface="Times New Roman" panose="02020603050405020304" pitchFamily="18" charset="0"/>
                <a:cs typeface="Times New Roman" panose="02020603050405020304" pitchFamily="18" charset="0"/>
              </a:rPr>
              <a:t>Nat.Sci.Rev</a:t>
            </a:r>
            <a:r>
              <a:rPr lang="en-US" altLang="zh-CN" sz="1200" b="0" i="1" dirty="0">
                <a:solidFill>
                  <a:srgbClr val="FF0000"/>
                </a:solidFill>
                <a:effectLst/>
                <a:latin typeface="Times New Roman" panose="02020603050405020304" pitchFamily="18" charset="0"/>
                <a:cs typeface="Times New Roman" panose="02020603050405020304" pitchFamily="18" charset="0"/>
              </a:rPr>
              <a:t>.</a:t>
            </a:r>
            <a:r>
              <a:rPr lang="en-US" altLang="zh-CN" sz="1200" b="0" i="0" dirty="0">
                <a:solidFill>
                  <a:srgbClr val="FF0000"/>
                </a:solidFill>
                <a:effectLst/>
                <a:latin typeface="Times New Roman" panose="02020603050405020304" pitchFamily="18" charset="0"/>
                <a:cs typeface="Times New Roman" panose="02020603050405020304" pitchFamily="18" charset="0"/>
              </a:rPr>
              <a:t> 8 (2021) 11, nwab187</a:t>
            </a:r>
          </a:p>
        </p:txBody>
      </p:sp>
      <p:sp>
        <p:nvSpPr>
          <p:cNvPr id="35" name="文本框 34">
            <a:extLst>
              <a:ext uri="{FF2B5EF4-FFF2-40B4-BE49-F238E27FC236}">
                <a16:creationId xmlns:a16="http://schemas.microsoft.com/office/drawing/2014/main" id="{23FD9956-8B51-38D2-FA35-A6BC1ECD9912}"/>
              </a:ext>
            </a:extLst>
          </p:cNvPr>
          <p:cNvSpPr txBox="1"/>
          <p:nvPr/>
        </p:nvSpPr>
        <p:spPr>
          <a:xfrm>
            <a:off x="9002766" y="3628881"/>
            <a:ext cx="2966686" cy="707886"/>
          </a:xfrm>
          <a:prstGeom prst="rect">
            <a:avLst/>
          </a:prstGeom>
          <a:solidFill>
            <a:srgbClr val="FFFF00"/>
          </a:solidFill>
        </p:spPr>
        <p:txBody>
          <a:bodyPr wrap="square" rtlCol="0">
            <a:spAutoFit/>
          </a:bodyPr>
          <a:lstStyle/>
          <a:p>
            <a:pPr algn="l"/>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More precise results input to non-</a:t>
            </a:r>
            <a:r>
              <a:rPr lang="en-US" altLang="zh-CN" sz="2000" dirty="0" err="1">
                <a:latin typeface="Times New Roman" panose="02020603050405020304" pitchFamily="18" charset="0"/>
                <a:ea typeface="黑体" panose="02010609060101010101" pitchFamily="49" charset="-122"/>
                <a:cs typeface="Times New Roman" panose="02020603050405020304" pitchFamily="18" charset="0"/>
              </a:rPr>
              <a:t>pQCD</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 and SM!</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547917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92D55A08-4270-C99F-8B2C-581F80359B56}"/>
              </a:ext>
            </a:extLst>
          </p:cNvPr>
          <p:cNvPicPr>
            <a:picLocks noChangeAspect="1"/>
          </p:cNvPicPr>
          <p:nvPr/>
        </p:nvPicPr>
        <p:blipFill>
          <a:blip r:embed="rId2"/>
          <a:stretch>
            <a:fillRect/>
          </a:stretch>
        </p:blipFill>
        <p:spPr>
          <a:xfrm>
            <a:off x="1220240" y="1984022"/>
            <a:ext cx="2486346" cy="1551134"/>
          </a:xfrm>
          <a:prstGeom prst="rect">
            <a:avLst/>
          </a:prstGeom>
        </p:spPr>
      </p:pic>
      <p:sp>
        <p:nvSpPr>
          <p:cNvPr id="2" name="标题 1">
            <a:extLst>
              <a:ext uri="{FF2B5EF4-FFF2-40B4-BE49-F238E27FC236}">
                <a16:creationId xmlns:a16="http://schemas.microsoft.com/office/drawing/2014/main" id="{BBB98F1C-2E01-98C0-B103-27ADA1062923}"/>
              </a:ext>
            </a:extLst>
          </p:cNvPr>
          <p:cNvSpPr>
            <a:spLocks noGrp="1"/>
          </p:cNvSpPr>
          <p:nvPr>
            <p:ph type="title"/>
          </p:nvPr>
        </p:nvSpPr>
        <p:spPr/>
        <p:txBody>
          <a:bodyPr/>
          <a:lstStyle/>
          <a:p>
            <a:r>
              <a:rPr kumimoji="1" lang="en-US" altLang="zh-CN" dirty="0"/>
              <a:t>Highlight: light spectroscopy </a:t>
            </a:r>
            <a:endParaRPr kumimoji="1" lang="zh-CN" altLang="en-US" dirty="0"/>
          </a:p>
        </p:txBody>
      </p:sp>
      <p:sp>
        <p:nvSpPr>
          <p:cNvPr id="3" name="灯片编号占位符 2">
            <a:extLst>
              <a:ext uri="{FF2B5EF4-FFF2-40B4-BE49-F238E27FC236}">
                <a16:creationId xmlns:a16="http://schemas.microsoft.com/office/drawing/2014/main" id="{A890074D-88BF-86FB-EFA0-FAA9A8768F3D}"/>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16</a:t>
            </a:fld>
            <a:endParaRPr lang="zh-CN" altLang="en-US">
              <a:solidFill>
                <a:prstClr val="black">
                  <a:tint val="75000"/>
                </a:prstClr>
              </a:solidFill>
            </a:endParaRPr>
          </a:p>
        </p:txBody>
      </p:sp>
      <p:sp>
        <p:nvSpPr>
          <p:cNvPr id="5" name="文本框 4">
            <a:extLst>
              <a:ext uri="{FF2B5EF4-FFF2-40B4-BE49-F238E27FC236}">
                <a16:creationId xmlns:a16="http://schemas.microsoft.com/office/drawing/2014/main" id="{9020CD0B-82B0-4022-BEB7-87DAAACEDC81}"/>
              </a:ext>
            </a:extLst>
          </p:cNvPr>
          <p:cNvSpPr txBox="1"/>
          <p:nvPr/>
        </p:nvSpPr>
        <p:spPr>
          <a:xfrm>
            <a:off x="786337" y="816350"/>
            <a:ext cx="10918374" cy="1200329"/>
          </a:xfrm>
          <a:prstGeom prst="rect">
            <a:avLst/>
          </a:prstGeom>
          <a:noFill/>
        </p:spPr>
        <p:txBody>
          <a:bodyPr wrap="none" rtlCol="0">
            <a:spAutoFit/>
          </a:bodyPr>
          <a:lstStyle/>
          <a:p>
            <a:r>
              <a:rPr kumimoji="1" lang="en-US" altLang="zh-CN" b="1" dirty="0">
                <a:solidFill>
                  <a:srgbClr val="FF0000"/>
                </a:solidFill>
                <a:latin typeface="Arial" panose="020B0604020202020204" pitchFamily="34" charset="0"/>
                <a:cs typeface="Arial" panose="020B0604020202020204" pitchFamily="34" charset="0"/>
              </a:rPr>
              <a:t>Light hadrons via Electron-positron annihilations,  charmonium decays, charmed hadron decays, </a:t>
            </a:r>
          </a:p>
          <a:p>
            <a:r>
              <a:rPr kumimoji="1" lang="en-US" altLang="zh-CN" b="1" dirty="0">
                <a:solidFill>
                  <a:srgbClr val="FF0000"/>
                </a:solidFill>
                <a:latin typeface="Arial" panose="020B0604020202020204" pitchFamily="34" charset="0"/>
                <a:cs typeface="Arial" panose="020B0604020202020204" pitchFamily="34" charset="0"/>
              </a:rPr>
              <a:t>two-photon processes … </a:t>
            </a:r>
          </a:p>
          <a:p>
            <a:r>
              <a:rPr kumimoji="1" lang="en-US" altLang="zh-CN" b="1" dirty="0">
                <a:solidFill>
                  <a:srgbClr val="FF0000"/>
                </a:solidFill>
                <a:latin typeface="Arial" panose="020B0604020202020204" pitchFamily="34" charset="0"/>
                <a:cs typeface="Arial" panose="020B0604020202020204" pitchFamily="34" charset="0"/>
              </a:rPr>
              <a:t>It is crucial to search for light exotic states: glueball, hybrid, multi-quark states … </a:t>
            </a:r>
          </a:p>
          <a:p>
            <a:r>
              <a:rPr kumimoji="1" lang="en-US" altLang="zh-CN" b="1" dirty="0">
                <a:solidFill>
                  <a:srgbClr val="FF0000"/>
                </a:solidFill>
                <a:latin typeface="Arial" panose="020B0604020202020204" pitchFamily="34" charset="0"/>
                <a:cs typeface="Arial" panose="020B0604020202020204" pitchFamily="34" charset="0"/>
              </a:rPr>
              <a:t>Rich light scalars, missed excited baryons …    </a:t>
            </a:r>
            <a:endParaRPr kumimoji="1" lang="zh-CN" altLang="en-US" b="1" dirty="0">
              <a:solidFill>
                <a:srgbClr val="FF0000"/>
              </a:solidFill>
              <a:latin typeface="Arial" panose="020B0604020202020204" pitchFamily="34" charset="0"/>
              <a:cs typeface="Arial" panose="020B0604020202020204" pitchFamily="34" charset="0"/>
            </a:endParaRPr>
          </a:p>
        </p:txBody>
      </p:sp>
      <p:grpSp>
        <p:nvGrpSpPr>
          <p:cNvPr id="6" name="组合 5">
            <a:extLst>
              <a:ext uri="{FF2B5EF4-FFF2-40B4-BE49-F238E27FC236}">
                <a16:creationId xmlns:a16="http://schemas.microsoft.com/office/drawing/2014/main" id="{B0DA073F-DE4D-8335-BC08-06A61C915965}"/>
              </a:ext>
            </a:extLst>
          </p:cNvPr>
          <p:cNvGrpSpPr/>
          <p:nvPr/>
        </p:nvGrpSpPr>
        <p:grpSpPr>
          <a:xfrm>
            <a:off x="237903" y="3974703"/>
            <a:ext cx="3888432" cy="2791239"/>
            <a:chOff x="1083600" y="1213825"/>
            <a:chExt cx="3888432" cy="2791239"/>
          </a:xfrm>
        </p:grpSpPr>
        <p:pic>
          <p:nvPicPr>
            <p:cNvPr id="7" name="图片 6">
              <a:extLst>
                <a:ext uri="{FF2B5EF4-FFF2-40B4-BE49-F238E27FC236}">
                  <a16:creationId xmlns:a16="http://schemas.microsoft.com/office/drawing/2014/main" id="{C511B67D-DCE0-01BC-1BDE-20A6285B2B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600" y="1213825"/>
              <a:ext cx="3888432" cy="2791239"/>
            </a:xfrm>
            <a:prstGeom prst="rect">
              <a:avLst/>
            </a:prstGeom>
          </p:spPr>
        </p:pic>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222D889B-F72E-CE2D-FCBC-5308F5D1A5E6}"/>
                    </a:ext>
                  </a:extLst>
                </p:cNvPr>
                <p:cNvSpPr txBox="1"/>
                <p:nvPr/>
              </p:nvSpPr>
              <p:spPr>
                <a:xfrm>
                  <a:off x="3689617" y="2010326"/>
                  <a:ext cx="1182247" cy="338554"/>
                </a:xfrm>
                <a:prstGeom prst="rect">
                  <a:avLst/>
                </a:prstGeom>
                <a:noFill/>
              </p:spPr>
              <p:txBody>
                <a:bodyPr wrap="none" rtlCol="0">
                  <a:spAutoFit/>
                </a:bodyPr>
                <a:lstStyle/>
                <a:p>
                  <a:r>
                    <a:rPr lang="zh-CN" altLang="zh-CN" sz="1600" dirty="0">
                      <a:solidFill>
                        <a:srgbClr val="FF0000"/>
                      </a:solidFill>
                      <a:effectLst/>
                      <a:latin typeface="+mn-lt"/>
                      <a:ea typeface="Times New Roman" panose="02020603050405020304" pitchFamily="18" charset="0"/>
                    </a:rPr>
                    <a:t> </a:t>
                  </a:r>
                  <a14:m>
                    <m:oMath xmlns:m="http://schemas.openxmlformats.org/officeDocument/2006/math">
                      <m:sSup>
                        <m:sSupPr>
                          <m:ctrlPr>
                            <a:rPr lang="zh-CN" altLang="zh-CN" sz="1600" i="1">
                              <a:solidFill>
                                <a:srgbClr val="FF0000"/>
                              </a:solidFill>
                              <a:effectLst/>
                              <a:latin typeface="Cambria Math" panose="02040503050406030204" pitchFamily="18" charset="0"/>
                              <a:ea typeface="Cambria Math" panose="02040503050406030204" pitchFamily="18" charset="0"/>
                            </a:rPr>
                          </m:ctrlPr>
                        </m:sSupPr>
                        <m:e>
                          <m:r>
                            <m:rPr>
                              <m:sty m:val="p"/>
                            </m:rPr>
                            <a:rPr lang="en-US" altLang="zh-CN" sz="1600">
                              <a:solidFill>
                                <a:srgbClr val="FF0000"/>
                              </a:solidFill>
                              <a:effectLst/>
                              <a:latin typeface="Cambria Math" panose="02040503050406030204" pitchFamily="18" charset="0"/>
                              <a:ea typeface="华文仿宋" panose="02010600040101010101" pitchFamily="2" charset="-122"/>
                              <a:cs typeface="Times New Roman" panose="02020603050405020304" pitchFamily="18" charset="0"/>
                            </a:rPr>
                            <m:t>Ω</m:t>
                          </m:r>
                          <m:r>
                            <a:rPr lang="en-US" altLang="zh-CN" sz="1600">
                              <a:solidFill>
                                <a:srgbClr val="FF0000"/>
                              </a:solidFill>
                              <a:effectLst/>
                              <a:latin typeface="Cambria Math" panose="02040503050406030204" pitchFamily="18" charset="0"/>
                              <a:ea typeface="华文仿宋" panose="02010600040101010101" pitchFamily="2" charset="-122"/>
                              <a:cs typeface="Times New Roman" panose="02020603050405020304" pitchFamily="18" charset="0"/>
                            </a:rPr>
                            <m:t>(2109)</m:t>
                          </m:r>
                        </m:e>
                        <m:sup>
                          <m:r>
                            <a:rPr lang="en-US" altLang="zh-CN" sz="1600" i="1">
                              <a:solidFill>
                                <a:srgbClr val="FF0000"/>
                              </a:solidFill>
                              <a:effectLst/>
                              <a:latin typeface="Cambria Math" panose="02040503050406030204" pitchFamily="18" charset="0"/>
                              <a:ea typeface="华文仿宋" panose="02010600040101010101" pitchFamily="2" charset="-122"/>
                              <a:cs typeface="Times New Roman" panose="02020603050405020304" pitchFamily="18" charset="0"/>
                            </a:rPr>
                            <m:t>−</m:t>
                          </m:r>
                        </m:sup>
                      </m:sSup>
                    </m:oMath>
                  </a14:m>
                  <a:r>
                    <a:rPr lang="zh-CN" altLang="zh-CN" sz="1600" dirty="0">
                      <a:solidFill>
                        <a:srgbClr val="FF0000"/>
                      </a:solidFill>
                      <a:effectLst/>
                      <a:latin typeface="+mn-lt"/>
                    </a:rPr>
                    <a:t> </a:t>
                  </a:r>
                  <a:endParaRPr kumimoji="1" lang="zh-CN" altLang="en-US" sz="1600" dirty="0">
                    <a:solidFill>
                      <a:srgbClr val="FF0000"/>
                    </a:solidFill>
                    <a:latin typeface="+mn-lt"/>
                  </a:endParaRPr>
                </a:p>
              </p:txBody>
            </p:sp>
          </mc:Choice>
          <mc:Fallback>
            <p:sp>
              <p:nvSpPr>
                <p:cNvPr id="8" name="文本框 7">
                  <a:extLst>
                    <a:ext uri="{FF2B5EF4-FFF2-40B4-BE49-F238E27FC236}">
                      <a16:creationId xmlns:a16="http://schemas.microsoft.com/office/drawing/2014/main" id="{222D889B-F72E-CE2D-FCBC-5308F5D1A5E6}"/>
                    </a:ext>
                  </a:extLst>
                </p:cNvPr>
                <p:cNvSpPr txBox="1">
                  <a:spLocks noRot="1" noChangeAspect="1" noMove="1" noResize="1" noEditPoints="1" noAdjustHandles="1" noChangeArrowheads="1" noChangeShapeType="1" noTextEdit="1"/>
                </p:cNvSpPr>
                <p:nvPr/>
              </p:nvSpPr>
              <p:spPr>
                <a:xfrm>
                  <a:off x="3689617" y="2010326"/>
                  <a:ext cx="1182247" cy="338554"/>
                </a:xfrm>
                <a:prstGeom prst="rect">
                  <a:avLst/>
                </a:prstGeom>
                <a:blipFill>
                  <a:blip r:embed="rId4"/>
                  <a:stretch>
                    <a:fillRect b="-14286"/>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 name="文本框 8">
                  <a:extLst>
                    <a:ext uri="{FF2B5EF4-FFF2-40B4-BE49-F238E27FC236}">
                      <a16:creationId xmlns:a16="http://schemas.microsoft.com/office/drawing/2014/main" id="{DD8ACE4E-9230-009D-994E-A2B0ADD0E2A5}"/>
                    </a:ext>
                  </a:extLst>
                </p:cNvPr>
                <p:cNvSpPr txBox="1"/>
                <p:nvPr/>
              </p:nvSpPr>
              <p:spPr>
                <a:xfrm>
                  <a:off x="2739213" y="2348880"/>
                  <a:ext cx="1124539" cy="338554"/>
                </a:xfrm>
                <a:prstGeom prst="rect">
                  <a:avLst/>
                </a:prstGeom>
                <a:noFill/>
              </p:spPr>
              <p:txBody>
                <a:bodyPr wrap="none" rtlCol="0">
                  <a:spAutoFit/>
                </a:bodyPr>
                <a:lstStyle/>
                <a:p>
                  <a14:m>
                    <m:oMath xmlns:m="http://schemas.openxmlformats.org/officeDocument/2006/math">
                      <m:sSup>
                        <m:sSupPr>
                          <m:ctrlPr>
                            <a:rPr lang="zh-CN" altLang="zh-CN" sz="1600" i="1" smtClean="0">
                              <a:solidFill>
                                <a:srgbClr val="FF0000"/>
                              </a:solidFill>
                              <a:effectLst/>
                              <a:latin typeface="Cambria Math" panose="02040503050406030204" pitchFamily="18" charset="0"/>
                              <a:ea typeface="Cambria Math" panose="02040503050406030204" pitchFamily="18" charset="0"/>
                            </a:rPr>
                          </m:ctrlPr>
                        </m:sSupPr>
                        <m:e>
                          <m:r>
                            <m:rPr>
                              <m:sty m:val="p"/>
                            </m:rPr>
                            <a:rPr lang="en-US" altLang="zh-CN" sz="1600">
                              <a:solidFill>
                                <a:srgbClr val="FF0000"/>
                              </a:solidFill>
                              <a:effectLst/>
                              <a:latin typeface="Cambria Math" panose="02040503050406030204" pitchFamily="18" charset="0"/>
                              <a:ea typeface="华文仿宋" panose="02010600040101010101" pitchFamily="2" charset="-122"/>
                              <a:cs typeface="Times New Roman" panose="02020603050405020304" pitchFamily="18" charset="0"/>
                            </a:rPr>
                            <m:t>Ω</m:t>
                          </m:r>
                          <m:r>
                            <a:rPr lang="en-US" altLang="zh-CN" sz="1600">
                              <a:solidFill>
                                <a:srgbClr val="FF0000"/>
                              </a:solidFill>
                              <a:effectLst/>
                              <a:latin typeface="Cambria Math" panose="02040503050406030204" pitchFamily="18" charset="0"/>
                              <a:ea typeface="华文仿宋" panose="02010600040101010101" pitchFamily="2" charset="-122"/>
                              <a:cs typeface="Times New Roman" panose="02020603050405020304" pitchFamily="18" charset="0"/>
                            </a:rPr>
                            <m:t>(2012)</m:t>
                          </m:r>
                        </m:e>
                        <m:sup>
                          <m:r>
                            <a:rPr lang="en-US" altLang="zh-CN" sz="1600" i="1">
                              <a:solidFill>
                                <a:srgbClr val="FF0000"/>
                              </a:solidFill>
                              <a:effectLst/>
                              <a:latin typeface="Cambria Math" panose="02040503050406030204" pitchFamily="18" charset="0"/>
                              <a:ea typeface="华文仿宋" panose="02010600040101010101" pitchFamily="2" charset="-122"/>
                              <a:cs typeface="Times New Roman" panose="02020603050405020304" pitchFamily="18" charset="0"/>
                            </a:rPr>
                            <m:t>−</m:t>
                          </m:r>
                        </m:sup>
                      </m:sSup>
                    </m:oMath>
                  </a14:m>
                  <a:r>
                    <a:rPr lang="zh-CN" altLang="zh-CN" sz="1600" dirty="0">
                      <a:solidFill>
                        <a:srgbClr val="FF0000"/>
                      </a:solidFill>
                      <a:effectLst/>
                      <a:latin typeface="+mn-lt"/>
                    </a:rPr>
                    <a:t> </a:t>
                  </a:r>
                  <a:endParaRPr kumimoji="1" lang="zh-CN" altLang="en-US" sz="1600" dirty="0">
                    <a:solidFill>
                      <a:srgbClr val="FF0000"/>
                    </a:solidFill>
                    <a:latin typeface="+mn-lt"/>
                  </a:endParaRPr>
                </a:p>
              </p:txBody>
            </p:sp>
          </mc:Choice>
          <mc:Fallback>
            <p:sp>
              <p:nvSpPr>
                <p:cNvPr id="9" name="文本框 8">
                  <a:extLst>
                    <a:ext uri="{FF2B5EF4-FFF2-40B4-BE49-F238E27FC236}">
                      <a16:creationId xmlns:a16="http://schemas.microsoft.com/office/drawing/2014/main" id="{DD8ACE4E-9230-009D-994E-A2B0ADD0E2A5}"/>
                    </a:ext>
                  </a:extLst>
                </p:cNvPr>
                <p:cNvSpPr txBox="1">
                  <a:spLocks noRot="1" noChangeAspect="1" noMove="1" noResize="1" noEditPoints="1" noAdjustHandles="1" noChangeArrowheads="1" noChangeShapeType="1" noTextEdit="1"/>
                </p:cNvSpPr>
                <p:nvPr/>
              </p:nvSpPr>
              <p:spPr>
                <a:xfrm>
                  <a:off x="2739213" y="2348880"/>
                  <a:ext cx="1124539" cy="338554"/>
                </a:xfrm>
                <a:prstGeom prst="rect">
                  <a:avLst/>
                </a:prstGeom>
                <a:blipFill>
                  <a:blip r:embed="rId5"/>
                  <a:stretch>
                    <a:fillRect b="-10714"/>
                  </a:stretch>
                </a:blipFill>
              </p:spPr>
              <p:txBody>
                <a:bodyPr/>
                <a:lstStyle/>
                <a:p>
                  <a:r>
                    <a:rPr lang="zh-CN" altLang="en-US">
                      <a:noFill/>
                    </a:rPr>
                    <a:t> </a:t>
                  </a:r>
                </a:p>
              </p:txBody>
            </p:sp>
          </mc:Fallback>
        </mc:AlternateContent>
        <p:cxnSp>
          <p:nvCxnSpPr>
            <p:cNvPr id="10" name="直线箭头连接符 9">
              <a:extLst>
                <a:ext uri="{FF2B5EF4-FFF2-40B4-BE49-F238E27FC236}">
                  <a16:creationId xmlns:a16="http://schemas.microsoft.com/office/drawing/2014/main" id="{1B07D0E5-58A7-C053-21E6-D0DBFBC732CD}"/>
                </a:ext>
              </a:extLst>
            </p:cNvPr>
            <p:cNvCxnSpPr>
              <a:cxnSpLocks/>
            </p:cNvCxnSpPr>
            <p:nvPr/>
          </p:nvCxnSpPr>
          <p:spPr>
            <a:xfrm flipH="1">
              <a:off x="4007768" y="2299927"/>
              <a:ext cx="144016" cy="2649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线箭头连接符 10">
              <a:extLst>
                <a:ext uri="{FF2B5EF4-FFF2-40B4-BE49-F238E27FC236}">
                  <a16:creationId xmlns:a16="http://schemas.microsoft.com/office/drawing/2014/main" id="{574D9E18-8219-1FCA-9FE0-11CD17EFF432}"/>
                </a:ext>
              </a:extLst>
            </p:cNvPr>
            <p:cNvCxnSpPr>
              <a:cxnSpLocks/>
            </p:cNvCxnSpPr>
            <p:nvPr/>
          </p:nvCxnSpPr>
          <p:spPr>
            <a:xfrm>
              <a:off x="3470327" y="2708920"/>
              <a:ext cx="105393" cy="2480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29E93BF3-FE79-0183-0BE2-07AD7F86A751}"/>
                  </a:ext>
                </a:extLst>
              </p:cNvPr>
              <p:cNvSpPr txBox="1"/>
              <p:nvPr/>
            </p:nvSpPr>
            <p:spPr>
              <a:xfrm>
                <a:off x="170994" y="3489914"/>
                <a:ext cx="4727848" cy="584775"/>
              </a:xfrm>
              <a:prstGeom prst="rect">
                <a:avLst/>
              </a:prstGeom>
              <a:noFill/>
            </p:spPr>
            <p:txBody>
              <a:bodyPr wrap="square">
                <a:spAutoFit/>
              </a:bodyPr>
              <a:lstStyle/>
              <a:p>
                <a:r>
                  <a:rPr lang="en-US" altLang="zh-CN" sz="1600" b="1" kern="100" dirty="0">
                    <a:effectLst/>
                    <a:latin typeface="+mn-lt"/>
                    <a:cs typeface="Times New Roman" panose="02020603050405020304" pitchFamily="18" charset="0"/>
                  </a:rPr>
                  <a:t>Evidence for Two Excited </a:t>
                </a:r>
                <a14:m>
                  <m:oMath xmlns:m="http://schemas.openxmlformats.org/officeDocument/2006/math">
                    <m:sSup>
                      <m:sSupPr>
                        <m:ctrlPr>
                          <a:rPr lang="zh-CN" altLang="zh-CN" sz="1600" b="1"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600" b="1" i="1" kern="100">
                            <a:effectLst/>
                            <a:latin typeface="Cambria Math" panose="02040503050406030204" pitchFamily="18" charset="0"/>
                            <a:cs typeface="Times New Roman" panose="02020603050405020304" pitchFamily="18" charset="0"/>
                          </a:rPr>
                          <m:t>𝛀</m:t>
                        </m:r>
                      </m:e>
                      <m:sup>
                        <m:r>
                          <a:rPr lang="en-US" altLang="zh-CN" sz="1600" b="1" i="1" kern="100">
                            <a:effectLst/>
                            <a:latin typeface="Cambria Math" panose="02040503050406030204" pitchFamily="18" charset="0"/>
                            <a:cs typeface="Times New Roman" panose="02020603050405020304" pitchFamily="18" charset="0"/>
                          </a:rPr>
                          <m:t>−</m:t>
                        </m:r>
                      </m:sup>
                    </m:sSup>
                  </m:oMath>
                </a14:m>
                <a:r>
                  <a:rPr lang="en-US" altLang="zh-CN" sz="1600" b="1" kern="100" dirty="0">
                    <a:effectLst/>
                    <a:latin typeface="+mn-lt"/>
                    <a:cs typeface="Times New Roman" panose="02020603050405020304" pitchFamily="18" charset="0"/>
                  </a:rPr>
                  <a:t> Hyperons</a:t>
                </a:r>
              </a:p>
              <a:p>
                <a:r>
                  <a:rPr lang="en-US" altLang="zh-CN" sz="1600" b="1" dirty="0">
                    <a:solidFill>
                      <a:srgbClr val="FF0000"/>
                    </a:solidFill>
                    <a:effectLst/>
                    <a:latin typeface="+mn-lt"/>
                    <a:ea typeface="华文仿宋" panose="02010600040101010101" pitchFamily="2" charset="-122"/>
                  </a:rPr>
                  <a:t>BESIII, Phys. Rev. Lett. 134, 131903 (2025)</a:t>
                </a:r>
                <a:r>
                  <a:rPr lang="zh-CN" altLang="zh-CN" sz="1600" b="1" dirty="0">
                    <a:solidFill>
                      <a:srgbClr val="FF0000"/>
                    </a:solidFill>
                    <a:effectLst/>
                    <a:latin typeface="+mn-lt"/>
                  </a:rPr>
                  <a:t> </a:t>
                </a:r>
                <a:endParaRPr lang="zh-CN" altLang="zh-CN" sz="1600" b="1" kern="100" dirty="0">
                  <a:solidFill>
                    <a:srgbClr val="FF0000"/>
                  </a:solidFill>
                  <a:effectLst/>
                  <a:latin typeface="+mn-lt"/>
                  <a:cs typeface="Times New Roman" panose="02020603050405020304" pitchFamily="18" charset="0"/>
                </a:endParaRPr>
              </a:p>
            </p:txBody>
          </p:sp>
        </mc:Choice>
        <mc:Fallback>
          <p:sp>
            <p:nvSpPr>
              <p:cNvPr id="12" name="文本框 11">
                <a:extLst>
                  <a:ext uri="{FF2B5EF4-FFF2-40B4-BE49-F238E27FC236}">
                    <a16:creationId xmlns:a16="http://schemas.microsoft.com/office/drawing/2014/main" id="{29E93BF3-FE79-0183-0BE2-07AD7F86A751}"/>
                  </a:ext>
                </a:extLst>
              </p:cNvPr>
              <p:cNvSpPr txBox="1">
                <a:spLocks noRot="1" noChangeAspect="1" noMove="1" noResize="1" noEditPoints="1" noAdjustHandles="1" noChangeArrowheads="1" noChangeShapeType="1" noTextEdit="1"/>
              </p:cNvSpPr>
              <p:nvPr/>
            </p:nvSpPr>
            <p:spPr>
              <a:xfrm>
                <a:off x="170994" y="3489914"/>
                <a:ext cx="4727848" cy="584775"/>
              </a:xfrm>
              <a:prstGeom prst="rect">
                <a:avLst/>
              </a:prstGeom>
              <a:blipFill>
                <a:blip r:embed="rId6"/>
                <a:stretch>
                  <a:fillRect l="-536" t="-2128" b="-10638"/>
                </a:stretch>
              </a:blipFill>
            </p:spPr>
            <p:txBody>
              <a:bodyPr/>
              <a:lstStyle/>
              <a:p>
                <a:r>
                  <a:rPr lang="zh-CN" altLang="en-US">
                    <a:noFill/>
                  </a:rPr>
                  <a:t> </a:t>
                </a:r>
              </a:p>
            </p:txBody>
          </p:sp>
        </mc:Fallback>
      </mc:AlternateContent>
      <p:pic>
        <p:nvPicPr>
          <p:cNvPr id="13" name="Picture 4">
            <a:extLst>
              <a:ext uri="{FF2B5EF4-FFF2-40B4-BE49-F238E27FC236}">
                <a16:creationId xmlns:a16="http://schemas.microsoft.com/office/drawing/2014/main" id="{CC872410-2476-3DED-8351-FD1D99E1AE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9893" y="4180787"/>
            <a:ext cx="4056254" cy="2411628"/>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extLst>
              <a:ext uri="{FF2B5EF4-FFF2-40B4-BE49-F238E27FC236}">
                <a16:creationId xmlns:a16="http://schemas.microsoft.com/office/drawing/2014/main" id="{F3BC893C-8564-7D09-5350-AF9EEFED81A3}"/>
              </a:ext>
            </a:extLst>
          </p:cNvPr>
          <p:cNvSpPr txBox="1"/>
          <p:nvPr/>
        </p:nvSpPr>
        <p:spPr>
          <a:xfrm>
            <a:off x="4126335" y="3557343"/>
            <a:ext cx="4557658" cy="584775"/>
          </a:xfrm>
          <a:prstGeom prst="rect">
            <a:avLst/>
          </a:prstGeom>
          <a:noFill/>
        </p:spPr>
        <p:txBody>
          <a:bodyPr wrap="none" rtlCol="0">
            <a:spAutoFit/>
          </a:bodyPr>
          <a:lstStyle/>
          <a:p>
            <a:r>
              <a:rPr kumimoji="1" lang="en-US" altLang="zh-CN" sz="1600" dirty="0">
                <a:latin typeface="+mn-lt"/>
              </a:rPr>
              <a:t> </a:t>
            </a:r>
            <a:r>
              <a:rPr lang="en" altLang="zh-CN" sz="1600" b="1" i="0" dirty="0">
                <a:effectLst/>
                <a:latin typeface="+mn-lt"/>
              </a:rPr>
              <a:t>Discovered a Glueball-like Particle – X(2370)</a:t>
            </a:r>
          </a:p>
          <a:p>
            <a:r>
              <a:rPr lang="en" altLang="zh-CN" sz="1600" b="1" i="0" dirty="0">
                <a:solidFill>
                  <a:srgbClr val="000000"/>
                </a:solidFill>
                <a:effectLst/>
                <a:latin typeface="+mn-lt"/>
              </a:rPr>
              <a:t> BESIII, </a:t>
            </a:r>
            <a:r>
              <a:rPr lang="en" altLang="zh-CN" sz="1600" b="1" i="0" dirty="0">
                <a:solidFill>
                  <a:srgbClr val="FF0000"/>
                </a:solidFill>
                <a:effectLst/>
                <a:latin typeface="+mn-lt"/>
              </a:rPr>
              <a:t>Phys. Rev. Lett. 132, 181901 (2024)</a:t>
            </a:r>
          </a:p>
        </p:txBody>
      </p:sp>
      <p:pic>
        <p:nvPicPr>
          <p:cNvPr id="15" name="图片 14">
            <a:extLst>
              <a:ext uri="{FF2B5EF4-FFF2-40B4-BE49-F238E27FC236}">
                <a16:creationId xmlns:a16="http://schemas.microsoft.com/office/drawing/2014/main" id="{218FB97B-BB42-0342-4FAA-B98B294AA8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7686" y="4265411"/>
            <a:ext cx="3402797" cy="2248622"/>
          </a:xfrm>
          <a:prstGeom prst="rect">
            <a:avLst/>
          </a:prstGeom>
        </p:spPr>
      </p:pic>
      <p:sp>
        <p:nvSpPr>
          <p:cNvPr id="16" name="文本框 15">
            <a:extLst>
              <a:ext uri="{FF2B5EF4-FFF2-40B4-BE49-F238E27FC236}">
                <a16:creationId xmlns:a16="http://schemas.microsoft.com/office/drawing/2014/main" id="{68F7DF57-113F-CE08-CE1D-C718962CF51A}"/>
              </a:ext>
            </a:extLst>
          </p:cNvPr>
          <p:cNvSpPr txBox="1"/>
          <p:nvPr/>
        </p:nvSpPr>
        <p:spPr>
          <a:xfrm>
            <a:off x="8110836" y="3450743"/>
            <a:ext cx="4873873" cy="830997"/>
          </a:xfrm>
          <a:prstGeom prst="rect">
            <a:avLst/>
          </a:prstGeom>
          <a:noFill/>
        </p:spPr>
        <p:txBody>
          <a:bodyPr wrap="square" rtlCol="0">
            <a:spAutoFit/>
          </a:bodyPr>
          <a:lstStyle/>
          <a:p>
            <a:r>
              <a:rPr lang="en" altLang="zh-CN" sz="1600" b="1" i="0" u="none" strike="noStrike" dirty="0">
                <a:effectLst/>
                <a:latin typeface="+mn-lt"/>
                <a:ea typeface="SimSun" panose="02010600030101010101" pitchFamily="2" charset="-122"/>
                <a:hlinkClick r:id="rId9">
                  <a:extLst>
                    <a:ext uri="{A12FA001-AC4F-418D-AE19-62706E023703}">
                      <ahyp:hlinkClr xmlns:ahyp="http://schemas.microsoft.com/office/drawing/2018/hyperlinkcolor" val="tx"/>
                    </a:ext>
                  </a:extLst>
                </a:hlinkClick>
              </a:rPr>
              <a:t>Discovery of fine structure near proton-</a:t>
            </a:r>
          </a:p>
          <a:p>
            <a:r>
              <a:rPr lang="en" altLang="zh-CN" sz="1600" b="1" i="0" u="none" strike="noStrike" dirty="0">
                <a:effectLst/>
                <a:latin typeface="+mn-lt"/>
                <a:ea typeface="SimSun" panose="02010600030101010101" pitchFamily="2" charset="-122"/>
                <a:hlinkClick r:id="rId9">
                  <a:extLst>
                    <a:ext uri="{A12FA001-AC4F-418D-AE19-62706E023703}">
                      <ahyp:hlinkClr xmlns:ahyp="http://schemas.microsoft.com/office/drawing/2018/hyperlinkcolor" val="tx"/>
                    </a:ext>
                  </a:extLst>
                </a:hlinkClick>
              </a:rPr>
              <a:t>anti-proton threshold:: X(1840) and X</a:t>
            </a:r>
            <a:r>
              <a:rPr lang="en-US" altLang="zh-CN" sz="1600" b="1" dirty="0">
                <a:latin typeface="+mn-lt"/>
                <a:ea typeface="SimSun" panose="02010600030101010101" pitchFamily="2" charset="-122"/>
                <a:hlinkClick r:id="rId9">
                  <a:extLst>
                    <a:ext uri="{A12FA001-AC4F-418D-AE19-62706E023703}">
                      <ahyp:hlinkClr xmlns:ahyp="http://schemas.microsoft.com/office/drawing/2018/hyperlinkcolor" val="tx"/>
                    </a:ext>
                  </a:extLst>
                </a:hlinkClick>
              </a:rPr>
              <a:t>(1880), </a:t>
            </a:r>
          </a:p>
          <a:p>
            <a:r>
              <a:rPr lang="en-US" altLang="zh-CN" sz="1600" b="1" dirty="0">
                <a:latin typeface="+mn-lt"/>
                <a:ea typeface="SimSun" panose="02010600030101010101" pitchFamily="2" charset="-122"/>
                <a:hlinkClick r:id="rId9">
                  <a:extLst>
                    <a:ext uri="{A12FA001-AC4F-418D-AE19-62706E023703}">
                      <ahyp:hlinkClr xmlns:ahyp="http://schemas.microsoft.com/office/drawing/2018/hyperlinkcolor" val="tx"/>
                    </a:ext>
                  </a:extLst>
                </a:hlinkClick>
              </a:rPr>
              <a:t> </a:t>
            </a:r>
            <a:r>
              <a:rPr lang="en" altLang="zh-CN" sz="1600" b="1" i="0" u="none" strike="noStrike" dirty="0">
                <a:solidFill>
                  <a:srgbClr val="FF0000"/>
                </a:solidFill>
                <a:effectLst/>
                <a:latin typeface="+mn-lt"/>
                <a:ea typeface="SimSun" panose="02010600030101010101" pitchFamily="2" charset="-122"/>
                <a:hlinkClick r:id="rId9">
                  <a:extLst>
                    <a:ext uri="{A12FA001-AC4F-418D-AE19-62706E023703}">
                      <ahyp:hlinkClr xmlns:ahyp="http://schemas.microsoft.com/office/drawing/2018/hyperlinkcolor" val="tx"/>
                    </a:ext>
                  </a:extLst>
                </a:hlinkClick>
              </a:rPr>
              <a:t>BESIII, </a:t>
            </a:r>
            <a:r>
              <a:rPr lang="en-US" altLang="zh-CN" sz="1600" b="1" dirty="0">
                <a:solidFill>
                  <a:srgbClr val="FF0000"/>
                </a:solidFill>
                <a:latin typeface="+mn-lt"/>
                <a:ea typeface="Microsoft YaHei" panose="020B0503020204020204" pitchFamily="34" charset="-122"/>
              </a:rPr>
              <a:t>PRL132 (2024) 151901</a:t>
            </a:r>
          </a:p>
        </p:txBody>
      </p:sp>
      <p:pic>
        <p:nvPicPr>
          <p:cNvPr id="18" name="图片 17">
            <a:extLst>
              <a:ext uri="{FF2B5EF4-FFF2-40B4-BE49-F238E27FC236}">
                <a16:creationId xmlns:a16="http://schemas.microsoft.com/office/drawing/2014/main" id="{4DA9B888-550F-8B79-28F9-D7BD0DEA847E}"/>
              </a:ext>
            </a:extLst>
          </p:cNvPr>
          <p:cNvPicPr>
            <a:picLocks noChangeAspect="1"/>
          </p:cNvPicPr>
          <p:nvPr/>
        </p:nvPicPr>
        <p:blipFill>
          <a:blip r:embed="rId10"/>
          <a:stretch>
            <a:fillRect/>
          </a:stretch>
        </p:blipFill>
        <p:spPr>
          <a:xfrm>
            <a:off x="7352900" y="1893774"/>
            <a:ext cx="4727848" cy="1588670"/>
          </a:xfrm>
          <a:prstGeom prst="rect">
            <a:avLst/>
          </a:prstGeom>
        </p:spPr>
      </p:pic>
      <p:pic>
        <p:nvPicPr>
          <p:cNvPr id="22" name="图片 21">
            <a:extLst>
              <a:ext uri="{FF2B5EF4-FFF2-40B4-BE49-F238E27FC236}">
                <a16:creationId xmlns:a16="http://schemas.microsoft.com/office/drawing/2014/main" id="{DCA5E571-5472-DAB6-0F4B-15405D357CD6}"/>
              </a:ext>
            </a:extLst>
          </p:cNvPr>
          <p:cNvPicPr>
            <a:picLocks noChangeAspect="1"/>
          </p:cNvPicPr>
          <p:nvPr/>
        </p:nvPicPr>
        <p:blipFill>
          <a:blip r:embed="rId11"/>
          <a:stretch>
            <a:fillRect/>
          </a:stretch>
        </p:blipFill>
        <p:spPr>
          <a:xfrm>
            <a:off x="4162627" y="2026689"/>
            <a:ext cx="2919860" cy="1438771"/>
          </a:xfrm>
          <a:prstGeom prst="rect">
            <a:avLst/>
          </a:prstGeom>
        </p:spPr>
      </p:pic>
    </p:spTree>
    <p:extLst>
      <p:ext uri="{BB962C8B-B14F-4D97-AF65-F5344CB8AC3E}">
        <p14:creationId xmlns:p14="http://schemas.microsoft.com/office/powerpoint/2010/main" val="2999948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4095" y="-41679"/>
            <a:ext cx="10515600" cy="819677"/>
          </a:xfrm>
        </p:spPr>
        <p:txBody>
          <a:bodyPr>
            <a:normAutofit/>
          </a:bodyPr>
          <a:lstStyle/>
          <a:p>
            <a:pPr algn="ctr"/>
            <a:r>
              <a:rPr kumimoji="1" lang="en-US" altLang="zh-CN" sz="4000" dirty="0">
                <a:latin typeface="Times New Roman" panose="02020603050405020304" pitchFamily="18" charset="0"/>
                <a:cs typeface="Times New Roman" panose="02020603050405020304" pitchFamily="18" charset="0"/>
              </a:rPr>
              <a:t>Hadron spectroscopy: high-statistics data </a:t>
            </a:r>
            <a:endParaRPr kumimoji="1" lang="zh-CN" altLang="en-US" sz="4000" dirty="0">
              <a:latin typeface="Times New Roman" panose="02020603050405020304" pitchFamily="18" charset="0"/>
              <a:cs typeface="Times New Roman" panose="02020603050405020304" pitchFamily="18" charset="0"/>
            </a:endParaRPr>
          </a:p>
        </p:txBody>
      </p:sp>
      <p:grpSp>
        <p:nvGrpSpPr>
          <p:cNvPr id="15" name="组合 14"/>
          <p:cNvGrpSpPr/>
          <p:nvPr/>
        </p:nvGrpSpPr>
        <p:grpSpPr>
          <a:xfrm>
            <a:off x="335248" y="1101545"/>
            <a:ext cx="4905265" cy="5726126"/>
            <a:chOff x="211017" y="1058922"/>
            <a:chExt cx="4905265" cy="5726126"/>
          </a:xfrm>
        </p:grpSpPr>
        <p:pic>
          <p:nvPicPr>
            <p:cNvPr id="4" name="图片 3"/>
            <p:cNvPicPr>
              <a:picLocks noChangeAspect="1"/>
            </p:cNvPicPr>
            <p:nvPr/>
          </p:nvPicPr>
          <p:blipFill>
            <a:blip r:embed="rId2"/>
            <a:stretch>
              <a:fillRect/>
            </a:stretch>
          </p:blipFill>
          <p:spPr>
            <a:xfrm>
              <a:off x="1900315" y="1058922"/>
              <a:ext cx="2551942" cy="1831528"/>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0820" y="2619619"/>
              <a:ext cx="3236236" cy="1902903"/>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0711" y="4321104"/>
              <a:ext cx="3465571" cy="2463944"/>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211017" y="1433700"/>
              <a:ext cx="1242648" cy="400110"/>
            </a:xfrm>
            <a:prstGeom prst="rect">
              <a:avLst/>
            </a:prstGeom>
            <a:noFill/>
          </p:spPr>
          <p:txBody>
            <a:bodyPr wrap="none" rtlCol="0">
              <a:spAutoFit/>
            </a:bodyPr>
            <a:lstStyle/>
            <a:p>
              <a:r>
                <a:rPr kumimoji="1" lang="en-US" altLang="zh-CN" sz="2000" dirty="0">
                  <a:solidFill>
                    <a:srgbClr val="FF0000"/>
                  </a:solidFill>
                  <a:latin typeface="Times New Roman" panose="02020603050405020304" pitchFamily="18" charset="0"/>
                  <a:cs typeface="Times New Roman" panose="02020603050405020304" pitchFamily="18" charset="0"/>
                </a:rPr>
                <a:t>58</a:t>
              </a:r>
              <a:r>
                <a:rPr kumimoji="1" lang="zh-CN" altLang="en-US" sz="2000" dirty="0">
                  <a:solidFill>
                    <a:srgbClr val="FF0000"/>
                  </a:solidFill>
                  <a:latin typeface="Times New Roman" panose="02020603050405020304" pitchFamily="18" charset="0"/>
                  <a:cs typeface="Times New Roman" panose="02020603050405020304" pitchFamily="18" charset="0"/>
                </a:rPr>
                <a:t> </a:t>
              </a:r>
              <a:r>
                <a:rPr kumimoji="1" lang="en-US" altLang="zh-CN" sz="2000" dirty="0">
                  <a:solidFill>
                    <a:srgbClr val="FF0000"/>
                  </a:solidFill>
                  <a:latin typeface="Times New Roman" panose="02020603050405020304" pitchFamily="18" charset="0"/>
                  <a:cs typeface="Times New Roman" panose="02020603050405020304" pitchFamily="18" charset="0"/>
                </a:rPr>
                <a:t>million</a:t>
              </a:r>
              <a:endParaRPr kumimoji="1"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212440" y="3322454"/>
              <a:ext cx="1412566" cy="400110"/>
            </a:xfrm>
            <a:prstGeom prst="rect">
              <a:avLst/>
            </a:prstGeom>
            <a:noFill/>
          </p:spPr>
          <p:txBody>
            <a:bodyPr wrap="none" rtlCol="0">
              <a:spAutoFit/>
            </a:bodyPr>
            <a:lstStyle/>
            <a:p>
              <a:r>
                <a:rPr kumimoji="1" lang="en-US" altLang="zh-CN" sz="2000" dirty="0">
                  <a:solidFill>
                    <a:srgbClr val="FF0000"/>
                  </a:solidFill>
                  <a:latin typeface="Times New Roman" panose="02020603050405020304" pitchFamily="18" charset="0"/>
                  <a:cs typeface="Times New Roman" panose="02020603050405020304" pitchFamily="18" charset="0"/>
                </a:rPr>
                <a:t>225</a:t>
              </a:r>
              <a:r>
                <a:rPr kumimoji="1" lang="zh-CN" altLang="en-US" sz="2000" dirty="0">
                  <a:solidFill>
                    <a:srgbClr val="FF0000"/>
                  </a:solidFill>
                  <a:latin typeface="Times New Roman" panose="02020603050405020304" pitchFamily="18" charset="0"/>
                  <a:cs typeface="Times New Roman" panose="02020603050405020304" pitchFamily="18" charset="0"/>
                </a:rPr>
                <a:t> </a:t>
              </a:r>
              <a:r>
                <a:rPr kumimoji="1" lang="en-US" altLang="zh-CN" sz="2000" dirty="0">
                  <a:solidFill>
                    <a:srgbClr val="FF0000"/>
                  </a:solidFill>
                  <a:latin typeface="Times New Roman" panose="02020603050405020304" pitchFamily="18" charset="0"/>
                  <a:cs typeface="Times New Roman" panose="02020603050405020304" pitchFamily="18" charset="0"/>
                </a:rPr>
                <a:t>million</a:t>
              </a:r>
              <a:endParaRPr kumimoji="1"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236494" y="5315976"/>
              <a:ext cx="1284326" cy="400110"/>
            </a:xfrm>
            <a:prstGeom prst="rect">
              <a:avLst/>
            </a:prstGeom>
            <a:noFill/>
          </p:spPr>
          <p:txBody>
            <a:bodyPr wrap="none" rtlCol="0">
              <a:spAutoFit/>
            </a:bodyPr>
            <a:lstStyle/>
            <a:p>
              <a:r>
                <a:rPr kumimoji="1" lang="en-US" altLang="zh-CN" sz="2000" dirty="0">
                  <a:solidFill>
                    <a:srgbClr val="FF0000"/>
                  </a:solidFill>
                  <a:latin typeface="Times New Roman" panose="02020603050405020304" pitchFamily="18" charset="0"/>
                  <a:cs typeface="Times New Roman" panose="02020603050405020304" pitchFamily="18" charset="0"/>
                </a:rPr>
                <a:t>10 billion </a:t>
              </a:r>
              <a:endParaRPr kumimoji="1" lang="zh-CN" altLang="en-US" sz="2000" dirty="0">
                <a:solidFill>
                  <a:srgbClr val="FF0000"/>
                </a:solidFill>
                <a:latin typeface="Times New Roman" panose="02020603050405020304" pitchFamily="18" charset="0"/>
                <a:cs typeface="Times New Roman" panose="02020603050405020304" pitchFamily="18" charset="0"/>
              </a:endParaRPr>
            </a:p>
          </p:txBody>
        </p:sp>
        <p:cxnSp>
          <p:nvCxnSpPr>
            <p:cNvPr id="12" name="直线箭头连接符 11"/>
            <p:cNvCxnSpPr/>
            <p:nvPr/>
          </p:nvCxnSpPr>
          <p:spPr>
            <a:xfrm>
              <a:off x="3026227" y="1143000"/>
              <a:ext cx="0" cy="4168619"/>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nvSpPr>
        <p:spPr>
          <a:xfrm>
            <a:off x="5017701" y="1208675"/>
            <a:ext cx="1443857" cy="461665"/>
          </a:xfrm>
          <a:prstGeom prst="rect">
            <a:avLst/>
          </a:prstGeom>
          <a:noFill/>
        </p:spPr>
        <p:txBody>
          <a:bodyPr wrap="none" rtlCol="0">
            <a:spAutoFit/>
          </a:bodyPr>
          <a:lstStyle/>
          <a:p>
            <a:r>
              <a:rPr kumimoji="1" lang="en-US" altLang="zh-CN" b="1" dirty="0">
                <a:solidFill>
                  <a:schemeClr val="accent1"/>
                </a:solidFill>
                <a:latin typeface="Times New Roman" panose="02020603050405020304" pitchFamily="18" charset="0"/>
                <a:cs typeface="Times New Roman" panose="02020603050405020304" pitchFamily="18" charset="0"/>
              </a:rPr>
              <a:t>Structure</a:t>
            </a:r>
            <a:endParaRPr kumimoji="1" lang="zh-CN" altLang="en-US" b="1" dirty="0">
              <a:solidFill>
                <a:schemeClr val="accent1"/>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4931548" y="2771282"/>
            <a:ext cx="2300694" cy="461665"/>
          </a:xfrm>
          <a:prstGeom prst="rect">
            <a:avLst/>
          </a:prstGeom>
          <a:noFill/>
        </p:spPr>
        <p:txBody>
          <a:bodyPr wrap="none" rtlCol="0">
            <a:spAutoFit/>
          </a:bodyPr>
          <a:lstStyle/>
          <a:p>
            <a:r>
              <a:rPr kumimoji="1" lang="en-US" altLang="zh-CN" b="1" dirty="0">
                <a:solidFill>
                  <a:schemeClr val="accent1"/>
                </a:solidFill>
                <a:latin typeface="Times New Roman" panose="02020603050405020304" pitchFamily="18" charset="0"/>
                <a:cs typeface="Times New Roman" panose="02020603050405020304" pitchFamily="18" charset="0"/>
              </a:rPr>
              <a:t>More structures</a:t>
            </a:r>
            <a:endParaRPr kumimoji="1" lang="zh-CN" altLang="en-US" b="1" dirty="0">
              <a:solidFill>
                <a:schemeClr val="accent1"/>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5071752" y="4892577"/>
            <a:ext cx="2170018" cy="461665"/>
          </a:xfrm>
          <a:prstGeom prst="rect">
            <a:avLst/>
          </a:prstGeom>
          <a:noFill/>
        </p:spPr>
        <p:txBody>
          <a:bodyPr wrap="none" rtlCol="0">
            <a:spAutoFit/>
          </a:bodyPr>
          <a:lstStyle/>
          <a:p>
            <a:r>
              <a:rPr kumimoji="1" lang="en-US" altLang="zh-CN" b="1" dirty="0">
                <a:solidFill>
                  <a:schemeClr val="accent1"/>
                </a:solidFill>
                <a:latin typeface="Times New Roman" panose="02020603050405020304" pitchFamily="18" charset="0"/>
                <a:cs typeface="Times New Roman" panose="02020603050405020304" pitchFamily="18" charset="0"/>
              </a:rPr>
              <a:t>Fine structures</a:t>
            </a:r>
            <a:endParaRPr kumimoji="1" lang="zh-CN" altLang="en-US" b="1" dirty="0">
              <a:solidFill>
                <a:schemeClr val="accent1"/>
              </a:solidFill>
              <a:latin typeface="Times New Roman" panose="02020603050405020304" pitchFamily="18" charset="0"/>
              <a:cs typeface="Times New Roman" panose="02020603050405020304" pitchFamily="18" charset="0"/>
            </a:endParaRPr>
          </a:p>
        </p:txBody>
      </p:sp>
      <p:sp>
        <p:nvSpPr>
          <p:cNvPr id="19" name="矩形 18"/>
          <p:cNvSpPr/>
          <p:nvPr/>
        </p:nvSpPr>
        <p:spPr>
          <a:xfrm>
            <a:off x="5013685" y="3246176"/>
            <a:ext cx="1906291" cy="307777"/>
          </a:xfrm>
          <a:prstGeom prst="rect">
            <a:avLst/>
          </a:prstGeom>
        </p:spPr>
        <p:txBody>
          <a:bodyPr wrap="none">
            <a:spAutoFit/>
          </a:bodyPr>
          <a:lstStyle/>
          <a:p>
            <a:r>
              <a:rPr lang="en-US" altLang="zh-CN" sz="1400" dirty="0">
                <a:solidFill>
                  <a:prstClr val="black"/>
                </a:solidFill>
                <a:ea typeface="Cambria Math" panose="02040503050406030204" pitchFamily="18" charset="0"/>
              </a:rPr>
              <a:t>PRL106(2011)072002 </a:t>
            </a:r>
            <a:endParaRPr lang="zh-CN" altLang="en-US" sz="1400" dirty="0">
              <a:solidFill>
                <a:prstClr val="black"/>
              </a:solidFill>
            </a:endParaRPr>
          </a:p>
        </p:txBody>
      </p:sp>
      <p:sp>
        <p:nvSpPr>
          <p:cNvPr id="20" name="矩形 19"/>
          <p:cNvSpPr/>
          <p:nvPr/>
        </p:nvSpPr>
        <p:spPr>
          <a:xfrm>
            <a:off x="5068314" y="5354242"/>
            <a:ext cx="2055371" cy="307777"/>
          </a:xfrm>
          <a:prstGeom prst="rect">
            <a:avLst/>
          </a:prstGeom>
        </p:spPr>
        <p:txBody>
          <a:bodyPr wrap="none">
            <a:spAutoFit/>
          </a:bodyPr>
          <a:lstStyle/>
          <a:p>
            <a:r>
              <a:rPr lang="en-US" altLang="zh-CN" sz="1400" dirty="0">
                <a:effectLst>
                  <a:outerShdw blurRad="50800" dist="50800" dir="5400000" sx="95000" sy="95000" algn="ctr" rotWithShape="0">
                    <a:prstClr val="white"/>
                  </a:outerShdw>
                  <a:reflection blurRad="6350" stA="55000" endA="300" endPos="45500" dir="5400000" sy="-100000" algn="bl" rotWithShape="0"/>
                </a:effectLst>
                <a:ea typeface="Cambria Math" panose="02040503050406030204" pitchFamily="18" charset="0"/>
              </a:rPr>
              <a:t> </a:t>
            </a:r>
            <a:r>
              <a:rPr lang="en-US" altLang="zh-CN" sz="1400" dirty="0">
                <a:ea typeface="Cambria Math" panose="02040503050406030204" pitchFamily="18" charset="0"/>
              </a:rPr>
              <a:t>PRL</a:t>
            </a:r>
            <a:r>
              <a:rPr lang="en-US" altLang="zh-CN" sz="1400" i="0" u="none" strike="noStrike" dirty="0">
                <a:effectLst/>
              </a:rPr>
              <a:t>129 (2022) 042001</a:t>
            </a:r>
            <a:r>
              <a:rPr lang="en-US" altLang="zh-CN" sz="1400" dirty="0">
                <a:ea typeface="Cambria Math" panose="02040503050406030204" pitchFamily="18" charset="0"/>
              </a:rPr>
              <a:t> </a:t>
            </a:r>
          </a:p>
        </p:txBody>
      </p:sp>
      <p:sp>
        <p:nvSpPr>
          <p:cNvPr id="22" name="文本框 21"/>
          <p:cNvSpPr txBox="1"/>
          <p:nvPr/>
        </p:nvSpPr>
        <p:spPr>
          <a:xfrm>
            <a:off x="2567215" y="742890"/>
            <a:ext cx="1104139" cy="400110"/>
          </a:xfrm>
          <a:prstGeom prst="rect">
            <a:avLst/>
          </a:prstGeom>
          <a:noFill/>
        </p:spPr>
        <p:txBody>
          <a:bodyPr wrap="square">
            <a:spAutoFit/>
          </a:bodyPr>
          <a:lstStyle/>
          <a:p>
            <a:r>
              <a:rPr kumimoji="1" lang="en-US" altLang="zh-CN" sz="2000" b="1" dirty="0">
                <a:solidFill>
                  <a:srgbClr val="FF0000"/>
                </a:solidFill>
                <a:latin typeface="Times New Roman" panose="02020603050405020304" pitchFamily="18" charset="0"/>
                <a:cs typeface="Times New Roman" panose="02020603050405020304" pitchFamily="18" charset="0"/>
              </a:rPr>
              <a:t>X(1835) </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8" name="矩形 27"/>
          <p:cNvSpPr/>
          <p:nvPr/>
        </p:nvSpPr>
        <p:spPr>
          <a:xfrm>
            <a:off x="4881287" y="1624356"/>
            <a:ext cx="1911101" cy="307777"/>
          </a:xfrm>
          <a:prstGeom prst="rect">
            <a:avLst/>
          </a:prstGeom>
        </p:spPr>
        <p:txBody>
          <a:bodyPr wrap="none">
            <a:spAutoFit/>
          </a:bodyPr>
          <a:lstStyle/>
          <a:p>
            <a:r>
              <a:rPr lang="en-US" altLang="zh-CN" sz="1400" dirty="0">
                <a:solidFill>
                  <a:prstClr val="black"/>
                </a:solidFill>
                <a:latin typeface="+mn-ea"/>
              </a:rPr>
              <a:t>PRL 95(2005)</a:t>
            </a:r>
            <a:r>
              <a:rPr lang="zh-CN" altLang="en-US" sz="1400" dirty="0">
                <a:effectLst/>
                <a:latin typeface="+mn-ea"/>
              </a:rPr>
              <a:t> </a:t>
            </a:r>
            <a:r>
              <a:rPr lang="en-US" altLang="zh-CN" sz="1400" dirty="0">
                <a:effectLst/>
                <a:latin typeface="+mn-ea"/>
              </a:rPr>
              <a:t>262001 </a:t>
            </a:r>
            <a:r>
              <a:rPr lang="en-US" altLang="zh-CN" sz="1400" dirty="0">
                <a:solidFill>
                  <a:prstClr val="black"/>
                </a:solidFill>
                <a:latin typeface="+mn-ea"/>
              </a:rPr>
              <a:t> </a:t>
            </a:r>
            <a:endParaRPr lang="zh-CN" altLang="en-US" sz="1400" dirty="0">
              <a:solidFill>
                <a:prstClr val="black"/>
              </a:solidFill>
              <a:latin typeface="+mn-ea"/>
            </a:endParaRPr>
          </a:p>
        </p:txBody>
      </p:sp>
      <mc:AlternateContent xmlns:mc="http://schemas.openxmlformats.org/markup-compatibility/2006" xmlns:a14="http://schemas.microsoft.com/office/drawing/2010/main">
        <mc:Choice Requires="a14">
          <p:sp>
            <p:nvSpPr>
              <p:cNvPr id="3" name="Rectangle 17">
                <a:extLst>
                  <a:ext uri="{FF2B5EF4-FFF2-40B4-BE49-F238E27FC236}">
                    <a16:creationId xmlns:a16="http://schemas.microsoft.com/office/drawing/2014/main" id="{3DD9BFA8-C33E-F680-C03B-E96109C748C0}"/>
                  </a:ext>
                </a:extLst>
              </p:cNvPr>
              <p:cNvSpPr/>
              <p:nvPr/>
            </p:nvSpPr>
            <p:spPr>
              <a:xfrm>
                <a:off x="3746974" y="758279"/>
                <a:ext cx="1644809" cy="369332"/>
              </a:xfrm>
              <a:prstGeom prst="rect">
                <a:avLst/>
              </a:prstGeom>
              <a:solidFill>
                <a:srgbClr val="CCFFFF"/>
              </a:solidFill>
            </p:spPr>
            <p:txBody>
              <a:bodyPr wrap="none">
                <a:spAutoFit/>
              </a:bodyPr>
              <a:lstStyle/>
              <a:p>
                <a:r>
                  <a:rPr lang="en-US" altLang="zh-CN" sz="1800" b="1" dirty="0">
                    <a:solidFill>
                      <a:prstClr val="black"/>
                    </a:solidFill>
                    <a:latin typeface="Cambria Math" panose="02040503050406030204" pitchFamily="18" charset="0"/>
                    <a:ea typeface="宋体" charset="-122"/>
                    <a:cs typeface=""/>
                  </a:rPr>
                  <a:t>J/</a:t>
                </a:r>
                <a:r>
                  <a:rPr lang="el-GR" altLang="zh-CN" sz="1800" b="1" dirty="0">
                    <a:solidFill>
                      <a:prstClr val="black"/>
                    </a:solidFill>
                    <a:latin typeface="Cambria Math" panose="02040503050406030204" pitchFamily="18" charset="0"/>
                    <a:ea typeface="宋体" charset="-122"/>
                    <a:cs typeface=""/>
                  </a:rPr>
                  <a:t>ψ→γ</a:t>
                </a:r>
                <a14:m>
                  <m:oMath xmlns:m="http://schemas.openxmlformats.org/officeDocument/2006/math">
                    <m:sSup>
                      <m:sSupPr>
                        <m:ctrlPr>
                          <a:rPr lang="en-US" altLang="zh-CN" sz="1800" b="1" i="1">
                            <a:solidFill>
                              <a:prstClr val="black"/>
                            </a:solidFill>
                            <a:latin typeface="Cambria Math" panose="02040503050406030204" pitchFamily="18" charset="0"/>
                            <a:ea typeface="宋体" charset="-122"/>
                            <a:cs typeface=""/>
                          </a:rPr>
                        </m:ctrlPr>
                      </m:sSupPr>
                      <m:e>
                        <m:r>
                          <a:rPr lang="en-US" altLang="zh-CN" sz="1800" b="1">
                            <a:solidFill>
                              <a:prstClr val="black"/>
                            </a:solidFill>
                            <a:latin typeface="Cambria Math" panose="02040503050406030204" pitchFamily="18" charset="0"/>
                            <a:ea typeface="宋体" charset="-122"/>
                            <a:cs typeface=""/>
                          </a:rPr>
                          <m:t>𝛈</m:t>
                        </m:r>
                      </m:e>
                      <m:sup>
                        <m:r>
                          <a:rPr lang="en-US" altLang="zh-CN" sz="1800" b="1">
                            <a:solidFill>
                              <a:prstClr val="black"/>
                            </a:solidFill>
                            <a:latin typeface="Cambria Math" panose="02040503050406030204" pitchFamily="18" charset="0"/>
                            <a:ea typeface="宋体" charset="-122"/>
                            <a:cs typeface=""/>
                          </a:rPr>
                          <m:t>′</m:t>
                        </m:r>
                      </m:sup>
                    </m:sSup>
                    <m:sSup>
                      <m:sSupPr>
                        <m:ctrlPr>
                          <a:rPr lang="en-US" altLang="zh-CN" sz="1800" b="1" i="1">
                            <a:solidFill>
                              <a:prstClr val="black"/>
                            </a:solidFill>
                            <a:latin typeface="Cambria Math" panose="02040503050406030204" pitchFamily="18" charset="0"/>
                            <a:ea typeface="宋体" charset="-122"/>
                            <a:cs typeface=""/>
                          </a:rPr>
                        </m:ctrlPr>
                      </m:sSupPr>
                      <m:e>
                        <m:r>
                          <a:rPr lang="en-US" altLang="zh-CN" sz="1800" b="1">
                            <a:solidFill>
                              <a:prstClr val="black"/>
                            </a:solidFill>
                            <a:latin typeface="Cambria Math" panose="02040503050406030204" pitchFamily="18" charset="0"/>
                            <a:ea typeface="宋体" charset="-122"/>
                            <a:cs typeface=""/>
                          </a:rPr>
                          <m:t>𝛑</m:t>
                        </m:r>
                      </m:e>
                      <m:sup>
                        <m:r>
                          <a:rPr lang="en-US" altLang="zh-CN" sz="1800" b="1">
                            <a:solidFill>
                              <a:prstClr val="black"/>
                            </a:solidFill>
                            <a:latin typeface="Cambria Math" panose="02040503050406030204" pitchFamily="18" charset="0"/>
                            <a:ea typeface="宋体" charset="-122"/>
                            <a:cs typeface=""/>
                          </a:rPr>
                          <m:t>+</m:t>
                        </m:r>
                      </m:sup>
                    </m:sSup>
                    <m:sSup>
                      <m:sSupPr>
                        <m:ctrlPr>
                          <a:rPr lang="en-US" altLang="zh-CN" sz="1800" b="1" i="1">
                            <a:solidFill>
                              <a:prstClr val="black"/>
                            </a:solidFill>
                            <a:latin typeface="Cambria Math" panose="02040503050406030204" pitchFamily="18" charset="0"/>
                            <a:ea typeface="宋体" charset="-122"/>
                            <a:cs typeface=""/>
                          </a:rPr>
                        </m:ctrlPr>
                      </m:sSupPr>
                      <m:e>
                        <m:r>
                          <a:rPr lang="en-US" altLang="zh-CN" sz="1800" b="1">
                            <a:solidFill>
                              <a:prstClr val="black"/>
                            </a:solidFill>
                            <a:latin typeface="Cambria Math" panose="02040503050406030204" pitchFamily="18" charset="0"/>
                            <a:ea typeface="宋体" charset="-122"/>
                            <a:cs typeface=""/>
                          </a:rPr>
                          <m:t>𝛑</m:t>
                        </m:r>
                      </m:e>
                      <m:sup>
                        <m:r>
                          <a:rPr lang="en-US" altLang="zh-CN" sz="1800" b="1">
                            <a:solidFill>
                              <a:prstClr val="black"/>
                            </a:solidFill>
                            <a:latin typeface="Cambria Math" panose="02040503050406030204" pitchFamily="18" charset="0"/>
                            <a:ea typeface="宋体" charset="-122"/>
                            <a:cs typeface=""/>
                          </a:rPr>
                          <m:t>−</m:t>
                        </m:r>
                      </m:sup>
                    </m:sSup>
                  </m:oMath>
                </a14:m>
                <a:endParaRPr lang="en-CN" sz="1800" dirty="0"/>
              </a:p>
            </p:txBody>
          </p:sp>
        </mc:Choice>
        <mc:Fallback xmlns="">
          <p:sp>
            <p:nvSpPr>
              <p:cNvPr id="3" name="Rectangle 17">
                <a:extLst>
                  <a:ext uri="{FF2B5EF4-FFF2-40B4-BE49-F238E27FC236}">
                    <a16:creationId xmlns:a16="http://schemas.microsoft.com/office/drawing/2014/main" id="{3DD9BFA8-C33E-F680-C03B-E96109C748C0}"/>
                  </a:ext>
                </a:extLst>
              </p:cNvPr>
              <p:cNvSpPr>
                <a:spLocks noRot="1" noChangeAspect="1" noMove="1" noResize="1" noEditPoints="1" noAdjustHandles="1" noChangeArrowheads="1" noChangeShapeType="1" noTextEdit="1"/>
              </p:cNvSpPr>
              <p:nvPr/>
            </p:nvSpPr>
            <p:spPr>
              <a:xfrm>
                <a:off x="3746974" y="758279"/>
                <a:ext cx="1644809" cy="369332"/>
              </a:xfrm>
              <a:prstGeom prst="rect">
                <a:avLst/>
              </a:prstGeom>
              <a:blipFill>
                <a:blip r:embed="rId6"/>
                <a:stretch>
                  <a:fillRect l="-3846" t="-6667" b="-26667"/>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1E0819E6-CDB7-64D9-383F-8CC509880F2F}"/>
              </a:ext>
            </a:extLst>
          </p:cNvPr>
          <p:cNvPicPr>
            <a:picLocks noChangeAspect="1"/>
          </p:cNvPicPr>
          <p:nvPr/>
        </p:nvPicPr>
        <p:blipFill>
          <a:blip r:embed="rId7"/>
          <a:stretch>
            <a:fillRect/>
          </a:stretch>
        </p:blipFill>
        <p:spPr>
          <a:xfrm>
            <a:off x="7364640" y="2291972"/>
            <a:ext cx="4654201" cy="2546320"/>
          </a:xfrm>
          <a:prstGeom prst="rect">
            <a:avLst/>
          </a:prstGeom>
        </p:spPr>
      </p:pic>
      <p:sp>
        <p:nvSpPr>
          <p:cNvPr id="13" name="文本框 12">
            <a:extLst>
              <a:ext uri="{FF2B5EF4-FFF2-40B4-BE49-F238E27FC236}">
                <a16:creationId xmlns:a16="http://schemas.microsoft.com/office/drawing/2014/main" id="{48A5BBDF-2058-3406-9869-2A9C80658D77}"/>
              </a:ext>
            </a:extLst>
          </p:cNvPr>
          <p:cNvSpPr txBox="1"/>
          <p:nvPr/>
        </p:nvSpPr>
        <p:spPr>
          <a:xfrm>
            <a:off x="8835576" y="1701300"/>
            <a:ext cx="1712328" cy="461665"/>
          </a:xfrm>
          <a:prstGeom prst="rect">
            <a:avLst/>
          </a:prstGeom>
          <a:solidFill>
            <a:srgbClr val="FFFF00"/>
          </a:solidFill>
        </p:spPr>
        <p:txBody>
          <a:bodyPr wrap="none" rtlCol="0">
            <a:spAutoFit/>
          </a:bodyPr>
          <a:lstStyle/>
          <a:p>
            <a:pPr algn="l"/>
            <a:r>
              <a:rPr kumimoji="1" lang="en-US" altLang="zh-CN" dirty="0">
                <a:latin typeface="Times New Roman" panose="02020603050405020304" pitchFamily="18" charset="0"/>
                <a:cs typeface="Times New Roman" panose="02020603050405020304" pitchFamily="18" charset="0"/>
              </a:rPr>
              <a:t>Rich spectra</a:t>
            </a:r>
            <a:endParaRPr kumimoji="1" lang="zh-CN" alt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07500" y="92058"/>
            <a:ext cx="11084500" cy="659643"/>
          </a:xfrm>
        </p:spPr>
        <p:txBody>
          <a:bodyPr>
            <a:normAutofit/>
          </a:bodyPr>
          <a:lstStyle/>
          <a:p>
            <a:r>
              <a:rPr kumimoji="1" lang="en-US" altLang="zh-CN" sz="3300" dirty="0"/>
              <a:t>Highlight: light hadron from charmed hadron decays </a:t>
            </a:r>
            <a:endParaRPr kumimoji="1" lang="zh-CN" altLang="en-US" sz="3300" dirty="0"/>
          </a:p>
        </p:txBody>
      </p:sp>
      <p:sp>
        <p:nvSpPr>
          <p:cNvPr id="3" name="灯片编号占位符 2"/>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t>18</a:t>
            </a:fld>
            <a:endParaRPr lang="zh-CN" altLang="en-US">
              <a:solidFill>
                <a:prstClr val="black">
                  <a:tint val="75000"/>
                </a:prstClr>
              </a:solidFill>
            </a:endParaRPr>
          </a:p>
        </p:txBody>
      </p:sp>
      <p:grpSp>
        <p:nvGrpSpPr>
          <p:cNvPr id="14" name="组合 13">
            <a:extLst>
              <a:ext uri="{FF2B5EF4-FFF2-40B4-BE49-F238E27FC236}">
                <a16:creationId xmlns:a16="http://schemas.microsoft.com/office/drawing/2014/main" id="{4442ADF8-46DF-58B4-BD98-28F6E7259DF8}"/>
              </a:ext>
            </a:extLst>
          </p:cNvPr>
          <p:cNvGrpSpPr/>
          <p:nvPr/>
        </p:nvGrpSpPr>
        <p:grpSpPr>
          <a:xfrm>
            <a:off x="515580" y="1548312"/>
            <a:ext cx="4929723" cy="1770388"/>
            <a:chOff x="515580" y="1658612"/>
            <a:chExt cx="4929723" cy="1770388"/>
          </a:xfrm>
        </p:grpSpPr>
        <p:pic>
          <p:nvPicPr>
            <p:cNvPr id="10" name="图片 9">
              <a:extLst>
                <a:ext uri="{FF2B5EF4-FFF2-40B4-BE49-F238E27FC236}">
                  <a16:creationId xmlns:a16="http://schemas.microsoft.com/office/drawing/2014/main" id="{0E374180-9DD4-3F4B-45FF-046A8B5EB62D}"/>
                </a:ext>
              </a:extLst>
            </p:cNvPr>
            <p:cNvPicPr>
              <a:picLocks noChangeAspect="1"/>
            </p:cNvPicPr>
            <p:nvPr/>
          </p:nvPicPr>
          <p:blipFill>
            <a:blip r:embed="rId2"/>
            <a:stretch>
              <a:fillRect/>
            </a:stretch>
          </p:blipFill>
          <p:spPr>
            <a:xfrm>
              <a:off x="515580" y="1658612"/>
              <a:ext cx="4929723" cy="1770388"/>
            </a:xfrm>
            <a:prstGeom prst="rect">
              <a:avLst/>
            </a:prstGeom>
          </p:spPr>
        </p:pic>
        <p:pic>
          <p:nvPicPr>
            <p:cNvPr id="12" name="图片 11">
              <a:extLst>
                <a:ext uri="{FF2B5EF4-FFF2-40B4-BE49-F238E27FC236}">
                  <a16:creationId xmlns:a16="http://schemas.microsoft.com/office/drawing/2014/main" id="{8EB211C5-07C8-7926-F28F-6EEE4692DED1}"/>
                </a:ext>
              </a:extLst>
            </p:cNvPr>
            <p:cNvPicPr>
              <a:picLocks noChangeAspect="1"/>
            </p:cNvPicPr>
            <p:nvPr/>
          </p:nvPicPr>
          <p:blipFill>
            <a:blip r:embed="rId3"/>
            <a:stretch>
              <a:fillRect/>
            </a:stretch>
          </p:blipFill>
          <p:spPr>
            <a:xfrm>
              <a:off x="2307565" y="1782247"/>
              <a:ext cx="291797" cy="291797"/>
            </a:xfrm>
            <a:prstGeom prst="rect">
              <a:avLst/>
            </a:prstGeom>
          </p:spPr>
        </p:pic>
        <p:pic>
          <p:nvPicPr>
            <p:cNvPr id="13" name="图片 12">
              <a:extLst>
                <a:ext uri="{FF2B5EF4-FFF2-40B4-BE49-F238E27FC236}">
                  <a16:creationId xmlns:a16="http://schemas.microsoft.com/office/drawing/2014/main" id="{D884B91B-4861-F363-8C67-3D24589AE64D}"/>
                </a:ext>
              </a:extLst>
            </p:cNvPr>
            <p:cNvPicPr>
              <a:picLocks noChangeAspect="1"/>
            </p:cNvPicPr>
            <p:nvPr/>
          </p:nvPicPr>
          <p:blipFill>
            <a:blip r:embed="rId3"/>
            <a:stretch>
              <a:fillRect/>
            </a:stretch>
          </p:blipFill>
          <p:spPr>
            <a:xfrm>
              <a:off x="4771651" y="1770637"/>
              <a:ext cx="291797" cy="291797"/>
            </a:xfrm>
            <a:prstGeom prst="rect">
              <a:avLst/>
            </a:prstGeom>
          </p:spPr>
        </p:pic>
      </p:grpSp>
      <p:sp>
        <p:nvSpPr>
          <p:cNvPr id="16" name="文本框 15">
            <a:extLst>
              <a:ext uri="{FF2B5EF4-FFF2-40B4-BE49-F238E27FC236}">
                <a16:creationId xmlns:a16="http://schemas.microsoft.com/office/drawing/2014/main" id="{A097C240-E0B1-603A-29D1-65CECF51DA97}"/>
              </a:ext>
            </a:extLst>
          </p:cNvPr>
          <p:cNvSpPr txBox="1"/>
          <p:nvPr/>
        </p:nvSpPr>
        <p:spPr>
          <a:xfrm>
            <a:off x="1814825" y="1326239"/>
            <a:ext cx="2530173" cy="253916"/>
          </a:xfrm>
          <a:prstGeom prst="rect">
            <a:avLst/>
          </a:prstGeom>
          <a:noFill/>
        </p:spPr>
        <p:txBody>
          <a:bodyPr wrap="square">
            <a:spAutoFit/>
          </a:bodyPr>
          <a:lstStyle/>
          <a:p>
            <a:r>
              <a:rPr lang="en-US" altLang="zh-CN" sz="1050" b="1" dirty="0">
                <a:solidFill>
                  <a:srgbClr val="FF0000"/>
                </a:solidFill>
                <a:latin typeface="微软雅黑" panose="020B0503020204020204" charset="-122"/>
                <a:ea typeface="微软雅黑" panose="020B0503020204020204" charset="-122"/>
              </a:rPr>
              <a:t>Phys. Rev. Lett. 123, 112001 (2019</a:t>
            </a:r>
            <a:r>
              <a:rPr lang="en-US" altLang="zh-CN" sz="1050" b="1" dirty="0">
                <a:solidFill>
                  <a:srgbClr val="FF0000"/>
                </a:solidFill>
                <a:effectLst/>
                <a:latin typeface="等线" panose="02010600030101010101" pitchFamily="2" charset="-122"/>
                <a:cs typeface="Times New Roman" panose="02020603050405020304" pitchFamily="18" charset="0"/>
              </a:rPr>
              <a:t>)</a:t>
            </a:r>
            <a:endParaRPr lang="zh-CN" altLang="en-US" sz="1050" b="1" dirty="0">
              <a:solidFill>
                <a:srgbClr val="FF0000"/>
              </a:solidFill>
            </a:endParaRPr>
          </a:p>
        </p:txBody>
      </p:sp>
      <p:sp>
        <p:nvSpPr>
          <p:cNvPr id="17" name="文本框 16">
            <a:extLst>
              <a:ext uri="{FF2B5EF4-FFF2-40B4-BE49-F238E27FC236}">
                <a16:creationId xmlns:a16="http://schemas.microsoft.com/office/drawing/2014/main" id="{6BD875F2-3B91-8490-4098-90C654EE72B4}"/>
              </a:ext>
            </a:extLst>
          </p:cNvPr>
          <p:cNvSpPr txBox="1"/>
          <p:nvPr/>
        </p:nvSpPr>
        <p:spPr>
          <a:xfrm>
            <a:off x="359595" y="3249450"/>
            <a:ext cx="1253448" cy="253916"/>
          </a:xfrm>
          <a:prstGeom prst="rect">
            <a:avLst/>
          </a:prstGeom>
          <a:noFill/>
        </p:spPr>
        <p:txBody>
          <a:bodyPr wrap="square">
            <a:spAutoFit/>
          </a:bodyPr>
          <a:lstStyle/>
          <a:p>
            <a:r>
              <a:rPr lang="en-US" altLang="zh-CN" sz="1050" b="1" dirty="0">
                <a:solidFill>
                  <a:srgbClr val="00B0F0"/>
                </a:solidFill>
                <a:latin typeface="微软雅黑" panose="020B0503020204020204" charset="-122"/>
                <a:ea typeface="微软雅黑" panose="020B0503020204020204" charset="-122"/>
              </a:rPr>
              <a:t>W-Annihilation</a:t>
            </a:r>
            <a:endParaRPr lang="zh-CN" altLang="en-US" sz="1050" b="1" dirty="0">
              <a:solidFill>
                <a:srgbClr val="00B0F0"/>
              </a:solidFill>
            </a:endParaRPr>
          </a:p>
        </p:txBody>
      </p:sp>
      <p:grpSp>
        <p:nvGrpSpPr>
          <p:cNvPr id="27" name="组合 26">
            <a:extLst>
              <a:ext uri="{FF2B5EF4-FFF2-40B4-BE49-F238E27FC236}">
                <a16:creationId xmlns:a16="http://schemas.microsoft.com/office/drawing/2014/main" id="{06E6502E-338D-1242-315F-5E184C3C74F1}"/>
              </a:ext>
            </a:extLst>
          </p:cNvPr>
          <p:cNvGrpSpPr/>
          <p:nvPr/>
        </p:nvGrpSpPr>
        <p:grpSpPr>
          <a:xfrm>
            <a:off x="359595" y="4170811"/>
            <a:ext cx="5195299" cy="1506953"/>
            <a:chOff x="359595" y="4215145"/>
            <a:chExt cx="5195299" cy="1506953"/>
          </a:xfrm>
        </p:grpSpPr>
        <p:pic>
          <p:nvPicPr>
            <p:cNvPr id="23" name="图片 22">
              <a:extLst>
                <a:ext uri="{FF2B5EF4-FFF2-40B4-BE49-F238E27FC236}">
                  <a16:creationId xmlns:a16="http://schemas.microsoft.com/office/drawing/2014/main" id="{369F971D-40EF-DBFA-A070-00C5D5A05AC3}"/>
                </a:ext>
              </a:extLst>
            </p:cNvPr>
            <p:cNvPicPr>
              <a:picLocks noChangeAspect="1"/>
            </p:cNvPicPr>
            <p:nvPr/>
          </p:nvPicPr>
          <p:blipFill>
            <a:blip r:embed="rId4"/>
            <a:stretch>
              <a:fillRect/>
            </a:stretch>
          </p:blipFill>
          <p:spPr>
            <a:xfrm>
              <a:off x="359595" y="4215145"/>
              <a:ext cx="5195299" cy="1506953"/>
            </a:xfrm>
            <a:prstGeom prst="rect">
              <a:avLst/>
            </a:prstGeom>
          </p:spPr>
        </p:pic>
        <p:pic>
          <p:nvPicPr>
            <p:cNvPr id="24" name="图片 23">
              <a:extLst>
                <a:ext uri="{FF2B5EF4-FFF2-40B4-BE49-F238E27FC236}">
                  <a16:creationId xmlns:a16="http://schemas.microsoft.com/office/drawing/2014/main" id="{EE5DED37-D79D-2EEE-BD8A-084B29044B12}"/>
                </a:ext>
              </a:extLst>
            </p:cNvPr>
            <p:cNvPicPr>
              <a:picLocks noChangeAspect="1"/>
            </p:cNvPicPr>
            <p:nvPr/>
          </p:nvPicPr>
          <p:blipFill>
            <a:blip r:embed="rId3"/>
            <a:stretch>
              <a:fillRect/>
            </a:stretch>
          </p:blipFill>
          <p:spPr>
            <a:xfrm>
              <a:off x="1859622" y="4346481"/>
              <a:ext cx="125109" cy="125109"/>
            </a:xfrm>
            <a:prstGeom prst="rect">
              <a:avLst/>
            </a:prstGeom>
          </p:spPr>
        </p:pic>
        <p:pic>
          <p:nvPicPr>
            <p:cNvPr id="25" name="图片 24">
              <a:extLst>
                <a:ext uri="{FF2B5EF4-FFF2-40B4-BE49-F238E27FC236}">
                  <a16:creationId xmlns:a16="http://schemas.microsoft.com/office/drawing/2014/main" id="{804A4B9E-DAF9-2DA8-6E27-115B4736E52F}"/>
                </a:ext>
              </a:extLst>
            </p:cNvPr>
            <p:cNvPicPr>
              <a:picLocks noChangeAspect="1"/>
            </p:cNvPicPr>
            <p:nvPr/>
          </p:nvPicPr>
          <p:blipFill>
            <a:blip r:embed="rId3"/>
            <a:stretch>
              <a:fillRect/>
            </a:stretch>
          </p:blipFill>
          <p:spPr>
            <a:xfrm>
              <a:off x="3547928" y="4346481"/>
              <a:ext cx="125109" cy="125109"/>
            </a:xfrm>
            <a:prstGeom prst="rect">
              <a:avLst/>
            </a:prstGeom>
          </p:spPr>
        </p:pic>
        <p:pic>
          <p:nvPicPr>
            <p:cNvPr id="26" name="图片 25">
              <a:extLst>
                <a:ext uri="{FF2B5EF4-FFF2-40B4-BE49-F238E27FC236}">
                  <a16:creationId xmlns:a16="http://schemas.microsoft.com/office/drawing/2014/main" id="{B59AD6DE-2754-A177-B2E0-3B6AFFCE786E}"/>
                </a:ext>
              </a:extLst>
            </p:cNvPr>
            <p:cNvPicPr>
              <a:picLocks noChangeAspect="1"/>
            </p:cNvPicPr>
            <p:nvPr/>
          </p:nvPicPr>
          <p:blipFill>
            <a:blip r:embed="rId3"/>
            <a:stretch>
              <a:fillRect/>
            </a:stretch>
          </p:blipFill>
          <p:spPr>
            <a:xfrm>
              <a:off x="5260706" y="4337256"/>
              <a:ext cx="125109" cy="125109"/>
            </a:xfrm>
            <a:prstGeom prst="rect">
              <a:avLst/>
            </a:prstGeom>
          </p:spPr>
        </p:pic>
      </p:grpSp>
      <p:sp>
        <p:nvSpPr>
          <p:cNvPr id="29" name="文本框 28">
            <a:extLst>
              <a:ext uri="{FF2B5EF4-FFF2-40B4-BE49-F238E27FC236}">
                <a16:creationId xmlns:a16="http://schemas.microsoft.com/office/drawing/2014/main" id="{998EEEDC-F9B7-C5FF-F197-BF230E8F7628}"/>
              </a:ext>
            </a:extLst>
          </p:cNvPr>
          <p:cNvSpPr txBox="1"/>
          <p:nvPr/>
        </p:nvSpPr>
        <p:spPr>
          <a:xfrm>
            <a:off x="1682356" y="3964433"/>
            <a:ext cx="2596168" cy="253916"/>
          </a:xfrm>
          <a:prstGeom prst="rect">
            <a:avLst/>
          </a:prstGeom>
          <a:noFill/>
        </p:spPr>
        <p:txBody>
          <a:bodyPr wrap="square">
            <a:spAutoFit/>
          </a:bodyPr>
          <a:lstStyle/>
          <a:p>
            <a:r>
              <a:rPr lang="en-US" altLang="zh-CN" sz="1050" b="1" dirty="0">
                <a:solidFill>
                  <a:srgbClr val="FF0000"/>
                </a:solidFill>
                <a:latin typeface="微软雅黑" panose="020B0503020204020204" charset="-122"/>
                <a:ea typeface="微软雅黑" panose="020B0503020204020204" charset="-122"/>
              </a:rPr>
              <a:t>Phys. Rev. Lett. 132, 131903 (2024)</a:t>
            </a:r>
            <a:endParaRPr lang="zh-CN" altLang="en-US" sz="1050" b="1" dirty="0">
              <a:solidFill>
                <a:srgbClr val="FF0000"/>
              </a:solidFill>
              <a:latin typeface="微软雅黑" panose="020B0503020204020204" charset="-122"/>
              <a:ea typeface="微软雅黑" panose="020B0503020204020204" charset="-122"/>
            </a:endParaRPr>
          </a:p>
        </p:txBody>
      </p:sp>
      <p:sp>
        <p:nvSpPr>
          <p:cNvPr id="30" name="文本框 29">
            <a:extLst>
              <a:ext uri="{FF2B5EF4-FFF2-40B4-BE49-F238E27FC236}">
                <a16:creationId xmlns:a16="http://schemas.microsoft.com/office/drawing/2014/main" id="{00698373-AD6E-DD29-ED97-58E1C50B4F8A}"/>
              </a:ext>
            </a:extLst>
          </p:cNvPr>
          <p:cNvSpPr txBox="1"/>
          <p:nvPr/>
        </p:nvSpPr>
        <p:spPr>
          <a:xfrm>
            <a:off x="480776" y="5650496"/>
            <a:ext cx="1253448" cy="253916"/>
          </a:xfrm>
          <a:prstGeom prst="rect">
            <a:avLst/>
          </a:prstGeom>
          <a:noFill/>
        </p:spPr>
        <p:txBody>
          <a:bodyPr wrap="square">
            <a:spAutoFit/>
          </a:bodyPr>
          <a:lstStyle/>
          <a:p>
            <a:r>
              <a:rPr lang="en-US" altLang="zh-CN" sz="1050" b="1" dirty="0">
                <a:solidFill>
                  <a:srgbClr val="00B0F0"/>
                </a:solidFill>
                <a:latin typeface="微软雅黑" panose="020B0503020204020204" charset="-122"/>
                <a:ea typeface="微软雅黑" panose="020B0503020204020204" charset="-122"/>
              </a:rPr>
              <a:t>W-Emission</a:t>
            </a:r>
            <a:endParaRPr lang="zh-CN" altLang="en-US" sz="1050" b="1" dirty="0">
              <a:solidFill>
                <a:srgbClr val="00B0F0"/>
              </a:solidFill>
            </a:endParaRPr>
          </a:p>
        </p:txBody>
      </p:sp>
      <p:grpSp>
        <p:nvGrpSpPr>
          <p:cNvPr id="38" name="组合 37">
            <a:extLst>
              <a:ext uri="{FF2B5EF4-FFF2-40B4-BE49-F238E27FC236}">
                <a16:creationId xmlns:a16="http://schemas.microsoft.com/office/drawing/2014/main" id="{9D1B3D72-0056-8ADC-430C-D45FC287CF39}"/>
              </a:ext>
            </a:extLst>
          </p:cNvPr>
          <p:cNvGrpSpPr/>
          <p:nvPr/>
        </p:nvGrpSpPr>
        <p:grpSpPr>
          <a:xfrm>
            <a:off x="6181780" y="1401000"/>
            <a:ext cx="5198662" cy="1917700"/>
            <a:chOff x="6181780" y="1511300"/>
            <a:chExt cx="5198662" cy="1917700"/>
          </a:xfrm>
        </p:grpSpPr>
        <p:pic>
          <p:nvPicPr>
            <p:cNvPr id="32" name="图片 31">
              <a:extLst>
                <a:ext uri="{FF2B5EF4-FFF2-40B4-BE49-F238E27FC236}">
                  <a16:creationId xmlns:a16="http://schemas.microsoft.com/office/drawing/2014/main" id="{BD8EFCCF-2C9A-C9BB-CA01-C732447A3DFC}"/>
                </a:ext>
              </a:extLst>
            </p:cNvPr>
            <p:cNvPicPr>
              <a:picLocks noChangeAspect="1"/>
            </p:cNvPicPr>
            <p:nvPr/>
          </p:nvPicPr>
          <p:blipFill>
            <a:blip r:embed="rId5"/>
            <a:stretch>
              <a:fillRect/>
            </a:stretch>
          </p:blipFill>
          <p:spPr>
            <a:xfrm>
              <a:off x="6181780" y="1511300"/>
              <a:ext cx="2516523" cy="1886382"/>
            </a:xfrm>
            <a:prstGeom prst="rect">
              <a:avLst/>
            </a:prstGeom>
          </p:spPr>
        </p:pic>
        <p:pic>
          <p:nvPicPr>
            <p:cNvPr id="34" name="图片 33">
              <a:extLst>
                <a:ext uri="{FF2B5EF4-FFF2-40B4-BE49-F238E27FC236}">
                  <a16:creationId xmlns:a16="http://schemas.microsoft.com/office/drawing/2014/main" id="{FACE0F46-7F0E-506D-3950-DF2FEC852928}"/>
                </a:ext>
              </a:extLst>
            </p:cNvPr>
            <p:cNvPicPr>
              <a:picLocks noChangeAspect="1"/>
            </p:cNvPicPr>
            <p:nvPr/>
          </p:nvPicPr>
          <p:blipFill>
            <a:blip r:embed="rId6"/>
            <a:stretch>
              <a:fillRect/>
            </a:stretch>
          </p:blipFill>
          <p:spPr>
            <a:xfrm>
              <a:off x="8876011" y="1602096"/>
              <a:ext cx="2504431" cy="1826904"/>
            </a:xfrm>
            <a:prstGeom prst="rect">
              <a:avLst/>
            </a:prstGeom>
          </p:spPr>
        </p:pic>
        <p:pic>
          <p:nvPicPr>
            <p:cNvPr id="36" name="图片 35">
              <a:extLst>
                <a:ext uri="{FF2B5EF4-FFF2-40B4-BE49-F238E27FC236}">
                  <a16:creationId xmlns:a16="http://schemas.microsoft.com/office/drawing/2014/main" id="{43148517-877D-EBC7-A990-A17E9638208F}"/>
                </a:ext>
              </a:extLst>
            </p:cNvPr>
            <p:cNvPicPr>
              <a:picLocks noChangeAspect="1"/>
            </p:cNvPicPr>
            <p:nvPr/>
          </p:nvPicPr>
          <p:blipFill>
            <a:blip r:embed="rId7"/>
            <a:stretch>
              <a:fillRect/>
            </a:stretch>
          </p:blipFill>
          <p:spPr>
            <a:xfrm>
              <a:off x="6736163" y="1730797"/>
              <a:ext cx="348644" cy="331637"/>
            </a:xfrm>
            <a:prstGeom prst="rect">
              <a:avLst/>
            </a:prstGeom>
          </p:spPr>
        </p:pic>
        <p:pic>
          <p:nvPicPr>
            <p:cNvPr id="37" name="图片 36">
              <a:extLst>
                <a:ext uri="{FF2B5EF4-FFF2-40B4-BE49-F238E27FC236}">
                  <a16:creationId xmlns:a16="http://schemas.microsoft.com/office/drawing/2014/main" id="{FF4DF293-A42F-F2D5-6003-078FCFE551D5}"/>
                </a:ext>
              </a:extLst>
            </p:cNvPr>
            <p:cNvPicPr>
              <a:picLocks noChangeAspect="1"/>
            </p:cNvPicPr>
            <p:nvPr/>
          </p:nvPicPr>
          <p:blipFill>
            <a:blip r:embed="rId7"/>
            <a:stretch>
              <a:fillRect/>
            </a:stretch>
          </p:blipFill>
          <p:spPr>
            <a:xfrm>
              <a:off x="9434780" y="1742407"/>
              <a:ext cx="348644" cy="331637"/>
            </a:xfrm>
            <a:prstGeom prst="rect">
              <a:avLst/>
            </a:prstGeom>
          </p:spPr>
        </p:pic>
      </p:grpSp>
      <p:sp>
        <p:nvSpPr>
          <p:cNvPr id="40" name="文本框 39">
            <a:extLst>
              <a:ext uri="{FF2B5EF4-FFF2-40B4-BE49-F238E27FC236}">
                <a16:creationId xmlns:a16="http://schemas.microsoft.com/office/drawing/2014/main" id="{D55DAACF-B8B7-9826-CC3A-0AF93CC06496}"/>
              </a:ext>
            </a:extLst>
          </p:cNvPr>
          <p:cNvSpPr txBox="1"/>
          <p:nvPr/>
        </p:nvSpPr>
        <p:spPr>
          <a:xfrm>
            <a:off x="7652923" y="1294396"/>
            <a:ext cx="2475303" cy="253916"/>
          </a:xfrm>
          <a:prstGeom prst="rect">
            <a:avLst/>
          </a:prstGeom>
          <a:noFill/>
        </p:spPr>
        <p:txBody>
          <a:bodyPr wrap="square">
            <a:spAutoFit/>
          </a:bodyPr>
          <a:lstStyle/>
          <a:p>
            <a:r>
              <a:rPr lang="en-US" altLang="zh-CN" sz="1050" b="1" dirty="0">
                <a:solidFill>
                  <a:srgbClr val="FF0000"/>
                </a:solidFill>
                <a:latin typeface="微软雅黑" panose="020B0503020204020204" charset="-122"/>
                <a:ea typeface="微软雅黑" panose="020B0503020204020204" charset="-122"/>
              </a:rPr>
              <a:t>Phys. Rev. D 110, L111102 (2024)</a:t>
            </a:r>
            <a:endParaRPr lang="zh-CN" altLang="en-US" sz="1050" b="1" dirty="0">
              <a:solidFill>
                <a:srgbClr val="FF0000"/>
              </a:solidFill>
              <a:latin typeface="微软雅黑" panose="020B0503020204020204" charset="-122"/>
              <a:ea typeface="微软雅黑" panose="020B0503020204020204" charset="-122"/>
            </a:endParaRPr>
          </a:p>
        </p:txBody>
      </p:sp>
      <p:sp>
        <p:nvSpPr>
          <p:cNvPr id="41" name="文本框 40">
            <a:extLst>
              <a:ext uri="{FF2B5EF4-FFF2-40B4-BE49-F238E27FC236}">
                <a16:creationId xmlns:a16="http://schemas.microsoft.com/office/drawing/2014/main" id="{DEEB2F03-87AA-564C-5C5C-E1A108242919}"/>
              </a:ext>
            </a:extLst>
          </p:cNvPr>
          <p:cNvSpPr txBox="1"/>
          <p:nvPr/>
        </p:nvSpPr>
        <p:spPr>
          <a:xfrm>
            <a:off x="5323260" y="3245627"/>
            <a:ext cx="2211016" cy="253916"/>
          </a:xfrm>
          <a:prstGeom prst="rect">
            <a:avLst/>
          </a:prstGeom>
          <a:noFill/>
        </p:spPr>
        <p:txBody>
          <a:bodyPr wrap="square">
            <a:spAutoFit/>
          </a:bodyPr>
          <a:lstStyle/>
          <a:p>
            <a:r>
              <a:rPr lang="en-US" altLang="zh-CN" sz="1050" b="1" dirty="0">
                <a:solidFill>
                  <a:srgbClr val="00B0F0"/>
                </a:solidFill>
                <a:latin typeface="微软雅黑" panose="020B0503020204020204" charset="-122"/>
                <a:ea typeface="微软雅黑" panose="020B0503020204020204" charset="-122"/>
              </a:rPr>
              <a:t>W-Emission &amp; W-Exchange</a:t>
            </a:r>
            <a:endParaRPr lang="zh-CN" altLang="en-US" sz="1050" b="1" dirty="0">
              <a:solidFill>
                <a:srgbClr val="00B0F0"/>
              </a:solidFill>
            </a:endParaRPr>
          </a:p>
        </p:txBody>
      </p:sp>
      <p:pic>
        <p:nvPicPr>
          <p:cNvPr id="43" name="图片 42">
            <a:extLst>
              <a:ext uri="{FF2B5EF4-FFF2-40B4-BE49-F238E27FC236}">
                <a16:creationId xmlns:a16="http://schemas.microsoft.com/office/drawing/2014/main" id="{F27E1754-B8A7-C13A-5C1F-550460AE9DF0}"/>
              </a:ext>
            </a:extLst>
          </p:cNvPr>
          <p:cNvPicPr>
            <a:picLocks noChangeAspect="1"/>
          </p:cNvPicPr>
          <p:nvPr/>
        </p:nvPicPr>
        <p:blipFill>
          <a:blip r:embed="rId8"/>
          <a:stretch>
            <a:fillRect/>
          </a:stretch>
        </p:blipFill>
        <p:spPr>
          <a:xfrm>
            <a:off x="5750493" y="4203743"/>
            <a:ext cx="6010220" cy="1538452"/>
          </a:xfrm>
          <a:prstGeom prst="rect">
            <a:avLst/>
          </a:prstGeom>
        </p:spPr>
      </p:pic>
      <p:sp>
        <p:nvSpPr>
          <p:cNvPr id="47" name="文本框 46">
            <a:extLst>
              <a:ext uri="{FF2B5EF4-FFF2-40B4-BE49-F238E27FC236}">
                <a16:creationId xmlns:a16="http://schemas.microsoft.com/office/drawing/2014/main" id="{4560682D-8F2C-B5EE-0C90-DFE1499D718F}"/>
              </a:ext>
            </a:extLst>
          </p:cNvPr>
          <p:cNvSpPr txBox="1"/>
          <p:nvPr/>
        </p:nvSpPr>
        <p:spPr>
          <a:xfrm>
            <a:off x="7522121" y="4021480"/>
            <a:ext cx="2596168" cy="253916"/>
          </a:xfrm>
          <a:prstGeom prst="rect">
            <a:avLst/>
          </a:prstGeom>
          <a:noFill/>
        </p:spPr>
        <p:txBody>
          <a:bodyPr wrap="square">
            <a:spAutoFit/>
          </a:bodyPr>
          <a:lstStyle/>
          <a:p>
            <a:r>
              <a:rPr lang="en-US" altLang="zh-CN" sz="1050" b="1" dirty="0">
                <a:solidFill>
                  <a:srgbClr val="FF0000"/>
                </a:solidFill>
                <a:latin typeface="微软雅黑" panose="020B0503020204020204" charset="-122"/>
                <a:ea typeface="微软雅黑" panose="020B0503020204020204" charset="-122"/>
              </a:rPr>
              <a:t>Phys. Rev. Lett. 134, 021901 (2025)</a:t>
            </a:r>
            <a:endParaRPr lang="zh-CN" altLang="en-US" sz="1050" b="1" dirty="0">
              <a:solidFill>
                <a:srgbClr val="FF0000"/>
              </a:solidFill>
              <a:latin typeface="微软雅黑" panose="020B0503020204020204" charset="-122"/>
              <a:ea typeface="微软雅黑" panose="020B0503020204020204" charset="-122"/>
            </a:endParaRPr>
          </a:p>
        </p:txBody>
      </p:sp>
      <p:sp>
        <p:nvSpPr>
          <p:cNvPr id="48" name="文本框 47">
            <a:extLst>
              <a:ext uri="{FF2B5EF4-FFF2-40B4-BE49-F238E27FC236}">
                <a16:creationId xmlns:a16="http://schemas.microsoft.com/office/drawing/2014/main" id="{ADCB2821-F22F-D079-01D2-50D7FA7D83CB}"/>
              </a:ext>
            </a:extLst>
          </p:cNvPr>
          <p:cNvSpPr txBox="1"/>
          <p:nvPr/>
        </p:nvSpPr>
        <p:spPr>
          <a:xfrm>
            <a:off x="5365912" y="5638228"/>
            <a:ext cx="2211016" cy="253916"/>
          </a:xfrm>
          <a:prstGeom prst="rect">
            <a:avLst/>
          </a:prstGeom>
          <a:noFill/>
        </p:spPr>
        <p:txBody>
          <a:bodyPr wrap="square">
            <a:spAutoFit/>
          </a:bodyPr>
          <a:lstStyle/>
          <a:p>
            <a:r>
              <a:rPr lang="en-US" altLang="zh-CN" sz="1050" b="1" dirty="0">
                <a:solidFill>
                  <a:srgbClr val="00B0F0"/>
                </a:solidFill>
                <a:latin typeface="微软雅黑" panose="020B0503020204020204" charset="-122"/>
                <a:ea typeface="微软雅黑" panose="020B0503020204020204" charset="-122"/>
              </a:rPr>
              <a:t>W-Emission &amp; W-Exchange</a:t>
            </a:r>
            <a:endParaRPr lang="zh-CN" altLang="en-US" sz="1050" b="1" dirty="0">
              <a:solidFill>
                <a:srgbClr val="00B0F0"/>
              </a:solidFill>
            </a:endParaRPr>
          </a:p>
        </p:txBody>
      </p:sp>
      <p:pic>
        <p:nvPicPr>
          <p:cNvPr id="9" name="图片 8">
            <a:extLst>
              <a:ext uri="{FF2B5EF4-FFF2-40B4-BE49-F238E27FC236}">
                <a16:creationId xmlns:a16="http://schemas.microsoft.com/office/drawing/2014/main" id="{C35CBE24-5CFE-4E9C-B70B-8555CE3A5B49}"/>
              </a:ext>
            </a:extLst>
          </p:cNvPr>
          <p:cNvPicPr>
            <a:picLocks noChangeAspect="1"/>
          </p:cNvPicPr>
          <p:nvPr/>
        </p:nvPicPr>
        <p:blipFill>
          <a:blip r:embed="rId9"/>
          <a:stretch>
            <a:fillRect/>
          </a:stretch>
        </p:blipFill>
        <p:spPr>
          <a:xfrm>
            <a:off x="170988" y="939466"/>
            <a:ext cx="7788625" cy="392930"/>
          </a:xfrm>
          <a:prstGeom prst="rect">
            <a:avLst/>
          </a:prstGeom>
        </p:spPr>
      </p:pic>
      <p:pic>
        <p:nvPicPr>
          <p:cNvPr id="15" name="图片 14">
            <a:extLst>
              <a:ext uri="{FF2B5EF4-FFF2-40B4-BE49-F238E27FC236}">
                <a16:creationId xmlns:a16="http://schemas.microsoft.com/office/drawing/2014/main" id="{6428E844-92D2-426D-BD73-003566D45810}"/>
              </a:ext>
            </a:extLst>
          </p:cNvPr>
          <p:cNvPicPr>
            <a:picLocks noChangeAspect="1"/>
          </p:cNvPicPr>
          <p:nvPr/>
        </p:nvPicPr>
        <p:blipFill>
          <a:blip r:embed="rId10"/>
          <a:stretch>
            <a:fillRect/>
          </a:stretch>
        </p:blipFill>
        <p:spPr>
          <a:xfrm>
            <a:off x="864944" y="3548974"/>
            <a:ext cx="4230991" cy="377985"/>
          </a:xfrm>
          <a:prstGeom prst="rect">
            <a:avLst/>
          </a:prstGeom>
        </p:spPr>
      </p:pic>
      <p:pic>
        <p:nvPicPr>
          <p:cNvPr id="20" name="图片 19">
            <a:extLst>
              <a:ext uri="{FF2B5EF4-FFF2-40B4-BE49-F238E27FC236}">
                <a16:creationId xmlns:a16="http://schemas.microsoft.com/office/drawing/2014/main" id="{1D4271EA-23B0-4EE3-B910-A3A2F55E3CB9}"/>
              </a:ext>
            </a:extLst>
          </p:cNvPr>
          <p:cNvPicPr>
            <a:picLocks noChangeAspect="1"/>
          </p:cNvPicPr>
          <p:nvPr/>
        </p:nvPicPr>
        <p:blipFill>
          <a:blip r:embed="rId11"/>
          <a:stretch>
            <a:fillRect/>
          </a:stretch>
        </p:blipFill>
        <p:spPr>
          <a:xfrm>
            <a:off x="5323260" y="3426297"/>
            <a:ext cx="6846401" cy="664522"/>
          </a:xfrm>
          <a:prstGeom prst="rect">
            <a:avLst/>
          </a:prstGeom>
        </p:spPr>
      </p:pic>
      <p:pic>
        <p:nvPicPr>
          <p:cNvPr id="28" name="图片 27">
            <a:extLst>
              <a:ext uri="{FF2B5EF4-FFF2-40B4-BE49-F238E27FC236}">
                <a16:creationId xmlns:a16="http://schemas.microsoft.com/office/drawing/2014/main" id="{F092D096-1D7D-4C0D-BE07-E53A2EAE37BF}"/>
              </a:ext>
            </a:extLst>
          </p:cNvPr>
          <p:cNvPicPr>
            <a:picLocks noChangeAspect="1"/>
          </p:cNvPicPr>
          <p:nvPr/>
        </p:nvPicPr>
        <p:blipFill>
          <a:blip r:embed="rId12"/>
          <a:stretch>
            <a:fillRect/>
          </a:stretch>
        </p:blipFill>
        <p:spPr>
          <a:xfrm>
            <a:off x="6710806" y="5795722"/>
            <a:ext cx="4218798" cy="377985"/>
          </a:xfrm>
          <a:prstGeom prst="rect">
            <a:avLst/>
          </a:prstGeom>
        </p:spPr>
      </p:pic>
      <p:pic>
        <p:nvPicPr>
          <p:cNvPr id="33" name="图片 32">
            <a:extLst>
              <a:ext uri="{FF2B5EF4-FFF2-40B4-BE49-F238E27FC236}">
                <a16:creationId xmlns:a16="http://schemas.microsoft.com/office/drawing/2014/main" id="{2DEE196F-F37E-40CD-B0EE-1DE4F85EAEB1}"/>
              </a:ext>
            </a:extLst>
          </p:cNvPr>
          <p:cNvPicPr>
            <a:picLocks noChangeAspect="1"/>
          </p:cNvPicPr>
          <p:nvPr/>
        </p:nvPicPr>
        <p:blipFill>
          <a:blip r:embed="rId13"/>
          <a:stretch>
            <a:fillRect/>
          </a:stretch>
        </p:blipFill>
        <p:spPr>
          <a:xfrm>
            <a:off x="951912" y="5791711"/>
            <a:ext cx="4395597" cy="390178"/>
          </a:xfrm>
          <a:prstGeom prst="rect">
            <a:avLst/>
          </a:prstGeom>
        </p:spPr>
      </p:pic>
      <p:pic>
        <p:nvPicPr>
          <p:cNvPr id="44" name="图片 43">
            <a:extLst>
              <a:ext uri="{FF2B5EF4-FFF2-40B4-BE49-F238E27FC236}">
                <a16:creationId xmlns:a16="http://schemas.microsoft.com/office/drawing/2014/main" id="{325EC7FC-C3DC-494F-8703-B500D8CC99E8}"/>
              </a:ext>
            </a:extLst>
          </p:cNvPr>
          <p:cNvPicPr>
            <a:picLocks noChangeAspect="1"/>
          </p:cNvPicPr>
          <p:nvPr/>
        </p:nvPicPr>
        <p:blipFill>
          <a:blip r:embed="rId14"/>
          <a:stretch>
            <a:fillRect/>
          </a:stretch>
        </p:blipFill>
        <p:spPr>
          <a:xfrm>
            <a:off x="2662062" y="6182727"/>
            <a:ext cx="7039436" cy="585302"/>
          </a:xfrm>
          <a:prstGeom prst="rect">
            <a:avLst/>
          </a:prstGeom>
        </p:spPr>
      </p:pic>
    </p:spTree>
    <p:extLst>
      <p:ext uri="{BB962C8B-B14F-4D97-AF65-F5344CB8AC3E}">
        <p14:creationId xmlns:p14="http://schemas.microsoft.com/office/powerpoint/2010/main" val="3341992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7521B-93AD-5AE5-473C-82F75ED8653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D8155E9-4180-D999-67FE-B02A7003DF95}"/>
              </a:ext>
            </a:extLst>
          </p:cNvPr>
          <p:cNvSpPr>
            <a:spLocks noGrp="1"/>
          </p:cNvSpPr>
          <p:nvPr>
            <p:ph type="title"/>
          </p:nvPr>
        </p:nvSpPr>
        <p:spPr>
          <a:xfrm>
            <a:off x="1107500" y="92058"/>
            <a:ext cx="11084500" cy="659643"/>
          </a:xfrm>
        </p:spPr>
        <p:txBody>
          <a:bodyPr>
            <a:normAutofit/>
          </a:bodyPr>
          <a:lstStyle/>
          <a:p>
            <a:r>
              <a:rPr kumimoji="1" lang="en-US" altLang="zh-CN" sz="3300" dirty="0"/>
              <a:t>Highlight: light hadron from charmed hadron decays </a:t>
            </a:r>
            <a:endParaRPr kumimoji="1" lang="zh-CN" altLang="en-US" sz="3300" dirty="0"/>
          </a:p>
        </p:txBody>
      </p:sp>
      <p:sp>
        <p:nvSpPr>
          <p:cNvPr id="3" name="灯片编号占位符 2">
            <a:extLst>
              <a:ext uri="{FF2B5EF4-FFF2-40B4-BE49-F238E27FC236}">
                <a16:creationId xmlns:a16="http://schemas.microsoft.com/office/drawing/2014/main" id="{D1CA8EB9-0E90-90CF-EF91-45E3FACE383E}"/>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t>19</a:t>
            </a:fld>
            <a:endParaRPr lang="zh-CN" altLang="en-US">
              <a:solidFill>
                <a:prstClr val="black">
                  <a:tint val="75000"/>
                </a:prstClr>
              </a:solidFill>
            </a:endParaRPr>
          </a:p>
        </p:txBody>
      </p:sp>
      <p:sp>
        <p:nvSpPr>
          <p:cNvPr id="8" name="文本框 7">
            <a:extLst>
              <a:ext uri="{FF2B5EF4-FFF2-40B4-BE49-F238E27FC236}">
                <a16:creationId xmlns:a16="http://schemas.microsoft.com/office/drawing/2014/main" id="{A8C3ADE7-127A-6CD7-5463-819A728ECDDD}"/>
              </a:ext>
            </a:extLst>
          </p:cNvPr>
          <p:cNvSpPr txBox="1"/>
          <p:nvPr/>
        </p:nvSpPr>
        <p:spPr>
          <a:xfrm>
            <a:off x="1695236" y="1433225"/>
            <a:ext cx="2619910" cy="253916"/>
          </a:xfrm>
          <a:prstGeom prst="rect">
            <a:avLst/>
          </a:prstGeom>
          <a:noFill/>
        </p:spPr>
        <p:txBody>
          <a:bodyPr wrap="square">
            <a:spAutoFit/>
          </a:bodyPr>
          <a:lstStyle/>
          <a:p>
            <a:r>
              <a:rPr lang="en-US" altLang="zh-CN" sz="1050" b="1" dirty="0">
                <a:solidFill>
                  <a:srgbClr val="FF0000"/>
                </a:solidFill>
                <a:latin typeface="微软雅黑" panose="020B0503020204020204" charset="-122"/>
                <a:ea typeface="微软雅黑" panose="020B0503020204020204" charset="-122"/>
              </a:rPr>
              <a:t>Phys. Rev. Lett. 132, 141901 (2024)</a:t>
            </a:r>
            <a:endParaRPr lang="zh-CN" altLang="en-US" sz="1050" b="1" dirty="0">
              <a:solidFill>
                <a:srgbClr val="FF0000"/>
              </a:solidFill>
              <a:latin typeface="微软雅黑" panose="020B0503020204020204" charset="-122"/>
              <a:ea typeface="微软雅黑" panose="020B0503020204020204" charset="-122"/>
            </a:endParaRPr>
          </a:p>
        </p:txBody>
      </p:sp>
      <p:grpSp>
        <p:nvGrpSpPr>
          <p:cNvPr id="16" name="组合 15">
            <a:extLst>
              <a:ext uri="{FF2B5EF4-FFF2-40B4-BE49-F238E27FC236}">
                <a16:creationId xmlns:a16="http://schemas.microsoft.com/office/drawing/2014/main" id="{D7F46FEE-FEFA-0748-2318-91EF46DCB389}"/>
              </a:ext>
            </a:extLst>
          </p:cNvPr>
          <p:cNvGrpSpPr/>
          <p:nvPr/>
        </p:nvGrpSpPr>
        <p:grpSpPr>
          <a:xfrm>
            <a:off x="520969" y="4365726"/>
            <a:ext cx="4685641" cy="1836504"/>
            <a:chOff x="534256" y="4529001"/>
            <a:chExt cx="4475873" cy="1551636"/>
          </a:xfrm>
        </p:grpSpPr>
        <p:pic>
          <p:nvPicPr>
            <p:cNvPr id="13" name="图片 12">
              <a:extLst>
                <a:ext uri="{FF2B5EF4-FFF2-40B4-BE49-F238E27FC236}">
                  <a16:creationId xmlns:a16="http://schemas.microsoft.com/office/drawing/2014/main" id="{D6AC8717-6F77-62FC-9100-B821240BE6FF}"/>
                </a:ext>
              </a:extLst>
            </p:cNvPr>
            <p:cNvPicPr>
              <a:picLocks noChangeAspect="1"/>
            </p:cNvPicPr>
            <p:nvPr/>
          </p:nvPicPr>
          <p:blipFill>
            <a:blip r:embed="rId3"/>
            <a:stretch>
              <a:fillRect/>
            </a:stretch>
          </p:blipFill>
          <p:spPr>
            <a:xfrm>
              <a:off x="534256" y="4529001"/>
              <a:ext cx="4475873" cy="1551636"/>
            </a:xfrm>
            <a:prstGeom prst="rect">
              <a:avLst/>
            </a:prstGeom>
          </p:spPr>
        </p:pic>
        <p:pic>
          <p:nvPicPr>
            <p:cNvPr id="14" name="图片 13">
              <a:extLst>
                <a:ext uri="{FF2B5EF4-FFF2-40B4-BE49-F238E27FC236}">
                  <a16:creationId xmlns:a16="http://schemas.microsoft.com/office/drawing/2014/main" id="{2E1FDD9E-3481-8C9A-8B5B-BDD860E662BA}"/>
                </a:ext>
              </a:extLst>
            </p:cNvPr>
            <p:cNvPicPr>
              <a:picLocks noChangeAspect="1"/>
            </p:cNvPicPr>
            <p:nvPr/>
          </p:nvPicPr>
          <p:blipFill>
            <a:blip r:embed="rId4"/>
            <a:stretch>
              <a:fillRect/>
            </a:stretch>
          </p:blipFill>
          <p:spPr>
            <a:xfrm>
              <a:off x="1188109" y="4790822"/>
              <a:ext cx="188254" cy="188254"/>
            </a:xfrm>
            <a:prstGeom prst="rect">
              <a:avLst/>
            </a:prstGeom>
          </p:spPr>
        </p:pic>
        <p:pic>
          <p:nvPicPr>
            <p:cNvPr id="15" name="图片 14">
              <a:extLst>
                <a:ext uri="{FF2B5EF4-FFF2-40B4-BE49-F238E27FC236}">
                  <a16:creationId xmlns:a16="http://schemas.microsoft.com/office/drawing/2014/main" id="{7ECEC36C-7EB5-17F2-6D1C-AC9DA27CCA25}"/>
                </a:ext>
              </a:extLst>
            </p:cNvPr>
            <p:cNvPicPr>
              <a:picLocks noChangeAspect="1"/>
            </p:cNvPicPr>
            <p:nvPr/>
          </p:nvPicPr>
          <p:blipFill>
            <a:blip r:embed="rId4"/>
            <a:stretch>
              <a:fillRect/>
            </a:stretch>
          </p:blipFill>
          <p:spPr>
            <a:xfrm>
              <a:off x="3150259" y="4776845"/>
              <a:ext cx="188254" cy="188254"/>
            </a:xfrm>
            <a:prstGeom prst="rect">
              <a:avLst/>
            </a:prstGeom>
          </p:spPr>
        </p:pic>
      </p:grpSp>
      <p:grpSp>
        <p:nvGrpSpPr>
          <p:cNvPr id="19" name="组合 18">
            <a:extLst>
              <a:ext uri="{FF2B5EF4-FFF2-40B4-BE49-F238E27FC236}">
                <a16:creationId xmlns:a16="http://schemas.microsoft.com/office/drawing/2014/main" id="{4F08C356-618A-8F68-8B9C-E8A1EBAE77CA}"/>
              </a:ext>
            </a:extLst>
          </p:cNvPr>
          <p:cNvGrpSpPr/>
          <p:nvPr/>
        </p:nvGrpSpPr>
        <p:grpSpPr>
          <a:xfrm>
            <a:off x="635816" y="1687141"/>
            <a:ext cx="4455950" cy="1926156"/>
            <a:chOff x="635816" y="1687141"/>
            <a:chExt cx="4455950" cy="1926156"/>
          </a:xfrm>
        </p:grpSpPr>
        <p:pic>
          <p:nvPicPr>
            <p:cNvPr id="6" name="图片 5">
              <a:extLst>
                <a:ext uri="{FF2B5EF4-FFF2-40B4-BE49-F238E27FC236}">
                  <a16:creationId xmlns:a16="http://schemas.microsoft.com/office/drawing/2014/main" id="{8D758C65-2FF7-894E-2847-53B07192CF67}"/>
                </a:ext>
              </a:extLst>
            </p:cNvPr>
            <p:cNvPicPr>
              <a:picLocks noChangeAspect="1"/>
            </p:cNvPicPr>
            <p:nvPr/>
          </p:nvPicPr>
          <p:blipFill>
            <a:blip r:embed="rId5"/>
            <a:stretch>
              <a:fillRect/>
            </a:stretch>
          </p:blipFill>
          <p:spPr>
            <a:xfrm>
              <a:off x="635816" y="1687141"/>
              <a:ext cx="4455950" cy="1926156"/>
            </a:xfrm>
            <a:prstGeom prst="rect">
              <a:avLst/>
            </a:prstGeom>
          </p:spPr>
        </p:pic>
        <p:pic>
          <p:nvPicPr>
            <p:cNvPr id="17" name="图片 16">
              <a:extLst>
                <a:ext uri="{FF2B5EF4-FFF2-40B4-BE49-F238E27FC236}">
                  <a16:creationId xmlns:a16="http://schemas.microsoft.com/office/drawing/2014/main" id="{7C8E77C2-9421-FC40-E935-EE394C8D0AED}"/>
                </a:ext>
              </a:extLst>
            </p:cNvPr>
            <p:cNvPicPr>
              <a:picLocks noChangeAspect="1"/>
            </p:cNvPicPr>
            <p:nvPr/>
          </p:nvPicPr>
          <p:blipFill>
            <a:blip r:embed="rId4"/>
            <a:stretch>
              <a:fillRect/>
            </a:stretch>
          </p:blipFill>
          <p:spPr>
            <a:xfrm>
              <a:off x="2335871" y="1791637"/>
              <a:ext cx="237475" cy="237475"/>
            </a:xfrm>
            <a:prstGeom prst="rect">
              <a:avLst/>
            </a:prstGeom>
          </p:spPr>
        </p:pic>
        <p:pic>
          <p:nvPicPr>
            <p:cNvPr id="18" name="图片 17">
              <a:extLst>
                <a:ext uri="{FF2B5EF4-FFF2-40B4-BE49-F238E27FC236}">
                  <a16:creationId xmlns:a16="http://schemas.microsoft.com/office/drawing/2014/main" id="{DC133527-2859-5648-F31E-E3310782DF2B}"/>
                </a:ext>
              </a:extLst>
            </p:cNvPr>
            <p:cNvPicPr>
              <a:picLocks noChangeAspect="1"/>
            </p:cNvPicPr>
            <p:nvPr/>
          </p:nvPicPr>
          <p:blipFill>
            <a:blip r:embed="rId4"/>
            <a:stretch>
              <a:fillRect/>
            </a:stretch>
          </p:blipFill>
          <p:spPr>
            <a:xfrm>
              <a:off x="4612346" y="1783906"/>
              <a:ext cx="237475" cy="237475"/>
            </a:xfrm>
            <a:prstGeom prst="rect">
              <a:avLst/>
            </a:prstGeom>
          </p:spPr>
        </p:pic>
      </p:grpSp>
      <p:sp>
        <p:nvSpPr>
          <p:cNvPr id="21" name="文本框 20">
            <a:extLst>
              <a:ext uri="{FF2B5EF4-FFF2-40B4-BE49-F238E27FC236}">
                <a16:creationId xmlns:a16="http://schemas.microsoft.com/office/drawing/2014/main" id="{FEAA1AFF-4F94-E331-2BE2-CAC2B382F366}"/>
              </a:ext>
            </a:extLst>
          </p:cNvPr>
          <p:cNvSpPr txBox="1"/>
          <p:nvPr/>
        </p:nvSpPr>
        <p:spPr>
          <a:xfrm>
            <a:off x="1594930" y="4201720"/>
            <a:ext cx="2537717" cy="253916"/>
          </a:xfrm>
          <a:prstGeom prst="rect">
            <a:avLst/>
          </a:prstGeom>
          <a:noFill/>
        </p:spPr>
        <p:txBody>
          <a:bodyPr wrap="square">
            <a:spAutoFit/>
          </a:bodyPr>
          <a:lstStyle/>
          <a:p>
            <a:r>
              <a:rPr lang="en-US" altLang="zh-CN" sz="1050" b="1" dirty="0">
                <a:solidFill>
                  <a:srgbClr val="FF0000"/>
                </a:solidFill>
                <a:latin typeface="微软雅黑" panose="020B0503020204020204" charset="-122"/>
                <a:ea typeface="微软雅黑" panose="020B0503020204020204" charset="-122"/>
              </a:rPr>
              <a:t>Phys. Rev. Lett. 134, 011904 (2025)</a:t>
            </a:r>
            <a:endParaRPr lang="zh-CN" altLang="en-US" sz="1050" b="1" dirty="0">
              <a:solidFill>
                <a:srgbClr val="FF0000"/>
              </a:solidFill>
              <a:latin typeface="微软雅黑" panose="020B0503020204020204" charset="-122"/>
              <a:ea typeface="微软雅黑" panose="020B0503020204020204" charset="-122"/>
            </a:endParaRPr>
          </a:p>
        </p:txBody>
      </p:sp>
      <p:grpSp>
        <p:nvGrpSpPr>
          <p:cNvPr id="26" name="组合 25">
            <a:extLst>
              <a:ext uri="{FF2B5EF4-FFF2-40B4-BE49-F238E27FC236}">
                <a16:creationId xmlns:a16="http://schemas.microsoft.com/office/drawing/2014/main" id="{F6FA5B21-4A9F-8FE7-4260-0152ED3B98F2}"/>
              </a:ext>
            </a:extLst>
          </p:cNvPr>
          <p:cNvGrpSpPr/>
          <p:nvPr/>
        </p:nvGrpSpPr>
        <p:grpSpPr>
          <a:xfrm>
            <a:off x="6011261" y="1702349"/>
            <a:ext cx="5039428" cy="1895740"/>
            <a:chOff x="6011261" y="1702349"/>
            <a:chExt cx="5039428" cy="1895740"/>
          </a:xfrm>
        </p:grpSpPr>
        <p:pic>
          <p:nvPicPr>
            <p:cNvPr id="23" name="图片 22">
              <a:extLst>
                <a:ext uri="{FF2B5EF4-FFF2-40B4-BE49-F238E27FC236}">
                  <a16:creationId xmlns:a16="http://schemas.microsoft.com/office/drawing/2014/main" id="{5419F6EA-8309-B72C-1DF4-E827DC8DB843}"/>
                </a:ext>
              </a:extLst>
            </p:cNvPr>
            <p:cNvPicPr>
              <a:picLocks noChangeAspect="1"/>
            </p:cNvPicPr>
            <p:nvPr/>
          </p:nvPicPr>
          <p:blipFill>
            <a:blip r:embed="rId6"/>
            <a:stretch>
              <a:fillRect/>
            </a:stretch>
          </p:blipFill>
          <p:spPr>
            <a:xfrm>
              <a:off x="6011261" y="1702349"/>
              <a:ext cx="5039428" cy="1895740"/>
            </a:xfrm>
            <a:prstGeom prst="rect">
              <a:avLst/>
            </a:prstGeom>
          </p:spPr>
        </p:pic>
        <p:pic>
          <p:nvPicPr>
            <p:cNvPr id="24" name="图片 23">
              <a:extLst>
                <a:ext uri="{FF2B5EF4-FFF2-40B4-BE49-F238E27FC236}">
                  <a16:creationId xmlns:a16="http://schemas.microsoft.com/office/drawing/2014/main" id="{E9412873-E2B9-6F6E-EAAB-EA9561E00984}"/>
                </a:ext>
              </a:extLst>
            </p:cNvPr>
            <p:cNvPicPr>
              <a:picLocks noChangeAspect="1"/>
            </p:cNvPicPr>
            <p:nvPr/>
          </p:nvPicPr>
          <p:blipFill>
            <a:blip r:embed="rId4"/>
            <a:stretch>
              <a:fillRect/>
            </a:stretch>
          </p:blipFill>
          <p:spPr>
            <a:xfrm>
              <a:off x="8049418" y="1817273"/>
              <a:ext cx="237475" cy="237475"/>
            </a:xfrm>
            <a:prstGeom prst="rect">
              <a:avLst/>
            </a:prstGeom>
          </p:spPr>
        </p:pic>
        <p:pic>
          <p:nvPicPr>
            <p:cNvPr id="25" name="图片 24">
              <a:extLst>
                <a:ext uri="{FF2B5EF4-FFF2-40B4-BE49-F238E27FC236}">
                  <a16:creationId xmlns:a16="http://schemas.microsoft.com/office/drawing/2014/main" id="{062263B7-1530-6D0F-D704-3F7537711F19}"/>
                </a:ext>
              </a:extLst>
            </p:cNvPr>
            <p:cNvPicPr>
              <a:picLocks noChangeAspect="1"/>
            </p:cNvPicPr>
            <p:nvPr/>
          </p:nvPicPr>
          <p:blipFill>
            <a:blip r:embed="rId4"/>
            <a:stretch>
              <a:fillRect/>
            </a:stretch>
          </p:blipFill>
          <p:spPr>
            <a:xfrm>
              <a:off x="10588796" y="1817273"/>
              <a:ext cx="237475" cy="237475"/>
            </a:xfrm>
            <a:prstGeom prst="rect">
              <a:avLst/>
            </a:prstGeom>
          </p:spPr>
        </p:pic>
      </p:grpSp>
      <p:sp>
        <p:nvSpPr>
          <p:cNvPr id="28" name="文本框 27">
            <a:extLst>
              <a:ext uri="{FF2B5EF4-FFF2-40B4-BE49-F238E27FC236}">
                <a16:creationId xmlns:a16="http://schemas.microsoft.com/office/drawing/2014/main" id="{0F42020E-5781-F6BF-D6BC-19D6CC2E24B4}"/>
              </a:ext>
            </a:extLst>
          </p:cNvPr>
          <p:cNvSpPr txBox="1"/>
          <p:nvPr/>
        </p:nvSpPr>
        <p:spPr>
          <a:xfrm>
            <a:off x="7572054" y="1448433"/>
            <a:ext cx="2599362" cy="253916"/>
          </a:xfrm>
          <a:prstGeom prst="rect">
            <a:avLst/>
          </a:prstGeom>
          <a:noFill/>
        </p:spPr>
        <p:txBody>
          <a:bodyPr wrap="square">
            <a:spAutoFit/>
          </a:bodyPr>
          <a:lstStyle/>
          <a:p>
            <a:r>
              <a:rPr lang="en-US" altLang="zh-CN" sz="1050" b="1" dirty="0">
                <a:solidFill>
                  <a:srgbClr val="FF0000"/>
                </a:solidFill>
                <a:latin typeface="微软雅黑" panose="020B0503020204020204" charset="-122"/>
                <a:ea typeface="微软雅黑" panose="020B0503020204020204" charset="-122"/>
              </a:rPr>
              <a:t>Phys. Rev. Lett. 122, 062001 (2019)</a:t>
            </a:r>
            <a:endParaRPr lang="zh-CN" altLang="en-US" sz="1050" b="1" dirty="0">
              <a:solidFill>
                <a:srgbClr val="FF0000"/>
              </a:solidFill>
              <a:latin typeface="微软雅黑" panose="020B0503020204020204" charset="-122"/>
              <a:ea typeface="微软雅黑" panose="020B0503020204020204" charset="-122"/>
            </a:endParaRPr>
          </a:p>
        </p:txBody>
      </p:sp>
      <p:sp>
        <p:nvSpPr>
          <p:cNvPr id="35" name="文本框 34">
            <a:extLst>
              <a:ext uri="{FF2B5EF4-FFF2-40B4-BE49-F238E27FC236}">
                <a16:creationId xmlns:a16="http://schemas.microsoft.com/office/drawing/2014/main" id="{448CC0DB-FBE1-A652-6DA5-B63C82DD82A3}"/>
              </a:ext>
            </a:extLst>
          </p:cNvPr>
          <p:cNvSpPr txBox="1"/>
          <p:nvPr/>
        </p:nvSpPr>
        <p:spPr>
          <a:xfrm>
            <a:off x="7514581" y="6110162"/>
            <a:ext cx="2692790" cy="369332"/>
          </a:xfrm>
          <a:prstGeom prst="rect">
            <a:avLst/>
          </a:prstGeom>
          <a:noFill/>
        </p:spPr>
        <p:txBody>
          <a:bodyPr wrap="square">
            <a:spAutoFit/>
          </a:bodyPr>
          <a:lstStyle/>
          <a:p>
            <a:r>
              <a:rPr kumimoji="1" lang="en-US" altLang="zh-CN" b="1" dirty="0">
                <a:solidFill>
                  <a:srgbClr val="0000FF"/>
                </a:solidFill>
                <a:latin typeface="Cambria Math" panose="02040503050406030204" pitchFamily="18" charset="0"/>
              </a:rPr>
              <a:t>Still being controversial!</a:t>
            </a:r>
            <a:endParaRPr kumimoji="1" lang="zh-CN" altLang="en-US" b="1" dirty="0">
              <a:solidFill>
                <a:srgbClr val="0000FF"/>
              </a:solidFill>
              <a:latin typeface="Cambria Math" panose="02040503050406030204" pitchFamily="18" charset="0"/>
            </a:endParaRPr>
          </a:p>
        </p:txBody>
      </p:sp>
      <p:pic>
        <p:nvPicPr>
          <p:cNvPr id="27" name="图片 26">
            <a:extLst>
              <a:ext uri="{FF2B5EF4-FFF2-40B4-BE49-F238E27FC236}">
                <a16:creationId xmlns:a16="http://schemas.microsoft.com/office/drawing/2014/main" id="{1B2CD7DA-11F7-4ECB-8E80-4E577ACB9DA0}"/>
              </a:ext>
            </a:extLst>
          </p:cNvPr>
          <p:cNvPicPr>
            <a:picLocks noChangeAspect="1"/>
          </p:cNvPicPr>
          <p:nvPr/>
        </p:nvPicPr>
        <p:blipFill>
          <a:blip r:embed="rId7"/>
          <a:stretch>
            <a:fillRect/>
          </a:stretch>
        </p:blipFill>
        <p:spPr>
          <a:xfrm>
            <a:off x="170988" y="939466"/>
            <a:ext cx="7788625" cy="392930"/>
          </a:xfrm>
          <a:prstGeom prst="rect">
            <a:avLst/>
          </a:prstGeom>
        </p:spPr>
      </p:pic>
      <p:pic>
        <p:nvPicPr>
          <p:cNvPr id="7" name="图片 6">
            <a:extLst>
              <a:ext uri="{FF2B5EF4-FFF2-40B4-BE49-F238E27FC236}">
                <a16:creationId xmlns:a16="http://schemas.microsoft.com/office/drawing/2014/main" id="{4B87F903-7386-44AF-BE2A-1EB9B163EFED}"/>
              </a:ext>
            </a:extLst>
          </p:cNvPr>
          <p:cNvPicPr>
            <a:picLocks noChangeAspect="1"/>
          </p:cNvPicPr>
          <p:nvPr/>
        </p:nvPicPr>
        <p:blipFill>
          <a:blip r:embed="rId8"/>
          <a:stretch>
            <a:fillRect/>
          </a:stretch>
        </p:blipFill>
        <p:spPr>
          <a:xfrm>
            <a:off x="437311" y="3590011"/>
            <a:ext cx="5279594" cy="384081"/>
          </a:xfrm>
          <a:prstGeom prst="rect">
            <a:avLst/>
          </a:prstGeom>
        </p:spPr>
      </p:pic>
      <p:pic>
        <p:nvPicPr>
          <p:cNvPr id="12" name="图片 11">
            <a:extLst>
              <a:ext uri="{FF2B5EF4-FFF2-40B4-BE49-F238E27FC236}">
                <a16:creationId xmlns:a16="http://schemas.microsoft.com/office/drawing/2014/main" id="{892D98BC-8D8C-4C28-96E2-D95AC730233E}"/>
              </a:ext>
            </a:extLst>
          </p:cNvPr>
          <p:cNvPicPr>
            <a:picLocks noChangeAspect="1"/>
          </p:cNvPicPr>
          <p:nvPr/>
        </p:nvPicPr>
        <p:blipFill>
          <a:blip r:embed="rId9"/>
          <a:stretch>
            <a:fillRect/>
          </a:stretch>
        </p:blipFill>
        <p:spPr>
          <a:xfrm>
            <a:off x="1735930" y="3850249"/>
            <a:ext cx="2255716" cy="438950"/>
          </a:xfrm>
          <a:prstGeom prst="rect">
            <a:avLst/>
          </a:prstGeom>
        </p:spPr>
      </p:pic>
      <p:pic>
        <p:nvPicPr>
          <p:cNvPr id="37" name="图片 36">
            <a:extLst>
              <a:ext uri="{FF2B5EF4-FFF2-40B4-BE49-F238E27FC236}">
                <a16:creationId xmlns:a16="http://schemas.microsoft.com/office/drawing/2014/main" id="{AEF3D65E-8594-43B8-8571-AC712B41F8D1}"/>
              </a:ext>
            </a:extLst>
          </p:cNvPr>
          <p:cNvPicPr>
            <a:picLocks noChangeAspect="1"/>
          </p:cNvPicPr>
          <p:nvPr/>
        </p:nvPicPr>
        <p:blipFill>
          <a:blip r:embed="rId10"/>
          <a:stretch>
            <a:fillRect/>
          </a:stretch>
        </p:blipFill>
        <p:spPr>
          <a:xfrm>
            <a:off x="6753210" y="3667753"/>
            <a:ext cx="4267570" cy="390178"/>
          </a:xfrm>
          <a:prstGeom prst="rect">
            <a:avLst/>
          </a:prstGeom>
        </p:spPr>
      </p:pic>
      <p:pic>
        <p:nvPicPr>
          <p:cNvPr id="39" name="图片 38">
            <a:extLst>
              <a:ext uri="{FF2B5EF4-FFF2-40B4-BE49-F238E27FC236}">
                <a16:creationId xmlns:a16="http://schemas.microsoft.com/office/drawing/2014/main" id="{7F6BC673-F57D-44E7-A439-AB56FFB1369D}"/>
              </a:ext>
            </a:extLst>
          </p:cNvPr>
          <p:cNvPicPr>
            <a:picLocks noChangeAspect="1"/>
          </p:cNvPicPr>
          <p:nvPr/>
        </p:nvPicPr>
        <p:blipFill>
          <a:blip r:embed="rId11"/>
          <a:stretch>
            <a:fillRect/>
          </a:stretch>
        </p:blipFill>
        <p:spPr>
          <a:xfrm>
            <a:off x="5891107" y="4328678"/>
            <a:ext cx="5887978" cy="1647813"/>
          </a:xfrm>
          <a:prstGeom prst="rect">
            <a:avLst/>
          </a:prstGeom>
        </p:spPr>
      </p:pic>
      <p:pic>
        <p:nvPicPr>
          <p:cNvPr id="5" name="图片 4">
            <a:extLst>
              <a:ext uri="{FF2B5EF4-FFF2-40B4-BE49-F238E27FC236}">
                <a16:creationId xmlns:a16="http://schemas.microsoft.com/office/drawing/2014/main" id="{3648C7C8-6767-40DA-A8C5-A6D8AC9781E7}"/>
              </a:ext>
            </a:extLst>
          </p:cNvPr>
          <p:cNvPicPr>
            <a:picLocks noChangeAspect="1"/>
          </p:cNvPicPr>
          <p:nvPr/>
        </p:nvPicPr>
        <p:blipFill>
          <a:blip r:embed="rId12"/>
          <a:stretch>
            <a:fillRect/>
          </a:stretch>
        </p:blipFill>
        <p:spPr>
          <a:xfrm>
            <a:off x="365876" y="6179927"/>
            <a:ext cx="5645385" cy="384081"/>
          </a:xfrm>
          <a:prstGeom prst="rect">
            <a:avLst/>
          </a:prstGeom>
        </p:spPr>
      </p:pic>
    </p:spTree>
    <p:extLst>
      <p:ext uri="{BB962C8B-B14F-4D97-AF65-F5344CB8AC3E}">
        <p14:creationId xmlns:p14="http://schemas.microsoft.com/office/powerpoint/2010/main" val="2835027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073763" y="706342"/>
            <a:ext cx="8100392" cy="5650008"/>
          </a:xfrm>
          <a:prstGeom prst="rect">
            <a:avLst/>
          </a:prstGeom>
        </p:spPr>
      </p:pic>
      <p:sp>
        <p:nvSpPr>
          <p:cNvPr id="15" name="灯片编号占位符 5"/>
          <p:cNvSpPr>
            <a:spLocks noGrp="1"/>
          </p:cNvSpPr>
          <p:nvPr>
            <p:ph type="sldNum" sz="quarter" idx="12"/>
          </p:nvPr>
        </p:nvSpPr>
        <p:spPr>
          <a:xfrm>
            <a:off x="8616280" y="6381334"/>
            <a:ext cx="1905000" cy="457200"/>
          </a:xfrm>
        </p:spPr>
        <p:txBody>
          <a:bodyPr/>
          <a:lstStyle/>
          <a:p>
            <a:fld id="{0E1BF1C9-A336-4597-9C7A-4BD5EDCBE284}" type="slidenum">
              <a:rPr lang="en-US" altLang="zh-CN">
                <a:solidFill>
                  <a:srgbClr val="000000"/>
                </a:solidFill>
              </a:rPr>
              <a:pPr/>
              <a:t>2</a:t>
            </a:fld>
            <a:endParaRPr lang="en-US" altLang="zh-CN" dirty="0">
              <a:solidFill>
                <a:srgbClr val="000000"/>
              </a:solidFill>
            </a:endParaRPr>
          </a:p>
        </p:txBody>
      </p:sp>
      <p:sp>
        <p:nvSpPr>
          <p:cNvPr id="221186" name="Rectangle 2"/>
          <p:cNvSpPr>
            <a:spLocks noGrp="1" noChangeArrowheads="1"/>
          </p:cNvSpPr>
          <p:nvPr>
            <p:ph type="title"/>
          </p:nvPr>
        </p:nvSpPr>
        <p:spPr>
          <a:xfrm>
            <a:off x="2053208" y="81729"/>
            <a:ext cx="8229600" cy="777875"/>
          </a:xfrm>
        </p:spPr>
        <p:txBody>
          <a:bodyPr/>
          <a:lstStyle/>
          <a:p>
            <a:r>
              <a:rPr lang="en-US" altLang="zh-CN" sz="3200" b="1" dirty="0">
                <a:solidFill>
                  <a:srgbClr val="003399"/>
                </a:solidFill>
                <a:latin typeface="+mn-lt"/>
                <a:ea typeface="Heiti SC Medium" charset="-122"/>
                <a:cs typeface="Heiti SC Medium" charset="-122"/>
              </a:rPr>
              <a:t>Beijing Electron-Positron Collider II</a:t>
            </a:r>
            <a:r>
              <a:rPr lang="zh-CN" altLang="en-US" sz="3200" b="1" dirty="0">
                <a:solidFill>
                  <a:srgbClr val="003399"/>
                </a:solidFill>
                <a:latin typeface="+mn-lt"/>
                <a:ea typeface="Heiti SC Medium" charset="-122"/>
                <a:cs typeface="Heiti SC Medium" charset="-122"/>
              </a:rPr>
              <a:t> </a:t>
            </a:r>
            <a:r>
              <a:rPr lang="en-US" altLang="zh-CN" sz="3200" b="1" dirty="0">
                <a:solidFill>
                  <a:srgbClr val="003399"/>
                </a:solidFill>
                <a:latin typeface="+mn-lt"/>
                <a:ea typeface="黑体"/>
                <a:cs typeface="黑体"/>
              </a:rPr>
              <a:t>(BEPCII)</a:t>
            </a:r>
          </a:p>
        </p:txBody>
      </p:sp>
      <p:sp>
        <p:nvSpPr>
          <p:cNvPr id="221189" name="AutoShape 5"/>
          <p:cNvSpPr>
            <a:spLocks noChangeArrowheads="1"/>
          </p:cNvSpPr>
          <p:nvPr/>
        </p:nvSpPr>
        <p:spPr bwMode="auto">
          <a:xfrm>
            <a:off x="5207691" y="1241593"/>
            <a:ext cx="1588626" cy="412109"/>
          </a:xfrm>
          <a:prstGeom prst="wedgeRectCallout">
            <a:avLst>
              <a:gd name="adj1" fmla="val 178648"/>
              <a:gd name="adj2" fmla="val 41238"/>
            </a:avLst>
          </a:prstGeom>
          <a:solidFill>
            <a:srgbClr val="FF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r>
              <a:rPr lang="en-US" altLang="zh-CN" dirty="0">
                <a:ea typeface="黑体"/>
                <a:cs typeface="黑体"/>
              </a:rPr>
              <a:t>Linear part </a:t>
            </a:r>
          </a:p>
        </p:txBody>
      </p:sp>
      <p:sp>
        <p:nvSpPr>
          <p:cNvPr id="221190" name="AutoShape 6"/>
          <p:cNvSpPr>
            <a:spLocks noChangeArrowheads="1"/>
          </p:cNvSpPr>
          <p:nvPr/>
        </p:nvSpPr>
        <p:spPr bwMode="auto">
          <a:xfrm>
            <a:off x="8217696" y="2363314"/>
            <a:ext cx="2303585" cy="710626"/>
          </a:xfrm>
          <a:prstGeom prst="wedgeRectCallout">
            <a:avLst>
              <a:gd name="adj1" fmla="val -139788"/>
              <a:gd name="adj2" fmla="val 136635"/>
            </a:avLst>
          </a:prstGeom>
          <a:solidFill>
            <a:srgbClr val="FF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r>
              <a:rPr lang="en-US" altLang="zh-CN" dirty="0">
                <a:latin typeface="Arial" pitchFamily="34" charset="0"/>
                <a:ea typeface="宋体"/>
              </a:rPr>
              <a:t>BEPCII</a:t>
            </a:r>
          </a:p>
          <a:p>
            <a:r>
              <a:rPr lang="en-US" altLang="zh-CN" dirty="0">
                <a:latin typeface="黑体"/>
                <a:ea typeface="黑体"/>
                <a:cs typeface="黑体"/>
              </a:rPr>
              <a:t>(Circular part)</a:t>
            </a:r>
          </a:p>
        </p:txBody>
      </p:sp>
      <p:sp>
        <p:nvSpPr>
          <p:cNvPr id="221191" name="AutoShape 7"/>
          <p:cNvSpPr>
            <a:spLocks noChangeArrowheads="1"/>
          </p:cNvSpPr>
          <p:nvPr/>
        </p:nvSpPr>
        <p:spPr bwMode="auto">
          <a:xfrm>
            <a:off x="1726637" y="4391379"/>
            <a:ext cx="1991124" cy="394629"/>
          </a:xfrm>
          <a:prstGeom prst="wedgeRectCallout">
            <a:avLst>
              <a:gd name="adj1" fmla="val 60695"/>
              <a:gd name="adj2" fmla="val -173107"/>
            </a:avLst>
          </a:prstGeom>
          <a:solidFill>
            <a:srgbClr val="FF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r>
              <a:rPr lang="en-US" altLang="zh-CN" dirty="0">
                <a:solidFill>
                  <a:srgbClr val="FF0000"/>
                </a:solidFill>
                <a:latin typeface="Arial" pitchFamily="34" charset="0"/>
                <a:ea typeface="宋体"/>
              </a:rPr>
              <a:t>BESIII </a:t>
            </a:r>
            <a:r>
              <a:rPr lang="en-US" altLang="zh-CN" b="1" dirty="0">
                <a:solidFill>
                  <a:srgbClr val="FF0000"/>
                </a:solidFill>
                <a:latin typeface="黑体"/>
                <a:ea typeface="黑体"/>
                <a:cs typeface="黑体"/>
              </a:rPr>
              <a:t>detector</a:t>
            </a:r>
          </a:p>
        </p:txBody>
      </p:sp>
      <p:sp>
        <p:nvSpPr>
          <p:cNvPr id="221194" name="Line 10"/>
          <p:cNvSpPr>
            <a:spLocks noChangeShapeType="1"/>
          </p:cNvSpPr>
          <p:nvPr/>
        </p:nvSpPr>
        <p:spPr bwMode="auto">
          <a:xfrm flipH="1" flipV="1">
            <a:off x="7296884" y="4974060"/>
            <a:ext cx="1583250" cy="1512589"/>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ea typeface="宋体"/>
            </a:endParaRPr>
          </a:p>
        </p:txBody>
      </p:sp>
      <mc:AlternateContent xmlns:mc="http://schemas.openxmlformats.org/markup-compatibility/2006" xmlns:a14="http://schemas.microsoft.com/office/drawing/2010/main">
        <mc:Choice Requires="a14">
          <p:sp>
            <p:nvSpPr>
              <p:cNvPr id="221197" name="Rectangle 13"/>
              <p:cNvSpPr>
                <a:spLocks noGrp="1" noChangeArrowheads="1"/>
              </p:cNvSpPr>
              <p:nvPr>
                <p:ph type="body" idx="1"/>
              </p:nvPr>
            </p:nvSpPr>
            <p:spPr>
              <a:xfrm>
                <a:off x="194553" y="979905"/>
                <a:ext cx="4389804" cy="1841132"/>
              </a:xfrm>
              <a:solidFill>
                <a:srgbClr val="CCFFFF"/>
              </a:solidFill>
              <a:ln/>
            </p:spPr>
            <p:txBody>
              <a:bodyPr>
                <a:noAutofit/>
              </a:bodyPr>
              <a:lstStyle/>
              <a:p>
                <a:pPr marL="0" indent="0">
                  <a:buNone/>
                </a:pPr>
                <a:r>
                  <a:rPr lang="en-US" altLang="zh-CN" sz="1800" b="1" dirty="0">
                    <a:solidFill>
                      <a:srgbClr val="FF0000"/>
                    </a:solidFill>
                  </a:rPr>
                  <a:t>Center of mass energy:  2</a:t>
                </a:r>
                <a14:m>
                  <m:oMath xmlns:m="http://schemas.openxmlformats.org/officeDocument/2006/math">
                    <m:r>
                      <a:rPr lang="en-US" altLang="zh-CN" sz="1800" b="1" i="1" dirty="0">
                        <a:solidFill>
                          <a:srgbClr val="FF0000"/>
                        </a:solidFill>
                        <a:latin typeface="Cambria Math" panose="02040503050406030204" pitchFamily="18" charset="0"/>
                      </a:rPr>
                      <m:t>.</m:t>
                    </m:r>
                    <m:r>
                      <a:rPr lang="en-US" altLang="zh-CN" sz="1800" b="1" i="1" dirty="0">
                        <a:solidFill>
                          <a:srgbClr val="FF0000"/>
                        </a:solidFill>
                        <a:latin typeface="Cambria Math" panose="02040503050406030204" pitchFamily="18" charset="0"/>
                      </a:rPr>
                      <m:t>𝟎</m:t>
                    </m:r>
                    <m:r>
                      <a:rPr lang="en-US" altLang="zh-CN" sz="1800" b="1" i="1" dirty="0">
                        <a:solidFill>
                          <a:srgbClr val="FF0000"/>
                        </a:solidFill>
                        <a:latin typeface="Cambria Math" panose="02040503050406030204" pitchFamily="18" charset="0"/>
                      </a:rPr>
                      <m:t>~</m:t>
                    </m:r>
                    <m:r>
                      <a:rPr lang="en-US" altLang="zh-CN" sz="1800" b="1" i="1" dirty="0">
                        <a:solidFill>
                          <a:srgbClr val="FF0000"/>
                        </a:solidFill>
                        <a:latin typeface="Cambria Math" panose="02040503050406030204" pitchFamily="18" charset="0"/>
                      </a:rPr>
                      <m:t>𝟒</m:t>
                    </m:r>
                    <m:r>
                      <a:rPr lang="en-US" altLang="zh-CN" sz="1800" b="1" i="1" dirty="0">
                        <a:solidFill>
                          <a:srgbClr val="FF0000"/>
                        </a:solidFill>
                        <a:latin typeface="Cambria Math" panose="02040503050406030204" pitchFamily="18" charset="0"/>
                      </a:rPr>
                      <m:t>.</m:t>
                    </m:r>
                    <m:r>
                      <a:rPr lang="en-US" altLang="zh-CN" sz="1800" b="1" i="1" dirty="0">
                        <a:solidFill>
                          <a:srgbClr val="FF0000"/>
                        </a:solidFill>
                        <a:latin typeface="Cambria Math" panose="02040503050406030204" pitchFamily="18" charset="0"/>
                      </a:rPr>
                      <m:t>𝟗𝟓</m:t>
                    </m:r>
                  </m:oMath>
                </a14:m>
                <a:r>
                  <a:rPr lang="zh-CN" altLang="en-US" sz="1800" b="1" dirty="0">
                    <a:solidFill>
                      <a:srgbClr val="FF0000"/>
                    </a:solidFill>
                  </a:rPr>
                  <a:t> </a:t>
                </a:r>
                <a:r>
                  <a:rPr lang="en-US" altLang="zh-CN" sz="1800" b="1" dirty="0">
                    <a:solidFill>
                      <a:srgbClr val="FF0000"/>
                    </a:solidFill>
                  </a:rPr>
                  <a:t>GeV</a:t>
                </a:r>
                <a:endParaRPr lang="en-US" altLang="zh-CN" sz="1800" dirty="0">
                  <a:solidFill>
                    <a:srgbClr val="FF0000"/>
                  </a:solidFill>
                  <a:ea typeface="Arial Unicode MS" pitchFamily="34" charset="-122"/>
                  <a:cs typeface="Arial Unicode MS" pitchFamily="34" charset="-122"/>
                </a:endParaRPr>
              </a:p>
              <a:p>
                <a:pPr marL="0" indent="0">
                  <a:buNone/>
                </a:pPr>
                <a:r>
                  <a:rPr lang="en-US" altLang="zh-CN" sz="1800" dirty="0">
                    <a:solidFill>
                      <a:srgbClr val="FF0000"/>
                    </a:solidFill>
                    <a:ea typeface="Arial Unicode MS" pitchFamily="34" charset="-122"/>
                    <a:cs typeface="Arial Unicode MS" pitchFamily="34" charset="-122"/>
                  </a:rPr>
                  <a:t>2008-</a:t>
                </a:r>
                <a:r>
                  <a:rPr lang="en-US" altLang="zh-CN" sz="1800" b="1" dirty="0">
                    <a:solidFill>
                      <a:srgbClr val="FF0000"/>
                    </a:solidFill>
                    <a:ea typeface="Heiti SC Medium" charset="-122"/>
                    <a:cs typeface="Heiti SC Medium" charset="-122"/>
                  </a:rPr>
                  <a:t> Now </a:t>
                </a:r>
                <a:r>
                  <a:rPr lang="en-US" altLang="zh-CN" sz="1800" dirty="0">
                    <a:solidFill>
                      <a:srgbClr val="FF0000"/>
                    </a:solidFill>
                    <a:ea typeface="Arial Unicode MS" pitchFamily="34" charset="-122"/>
                    <a:cs typeface="Arial Unicode MS" pitchFamily="34" charset="-122"/>
                  </a:rPr>
                  <a:t>(BEPCII):   </a:t>
                </a:r>
              </a:p>
              <a:p>
                <a:pPr>
                  <a:buFontTx/>
                  <a:buNone/>
                </a:pPr>
                <a:r>
                  <a:rPr lang="en-US" altLang="zh-CN" sz="1800" dirty="0">
                    <a:solidFill>
                      <a:srgbClr val="0000FF"/>
                    </a:solidFill>
                    <a:ea typeface="Arial Unicode MS" pitchFamily="34" charset="-122"/>
                    <a:cs typeface="Arial Unicode MS" pitchFamily="34" charset="-122"/>
                  </a:rPr>
                  <a:t>         </a:t>
                </a:r>
                <a:r>
                  <a:rPr lang="en-US" altLang="zh-CN" sz="1800" dirty="0" err="1">
                    <a:solidFill>
                      <a:srgbClr val="FF0000"/>
                    </a:solidFill>
                    <a:ea typeface="Arial Unicode MS" pitchFamily="34" charset="-122"/>
                    <a:cs typeface="Arial Unicode MS" pitchFamily="34" charset="-122"/>
                  </a:rPr>
                  <a:t>L</a:t>
                </a:r>
                <a:r>
                  <a:rPr lang="en-US" altLang="zh-CN" sz="1800" baseline="-25000" dirty="0" err="1">
                    <a:solidFill>
                      <a:srgbClr val="FF0000"/>
                    </a:solidFill>
                    <a:ea typeface="Arial Unicode MS" pitchFamily="34" charset="-122"/>
                    <a:cs typeface="Arial Unicode MS" pitchFamily="34" charset="-122"/>
                  </a:rPr>
                  <a:t>peak</a:t>
                </a:r>
                <a:r>
                  <a:rPr lang="en-US" altLang="zh-CN" sz="1800" dirty="0">
                    <a:solidFill>
                      <a:srgbClr val="FF0000"/>
                    </a:solidFill>
                    <a:ea typeface="Arial Unicode MS" pitchFamily="34" charset="-122"/>
                    <a:cs typeface="Arial Unicode MS" pitchFamily="34" charset="-122"/>
                  </a:rPr>
                  <a:t>=1.0x10</a:t>
                </a:r>
                <a:r>
                  <a:rPr lang="en-US" altLang="zh-CN" sz="1800" baseline="30000" dirty="0">
                    <a:solidFill>
                      <a:srgbClr val="FF0000"/>
                    </a:solidFill>
                    <a:ea typeface="Arial Unicode MS" pitchFamily="34" charset="-122"/>
                    <a:cs typeface="Arial Unicode MS" pitchFamily="34" charset="-122"/>
                  </a:rPr>
                  <a:t>33</a:t>
                </a:r>
                <a:r>
                  <a:rPr lang="en-US" altLang="zh-CN" sz="1800" dirty="0">
                    <a:solidFill>
                      <a:srgbClr val="FF0000"/>
                    </a:solidFill>
                    <a:ea typeface="Arial Unicode MS" pitchFamily="34" charset="-122"/>
                    <a:cs typeface="Arial Unicode MS" pitchFamily="34" charset="-122"/>
                  </a:rPr>
                  <a:t>/cm</a:t>
                </a:r>
                <a:r>
                  <a:rPr lang="en-US" altLang="zh-CN" sz="1800" baseline="30000" dirty="0">
                    <a:solidFill>
                      <a:srgbClr val="FF0000"/>
                    </a:solidFill>
                    <a:ea typeface="Arial Unicode MS" pitchFamily="34" charset="-122"/>
                    <a:cs typeface="Arial Unicode MS" pitchFamily="34" charset="-122"/>
                  </a:rPr>
                  <a:t>2</a:t>
                </a:r>
                <a:r>
                  <a:rPr lang="en-US" altLang="zh-CN" sz="1800" dirty="0">
                    <a:solidFill>
                      <a:srgbClr val="FF0000"/>
                    </a:solidFill>
                    <a:ea typeface="Arial Unicode MS" pitchFamily="34" charset="-122"/>
                    <a:cs typeface="Arial Unicode MS" pitchFamily="34" charset="-122"/>
                  </a:rPr>
                  <a:t>s</a:t>
                </a:r>
              </a:p>
              <a:p>
                <a:pPr>
                  <a:buFontTx/>
                  <a:buNone/>
                </a:pPr>
                <a:r>
                  <a:rPr lang="en-US" altLang="zh-CN" sz="1800" b="1" dirty="0">
                    <a:solidFill>
                      <a:srgbClr val="0000FF"/>
                    </a:solidFill>
                    <a:ea typeface="黑体"/>
                    <a:cs typeface="黑体"/>
                  </a:rPr>
                  <a:t>Reached peak luminosity in April 2016</a:t>
                </a:r>
              </a:p>
              <a:p>
                <a:pPr>
                  <a:buFontTx/>
                  <a:buNone/>
                </a:pPr>
                <a:r>
                  <a:rPr lang="en-US" altLang="zh-CN" sz="1800" b="1" dirty="0">
                    <a:solidFill>
                      <a:srgbClr val="0000FF"/>
                    </a:solidFill>
                    <a:ea typeface="黑体"/>
                    <a:cs typeface="黑体"/>
                  </a:rPr>
                  <a:t>Reached highest </a:t>
                </a:r>
                <a:r>
                  <a:rPr lang="en-US" altLang="zh-CN" sz="1800" b="1" dirty="0" err="1">
                    <a:solidFill>
                      <a:srgbClr val="0000FF"/>
                    </a:solidFill>
                    <a:ea typeface="黑体"/>
                    <a:cs typeface="黑体"/>
                  </a:rPr>
                  <a:t>Ecm</a:t>
                </a:r>
                <a:r>
                  <a:rPr lang="en-US" altLang="zh-CN" sz="1800" b="1" dirty="0">
                    <a:solidFill>
                      <a:srgbClr val="0000FF"/>
                    </a:solidFill>
                    <a:ea typeface="黑体"/>
                    <a:cs typeface="黑体"/>
                  </a:rPr>
                  <a:t>=4.95 GeV in Jan. 2021 </a:t>
                </a:r>
                <a:endParaRPr lang="en-US" altLang="zh-CN" sz="1800" b="1" dirty="0">
                  <a:solidFill>
                    <a:srgbClr val="FF0000"/>
                  </a:solidFill>
                  <a:ea typeface="黑体"/>
                  <a:cs typeface="黑体"/>
                </a:endParaRPr>
              </a:p>
            </p:txBody>
          </p:sp>
        </mc:Choice>
        <mc:Fallback xmlns="">
          <p:sp>
            <p:nvSpPr>
              <p:cNvPr id="221197" name="Rectangle 13"/>
              <p:cNvSpPr>
                <a:spLocks noGrp="1" noRot="1" noChangeAspect="1" noMove="1" noResize="1" noEditPoints="1" noAdjustHandles="1" noChangeArrowheads="1" noChangeShapeType="1" noTextEdit="1"/>
              </p:cNvSpPr>
              <p:nvPr>
                <p:ph type="body" idx="1"/>
              </p:nvPr>
            </p:nvSpPr>
            <p:spPr>
              <a:xfrm>
                <a:off x="194553" y="979905"/>
                <a:ext cx="4389804" cy="1841132"/>
              </a:xfrm>
              <a:blipFill>
                <a:blip r:embed="rId4"/>
                <a:stretch>
                  <a:fillRect l="-1156" t="-3425" r="-578" b="-4110"/>
                </a:stretch>
              </a:blipFill>
              <a:ln/>
            </p:spPr>
            <p:txBody>
              <a:bodyPr/>
              <a:lstStyle/>
              <a:p>
                <a:r>
                  <a:rPr lang="zh-CN" altLang="en-US">
                    <a:noFill/>
                  </a:rPr>
                  <a:t> </a:t>
                </a:r>
              </a:p>
            </p:txBody>
          </p:sp>
        </mc:Fallback>
      </mc:AlternateContent>
    </p:spTree>
    <p:extLst>
      <p:ext uri="{BB962C8B-B14F-4D97-AF65-F5344CB8AC3E}">
        <p14:creationId xmlns:p14="http://schemas.microsoft.com/office/powerpoint/2010/main" val="92382469"/>
      </p:ext>
    </p:extLst>
  </p:cSld>
  <p:clrMapOvr>
    <a:masterClrMapping/>
  </p:clrMapOvr>
  <mc:AlternateContent xmlns:mc="http://schemas.openxmlformats.org/markup-compatibility/2006" xmlns:p14="http://schemas.microsoft.com/office/powerpoint/2010/main">
    <mc:Choice Requires="p14">
      <p:transition spd="slow" p14:dur="2000" advTm="884"/>
    </mc:Choice>
    <mc:Fallback xmlns="">
      <p:transition spd="slow" advTm="88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2F3C4-D8EA-E222-2AF1-7999BDFF242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4BB467F-7911-7B3D-4690-61DBDC3E2197}"/>
              </a:ext>
            </a:extLst>
          </p:cNvPr>
          <p:cNvSpPr>
            <a:spLocks noGrp="1"/>
          </p:cNvSpPr>
          <p:nvPr>
            <p:ph type="title"/>
          </p:nvPr>
        </p:nvSpPr>
        <p:spPr>
          <a:xfrm>
            <a:off x="1107500" y="92058"/>
            <a:ext cx="10961658" cy="659643"/>
          </a:xfrm>
        </p:spPr>
        <p:txBody>
          <a:bodyPr>
            <a:noAutofit/>
          </a:bodyPr>
          <a:lstStyle/>
          <a:p>
            <a:r>
              <a:rPr kumimoji="1" lang="en-US" altLang="zh-CN" sz="3300" dirty="0"/>
              <a:t>Highlight: light hadron from charmed hadron decays </a:t>
            </a:r>
            <a:endParaRPr kumimoji="1" lang="zh-CN" altLang="en-US" sz="3300" dirty="0"/>
          </a:p>
        </p:txBody>
      </p:sp>
      <p:sp>
        <p:nvSpPr>
          <p:cNvPr id="3" name="灯片编号占位符 2">
            <a:extLst>
              <a:ext uri="{FF2B5EF4-FFF2-40B4-BE49-F238E27FC236}">
                <a16:creationId xmlns:a16="http://schemas.microsoft.com/office/drawing/2014/main" id="{AC236D86-E45C-DEFF-B8E6-A64DB705768E}"/>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t>20</a:t>
            </a:fld>
            <a:endParaRPr lang="zh-CN" altLang="en-US">
              <a:solidFill>
                <a:prstClr val="black">
                  <a:tint val="75000"/>
                </a:prstClr>
              </a:solidFill>
            </a:endParaRPr>
          </a:p>
        </p:txBody>
      </p:sp>
      <p:sp>
        <p:nvSpPr>
          <p:cNvPr id="17" name="文本框 16">
            <a:extLst>
              <a:ext uri="{FF2B5EF4-FFF2-40B4-BE49-F238E27FC236}">
                <a16:creationId xmlns:a16="http://schemas.microsoft.com/office/drawing/2014/main" id="{B7F1C8DF-B094-4E62-8486-5874BF883805}"/>
              </a:ext>
            </a:extLst>
          </p:cNvPr>
          <p:cNvSpPr txBox="1"/>
          <p:nvPr/>
        </p:nvSpPr>
        <p:spPr>
          <a:xfrm>
            <a:off x="1898650" y="1285878"/>
            <a:ext cx="2303780" cy="253916"/>
          </a:xfrm>
          <a:prstGeom prst="rect">
            <a:avLst/>
          </a:prstGeom>
          <a:noFill/>
        </p:spPr>
        <p:txBody>
          <a:bodyPr wrap="square">
            <a:spAutoFit/>
          </a:bodyPr>
          <a:lstStyle/>
          <a:p>
            <a:r>
              <a:rPr lang="en-US" altLang="zh-CN" sz="1050" b="1" dirty="0">
                <a:solidFill>
                  <a:srgbClr val="FF0000"/>
                </a:solidFill>
                <a:latin typeface="微软雅黑" panose="020B0503020204020204" charset="-122"/>
                <a:ea typeface="微软雅黑" panose="020B0503020204020204" charset="-122"/>
              </a:rPr>
              <a:t>Phys. Rev. D 104, 012016 (2021)</a:t>
            </a:r>
            <a:endParaRPr lang="zh-CN" altLang="en-US" sz="1050" b="1" dirty="0">
              <a:solidFill>
                <a:srgbClr val="FF0000"/>
              </a:solidFill>
              <a:latin typeface="微软雅黑" panose="020B0503020204020204" charset="-122"/>
              <a:ea typeface="微软雅黑" panose="020B0503020204020204" charset="-122"/>
            </a:endParaRPr>
          </a:p>
        </p:txBody>
      </p:sp>
      <p:grpSp>
        <p:nvGrpSpPr>
          <p:cNvPr id="24" name="组合 23">
            <a:extLst>
              <a:ext uri="{FF2B5EF4-FFF2-40B4-BE49-F238E27FC236}">
                <a16:creationId xmlns:a16="http://schemas.microsoft.com/office/drawing/2014/main" id="{01712CA8-7636-4A55-A959-8CA9267EB2A0}"/>
              </a:ext>
            </a:extLst>
          </p:cNvPr>
          <p:cNvGrpSpPr/>
          <p:nvPr/>
        </p:nvGrpSpPr>
        <p:grpSpPr>
          <a:xfrm>
            <a:off x="6141679" y="1474012"/>
            <a:ext cx="4992566" cy="1780941"/>
            <a:chOff x="447208" y="3791181"/>
            <a:chExt cx="4992566" cy="1780941"/>
          </a:xfrm>
        </p:grpSpPr>
        <p:pic>
          <p:nvPicPr>
            <p:cNvPr id="19" name="图片 18">
              <a:extLst>
                <a:ext uri="{FF2B5EF4-FFF2-40B4-BE49-F238E27FC236}">
                  <a16:creationId xmlns:a16="http://schemas.microsoft.com/office/drawing/2014/main" id="{8FC5BD1E-59B4-4BCC-A38B-FA74CB760420}"/>
                </a:ext>
              </a:extLst>
            </p:cNvPr>
            <p:cNvPicPr>
              <a:picLocks noChangeAspect="1"/>
            </p:cNvPicPr>
            <p:nvPr/>
          </p:nvPicPr>
          <p:blipFill>
            <a:blip r:embed="rId2"/>
            <a:stretch>
              <a:fillRect/>
            </a:stretch>
          </p:blipFill>
          <p:spPr>
            <a:xfrm>
              <a:off x="447208" y="3834382"/>
              <a:ext cx="2312765" cy="1694538"/>
            </a:xfrm>
            <a:prstGeom prst="rect">
              <a:avLst/>
            </a:prstGeom>
          </p:spPr>
        </p:pic>
        <p:pic>
          <p:nvPicPr>
            <p:cNvPr id="21" name="图片 20">
              <a:extLst>
                <a:ext uri="{FF2B5EF4-FFF2-40B4-BE49-F238E27FC236}">
                  <a16:creationId xmlns:a16="http://schemas.microsoft.com/office/drawing/2014/main" id="{A658DA29-361B-4E5D-A18C-8E2A1A7EBDF1}"/>
                </a:ext>
              </a:extLst>
            </p:cNvPr>
            <p:cNvPicPr>
              <a:picLocks noChangeAspect="1"/>
            </p:cNvPicPr>
            <p:nvPr/>
          </p:nvPicPr>
          <p:blipFill>
            <a:blip r:embed="rId3"/>
            <a:stretch>
              <a:fillRect/>
            </a:stretch>
          </p:blipFill>
          <p:spPr>
            <a:xfrm>
              <a:off x="3012274" y="3791181"/>
              <a:ext cx="2427500" cy="1780941"/>
            </a:xfrm>
            <a:prstGeom prst="rect">
              <a:avLst/>
            </a:prstGeom>
          </p:spPr>
        </p:pic>
        <p:pic>
          <p:nvPicPr>
            <p:cNvPr id="22" name="图片 21">
              <a:extLst>
                <a:ext uri="{FF2B5EF4-FFF2-40B4-BE49-F238E27FC236}">
                  <a16:creationId xmlns:a16="http://schemas.microsoft.com/office/drawing/2014/main" id="{3CDB2CD7-7D2D-4AC6-BD31-3AA1F3BAAD41}"/>
                </a:ext>
              </a:extLst>
            </p:cNvPr>
            <p:cNvPicPr>
              <a:picLocks noChangeAspect="1"/>
            </p:cNvPicPr>
            <p:nvPr/>
          </p:nvPicPr>
          <p:blipFill>
            <a:blip r:embed="rId4"/>
            <a:stretch>
              <a:fillRect/>
            </a:stretch>
          </p:blipFill>
          <p:spPr>
            <a:xfrm>
              <a:off x="955315" y="4077241"/>
              <a:ext cx="304370" cy="275382"/>
            </a:xfrm>
            <a:prstGeom prst="rect">
              <a:avLst/>
            </a:prstGeom>
          </p:spPr>
        </p:pic>
        <p:pic>
          <p:nvPicPr>
            <p:cNvPr id="23" name="图片 22">
              <a:extLst>
                <a:ext uri="{FF2B5EF4-FFF2-40B4-BE49-F238E27FC236}">
                  <a16:creationId xmlns:a16="http://schemas.microsoft.com/office/drawing/2014/main" id="{E868F90E-FC73-4AA0-9519-534D538D5F3C}"/>
                </a:ext>
              </a:extLst>
            </p:cNvPr>
            <p:cNvPicPr>
              <a:picLocks noChangeAspect="1"/>
            </p:cNvPicPr>
            <p:nvPr/>
          </p:nvPicPr>
          <p:blipFill>
            <a:blip r:embed="rId4"/>
            <a:stretch>
              <a:fillRect/>
            </a:stretch>
          </p:blipFill>
          <p:spPr>
            <a:xfrm>
              <a:off x="3591141" y="4077241"/>
              <a:ext cx="304370" cy="275382"/>
            </a:xfrm>
            <a:prstGeom prst="rect">
              <a:avLst/>
            </a:prstGeom>
          </p:spPr>
        </p:pic>
      </p:grpSp>
      <p:sp>
        <p:nvSpPr>
          <p:cNvPr id="26" name="文本框 25">
            <a:extLst>
              <a:ext uri="{FF2B5EF4-FFF2-40B4-BE49-F238E27FC236}">
                <a16:creationId xmlns:a16="http://schemas.microsoft.com/office/drawing/2014/main" id="{E237BCDB-FA91-4ABA-A822-00CE06FED6AE}"/>
              </a:ext>
            </a:extLst>
          </p:cNvPr>
          <p:cNvSpPr txBox="1"/>
          <p:nvPr/>
        </p:nvSpPr>
        <p:spPr>
          <a:xfrm>
            <a:off x="7671590" y="1285019"/>
            <a:ext cx="2400300" cy="253916"/>
          </a:xfrm>
          <a:prstGeom prst="rect">
            <a:avLst/>
          </a:prstGeom>
          <a:noFill/>
        </p:spPr>
        <p:txBody>
          <a:bodyPr wrap="square">
            <a:spAutoFit/>
          </a:bodyPr>
          <a:lstStyle/>
          <a:p>
            <a:r>
              <a:rPr lang="en-US" altLang="zh-CN" sz="1050" b="1" dirty="0">
                <a:solidFill>
                  <a:srgbClr val="FF0000"/>
                </a:solidFill>
                <a:latin typeface="微软雅黑" panose="020B0503020204020204" charset="-122"/>
                <a:ea typeface="微软雅黑" panose="020B0503020204020204" charset="-122"/>
              </a:rPr>
              <a:t>Phys. Rev. D 105, L051103 (2022)</a:t>
            </a:r>
            <a:endParaRPr lang="zh-CN" altLang="en-US" sz="1050" b="1" dirty="0">
              <a:solidFill>
                <a:srgbClr val="FF0000"/>
              </a:solidFill>
              <a:latin typeface="微软雅黑" panose="020B0503020204020204" charset="-122"/>
              <a:ea typeface="微软雅黑" panose="020B0503020204020204" charset="-122"/>
            </a:endParaRPr>
          </a:p>
        </p:txBody>
      </p:sp>
      <p:sp>
        <p:nvSpPr>
          <p:cNvPr id="29" name="文本框 28">
            <a:extLst>
              <a:ext uri="{FF2B5EF4-FFF2-40B4-BE49-F238E27FC236}">
                <a16:creationId xmlns:a16="http://schemas.microsoft.com/office/drawing/2014/main" id="{8FA3BC6D-8E60-427C-9E30-0161C09DD144}"/>
              </a:ext>
            </a:extLst>
          </p:cNvPr>
          <p:cNvSpPr txBox="1"/>
          <p:nvPr/>
        </p:nvSpPr>
        <p:spPr>
          <a:xfrm>
            <a:off x="9765378" y="1839871"/>
            <a:ext cx="2303780" cy="523220"/>
          </a:xfrm>
          <a:prstGeom prst="rect">
            <a:avLst/>
          </a:prstGeom>
          <a:noFill/>
        </p:spPr>
        <p:txBody>
          <a:bodyPr wrap="square">
            <a:spAutoFit/>
          </a:bodyPr>
          <a:lstStyle/>
          <a:p>
            <a:r>
              <a:rPr kumimoji="1" lang="en-US" altLang="zh-CN" sz="1400" b="1" dirty="0">
                <a:solidFill>
                  <a:srgbClr val="0000FF"/>
                </a:solidFill>
                <a:latin typeface="Cambria Math" panose="02040503050406030204" pitchFamily="18" charset="0"/>
              </a:rPr>
              <a:t>One order of magnitude larger than the expectation!</a:t>
            </a:r>
            <a:endParaRPr kumimoji="1" lang="zh-CN" altLang="en-US" sz="1400" b="1" dirty="0">
              <a:solidFill>
                <a:srgbClr val="0000FF"/>
              </a:solidFill>
              <a:latin typeface="Cambria Math" panose="02040503050406030204" pitchFamily="18" charset="0"/>
            </a:endParaRPr>
          </a:p>
        </p:txBody>
      </p:sp>
      <p:grpSp>
        <p:nvGrpSpPr>
          <p:cNvPr id="41" name="组合 40">
            <a:extLst>
              <a:ext uri="{FF2B5EF4-FFF2-40B4-BE49-F238E27FC236}">
                <a16:creationId xmlns:a16="http://schemas.microsoft.com/office/drawing/2014/main" id="{ABFA7E36-D6CC-4760-98CA-F9239F1920C5}"/>
              </a:ext>
            </a:extLst>
          </p:cNvPr>
          <p:cNvGrpSpPr/>
          <p:nvPr/>
        </p:nvGrpSpPr>
        <p:grpSpPr>
          <a:xfrm>
            <a:off x="1898650" y="3942427"/>
            <a:ext cx="7522190" cy="1785487"/>
            <a:chOff x="1915121" y="3786635"/>
            <a:chExt cx="7522190" cy="1785487"/>
          </a:xfrm>
        </p:grpSpPr>
        <p:pic>
          <p:nvPicPr>
            <p:cNvPr id="37" name="图片 36">
              <a:extLst>
                <a:ext uri="{FF2B5EF4-FFF2-40B4-BE49-F238E27FC236}">
                  <a16:creationId xmlns:a16="http://schemas.microsoft.com/office/drawing/2014/main" id="{5FDC6B38-759F-4EC7-A554-8B48BD2135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5121" y="3786635"/>
              <a:ext cx="7522190" cy="1785487"/>
            </a:xfrm>
            <a:prstGeom prst="rect">
              <a:avLst/>
            </a:prstGeom>
          </p:spPr>
        </p:pic>
        <p:pic>
          <p:nvPicPr>
            <p:cNvPr id="38" name="图片 37">
              <a:extLst>
                <a:ext uri="{FF2B5EF4-FFF2-40B4-BE49-F238E27FC236}">
                  <a16:creationId xmlns:a16="http://schemas.microsoft.com/office/drawing/2014/main" id="{11F0F1D3-892A-46EB-BA5B-F3EF15B74181}"/>
                </a:ext>
              </a:extLst>
            </p:cNvPr>
            <p:cNvPicPr>
              <a:picLocks noChangeAspect="1"/>
            </p:cNvPicPr>
            <p:nvPr/>
          </p:nvPicPr>
          <p:blipFill>
            <a:blip r:embed="rId4"/>
            <a:stretch>
              <a:fillRect/>
            </a:stretch>
          </p:blipFill>
          <p:spPr>
            <a:xfrm>
              <a:off x="2450319" y="3832324"/>
              <a:ext cx="230179" cy="208257"/>
            </a:xfrm>
            <a:prstGeom prst="rect">
              <a:avLst/>
            </a:prstGeom>
          </p:spPr>
        </p:pic>
        <p:pic>
          <p:nvPicPr>
            <p:cNvPr id="39" name="图片 38">
              <a:extLst>
                <a:ext uri="{FF2B5EF4-FFF2-40B4-BE49-F238E27FC236}">
                  <a16:creationId xmlns:a16="http://schemas.microsoft.com/office/drawing/2014/main" id="{129D2C3B-8DA7-42A9-8514-DE9FF8858AB0}"/>
                </a:ext>
              </a:extLst>
            </p:cNvPr>
            <p:cNvPicPr>
              <a:picLocks noChangeAspect="1"/>
            </p:cNvPicPr>
            <p:nvPr/>
          </p:nvPicPr>
          <p:blipFill>
            <a:blip r:embed="rId4"/>
            <a:stretch>
              <a:fillRect/>
            </a:stretch>
          </p:blipFill>
          <p:spPr>
            <a:xfrm>
              <a:off x="4977619" y="3832324"/>
              <a:ext cx="230179" cy="208257"/>
            </a:xfrm>
            <a:prstGeom prst="rect">
              <a:avLst/>
            </a:prstGeom>
          </p:spPr>
        </p:pic>
        <p:pic>
          <p:nvPicPr>
            <p:cNvPr id="40" name="图片 39">
              <a:extLst>
                <a:ext uri="{FF2B5EF4-FFF2-40B4-BE49-F238E27FC236}">
                  <a16:creationId xmlns:a16="http://schemas.microsoft.com/office/drawing/2014/main" id="{0E9AC9F1-0549-4764-BF19-1DCCD17AC8E3}"/>
                </a:ext>
              </a:extLst>
            </p:cNvPr>
            <p:cNvPicPr>
              <a:picLocks noChangeAspect="1"/>
            </p:cNvPicPr>
            <p:nvPr/>
          </p:nvPicPr>
          <p:blipFill>
            <a:blip r:embed="rId4"/>
            <a:stretch>
              <a:fillRect/>
            </a:stretch>
          </p:blipFill>
          <p:spPr>
            <a:xfrm>
              <a:off x="7460469" y="3832324"/>
              <a:ext cx="230179" cy="208257"/>
            </a:xfrm>
            <a:prstGeom prst="rect">
              <a:avLst/>
            </a:prstGeom>
          </p:spPr>
        </p:pic>
      </p:grpSp>
      <p:sp>
        <p:nvSpPr>
          <p:cNvPr id="45" name="文本框 44">
            <a:extLst>
              <a:ext uri="{FF2B5EF4-FFF2-40B4-BE49-F238E27FC236}">
                <a16:creationId xmlns:a16="http://schemas.microsoft.com/office/drawing/2014/main" id="{9B783265-F241-4FA6-A64D-5FB10FF9CD63}"/>
              </a:ext>
            </a:extLst>
          </p:cNvPr>
          <p:cNvSpPr txBox="1"/>
          <p:nvPr/>
        </p:nvSpPr>
        <p:spPr>
          <a:xfrm>
            <a:off x="4723285" y="3647115"/>
            <a:ext cx="2520167" cy="253916"/>
          </a:xfrm>
          <a:prstGeom prst="rect">
            <a:avLst/>
          </a:prstGeom>
          <a:noFill/>
        </p:spPr>
        <p:txBody>
          <a:bodyPr wrap="square">
            <a:spAutoFit/>
          </a:bodyPr>
          <a:lstStyle/>
          <a:p>
            <a:r>
              <a:rPr lang="en-US" altLang="zh-CN" sz="1050" b="1" dirty="0">
                <a:solidFill>
                  <a:srgbClr val="FF0000"/>
                </a:solidFill>
                <a:latin typeface="微软雅黑" panose="020B0503020204020204" charset="-122"/>
                <a:ea typeface="微软雅黑" panose="020B0503020204020204" charset="-122"/>
              </a:rPr>
              <a:t>Phys. Rev. Lett. 129, 182001 (2022)</a:t>
            </a:r>
            <a:endParaRPr lang="zh-CN" altLang="en-US" sz="1050" b="1" dirty="0">
              <a:solidFill>
                <a:srgbClr val="FF0000"/>
              </a:solidFill>
              <a:latin typeface="微软雅黑" panose="020B0503020204020204" charset="-122"/>
              <a:ea typeface="微软雅黑" panose="020B0503020204020204" charset="-122"/>
            </a:endParaRPr>
          </a:p>
        </p:txBody>
      </p:sp>
      <p:cxnSp>
        <p:nvCxnSpPr>
          <p:cNvPr id="7" name="直接箭头连接符 6">
            <a:extLst>
              <a:ext uri="{FF2B5EF4-FFF2-40B4-BE49-F238E27FC236}">
                <a16:creationId xmlns:a16="http://schemas.microsoft.com/office/drawing/2014/main" id="{75E4116B-8FFF-4D16-AFFF-2F6306B79213}"/>
              </a:ext>
            </a:extLst>
          </p:cNvPr>
          <p:cNvCxnSpPr>
            <a:cxnSpLocks/>
          </p:cNvCxnSpPr>
          <p:nvPr/>
        </p:nvCxnSpPr>
        <p:spPr>
          <a:xfrm flipV="1">
            <a:off x="11025051" y="2481943"/>
            <a:ext cx="276933" cy="652137"/>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grpSp>
        <p:nvGrpSpPr>
          <p:cNvPr id="18" name="组合 17">
            <a:extLst>
              <a:ext uri="{FF2B5EF4-FFF2-40B4-BE49-F238E27FC236}">
                <a16:creationId xmlns:a16="http://schemas.microsoft.com/office/drawing/2014/main" id="{7C7017AA-BA4C-4B65-AF66-645B73F8D1B3}"/>
              </a:ext>
            </a:extLst>
          </p:cNvPr>
          <p:cNvGrpSpPr/>
          <p:nvPr/>
        </p:nvGrpSpPr>
        <p:grpSpPr>
          <a:xfrm>
            <a:off x="0" y="1500057"/>
            <a:ext cx="5816601" cy="1671605"/>
            <a:chOff x="0" y="1500057"/>
            <a:chExt cx="5816601" cy="1671605"/>
          </a:xfrm>
        </p:grpSpPr>
        <p:grpSp>
          <p:nvGrpSpPr>
            <p:cNvPr id="13" name="组合 12">
              <a:extLst>
                <a:ext uri="{FF2B5EF4-FFF2-40B4-BE49-F238E27FC236}">
                  <a16:creationId xmlns:a16="http://schemas.microsoft.com/office/drawing/2014/main" id="{AA8E5EB4-EE6F-4741-94AC-7E7B485DE689}"/>
                </a:ext>
              </a:extLst>
            </p:cNvPr>
            <p:cNvGrpSpPr/>
            <p:nvPr/>
          </p:nvGrpSpPr>
          <p:grpSpPr>
            <a:xfrm>
              <a:off x="0" y="1500057"/>
              <a:ext cx="5816601" cy="1671605"/>
              <a:chOff x="0" y="1500057"/>
              <a:chExt cx="5816601" cy="1671605"/>
            </a:xfrm>
          </p:grpSpPr>
          <p:pic>
            <p:nvPicPr>
              <p:cNvPr id="6" name="图片 5">
                <a:extLst>
                  <a:ext uri="{FF2B5EF4-FFF2-40B4-BE49-F238E27FC236}">
                    <a16:creationId xmlns:a16="http://schemas.microsoft.com/office/drawing/2014/main" id="{C99FA956-3F14-4909-8A89-B576696A38E4}"/>
                  </a:ext>
                </a:extLst>
              </p:cNvPr>
              <p:cNvPicPr>
                <a:picLocks noChangeAspect="1"/>
              </p:cNvPicPr>
              <p:nvPr/>
            </p:nvPicPr>
            <p:blipFill>
              <a:blip r:embed="rId6"/>
              <a:stretch>
                <a:fillRect/>
              </a:stretch>
            </p:blipFill>
            <p:spPr>
              <a:xfrm>
                <a:off x="0" y="1542321"/>
                <a:ext cx="1839250" cy="1591759"/>
              </a:xfrm>
              <a:prstGeom prst="rect">
                <a:avLst/>
              </a:prstGeom>
            </p:spPr>
          </p:pic>
          <p:pic>
            <p:nvPicPr>
              <p:cNvPr id="8" name="图片 7">
                <a:extLst>
                  <a:ext uri="{FF2B5EF4-FFF2-40B4-BE49-F238E27FC236}">
                    <a16:creationId xmlns:a16="http://schemas.microsoft.com/office/drawing/2014/main" id="{C8559CFC-C005-4754-B5AA-F5C60873AC59}"/>
                  </a:ext>
                </a:extLst>
              </p:cNvPr>
              <p:cNvPicPr>
                <a:picLocks noChangeAspect="1"/>
              </p:cNvPicPr>
              <p:nvPr/>
            </p:nvPicPr>
            <p:blipFill rotWithShape="1">
              <a:blip r:embed="rId7"/>
              <a:srcRect r="52902"/>
              <a:stretch/>
            </p:blipFill>
            <p:spPr>
              <a:xfrm>
                <a:off x="1884929" y="1500057"/>
                <a:ext cx="1907609" cy="1671605"/>
              </a:xfrm>
              <a:prstGeom prst="rect">
                <a:avLst/>
              </a:prstGeom>
            </p:spPr>
          </p:pic>
          <p:pic>
            <p:nvPicPr>
              <p:cNvPr id="10" name="图片 9">
                <a:extLst>
                  <a:ext uri="{FF2B5EF4-FFF2-40B4-BE49-F238E27FC236}">
                    <a16:creationId xmlns:a16="http://schemas.microsoft.com/office/drawing/2014/main" id="{B98C41CC-3A4D-4D36-8CEB-B805B4428DA2}"/>
                  </a:ext>
                </a:extLst>
              </p:cNvPr>
              <p:cNvPicPr>
                <a:picLocks noChangeAspect="1"/>
              </p:cNvPicPr>
              <p:nvPr/>
            </p:nvPicPr>
            <p:blipFill>
              <a:blip r:embed="rId4"/>
              <a:stretch>
                <a:fillRect/>
              </a:stretch>
            </p:blipFill>
            <p:spPr>
              <a:xfrm>
                <a:off x="1451406" y="1615096"/>
                <a:ext cx="304370" cy="275382"/>
              </a:xfrm>
              <a:prstGeom prst="rect">
                <a:avLst/>
              </a:prstGeom>
            </p:spPr>
          </p:pic>
          <p:pic>
            <p:nvPicPr>
              <p:cNvPr id="11" name="图片 10">
                <a:extLst>
                  <a:ext uri="{FF2B5EF4-FFF2-40B4-BE49-F238E27FC236}">
                    <a16:creationId xmlns:a16="http://schemas.microsoft.com/office/drawing/2014/main" id="{C457E081-A1AC-4FA3-915C-D5FCF352005C}"/>
                  </a:ext>
                </a:extLst>
              </p:cNvPr>
              <p:cNvPicPr>
                <a:picLocks noChangeAspect="1"/>
              </p:cNvPicPr>
              <p:nvPr/>
            </p:nvPicPr>
            <p:blipFill>
              <a:blip r:embed="rId4"/>
              <a:stretch>
                <a:fillRect/>
              </a:stretch>
            </p:blipFill>
            <p:spPr>
              <a:xfrm>
                <a:off x="3438956" y="1542321"/>
                <a:ext cx="304370" cy="275382"/>
              </a:xfrm>
              <a:prstGeom prst="rect">
                <a:avLst/>
              </a:prstGeom>
            </p:spPr>
          </p:pic>
          <p:pic>
            <p:nvPicPr>
              <p:cNvPr id="12" name="图片 11">
                <a:extLst>
                  <a:ext uri="{FF2B5EF4-FFF2-40B4-BE49-F238E27FC236}">
                    <a16:creationId xmlns:a16="http://schemas.microsoft.com/office/drawing/2014/main" id="{CB270285-B809-4A6B-872D-7DF333EE92D6}"/>
                  </a:ext>
                </a:extLst>
              </p:cNvPr>
              <p:cNvPicPr>
                <a:picLocks noChangeAspect="1"/>
              </p:cNvPicPr>
              <p:nvPr/>
            </p:nvPicPr>
            <p:blipFill>
              <a:blip r:embed="rId4"/>
              <a:stretch>
                <a:fillRect/>
              </a:stretch>
            </p:blipFill>
            <p:spPr>
              <a:xfrm>
                <a:off x="5676216" y="1615096"/>
                <a:ext cx="140385" cy="127015"/>
              </a:xfrm>
              <a:prstGeom prst="rect">
                <a:avLst/>
              </a:prstGeom>
            </p:spPr>
          </p:pic>
        </p:grpSp>
        <p:pic>
          <p:nvPicPr>
            <p:cNvPr id="16" name="图片 15">
              <a:extLst>
                <a:ext uri="{FF2B5EF4-FFF2-40B4-BE49-F238E27FC236}">
                  <a16:creationId xmlns:a16="http://schemas.microsoft.com/office/drawing/2014/main" id="{DED045AE-34D2-4CCF-A242-AF8BF21F8780}"/>
                </a:ext>
              </a:extLst>
            </p:cNvPr>
            <p:cNvPicPr>
              <a:picLocks noChangeAspect="1"/>
            </p:cNvPicPr>
            <p:nvPr/>
          </p:nvPicPr>
          <p:blipFill>
            <a:blip r:embed="rId8"/>
            <a:stretch>
              <a:fillRect/>
            </a:stretch>
          </p:blipFill>
          <p:spPr>
            <a:xfrm>
              <a:off x="3833153" y="1503956"/>
              <a:ext cx="1891230" cy="1626701"/>
            </a:xfrm>
            <a:prstGeom prst="rect">
              <a:avLst/>
            </a:prstGeom>
          </p:spPr>
        </p:pic>
      </p:grpSp>
      <p:pic>
        <p:nvPicPr>
          <p:cNvPr id="9" name="图片 8">
            <a:extLst>
              <a:ext uri="{FF2B5EF4-FFF2-40B4-BE49-F238E27FC236}">
                <a16:creationId xmlns:a16="http://schemas.microsoft.com/office/drawing/2014/main" id="{A564D68E-CD87-4FA4-B926-3478ADB14D93}"/>
              </a:ext>
            </a:extLst>
          </p:cNvPr>
          <p:cNvPicPr>
            <a:picLocks noChangeAspect="1"/>
          </p:cNvPicPr>
          <p:nvPr/>
        </p:nvPicPr>
        <p:blipFill>
          <a:blip r:embed="rId9"/>
          <a:stretch>
            <a:fillRect/>
          </a:stretch>
        </p:blipFill>
        <p:spPr>
          <a:xfrm>
            <a:off x="175593" y="908475"/>
            <a:ext cx="3502908" cy="395660"/>
          </a:xfrm>
          <a:prstGeom prst="rect">
            <a:avLst/>
          </a:prstGeom>
        </p:spPr>
      </p:pic>
      <p:pic>
        <p:nvPicPr>
          <p:cNvPr id="33" name="图片 32">
            <a:extLst>
              <a:ext uri="{FF2B5EF4-FFF2-40B4-BE49-F238E27FC236}">
                <a16:creationId xmlns:a16="http://schemas.microsoft.com/office/drawing/2014/main" id="{8C880726-B050-42D6-8E6F-F00E05944A00}"/>
              </a:ext>
            </a:extLst>
          </p:cNvPr>
          <p:cNvPicPr>
            <a:picLocks noChangeAspect="1"/>
          </p:cNvPicPr>
          <p:nvPr/>
        </p:nvPicPr>
        <p:blipFill>
          <a:blip r:embed="rId10"/>
          <a:stretch>
            <a:fillRect/>
          </a:stretch>
        </p:blipFill>
        <p:spPr>
          <a:xfrm>
            <a:off x="9549312" y="4243720"/>
            <a:ext cx="2265970" cy="591783"/>
          </a:xfrm>
          <a:prstGeom prst="rect">
            <a:avLst/>
          </a:prstGeom>
        </p:spPr>
      </p:pic>
      <p:pic>
        <p:nvPicPr>
          <p:cNvPr id="35" name="图片 34">
            <a:extLst>
              <a:ext uri="{FF2B5EF4-FFF2-40B4-BE49-F238E27FC236}">
                <a16:creationId xmlns:a16="http://schemas.microsoft.com/office/drawing/2014/main" id="{8D7FDD12-5259-48D8-BF42-1C685386FB42}"/>
              </a:ext>
            </a:extLst>
          </p:cNvPr>
          <p:cNvPicPr>
            <a:picLocks noChangeAspect="1"/>
          </p:cNvPicPr>
          <p:nvPr/>
        </p:nvPicPr>
        <p:blipFill>
          <a:blip r:embed="rId11"/>
          <a:stretch>
            <a:fillRect/>
          </a:stretch>
        </p:blipFill>
        <p:spPr>
          <a:xfrm>
            <a:off x="2940500" y="5806035"/>
            <a:ext cx="6310999" cy="811488"/>
          </a:xfrm>
          <a:prstGeom prst="rect">
            <a:avLst/>
          </a:prstGeom>
        </p:spPr>
      </p:pic>
      <p:pic>
        <p:nvPicPr>
          <p:cNvPr id="42" name="图片 41">
            <a:extLst>
              <a:ext uri="{FF2B5EF4-FFF2-40B4-BE49-F238E27FC236}">
                <a16:creationId xmlns:a16="http://schemas.microsoft.com/office/drawing/2014/main" id="{BB4F773F-263E-4322-A88E-FB78F23CF9AE}"/>
              </a:ext>
            </a:extLst>
          </p:cNvPr>
          <p:cNvPicPr>
            <a:picLocks noChangeAspect="1"/>
          </p:cNvPicPr>
          <p:nvPr/>
        </p:nvPicPr>
        <p:blipFill>
          <a:blip r:embed="rId12"/>
          <a:stretch>
            <a:fillRect/>
          </a:stretch>
        </p:blipFill>
        <p:spPr>
          <a:xfrm>
            <a:off x="381612" y="3230069"/>
            <a:ext cx="5334462" cy="377985"/>
          </a:xfrm>
          <a:prstGeom prst="rect">
            <a:avLst/>
          </a:prstGeom>
        </p:spPr>
      </p:pic>
      <p:pic>
        <p:nvPicPr>
          <p:cNvPr id="5" name="图片 4">
            <a:extLst>
              <a:ext uri="{FF2B5EF4-FFF2-40B4-BE49-F238E27FC236}">
                <a16:creationId xmlns:a16="http://schemas.microsoft.com/office/drawing/2014/main" id="{2C4109C1-3421-47D3-9148-B9F17E6F7081}"/>
              </a:ext>
            </a:extLst>
          </p:cNvPr>
          <p:cNvPicPr>
            <a:picLocks noChangeAspect="1"/>
          </p:cNvPicPr>
          <p:nvPr/>
        </p:nvPicPr>
        <p:blipFill>
          <a:blip r:embed="rId13"/>
          <a:stretch>
            <a:fillRect/>
          </a:stretch>
        </p:blipFill>
        <p:spPr>
          <a:xfrm>
            <a:off x="6228895" y="3217877"/>
            <a:ext cx="5285690" cy="390178"/>
          </a:xfrm>
          <a:prstGeom prst="rect">
            <a:avLst/>
          </a:prstGeom>
        </p:spPr>
      </p:pic>
    </p:spTree>
    <p:extLst>
      <p:ext uri="{BB962C8B-B14F-4D97-AF65-F5344CB8AC3E}">
        <p14:creationId xmlns:p14="http://schemas.microsoft.com/office/powerpoint/2010/main" val="2228839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dirty="0"/>
              <a:t>Highlight:</a:t>
            </a:r>
            <a:r>
              <a:rPr kumimoji="1" lang="zh-CN" altLang="en-US" dirty="0"/>
              <a:t> </a:t>
            </a:r>
            <a:r>
              <a:rPr kumimoji="1" lang="en-US" altLang="zh-CN" dirty="0"/>
              <a:t>Puzzle of </a:t>
            </a:r>
            <a:r>
              <a:rPr kumimoji="1" lang="en-US" altLang="zh-CN" dirty="0">
                <a:latin typeface="PingFang SC" panose="020B0400000000000000" pitchFamily="34" charset="-122"/>
                <a:ea typeface="PingFang SC" panose="020B0400000000000000" pitchFamily="34" charset="-122"/>
              </a:rPr>
              <a:t>φ</a:t>
            </a:r>
            <a:r>
              <a:rPr kumimoji="1" lang="en-US" altLang="zh-CN" dirty="0"/>
              <a:t> decays in charm</a:t>
            </a:r>
            <a:endParaRPr kumimoji="1" lang="zh-CN" altLang="en-US" dirty="0"/>
          </a:p>
        </p:txBody>
      </p:sp>
      <p:sp>
        <p:nvSpPr>
          <p:cNvPr id="3" name="灯片编号占位符 2"/>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t>21</a:t>
            </a:fld>
            <a:endParaRPr lang="zh-CN" altLang="en-US">
              <a:solidFill>
                <a:prstClr val="black">
                  <a:tint val="75000"/>
                </a:prstClr>
              </a:solidFill>
            </a:endParaRPr>
          </a:p>
        </p:txBody>
      </p:sp>
      <p:pic>
        <p:nvPicPr>
          <p:cNvPr id="6" name="图片 5" descr="com_phi_kskl_kk"/>
          <p:cNvPicPr>
            <a:picLocks noChangeAspect="1"/>
          </p:cNvPicPr>
          <p:nvPr/>
        </p:nvPicPr>
        <p:blipFill>
          <a:blip r:embed="rId10"/>
          <a:stretch>
            <a:fillRect/>
          </a:stretch>
        </p:blipFill>
        <p:spPr>
          <a:xfrm>
            <a:off x="6296660" y="3006633"/>
            <a:ext cx="4503441" cy="3240000"/>
          </a:xfrm>
          <a:prstGeom prst="rect">
            <a:avLst/>
          </a:prstGeom>
        </p:spPr>
      </p:pic>
      <p:sp>
        <p:nvSpPr>
          <p:cNvPr id="7" name="文本框 5"/>
          <p:cNvSpPr txBox="1">
            <a:spLocks noChangeArrowheads="1"/>
          </p:cNvSpPr>
          <p:nvPr>
            <p:custDataLst>
              <p:tags r:id="rId1"/>
            </p:custDataLst>
          </p:nvPr>
        </p:nvSpPr>
        <p:spPr bwMode="auto">
          <a:xfrm>
            <a:off x="1107499" y="6246327"/>
            <a:ext cx="4513951" cy="298800"/>
          </a:xfrm>
          <a:prstGeom prst="rect">
            <a:avLst/>
          </a:prstGeom>
          <a:solidFill>
            <a:schemeClr val="bg1"/>
          </a:solidFill>
          <a:ln w="28575" cap="flat" cmpd="sng">
            <a:noFill/>
            <a:prstDash val="solid"/>
            <a:miter lim="800000"/>
          </a:ln>
        </p:spPr>
        <p:txBody>
          <a:bodyPr wrap="square">
            <a:spAutoFit/>
          </a:bodyPr>
          <a:lstStyle>
            <a:lvl1pPr>
              <a:spcBef>
                <a:spcPct val="20000"/>
              </a:spcBef>
              <a:buFont typeface="Arial" panose="020B0704020202020204" pitchFamily="34" charset="0"/>
              <a:buChar char="•"/>
              <a:defRPr sz="3200">
                <a:solidFill>
                  <a:schemeClr val="tx1"/>
                </a:solidFill>
                <a:latin typeface="Calibri" panose="020F0502020204030204" pitchFamily="34" charset="0"/>
                <a:ea typeface="宋体" pitchFamily="2" charset="-122"/>
              </a:defRPr>
            </a:lvl1pPr>
            <a:lvl2pPr marL="742950" indent="-285750">
              <a:spcBef>
                <a:spcPct val="20000"/>
              </a:spcBef>
              <a:buFont typeface="Arial" panose="020B0704020202020204" pitchFamily="34" charset="0"/>
              <a:buChar char="–"/>
              <a:defRPr sz="2800">
                <a:solidFill>
                  <a:schemeClr val="tx1"/>
                </a:solidFill>
                <a:latin typeface="Calibri" panose="020F0502020204030204" pitchFamily="34" charset="0"/>
                <a:ea typeface="宋体" pitchFamily="2" charset="-122"/>
              </a:defRPr>
            </a:lvl2pPr>
            <a:lvl3pPr marL="1143000" indent="-228600">
              <a:spcBef>
                <a:spcPct val="20000"/>
              </a:spcBef>
              <a:buFont typeface="Arial" panose="020B0704020202020204" pitchFamily="34" charset="0"/>
              <a:buChar char="•"/>
              <a:defRPr sz="2400">
                <a:solidFill>
                  <a:schemeClr val="tx1"/>
                </a:solidFill>
                <a:latin typeface="Calibri" panose="020F0502020204030204" pitchFamily="34" charset="0"/>
                <a:ea typeface="宋体" pitchFamily="2" charset="-122"/>
              </a:defRPr>
            </a:lvl3pPr>
            <a:lvl4pPr marL="1600200" indent="-228600">
              <a:spcBef>
                <a:spcPct val="20000"/>
              </a:spcBef>
              <a:buFont typeface="Arial" panose="020B0704020202020204" pitchFamily="34" charset="0"/>
              <a:buChar char="–"/>
              <a:defRPr sz="2000">
                <a:solidFill>
                  <a:schemeClr val="tx1"/>
                </a:solidFill>
                <a:latin typeface="Calibri" panose="020F0502020204030204" pitchFamily="34" charset="0"/>
                <a:ea typeface="宋体" pitchFamily="2" charset="-122"/>
              </a:defRPr>
            </a:lvl4pPr>
            <a:lvl5pPr marL="2057400" indent="-228600">
              <a:spcBef>
                <a:spcPct val="20000"/>
              </a:spcBef>
              <a:buFont typeface="Arial" panose="020B0704020202020204" pitchFamily="34" charset="0"/>
              <a:buChar char="»"/>
              <a:defRPr sz="2000">
                <a:solidFill>
                  <a:schemeClr val="tx1"/>
                </a:solidFill>
                <a:latin typeface="Calibri" panose="020F0502020204030204" pitchFamily="34" charset="0"/>
                <a:ea typeface="宋体" pitchFamily="2" charset="-122"/>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Calibri" panose="020F0502020204030204" pitchFamily="34" charset="0"/>
                <a:ea typeface="宋体" pitchFamily="2" charset="-122"/>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Calibri" panose="020F0502020204030204" pitchFamily="34" charset="0"/>
                <a:ea typeface="宋体" pitchFamily="2" charset="-122"/>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Calibri" panose="020F0502020204030204" pitchFamily="34" charset="0"/>
                <a:ea typeface="宋体" pitchFamily="2" charset="-122"/>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Calibri" panose="020F0502020204030204" pitchFamily="34" charset="0"/>
                <a:ea typeface="宋体" pitchFamily="2" charset="-122"/>
              </a:defRPr>
            </a:lvl9pPr>
          </a:lstStyle>
          <a:p>
            <a:pPr>
              <a:lnSpc>
                <a:spcPts val="1600"/>
              </a:lnSpc>
              <a:buNone/>
            </a:pPr>
            <a:r>
              <a:rPr lang="en-US" sz="1800" b="1" dirty="0">
                <a:solidFill>
                  <a:srgbClr val="FF0000"/>
                </a:solidFill>
                <a:latin typeface="Arial" panose="020B0604020202020204" pitchFamily="34" charset="0"/>
                <a:ea typeface="微软雅黑" panose="020B0503020204020204" charset="-122"/>
                <a:cs typeface="Arial" panose="020B0604020202020204" pitchFamily="34" charset="0"/>
              </a:rPr>
              <a:t>Phys. Rev. Lett. 134, 011904 (2025) </a:t>
            </a:r>
          </a:p>
        </p:txBody>
      </p:sp>
      <p:sp>
        <p:nvSpPr>
          <p:cNvPr id="8" name="文本框 5"/>
          <p:cNvSpPr txBox="1">
            <a:spLocks noChangeArrowheads="1"/>
          </p:cNvSpPr>
          <p:nvPr>
            <p:custDataLst>
              <p:tags r:id="rId2"/>
            </p:custDataLst>
          </p:nvPr>
        </p:nvSpPr>
        <p:spPr bwMode="auto">
          <a:xfrm>
            <a:off x="6296720" y="6295314"/>
            <a:ext cx="3627508" cy="296545"/>
          </a:xfrm>
          <a:prstGeom prst="rect">
            <a:avLst/>
          </a:prstGeom>
          <a:solidFill>
            <a:schemeClr val="bg1"/>
          </a:solidFill>
          <a:ln w="28575" cap="flat" cmpd="sng">
            <a:noFill/>
            <a:prstDash val="solid"/>
            <a:miter lim="800000"/>
          </a:ln>
        </p:spPr>
        <p:txBody>
          <a:bodyPr wrap="square">
            <a:spAutoFit/>
          </a:bodyPr>
          <a:lstStyle>
            <a:lvl1pPr>
              <a:spcBef>
                <a:spcPct val="20000"/>
              </a:spcBef>
              <a:buFont typeface="Arial" panose="020B0704020202020204" pitchFamily="34" charset="0"/>
              <a:buChar char="•"/>
              <a:defRPr sz="3200">
                <a:solidFill>
                  <a:schemeClr val="tx1"/>
                </a:solidFill>
                <a:latin typeface="Calibri" panose="020F0502020204030204" pitchFamily="34" charset="0"/>
                <a:ea typeface="宋体" pitchFamily="2" charset="-122"/>
              </a:defRPr>
            </a:lvl1pPr>
            <a:lvl2pPr marL="742950" indent="-285750">
              <a:spcBef>
                <a:spcPct val="20000"/>
              </a:spcBef>
              <a:buFont typeface="Arial" panose="020B0704020202020204" pitchFamily="34" charset="0"/>
              <a:buChar char="–"/>
              <a:defRPr sz="2800">
                <a:solidFill>
                  <a:schemeClr val="tx1"/>
                </a:solidFill>
                <a:latin typeface="Calibri" panose="020F0502020204030204" pitchFamily="34" charset="0"/>
                <a:ea typeface="宋体" pitchFamily="2" charset="-122"/>
              </a:defRPr>
            </a:lvl2pPr>
            <a:lvl3pPr marL="1143000" indent="-228600">
              <a:spcBef>
                <a:spcPct val="20000"/>
              </a:spcBef>
              <a:buFont typeface="Arial" panose="020B0704020202020204" pitchFamily="34" charset="0"/>
              <a:buChar char="•"/>
              <a:defRPr sz="2400">
                <a:solidFill>
                  <a:schemeClr val="tx1"/>
                </a:solidFill>
                <a:latin typeface="Calibri" panose="020F0502020204030204" pitchFamily="34" charset="0"/>
                <a:ea typeface="宋体" pitchFamily="2" charset="-122"/>
              </a:defRPr>
            </a:lvl3pPr>
            <a:lvl4pPr marL="1600200" indent="-228600">
              <a:spcBef>
                <a:spcPct val="20000"/>
              </a:spcBef>
              <a:buFont typeface="Arial" panose="020B0704020202020204" pitchFamily="34" charset="0"/>
              <a:buChar char="–"/>
              <a:defRPr sz="2000">
                <a:solidFill>
                  <a:schemeClr val="tx1"/>
                </a:solidFill>
                <a:latin typeface="Calibri" panose="020F0502020204030204" pitchFamily="34" charset="0"/>
                <a:ea typeface="宋体" pitchFamily="2" charset="-122"/>
              </a:defRPr>
            </a:lvl4pPr>
            <a:lvl5pPr marL="2057400" indent="-228600">
              <a:spcBef>
                <a:spcPct val="20000"/>
              </a:spcBef>
              <a:buFont typeface="Arial" panose="020B0704020202020204" pitchFamily="34" charset="0"/>
              <a:buChar char="»"/>
              <a:defRPr sz="2000">
                <a:solidFill>
                  <a:schemeClr val="tx1"/>
                </a:solidFill>
                <a:latin typeface="Calibri" panose="020F0502020204030204" pitchFamily="34" charset="0"/>
                <a:ea typeface="宋体" pitchFamily="2" charset="-122"/>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Calibri" panose="020F0502020204030204" pitchFamily="34" charset="0"/>
                <a:ea typeface="宋体" pitchFamily="2" charset="-122"/>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Calibri" panose="020F0502020204030204" pitchFamily="34" charset="0"/>
                <a:ea typeface="宋体" pitchFamily="2" charset="-122"/>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Calibri" panose="020F0502020204030204" pitchFamily="34" charset="0"/>
                <a:ea typeface="宋体" pitchFamily="2" charset="-122"/>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Calibri" panose="020F0502020204030204" pitchFamily="34" charset="0"/>
                <a:ea typeface="宋体" pitchFamily="2" charset="-122"/>
              </a:defRPr>
            </a:lvl9pPr>
          </a:lstStyle>
          <a:p>
            <a:pPr>
              <a:lnSpc>
                <a:spcPts val="1600"/>
              </a:lnSpc>
              <a:buNone/>
            </a:pPr>
            <a:r>
              <a:rPr lang="en-US" sz="1800" b="1" dirty="0">
                <a:solidFill>
                  <a:srgbClr val="FF0000"/>
                </a:solidFill>
                <a:latin typeface="Arial" panose="020B0604020202020204" pitchFamily="34" charset="0"/>
                <a:ea typeface="微软雅黑" panose="020B0503020204020204" charset="-122"/>
                <a:cs typeface="Arial" panose="020B0604020202020204" pitchFamily="34" charset="0"/>
              </a:rPr>
              <a:t>arXiv:2503.11383 </a:t>
            </a:r>
          </a:p>
        </p:txBody>
      </p:sp>
      <p:pic>
        <p:nvPicPr>
          <p:cNvPr id="9" name="图片 8" descr="com_phi_3pi_kk-2"/>
          <p:cNvPicPr>
            <a:picLocks noChangeAspect="1"/>
          </p:cNvPicPr>
          <p:nvPr/>
        </p:nvPicPr>
        <p:blipFill>
          <a:blip r:embed="rId11"/>
          <a:stretch>
            <a:fillRect/>
          </a:stretch>
        </p:blipFill>
        <p:spPr>
          <a:xfrm>
            <a:off x="1214755" y="2908659"/>
            <a:ext cx="4513951" cy="3240000"/>
          </a:xfrm>
          <a:prstGeom prst="rect">
            <a:avLst/>
          </a:prstGeom>
        </p:spPr>
      </p:pic>
      <p:pic>
        <p:nvPicPr>
          <p:cNvPr id="10" name="图片 9"/>
          <p:cNvPicPr>
            <a:picLocks noChangeAspect="1"/>
          </p:cNvPicPr>
          <p:nvPr>
            <p:custDataLst>
              <p:tags r:id="rId3"/>
            </p:custDataLst>
          </p:nvPr>
        </p:nvPicPr>
        <p:blipFill>
          <a:blip r:embed="rId12"/>
          <a:stretch>
            <a:fillRect/>
          </a:stretch>
        </p:blipFill>
        <p:spPr>
          <a:xfrm>
            <a:off x="8744585" y="6130290"/>
            <a:ext cx="1295400" cy="304800"/>
          </a:xfrm>
          <a:prstGeom prst="rect">
            <a:avLst/>
          </a:prstGeom>
        </p:spPr>
      </p:pic>
      <p:pic>
        <p:nvPicPr>
          <p:cNvPr id="11" name="图片 10"/>
          <p:cNvPicPr>
            <a:picLocks noChangeAspect="1"/>
          </p:cNvPicPr>
          <p:nvPr>
            <p:custDataLst>
              <p:tags r:id="rId4"/>
            </p:custDataLst>
          </p:nvPr>
        </p:nvPicPr>
        <p:blipFill>
          <a:blip r:embed="rId13"/>
          <a:stretch>
            <a:fillRect/>
          </a:stretch>
        </p:blipFill>
        <p:spPr>
          <a:xfrm>
            <a:off x="9667875" y="5222875"/>
            <a:ext cx="1038462" cy="540000"/>
          </a:xfrm>
          <a:prstGeom prst="rect">
            <a:avLst/>
          </a:prstGeom>
        </p:spPr>
      </p:pic>
      <p:pic>
        <p:nvPicPr>
          <p:cNvPr id="13" name="图片 12" descr="com_phi_3pi_kk"/>
          <p:cNvPicPr>
            <a:picLocks noChangeAspect="1"/>
          </p:cNvPicPr>
          <p:nvPr/>
        </p:nvPicPr>
        <p:blipFill>
          <a:blip r:embed="rId14"/>
          <a:stretch>
            <a:fillRect/>
          </a:stretch>
        </p:blipFill>
        <p:spPr>
          <a:xfrm>
            <a:off x="1214755" y="2941317"/>
            <a:ext cx="4513951" cy="3240000"/>
          </a:xfrm>
          <a:prstGeom prst="rect">
            <a:avLst/>
          </a:prstGeom>
        </p:spPr>
      </p:pic>
      <p:pic>
        <p:nvPicPr>
          <p:cNvPr id="5" name="图片 4"/>
          <p:cNvPicPr>
            <a:picLocks noChangeAspect="1"/>
          </p:cNvPicPr>
          <p:nvPr>
            <p:custDataLst>
              <p:tags r:id="rId5"/>
            </p:custDataLst>
          </p:nvPr>
        </p:nvPicPr>
        <p:blipFill>
          <a:blip r:embed="rId15"/>
          <a:stretch>
            <a:fillRect/>
          </a:stretch>
        </p:blipFill>
        <p:spPr>
          <a:xfrm>
            <a:off x="4585970" y="5402580"/>
            <a:ext cx="1038408" cy="540000"/>
          </a:xfrm>
          <a:prstGeom prst="rect">
            <a:avLst/>
          </a:prstGeom>
        </p:spPr>
      </p:pic>
      <p:pic>
        <p:nvPicPr>
          <p:cNvPr id="16" name="图片 15"/>
          <p:cNvPicPr>
            <a:picLocks noChangeAspect="1"/>
          </p:cNvPicPr>
          <p:nvPr>
            <p:custDataLst>
              <p:tags r:id="rId6"/>
            </p:custDataLst>
          </p:nvPr>
        </p:nvPicPr>
        <p:blipFill>
          <a:blip r:embed="rId16"/>
          <a:stretch>
            <a:fillRect/>
          </a:stretch>
        </p:blipFill>
        <p:spPr>
          <a:xfrm>
            <a:off x="4585970" y="4942205"/>
            <a:ext cx="1247548" cy="576000"/>
          </a:xfrm>
          <a:prstGeom prst="rect">
            <a:avLst/>
          </a:prstGeom>
        </p:spPr>
      </p:pic>
      <p:sp>
        <p:nvSpPr>
          <p:cNvPr id="17" name="文本框 5"/>
          <p:cNvSpPr txBox="1">
            <a:spLocks noChangeArrowheads="1"/>
          </p:cNvSpPr>
          <p:nvPr>
            <p:custDataLst>
              <p:tags r:id="rId7"/>
            </p:custDataLst>
          </p:nvPr>
        </p:nvSpPr>
        <p:spPr bwMode="auto">
          <a:xfrm>
            <a:off x="1107500" y="6537249"/>
            <a:ext cx="3627508" cy="301173"/>
          </a:xfrm>
          <a:prstGeom prst="rect">
            <a:avLst/>
          </a:prstGeom>
          <a:solidFill>
            <a:schemeClr val="bg1"/>
          </a:solidFill>
          <a:ln w="28575" cap="flat" cmpd="sng">
            <a:noFill/>
            <a:prstDash val="solid"/>
            <a:miter lim="800000"/>
          </a:ln>
        </p:spPr>
        <p:txBody>
          <a:bodyPr wrap="square">
            <a:spAutoFit/>
          </a:bodyPr>
          <a:lstStyle>
            <a:lvl1pPr>
              <a:spcBef>
                <a:spcPct val="20000"/>
              </a:spcBef>
              <a:buFont typeface="Arial" panose="020B0704020202020204" pitchFamily="34" charset="0"/>
              <a:buChar char="•"/>
              <a:defRPr sz="3200">
                <a:solidFill>
                  <a:schemeClr val="tx1"/>
                </a:solidFill>
                <a:latin typeface="Calibri" panose="020F0502020204030204" pitchFamily="34" charset="0"/>
                <a:ea typeface="宋体" pitchFamily="2" charset="-122"/>
              </a:defRPr>
            </a:lvl1pPr>
            <a:lvl2pPr marL="742950" indent="-285750">
              <a:spcBef>
                <a:spcPct val="20000"/>
              </a:spcBef>
              <a:buFont typeface="Arial" panose="020B0704020202020204" pitchFamily="34" charset="0"/>
              <a:buChar char="–"/>
              <a:defRPr sz="2800">
                <a:solidFill>
                  <a:schemeClr val="tx1"/>
                </a:solidFill>
                <a:latin typeface="Calibri" panose="020F0502020204030204" pitchFamily="34" charset="0"/>
                <a:ea typeface="宋体" pitchFamily="2" charset="-122"/>
              </a:defRPr>
            </a:lvl2pPr>
            <a:lvl3pPr marL="1143000" indent="-228600">
              <a:spcBef>
                <a:spcPct val="20000"/>
              </a:spcBef>
              <a:buFont typeface="Arial" panose="020B0704020202020204" pitchFamily="34" charset="0"/>
              <a:buChar char="•"/>
              <a:defRPr sz="2400">
                <a:solidFill>
                  <a:schemeClr val="tx1"/>
                </a:solidFill>
                <a:latin typeface="Calibri" panose="020F0502020204030204" pitchFamily="34" charset="0"/>
                <a:ea typeface="宋体" pitchFamily="2" charset="-122"/>
              </a:defRPr>
            </a:lvl3pPr>
            <a:lvl4pPr marL="1600200" indent="-228600">
              <a:spcBef>
                <a:spcPct val="20000"/>
              </a:spcBef>
              <a:buFont typeface="Arial" panose="020B0704020202020204" pitchFamily="34" charset="0"/>
              <a:buChar char="–"/>
              <a:defRPr sz="2000">
                <a:solidFill>
                  <a:schemeClr val="tx1"/>
                </a:solidFill>
                <a:latin typeface="Calibri" panose="020F0502020204030204" pitchFamily="34" charset="0"/>
                <a:ea typeface="宋体" pitchFamily="2" charset="-122"/>
              </a:defRPr>
            </a:lvl4pPr>
            <a:lvl5pPr marL="2057400" indent="-228600">
              <a:spcBef>
                <a:spcPct val="20000"/>
              </a:spcBef>
              <a:buFont typeface="Arial" panose="020B0704020202020204" pitchFamily="34" charset="0"/>
              <a:buChar char="»"/>
              <a:defRPr sz="2000">
                <a:solidFill>
                  <a:schemeClr val="tx1"/>
                </a:solidFill>
                <a:latin typeface="Calibri" panose="020F0502020204030204" pitchFamily="34" charset="0"/>
                <a:ea typeface="宋体" pitchFamily="2" charset="-122"/>
              </a:defRPr>
            </a:lvl5pPr>
            <a:lvl6pPr marL="2514600" indent="-228600" eaLnBrk="0" fontAlgn="base" hangingPunct="0">
              <a:spcBef>
                <a:spcPct val="20000"/>
              </a:spcBef>
              <a:spcAft>
                <a:spcPct val="0"/>
              </a:spcAft>
              <a:buFont typeface="Arial" panose="020B0704020202020204" pitchFamily="34" charset="0"/>
              <a:buChar char="»"/>
              <a:defRPr sz="2000">
                <a:solidFill>
                  <a:schemeClr val="tx1"/>
                </a:solidFill>
                <a:latin typeface="Calibri" panose="020F0502020204030204" pitchFamily="34" charset="0"/>
                <a:ea typeface="宋体" pitchFamily="2" charset="-122"/>
              </a:defRPr>
            </a:lvl6pPr>
            <a:lvl7pPr marL="2971800" indent="-228600" eaLnBrk="0" fontAlgn="base" hangingPunct="0">
              <a:spcBef>
                <a:spcPct val="20000"/>
              </a:spcBef>
              <a:spcAft>
                <a:spcPct val="0"/>
              </a:spcAft>
              <a:buFont typeface="Arial" panose="020B0704020202020204" pitchFamily="34" charset="0"/>
              <a:buChar char="»"/>
              <a:defRPr sz="2000">
                <a:solidFill>
                  <a:schemeClr val="tx1"/>
                </a:solidFill>
                <a:latin typeface="Calibri" panose="020F0502020204030204" pitchFamily="34" charset="0"/>
                <a:ea typeface="宋体" pitchFamily="2" charset="-122"/>
              </a:defRPr>
            </a:lvl7pPr>
            <a:lvl8pPr marL="3429000" indent="-228600" eaLnBrk="0" fontAlgn="base" hangingPunct="0">
              <a:spcBef>
                <a:spcPct val="20000"/>
              </a:spcBef>
              <a:spcAft>
                <a:spcPct val="0"/>
              </a:spcAft>
              <a:buFont typeface="Arial" panose="020B0704020202020204" pitchFamily="34" charset="0"/>
              <a:buChar char="»"/>
              <a:defRPr sz="2000">
                <a:solidFill>
                  <a:schemeClr val="tx1"/>
                </a:solidFill>
                <a:latin typeface="Calibri" panose="020F0502020204030204" pitchFamily="34" charset="0"/>
                <a:ea typeface="宋体" pitchFamily="2" charset="-122"/>
              </a:defRPr>
            </a:lvl8pPr>
            <a:lvl9pPr marL="3886200" indent="-228600" eaLnBrk="0" fontAlgn="base" hangingPunct="0">
              <a:spcBef>
                <a:spcPct val="20000"/>
              </a:spcBef>
              <a:spcAft>
                <a:spcPct val="0"/>
              </a:spcAft>
              <a:buFont typeface="Arial" panose="020B0704020202020204" pitchFamily="34" charset="0"/>
              <a:buChar char="»"/>
              <a:defRPr sz="2000">
                <a:solidFill>
                  <a:schemeClr val="tx1"/>
                </a:solidFill>
                <a:latin typeface="Calibri" panose="020F0502020204030204" pitchFamily="34" charset="0"/>
                <a:ea typeface="宋体" pitchFamily="2" charset="-122"/>
              </a:defRPr>
            </a:lvl9pPr>
          </a:lstStyle>
          <a:p>
            <a:pPr>
              <a:lnSpc>
                <a:spcPts val="1600"/>
              </a:lnSpc>
              <a:buNone/>
            </a:pPr>
            <a:r>
              <a:rPr lang="en-US" sz="1800" dirty="0">
                <a:solidFill>
                  <a:srgbClr val="FF0000"/>
                </a:solidFill>
                <a:latin typeface="Arial" panose="020B0604020202020204" pitchFamily="34" charset="0"/>
                <a:ea typeface="微软雅黑" panose="020B0503020204020204" charset="-122"/>
                <a:cs typeface="Arial" panose="020B0604020202020204" pitchFamily="34" charset="0"/>
              </a:rPr>
              <a:t>arXiv:2501.04451</a:t>
            </a:r>
            <a:r>
              <a:rPr lang="en-US" sz="1800" b="1" dirty="0">
                <a:solidFill>
                  <a:srgbClr val="FF0000"/>
                </a:solidFill>
                <a:latin typeface="Arial" panose="020B0604020202020204" pitchFamily="34" charset="0"/>
                <a:ea typeface="微软雅黑" panose="020B0503020204020204" charset="-122"/>
                <a:cs typeface="Arial" panose="020B0604020202020204" pitchFamily="34" charset="0"/>
              </a:rPr>
              <a:t> </a:t>
            </a:r>
          </a:p>
        </p:txBody>
      </p:sp>
      <mc:AlternateContent xmlns:mc="http://schemas.openxmlformats.org/markup-compatibility/2006">
        <mc:Choice xmlns:a14="http://schemas.microsoft.com/office/drawing/2010/main" Requires="a14">
          <p:sp>
            <p:nvSpPr>
              <p:cNvPr id="14" name="文本框 13"/>
              <p:cNvSpPr txBox="1"/>
              <p:nvPr>
                <p:custDataLst>
                  <p:tags r:id="rId8"/>
                </p:custDataLst>
              </p:nvPr>
            </p:nvSpPr>
            <p:spPr>
              <a:xfrm>
                <a:off x="868705" y="861150"/>
                <a:ext cx="10748919" cy="1368000"/>
              </a:xfrm>
              <a:prstGeom prst="rect">
                <a:avLst/>
              </a:prstGeom>
              <a:noFill/>
            </p:spPr>
            <p:txBody>
              <a:bodyPr wrap="square">
                <a:noAutofit/>
              </a:bodyPr>
              <a:lstStyle/>
              <a:p>
                <a:pPr marL="342900" indent="-342900">
                  <a:buFont typeface="Wingdings" panose="05000000000000000000" pitchFamily="2" charset="2"/>
                  <a:buChar char="Ø"/>
                </a:pPr>
                <a:r>
                  <a:rPr kumimoji="1" lang="en-US" altLang="zh-CN" sz="2200" b="1" dirty="0">
                    <a:solidFill>
                      <a:srgbClr val="0000FF"/>
                    </a:solidFill>
                    <a:cs typeface="+mn-lt"/>
                  </a:rPr>
                  <a:t>In </a:t>
                </a:r>
                <a14:m>
                  <m:oMath xmlns:m="http://schemas.openxmlformats.org/officeDocument/2006/math">
                    <m:sSubSup>
                      <m:sSubSupPr>
                        <m:ctrlPr>
                          <a:rPr kumimoji="1" lang="en-US" altLang="zh-CN" sz="2200" b="1" i="1" dirty="0">
                            <a:solidFill>
                              <a:srgbClr val="0000FF"/>
                            </a:solidFill>
                            <a:latin typeface="Cambria Math" panose="02040503050406030204" pitchFamily="18" charset="0"/>
                            <a:cs typeface="DejaVu Math TeX Gyre" panose="02000503000000000000" charset="0"/>
                          </a:rPr>
                        </m:ctrlPr>
                      </m:sSubSupPr>
                      <m:e>
                        <m:r>
                          <a:rPr kumimoji="1" lang="en-US" altLang="zh-CN" sz="2200" b="1" i="1" dirty="0">
                            <a:solidFill>
                              <a:srgbClr val="0000FF"/>
                            </a:solidFill>
                            <a:latin typeface="DejaVu Math TeX Gyre" panose="02000503000000000000" charset="0"/>
                            <a:cs typeface="DejaVu Math TeX Gyre" panose="02000503000000000000" charset="0"/>
                          </a:rPr>
                          <m:t>𝑫</m:t>
                        </m:r>
                      </m:e>
                      <m:sub>
                        <m:r>
                          <a:rPr kumimoji="1" lang="en-US" altLang="zh-CN" sz="2200" b="1" i="1" dirty="0">
                            <a:solidFill>
                              <a:srgbClr val="0000FF"/>
                            </a:solidFill>
                            <a:latin typeface="DejaVu Math TeX Gyre" panose="02000503000000000000" charset="0"/>
                            <a:cs typeface="DejaVu Math TeX Gyre" panose="02000503000000000000" charset="0"/>
                          </a:rPr>
                          <m:t>𝒔</m:t>
                        </m:r>
                      </m:sub>
                      <m:sup>
                        <m:r>
                          <a:rPr kumimoji="1" lang="en-US" altLang="zh-CN" sz="2200" b="1" i="1" dirty="0">
                            <a:solidFill>
                              <a:srgbClr val="0000FF"/>
                            </a:solidFill>
                            <a:latin typeface="DejaVu Math TeX Gyre" panose="02000503000000000000" charset="0"/>
                            <a:ea typeface="宋体" charset="0"/>
                            <a:cs typeface="DejaVu Math TeX Gyre" panose="02000503000000000000" charset="0"/>
                          </a:rPr>
                          <m:t>+</m:t>
                        </m:r>
                      </m:sup>
                    </m:sSubSup>
                    <m:r>
                      <a:rPr kumimoji="1" lang="en-US" altLang="zh-CN" sz="2200" b="1" i="1" dirty="0">
                        <a:solidFill>
                          <a:srgbClr val="0000FF"/>
                        </a:solidFill>
                        <a:latin typeface="DejaVu Math TeX Gyre" panose="02000503000000000000" charset="0"/>
                        <a:ea typeface="宋体" charset="0"/>
                        <a:cs typeface="DejaVu Math TeX Gyre" panose="02000503000000000000" charset="0"/>
                      </a:rPr>
                      <m:t>→</m:t>
                    </m:r>
                    <m:sSup>
                      <m:sSupPr>
                        <m:ctrlPr>
                          <a:rPr kumimoji="1" lang="en-US" altLang="zh-CN" sz="2200" b="1" i="1" dirty="0">
                            <a:solidFill>
                              <a:srgbClr val="0000FF"/>
                            </a:solidFill>
                            <a:latin typeface="Cambria Math" panose="02040503050406030204" pitchFamily="18" charset="0"/>
                            <a:cs typeface="DejaVu Math TeX Gyre" panose="02000503000000000000" charset="0"/>
                          </a:rPr>
                        </m:ctrlPr>
                      </m:sSupPr>
                      <m:e>
                        <m:r>
                          <a:rPr kumimoji="1" lang="en-US" altLang="zh-CN" sz="2200" b="1" i="1" dirty="0">
                            <a:solidFill>
                              <a:srgbClr val="0000FF"/>
                            </a:solidFill>
                            <a:latin typeface="DejaVu Math TeX Gyre" panose="02000503000000000000" charset="0"/>
                            <a:ea typeface="宋体" charset="0"/>
                            <a:cs typeface="DejaVu Math TeX Gyre" panose="02000503000000000000" charset="0"/>
                          </a:rPr>
                          <m:t>𝝅</m:t>
                        </m:r>
                      </m:e>
                      <m:sup>
                        <m:r>
                          <a:rPr kumimoji="1" lang="en-US" altLang="zh-CN" sz="2200" b="1" i="1" dirty="0">
                            <a:solidFill>
                              <a:srgbClr val="0000FF"/>
                            </a:solidFill>
                            <a:latin typeface="DejaVu Math TeX Gyre" panose="02000503000000000000" charset="0"/>
                            <a:ea typeface="宋体" charset="0"/>
                            <a:cs typeface="DejaVu Math TeX Gyre" panose="02000503000000000000" charset="0"/>
                          </a:rPr>
                          <m:t>+</m:t>
                        </m:r>
                      </m:sup>
                    </m:sSup>
                    <m:sSup>
                      <m:sSupPr>
                        <m:ctrlPr>
                          <a:rPr kumimoji="1" lang="en-US" altLang="zh-CN" sz="2200" b="1" i="1" dirty="0">
                            <a:solidFill>
                              <a:srgbClr val="0000FF"/>
                            </a:solidFill>
                            <a:latin typeface="Cambria Math" panose="02040503050406030204" pitchFamily="18" charset="0"/>
                            <a:cs typeface="DejaVu Math TeX Gyre" panose="02000503000000000000" charset="0"/>
                          </a:rPr>
                        </m:ctrlPr>
                      </m:sSupPr>
                      <m:e>
                        <m:r>
                          <a:rPr kumimoji="1" lang="en-US" altLang="zh-CN" sz="2200" b="1" i="1" dirty="0">
                            <a:solidFill>
                              <a:srgbClr val="0000FF"/>
                            </a:solidFill>
                            <a:latin typeface="DejaVu Math TeX Gyre" panose="02000503000000000000" charset="0"/>
                            <a:ea typeface="宋体" charset="0"/>
                            <a:cs typeface="DejaVu Math TeX Gyre" panose="02000503000000000000" charset="0"/>
                          </a:rPr>
                          <m:t>𝝅</m:t>
                        </m:r>
                      </m:e>
                      <m:sup>
                        <m:r>
                          <a:rPr kumimoji="1" lang="en-US" altLang="zh-CN" sz="2200" b="1" i="1" dirty="0">
                            <a:solidFill>
                              <a:srgbClr val="0000FF"/>
                            </a:solidFill>
                            <a:latin typeface="DejaVu Math TeX Gyre" panose="02000503000000000000" charset="0"/>
                            <a:ea typeface="宋体" charset="0"/>
                            <a:cs typeface="DejaVu Math TeX Gyre" panose="02000503000000000000" charset="0"/>
                          </a:rPr>
                          <m:t>+</m:t>
                        </m:r>
                      </m:sup>
                    </m:sSup>
                    <m:sSup>
                      <m:sSupPr>
                        <m:ctrlPr>
                          <a:rPr kumimoji="1" lang="en-US" altLang="zh-CN" sz="2200" b="1" i="1" dirty="0">
                            <a:solidFill>
                              <a:srgbClr val="0000FF"/>
                            </a:solidFill>
                            <a:latin typeface="Cambria Math" panose="02040503050406030204" pitchFamily="18" charset="0"/>
                            <a:cs typeface="DejaVu Math TeX Gyre" panose="02000503000000000000" charset="0"/>
                          </a:rPr>
                        </m:ctrlPr>
                      </m:sSupPr>
                      <m:e>
                        <m:r>
                          <a:rPr kumimoji="1" lang="en-US" altLang="zh-CN" sz="2200" b="1" i="1" dirty="0">
                            <a:solidFill>
                              <a:srgbClr val="0000FF"/>
                            </a:solidFill>
                            <a:latin typeface="DejaVu Math TeX Gyre" panose="02000503000000000000" charset="0"/>
                            <a:ea typeface="宋体" charset="0"/>
                            <a:cs typeface="DejaVu Math TeX Gyre" panose="02000503000000000000" charset="0"/>
                          </a:rPr>
                          <m:t>𝝅</m:t>
                        </m:r>
                      </m:e>
                      <m:sup>
                        <m:r>
                          <a:rPr kumimoji="1" lang="en-US" altLang="zh-CN" sz="2200" b="1" i="1" dirty="0">
                            <a:solidFill>
                              <a:srgbClr val="0000FF"/>
                            </a:solidFill>
                            <a:latin typeface="DejaVu Math TeX Gyre" panose="02000503000000000000" charset="0"/>
                            <a:cs typeface="DejaVu Math TeX Gyre" panose="02000503000000000000" charset="0"/>
                          </a:rPr>
                          <m:t>−</m:t>
                        </m:r>
                      </m:sup>
                    </m:sSup>
                    <m:sSup>
                      <m:sSupPr>
                        <m:ctrlPr>
                          <a:rPr kumimoji="1" lang="en-US" altLang="zh-CN" sz="2200" b="1" i="1" dirty="0">
                            <a:solidFill>
                              <a:srgbClr val="0000FF"/>
                            </a:solidFill>
                            <a:latin typeface="Cambria Math" panose="02040503050406030204" pitchFamily="18" charset="0"/>
                            <a:cs typeface="DejaVu Math TeX Gyre" panose="02000503000000000000" charset="0"/>
                          </a:rPr>
                        </m:ctrlPr>
                      </m:sSupPr>
                      <m:e>
                        <m:r>
                          <a:rPr kumimoji="1" lang="en-US" altLang="zh-CN" sz="2200" b="1" i="1" dirty="0">
                            <a:solidFill>
                              <a:srgbClr val="0000FF"/>
                            </a:solidFill>
                            <a:latin typeface="DejaVu Math TeX Gyre" panose="02000503000000000000" charset="0"/>
                            <a:ea typeface="宋体" charset="0"/>
                            <a:cs typeface="DejaVu Math TeX Gyre" panose="02000503000000000000" charset="0"/>
                          </a:rPr>
                          <m:t>𝝅</m:t>
                        </m:r>
                      </m:e>
                      <m:sup>
                        <m:r>
                          <a:rPr kumimoji="1" lang="en-US" altLang="zh-CN" sz="2200" b="1" i="1" dirty="0">
                            <a:solidFill>
                              <a:srgbClr val="0000FF"/>
                            </a:solidFill>
                            <a:latin typeface="DejaVu Math TeX Gyre" panose="02000503000000000000" charset="0"/>
                            <a:cs typeface="DejaVu Math TeX Gyre" panose="02000503000000000000" charset="0"/>
                          </a:rPr>
                          <m:t>𝟎</m:t>
                        </m:r>
                      </m:sup>
                    </m:sSup>
                  </m:oMath>
                </a14:m>
                <a:r>
                  <a:rPr kumimoji="1" lang="en-US" altLang="zh-CN" sz="2200" b="1" dirty="0">
                    <a:solidFill>
                      <a:srgbClr val="0000FF"/>
                    </a:solidFill>
                    <a:cs typeface="+mn-lt"/>
                  </a:rPr>
                  <a:t>,  </a:t>
                </a:r>
                <a14:m>
                  <m:oMath xmlns:m="http://schemas.openxmlformats.org/officeDocument/2006/math">
                    <m:sSubSup>
                      <m:sSubSupPr>
                        <m:ctrlPr>
                          <a:rPr kumimoji="1" lang="en-US" altLang="zh-CN" sz="2200" b="1" i="1" dirty="0">
                            <a:solidFill>
                              <a:srgbClr val="0000FF"/>
                            </a:solidFill>
                            <a:latin typeface="Cambria Math" panose="02040503050406030204" pitchFamily="18" charset="0"/>
                            <a:cs typeface="DejaVu Math TeX Gyre" panose="02000503000000000000" charset="0"/>
                          </a:rPr>
                        </m:ctrlPr>
                      </m:sSubSupPr>
                      <m:e>
                        <m:r>
                          <a:rPr kumimoji="1" lang="en-US" altLang="zh-CN" sz="2200" b="1" i="1" dirty="0">
                            <a:solidFill>
                              <a:srgbClr val="0000FF"/>
                            </a:solidFill>
                            <a:latin typeface="DejaVu Math TeX Gyre" panose="02000503000000000000" charset="0"/>
                            <a:cs typeface="DejaVu Math TeX Gyre" panose="02000503000000000000" charset="0"/>
                          </a:rPr>
                          <m:t>𝑫</m:t>
                        </m:r>
                      </m:e>
                      <m:sub>
                        <m:r>
                          <a:rPr kumimoji="1" lang="en-US" altLang="zh-CN" sz="2200" b="1" i="1" dirty="0">
                            <a:solidFill>
                              <a:srgbClr val="0000FF"/>
                            </a:solidFill>
                            <a:latin typeface="DejaVu Math TeX Gyre" panose="02000503000000000000" charset="0"/>
                            <a:cs typeface="DejaVu Math TeX Gyre" panose="02000503000000000000" charset="0"/>
                          </a:rPr>
                          <m:t>𝒔</m:t>
                        </m:r>
                      </m:sub>
                      <m:sup>
                        <m:r>
                          <a:rPr kumimoji="1" lang="en-US" altLang="zh-CN" sz="2200" b="1" i="1" dirty="0">
                            <a:solidFill>
                              <a:srgbClr val="0000FF"/>
                            </a:solidFill>
                            <a:latin typeface="DejaVu Math TeX Gyre" panose="02000503000000000000" charset="0"/>
                            <a:ea typeface="宋体" charset="0"/>
                            <a:cs typeface="DejaVu Math TeX Gyre" panose="02000503000000000000" charset="0"/>
                          </a:rPr>
                          <m:t>+</m:t>
                        </m:r>
                      </m:sup>
                    </m:sSubSup>
                    <m:r>
                      <a:rPr kumimoji="1" lang="en-US" altLang="zh-CN" sz="2200" b="1" i="1" dirty="0">
                        <a:solidFill>
                          <a:srgbClr val="0000FF"/>
                        </a:solidFill>
                        <a:latin typeface="DejaVu Math TeX Gyre" panose="02000503000000000000" charset="0"/>
                        <a:ea typeface="宋体" charset="0"/>
                        <a:cs typeface="DejaVu Math TeX Gyre" panose="02000503000000000000" charset="0"/>
                      </a:rPr>
                      <m:t>→</m:t>
                    </m:r>
                    <m:sSup>
                      <m:sSupPr>
                        <m:ctrlPr>
                          <a:rPr kumimoji="1" lang="en-US" altLang="zh-CN" sz="2200" b="1" i="1" dirty="0">
                            <a:solidFill>
                              <a:srgbClr val="0000FF"/>
                            </a:solidFill>
                            <a:latin typeface="Cambria Math" panose="02040503050406030204" pitchFamily="18" charset="0"/>
                            <a:cs typeface="DejaVu Math TeX Gyre" panose="02000503000000000000" charset="0"/>
                          </a:rPr>
                        </m:ctrlPr>
                      </m:sSupPr>
                      <m:e>
                        <m:r>
                          <a:rPr kumimoji="1" lang="en-US" altLang="zh-CN" sz="2200" b="1" i="1" dirty="0">
                            <a:solidFill>
                              <a:srgbClr val="0000FF"/>
                            </a:solidFill>
                            <a:latin typeface="DejaVu Math TeX Gyre" panose="02000503000000000000" charset="0"/>
                            <a:ea typeface="宋体" charset="0"/>
                            <a:cs typeface="DejaVu Math TeX Gyre" panose="02000503000000000000" charset="0"/>
                          </a:rPr>
                          <m:t>𝝅</m:t>
                        </m:r>
                      </m:e>
                      <m:sup>
                        <m:r>
                          <a:rPr kumimoji="1" lang="en-US" altLang="zh-CN" sz="2200" b="1" i="1" dirty="0">
                            <a:solidFill>
                              <a:srgbClr val="0000FF"/>
                            </a:solidFill>
                            <a:latin typeface="DejaVu Math TeX Gyre" panose="02000503000000000000" charset="0"/>
                            <a:ea typeface="宋体" charset="0"/>
                            <a:cs typeface="DejaVu Math TeX Gyre" panose="02000503000000000000" charset="0"/>
                          </a:rPr>
                          <m:t>+</m:t>
                        </m:r>
                      </m:sup>
                    </m:sSup>
                    <m:sSup>
                      <m:sSupPr>
                        <m:ctrlPr>
                          <a:rPr kumimoji="1" lang="en-US" altLang="zh-CN" sz="2200" b="1" i="1" dirty="0">
                            <a:solidFill>
                              <a:srgbClr val="0000FF"/>
                            </a:solidFill>
                            <a:latin typeface="Cambria Math" panose="02040503050406030204" pitchFamily="18" charset="0"/>
                            <a:cs typeface="DejaVu Math TeX Gyre" panose="02000503000000000000" charset="0"/>
                          </a:rPr>
                        </m:ctrlPr>
                      </m:sSupPr>
                      <m:e>
                        <m:r>
                          <a:rPr kumimoji="1" lang="en-US" altLang="zh-CN" sz="2200" b="1" i="1" dirty="0">
                            <a:solidFill>
                              <a:srgbClr val="0000FF"/>
                            </a:solidFill>
                            <a:latin typeface="DejaVu Math TeX Gyre" panose="02000503000000000000" charset="0"/>
                            <a:ea typeface="宋体" charset="0"/>
                            <a:cs typeface="DejaVu Math TeX Gyre" panose="02000503000000000000" charset="0"/>
                          </a:rPr>
                          <m:t>𝝅</m:t>
                        </m:r>
                      </m:e>
                      <m:sup>
                        <m:r>
                          <a:rPr kumimoji="1" lang="en-US" altLang="zh-CN" sz="2200" b="1" i="1" dirty="0">
                            <a:solidFill>
                              <a:srgbClr val="0000FF"/>
                            </a:solidFill>
                            <a:latin typeface="DejaVu Math TeX Gyre" panose="02000503000000000000" charset="0"/>
                            <a:ea typeface="宋体" charset="0"/>
                            <a:cs typeface="DejaVu Math TeX Gyre" panose="02000503000000000000" charset="0"/>
                          </a:rPr>
                          <m:t>+</m:t>
                        </m:r>
                      </m:sup>
                    </m:sSup>
                    <m:sSup>
                      <m:sSupPr>
                        <m:ctrlPr>
                          <a:rPr kumimoji="1" lang="en-US" altLang="zh-CN" sz="2200" b="1" i="1" dirty="0">
                            <a:solidFill>
                              <a:srgbClr val="0000FF"/>
                            </a:solidFill>
                            <a:latin typeface="Cambria Math" panose="02040503050406030204" pitchFamily="18" charset="0"/>
                            <a:cs typeface="DejaVu Math TeX Gyre" panose="02000503000000000000" charset="0"/>
                          </a:rPr>
                        </m:ctrlPr>
                      </m:sSupPr>
                      <m:e>
                        <m:r>
                          <a:rPr kumimoji="1" lang="en-US" altLang="zh-CN" sz="2200" b="1" i="1" dirty="0">
                            <a:solidFill>
                              <a:srgbClr val="0000FF"/>
                            </a:solidFill>
                            <a:latin typeface="DejaVu Math TeX Gyre" panose="02000503000000000000" charset="0"/>
                            <a:ea typeface="宋体" charset="0"/>
                            <a:cs typeface="DejaVu Math TeX Gyre" panose="02000503000000000000" charset="0"/>
                          </a:rPr>
                          <m:t>𝝅</m:t>
                        </m:r>
                      </m:e>
                      <m:sup>
                        <m:r>
                          <a:rPr kumimoji="1" lang="en-US" altLang="zh-CN" sz="2200" b="1" i="1" dirty="0">
                            <a:solidFill>
                              <a:srgbClr val="0000FF"/>
                            </a:solidFill>
                            <a:latin typeface="DejaVu Math TeX Gyre" panose="02000503000000000000" charset="0"/>
                            <a:ea typeface="宋体" charset="0"/>
                            <a:cs typeface="DejaVu Math TeX Gyre" panose="02000503000000000000" charset="0"/>
                          </a:rPr>
                          <m:t>−</m:t>
                        </m:r>
                      </m:sup>
                    </m:sSup>
                    <m:sSup>
                      <m:sSupPr>
                        <m:ctrlPr>
                          <a:rPr kumimoji="1" lang="en-US" altLang="zh-CN" sz="2200" b="1" i="1" dirty="0">
                            <a:solidFill>
                              <a:srgbClr val="0000FF"/>
                            </a:solidFill>
                            <a:latin typeface="Cambria Math" panose="02040503050406030204" pitchFamily="18" charset="0"/>
                            <a:cs typeface="DejaVu Math TeX Gyre" panose="02000503000000000000" charset="0"/>
                          </a:rPr>
                        </m:ctrlPr>
                      </m:sSupPr>
                      <m:e>
                        <m:r>
                          <a:rPr kumimoji="1" lang="en-US" altLang="zh-CN" sz="2200" b="1" i="1" dirty="0">
                            <a:solidFill>
                              <a:srgbClr val="0000FF"/>
                            </a:solidFill>
                            <a:latin typeface="DejaVu Math TeX Gyre" panose="02000503000000000000" charset="0"/>
                            <a:ea typeface="宋体" charset="0"/>
                            <a:cs typeface="DejaVu Math TeX Gyre" panose="02000503000000000000" charset="0"/>
                          </a:rPr>
                          <m:t>𝝅</m:t>
                        </m:r>
                      </m:e>
                      <m:sup>
                        <m:r>
                          <a:rPr kumimoji="1" lang="en-US" altLang="zh-CN" sz="2200" b="1" i="1" dirty="0">
                            <a:solidFill>
                              <a:srgbClr val="0000FF"/>
                            </a:solidFill>
                            <a:latin typeface="DejaVu Math TeX Gyre" panose="02000503000000000000" charset="0"/>
                            <a:cs typeface="DejaVu Math TeX Gyre" panose="02000503000000000000" charset="0"/>
                          </a:rPr>
                          <m:t>𝟎</m:t>
                        </m:r>
                      </m:sup>
                    </m:sSup>
                    <m:sSup>
                      <m:sSupPr>
                        <m:ctrlPr>
                          <a:rPr kumimoji="1" lang="en-US" altLang="zh-CN" sz="2200" b="1" i="1" dirty="0">
                            <a:solidFill>
                              <a:srgbClr val="0000FF"/>
                            </a:solidFill>
                            <a:latin typeface="Cambria Math" panose="02040503050406030204" pitchFamily="18" charset="0"/>
                            <a:cs typeface="DejaVu Math TeX Gyre" panose="02000503000000000000" charset="0"/>
                          </a:rPr>
                        </m:ctrlPr>
                      </m:sSupPr>
                      <m:e>
                        <m:r>
                          <a:rPr kumimoji="1" lang="en-US" altLang="zh-CN" sz="2200" b="1" i="1" dirty="0">
                            <a:solidFill>
                              <a:srgbClr val="0000FF"/>
                            </a:solidFill>
                            <a:latin typeface="DejaVu Math TeX Gyre" panose="02000503000000000000" charset="0"/>
                            <a:ea typeface="宋体" charset="0"/>
                            <a:cs typeface="DejaVu Math TeX Gyre" panose="02000503000000000000" charset="0"/>
                          </a:rPr>
                          <m:t>𝝅</m:t>
                        </m:r>
                      </m:e>
                      <m:sup>
                        <m:r>
                          <a:rPr kumimoji="1" lang="en-US" altLang="zh-CN" sz="2200" b="1" i="1" dirty="0">
                            <a:solidFill>
                              <a:srgbClr val="0000FF"/>
                            </a:solidFill>
                            <a:latin typeface="DejaVu Math TeX Gyre" panose="02000503000000000000" charset="0"/>
                            <a:cs typeface="DejaVu Math TeX Gyre" panose="02000503000000000000" charset="0"/>
                          </a:rPr>
                          <m:t>𝟎</m:t>
                        </m:r>
                      </m:sup>
                    </m:sSup>
                  </m:oMath>
                </a14:m>
                <a:r>
                  <a:rPr kumimoji="1" lang="en-US" altLang="zh-CN" sz="2200" b="1" dirty="0">
                    <a:solidFill>
                      <a:srgbClr val="0000FF"/>
                    </a:solidFill>
                    <a:cs typeface="+mn-lt"/>
                  </a:rPr>
                  <a:t> and </a:t>
                </a:r>
                <a14:m>
                  <m:oMath xmlns:m="http://schemas.openxmlformats.org/officeDocument/2006/math">
                    <m:sSubSup>
                      <m:sSubSupPr>
                        <m:ctrlPr>
                          <a:rPr kumimoji="1" lang="en-US" altLang="zh-CN" sz="2200" b="1" i="1" dirty="0">
                            <a:solidFill>
                              <a:srgbClr val="0000FF"/>
                            </a:solidFill>
                            <a:latin typeface="Cambria Math" panose="02040503050406030204" pitchFamily="18" charset="0"/>
                            <a:cs typeface="DejaVu Math TeX Gyre" panose="02000503000000000000" charset="0"/>
                          </a:rPr>
                        </m:ctrlPr>
                      </m:sSubSupPr>
                      <m:e>
                        <m:r>
                          <a:rPr kumimoji="1" lang="en-US" altLang="zh-CN" sz="2200" b="1" i="1" dirty="0">
                            <a:solidFill>
                              <a:srgbClr val="0000FF"/>
                            </a:solidFill>
                            <a:latin typeface="DejaVu Math TeX Gyre" panose="02000503000000000000" charset="0"/>
                            <a:cs typeface="DejaVu Math TeX Gyre" panose="02000503000000000000" charset="0"/>
                          </a:rPr>
                          <m:t>𝑲</m:t>
                        </m:r>
                      </m:e>
                      <m:sub>
                        <m:r>
                          <a:rPr kumimoji="1" lang="en-US" altLang="zh-CN" sz="2200" b="1" i="1" dirty="0">
                            <a:solidFill>
                              <a:srgbClr val="0000FF"/>
                            </a:solidFill>
                            <a:latin typeface="DejaVu Math TeX Gyre" panose="02000503000000000000" charset="0"/>
                            <a:cs typeface="DejaVu Math TeX Gyre" panose="02000503000000000000" charset="0"/>
                          </a:rPr>
                          <m:t>𝑺</m:t>
                        </m:r>
                      </m:sub>
                      <m:sup>
                        <m:r>
                          <a:rPr kumimoji="1" lang="en-US" altLang="zh-CN" sz="2200" b="1" i="1" dirty="0">
                            <a:solidFill>
                              <a:srgbClr val="0000FF"/>
                            </a:solidFill>
                            <a:latin typeface="DejaVu Math TeX Gyre" panose="02000503000000000000" charset="0"/>
                            <a:cs typeface="DejaVu Math TeX Gyre" panose="02000503000000000000" charset="0"/>
                          </a:rPr>
                          <m:t>𝟎</m:t>
                        </m:r>
                      </m:sup>
                    </m:sSubSup>
                    <m:sSubSup>
                      <m:sSubSupPr>
                        <m:ctrlPr>
                          <a:rPr kumimoji="1" lang="en-US" altLang="zh-CN" sz="2200" b="1" i="1" dirty="0">
                            <a:solidFill>
                              <a:srgbClr val="0000FF"/>
                            </a:solidFill>
                            <a:latin typeface="Cambria Math" panose="02040503050406030204" pitchFamily="18" charset="0"/>
                            <a:cs typeface="DejaVu Math TeX Gyre" panose="02000503000000000000" charset="0"/>
                          </a:rPr>
                        </m:ctrlPr>
                      </m:sSubSupPr>
                      <m:e>
                        <m:r>
                          <a:rPr kumimoji="1" lang="en-US" altLang="zh-CN" sz="2200" b="1" i="1" dirty="0">
                            <a:solidFill>
                              <a:srgbClr val="0000FF"/>
                            </a:solidFill>
                            <a:latin typeface="DejaVu Math TeX Gyre" panose="02000503000000000000" charset="0"/>
                            <a:cs typeface="DejaVu Math TeX Gyre" panose="02000503000000000000" charset="0"/>
                          </a:rPr>
                          <m:t>𝑲</m:t>
                        </m:r>
                      </m:e>
                      <m:sub>
                        <m:r>
                          <a:rPr kumimoji="1" lang="en-US" altLang="zh-CN" sz="2200" b="1" i="1" dirty="0">
                            <a:solidFill>
                              <a:srgbClr val="0000FF"/>
                            </a:solidFill>
                            <a:latin typeface="DejaVu Math TeX Gyre" panose="02000503000000000000" charset="0"/>
                            <a:cs typeface="DejaVu Math TeX Gyre" panose="02000503000000000000" charset="0"/>
                          </a:rPr>
                          <m:t>𝑳</m:t>
                        </m:r>
                      </m:sub>
                      <m:sup>
                        <m:r>
                          <a:rPr kumimoji="1" lang="en-US" altLang="zh-CN" sz="2200" b="1" i="1" dirty="0">
                            <a:solidFill>
                              <a:srgbClr val="0000FF"/>
                            </a:solidFill>
                            <a:latin typeface="DejaVu Math TeX Gyre" panose="02000503000000000000" charset="0"/>
                            <a:cs typeface="DejaVu Math TeX Gyre" panose="02000503000000000000" charset="0"/>
                          </a:rPr>
                          <m:t>𝟎</m:t>
                        </m:r>
                      </m:sup>
                    </m:sSubSup>
                    <m:sSup>
                      <m:sSupPr>
                        <m:ctrlPr>
                          <a:rPr kumimoji="1" lang="en-US" altLang="zh-CN" sz="2200" b="1" i="1" dirty="0">
                            <a:solidFill>
                              <a:srgbClr val="0000FF"/>
                            </a:solidFill>
                            <a:latin typeface="Cambria Math" panose="02040503050406030204" pitchFamily="18" charset="0"/>
                            <a:cs typeface="DejaVu Math TeX Gyre" panose="02000503000000000000" charset="0"/>
                          </a:rPr>
                        </m:ctrlPr>
                      </m:sSupPr>
                      <m:e>
                        <m:r>
                          <a:rPr kumimoji="1" lang="en-US" altLang="zh-CN" sz="2200" b="1" i="1" dirty="0">
                            <a:solidFill>
                              <a:srgbClr val="0000FF"/>
                            </a:solidFill>
                            <a:latin typeface="DejaVu Math TeX Gyre" panose="02000503000000000000" charset="0"/>
                            <a:ea typeface="宋体" charset="0"/>
                            <a:cs typeface="DejaVu Math TeX Gyre" panose="02000503000000000000" charset="0"/>
                          </a:rPr>
                          <m:t>𝝅</m:t>
                        </m:r>
                      </m:e>
                      <m:sup>
                        <m:r>
                          <a:rPr kumimoji="1" lang="en-US" altLang="zh-CN" sz="2200" b="1" i="1" dirty="0">
                            <a:solidFill>
                              <a:srgbClr val="0000FF"/>
                            </a:solidFill>
                            <a:latin typeface="DejaVu Math TeX Gyre" panose="02000503000000000000" charset="0"/>
                            <a:ea typeface="宋体" charset="0"/>
                            <a:cs typeface="DejaVu Math TeX Gyre" panose="02000503000000000000" charset="0"/>
                          </a:rPr>
                          <m:t>+</m:t>
                        </m:r>
                      </m:sup>
                    </m:sSup>
                  </m:oMath>
                </a14:m>
                <a:r>
                  <a:rPr kumimoji="1" lang="en-US" altLang="zh-CN" sz="2200" b="1" dirty="0">
                    <a:solidFill>
                      <a:srgbClr val="0000FF"/>
                    </a:solidFill>
                    <a:cs typeface="+mn-lt"/>
                  </a:rPr>
                  <a:t>decays, Relative Branching Fraction of </a:t>
                </a:r>
                <a:r>
                  <a:rPr kumimoji="1" lang="en-US" altLang="zh-CN" sz="2200" b="1" dirty="0">
                    <a:solidFill>
                      <a:srgbClr val="0000FF"/>
                    </a:solidFill>
                    <a:ea typeface="PingFang SC" panose="020B0400000000000000" pitchFamily="34" charset="-122"/>
                    <a:cs typeface="+mn-lt"/>
                  </a:rPr>
                  <a:t>φ meson deviate from PDG</a:t>
                </a:r>
                <a:r>
                  <a:rPr kumimoji="1" lang="en-US" altLang="zh-CN" sz="2200" b="1" dirty="0">
                    <a:solidFill>
                      <a:srgbClr val="0000FF"/>
                    </a:solidFill>
                    <a:cs typeface="+mn-lt"/>
                  </a:rPr>
                  <a:t>; </a:t>
                </a:r>
                <a:endParaRPr kumimoji="1" lang="zh-CN" altLang="en-US" sz="2200" b="1" dirty="0">
                  <a:solidFill>
                    <a:srgbClr val="0000FF"/>
                  </a:solidFill>
                  <a:cs typeface="+mn-lt"/>
                </a:endParaRPr>
              </a:p>
              <a:p>
                <a:pPr marL="342900" indent="-342900">
                  <a:lnSpc>
                    <a:spcPct val="150000"/>
                  </a:lnSpc>
                  <a:buFont typeface="Wingdings" panose="05000000000000000000" pitchFamily="2" charset="2"/>
                  <a:buChar char="Ø"/>
                </a:pPr>
                <a:r>
                  <a:rPr kumimoji="1" lang="en-US" sz="2200" b="1" dirty="0">
                    <a:solidFill>
                      <a:srgbClr val="0000FF"/>
                    </a:solidFill>
                    <a:ea typeface="Heiti SC Medium" charset="-122"/>
                    <a:cs typeface="+mn-lt"/>
                  </a:rPr>
                  <a:t>More results are coming</a:t>
                </a:r>
                <a:r>
                  <a:rPr kumimoji="1" lang="en-US" altLang="zh-CN" sz="2200" b="1" dirty="0">
                    <a:solidFill>
                      <a:srgbClr val="0000FF"/>
                    </a:solidFill>
                    <a:cs typeface="+mn-lt"/>
                  </a:rPr>
                  <a:t>. New mechanism?</a:t>
                </a:r>
                <a:r>
                  <a:rPr kumimoji="1" lang="en-US" altLang="zh-CN" sz="2200" b="1" dirty="0">
                    <a:solidFill>
                      <a:srgbClr val="0000FF"/>
                    </a:solidFill>
                  </a:rPr>
                  <a:t> </a:t>
                </a:r>
                <a:endParaRPr kumimoji="1" lang="zh-CN" altLang="en-US" sz="2200" b="1" dirty="0">
                  <a:solidFill>
                    <a:srgbClr val="0000FF"/>
                  </a:solidFill>
                </a:endParaRPr>
              </a:p>
            </p:txBody>
          </p:sp>
        </mc:Choice>
        <mc:Fallback>
          <p:sp>
            <p:nvSpPr>
              <p:cNvPr id="14" name="文本框 13"/>
              <p:cNvSpPr txBox="1">
                <a:spLocks noRot="1" noChangeAspect="1" noMove="1" noResize="1" noEditPoints="1" noAdjustHandles="1" noChangeArrowheads="1" noChangeShapeType="1" noTextEdit="1"/>
              </p:cNvSpPr>
              <p:nvPr>
                <p:custDataLst>
                  <p:tags r:id="rId8"/>
                </p:custDataLst>
              </p:nvPr>
            </p:nvSpPr>
            <p:spPr>
              <a:xfrm>
                <a:off x="868705" y="861150"/>
                <a:ext cx="10748919" cy="1368000"/>
              </a:xfrm>
              <a:prstGeom prst="rect">
                <a:avLst/>
              </a:prstGeom>
              <a:blipFill>
                <a:blip r:embed="rId17"/>
                <a:stretch>
                  <a:fillRect l="-590" t="-917"/>
                </a:stretch>
              </a:blipFill>
            </p:spPr>
            <p:txBody>
              <a:bodyPr/>
              <a:lstStyle/>
              <a:p>
                <a:r>
                  <a:rPr lang="zh-CN" altLang="en-US">
                    <a:noFill/>
                  </a:rPr>
                  <a:t> </a:t>
                </a:r>
              </a:p>
            </p:txBody>
          </p:sp>
        </mc:Fallback>
      </mc:AlternateContent>
      <p:pic>
        <p:nvPicPr>
          <p:cNvPr id="18" name="图片 17">
            <a:extLst>
              <a:ext uri="{FF2B5EF4-FFF2-40B4-BE49-F238E27FC236}">
                <a16:creationId xmlns:a16="http://schemas.microsoft.com/office/drawing/2014/main" id="{0774AC93-66A6-D6B1-27EF-3607660AE004}"/>
              </a:ext>
            </a:extLst>
          </p:cNvPr>
          <p:cNvPicPr>
            <a:picLocks noChangeAspect="1"/>
          </p:cNvPicPr>
          <p:nvPr/>
        </p:nvPicPr>
        <p:blipFill>
          <a:blip r:embed="rId18"/>
          <a:stretch>
            <a:fillRect/>
          </a:stretch>
        </p:blipFill>
        <p:spPr>
          <a:xfrm>
            <a:off x="6705835" y="2192434"/>
            <a:ext cx="2610635" cy="658400"/>
          </a:xfrm>
          <a:prstGeom prst="rect">
            <a:avLst/>
          </a:prstGeom>
        </p:spPr>
      </p:pic>
      <p:pic>
        <p:nvPicPr>
          <p:cNvPr id="19" name="图片 18">
            <a:extLst>
              <a:ext uri="{FF2B5EF4-FFF2-40B4-BE49-F238E27FC236}">
                <a16:creationId xmlns:a16="http://schemas.microsoft.com/office/drawing/2014/main" id="{B7564C8A-A478-40BA-E000-E418EB9BF071}"/>
              </a:ext>
            </a:extLst>
          </p:cNvPr>
          <p:cNvPicPr>
            <a:picLocks noChangeAspect="1"/>
          </p:cNvPicPr>
          <p:nvPr/>
        </p:nvPicPr>
        <p:blipFill>
          <a:blip r:embed="rId19"/>
          <a:stretch>
            <a:fillRect/>
          </a:stretch>
        </p:blipFill>
        <p:spPr>
          <a:xfrm>
            <a:off x="1902093" y="2209384"/>
            <a:ext cx="2876785" cy="71718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5">
            <a:extLst>
              <a:ext uri="{FF2B5EF4-FFF2-40B4-BE49-F238E27FC236}">
                <a16:creationId xmlns:a16="http://schemas.microsoft.com/office/drawing/2014/main" id="{26E2FC8A-6FED-D405-F017-9AC18295F037}"/>
              </a:ext>
            </a:extLst>
          </p:cNvPr>
          <p:cNvPicPr>
            <a:picLocks noChangeAspect="1"/>
          </p:cNvPicPr>
          <p:nvPr/>
        </p:nvPicPr>
        <p:blipFill>
          <a:blip r:embed="rId2"/>
          <a:stretch>
            <a:fillRect/>
          </a:stretch>
        </p:blipFill>
        <p:spPr>
          <a:xfrm rot="5400000">
            <a:off x="8085927" y="4395456"/>
            <a:ext cx="2454373" cy="2558143"/>
          </a:xfrm>
          <a:prstGeom prst="rect">
            <a:avLst/>
          </a:prstGeom>
        </p:spPr>
      </p:pic>
      <p:pic>
        <p:nvPicPr>
          <p:cNvPr id="27" name="Picture 43">
            <a:extLst>
              <a:ext uri="{FF2B5EF4-FFF2-40B4-BE49-F238E27FC236}">
                <a16:creationId xmlns:a16="http://schemas.microsoft.com/office/drawing/2014/main" id="{2164B318-6550-918F-E54E-37B76E17DBFC}"/>
              </a:ext>
            </a:extLst>
          </p:cNvPr>
          <p:cNvPicPr>
            <a:picLocks noChangeAspect="1"/>
          </p:cNvPicPr>
          <p:nvPr/>
        </p:nvPicPr>
        <p:blipFill>
          <a:blip r:embed="rId3">
            <a:alphaModFix/>
          </a:blip>
          <a:stretch>
            <a:fillRect/>
          </a:stretch>
        </p:blipFill>
        <p:spPr>
          <a:xfrm rot="5400000">
            <a:off x="5836139" y="4399651"/>
            <a:ext cx="2454375" cy="2558145"/>
          </a:xfrm>
          <a:prstGeom prst="rect">
            <a:avLst/>
          </a:prstGeom>
        </p:spPr>
      </p:pic>
      <p:pic>
        <p:nvPicPr>
          <p:cNvPr id="26" name="Picture 41">
            <a:extLst>
              <a:ext uri="{FF2B5EF4-FFF2-40B4-BE49-F238E27FC236}">
                <a16:creationId xmlns:a16="http://schemas.microsoft.com/office/drawing/2014/main" id="{7E36366B-62C6-36DB-446B-73EDAD58F844}"/>
              </a:ext>
            </a:extLst>
          </p:cNvPr>
          <p:cNvPicPr>
            <a:picLocks noChangeAspect="1"/>
          </p:cNvPicPr>
          <p:nvPr/>
        </p:nvPicPr>
        <p:blipFill>
          <a:blip r:embed="rId4"/>
          <a:stretch>
            <a:fillRect/>
          </a:stretch>
        </p:blipFill>
        <p:spPr>
          <a:xfrm rot="5400000">
            <a:off x="3607650" y="4383330"/>
            <a:ext cx="2454374" cy="2558143"/>
          </a:xfrm>
          <a:prstGeom prst="rect">
            <a:avLst/>
          </a:prstGeom>
        </p:spPr>
      </p:pic>
      <mc:AlternateContent xmlns:mc="http://schemas.openxmlformats.org/markup-compatibility/2006">
        <mc:Choice xmlns:a14="http://schemas.microsoft.com/office/drawing/2010/main" Requires="a14">
          <p:sp>
            <p:nvSpPr>
              <p:cNvPr id="2" name="标题 1">
                <a:extLst>
                  <a:ext uri="{FF2B5EF4-FFF2-40B4-BE49-F238E27FC236}">
                    <a16:creationId xmlns:a16="http://schemas.microsoft.com/office/drawing/2014/main" id="{2B5B4555-3B84-09F6-68EE-2CB647DD9D5F}"/>
                  </a:ext>
                </a:extLst>
              </p:cNvPr>
              <p:cNvSpPr>
                <a:spLocks noGrp="1"/>
              </p:cNvSpPr>
              <p:nvPr>
                <p:ph type="title"/>
              </p:nvPr>
            </p:nvSpPr>
            <p:spPr>
              <a:xfrm>
                <a:off x="1107500" y="92058"/>
                <a:ext cx="10910329" cy="659643"/>
              </a:xfrm>
            </p:spPr>
            <p:txBody>
              <a:bodyPr>
                <a:normAutofit fontScale="90000"/>
              </a:bodyPr>
              <a:lstStyle/>
              <a:p>
                <a:r>
                  <a:rPr lang="en-US" altLang="zh-CN" sz="4000" dirty="0">
                    <a:latin typeface="微软雅黑" panose="020B0503020204020204" charset="-122"/>
                    <a:ea typeface="微软雅黑" panose="020B0503020204020204" charset="-122"/>
                    <a:cs typeface="微软雅黑" panose="020B0503020204020204" charset="-122"/>
                  </a:rPr>
                  <a:t>Highlight: </a:t>
                </a:r>
                <a:r>
                  <a:rPr lang="en-US" altLang="zh-CN" dirty="0"/>
                  <a:t>Production and decay properties of </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h</m:t>
                        </m:r>
                      </m:e>
                      <m:sub>
                        <m:r>
                          <a:rPr lang="en-US" altLang="zh-CN" b="0" i="1" dirty="0" smtClean="0">
                            <a:latin typeface="Cambria Math" panose="02040503050406030204" pitchFamily="18" charset="0"/>
                          </a:rPr>
                          <m:t>𝑐</m:t>
                        </m:r>
                      </m:sub>
                    </m:sSub>
                  </m:oMath>
                </a14:m>
                <a:endParaRPr kumimoji="1" lang="zh-CN" altLang="en-US" dirty="0"/>
              </a:p>
            </p:txBody>
          </p:sp>
        </mc:Choice>
        <mc:Fallback>
          <p:sp>
            <p:nvSpPr>
              <p:cNvPr id="2" name="标题 1">
                <a:extLst>
                  <a:ext uri="{FF2B5EF4-FFF2-40B4-BE49-F238E27FC236}">
                    <a16:creationId xmlns:a16="http://schemas.microsoft.com/office/drawing/2014/main" id="{2B5B4555-3B84-09F6-68EE-2CB647DD9D5F}"/>
                  </a:ext>
                </a:extLst>
              </p:cNvPr>
              <p:cNvSpPr>
                <a:spLocks noGrp="1" noRot="1" noChangeAspect="1" noMove="1" noResize="1" noEditPoints="1" noAdjustHandles="1" noChangeArrowheads="1" noChangeShapeType="1" noTextEdit="1"/>
              </p:cNvSpPr>
              <p:nvPr>
                <p:ph type="title"/>
              </p:nvPr>
            </p:nvSpPr>
            <p:spPr>
              <a:xfrm>
                <a:off x="1107500" y="92058"/>
                <a:ext cx="10910329" cy="659643"/>
              </a:xfrm>
              <a:blipFill>
                <a:blip r:embed="rId5"/>
                <a:stretch>
                  <a:fillRect l="-1744" t="-18868" b="-28302"/>
                </a:stretch>
              </a:blipFill>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E78F67D8-5E37-F3E3-C7D5-713BDD7C1118}"/>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22</a:t>
            </a:fld>
            <a:endParaRPr lang="zh-CN" altLang="en-US">
              <a:solidFill>
                <a:prstClr val="black">
                  <a:tint val="75000"/>
                </a:prstClr>
              </a:solidFill>
            </a:endParaRPr>
          </a:p>
        </p:txBody>
      </p:sp>
      <p:grpSp>
        <p:nvGrpSpPr>
          <p:cNvPr id="5" name="Group 31">
            <a:extLst>
              <a:ext uri="{FF2B5EF4-FFF2-40B4-BE49-F238E27FC236}">
                <a16:creationId xmlns:a16="http://schemas.microsoft.com/office/drawing/2014/main" id="{2E93D51D-0E19-F1DD-D94C-9F1CD77EEC0B}"/>
              </a:ext>
            </a:extLst>
          </p:cNvPr>
          <p:cNvGrpSpPr/>
          <p:nvPr/>
        </p:nvGrpSpPr>
        <p:grpSpPr>
          <a:xfrm>
            <a:off x="46188" y="1243012"/>
            <a:ext cx="3286668" cy="5338599"/>
            <a:chOff x="8456570" y="1103914"/>
            <a:chExt cx="3286668" cy="5338599"/>
          </a:xfrm>
        </p:grpSpPr>
        <p:grpSp>
          <p:nvGrpSpPr>
            <p:cNvPr id="6" name="Group 18">
              <a:extLst>
                <a:ext uri="{FF2B5EF4-FFF2-40B4-BE49-F238E27FC236}">
                  <a16:creationId xmlns:a16="http://schemas.microsoft.com/office/drawing/2014/main" id="{C55E9647-6426-5D5C-09F2-9DAC35761270}"/>
                </a:ext>
              </a:extLst>
            </p:cNvPr>
            <p:cNvGrpSpPr/>
            <p:nvPr/>
          </p:nvGrpSpPr>
          <p:grpSpPr>
            <a:xfrm>
              <a:off x="8839201" y="1103914"/>
              <a:ext cx="2284191" cy="5338599"/>
              <a:chOff x="7967663" y="957098"/>
              <a:chExt cx="2284191" cy="5338599"/>
            </a:xfrm>
          </p:grpSpPr>
          <p:pic>
            <p:nvPicPr>
              <p:cNvPr id="13" name="Picture 8">
                <a:extLst>
                  <a:ext uri="{FF2B5EF4-FFF2-40B4-BE49-F238E27FC236}">
                    <a16:creationId xmlns:a16="http://schemas.microsoft.com/office/drawing/2014/main" id="{D68D169A-60CF-AD74-5913-88D4044A78CF}"/>
                  </a:ext>
                </a:extLst>
              </p:cNvPr>
              <p:cNvPicPr>
                <a:picLocks noChangeAspect="1"/>
              </p:cNvPicPr>
              <p:nvPr/>
            </p:nvPicPr>
            <p:blipFill>
              <a:blip r:embed="rId6"/>
              <a:srcRect r="69976"/>
              <a:stretch/>
            </p:blipFill>
            <p:spPr>
              <a:xfrm>
                <a:off x="7967663" y="957098"/>
                <a:ext cx="2037207" cy="5338599"/>
              </a:xfrm>
              <a:prstGeom prst="rect">
                <a:avLst/>
              </a:prstGeom>
            </p:spPr>
          </p:pic>
          <p:cxnSp>
            <p:nvCxnSpPr>
              <p:cNvPr id="14" name="Straight Arrow Connector 10">
                <a:extLst>
                  <a:ext uri="{FF2B5EF4-FFF2-40B4-BE49-F238E27FC236}">
                    <a16:creationId xmlns:a16="http://schemas.microsoft.com/office/drawing/2014/main" id="{E2404FF5-979C-12D2-BE30-EBC908987085}"/>
                  </a:ext>
                </a:extLst>
              </p:cNvPr>
              <p:cNvCxnSpPr>
                <a:cxnSpLocks/>
              </p:cNvCxnSpPr>
              <p:nvPr/>
            </p:nvCxnSpPr>
            <p:spPr>
              <a:xfrm>
                <a:off x="9386888" y="4000500"/>
                <a:ext cx="271462" cy="34290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2">
                    <a:extLst>
                      <a:ext uri="{FF2B5EF4-FFF2-40B4-BE49-F238E27FC236}">
                        <a16:creationId xmlns:a16="http://schemas.microsoft.com/office/drawing/2014/main" id="{13F7DB63-CF55-B0AC-1E90-9A405568C9E3}"/>
                      </a:ext>
                    </a:extLst>
                  </p:cNvPr>
                  <p:cNvSpPr txBox="1"/>
                  <p:nvPr/>
                </p:nvSpPr>
                <p:spPr>
                  <a:xfrm>
                    <a:off x="9165430" y="4092555"/>
                    <a:ext cx="328613"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400" b="0" i="1" smtClean="0">
                                  <a:solidFill>
                                    <a:srgbClr val="00B050"/>
                                  </a:solidFill>
                                  <a:latin typeface="Cambria Math" panose="02040503050406030204" pitchFamily="18" charset="0"/>
                                </a:rPr>
                              </m:ctrlPr>
                            </m:sSupPr>
                            <m:e>
                              <m:r>
                                <a:rPr lang="en-US" sz="1400" b="0" i="1" smtClean="0">
                                  <a:solidFill>
                                    <a:srgbClr val="00B050"/>
                                  </a:solidFill>
                                  <a:latin typeface="Cambria Math" panose="02040503050406030204" pitchFamily="18" charset="0"/>
                                </a:rPr>
                                <m:t>𝜋</m:t>
                              </m:r>
                            </m:e>
                            <m:sup>
                              <m:r>
                                <a:rPr lang="en-US" sz="1400" b="0" i="1" smtClean="0">
                                  <a:solidFill>
                                    <a:srgbClr val="00B050"/>
                                  </a:solidFill>
                                  <a:latin typeface="Cambria Math" panose="02040503050406030204" pitchFamily="18" charset="0"/>
                                </a:rPr>
                                <m:t>0</m:t>
                              </m:r>
                            </m:sup>
                          </m:sSup>
                        </m:oMath>
                      </m:oMathPara>
                    </a14:m>
                    <a:endParaRPr lang="en-CN" sz="1400" dirty="0">
                      <a:solidFill>
                        <a:srgbClr val="00B050"/>
                      </a:solidFill>
                    </a:endParaRPr>
                  </a:p>
                </p:txBody>
              </p:sp>
            </mc:Choice>
            <mc:Fallback xmlns="">
              <p:sp>
                <p:nvSpPr>
                  <p:cNvPr id="13" name="TextBox 12">
                    <a:extLst>
                      <a:ext uri="{FF2B5EF4-FFF2-40B4-BE49-F238E27FC236}">
                        <a16:creationId xmlns:a16="http://schemas.microsoft.com/office/drawing/2014/main" id="{346C3FEE-6142-46EA-DDF5-BBEFFC496716}"/>
                      </a:ext>
                    </a:extLst>
                  </p:cNvPr>
                  <p:cNvSpPr txBox="1">
                    <a:spLocks noRot="1" noChangeAspect="1" noMove="1" noResize="1" noEditPoints="1" noAdjustHandles="1" noChangeArrowheads="1" noChangeShapeType="1" noTextEdit="1"/>
                  </p:cNvSpPr>
                  <p:nvPr/>
                </p:nvSpPr>
                <p:spPr>
                  <a:xfrm>
                    <a:off x="9165430" y="4092555"/>
                    <a:ext cx="328613" cy="307777"/>
                  </a:xfrm>
                  <a:prstGeom prst="rect">
                    <a:avLst/>
                  </a:prstGeom>
                  <a:blipFill>
                    <a:blip r:embed="rId7"/>
                    <a:stretch>
                      <a:fillRect/>
                    </a:stretch>
                  </a:blipFill>
                </p:spPr>
                <p:txBody>
                  <a:bodyPr/>
                  <a:lstStyle/>
                  <a:p>
                    <a:r>
                      <a:rPr lang="en-CN">
                        <a:noFill/>
                      </a:rPr>
                      <a:t> </a:t>
                    </a:r>
                  </a:p>
                </p:txBody>
              </p:sp>
            </mc:Fallback>
          </mc:AlternateContent>
          <p:cxnSp>
            <p:nvCxnSpPr>
              <p:cNvPr id="16" name="Straight Arrow Connector 13">
                <a:extLst>
                  <a:ext uri="{FF2B5EF4-FFF2-40B4-BE49-F238E27FC236}">
                    <a16:creationId xmlns:a16="http://schemas.microsoft.com/office/drawing/2014/main" id="{ED951466-2BCE-E918-53D8-A26966B02756}"/>
                  </a:ext>
                </a:extLst>
              </p:cNvPr>
              <p:cNvCxnSpPr>
                <a:cxnSpLocks/>
              </p:cNvCxnSpPr>
              <p:nvPr/>
            </p:nvCxnSpPr>
            <p:spPr>
              <a:xfrm>
                <a:off x="9494043" y="2454166"/>
                <a:ext cx="321469" cy="1803509"/>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7">
                    <a:extLst>
                      <a:ext uri="{FF2B5EF4-FFF2-40B4-BE49-F238E27FC236}">
                        <a16:creationId xmlns:a16="http://schemas.microsoft.com/office/drawing/2014/main" id="{E5B6C017-C29F-E8F4-0B7A-C7700E0146AA}"/>
                      </a:ext>
                    </a:extLst>
                  </p:cNvPr>
                  <p:cNvSpPr txBox="1"/>
                  <p:nvPr/>
                </p:nvSpPr>
                <p:spPr>
                  <a:xfrm>
                    <a:off x="9593480" y="2792381"/>
                    <a:ext cx="658374"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B050"/>
                              </a:solidFill>
                              <a:latin typeface="Cambria Math" panose="02040503050406030204" pitchFamily="18" charset="0"/>
                            </a:rPr>
                            <m:t>𝜋𝜋</m:t>
                          </m:r>
                          <m:r>
                            <a:rPr lang="en-US" sz="1400" b="0" i="1" smtClean="0">
                              <a:solidFill>
                                <a:srgbClr val="00B050"/>
                              </a:solidFill>
                              <a:latin typeface="Cambria Math" panose="02040503050406030204" pitchFamily="18" charset="0"/>
                            </a:rPr>
                            <m:t>,</m:t>
                          </m:r>
                          <m:r>
                            <a:rPr lang="en-US" sz="1400" b="0" i="1" smtClean="0">
                              <a:solidFill>
                                <a:srgbClr val="00B050"/>
                              </a:solidFill>
                              <a:latin typeface="Cambria Math" panose="02040503050406030204" pitchFamily="18" charset="0"/>
                            </a:rPr>
                            <m:t>𝜂</m:t>
                          </m:r>
                        </m:oMath>
                      </m:oMathPara>
                    </a14:m>
                    <a:endParaRPr lang="en-CN" sz="1400" dirty="0">
                      <a:solidFill>
                        <a:srgbClr val="00B050"/>
                      </a:solidFill>
                    </a:endParaRPr>
                  </a:p>
                </p:txBody>
              </p:sp>
            </mc:Choice>
            <mc:Fallback xmlns="">
              <p:sp>
                <p:nvSpPr>
                  <p:cNvPr id="18" name="TextBox 17">
                    <a:extLst>
                      <a:ext uri="{FF2B5EF4-FFF2-40B4-BE49-F238E27FC236}">
                        <a16:creationId xmlns:a16="http://schemas.microsoft.com/office/drawing/2014/main" id="{FDB4B9C5-186F-ECFD-0C4A-897EAA5836F4}"/>
                      </a:ext>
                    </a:extLst>
                  </p:cNvPr>
                  <p:cNvSpPr txBox="1">
                    <a:spLocks noRot="1" noChangeAspect="1" noMove="1" noResize="1" noEditPoints="1" noAdjustHandles="1" noChangeArrowheads="1" noChangeShapeType="1" noTextEdit="1"/>
                  </p:cNvSpPr>
                  <p:nvPr/>
                </p:nvSpPr>
                <p:spPr>
                  <a:xfrm>
                    <a:off x="9593480" y="2792381"/>
                    <a:ext cx="658374" cy="307777"/>
                  </a:xfrm>
                  <a:prstGeom prst="rect">
                    <a:avLst/>
                  </a:prstGeom>
                  <a:blipFill>
                    <a:blip r:embed="rId8"/>
                    <a:stretch>
                      <a:fillRect b="-4000"/>
                    </a:stretch>
                  </a:blipFill>
                </p:spPr>
                <p:txBody>
                  <a:bodyPr/>
                  <a:lstStyle/>
                  <a:p>
                    <a:r>
                      <a:rPr lang="en-CN">
                        <a:noFill/>
                      </a:rPr>
                      <a:t> </a:t>
                    </a:r>
                  </a:p>
                </p:txBody>
              </p:sp>
            </mc:Fallback>
          </mc:AlternateContent>
        </p:grpSp>
        <mc:AlternateContent xmlns:mc="http://schemas.openxmlformats.org/markup-compatibility/2006" xmlns:a14="http://schemas.microsoft.com/office/drawing/2010/main">
          <mc:Choice Requires="a14">
            <p:sp>
              <p:nvSpPr>
                <p:cNvPr id="7" name="TextBox 19">
                  <a:extLst>
                    <a:ext uri="{FF2B5EF4-FFF2-40B4-BE49-F238E27FC236}">
                      <a16:creationId xmlns:a16="http://schemas.microsoft.com/office/drawing/2014/main" id="{8BF599EF-1AA9-A050-4D33-2F2C63AC0D38}"/>
                    </a:ext>
                  </a:extLst>
                </p:cNvPr>
                <p:cNvSpPr txBox="1"/>
                <p:nvPr/>
              </p:nvSpPr>
              <p:spPr>
                <a:xfrm>
                  <a:off x="9477660" y="4614261"/>
                  <a:ext cx="1447228" cy="3090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B050"/>
                            </a:solidFill>
                            <a:latin typeface="Cambria Math" panose="02040503050406030204" pitchFamily="18" charset="0"/>
                          </a:rPr>
                          <m:t>𝐵𝑟</m:t>
                        </m:r>
                        <m:r>
                          <a:rPr lang="en-US" sz="1400" b="0" i="1" smtClean="0">
                            <a:solidFill>
                              <a:srgbClr val="00B050"/>
                            </a:solidFill>
                            <a:latin typeface="Cambria Math" panose="02040503050406030204" pitchFamily="18" charset="0"/>
                          </a:rPr>
                          <m:t>:7.4×</m:t>
                        </m:r>
                        <m:sSup>
                          <m:sSupPr>
                            <m:ctrlPr>
                              <a:rPr lang="en-US" sz="1400" b="0" i="1" smtClean="0">
                                <a:solidFill>
                                  <a:srgbClr val="00B050"/>
                                </a:solidFill>
                                <a:latin typeface="Cambria Math" panose="02040503050406030204" pitchFamily="18" charset="0"/>
                              </a:rPr>
                            </m:ctrlPr>
                          </m:sSupPr>
                          <m:e>
                            <m:r>
                              <a:rPr lang="en-US" sz="1400" b="0" i="1" smtClean="0">
                                <a:solidFill>
                                  <a:srgbClr val="00B050"/>
                                </a:solidFill>
                                <a:latin typeface="Cambria Math" panose="02040503050406030204" pitchFamily="18" charset="0"/>
                              </a:rPr>
                              <m:t>10</m:t>
                            </m:r>
                          </m:e>
                          <m:sup>
                            <m:r>
                              <a:rPr lang="en-US" sz="1400" b="0" i="1" smtClean="0">
                                <a:solidFill>
                                  <a:srgbClr val="00B050"/>
                                </a:solidFill>
                                <a:latin typeface="Cambria Math" panose="02040503050406030204" pitchFamily="18" charset="0"/>
                              </a:rPr>
                              <m:t>−4</m:t>
                            </m:r>
                          </m:sup>
                        </m:sSup>
                      </m:oMath>
                    </m:oMathPara>
                  </a14:m>
                  <a:endParaRPr lang="en-CN" sz="1400" dirty="0">
                    <a:solidFill>
                      <a:srgbClr val="00B050"/>
                    </a:solidFill>
                  </a:endParaRPr>
                </a:p>
              </p:txBody>
            </p:sp>
          </mc:Choice>
          <mc:Fallback xmlns="">
            <p:sp>
              <p:nvSpPr>
                <p:cNvPr id="20" name="TextBox 19">
                  <a:extLst>
                    <a:ext uri="{FF2B5EF4-FFF2-40B4-BE49-F238E27FC236}">
                      <a16:creationId xmlns:a16="http://schemas.microsoft.com/office/drawing/2014/main" id="{5C4C2CC4-45A3-9DF9-4A98-3835296D1322}"/>
                    </a:ext>
                  </a:extLst>
                </p:cNvPr>
                <p:cNvSpPr txBox="1">
                  <a:spLocks noRot="1" noChangeAspect="1" noMove="1" noResize="1" noEditPoints="1" noAdjustHandles="1" noChangeArrowheads="1" noChangeShapeType="1" noTextEdit="1"/>
                </p:cNvSpPr>
                <p:nvPr/>
              </p:nvSpPr>
              <p:spPr>
                <a:xfrm>
                  <a:off x="9477660" y="4614261"/>
                  <a:ext cx="1447228" cy="309010"/>
                </a:xfrm>
                <a:prstGeom prst="rect">
                  <a:avLst/>
                </a:prstGeom>
                <a:blipFill>
                  <a:blip r:embed="rId9"/>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8" name="TextBox 20">
                  <a:extLst>
                    <a:ext uri="{FF2B5EF4-FFF2-40B4-BE49-F238E27FC236}">
                      <a16:creationId xmlns:a16="http://schemas.microsoft.com/office/drawing/2014/main" id="{07B27078-AA37-FE39-A397-67D1F21C02AB}"/>
                    </a:ext>
                  </a:extLst>
                </p:cNvPr>
                <p:cNvSpPr txBox="1"/>
                <p:nvPr/>
              </p:nvSpPr>
              <p:spPr>
                <a:xfrm>
                  <a:off x="10352712" y="3254845"/>
                  <a:ext cx="1390526"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B050"/>
                            </a:solidFill>
                            <a:latin typeface="Cambria Math" panose="02040503050406030204" pitchFamily="18" charset="0"/>
                          </a:rPr>
                          <m:t>𝜎</m:t>
                        </m:r>
                        <m:d>
                          <m:dPr>
                            <m:begChr m:val="["/>
                            <m:endChr m:val="]"/>
                            <m:ctrlPr>
                              <a:rPr lang="en-US" sz="1400" b="0" i="1" smtClean="0">
                                <a:solidFill>
                                  <a:srgbClr val="00B050"/>
                                </a:solidFill>
                                <a:latin typeface="Cambria Math" panose="02040503050406030204" pitchFamily="18" charset="0"/>
                              </a:rPr>
                            </m:ctrlPr>
                          </m:dPr>
                          <m:e>
                            <m:r>
                              <a:rPr lang="en-US" sz="1400" b="0" i="1" smtClean="0">
                                <a:solidFill>
                                  <a:srgbClr val="00B050"/>
                                </a:solidFill>
                                <a:latin typeface="Cambria Math" panose="02040503050406030204" pitchFamily="18" charset="0"/>
                              </a:rPr>
                              <m:t>𝜋𝜋</m:t>
                            </m:r>
                            <m:sSub>
                              <m:sSubPr>
                                <m:ctrlPr>
                                  <a:rPr lang="en-US" sz="1400" b="0" i="1" smtClean="0">
                                    <a:solidFill>
                                      <a:srgbClr val="00B050"/>
                                    </a:solidFill>
                                    <a:latin typeface="Cambria Math" panose="02040503050406030204" pitchFamily="18" charset="0"/>
                                  </a:rPr>
                                </m:ctrlPr>
                              </m:sSubPr>
                              <m:e>
                                <m:r>
                                  <a:rPr lang="en-US" sz="1400" b="0" i="1" smtClean="0">
                                    <a:solidFill>
                                      <a:srgbClr val="00B050"/>
                                    </a:solidFill>
                                    <a:latin typeface="Cambria Math" panose="02040503050406030204" pitchFamily="18" charset="0"/>
                                  </a:rPr>
                                  <m:t>h</m:t>
                                </m:r>
                              </m:e>
                              <m:sub>
                                <m:r>
                                  <a:rPr lang="en-US" sz="1400" b="0" i="1" smtClean="0">
                                    <a:solidFill>
                                      <a:srgbClr val="00B050"/>
                                    </a:solidFill>
                                    <a:latin typeface="Cambria Math" panose="02040503050406030204" pitchFamily="18" charset="0"/>
                                  </a:rPr>
                                  <m:t>𝑐</m:t>
                                </m:r>
                              </m:sub>
                            </m:sSub>
                          </m:e>
                        </m:d>
                        <m:r>
                          <a:rPr lang="en-US" sz="1400" b="0" i="1" smtClean="0">
                            <a:solidFill>
                              <a:srgbClr val="00B050"/>
                            </a:solidFill>
                            <a:latin typeface="Cambria Math" panose="02040503050406030204" pitchFamily="18" charset="0"/>
                          </a:rPr>
                          <m:t>~50 </m:t>
                        </m:r>
                        <m:r>
                          <m:rPr>
                            <m:sty m:val="p"/>
                          </m:rPr>
                          <a:rPr lang="en-US" sz="1400" b="0" i="0" smtClean="0">
                            <a:solidFill>
                              <a:srgbClr val="00B050"/>
                            </a:solidFill>
                            <a:latin typeface="Cambria Math" panose="02040503050406030204" pitchFamily="18" charset="0"/>
                          </a:rPr>
                          <m:t>pb</m:t>
                        </m:r>
                      </m:oMath>
                    </m:oMathPara>
                  </a14:m>
                  <a:endParaRPr lang="en-US" sz="1400" b="0" i="0" dirty="0">
                    <a:solidFill>
                      <a:srgbClr val="00B05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1400" b="0" i="1" smtClean="0">
                            <a:solidFill>
                              <a:srgbClr val="00B050"/>
                            </a:solidFill>
                            <a:latin typeface="Cambria Math" panose="02040503050406030204" pitchFamily="18" charset="0"/>
                          </a:rPr>
                          <m:t>𝜎</m:t>
                        </m:r>
                        <m:d>
                          <m:dPr>
                            <m:begChr m:val="["/>
                            <m:endChr m:val="]"/>
                            <m:ctrlPr>
                              <a:rPr lang="en-US" sz="1400" b="0" i="1" smtClean="0">
                                <a:solidFill>
                                  <a:srgbClr val="00B050"/>
                                </a:solidFill>
                                <a:latin typeface="Cambria Math" panose="02040503050406030204" pitchFamily="18" charset="0"/>
                              </a:rPr>
                            </m:ctrlPr>
                          </m:dPr>
                          <m:e>
                            <m:r>
                              <a:rPr lang="en-US" sz="1400" b="0" i="1" smtClean="0">
                                <a:solidFill>
                                  <a:srgbClr val="00B050"/>
                                </a:solidFill>
                                <a:latin typeface="Cambria Math" panose="02040503050406030204" pitchFamily="18" charset="0"/>
                              </a:rPr>
                              <m:t>𝜂</m:t>
                            </m:r>
                            <m:sSub>
                              <m:sSubPr>
                                <m:ctrlPr>
                                  <a:rPr lang="en-US" sz="1400" b="0" i="1" smtClean="0">
                                    <a:solidFill>
                                      <a:srgbClr val="00B050"/>
                                    </a:solidFill>
                                    <a:latin typeface="Cambria Math" panose="02040503050406030204" pitchFamily="18" charset="0"/>
                                  </a:rPr>
                                </m:ctrlPr>
                              </m:sSubPr>
                              <m:e>
                                <m:r>
                                  <a:rPr lang="en-US" sz="1400" b="0" i="1" smtClean="0">
                                    <a:solidFill>
                                      <a:srgbClr val="00B050"/>
                                    </a:solidFill>
                                    <a:latin typeface="Cambria Math" panose="02040503050406030204" pitchFamily="18" charset="0"/>
                                  </a:rPr>
                                  <m:t>h</m:t>
                                </m:r>
                              </m:e>
                              <m:sub>
                                <m:r>
                                  <a:rPr lang="en-US" sz="1400" b="0" i="1" smtClean="0">
                                    <a:solidFill>
                                      <a:srgbClr val="00B050"/>
                                    </a:solidFill>
                                    <a:latin typeface="Cambria Math" panose="02040503050406030204" pitchFamily="18" charset="0"/>
                                  </a:rPr>
                                  <m:t>𝑐</m:t>
                                </m:r>
                              </m:sub>
                            </m:sSub>
                          </m:e>
                        </m:d>
                        <m:r>
                          <a:rPr lang="en-US" sz="1400" b="0" i="1" smtClean="0">
                            <a:solidFill>
                              <a:srgbClr val="00B050"/>
                            </a:solidFill>
                            <a:latin typeface="Cambria Math" panose="02040503050406030204" pitchFamily="18" charset="0"/>
                          </a:rPr>
                          <m:t>~10 </m:t>
                        </m:r>
                        <m:r>
                          <m:rPr>
                            <m:sty m:val="p"/>
                          </m:rPr>
                          <a:rPr lang="en-US" sz="1400" b="0" i="0" smtClean="0">
                            <a:solidFill>
                              <a:srgbClr val="00B050"/>
                            </a:solidFill>
                            <a:latin typeface="Cambria Math" panose="02040503050406030204" pitchFamily="18" charset="0"/>
                          </a:rPr>
                          <m:t>pb</m:t>
                        </m:r>
                      </m:oMath>
                    </m:oMathPara>
                  </a14:m>
                  <a:endParaRPr lang="en-CN" sz="1400" dirty="0">
                    <a:solidFill>
                      <a:srgbClr val="00B050"/>
                    </a:solidFill>
                  </a:endParaRPr>
                </a:p>
              </p:txBody>
            </p:sp>
          </mc:Choice>
          <mc:Fallback xmlns="">
            <p:sp>
              <p:nvSpPr>
                <p:cNvPr id="21" name="TextBox 20">
                  <a:extLst>
                    <a:ext uri="{FF2B5EF4-FFF2-40B4-BE49-F238E27FC236}">
                      <a16:creationId xmlns:a16="http://schemas.microsoft.com/office/drawing/2014/main" id="{25BBCBBE-EA0B-91CF-E9EE-DD5E42BFE0B5}"/>
                    </a:ext>
                  </a:extLst>
                </p:cNvPr>
                <p:cNvSpPr txBox="1">
                  <a:spLocks noRot="1" noChangeAspect="1" noMove="1" noResize="1" noEditPoints="1" noAdjustHandles="1" noChangeArrowheads="1" noChangeShapeType="1" noTextEdit="1"/>
                </p:cNvSpPr>
                <p:nvPr/>
              </p:nvSpPr>
              <p:spPr>
                <a:xfrm>
                  <a:off x="10352712" y="3254845"/>
                  <a:ext cx="1390526" cy="523220"/>
                </a:xfrm>
                <a:prstGeom prst="rect">
                  <a:avLst/>
                </a:prstGeom>
                <a:blipFill>
                  <a:blip r:embed="rId10"/>
                  <a:stretch>
                    <a:fillRect b="-7143"/>
                  </a:stretch>
                </a:blipFill>
              </p:spPr>
              <p:txBody>
                <a:bodyPr/>
                <a:lstStyle/>
                <a:p>
                  <a:r>
                    <a:rPr lang="en-CN">
                      <a:noFill/>
                    </a:rPr>
                    <a:t> </a:t>
                  </a:r>
                </a:p>
              </p:txBody>
            </p:sp>
          </mc:Fallback>
        </mc:AlternateContent>
        <p:sp>
          <p:nvSpPr>
            <p:cNvPr id="9" name="TextBox 21">
              <a:extLst>
                <a:ext uri="{FF2B5EF4-FFF2-40B4-BE49-F238E27FC236}">
                  <a16:creationId xmlns:a16="http://schemas.microsoft.com/office/drawing/2014/main" id="{53493F00-A59B-4593-D027-9869F79C9885}"/>
                </a:ext>
              </a:extLst>
            </p:cNvPr>
            <p:cNvSpPr txBox="1"/>
            <p:nvPr/>
          </p:nvSpPr>
          <p:spPr>
            <a:xfrm>
              <a:off x="8456570" y="3958443"/>
              <a:ext cx="1108304" cy="369332"/>
            </a:xfrm>
            <a:prstGeom prst="rect">
              <a:avLst/>
            </a:prstGeom>
            <a:noFill/>
          </p:spPr>
          <p:txBody>
            <a:bodyPr wrap="square" rtlCol="0">
              <a:spAutoFit/>
            </a:bodyPr>
            <a:lstStyle/>
            <a:p>
              <a:r>
                <a:rPr lang="en-CN" dirty="0">
                  <a:solidFill>
                    <a:srgbClr val="00B0F0"/>
                  </a:solidFill>
                </a:rPr>
                <a:t>2.7Billion</a:t>
              </a:r>
            </a:p>
          </p:txBody>
        </p:sp>
        <p:sp>
          <p:nvSpPr>
            <p:cNvPr id="10" name="Right Brace 22">
              <a:extLst>
                <a:ext uri="{FF2B5EF4-FFF2-40B4-BE49-F238E27FC236}">
                  <a16:creationId xmlns:a16="http://schemas.microsoft.com/office/drawing/2014/main" id="{6E3A1F47-3A1F-B813-77B9-1B01D5A7EBCE}"/>
                </a:ext>
              </a:extLst>
            </p:cNvPr>
            <p:cNvSpPr/>
            <p:nvPr/>
          </p:nvSpPr>
          <p:spPr>
            <a:xfrm flipH="1">
              <a:off x="9224963" y="1385889"/>
              <a:ext cx="164307" cy="1485900"/>
            </a:xfrm>
            <a:prstGeom prst="rightBrace">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N" dirty="0"/>
            </a:p>
          </p:txBody>
        </p:sp>
        <mc:AlternateContent xmlns:mc="http://schemas.openxmlformats.org/markup-compatibility/2006" xmlns:a14="http://schemas.microsoft.com/office/drawing/2010/main">
          <mc:Choice Requires="a14">
            <p:sp>
              <p:nvSpPr>
                <p:cNvPr id="11" name="TextBox 24">
                  <a:extLst>
                    <a:ext uri="{FF2B5EF4-FFF2-40B4-BE49-F238E27FC236}">
                      <a16:creationId xmlns:a16="http://schemas.microsoft.com/office/drawing/2014/main" id="{983C778C-C593-7EFF-38A6-1A0C4ABAF070}"/>
                    </a:ext>
                  </a:extLst>
                </p:cNvPr>
                <p:cNvSpPr txBox="1"/>
                <p:nvPr/>
              </p:nvSpPr>
              <p:spPr>
                <a:xfrm>
                  <a:off x="8834999" y="1394293"/>
                  <a:ext cx="472117" cy="379784"/>
                </a:xfrm>
                <a:prstGeom prst="rect">
                  <a:avLst/>
                </a:prstGeom>
                <a:noFill/>
              </p:spPr>
              <p:txBody>
                <a:bodyPr vert="vert"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panose="02040503050406030204" pitchFamily="18" charset="0"/>
                              </a:rPr>
                              <m:t>𝐿</m:t>
                            </m:r>
                          </m:e>
                          <m:sub>
                            <m:r>
                              <m:rPr>
                                <m:nor/>
                              </m:rPr>
                              <a:rPr lang="en-US" b="0" i="0" smtClean="0">
                                <a:solidFill>
                                  <a:srgbClr val="00B0F0"/>
                                </a:solidFill>
                                <a:latin typeface="Cambria Math" panose="02040503050406030204" pitchFamily="18" charset="0"/>
                              </a:rPr>
                              <m:t>int</m:t>
                            </m:r>
                          </m:sub>
                        </m:sSub>
                        <m:r>
                          <a:rPr lang="en-US" b="0" i="1" smtClean="0">
                            <a:solidFill>
                              <a:srgbClr val="00B0F0"/>
                            </a:solidFill>
                            <a:latin typeface="Cambria Math" panose="02040503050406030204" pitchFamily="18" charset="0"/>
                          </a:rPr>
                          <m:t>~15.7 </m:t>
                        </m:r>
                        <m:r>
                          <m:rPr>
                            <m:nor/>
                          </m:rPr>
                          <a:rPr lang="en-US" b="0" i="0" smtClean="0">
                            <a:solidFill>
                              <a:srgbClr val="00B0F0"/>
                            </a:solidFill>
                            <a:latin typeface="Cambria Math" panose="02040503050406030204" pitchFamily="18" charset="0"/>
                          </a:rPr>
                          <m:t>1/</m:t>
                        </m:r>
                        <m:r>
                          <m:rPr>
                            <m:nor/>
                          </m:rPr>
                          <a:rPr lang="en-US" b="0" i="0" smtClean="0">
                            <a:solidFill>
                              <a:srgbClr val="00B0F0"/>
                            </a:solidFill>
                            <a:latin typeface="Cambria Math" panose="02040503050406030204" pitchFamily="18" charset="0"/>
                          </a:rPr>
                          <m:t>fb</m:t>
                        </m:r>
                      </m:oMath>
                    </m:oMathPara>
                  </a14:m>
                  <a:endParaRPr lang="en-US" b="0" i="1" dirty="0">
                    <a:solidFill>
                      <a:srgbClr val="00B0F0"/>
                    </a:solidFill>
                    <a:latin typeface="Cambria Math" panose="02040503050406030204" pitchFamily="18" charset="0"/>
                  </a:endParaRPr>
                </a:p>
              </p:txBody>
            </p:sp>
          </mc:Choice>
          <mc:Fallback xmlns="">
            <p:sp>
              <p:nvSpPr>
                <p:cNvPr id="25" name="TextBox 24">
                  <a:extLst>
                    <a:ext uri="{FF2B5EF4-FFF2-40B4-BE49-F238E27FC236}">
                      <a16:creationId xmlns:a16="http://schemas.microsoft.com/office/drawing/2014/main" id="{70A8E464-715C-8135-DBB1-F9A0A4CCA23F}"/>
                    </a:ext>
                  </a:extLst>
                </p:cNvPr>
                <p:cNvSpPr txBox="1">
                  <a:spLocks noRot="1" noChangeAspect="1" noMove="1" noResize="1" noEditPoints="1" noAdjustHandles="1" noChangeArrowheads="1" noChangeShapeType="1" noTextEdit="1"/>
                </p:cNvSpPr>
                <p:nvPr/>
              </p:nvSpPr>
              <p:spPr>
                <a:xfrm>
                  <a:off x="8834999" y="1394293"/>
                  <a:ext cx="472117" cy="379784"/>
                </a:xfrm>
                <a:prstGeom prst="rect">
                  <a:avLst/>
                </a:prstGeom>
                <a:blipFill>
                  <a:blip r:embed="rId11"/>
                  <a:stretch>
                    <a:fillRect t="-6452" b="-319355"/>
                  </a:stretch>
                </a:blipFill>
              </p:spPr>
              <p:txBody>
                <a:bodyPr/>
                <a:lstStyle/>
                <a:p>
                  <a:r>
                    <a:rPr lang="en-CN">
                      <a:noFill/>
                    </a:rPr>
                    <a:t> </a:t>
                  </a:r>
                </a:p>
              </p:txBody>
            </p:sp>
          </mc:Fallback>
        </mc:AlternateContent>
        <p:cxnSp>
          <p:nvCxnSpPr>
            <p:cNvPr id="12" name="Straight Arrow Connector 30">
              <a:extLst>
                <a:ext uri="{FF2B5EF4-FFF2-40B4-BE49-F238E27FC236}">
                  <a16:creationId xmlns:a16="http://schemas.microsoft.com/office/drawing/2014/main" id="{E5A152A2-199D-B693-316F-56EE60AA0702}"/>
                </a:ext>
              </a:extLst>
            </p:cNvPr>
            <p:cNvCxnSpPr/>
            <p:nvPr/>
          </p:nvCxnSpPr>
          <p:spPr>
            <a:xfrm>
              <a:off x="9324978" y="4161604"/>
              <a:ext cx="633412"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18" name="Content Placeholder 6">
                <a:extLst>
                  <a:ext uri="{FF2B5EF4-FFF2-40B4-BE49-F238E27FC236}">
                    <a16:creationId xmlns:a16="http://schemas.microsoft.com/office/drawing/2014/main" id="{3C9B131E-8466-8441-F4B4-CE8ED7E10C03}"/>
                  </a:ext>
                </a:extLst>
              </p:cNvPr>
              <p:cNvSpPr>
                <a:spLocks noGrp="1"/>
              </p:cNvSpPr>
              <p:nvPr>
                <p:ph idx="1"/>
              </p:nvPr>
            </p:nvSpPr>
            <p:spPr>
              <a:xfrm>
                <a:off x="3341523" y="1243012"/>
                <a:ext cx="8425860" cy="5338599"/>
              </a:xfrm>
            </p:spPr>
            <p:txBody>
              <a:bodyPr>
                <a:noAutofit/>
              </a:bodyPr>
              <a:lstStyle/>
              <a:p>
                <a14:m>
                  <m:oMath xmlns:m="http://schemas.openxmlformats.org/officeDocument/2006/math">
                    <m:r>
                      <a:rPr lang="en-CN" sz="2400" i="1" dirty="0" smtClean="0">
                        <a:latin typeface="Cambria Math" panose="02040503050406030204" pitchFamily="18" charset="0"/>
                      </a:rPr>
                      <m:t>𝑃</m:t>
                    </m:r>
                  </m:oMath>
                </a14:m>
                <a:r>
                  <a:rPr lang="en-CN" sz="2400" dirty="0"/>
                  <a:t>-wave singlet charmonium state, first observed by CLEO </a:t>
                </a:r>
              </a:p>
              <a:p>
                <a:r>
                  <a:rPr lang="en-CN" sz="2400" dirty="0"/>
                  <a:t>First measurement of </a:t>
                </a:r>
                <a14:m>
                  <m:oMath xmlns:m="http://schemas.openxmlformats.org/officeDocument/2006/math">
                    <m:r>
                      <a:rPr lang="en-US" sz="2400" b="0" i="1" smtClean="0">
                        <a:latin typeface="Cambria Math" panose="02040503050406030204" pitchFamily="18" charset="0"/>
                      </a:rPr>
                      <m:t>𝐵</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𝜓</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𝜋</m:t>
                        </m:r>
                      </m:e>
                      <m:sup>
                        <m:r>
                          <a:rPr lang="en-US" sz="2400" b="0" i="1" smtClean="0">
                            <a:latin typeface="Cambria Math" panose="02040503050406030204" pitchFamily="18" charset="0"/>
                          </a:rPr>
                          <m:t>0</m:t>
                        </m:r>
                      </m:sup>
                    </m:sSup>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𝑐</m:t>
                        </m:r>
                      </m:sub>
                    </m:sSub>
                    <m:r>
                      <a:rPr lang="en-US" sz="2400" b="0" i="1" smtClean="0">
                        <a:latin typeface="Cambria Math" panose="02040503050406030204" pitchFamily="18" charset="0"/>
                      </a:rPr>
                      <m:t>]</m:t>
                    </m:r>
                  </m:oMath>
                </a14:m>
                <a:r>
                  <a:rPr lang="zh-CN" altLang="en-US" sz="2400" dirty="0"/>
                  <a:t> </a:t>
                </a:r>
                <a:r>
                  <a:rPr lang="en-US" altLang="zh-CN" sz="2400" dirty="0"/>
                  <a:t>by BESIII</a:t>
                </a:r>
              </a:p>
              <a:p>
                <a:r>
                  <a:rPr lang="en-US" altLang="zh-CN" sz="2400" dirty="0"/>
                  <a:t>2M </a:t>
                </a:r>
                <a14:m>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h</m:t>
                        </m:r>
                      </m:e>
                      <m:sub>
                        <m:r>
                          <a:rPr lang="en-US" altLang="zh-CN" sz="2400" b="0" i="1" smtClean="0">
                            <a:latin typeface="Cambria Math" panose="02040503050406030204" pitchFamily="18" charset="0"/>
                          </a:rPr>
                          <m:t>𝑐</m:t>
                        </m:r>
                      </m:sub>
                    </m:sSub>
                  </m:oMath>
                </a14:m>
                <a:r>
                  <a:rPr lang="en-US" altLang="zh-CN" sz="2400" dirty="0"/>
                  <a:t> particle</a:t>
                </a:r>
                <a:r>
                  <a:rPr lang="zh-CN" altLang="en-US" sz="2400" dirty="0"/>
                  <a:t> </a:t>
                </a:r>
                <a:r>
                  <a:rPr lang="en-US" altLang="zh-CN" sz="2400" dirty="0"/>
                  <a:t>in 2.7B </a:t>
                </a:r>
                <a14:m>
                  <m:oMath xmlns:m="http://schemas.openxmlformats.org/officeDocument/2006/math">
                    <m:r>
                      <a:rPr lang="en-US" altLang="zh-CN" sz="2400" b="0" i="1" smtClean="0">
                        <a:latin typeface="Cambria Math" panose="02040503050406030204" pitchFamily="18" charset="0"/>
                      </a:rPr>
                      <m:t>𝜓</m:t>
                    </m:r>
                    <m:r>
                      <a:rPr lang="en-US" altLang="zh-CN" sz="2400" b="0" i="1" smtClean="0">
                        <a:latin typeface="Cambria Math" panose="02040503050406030204" pitchFamily="18" charset="0"/>
                      </a:rPr>
                      <m:t>′</m:t>
                    </m:r>
                  </m:oMath>
                </a14:m>
                <a:r>
                  <a:rPr lang="zh-CN" altLang="en-US" sz="2400" dirty="0"/>
                  <a:t> </a:t>
                </a:r>
                <a:r>
                  <a:rPr lang="en-US" altLang="zh-CN" sz="2400" dirty="0"/>
                  <a:t>events, possible to explore </a:t>
                </a:r>
                <a14:m>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h</m:t>
                        </m:r>
                      </m:e>
                      <m:sub>
                        <m:r>
                          <a:rPr lang="en-US" altLang="zh-CN" sz="2400" b="0" i="1" smtClean="0">
                            <a:latin typeface="Cambria Math" panose="02040503050406030204" pitchFamily="18" charset="0"/>
                          </a:rPr>
                          <m:t>𝑐</m:t>
                        </m:r>
                      </m:sub>
                    </m:sSub>
                  </m:oMath>
                </a14:m>
                <a:r>
                  <a:rPr lang="en-US" altLang="zh-CN" sz="2400" dirty="0"/>
                  <a:t> decay mode with </a:t>
                </a:r>
                <a14:m>
                  <m:oMath xmlns:m="http://schemas.openxmlformats.org/officeDocument/2006/math">
                    <m:r>
                      <a:rPr lang="en-US" altLang="zh-CN" sz="2400" b="0" i="1" smtClean="0">
                        <a:latin typeface="Cambria Math" panose="02040503050406030204" pitchFamily="18" charset="0"/>
                      </a:rPr>
                      <m:t>𝐵𝑟</m:t>
                    </m:r>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10</m:t>
                        </m:r>
                      </m:e>
                      <m:sup>
                        <m:r>
                          <a:rPr lang="en-US" altLang="zh-CN" sz="2400" b="0" i="1" smtClean="0">
                            <a:latin typeface="Cambria Math" panose="02040503050406030204" pitchFamily="18" charset="0"/>
                          </a:rPr>
                          <m:t>−4</m:t>
                        </m:r>
                      </m:sup>
                    </m:sSup>
                  </m:oMath>
                </a14:m>
                <a:r>
                  <a:rPr lang="en-US" altLang="zh-CN" sz="2400" dirty="0"/>
                  <a:t>; 0.7M </a:t>
                </a:r>
                <a14:m>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h</m:t>
                        </m:r>
                      </m:e>
                      <m:sub>
                        <m:r>
                          <a:rPr lang="en-US" altLang="zh-CN" sz="2400" b="0" i="1" smtClean="0">
                            <a:latin typeface="Cambria Math" panose="02040503050406030204" pitchFamily="18" charset="0"/>
                          </a:rPr>
                          <m:t>𝑐</m:t>
                        </m:r>
                      </m:sub>
                    </m:sSub>
                  </m:oMath>
                </a14:m>
                <a:r>
                  <a:rPr lang="en-US" altLang="zh-CN" sz="2400" dirty="0"/>
                  <a:t> particle</a:t>
                </a:r>
                <a:r>
                  <a:rPr lang="zh-CN" altLang="en-US" sz="2400" dirty="0"/>
                  <a:t> </a:t>
                </a:r>
                <a:r>
                  <a:rPr lang="en-US" altLang="zh-CN" sz="2400" dirty="0"/>
                  <a:t>from XYZ scan sample</a:t>
                </a:r>
              </a:p>
              <a:p>
                <a:r>
                  <a:rPr lang="en-US" altLang="zh-CN" sz="2400" dirty="0"/>
                  <a:t>Decay of </a:t>
                </a:r>
                <a14:m>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h</m:t>
                        </m:r>
                      </m:e>
                      <m:sub>
                        <m:r>
                          <a:rPr lang="en-US" altLang="zh-CN" sz="2400" b="0" i="1" smtClean="0">
                            <a:latin typeface="Cambria Math" panose="02040503050406030204" pitchFamily="18" charset="0"/>
                          </a:rPr>
                          <m:t>𝑐</m:t>
                        </m:r>
                      </m:sub>
                    </m:sSub>
                  </m:oMath>
                </a14:m>
                <a:r>
                  <a:rPr lang="en-US" altLang="zh-CN" sz="2000" dirty="0"/>
                  <a:t>: </a:t>
                </a:r>
              </a:p>
              <a:p>
                <a:pPr lvl="1"/>
                <a:r>
                  <a:rPr lang="en-US" altLang="zh-CN" sz="2000" dirty="0" err="1"/>
                  <a:t>pQCD</a:t>
                </a:r>
                <a:r>
                  <a:rPr lang="en-US" altLang="zh-CN" sz="2000" dirty="0"/>
                  <a:t> prediction: </a:t>
                </a:r>
                <a14:m>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h</m:t>
                        </m:r>
                      </m:e>
                      <m:sub>
                        <m:r>
                          <a:rPr lang="en-US" altLang="zh-CN" sz="2000" b="0" i="1" smtClean="0">
                            <a:latin typeface="Cambria Math" panose="02040503050406030204" pitchFamily="18" charset="0"/>
                          </a:rPr>
                          <m:t>𝑐</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𝛾</m:t>
                    </m:r>
                    <m:r>
                      <a:rPr lang="en-US" altLang="zh-CN" sz="2000" b="0" i="1" smtClean="0">
                        <a:latin typeface="Cambria Math" panose="02040503050406030204" pitchFamily="18" charset="0"/>
                      </a:rPr>
                      <m:t>𝑔𝑔</m:t>
                    </m:r>
                    <m:r>
                      <a:rPr lang="en-US" altLang="zh-CN" sz="2000" b="0" i="1" smtClean="0">
                        <a:latin typeface="Cambria Math" panose="02040503050406030204" pitchFamily="18" charset="0"/>
                      </a:rPr>
                      <m:t>~5.5%</m:t>
                    </m:r>
                  </m:oMath>
                </a14:m>
                <a:r>
                  <a:rPr lang="en-US" altLang="zh-CN" sz="2000" dirty="0"/>
                  <a:t> </a:t>
                </a:r>
              </a:p>
              <a:p>
                <a:pPr lvl="1"/>
                <a:r>
                  <a:rPr lang="en-US" altLang="zh-CN" sz="2000" dirty="0" err="1"/>
                  <a:t>pQCD</a:t>
                </a:r>
                <a:r>
                  <a:rPr lang="en-US" altLang="zh-CN" sz="2000" dirty="0"/>
                  <a:t> and NRQCD predictions of </a:t>
                </a:r>
                <a14:m>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h</m:t>
                        </m:r>
                      </m:e>
                      <m:sub>
                        <m:r>
                          <a:rPr lang="en-US" altLang="zh-CN" sz="2000" b="0" i="1" smtClean="0">
                            <a:latin typeface="Cambria Math" panose="02040503050406030204" pitchFamily="18" charset="0"/>
                          </a:rPr>
                          <m:t>𝑐</m:t>
                        </m:r>
                      </m:sub>
                    </m:sSub>
                    <m:r>
                      <a:rPr lang="en-US" altLang="zh-CN" sz="2000" b="0" i="1" smtClean="0">
                        <a:latin typeface="Cambria Math" panose="02040503050406030204" pitchFamily="18" charset="0"/>
                      </a:rPr>
                      <m:t>→</m:t>
                    </m:r>
                  </m:oMath>
                </a14:m>
                <a:r>
                  <a:rPr lang="en-US" altLang="zh-CN" sz="2000" dirty="0"/>
                  <a:t>light hadrons: 48% and 8%</a:t>
                </a:r>
                <a:br>
                  <a:rPr lang="en-US" altLang="zh-CN" sz="2000" dirty="0"/>
                </a:br>
                <a:endParaRPr lang="en-US" altLang="zh-CN" sz="2000" dirty="0"/>
              </a:p>
              <a:p>
                <a:pPr lvl="1"/>
                <a:endParaRPr lang="en-US" altLang="zh-CN" dirty="0"/>
              </a:p>
              <a:p>
                <a:endParaRPr lang="en-CN" sz="2400" dirty="0"/>
              </a:p>
            </p:txBody>
          </p:sp>
        </mc:Choice>
        <mc:Fallback>
          <p:sp>
            <p:nvSpPr>
              <p:cNvPr id="18" name="Content Placeholder 6">
                <a:extLst>
                  <a:ext uri="{FF2B5EF4-FFF2-40B4-BE49-F238E27FC236}">
                    <a16:creationId xmlns:a16="http://schemas.microsoft.com/office/drawing/2014/main" id="{3C9B131E-8466-8441-F4B4-CE8ED7E10C03}"/>
                  </a:ext>
                </a:extLst>
              </p:cNvPr>
              <p:cNvSpPr>
                <a:spLocks noGrp="1" noRot="1" noChangeAspect="1" noMove="1" noResize="1" noEditPoints="1" noAdjustHandles="1" noChangeArrowheads="1" noChangeShapeType="1" noTextEdit="1"/>
              </p:cNvSpPr>
              <p:nvPr>
                <p:ph idx="1"/>
              </p:nvPr>
            </p:nvSpPr>
            <p:spPr>
              <a:xfrm>
                <a:off x="3341523" y="1243012"/>
                <a:ext cx="8425860" cy="5338599"/>
              </a:xfrm>
              <a:blipFill>
                <a:blip r:embed="rId12"/>
                <a:stretch>
                  <a:fillRect l="-452" t="-711" r="-1355"/>
                </a:stretch>
              </a:blipFill>
            </p:spPr>
            <p:txBody>
              <a:bodyPr/>
              <a:lstStyle/>
              <a:p>
                <a:r>
                  <a:rPr lang="zh-CN" altLang="en-US">
                    <a:noFill/>
                  </a:rPr>
                  <a:t> </a:t>
                </a:r>
              </a:p>
            </p:txBody>
          </p:sp>
        </mc:Fallback>
      </mc:AlternateContent>
      <p:grpSp>
        <p:nvGrpSpPr>
          <p:cNvPr id="19" name="组合 18">
            <a:extLst>
              <a:ext uri="{FF2B5EF4-FFF2-40B4-BE49-F238E27FC236}">
                <a16:creationId xmlns:a16="http://schemas.microsoft.com/office/drawing/2014/main" id="{A95ACADC-CA74-D428-8761-AFD0C0850D81}"/>
              </a:ext>
            </a:extLst>
          </p:cNvPr>
          <p:cNvGrpSpPr/>
          <p:nvPr/>
        </p:nvGrpSpPr>
        <p:grpSpPr>
          <a:xfrm>
            <a:off x="4032715" y="1716480"/>
            <a:ext cx="7847285" cy="4004542"/>
            <a:chOff x="4000500" y="1343413"/>
            <a:chExt cx="7847285" cy="4004542"/>
          </a:xfrm>
        </p:grpSpPr>
        <p:sp>
          <p:nvSpPr>
            <p:cNvPr id="20" name="TextBox 32">
              <a:extLst>
                <a:ext uri="{FF2B5EF4-FFF2-40B4-BE49-F238E27FC236}">
                  <a16:creationId xmlns:a16="http://schemas.microsoft.com/office/drawing/2014/main" id="{1579DA64-90F4-7C81-27DD-ECA70FFE5DBC}"/>
                </a:ext>
              </a:extLst>
            </p:cNvPr>
            <p:cNvSpPr txBox="1"/>
            <p:nvPr/>
          </p:nvSpPr>
          <p:spPr>
            <a:xfrm>
              <a:off x="9904879" y="1343413"/>
              <a:ext cx="1942906" cy="307777"/>
            </a:xfrm>
            <a:prstGeom prst="rect">
              <a:avLst/>
            </a:prstGeom>
            <a:noFill/>
          </p:spPr>
          <p:txBody>
            <a:bodyPr wrap="square" rtlCol="0">
              <a:spAutoFit/>
            </a:bodyPr>
            <a:lstStyle/>
            <a:p>
              <a:r>
                <a:rPr lang="en-CN" sz="1400" i="1" dirty="0">
                  <a:solidFill>
                    <a:schemeClr val="accent5">
                      <a:lumMod val="60000"/>
                      <a:lumOff val="40000"/>
                    </a:schemeClr>
                  </a:solidFill>
                </a:rPr>
                <a:t>PRL95, 102003 (2005)</a:t>
              </a:r>
            </a:p>
          </p:txBody>
        </p:sp>
        <p:sp>
          <p:nvSpPr>
            <p:cNvPr id="21" name="TextBox 33">
              <a:extLst>
                <a:ext uri="{FF2B5EF4-FFF2-40B4-BE49-F238E27FC236}">
                  <a16:creationId xmlns:a16="http://schemas.microsoft.com/office/drawing/2014/main" id="{3A7944CE-4C61-E6D8-139B-593DF07DDB77}"/>
                </a:ext>
              </a:extLst>
            </p:cNvPr>
            <p:cNvSpPr txBox="1"/>
            <p:nvPr/>
          </p:nvSpPr>
          <p:spPr>
            <a:xfrm>
              <a:off x="9800929" y="1540108"/>
              <a:ext cx="1942906" cy="307777"/>
            </a:xfrm>
            <a:prstGeom prst="rect">
              <a:avLst/>
            </a:prstGeom>
            <a:noFill/>
          </p:spPr>
          <p:txBody>
            <a:bodyPr wrap="square" rtlCol="0">
              <a:spAutoFit/>
            </a:bodyPr>
            <a:lstStyle/>
            <a:p>
              <a:r>
                <a:rPr lang="en-CN" sz="1400" i="1" dirty="0">
                  <a:solidFill>
                    <a:schemeClr val="accent5">
                      <a:lumMod val="60000"/>
                      <a:lumOff val="40000"/>
                    </a:schemeClr>
                  </a:solidFill>
                </a:rPr>
                <a:t>PRL104, 132002 (2010)</a:t>
              </a:r>
            </a:p>
          </p:txBody>
        </p:sp>
        <p:sp>
          <p:nvSpPr>
            <p:cNvPr id="22" name="TextBox 37">
              <a:extLst>
                <a:ext uri="{FF2B5EF4-FFF2-40B4-BE49-F238E27FC236}">
                  <a16:creationId xmlns:a16="http://schemas.microsoft.com/office/drawing/2014/main" id="{80A7B7D2-D404-62EE-5296-0E2753851554}"/>
                </a:ext>
              </a:extLst>
            </p:cNvPr>
            <p:cNvSpPr txBox="1"/>
            <p:nvPr/>
          </p:nvSpPr>
          <p:spPr>
            <a:xfrm>
              <a:off x="7858022" y="3416697"/>
              <a:ext cx="1942907" cy="307777"/>
            </a:xfrm>
            <a:prstGeom prst="rect">
              <a:avLst/>
            </a:prstGeom>
            <a:noFill/>
          </p:spPr>
          <p:txBody>
            <a:bodyPr wrap="square">
              <a:spAutoFit/>
            </a:bodyPr>
            <a:lstStyle/>
            <a:p>
              <a:r>
                <a:rPr lang="en-US" sz="1400" i="1" dirty="0">
                  <a:solidFill>
                    <a:schemeClr val="accent5">
                      <a:lumMod val="60000"/>
                      <a:lumOff val="40000"/>
                    </a:schemeClr>
                  </a:solidFill>
                  <a:effectLst/>
                </a:rPr>
                <a:t>PRD 66, 014012 (2002)</a:t>
              </a:r>
              <a:endParaRPr lang="en-US" sz="1400" i="1" dirty="0">
                <a:solidFill>
                  <a:schemeClr val="accent5">
                    <a:lumMod val="60000"/>
                    <a:lumOff val="40000"/>
                  </a:schemeClr>
                </a:solidFill>
              </a:endParaRPr>
            </a:p>
          </p:txBody>
        </p:sp>
        <p:sp>
          <p:nvSpPr>
            <p:cNvPr id="23" name="TextBox 38">
              <a:extLst>
                <a:ext uri="{FF2B5EF4-FFF2-40B4-BE49-F238E27FC236}">
                  <a16:creationId xmlns:a16="http://schemas.microsoft.com/office/drawing/2014/main" id="{94F501F9-FBBC-3B38-CAD5-C78B6FD4B76E}"/>
                </a:ext>
              </a:extLst>
            </p:cNvPr>
            <p:cNvSpPr txBox="1"/>
            <p:nvPr/>
          </p:nvSpPr>
          <p:spPr>
            <a:xfrm>
              <a:off x="9848569" y="3523742"/>
              <a:ext cx="1942907" cy="307777"/>
            </a:xfrm>
            <a:prstGeom prst="rect">
              <a:avLst/>
            </a:prstGeom>
            <a:noFill/>
          </p:spPr>
          <p:txBody>
            <a:bodyPr wrap="square">
              <a:spAutoFit/>
            </a:bodyPr>
            <a:lstStyle/>
            <a:p>
              <a:r>
                <a:rPr lang="en-US" sz="1400" i="1" dirty="0">
                  <a:solidFill>
                    <a:schemeClr val="accent5">
                      <a:lumMod val="60000"/>
                      <a:lumOff val="40000"/>
                    </a:schemeClr>
                  </a:solidFill>
                  <a:effectLst/>
                </a:rPr>
                <a:t>PRD 65, 094024 (2002)</a:t>
              </a:r>
              <a:endParaRPr lang="en-US" sz="1400" i="1" dirty="0">
                <a:solidFill>
                  <a:schemeClr val="accent5">
                    <a:lumMod val="60000"/>
                    <a:lumOff val="40000"/>
                  </a:schemeClr>
                </a:solidFill>
              </a:endParaRPr>
            </a:p>
          </p:txBody>
        </p:sp>
        <p:sp>
          <p:nvSpPr>
            <p:cNvPr id="24" name="Rounded Rectangle 47">
              <a:extLst>
                <a:ext uri="{FF2B5EF4-FFF2-40B4-BE49-F238E27FC236}">
                  <a16:creationId xmlns:a16="http://schemas.microsoft.com/office/drawing/2014/main" id="{FA693473-E98E-CB85-50D9-D2BF788EC747}"/>
                </a:ext>
              </a:extLst>
            </p:cNvPr>
            <p:cNvSpPr/>
            <p:nvPr/>
          </p:nvSpPr>
          <p:spPr>
            <a:xfrm>
              <a:off x="4000500" y="4253756"/>
              <a:ext cx="1959428" cy="1069357"/>
            </a:xfrm>
            <a:prstGeom prst="roundRect">
              <a:avLst>
                <a:gd name="adj" fmla="val 4451"/>
              </a:avLst>
            </a:prstGeom>
            <a:noFill/>
            <a:ln cmpd="dbl">
              <a:solidFill>
                <a:srgbClr val="C00000"/>
              </a:solidFill>
              <a:extLst>
                <a:ext uri="{C807C97D-BFC1-408E-A445-0C87EB9F89A2}">
                  <ask:lineSketchStyleProps xmlns:ask="http://schemas.microsoft.com/office/drawing/2018/sketchyshapes" sd="1219033472">
                    <a:custGeom>
                      <a:avLst/>
                      <a:gdLst>
                        <a:gd name="connsiteX0" fmla="*/ 0 w 1959428"/>
                        <a:gd name="connsiteY0" fmla="*/ 47597 h 1069357"/>
                        <a:gd name="connsiteX1" fmla="*/ 47597 w 1959428"/>
                        <a:gd name="connsiteY1" fmla="*/ 0 h 1069357"/>
                        <a:gd name="connsiteX2" fmla="*/ 1911831 w 1959428"/>
                        <a:gd name="connsiteY2" fmla="*/ 0 h 1069357"/>
                        <a:gd name="connsiteX3" fmla="*/ 1959428 w 1959428"/>
                        <a:gd name="connsiteY3" fmla="*/ 47597 h 1069357"/>
                        <a:gd name="connsiteX4" fmla="*/ 1959428 w 1959428"/>
                        <a:gd name="connsiteY4" fmla="*/ 1021760 h 1069357"/>
                        <a:gd name="connsiteX5" fmla="*/ 1911831 w 1959428"/>
                        <a:gd name="connsiteY5" fmla="*/ 1069357 h 1069357"/>
                        <a:gd name="connsiteX6" fmla="*/ 47597 w 1959428"/>
                        <a:gd name="connsiteY6" fmla="*/ 1069357 h 1069357"/>
                        <a:gd name="connsiteX7" fmla="*/ 0 w 1959428"/>
                        <a:gd name="connsiteY7" fmla="*/ 1021760 h 1069357"/>
                        <a:gd name="connsiteX8" fmla="*/ 0 w 1959428"/>
                        <a:gd name="connsiteY8" fmla="*/ 47597 h 106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9428" h="1069357" extrusionOk="0">
                          <a:moveTo>
                            <a:pt x="0" y="47597"/>
                          </a:moveTo>
                          <a:cubicBezTo>
                            <a:pt x="-324" y="21110"/>
                            <a:pt x="17145" y="1563"/>
                            <a:pt x="47597" y="0"/>
                          </a:cubicBezTo>
                          <a:cubicBezTo>
                            <a:pt x="503638" y="-55412"/>
                            <a:pt x="1322034" y="-70691"/>
                            <a:pt x="1911831" y="0"/>
                          </a:cubicBezTo>
                          <a:cubicBezTo>
                            <a:pt x="1937425" y="676"/>
                            <a:pt x="1959104" y="23100"/>
                            <a:pt x="1959428" y="47597"/>
                          </a:cubicBezTo>
                          <a:cubicBezTo>
                            <a:pt x="1878250" y="297733"/>
                            <a:pt x="1904139" y="637314"/>
                            <a:pt x="1959428" y="1021760"/>
                          </a:cubicBezTo>
                          <a:cubicBezTo>
                            <a:pt x="1963928" y="1048581"/>
                            <a:pt x="1940143" y="1065189"/>
                            <a:pt x="1911831" y="1069357"/>
                          </a:cubicBezTo>
                          <a:cubicBezTo>
                            <a:pt x="1093523" y="1216977"/>
                            <a:pt x="839774" y="1032239"/>
                            <a:pt x="47597" y="1069357"/>
                          </a:cubicBezTo>
                          <a:cubicBezTo>
                            <a:pt x="21238" y="1068672"/>
                            <a:pt x="-936" y="1049348"/>
                            <a:pt x="0" y="1021760"/>
                          </a:cubicBezTo>
                          <a:cubicBezTo>
                            <a:pt x="38624" y="581145"/>
                            <a:pt x="85697" y="199377"/>
                            <a:pt x="0" y="4759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5" name="TextBox 49">
              <a:extLst>
                <a:ext uri="{FF2B5EF4-FFF2-40B4-BE49-F238E27FC236}">
                  <a16:creationId xmlns:a16="http://schemas.microsoft.com/office/drawing/2014/main" id="{20578BB3-7484-401A-101E-B7922D08D4DE}"/>
                </a:ext>
              </a:extLst>
            </p:cNvPr>
            <p:cNvSpPr txBox="1"/>
            <p:nvPr/>
          </p:nvSpPr>
          <p:spPr>
            <a:xfrm>
              <a:off x="4449558" y="5040178"/>
              <a:ext cx="1942906" cy="307777"/>
            </a:xfrm>
            <a:prstGeom prst="rect">
              <a:avLst/>
            </a:prstGeom>
            <a:noFill/>
          </p:spPr>
          <p:txBody>
            <a:bodyPr wrap="square" rtlCol="0">
              <a:spAutoFit/>
            </a:bodyPr>
            <a:lstStyle/>
            <a:p>
              <a:r>
                <a:rPr lang="en-CN" sz="1400" i="1" dirty="0">
                  <a:solidFill>
                    <a:schemeClr val="accent5">
                      <a:lumMod val="60000"/>
                      <a:lumOff val="40000"/>
                    </a:schemeClr>
                  </a:solidFill>
                </a:rPr>
                <a:t>arXiv: 2501.15447</a:t>
              </a:r>
            </a:p>
          </p:txBody>
        </p:sp>
      </p:grpSp>
    </p:spTree>
    <p:extLst>
      <p:ext uri="{BB962C8B-B14F-4D97-AF65-F5344CB8AC3E}">
        <p14:creationId xmlns:p14="http://schemas.microsoft.com/office/powerpoint/2010/main" val="3862556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标题 1">
                <a:extLst>
                  <a:ext uri="{FF2B5EF4-FFF2-40B4-BE49-F238E27FC236}">
                    <a16:creationId xmlns:a16="http://schemas.microsoft.com/office/drawing/2014/main" id="{2BE0EFF7-C746-1378-1F0B-285DE5984682}"/>
                  </a:ext>
                </a:extLst>
              </p:cNvPr>
              <p:cNvSpPr>
                <a:spLocks noGrp="1"/>
              </p:cNvSpPr>
              <p:nvPr>
                <p:ph type="title"/>
              </p:nvPr>
            </p:nvSpPr>
            <p:spPr>
              <a:xfrm>
                <a:off x="1107500" y="92058"/>
                <a:ext cx="11084500" cy="659643"/>
              </a:xfrm>
            </p:spPr>
            <p:txBody>
              <a:bodyPr>
                <a:normAutofit fontScale="90000"/>
              </a:bodyPr>
              <a:lstStyle/>
              <a:p>
                <a:r>
                  <a:rPr lang="en-US" altLang="zh-CN" sz="4000" dirty="0">
                    <a:latin typeface="微软雅黑" panose="020B0503020204020204" charset="-122"/>
                    <a:ea typeface="微软雅黑" panose="020B0503020204020204" charset="-122"/>
                    <a:cs typeface="微软雅黑" panose="020B0503020204020204" charset="-122"/>
                  </a:rPr>
                  <a:t>Highlight: </a:t>
                </a:r>
                <a:r>
                  <a:rPr lang="en-US" altLang="zh-CN" dirty="0"/>
                  <a:t>Production and decay properties of </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h</m:t>
                        </m:r>
                      </m:e>
                      <m:sub>
                        <m:r>
                          <a:rPr lang="en-US" altLang="zh-CN" b="0" i="1" dirty="0" smtClean="0">
                            <a:latin typeface="Cambria Math" panose="02040503050406030204" pitchFamily="18" charset="0"/>
                          </a:rPr>
                          <m:t>𝑐</m:t>
                        </m:r>
                      </m:sub>
                    </m:sSub>
                  </m:oMath>
                </a14:m>
                <a:endParaRPr kumimoji="1" lang="zh-CN" altLang="en-US" dirty="0"/>
              </a:p>
            </p:txBody>
          </p:sp>
        </mc:Choice>
        <mc:Fallback>
          <p:sp>
            <p:nvSpPr>
              <p:cNvPr id="2" name="标题 1">
                <a:extLst>
                  <a:ext uri="{FF2B5EF4-FFF2-40B4-BE49-F238E27FC236}">
                    <a16:creationId xmlns:a16="http://schemas.microsoft.com/office/drawing/2014/main" id="{2BE0EFF7-C746-1378-1F0B-285DE5984682}"/>
                  </a:ext>
                </a:extLst>
              </p:cNvPr>
              <p:cNvSpPr>
                <a:spLocks noGrp="1" noRot="1" noChangeAspect="1" noMove="1" noResize="1" noEditPoints="1" noAdjustHandles="1" noChangeArrowheads="1" noChangeShapeType="1" noTextEdit="1"/>
              </p:cNvSpPr>
              <p:nvPr>
                <p:ph type="title"/>
              </p:nvPr>
            </p:nvSpPr>
            <p:spPr>
              <a:xfrm>
                <a:off x="1107500" y="92058"/>
                <a:ext cx="11084500" cy="659643"/>
              </a:xfrm>
              <a:blipFill>
                <a:blip r:embed="rId2"/>
                <a:stretch>
                  <a:fillRect l="-1716" t="-18868" b="-28302"/>
                </a:stretch>
              </a:blipFill>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528FB0E4-DCD7-CE86-4837-BEF608DDC5E7}"/>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23</a:t>
            </a:fld>
            <a:endParaRPr lang="zh-CN" altLang="en-US">
              <a:solidFill>
                <a:prstClr val="black">
                  <a:tint val="75000"/>
                </a:prstClr>
              </a:solidFill>
            </a:endParaRPr>
          </a:p>
        </p:txBody>
      </p:sp>
      <p:grpSp>
        <p:nvGrpSpPr>
          <p:cNvPr id="5" name="组合 4">
            <a:extLst>
              <a:ext uri="{FF2B5EF4-FFF2-40B4-BE49-F238E27FC236}">
                <a16:creationId xmlns:a16="http://schemas.microsoft.com/office/drawing/2014/main" id="{EA2C7B83-7574-C394-7528-00974714B0B8}"/>
              </a:ext>
            </a:extLst>
          </p:cNvPr>
          <p:cNvGrpSpPr/>
          <p:nvPr/>
        </p:nvGrpSpPr>
        <p:grpSpPr>
          <a:xfrm>
            <a:off x="1596689" y="1102507"/>
            <a:ext cx="10283310" cy="5244643"/>
            <a:chOff x="1596689" y="1102507"/>
            <a:chExt cx="10283310" cy="5244643"/>
          </a:xfrm>
        </p:grpSpPr>
        <p:grpSp>
          <p:nvGrpSpPr>
            <p:cNvPr id="6" name="Group 19">
              <a:extLst>
                <a:ext uri="{FF2B5EF4-FFF2-40B4-BE49-F238E27FC236}">
                  <a16:creationId xmlns:a16="http://schemas.microsoft.com/office/drawing/2014/main" id="{D976167C-8ADF-27CE-11B3-2CD6AA817762}"/>
                </a:ext>
              </a:extLst>
            </p:cNvPr>
            <p:cNvGrpSpPr/>
            <p:nvPr/>
          </p:nvGrpSpPr>
          <p:grpSpPr>
            <a:xfrm>
              <a:off x="7859960" y="1653653"/>
              <a:ext cx="3083602" cy="4539609"/>
              <a:chOff x="7859960" y="1653653"/>
              <a:chExt cx="3083602" cy="4539609"/>
            </a:xfrm>
          </p:grpSpPr>
          <p:grpSp>
            <p:nvGrpSpPr>
              <p:cNvPr id="17" name="Group 16">
                <a:extLst>
                  <a:ext uri="{FF2B5EF4-FFF2-40B4-BE49-F238E27FC236}">
                    <a16:creationId xmlns:a16="http://schemas.microsoft.com/office/drawing/2014/main" id="{3AC4908D-C98F-B126-4712-5EB41AA0D6D7}"/>
                  </a:ext>
                </a:extLst>
              </p:cNvPr>
              <p:cNvGrpSpPr/>
              <p:nvPr/>
            </p:nvGrpSpPr>
            <p:grpSpPr>
              <a:xfrm>
                <a:off x="7859960" y="1897671"/>
                <a:ext cx="3083602" cy="4295591"/>
                <a:chOff x="1945598" y="1817489"/>
                <a:chExt cx="3083602" cy="4295591"/>
              </a:xfrm>
            </p:grpSpPr>
            <p:pic>
              <p:nvPicPr>
                <p:cNvPr id="19" name="Picture 14">
                  <a:extLst>
                    <a:ext uri="{FF2B5EF4-FFF2-40B4-BE49-F238E27FC236}">
                      <a16:creationId xmlns:a16="http://schemas.microsoft.com/office/drawing/2014/main" id="{35489C3B-0B02-374D-09F2-726461EFBEAA}"/>
                    </a:ext>
                  </a:extLst>
                </p:cNvPr>
                <p:cNvPicPr>
                  <a:picLocks noChangeAspect="1"/>
                </p:cNvPicPr>
                <p:nvPr/>
              </p:nvPicPr>
              <p:blipFill>
                <a:blip r:embed="rId3"/>
                <a:stretch>
                  <a:fillRect/>
                </a:stretch>
              </p:blipFill>
              <p:spPr>
                <a:xfrm>
                  <a:off x="1945598" y="1817489"/>
                  <a:ext cx="3083602" cy="4295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a14="http://schemas.microsoft.com/office/drawing/2010/main">
              <mc:Choice Requires="a14">
                <p:sp>
                  <p:nvSpPr>
                    <p:cNvPr id="20" name="TextBox 15">
                      <a:extLst>
                        <a:ext uri="{FF2B5EF4-FFF2-40B4-BE49-F238E27FC236}">
                          <a16:creationId xmlns:a16="http://schemas.microsoft.com/office/drawing/2014/main" id="{9C69F66F-C2D3-4D89-5EDA-74B02F0B4BCE}"/>
                        </a:ext>
                      </a:extLst>
                    </p:cNvPr>
                    <p:cNvSpPr txBox="1"/>
                    <p:nvPr/>
                  </p:nvSpPr>
                  <p:spPr>
                    <a:xfrm>
                      <a:off x="2525135" y="4501717"/>
                      <a:ext cx="2211654" cy="369332"/>
                    </a:xfrm>
                    <a:prstGeom prst="rect">
                      <a:avLst/>
                    </a:prstGeom>
                    <a:noFill/>
                  </p:spPr>
                  <p:txBody>
                    <a:bodyPr wrap="square" rtlCol="0">
                      <a:spAutoFit/>
                    </a:bodyPr>
                    <a:lstStyle/>
                    <a:p>
                      <a14:m>
                        <m:oMath xmlns:m="http://schemas.openxmlformats.org/officeDocument/2006/math">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panose="02040503050406030204" pitchFamily="18" charset="0"/>
                                </a:rPr>
                                <m:t>h</m:t>
                              </m:r>
                            </m:e>
                            <m:sub>
                              <m:r>
                                <a:rPr lang="en-US" b="0" i="1" smtClean="0">
                                  <a:solidFill>
                                    <a:srgbClr val="00B0F0"/>
                                  </a:solidFill>
                                  <a:latin typeface="Cambria Math" panose="02040503050406030204" pitchFamily="18" charset="0"/>
                                </a:rPr>
                                <m:t>𝑐</m:t>
                              </m:r>
                            </m:sub>
                          </m:sSub>
                        </m:oMath>
                      </a14:m>
                      <a:r>
                        <a:rPr lang="zh-CN" altLang="en-US" dirty="0">
                          <a:solidFill>
                            <a:srgbClr val="00B0F0"/>
                          </a:solidFill>
                        </a:rPr>
                        <a:t> </a:t>
                      </a:r>
                      <a:r>
                        <a:rPr lang="en-US" altLang="zh-CN" dirty="0">
                          <a:solidFill>
                            <a:srgbClr val="00B0F0"/>
                          </a:solidFill>
                        </a:rPr>
                        <a:t>sideband region</a:t>
                      </a:r>
                      <a:endParaRPr lang="en-CN" dirty="0">
                        <a:solidFill>
                          <a:srgbClr val="00B0F0"/>
                        </a:solidFill>
                      </a:endParaRPr>
                    </a:p>
                  </p:txBody>
                </p:sp>
              </mc:Choice>
              <mc:Fallback xmlns="">
                <p:sp>
                  <p:nvSpPr>
                    <p:cNvPr id="16" name="TextBox 15">
                      <a:extLst>
                        <a:ext uri="{FF2B5EF4-FFF2-40B4-BE49-F238E27FC236}">
                          <a16:creationId xmlns:a16="http://schemas.microsoft.com/office/drawing/2014/main" id="{E8A93FEA-B580-6036-34C5-8842D727ACF5}"/>
                        </a:ext>
                      </a:extLst>
                    </p:cNvPr>
                    <p:cNvSpPr txBox="1">
                      <a:spLocks noRot="1" noChangeAspect="1" noMove="1" noResize="1" noEditPoints="1" noAdjustHandles="1" noChangeArrowheads="1" noChangeShapeType="1" noTextEdit="1"/>
                    </p:cNvSpPr>
                    <p:nvPr/>
                  </p:nvSpPr>
                  <p:spPr>
                    <a:xfrm>
                      <a:off x="2525135" y="4501717"/>
                      <a:ext cx="2211654" cy="369332"/>
                    </a:xfrm>
                    <a:prstGeom prst="rect">
                      <a:avLst/>
                    </a:prstGeom>
                    <a:blipFill>
                      <a:blip r:embed="rId4"/>
                      <a:stretch>
                        <a:fillRect t="-6667" b="-26667"/>
                      </a:stretch>
                    </a:blipFill>
                  </p:spPr>
                  <p:txBody>
                    <a:bodyPr/>
                    <a:lstStyle/>
                    <a:p>
                      <a:r>
                        <a:rPr lang="en-CN">
                          <a:noFill/>
                        </a:rPr>
                        <a:t> </a:t>
                      </a:r>
                    </a:p>
                  </p:txBody>
                </p:sp>
              </mc:Fallback>
            </mc:AlternateContent>
          </p:grpSp>
          <mc:AlternateContent xmlns:mc="http://schemas.openxmlformats.org/markup-compatibility/2006" xmlns:a14="http://schemas.microsoft.com/office/drawing/2010/main">
            <mc:Choice Requires="a14">
              <p:sp>
                <p:nvSpPr>
                  <p:cNvPr id="18" name="TextBox 18">
                    <a:extLst>
                      <a:ext uri="{FF2B5EF4-FFF2-40B4-BE49-F238E27FC236}">
                        <a16:creationId xmlns:a16="http://schemas.microsoft.com/office/drawing/2014/main" id="{50A65F8F-64F5-43C4-74CB-B2F69B10510C}"/>
                      </a:ext>
                    </a:extLst>
                  </p:cNvPr>
                  <p:cNvSpPr txBox="1"/>
                  <p:nvPr/>
                </p:nvSpPr>
                <p:spPr>
                  <a:xfrm>
                    <a:off x="8397050" y="1653653"/>
                    <a:ext cx="2114394" cy="369332"/>
                  </a:xfrm>
                  <a:prstGeom prst="rect">
                    <a:avLst/>
                  </a:prstGeom>
                  <a:solidFill>
                    <a:schemeClr val="bg1"/>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h</m:t>
                              </m:r>
                            </m:e>
                            <m:sub>
                              <m:r>
                                <a:rPr lang="en-US" b="0" i="1" smtClean="0">
                                  <a:solidFill>
                                    <a:srgbClr val="C00000"/>
                                  </a:solidFill>
                                  <a:latin typeface="Cambria Math" panose="02040503050406030204" pitchFamily="18" charset="0"/>
                                </a:rPr>
                                <m:t>𝑐</m:t>
                              </m:r>
                            </m:sub>
                          </m:sSub>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𝛾</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𝑓</m:t>
                              </m:r>
                            </m:e>
                            <m:sub>
                              <m:r>
                                <a:rPr lang="en-US" b="0" i="1" smtClean="0">
                                  <a:solidFill>
                                    <a:srgbClr val="C00000"/>
                                  </a:solidFill>
                                  <a:latin typeface="Cambria Math" panose="02040503050406030204" pitchFamily="18" charset="0"/>
                                </a:rPr>
                                <m:t>2</m:t>
                              </m:r>
                            </m:sub>
                          </m:sSub>
                          <m:r>
                            <a:rPr lang="en-US" b="0" i="1" smtClean="0">
                              <a:solidFill>
                                <a:srgbClr val="C00000"/>
                              </a:solidFill>
                              <a:latin typeface="Cambria Math" panose="02040503050406030204" pitchFamily="18" charset="0"/>
                            </a:rPr>
                            <m:t>(1270)</m:t>
                          </m:r>
                        </m:oMath>
                      </m:oMathPara>
                    </a14:m>
                    <a:endParaRPr lang="en-CN" dirty="0">
                      <a:solidFill>
                        <a:srgbClr val="C00000"/>
                      </a:solidFill>
                    </a:endParaRPr>
                  </a:p>
                </p:txBody>
              </p:sp>
            </mc:Choice>
            <mc:Fallback xmlns="">
              <p:sp>
                <p:nvSpPr>
                  <p:cNvPr id="19" name="TextBox 18">
                    <a:extLst>
                      <a:ext uri="{FF2B5EF4-FFF2-40B4-BE49-F238E27FC236}">
                        <a16:creationId xmlns:a16="http://schemas.microsoft.com/office/drawing/2014/main" id="{B9B9A3FA-E657-C145-7409-DDE22B0DCAFE}"/>
                      </a:ext>
                    </a:extLst>
                  </p:cNvPr>
                  <p:cNvSpPr txBox="1">
                    <a:spLocks noRot="1" noChangeAspect="1" noMove="1" noResize="1" noEditPoints="1" noAdjustHandles="1" noChangeArrowheads="1" noChangeShapeType="1" noTextEdit="1"/>
                  </p:cNvSpPr>
                  <p:nvPr/>
                </p:nvSpPr>
                <p:spPr>
                  <a:xfrm>
                    <a:off x="8397050" y="1653653"/>
                    <a:ext cx="2114394" cy="369332"/>
                  </a:xfrm>
                  <a:prstGeom prst="rect">
                    <a:avLst/>
                  </a:prstGeom>
                  <a:blipFill>
                    <a:blip r:embed="rId5"/>
                    <a:stretch>
                      <a:fillRect b="-13333"/>
                    </a:stretch>
                  </a:blipFill>
                  <a:ln>
                    <a:noFill/>
                  </a:ln>
                </p:spPr>
                <p:txBody>
                  <a:bodyPr/>
                  <a:lstStyle/>
                  <a:p>
                    <a:r>
                      <a:rPr lang="en-CN">
                        <a:noFill/>
                      </a:rPr>
                      <a:t> </a:t>
                    </a:r>
                  </a:p>
                </p:txBody>
              </p:sp>
            </mc:Fallback>
          </mc:AlternateContent>
        </p:grpSp>
        <p:grpSp>
          <p:nvGrpSpPr>
            <p:cNvPr id="7" name="Group 12">
              <a:extLst>
                <a:ext uri="{FF2B5EF4-FFF2-40B4-BE49-F238E27FC236}">
                  <a16:creationId xmlns:a16="http://schemas.microsoft.com/office/drawing/2014/main" id="{5F6D21B0-764F-5235-8A86-15F35CD13A74}"/>
                </a:ext>
              </a:extLst>
            </p:cNvPr>
            <p:cNvGrpSpPr/>
            <p:nvPr/>
          </p:nvGrpSpPr>
          <p:grpSpPr>
            <a:xfrm>
              <a:off x="1596689" y="1725337"/>
              <a:ext cx="5817400" cy="4621813"/>
              <a:chOff x="961885" y="1979516"/>
              <a:chExt cx="5296386" cy="4135534"/>
            </a:xfrm>
          </p:grpSpPr>
          <p:pic>
            <p:nvPicPr>
              <p:cNvPr id="11" name="Picture 5">
                <a:extLst>
                  <a:ext uri="{FF2B5EF4-FFF2-40B4-BE49-F238E27FC236}">
                    <a16:creationId xmlns:a16="http://schemas.microsoft.com/office/drawing/2014/main" id="{89DD910D-847C-0F60-905C-A2A7BC6AB4F1}"/>
                  </a:ext>
                </a:extLst>
              </p:cNvPr>
              <p:cNvPicPr>
                <a:picLocks noChangeAspect="1"/>
              </p:cNvPicPr>
              <p:nvPr/>
            </p:nvPicPr>
            <p:blipFill>
              <a:blip r:embed="rId6"/>
              <a:stretch>
                <a:fillRect/>
              </a:stretch>
            </p:blipFill>
            <p:spPr>
              <a:xfrm>
                <a:off x="961885" y="1979516"/>
                <a:ext cx="5296386" cy="4135534"/>
              </a:xfrm>
              <a:prstGeom prst="rect">
                <a:avLst/>
              </a:prstGeom>
            </p:spPr>
          </p:pic>
          <mc:AlternateContent xmlns:mc="http://schemas.openxmlformats.org/markup-compatibility/2006" xmlns:a14="http://schemas.microsoft.com/office/drawing/2010/main">
            <mc:Choice Requires="a14">
              <p:sp>
                <p:nvSpPr>
                  <p:cNvPr id="12" name="TextBox 7">
                    <a:extLst>
                      <a:ext uri="{FF2B5EF4-FFF2-40B4-BE49-F238E27FC236}">
                        <a16:creationId xmlns:a16="http://schemas.microsoft.com/office/drawing/2014/main" id="{E12DB69D-C803-7440-0D2A-4C716887BD34}"/>
                      </a:ext>
                    </a:extLst>
                  </p:cNvPr>
                  <p:cNvSpPr txBox="1"/>
                  <p:nvPr/>
                </p:nvSpPr>
                <p:spPr>
                  <a:xfrm>
                    <a:off x="1512078" y="2264902"/>
                    <a:ext cx="669472" cy="369332"/>
                  </a:xfrm>
                  <a:prstGeom prst="rect">
                    <a:avLst/>
                  </a:prstGeom>
                  <a:solidFill>
                    <a:schemeClr val="bg1"/>
                  </a:solidFill>
                </p:spPr>
                <p:txBody>
                  <a:bodyPr wrap="square" rtlCol="0">
                    <a:spAutoFit/>
                  </a:bodyPr>
                  <a:lstStyle/>
                  <a:p>
                    <a:r>
                      <a:rPr lang="en-CN" dirty="0">
                        <a:solidFill>
                          <a:srgbClr val="C00000"/>
                        </a:solidFill>
                      </a:rPr>
                      <a:t>5.4</a:t>
                    </a:r>
                    <a14:m>
                      <m:oMath xmlns:m="http://schemas.openxmlformats.org/officeDocument/2006/math">
                        <m:r>
                          <a:rPr lang="en-US" b="0" i="1" smtClean="0">
                            <a:solidFill>
                              <a:srgbClr val="C00000"/>
                            </a:solidFill>
                            <a:latin typeface="Cambria Math" panose="02040503050406030204" pitchFamily="18" charset="0"/>
                          </a:rPr>
                          <m:t>𝜎</m:t>
                        </m:r>
                      </m:oMath>
                    </a14:m>
                    <a:endParaRPr lang="en-CN" dirty="0">
                      <a:solidFill>
                        <a:srgbClr val="C00000"/>
                      </a:solidFill>
                    </a:endParaRPr>
                  </a:p>
                </p:txBody>
              </p:sp>
            </mc:Choice>
            <mc:Fallback xmlns="">
              <p:sp>
                <p:nvSpPr>
                  <p:cNvPr id="8" name="TextBox 7">
                    <a:extLst>
                      <a:ext uri="{FF2B5EF4-FFF2-40B4-BE49-F238E27FC236}">
                        <a16:creationId xmlns:a16="http://schemas.microsoft.com/office/drawing/2014/main" id="{1ED9A0F8-C3D6-3222-9207-4F097F01FCB8}"/>
                      </a:ext>
                    </a:extLst>
                  </p:cNvPr>
                  <p:cNvSpPr txBox="1">
                    <a:spLocks noRot="1" noChangeAspect="1" noMove="1" noResize="1" noEditPoints="1" noAdjustHandles="1" noChangeArrowheads="1" noChangeShapeType="1" noTextEdit="1"/>
                  </p:cNvSpPr>
                  <p:nvPr/>
                </p:nvSpPr>
                <p:spPr>
                  <a:xfrm>
                    <a:off x="1512078" y="2264902"/>
                    <a:ext cx="669472" cy="369332"/>
                  </a:xfrm>
                  <a:prstGeom prst="rect">
                    <a:avLst/>
                  </a:prstGeom>
                  <a:blipFill>
                    <a:blip r:embed="rId7"/>
                    <a:stretch>
                      <a:fillRect l="-6780" t="-5882" b="-11765"/>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3" name="TextBox 8">
                    <a:extLst>
                      <a:ext uri="{FF2B5EF4-FFF2-40B4-BE49-F238E27FC236}">
                        <a16:creationId xmlns:a16="http://schemas.microsoft.com/office/drawing/2014/main" id="{784CC2AF-A368-3C39-F69C-A9E8C2764DFA}"/>
                      </a:ext>
                    </a:extLst>
                  </p:cNvPr>
                  <p:cNvSpPr txBox="1"/>
                  <p:nvPr/>
                </p:nvSpPr>
                <p:spPr>
                  <a:xfrm>
                    <a:off x="4214930" y="2264902"/>
                    <a:ext cx="669472" cy="369332"/>
                  </a:xfrm>
                  <a:prstGeom prst="rect">
                    <a:avLst/>
                  </a:prstGeom>
                  <a:solidFill>
                    <a:schemeClr val="bg1"/>
                  </a:solidFill>
                </p:spPr>
                <p:txBody>
                  <a:bodyPr wrap="square" rtlCol="0">
                    <a:spAutoFit/>
                  </a:bodyPr>
                  <a:lstStyle/>
                  <a:p>
                    <a:r>
                      <a:rPr lang="en-CN" dirty="0">
                        <a:solidFill>
                          <a:srgbClr val="C00000"/>
                        </a:solidFill>
                      </a:rPr>
                      <a:t>7.5</a:t>
                    </a:r>
                    <a14:m>
                      <m:oMath xmlns:m="http://schemas.openxmlformats.org/officeDocument/2006/math">
                        <m:r>
                          <a:rPr lang="en-US" b="0" i="1" smtClean="0">
                            <a:solidFill>
                              <a:srgbClr val="C00000"/>
                            </a:solidFill>
                            <a:latin typeface="Cambria Math" panose="02040503050406030204" pitchFamily="18" charset="0"/>
                          </a:rPr>
                          <m:t>𝜎</m:t>
                        </m:r>
                      </m:oMath>
                    </a14:m>
                    <a:endParaRPr lang="en-CN" dirty="0">
                      <a:solidFill>
                        <a:srgbClr val="C00000"/>
                      </a:solidFill>
                    </a:endParaRPr>
                  </a:p>
                </p:txBody>
              </p:sp>
            </mc:Choice>
            <mc:Fallback xmlns="">
              <p:sp>
                <p:nvSpPr>
                  <p:cNvPr id="9" name="TextBox 8">
                    <a:extLst>
                      <a:ext uri="{FF2B5EF4-FFF2-40B4-BE49-F238E27FC236}">
                        <a16:creationId xmlns:a16="http://schemas.microsoft.com/office/drawing/2014/main" id="{C6E404AC-D6D5-30E5-29FE-A830657D4AF5}"/>
                      </a:ext>
                    </a:extLst>
                  </p:cNvPr>
                  <p:cNvSpPr txBox="1">
                    <a:spLocks noRot="1" noChangeAspect="1" noMove="1" noResize="1" noEditPoints="1" noAdjustHandles="1" noChangeArrowheads="1" noChangeShapeType="1" noTextEdit="1"/>
                  </p:cNvSpPr>
                  <p:nvPr/>
                </p:nvSpPr>
                <p:spPr>
                  <a:xfrm>
                    <a:off x="4214930" y="2264902"/>
                    <a:ext cx="669472" cy="369332"/>
                  </a:xfrm>
                  <a:prstGeom prst="rect">
                    <a:avLst/>
                  </a:prstGeom>
                  <a:blipFill>
                    <a:blip r:embed="rId8"/>
                    <a:stretch>
                      <a:fillRect l="-6780" t="-5882" b="-11765"/>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4" name="TextBox 9">
                    <a:extLst>
                      <a:ext uri="{FF2B5EF4-FFF2-40B4-BE49-F238E27FC236}">
                        <a16:creationId xmlns:a16="http://schemas.microsoft.com/office/drawing/2014/main" id="{B5C9868B-0FB7-6C01-34A7-2D584C2EB7CD}"/>
                      </a:ext>
                    </a:extLst>
                  </p:cNvPr>
                  <p:cNvSpPr txBox="1"/>
                  <p:nvPr/>
                </p:nvSpPr>
                <p:spPr>
                  <a:xfrm>
                    <a:off x="1463091" y="4323194"/>
                    <a:ext cx="756000" cy="369332"/>
                  </a:xfrm>
                  <a:prstGeom prst="rect">
                    <a:avLst/>
                  </a:prstGeom>
                  <a:solidFill>
                    <a:schemeClr val="bg1"/>
                  </a:solidFill>
                </p:spPr>
                <p:txBody>
                  <a:bodyPr wrap="square" rtlCol="0">
                    <a:spAutoFit/>
                  </a:bodyPr>
                  <a:lstStyle/>
                  <a:p>
                    <a:r>
                      <a:rPr lang="en-CN" dirty="0">
                        <a:solidFill>
                          <a:srgbClr val="C00000"/>
                        </a:solidFill>
                      </a:rPr>
                      <a:t>11.8</a:t>
                    </a:r>
                    <a14:m>
                      <m:oMath xmlns:m="http://schemas.openxmlformats.org/officeDocument/2006/math">
                        <m:r>
                          <a:rPr lang="en-US" b="0" i="1" smtClean="0">
                            <a:solidFill>
                              <a:srgbClr val="C00000"/>
                            </a:solidFill>
                            <a:latin typeface="Cambria Math" panose="02040503050406030204" pitchFamily="18" charset="0"/>
                          </a:rPr>
                          <m:t>𝜎</m:t>
                        </m:r>
                      </m:oMath>
                    </a14:m>
                    <a:endParaRPr lang="en-CN" dirty="0">
                      <a:solidFill>
                        <a:srgbClr val="C00000"/>
                      </a:solidFill>
                    </a:endParaRPr>
                  </a:p>
                </p:txBody>
              </p:sp>
            </mc:Choice>
            <mc:Fallback xmlns="">
              <p:sp>
                <p:nvSpPr>
                  <p:cNvPr id="10" name="TextBox 9">
                    <a:extLst>
                      <a:ext uri="{FF2B5EF4-FFF2-40B4-BE49-F238E27FC236}">
                        <a16:creationId xmlns:a16="http://schemas.microsoft.com/office/drawing/2014/main" id="{1D6A9F71-F9E4-D069-2CF9-88BF8D166576}"/>
                      </a:ext>
                    </a:extLst>
                  </p:cNvPr>
                  <p:cNvSpPr txBox="1">
                    <a:spLocks noRot="1" noChangeAspect="1" noMove="1" noResize="1" noEditPoints="1" noAdjustHandles="1" noChangeArrowheads="1" noChangeShapeType="1" noTextEdit="1"/>
                  </p:cNvSpPr>
                  <p:nvPr/>
                </p:nvSpPr>
                <p:spPr>
                  <a:xfrm>
                    <a:off x="1463091" y="4323194"/>
                    <a:ext cx="756000" cy="369332"/>
                  </a:xfrm>
                  <a:prstGeom prst="rect">
                    <a:avLst/>
                  </a:prstGeom>
                  <a:blipFill>
                    <a:blip r:embed="rId9"/>
                    <a:stretch>
                      <a:fillRect l="-4478" t="-9091" b="-12121"/>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5" name="TextBox 10">
                    <a:extLst>
                      <a:ext uri="{FF2B5EF4-FFF2-40B4-BE49-F238E27FC236}">
                        <a16:creationId xmlns:a16="http://schemas.microsoft.com/office/drawing/2014/main" id="{D0545CA9-4630-0F24-BE87-CAB76715ED73}"/>
                      </a:ext>
                    </a:extLst>
                  </p:cNvPr>
                  <p:cNvSpPr txBox="1"/>
                  <p:nvPr/>
                </p:nvSpPr>
                <p:spPr>
                  <a:xfrm>
                    <a:off x="4139856" y="4290536"/>
                    <a:ext cx="684000" cy="369332"/>
                  </a:xfrm>
                  <a:prstGeom prst="rect">
                    <a:avLst/>
                  </a:prstGeom>
                  <a:solidFill>
                    <a:schemeClr val="bg1"/>
                  </a:solidFill>
                </p:spPr>
                <p:txBody>
                  <a:bodyPr wrap="square" rtlCol="0">
                    <a:spAutoFit/>
                  </a:bodyPr>
                  <a:lstStyle/>
                  <a:p>
                    <a:r>
                      <a:rPr lang="en-CN" dirty="0">
                        <a:solidFill>
                          <a:srgbClr val="C00000"/>
                        </a:solidFill>
                      </a:rPr>
                      <a:t>6.4</a:t>
                    </a:r>
                    <a14:m>
                      <m:oMath xmlns:m="http://schemas.openxmlformats.org/officeDocument/2006/math">
                        <m:r>
                          <a:rPr lang="en-US" b="0" i="1" smtClean="0">
                            <a:solidFill>
                              <a:srgbClr val="C00000"/>
                            </a:solidFill>
                            <a:latin typeface="Cambria Math" panose="02040503050406030204" pitchFamily="18" charset="0"/>
                          </a:rPr>
                          <m:t>𝜎</m:t>
                        </m:r>
                      </m:oMath>
                    </a14:m>
                    <a:endParaRPr lang="en-CN" dirty="0">
                      <a:solidFill>
                        <a:srgbClr val="C00000"/>
                      </a:solidFill>
                    </a:endParaRPr>
                  </a:p>
                </p:txBody>
              </p:sp>
            </mc:Choice>
            <mc:Fallback xmlns="">
              <p:sp>
                <p:nvSpPr>
                  <p:cNvPr id="11" name="TextBox 10">
                    <a:extLst>
                      <a:ext uri="{FF2B5EF4-FFF2-40B4-BE49-F238E27FC236}">
                        <a16:creationId xmlns:a16="http://schemas.microsoft.com/office/drawing/2014/main" id="{44BD9648-BCB0-1D8B-4ECB-FCE4D00C1ACC}"/>
                      </a:ext>
                    </a:extLst>
                  </p:cNvPr>
                  <p:cNvSpPr txBox="1">
                    <a:spLocks noRot="1" noChangeAspect="1" noMove="1" noResize="1" noEditPoints="1" noAdjustHandles="1" noChangeArrowheads="1" noChangeShapeType="1" noTextEdit="1"/>
                  </p:cNvSpPr>
                  <p:nvPr/>
                </p:nvSpPr>
                <p:spPr>
                  <a:xfrm>
                    <a:off x="4139856" y="4290536"/>
                    <a:ext cx="684000" cy="369332"/>
                  </a:xfrm>
                  <a:prstGeom prst="rect">
                    <a:avLst/>
                  </a:prstGeom>
                  <a:blipFill>
                    <a:blip r:embed="rId10"/>
                    <a:stretch>
                      <a:fillRect l="-6667" t="-9091" b="-12121"/>
                    </a:stretch>
                  </a:blipFill>
                </p:spPr>
                <p:txBody>
                  <a:bodyPr/>
                  <a:lstStyle/>
                  <a:p>
                    <a:r>
                      <a:rPr lang="en-CN">
                        <a:noFill/>
                      </a:rPr>
                      <a:t> </a:t>
                    </a:r>
                  </a:p>
                </p:txBody>
              </p:sp>
            </mc:Fallback>
          </mc:AlternateContent>
          <p:sp>
            <p:nvSpPr>
              <p:cNvPr id="16" name="Rectangle 11">
                <a:extLst>
                  <a:ext uri="{FF2B5EF4-FFF2-40B4-BE49-F238E27FC236}">
                    <a16:creationId xmlns:a16="http://schemas.microsoft.com/office/drawing/2014/main" id="{9829689B-3327-DA39-13CA-1854666D467D}"/>
                  </a:ext>
                </a:extLst>
              </p:cNvPr>
              <p:cNvSpPr/>
              <p:nvPr/>
            </p:nvSpPr>
            <p:spPr>
              <a:xfrm>
                <a:off x="2151723" y="2139043"/>
                <a:ext cx="396000" cy="1518557"/>
              </a:xfrm>
              <a:prstGeom prst="rect">
                <a:avLst/>
              </a:prstGeom>
              <a:solidFill>
                <a:srgbClr val="C00000">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grpSp>
        <p:sp>
          <p:nvSpPr>
            <p:cNvPr id="8" name="TextBox 6">
              <a:extLst>
                <a:ext uri="{FF2B5EF4-FFF2-40B4-BE49-F238E27FC236}">
                  <a16:creationId xmlns:a16="http://schemas.microsoft.com/office/drawing/2014/main" id="{D77EDE59-300E-5D41-99E5-DCBB6C099295}"/>
                </a:ext>
              </a:extLst>
            </p:cNvPr>
            <p:cNvSpPr txBox="1"/>
            <p:nvPr/>
          </p:nvSpPr>
          <p:spPr>
            <a:xfrm>
              <a:off x="9586136" y="1102507"/>
              <a:ext cx="2293863" cy="369332"/>
            </a:xfrm>
            <a:prstGeom prst="rect">
              <a:avLst/>
            </a:prstGeom>
            <a:noFill/>
          </p:spPr>
          <p:txBody>
            <a:bodyPr wrap="square" rtlCol="0">
              <a:spAutoFit/>
            </a:bodyPr>
            <a:lstStyle/>
            <a:p>
              <a:r>
                <a:rPr lang="en-CN" i="1" dirty="0">
                  <a:solidFill>
                    <a:srgbClr val="FF0000"/>
                  </a:solidFill>
                  <a:latin typeface="Arial" panose="020B0604020202020204" pitchFamily="34" charset="0"/>
                  <a:cs typeface="Arial" panose="020B0604020202020204" pitchFamily="34" charset="0"/>
                </a:rPr>
                <a:t>arXiv: 2501.15447</a:t>
              </a:r>
            </a:p>
          </p:txBody>
        </p:sp>
        <mc:AlternateContent xmlns:mc="http://schemas.openxmlformats.org/markup-compatibility/2006">
          <mc:Choice xmlns:a14="http://schemas.microsoft.com/office/drawing/2010/main" Requires="a14">
            <p:sp>
              <p:nvSpPr>
                <p:cNvPr id="9" name="TextBox 17">
                  <a:extLst>
                    <a:ext uri="{FF2B5EF4-FFF2-40B4-BE49-F238E27FC236}">
                      <a16:creationId xmlns:a16="http://schemas.microsoft.com/office/drawing/2014/main" id="{D16E4B71-D38D-6F03-1D76-A762A70AFEE9}"/>
                    </a:ext>
                  </a:extLst>
                </p:cNvPr>
                <p:cNvSpPr txBox="1"/>
                <p:nvPr/>
              </p:nvSpPr>
              <p:spPr>
                <a:xfrm>
                  <a:off x="8536757" y="2250660"/>
                  <a:ext cx="735329" cy="369332"/>
                </a:xfrm>
                <a:prstGeom prst="rect">
                  <a:avLst/>
                </a:prstGeom>
                <a:solidFill>
                  <a:schemeClr val="bg1"/>
                </a:solidFill>
              </p:spPr>
              <p:txBody>
                <a:bodyPr wrap="square" rtlCol="0">
                  <a:spAutoFit/>
                </a:bodyPr>
                <a:lstStyle/>
                <a:p>
                  <a:r>
                    <a:rPr lang="en-CN" dirty="0">
                      <a:solidFill>
                        <a:srgbClr val="C00000"/>
                      </a:solidFill>
                    </a:rPr>
                    <a:t>5.1</a:t>
                  </a:r>
                  <a14:m>
                    <m:oMath xmlns:m="http://schemas.openxmlformats.org/officeDocument/2006/math">
                      <m:r>
                        <a:rPr lang="en-US" b="0" i="1" smtClean="0">
                          <a:solidFill>
                            <a:srgbClr val="C00000"/>
                          </a:solidFill>
                          <a:latin typeface="Cambria Math" panose="02040503050406030204" pitchFamily="18" charset="0"/>
                        </a:rPr>
                        <m:t>𝜎</m:t>
                      </m:r>
                    </m:oMath>
                  </a14:m>
                  <a:endParaRPr lang="en-CN" dirty="0">
                    <a:solidFill>
                      <a:srgbClr val="C00000"/>
                    </a:solidFill>
                  </a:endParaRPr>
                </a:p>
              </p:txBody>
            </p:sp>
          </mc:Choice>
          <mc:Fallback>
            <p:sp>
              <p:nvSpPr>
                <p:cNvPr id="9" name="TextBox 17">
                  <a:extLst>
                    <a:ext uri="{FF2B5EF4-FFF2-40B4-BE49-F238E27FC236}">
                      <a16:creationId xmlns:a16="http://schemas.microsoft.com/office/drawing/2014/main" id="{D16E4B71-D38D-6F03-1D76-A762A70AFEE9}"/>
                    </a:ext>
                  </a:extLst>
                </p:cNvPr>
                <p:cNvSpPr txBox="1">
                  <a:spLocks noRot="1" noChangeAspect="1" noMove="1" noResize="1" noEditPoints="1" noAdjustHandles="1" noChangeArrowheads="1" noChangeShapeType="1" noTextEdit="1"/>
                </p:cNvSpPr>
                <p:nvPr/>
              </p:nvSpPr>
              <p:spPr>
                <a:xfrm>
                  <a:off x="8536757" y="2250660"/>
                  <a:ext cx="735329" cy="369332"/>
                </a:xfrm>
                <a:prstGeom prst="rect">
                  <a:avLst/>
                </a:prstGeom>
                <a:blipFill>
                  <a:blip r:embed="rId11"/>
                  <a:stretch>
                    <a:fillRect l="-6780" t="-6667" b="-26667"/>
                  </a:stretch>
                </a:blipFill>
              </p:spPr>
              <p:txBody>
                <a:bodyPr/>
                <a:lstStyle/>
                <a:p>
                  <a:r>
                    <a:rPr lang="zh-CN" altLang="en-US">
                      <a:noFill/>
                    </a:rPr>
                    <a:t> </a:t>
                  </a:r>
                </a:p>
              </p:txBody>
            </p:sp>
          </mc:Fallback>
        </mc:AlternateContent>
        <p:sp>
          <p:nvSpPr>
            <p:cNvPr id="10" name="Curved Right Arrow 13">
              <a:extLst>
                <a:ext uri="{FF2B5EF4-FFF2-40B4-BE49-F238E27FC236}">
                  <a16:creationId xmlns:a16="http://schemas.microsoft.com/office/drawing/2014/main" id="{34C67392-CC2A-BC95-7706-8266731F9FD2}"/>
                </a:ext>
              </a:extLst>
            </p:cNvPr>
            <p:cNvSpPr/>
            <p:nvPr/>
          </p:nvSpPr>
          <p:spPr>
            <a:xfrm rot="16200000" flipH="1">
              <a:off x="5709451" y="-958334"/>
              <a:ext cx="236615" cy="5418001"/>
            </a:xfrm>
            <a:prstGeom prst="curvedRightArrow">
              <a:avLst>
                <a:gd name="adj1" fmla="val 8777"/>
                <a:gd name="adj2" fmla="val 50000"/>
                <a:gd name="adj3" fmla="val 25000"/>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grpSp>
      <mc:AlternateContent xmlns:mc="http://schemas.openxmlformats.org/markup-compatibility/2006">
        <mc:Choice xmlns:a14="http://schemas.microsoft.com/office/drawing/2010/main" Requires="a14">
          <p:sp>
            <p:nvSpPr>
              <p:cNvPr id="21" name="文本框 20">
                <a:extLst>
                  <a:ext uri="{FF2B5EF4-FFF2-40B4-BE49-F238E27FC236}">
                    <a16:creationId xmlns:a16="http://schemas.microsoft.com/office/drawing/2014/main" id="{BAFB7F0C-98F0-BEC5-2195-16C4640D8118}"/>
                  </a:ext>
                </a:extLst>
              </p:cNvPr>
              <p:cNvSpPr txBox="1"/>
              <p:nvPr/>
            </p:nvSpPr>
            <p:spPr>
              <a:xfrm>
                <a:off x="2698435" y="831042"/>
                <a:ext cx="6795130" cy="400110"/>
              </a:xfrm>
              <a:prstGeom prst="rect">
                <a:avLst/>
              </a:prstGeom>
              <a:noFill/>
            </p:spPr>
            <p:txBody>
              <a:bodyPr wrap="none" rtlCol="0">
                <a:spAutoFit/>
              </a:bodyPr>
              <a:lstStyle/>
              <a:p>
                <a:r>
                  <a:rPr lang="en-CN" altLang="zh-CN" sz="2000" b="1" dirty="0">
                    <a:solidFill>
                      <a:srgbClr val="FF0000"/>
                    </a:solidFill>
                    <a:latin typeface="Arial" panose="020B0604020202020204" pitchFamily="34" charset="0"/>
                    <a:cs typeface="Arial" panose="020B0604020202020204" pitchFamily="34" charset="0"/>
                  </a:rPr>
                  <a:t>Observation of </a:t>
                </a:r>
                <a14:m>
                  <m:oMath xmlns:m="http://schemas.openxmlformats.org/officeDocument/2006/math">
                    <m:sSub>
                      <m:sSubPr>
                        <m:ctrlPr>
                          <a:rPr lang="en-US" altLang="zh-CN" sz="2000" b="1" i="1" smtClean="0">
                            <a:solidFill>
                              <a:srgbClr val="FF0000"/>
                            </a:solidFill>
                            <a:latin typeface="Cambria Math" panose="02040503050406030204" pitchFamily="18" charset="0"/>
                          </a:rPr>
                        </m:ctrlPr>
                      </m:sSubPr>
                      <m:e>
                        <m:r>
                          <a:rPr lang="en-US" altLang="zh-CN" sz="2000" b="1" i="1" smtClean="0">
                            <a:solidFill>
                              <a:srgbClr val="FF0000"/>
                            </a:solidFill>
                            <a:latin typeface="Cambria Math" panose="02040503050406030204" pitchFamily="18" charset="0"/>
                          </a:rPr>
                          <m:t>𝒉</m:t>
                        </m:r>
                      </m:e>
                      <m:sub>
                        <m:r>
                          <a:rPr lang="en-US" altLang="zh-CN" sz="2000" b="1" i="1" smtClean="0">
                            <a:solidFill>
                              <a:srgbClr val="FF0000"/>
                            </a:solidFill>
                            <a:latin typeface="Cambria Math" panose="02040503050406030204" pitchFamily="18" charset="0"/>
                          </a:rPr>
                          <m:t>𝒄</m:t>
                        </m:r>
                      </m:sub>
                    </m:sSub>
                  </m:oMath>
                </a14:m>
                <a:r>
                  <a:rPr lang="en-CN" altLang="zh-CN" sz="2000" b="1" dirty="0">
                    <a:solidFill>
                      <a:srgbClr val="FF0000"/>
                    </a:solidFill>
                    <a:latin typeface="Arial" panose="020B0604020202020204" pitchFamily="34" charset="0"/>
                    <a:cs typeface="Arial" panose="020B0604020202020204" pitchFamily="34" charset="0"/>
                  </a:rPr>
                  <a:t>radiative decays and </a:t>
                </a:r>
                <a14:m>
                  <m:oMath xmlns:m="http://schemas.openxmlformats.org/officeDocument/2006/math">
                    <m:sSub>
                      <m:sSubPr>
                        <m:ctrlPr>
                          <a:rPr lang="en-US" altLang="zh-CN" sz="2000" b="1" i="1" smtClean="0">
                            <a:solidFill>
                              <a:srgbClr val="FF0000"/>
                            </a:solidFill>
                            <a:latin typeface="Cambria Math" panose="02040503050406030204" pitchFamily="18" charset="0"/>
                          </a:rPr>
                        </m:ctrlPr>
                      </m:sSubPr>
                      <m:e>
                        <m:r>
                          <a:rPr lang="en-US" altLang="zh-CN" sz="2000" b="1" i="1" smtClean="0">
                            <a:solidFill>
                              <a:srgbClr val="FF0000"/>
                            </a:solidFill>
                            <a:latin typeface="Cambria Math" panose="02040503050406030204" pitchFamily="18" charset="0"/>
                          </a:rPr>
                          <m:t>𝒉</m:t>
                        </m:r>
                      </m:e>
                      <m:sub>
                        <m:r>
                          <a:rPr lang="en-US" altLang="zh-CN" sz="2000" b="1" i="1" smtClean="0">
                            <a:solidFill>
                              <a:srgbClr val="FF0000"/>
                            </a:solidFill>
                            <a:latin typeface="Cambria Math" panose="02040503050406030204" pitchFamily="18" charset="0"/>
                          </a:rPr>
                          <m:t>𝒄</m:t>
                        </m:r>
                      </m:sub>
                    </m:sSub>
                    <m:r>
                      <a:rPr lang="en-US" altLang="zh-CN" sz="2000" b="1" i="1" smtClean="0">
                        <a:solidFill>
                          <a:srgbClr val="FF0000"/>
                        </a:solidFill>
                        <a:latin typeface="Cambria Math" panose="02040503050406030204" pitchFamily="18" charset="0"/>
                      </a:rPr>
                      <m:t>→</m:t>
                    </m:r>
                    <m:r>
                      <a:rPr lang="en-US" altLang="zh-CN" sz="2000" b="1" i="1" smtClean="0">
                        <a:solidFill>
                          <a:srgbClr val="FF0000"/>
                        </a:solidFill>
                        <a:latin typeface="Cambria Math" panose="02040503050406030204" pitchFamily="18" charset="0"/>
                      </a:rPr>
                      <m:t>𝜸</m:t>
                    </m:r>
                    <m:sSub>
                      <m:sSubPr>
                        <m:ctrlPr>
                          <a:rPr lang="en-US" altLang="zh-CN" sz="2000" b="1" i="1" smtClean="0">
                            <a:solidFill>
                              <a:srgbClr val="FF0000"/>
                            </a:solidFill>
                            <a:latin typeface="Cambria Math" panose="02040503050406030204" pitchFamily="18" charset="0"/>
                          </a:rPr>
                        </m:ctrlPr>
                      </m:sSubPr>
                      <m:e>
                        <m:r>
                          <a:rPr lang="en-US" altLang="zh-CN" sz="2000" b="1" i="1" smtClean="0">
                            <a:solidFill>
                              <a:srgbClr val="FF0000"/>
                            </a:solidFill>
                            <a:latin typeface="Cambria Math" panose="02040503050406030204" pitchFamily="18" charset="0"/>
                          </a:rPr>
                          <m:t>𝒇</m:t>
                        </m:r>
                      </m:e>
                      <m:sub>
                        <m:r>
                          <a:rPr lang="en-US" altLang="zh-CN" sz="2000" b="1" i="1" smtClean="0">
                            <a:solidFill>
                              <a:srgbClr val="FF0000"/>
                            </a:solidFill>
                            <a:latin typeface="Cambria Math" panose="02040503050406030204" pitchFamily="18" charset="0"/>
                          </a:rPr>
                          <m:t>𝟐</m:t>
                        </m:r>
                      </m:sub>
                    </m:sSub>
                    <m:r>
                      <a:rPr lang="en-US" altLang="zh-CN" sz="2000" b="1" i="1" smtClean="0">
                        <a:solidFill>
                          <a:srgbClr val="FF0000"/>
                        </a:solidFill>
                        <a:latin typeface="Cambria Math" panose="02040503050406030204" pitchFamily="18" charset="0"/>
                      </a:rPr>
                      <m:t>(</m:t>
                    </m:r>
                    <m:r>
                      <a:rPr lang="en-US" altLang="zh-CN" sz="2000" b="1" i="1" smtClean="0">
                        <a:solidFill>
                          <a:srgbClr val="FF0000"/>
                        </a:solidFill>
                        <a:latin typeface="Cambria Math" panose="02040503050406030204" pitchFamily="18" charset="0"/>
                      </a:rPr>
                      <m:t>𝟏𝟐𝟕𝟎</m:t>
                    </m:r>
                    <m:r>
                      <a:rPr lang="en-US" altLang="zh-CN" sz="2000" b="1" i="1" smtClean="0">
                        <a:solidFill>
                          <a:srgbClr val="FF0000"/>
                        </a:solidFill>
                        <a:latin typeface="Cambria Math" panose="02040503050406030204" pitchFamily="18" charset="0"/>
                      </a:rPr>
                      <m:t>)</m:t>
                    </m:r>
                  </m:oMath>
                </a14:m>
                <a:endParaRPr kumimoji="1" lang="zh-CN" altLang="en-US" sz="2000" b="1" dirty="0">
                  <a:solidFill>
                    <a:srgbClr val="FF0000"/>
                  </a:solidFill>
                  <a:latin typeface="Arial" panose="020B0604020202020204" pitchFamily="34" charset="0"/>
                  <a:cs typeface="Arial" panose="020B0604020202020204" pitchFamily="34" charset="0"/>
                </a:endParaRPr>
              </a:p>
            </p:txBody>
          </p:sp>
        </mc:Choice>
        <mc:Fallback>
          <p:sp>
            <p:nvSpPr>
              <p:cNvPr id="21" name="文本框 20">
                <a:extLst>
                  <a:ext uri="{FF2B5EF4-FFF2-40B4-BE49-F238E27FC236}">
                    <a16:creationId xmlns:a16="http://schemas.microsoft.com/office/drawing/2014/main" id="{BAFB7F0C-98F0-BEC5-2195-16C4640D8118}"/>
                  </a:ext>
                </a:extLst>
              </p:cNvPr>
              <p:cNvSpPr txBox="1">
                <a:spLocks noRot="1" noChangeAspect="1" noMove="1" noResize="1" noEditPoints="1" noAdjustHandles="1" noChangeArrowheads="1" noChangeShapeType="1" noTextEdit="1"/>
              </p:cNvSpPr>
              <p:nvPr/>
            </p:nvSpPr>
            <p:spPr>
              <a:xfrm>
                <a:off x="2698435" y="831042"/>
                <a:ext cx="6795130" cy="400110"/>
              </a:xfrm>
              <a:prstGeom prst="rect">
                <a:avLst/>
              </a:prstGeom>
              <a:blipFill>
                <a:blip r:embed="rId12"/>
                <a:stretch>
                  <a:fillRect l="-933" t="-9375" b="-2812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93924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04C1C4A-8DA1-3B7E-F56F-543A13724B64}"/>
              </a:ext>
            </a:extLst>
          </p:cNvPr>
          <p:cNvPicPr>
            <a:picLocks noChangeAspect="1"/>
          </p:cNvPicPr>
          <p:nvPr/>
        </p:nvPicPr>
        <p:blipFill>
          <a:blip r:embed="rId2"/>
          <a:stretch>
            <a:fillRect/>
          </a:stretch>
        </p:blipFill>
        <p:spPr>
          <a:xfrm>
            <a:off x="8590099" y="742054"/>
            <a:ext cx="3618230" cy="2987675"/>
          </a:xfrm>
          <a:prstGeom prst="rect">
            <a:avLst/>
          </a:prstGeom>
        </p:spPr>
      </p:pic>
      <mc:AlternateContent xmlns:mc="http://schemas.openxmlformats.org/markup-compatibility/2006">
        <mc:Choice xmlns:a14="http://schemas.microsoft.com/office/drawing/2010/main" Requires="a14">
          <p:sp>
            <p:nvSpPr>
              <p:cNvPr id="2" name="标题 1">
                <a:extLst>
                  <a:ext uri="{FF2B5EF4-FFF2-40B4-BE49-F238E27FC236}">
                    <a16:creationId xmlns:a16="http://schemas.microsoft.com/office/drawing/2014/main" id="{8FDCD193-3615-2164-E0FF-FC2F3F8DD0B4}"/>
                  </a:ext>
                </a:extLst>
              </p:cNvPr>
              <p:cNvSpPr>
                <a:spLocks noGrp="1"/>
              </p:cNvSpPr>
              <p:nvPr>
                <p:ph type="title"/>
              </p:nvPr>
            </p:nvSpPr>
            <p:spPr/>
            <p:txBody>
              <a:bodyPr>
                <a:normAutofit/>
              </a:bodyPr>
              <a:lstStyle/>
              <a:p>
                <a:r>
                  <a:rPr lang="en-US" altLang="zh-CN" sz="3600" dirty="0">
                    <a:latin typeface="微软雅黑" panose="020B0503020204020204" charset="-122"/>
                    <a:cs typeface="微软雅黑" panose="020B0503020204020204" charset="-122"/>
                  </a:rPr>
                  <a:t>Highlight: measurements of </a:t>
                </a:r>
                <a14:m>
                  <m:oMath xmlns:m="http://schemas.openxmlformats.org/officeDocument/2006/math">
                    <m:sSub>
                      <m:sSubPr>
                        <m:ctrlPr>
                          <a:rPr lang="en-US" altLang="zh-CN" sz="3600" i="1" smtClean="0">
                            <a:latin typeface="Cambria Math" panose="02040503050406030204" pitchFamily="18" charset="0"/>
                            <a:cs typeface="Cambria Math" panose="02040503050406030204" charset="0"/>
                          </a:rPr>
                        </m:ctrlPr>
                      </m:sSubPr>
                      <m:e>
                        <m:r>
                          <a:rPr lang="en-US" altLang="zh-CN" sz="3600" i="1">
                            <a:latin typeface="Cambria Math" panose="02040503050406030204" charset="0"/>
                            <a:ea typeface="MS Mincho" charset="0"/>
                            <a:cs typeface="Cambria Math" panose="02040503050406030204" charset="0"/>
                          </a:rPr>
                          <m:t>𝜂</m:t>
                        </m:r>
                      </m:e>
                      <m:sub>
                        <m:r>
                          <a:rPr lang="en-US" altLang="zh-CN" sz="3600" i="1">
                            <a:latin typeface="Cambria Math" panose="02040503050406030204" charset="0"/>
                            <a:cs typeface="Cambria Math" panose="02040503050406030204" charset="0"/>
                          </a:rPr>
                          <m:t>𝑐</m:t>
                        </m:r>
                      </m:sub>
                    </m:sSub>
                    <m:r>
                      <a:rPr lang="en-US" altLang="zh-CN" sz="3600" i="1">
                        <a:latin typeface="Cambria Math" panose="02040503050406030204" charset="0"/>
                        <a:ea typeface="MS Mincho" charset="0"/>
                        <a:cs typeface="Cambria Math" panose="02040503050406030204" charset="0"/>
                      </a:rPr>
                      <m:t>→</m:t>
                    </m:r>
                    <m:r>
                      <a:rPr lang="en-US" altLang="zh-CN" sz="3600" i="1">
                        <a:latin typeface="Cambria Math" panose="02040503050406030204" charset="0"/>
                        <a:ea typeface="MS Mincho" charset="0"/>
                        <a:cs typeface="Cambria Math" panose="02040503050406030204" charset="0"/>
                      </a:rPr>
                      <m:t>𝛾𝛾</m:t>
                    </m:r>
                  </m:oMath>
                </a14:m>
                <a:endParaRPr kumimoji="1" lang="zh-CN" altLang="en-US" sz="3600" dirty="0"/>
              </a:p>
            </p:txBody>
          </p:sp>
        </mc:Choice>
        <mc:Fallback>
          <p:sp>
            <p:nvSpPr>
              <p:cNvPr id="2" name="标题 1">
                <a:extLst>
                  <a:ext uri="{FF2B5EF4-FFF2-40B4-BE49-F238E27FC236}">
                    <a16:creationId xmlns:a16="http://schemas.microsoft.com/office/drawing/2014/main" id="{8FDCD193-3615-2164-E0FF-FC2F3F8DD0B4}"/>
                  </a:ext>
                </a:extLst>
              </p:cNvPr>
              <p:cNvSpPr>
                <a:spLocks noGrp="1" noRot="1" noChangeAspect="1" noMove="1" noResize="1" noEditPoints="1" noAdjustHandles="1" noChangeArrowheads="1" noChangeShapeType="1" noTextEdit="1"/>
              </p:cNvSpPr>
              <p:nvPr>
                <p:ph type="title"/>
              </p:nvPr>
            </p:nvSpPr>
            <p:spPr>
              <a:blipFill>
                <a:blip r:embed="rId3"/>
                <a:stretch>
                  <a:fillRect l="-1812" t="-18868" b="-28302"/>
                </a:stretch>
              </a:blipFill>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FFD601A4-D71E-BC9D-FE8C-28D27E9E861A}"/>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24</a:t>
            </a:fld>
            <a:endParaRPr lang="zh-CN" altLang="en-US">
              <a:solidFill>
                <a:prstClr val="black">
                  <a:tint val="75000"/>
                </a:prstClr>
              </a:solidFill>
            </a:endParaRPr>
          </a:p>
        </p:txBody>
      </p:sp>
      <mc:AlternateContent xmlns:mc="http://schemas.openxmlformats.org/markup-compatibility/2006">
        <mc:Choice xmlns:a14="http://schemas.microsoft.com/office/drawing/2010/main" Requires="a14">
          <p:sp>
            <p:nvSpPr>
              <p:cNvPr id="5" name="文本框 4">
                <a:extLst>
                  <a:ext uri="{FF2B5EF4-FFF2-40B4-BE49-F238E27FC236}">
                    <a16:creationId xmlns:a16="http://schemas.microsoft.com/office/drawing/2014/main" id="{08695BEC-F763-E508-554B-133CE3F6EBDA}"/>
                  </a:ext>
                </a:extLst>
              </p:cNvPr>
              <p:cNvSpPr txBox="1"/>
              <p:nvPr/>
            </p:nvSpPr>
            <p:spPr>
              <a:xfrm>
                <a:off x="337185" y="922655"/>
                <a:ext cx="8447586" cy="1579920"/>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solidFill>
                      <a:schemeClr val="tx1"/>
                    </a:solidFill>
                    <a:latin typeface="Arial" panose="020B0604020202020204" pitchFamily="34" charset="0"/>
                    <a:ea typeface="微软雅黑" panose="020B0503020204020204" charset="-122"/>
                    <a:cs typeface="Arial" panose="020B0604020202020204" pitchFamily="34" charset="0"/>
                  </a:rPr>
                  <a:t>As the simplest decay of </a:t>
                </a:r>
                <a14:m>
                  <m:oMath xmlns:m="http://schemas.openxmlformats.org/officeDocument/2006/math">
                    <m:sSub>
                      <m:sSubPr>
                        <m:ctrlPr>
                          <a:rPr lang="en-US" altLang="zh-CN" sz="1600" i="1">
                            <a:solidFill>
                              <a:schemeClr val="tx1"/>
                            </a:solidFill>
                            <a:latin typeface="Cambria Math" panose="02040503050406030204" pitchFamily="18" charset="0"/>
                            <a:ea typeface="微软雅黑" panose="020B0503020204020204" charset="-122"/>
                            <a:cs typeface="Cambria Math" panose="02040503050406030204" charset="0"/>
                          </a:rPr>
                        </m:ctrlPr>
                      </m:sSubPr>
                      <m:e>
                        <m:r>
                          <a:rPr lang="en-US" altLang="zh-CN" sz="1600" i="1">
                            <a:solidFill>
                              <a:schemeClr val="tx1"/>
                            </a:solidFill>
                            <a:latin typeface="Cambria Math" panose="02040503050406030204" charset="0"/>
                            <a:ea typeface="MS Mincho" charset="0"/>
                            <a:cs typeface="Cambria Math" panose="02040503050406030204" charset="0"/>
                          </a:rPr>
                          <m:t>𝜂</m:t>
                        </m:r>
                      </m:e>
                      <m:sub>
                        <m:r>
                          <a:rPr lang="en-US" altLang="zh-CN" sz="1600" i="1">
                            <a:solidFill>
                              <a:schemeClr val="tx1"/>
                            </a:solidFill>
                            <a:latin typeface="Cambria Math" panose="02040503050406030204" charset="0"/>
                            <a:ea typeface="微软雅黑" panose="020B0503020204020204" charset="-122"/>
                            <a:cs typeface="Cambria Math" panose="02040503050406030204" charset="0"/>
                          </a:rPr>
                          <m:t>𝑐</m:t>
                        </m:r>
                      </m:sub>
                    </m:sSub>
                  </m:oMath>
                </a14:m>
                <a:r>
                  <a:rPr lang="zh-CN" altLang="en-US" sz="1600" dirty="0">
                    <a:solidFill>
                      <a:schemeClr val="tx1"/>
                    </a:solidFill>
                    <a:latin typeface="Arial" panose="020B0604020202020204" pitchFamily="34" charset="0"/>
                    <a:ea typeface="微软雅黑" panose="020B0503020204020204" charset="-122"/>
                    <a:cs typeface="Arial" panose="020B0604020202020204" pitchFamily="34" charset="0"/>
                  </a:rPr>
                  <a:t>，</a:t>
                </a:r>
                <a14:m>
                  <m:oMath xmlns:m="http://schemas.openxmlformats.org/officeDocument/2006/math">
                    <m:sSub>
                      <m:sSubPr>
                        <m:ctrlPr>
                          <a:rPr lang="en-US" altLang="zh-CN" sz="1600" i="1">
                            <a:solidFill>
                              <a:schemeClr val="tx1"/>
                            </a:solidFill>
                            <a:latin typeface="Cambria Math" panose="02040503050406030204" pitchFamily="18" charset="0"/>
                            <a:ea typeface="微软雅黑" panose="020B0503020204020204" charset="-122"/>
                            <a:cs typeface="Cambria Math" panose="02040503050406030204" charset="0"/>
                          </a:rPr>
                        </m:ctrlPr>
                      </m:sSubPr>
                      <m:e>
                        <m:r>
                          <a:rPr lang="en-US" altLang="zh-CN" sz="1600" i="1">
                            <a:solidFill>
                              <a:schemeClr val="tx1"/>
                            </a:solidFill>
                            <a:latin typeface="Cambria Math" panose="02040503050406030204" charset="0"/>
                            <a:ea typeface="MS Mincho" charset="0"/>
                            <a:cs typeface="Cambria Math" panose="02040503050406030204" charset="0"/>
                          </a:rPr>
                          <m:t>𝜂</m:t>
                        </m:r>
                      </m:e>
                      <m:sub>
                        <m:r>
                          <a:rPr lang="en-US" altLang="zh-CN" sz="1600" i="1">
                            <a:solidFill>
                              <a:schemeClr val="tx1"/>
                            </a:solidFill>
                            <a:latin typeface="Cambria Math" panose="02040503050406030204" charset="0"/>
                            <a:ea typeface="微软雅黑" panose="020B0503020204020204" charset="-122"/>
                            <a:cs typeface="Cambria Math" panose="02040503050406030204" charset="0"/>
                          </a:rPr>
                          <m:t>𝑐</m:t>
                        </m:r>
                      </m:sub>
                    </m:sSub>
                    <m:r>
                      <a:rPr lang="en-US" altLang="zh-CN" sz="1600" i="1">
                        <a:solidFill>
                          <a:schemeClr val="tx1"/>
                        </a:solidFill>
                        <a:latin typeface="Cambria Math" panose="02040503050406030204" charset="0"/>
                        <a:ea typeface="MS Mincho" charset="0"/>
                        <a:cs typeface="Cambria Math" panose="02040503050406030204" charset="0"/>
                      </a:rPr>
                      <m:t>→</m:t>
                    </m:r>
                    <m:r>
                      <a:rPr lang="en-US" altLang="zh-CN" sz="1600" i="1">
                        <a:solidFill>
                          <a:schemeClr val="tx1"/>
                        </a:solidFill>
                        <a:latin typeface="Cambria Math" panose="02040503050406030204" charset="0"/>
                        <a:ea typeface="MS Mincho" charset="0"/>
                        <a:cs typeface="Cambria Math" panose="02040503050406030204" charset="0"/>
                      </a:rPr>
                      <m:t>𝛾𝛾</m:t>
                    </m:r>
                  </m:oMath>
                </a14:m>
                <a:r>
                  <a:rPr lang="en-US" altLang="zh-CN" sz="1600" dirty="0">
                    <a:solidFill>
                      <a:schemeClr val="tx1"/>
                    </a:solidFill>
                    <a:latin typeface="Arial" panose="020B0604020202020204" pitchFamily="34" charset="0"/>
                    <a:ea typeface="微软雅黑" panose="020B0503020204020204" charset="-122"/>
                    <a:cs typeface="Arial" panose="020B0604020202020204" pitchFamily="34" charset="0"/>
                  </a:rPr>
                  <a:t> serves as a benchmark for QCD calculation.</a:t>
                </a:r>
              </a:p>
              <a:p>
                <a:pPr marL="285750" indent="-285750">
                  <a:buFont typeface="Arial" panose="020B0604020202020204" pitchFamily="34" charset="0"/>
                  <a:buChar char="•"/>
                </a:pPr>
                <a:r>
                  <a:rPr lang="en-US" altLang="zh-CN" sz="1600" dirty="0">
                    <a:solidFill>
                      <a:schemeClr val="tx1"/>
                    </a:solidFill>
                    <a:latin typeface="Arial" panose="020B0604020202020204" pitchFamily="34" charset="0"/>
                    <a:ea typeface="微软雅黑" panose="020B0503020204020204" charset="-122"/>
                    <a:cs typeface="Arial" panose="020B0604020202020204" pitchFamily="34" charset="0"/>
                  </a:rPr>
                  <a:t>Most measurements come from the time reversal process </a:t>
                </a:r>
                <a14:m>
                  <m:oMath xmlns:m="http://schemas.openxmlformats.org/officeDocument/2006/math">
                    <m:r>
                      <a:rPr lang="en-US" altLang="zh-CN" sz="1600" i="1">
                        <a:solidFill>
                          <a:schemeClr val="tx1"/>
                        </a:solidFill>
                        <a:latin typeface="Cambria Math" panose="02040503050406030204" charset="0"/>
                        <a:ea typeface="MS Mincho" charset="0"/>
                        <a:cs typeface="Cambria Math" panose="02040503050406030204" charset="0"/>
                      </a:rPr>
                      <m:t>𝛾</m:t>
                    </m:r>
                    <m:sSup>
                      <m:sSupPr>
                        <m:ctrlPr>
                          <a:rPr lang="en-US" altLang="zh-CN" sz="1600" i="1">
                            <a:solidFill>
                              <a:schemeClr val="tx1"/>
                            </a:solidFill>
                            <a:latin typeface="Cambria Math" panose="02040503050406030204" pitchFamily="18" charset="0"/>
                            <a:ea typeface="微软雅黑" panose="020B0503020204020204" charset="-122"/>
                            <a:cs typeface="Cambria Math" panose="02040503050406030204" charset="0"/>
                          </a:rPr>
                        </m:ctrlPr>
                      </m:sSupPr>
                      <m:e>
                        <m:r>
                          <a:rPr lang="en-US" altLang="zh-CN" sz="1600" i="1">
                            <a:solidFill>
                              <a:schemeClr val="tx1"/>
                            </a:solidFill>
                            <a:latin typeface="Cambria Math" panose="02040503050406030204" charset="0"/>
                            <a:ea typeface="MS Mincho" charset="0"/>
                            <a:cs typeface="Cambria Math" panose="02040503050406030204" charset="0"/>
                          </a:rPr>
                          <m:t>𝛾</m:t>
                        </m:r>
                      </m:e>
                      <m:sup>
                        <m:r>
                          <a:rPr lang="en-US" altLang="zh-CN" sz="1600" i="1">
                            <a:solidFill>
                              <a:schemeClr val="tx1"/>
                            </a:solidFill>
                            <a:latin typeface="Cambria Math" panose="02040503050406030204" charset="0"/>
                            <a:ea typeface="微软雅黑" panose="020B0503020204020204" charset="-122"/>
                            <a:cs typeface="Cambria Math" panose="02040503050406030204" charset="0"/>
                          </a:rPr>
                          <m:t>(∗)</m:t>
                        </m:r>
                      </m:sup>
                    </m:sSup>
                    <m:r>
                      <a:rPr lang="en-US" altLang="zh-CN" sz="1600" i="1">
                        <a:solidFill>
                          <a:schemeClr val="tx1"/>
                        </a:solidFill>
                        <a:latin typeface="Cambria Math" panose="02040503050406030204" charset="0"/>
                        <a:ea typeface="MS Mincho" charset="0"/>
                        <a:cs typeface="Cambria Math" panose="02040503050406030204" charset="0"/>
                      </a:rPr>
                      <m:t>→</m:t>
                    </m:r>
                    <m:sSub>
                      <m:sSubPr>
                        <m:ctrlPr>
                          <a:rPr lang="en-US" altLang="zh-CN" sz="1600" i="1">
                            <a:solidFill>
                              <a:schemeClr val="tx1"/>
                            </a:solidFill>
                            <a:latin typeface="Cambria Math" panose="02040503050406030204" pitchFamily="18" charset="0"/>
                            <a:ea typeface="微软雅黑" panose="020B0503020204020204" charset="-122"/>
                            <a:cs typeface="Cambria Math" panose="02040503050406030204" charset="0"/>
                          </a:rPr>
                        </m:ctrlPr>
                      </m:sSubPr>
                      <m:e>
                        <m:r>
                          <a:rPr lang="en-US" altLang="zh-CN" sz="1600" i="1">
                            <a:solidFill>
                              <a:schemeClr val="tx1"/>
                            </a:solidFill>
                            <a:latin typeface="Cambria Math" panose="02040503050406030204" charset="0"/>
                            <a:ea typeface="MS Mincho" charset="0"/>
                            <a:cs typeface="Cambria Math" panose="02040503050406030204" charset="0"/>
                          </a:rPr>
                          <m:t>𝜂</m:t>
                        </m:r>
                      </m:e>
                      <m:sub>
                        <m:r>
                          <a:rPr lang="en-US" altLang="zh-CN" sz="1600" i="1">
                            <a:solidFill>
                              <a:schemeClr val="tx1"/>
                            </a:solidFill>
                            <a:latin typeface="Cambria Math" panose="02040503050406030204" charset="0"/>
                            <a:ea typeface="微软雅黑" panose="020B0503020204020204" charset="-122"/>
                            <a:cs typeface="Cambria Math" panose="02040503050406030204" charset="0"/>
                          </a:rPr>
                          <m:t>𝑐</m:t>
                        </m:r>
                      </m:sub>
                    </m:sSub>
                  </m:oMath>
                </a14:m>
                <a:endParaRPr lang="en-US" altLang="zh-CN" sz="1600" i="1" dirty="0">
                  <a:solidFill>
                    <a:schemeClr val="tx1"/>
                  </a:solidFill>
                  <a:latin typeface="Arial" panose="020B0604020202020204" pitchFamily="34" charset="0"/>
                  <a:ea typeface="微软雅黑" panose="020B0503020204020204" charset="-122"/>
                  <a:cs typeface="Arial" panose="020B0604020202020204" pitchFamily="34" charset="0"/>
                </a:endParaRPr>
              </a:p>
              <a:p>
                <a:pPr marL="285750" indent="-285750">
                  <a:buFont typeface="Arial" panose="020B0604020202020204" pitchFamily="34" charset="0"/>
                  <a:buChar char="•"/>
                </a:pPr>
                <a:r>
                  <a:rPr lang="en-US" altLang="zh-CN" sz="1600" dirty="0">
                    <a:solidFill>
                      <a:schemeClr val="tx1"/>
                    </a:solidFill>
                    <a:latin typeface="Arial" panose="020B0604020202020204" pitchFamily="34" charset="0"/>
                    <a:ea typeface="微软雅黑" panose="020B0503020204020204" charset="-122"/>
                    <a:cs typeface="Arial" panose="020B0604020202020204" pitchFamily="34" charset="0"/>
                  </a:rPr>
                  <a:t>BESIII has the unique opportunity to directly measure </a:t>
                </a:r>
                <a14:m>
                  <m:oMath xmlns:m="http://schemas.openxmlformats.org/officeDocument/2006/math">
                    <m:sSub>
                      <m:sSubPr>
                        <m:ctrlPr>
                          <a:rPr lang="en-US" altLang="zh-CN" sz="1600" i="1">
                            <a:solidFill>
                              <a:schemeClr val="tx1"/>
                            </a:solidFill>
                            <a:latin typeface="Cambria Math" panose="02040503050406030204" pitchFamily="18" charset="0"/>
                            <a:ea typeface="微软雅黑" panose="020B0503020204020204" charset="-122"/>
                            <a:cs typeface="Cambria Math" panose="02040503050406030204" charset="0"/>
                          </a:rPr>
                        </m:ctrlPr>
                      </m:sSubPr>
                      <m:e>
                        <m:r>
                          <a:rPr lang="en-US" altLang="zh-CN" sz="1600" i="1">
                            <a:solidFill>
                              <a:schemeClr val="tx1"/>
                            </a:solidFill>
                            <a:latin typeface="Cambria Math" panose="02040503050406030204" charset="0"/>
                            <a:ea typeface="MS Mincho" charset="0"/>
                            <a:cs typeface="Cambria Math" panose="02040503050406030204" charset="0"/>
                          </a:rPr>
                          <m:t>𝜂</m:t>
                        </m:r>
                      </m:e>
                      <m:sub>
                        <m:r>
                          <a:rPr lang="en-US" altLang="zh-CN" sz="1600" i="1">
                            <a:solidFill>
                              <a:schemeClr val="tx1"/>
                            </a:solidFill>
                            <a:latin typeface="Cambria Math" panose="02040503050406030204" charset="0"/>
                            <a:ea typeface="微软雅黑" panose="020B0503020204020204" charset="-122"/>
                            <a:cs typeface="Cambria Math" panose="02040503050406030204" charset="0"/>
                          </a:rPr>
                          <m:t>𝑐</m:t>
                        </m:r>
                      </m:sub>
                    </m:sSub>
                    <m:r>
                      <a:rPr lang="en-US" altLang="zh-CN" sz="1600" i="1">
                        <a:solidFill>
                          <a:schemeClr val="tx1"/>
                        </a:solidFill>
                        <a:latin typeface="Cambria Math" panose="02040503050406030204" charset="0"/>
                        <a:ea typeface="MS Mincho" charset="0"/>
                        <a:cs typeface="Cambria Math" panose="02040503050406030204" charset="0"/>
                      </a:rPr>
                      <m:t>→</m:t>
                    </m:r>
                    <m:r>
                      <a:rPr lang="en-US" altLang="zh-CN" sz="1600" i="1">
                        <a:solidFill>
                          <a:schemeClr val="tx1"/>
                        </a:solidFill>
                        <a:latin typeface="Cambria Math" panose="02040503050406030204" charset="0"/>
                        <a:ea typeface="MS Mincho" charset="0"/>
                        <a:cs typeface="Cambria Math" panose="02040503050406030204" charset="0"/>
                      </a:rPr>
                      <m:t>𝛾𝛾</m:t>
                    </m:r>
                  </m:oMath>
                </a14:m>
                <a:r>
                  <a:rPr lang="en-US" altLang="zh-CN" sz="1600" dirty="0">
                    <a:solidFill>
                      <a:schemeClr val="tx1"/>
                    </a:solidFill>
                    <a:latin typeface="Arial" panose="020B0604020202020204" pitchFamily="34" charset="0"/>
                    <a:ea typeface="微软雅黑" panose="020B0503020204020204" charset="-122"/>
                    <a:cs typeface="Arial" panose="020B0604020202020204" pitchFamily="34" charset="0"/>
                  </a:rPr>
                  <a:t> via </a:t>
                </a:r>
                <a14:m>
                  <m:oMath xmlns:m="http://schemas.openxmlformats.org/officeDocument/2006/math">
                    <m:r>
                      <a:rPr lang="en-US" altLang="zh-CN" sz="1600" i="1">
                        <a:solidFill>
                          <a:schemeClr val="tx1"/>
                        </a:solidFill>
                        <a:latin typeface="Cambria Math" panose="02040503050406030204" charset="0"/>
                        <a:ea typeface="微软雅黑" panose="020B0503020204020204" charset="-122"/>
                        <a:cs typeface="Cambria Math" panose="02040503050406030204" charset="0"/>
                      </a:rPr>
                      <m:t>𝐽</m:t>
                    </m:r>
                    <m:r>
                      <a:rPr lang="en-US" altLang="zh-CN" sz="1600" i="1">
                        <a:solidFill>
                          <a:schemeClr val="tx1"/>
                        </a:solidFill>
                        <a:latin typeface="Cambria Math" panose="02040503050406030204" charset="0"/>
                        <a:ea typeface="MS Mincho" charset="0"/>
                        <a:cs typeface="Cambria Math" panose="02040503050406030204" charset="0"/>
                      </a:rPr>
                      <m:t>/</m:t>
                    </m:r>
                    <m:r>
                      <a:rPr lang="en-US" altLang="zh-CN" sz="1600" i="1">
                        <a:solidFill>
                          <a:schemeClr val="tx1"/>
                        </a:solidFill>
                        <a:latin typeface="Cambria Math" panose="02040503050406030204" charset="0"/>
                        <a:ea typeface="MS Mincho" charset="0"/>
                        <a:cs typeface="Cambria Math" panose="02040503050406030204" charset="0"/>
                      </a:rPr>
                      <m:t>𝜓</m:t>
                    </m:r>
                    <m:r>
                      <a:rPr lang="en-US" altLang="zh-CN" sz="1600" i="1">
                        <a:solidFill>
                          <a:schemeClr val="tx1"/>
                        </a:solidFill>
                        <a:latin typeface="Cambria Math" panose="02040503050406030204" charset="0"/>
                        <a:ea typeface="MS Mincho" charset="0"/>
                        <a:cs typeface="Cambria Math" panose="02040503050406030204" charset="0"/>
                      </a:rPr>
                      <m:t>→</m:t>
                    </m:r>
                    <m:r>
                      <a:rPr lang="en-US" altLang="zh-CN" sz="1600" i="1">
                        <a:solidFill>
                          <a:schemeClr val="tx1"/>
                        </a:solidFill>
                        <a:latin typeface="Cambria Math" panose="02040503050406030204" charset="0"/>
                        <a:ea typeface="MS Mincho" charset="0"/>
                        <a:cs typeface="Cambria Math" panose="02040503050406030204" charset="0"/>
                      </a:rPr>
                      <m:t>𝛾</m:t>
                    </m:r>
                    <m:sSub>
                      <m:sSubPr>
                        <m:ctrlPr>
                          <a:rPr lang="en-US" altLang="zh-CN" sz="1600" i="1">
                            <a:solidFill>
                              <a:schemeClr val="tx1"/>
                            </a:solidFill>
                            <a:latin typeface="Cambria Math" panose="02040503050406030204" pitchFamily="18" charset="0"/>
                            <a:ea typeface="微软雅黑" panose="020B0503020204020204" charset="-122"/>
                            <a:cs typeface="Cambria Math" panose="02040503050406030204" charset="0"/>
                          </a:rPr>
                        </m:ctrlPr>
                      </m:sSubPr>
                      <m:e>
                        <m:r>
                          <a:rPr lang="en-US" altLang="zh-CN" sz="1600" i="1">
                            <a:solidFill>
                              <a:schemeClr val="tx1"/>
                            </a:solidFill>
                            <a:latin typeface="Cambria Math" panose="02040503050406030204" charset="0"/>
                            <a:ea typeface="MS Mincho" charset="0"/>
                            <a:cs typeface="Cambria Math" panose="02040503050406030204" charset="0"/>
                          </a:rPr>
                          <m:t>𝜂</m:t>
                        </m:r>
                      </m:e>
                      <m:sub>
                        <m:r>
                          <a:rPr lang="en-US" altLang="zh-CN" sz="1600" i="1">
                            <a:solidFill>
                              <a:schemeClr val="tx1"/>
                            </a:solidFill>
                            <a:latin typeface="Cambria Math" panose="02040503050406030204" charset="0"/>
                            <a:ea typeface="微软雅黑" panose="020B0503020204020204" charset="-122"/>
                            <a:cs typeface="Cambria Math" panose="02040503050406030204" charset="0"/>
                          </a:rPr>
                          <m:t>𝑐</m:t>
                        </m:r>
                      </m:sub>
                    </m:sSub>
                  </m:oMath>
                </a14:m>
                <a:r>
                  <a:rPr lang="en-US" altLang="zh-CN" sz="1600" dirty="0">
                    <a:solidFill>
                      <a:schemeClr val="tx1"/>
                    </a:solidFill>
                    <a:latin typeface="Arial" panose="020B0604020202020204" pitchFamily="34" charset="0"/>
                    <a:ea typeface="微软雅黑" panose="020B0503020204020204" charset="-122"/>
                    <a:cs typeface="Arial" panose="020B0604020202020204" pitchFamily="34" charset="0"/>
                  </a:rPr>
                  <a:t> (first observation) or </a:t>
                </a:r>
                <a14:m>
                  <m:oMath xmlns:m="http://schemas.openxmlformats.org/officeDocument/2006/math">
                    <m:sSub>
                      <m:sSubPr>
                        <m:ctrlPr>
                          <a:rPr lang="en-US" altLang="zh-CN" sz="1600" i="1">
                            <a:solidFill>
                              <a:schemeClr val="tx1"/>
                            </a:solidFill>
                            <a:latin typeface="Cambria Math" panose="02040503050406030204" pitchFamily="18" charset="0"/>
                            <a:ea typeface="微软雅黑" panose="020B0503020204020204" charset="-122"/>
                            <a:cs typeface="Cambria Math" panose="02040503050406030204" charset="0"/>
                          </a:rPr>
                        </m:ctrlPr>
                      </m:sSubPr>
                      <m:e>
                        <m:r>
                          <a:rPr lang="en-US" altLang="zh-CN" sz="1600" i="1">
                            <a:solidFill>
                              <a:schemeClr val="tx1"/>
                            </a:solidFill>
                            <a:latin typeface="Cambria Math" panose="02040503050406030204" charset="0"/>
                            <a:ea typeface="微软雅黑" panose="020B0503020204020204" charset="-122"/>
                            <a:cs typeface="Cambria Math" panose="02040503050406030204" charset="0"/>
                          </a:rPr>
                          <m:t>h</m:t>
                        </m:r>
                      </m:e>
                      <m:sub>
                        <m:r>
                          <a:rPr lang="en-US" altLang="zh-CN" sz="1600" i="1">
                            <a:solidFill>
                              <a:schemeClr val="tx1"/>
                            </a:solidFill>
                            <a:latin typeface="Cambria Math" panose="02040503050406030204" charset="0"/>
                            <a:ea typeface="微软雅黑" panose="020B0503020204020204" charset="-122"/>
                            <a:cs typeface="Cambria Math" panose="02040503050406030204" charset="0"/>
                          </a:rPr>
                          <m:t>𝑐</m:t>
                        </m:r>
                      </m:sub>
                    </m:sSub>
                    <m:r>
                      <a:rPr lang="en-US" altLang="zh-CN" sz="1600" i="1">
                        <a:solidFill>
                          <a:schemeClr val="tx1"/>
                        </a:solidFill>
                        <a:latin typeface="Cambria Math" panose="02040503050406030204" charset="0"/>
                        <a:ea typeface="MS Mincho" charset="0"/>
                        <a:cs typeface="Cambria Math" panose="02040503050406030204" charset="0"/>
                      </a:rPr>
                      <m:t>→</m:t>
                    </m:r>
                    <m:r>
                      <a:rPr lang="en-US" altLang="zh-CN" sz="1600" i="1">
                        <a:solidFill>
                          <a:schemeClr val="tx1"/>
                        </a:solidFill>
                        <a:latin typeface="Cambria Math" panose="02040503050406030204" charset="0"/>
                        <a:ea typeface="MS Mincho" charset="0"/>
                        <a:cs typeface="Cambria Math" panose="02040503050406030204" charset="0"/>
                      </a:rPr>
                      <m:t>𝛾</m:t>
                    </m:r>
                    <m:sSub>
                      <m:sSubPr>
                        <m:ctrlPr>
                          <a:rPr lang="en-US" altLang="zh-CN" sz="1600" i="1">
                            <a:solidFill>
                              <a:schemeClr val="tx1"/>
                            </a:solidFill>
                            <a:latin typeface="Cambria Math" panose="02040503050406030204" pitchFamily="18" charset="0"/>
                            <a:ea typeface="微软雅黑" panose="020B0503020204020204" charset="-122"/>
                            <a:cs typeface="Cambria Math" panose="02040503050406030204" charset="0"/>
                          </a:rPr>
                        </m:ctrlPr>
                      </m:sSubPr>
                      <m:e>
                        <m:r>
                          <a:rPr lang="en-US" altLang="zh-CN" sz="1600" i="1">
                            <a:solidFill>
                              <a:schemeClr val="tx1"/>
                            </a:solidFill>
                            <a:latin typeface="Cambria Math" panose="02040503050406030204" charset="0"/>
                            <a:ea typeface="MS Mincho" charset="0"/>
                            <a:cs typeface="Cambria Math" panose="02040503050406030204" charset="0"/>
                          </a:rPr>
                          <m:t>𝜂</m:t>
                        </m:r>
                      </m:e>
                      <m:sub>
                        <m:r>
                          <a:rPr lang="en-US" altLang="zh-CN" sz="1600" i="1">
                            <a:solidFill>
                              <a:schemeClr val="tx1"/>
                            </a:solidFill>
                            <a:latin typeface="Cambria Math" panose="02040503050406030204" charset="0"/>
                            <a:ea typeface="微软雅黑" panose="020B0503020204020204" charset="-122"/>
                            <a:cs typeface="Cambria Math" panose="02040503050406030204" charset="0"/>
                          </a:rPr>
                          <m:t>𝑐</m:t>
                        </m:r>
                      </m:sub>
                    </m:sSub>
                  </m:oMath>
                </a14:m>
                <a:r>
                  <a:rPr lang="en-US" altLang="zh-CN" sz="1600" i="1" dirty="0">
                    <a:solidFill>
                      <a:schemeClr val="tx1"/>
                    </a:solidFill>
                    <a:latin typeface="Arial" panose="020B0604020202020204" pitchFamily="34" charset="0"/>
                    <a:ea typeface="微软雅黑" panose="020B0503020204020204" charset="-122"/>
                    <a:cs typeface="Arial" panose="020B0604020202020204" pitchFamily="34" charset="0"/>
                  </a:rPr>
                  <a:t> </a:t>
                </a:r>
                <a:r>
                  <a:rPr lang="en-US" altLang="zh-CN" sz="1600" dirty="0">
                    <a:solidFill>
                      <a:schemeClr val="tx1"/>
                    </a:solidFill>
                    <a:latin typeface="Arial" panose="020B0604020202020204" pitchFamily="34" charset="0"/>
                    <a:ea typeface="微软雅黑" panose="020B0503020204020204" charset="-122"/>
                    <a:cs typeface="Arial" panose="020B0604020202020204" pitchFamily="34" charset="0"/>
                  </a:rPr>
                  <a:t>(absolute branching fraction, most precise).</a:t>
                </a:r>
              </a:p>
              <a:p>
                <a:pPr marL="285750" indent="-285750">
                  <a:buFont typeface="Arial" panose="020B0604020202020204" pitchFamily="34" charset="0"/>
                  <a:buChar char="•"/>
                </a:pPr>
                <a:r>
                  <a:rPr lang="en-US" altLang="zh-CN" sz="1600" dirty="0">
                    <a:solidFill>
                      <a:schemeClr val="tx1"/>
                    </a:solidFill>
                    <a:latin typeface="Arial" panose="020B0604020202020204" pitchFamily="34" charset="0"/>
                    <a:ea typeface="微软雅黑" panose="020B0503020204020204" charset="-122"/>
                    <a:cs typeface="Arial" panose="020B0604020202020204" pitchFamily="34" charset="0"/>
                  </a:rPr>
                  <a:t>Measured </a:t>
                </a:r>
                <a14:m>
                  <m:oMath xmlns:m="http://schemas.openxmlformats.org/officeDocument/2006/math">
                    <m:r>
                      <a:rPr lang="en-US" altLang="zh-CN" sz="1600" i="1">
                        <a:solidFill>
                          <a:schemeClr val="tx1"/>
                        </a:solidFill>
                        <a:latin typeface="Cambria Math" panose="02040503050406030204" charset="0"/>
                        <a:ea typeface="微软雅黑" panose="020B0503020204020204" charset="-122"/>
                        <a:cs typeface="Cambria Math" panose="02040503050406030204" charset="0"/>
                      </a:rPr>
                      <m:t>𝐵</m:t>
                    </m:r>
                    <m:r>
                      <a:rPr lang="en-US" altLang="zh-CN" sz="1600" i="1">
                        <a:solidFill>
                          <a:schemeClr val="tx1"/>
                        </a:solidFill>
                        <a:latin typeface="Cambria Math" panose="02040503050406030204" charset="0"/>
                        <a:ea typeface="MS Mincho" charset="0"/>
                        <a:cs typeface="Cambria Math" panose="02040503050406030204" charset="0"/>
                      </a:rPr>
                      <m:t>(</m:t>
                    </m:r>
                    <m:r>
                      <a:rPr lang="en-US" altLang="zh-CN" sz="1600" i="1">
                        <a:solidFill>
                          <a:schemeClr val="tx1"/>
                        </a:solidFill>
                        <a:latin typeface="Cambria Math" panose="02040503050406030204" charset="0"/>
                        <a:ea typeface="微软雅黑" panose="020B0503020204020204" charset="-122"/>
                        <a:cs typeface="Cambria Math" panose="02040503050406030204" charset="0"/>
                      </a:rPr>
                      <m:t>𝐽</m:t>
                    </m:r>
                    <m:r>
                      <a:rPr lang="en-US" altLang="zh-CN" sz="1600" i="1">
                        <a:solidFill>
                          <a:schemeClr val="tx1"/>
                        </a:solidFill>
                        <a:latin typeface="Cambria Math" panose="02040503050406030204" charset="0"/>
                        <a:ea typeface="MS Mincho" charset="0"/>
                        <a:cs typeface="Cambria Math" panose="02040503050406030204" charset="0"/>
                      </a:rPr>
                      <m:t>/</m:t>
                    </m:r>
                    <m:r>
                      <a:rPr lang="en-US" altLang="zh-CN" sz="1600" i="1">
                        <a:solidFill>
                          <a:schemeClr val="tx1"/>
                        </a:solidFill>
                        <a:latin typeface="Cambria Math" panose="02040503050406030204" charset="0"/>
                        <a:ea typeface="MS Mincho" charset="0"/>
                        <a:cs typeface="Cambria Math" panose="02040503050406030204" charset="0"/>
                      </a:rPr>
                      <m:t>𝜓</m:t>
                    </m:r>
                    <m:r>
                      <a:rPr lang="en-US" altLang="zh-CN" sz="1600" i="1">
                        <a:solidFill>
                          <a:schemeClr val="tx1"/>
                        </a:solidFill>
                        <a:latin typeface="Cambria Math" panose="02040503050406030204" charset="0"/>
                        <a:ea typeface="MS Mincho" charset="0"/>
                        <a:cs typeface="Cambria Math" panose="02040503050406030204" charset="0"/>
                      </a:rPr>
                      <m:t>→</m:t>
                    </m:r>
                    <m:r>
                      <a:rPr lang="en-US" altLang="zh-CN" sz="1600" i="1">
                        <a:solidFill>
                          <a:schemeClr val="tx1"/>
                        </a:solidFill>
                        <a:latin typeface="Cambria Math" panose="02040503050406030204" charset="0"/>
                        <a:ea typeface="MS Mincho" charset="0"/>
                        <a:cs typeface="Cambria Math" panose="02040503050406030204" charset="0"/>
                      </a:rPr>
                      <m:t>𝛾</m:t>
                    </m:r>
                    <m:sSub>
                      <m:sSubPr>
                        <m:ctrlPr>
                          <a:rPr lang="en-US" altLang="zh-CN" sz="1600" i="1">
                            <a:solidFill>
                              <a:schemeClr val="tx1"/>
                            </a:solidFill>
                            <a:latin typeface="Cambria Math" panose="02040503050406030204" pitchFamily="18" charset="0"/>
                            <a:ea typeface="微软雅黑" panose="020B0503020204020204" charset="-122"/>
                            <a:cs typeface="Cambria Math" panose="02040503050406030204" charset="0"/>
                          </a:rPr>
                        </m:ctrlPr>
                      </m:sSubPr>
                      <m:e>
                        <m:r>
                          <a:rPr lang="en-US" altLang="zh-CN" sz="1600" i="1">
                            <a:solidFill>
                              <a:schemeClr val="tx1"/>
                            </a:solidFill>
                            <a:latin typeface="Cambria Math" panose="02040503050406030204" charset="0"/>
                            <a:ea typeface="MS Mincho" charset="0"/>
                            <a:cs typeface="Cambria Math" panose="02040503050406030204" charset="0"/>
                          </a:rPr>
                          <m:t>𝜂</m:t>
                        </m:r>
                      </m:e>
                      <m:sub>
                        <m:r>
                          <a:rPr lang="en-US" altLang="zh-CN" sz="1600" i="1">
                            <a:solidFill>
                              <a:schemeClr val="tx1"/>
                            </a:solidFill>
                            <a:latin typeface="Cambria Math" panose="02040503050406030204" charset="0"/>
                            <a:ea typeface="微软雅黑" panose="020B0503020204020204" charset="-122"/>
                            <a:cs typeface="Cambria Math" panose="02040503050406030204" charset="0"/>
                          </a:rPr>
                          <m:t>𝑐</m:t>
                        </m:r>
                      </m:sub>
                    </m:sSub>
                    <m:r>
                      <a:rPr lang="en-US" altLang="zh-CN" sz="1600" i="1">
                        <a:solidFill>
                          <a:schemeClr val="tx1"/>
                        </a:solidFill>
                        <a:latin typeface="Cambria Math" panose="02040503050406030204" charset="0"/>
                        <a:ea typeface="MS Mincho" charset="0"/>
                        <a:cs typeface="Cambria Math" panose="02040503050406030204" charset="0"/>
                      </a:rPr>
                      <m:t>)×</m:t>
                    </m:r>
                    <m:r>
                      <a:rPr lang="en-US" altLang="zh-CN" sz="1600" i="1">
                        <a:solidFill>
                          <a:schemeClr val="tx1"/>
                        </a:solidFill>
                        <a:latin typeface="Cambria Math" panose="02040503050406030204" charset="0"/>
                        <a:ea typeface="微软雅黑" panose="020B0503020204020204" charset="-122"/>
                        <a:cs typeface="Cambria Math" panose="02040503050406030204" charset="0"/>
                      </a:rPr>
                      <m:t>𝐵</m:t>
                    </m:r>
                    <m:r>
                      <a:rPr lang="en-US" altLang="zh-CN" sz="1600" i="1">
                        <a:solidFill>
                          <a:schemeClr val="tx1"/>
                        </a:solidFill>
                        <a:latin typeface="Cambria Math" panose="02040503050406030204" charset="0"/>
                        <a:ea typeface="MS Mincho" charset="0"/>
                        <a:cs typeface="Cambria Math" panose="02040503050406030204" charset="0"/>
                      </a:rPr>
                      <m:t>(</m:t>
                    </m:r>
                    <m:sSub>
                      <m:sSubPr>
                        <m:ctrlPr>
                          <a:rPr lang="en-US" altLang="zh-CN" sz="1600" i="1">
                            <a:solidFill>
                              <a:schemeClr val="tx1"/>
                            </a:solidFill>
                            <a:latin typeface="Cambria Math" panose="02040503050406030204" pitchFamily="18" charset="0"/>
                            <a:ea typeface="微软雅黑" panose="020B0503020204020204" charset="-122"/>
                            <a:cs typeface="Cambria Math" panose="02040503050406030204" charset="0"/>
                          </a:rPr>
                        </m:ctrlPr>
                      </m:sSubPr>
                      <m:e>
                        <m:r>
                          <a:rPr lang="en-US" altLang="zh-CN" sz="1600" i="1">
                            <a:solidFill>
                              <a:schemeClr val="tx1"/>
                            </a:solidFill>
                            <a:latin typeface="Cambria Math" panose="02040503050406030204" charset="0"/>
                            <a:ea typeface="MS Mincho" charset="0"/>
                            <a:cs typeface="Cambria Math" panose="02040503050406030204" charset="0"/>
                          </a:rPr>
                          <m:t>𝜂</m:t>
                        </m:r>
                      </m:e>
                      <m:sub>
                        <m:r>
                          <a:rPr lang="en-US" altLang="zh-CN" sz="1600" i="1">
                            <a:solidFill>
                              <a:schemeClr val="tx1"/>
                            </a:solidFill>
                            <a:latin typeface="Cambria Math" panose="02040503050406030204" charset="0"/>
                            <a:ea typeface="微软雅黑" panose="020B0503020204020204" charset="-122"/>
                            <a:cs typeface="Cambria Math" panose="02040503050406030204" charset="0"/>
                          </a:rPr>
                          <m:t>𝑐</m:t>
                        </m:r>
                      </m:sub>
                    </m:sSub>
                    <m:r>
                      <a:rPr lang="en-US" altLang="zh-CN" sz="1600" i="1">
                        <a:solidFill>
                          <a:schemeClr val="tx1"/>
                        </a:solidFill>
                        <a:latin typeface="Cambria Math" panose="02040503050406030204" charset="0"/>
                        <a:ea typeface="MS Mincho" charset="0"/>
                        <a:cs typeface="Cambria Math" panose="02040503050406030204" charset="0"/>
                      </a:rPr>
                      <m:t>→</m:t>
                    </m:r>
                    <m:r>
                      <a:rPr lang="en-US" altLang="zh-CN" sz="1600" i="1">
                        <a:solidFill>
                          <a:schemeClr val="tx1"/>
                        </a:solidFill>
                        <a:latin typeface="Cambria Math" panose="02040503050406030204" charset="0"/>
                        <a:ea typeface="MS Mincho" charset="0"/>
                        <a:cs typeface="Cambria Math" panose="02040503050406030204" charset="0"/>
                      </a:rPr>
                      <m:t>𝛾𝛾</m:t>
                    </m:r>
                    <m:r>
                      <a:rPr lang="en-US" altLang="zh-CN" sz="1600" i="1">
                        <a:solidFill>
                          <a:schemeClr val="tx1"/>
                        </a:solidFill>
                        <a:latin typeface="Cambria Math" panose="02040503050406030204" charset="0"/>
                        <a:ea typeface="MS Mincho" charset="0"/>
                        <a:cs typeface="Cambria Math" panose="02040503050406030204" charset="0"/>
                      </a:rPr>
                      <m:t>)</m:t>
                    </m:r>
                  </m:oMath>
                </a14:m>
                <a:r>
                  <a:rPr lang="en-US" altLang="zh-CN" sz="1600" dirty="0">
                    <a:solidFill>
                      <a:schemeClr val="tx1"/>
                    </a:solidFill>
                    <a:latin typeface="Arial" panose="020B0604020202020204" pitchFamily="34" charset="0"/>
                    <a:ea typeface="微软雅黑" panose="020B0503020204020204" charset="-122"/>
                    <a:cs typeface="Arial" panose="020B0604020202020204" pitchFamily="34" charset="0"/>
                  </a:rPr>
                  <a:t> is consistent with theoretical predictions, while the individual </a:t>
                </a:r>
                <a14:m>
                  <m:oMath xmlns:m="http://schemas.openxmlformats.org/officeDocument/2006/math">
                    <m:r>
                      <a:rPr lang="en-US" altLang="zh-CN" sz="1600" i="1">
                        <a:solidFill>
                          <a:schemeClr val="tx1"/>
                        </a:solidFill>
                        <a:latin typeface="Cambria Math" panose="02040503050406030204" charset="0"/>
                        <a:ea typeface="微软雅黑" panose="020B0503020204020204" charset="-122"/>
                        <a:cs typeface="Cambria Math" panose="02040503050406030204" charset="0"/>
                      </a:rPr>
                      <m:t>𝛤</m:t>
                    </m:r>
                    <m:r>
                      <a:rPr lang="en-US" altLang="zh-CN" sz="1600" i="1">
                        <a:solidFill>
                          <a:schemeClr val="tx1"/>
                        </a:solidFill>
                        <a:latin typeface="Cambria Math" panose="02040503050406030204" charset="0"/>
                        <a:ea typeface="MS Mincho" charset="0"/>
                        <a:cs typeface="Cambria Math" panose="02040503050406030204" charset="0"/>
                      </a:rPr>
                      <m:t>(</m:t>
                    </m:r>
                    <m:sSub>
                      <m:sSubPr>
                        <m:ctrlPr>
                          <a:rPr lang="en-US" altLang="zh-CN" sz="1600" i="1">
                            <a:solidFill>
                              <a:schemeClr val="tx1"/>
                            </a:solidFill>
                            <a:latin typeface="Cambria Math" panose="02040503050406030204" pitchFamily="18" charset="0"/>
                            <a:ea typeface="微软雅黑" panose="020B0503020204020204" charset="-122"/>
                            <a:cs typeface="Cambria Math" panose="02040503050406030204" charset="0"/>
                          </a:rPr>
                        </m:ctrlPr>
                      </m:sSubPr>
                      <m:e>
                        <m:r>
                          <a:rPr lang="en-US" altLang="zh-CN" sz="1600" i="1">
                            <a:solidFill>
                              <a:schemeClr val="tx1"/>
                            </a:solidFill>
                            <a:latin typeface="Cambria Math" panose="02040503050406030204" charset="0"/>
                            <a:ea typeface="MS Mincho" charset="0"/>
                            <a:cs typeface="Cambria Math" panose="02040503050406030204" charset="0"/>
                          </a:rPr>
                          <m:t>𝜂</m:t>
                        </m:r>
                      </m:e>
                      <m:sub>
                        <m:r>
                          <a:rPr lang="en-US" altLang="zh-CN" sz="1600" i="1">
                            <a:solidFill>
                              <a:schemeClr val="tx1"/>
                            </a:solidFill>
                            <a:latin typeface="Cambria Math" panose="02040503050406030204" charset="0"/>
                            <a:ea typeface="微软雅黑" panose="020B0503020204020204" charset="-122"/>
                            <a:cs typeface="Cambria Math" panose="02040503050406030204" charset="0"/>
                          </a:rPr>
                          <m:t>𝑐</m:t>
                        </m:r>
                      </m:sub>
                    </m:sSub>
                    <m:r>
                      <a:rPr lang="en-US" altLang="zh-CN" sz="1600" i="1">
                        <a:solidFill>
                          <a:schemeClr val="tx1"/>
                        </a:solidFill>
                        <a:latin typeface="Cambria Math" panose="02040503050406030204" charset="0"/>
                        <a:ea typeface="MS Mincho" charset="0"/>
                        <a:cs typeface="Cambria Math" panose="02040503050406030204" charset="0"/>
                      </a:rPr>
                      <m:t>→</m:t>
                    </m:r>
                    <m:r>
                      <a:rPr lang="en-US" altLang="zh-CN" sz="1600" i="1">
                        <a:solidFill>
                          <a:schemeClr val="tx1"/>
                        </a:solidFill>
                        <a:latin typeface="Cambria Math" panose="02040503050406030204" charset="0"/>
                        <a:ea typeface="MS Mincho" charset="0"/>
                        <a:cs typeface="Cambria Math" panose="02040503050406030204" charset="0"/>
                      </a:rPr>
                      <m:t>𝛾𝛾</m:t>
                    </m:r>
                    <m:r>
                      <a:rPr lang="en-US" altLang="zh-CN" sz="1600" i="1">
                        <a:solidFill>
                          <a:schemeClr val="tx1"/>
                        </a:solidFill>
                        <a:latin typeface="Cambria Math" panose="02040503050406030204" charset="0"/>
                        <a:ea typeface="MS Mincho" charset="0"/>
                        <a:cs typeface="Cambria Math" panose="02040503050406030204" charset="0"/>
                      </a:rPr>
                      <m:t>)</m:t>
                    </m:r>
                  </m:oMath>
                </a14:m>
                <a:r>
                  <a:rPr lang="en-US" altLang="zh-CN" sz="1600" dirty="0">
                    <a:solidFill>
                      <a:schemeClr val="tx1"/>
                    </a:solidFill>
                    <a:latin typeface="Arial" panose="020B0604020202020204" pitchFamily="34" charset="0"/>
                    <a:ea typeface="微软雅黑" panose="020B0503020204020204" charset="-122"/>
                    <a:cs typeface="Arial" panose="020B0604020202020204" pitchFamily="34" charset="0"/>
                  </a:rPr>
                  <a:t> deviates from the most recent LQCD prediction by more than </a:t>
                </a:r>
                <a14:m>
                  <m:oMath xmlns:m="http://schemas.openxmlformats.org/officeDocument/2006/math">
                    <m:r>
                      <a:rPr lang="en-US" altLang="zh-CN" sz="1600" i="1">
                        <a:solidFill>
                          <a:schemeClr val="tx1"/>
                        </a:solidFill>
                        <a:latin typeface="Cambria Math" panose="02040503050406030204" charset="0"/>
                        <a:ea typeface="MS Mincho" charset="0"/>
                        <a:cs typeface="Cambria Math" panose="02040503050406030204" charset="0"/>
                      </a:rPr>
                      <m:t>3</m:t>
                    </m:r>
                    <m:r>
                      <a:rPr lang="en-US" altLang="zh-CN" sz="1600" i="1">
                        <a:solidFill>
                          <a:schemeClr val="tx1"/>
                        </a:solidFill>
                        <a:latin typeface="Cambria Math" panose="02040503050406030204" charset="0"/>
                        <a:ea typeface="MS Mincho" charset="0"/>
                        <a:cs typeface="Cambria Math" panose="02040503050406030204" charset="0"/>
                      </a:rPr>
                      <m:t>𝜎</m:t>
                    </m:r>
                  </m:oMath>
                </a14:m>
                <a:r>
                  <a:rPr lang="en-US" altLang="zh-CN" sz="1600" i="1" dirty="0">
                    <a:solidFill>
                      <a:schemeClr val="tx1"/>
                    </a:solidFill>
                    <a:latin typeface="Arial" panose="020B0604020202020204" pitchFamily="34" charset="0"/>
                    <a:ea typeface="微软雅黑" panose="020B0503020204020204" charset="-122"/>
                    <a:cs typeface="Arial" panose="020B0604020202020204" pitchFamily="34" charset="0"/>
                  </a:rPr>
                  <a:t>.</a:t>
                </a:r>
              </a:p>
            </p:txBody>
          </p:sp>
        </mc:Choice>
        <mc:Fallback>
          <p:sp>
            <p:nvSpPr>
              <p:cNvPr id="5" name="文本框 4">
                <a:extLst>
                  <a:ext uri="{FF2B5EF4-FFF2-40B4-BE49-F238E27FC236}">
                    <a16:creationId xmlns:a16="http://schemas.microsoft.com/office/drawing/2014/main" id="{08695BEC-F763-E508-554B-133CE3F6EBDA}"/>
                  </a:ext>
                </a:extLst>
              </p:cNvPr>
              <p:cNvSpPr txBox="1">
                <a:spLocks noRot="1" noChangeAspect="1" noMove="1" noResize="1" noEditPoints="1" noAdjustHandles="1" noChangeArrowheads="1" noChangeShapeType="1" noTextEdit="1"/>
              </p:cNvSpPr>
              <p:nvPr/>
            </p:nvSpPr>
            <p:spPr>
              <a:xfrm>
                <a:off x="337185" y="922655"/>
                <a:ext cx="8447586" cy="1579920"/>
              </a:xfrm>
              <a:prstGeom prst="rect">
                <a:avLst/>
              </a:prstGeom>
              <a:blipFill>
                <a:blip r:embed="rId4"/>
                <a:stretch>
                  <a:fillRect l="-300" t="-1587" b="-3968"/>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8C265167-AD51-9FE2-780F-D54608270B49}"/>
              </a:ext>
            </a:extLst>
          </p:cNvPr>
          <p:cNvSpPr txBox="1"/>
          <p:nvPr/>
        </p:nvSpPr>
        <p:spPr>
          <a:xfrm>
            <a:off x="9621545" y="189046"/>
            <a:ext cx="2423478" cy="584775"/>
          </a:xfrm>
          <a:prstGeom prst="rect">
            <a:avLst/>
          </a:prstGeom>
          <a:noFill/>
        </p:spPr>
        <p:txBody>
          <a:bodyPr wrap="square" rtlCol="0" anchor="t">
            <a:spAutoFit/>
          </a:bodyPr>
          <a:lstStyle/>
          <a:p>
            <a:r>
              <a:rPr lang="en-US" altLang="zh-CN" sz="1600" b="1" dirty="0" err="1">
                <a:solidFill>
                  <a:srgbClr val="FF0000"/>
                </a:solidFill>
                <a:latin typeface="Arial" panose="020B0604020202020204" pitchFamily="34" charset="0"/>
                <a:cs typeface="Arial" panose="020B0604020202020204" pitchFamily="34" charset="0"/>
              </a:rPr>
              <a:t>arXiv</a:t>
            </a:r>
            <a:r>
              <a:rPr lang="en-US" altLang="zh-CN" sz="1600" b="1" dirty="0">
                <a:solidFill>
                  <a:srgbClr val="FF0000"/>
                </a:solidFill>
                <a:latin typeface="Arial" panose="020B0604020202020204" pitchFamily="34" charset="0"/>
                <a:cs typeface="Arial" panose="020B0604020202020204" pitchFamily="34" charset="0"/>
              </a:rPr>
              <a:t>: 2412.12998</a:t>
            </a:r>
          </a:p>
          <a:p>
            <a:r>
              <a:rPr lang="en-US" altLang="zh-CN" sz="1600" b="1" dirty="0">
                <a:solidFill>
                  <a:srgbClr val="FF0000"/>
                </a:solidFill>
                <a:latin typeface="Arial" panose="020B0604020202020204" pitchFamily="34" charset="0"/>
                <a:cs typeface="Arial" panose="020B0604020202020204" pitchFamily="34" charset="0"/>
              </a:rPr>
              <a:t>Accepted by PRL</a:t>
            </a:r>
          </a:p>
        </p:txBody>
      </p:sp>
      <p:grpSp>
        <p:nvGrpSpPr>
          <p:cNvPr id="8" name="组合 7">
            <a:extLst>
              <a:ext uri="{FF2B5EF4-FFF2-40B4-BE49-F238E27FC236}">
                <a16:creationId xmlns:a16="http://schemas.microsoft.com/office/drawing/2014/main" id="{EA8A59F7-B82C-088B-CE84-54D470734179}"/>
              </a:ext>
            </a:extLst>
          </p:cNvPr>
          <p:cNvGrpSpPr/>
          <p:nvPr/>
        </p:nvGrpSpPr>
        <p:grpSpPr>
          <a:xfrm>
            <a:off x="232856" y="3699071"/>
            <a:ext cx="6117590" cy="3004820"/>
            <a:chOff x="1112" y="1540"/>
            <a:chExt cx="9634" cy="4732"/>
          </a:xfrm>
        </p:grpSpPr>
        <p:grpSp>
          <p:nvGrpSpPr>
            <p:cNvPr id="9" name="组合 8">
              <a:extLst>
                <a:ext uri="{FF2B5EF4-FFF2-40B4-BE49-F238E27FC236}">
                  <a16:creationId xmlns:a16="http://schemas.microsoft.com/office/drawing/2014/main" id="{5D410B45-66AA-0BE7-34F2-13E262A0230E}"/>
                </a:ext>
              </a:extLst>
            </p:cNvPr>
            <p:cNvGrpSpPr/>
            <p:nvPr/>
          </p:nvGrpSpPr>
          <p:grpSpPr>
            <a:xfrm>
              <a:off x="1112" y="1540"/>
              <a:ext cx="9634" cy="4171"/>
              <a:chOff x="1200" y="2049"/>
              <a:chExt cx="9634" cy="4171"/>
            </a:xfrm>
          </p:grpSpPr>
          <p:grpSp>
            <p:nvGrpSpPr>
              <p:cNvPr id="11" name="组合 10">
                <a:extLst>
                  <a:ext uri="{FF2B5EF4-FFF2-40B4-BE49-F238E27FC236}">
                    <a16:creationId xmlns:a16="http://schemas.microsoft.com/office/drawing/2014/main" id="{959069DC-4014-C90C-FFC9-74525DCA9556}"/>
                  </a:ext>
                </a:extLst>
              </p:cNvPr>
              <p:cNvGrpSpPr/>
              <p:nvPr/>
            </p:nvGrpSpPr>
            <p:grpSpPr>
              <a:xfrm>
                <a:off x="1200" y="2049"/>
                <a:ext cx="9634" cy="3931"/>
                <a:chOff x="1200" y="2049"/>
                <a:chExt cx="9634" cy="3931"/>
              </a:xfrm>
            </p:grpSpPr>
            <p:pic>
              <p:nvPicPr>
                <p:cNvPr id="13" name="图片 12">
                  <a:extLst>
                    <a:ext uri="{FF2B5EF4-FFF2-40B4-BE49-F238E27FC236}">
                      <a16:creationId xmlns:a16="http://schemas.microsoft.com/office/drawing/2014/main" id="{F7D7D567-B228-61BA-211E-BA244E036EF8}"/>
                    </a:ext>
                  </a:extLst>
                </p:cNvPr>
                <p:cNvPicPr>
                  <a:picLocks noChangeAspect="1"/>
                </p:cNvPicPr>
                <p:nvPr/>
              </p:nvPicPr>
              <p:blipFill>
                <a:blip r:embed="rId5"/>
                <a:stretch>
                  <a:fillRect/>
                </a:stretch>
              </p:blipFill>
              <p:spPr>
                <a:xfrm>
                  <a:off x="5281" y="2049"/>
                  <a:ext cx="5553" cy="3931"/>
                </a:xfrm>
                <a:prstGeom prst="rect">
                  <a:avLst/>
                </a:prstGeom>
              </p:spPr>
            </p:pic>
            <p:pic>
              <p:nvPicPr>
                <p:cNvPr id="14" name="图片 13">
                  <a:extLst>
                    <a:ext uri="{FF2B5EF4-FFF2-40B4-BE49-F238E27FC236}">
                      <a16:creationId xmlns:a16="http://schemas.microsoft.com/office/drawing/2014/main" id="{94B02779-11B4-F436-FE7D-14712C610858}"/>
                    </a:ext>
                  </a:extLst>
                </p:cNvPr>
                <p:cNvPicPr>
                  <a:picLocks noChangeAspect="1"/>
                </p:cNvPicPr>
                <p:nvPr/>
              </p:nvPicPr>
              <p:blipFill>
                <a:blip r:embed="rId6"/>
                <a:stretch>
                  <a:fillRect/>
                </a:stretch>
              </p:blipFill>
              <p:spPr>
                <a:xfrm>
                  <a:off x="1200" y="2049"/>
                  <a:ext cx="3411" cy="3647"/>
                </a:xfrm>
                <a:prstGeom prst="rect">
                  <a:avLst/>
                </a:prstGeom>
              </p:spPr>
            </p:pic>
            <p:sp>
              <p:nvSpPr>
                <p:cNvPr id="15" name="文本框 14">
                  <a:extLst>
                    <a:ext uri="{FF2B5EF4-FFF2-40B4-BE49-F238E27FC236}">
                      <a16:creationId xmlns:a16="http://schemas.microsoft.com/office/drawing/2014/main" id="{29F4D45A-888A-DE85-84CE-99A24F28CAD2}"/>
                    </a:ext>
                  </a:extLst>
                </p:cNvPr>
                <p:cNvSpPr txBox="1"/>
                <p:nvPr/>
              </p:nvSpPr>
              <p:spPr>
                <a:xfrm>
                  <a:off x="2140" y="2654"/>
                  <a:ext cx="1522" cy="483"/>
                </a:xfrm>
                <a:prstGeom prst="rect">
                  <a:avLst/>
                </a:prstGeom>
                <a:noFill/>
                <a:ln w="12700" cmpd="sng">
                  <a:noFill/>
                  <a:prstDash val="solid"/>
                </a:ln>
              </p:spPr>
              <p:txBody>
                <a:bodyPr wrap="square" rtlCol="0">
                  <a:spAutoFit/>
                </a:bodyPr>
                <a:lstStyle/>
                <a:p>
                  <a:r>
                    <a:rPr lang="en-US" altLang="zh-CN" sz="1400" dirty="0">
                      <a:solidFill>
                        <a:srgbClr val="FF0000"/>
                      </a:solidFill>
                    </a:rPr>
                    <a:t>evidence</a:t>
                  </a:r>
                </a:p>
              </p:txBody>
            </p:sp>
            <p:sp>
              <p:nvSpPr>
                <p:cNvPr id="16" name="文本框 15">
                  <a:extLst>
                    <a:ext uri="{FF2B5EF4-FFF2-40B4-BE49-F238E27FC236}">
                      <a16:creationId xmlns:a16="http://schemas.microsoft.com/office/drawing/2014/main" id="{80D4D773-4460-44E7-E322-049216AC8212}"/>
                    </a:ext>
                  </a:extLst>
                </p:cNvPr>
                <p:cNvSpPr txBox="1"/>
                <p:nvPr/>
              </p:nvSpPr>
              <p:spPr>
                <a:xfrm>
                  <a:off x="7834" y="3252"/>
                  <a:ext cx="1842" cy="483"/>
                </a:xfrm>
                <a:prstGeom prst="rect">
                  <a:avLst/>
                </a:prstGeom>
                <a:noFill/>
                <a:ln w="12700" cmpd="sng">
                  <a:noFill/>
                  <a:prstDash val="solid"/>
                </a:ln>
              </p:spPr>
              <p:txBody>
                <a:bodyPr wrap="square" rtlCol="0">
                  <a:spAutoFit/>
                </a:bodyPr>
                <a:lstStyle/>
                <a:p>
                  <a:r>
                    <a:rPr lang="en-US" altLang="zh-CN" sz="1400" dirty="0">
                      <a:solidFill>
                        <a:srgbClr val="FF0000"/>
                      </a:solidFill>
                    </a:rPr>
                    <a:t>observation !</a:t>
                  </a:r>
                </a:p>
              </p:txBody>
            </p:sp>
          </p:grpSp>
          <p:sp>
            <p:nvSpPr>
              <p:cNvPr id="12" name="左大括号 11">
                <a:extLst>
                  <a:ext uri="{FF2B5EF4-FFF2-40B4-BE49-F238E27FC236}">
                    <a16:creationId xmlns:a16="http://schemas.microsoft.com/office/drawing/2014/main" id="{D0339093-14B6-5444-4B50-DF608B3137E5}"/>
                  </a:ext>
                </a:extLst>
              </p:cNvPr>
              <p:cNvSpPr/>
              <p:nvPr/>
            </p:nvSpPr>
            <p:spPr>
              <a:xfrm rot="16200000">
                <a:off x="5733" y="3220"/>
                <a:ext cx="240" cy="5759"/>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4F67FB9E-7643-E90F-11A2-77461478AE2F}"/>
                    </a:ext>
                  </a:extLst>
                </p:cNvPr>
                <p:cNvSpPr txBox="1"/>
                <p:nvPr/>
              </p:nvSpPr>
              <p:spPr>
                <a:xfrm>
                  <a:off x="3677" y="5789"/>
                  <a:ext cx="4178" cy="4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i="1">
                            <a:solidFill>
                              <a:schemeClr val="accent6"/>
                            </a:solidFill>
                            <a:latin typeface="Cambria Math" panose="02040503050406030204" charset="0"/>
                            <a:cs typeface="Cambria Math" panose="02040503050406030204" charset="0"/>
                          </a:rPr>
                          <m:t>𝐽</m:t>
                        </m:r>
                        <m:r>
                          <a:rPr lang="en-US" altLang="zh-CN" sz="1400" i="1">
                            <a:solidFill>
                              <a:schemeClr val="accent6"/>
                            </a:solidFill>
                            <a:latin typeface="Cambria Math" panose="02040503050406030204" charset="0"/>
                            <a:ea typeface="MS Mincho" charset="0"/>
                            <a:cs typeface="Cambria Math" panose="02040503050406030204" charset="0"/>
                          </a:rPr>
                          <m:t>/</m:t>
                        </m:r>
                        <m:r>
                          <a:rPr lang="en-US" altLang="zh-CN" sz="1400" i="1">
                            <a:solidFill>
                              <a:schemeClr val="accent6"/>
                            </a:solidFill>
                            <a:latin typeface="Cambria Math" panose="02040503050406030204" charset="0"/>
                            <a:ea typeface="MS Mincho" charset="0"/>
                            <a:cs typeface="Cambria Math" panose="02040503050406030204" charset="0"/>
                          </a:rPr>
                          <m:t>𝜓</m:t>
                        </m:r>
                        <m:r>
                          <a:rPr lang="en-US" altLang="zh-CN" sz="1400" i="1">
                            <a:solidFill>
                              <a:schemeClr val="accent6"/>
                            </a:solidFill>
                            <a:latin typeface="Cambria Math" panose="02040503050406030204" charset="0"/>
                            <a:ea typeface="MS Mincho" charset="0"/>
                            <a:cs typeface="Cambria Math" panose="02040503050406030204" charset="0"/>
                          </a:rPr>
                          <m:t>→</m:t>
                        </m:r>
                        <m:r>
                          <a:rPr lang="en-US" altLang="zh-CN" sz="1400" i="1">
                            <a:solidFill>
                              <a:schemeClr val="accent6"/>
                            </a:solidFill>
                            <a:latin typeface="Cambria Math" panose="02040503050406030204" charset="0"/>
                            <a:ea typeface="MS Mincho" charset="0"/>
                            <a:cs typeface="Cambria Math" panose="02040503050406030204" charset="0"/>
                          </a:rPr>
                          <m:t>𝛾</m:t>
                        </m:r>
                        <m:sSub>
                          <m:sSubPr>
                            <m:ctrlPr>
                              <a:rPr lang="en-US" altLang="zh-CN" sz="1400" i="1">
                                <a:solidFill>
                                  <a:schemeClr val="accent6"/>
                                </a:solidFill>
                                <a:latin typeface="Cambria Math" panose="02040503050406030204" pitchFamily="18" charset="0"/>
                                <a:ea typeface="MS Mincho" charset="0"/>
                                <a:cs typeface="Cambria Math" panose="02040503050406030204" charset="0"/>
                              </a:rPr>
                            </m:ctrlPr>
                          </m:sSubPr>
                          <m:e>
                            <m:r>
                              <a:rPr lang="en-US" altLang="zh-CN" sz="1400" i="1">
                                <a:solidFill>
                                  <a:schemeClr val="accent6"/>
                                </a:solidFill>
                                <a:latin typeface="Cambria Math" panose="02040503050406030204" charset="0"/>
                                <a:ea typeface="MS Mincho" charset="0"/>
                                <a:cs typeface="Cambria Math" panose="02040503050406030204" charset="0"/>
                              </a:rPr>
                              <m:t>𝜂</m:t>
                            </m:r>
                          </m:e>
                          <m:sub>
                            <m:r>
                              <a:rPr lang="en-US" altLang="zh-CN" sz="1400" i="1">
                                <a:solidFill>
                                  <a:schemeClr val="accent6"/>
                                </a:solidFill>
                                <a:latin typeface="Cambria Math" panose="02040503050406030204" charset="0"/>
                                <a:ea typeface="MS Mincho" charset="0"/>
                                <a:cs typeface="Cambria Math" panose="02040503050406030204" charset="0"/>
                              </a:rPr>
                              <m:t>𝑐</m:t>
                            </m:r>
                          </m:sub>
                        </m:sSub>
                        <m:r>
                          <a:rPr lang="en-US" altLang="zh-CN" sz="1400" i="1">
                            <a:solidFill>
                              <a:schemeClr val="accent6"/>
                            </a:solidFill>
                            <a:latin typeface="Cambria Math" panose="02040503050406030204" charset="0"/>
                            <a:ea typeface="MS Mincho" charset="0"/>
                            <a:cs typeface="Cambria Math" panose="02040503050406030204" charset="0"/>
                          </a:rPr>
                          <m:t>(→</m:t>
                        </m:r>
                        <m:r>
                          <a:rPr lang="en-US" altLang="zh-CN" sz="1400" i="1">
                            <a:solidFill>
                              <a:schemeClr val="accent6"/>
                            </a:solidFill>
                            <a:latin typeface="Cambria Math" panose="02040503050406030204" charset="0"/>
                            <a:ea typeface="MS Mincho" charset="0"/>
                            <a:cs typeface="Cambria Math" panose="02040503050406030204" charset="0"/>
                          </a:rPr>
                          <m:t>𝛾𝛾</m:t>
                        </m:r>
                        <m:r>
                          <a:rPr lang="en-US" altLang="zh-CN" sz="1400" i="1">
                            <a:solidFill>
                              <a:schemeClr val="accent6"/>
                            </a:solidFill>
                            <a:latin typeface="Cambria Math" panose="02040503050406030204" charset="0"/>
                            <a:ea typeface="MS Mincho" charset="0"/>
                            <a:cs typeface="Cambria Math" panose="02040503050406030204" charset="0"/>
                          </a:rPr>
                          <m:t>)</m:t>
                        </m:r>
                      </m:oMath>
                    </m:oMathPara>
                  </a14:m>
                  <a:endParaRPr lang="en-US" altLang="zh-CN" sz="1400" i="1">
                    <a:solidFill>
                      <a:schemeClr val="accent6"/>
                    </a:solidFill>
                    <a:latin typeface="Cambria Math" panose="02040503050406030204" charset="0"/>
                    <a:ea typeface="MS Mincho" charset="0"/>
                    <a:cs typeface="Cambria Math" panose="02040503050406030204" charset="0"/>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3677" y="5789"/>
                  <a:ext cx="4178" cy="483"/>
                </a:xfrm>
                <a:prstGeom prst="rect">
                  <a:avLst/>
                </a:prstGeom>
                <a:blipFill rotWithShape="1">
                  <a:blip r:embed="rId7"/>
                </a:blipFill>
              </p:spPr>
              <p:txBody>
                <a:bodyPr/>
                <a:lstStyle/>
                <a:p>
                  <a:r>
                    <a:rPr lang="zh-CN" altLang="en-US">
                      <a:noFill/>
                    </a:rPr>
                    <a:t> </a:t>
                  </a:r>
                </a:p>
              </p:txBody>
            </p:sp>
          </mc:Fallback>
        </mc:AlternateContent>
      </p:grpSp>
      <mc:AlternateContent xmlns:mc="http://schemas.openxmlformats.org/markup-compatibility/2006">
        <mc:Choice xmlns:a14="http://schemas.microsoft.com/office/drawing/2010/main" Requires="a14">
          <p:sp>
            <p:nvSpPr>
              <p:cNvPr id="17" name="文本框 16">
                <a:extLst>
                  <a:ext uri="{FF2B5EF4-FFF2-40B4-BE49-F238E27FC236}">
                    <a16:creationId xmlns:a16="http://schemas.microsoft.com/office/drawing/2014/main" id="{DAE6E2BA-A484-D502-5FDB-4DB399202801}"/>
                  </a:ext>
                </a:extLst>
              </p:cNvPr>
              <p:cNvSpPr txBox="1"/>
              <p:nvPr/>
            </p:nvSpPr>
            <p:spPr>
              <a:xfrm>
                <a:off x="1297679" y="2758154"/>
                <a:ext cx="5979795" cy="394852"/>
              </a:xfrm>
              <a:prstGeom prst="rect">
                <a:avLst/>
              </a:prstGeom>
              <a:noFill/>
            </p:spPr>
            <p:txBody>
              <a:bodyPr wrap="square" rtlCol="0" anchor="t">
                <a:spAutoFit/>
              </a:bodyPr>
              <a:lstStyle/>
              <a:p>
                <a:pPr/>
                <a14:m>
                  <m:oMathPara xmlns:m="http://schemas.openxmlformats.org/officeDocument/2006/math">
                    <m:oMathParaPr>
                      <m:jc m:val="centerGroup"/>
                    </m:oMathParaPr>
                    <m:oMath xmlns:m="http://schemas.openxmlformats.org/officeDocument/2006/math">
                      <m:r>
                        <a:rPr lang="en-US" altLang="zh-CN">
                          <a:solidFill>
                            <a:schemeClr val="accent6">
                              <a:lumMod val="75000"/>
                            </a:schemeClr>
                          </a:solidFill>
                          <a:latin typeface="Cambria Math" panose="02040503050406030204" charset="0"/>
                          <a:ea typeface="微软雅黑" panose="020B0503020204020204" charset="-122"/>
                          <a:cs typeface="Cambria Math" panose="02040503050406030204" charset="0"/>
                        </a:rPr>
                        <m:t>𝛤</m:t>
                      </m:r>
                      <m:r>
                        <a:rPr lang="en-US" altLang="zh-CN" i="1">
                          <a:solidFill>
                            <a:schemeClr val="accent6">
                              <a:lumMod val="75000"/>
                            </a:schemeClr>
                          </a:solidFill>
                          <a:latin typeface="Cambria Math" panose="02040503050406030204" charset="0"/>
                          <a:ea typeface="MS Mincho" charset="0"/>
                          <a:cs typeface="Cambria Math" panose="02040503050406030204" charset="0"/>
                        </a:rPr>
                        <m:t>(</m:t>
                      </m:r>
                      <m:sSub>
                        <m:sSubPr>
                          <m:ctrlPr>
                            <a:rPr lang="en-US" altLang="zh-CN" i="1">
                              <a:solidFill>
                                <a:schemeClr val="accent6">
                                  <a:lumMod val="75000"/>
                                </a:schemeClr>
                              </a:solidFill>
                              <a:latin typeface="Cambria Math" panose="02040503050406030204" pitchFamily="18" charset="0"/>
                              <a:ea typeface="微软雅黑" panose="020B0503020204020204" charset="-122"/>
                              <a:cs typeface="Cambria Math" panose="02040503050406030204" charset="0"/>
                            </a:rPr>
                          </m:ctrlPr>
                        </m:sSubPr>
                        <m:e>
                          <m:r>
                            <a:rPr lang="en-US" altLang="zh-CN" i="1">
                              <a:solidFill>
                                <a:schemeClr val="accent6">
                                  <a:lumMod val="75000"/>
                                </a:schemeClr>
                              </a:solidFill>
                              <a:latin typeface="Cambria Math" panose="02040503050406030204" charset="0"/>
                              <a:ea typeface="MS Mincho" charset="0"/>
                              <a:cs typeface="Cambria Math" panose="02040503050406030204" charset="0"/>
                            </a:rPr>
                            <m:t>𝜂</m:t>
                          </m:r>
                        </m:e>
                        <m:sub>
                          <m:r>
                            <a:rPr lang="en-US" altLang="zh-CN" i="1">
                              <a:solidFill>
                                <a:schemeClr val="accent6">
                                  <a:lumMod val="75000"/>
                                </a:schemeClr>
                              </a:solidFill>
                              <a:latin typeface="Cambria Math" panose="02040503050406030204" charset="0"/>
                              <a:ea typeface="微软雅黑" panose="020B0503020204020204" charset="-122"/>
                              <a:cs typeface="Cambria Math" panose="02040503050406030204" charset="0"/>
                            </a:rPr>
                            <m:t>𝑐</m:t>
                          </m:r>
                        </m:sub>
                      </m:sSub>
                      <m:r>
                        <a:rPr lang="en-US" altLang="zh-CN" i="1">
                          <a:solidFill>
                            <a:schemeClr val="accent6">
                              <a:lumMod val="75000"/>
                            </a:schemeClr>
                          </a:solidFill>
                          <a:latin typeface="Cambria Math" panose="02040503050406030204" charset="0"/>
                          <a:ea typeface="MS Mincho" charset="0"/>
                          <a:cs typeface="Cambria Math" panose="02040503050406030204" charset="0"/>
                        </a:rPr>
                        <m:t>→</m:t>
                      </m:r>
                      <m:r>
                        <a:rPr lang="en-US" altLang="zh-CN" i="1">
                          <a:solidFill>
                            <a:schemeClr val="accent6">
                              <a:lumMod val="75000"/>
                            </a:schemeClr>
                          </a:solidFill>
                          <a:latin typeface="Cambria Math" panose="02040503050406030204" charset="0"/>
                          <a:ea typeface="MS Mincho" charset="0"/>
                          <a:cs typeface="Cambria Math" panose="02040503050406030204" charset="0"/>
                        </a:rPr>
                        <m:t>𝛾𝛾</m:t>
                      </m:r>
                      <m:r>
                        <a:rPr lang="en-US" altLang="zh-CN" i="1">
                          <a:solidFill>
                            <a:schemeClr val="accent6">
                              <a:lumMod val="75000"/>
                            </a:schemeClr>
                          </a:solidFill>
                          <a:latin typeface="Cambria Math" panose="02040503050406030204" charset="0"/>
                          <a:ea typeface="MS Mincho" charset="0"/>
                          <a:cs typeface="Cambria Math" panose="02040503050406030204" charset="0"/>
                        </a:rPr>
                        <m:t>)=(11.30±</m:t>
                      </m:r>
                      <m:sSub>
                        <m:sSubPr>
                          <m:ctrlPr>
                            <a:rPr lang="en-US" altLang="zh-CN" i="1">
                              <a:solidFill>
                                <a:schemeClr val="accent6">
                                  <a:lumMod val="75000"/>
                                </a:schemeClr>
                              </a:solidFill>
                              <a:latin typeface="Cambria Math" panose="02040503050406030204" pitchFamily="18" charset="0"/>
                              <a:ea typeface="MS Mincho" charset="0"/>
                              <a:cs typeface="Cambria Math" panose="02040503050406030204" charset="0"/>
                            </a:rPr>
                          </m:ctrlPr>
                        </m:sSubPr>
                        <m:e>
                          <m:r>
                            <a:rPr lang="en-US" altLang="zh-CN" i="1">
                              <a:solidFill>
                                <a:schemeClr val="accent6">
                                  <a:lumMod val="75000"/>
                                </a:schemeClr>
                              </a:solidFill>
                              <a:latin typeface="Cambria Math" panose="02040503050406030204" charset="0"/>
                              <a:ea typeface="MS Mincho" charset="0"/>
                              <a:cs typeface="Cambria Math" panose="02040503050406030204" charset="0"/>
                            </a:rPr>
                            <m:t>0.56</m:t>
                          </m:r>
                        </m:e>
                        <m:sub>
                          <m:r>
                            <m:rPr>
                              <m:sty m:val="p"/>
                            </m:rPr>
                            <a:rPr lang="en-US" altLang="zh-CN">
                              <a:solidFill>
                                <a:schemeClr val="accent6">
                                  <a:lumMod val="75000"/>
                                </a:schemeClr>
                              </a:solidFill>
                              <a:latin typeface="Cambria Math" panose="02040503050406030204" charset="0"/>
                              <a:ea typeface="MS Mincho" charset="0"/>
                              <a:cs typeface="Cambria Math" panose="02040503050406030204" charset="0"/>
                            </a:rPr>
                            <m:t>stat</m:t>
                          </m:r>
                          <m:r>
                            <a:rPr lang="en-US" altLang="zh-CN">
                              <a:solidFill>
                                <a:schemeClr val="accent6">
                                  <a:lumMod val="75000"/>
                                </a:schemeClr>
                              </a:solidFill>
                              <a:latin typeface="Cambria Math" panose="02040503050406030204" charset="0"/>
                              <a:ea typeface="MS Mincho" charset="0"/>
                              <a:cs typeface="Cambria Math" panose="02040503050406030204" charset="0"/>
                            </a:rPr>
                            <m:t>.</m:t>
                          </m:r>
                        </m:sub>
                      </m:sSub>
                      <m:r>
                        <a:rPr lang="en-US" altLang="zh-CN" i="1">
                          <a:solidFill>
                            <a:schemeClr val="accent6">
                              <a:lumMod val="75000"/>
                            </a:schemeClr>
                          </a:solidFill>
                          <a:latin typeface="Cambria Math" panose="02040503050406030204" charset="0"/>
                          <a:ea typeface="MS Mincho" charset="0"/>
                          <a:cs typeface="Cambria Math" panose="02040503050406030204" charset="0"/>
                        </a:rPr>
                        <m:t>±</m:t>
                      </m:r>
                      <m:sSub>
                        <m:sSubPr>
                          <m:ctrlPr>
                            <a:rPr lang="en-US" altLang="zh-CN" i="1">
                              <a:solidFill>
                                <a:schemeClr val="accent6">
                                  <a:lumMod val="75000"/>
                                </a:schemeClr>
                              </a:solidFill>
                              <a:latin typeface="Cambria Math" panose="02040503050406030204" pitchFamily="18" charset="0"/>
                              <a:ea typeface="MS Mincho" charset="0"/>
                              <a:cs typeface="Cambria Math" panose="02040503050406030204" charset="0"/>
                            </a:rPr>
                          </m:ctrlPr>
                        </m:sSubPr>
                        <m:e>
                          <m:r>
                            <a:rPr lang="en-US" altLang="zh-CN" i="1">
                              <a:solidFill>
                                <a:schemeClr val="accent6">
                                  <a:lumMod val="75000"/>
                                </a:schemeClr>
                              </a:solidFill>
                              <a:latin typeface="Cambria Math" panose="02040503050406030204" charset="0"/>
                              <a:ea typeface="MS Mincho" charset="0"/>
                              <a:cs typeface="Cambria Math" panose="02040503050406030204" charset="0"/>
                            </a:rPr>
                            <m:t>0.66</m:t>
                          </m:r>
                        </m:e>
                        <m:sub>
                          <m:r>
                            <m:rPr>
                              <m:sty m:val="p"/>
                            </m:rPr>
                            <a:rPr lang="en-US" altLang="zh-CN">
                              <a:solidFill>
                                <a:schemeClr val="accent6">
                                  <a:lumMod val="75000"/>
                                </a:schemeClr>
                              </a:solidFill>
                              <a:latin typeface="Cambria Math" panose="02040503050406030204" charset="0"/>
                              <a:ea typeface="MS Mincho" charset="0"/>
                              <a:cs typeface="Cambria Math" panose="02040503050406030204" charset="0"/>
                            </a:rPr>
                            <m:t>syst</m:t>
                          </m:r>
                          <m:r>
                            <a:rPr lang="en-US" altLang="zh-CN">
                              <a:solidFill>
                                <a:schemeClr val="accent6">
                                  <a:lumMod val="75000"/>
                                </a:schemeClr>
                              </a:solidFill>
                              <a:latin typeface="Cambria Math" panose="02040503050406030204" charset="0"/>
                              <a:ea typeface="MS Mincho" charset="0"/>
                              <a:cs typeface="Cambria Math" panose="02040503050406030204" charset="0"/>
                            </a:rPr>
                            <m:t>.</m:t>
                          </m:r>
                        </m:sub>
                      </m:sSub>
                      <m:r>
                        <a:rPr lang="en-US" altLang="zh-CN" i="1">
                          <a:solidFill>
                            <a:schemeClr val="accent6">
                              <a:lumMod val="75000"/>
                            </a:schemeClr>
                          </a:solidFill>
                          <a:latin typeface="Cambria Math" panose="02040503050406030204" charset="0"/>
                          <a:ea typeface="MS Mincho" charset="0"/>
                          <a:cs typeface="Cambria Math" panose="02040503050406030204" charset="0"/>
                        </a:rPr>
                        <m:t>±</m:t>
                      </m:r>
                      <m:sSub>
                        <m:sSubPr>
                          <m:ctrlPr>
                            <a:rPr lang="en-US" altLang="zh-CN" i="1">
                              <a:solidFill>
                                <a:schemeClr val="accent6">
                                  <a:lumMod val="75000"/>
                                </a:schemeClr>
                              </a:solidFill>
                              <a:latin typeface="Cambria Math" panose="02040503050406030204" pitchFamily="18" charset="0"/>
                              <a:ea typeface="MS Mincho" charset="0"/>
                              <a:cs typeface="Cambria Math" panose="02040503050406030204" charset="0"/>
                            </a:rPr>
                          </m:ctrlPr>
                        </m:sSubPr>
                        <m:e>
                          <m:r>
                            <a:rPr lang="en-US" altLang="zh-CN" i="1">
                              <a:solidFill>
                                <a:schemeClr val="accent6">
                                  <a:lumMod val="75000"/>
                                </a:schemeClr>
                              </a:solidFill>
                              <a:latin typeface="Cambria Math" panose="02040503050406030204" charset="0"/>
                              <a:ea typeface="MS Mincho" charset="0"/>
                              <a:cs typeface="Cambria Math" panose="02040503050406030204" charset="0"/>
                            </a:rPr>
                            <m:t>1.14</m:t>
                          </m:r>
                        </m:e>
                        <m:sub>
                          <m:r>
                            <m:rPr>
                              <m:sty m:val="p"/>
                            </m:rPr>
                            <a:rPr lang="en-US" altLang="zh-CN">
                              <a:solidFill>
                                <a:schemeClr val="accent6">
                                  <a:lumMod val="75000"/>
                                </a:schemeClr>
                              </a:solidFill>
                              <a:latin typeface="Cambria Math" panose="02040503050406030204" charset="0"/>
                              <a:ea typeface="MS Mincho" charset="0"/>
                              <a:cs typeface="Cambria Math" panose="02040503050406030204" charset="0"/>
                            </a:rPr>
                            <m:t>ref</m:t>
                          </m:r>
                          <m:r>
                            <a:rPr lang="en-US" altLang="zh-CN">
                              <a:solidFill>
                                <a:schemeClr val="accent6">
                                  <a:lumMod val="75000"/>
                                </a:schemeClr>
                              </a:solidFill>
                              <a:latin typeface="Cambria Math" panose="02040503050406030204" charset="0"/>
                              <a:ea typeface="MS Mincho" charset="0"/>
                              <a:cs typeface="Cambria Math" panose="02040503050406030204" charset="0"/>
                            </a:rPr>
                            <m:t>.</m:t>
                          </m:r>
                        </m:sub>
                      </m:sSub>
                      <m:r>
                        <a:rPr lang="en-US" altLang="zh-CN" i="1">
                          <a:solidFill>
                            <a:schemeClr val="accent6">
                              <a:lumMod val="75000"/>
                            </a:schemeClr>
                          </a:solidFill>
                          <a:latin typeface="Cambria Math" panose="02040503050406030204" charset="0"/>
                          <a:ea typeface="MS Mincho" charset="0"/>
                          <a:cs typeface="Cambria Math" panose="02040503050406030204" charset="0"/>
                        </a:rPr>
                        <m:t>) </m:t>
                      </m:r>
                      <m:r>
                        <m:rPr>
                          <m:sty m:val="p"/>
                        </m:rPr>
                        <a:rPr lang="en-US" altLang="zh-CN">
                          <a:solidFill>
                            <a:schemeClr val="accent6">
                              <a:lumMod val="75000"/>
                            </a:schemeClr>
                          </a:solidFill>
                          <a:latin typeface="Cambria Math" panose="02040503050406030204" charset="0"/>
                          <a:ea typeface="MS Mincho" charset="0"/>
                          <a:cs typeface="Cambria Math" panose="02040503050406030204" charset="0"/>
                        </a:rPr>
                        <m:t>keV</m:t>
                      </m:r>
                    </m:oMath>
                  </m:oMathPara>
                </a14:m>
                <a:endParaRPr lang="en-US" altLang="zh-CN" dirty="0">
                  <a:solidFill>
                    <a:schemeClr val="accent6">
                      <a:lumMod val="75000"/>
                    </a:schemeClr>
                  </a:solidFill>
                  <a:latin typeface="Arial" panose="020B0604020202020204" pitchFamily="34" charset="0"/>
                  <a:ea typeface="MS Mincho" charset="0"/>
                  <a:cs typeface="Arial" panose="020B0604020202020204" pitchFamily="34" charset="0"/>
                </a:endParaRPr>
              </a:p>
            </p:txBody>
          </p:sp>
        </mc:Choice>
        <mc:Fallback>
          <p:sp>
            <p:nvSpPr>
              <p:cNvPr id="17" name="文本框 16">
                <a:extLst>
                  <a:ext uri="{FF2B5EF4-FFF2-40B4-BE49-F238E27FC236}">
                    <a16:creationId xmlns:a16="http://schemas.microsoft.com/office/drawing/2014/main" id="{DAE6E2BA-A484-D502-5FDB-4DB399202801}"/>
                  </a:ext>
                </a:extLst>
              </p:cNvPr>
              <p:cNvSpPr txBox="1">
                <a:spLocks noRot="1" noChangeAspect="1" noMove="1" noResize="1" noEditPoints="1" noAdjustHandles="1" noChangeArrowheads="1" noChangeShapeType="1" noTextEdit="1"/>
              </p:cNvSpPr>
              <p:nvPr/>
            </p:nvSpPr>
            <p:spPr>
              <a:xfrm>
                <a:off x="1297679" y="2758154"/>
                <a:ext cx="5979795" cy="394852"/>
              </a:xfrm>
              <a:prstGeom prst="rect">
                <a:avLst/>
              </a:prstGeom>
              <a:blipFill>
                <a:blip r:embed="rId8"/>
                <a:stretch>
                  <a:fillRect b="-9091"/>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F4B441F7-D294-3C5E-5B82-938C151440C2}"/>
              </a:ext>
            </a:extLst>
          </p:cNvPr>
          <p:cNvSpPr txBox="1"/>
          <p:nvPr/>
        </p:nvSpPr>
        <p:spPr>
          <a:xfrm>
            <a:off x="337185" y="5954403"/>
            <a:ext cx="2804795" cy="275590"/>
          </a:xfrm>
          <a:prstGeom prst="rect">
            <a:avLst/>
          </a:prstGeom>
          <a:noFill/>
        </p:spPr>
        <p:txBody>
          <a:bodyPr wrap="square" rtlCol="0" anchor="t">
            <a:spAutoFit/>
          </a:bodyPr>
          <a:lstStyle/>
          <a:p>
            <a:r>
              <a:rPr lang="en-US" altLang="zh-CN" sz="1200" dirty="0">
                <a:solidFill>
                  <a:schemeClr val="accent5"/>
                </a:solidFill>
              </a:rPr>
              <a:t>Phys. Rev. D 87 (2013) 3, 032003</a:t>
            </a:r>
          </a:p>
        </p:txBody>
      </p:sp>
      <p:sp>
        <p:nvSpPr>
          <p:cNvPr id="19" name="文本框 18">
            <a:extLst>
              <a:ext uri="{FF2B5EF4-FFF2-40B4-BE49-F238E27FC236}">
                <a16:creationId xmlns:a16="http://schemas.microsoft.com/office/drawing/2014/main" id="{51EB2FDB-248C-045A-B1CF-005755B9469C}"/>
              </a:ext>
            </a:extLst>
          </p:cNvPr>
          <p:cNvSpPr txBox="1"/>
          <p:nvPr/>
        </p:nvSpPr>
        <p:spPr>
          <a:xfrm>
            <a:off x="3633561" y="5954403"/>
            <a:ext cx="2120266" cy="338554"/>
          </a:xfrm>
          <a:prstGeom prst="rect">
            <a:avLst/>
          </a:prstGeom>
          <a:noFill/>
        </p:spPr>
        <p:txBody>
          <a:bodyPr wrap="square" rtlCol="0" anchor="t">
            <a:spAutoFit/>
          </a:bodyPr>
          <a:lstStyle/>
          <a:p>
            <a:r>
              <a:rPr lang="en-US" altLang="zh-CN" sz="1600" dirty="0" err="1">
                <a:solidFill>
                  <a:schemeClr val="accent5"/>
                </a:solidFill>
                <a:latin typeface="Arial" panose="020B0604020202020204" pitchFamily="34" charset="0"/>
                <a:cs typeface="Arial" panose="020B0604020202020204" pitchFamily="34" charset="0"/>
              </a:rPr>
              <a:t>arXiv</a:t>
            </a:r>
            <a:r>
              <a:rPr lang="en-US" altLang="zh-CN" sz="1600" dirty="0">
                <a:solidFill>
                  <a:schemeClr val="accent5"/>
                </a:solidFill>
                <a:latin typeface="Arial" panose="020B0604020202020204" pitchFamily="34" charset="0"/>
                <a:cs typeface="Arial" panose="020B0604020202020204" pitchFamily="34" charset="0"/>
              </a:rPr>
              <a:t>: 2412.12998</a:t>
            </a:r>
          </a:p>
        </p:txBody>
      </p:sp>
      <p:grpSp>
        <p:nvGrpSpPr>
          <p:cNvPr id="20" name="组合 19">
            <a:extLst>
              <a:ext uri="{FF2B5EF4-FFF2-40B4-BE49-F238E27FC236}">
                <a16:creationId xmlns:a16="http://schemas.microsoft.com/office/drawing/2014/main" id="{F6D8A201-7C7B-4AC8-9968-0138C443714C}"/>
              </a:ext>
            </a:extLst>
          </p:cNvPr>
          <p:cNvGrpSpPr/>
          <p:nvPr/>
        </p:nvGrpSpPr>
        <p:grpSpPr>
          <a:xfrm>
            <a:off x="7277474" y="3383999"/>
            <a:ext cx="3596640" cy="2595880"/>
            <a:chOff x="731" y="6378"/>
            <a:chExt cx="5487" cy="3959"/>
          </a:xfrm>
        </p:grpSpPr>
        <p:pic>
          <p:nvPicPr>
            <p:cNvPr id="21" name="图片 20">
              <a:extLst>
                <a:ext uri="{FF2B5EF4-FFF2-40B4-BE49-F238E27FC236}">
                  <a16:creationId xmlns:a16="http://schemas.microsoft.com/office/drawing/2014/main" id="{105B4BEC-F8C3-4120-75C9-A96EAC4F61F8}"/>
                </a:ext>
              </a:extLst>
            </p:cNvPr>
            <p:cNvPicPr>
              <a:picLocks noChangeAspect="1"/>
            </p:cNvPicPr>
            <p:nvPr/>
          </p:nvPicPr>
          <p:blipFill>
            <a:blip r:embed="rId9"/>
            <a:stretch>
              <a:fillRect/>
            </a:stretch>
          </p:blipFill>
          <p:spPr>
            <a:xfrm>
              <a:off x="731" y="6378"/>
              <a:ext cx="5487" cy="3959"/>
            </a:xfrm>
            <a:prstGeom prst="rect">
              <a:avLst/>
            </a:prstGeom>
          </p:spPr>
        </p:pic>
        <p:sp>
          <p:nvSpPr>
            <p:cNvPr id="22" name="文本框 21">
              <a:extLst>
                <a:ext uri="{FF2B5EF4-FFF2-40B4-BE49-F238E27FC236}">
                  <a16:creationId xmlns:a16="http://schemas.microsoft.com/office/drawing/2014/main" id="{949DFF6F-F392-8640-7BDC-56190DE93CD8}"/>
                </a:ext>
              </a:extLst>
            </p:cNvPr>
            <p:cNvSpPr txBox="1"/>
            <p:nvPr/>
          </p:nvSpPr>
          <p:spPr>
            <a:xfrm>
              <a:off x="1733" y="7431"/>
              <a:ext cx="1456" cy="796"/>
            </a:xfrm>
            <a:prstGeom prst="rect">
              <a:avLst/>
            </a:prstGeom>
            <a:noFill/>
            <a:ln w="12700" cmpd="sng">
              <a:noFill/>
              <a:prstDash val="solid"/>
            </a:ln>
          </p:spPr>
          <p:txBody>
            <a:bodyPr wrap="square" rtlCol="0">
              <a:spAutoFit/>
            </a:bodyPr>
            <a:lstStyle/>
            <a:p>
              <a:pPr algn="ctr"/>
              <a:r>
                <a:rPr lang="en-US" altLang="zh-CN" sz="1400" dirty="0">
                  <a:solidFill>
                    <a:srgbClr val="FF0000"/>
                  </a:solidFill>
                </a:rPr>
                <a:t>most precise</a:t>
              </a:r>
            </a:p>
          </p:txBody>
        </p:sp>
      </p:grpSp>
      <p:sp>
        <p:nvSpPr>
          <p:cNvPr id="23" name="文本框 22">
            <a:extLst>
              <a:ext uri="{FF2B5EF4-FFF2-40B4-BE49-F238E27FC236}">
                <a16:creationId xmlns:a16="http://schemas.microsoft.com/office/drawing/2014/main" id="{649E149E-20C1-6CBB-4772-8BCAB9B04607}"/>
              </a:ext>
            </a:extLst>
          </p:cNvPr>
          <p:cNvSpPr txBox="1"/>
          <p:nvPr/>
        </p:nvSpPr>
        <p:spPr>
          <a:xfrm>
            <a:off x="7816059" y="3688138"/>
            <a:ext cx="1338828" cy="369332"/>
          </a:xfrm>
          <a:prstGeom prst="rect">
            <a:avLst/>
          </a:prstGeom>
          <a:noFill/>
        </p:spPr>
        <p:txBody>
          <a:bodyPr wrap="none" rtlCol="0">
            <a:spAutoFit/>
          </a:bodyPr>
          <a:lstStyle/>
          <a:p>
            <a:r>
              <a:rPr kumimoji="1" lang="en-US" altLang="zh-CN" dirty="0">
                <a:solidFill>
                  <a:srgbClr val="FFC000"/>
                </a:solidFill>
              </a:rPr>
              <a:t>Preliminary</a:t>
            </a:r>
            <a:endParaRPr kumimoji="1" lang="zh-CN" altLang="en-US" dirty="0">
              <a:solidFill>
                <a:srgbClr val="FFC000"/>
              </a:solidFill>
            </a:endParaRPr>
          </a:p>
        </p:txBody>
      </p:sp>
      <mc:AlternateContent xmlns:mc="http://schemas.openxmlformats.org/markup-compatibility/2006">
        <mc:Choice xmlns:a14="http://schemas.microsoft.com/office/drawing/2010/main" Requires="a14">
          <p:sp>
            <p:nvSpPr>
              <p:cNvPr id="24" name="文本框 23">
                <a:extLst>
                  <a:ext uri="{FF2B5EF4-FFF2-40B4-BE49-F238E27FC236}">
                    <a16:creationId xmlns:a16="http://schemas.microsoft.com/office/drawing/2014/main" id="{BF30C789-CDA7-250B-1477-96B7ED7CCBC4}"/>
                  </a:ext>
                </a:extLst>
              </p:cNvPr>
              <p:cNvSpPr txBox="1"/>
              <p:nvPr/>
            </p:nvSpPr>
            <p:spPr>
              <a:xfrm>
                <a:off x="8964595" y="4512827"/>
                <a:ext cx="2653030" cy="3067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a:solidFill>
                                <a:schemeClr val="accent6"/>
                              </a:solidFill>
                              <a:latin typeface="Cambria Math" panose="02040503050406030204" pitchFamily="18" charset="0"/>
                              <a:ea typeface="MS Mincho" charset="0"/>
                              <a:cs typeface="Cambria Math" panose="02040503050406030204" charset="0"/>
                            </a:rPr>
                          </m:ctrlPr>
                        </m:sSubPr>
                        <m:e>
                          <m:r>
                            <a:rPr lang="en-US" altLang="zh-CN" sz="1400" i="1">
                              <a:solidFill>
                                <a:schemeClr val="accent6"/>
                              </a:solidFill>
                              <a:latin typeface="Cambria Math" panose="02040503050406030204" charset="0"/>
                              <a:ea typeface="MS Mincho" charset="0"/>
                              <a:cs typeface="Cambria Math" panose="02040503050406030204" charset="0"/>
                            </a:rPr>
                            <m:t>h</m:t>
                          </m:r>
                        </m:e>
                        <m:sub>
                          <m:r>
                            <a:rPr lang="en-US" altLang="zh-CN" sz="1400" i="1">
                              <a:solidFill>
                                <a:schemeClr val="accent6"/>
                              </a:solidFill>
                              <a:latin typeface="Cambria Math" panose="02040503050406030204" charset="0"/>
                              <a:ea typeface="MS Mincho" charset="0"/>
                              <a:cs typeface="Cambria Math" panose="02040503050406030204" charset="0"/>
                            </a:rPr>
                            <m:t>𝑐</m:t>
                          </m:r>
                        </m:sub>
                      </m:sSub>
                      <m:r>
                        <a:rPr lang="en-US" altLang="zh-CN" sz="1400" i="1">
                          <a:solidFill>
                            <a:schemeClr val="accent6"/>
                          </a:solidFill>
                          <a:latin typeface="Cambria Math" panose="02040503050406030204" charset="0"/>
                          <a:ea typeface="MS Mincho" charset="0"/>
                          <a:cs typeface="Cambria Math" panose="02040503050406030204" charset="0"/>
                        </a:rPr>
                        <m:t>→</m:t>
                      </m:r>
                      <m:r>
                        <a:rPr lang="en-US" altLang="zh-CN" sz="1400" i="1">
                          <a:solidFill>
                            <a:schemeClr val="accent6"/>
                          </a:solidFill>
                          <a:latin typeface="Cambria Math" panose="02040503050406030204" charset="0"/>
                          <a:ea typeface="MS Mincho" charset="0"/>
                          <a:cs typeface="Cambria Math" panose="02040503050406030204" charset="0"/>
                        </a:rPr>
                        <m:t>𝛾</m:t>
                      </m:r>
                      <m:sSub>
                        <m:sSubPr>
                          <m:ctrlPr>
                            <a:rPr lang="en-US" altLang="zh-CN" sz="1400" i="1">
                              <a:solidFill>
                                <a:schemeClr val="accent6"/>
                              </a:solidFill>
                              <a:latin typeface="Cambria Math" panose="02040503050406030204" pitchFamily="18" charset="0"/>
                              <a:ea typeface="MS Mincho" charset="0"/>
                              <a:cs typeface="Cambria Math" panose="02040503050406030204" charset="0"/>
                            </a:rPr>
                          </m:ctrlPr>
                        </m:sSubPr>
                        <m:e>
                          <m:r>
                            <a:rPr lang="en-US" altLang="zh-CN" sz="1400" i="1">
                              <a:solidFill>
                                <a:schemeClr val="accent6"/>
                              </a:solidFill>
                              <a:latin typeface="Cambria Math" panose="02040503050406030204" charset="0"/>
                              <a:ea typeface="MS Mincho" charset="0"/>
                              <a:cs typeface="Cambria Math" panose="02040503050406030204" charset="0"/>
                            </a:rPr>
                            <m:t>𝜂</m:t>
                          </m:r>
                        </m:e>
                        <m:sub>
                          <m:r>
                            <a:rPr lang="en-US" altLang="zh-CN" sz="1400" i="1">
                              <a:solidFill>
                                <a:schemeClr val="accent6"/>
                              </a:solidFill>
                              <a:latin typeface="Cambria Math" panose="02040503050406030204" charset="0"/>
                              <a:ea typeface="MS Mincho" charset="0"/>
                              <a:cs typeface="Cambria Math" panose="02040503050406030204" charset="0"/>
                            </a:rPr>
                            <m:t>𝑐</m:t>
                          </m:r>
                        </m:sub>
                      </m:sSub>
                      <m:r>
                        <a:rPr lang="en-US" altLang="zh-CN" sz="1400" i="1">
                          <a:solidFill>
                            <a:schemeClr val="accent6"/>
                          </a:solidFill>
                          <a:latin typeface="Cambria Math" panose="02040503050406030204" charset="0"/>
                          <a:ea typeface="MS Mincho" charset="0"/>
                          <a:cs typeface="Cambria Math" panose="02040503050406030204" charset="0"/>
                        </a:rPr>
                        <m:t>(→</m:t>
                      </m:r>
                      <m:r>
                        <a:rPr lang="en-US" altLang="zh-CN" sz="1400" i="1">
                          <a:solidFill>
                            <a:schemeClr val="accent6"/>
                          </a:solidFill>
                          <a:latin typeface="Cambria Math" panose="02040503050406030204" charset="0"/>
                          <a:ea typeface="MS Mincho" charset="0"/>
                          <a:cs typeface="Cambria Math" panose="02040503050406030204" charset="0"/>
                        </a:rPr>
                        <m:t>𝛾𝛾</m:t>
                      </m:r>
                      <m:r>
                        <a:rPr lang="en-US" altLang="zh-CN" sz="1400" i="1">
                          <a:solidFill>
                            <a:schemeClr val="accent6"/>
                          </a:solidFill>
                          <a:latin typeface="Cambria Math" panose="02040503050406030204" charset="0"/>
                          <a:ea typeface="MS Mincho" charset="0"/>
                          <a:cs typeface="Cambria Math" panose="02040503050406030204" charset="0"/>
                        </a:rPr>
                        <m:t>)</m:t>
                      </m:r>
                    </m:oMath>
                  </m:oMathPara>
                </a14:m>
                <a:endParaRPr lang="en-US" altLang="zh-CN" sz="1400" i="1" dirty="0">
                  <a:solidFill>
                    <a:schemeClr val="accent6"/>
                  </a:solidFill>
                  <a:latin typeface="Cambria Math" panose="02040503050406030204" charset="0"/>
                  <a:ea typeface="MS Mincho" charset="0"/>
                  <a:cs typeface="Cambria Math" panose="02040503050406030204" charset="0"/>
                </a:endParaRPr>
              </a:p>
            </p:txBody>
          </p:sp>
        </mc:Choice>
        <mc:Fallback>
          <p:sp>
            <p:nvSpPr>
              <p:cNvPr id="24" name="文本框 23">
                <a:extLst>
                  <a:ext uri="{FF2B5EF4-FFF2-40B4-BE49-F238E27FC236}">
                    <a16:creationId xmlns:a16="http://schemas.microsoft.com/office/drawing/2014/main" id="{BF30C789-CDA7-250B-1477-96B7ED7CCBC4}"/>
                  </a:ext>
                </a:extLst>
              </p:cNvPr>
              <p:cNvSpPr txBox="1">
                <a:spLocks noRot="1" noChangeAspect="1" noMove="1" noResize="1" noEditPoints="1" noAdjustHandles="1" noChangeArrowheads="1" noChangeShapeType="1" noTextEdit="1"/>
              </p:cNvSpPr>
              <p:nvPr/>
            </p:nvSpPr>
            <p:spPr>
              <a:xfrm>
                <a:off x="8964595" y="4512827"/>
                <a:ext cx="2653030" cy="306705"/>
              </a:xfrm>
              <a:prstGeom prst="rect">
                <a:avLst/>
              </a:prstGeom>
              <a:blipFill>
                <a:blip r:embed="rId10"/>
                <a:stretch>
                  <a:fillRect b="-8000"/>
                </a:stretch>
              </a:blipFill>
            </p:spPr>
            <p:txBody>
              <a:bodyPr/>
              <a:lstStyle/>
              <a:p>
                <a:r>
                  <a:rPr lang="zh-CN" altLang="en-US">
                    <a:noFill/>
                  </a:rPr>
                  <a:t> </a:t>
                </a:r>
              </a:p>
            </p:txBody>
          </p:sp>
        </mc:Fallback>
      </mc:AlternateContent>
      <p:sp>
        <p:nvSpPr>
          <p:cNvPr id="25" name="文本框 24">
            <a:extLst>
              <a:ext uri="{FF2B5EF4-FFF2-40B4-BE49-F238E27FC236}">
                <a16:creationId xmlns:a16="http://schemas.microsoft.com/office/drawing/2014/main" id="{A5A28C75-37CD-527D-5F24-B758257FC7F2}"/>
              </a:ext>
            </a:extLst>
          </p:cNvPr>
          <p:cNvSpPr txBox="1"/>
          <p:nvPr/>
        </p:nvSpPr>
        <p:spPr>
          <a:xfrm>
            <a:off x="7376648" y="6283460"/>
            <a:ext cx="3556478" cy="461665"/>
          </a:xfrm>
          <a:prstGeom prst="rect">
            <a:avLst/>
          </a:prstGeom>
          <a:noFill/>
        </p:spPr>
        <p:txBody>
          <a:bodyPr wrap="square" rtlCol="0" anchor="t">
            <a:spAutoFit/>
          </a:bodyPr>
          <a:lstStyle/>
          <a:p>
            <a:pPr algn="ctr"/>
            <a:r>
              <a:rPr lang="en-US" altLang="zh-CN" sz="1200" dirty="0">
                <a:solidFill>
                  <a:schemeClr val="accent5"/>
                </a:solidFill>
              </a:rPr>
              <a:t>in preparation</a:t>
            </a:r>
          </a:p>
          <a:p>
            <a:pPr algn="ctr"/>
            <a:r>
              <a:rPr lang="en-US" altLang="zh-CN" sz="1200" dirty="0">
                <a:solidFill>
                  <a:schemeClr val="accent5"/>
                </a:solidFill>
              </a:rPr>
              <a:t>Precise test of LQCD: hyperfine mass splitting </a:t>
            </a:r>
          </a:p>
        </p:txBody>
      </p:sp>
      <mc:AlternateContent xmlns:mc="http://schemas.openxmlformats.org/markup-compatibility/2006">
        <mc:Choice xmlns:a14="http://schemas.microsoft.com/office/drawing/2010/main" Requires="a14">
          <p:sp>
            <p:nvSpPr>
              <p:cNvPr id="26" name="文本框 25">
                <a:extLst>
                  <a:ext uri="{FF2B5EF4-FFF2-40B4-BE49-F238E27FC236}">
                    <a16:creationId xmlns:a16="http://schemas.microsoft.com/office/drawing/2014/main" id="{DDD4FFA8-D336-BE07-625C-62C3428D70C8}"/>
                  </a:ext>
                </a:extLst>
              </p:cNvPr>
              <p:cNvSpPr txBox="1"/>
              <p:nvPr/>
            </p:nvSpPr>
            <p:spPr>
              <a:xfrm>
                <a:off x="6649756" y="5776451"/>
                <a:ext cx="5943578" cy="646331"/>
              </a:xfrm>
              <a:prstGeom prst="rect">
                <a:avLst/>
              </a:prstGeom>
              <a:noFill/>
            </p:spPr>
            <p:txBody>
              <a:bodyPr wrap="square">
                <a:spAutoFit/>
              </a:bodyPr>
              <a:lstStyle/>
              <a:p>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rPr>
                  <a:t>The first measurement of absolute branching fraction </a:t>
                </a:r>
              </a:p>
              <a:p>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rPr>
                  <a:t>via </a:t>
                </a:r>
                <a14:m>
                  <m:oMath xmlns:m="http://schemas.openxmlformats.org/officeDocument/2006/math">
                    <m:sSub>
                      <m:sSubPr>
                        <m:ctrlPr>
                          <a:rPr lang="en-US" altLang="zh-CN" sz="1800" i="1">
                            <a:solidFill>
                              <a:srgbClr val="FF0000"/>
                            </a:solidFill>
                            <a:latin typeface="Cambria Math" panose="02040503050406030204" pitchFamily="18" charset="0"/>
                            <a:ea typeface="MS Mincho" charset="0"/>
                            <a:cs typeface="Cambria Math" panose="02040503050406030204" charset="0"/>
                          </a:rPr>
                        </m:ctrlPr>
                      </m:sSubPr>
                      <m:e>
                        <m:r>
                          <a:rPr lang="en-US" altLang="zh-CN" sz="1800" i="1">
                            <a:solidFill>
                              <a:srgbClr val="FF0000"/>
                            </a:solidFill>
                            <a:latin typeface="Cambria Math" panose="02040503050406030204" charset="0"/>
                            <a:ea typeface="MS Mincho" charset="0"/>
                            <a:cs typeface="Cambria Math" panose="02040503050406030204" charset="0"/>
                          </a:rPr>
                          <m:t>h</m:t>
                        </m:r>
                      </m:e>
                      <m:sub>
                        <m:r>
                          <a:rPr lang="en-US" altLang="zh-CN" sz="1800" i="1">
                            <a:solidFill>
                              <a:srgbClr val="FF0000"/>
                            </a:solidFill>
                            <a:latin typeface="Cambria Math" panose="02040503050406030204" charset="0"/>
                            <a:ea typeface="MS Mincho" charset="0"/>
                            <a:cs typeface="Cambria Math" panose="02040503050406030204" charset="0"/>
                          </a:rPr>
                          <m:t>𝑐</m:t>
                        </m:r>
                      </m:sub>
                    </m:sSub>
                    <m:r>
                      <a:rPr lang="en-US" altLang="zh-CN" sz="1800" i="1">
                        <a:solidFill>
                          <a:srgbClr val="FF0000"/>
                        </a:solidFill>
                        <a:latin typeface="Cambria Math" panose="02040503050406030204" charset="0"/>
                        <a:ea typeface="MS Mincho" charset="0"/>
                        <a:cs typeface="Cambria Math" panose="02040503050406030204" charset="0"/>
                      </a:rPr>
                      <m:t>→</m:t>
                    </m:r>
                    <m:r>
                      <a:rPr lang="en-US" altLang="zh-CN" sz="1800" i="1">
                        <a:solidFill>
                          <a:srgbClr val="FF0000"/>
                        </a:solidFill>
                        <a:latin typeface="Cambria Math" panose="02040503050406030204" charset="0"/>
                        <a:ea typeface="MS Mincho" charset="0"/>
                        <a:cs typeface="Cambria Math" panose="02040503050406030204" charset="0"/>
                      </a:rPr>
                      <m:t>𝛾</m:t>
                    </m:r>
                    <m:sSub>
                      <m:sSubPr>
                        <m:ctrlPr>
                          <a:rPr lang="en-US" altLang="zh-CN" sz="1800" i="1">
                            <a:solidFill>
                              <a:srgbClr val="FF0000"/>
                            </a:solidFill>
                            <a:latin typeface="Cambria Math" panose="02040503050406030204" pitchFamily="18" charset="0"/>
                            <a:ea typeface="MS Mincho" charset="0"/>
                            <a:cs typeface="Cambria Math" panose="02040503050406030204" charset="0"/>
                          </a:rPr>
                        </m:ctrlPr>
                      </m:sSubPr>
                      <m:e>
                        <m:r>
                          <a:rPr lang="en-US" altLang="zh-CN" sz="1800" i="1">
                            <a:solidFill>
                              <a:srgbClr val="FF0000"/>
                            </a:solidFill>
                            <a:latin typeface="Cambria Math" panose="02040503050406030204" charset="0"/>
                            <a:ea typeface="MS Mincho" charset="0"/>
                            <a:cs typeface="Cambria Math" panose="02040503050406030204" charset="0"/>
                          </a:rPr>
                          <m:t>𝜂</m:t>
                        </m:r>
                      </m:e>
                      <m:sub>
                        <m:r>
                          <a:rPr lang="en-US" altLang="zh-CN" sz="1800" i="1">
                            <a:solidFill>
                              <a:srgbClr val="FF0000"/>
                            </a:solidFill>
                            <a:latin typeface="Cambria Math" panose="02040503050406030204" charset="0"/>
                            <a:ea typeface="MS Mincho" charset="0"/>
                            <a:cs typeface="Cambria Math" panose="02040503050406030204" charset="0"/>
                          </a:rPr>
                          <m:t>𝑐</m:t>
                        </m:r>
                      </m:sub>
                    </m:sSub>
                  </m:oMath>
                </a14:m>
                <a:r>
                  <a:rPr lang="en-US" altLang="zh-CN" sz="1800" dirty="0">
                    <a:solidFill>
                      <a:srgbClr val="FF0000"/>
                    </a:solidFill>
                    <a:latin typeface="Arial" panose="020B0604020202020204" pitchFamily="34" charset="0"/>
                    <a:ea typeface="微软雅黑" panose="020B0503020204020204" charset="-122"/>
                    <a:cs typeface="Arial" panose="020B0604020202020204" pitchFamily="34" charset="0"/>
                  </a:rPr>
                  <a:t> will provide a brand new reference </a:t>
                </a:r>
                <a:endParaRPr lang="zh-CN" altLang="en-US" dirty="0"/>
              </a:p>
            </p:txBody>
          </p:sp>
        </mc:Choice>
        <mc:Fallback>
          <p:sp>
            <p:nvSpPr>
              <p:cNvPr id="26" name="文本框 25">
                <a:extLst>
                  <a:ext uri="{FF2B5EF4-FFF2-40B4-BE49-F238E27FC236}">
                    <a16:creationId xmlns:a16="http://schemas.microsoft.com/office/drawing/2014/main" id="{DDD4FFA8-D336-BE07-625C-62C3428D70C8}"/>
                  </a:ext>
                </a:extLst>
              </p:cNvPr>
              <p:cNvSpPr txBox="1">
                <a:spLocks noRot="1" noChangeAspect="1" noMove="1" noResize="1" noEditPoints="1" noAdjustHandles="1" noChangeArrowheads="1" noChangeShapeType="1" noTextEdit="1"/>
              </p:cNvSpPr>
              <p:nvPr/>
            </p:nvSpPr>
            <p:spPr>
              <a:xfrm>
                <a:off x="6649756" y="5776451"/>
                <a:ext cx="5943578" cy="646331"/>
              </a:xfrm>
              <a:prstGeom prst="rect">
                <a:avLst/>
              </a:prstGeom>
              <a:blipFill>
                <a:blip r:embed="rId11"/>
                <a:stretch>
                  <a:fillRect l="-853" t="-5882" b="-1372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98447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标题 1">
                <a:extLst>
                  <a:ext uri="{FF2B5EF4-FFF2-40B4-BE49-F238E27FC236}">
                    <a16:creationId xmlns:a16="http://schemas.microsoft.com/office/drawing/2014/main" id="{4B5468B5-7B9C-712F-8169-FBD81FCCF3BA}"/>
                  </a:ext>
                </a:extLst>
              </p:cNvPr>
              <p:cNvSpPr>
                <a:spLocks noGrp="1"/>
              </p:cNvSpPr>
              <p:nvPr>
                <p:ph type="title"/>
              </p:nvPr>
            </p:nvSpPr>
            <p:spPr>
              <a:xfrm>
                <a:off x="1107500" y="92058"/>
                <a:ext cx="11084500" cy="659643"/>
              </a:xfrm>
            </p:spPr>
            <p:txBody>
              <a:bodyPr>
                <a:normAutofit fontScale="90000"/>
              </a:bodyPr>
              <a:lstStyle/>
              <a:p>
                <a:r>
                  <a:rPr kumimoji="1" lang="en-US" altLang="zh-CN" dirty="0"/>
                  <a:t>Highlights: </a:t>
                </a:r>
                <a:r>
                  <a:rPr lang="en-US" altLang="zh-CN" sz="3700" b="1" dirty="0">
                    <a:solidFill>
                      <a:srgbClr val="FF0000"/>
                    </a:solidFill>
                    <a:effectLst>
                      <a:outerShdw blurRad="38100" dist="38100" dir="2700000" algn="tl">
                        <a:srgbClr val="000000">
                          <a:alpha val="43137"/>
                        </a:srgbClr>
                      </a:outerShdw>
                    </a:effectLst>
                    <a:latin typeface="+mn-lt"/>
                  </a:rPr>
                  <a:t>The most precise measurement of </a:t>
                </a:r>
                <a14:m>
                  <m:oMath xmlns:m="http://schemas.openxmlformats.org/officeDocument/2006/math">
                    <m:sSup>
                      <m:sSupPr>
                        <m:ctrlPr>
                          <a:rPr lang="zh-CN" altLang="zh-CN" sz="3700" b="1" i="1" smtClean="0">
                            <a:solidFill>
                              <a:srgbClr val="FF0000"/>
                            </a:solidFill>
                            <a:effectLst>
                              <a:outerShdw blurRad="38100" dist="38100" dir="2700000" algn="tl">
                                <a:srgbClr val="000000">
                                  <a:alpha val="43137"/>
                                </a:srgbClr>
                              </a:outerShdw>
                            </a:effectLst>
                            <a:latin typeface="Cambria Math" panose="02040503050406030204" pitchFamily="18" charset="0"/>
                          </a:rPr>
                        </m:ctrlPr>
                      </m:sSupPr>
                      <m:e>
                        <m:r>
                          <a:rPr lang="en-US" altLang="zh-CN" sz="3700" b="1" i="0">
                            <a:solidFill>
                              <a:srgbClr val="FF0000"/>
                            </a:solidFill>
                            <a:effectLst>
                              <a:outerShdw blurRad="38100" dist="38100" dir="2700000" algn="tl">
                                <a:srgbClr val="000000">
                                  <a:alpha val="43137"/>
                                </a:srgbClr>
                              </a:outerShdw>
                            </a:effectLst>
                            <a:latin typeface="Cambria Math" panose="02040503050406030204" pitchFamily="18" charset="0"/>
                          </a:rPr>
                          <m:t>𝐃</m:t>
                        </m:r>
                      </m:e>
                      <m:sup>
                        <m:r>
                          <a:rPr lang="en-US" altLang="zh-CN" sz="3700" b="1" i="0" smtClean="0">
                            <a:solidFill>
                              <a:srgbClr val="FF0000"/>
                            </a:solidFill>
                            <a:effectLst>
                              <a:outerShdw blurRad="38100" dist="38100" dir="2700000" algn="tl">
                                <a:srgbClr val="000000">
                                  <a:alpha val="43137"/>
                                </a:srgbClr>
                              </a:outerShdw>
                            </a:effectLst>
                            <a:latin typeface="Cambria Math" panose="02040503050406030204" pitchFamily="18" charset="0"/>
                          </a:rPr>
                          <m:t>+</m:t>
                        </m:r>
                      </m:sup>
                    </m:sSup>
                    <m:r>
                      <a:rPr lang="zh-CN" altLang="zh-CN" sz="3700" b="1" i="0">
                        <a:solidFill>
                          <a:srgbClr val="FF0000"/>
                        </a:solidFill>
                        <a:effectLst>
                          <a:outerShdw blurRad="38100" dist="38100" dir="2700000" algn="tl">
                            <a:srgbClr val="000000">
                              <a:alpha val="43137"/>
                            </a:srgbClr>
                          </a:outerShdw>
                        </a:effectLst>
                        <a:latin typeface="Cambria Math" panose="02040503050406030204" pitchFamily="18" charset="0"/>
                      </a:rPr>
                      <m:t>→</m:t>
                    </m:r>
                    <m:sSup>
                      <m:sSupPr>
                        <m:ctrlPr>
                          <a:rPr lang="zh-CN" altLang="zh-CN" sz="3700" b="1" i="1" smtClean="0">
                            <a:solidFill>
                              <a:srgbClr val="FF0000"/>
                            </a:solidFill>
                            <a:effectLst>
                              <a:outerShdw blurRad="38100" dist="38100" dir="2700000" algn="tl">
                                <a:srgbClr val="000000">
                                  <a:alpha val="43137"/>
                                </a:srgbClr>
                              </a:outerShdw>
                            </a:effectLst>
                            <a:latin typeface="Cambria Math" panose="02040503050406030204" pitchFamily="18" charset="0"/>
                          </a:rPr>
                        </m:ctrlPr>
                      </m:sSupPr>
                      <m:e>
                        <m:r>
                          <a:rPr lang="en-US" altLang="zh-CN" sz="3700" b="1" i="0" smtClean="0">
                            <a:solidFill>
                              <a:srgbClr val="FF0000"/>
                            </a:solidFill>
                            <a:effectLst>
                              <a:outerShdw blurRad="38100" dist="38100" dir="2700000" algn="tl">
                                <a:srgbClr val="000000">
                                  <a:alpha val="43137"/>
                                </a:srgbClr>
                              </a:outerShdw>
                            </a:effectLst>
                            <a:latin typeface="Cambria Math" panose="02040503050406030204" pitchFamily="18" charset="0"/>
                          </a:rPr>
                          <m:t>𝛍</m:t>
                        </m:r>
                      </m:e>
                      <m:sup>
                        <m:r>
                          <a:rPr lang="en-US" altLang="zh-CN" sz="3700" b="1" i="0">
                            <a:solidFill>
                              <a:srgbClr val="FF0000"/>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3700" b="1" i="1">
                            <a:solidFill>
                              <a:srgbClr val="FF0000"/>
                            </a:solidFill>
                            <a:effectLst>
                              <a:outerShdw blurRad="38100" dist="38100" dir="2700000" algn="tl">
                                <a:srgbClr val="000000">
                                  <a:alpha val="43137"/>
                                </a:srgbClr>
                              </a:outerShdw>
                            </a:effectLst>
                            <a:latin typeface="Cambria Math" panose="02040503050406030204" pitchFamily="18" charset="0"/>
                          </a:rPr>
                        </m:ctrlPr>
                      </m:sSubPr>
                      <m:e>
                        <m:r>
                          <a:rPr lang="en-US" altLang="zh-CN" sz="3700" b="1" i="0">
                            <a:solidFill>
                              <a:srgbClr val="FF0000"/>
                            </a:solidFill>
                            <a:effectLst>
                              <a:outerShdw blurRad="38100" dist="38100" dir="2700000" algn="tl">
                                <a:srgbClr val="000000">
                                  <a:alpha val="43137"/>
                                </a:srgbClr>
                              </a:outerShdw>
                            </a:effectLst>
                            <a:latin typeface="Cambria Math" panose="02040503050406030204" pitchFamily="18" charset="0"/>
                          </a:rPr>
                          <m:t>𝛎</m:t>
                        </m:r>
                      </m:e>
                      <m:sub>
                        <m:r>
                          <a:rPr lang="en-US" altLang="zh-CN" sz="3700" b="1" i="0" smtClean="0">
                            <a:solidFill>
                              <a:srgbClr val="FF0000"/>
                            </a:solidFill>
                            <a:effectLst>
                              <a:outerShdw blurRad="38100" dist="38100" dir="2700000" algn="tl">
                                <a:srgbClr val="000000">
                                  <a:alpha val="43137"/>
                                </a:srgbClr>
                              </a:outerShdw>
                            </a:effectLst>
                            <a:latin typeface="Cambria Math" panose="02040503050406030204" pitchFamily="18" charset="0"/>
                          </a:rPr>
                          <m:t>𝛍</m:t>
                        </m:r>
                      </m:sub>
                    </m:sSub>
                  </m:oMath>
                </a14:m>
                <a:r>
                  <a:rPr kumimoji="1" lang="en-US" altLang="zh-CN" sz="3700" b="1" dirty="0">
                    <a:solidFill>
                      <a:srgbClr val="FF0000"/>
                    </a:solidFill>
                    <a:latin typeface="+mn-lt"/>
                  </a:rPr>
                  <a:t> </a:t>
                </a:r>
                <a:endParaRPr kumimoji="1" lang="zh-CN" altLang="en-US" sz="3700" dirty="0"/>
              </a:p>
            </p:txBody>
          </p:sp>
        </mc:Choice>
        <mc:Fallback>
          <p:sp>
            <p:nvSpPr>
              <p:cNvPr id="2" name="标题 1">
                <a:extLst>
                  <a:ext uri="{FF2B5EF4-FFF2-40B4-BE49-F238E27FC236}">
                    <a16:creationId xmlns:a16="http://schemas.microsoft.com/office/drawing/2014/main" id="{4B5468B5-7B9C-712F-8169-FBD81FCCF3BA}"/>
                  </a:ext>
                </a:extLst>
              </p:cNvPr>
              <p:cNvSpPr>
                <a:spLocks noGrp="1" noRot="1" noChangeAspect="1" noMove="1" noResize="1" noEditPoints="1" noAdjustHandles="1" noChangeArrowheads="1" noChangeShapeType="1" noTextEdit="1"/>
              </p:cNvSpPr>
              <p:nvPr>
                <p:ph type="title"/>
              </p:nvPr>
            </p:nvSpPr>
            <p:spPr>
              <a:xfrm>
                <a:off x="1107500" y="92058"/>
                <a:ext cx="11084500" cy="659643"/>
              </a:xfrm>
              <a:blipFill>
                <a:blip r:embed="rId2"/>
                <a:stretch>
                  <a:fillRect l="-1716" t="-20755" b="-28302"/>
                </a:stretch>
              </a:blipFill>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FC5E85FF-5132-66B0-F50A-95DDC645944E}"/>
              </a:ext>
            </a:extLst>
          </p:cNvPr>
          <p:cNvSpPr>
            <a:spLocks noGrp="1"/>
          </p:cNvSpPr>
          <p:nvPr>
            <p:ph type="sldNum" sz="quarter" idx="12"/>
          </p:nvPr>
        </p:nvSpPr>
        <p:spPr/>
        <p:txBody>
          <a:bodyPr/>
          <a:lstStyle/>
          <a:p>
            <a:pPr>
              <a:defRPr/>
            </a:pPr>
            <a:fld id="{ACE037BA-5493-4FF1-911D-2764F375B633}" type="slidenum">
              <a:rPr lang="zh-CN" altLang="en-US" smtClean="0"/>
              <a:pPr>
                <a:defRPr/>
              </a:pPr>
              <a:t>25</a:t>
            </a:fld>
            <a:endParaRPr lang="en-US" altLang="zh-CN" dirty="0">
              <a:ea typeface="黑体" panose="02010609060101010101" pitchFamily="49" charset="-122"/>
            </a:endParaRPr>
          </a:p>
        </p:txBody>
      </p:sp>
      <p:grpSp>
        <p:nvGrpSpPr>
          <p:cNvPr id="5" name="组合 4">
            <a:extLst>
              <a:ext uri="{FF2B5EF4-FFF2-40B4-BE49-F238E27FC236}">
                <a16:creationId xmlns:a16="http://schemas.microsoft.com/office/drawing/2014/main" id="{38AFDFA0-3CF4-8E8B-6DEC-4331060F3277}"/>
              </a:ext>
            </a:extLst>
          </p:cNvPr>
          <p:cNvGrpSpPr/>
          <p:nvPr/>
        </p:nvGrpSpPr>
        <p:grpSpPr>
          <a:xfrm>
            <a:off x="265074" y="1475454"/>
            <a:ext cx="11200326" cy="4577301"/>
            <a:chOff x="265074" y="1475454"/>
            <a:chExt cx="11200326" cy="4577301"/>
          </a:xfrm>
        </p:grpSpPr>
        <p:sp>
          <p:nvSpPr>
            <p:cNvPr id="6" name="TextBox 11">
              <a:extLst>
                <a:ext uri="{FF2B5EF4-FFF2-40B4-BE49-F238E27FC236}">
                  <a16:creationId xmlns:a16="http://schemas.microsoft.com/office/drawing/2014/main" id="{2714ECD9-13C3-BBB2-F3E4-D6D5CC437B56}"/>
                </a:ext>
              </a:extLst>
            </p:cNvPr>
            <p:cNvSpPr txBox="1">
              <a:spLocks noChangeArrowheads="1"/>
            </p:cNvSpPr>
            <p:nvPr/>
          </p:nvSpPr>
          <p:spPr bwMode="auto">
            <a:xfrm>
              <a:off x="898200" y="4354751"/>
              <a:ext cx="31159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ts val="1800"/>
                </a:lnSpc>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The most precise to date</a:t>
              </a:r>
              <a:endPar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7" name="图片 6">
              <a:extLst>
                <a:ext uri="{FF2B5EF4-FFF2-40B4-BE49-F238E27FC236}">
                  <a16:creationId xmlns:a16="http://schemas.microsoft.com/office/drawing/2014/main" id="{944FC308-873D-7908-39FD-5422F1310149}"/>
                </a:ext>
              </a:extLst>
            </p:cNvPr>
            <p:cNvPicPr>
              <a:picLocks noChangeAspect="1"/>
            </p:cNvPicPr>
            <p:nvPr/>
          </p:nvPicPr>
          <p:blipFill>
            <a:blip r:embed="rId3"/>
            <a:stretch>
              <a:fillRect/>
            </a:stretch>
          </p:blipFill>
          <p:spPr>
            <a:xfrm>
              <a:off x="472733" y="1506155"/>
              <a:ext cx="3695176" cy="2623712"/>
            </a:xfrm>
            <a:prstGeom prst="rect">
              <a:avLst/>
            </a:prstGeom>
          </p:spPr>
        </p:pic>
        <mc:AlternateContent xmlns:mc="http://schemas.openxmlformats.org/markup-compatibility/2006" xmlns:a14="http://schemas.microsoft.com/office/drawing/2010/main">
          <mc:Choice Requires="a14">
            <p:sp>
              <p:nvSpPr>
                <p:cNvPr id="8" name="Object 5">
                  <a:extLst>
                    <a:ext uri="{FF2B5EF4-FFF2-40B4-BE49-F238E27FC236}">
                      <a16:creationId xmlns:a16="http://schemas.microsoft.com/office/drawing/2014/main" id="{E7ADDDE4-DA29-0A06-F489-CA5700E735D1}"/>
                    </a:ext>
                  </a:extLst>
                </p:cNvPr>
                <p:cNvSpPr txBox="1"/>
                <p:nvPr/>
              </p:nvSpPr>
              <p:spPr bwMode="auto">
                <a:xfrm>
                  <a:off x="265074" y="4955287"/>
                  <a:ext cx="4091712" cy="419100"/>
                </a:xfrm>
                <a:prstGeom prst="rect">
                  <a:avLst/>
                </a:prstGeom>
                <a:solidFill>
                  <a:srgbClr val="FFFF00"/>
                </a:solid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zh-CN" altLang="en-US" sz="1600" i="0" smtClean="0">
                            <a:solidFill>
                              <a:srgbClr val="FF0000"/>
                            </a:solidFill>
                            <a:latin typeface="Cambria Math" panose="02040503050406030204" pitchFamily="18" charset="0"/>
                          </a:rPr>
                          <m:t>B</m:t>
                        </m:r>
                        <m:r>
                          <a:rPr lang="zh-CN" altLang="en-US" sz="1600" i="1">
                            <a:solidFill>
                              <a:srgbClr val="FF0000"/>
                            </a:solidFill>
                            <a:latin typeface="Cambria Math" panose="02040503050406030204" pitchFamily="18" charset="0"/>
                          </a:rPr>
                          <m:t>[</m:t>
                        </m:r>
                        <m:sSup>
                          <m:sSupPr>
                            <m:ctrlPr>
                              <a:rPr lang="zh-CN" altLang="zh-CN" sz="1600" i="1" smtClean="0">
                                <a:solidFill>
                                  <a:srgbClr val="FF0000"/>
                                </a:solidFill>
                                <a:latin typeface="Cambria Math" panose="02040503050406030204" pitchFamily="18" charset="0"/>
                              </a:rPr>
                            </m:ctrlPr>
                          </m:sSupPr>
                          <m:e>
                            <m:r>
                              <a:rPr lang="en-US" altLang="zh-CN" sz="1600" b="0" i="1">
                                <a:solidFill>
                                  <a:srgbClr val="FF0000"/>
                                </a:solidFill>
                                <a:latin typeface="Cambria Math" panose="02040503050406030204" pitchFamily="18" charset="0"/>
                              </a:rPr>
                              <m:t>𝐷</m:t>
                            </m:r>
                          </m:e>
                          <m:sup>
                            <m:r>
                              <a:rPr lang="en-US" altLang="zh-CN" sz="1600" b="0" i="1">
                                <a:solidFill>
                                  <a:srgbClr val="FF0000"/>
                                </a:solidFill>
                                <a:latin typeface="Cambria Math" panose="02040503050406030204" pitchFamily="18" charset="0"/>
                              </a:rPr>
                              <m:t>+</m:t>
                            </m:r>
                          </m:sup>
                        </m:sSup>
                        <m:r>
                          <a:rPr lang="zh-CN" altLang="en-US" sz="1600" i="1">
                            <a:solidFill>
                              <a:srgbClr val="FF0000"/>
                            </a:solidFill>
                            <a:latin typeface="Cambria Math" panose="02040503050406030204" pitchFamily="18" charset="0"/>
                          </a:rPr>
                          <m:t>→</m:t>
                        </m:r>
                        <m:sSup>
                          <m:sSupPr>
                            <m:ctrlPr>
                              <a:rPr lang="zh-CN" altLang="en-US" sz="1600" i="1">
                                <a:solidFill>
                                  <a:srgbClr val="FF0000"/>
                                </a:solidFill>
                                <a:latin typeface="Cambria Math" panose="02040503050406030204" pitchFamily="18" charset="0"/>
                              </a:rPr>
                            </m:ctrlPr>
                          </m:sSupPr>
                          <m:e>
                            <m:r>
                              <a:rPr lang="zh-CN" altLang="en-US" sz="1600" i="1">
                                <a:solidFill>
                                  <a:srgbClr val="FF0000"/>
                                </a:solidFill>
                                <a:latin typeface="Cambria Math" panose="02040503050406030204" pitchFamily="18" charset="0"/>
                              </a:rPr>
                              <m:t>𝜇</m:t>
                            </m:r>
                          </m:e>
                          <m:sup>
                            <m:r>
                              <a:rPr lang="zh-CN" altLang="en-US" sz="1600" i="1">
                                <a:solidFill>
                                  <a:srgbClr val="FF0000"/>
                                </a:solidFill>
                                <a:latin typeface="Cambria Math" panose="02040503050406030204" pitchFamily="18" charset="0"/>
                              </a:rPr>
                              <m:t>+</m:t>
                            </m:r>
                          </m:sup>
                        </m:sSup>
                        <m:r>
                          <a:rPr lang="zh-CN" altLang="en-US" sz="1600" i="1">
                            <a:solidFill>
                              <a:srgbClr val="FF0000"/>
                            </a:solidFill>
                            <a:latin typeface="Cambria Math" panose="02040503050406030204" pitchFamily="18" charset="0"/>
                          </a:rPr>
                          <m:t>𝑣</m:t>
                        </m:r>
                        <m:r>
                          <a:rPr lang="zh-CN" altLang="en-US" sz="1600" i="1">
                            <a:solidFill>
                              <a:srgbClr val="FF0000"/>
                            </a:solidFill>
                            <a:latin typeface="Cambria Math" panose="02040503050406030204" pitchFamily="18" charset="0"/>
                          </a:rPr>
                          <m:t>]=(3.98±0.08±0.04)×1</m:t>
                        </m:r>
                        <m:sSup>
                          <m:sSupPr>
                            <m:ctrlPr>
                              <a:rPr lang="zh-CN" altLang="en-US" sz="1600" i="1">
                                <a:solidFill>
                                  <a:srgbClr val="FF0000"/>
                                </a:solidFill>
                                <a:latin typeface="Cambria Math" panose="02040503050406030204" pitchFamily="18" charset="0"/>
                              </a:rPr>
                            </m:ctrlPr>
                          </m:sSupPr>
                          <m:e>
                            <m:r>
                              <a:rPr lang="zh-CN" altLang="en-US" sz="1600" i="1">
                                <a:solidFill>
                                  <a:srgbClr val="FF0000"/>
                                </a:solidFill>
                                <a:latin typeface="Cambria Math" panose="02040503050406030204" pitchFamily="18" charset="0"/>
                              </a:rPr>
                              <m:t>0</m:t>
                            </m:r>
                          </m:e>
                          <m:sup>
                            <m:r>
                              <a:rPr lang="zh-CN" altLang="en-US" sz="1600" i="1">
                                <a:solidFill>
                                  <a:srgbClr val="FF0000"/>
                                </a:solidFill>
                                <a:latin typeface="Cambria Math" panose="02040503050406030204" pitchFamily="18" charset="0"/>
                              </a:rPr>
                              <m:t>−4</m:t>
                            </m:r>
                          </m:sup>
                        </m:sSup>
                      </m:oMath>
                    </m:oMathPara>
                  </a14:m>
                  <a:endParaRPr lang="zh-CN" altLang="en-US" sz="1600" dirty="0">
                    <a:solidFill>
                      <a:srgbClr val="FF0000"/>
                    </a:solidFill>
                  </a:endParaRPr>
                </a:p>
              </p:txBody>
            </p:sp>
          </mc:Choice>
          <mc:Fallback xmlns="">
            <p:sp>
              <p:nvSpPr>
                <p:cNvPr id="8" name="Object 5">
                  <a:extLst>
                    <a:ext uri="{FF2B5EF4-FFF2-40B4-BE49-F238E27FC236}">
                      <a16:creationId xmlns:a16="http://schemas.microsoft.com/office/drawing/2014/main" id="{E7ADDDE4-DA29-0A06-F489-CA5700E735D1}"/>
                    </a:ext>
                  </a:extLst>
                </p:cNvPr>
                <p:cNvSpPr txBox="1">
                  <a:spLocks noRot="1" noChangeAspect="1" noMove="1" noResize="1" noEditPoints="1" noAdjustHandles="1" noChangeArrowheads="1" noChangeShapeType="1" noTextEdit="1"/>
                </p:cNvSpPr>
                <p:nvPr/>
              </p:nvSpPr>
              <p:spPr bwMode="auto">
                <a:xfrm>
                  <a:off x="265074" y="4955287"/>
                  <a:ext cx="4091712" cy="419100"/>
                </a:xfrm>
                <a:prstGeom prst="rect">
                  <a:avLst/>
                </a:prstGeom>
                <a:blipFill>
                  <a:blip r:embed="rId4"/>
                  <a:stretch>
                    <a:fillRect/>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Object 5">
                  <a:extLst>
                    <a:ext uri="{FF2B5EF4-FFF2-40B4-BE49-F238E27FC236}">
                      <a16:creationId xmlns:a16="http://schemas.microsoft.com/office/drawing/2014/main" id="{B1BFB06B-B367-427C-03D5-BF4D1933AD66}"/>
                    </a:ext>
                  </a:extLst>
                </p:cNvPr>
                <p:cNvSpPr txBox="1"/>
                <p:nvPr/>
              </p:nvSpPr>
              <p:spPr bwMode="auto">
                <a:xfrm>
                  <a:off x="472733" y="5417302"/>
                  <a:ext cx="3833346" cy="344486"/>
                </a:xfrm>
                <a:prstGeom prst="rect">
                  <a:avLst/>
                </a:prstGeom>
                <a:solidFill>
                  <a:srgbClr val="FFFF00"/>
                </a:solid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zh-CN" altLang="en-US" sz="1700" b="1" i="1" smtClean="0">
                                <a:solidFill>
                                  <a:srgbClr val="FF0000"/>
                                </a:solidFill>
                                <a:latin typeface="Cambria Math" panose="02040503050406030204" pitchFamily="18" charset="0"/>
                              </a:rPr>
                            </m:ctrlPr>
                          </m:sSubPr>
                          <m:e>
                            <m:r>
                              <a:rPr lang="zh-CN" altLang="en-US" sz="1700" b="1" i="0">
                                <a:solidFill>
                                  <a:srgbClr val="FF0000"/>
                                </a:solidFill>
                                <a:latin typeface="Cambria Math" panose="02040503050406030204" pitchFamily="18" charset="0"/>
                              </a:rPr>
                              <m:t>𝐟</m:t>
                            </m:r>
                          </m:e>
                          <m:sub>
                            <m:sSup>
                              <m:sSupPr>
                                <m:ctrlPr>
                                  <a:rPr lang="zh-CN" altLang="zh-CN" sz="1700" b="1" i="1">
                                    <a:solidFill>
                                      <a:srgbClr val="FF0000"/>
                                    </a:solidFill>
                                    <a:latin typeface="Cambria Math" panose="02040503050406030204" pitchFamily="18" charset="0"/>
                                  </a:rPr>
                                </m:ctrlPr>
                              </m:sSupPr>
                              <m:e>
                                <m:r>
                                  <a:rPr lang="en-US" altLang="zh-CN" sz="1700" b="1" i="1">
                                    <a:solidFill>
                                      <a:srgbClr val="FF0000"/>
                                    </a:solidFill>
                                    <a:latin typeface="Cambria Math" panose="02040503050406030204" pitchFamily="18" charset="0"/>
                                  </a:rPr>
                                  <m:t>𝑫</m:t>
                                </m:r>
                              </m:e>
                              <m:sup>
                                <m:r>
                                  <a:rPr lang="en-US" altLang="zh-CN" sz="1700" b="1" i="1">
                                    <a:solidFill>
                                      <a:srgbClr val="FF0000"/>
                                    </a:solidFill>
                                    <a:latin typeface="Cambria Math" panose="02040503050406030204" pitchFamily="18" charset="0"/>
                                  </a:rPr>
                                  <m:t>+</m:t>
                                </m:r>
                              </m:sup>
                            </m:sSup>
                          </m:sub>
                        </m:sSub>
                        <m:d>
                          <m:dPr>
                            <m:begChr m:val="|"/>
                            <m:endChr m:val="|"/>
                            <m:ctrlPr>
                              <a:rPr lang="zh-CN" altLang="en-US" sz="1700" b="1" i="1">
                                <a:solidFill>
                                  <a:srgbClr val="FF0000"/>
                                </a:solidFill>
                                <a:latin typeface="Cambria Math" panose="02040503050406030204" pitchFamily="18" charset="0"/>
                              </a:rPr>
                            </m:ctrlPr>
                          </m:dPr>
                          <m:e>
                            <m:sSub>
                              <m:sSubPr>
                                <m:ctrlPr>
                                  <a:rPr lang="zh-CN" altLang="en-US" sz="1700" b="1" i="1">
                                    <a:solidFill>
                                      <a:srgbClr val="FF0000"/>
                                    </a:solidFill>
                                    <a:latin typeface="Cambria Math" panose="02040503050406030204" pitchFamily="18" charset="0"/>
                                  </a:rPr>
                                </m:ctrlPr>
                              </m:sSubPr>
                              <m:e>
                                <m:r>
                                  <a:rPr lang="zh-CN" altLang="en-US" sz="1700" b="1" i="1">
                                    <a:solidFill>
                                      <a:srgbClr val="FF0000"/>
                                    </a:solidFill>
                                    <a:latin typeface="Cambria Math" panose="02040503050406030204" pitchFamily="18" charset="0"/>
                                  </a:rPr>
                                  <m:t>𝑽</m:t>
                                </m:r>
                              </m:e>
                              <m:sub>
                                <m:r>
                                  <a:rPr lang="en-US" altLang="zh-CN" sz="1700" b="1" i="1">
                                    <a:solidFill>
                                      <a:srgbClr val="FF0000"/>
                                    </a:solidFill>
                                    <a:latin typeface="Cambria Math" panose="02040503050406030204" pitchFamily="18" charset="0"/>
                                  </a:rPr>
                                  <m:t>𝒄𝒅</m:t>
                                </m:r>
                              </m:sub>
                            </m:sSub>
                          </m:e>
                        </m:d>
                        <m:r>
                          <a:rPr lang="zh-CN" altLang="en-US" sz="1700" b="1" i="1">
                            <a:solidFill>
                              <a:srgbClr val="FF0000"/>
                            </a:solidFill>
                            <a:latin typeface="Cambria Math" panose="02040503050406030204" pitchFamily="18" charset="0"/>
                          </a:rPr>
                          <m:t>=</m:t>
                        </m:r>
                        <m:r>
                          <a:rPr lang="zh-CN" altLang="en-US" sz="1700" b="1" i="0">
                            <a:solidFill>
                              <a:srgbClr val="FF0000"/>
                            </a:solidFill>
                            <a:latin typeface="Cambria Math" panose="02040503050406030204" pitchFamily="18" charset="0"/>
                          </a:rPr>
                          <m:t> </m:t>
                        </m:r>
                        <m:r>
                          <a:rPr lang="zh-CN" altLang="en-US" sz="1700" b="1" i="1">
                            <a:solidFill>
                              <a:srgbClr val="FF0000"/>
                            </a:solidFill>
                            <a:latin typeface="Cambria Math" panose="02040503050406030204" pitchFamily="18" charset="0"/>
                          </a:rPr>
                          <m:t>𝟒</m:t>
                        </m:r>
                        <m:r>
                          <a:rPr lang="en-US" altLang="zh-CN" sz="1700" b="1" i="1" smtClean="0">
                            <a:solidFill>
                              <a:srgbClr val="FF0000"/>
                            </a:solidFill>
                            <a:latin typeface="Cambria Math" panose="02040503050406030204" pitchFamily="18" charset="0"/>
                          </a:rPr>
                          <m:t>𝟕</m:t>
                        </m:r>
                        <m:r>
                          <a:rPr lang="zh-CN" altLang="en-US" sz="1700" b="1" i="1">
                            <a:solidFill>
                              <a:srgbClr val="FF0000"/>
                            </a:solidFill>
                            <a:latin typeface="Cambria Math" panose="02040503050406030204" pitchFamily="18" charset="0"/>
                          </a:rPr>
                          <m:t>.</m:t>
                        </m:r>
                        <m:r>
                          <a:rPr lang="en-US" altLang="zh-CN" sz="1700" b="1" i="1" smtClean="0">
                            <a:solidFill>
                              <a:srgbClr val="FF0000"/>
                            </a:solidFill>
                            <a:latin typeface="Cambria Math" panose="02040503050406030204" pitchFamily="18" charset="0"/>
                          </a:rPr>
                          <m:t>𝟓𝟑</m:t>
                        </m:r>
                        <m:r>
                          <a:rPr lang="zh-CN" altLang="en-US" sz="1700" b="1" i="1">
                            <a:solidFill>
                              <a:srgbClr val="FF0000"/>
                            </a:solidFill>
                            <a:latin typeface="Cambria Math" panose="02040503050406030204" pitchFamily="18" charset="0"/>
                          </a:rPr>
                          <m:t>±</m:t>
                        </m:r>
                        <m:r>
                          <a:rPr lang="en-US" altLang="zh-CN" sz="1700" b="1" i="1" smtClean="0">
                            <a:solidFill>
                              <a:srgbClr val="FF0000"/>
                            </a:solidFill>
                            <a:latin typeface="Cambria Math" panose="02040503050406030204" pitchFamily="18" charset="0"/>
                          </a:rPr>
                          <m:t>𝟎</m:t>
                        </m:r>
                        <m:r>
                          <a:rPr lang="en-US" altLang="zh-CN" sz="1700" b="1" i="1" smtClean="0">
                            <a:solidFill>
                              <a:srgbClr val="FF0000"/>
                            </a:solidFill>
                            <a:latin typeface="Cambria Math" panose="02040503050406030204" pitchFamily="18" charset="0"/>
                          </a:rPr>
                          <m:t>.</m:t>
                        </m:r>
                        <m:r>
                          <a:rPr lang="en-US" altLang="zh-CN" sz="1700" b="1" i="1" smtClean="0">
                            <a:solidFill>
                              <a:srgbClr val="FF0000"/>
                            </a:solidFill>
                            <a:latin typeface="Cambria Math" panose="02040503050406030204" pitchFamily="18" charset="0"/>
                          </a:rPr>
                          <m:t>𝟒𝟖</m:t>
                        </m:r>
                        <m:r>
                          <a:rPr lang="zh-CN" altLang="en-US" sz="1700" b="1" i="1">
                            <a:solidFill>
                              <a:srgbClr val="FF0000"/>
                            </a:solidFill>
                            <a:latin typeface="Cambria Math" panose="02040503050406030204" pitchFamily="18" charset="0"/>
                          </a:rPr>
                          <m:t>±</m:t>
                        </m:r>
                        <m:r>
                          <a:rPr lang="zh-CN" altLang="en-US" sz="1700" b="1" i="1">
                            <a:solidFill>
                              <a:srgbClr val="FF0000"/>
                            </a:solidFill>
                            <a:latin typeface="Cambria Math" panose="02040503050406030204" pitchFamily="18" charset="0"/>
                          </a:rPr>
                          <m:t>𝟎</m:t>
                        </m:r>
                        <m:r>
                          <a:rPr lang="zh-CN" altLang="en-US" sz="1700" b="1" i="1">
                            <a:solidFill>
                              <a:srgbClr val="FF0000"/>
                            </a:solidFill>
                            <a:latin typeface="Cambria Math" panose="02040503050406030204" pitchFamily="18" charset="0"/>
                          </a:rPr>
                          <m:t>.</m:t>
                        </m:r>
                        <m:r>
                          <m:rPr>
                            <m:nor/>
                          </m:rPr>
                          <a:rPr lang="en-US" altLang="zh-CN" sz="1700" b="1" i="0" smtClean="0">
                            <a:solidFill>
                              <a:srgbClr val="FF0000"/>
                            </a:solidFill>
                            <a:latin typeface="Cambria Math" panose="02040503050406030204" pitchFamily="18" charset="0"/>
                          </a:rPr>
                          <m:t>27</m:t>
                        </m:r>
                        <m:r>
                          <m:rPr>
                            <m:nor/>
                          </m:rPr>
                          <a:rPr lang="zh-CN" altLang="en-US" sz="1700" b="1" i="0">
                            <a:solidFill>
                              <a:srgbClr val="FF0000"/>
                            </a:solidFill>
                            <a:latin typeface="Cambria Math" panose="02040503050406030204" pitchFamily="18" charset="0"/>
                          </a:rPr>
                          <m:t> </m:t>
                        </m:r>
                        <m:r>
                          <m:rPr>
                            <m:nor/>
                          </m:rPr>
                          <a:rPr lang="zh-CN" altLang="en-US" sz="1700" b="1" i="0">
                            <a:solidFill>
                              <a:srgbClr val="FF0000"/>
                            </a:solidFill>
                            <a:latin typeface="Cambria Math" panose="02040503050406030204" pitchFamily="18" charset="0"/>
                          </a:rPr>
                          <m:t>MeV</m:t>
                        </m:r>
                      </m:oMath>
                    </m:oMathPara>
                  </a14:m>
                  <a:endParaRPr lang="zh-CN" altLang="en-US" sz="1700" b="1" dirty="0">
                    <a:solidFill>
                      <a:srgbClr val="FF0000"/>
                    </a:solidFill>
                  </a:endParaRPr>
                </a:p>
              </p:txBody>
            </p:sp>
          </mc:Choice>
          <mc:Fallback xmlns="">
            <p:sp>
              <p:nvSpPr>
                <p:cNvPr id="9" name="Object 5">
                  <a:extLst>
                    <a:ext uri="{FF2B5EF4-FFF2-40B4-BE49-F238E27FC236}">
                      <a16:creationId xmlns:a16="http://schemas.microsoft.com/office/drawing/2014/main" id="{B1BFB06B-B367-427C-03D5-BF4D1933AD66}"/>
                    </a:ext>
                  </a:extLst>
                </p:cNvPr>
                <p:cNvSpPr txBox="1">
                  <a:spLocks noRot="1" noChangeAspect="1" noMove="1" noResize="1" noEditPoints="1" noAdjustHandles="1" noChangeArrowheads="1" noChangeShapeType="1" noTextEdit="1"/>
                </p:cNvSpPr>
                <p:nvPr/>
              </p:nvSpPr>
              <p:spPr bwMode="auto">
                <a:xfrm>
                  <a:off x="472733" y="5417302"/>
                  <a:ext cx="3833346" cy="344486"/>
                </a:xfrm>
                <a:prstGeom prst="rect">
                  <a:avLst/>
                </a:prstGeom>
                <a:blipFill>
                  <a:blip r:embed="rId5"/>
                  <a:stretch>
                    <a:fillRect b="-17857"/>
                  </a:stretch>
                </a:blipFill>
                <a:ln>
                  <a:noFill/>
                </a:ln>
                <a:effectLst/>
              </p:spPr>
              <p:txBody>
                <a:bodyPr/>
                <a:lstStyle/>
                <a:p>
                  <a:r>
                    <a:rPr lang="zh-CN" altLang="en-US">
                      <a:noFill/>
                    </a:rPr>
                    <a:t> </a:t>
                  </a:r>
                </a:p>
              </p:txBody>
            </p:sp>
          </mc:Fallback>
        </mc:AlternateContent>
        <p:sp>
          <p:nvSpPr>
            <p:cNvPr id="10" name="TextBox 11">
              <a:extLst>
                <a:ext uri="{FF2B5EF4-FFF2-40B4-BE49-F238E27FC236}">
                  <a16:creationId xmlns:a16="http://schemas.microsoft.com/office/drawing/2014/main" id="{D403D0A1-C5A4-6F82-0B07-B83357CF8E48}"/>
                </a:ext>
              </a:extLst>
            </p:cNvPr>
            <p:cNvSpPr txBox="1">
              <a:spLocks noChangeArrowheads="1"/>
            </p:cNvSpPr>
            <p:nvPr/>
          </p:nvSpPr>
          <p:spPr bwMode="auto">
            <a:xfrm>
              <a:off x="6780127" y="5652645"/>
              <a:ext cx="22115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0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Precision~1.2%</a:t>
              </a:r>
            </a:p>
          </p:txBody>
        </p:sp>
        <p:sp>
          <p:nvSpPr>
            <p:cNvPr id="11" name="TextBox 11">
              <a:extLst>
                <a:ext uri="{FF2B5EF4-FFF2-40B4-BE49-F238E27FC236}">
                  <a16:creationId xmlns:a16="http://schemas.microsoft.com/office/drawing/2014/main" id="{AFB23571-8C50-0833-2B5C-BA8440D20282}"/>
                </a:ext>
              </a:extLst>
            </p:cNvPr>
            <p:cNvSpPr txBox="1">
              <a:spLocks noChangeArrowheads="1"/>
            </p:cNvSpPr>
            <p:nvPr/>
          </p:nvSpPr>
          <p:spPr bwMode="auto">
            <a:xfrm>
              <a:off x="2659190" y="1643203"/>
              <a:ext cx="1355003" cy="369332"/>
            </a:xfrm>
            <a:prstGeom prst="rect">
              <a:avLst/>
            </a:prstGeom>
            <a:solidFill>
              <a:srgbClr val="FFFF00"/>
            </a:solidFill>
            <a:ln w="9525">
              <a:no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solidFill>
                    <a:srgbClr val="FF0000"/>
                  </a:solidFill>
                  <a:latin typeface="Arial" panose="020B0604020202020204" pitchFamily="34" charset="0"/>
                  <a:cs typeface="Arial" panose="020B0604020202020204" pitchFamily="34" charset="0"/>
                  <a:sym typeface="Symbol" panose="05050102010706020507" pitchFamily="18" charset="2"/>
                </a:rPr>
                <a:t>289057</a:t>
              </a:r>
              <a:endParaRPr lang="en-US" altLang="zh-CN" sz="1800" b="1" dirty="0">
                <a:solidFill>
                  <a:srgbClr val="FF0000"/>
                </a:solidFill>
                <a:latin typeface="Arial" panose="020B0604020202020204" pitchFamily="34" charset="0"/>
                <a:cs typeface="Arial" panose="020B0604020202020204" pitchFamily="34" charset="0"/>
              </a:endParaRPr>
            </a:p>
          </p:txBody>
        </p:sp>
        <p:pic>
          <p:nvPicPr>
            <p:cNvPr id="12" name="图片 11">
              <a:extLst>
                <a:ext uri="{FF2B5EF4-FFF2-40B4-BE49-F238E27FC236}">
                  <a16:creationId xmlns:a16="http://schemas.microsoft.com/office/drawing/2014/main" id="{1C2F1F21-FC82-B846-16CF-E372076F8108}"/>
                </a:ext>
              </a:extLst>
            </p:cNvPr>
            <p:cNvPicPr>
              <a:picLocks noChangeAspect="1"/>
            </p:cNvPicPr>
            <p:nvPr/>
          </p:nvPicPr>
          <p:blipFill>
            <a:blip r:embed="rId6"/>
            <a:stretch>
              <a:fillRect/>
            </a:stretch>
          </p:blipFill>
          <p:spPr>
            <a:xfrm>
              <a:off x="8686779" y="1577620"/>
              <a:ext cx="1434202" cy="1240391"/>
            </a:xfrm>
            <a:prstGeom prst="rect">
              <a:avLst/>
            </a:prstGeom>
          </p:spPr>
        </p:pic>
        <p:pic>
          <p:nvPicPr>
            <p:cNvPr id="13" name="图片 12">
              <a:extLst>
                <a:ext uri="{FF2B5EF4-FFF2-40B4-BE49-F238E27FC236}">
                  <a16:creationId xmlns:a16="http://schemas.microsoft.com/office/drawing/2014/main" id="{C401569E-D0C6-2C42-3031-1BAB27132217}"/>
                </a:ext>
              </a:extLst>
            </p:cNvPr>
            <p:cNvPicPr>
              <a:picLocks noChangeAspect="1"/>
            </p:cNvPicPr>
            <p:nvPr/>
          </p:nvPicPr>
          <p:blipFill>
            <a:blip r:embed="rId7"/>
            <a:stretch>
              <a:fillRect/>
            </a:stretch>
          </p:blipFill>
          <p:spPr>
            <a:xfrm>
              <a:off x="4608980" y="1475454"/>
              <a:ext cx="3193653" cy="3467639"/>
            </a:xfrm>
            <a:prstGeom prst="rect">
              <a:avLst/>
            </a:prstGeom>
          </p:spPr>
        </p:pic>
        <p:pic>
          <p:nvPicPr>
            <p:cNvPr id="14" name="图片 13">
              <a:extLst>
                <a:ext uri="{FF2B5EF4-FFF2-40B4-BE49-F238E27FC236}">
                  <a16:creationId xmlns:a16="http://schemas.microsoft.com/office/drawing/2014/main" id="{3F5BDAAF-55D0-9923-D820-966101067227}"/>
                </a:ext>
              </a:extLst>
            </p:cNvPr>
            <p:cNvPicPr>
              <a:picLocks noChangeAspect="1"/>
            </p:cNvPicPr>
            <p:nvPr/>
          </p:nvPicPr>
          <p:blipFill>
            <a:blip r:embed="rId8"/>
            <a:stretch>
              <a:fillRect/>
            </a:stretch>
          </p:blipFill>
          <p:spPr>
            <a:xfrm>
              <a:off x="8243704" y="1577620"/>
              <a:ext cx="3221696" cy="3477724"/>
            </a:xfrm>
            <a:prstGeom prst="rect">
              <a:avLst/>
            </a:prstGeom>
          </p:spPr>
        </p:pic>
      </p:gr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AD64BAC9-4C98-0914-CF98-A73DD78FD83A}"/>
                  </a:ext>
                </a:extLst>
              </p:cNvPr>
              <p:cNvSpPr txBox="1"/>
              <p:nvPr/>
            </p:nvSpPr>
            <p:spPr>
              <a:xfrm>
                <a:off x="1365302" y="957562"/>
                <a:ext cx="8376342" cy="391839"/>
              </a:xfrm>
              <a:prstGeom prst="rect">
                <a:avLst/>
              </a:prstGeom>
              <a:noFill/>
            </p:spPr>
            <p:txBody>
              <a:bodyPr wrap="square" rtlCol="0">
                <a:spAutoFit/>
              </a:bodyPr>
              <a:lstStyle/>
              <a:p>
                <a:r>
                  <a:rPr lang="en-US" altLang="zh-CN" b="1" dirty="0">
                    <a:solidFill>
                      <a:srgbClr val="FF0000"/>
                    </a:solidFill>
                    <a:effectLst>
                      <a:outerShdw blurRad="38100" dist="38100" dir="2700000" algn="tl">
                        <a:srgbClr val="000000">
                          <a:alpha val="43137"/>
                        </a:srgbClr>
                      </a:outerShdw>
                    </a:effectLst>
                    <a:latin typeface="+mn-lt"/>
                  </a:rPr>
                  <a:t>The most precise measurement of </a:t>
                </a:r>
                <a14:m>
                  <m:oMath xmlns:m="http://schemas.openxmlformats.org/officeDocument/2006/math">
                    <m:sSup>
                      <m:sSupPr>
                        <m:ctrlPr>
                          <a:rPr lang="zh-CN" altLang="zh-CN" b="1" i="1" smtClean="0">
                            <a:solidFill>
                              <a:srgbClr val="FF0000"/>
                            </a:solidFill>
                            <a:effectLst>
                              <a:outerShdw blurRad="38100" dist="38100" dir="2700000" algn="tl">
                                <a:srgbClr val="000000">
                                  <a:alpha val="43137"/>
                                </a:srgbClr>
                              </a:outerShdw>
                            </a:effectLst>
                            <a:latin typeface="Cambria Math" panose="02040503050406030204" pitchFamily="18" charset="0"/>
                          </a:rPr>
                        </m:ctrlPr>
                      </m:sSupPr>
                      <m:e>
                        <m:r>
                          <a:rPr lang="en-US" altLang="zh-CN" b="1" i="0">
                            <a:solidFill>
                              <a:srgbClr val="FF0000"/>
                            </a:solidFill>
                            <a:effectLst>
                              <a:outerShdw blurRad="38100" dist="38100" dir="2700000" algn="tl">
                                <a:srgbClr val="000000">
                                  <a:alpha val="43137"/>
                                </a:srgbClr>
                              </a:outerShdw>
                            </a:effectLst>
                            <a:latin typeface="Cambria Math" panose="02040503050406030204" pitchFamily="18" charset="0"/>
                          </a:rPr>
                          <m:t>𝐃</m:t>
                        </m:r>
                      </m:e>
                      <m:sup>
                        <m:r>
                          <a:rPr lang="en-US" altLang="zh-CN" b="1" i="0" smtClean="0">
                            <a:solidFill>
                              <a:srgbClr val="FF0000"/>
                            </a:solidFill>
                            <a:effectLst>
                              <a:outerShdw blurRad="38100" dist="38100" dir="2700000" algn="tl">
                                <a:srgbClr val="000000">
                                  <a:alpha val="43137"/>
                                </a:srgbClr>
                              </a:outerShdw>
                            </a:effectLst>
                            <a:latin typeface="Cambria Math" panose="02040503050406030204" pitchFamily="18" charset="0"/>
                          </a:rPr>
                          <m:t>+</m:t>
                        </m:r>
                      </m:sup>
                    </m:sSup>
                    <m:r>
                      <a:rPr lang="zh-CN" altLang="zh-CN" b="1" i="0">
                        <a:solidFill>
                          <a:srgbClr val="FF0000"/>
                        </a:solidFill>
                        <a:effectLst>
                          <a:outerShdw blurRad="38100" dist="38100" dir="2700000" algn="tl">
                            <a:srgbClr val="000000">
                              <a:alpha val="43137"/>
                            </a:srgbClr>
                          </a:outerShdw>
                        </a:effectLst>
                        <a:latin typeface="Cambria Math" panose="02040503050406030204" pitchFamily="18" charset="0"/>
                      </a:rPr>
                      <m:t>→</m:t>
                    </m:r>
                    <m:sSup>
                      <m:sSupPr>
                        <m:ctrlPr>
                          <a:rPr lang="zh-CN" altLang="zh-CN" b="1" i="1" smtClean="0">
                            <a:solidFill>
                              <a:srgbClr val="FF0000"/>
                            </a:solidFill>
                            <a:effectLst>
                              <a:outerShdw blurRad="38100" dist="38100" dir="2700000" algn="tl">
                                <a:srgbClr val="000000">
                                  <a:alpha val="43137"/>
                                </a:srgbClr>
                              </a:outerShdw>
                            </a:effectLst>
                            <a:latin typeface="Cambria Math" panose="02040503050406030204" pitchFamily="18" charset="0"/>
                          </a:rPr>
                        </m:ctrlPr>
                      </m:sSupPr>
                      <m:e>
                        <m:r>
                          <a:rPr lang="en-US" altLang="zh-CN" b="1" i="0" smtClean="0">
                            <a:solidFill>
                              <a:srgbClr val="FF0000"/>
                            </a:solidFill>
                            <a:effectLst>
                              <a:outerShdw blurRad="38100" dist="38100" dir="2700000" algn="tl">
                                <a:srgbClr val="000000">
                                  <a:alpha val="43137"/>
                                </a:srgbClr>
                              </a:outerShdw>
                            </a:effectLst>
                            <a:latin typeface="Cambria Math" panose="02040503050406030204" pitchFamily="18" charset="0"/>
                          </a:rPr>
                          <m:t>𝛍</m:t>
                        </m:r>
                      </m:e>
                      <m:sup>
                        <m:r>
                          <a:rPr lang="en-US" altLang="zh-CN" b="1" i="0">
                            <a:solidFill>
                              <a:srgbClr val="FF0000"/>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b="1" i="1">
                            <a:solidFill>
                              <a:srgbClr val="FF0000"/>
                            </a:solidFill>
                            <a:effectLst>
                              <a:outerShdw blurRad="38100" dist="38100" dir="2700000" algn="tl">
                                <a:srgbClr val="000000">
                                  <a:alpha val="43137"/>
                                </a:srgbClr>
                              </a:outerShdw>
                            </a:effectLst>
                            <a:latin typeface="Cambria Math" panose="02040503050406030204" pitchFamily="18" charset="0"/>
                          </a:rPr>
                        </m:ctrlPr>
                      </m:sSubPr>
                      <m:e>
                        <m:r>
                          <a:rPr lang="en-US" altLang="zh-CN" b="1" i="0">
                            <a:solidFill>
                              <a:srgbClr val="FF0000"/>
                            </a:solidFill>
                            <a:effectLst>
                              <a:outerShdw blurRad="38100" dist="38100" dir="2700000" algn="tl">
                                <a:srgbClr val="000000">
                                  <a:alpha val="43137"/>
                                </a:srgbClr>
                              </a:outerShdw>
                            </a:effectLst>
                            <a:latin typeface="Cambria Math" panose="02040503050406030204" pitchFamily="18" charset="0"/>
                          </a:rPr>
                          <m:t>𝛎</m:t>
                        </m:r>
                      </m:e>
                      <m:sub>
                        <m:r>
                          <a:rPr lang="en-US" altLang="zh-CN" b="1" i="0" smtClean="0">
                            <a:solidFill>
                              <a:srgbClr val="FF0000"/>
                            </a:solidFill>
                            <a:effectLst>
                              <a:outerShdw blurRad="38100" dist="38100" dir="2700000" algn="tl">
                                <a:srgbClr val="000000">
                                  <a:alpha val="43137"/>
                                </a:srgbClr>
                              </a:outerShdw>
                            </a:effectLst>
                            <a:latin typeface="Cambria Math" panose="02040503050406030204" pitchFamily="18" charset="0"/>
                          </a:rPr>
                          <m:t>𝛍</m:t>
                        </m:r>
                      </m:sub>
                    </m:sSub>
                  </m:oMath>
                </a14:m>
                <a:r>
                  <a:rPr kumimoji="1" lang="en-US" altLang="zh-CN" b="1" dirty="0">
                    <a:solidFill>
                      <a:srgbClr val="FF0000"/>
                    </a:solidFill>
                    <a:latin typeface="+mn-lt"/>
                  </a:rPr>
                  <a:t> with </a:t>
                </a:r>
                <a:r>
                  <a:rPr lang="en-US" altLang="zh-CN" b="1" dirty="0">
                    <a:solidFill>
                      <a:srgbClr val="FF0000"/>
                    </a:solidFill>
                    <a:latin typeface="+mn-lt"/>
                    <a:ea typeface="微软雅黑" panose="020B0503020204020204" pitchFamily="34" charset="-122"/>
                  </a:rPr>
                  <a:t>20.3 fb</a:t>
                </a:r>
                <a:r>
                  <a:rPr lang="en-US" altLang="zh-CN" b="1" baseline="30000" dirty="0">
                    <a:solidFill>
                      <a:srgbClr val="FF0000"/>
                    </a:solidFill>
                    <a:latin typeface="+mn-lt"/>
                    <a:ea typeface="微软雅黑" panose="020B0503020204020204" pitchFamily="34" charset="-122"/>
                  </a:rPr>
                  <a:t>-1</a:t>
                </a:r>
                <a:r>
                  <a:rPr lang="en-US" altLang="zh-CN" b="1" dirty="0">
                    <a:solidFill>
                      <a:srgbClr val="FF0000"/>
                    </a:solidFill>
                    <a:latin typeface="+mn-lt"/>
                    <a:ea typeface="微软雅黑" panose="020B0503020204020204" pitchFamily="34" charset="-122"/>
                  </a:rPr>
                  <a:t>@3.773 GeV</a:t>
                </a:r>
                <a:endParaRPr kumimoji="1" lang="zh-CN" altLang="en-US" b="1" dirty="0">
                  <a:solidFill>
                    <a:srgbClr val="FF0000"/>
                  </a:solidFill>
                  <a:latin typeface="+mn-lt"/>
                </a:endParaRPr>
              </a:p>
            </p:txBody>
          </p:sp>
        </mc:Choice>
        <mc:Fallback xmlns="">
          <p:sp>
            <p:nvSpPr>
              <p:cNvPr id="15" name="文本框 14">
                <a:extLst>
                  <a:ext uri="{FF2B5EF4-FFF2-40B4-BE49-F238E27FC236}">
                    <a16:creationId xmlns:a16="http://schemas.microsoft.com/office/drawing/2014/main" id="{AD64BAC9-4C98-0914-CF98-A73DD78FD83A}"/>
                  </a:ext>
                </a:extLst>
              </p:cNvPr>
              <p:cNvSpPr txBox="1">
                <a:spLocks noRot="1" noChangeAspect="1" noMove="1" noResize="1" noEditPoints="1" noAdjustHandles="1" noChangeArrowheads="1" noChangeShapeType="1" noTextEdit="1"/>
              </p:cNvSpPr>
              <p:nvPr/>
            </p:nvSpPr>
            <p:spPr>
              <a:xfrm>
                <a:off x="1365302" y="957562"/>
                <a:ext cx="8376342" cy="391839"/>
              </a:xfrm>
              <a:prstGeom prst="rect">
                <a:avLst/>
              </a:prstGeom>
              <a:blipFill>
                <a:blip r:embed="rId9"/>
                <a:stretch>
                  <a:fillRect l="-605" t="-9375" b="-21875"/>
                </a:stretch>
              </a:blipFill>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76E84133-E462-AF6F-F9AF-83790C8C028C}"/>
              </a:ext>
            </a:extLst>
          </p:cNvPr>
          <p:cNvSpPr txBox="1"/>
          <p:nvPr/>
        </p:nvSpPr>
        <p:spPr>
          <a:xfrm>
            <a:off x="9403880" y="984594"/>
            <a:ext cx="2326847" cy="369332"/>
          </a:xfrm>
          <a:prstGeom prst="rect">
            <a:avLst/>
          </a:prstGeom>
          <a:noFill/>
        </p:spPr>
        <p:txBody>
          <a:bodyPr wrap="square">
            <a:spAutoFit/>
          </a:bodyPr>
          <a:lstStyle/>
          <a:p>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arXiv:2410.07626</a:t>
            </a:r>
            <a:endParaRPr lang="zh-CN" altLang="en-US" dirty="0"/>
          </a:p>
        </p:txBody>
      </p:sp>
      <p:sp>
        <p:nvSpPr>
          <p:cNvPr id="18" name="文本框 17">
            <a:extLst>
              <a:ext uri="{FF2B5EF4-FFF2-40B4-BE49-F238E27FC236}">
                <a16:creationId xmlns:a16="http://schemas.microsoft.com/office/drawing/2014/main" id="{E7876920-392B-E171-2901-ACE9A454C6E3}"/>
              </a:ext>
            </a:extLst>
          </p:cNvPr>
          <p:cNvSpPr txBox="1"/>
          <p:nvPr/>
        </p:nvSpPr>
        <p:spPr>
          <a:xfrm>
            <a:off x="4871864" y="5069146"/>
            <a:ext cx="2339102" cy="369332"/>
          </a:xfrm>
          <a:prstGeom prst="rect">
            <a:avLst/>
          </a:prstGeom>
          <a:noFill/>
        </p:spPr>
        <p:txBody>
          <a:bodyPr wrap="none" rtlCol="0">
            <a:spAutoFit/>
          </a:bodyPr>
          <a:lstStyle/>
          <a:p>
            <a:r>
              <a:rPr kumimoji="1" lang="en-US" altLang="zh-CN" b="1" dirty="0">
                <a:solidFill>
                  <a:srgbClr val="FF0000"/>
                </a:solidFill>
              </a:rPr>
              <a:t>The decay constant</a:t>
            </a:r>
            <a:endParaRPr kumimoji="1" lang="zh-CN" altLang="en-US" b="1" dirty="0">
              <a:solidFill>
                <a:srgbClr val="FF0000"/>
              </a:solidFill>
            </a:endParaRPr>
          </a:p>
        </p:txBody>
      </p:sp>
      <p:sp>
        <p:nvSpPr>
          <p:cNvPr id="19" name="文本框 18">
            <a:extLst>
              <a:ext uri="{FF2B5EF4-FFF2-40B4-BE49-F238E27FC236}">
                <a16:creationId xmlns:a16="http://schemas.microsoft.com/office/drawing/2014/main" id="{3FCB3689-2C90-4434-993D-CAF42530A94C}"/>
              </a:ext>
            </a:extLst>
          </p:cNvPr>
          <p:cNvSpPr txBox="1"/>
          <p:nvPr/>
        </p:nvSpPr>
        <p:spPr>
          <a:xfrm>
            <a:off x="8732393" y="5037335"/>
            <a:ext cx="2018501" cy="369332"/>
          </a:xfrm>
          <a:prstGeom prst="rect">
            <a:avLst/>
          </a:prstGeom>
          <a:noFill/>
        </p:spPr>
        <p:txBody>
          <a:bodyPr wrap="none" rtlCol="0">
            <a:spAutoFit/>
          </a:bodyPr>
          <a:lstStyle/>
          <a:p>
            <a:r>
              <a:rPr kumimoji="1" lang="en-US" altLang="zh-CN" b="1" dirty="0">
                <a:solidFill>
                  <a:srgbClr val="FF0000"/>
                </a:solidFill>
              </a:rPr>
              <a:t>The value of </a:t>
            </a:r>
            <a:r>
              <a:rPr kumimoji="1" lang="en-US" altLang="zh-CN" b="1" dirty="0" err="1">
                <a:solidFill>
                  <a:srgbClr val="FF0000"/>
                </a:solidFill>
              </a:rPr>
              <a:t>Vcd</a:t>
            </a:r>
            <a:endParaRPr kumimoji="1" lang="zh-CN" altLang="en-US" b="1" dirty="0">
              <a:solidFill>
                <a:srgbClr val="FF0000"/>
              </a:solidFill>
            </a:endParaRPr>
          </a:p>
        </p:txBody>
      </p:sp>
    </p:spTree>
    <p:extLst>
      <p:ext uri="{BB962C8B-B14F-4D97-AF65-F5344CB8AC3E}">
        <p14:creationId xmlns:p14="http://schemas.microsoft.com/office/powerpoint/2010/main" val="2506279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标题 1">
                <a:extLst>
                  <a:ext uri="{FF2B5EF4-FFF2-40B4-BE49-F238E27FC236}">
                    <a16:creationId xmlns:a16="http://schemas.microsoft.com/office/drawing/2014/main" id="{899024BD-A56B-B57C-C767-ABF639050269}"/>
                  </a:ext>
                </a:extLst>
              </p:cNvPr>
              <p:cNvSpPr>
                <a:spLocks noGrp="1"/>
              </p:cNvSpPr>
              <p:nvPr>
                <p:ph type="title"/>
              </p:nvPr>
            </p:nvSpPr>
            <p:spPr/>
            <p:txBody>
              <a:bodyPr/>
              <a:lstStyle/>
              <a:p>
                <a:r>
                  <a:rPr kumimoji="1" lang="en-US" altLang="zh-CN" dirty="0"/>
                  <a:t>Highlights</a:t>
                </a:r>
                <a:r>
                  <a:rPr kumimoji="1" lang="zh-CN" altLang="en-US" dirty="0"/>
                  <a:t>： </a:t>
                </a:r>
                <a:r>
                  <a:rPr kumimoji="1" lang="en-US" altLang="zh-CN" dirty="0"/>
                  <a:t>observation of </a:t>
                </a:r>
                <a14:m>
                  <m:oMath xmlns:m="http://schemas.openxmlformats.org/officeDocument/2006/math">
                    <m:sSubSup>
                      <m:sSubSupPr>
                        <m:ctrlPr>
                          <a:rPr lang="ar-AE" altLang="zh-CN" sz="4000" i="1" smtClean="0">
                            <a:solidFill>
                              <a:srgbClr val="000000"/>
                            </a:solidFill>
                            <a:latin typeface="Cambria Math" panose="02040503050406030204" pitchFamily="18" charset="0"/>
                          </a:rPr>
                        </m:ctrlPr>
                      </m:sSubSupPr>
                      <m:e>
                        <m:r>
                          <m:rPr>
                            <m:sty m:val="p"/>
                          </m:rPr>
                          <a:rPr lang="el-GR" altLang="zh-CN" sz="4000" i="1">
                            <a:solidFill>
                              <a:srgbClr val="000000"/>
                            </a:solidFill>
                            <a:latin typeface="Cambria Math" panose="02040503050406030204" pitchFamily="18" charset="0"/>
                          </a:rPr>
                          <m:t>Λ</m:t>
                        </m:r>
                      </m:e>
                      <m:sub>
                        <m:r>
                          <a:rPr lang="ar-AE" altLang="zh-CN" sz="4000" i="1">
                            <a:solidFill>
                              <a:srgbClr val="000000"/>
                            </a:solidFill>
                            <a:latin typeface="Cambria Math" panose="02040503050406030204" pitchFamily="18" charset="0"/>
                          </a:rPr>
                          <m:t>𝑐</m:t>
                        </m:r>
                      </m:sub>
                      <m:sup>
                        <m:r>
                          <a:rPr lang="ar-AE" altLang="zh-CN" sz="4000" i="1">
                            <a:solidFill>
                              <a:srgbClr val="000000"/>
                            </a:solidFill>
                            <a:latin typeface="Cambria Math" panose="02040503050406030204" pitchFamily="18" charset="0"/>
                          </a:rPr>
                          <m:t>+</m:t>
                        </m:r>
                      </m:sup>
                    </m:sSubSup>
                    <m:r>
                      <a:rPr lang="ar-AE" altLang="zh-CN" sz="4000" i="1">
                        <a:solidFill>
                          <a:srgbClr val="000000"/>
                        </a:solidFill>
                        <a:latin typeface="Cambria Math" panose="02040503050406030204" pitchFamily="18" charset="0"/>
                      </a:rPr>
                      <m:t>→</m:t>
                    </m:r>
                    <m:r>
                      <a:rPr lang="ar-AE" altLang="zh-CN" sz="4000" i="1">
                        <a:solidFill>
                          <a:srgbClr val="000000"/>
                        </a:solidFill>
                        <a:latin typeface="Cambria Math" panose="02040503050406030204" pitchFamily="18" charset="0"/>
                      </a:rPr>
                      <m:t>𝑛</m:t>
                    </m:r>
                    <m:sSup>
                      <m:sSupPr>
                        <m:ctrlPr>
                          <a:rPr lang="ar-AE" altLang="zh-CN" sz="4000" i="1">
                            <a:solidFill>
                              <a:srgbClr val="000000"/>
                            </a:solidFill>
                            <a:latin typeface="Cambria Math" panose="02040503050406030204" pitchFamily="18" charset="0"/>
                          </a:rPr>
                        </m:ctrlPr>
                      </m:sSupPr>
                      <m:e>
                        <m:r>
                          <a:rPr lang="ar-AE" altLang="zh-CN" sz="4000" i="1">
                            <a:solidFill>
                              <a:srgbClr val="000000"/>
                            </a:solidFill>
                            <a:latin typeface="Cambria Math" panose="02040503050406030204" pitchFamily="18" charset="0"/>
                          </a:rPr>
                          <m:t>𝑒</m:t>
                        </m:r>
                      </m:e>
                      <m:sup>
                        <m:r>
                          <a:rPr lang="ar-AE" altLang="zh-CN" sz="4000" i="1">
                            <a:solidFill>
                              <a:srgbClr val="000000"/>
                            </a:solidFill>
                            <a:latin typeface="Cambria Math" panose="02040503050406030204" pitchFamily="18" charset="0"/>
                          </a:rPr>
                          <m:t>+</m:t>
                        </m:r>
                      </m:sup>
                    </m:sSup>
                    <m:sSub>
                      <m:sSubPr>
                        <m:ctrlPr>
                          <a:rPr lang="ar-AE" altLang="zh-CN" sz="4000" i="1">
                            <a:solidFill>
                              <a:srgbClr val="000000"/>
                            </a:solidFill>
                            <a:latin typeface="Cambria Math" panose="02040503050406030204" pitchFamily="18" charset="0"/>
                          </a:rPr>
                        </m:ctrlPr>
                      </m:sSubPr>
                      <m:e>
                        <m:r>
                          <a:rPr lang="ar-AE" altLang="zh-CN" sz="4000" i="1">
                            <a:solidFill>
                              <a:srgbClr val="000000"/>
                            </a:solidFill>
                            <a:latin typeface="Cambria Math" panose="02040503050406030204" pitchFamily="18" charset="0"/>
                          </a:rPr>
                          <m:t>𝜈</m:t>
                        </m:r>
                      </m:e>
                      <m:sub>
                        <m:r>
                          <a:rPr lang="ar-AE" altLang="zh-CN" sz="4000" i="1">
                            <a:solidFill>
                              <a:srgbClr val="000000"/>
                            </a:solidFill>
                            <a:latin typeface="Cambria Math" panose="02040503050406030204" pitchFamily="18" charset="0"/>
                          </a:rPr>
                          <m:t>𝑒</m:t>
                        </m:r>
                      </m:sub>
                    </m:sSub>
                  </m:oMath>
                </a14:m>
                <a:r>
                  <a:rPr kumimoji="1" lang="zh-CN" altLang="en-US" dirty="0"/>
                  <a:t> </a:t>
                </a:r>
              </a:p>
            </p:txBody>
          </p:sp>
        </mc:Choice>
        <mc:Fallback>
          <p:sp>
            <p:nvSpPr>
              <p:cNvPr id="2" name="标题 1">
                <a:extLst>
                  <a:ext uri="{FF2B5EF4-FFF2-40B4-BE49-F238E27FC236}">
                    <a16:creationId xmlns:a16="http://schemas.microsoft.com/office/drawing/2014/main" id="{899024BD-A56B-B57C-C767-ABF639050269}"/>
                  </a:ext>
                </a:extLst>
              </p:cNvPr>
              <p:cNvSpPr>
                <a:spLocks noGrp="1" noRot="1" noChangeAspect="1" noMove="1" noResize="1" noEditPoints="1" noAdjustHandles="1" noChangeArrowheads="1" noChangeShapeType="1" noTextEdit="1"/>
              </p:cNvSpPr>
              <p:nvPr>
                <p:ph type="title"/>
              </p:nvPr>
            </p:nvSpPr>
            <p:spPr>
              <a:blipFill>
                <a:blip r:embed="rId2"/>
                <a:stretch>
                  <a:fillRect l="-2053" t="-24528" b="-37736"/>
                </a:stretch>
              </a:blipFill>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3178E0A2-9433-CBCC-C440-A4946F63820F}"/>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26</a:t>
            </a:fld>
            <a:endParaRPr lang="zh-CN" altLang="en-US">
              <a:solidFill>
                <a:prstClr val="black">
                  <a:tint val="75000"/>
                </a:prstClr>
              </a:solidFill>
            </a:endParaRPr>
          </a:p>
        </p:txBody>
      </p:sp>
      <mc:AlternateContent xmlns:mc="http://schemas.openxmlformats.org/markup-compatibility/2006">
        <mc:Choice xmlns:a14="http://schemas.microsoft.com/office/drawing/2010/main" Requires="a14">
          <p:sp>
            <p:nvSpPr>
              <p:cNvPr id="5" name="A novel Deep Learning is utilized to separate signals from dominant background.…">
                <a:extLst>
                  <a:ext uri="{FF2B5EF4-FFF2-40B4-BE49-F238E27FC236}">
                    <a16:creationId xmlns:a16="http://schemas.microsoft.com/office/drawing/2014/main" id="{0A8B1F66-B4A5-6B1C-32E3-17D109EB2CE1}"/>
                  </a:ext>
                </a:extLst>
              </p:cNvPr>
              <p:cNvSpPr txBox="1">
                <a:spLocks/>
              </p:cNvSpPr>
              <p:nvPr/>
            </p:nvSpPr>
            <p:spPr>
              <a:xfrm>
                <a:off x="752008" y="1107807"/>
                <a:ext cx="5183127" cy="4084294"/>
              </a:xfrm>
              <a:prstGeom prst="rect">
                <a:avLst/>
              </a:prstGeom>
            </p:spPr>
            <p:txBody>
              <a:bodyPr vert="horz" wrap="square" lIns="90170" tIns="46990" rIns="90170" bIns="46990" rtlCol="0">
                <a:normAutofit fontScale="77500" lnSpcReduction="20000"/>
              </a:bodyPr>
              <a:lstStyle>
                <a:lvl1pPr marL="288000" indent="-288000" algn="l" defTabSz="914400" rtl="0" eaLnBrk="1" latinLnBrk="0" hangingPunct="1">
                  <a:lnSpc>
                    <a:spcPct val="100000"/>
                  </a:lnSpc>
                  <a:spcBef>
                    <a:spcPts val="600"/>
                  </a:spcBef>
                  <a:spcAft>
                    <a:spcPts val="0"/>
                  </a:spcAft>
                  <a:buSzPct val="70000"/>
                  <a:buFont typeface="Wingdings" panose="05000000000000000000" pitchFamily="2" charset="2"/>
                  <a:buChar char="l"/>
                  <a:defRPr sz="2400" b="1" kern="1200" baseline="0">
                    <a:solidFill>
                      <a:srgbClr val="005DA2"/>
                    </a:solidFill>
                    <a:latin typeface="Times New Roman" panose="02020603050405020304" pitchFamily="18" charset="0"/>
                    <a:ea typeface="微软雅黑" panose="020B0503020204020204" pitchFamily="34" charset="-122"/>
                    <a:cs typeface="+mn-cs"/>
                  </a:defRPr>
                </a:lvl1pPr>
                <a:lvl2pPr marL="720000" indent="-288000" algn="l" defTabSz="914400" rtl="0" eaLnBrk="1" latinLnBrk="0" hangingPunct="1">
                  <a:lnSpc>
                    <a:spcPct val="100000"/>
                  </a:lnSpc>
                  <a:spcBef>
                    <a:spcPts val="600"/>
                  </a:spcBef>
                  <a:spcAft>
                    <a:spcPts val="0"/>
                  </a:spcAft>
                  <a:buFont typeface="Arial" panose="020B0604020202020204" pitchFamily="34" charset="0"/>
                  <a:buChar char="•"/>
                  <a:defRPr sz="2000" kern="1200" baseline="0">
                    <a:solidFill>
                      <a:schemeClr val="tx1"/>
                    </a:solidFill>
                    <a:latin typeface="Times New Roman" panose="02020603050405020304" pitchFamily="18"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092" indent="-241092" defTabSz="1097214">
                  <a:spcBef>
                    <a:spcPts val="1969"/>
                  </a:spcBef>
                  <a:defRPr sz="2340"/>
                </a:pPr>
                <a:r>
                  <a:rPr lang="en" sz="2340"/>
                  <a:t>A novel Deep Learning is utilized to separate signals from dominant background.</a:t>
                </a:r>
              </a:p>
              <a:p>
                <a:pPr marL="241092" indent="-241092" defTabSz="1097214">
                  <a:spcBef>
                    <a:spcPts val="1969"/>
                  </a:spcBef>
                  <a:defRPr sz="2340"/>
                </a:pPr>
                <a:r>
                  <a:rPr lang="en" sz="2340"/>
                  <a:t>First observation of </a:t>
                </a:r>
                <a14:m>
                  <m:oMath xmlns:m="http://schemas.openxmlformats.org/officeDocument/2006/math">
                    <m:sSubSup>
                      <m:sSubSupPr>
                        <m:ctrlPr>
                          <a:rPr lang="ar-AE" sz="1969">
                            <a:solidFill>
                              <a:srgbClr val="000000"/>
                            </a:solidFill>
                            <a:latin typeface="Cambria Math" panose="02040503050406030204" pitchFamily="18" charset="0"/>
                          </a:rPr>
                        </m:ctrlPr>
                      </m:sSubSupPr>
                      <m:e>
                        <m:r>
                          <m:rPr>
                            <m:sty m:val="p"/>
                          </m:rPr>
                          <a:rPr lang="el-GR" sz="1969" i="1">
                            <a:solidFill>
                              <a:srgbClr val="000000"/>
                            </a:solidFill>
                            <a:latin typeface="Cambria Math" panose="02040503050406030204" pitchFamily="18" charset="0"/>
                          </a:rPr>
                          <m:t>Λ</m:t>
                        </m:r>
                      </m:e>
                      <m:sub>
                        <m:r>
                          <a:rPr lang="ar-AE" sz="1969" i="1">
                            <a:solidFill>
                              <a:srgbClr val="000000"/>
                            </a:solidFill>
                            <a:latin typeface="Cambria Math" panose="02040503050406030204" pitchFamily="18" charset="0"/>
                          </a:rPr>
                          <m:t>𝑐</m:t>
                        </m:r>
                      </m:sub>
                      <m:sup>
                        <m:r>
                          <a:rPr lang="ar-AE" sz="1969" i="1">
                            <a:solidFill>
                              <a:srgbClr val="000000"/>
                            </a:solidFill>
                            <a:latin typeface="Cambria Math" panose="02040503050406030204" pitchFamily="18" charset="0"/>
                          </a:rPr>
                          <m:t>+</m:t>
                        </m:r>
                      </m:sup>
                    </m:sSubSup>
                    <m:r>
                      <a:rPr lang="ar-AE" sz="1969" i="1">
                        <a:solidFill>
                          <a:srgbClr val="000000"/>
                        </a:solidFill>
                        <a:latin typeface="Cambria Math" panose="02040503050406030204" pitchFamily="18" charset="0"/>
                      </a:rPr>
                      <m:t>→</m:t>
                    </m:r>
                    <m:r>
                      <a:rPr lang="ar-AE" sz="1969" i="1">
                        <a:solidFill>
                          <a:srgbClr val="000000"/>
                        </a:solidFill>
                        <a:latin typeface="Cambria Math" panose="02040503050406030204" pitchFamily="18" charset="0"/>
                      </a:rPr>
                      <m:t>𝑛</m:t>
                    </m:r>
                    <m:sSup>
                      <m:sSupPr>
                        <m:ctrlPr>
                          <a:rPr lang="ar-AE" sz="1969" i="1">
                            <a:solidFill>
                              <a:srgbClr val="000000"/>
                            </a:solidFill>
                            <a:latin typeface="Cambria Math" panose="02040503050406030204" pitchFamily="18" charset="0"/>
                          </a:rPr>
                        </m:ctrlPr>
                      </m:sSupPr>
                      <m:e>
                        <m:r>
                          <a:rPr lang="ar-AE" sz="1969" i="1">
                            <a:solidFill>
                              <a:srgbClr val="000000"/>
                            </a:solidFill>
                            <a:latin typeface="Cambria Math" panose="02040503050406030204" pitchFamily="18" charset="0"/>
                          </a:rPr>
                          <m:t>𝑒</m:t>
                        </m:r>
                      </m:e>
                      <m:sup>
                        <m:r>
                          <a:rPr lang="ar-AE" sz="1969" i="1">
                            <a:solidFill>
                              <a:srgbClr val="000000"/>
                            </a:solidFill>
                            <a:latin typeface="Cambria Math" panose="02040503050406030204" pitchFamily="18" charset="0"/>
                          </a:rPr>
                          <m:t>+</m:t>
                        </m:r>
                      </m:sup>
                    </m:sSup>
                    <m:sSub>
                      <m:sSubPr>
                        <m:ctrlPr>
                          <a:rPr lang="ar-AE" sz="1969" i="1">
                            <a:solidFill>
                              <a:srgbClr val="000000"/>
                            </a:solidFill>
                            <a:latin typeface="Cambria Math" panose="02040503050406030204" pitchFamily="18" charset="0"/>
                          </a:rPr>
                        </m:ctrlPr>
                      </m:sSubPr>
                      <m:e>
                        <m:r>
                          <a:rPr lang="ar-AE" sz="1969" i="1">
                            <a:solidFill>
                              <a:srgbClr val="000000"/>
                            </a:solidFill>
                            <a:latin typeface="Cambria Math" panose="02040503050406030204" pitchFamily="18" charset="0"/>
                          </a:rPr>
                          <m:t>𝜈</m:t>
                        </m:r>
                      </m:e>
                      <m:sub>
                        <m:r>
                          <a:rPr lang="ar-AE" sz="1969" i="1">
                            <a:solidFill>
                              <a:srgbClr val="000000"/>
                            </a:solidFill>
                            <a:latin typeface="Cambria Math" panose="02040503050406030204" pitchFamily="18" charset="0"/>
                          </a:rPr>
                          <m:t>𝑒</m:t>
                        </m:r>
                      </m:sub>
                    </m:sSub>
                  </m:oMath>
                </a14:m>
                <a:endParaRPr lang="ar-AE" sz="2340"/>
              </a:p>
              <a:p>
                <a:pPr marL="241092" indent="-241092" defTabSz="1097214">
                  <a:spcBef>
                    <a:spcPts val="1969"/>
                  </a:spcBef>
                  <a:defRPr sz="2340"/>
                </a:pPr>
                <a:endParaRPr lang="ar-AE" sz="2340"/>
              </a:p>
              <a:p>
                <a:pPr marL="241092" indent="-241092" defTabSz="1097214">
                  <a:spcBef>
                    <a:spcPts val="1969"/>
                  </a:spcBef>
                  <a:defRPr sz="2340"/>
                </a:pPr>
                <a:r>
                  <a:rPr lang="en" sz="2340"/>
                  <a:t>This measurement demonstrates a level of precision comparable to the LQCD prediction.</a:t>
                </a:r>
              </a:p>
              <a:p>
                <a:pPr marL="241092" indent="-241092" defTabSz="1097214">
                  <a:spcBef>
                    <a:spcPts val="1969"/>
                  </a:spcBef>
                  <a:defRPr sz="2340"/>
                </a:pPr>
                <a:r>
                  <a:rPr lang="en" sz="2340"/>
                  <a:t>The absence of HCAL restricted us to extract the form factors.</a:t>
                </a:r>
              </a:p>
              <a:p>
                <a:pPr marL="241092" indent="-241092" defTabSz="1097214">
                  <a:spcBef>
                    <a:spcPts val="1969"/>
                  </a:spcBef>
                  <a:defRPr sz="2340"/>
                </a:pPr>
                <a:r>
                  <a:rPr lang="en" sz="2340"/>
                  <a:t>Still, the BF provides significant insights, shedding light on the di-quark structure within the </a:t>
                </a:r>
                <a14:m>
                  <m:oMath xmlns:m="http://schemas.openxmlformats.org/officeDocument/2006/math">
                    <m:sSubSup>
                      <m:sSubSupPr>
                        <m:ctrlPr>
                          <a:rPr lang="ar-AE" sz="1969">
                            <a:solidFill>
                              <a:srgbClr val="000000"/>
                            </a:solidFill>
                            <a:latin typeface="Cambria Math" panose="02040503050406030204" pitchFamily="18" charset="0"/>
                          </a:rPr>
                        </m:ctrlPr>
                      </m:sSubSupPr>
                      <m:e>
                        <m:r>
                          <m:rPr>
                            <m:sty m:val="p"/>
                          </m:rPr>
                          <a:rPr lang="el-GR" sz="1969" i="1">
                            <a:solidFill>
                              <a:srgbClr val="000000"/>
                            </a:solidFill>
                            <a:latin typeface="Cambria Math" panose="02040503050406030204" pitchFamily="18" charset="0"/>
                          </a:rPr>
                          <m:t>Λ</m:t>
                        </m:r>
                      </m:e>
                      <m:sub>
                        <m:r>
                          <a:rPr lang="ar-AE" sz="1969" i="1">
                            <a:solidFill>
                              <a:srgbClr val="000000"/>
                            </a:solidFill>
                            <a:latin typeface="Cambria Math" panose="02040503050406030204" pitchFamily="18" charset="0"/>
                          </a:rPr>
                          <m:t>𝑐</m:t>
                        </m:r>
                      </m:sub>
                      <m:sup>
                        <m:r>
                          <a:rPr lang="ar-AE" sz="1969" i="1">
                            <a:solidFill>
                              <a:srgbClr val="000000"/>
                            </a:solidFill>
                            <a:latin typeface="Cambria Math" panose="02040503050406030204" pitchFamily="18" charset="0"/>
                          </a:rPr>
                          <m:t>+</m:t>
                        </m:r>
                      </m:sup>
                    </m:sSubSup>
                  </m:oMath>
                </a14:m>
                <a:r>
                  <a:rPr lang="ar-AE" sz="2340"/>
                  <a:t> </a:t>
                </a:r>
                <a:r>
                  <a:rPr lang="en" sz="2340"/>
                  <a:t>core and the 𝜋 − 𝑁 clouds in the low </a:t>
                </a:r>
                <a14:m>
                  <m:oMath xmlns:m="http://schemas.openxmlformats.org/officeDocument/2006/math">
                    <m:sSup>
                      <m:sSupPr>
                        <m:ctrlPr>
                          <a:rPr lang="ar-AE" sz="1969">
                            <a:solidFill>
                              <a:srgbClr val="000000"/>
                            </a:solidFill>
                            <a:latin typeface="Cambria Math" panose="02040503050406030204" pitchFamily="18" charset="0"/>
                          </a:rPr>
                        </m:ctrlPr>
                      </m:sSupPr>
                      <m:e>
                        <m:r>
                          <a:rPr lang="ar-AE" sz="1969" i="1">
                            <a:solidFill>
                              <a:srgbClr val="000000"/>
                            </a:solidFill>
                            <a:latin typeface="Cambria Math" panose="02040503050406030204" pitchFamily="18" charset="0"/>
                          </a:rPr>
                          <m:t>𝑄</m:t>
                        </m:r>
                      </m:e>
                      <m:sup>
                        <m:r>
                          <a:rPr lang="ar-AE" sz="1969" i="1">
                            <a:solidFill>
                              <a:srgbClr val="000000"/>
                            </a:solidFill>
                            <a:latin typeface="Cambria Math" panose="02040503050406030204" pitchFamily="18" charset="0"/>
                          </a:rPr>
                          <m:t>2</m:t>
                        </m:r>
                      </m:sup>
                    </m:sSup>
                  </m:oMath>
                </a14:m>
                <a:endParaRPr lang="ar-AE" sz="1828"/>
              </a:p>
            </p:txBody>
          </p:sp>
        </mc:Choice>
        <mc:Fallback>
          <p:sp>
            <p:nvSpPr>
              <p:cNvPr id="5" name="A novel Deep Learning is utilized to separate signals from dominant background.…">
                <a:extLst>
                  <a:ext uri="{FF2B5EF4-FFF2-40B4-BE49-F238E27FC236}">
                    <a16:creationId xmlns:a16="http://schemas.microsoft.com/office/drawing/2014/main" id="{0A8B1F66-B4A5-6B1C-32E3-17D109EB2CE1}"/>
                  </a:ext>
                </a:extLst>
              </p:cNvPr>
              <p:cNvSpPr txBox="1">
                <a:spLocks noRot="1" noChangeAspect="1" noMove="1" noResize="1" noEditPoints="1" noAdjustHandles="1" noChangeArrowheads="1" noChangeShapeType="1" noTextEdit="1"/>
              </p:cNvSpPr>
              <p:nvPr/>
            </p:nvSpPr>
            <p:spPr>
              <a:xfrm>
                <a:off x="752008" y="1107807"/>
                <a:ext cx="5183127" cy="4084294"/>
              </a:xfrm>
              <a:prstGeom prst="rect">
                <a:avLst/>
              </a:prstGeom>
              <a:blipFill>
                <a:blip r:embed="rId3"/>
                <a:stretch>
                  <a:fillRect t="-1863"/>
                </a:stretch>
              </a:blipFill>
            </p:spPr>
            <p:txBody>
              <a:bodyPr/>
              <a:lstStyle/>
              <a:p>
                <a:r>
                  <a:rPr lang="zh-CN" altLang="en-US">
                    <a:noFill/>
                  </a:rPr>
                  <a:t> </a:t>
                </a:r>
              </a:p>
            </p:txBody>
          </p:sp>
        </mc:Fallback>
      </mc:AlternateContent>
      <p:pic>
        <p:nvPicPr>
          <p:cNvPr id="6" name="已粘贴的影片.png" descr="已粘贴的影片.png">
            <a:extLst>
              <a:ext uri="{FF2B5EF4-FFF2-40B4-BE49-F238E27FC236}">
                <a16:creationId xmlns:a16="http://schemas.microsoft.com/office/drawing/2014/main" id="{262B50FA-CB34-0B15-F9B0-0E0E3A57753A}"/>
              </a:ext>
            </a:extLst>
          </p:cNvPr>
          <p:cNvPicPr>
            <a:picLocks noChangeAspect="1"/>
          </p:cNvPicPr>
          <p:nvPr/>
        </p:nvPicPr>
        <p:blipFill>
          <a:blip r:embed="rId4"/>
          <a:stretch>
            <a:fillRect/>
          </a:stretch>
        </p:blipFill>
        <p:spPr>
          <a:xfrm>
            <a:off x="1394963" y="2134496"/>
            <a:ext cx="4350739" cy="567040"/>
          </a:xfrm>
          <a:prstGeom prst="rect">
            <a:avLst/>
          </a:prstGeom>
          <a:ln w="12700">
            <a:miter lim="400000"/>
          </a:ln>
        </p:spPr>
      </p:pic>
      <p:pic>
        <p:nvPicPr>
          <p:cNvPr id="7" name="已粘贴的影片.png" descr="已粘贴的影片.png">
            <a:extLst>
              <a:ext uri="{FF2B5EF4-FFF2-40B4-BE49-F238E27FC236}">
                <a16:creationId xmlns:a16="http://schemas.microsoft.com/office/drawing/2014/main" id="{93F759B6-D5EB-8343-57CA-8DC2AD101C63}"/>
              </a:ext>
            </a:extLst>
          </p:cNvPr>
          <p:cNvPicPr>
            <a:picLocks noChangeAspect="1"/>
          </p:cNvPicPr>
          <p:nvPr/>
        </p:nvPicPr>
        <p:blipFill>
          <a:blip r:embed="rId5"/>
          <a:stretch>
            <a:fillRect/>
          </a:stretch>
        </p:blipFill>
        <p:spPr>
          <a:xfrm>
            <a:off x="782710" y="4887363"/>
            <a:ext cx="4093976" cy="1725659"/>
          </a:xfrm>
          <a:prstGeom prst="rect">
            <a:avLst/>
          </a:prstGeom>
          <a:ln w="12700">
            <a:miter lim="400000"/>
          </a:ln>
        </p:spPr>
      </p:pic>
      <p:pic>
        <p:nvPicPr>
          <p:cNvPr id="8" name="已粘贴的影片.png" descr="已粘贴的影片.png">
            <a:extLst>
              <a:ext uri="{FF2B5EF4-FFF2-40B4-BE49-F238E27FC236}">
                <a16:creationId xmlns:a16="http://schemas.microsoft.com/office/drawing/2014/main" id="{CC6173B4-FD33-82CC-9692-A5E48673F4D7}"/>
              </a:ext>
            </a:extLst>
          </p:cNvPr>
          <p:cNvPicPr>
            <a:picLocks noChangeAspect="1"/>
          </p:cNvPicPr>
          <p:nvPr/>
        </p:nvPicPr>
        <p:blipFill>
          <a:blip r:embed="rId6"/>
          <a:stretch>
            <a:fillRect/>
          </a:stretch>
        </p:blipFill>
        <p:spPr>
          <a:xfrm>
            <a:off x="7019871" y="1157903"/>
            <a:ext cx="3655420" cy="1771016"/>
          </a:xfrm>
          <a:prstGeom prst="rect">
            <a:avLst/>
          </a:prstGeom>
          <a:ln w="12700">
            <a:miter lim="400000"/>
          </a:ln>
        </p:spPr>
      </p:pic>
      <p:pic>
        <p:nvPicPr>
          <p:cNvPr id="9" name="已粘贴的影片.png" descr="已粘贴的影片.png">
            <a:extLst>
              <a:ext uri="{FF2B5EF4-FFF2-40B4-BE49-F238E27FC236}">
                <a16:creationId xmlns:a16="http://schemas.microsoft.com/office/drawing/2014/main" id="{2976DDF3-E96E-094D-01FA-4B4DE6A08A7C}"/>
              </a:ext>
            </a:extLst>
          </p:cNvPr>
          <p:cNvPicPr>
            <a:picLocks noChangeAspect="1"/>
          </p:cNvPicPr>
          <p:nvPr/>
        </p:nvPicPr>
        <p:blipFill>
          <a:blip r:embed="rId7"/>
          <a:stretch>
            <a:fillRect/>
          </a:stretch>
        </p:blipFill>
        <p:spPr>
          <a:xfrm>
            <a:off x="6861199" y="3138746"/>
            <a:ext cx="4242229" cy="3438942"/>
          </a:xfrm>
          <a:prstGeom prst="rect">
            <a:avLst/>
          </a:prstGeom>
          <a:ln w="12700">
            <a:miter lim="400000"/>
          </a:ln>
        </p:spPr>
      </p:pic>
      <p:sp>
        <p:nvSpPr>
          <p:cNvPr id="10" name="文本框 9">
            <a:extLst>
              <a:ext uri="{FF2B5EF4-FFF2-40B4-BE49-F238E27FC236}">
                <a16:creationId xmlns:a16="http://schemas.microsoft.com/office/drawing/2014/main" id="{138F818C-9A00-42E1-E5B7-2A8CA64D007C}"/>
              </a:ext>
            </a:extLst>
          </p:cNvPr>
          <p:cNvSpPr txBox="1"/>
          <p:nvPr/>
        </p:nvSpPr>
        <p:spPr>
          <a:xfrm>
            <a:off x="7268264" y="787076"/>
            <a:ext cx="4455066" cy="369332"/>
          </a:xfrm>
          <a:prstGeom prst="rect">
            <a:avLst/>
          </a:prstGeom>
          <a:noFill/>
        </p:spPr>
        <p:txBody>
          <a:bodyPr wrap="none" rtlCol="0">
            <a:spAutoFit/>
          </a:bodyPr>
          <a:lstStyle/>
          <a:p>
            <a:r>
              <a:rPr lang="en" altLang="zh-CN" b="1" i="0" u="none" strike="noStrike" dirty="0">
                <a:solidFill>
                  <a:srgbClr val="FF0000"/>
                </a:solidFill>
                <a:effectLst/>
                <a:latin typeface="Arial" panose="020B0604020202020204" pitchFamily="34" charset="0"/>
                <a:ea typeface="SimSun" panose="02010600030101010101" pitchFamily="2" charset="-122"/>
                <a:cs typeface="Arial" panose="020B0604020202020204" pitchFamily="34" charset="0"/>
                <a:hlinkClick r:id="rId8">
                  <a:extLst>
                    <a:ext uri="{A12FA001-AC4F-418D-AE19-62706E023703}">
                      <ahyp:hlinkClr xmlns:ahyp="http://schemas.microsoft.com/office/drawing/2018/hyperlinkcolor" val="tx"/>
                    </a:ext>
                  </a:extLst>
                </a:hlinkClick>
              </a:rPr>
              <a:t>BESIII, Nature Commun. 16, 681 (2025)</a:t>
            </a:r>
            <a:endParaRPr kumimoji="1" lang="zh-CN" alt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776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6220501" y="3535677"/>
            <a:ext cx="2893893" cy="2865932"/>
          </a:xfrm>
          <a:prstGeom prst="rect">
            <a:avLst/>
          </a:prstGeom>
        </p:spPr>
      </p:pic>
      <p:pic>
        <p:nvPicPr>
          <p:cNvPr id="13" name="图片 12"/>
          <p:cNvPicPr>
            <a:picLocks noChangeAspect="1"/>
          </p:cNvPicPr>
          <p:nvPr/>
        </p:nvPicPr>
        <p:blipFill>
          <a:blip r:embed="rId3"/>
          <a:stretch>
            <a:fillRect/>
          </a:stretch>
        </p:blipFill>
        <p:spPr>
          <a:xfrm>
            <a:off x="1762906" y="3572224"/>
            <a:ext cx="3023112" cy="2696050"/>
          </a:xfrm>
          <a:prstGeom prst="rect">
            <a:avLst/>
          </a:prstGeom>
          <a:solidFill>
            <a:schemeClr val="bg1"/>
          </a:solidFill>
        </p:spPr>
      </p:pic>
      <p:sp>
        <p:nvSpPr>
          <p:cNvPr id="2" name="标题 1"/>
          <p:cNvSpPr>
            <a:spLocks noGrp="1"/>
          </p:cNvSpPr>
          <p:nvPr>
            <p:ph type="title"/>
          </p:nvPr>
        </p:nvSpPr>
        <p:spPr>
          <a:xfrm>
            <a:off x="873138" y="1"/>
            <a:ext cx="10099661" cy="886899"/>
          </a:xfrm>
        </p:spPr>
        <p:txBody>
          <a:bodyPr>
            <a:normAutofit/>
          </a:bodyPr>
          <a:lstStyle/>
          <a:p>
            <a:pPr algn="ctr"/>
            <a:r>
              <a:rPr kumimoji="1" lang="en-US" altLang="zh-CN" sz="4000" b="1" dirty="0">
                <a:latin typeface="+mn-lt"/>
                <a:ea typeface="Heiti SC Light" charset="-122"/>
                <a:cs typeface="Heiti SC Light" charset="-122"/>
              </a:rPr>
              <a:t>CPV in hyperon decays, # events we need? </a:t>
            </a:r>
            <a:endParaRPr kumimoji="1" lang="zh-CN" altLang="en-US" sz="4000" b="1" dirty="0">
              <a:latin typeface="+mn-lt"/>
              <a:ea typeface="Heiti SC Light" charset="-122"/>
              <a:cs typeface="Heiti SC Light" charset="-122"/>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27</a:t>
            </a:fld>
            <a:endParaRPr kumimoji="1" lang="zh-CN" altLang="en-US"/>
          </a:p>
        </p:txBody>
      </p:sp>
      <mc:AlternateContent xmlns:mc="http://schemas.openxmlformats.org/markup-compatibility/2006" xmlns:a14="http://schemas.microsoft.com/office/drawing/2010/main">
        <mc:Choice Requires="a14">
          <p:sp>
            <p:nvSpPr>
              <p:cNvPr id="7" name="矩形 6"/>
              <p:cNvSpPr/>
              <p:nvPr/>
            </p:nvSpPr>
            <p:spPr>
              <a:xfrm>
                <a:off x="1445741" y="723909"/>
                <a:ext cx="9158649" cy="2531590"/>
              </a:xfrm>
              <a:prstGeom prst="rect">
                <a:avLst/>
              </a:prstGeom>
              <a:solidFill>
                <a:schemeClr val="accent4">
                  <a:lumMod val="20000"/>
                  <a:lumOff val="80000"/>
                </a:schemeClr>
              </a:solidFill>
            </p:spPr>
            <p:txBody>
              <a:bodyPr wrap="square">
                <a:spAutoFit/>
              </a:bodyPr>
              <a:lstStyle/>
              <a:p>
                <a:pPr>
                  <a:lnSpc>
                    <a:spcPct val="150000"/>
                  </a:lnSpc>
                </a:pPr>
                <a:r>
                  <a:rPr lang="en-US" altLang="zh-CN" dirty="0">
                    <a:solidFill>
                      <a:srgbClr val="FF0000"/>
                    </a:solidFill>
                    <a:ea typeface="Heiti SC Light" charset="-122"/>
                    <a:cs typeface="Heiti SC Light" charset="-122"/>
                  </a:rPr>
                  <a:t>CPV in SM is small </a:t>
                </a:r>
                <a:r>
                  <a:rPr lang="zh-CN" altLang="en-US" dirty="0">
                    <a:solidFill>
                      <a:srgbClr val="FF0000"/>
                    </a:solidFill>
                    <a:ea typeface="Heiti SC Light" charset="-122"/>
                    <a:cs typeface="Heiti SC Light" charset="-122"/>
                  </a:rPr>
                  <a:t>：  </a:t>
                </a:r>
                <a:r>
                  <a:rPr lang="en-US" altLang="zh-CN" dirty="0">
                    <a:solidFill>
                      <a:srgbClr val="FF0000"/>
                    </a:solidFill>
                    <a:ea typeface="Heiti SC Light" charset="-122"/>
                    <a:cs typeface="Heiti SC Light" charset="-122"/>
                  </a:rPr>
                  <a:t>                                             </a:t>
                </a:r>
                <a:r>
                  <a:rPr lang="zh-CN" altLang="en-US" dirty="0">
                    <a:solidFill>
                      <a:srgbClr val="FF0000"/>
                    </a:solidFill>
                    <a:ea typeface="Heiti SC Light" charset="-122"/>
                    <a:cs typeface="Heiti SC Light" charset="-122"/>
                  </a:rPr>
                  <a:t> </a:t>
                </a:r>
                <a:r>
                  <a:rPr lang="en-US" altLang="zh-CN" dirty="0">
                    <a:solidFill>
                      <a:srgbClr val="FF0000"/>
                    </a:solidFill>
                    <a:ea typeface="Heiti SC Light" charset="-122"/>
                    <a:cs typeface="Heiti SC Light" charset="-122"/>
                  </a:rPr>
                  <a:t># events                </a:t>
                </a:r>
                <a:r>
                  <a:rPr lang="en-US" altLang="zh-CN" dirty="0">
                    <a:solidFill>
                      <a:srgbClr val="002060"/>
                    </a:solidFill>
                    <a:ea typeface="Heiti SC Light" charset="-122"/>
                    <a:cs typeface="Heiti SC Light" charset="-122"/>
                  </a:rPr>
                  <a:t>Experiments</a:t>
                </a:r>
                <a:endParaRPr lang="zh-CN" altLang="en-US" dirty="0">
                  <a:solidFill>
                    <a:srgbClr val="002060"/>
                  </a:solidFill>
                  <a:ea typeface="Heiti SC Light" charset="-122"/>
                  <a:cs typeface="Heiti SC Light" charset="-122"/>
                </a:endParaRPr>
              </a:p>
              <a:p>
                <a:pPr>
                  <a:lnSpc>
                    <a:spcPct val="150000"/>
                  </a:lnSpc>
                </a:pPr>
                <a:r>
                  <a:rPr lang="en-US" altLang="zh-CN" b="1" dirty="0">
                    <a:solidFill>
                      <a:schemeClr val="accent1">
                        <a:lumMod val="50000"/>
                      </a:schemeClr>
                    </a:solidFill>
                    <a:ea typeface="Heiti SC Light" charset="-122"/>
                    <a:cs typeface="Heiti SC Light" charset="-122"/>
                  </a:rPr>
                  <a:t>B meson   : </a:t>
                </a:r>
                <a:r>
                  <a:rPr lang="zh-CN" altLang="en-US" b="1" dirty="0">
                    <a:solidFill>
                      <a:schemeClr val="accent1">
                        <a:lumMod val="50000"/>
                      </a:schemeClr>
                    </a:solidFill>
                    <a:ea typeface="Heiti SC Light" charset="-122"/>
                    <a:cs typeface="Heiti SC Light" charset="-122"/>
                  </a:rPr>
                  <a:t>          </a:t>
                </a:r>
                <a:r>
                  <a:rPr lang="en-US" altLang="zh-CN" b="1" dirty="0">
                    <a:solidFill>
                      <a:srgbClr val="FF0000"/>
                    </a:solidFill>
                    <a:ea typeface="Apple Chancery" charset="0"/>
                    <a:cs typeface="Apple Chancery" charset="0"/>
                  </a:rPr>
                  <a:t>O</a:t>
                </a:r>
                <a:r>
                  <a:rPr lang="en-US" altLang="zh-CN" b="1" dirty="0">
                    <a:solidFill>
                      <a:srgbClr val="FF0000"/>
                    </a:solidFill>
                    <a:ea typeface="Heiti SC Light" charset="-122"/>
                    <a:cs typeface="Heiti SC Light" charset="-122"/>
                  </a:rPr>
                  <a:t>(1)</a:t>
                </a:r>
                <a:r>
                  <a:rPr lang="zh-CN" altLang="en-US" b="1" dirty="0">
                    <a:solidFill>
                      <a:srgbClr val="FF0000"/>
                    </a:solidFill>
                    <a:ea typeface="Heiti SC Light" charset="-122"/>
                    <a:cs typeface="Heiti SC Light" charset="-122"/>
                  </a:rPr>
                  <a:t>      </a:t>
                </a:r>
                <a:r>
                  <a:rPr lang="en-US" altLang="zh-CN" b="1" dirty="0">
                    <a:solidFill>
                      <a:schemeClr val="accent1">
                        <a:lumMod val="50000"/>
                      </a:schemeClr>
                    </a:solidFill>
                    <a:ea typeface="Heiti SC Light" charset="-122"/>
                    <a:cs typeface="Heiti SC Light" charset="-122"/>
                  </a:rPr>
                  <a:t>discovered (2001</a:t>
                </a:r>
                <a:r>
                  <a:rPr lang="zh-CN" altLang="en-US" b="1" dirty="0">
                    <a:solidFill>
                      <a:schemeClr val="accent1">
                        <a:lumMod val="50000"/>
                      </a:schemeClr>
                    </a:solidFill>
                    <a:ea typeface="Heiti SC Light" charset="-122"/>
                    <a:cs typeface="Heiti SC Light" charset="-122"/>
                  </a:rPr>
                  <a:t>）</a:t>
                </a:r>
                <a:r>
                  <a:rPr lang="en-US" altLang="zh-CN" b="1" dirty="0">
                    <a:solidFill>
                      <a:schemeClr val="accent1">
                        <a:lumMod val="50000"/>
                      </a:schemeClr>
                    </a:solidFill>
                    <a:ea typeface="Heiti SC Light" charset="-122"/>
                    <a:cs typeface="Heiti SC Light" charset="-122"/>
                  </a:rPr>
                  <a:t> </a:t>
                </a:r>
                <a:r>
                  <a:rPr lang="zh-CN" altLang="en-US" b="1" dirty="0">
                    <a:solidFill>
                      <a:schemeClr val="accent1">
                        <a:lumMod val="50000"/>
                      </a:schemeClr>
                    </a:solidFill>
                    <a:ea typeface="Heiti SC Light" charset="-122"/>
                    <a:cs typeface="Heiti SC Light" charset="-122"/>
                  </a:rPr>
                  <a:t>     </a:t>
                </a:r>
                <a:r>
                  <a:rPr lang="en-US" altLang="zh-CN" b="1" dirty="0">
                    <a:solidFill>
                      <a:srgbClr val="FF0000"/>
                    </a:solidFill>
                    <a:ea typeface="Heiti SC Light" charset="-122"/>
                    <a:cs typeface="Heiti SC Light" charset="-122"/>
                  </a:rPr>
                  <a:t>10</a:t>
                </a:r>
                <a:r>
                  <a:rPr lang="en-US" altLang="zh-CN" b="1" baseline="30000" dirty="0">
                    <a:solidFill>
                      <a:srgbClr val="FF0000"/>
                    </a:solidFill>
                    <a:ea typeface="Heiti SC Light" charset="-122"/>
                    <a:cs typeface="Heiti SC Light" charset="-122"/>
                  </a:rPr>
                  <a:t>3</a:t>
                </a:r>
                <a14:m>
                  <m:oMath xmlns:m="http://schemas.openxmlformats.org/officeDocument/2006/math">
                    <m:r>
                      <a:rPr lang="en-US" altLang="zh-CN" b="1">
                        <a:solidFill>
                          <a:srgbClr val="FF0000"/>
                        </a:solidFill>
                        <a:latin typeface="Cambria Math" panose="02040503050406030204" pitchFamily="18" charset="0"/>
                        <a:ea typeface="Cambria Math" charset="0"/>
                        <a:cs typeface="Cambria Math" charset="0"/>
                      </a:rPr>
                      <m:t>                          </m:t>
                    </m:r>
                    <m:r>
                      <a:rPr lang="en-US" altLang="zh-CN" b="1" i="1" smtClean="0">
                        <a:solidFill>
                          <a:srgbClr val="FF0000"/>
                        </a:solidFill>
                        <a:latin typeface="Cambria Math" panose="02040503050406030204" pitchFamily="18" charset="0"/>
                        <a:ea typeface="Cambria Math" charset="0"/>
                        <a:cs typeface="Cambria Math" charset="0"/>
                      </a:rPr>
                      <m:t>   </m:t>
                    </m:r>
                    <m:r>
                      <a:rPr lang="en-US" altLang="zh-CN" b="1" i="1" smtClean="0">
                        <a:solidFill>
                          <a:srgbClr val="002060"/>
                        </a:solidFill>
                        <a:latin typeface="Cambria Math" panose="02040503050406030204" pitchFamily="18" charset="0"/>
                        <a:ea typeface="Cambria Math" charset="0"/>
                        <a:cs typeface="Cambria Math" charset="0"/>
                      </a:rPr>
                      <m:t>𝑩</m:t>
                    </m:r>
                    <m:r>
                      <a:rPr lang="en-US" altLang="zh-CN" b="1" i="1" smtClean="0">
                        <a:solidFill>
                          <a:srgbClr val="002060"/>
                        </a:solidFill>
                        <a:latin typeface="Cambria Math" panose="02040503050406030204" pitchFamily="18" charset="0"/>
                        <a:ea typeface="Cambria Math" charset="0"/>
                        <a:cs typeface="Cambria Math" charset="0"/>
                      </a:rPr>
                      <m:t> </m:t>
                    </m:r>
                    <m:r>
                      <a:rPr lang="en-US" altLang="zh-CN" b="1" i="1" smtClean="0">
                        <a:solidFill>
                          <a:srgbClr val="002060"/>
                        </a:solidFill>
                        <a:latin typeface="Cambria Math" panose="02040503050406030204" pitchFamily="18" charset="0"/>
                        <a:ea typeface="Cambria Math" charset="0"/>
                        <a:cs typeface="Cambria Math" charset="0"/>
                      </a:rPr>
                      <m:t>𝒇𝒂𝒄𝒕𝒐𝒓𝒚</m:t>
                    </m:r>
                    <m:r>
                      <a:rPr lang="en-US" altLang="zh-CN" b="1" i="1" smtClean="0">
                        <a:solidFill>
                          <a:srgbClr val="002060"/>
                        </a:solidFill>
                        <a:latin typeface="Cambria Math" panose="02040503050406030204" pitchFamily="18" charset="0"/>
                        <a:ea typeface="Cambria Math" charset="0"/>
                        <a:cs typeface="Cambria Math" charset="0"/>
                      </a:rPr>
                      <m:t> </m:t>
                    </m:r>
                  </m:oMath>
                </a14:m>
                <a:endParaRPr lang="en-US" altLang="zh-CN" b="1" dirty="0">
                  <a:solidFill>
                    <a:srgbClr val="FF0000"/>
                  </a:solidFill>
                  <a:ea typeface="Heiti SC Light" charset="-122"/>
                  <a:cs typeface="Heiti SC Light" charset="-122"/>
                </a:endParaRPr>
              </a:p>
              <a:p>
                <a:pPr>
                  <a:lnSpc>
                    <a:spcPct val="150000"/>
                  </a:lnSpc>
                </a:pPr>
                <a:r>
                  <a:rPr lang="en-US" altLang="zh-CN" b="1" dirty="0">
                    <a:solidFill>
                      <a:schemeClr val="accent1">
                        <a:lumMod val="50000"/>
                      </a:schemeClr>
                    </a:solidFill>
                    <a:ea typeface="Heiti SC Light" charset="-122"/>
                    <a:cs typeface="Heiti SC Light" charset="-122"/>
                  </a:rPr>
                  <a:t>K meson   :</a:t>
                </a:r>
                <a:r>
                  <a:rPr lang="zh-CN" altLang="en-US" b="1" dirty="0">
                    <a:solidFill>
                      <a:schemeClr val="accent1">
                        <a:lumMod val="50000"/>
                      </a:schemeClr>
                    </a:solidFill>
                    <a:ea typeface="Heiti SC Light" charset="-122"/>
                    <a:cs typeface="Heiti SC Light" charset="-122"/>
                  </a:rPr>
                  <a:t>     </a:t>
                </a:r>
                <a:r>
                  <a:rPr lang="en-US" altLang="zh-CN" b="1" dirty="0">
                    <a:solidFill>
                      <a:schemeClr val="accent1">
                        <a:lumMod val="50000"/>
                      </a:schemeClr>
                    </a:solidFill>
                    <a:ea typeface="Heiti SC Light" charset="-122"/>
                    <a:cs typeface="Heiti SC Light" charset="-122"/>
                  </a:rPr>
                  <a:t> </a:t>
                </a:r>
                <a:r>
                  <a:rPr lang="zh-CN" altLang="en-US" b="1" dirty="0">
                    <a:solidFill>
                      <a:schemeClr val="accent1">
                        <a:lumMod val="50000"/>
                      </a:schemeClr>
                    </a:solidFill>
                    <a:ea typeface="Heiti SC Light" charset="-122"/>
                    <a:cs typeface="Heiti SC Light" charset="-122"/>
                  </a:rPr>
                  <a:t>     </a:t>
                </a:r>
                <a:r>
                  <a:rPr lang="en-US" altLang="zh-CN" b="1" dirty="0">
                    <a:solidFill>
                      <a:srgbClr val="FF0000"/>
                    </a:solidFill>
                    <a:ea typeface="Apple Chancery" charset="0"/>
                    <a:cs typeface="Apple Chancery" charset="0"/>
                  </a:rPr>
                  <a:t>O</a:t>
                </a:r>
                <a:r>
                  <a:rPr lang="en-US" altLang="zh-CN" b="1" dirty="0">
                    <a:solidFill>
                      <a:srgbClr val="FF0000"/>
                    </a:solidFill>
                    <a:ea typeface="Heiti SC Light" charset="-122"/>
                    <a:cs typeface="Heiti SC Light" charset="-122"/>
                  </a:rPr>
                  <a:t>(10</a:t>
                </a:r>
                <a:r>
                  <a:rPr lang="en-US" altLang="zh-CN" b="1" baseline="30000" dirty="0">
                    <a:solidFill>
                      <a:srgbClr val="FF0000"/>
                    </a:solidFill>
                    <a:ea typeface="Heiti SC Light" charset="-122"/>
                    <a:cs typeface="Heiti SC Light" charset="-122"/>
                  </a:rPr>
                  <a:t>-3</a:t>
                </a:r>
                <a:r>
                  <a:rPr lang="en-US" altLang="zh-CN" b="1" dirty="0">
                    <a:solidFill>
                      <a:srgbClr val="FF0000"/>
                    </a:solidFill>
                    <a:ea typeface="Heiti SC Light" charset="-122"/>
                    <a:cs typeface="Heiti SC Light" charset="-122"/>
                  </a:rPr>
                  <a:t>)  </a:t>
                </a:r>
                <a:r>
                  <a:rPr lang="en-US" altLang="zh-CN" b="1" dirty="0">
                    <a:solidFill>
                      <a:schemeClr val="accent1">
                        <a:lumMod val="50000"/>
                      </a:schemeClr>
                    </a:solidFill>
                    <a:ea typeface="Heiti SC Light" charset="-122"/>
                    <a:cs typeface="Heiti SC Light" charset="-122"/>
                  </a:rPr>
                  <a:t>discovered (1964</a:t>
                </a:r>
                <a:r>
                  <a:rPr lang="zh-CN" altLang="en-US" b="1" dirty="0">
                    <a:solidFill>
                      <a:schemeClr val="accent1">
                        <a:lumMod val="50000"/>
                      </a:schemeClr>
                    </a:solidFill>
                    <a:ea typeface="Heiti SC Light" charset="-122"/>
                    <a:cs typeface="Heiti SC Light" charset="-122"/>
                  </a:rPr>
                  <a:t>）      </a:t>
                </a:r>
                <a:r>
                  <a:rPr lang="en-US" altLang="zh-CN" b="1" dirty="0">
                    <a:solidFill>
                      <a:srgbClr val="FF0000"/>
                    </a:solidFill>
                    <a:ea typeface="Heiti SC Light" charset="-122"/>
                    <a:cs typeface="Heiti SC Light" charset="-122"/>
                  </a:rPr>
                  <a:t>10</a:t>
                </a:r>
                <a:r>
                  <a:rPr lang="en-US" altLang="zh-CN" b="1" baseline="30000" dirty="0">
                    <a:solidFill>
                      <a:srgbClr val="FF0000"/>
                    </a:solidFill>
                    <a:ea typeface="Heiti SC Light" charset="-122"/>
                    <a:cs typeface="Heiti SC Light" charset="-122"/>
                  </a:rPr>
                  <a:t>6 </a:t>
                </a:r>
                <a:r>
                  <a:rPr lang="en-US" altLang="zh-CN" b="1" dirty="0">
                    <a:solidFill>
                      <a:srgbClr val="FF0000"/>
                    </a:solidFill>
                    <a:ea typeface="Heiti SC Light" charset="-122"/>
                    <a:cs typeface="Heiti SC Light" charset="-122"/>
                  </a:rPr>
                  <a:t>                    </a:t>
                </a:r>
                <a14:m>
                  <m:oMath xmlns:m="http://schemas.openxmlformats.org/officeDocument/2006/math">
                    <m:r>
                      <a:rPr lang="en-US" altLang="zh-CN" b="1">
                        <a:solidFill>
                          <a:srgbClr val="FF0000"/>
                        </a:solidFill>
                        <a:latin typeface="Cambria Math" panose="02040503050406030204" pitchFamily="18" charset="0"/>
                        <a:ea typeface="Cambria Math" charset="0"/>
                        <a:cs typeface="Cambria Math" charset="0"/>
                      </a:rPr>
                      <m:t>   </m:t>
                    </m:r>
                    <m:r>
                      <a:rPr lang="en-US" altLang="zh-CN" b="1" i="1" smtClean="0">
                        <a:solidFill>
                          <a:srgbClr val="FF0000"/>
                        </a:solidFill>
                        <a:latin typeface="Cambria Math" panose="02040503050406030204" pitchFamily="18" charset="0"/>
                        <a:ea typeface="Cambria Math" charset="0"/>
                        <a:cs typeface="Cambria Math" charset="0"/>
                      </a:rPr>
                      <m:t>   </m:t>
                    </m:r>
                    <m:r>
                      <a:rPr lang="en-US" altLang="zh-CN" b="1" i="1" smtClean="0">
                        <a:solidFill>
                          <a:srgbClr val="002060"/>
                        </a:solidFill>
                        <a:latin typeface="Cambria Math" panose="02040503050406030204" pitchFamily="18" charset="0"/>
                        <a:ea typeface="Cambria Math" charset="0"/>
                        <a:cs typeface="Cambria Math" charset="0"/>
                      </a:rPr>
                      <m:t>𝑭𝒊𝒙</m:t>
                    </m:r>
                    <m:r>
                      <a:rPr lang="en-US" altLang="zh-CN" b="1" i="1" smtClean="0">
                        <a:solidFill>
                          <a:srgbClr val="002060"/>
                        </a:solidFill>
                        <a:latin typeface="Cambria Math" panose="02040503050406030204" pitchFamily="18" charset="0"/>
                        <a:ea typeface="Cambria Math" charset="0"/>
                        <a:cs typeface="Cambria Math" charset="0"/>
                      </a:rPr>
                      <m:t> </m:t>
                    </m:r>
                    <m:r>
                      <a:rPr lang="en-US" altLang="zh-CN" b="1" i="1" smtClean="0">
                        <a:solidFill>
                          <a:srgbClr val="002060"/>
                        </a:solidFill>
                        <a:latin typeface="Cambria Math" panose="02040503050406030204" pitchFamily="18" charset="0"/>
                        <a:ea typeface="Cambria Math" charset="0"/>
                        <a:cs typeface="Cambria Math" charset="0"/>
                      </a:rPr>
                      <m:t>𝒕𝒂𝒓𝒈𝒆𝒕𝒔</m:t>
                    </m:r>
                    <m:r>
                      <a:rPr lang="en-US" altLang="zh-CN" b="1" i="1" smtClean="0">
                        <a:solidFill>
                          <a:srgbClr val="002060"/>
                        </a:solidFill>
                        <a:latin typeface="Cambria Math" panose="02040503050406030204" pitchFamily="18" charset="0"/>
                        <a:ea typeface="Cambria Math" charset="0"/>
                        <a:cs typeface="Cambria Math" charset="0"/>
                      </a:rPr>
                      <m:t> </m:t>
                    </m:r>
                  </m:oMath>
                </a14:m>
                <a:endParaRPr lang="en-US" altLang="zh-CN" b="1" dirty="0">
                  <a:solidFill>
                    <a:srgbClr val="FF0000"/>
                  </a:solidFill>
                  <a:ea typeface="Heiti SC Light" charset="-122"/>
                  <a:cs typeface="Heiti SC Light" charset="-122"/>
                </a:endParaRPr>
              </a:p>
              <a:p>
                <a:pPr>
                  <a:lnSpc>
                    <a:spcPct val="150000"/>
                  </a:lnSpc>
                </a:pPr>
                <a:r>
                  <a:rPr lang="en-US" altLang="zh-CN" b="1" dirty="0">
                    <a:solidFill>
                      <a:schemeClr val="accent1">
                        <a:lumMod val="50000"/>
                      </a:schemeClr>
                    </a:solidFill>
                    <a:ea typeface="Heiti SC Light" charset="-122"/>
                    <a:cs typeface="Heiti SC Light" charset="-122"/>
                  </a:rPr>
                  <a:t>D meson   :</a:t>
                </a:r>
                <a:r>
                  <a:rPr lang="zh-CN" altLang="en-US" b="1" dirty="0">
                    <a:solidFill>
                      <a:schemeClr val="accent1">
                        <a:lumMod val="50000"/>
                      </a:schemeClr>
                    </a:solidFill>
                    <a:ea typeface="Heiti SC Light" charset="-122"/>
                    <a:cs typeface="Heiti SC Light" charset="-122"/>
                  </a:rPr>
                  <a:t>          </a:t>
                </a:r>
                <a:r>
                  <a:rPr lang="en-US" altLang="zh-CN" b="1" dirty="0">
                    <a:solidFill>
                      <a:srgbClr val="FF0000"/>
                    </a:solidFill>
                    <a:ea typeface="Apple Chancery" charset="0"/>
                    <a:cs typeface="Apple Chancery" charset="0"/>
                  </a:rPr>
                  <a:t>O</a:t>
                </a:r>
                <a:r>
                  <a:rPr lang="en-US" altLang="zh-CN" b="1" dirty="0">
                    <a:solidFill>
                      <a:srgbClr val="FF0000"/>
                    </a:solidFill>
                    <a:ea typeface="Heiti SC Light" charset="-122"/>
                    <a:cs typeface="Heiti SC Light" charset="-122"/>
                  </a:rPr>
                  <a:t>(10</a:t>
                </a:r>
                <a:r>
                  <a:rPr lang="en-US" altLang="zh-CN" b="1" baseline="30000" dirty="0">
                    <a:solidFill>
                      <a:srgbClr val="FF0000"/>
                    </a:solidFill>
                    <a:ea typeface="Heiti SC Light" charset="-122"/>
                    <a:cs typeface="Heiti SC Light" charset="-122"/>
                  </a:rPr>
                  <a:t>-4</a:t>
                </a:r>
                <a:r>
                  <a:rPr lang="en-US" altLang="zh-CN" b="1" dirty="0">
                    <a:solidFill>
                      <a:srgbClr val="FF0000"/>
                    </a:solidFill>
                    <a:ea typeface="Heiti SC Light" charset="-122"/>
                    <a:cs typeface="Heiti SC Light" charset="-122"/>
                  </a:rPr>
                  <a:t>)</a:t>
                </a:r>
                <a:r>
                  <a:rPr lang="zh-CN" altLang="en-US" b="1" dirty="0">
                    <a:solidFill>
                      <a:srgbClr val="FF0000"/>
                    </a:solidFill>
                    <a:ea typeface="Heiti SC Light" charset="-122"/>
                    <a:cs typeface="Heiti SC Light" charset="-122"/>
                  </a:rPr>
                  <a:t>  </a:t>
                </a:r>
                <a:r>
                  <a:rPr lang="en-US" altLang="zh-CN" b="1" dirty="0">
                    <a:solidFill>
                      <a:schemeClr val="accent1">
                        <a:lumMod val="50000"/>
                      </a:schemeClr>
                    </a:solidFill>
                    <a:ea typeface="Heiti SC Light" charset="-122"/>
                    <a:cs typeface="Heiti SC Light" charset="-122"/>
                  </a:rPr>
                  <a:t>discovered(2019</a:t>
                </a:r>
                <a:r>
                  <a:rPr lang="zh-CN" altLang="en-US" b="1" dirty="0">
                    <a:solidFill>
                      <a:schemeClr val="accent1">
                        <a:lumMod val="50000"/>
                      </a:schemeClr>
                    </a:solidFill>
                    <a:ea typeface="Heiti SC Light" charset="-122"/>
                    <a:cs typeface="Heiti SC Light" charset="-122"/>
                  </a:rPr>
                  <a:t>）</a:t>
                </a:r>
                <a:r>
                  <a:rPr lang="en-US" altLang="zh-CN" b="1" dirty="0">
                    <a:solidFill>
                      <a:schemeClr val="accent1">
                        <a:lumMod val="50000"/>
                      </a:schemeClr>
                    </a:solidFill>
                    <a:ea typeface="Heiti SC Light" charset="-122"/>
                    <a:cs typeface="Heiti SC Light" charset="-122"/>
                  </a:rPr>
                  <a:t>    </a:t>
                </a:r>
                <a:r>
                  <a:rPr lang="zh-CN" altLang="en-US" b="1" dirty="0">
                    <a:solidFill>
                      <a:schemeClr val="accent1">
                        <a:lumMod val="50000"/>
                      </a:schemeClr>
                    </a:solidFill>
                    <a:ea typeface="Heiti SC Light" charset="-122"/>
                    <a:cs typeface="Heiti SC Light" charset="-122"/>
                  </a:rPr>
                  <a:t>   </a:t>
                </a:r>
                <a:r>
                  <a:rPr lang="en-US" altLang="zh-CN" b="1" dirty="0">
                    <a:solidFill>
                      <a:srgbClr val="FF0000"/>
                    </a:solidFill>
                    <a:ea typeface="Heiti SC Light" charset="-122"/>
                    <a:cs typeface="Heiti SC Light" charset="-122"/>
                  </a:rPr>
                  <a:t> 10</a:t>
                </a:r>
                <a:r>
                  <a:rPr lang="en-US" altLang="zh-CN" b="1" baseline="30000" dirty="0">
                    <a:solidFill>
                      <a:srgbClr val="FF0000"/>
                    </a:solidFill>
                    <a:ea typeface="Heiti SC Light" charset="-122"/>
                    <a:cs typeface="Heiti SC Light" charset="-122"/>
                  </a:rPr>
                  <a:t>8</a:t>
                </a:r>
                <a:r>
                  <a:rPr lang="zh-CN" altLang="en-US" b="1" dirty="0">
                    <a:solidFill>
                      <a:schemeClr val="accent1">
                        <a:lumMod val="50000"/>
                      </a:schemeClr>
                    </a:solidFill>
                    <a:ea typeface="Heiti SC Light" charset="-122"/>
                    <a:cs typeface="Heiti SC Light" charset="-122"/>
                  </a:rPr>
                  <a:t>   </a:t>
                </a:r>
                <a:r>
                  <a:rPr lang="en-US" altLang="zh-CN" b="1" dirty="0">
                    <a:solidFill>
                      <a:schemeClr val="accent1">
                        <a:lumMod val="50000"/>
                      </a:schemeClr>
                    </a:solidFill>
                    <a:ea typeface="Heiti SC Light" charset="-122"/>
                    <a:cs typeface="Heiti SC Light" charset="-122"/>
                  </a:rPr>
                  <a:t>                      </a:t>
                </a:r>
                <a:r>
                  <a:rPr lang="zh-CN" altLang="en-US" b="1" dirty="0">
                    <a:solidFill>
                      <a:schemeClr val="accent1">
                        <a:lumMod val="50000"/>
                      </a:schemeClr>
                    </a:solidFill>
                    <a:ea typeface="Heiti SC Light" charset="-122"/>
                    <a:cs typeface="Heiti SC Light" charset="-122"/>
                  </a:rPr>
                  <a:t> </a:t>
                </a:r>
                <a:r>
                  <a:rPr lang="en-US" altLang="zh-CN" b="1" i="1" dirty="0" err="1">
                    <a:solidFill>
                      <a:schemeClr val="accent1">
                        <a:lumMod val="50000"/>
                      </a:schemeClr>
                    </a:solidFill>
                    <a:ea typeface="Heiti SC Light" charset="-122"/>
                    <a:cs typeface="Heiti SC Light" charset="-122"/>
                  </a:rPr>
                  <a:t>LHCb</a:t>
                </a:r>
                <a:r>
                  <a:rPr lang="en-US" altLang="zh-CN" b="1" i="1" dirty="0">
                    <a:solidFill>
                      <a:schemeClr val="accent1">
                        <a:lumMod val="50000"/>
                      </a:schemeClr>
                    </a:solidFill>
                    <a:ea typeface="Heiti SC Light" charset="-122"/>
                    <a:cs typeface="Heiti SC Light" charset="-122"/>
                  </a:rPr>
                  <a:t> </a:t>
                </a:r>
                <a:r>
                  <a:rPr lang="en-US" altLang="zh-CN" b="1" dirty="0">
                    <a:solidFill>
                      <a:schemeClr val="accent1">
                        <a:lumMod val="50000"/>
                      </a:schemeClr>
                    </a:solidFill>
                    <a:ea typeface="Heiti SC Light" charset="-122"/>
                    <a:cs typeface="Heiti SC Light" charset="-122"/>
                  </a:rPr>
                  <a:t>   </a:t>
                </a:r>
              </a:p>
              <a:p>
                <a:pPr>
                  <a:lnSpc>
                    <a:spcPct val="150000"/>
                  </a:lnSpc>
                </a:pPr>
                <a:r>
                  <a:rPr lang="en-US" altLang="zh-CN" dirty="0">
                    <a:solidFill>
                      <a:srgbClr val="000000"/>
                    </a:solidFill>
                    <a:ea typeface="Heiti SC Light" charset="-122"/>
                    <a:cs typeface="Heiti SC Light" charset="-122"/>
                  </a:rPr>
                  <a:t>Hyperon  :            </a:t>
                </a:r>
                <a:r>
                  <a:rPr lang="en-US" altLang="zh-CN" b="1" dirty="0">
                    <a:solidFill>
                      <a:srgbClr val="FF0000"/>
                    </a:solidFill>
                    <a:ea typeface="Apple Chancery" charset="0"/>
                    <a:cs typeface="Apple Chancery" charset="0"/>
                  </a:rPr>
                  <a:t>O</a:t>
                </a:r>
                <a:r>
                  <a:rPr lang="en-US" altLang="zh-CN" dirty="0">
                    <a:solidFill>
                      <a:srgbClr val="FF0000"/>
                    </a:solidFill>
                    <a:ea typeface="Heiti SC Light" charset="-122"/>
                    <a:cs typeface="Heiti SC Light" charset="-122"/>
                  </a:rPr>
                  <a:t>(10</a:t>
                </a:r>
                <a:r>
                  <a:rPr lang="en-US" altLang="zh-CN" baseline="30000" dirty="0">
                    <a:solidFill>
                      <a:srgbClr val="FF0000"/>
                    </a:solidFill>
                    <a:ea typeface="Heiti SC Light" charset="-122"/>
                    <a:cs typeface="Heiti SC Light" charset="-122"/>
                  </a:rPr>
                  <a:t>-4</a:t>
                </a:r>
                <a:r>
                  <a:rPr lang="en-US" altLang="zh-CN" dirty="0">
                    <a:solidFill>
                      <a:srgbClr val="FF0000"/>
                    </a:solidFill>
                    <a:ea typeface="Heiti SC Light" charset="-122"/>
                    <a:cs typeface="Heiti SC Light" charset="-122"/>
                  </a:rPr>
                  <a:t>)</a:t>
                </a:r>
                <a:r>
                  <a:rPr lang="zh-CN" altLang="en-US" dirty="0">
                    <a:solidFill>
                      <a:srgbClr val="000000"/>
                    </a:solidFill>
                    <a:ea typeface="Heiti SC Light" charset="-122"/>
                    <a:cs typeface="Heiti SC Light" charset="-122"/>
                  </a:rPr>
                  <a:t>  </a:t>
                </a:r>
                <a:r>
                  <a:rPr lang="en-US" altLang="zh-CN" dirty="0">
                    <a:solidFill>
                      <a:srgbClr val="000000"/>
                    </a:solidFill>
                    <a:ea typeface="Heiti SC Light" charset="-122"/>
                    <a:cs typeface="Heiti SC Light" charset="-122"/>
                  </a:rPr>
                  <a:t> no evidence (10</a:t>
                </a:r>
                <a:r>
                  <a:rPr lang="en-US" altLang="zh-CN" baseline="30000" dirty="0">
                    <a:solidFill>
                      <a:srgbClr val="000000"/>
                    </a:solidFill>
                    <a:ea typeface="Heiti SC Light" charset="-122"/>
                    <a:cs typeface="Heiti SC Light" charset="-122"/>
                  </a:rPr>
                  <a:t>-2</a:t>
                </a:r>
                <a:r>
                  <a:rPr lang="en-US" altLang="zh-CN" dirty="0">
                    <a:solidFill>
                      <a:srgbClr val="000000"/>
                    </a:solidFill>
                    <a:ea typeface="Heiti SC Light" charset="-122"/>
                    <a:cs typeface="Heiti SC Light" charset="-122"/>
                  </a:rPr>
                  <a:t>)     </a:t>
                </a:r>
                <a:r>
                  <a:rPr lang="en-US" altLang="zh-CN" b="1" dirty="0">
                    <a:solidFill>
                      <a:srgbClr val="FF0000"/>
                    </a:solidFill>
                    <a:ea typeface="Apple Chancery" charset="0"/>
                    <a:cs typeface="Apple Chancery" charset="0"/>
                  </a:rPr>
                  <a:t>O</a:t>
                </a:r>
                <a:r>
                  <a:rPr lang="en-US" altLang="zh-CN" dirty="0">
                    <a:solidFill>
                      <a:srgbClr val="FF0000"/>
                    </a:solidFill>
                    <a:ea typeface="Heiti SC Light" charset="-122"/>
                    <a:cs typeface="Heiti SC Light" charset="-122"/>
                  </a:rPr>
                  <a:t>(10</a:t>
                </a:r>
                <a:r>
                  <a:rPr lang="en-US" altLang="zh-CN" baseline="30000" dirty="0">
                    <a:solidFill>
                      <a:srgbClr val="FF0000"/>
                    </a:solidFill>
                    <a:ea typeface="Heiti SC Light" charset="-122"/>
                    <a:cs typeface="Heiti SC Light" charset="-122"/>
                  </a:rPr>
                  <a:t>8</a:t>
                </a:r>
                <a:r>
                  <a:rPr lang="en-US" altLang="zh-CN" dirty="0">
                    <a:solidFill>
                      <a:srgbClr val="FF0000"/>
                    </a:solidFill>
                    <a:ea typeface="Heiti SC Light" charset="-122"/>
                    <a:cs typeface="Heiti SC Light" charset="-122"/>
                  </a:rPr>
                  <a:t>)</a:t>
                </a:r>
                <a:r>
                  <a:rPr lang="zh-CN" altLang="en-US" dirty="0">
                    <a:solidFill>
                      <a:srgbClr val="FF0000"/>
                    </a:solidFill>
                    <a:ea typeface="Heiti SC Light" charset="-122"/>
                    <a:cs typeface="Heiti SC Light" charset="-122"/>
                  </a:rPr>
                  <a:t> </a:t>
                </a:r>
                <a14:m>
                  <m:oMath xmlns:m="http://schemas.openxmlformats.org/officeDocument/2006/math">
                    <m:r>
                      <a:rPr lang="en-US" altLang="zh-CN" b="0" i="0" smtClean="0">
                        <a:solidFill>
                          <a:srgbClr val="FF0000"/>
                        </a:solidFill>
                        <a:latin typeface="Cambria Math" panose="02040503050406030204" pitchFamily="18" charset="0"/>
                        <a:ea typeface="Cambria Math" charset="0"/>
                        <a:cs typeface="Cambria Math" charset="0"/>
                      </a:rPr>
                      <m:t>                         </m:t>
                    </m:r>
                    <m:r>
                      <a:rPr lang="en-US" altLang="zh-CN" b="1" i="1" smtClean="0">
                        <a:solidFill>
                          <a:srgbClr val="002060"/>
                        </a:solidFill>
                        <a:latin typeface="Cambria Math" panose="02040503050406030204" pitchFamily="18" charset="0"/>
                        <a:ea typeface="Cambria Math" charset="0"/>
                        <a:cs typeface="Cambria Math" charset="0"/>
                      </a:rPr>
                      <m:t>𝑭𝒊𝒙</m:t>
                    </m:r>
                    <m:r>
                      <a:rPr lang="en-US" altLang="zh-CN" b="1" i="1">
                        <a:solidFill>
                          <a:srgbClr val="FF0000"/>
                        </a:solidFill>
                        <a:latin typeface="Cambria Math" panose="02040503050406030204" pitchFamily="18" charset="0"/>
                        <a:ea typeface="Cambria Math" charset="0"/>
                        <a:cs typeface="Cambria Math" charset="0"/>
                      </a:rPr>
                      <m:t> </m:t>
                    </m:r>
                    <m:r>
                      <a:rPr lang="en-US" altLang="zh-CN" b="1" i="1" smtClean="0">
                        <a:solidFill>
                          <a:srgbClr val="002060"/>
                        </a:solidFill>
                        <a:latin typeface="Cambria Math" panose="02040503050406030204" pitchFamily="18" charset="0"/>
                        <a:ea typeface="Cambria Math" charset="0"/>
                        <a:cs typeface="Cambria Math" charset="0"/>
                      </a:rPr>
                      <m:t>𝒕𝒂𝒓𝒈𝒆𝒕𝒔</m:t>
                    </m:r>
                    <m:r>
                      <a:rPr lang="en-US" altLang="zh-CN" b="1" i="1">
                        <a:solidFill>
                          <a:srgbClr val="FF0000"/>
                        </a:solidFill>
                        <a:latin typeface="Cambria Math" panose="02040503050406030204" pitchFamily="18" charset="0"/>
                        <a:ea typeface="Cambria Math" charset="0"/>
                        <a:cs typeface="Cambria Math" charset="0"/>
                      </a:rPr>
                      <m:t> </m:t>
                    </m:r>
                  </m:oMath>
                </a14:m>
                <a:endParaRPr lang="en-US" altLang="zh-CN" dirty="0">
                  <a:solidFill>
                    <a:srgbClr val="FF0000"/>
                  </a:solidFill>
                  <a:ea typeface="Heiti SC Light" charset="-122"/>
                  <a:cs typeface="Heiti SC Light" charset="-122"/>
                </a:endParaRPr>
              </a:p>
              <a:p>
                <a:pPr>
                  <a:lnSpc>
                    <a:spcPct val="150000"/>
                  </a:lnSpc>
                </a:pPr>
                <a:r>
                  <a:rPr lang="en-US" altLang="zh-CN" dirty="0">
                    <a:solidFill>
                      <a:srgbClr val="FF0000"/>
                    </a:solidFill>
                    <a:ea typeface="Heiti SC Light" charset="-122"/>
                    <a:cs typeface="Heiti SC Light" charset="-122"/>
                    <a:sym typeface="Wingdings"/>
                  </a:rPr>
                  <a:t>                                                                                                                         </a:t>
                </a:r>
                <a:r>
                  <a:rPr lang="zh-CN" altLang="en-US" dirty="0">
                    <a:solidFill>
                      <a:srgbClr val="FF0000"/>
                    </a:solidFill>
                    <a:ea typeface="Heiti SC Light" charset="-122"/>
                    <a:cs typeface="Heiti SC Light" charset="-122"/>
                    <a:sym typeface="Wingdings"/>
                  </a:rPr>
                  <a:t></a:t>
                </a:r>
                <a:r>
                  <a:rPr lang="en-US" altLang="zh-CN" dirty="0">
                    <a:solidFill>
                      <a:srgbClr val="FF0000"/>
                    </a:solidFill>
                    <a:ea typeface="Heiti SC Light" charset="-122"/>
                    <a:cs typeface="Heiti SC Light" charset="-122"/>
                  </a:rPr>
                  <a:t> BESIII ? </a:t>
                </a:r>
                <a:r>
                  <a:rPr lang="zh-CN" altLang="en-US" dirty="0">
                    <a:solidFill>
                      <a:srgbClr val="FF0000"/>
                    </a:solidFill>
                    <a:ea typeface="Heiti SC Light" charset="-122"/>
                    <a:cs typeface="Heiti SC Light" charset="-122"/>
                  </a:rPr>
                  <a:t>  </a:t>
                </a:r>
                <a:endParaRPr lang="en-US" altLang="zh-CN" dirty="0">
                  <a:solidFill>
                    <a:srgbClr val="FF0000"/>
                  </a:solidFill>
                  <a:ea typeface="Heiti SC Light" charset="-122"/>
                  <a:cs typeface="Heiti SC Light" charset="-122"/>
                </a:endParaRPr>
              </a:p>
            </p:txBody>
          </p:sp>
        </mc:Choice>
        <mc:Fallback xmlns="">
          <p:sp>
            <p:nvSpPr>
              <p:cNvPr id="7" name="矩形 6"/>
              <p:cNvSpPr>
                <a:spLocks noRot="1" noChangeAspect="1" noMove="1" noResize="1" noEditPoints="1" noAdjustHandles="1" noChangeArrowheads="1" noChangeShapeType="1" noTextEdit="1"/>
              </p:cNvSpPr>
              <p:nvPr/>
            </p:nvSpPr>
            <p:spPr>
              <a:xfrm>
                <a:off x="1445741" y="723909"/>
                <a:ext cx="9158649" cy="2531590"/>
              </a:xfrm>
              <a:prstGeom prst="rect">
                <a:avLst/>
              </a:prstGeom>
              <a:blipFill>
                <a:blip r:embed="rId4"/>
                <a:stretch>
                  <a:fillRect l="-553" b="-3500"/>
                </a:stretch>
              </a:blipFill>
            </p:spPr>
            <p:txBody>
              <a:bodyPr/>
              <a:lstStyle/>
              <a:p>
                <a:r>
                  <a:rPr lang="zh-CN" altLang="en-US">
                    <a:noFill/>
                  </a:rPr>
                  <a:t> </a:t>
                </a:r>
              </a:p>
            </p:txBody>
          </p:sp>
        </mc:Fallback>
      </mc:AlternateContent>
      <p:sp>
        <p:nvSpPr>
          <p:cNvPr id="8" name="文本框 7"/>
          <p:cNvSpPr txBox="1"/>
          <p:nvPr/>
        </p:nvSpPr>
        <p:spPr>
          <a:xfrm>
            <a:off x="1762906" y="3169320"/>
            <a:ext cx="184731" cy="400110"/>
          </a:xfrm>
          <a:prstGeom prst="rect">
            <a:avLst/>
          </a:prstGeom>
          <a:solidFill>
            <a:schemeClr val="accent4">
              <a:lumMod val="20000"/>
              <a:lumOff val="80000"/>
            </a:schemeClr>
          </a:solidFill>
        </p:spPr>
        <p:txBody>
          <a:bodyPr wrap="none" rtlCol="0">
            <a:spAutoFit/>
          </a:bodyPr>
          <a:lstStyle/>
          <a:p>
            <a:endParaRPr kumimoji="1" lang="zh-CN" altLang="en-US" sz="2000" b="1" dirty="0">
              <a:solidFill>
                <a:srgbClr val="C00000"/>
              </a:solidFill>
              <a:latin typeface="Heiti SC Light" charset="-122"/>
              <a:ea typeface="Heiti SC Light" charset="-122"/>
              <a:cs typeface="Heiti SC Light" charset="-122"/>
            </a:endParaRPr>
          </a:p>
        </p:txBody>
      </p:sp>
      <p:sp>
        <p:nvSpPr>
          <p:cNvPr id="11" name="文本框 10"/>
          <p:cNvSpPr txBox="1"/>
          <p:nvPr/>
        </p:nvSpPr>
        <p:spPr>
          <a:xfrm>
            <a:off x="1743152" y="3233170"/>
            <a:ext cx="2893869" cy="369332"/>
          </a:xfrm>
          <a:prstGeom prst="rect">
            <a:avLst/>
          </a:prstGeom>
          <a:solidFill>
            <a:schemeClr val="accent4">
              <a:lumMod val="60000"/>
              <a:lumOff val="40000"/>
            </a:schemeClr>
          </a:solidFill>
        </p:spPr>
        <p:txBody>
          <a:bodyPr wrap="none" rtlCol="0">
            <a:spAutoFit/>
          </a:bodyPr>
          <a:lstStyle/>
          <a:p>
            <a:r>
              <a:rPr kumimoji="1" lang="en-US" altLang="zh-CN" b="1" dirty="0">
                <a:solidFill>
                  <a:srgbClr val="FF0000"/>
                </a:solidFill>
                <a:ea typeface="Heiti SC Light" charset="-122"/>
                <a:cs typeface="Heiti SC Light" charset="-122"/>
              </a:rPr>
              <a:t>Flavor-SU(3) Octet of spin ½ </a:t>
            </a:r>
            <a:endParaRPr kumimoji="1" lang="zh-CN" altLang="en-US" b="1" dirty="0">
              <a:solidFill>
                <a:srgbClr val="FF0000"/>
              </a:solidFill>
              <a:ea typeface="Heiti SC Light" charset="-122"/>
              <a:cs typeface="Heiti SC Light" charset="-122"/>
            </a:endParaRPr>
          </a:p>
        </p:txBody>
      </p:sp>
      <p:sp>
        <p:nvSpPr>
          <p:cNvPr id="12" name="文本框 11"/>
          <p:cNvSpPr txBox="1"/>
          <p:nvPr/>
        </p:nvSpPr>
        <p:spPr>
          <a:xfrm>
            <a:off x="5684268" y="3259125"/>
            <a:ext cx="3347135" cy="369332"/>
          </a:xfrm>
          <a:prstGeom prst="rect">
            <a:avLst/>
          </a:prstGeom>
          <a:solidFill>
            <a:schemeClr val="accent4">
              <a:lumMod val="60000"/>
              <a:lumOff val="40000"/>
            </a:schemeClr>
          </a:solidFill>
        </p:spPr>
        <p:txBody>
          <a:bodyPr wrap="none" rtlCol="0">
            <a:spAutoFit/>
          </a:bodyPr>
          <a:lstStyle/>
          <a:p>
            <a:r>
              <a:rPr kumimoji="1" lang="en-US" altLang="zh-CN" b="1" dirty="0">
                <a:solidFill>
                  <a:srgbClr val="FF0000"/>
                </a:solidFill>
                <a:ea typeface="Heiti SC Light" charset="-122"/>
                <a:cs typeface="Heiti SC Light" charset="-122"/>
              </a:rPr>
              <a:t>Flavor-SU(3) </a:t>
            </a:r>
            <a:r>
              <a:rPr kumimoji="1" lang="en-US" altLang="zh-CN" b="1" dirty="0" err="1">
                <a:solidFill>
                  <a:srgbClr val="FF0000"/>
                </a:solidFill>
                <a:ea typeface="Heiti SC Light" charset="-122"/>
                <a:cs typeface="Heiti SC Light" charset="-122"/>
              </a:rPr>
              <a:t>Decuplet</a:t>
            </a:r>
            <a:r>
              <a:rPr kumimoji="1" lang="en-US" altLang="zh-CN" b="1" dirty="0">
                <a:solidFill>
                  <a:srgbClr val="FF0000"/>
                </a:solidFill>
                <a:ea typeface="Heiti SC Light" charset="-122"/>
                <a:cs typeface="Heiti SC Light" charset="-122"/>
              </a:rPr>
              <a:t> of spin 3/2</a:t>
            </a:r>
            <a:endParaRPr kumimoji="1" lang="zh-CN" altLang="en-US" b="1" dirty="0">
              <a:solidFill>
                <a:srgbClr val="FF0000"/>
              </a:solidFill>
              <a:ea typeface="Heiti SC Light" charset="-122"/>
              <a:cs typeface="Heiti SC Light" charset="-122"/>
            </a:endParaRPr>
          </a:p>
        </p:txBody>
      </p:sp>
      <p:sp>
        <p:nvSpPr>
          <p:cNvPr id="5" name="文本框 4">
            <a:extLst>
              <a:ext uri="{FF2B5EF4-FFF2-40B4-BE49-F238E27FC236}">
                <a16:creationId xmlns:a16="http://schemas.microsoft.com/office/drawing/2014/main" id="{08FF5B5A-51CB-F8EF-309F-D7DBACD7014A}"/>
              </a:ext>
            </a:extLst>
          </p:cNvPr>
          <p:cNvSpPr txBox="1"/>
          <p:nvPr/>
        </p:nvSpPr>
        <p:spPr>
          <a:xfrm>
            <a:off x="8610600" y="5115697"/>
            <a:ext cx="3357394" cy="646331"/>
          </a:xfrm>
          <a:prstGeom prst="rect">
            <a:avLst/>
          </a:prstGeom>
          <a:solidFill>
            <a:srgbClr val="FFFF00"/>
          </a:solidFill>
        </p:spPr>
        <p:txBody>
          <a:bodyPr wrap="none" rtlCol="0">
            <a:spAutoFit/>
          </a:bodyPr>
          <a:lstStyle/>
          <a:p>
            <a:r>
              <a:rPr lang="en-US" altLang="zh-CN" b="1" dirty="0">
                <a:latin typeface="Symbol" charset="2"/>
                <a:ea typeface="Symbol" charset="2"/>
                <a:cs typeface="Symbol" charset="2"/>
              </a:rPr>
              <a:t>W</a:t>
            </a:r>
            <a:r>
              <a:rPr lang="en-US" altLang="zh-CN" b="1" baseline="30000" dirty="0">
                <a:latin typeface="Symbol" charset="2"/>
                <a:ea typeface="Symbol" charset="2"/>
                <a:cs typeface="Symbol" charset="2"/>
              </a:rPr>
              <a:t>-  </a:t>
            </a:r>
            <a:r>
              <a:rPr kumimoji="1" lang="en-US" altLang="zh-CN" dirty="0"/>
              <a:t>was predicted by quark model</a:t>
            </a:r>
          </a:p>
          <a:p>
            <a:r>
              <a:rPr kumimoji="1" lang="en-US" altLang="zh-CN" dirty="0"/>
              <a:t>Discovered in 1964 at BNL. </a:t>
            </a:r>
            <a:endParaRPr kumimoji="1" lang="zh-CN" altLang="en-US" dirty="0"/>
          </a:p>
        </p:txBody>
      </p:sp>
      <p:cxnSp>
        <p:nvCxnSpPr>
          <p:cNvPr id="10" name="直线箭头连接符 9">
            <a:extLst>
              <a:ext uri="{FF2B5EF4-FFF2-40B4-BE49-F238E27FC236}">
                <a16:creationId xmlns:a16="http://schemas.microsoft.com/office/drawing/2014/main" id="{0B841991-828A-BF27-B87E-EF53606DB98D}"/>
              </a:ext>
            </a:extLst>
          </p:cNvPr>
          <p:cNvCxnSpPr>
            <a:cxnSpLocks/>
          </p:cNvCxnSpPr>
          <p:nvPr/>
        </p:nvCxnSpPr>
        <p:spPr>
          <a:xfrm flipH="1">
            <a:off x="7784757" y="5724186"/>
            <a:ext cx="825843" cy="312298"/>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206493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08BA6E55-8014-1EC6-E943-E8FF89C4DBCE}"/>
              </a:ext>
            </a:extLst>
          </p:cNvPr>
          <p:cNvPicPr>
            <a:picLocks noChangeAspect="1"/>
          </p:cNvPicPr>
          <p:nvPr/>
        </p:nvPicPr>
        <p:blipFill>
          <a:blip r:embed="rId3"/>
          <a:stretch>
            <a:fillRect/>
          </a:stretch>
        </p:blipFill>
        <p:spPr>
          <a:xfrm>
            <a:off x="7894320" y="3675597"/>
            <a:ext cx="3522441" cy="3177460"/>
          </a:xfrm>
          <a:prstGeom prst="rect">
            <a:avLst/>
          </a:prstGeom>
        </p:spPr>
      </p:pic>
      <p:sp>
        <p:nvSpPr>
          <p:cNvPr id="2" name="标题 1"/>
          <p:cNvSpPr>
            <a:spLocks noGrp="1"/>
          </p:cNvSpPr>
          <p:nvPr>
            <p:ph type="title"/>
          </p:nvPr>
        </p:nvSpPr>
        <p:spPr>
          <a:xfrm>
            <a:off x="403860" y="40404"/>
            <a:ext cx="11384280" cy="589935"/>
          </a:xfrm>
        </p:spPr>
        <p:txBody>
          <a:bodyPr>
            <a:normAutofit fontScale="90000"/>
          </a:bodyPr>
          <a:lstStyle/>
          <a:p>
            <a:pPr algn="ctr"/>
            <a:r>
              <a:rPr lang="en-US" altLang="zh-CN" sz="4400" b="1" dirty="0">
                <a:solidFill>
                  <a:srgbClr val="C00000"/>
                </a:solidFill>
                <a:effectLst/>
                <a:latin typeface="Arial" panose="020B0604020202020204" pitchFamily="34" charset="0"/>
                <a:cs typeface="Arial" panose="020B0604020202020204" pitchFamily="34" charset="0"/>
              </a:rPr>
              <a:t>BESIII: A hyperon factory</a:t>
            </a:r>
            <a:endParaRPr kumimoji="1" lang="zh-CN" altLang="en-US" b="1" dirty="0">
              <a:solidFill>
                <a:srgbClr val="FF0000"/>
              </a:solidFill>
              <a:latin typeface="Arial" panose="020B0604020202020204" pitchFamily="34" charset="0"/>
              <a:ea typeface="Heiti SC Light" charset="-122"/>
              <a:cs typeface="Arial" panose="020B0604020202020204" pitchFamily="34" charset="0"/>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28</a:t>
            </a:fld>
            <a:endParaRPr kumimoji="1" lang="zh-CN" altLang="en-US"/>
          </a:p>
        </p:txBody>
      </p:sp>
      <p:pic>
        <p:nvPicPr>
          <p:cNvPr id="8" name="图片 7"/>
          <p:cNvPicPr>
            <a:picLocks noChangeAspect="1"/>
          </p:cNvPicPr>
          <p:nvPr/>
        </p:nvPicPr>
        <p:blipFill>
          <a:blip r:embed="rId4"/>
          <a:stretch>
            <a:fillRect/>
          </a:stretch>
        </p:blipFill>
        <p:spPr>
          <a:xfrm>
            <a:off x="379278" y="2479546"/>
            <a:ext cx="6684967" cy="4192547"/>
          </a:xfrm>
          <a:prstGeom prst="rect">
            <a:avLst/>
          </a:prstGeom>
        </p:spPr>
      </p:pic>
      <mc:AlternateContent xmlns:mc="http://schemas.openxmlformats.org/markup-compatibility/2006">
        <mc:Choice xmlns:a14="http://schemas.microsoft.com/office/drawing/2010/main" Requires="a14">
          <p:sp>
            <p:nvSpPr>
              <p:cNvPr id="10" name="文本框 9"/>
              <p:cNvSpPr txBox="1"/>
              <p:nvPr/>
            </p:nvSpPr>
            <p:spPr>
              <a:xfrm>
                <a:off x="444230" y="645173"/>
                <a:ext cx="6594049" cy="1899559"/>
              </a:xfrm>
              <a:prstGeom prst="rect">
                <a:avLst/>
              </a:prstGeom>
              <a:solidFill>
                <a:srgbClr val="FFFF00"/>
              </a:solidFill>
            </p:spPr>
            <p:txBody>
              <a:bodyPr wrap="none" rtlCol="0">
                <a:spAutoFit/>
              </a:bodyPr>
              <a:lstStyle/>
              <a:p>
                <a:pPr>
                  <a:lnSpc>
                    <a:spcPct val="150000"/>
                  </a:lnSpc>
                </a:pPr>
                <a:r>
                  <a:rPr kumimoji="1" lang="en-US" altLang="zh-CN" sz="2000" b="1" dirty="0">
                    <a:solidFill>
                      <a:srgbClr val="FF0000"/>
                    </a:solidFill>
                    <a:ea typeface="Heiti SC Light" charset="-122"/>
                    <a:cs typeface="Heiti SC Light" charset="-122"/>
                  </a:rPr>
                  <a:t>10 billion </a:t>
                </a:r>
                <a14:m>
                  <m:oMath xmlns:m="http://schemas.openxmlformats.org/officeDocument/2006/math">
                    <m:r>
                      <a:rPr lang="en-US" altLang="zh-CN" sz="2000" b="1" i="1" kern="100" smtClean="0">
                        <a:solidFill>
                          <a:srgbClr val="FF0000"/>
                        </a:solidFill>
                        <a:latin typeface="Cambria Math" panose="02040503050406030204" pitchFamily="18" charset="0"/>
                        <a:ea typeface="Heiti SC Light" charset="-122"/>
                        <a:cs typeface="Heiti SC Light" charset="-122"/>
                      </a:rPr>
                      <m:t>𝑱</m:t>
                    </m:r>
                    <m:r>
                      <a:rPr lang="en-US" altLang="zh-CN" sz="2000" b="1" i="1" kern="100" smtClean="0">
                        <a:solidFill>
                          <a:srgbClr val="FF0000"/>
                        </a:solidFill>
                        <a:latin typeface="Cambria Math" panose="02040503050406030204" pitchFamily="18" charset="0"/>
                        <a:ea typeface="Heiti SC Light" charset="-122"/>
                        <a:cs typeface="Heiti SC Light" charset="-122"/>
                      </a:rPr>
                      <m:t>/</m:t>
                    </m:r>
                    <m:r>
                      <a:rPr lang="en-US" altLang="zh-CN" sz="2000" b="1" i="1" kern="100" smtClean="0">
                        <a:solidFill>
                          <a:srgbClr val="FF0000"/>
                        </a:solidFill>
                        <a:latin typeface="Cambria Math" panose="02040503050406030204" pitchFamily="18" charset="0"/>
                        <a:ea typeface="Heiti SC Light" charset="-122"/>
                        <a:cs typeface="Heiti SC Light" charset="-122"/>
                      </a:rPr>
                      <m:t>𝝍</m:t>
                    </m:r>
                  </m:oMath>
                </a14:m>
                <a:r>
                  <a:rPr kumimoji="1" lang="en-US" altLang="zh-CN" sz="2000" b="1" dirty="0">
                    <a:solidFill>
                      <a:srgbClr val="FF0000"/>
                    </a:solidFill>
                    <a:ea typeface="Heiti SC Light" charset="-122"/>
                    <a:cs typeface="Heiti SC Light" charset="-122"/>
                  </a:rPr>
                  <a:t> and 2.7 billion</a:t>
                </a:r>
                <a:r>
                  <a:rPr kumimoji="1" lang="zh-CN" altLang="en-US" sz="2000" b="1" dirty="0">
                    <a:solidFill>
                      <a:srgbClr val="FF0000"/>
                    </a:solidFill>
                    <a:ea typeface="Heiti SC Light" charset="-122"/>
                    <a:cs typeface="Heiti SC Light" charset="-122"/>
                  </a:rPr>
                  <a:t> </a:t>
                </a:r>
                <a14:m>
                  <m:oMath xmlns:m="http://schemas.openxmlformats.org/officeDocument/2006/math">
                    <m:r>
                      <a:rPr lang="en-US" altLang="zh-CN" sz="2000" b="1" i="1" kern="100">
                        <a:solidFill>
                          <a:srgbClr val="FF0000"/>
                        </a:solidFill>
                        <a:latin typeface="Cambria Math" panose="02040503050406030204" pitchFamily="18" charset="0"/>
                        <a:ea typeface="Heiti SC Light" charset="-122"/>
                        <a:cs typeface="Heiti SC Light" charset="-122"/>
                      </a:rPr>
                      <m:t>𝝍</m:t>
                    </m:r>
                    <m:r>
                      <a:rPr lang="en-US" altLang="zh-CN" sz="2000" b="1" i="0" kern="100" smtClean="0">
                        <a:solidFill>
                          <a:srgbClr val="FF0000"/>
                        </a:solidFill>
                        <a:latin typeface="Cambria Math" panose="02040503050406030204" pitchFamily="18" charset="0"/>
                        <a:ea typeface="Heiti SC Light" charset="-122"/>
                        <a:cs typeface="Heiti SC Light" charset="-122"/>
                      </a:rPr>
                      <m:t>(</m:t>
                    </m:r>
                  </m:oMath>
                </a14:m>
                <a:r>
                  <a:rPr kumimoji="1" lang="en-US" altLang="zh-CN" sz="2000" b="1" dirty="0">
                    <a:solidFill>
                      <a:srgbClr val="FF0000"/>
                    </a:solidFill>
                    <a:ea typeface="Heiti SC Light" charset="-122"/>
                    <a:cs typeface="Heiti SC Light" charset="-122"/>
                  </a:rPr>
                  <a:t>2S)events collected </a:t>
                </a:r>
                <a:endParaRPr kumimoji="1" lang="zh-CN" altLang="en-US" sz="2000" b="1" dirty="0">
                  <a:solidFill>
                    <a:srgbClr val="FF0000"/>
                  </a:solidFill>
                  <a:ea typeface="Heiti SC Light" charset="-122"/>
                  <a:cs typeface="Heiti SC Light" charset="-122"/>
                </a:endParaRPr>
              </a:p>
              <a:p>
                <a:pPr marL="342900" indent="-342900">
                  <a:lnSpc>
                    <a:spcPct val="150000"/>
                  </a:lnSpc>
                  <a:buFont typeface="Wingdings" charset="2"/>
                  <a:buChar char="Ø"/>
                </a:pPr>
                <a:r>
                  <a:rPr kumimoji="1" lang="en-US" altLang="zh-CN" sz="2000" b="1" dirty="0">
                    <a:solidFill>
                      <a:srgbClr val="FF0000"/>
                    </a:solidFill>
                    <a:ea typeface="Heiti SC Light" charset="-122"/>
                    <a:cs typeface="Heiti SC Light" charset="-122"/>
                  </a:rPr>
                  <a:t>Large BRs in  </a:t>
                </a:r>
                <a14:m>
                  <m:oMath xmlns:m="http://schemas.openxmlformats.org/officeDocument/2006/math">
                    <m:r>
                      <a:rPr lang="en-US" altLang="zh-CN" sz="2000" b="1" i="1" kern="100" smtClean="0">
                        <a:solidFill>
                          <a:srgbClr val="FF0000"/>
                        </a:solidFill>
                        <a:latin typeface="Cambria Math" panose="02040503050406030204" pitchFamily="18" charset="0"/>
                        <a:ea typeface="Heiti SC Light" charset="-122"/>
                        <a:cs typeface="Heiti SC Light" charset="-122"/>
                      </a:rPr>
                      <m:t>𝑱</m:t>
                    </m:r>
                    <m:r>
                      <a:rPr lang="en-US" altLang="zh-CN" sz="2000" b="1" i="1" kern="100" smtClean="0">
                        <a:solidFill>
                          <a:srgbClr val="FF0000"/>
                        </a:solidFill>
                        <a:latin typeface="Cambria Math" panose="02040503050406030204" pitchFamily="18" charset="0"/>
                        <a:ea typeface="Heiti SC Light" charset="-122"/>
                        <a:cs typeface="Heiti SC Light" charset="-122"/>
                      </a:rPr>
                      <m:t>/</m:t>
                    </m:r>
                    <m:r>
                      <a:rPr lang="en-US" altLang="zh-CN" sz="2000" b="1" i="1" kern="100" smtClean="0">
                        <a:solidFill>
                          <a:srgbClr val="FF0000"/>
                        </a:solidFill>
                        <a:latin typeface="Cambria Math" panose="02040503050406030204" pitchFamily="18" charset="0"/>
                        <a:ea typeface="Heiti SC Light" charset="-122"/>
                        <a:cs typeface="Heiti SC Light" charset="-122"/>
                      </a:rPr>
                      <m:t>𝝍</m:t>
                    </m:r>
                  </m:oMath>
                </a14:m>
                <a:r>
                  <a:rPr kumimoji="1" lang="en-US" altLang="zh-CN" sz="2000" b="1" dirty="0">
                    <a:solidFill>
                      <a:srgbClr val="FF0000"/>
                    </a:solidFill>
                    <a:ea typeface="Heiti SC Light" charset="-122"/>
                    <a:cs typeface="Heiti SC Light" charset="-122"/>
                  </a:rPr>
                  <a:t>  decays : </a:t>
                </a:r>
                <a14:m>
                  <m:oMath xmlns:m="http://schemas.openxmlformats.org/officeDocument/2006/math">
                    <m:sSup>
                      <m:sSupPr>
                        <m:ctrlPr>
                          <a:rPr lang="en-US" altLang="zh-CN" sz="2000" b="1" i="1" dirty="0">
                            <a:latin typeface="Cambria Math" panose="02040503050406030204" pitchFamily="18" charset="0"/>
                          </a:rPr>
                        </m:ctrlPr>
                      </m:sSupPr>
                      <m:e>
                        <m:r>
                          <a:rPr lang="en-US" altLang="zh-CN" sz="2000" b="1" i="1" dirty="0">
                            <a:latin typeface="Cambria Math" panose="02040503050406030204" pitchFamily="18" charset="0"/>
                          </a:rPr>
                          <m:t>𝟏𝟎</m:t>
                        </m:r>
                      </m:e>
                      <m:sup>
                        <m:r>
                          <a:rPr lang="en-US" altLang="zh-CN" sz="2000" b="1" i="1" dirty="0">
                            <a:latin typeface="Cambria Math" panose="02040503050406030204" pitchFamily="18" charset="0"/>
                          </a:rPr>
                          <m:t>𝟕</m:t>
                        </m:r>
                      </m:sup>
                    </m:sSup>
                  </m:oMath>
                </a14:m>
                <a:r>
                  <a:rPr lang="en-US" altLang="zh-CN" sz="2000" b="1" dirty="0">
                    <a:latin typeface="TimesNewRomanPSMT"/>
                  </a:rPr>
                  <a:t> entangled hyperon pairs </a:t>
                </a:r>
                <a:endParaRPr kumimoji="1" lang="zh-CN" altLang="en-US" sz="2000" b="1" dirty="0">
                  <a:solidFill>
                    <a:srgbClr val="FF0000"/>
                  </a:solidFill>
                  <a:ea typeface="Heiti SC Light" charset="-122"/>
                  <a:cs typeface="Heiti SC Light" charset="-122"/>
                </a:endParaRPr>
              </a:p>
              <a:p>
                <a:pPr marL="342900" indent="-342900">
                  <a:lnSpc>
                    <a:spcPct val="150000"/>
                  </a:lnSpc>
                  <a:buFont typeface="Wingdings" charset="2"/>
                  <a:buChar char="Ø"/>
                </a:pPr>
                <a:r>
                  <a:rPr kumimoji="1" lang="en-US" altLang="zh-CN" sz="2000" b="1" dirty="0">
                    <a:solidFill>
                      <a:srgbClr val="FF0000"/>
                    </a:solidFill>
                    <a:ea typeface="Heiti SC Light" charset="-122"/>
                    <a:cs typeface="Heiti SC Light" charset="-122"/>
                  </a:rPr>
                  <a:t>Quantum entangled pair productions </a:t>
                </a:r>
              </a:p>
              <a:p>
                <a:pPr marL="342900" indent="-342900">
                  <a:lnSpc>
                    <a:spcPct val="150000"/>
                  </a:lnSpc>
                  <a:buFont typeface="Wingdings" charset="2"/>
                  <a:buChar char="Ø"/>
                </a:pPr>
                <a:r>
                  <a:rPr kumimoji="1" lang="en-US" altLang="zh-CN" sz="2000" b="1" dirty="0">
                    <a:solidFill>
                      <a:srgbClr val="FF0000"/>
                    </a:solidFill>
                    <a:ea typeface="Heiti SC Light" charset="-122"/>
                    <a:cs typeface="Heiti SC Light" charset="-122"/>
                  </a:rPr>
                  <a:t>Background free </a:t>
                </a:r>
                <a:endParaRPr kumimoji="1" lang="zh-CN" altLang="en-US" sz="2000" b="1" dirty="0">
                  <a:solidFill>
                    <a:srgbClr val="FF0000"/>
                  </a:solidFill>
                  <a:ea typeface="Heiti SC Light" charset="-122"/>
                  <a:cs typeface="Heiti SC Light" charset="-122"/>
                </a:endParaRPr>
              </a:p>
            </p:txBody>
          </p:sp>
        </mc:Choice>
        <mc:Fallback>
          <p:sp>
            <p:nvSpPr>
              <p:cNvPr id="10" name="文本框 9"/>
              <p:cNvSpPr txBox="1">
                <a:spLocks noRot="1" noChangeAspect="1" noMove="1" noResize="1" noEditPoints="1" noAdjustHandles="1" noChangeArrowheads="1" noChangeShapeType="1" noTextEdit="1"/>
              </p:cNvSpPr>
              <p:nvPr/>
            </p:nvSpPr>
            <p:spPr>
              <a:xfrm>
                <a:off x="444230" y="645173"/>
                <a:ext cx="6594049" cy="1899559"/>
              </a:xfrm>
              <a:prstGeom prst="rect">
                <a:avLst/>
              </a:prstGeom>
              <a:blipFill>
                <a:blip r:embed="rId5"/>
                <a:stretch>
                  <a:fillRect l="-1154" b="-4636"/>
                </a:stretch>
              </a:blipFill>
            </p:spPr>
            <p:txBody>
              <a:bodyPr/>
              <a:lstStyle/>
              <a:p>
                <a:r>
                  <a:rPr lang="zh-CN" altLang="en-US">
                    <a:noFill/>
                  </a:rPr>
                  <a:t> </a:t>
                </a:r>
              </a:p>
            </p:txBody>
          </p:sp>
        </mc:Fallback>
      </mc:AlternateContent>
      <p:sp>
        <p:nvSpPr>
          <p:cNvPr id="11" name="矩形 10"/>
          <p:cNvSpPr/>
          <p:nvPr/>
        </p:nvSpPr>
        <p:spPr>
          <a:xfrm>
            <a:off x="7894320" y="688826"/>
            <a:ext cx="4507149" cy="400110"/>
          </a:xfrm>
          <a:prstGeom prst="rect">
            <a:avLst/>
          </a:prstGeom>
        </p:spPr>
        <p:txBody>
          <a:bodyPr wrap="square">
            <a:spAutoFit/>
          </a:bodyPr>
          <a:lstStyle/>
          <a:p>
            <a:r>
              <a:rPr lang="nb-NO" altLang="zh-CN" sz="2000" b="1" u="sng" dirty="0">
                <a:solidFill>
                  <a:srgbClr val="094EC0"/>
                </a:solidFill>
                <a:hlinkClick r:id="rId6"/>
              </a:rPr>
              <a:t>Hai-Bo Li,  arXiv:1612.01775</a:t>
            </a:r>
            <a:endParaRPr lang="nb-NO" altLang="zh-CN" sz="2000" b="1" u="sng" dirty="0">
              <a:solidFill>
                <a:srgbClr val="094EC0"/>
              </a:solidFill>
            </a:endParaRPr>
          </a:p>
        </p:txBody>
      </p:sp>
      <p:grpSp>
        <p:nvGrpSpPr>
          <p:cNvPr id="4" name="组合 3">
            <a:extLst>
              <a:ext uri="{FF2B5EF4-FFF2-40B4-BE49-F238E27FC236}">
                <a16:creationId xmlns:a16="http://schemas.microsoft.com/office/drawing/2014/main" id="{0E4B9C78-1A37-F661-6393-BFC4A5035718}"/>
              </a:ext>
            </a:extLst>
          </p:cNvPr>
          <p:cNvGrpSpPr/>
          <p:nvPr/>
        </p:nvGrpSpPr>
        <p:grpSpPr>
          <a:xfrm>
            <a:off x="7517460" y="1690072"/>
            <a:ext cx="3953469" cy="1980142"/>
            <a:chOff x="4622230" y="1609278"/>
            <a:chExt cx="3592020" cy="1429425"/>
          </a:xfrm>
        </p:grpSpPr>
        <p:pic>
          <p:nvPicPr>
            <p:cNvPr id="12" name="Picture 21">
              <a:extLst>
                <a:ext uri="{FF2B5EF4-FFF2-40B4-BE49-F238E27FC236}">
                  <a16:creationId xmlns:a16="http://schemas.microsoft.com/office/drawing/2014/main" id="{4ED6681D-62D0-46F3-AFBF-BE8693190B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3850" y="1689896"/>
              <a:ext cx="3200400" cy="118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37636677-4CC3-26EF-5823-C258ADB72363}"/>
                    </a:ext>
                  </a:extLst>
                </p:cNvPr>
                <p:cNvSpPr txBox="1"/>
                <p:nvPr/>
              </p:nvSpPr>
              <p:spPr>
                <a:xfrm>
                  <a:off x="5557292" y="2738621"/>
                  <a:ext cx="1061885" cy="30008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l-GR" altLang="zh-CN" sz="1350" i="1">
                                <a:latin typeface="Cambria Math" panose="02040503050406030204" pitchFamily="18" charset="0"/>
                                <a:ea typeface="Cambria Math" charset="0"/>
                                <a:cs typeface="Cambria Math" charset="0"/>
                              </a:rPr>
                            </m:ctrlPr>
                          </m:sSupPr>
                          <m:e>
                            <m:r>
                              <m:rPr>
                                <m:sty m:val="p"/>
                              </m:rPr>
                              <a:rPr kumimoji="1" lang="el-GR" altLang="zh-CN" sz="1350" i="1">
                                <a:latin typeface="Cambria Math" charset="0"/>
                                <a:ea typeface="Cambria Math" charset="0"/>
                                <a:cs typeface="Cambria Math" charset="0"/>
                              </a:rPr>
                              <m:t>Σ</m:t>
                            </m:r>
                          </m:e>
                          <m:sup>
                            <m:r>
                              <a:rPr kumimoji="1" lang="en-US" altLang="zh-CN" sz="1350" i="1">
                                <a:latin typeface="Cambria Math" charset="0"/>
                                <a:ea typeface="Cambria Math" charset="0"/>
                                <a:cs typeface="Cambria Math" charset="0"/>
                              </a:rPr>
                              <m:t>+</m:t>
                            </m:r>
                          </m:sup>
                        </m:sSup>
                        <m:r>
                          <a:rPr kumimoji="1" lang="is-IS" altLang="zh-CN" sz="1350" i="1">
                            <a:latin typeface="Cambria Math" charset="0"/>
                            <a:ea typeface="Cambria Math" charset="0"/>
                            <a:cs typeface="Cambria Math" charset="0"/>
                          </a:rPr>
                          <m:t>→</m:t>
                        </m:r>
                        <m:r>
                          <a:rPr kumimoji="1" lang="en-US" altLang="zh-CN" sz="1350" i="1">
                            <a:latin typeface="Cambria Math" charset="0"/>
                            <a:ea typeface="Cambria Math" charset="0"/>
                            <a:cs typeface="Cambria Math" charset="0"/>
                          </a:rPr>
                          <m:t>𝑝</m:t>
                        </m:r>
                        <m:sSup>
                          <m:sSupPr>
                            <m:ctrlPr>
                              <a:rPr kumimoji="1" lang="en-US" altLang="zh-CN" sz="1350" i="1">
                                <a:latin typeface="Cambria Math" panose="02040503050406030204" pitchFamily="18" charset="0"/>
                                <a:ea typeface="Cambria Math" charset="0"/>
                                <a:cs typeface="Cambria Math" charset="0"/>
                              </a:rPr>
                            </m:ctrlPr>
                          </m:sSupPr>
                          <m:e>
                            <m:r>
                              <a:rPr kumimoji="1" lang="en-US" altLang="zh-CN" sz="1350" i="1">
                                <a:latin typeface="Cambria Math" charset="0"/>
                                <a:ea typeface="Cambria Math" charset="0"/>
                                <a:cs typeface="Cambria Math" charset="0"/>
                              </a:rPr>
                              <m:t>𝜋</m:t>
                            </m:r>
                          </m:e>
                          <m:sup>
                            <m:r>
                              <a:rPr kumimoji="1" lang="en-US" altLang="zh-CN" sz="1350" i="1">
                                <a:latin typeface="Cambria Math" charset="0"/>
                                <a:ea typeface="Cambria Math" charset="0"/>
                                <a:cs typeface="Cambria Math" charset="0"/>
                              </a:rPr>
                              <m:t>0</m:t>
                            </m:r>
                          </m:sup>
                        </m:sSup>
                      </m:oMath>
                    </m:oMathPara>
                  </a14:m>
                  <a:endParaRPr kumimoji="1" lang="zh-CN" altLang="en-US" sz="1350" dirty="0"/>
                </a:p>
              </p:txBody>
            </p:sp>
          </mc:Choice>
          <mc:Fallback xmlns="">
            <p:sp>
              <p:nvSpPr>
                <p:cNvPr id="8" name="文本框 7"/>
                <p:cNvSpPr txBox="1">
                  <a:spLocks noRot="1" noChangeAspect="1" noMove="1" noResize="1" noEditPoints="1" noAdjustHandles="1" noChangeArrowheads="1" noChangeShapeType="1" noTextEdit="1"/>
                </p:cNvSpPr>
                <p:nvPr/>
              </p:nvSpPr>
              <p:spPr>
                <a:xfrm>
                  <a:off x="5557292" y="2738621"/>
                  <a:ext cx="1061885" cy="300082"/>
                </a:xfrm>
                <a:prstGeom prst="rect">
                  <a:avLst/>
                </a:prstGeom>
                <a:blipFill>
                  <a:blip r:embed="rId10"/>
                  <a:stretch>
                    <a:fillRect/>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B02EFAA7-4B88-92DC-D7A2-8CC99F8EFB52}"/>
                </a:ext>
              </a:extLst>
            </p:cNvPr>
            <p:cNvPicPr>
              <a:picLocks noChangeAspect="1"/>
            </p:cNvPicPr>
            <p:nvPr/>
          </p:nvPicPr>
          <p:blipFill>
            <a:blip r:embed="rId11"/>
            <a:stretch>
              <a:fillRect/>
            </a:stretch>
          </p:blipFill>
          <p:spPr>
            <a:xfrm>
              <a:off x="6904415" y="1609278"/>
              <a:ext cx="938284" cy="220091"/>
            </a:xfrm>
            <a:prstGeom prst="rect">
              <a:avLst/>
            </a:prstGeom>
          </p:spPr>
        </p:pic>
        <p:sp>
          <p:nvSpPr>
            <p:cNvPr id="15" name="文本框 14">
              <a:extLst>
                <a:ext uri="{FF2B5EF4-FFF2-40B4-BE49-F238E27FC236}">
                  <a16:creationId xmlns:a16="http://schemas.microsoft.com/office/drawing/2014/main" id="{F2FE92E2-8EDE-A606-36AC-C2BFF63A676F}"/>
                </a:ext>
              </a:extLst>
            </p:cNvPr>
            <p:cNvSpPr txBox="1"/>
            <p:nvPr/>
          </p:nvSpPr>
          <p:spPr>
            <a:xfrm>
              <a:off x="4622230" y="2287336"/>
              <a:ext cx="1098378" cy="338554"/>
            </a:xfrm>
            <a:prstGeom prst="rect">
              <a:avLst/>
            </a:prstGeom>
            <a:solidFill>
              <a:schemeClr val="accent4">
                <a:lumMod val="20000"/>
                <a:lumOff val="80000"/>
              </a:schemeClr>
            </a:solidFill>
          </p:spPr>
          <p:txBody>
            <a:bodyPr wrap="none" rtlCol="0">
              <a:spAutoFit/>
            </a:bodyPr>
            <a:lstStyle/>
            <a:p>
              <a:r>
                <a:rPr kumimoji="1" lang="en-US" altLang="zh-CN" sz="1600" b="1" dirty="0">
                  <a:solidFill>
                    <a:srgbClr val="FF0000"/>
                  </a:solidFill>
                  <a:latin typeface="Times New Roman" panose="02020603050405020304" pitchFamily="18" charset="0"/>
                  <a:ea typeface="Heiti SC Light" charset="-122"/>
                  <a:cs typeface="Times New Roman" panose="02020603050405020304" pitchFamily="18" charset="0"/>
                </a:rPr>
                <a:t>Single  tag</a:t>
              </a:r>
              <a:endParaRPr kumimoji="1" lang="zh-CN" altLang="en-US" sz="1600" b="1" dirty="0">
                <a:solidFill>
                  <a:srgbClr val="FF0000"/>
                </a:solidFill>
                <a:latin typeface="Times New Roman" panose="02020603050405020304" pitchFamily="18" charset="0"/>
                <a:ea typeface="Heiti SC Light" charset="-122"/>
                <a:cs typeface="Times New Roman" panose="02020603050405020304" pitchFamily="18" charset="0"/>
              </a:endParaRPr>
            </a:p>
          </p:txBody>
        </p:sp>
        <p:cxnSp>
          <p:nvCxnSpPr>
            <p:cNvPr id="16" name="直线箭头连接符 15">
              <a:extLst>
                <a:ext uri="{FF2B5EF4-FFF2-40B4-BE49-F238E27FC236}">
                  <a16:creationId xmlns:a16="http://schemas.microsoft.com/office/drawing/2014/main" id="{CD4414D3-56A3-1D45-BD74-41FDCEC0A06F}"/>
                </a:ext>
              </a:extLst>
            </p:cNvPr>
            <p:cNvCxnSpPr/>
            <p:nvPr/>
          </p:nvCxnSpPr>
          <p:spPr>
            <a:xfrm>
              <a:off x="5918311" y="2246311"/>
              <a:ext cx="79575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直线箭头连接符 16">
              <a:extLst>
                <a:ext uri="{FF2B5EF4-FFF2-40B4-BE49-F238E27FC236}">
                  <a16:creationId xmlns:a16="http://schemas.microsoft.com/office/drawing/2014/main" id="{310F9EAA-7476-A517-648C-B4798363EC20}"/>
                </a:ext>
              </a:extLst>
            </p:cNvPr>
            <p:cNvCxnSpPr/>
            <p:nvPr/>
          </p:nvCxnSpPr>
          <p:spPr>
            <a:xfrm flipH="1">
              <a:off x="6841862" y="2268431"/>
              <a:ext cx="78601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B040CD24-C428-6821-4FBD-7EFCC72A0278}"/>
                </a:ext>
              </a:extLst>
            </p:cNvPr>
            <p:cNvSpPr txBox="1"/>
            <p:nvPr/>
          </p:nvSpPr>
          <p:spPr>
            <a:xfrm>
              <a:off x="5553993" y="2074463"/>
              <a:ext cx="357790" cy="300082"/>
            </a:xfrm>
            <a:prstGeom prst="rect">
              <a:avLst/>
            </a:prstGeom>
            <a:noFill/>
          </p:spPr>
          <p:txBody>
            <a:bodyPr wrap="none" rtlCol="0">
              <a:spAutoFit/>
            </a:bodyPr>
            <a:lstStyle/>
            <a:p>
              <a:r>
                <a:rPr kumimoji="1" lang="en-US" altLang="zh-CN" sz="1350"/>
                <a:t>e+</a:t>
              </a:r>
              <a:endParaRPr kumimoji="1" lang="zh-CN" altLang="en-US" sz="1350" dirty="0"/>
            </a:p>
          </p:txBody>
        </p:sp>
        <p:sp>
          <p:nvSpPr>
            <p:cNvPr id="19" name="文本框 18">
              <a:extLst>
                <a:ext uri="{FF2B5EF4-FFF2-40B4-BE49-F238E27FC236}">
                  <a16:creationId xmlns:a16="http://schemas.microsoft.com/office/drawing/2014/main" id="{FEE15BA5-CFDA-02FF-5CA5-0C43B43FE5C5}"/>
                </a:ext>
              </a:extLst>
            </p:cNvPr>
            <p:cNvSpPr txBox="1"/>
            <p:nvPr/>
          </p:nvSpPr>
          <p:spPr>
            <a:xfrm>
              <a:off x="7680119" y="2121682"/>
              <a:ext cx="324128" cy="300082"/>
            </a:xfrm>
            <a:prstGeom prst="rect">
              <a:avLst/>
            </a:prstGeom>
            <a:noFill/>
          </p:spPr>
          <p:txBody>
            <a:bodyPr wrap="none" rtlCol="0">
              <a:spAutoFit/>
            </a:bodyPr>
            <a:lstStyle/>
            <a:p>
              <a:r>
                <a:rPr kumimoji="1" lang="en-US" altLang="zh-CN" sz="1350" dirty="0"/>
                <a:t>e-</a:t>
              </a:r>
              <a:endParaRPr kumimoji="1" lang="zh-CN" altLang="en-US" sz="1350" dirty="0"/>
            </a:p>
          </p:txBody>
        </p:sp>
      </p:grpSp>
    </p:spTree>
    <p:extLst>
      <p:ext uri="{BB962C8B-B14F-4D97-AF65-F5344CB8AC3E}">
        <p14:creationId xmlns:p14="http://schemas.microsoft.com/office/powerpoint/2010/main" val="1466430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28">
            <a:extLst>
              <a:ext uri="{FF2B5EF4-FFF2-40B4-BE49-F238E27FC236}">
                <a16:creationId xmlns:a16="http://schemas.microsoft.com/office/drawing/2014/main" id="{FD00D694-5E65-E307-81BE-36320D2FEAA2}"/>
              </a:ext>
            </a:extLst>
          </p:cNvPr>
          <p:cNvSpPr/>
          <p:nvPr/>
        </p:nvSpPr>
        <p:spPr>
          <a:xfrm>
            <a:off x="6673313" y="4505086"/>
            <a:ext cx="4326835" cy="1938537"/>
          </a:xfrm>
          <a:prstGeom prst="roundRect">
            <a:avLst/>
          </a:prstGeom>
          <a:solidFill>
            <a:schemeClr val="accent4">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D0BC7EE5-9917-8A16-78FD-FE68F996BA8C}"/>
                  </a:ext>
                </a:extLst>
              </p:cNvPr>
              <p:cNvSpPr txBox="1"/>
              <p:nvPr/>
            </p:nvSpPr>
            <p:spPr>
              <a:xfrm>
                <a:off x="235226" y="2655549"/>
                <a:ext cx="6188766" cy="338182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The amplitude of spin ½ baryon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𝐵</m:t>
                        </m:r>
                      </m:e>
                      <m:sub>
                        <m:r>
                          <a:rPr lang="en-US" altLang="zh-CN" b="0" i="1" smtClean="0">
                            <a:latin typeface="Cambria Math" panose="02040503050406030204" pitchFamily="18" charset="0"/>
                          </a:rPr>
                          <m:t>𝑖</m:t>
                        </m:r>
                      </m:sub>
                    </m:sSub>
                  </m:oMath>
                </a14:m>
                <a:r>
                  <a:rPr lang="en-US" altLang="zh-CN" dirty="0">
                    <a:latin typeface="Times New Roman" panose="02020603050405020304" pitchFamily="18" charset="0"/>
                    <a:cs typeface="Times New Roman" panose="02020603050405020304" pitchFamily="18" charset="0"/>
                  </a:rPr>
                  <a:t> decay to a spin ½ baryon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𝐵</m:t>
                        </m:r>
                      </m:e>
                      <m:sub>
                        <m:r>
                          <a:rPr lang="en-US" altLang="zh-CN" b="0" i="1" smtClean="0">
                            <a:latin typeface="Cambria Math" panose="02040503050406030204" pitchFamily="18" charset="0"/>
                          </a:rPr>
                          <m:t>𝑓</m:t>
                        </m:r>
                      </m:sub>
                    </m:sSub>
                  </m:oMath>
                </a14:m>
                <a:r>
                  <a:rPr lang="en-US" altLang="zh-CN" dirty="0">
                    <a:latin typeface="Times New Roman" panose="02020603050405020304" pitchFamily="18" charset="0"/>
                    <a:cs typeface="Times New Roman" panose="02020603050405020304" pitchFamily="18" charset="0"/>
                  </a:rPr>
                  <a:t> and </a:t>
                </a:r>
                <a14:m>
                  <m:oMath xmlns:m="http://schemas.openxmlformats.org/officeDocument/2006/math">
                    <m:r>
                      <a:rPr lang="en-US" altLang="zh-CN" b="0" i="1" smtClean="0">
                        <a:latin typeface="Cambria Math" panose="02040503050406030204" pitchFamily="18" charset="0"/>
                      </a:rPr>
                      <m:t>𝜋</m:t>
                    </m:r>
                  </m:oMath>
                </a14:m>
                <a:r>
                  <a:rPr lang="en-US" altLang="zh-CN" dirty="0">
                    <a:latin typeface="Times New Roman" panose="02020603050405020304" pitchFamily="18" charset="0"/>
                    <a:cs typeface="Times New Roman" panose="02020603050405020304" pitchFamily="18" charset="0"/>
                  </a:rPr>
                  <a:t>:</a:t>
                </a:r>
              </a:p>
              <a:p>
                <a:pPr/>
                <a14:m>
                  <m:oMathPara xmlns:m="http://schemas.openxmlformats.org/officeDocument/2006/math">
                    <m:oMathParaPr>
                      <m:jc m:val="centerGroup"/>
                    </m:oMathParaPr>
                    <m:oMath xmlns:m="http://schemas.openxmlformats.org/officeDocument/2006/math">
                      <m:r>
                        <a:rPr lang="zh-CN" altLang="en-US" b="1" i="1" smtClean="0">
                          <a:latin typeface="Cambria Math" panose="02040503050406030204" pitchFamily="18" charset="0"/>
                          <a:cs typeface="Times New Roman" panose="02020603050405020304" pitchFamily="18" charset="0"/>
                        </a:rPr>
                        <m:t>𝓐</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𝑆</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𝜎</m:t>
                          </m:r>
                        </m:e>
                        <m:sub>
                          <m:r>
                            <a:rPr lang="en-US" altLang="zh-CN" b="0" i="1" smtClean="0">
                              <a:latin typeface="Cambria Math" panose="02040503050406030204" pitchFamily="18" charset="0"/>
                              <a:cs typeface="Times New Roman" panose="02020603050405020304" pitchFamily="18" charset="0"/>
                            </a:rPr>
                            <m:t>0</m:t>
                          </m:r>
                        </m:sub>
                      </m:sSub>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𝑃</m:t>
                      </m:r>
                      <m:r>
                        <a:rPr lang="en-US" altLang="zh-CN" b="1" i="1" smtClean="0">
                          <a:latin typeface="Cambria Math" panose="02040503050406030204" pitchFamily="18" charset="0"/>
                          <a:cs typeface="Times New Roman" panose="02020603050405020304" pitchFamily="18" charset="0"/>
                        </a:rPr>
                        <m:t>𝝈</m:t>
                      </m:r>
                      <m:r>
                        <a:rPr lang="en-US" altLang="zh-CN" b="0" i="1" smtClean="0">
                          <a:latin typeface="Cambria Math" panose="02040503050406030204" pitchFamily="18" charset="0"/>
                          <a:cs typeface="Times New Roman" panose="02020603050405020304" pitchFamily="18" charset="0"/>
                        </a:rPr>
                        <m:t>⋅</m:t>
                      </m:r>
                      <m:acc>
                        <m:accPr>
                          <m:chr m:val="̂"/>
                          <m:ctrlPr>
                            <a:rPr lang="en-US" altLang="zh-CN" b="1" i="1" smtClean="0">
                              <a:latin typeface="Cambria Math" panose="02040503050406030204" pitchFamily="18" charset="0"/>
                              <a:cs typeface="Times New Roman" panose="02020603050405020304" pitchFamily="18" charset="0"/>
                            </a:rPr>
                          </m:ctrlPr>
                        </m:accPr>
                        <m:e>
                          <m:r>
                            <a:rPr lang="en-US" altLang="zh-CN" b="1" i="1" smtClean="0">
                              <a:latin typeface="Cambria Math" panose="02040503050406030204" pitchFamily="18" charset="0"/>
                              <a:cs typeface="Times New Roman" panose="02020603050405020304" pitchFamily="18" charset="0"/>
                            </a:rPr>
                            <m:t>𝒏</m:t>
                          </m:r>
                        </m:e>
                      </m:acc>
                    </m:oMath>
                  </m:oMathPara>
                </a14:m>
                <a:endParaRPr lang="en-US" altLang="zh-CN" b="1"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The decay parameters are defined as:</a:t>
                </a: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Two complex amplitudes:</a:t>
                </a:r>
              </a:p>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𝑆</m:t>
                      </m:r>
                      <m:r>
                        <a:rPr lang="en-US" altLang="zh-CN" b="0" i="1" smtClean="0">
                          <a:latin typeface="Cambria Math" panose="02040503050406030204" pitchFamily="18" charset="0"/>
                          <a:cs typeface="Times New Roman" panose="02020603050405020304" pitchFamily="18" charset="0"/>
                        </a:rPr>
                        <m:t>=</m:t>
                      </m:r>
                      <m:sSup>
                        <m:sSupPr>
                          <m:ctrlPr>
                            <a:rPr lang="en-US" altLang="zh-CN" b="0" i="1" smtClean="0">
                              <a:latin typeface="Cambria Math" panose="02040503050406030204" pitchFamily="18" charset="0"/>
                              <a:cs typeface="Times New Roman" panose="02020603050405020304" pitchFamily="18" charset="0"/>
                            </a:rPr>
                          </m:ctrlPr>
                        </m:sSupPr>
                        <m:e>
                          <m:r>
                            <m:rPr>
                              <m:sty m:val="p"/>
                            </m:rPr>
                            <a:rPr lang="en-US" altLang="zh-CN" b="0" i="0" smtClean="0">
                              <a:latin typeface="Cambria Math" panose="02040503050406030204" pitchFamily="18" charset="0"/>
                              <a:cs typeface="Times New Roman" panose="02020603050405020304" pitchFamily="18" charset="0"/>
                            </a:rPr>
                            <m:t>Σ</m:t>
                          </m:r>
                        </m:e>
                        <m:sup>
                          <m:r>
                            <a:rPr lang="en-US" altLang="zh-CN" b="0" i="1" smtClean="0">
                              <a:latin typeface="Cambria Math" panose="02040503050406030204" pitchFamily="18" charset="0"/>
                              <a:cs typeface="Times New Roman" panose="02020603050405020304" pitchFamily="18" charset="0"/>
                            </a:rPr>
                            <m:t>𝑖</m:t>
                          </m:r>
                        </m:sup>
                      </m:sSup>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𝑆</m:t>
                          </m:r>
                        </m:e>
                        <m:sub>
                          <m:r>
                            <a:rPr lang="en-US" altLang="zh-CN" b="0" i="1" smtClean="0">
                              <a:latin typeface="Cambria Math" panose="02040503050406030204" pitchFamily="18" charset="0"/>
                              <a:cs typeface="Times New Roman" panose="02020603050405020304" pitchFamily="18" charset="0"/>
                            </a:rPr>
                            <m:t>𝑖</m:t>
                          </m:r>
                        </m:sub>
                      </m:sSub>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𝑒</m:t>
                          </m:r>
                        </m:e>
                        <m:sup>
                          <m:r>
                            <a:rPr lang="en-US" altLang="zh-CN" b="0" i="1" smtClean="0">
                              <a:latin typeface="Cambria Math" panose="02040503050406030204" pitchFamily="18" charset="0"/>
                              <a:cs typeface="Times New Roman" panose="02020603050405020304" pitchFamily="18" charset="0"/>
                            </a:rPr>
                            <m:t>𝑖</m:t>
                          </m:r>
                          <m:r>
                            <a:rPr lang="en-US" altLang="zh-CN" b="0" i="1" smtClean="0">
                              <a:latin typeface="Cambria Math" panose="02040503050406030204" pitchFamily="18" charset="0"/>
                              <a:cs typeface="Times New Roman" panose="02020603050405020304" pitchFamily="18" charset="0"/>
                            </a:rPr>
                            <m:t>(</m:t>
                          </m:r>
                          <m:sSubSup>
                            <m:sSubSupPr>
                              <m:ctrlPr>
                                <a:rPr lang="en-US" altLang="zh-CN" b="0" i="1" smtClean="0">
                                  <a:latin typeface="Cambria Math" panose="02040503050406030204" pitchFamily="18" charset="0"/>
                                  <a:cs typeface="Times New Roman" panose="02020603050405020304" pitchFamily="18" charset="0"/>
                                </a:rPr>
                              </m:ctrlPr>
                            </m:sSubSupPr>
                            <m:e>
                              <m:r>
                                <a:rPr lang="en-US" altLang="zh-CN" b="0" i="1" smtClean="0">
                                  <a:latin typeface="Cambria Math" panose="02040503050406030204" pitchFamily="18" charset="0"/>
                                  <a:cs typeface="Times New Roman" panose="02020603050405020304" pitchFamily="18" charset="0"/>
                                </a:rPr>
                                <m:t>𝜙</m:t>
                              </m:r>
                            </m:e>
                            <m:sub>
                              <m:r>
                                <a:rPr lang="en-US" altLang="zh-CN" b="0" i="1" smtClean="0">
                                  <a:latin typeface="Cambria Math" panose="02040503050406030204" pitchFamily="18" charset="0"/>
                                  <a:cs typeface="Times New Roman" panose="02020603050405020304" pitchFamily="18" charset="0"/>
                                </a:rPr>
                                <m:t>𝑖</m:t>
                              </m:r>
                            </m:sub>
                            <m:sup>
                              <m:r>
                                <a:rPr lang="en-US" altLang="zh-CN" b="0" i="1" smtClean="0">
                                  <a:latin typeface="Cambria Math" panose="02040503050406030204" pitchFamily="18" charset="0"/>
                                  <a:cs typeface="Times New Roman" panose="02020603050405020304" pitchFamily="18" charset="0"/>
                                </a:rPr>
                                <m:t>𝑆</m:t>
                              </m:r>
                            </m:sup>
                          </m:sSubSup>
                          <m:r>
                            <a:rPr lang="en-US" altLang="zh-CN" b="0" i="1" smtClean="0">
                              <a:latin typeface="Cambria Math" panose="02040503050406030204" pitchFamily="18" charset="0"/>
                              <a:cs typeface="Times New Roman" panose="02020603050405020304" pitchFamily="18" charset="0"/>
                            </a:rPr>
                            <m:t>+</m:t>
                          </m:r>
                          <m:sSubSup>
                            <m:sSubSupPr>
                              <m:ctrlPr>
                                <a:rPr lang="en-US" altLang="zh-CN" b="0" i="1" smtClean="0">
                                  <a:latin typeface="Cambria Math" panose="02040503050406030204" pitchFamily="18" charset="0"/>
                                  <a:cs typeface="Times New Roman" panose="02020603050405020304" pitchFamily="18" charset="0"/>
                                </a:rPr>
                              </m:ctrlPr>
                            </m:sSubSupPr>
                            <m:e>
                              <m:r>
                                <a:rPr lang="en-US" altLang="zh-CN" b="0" i="1" smtClean="0">
                                  <a:latin typeface="Cambria Math" panose="02040503050406030204" pitchFamily="18" charset="0"/>
                                  <a:cs typeface="Times New Roman" panose="02020603050405020304" pitchFamily="18" charset="0"/>
                                </a:rPr>
                                <m:t>𝛿</m:t>
                              </m:r>
                            </m:e>
                            <m:sub>
                              <m:r>
                                <a:rPr lang="en-US" altLang="zh-CN" b="0" i="1" smtClean="0">
                                  <a:latin typeface="Cambria Math" panose="02040503050406030204" pitchFamily="18" charset="0"/>
                                  <a:cs typeface="Times New Roman" panose="02020603050405020304" pitchFamily="18" charset="0"/>
                                </a:rPr>
                                <m:t>𝑖</m:t>
                              </m:r>
                            </m:sub>
                            <m:sup>
                              <m:r>
                                <a:rPr lang="en-US" altLang="zh-CN" b="0" i="1" smtClean="0">
                                  <a:latin typeface="Cambria Math" panose="02040503050406030204" pitchFamily="18" charset="0"/>
                                  <a:cs typeface="Times New Roman" panose="02020603050405020304" pitchFamily="18" charset="0"/>
                                </a:rPr>
                                <m:t>𝑆</m:t>
                              </m:r>
                            </m:sup>
                          </m:sSubSup>
                          <m:r>
                            <a:rPr lang="en-US" altLang="zh-CN" b="0" i="1" smtClean="0">
                              <a:latin typeface="Cambria Math" panose="02040503050406030204" pitchFamily="18" charset="0"/>
                              <a:cs typeface="Times New Roman" panose="02020603050405020304" pitchFamily="18" charset="0"/>
                            </a:rPr>
                            <m:t>)</m:t>
                          </m:r>
                        </m:sup>
                      </m:sSup>
                      <m: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𝑃</m:t>
                      </m:r>
                      <m:r>
                        <a:rPr lang="en-US" altLang="zh-CN" i="1">
                          <a:latin typeface="Cambria Math" panose="02040503050406030204" pitchFamily="18" charset="0"/>
                          <a:cs typeface="Times New Roman" panose="02020603050405020304" pitchFamily="18" charset="0"/>
                        </a:rPr>
                        <m:t>=</m:t>
                      </m:r>
                      <m:sSup>
                        <m:sSupPr>
                          <m:ctrlPr>
                            <a:rPr lang="en-US" altLang="zh-CN" i="1">
                              <a:latin typeface="Cambria Math" panose="02040503050406030204" pitchFamily="18" charset="0"/>
                              <a:cs typeface="Times New Roman" panose="02020603050405020304" pitchFamily="18" charset="0"/>
                            </a:rPr>
                          </m:ctrlPr>
                        </m:sSupPr>
                        <m:e>
                          <m:r>
                            <m:rPr>
                              <m:sty m:val="p"/>
                            </m:rPr>
                            <a:rPr lang="en-US" altLang="zh-CN">
                              <a:latin typeface="Cambria Math" panose="02040503050406030204" pitchFamily="18" charset="0"/>
                              <a:cs typeface="Times New Roman" panose="02020603050405020304" pitchFamily="18" charset="0"/>
                            </a:rPr>
                            <m:t>Σ</m:t>
                          </m:r>
                        </m:e>
                        <m:sup>
                          <m:r>
                            <a:rPr lang="en-US" altLang="zh-CN" i="1">
                              <a:latin typeface="Cambria Math" panose="02040503050406030204" pitchFamily="18" charset="0"/>
                              <a:cs typeface="Times New Roman" panose="02020603050405020304" pitchFamily="18" charset="0"/>
                            </a:rPr>
                            <m:t>𝑖</m:t>
                          </m:r>
                        </m:sup>
                      </m:sSup>
                      <m:sSub>
                        <m:sSubPr>
                          <m:ctrlPr>
                            <a:rPr lang="en-US" altLang="zh-CN" i="1">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i="1">
                              <a:latin typeface="Cambria Math" panose="02040503050406030204" pitchFamily="18" charset="0"/>
                              <a:cs typeface="Times New Roman" panose="02020603050405020304" pitchFamily="18" charset="0"/>
                            </a:rPr>
                            <m:t>𝑖</m:t>
                          </m:r>
                        </m:sub>
                      </m:sSub>
                      <m:sSup>
                        <m:sSupPr>
                          <m:ctrlPr>
                            <a:rPr lang="en-US" altLang="zh-CN" i="1">
                              <a:latin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𝑒</m:t>
                          </m:r>
                        </m:e>
                        <m:sup>
                          <m:r>
                            <a:rPr lang="en-US" altLang="zh-CN" i="1">
                              <a:latin typeface="Cambria Math" panose="02040503050406030204" pitchFamily="18" charset="0"/>
                              <a:cs typeface="Times New Roman" panose="02020603050405020304" pitchFamily="18" charset="0"/>
                            </a:rPr>
                            <m:t>𝑖</m:t>
                          </m:r>
                          <m:r>
                            <a:rPr lang="en-US" altLang="zh-CN" i="1">
                              <a:latin typeface="Cambria Math" panose="02040503050406030204" pitchFamily="18" charset="0"/>
                              <a:cs typeface="Times New Roman" panose="02020603050405020304" pitchFamily="18" charset="0"/>
                            </a:rPr>
                            <m:t>(</m:t>
                          </m:r>
                          <m:sSubSup>
                            <m:sSubSupPr>
                              <m:ctrlPr>
                                <a:rPr lang="en-US" altLang="zh-CN" i="1">
                                  <a:latin typeface="Cambria Math" panose="02040503050406030204" pitchFamily="18" charset="0"/>
                                  <a:cs typeface="Times New Roman" panose="02020603050405020304" pitchFamily="18" charset="0"/>
                                </a:rPr>
                              </m:ctrlPr>
                            </m:sSubSupPr>
                            <m:e>
                              <m:r>
                                <a:rPr lang="en-US" altLang="zh-CN" i="1">
                                  <a:latin typeface="Cambria Math" panose="02040503050406030204" pitchFamily="18" charset="0"/>
                                  <a:cs typeface="Times New Roman" panose="02020603050405020304" pitchFamily="18" charset="0"/>
                                </a:rPr>
                                <m:t>𝜙</m:t>
                              </m:r>
                            </m:e>
                            <m:sub>
                              <m:r>
                                <a:rPr lang="en-US" altLang="zh-CN" i="1">
                                  <a:latin typeface="Cambria Math" panose="02040503050406030204" pitchFamily="18" charset="0"/>
                                  <a:cs typeface="Times New Roman" panose="02020603050405020304" pitchFamily="18" charset="0"/>
                                </a:rPr>
                                <m:t>𝑖</m:t>
                              </m:r>
                            </m:sub>
                            <m:sup>
                              <m:r>
                                <a:rPr lang="en-US" altLang="zh-CN" b="0" i="1" smtClean="0">
                                  <a:latin typeface="Cambria Math" panose="02040503050406030204" pitchFamily="18" charset="0"/>
                                  <a:cs typeface="Times New Roman" panose="02020603050405020304" pitchFamily="18" charset="0"/>
                                </a:rPr>
                                <m:t>𝑃</m:t>
                              </m:r>
                            </m:sup>
                          </m:sSubSup>
                          <m:r>
                            <a:rPr lang="en-US" altLang="zh-CN" i="1">
                              <a:latin typeface="Cambria Math" panose="02040503050406030204" pitchFamily="18" charset="0"/>
                              <a:cs typeface="Times New Roman" panose="02020603050405020304" pitchFamily="18" charset="0"/>
                            </a:rPr>
                            <m:t>+</m:t>
                          </m:r>
                          <m:sSubSup>
                            <m:sSubSupPr>
                              <m:ctrlPr>
                                <a:rPr lang="en-US" altLang="zh-CN" i="1">
                                  <a:latin typeface="Cambria Math" panose="02040503050406030204" pitchFamily="18" charset="0"/>
                                  <a:cs typeface="Times New Roman" panose="02020603050405020304" pitchFamily="18" charset="0"/>
                                </a:rPr>
                              </m:ctrlPr>
                            </m:sSubSupPr>
                            <m:e>
                              <m:r>
                                <a:rPr lang="en-US" altLang="zh-CN" i="1">
                                  <a:latin typeface="Cambria Math" panose="02040503050406030204" pitchFamily="18" charset="0"/>
                                  <a:cs typeface="Times New Roman" panose="02020603050405020304" pitchFamily="18" charset="0"/>
                                </a:rPr>
                                <m:t>𝛿</m:t>
                              </m:r>
                            </m:e>
                            <m:sub>
                              <m:r>
                                <a:rPr lang="en-US" altLang="zh-CN" i="1">
                                  <a:latin typeface="Cambria Math" panose="02040503050406030204" pitchFamily="18" charset="0"/>
                                  <a:cs typeface="Times New Roman" panose="02020603050405020304" pitchFamily="18" charset="0"/>
                                </a:rPr>
                                <m:t>𝑖</m:t>
                              </m:r>
                            </m:sub>
                            <m:sup>
                              <m:r>
                                <a:rPr lang="en-US" altLang="zh-CN" b="0" i="1" smtClean="0">
                                  <a:latin typeface="Cambria Math" panose="02040503050406030204" pitchFamily="18" charset="0"/>
                                  <a:cs typeface="Times New Roman" panose="02020603050405020304" pitchFamily="18" charset="0"/>
                                </a:rPr>
                                <m:t>𝑃</m:t>
                              </m:r>
                            </m:sup>
                          </m:sSubSup>
                          <m:r>
                            <a:rPr lang="en-US" altLang="zh-CN" i="1">
                              <a:latin typeface="Cambria Math" panose="02040503050406030204" pitchFamily="18" charset="0"/>
                              <a:cs typeface="Times New Roman" panose="02020603050405020304" pitchFamily="18" charset="0"/>
                            </a:rPr>
                            <m:t>)</m:t>
                          </m:r>
                        </m:sup>
                      </m:sSup>
                    </m:oMath>
                  </m:oMathPara>
                </a14:m>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Under CP transformation:</a:t>
                </a:r>
              </a:p>
              <a:p>
                <a:pPr/>
                <a14:m>
                  <m:oMathPara xmlns:m="http://schemas.openxmlformats.org/officeDocument/2006/math">
                    <m:oMathParaPr>
                      <m:jc m:val="centerGroup"/>
                    </m:oMathParaPr>
                    <m:oMath xmlns:m="http://schemas.openxmlformats.org/officeDocument/2006/math">
                      <m:acc>
                        <m:accPr>
                          <m:chr m:val="̅"/>
                          <m:ctrlPr>
                            <a:rPr lang="en-US" altLang="zh-CN" b="0" i="1" smtClean="0">
                              <a:latin typeface="Cambria Math" panose="02040503050406030204" pitchFamily="18" charset="0"/>
                              <a:cs typeface="Times New Roman" panose="02020603050405020304" pitchFamily="18" charset="0"/>
                            </a:rPr>
                          </m:ctrlPr>
                        </m:accPr>
                        <m:e>
                          <m:r>
                            <a:rPr lang="en-US" altLang="zh-CN" b="0" i="1" smtClean="0">
                              <a:latin typeface="Cambria Math" panose="02040503050406030204" pitchFamily="18" charset="0"/>
                              <a:cs typeface="Times New Roman" panose="02020603050405020304" pitchFamily="18" charset="0"/>
                            </a:rPr>
                            <m:t>𝑆</m:t>
                          </m:r>
                        </m:e>
                      </m:acc>
                      <m:r>
                        <a:rPr lang="en-US" altLang="zh-CN" b="0" i="1" smtClean="0">
                          <a:latin typeface="Cambria Math" panose="02040503050406030204" pitchFamily="18" charset="0"/>
                          <a:cs typeface="Times New Roman" panose="02020603050405020304" pitchFamily="18" charset="0"/>
                        </a:rPr>
                        <m:t>=</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0" smtClean="0">
                              <a:latin typeface="Cambria Math" panose="02040503050406030204" pitchFamily="18" charset="0"/>
                              <a:cs typeface="Times New Roman" panose="02020603050405020304" pitchFamily="18" charset="0"/>
                            </a:rPr>
                            <m:t>−</m:t>
                          </m:r>
                          <m:r>
                            <m:rPr>
                              <m:sty m:val="p"/>
                            </m:rPr>
                            <a:rPr lang="en-US" altLang="zh-CN" b="0" i="0" smtClean="0">
                              <a:latin typeface="Cambria Math" panose="02040503050406030204" pitchFamily="18" charset="0"/>
                              <a:cs typeface="Times New Roman" panose="02020603050405020304" pitchFamily="18" charset="0"/>
                            </a:rPr>
                            <m:t>Σ</m:t>
                          </m:r>
                        </m:e>
                        <m:sup>
                          <m:r>
                            <a:rPr lang="en-US" altLang="zh-CN" b="0" i="1" smtClean="0">
                              <a:latin typeface="Cambria Math" panose="02040503050406030204" pitchFamily="18" charset="0"/>
                              <a:cs typeface="Times New Roman" panose="02020603050405020304" pitchFamily="18" charset="0"/>
                            </a:rPr>
                            <m:t>𝑖</m:t>
                          </m:r>
                        </m:sup>
                      </m:sSup>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𝑆</m:t>
                          </m:r>
                        </m:e>
                        <m:sub>
                          <m:r>
                            <a:rPr lang="en-US" altLang="zh-CN" b="0" i="1" smtClean="0">
                              <a:latin typeface="Cambria Math" panose="02040503050406030204" pitchFamily="18" charset="0"/>
                              <a:cs typeface="Times New Roman" panose="02020603050405020304" pitchFamily="18" charset="0"/>
                            </a:rPr>
                            <m:t>𝑖</m:t>
                          </m:r>
                        </m:sub>
                      </m:sSub>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𝑒</m:t>
                          </m:r>
                        </m:e>
                        <m:sup>
                          <m:r>
                            <a:rPr lang="en-US" altLang="zh-CN" b="0" i="1" smtClean="0">
                              <a:latin typeface="Cambria Math" panose="02040503050406030204" pitchFamily="18" charset="0"/>
                              <a:cs typeface="Times New Roman" panose="02020603050405020304" pitchFamily="18" charset="0"/>
                            </a:rPr>
                            <m:t>𝑖</m:t>
                          </m:r>
                          <m:r>
                            <a:rPr lang="en-US" altLang="zh-CN" b="0" i="1" smtClean="0">
                              <a:latin typeface="Cambria Math" panose="02040503050406030204" pitchFamily="18" charset="0"/>
                              <a:cs typeface="Times New Roman" panose="02020603050405020304" pitchFamily="18" charset="0"/>
                            </a:rPr>
                            <m:t>(−</m:t>
                          </m:r>
                          <m:sSubSup>
                            <m:sSubSupPr>
                              <m:ctrlPr>
                                <a:rPr lang="en-US" altLang="zh-CN" b="0" i="1" smtClean="0">
                                  <a:solidFill>
                                    <a:srgbClr val="FF0000"/>
                                  </a:solidFill>
                                  <a:latin typeface="Cambria Math" panose="02040503050406030204" pitchFamily="18" charset="0"/>
                                  <a:cs typeface="Times New Roman" panose="02020603050405020304" pitchFamily="18" charset="0"/>
                                </a:rPr>
                              </m:ctrlPr>
                            </m:sSubSupPr>
                            <m:e>
                              <m:r>
                                <a:rPr lang="en-US" altLang="zh-CN" b="0" i="1" smtClean="0">
                                  <a:solidFill>
                                    <a:srgbClr val="FF0000"/>
                                  </a:solidFill>
                                  <a:latin typeface="Cambria Math" panose="02040503050406030204" pitchFamily="18" charset="0"/>
                                  <a:cs typeface="Times New Roman" panose="02020603050405020304" pitchFamily="18" charset="0"/>
                                </a:rPr>
                                <m:t>𝜙</m:t>
                              </m:r>
                            </m:e>
                            <m:sub>
                              <m:r>
                                <a:rPr lang="en-US" altLang="zh-CN" b="0" i="1" smtClean="0">
                                  <a:solidFill>
                                    <a:srgbClr val="FF0000"/>
                                  </a:solidFill>
                                  <a:latin typeface="Cambria Math" panose="02040503050406030204" pitchFamily="18" charset="0"/>
                                  <a:cs typeface="Times New Roman" panose="02020603050405020304" pitchFamily="18" charset="0"/>
                                </a:rPr>
                                <m:t>𝑖</m:t>
                              </m:r>
                            </m:sub>
                            <m:sup>
                              <m:r>
                                <a:rPr lang="en-US" altLang="zh-CN" b="0" i="1" smtClean="0">
                                  <a:solidFill>
                                    <a:srgbClr val="FF0000"/>
                                  </a:solidFill>
                                  <a:latin typeface="Cambria Math" panose="02040503050406030204" pitchFamily="18" charset="0"/>
                                  <a:cs typeface="Times New Roman" panose="02020603050405020304" pitchFamily="18" charset="0"/>
                                </a:rPr>
                                <m:t>𝑆</m:t>
                              </m:r>
                            </m:sup>
                          </m:sSubSup>
                          <m:r>
                            <a:rPr lang="en-US" altLang="zh-CN" b="0" i="1" smtClean="0">
                              <a:latin typeface="Cambria Math" panose="02040503050406030204" pitchFamily="18" charset="0"/>
                              <a:cs typeface="Times New Roman" panose="02020603050405020304" pitchFamily="18" charset="0"/>
                            </a:rPr>
                            <m:t>+</m:t>
                          </m:r>
                          <m:sSubSup>
                            <m:sSubSupPr>
                              <m:ctrlPr>
                                <a:rPr lang="en-US" altLang="zh-CN" b="0" i="1" smtClean="0">
                                  <a:latin typeface="Cambria Math" panose="02040503050406030204" pitchFamily="18" charset="0"/>
                                  <a:cs typeface="Times New Roman" panose="02020603050405020304" pitchFamily="18" charset="0"/>
                                </a:rPr>
                              </m:ctrlPr>
                            </m:sSubSupPr>
                            <m:e>
                              <m:r>
                                <a:rPr lang="en-US" altLang="zh-CN" b="0" i="1" smtClean="0">
                                  <a:latin typeface="Cambria Math" panose="02040503050406030204" pitchFamily="18" charset="0"/>
                                  <a:cs typeface="Times New Roman" panose="02020603050405020304" pitchFamily="18" charset="0"/>
                                </a:rPr>
                                <m:t>𝛿</m:t>
                              </m:r>
                            </m:e>
                            <m:sub>
                              <m:r>
                                <a:rPr lang="en-US" altLang="zh-CN" b="0" i="1" smtClean="0">
                                  <a:latin typeface="Cambria Math" panose="02040503050406030204" pitchFamily="18" charset="0"/>
                                  <a:cs typeface="Times New Roman" panose="02020603050405020304" pitchFamily="18" charset="0"/>
                                </a:rPr>
                                <m:t>𝑖</m:t>
                              </m:r>
                            </m:sub>
                            <m:sup>
                              <m:r>
                                <a:rPr lang="en-US" altLang="zh-CN" b="0" i="1" smtClean="0">
                                  <a:latin typeface="Cambria Math" panose="02040503050406030204" pitchFamily="18" charset="0"/>
                                  <a:cs typeface="Times New Roman" panose="02020603050405020304" pitchFamily="18" charset="0"/>
                                </a:rPr>
                                <m:t>𝑆</m:t>
                              </m:r>
                            </m:sup>
                          </m:sSubSup>
                          <m:r>
                            <a:rPr lang="en-US" altLang="zh-CN" b="0" i="1" smtClean="0">
                              <a:latin typeface="Cambria Math" panose="02040503050406030204" pitchFamily="18" charset="0"/>
                              <a:cs typeface="Times New Roman" panose="02020603050405020304" pitchFamily="18" charset="0"/>
                            </a:rPr>
                            <m:t>)</m:t>
                          </m:r>
                        </m:sup>
                      </m:sSup>
                      <m:r>
                        <a:rPr lang="en-US" altLang="zh-CN" b="0" i="1" smtClean="0">
                          <a:latin typeface="Cambria Math" panose="02040503050406030204" pitchFamily="18" charset="0"/>
                          <a:cs typeface="Times New Roman" panose="02020603050405020304" pitchFamily="18" charset="0"/>
                        </a:rPr>
                        <m:t>,  </m:t>
                      </m:r>
                      <m:acc>
                        <m:accPr>
                          <m:chr m:val="̅"/>
                          <m:ctrlPr>
                            <a:rPr lang="en-US" altLang="zh-CN" b="0" i="1" smtClean="0">
                              <a:latin typeface="Cambria Math" panose="02040503050406030204" pitchFamily="18" charset="0"/>
                              <a:cs typeface="Times New Roman" panose="02020603050405020304" pitchFamily="18" charset="0"/>
                            </a:rPr>
                          </m:ctrlPr>
                        </m:accPr>
                        <m:e>
                          <m:r>
                            <a:rPr lang="en-US" altLang="zh-CN" b="0" i="1" smtClean="0">
                              <a:latin typeface="Cambria Math" panose="02040503050406030204" pitchFamily="18" charset="0"/>
                              <a:cs typeface="Times New Roman" panose="02020603050405020304" pitchFamily="18" charset="0"/>
                            </a:rPr>
                            <m:t>𝑃</m:t>
                          </m:r>
                        </m:e>
                      </m:acc>
                      <m:r>
                        <a:rPr lang="en-US" altLang="zh-CN" i="1">
                          <a:latin typeface="Cambria Math" panose="02040503050406030204" pitchFamily="18" charset="0"/>
                          <a:cs typeface="Times New Roman" panose="02020603050405020304" pitchFamily="18" charset="0"/>
                        </a:rPr>
                        <m:t>=</m:t>
                      </m:r>
                      <m:sSup>
                        <m:sSupPr>
                          <m:ctrlPr>
                            <a:rPr lang="en-US" altLang="zh-CN" i="1">
                              <a:latin typeface="Cambria Math" panose="02040503050406030204" pitchFamily="18" charset="0"/>
                              <a:cs typeface="Times New Roman" panose="02020603050405020304" pitchFamily="18" charset="0"/>
                            </a:rPr>
                          </m:ctrlPr>
                        </m:sSupPr>
                        <m:e>
                          <m:r>
                            <m:rPr>
                              <m:sty m:val="p"/>
                            </m:rPr>
                            <a:rPr lang="en-US" altLang="zh-CN">
                              <a:latin typeface="Cambria Math" panose="02040503050406030204" pitchFamily="18" charset="0"/>
                              <a:cs typeface="Times New Roman" panose="02020603050405020304" pitchFamily="18" charset="0"/>
                            </a:rPr>
                            <m:t>Σ</m:t>
                          </m:r>
                        </m:e>
                        <m:sup>
                          <m:r>
                            <a:rPr lang="en-US" altLang="zh-CN" i="1">
                              <a:latin typeface="Cambria Math" panose="02040503050406030204" pitchFamily="18" charset="0"/>
                              <a:cs typeface="Times New Roman" panose="02020603050405020304" pitchFamily="18" charset="0"/>
                            </a:rPr>
                            <m:t>𝑖</m:t>
                          </m:r>
                        </m:sup>
                      </m:sSup>
                      <m:sSub>
                        <m:sSubPr>
                          <m:ctrlPr>
                            <a:rPr lang="en-US" altLang="zh-CN" i="1">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i="1">
                              <a:latin typeface="Cambria Math" panose="02040503050406030204" pitchFamily="18" charset="0"/>
                              <a:cs typeface="Times New Roman" panose="02020603050405020304" pitchFamily="18" charset="0"/>
                            </a:rPr>
                            <m:t>𝑖</m:t>
                          </m:r>
                        </m:sub>
                      </m:sSub>
                      <m:sSup>
                        <m:sSupPr>
                          <m:ctrlPr>
                            <a:rPr lang="en-US" altLang="zh-CN" i="1">
                              <a:latin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𝑒</m:t>
                          </m:r>
                        </m:e>
                        <m:sup>
                          <m:r>
                            <a:rPr lang="en-US" altLang="zh-CN" i="1">
                              <a:latin typeface="Cambria Math" panose="02040503050406030204" pitchFamily="18" charset="0"/>
                              <a:cs typeface="Times New Roman" panose="02020603050405020304" pitchFamily="18" charset="0"/>
                            </a:rPr>
                            <m:t>𝑖</m:t>
                          </m:r>
                          <m:r>
                            <a:rPr lang="en-US" altLang="zh-CN" i="1">
                              <a:latin typeface="Cambria Math" panose="02040503050406030204" pitchFamily="18" charset="0"/>
                              <a:cs typeface="Times New Roman" panose="02020603050405020304" pitchFamily="18" charset="0"/>
                            </a:rPr>
                            <m:t>(</m:t>
                          </m:r>
                          <m:sSubSup>
                            <m:sSubSupPr>
                              <m:ctrlPr>
                                <a:rPr lang="en-US" altLang="zh-CN" i="1" smtClean="0">
                                  <a:solidFill>
                                    <a:srgbClr val="FF0000"/>
                                  </a:solidFill>
                                  <a:latin typeface="Cambria Math" panose="02040503050406030204" pitchFamily="18" charset="0"/>
                                  <a:cs typeface="Times New Roman" panose="02020603050405020304" pitchFamily="18" charset="0"/>
                                </a:rPr>
                              </m:ctrlPr>
                            </m:sSubSupPr>
                            <m:e>
                              <m:r>
                                <a:rPr lang="en-US" altLang="zh-CN" b="0" i="1" smtClean="0">
                                  <a:solidFill>
                                    <a:srgbClr val="FF0000"/>
                                  </a:solidFill>
                                  <a:latin typeface="Cambria Math" panose="02040503050406030204" pitchFamily="18" charset="0"/>
                                  <a:cs typeface="Times New Roman" panose="02020603050405020304" pitchFamily="18" charset="0"/>
                                </a:rPr>
                                <m:t>−</m:t>
                              </m:r>
                              <m:r>
                                <a:rPr lang="en-US" altLang="zh-CN" b="0" i="1">
                                  <a:solidFill>
                                    <a:srgbClr val="FF0000"/>
                                  </a:solidFill>
                                  <a:latin typeface="Cambria Math" panose="02040503050406030204" pitchFamily="18" charset="0"/>
                                  <a:cs typeface="Times New Roman" panose="02020603050405020304" pitchFamily="18" charset="0"/>
                                </a:rPr>
                                <m:t>𝜙</m:t>
                              </m:r>
                            </m:e>
                            <m:sub>
                              <m:r>
                                <a:rPr lang="en-US" altLang="zh-CN" b="0" i="1">
                                  <a:solidFill>
                                    <a:srgbClr val="FF0000"/>
                                  </a:solidFill>
                                  <a:latin typeface="Cambria Math" panose="02040503050406030204" pitchFamily="18" charset="0"/>
                                  <a:cs typeface="Times New Roman" panose="02020603050405020304" pitchFamily="18" charset="0"/>
                                </a:rPr>
                                <m:t>𝑖</m:t>
                              </m:r>
                            </m:sub>
                            <m:sup>
                              <m:r>
                                <a:rPr lang="en-US" altLang="zh-CN" b="0" i="1" smtClean="0">
                                  <a:solidFill>
                                    <a:srgbClr val="FF0000"/>
                                  </a:solidFill>
                                  <a:latin typeface="Cambria Math" panose="02040503050406030204" pitchFamily="18" charset="0"/>
                                  <a:cs typeface="Times New Roman" panose="02020603050405020304" pitchFamily="18" charset="0"/>
                                </a:rPr>
                                <m:t>𝑃</m:t>
                              </m:r>
                            </m:sup>
                          </m:sSubSup>
                          <m:r>
                            <a:rPr lang="en-US" altLang="zh-CN" i="1">
                              <a:latin typeface="Cambria Math" panose="02040503050406030204" pitchFamily="18" charset="0"/>
                              <a:cs typeface="Times New Roman" panose="02020603050405020304" pitchFamily="18" charset="0"/>
                            </a:rPr>
                            <m:t>+</m:t>
                          </m:r>
                          <m:sSubSup>
                            <m:sSubSupPr>
                              <m:ctrlPr>
                                <a:rPr lang="en-US" altLang="zh-CN" i="1">
                                  <a:latin typeface="Cambria Math" panose="02040503050406030204" pitchFamily="18" charset="0"/>
                                  <a:cs typeface="Times New Roman" panose="02020603050405020304" pitchFamily="18" charset="0"/>
                                </a:rPr>
                              </m:ctrlPr>
                            </m:sSubSupPr>
                            <m:e>
                              <m:r>
                                <a:rPr lang="en-US" altLang="zh-CN" i="1">
                                  <a:latin typeface="Cambria Math" panose="02040503050406030204" pitchFamily="18" charset="0"/>
                                  <a:cs typeface="Times New Roman" panose="02020603050405020304" pitchFamily="18" charset="0"/>
                                </a:rPr>
                                <m:t>𝛿</m:t>
                              </m:r>
                            </m:e>
                            <m:sub>
                              <m:r>
                                <a:rPr lang="en-US" altLang="zh-CN" i="1">
                                  <a:latin typeface="Cambria Math" panose="02040503050406030204" pitchFamily="18" charset="0"/>
                                  <a:cs typeface="Times New Roman" panose="02020603050405020304" pitchFamily="18" charset="0"/>
                                </a:rPr>
                                <m:t>𝑖</m:t>
                              </m:r>
                            </m:sub>
                            <m:sup>
                              <m:r>
                                <a:rPr lang="en-US" altLang="zh-CN" b="0" i="1" smtClean="0">
                                  <a:latin typeface="Cambria Math" panose="02040503050406030204" pitchFamily="18" charset="0"/>
                                  <a:cs typeface="Times New Roman" panose="02020603050405020304" pitchFamily="18" charset="0"/>
                                </a:rPr>
                                <m:t>𝑃</m:t>
                              </m:r>
                            </m:sup>
                          </m:sSubSup>
                          <m:r>
                            <a:rPr lang="en-US" altLang="zh-CN" i="1">
                              <a:latin typeface="Cambria Math" panose="02040503050406030204" pitchFamily="18" charset="0"/>
                              <a:cs typeface="Times New Roman" panose="02020603050405020304" pitchFamily="18" charset="0"/>
                            </a:rPr>
                            <m:t>)</m:t>
                          </m:r>
                        </m:sup>
                      </m:sSup>
                    </m:oMath>
                  </m:oMathPara>
                </a14:m>
                <a:endParaRPr lang="en-US" altLang="zh-CN" dirty="0">
                  <a:latin typeface="Times New Roman" panose="02020603050405020304" pitchFamily="18" charset="0"/>
                  <a:cs typeface="Times New Roman" panose="02020603050405020304" pitchFamily="18" charset="0"/>
                </a:endParaRPr>
              </a:p>
              <a:p>
                <a:r>
                  <a:rPr lang="en-US" altLang="zh-CN" b="1" dirty="0">
                    <a:solidFill>
                      <a:srgbClr val="FF0000"/>
                    </a:solidFill>
                    <a:latin typeface="Times New Roman" panose="02020603050405020304" pitchFamily="18" charset="0"/>
                    <a:cs typeface="Times New Roman" panose="02020603050405020304" pitchFamily="18" charset="0"/>
                  </a:rPr>
                  <a:t>If CP conserved: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𝑆</m:t>
                    </m:r>
                    <m:r>
                      <a:rPr lang="en-US" altLang="zh-CN" b="0" i="1" smtClean="0">
                        <a:latin typeface="Cambria Math" panose="02040503050406030204" pitchFamily="18" charset="0"/>
                        <a:cs typeface="Times New Roman" panose="02020603050405020304" pitchFamily="18" charset="0"/>
                      </a:rPr>
                      <m:t> </m:t>
                    </m:r>
                    <m:groupChr>
                      <m:groupChrPr>
                        <m:chr m:val="⇒"/>
                        <m:vertJc m:val="bot"/>
                        <m:ctrlPr>
                          <a:rPr lang="en-US" altLang="zh-CN" b="0" i="1" smtClean="0">
                            <a:latin typeface="Cambria Math" panose="02040503050406030204" pitchFamily="18" charset="0"/>
                            <a:cs typeface="Times New Roman" panose="02020603050405020304" pitchFamily="18" charset="0"/>
                          </a:rPr>
                        </m:ctrlPr>
                      </m:groupChrPr>
                      <m:e>
                        <m:r>
                          <m:rPr>
                            <m:brk m:alnAt="2"/>
                          </m:rP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𝐶𝑃</m:t>
                        </m:r>
                        <m:r>
                          <a:rPr lang="en-US" altLang="zh-CN" b="0" i="1" smtClean="0">
                            <a:latin typeface="Cambria Math" panose="02040503050406030204" pitchFamily="18" charset="0"/>
                            <a:cs typeface="Times New Roman" panose="02020603050405020304" pitchFamily="18" charset="0"/>
                          </a:rPr>
                          <m:t>   </m:t>
                        </m:r>
                      </m:e>
                    </m:groupCh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𝑆</m:t>
                    </m:r>
                  </m:oMath>
                </a14:m>
                <a:endParaRPr lang="en-US" altLang="zh-CN" dirty="0">
                  <a:latin typeface="Times New Roman" panose="02020603050405020304" pitchFamily="18" charset="0"/>
                  <a:cs typeface="Times New Roman" panose="02020603050405020304" pitchFamily="18" charset="0"/>
                </a:endParaRPr>
              </a:p>
            </p:txBody>
          </p:sp>
        </mc:Choice>
        <mc:Fallback xmlns="">
          <p:sp>
            <p:nvSpPr>
              <p:cNvPr id="21" name="文本框 20">
                <a:extLst>
                  <a:ext uri="{FF2B5EF4-FFF2-40B4-BE49-F238E27FC236}">
                    <a16:creationId xmlns:a16="http://schemas.microsoft.com/office/drawing/2014/main" id="{D0BC7EE5-9917-8A16-78FD-FE68F996BA8C}"/>
                  </a:ext>
                </a:extLst>
              </p:cNvPr>
              <p:cNvSpPr txBox="1">
                <a:spLocks noRot="1" noChangeAspect="1" noMove="1" noResize="1" noEditPoints="1" noAdjustHandles="1" noChangeArrowheads="1" noChangeShapeType="1" noTextEdit="1"/>
              </p:cNvSpPr>
              <p:nvPr/>
            </p:nvSpPr>
            <p:spPr>
              <a:xfrm>
                <a:off x="235226" y="2655549"/>
                <a:ext cx="6188766" cy="3381823"/>
              </a:xfrm>
              <a:prstGeom prst="rect">
                <a:avLst/>
              </a:prstGeom>
              <a:blipFill>
                <a:blip r:embed="rId3"/>
                <a:stretch>
                  <a:fillRect l="-887" t="-1083" b="-2166"/>
                </a:stretch>
              </a:blipFill>
            </p:spPr>
            <p:txBody>
              <a:bodyPr/>
              <a:lstStyle/>
              <a:p>
                <a:r>
                  <a:rPr lang="zh-CN" altLang="en-US">
                    <a:noFill/>
                  </a:rPr>
                  <a:t> </a:t>
                </a:r>
              </a:p>
            </p:txBody>
          </p:sp>
        </mc:Fallback>
      </mc:AlternateContent>
      <p:sp>
        <p:nvSpPr>
          <p:cNvPr id="2" name="标题 1">
            <a:extLst>
              <a:ext uri="{FF2B5EF4-FFF2-40B4-BE49-F238E27FC236}">
                <a16:creationId xmlns:a16="http://schemas.microsoft.com/office/drawing/2014/main" id="{64539CA7-0280-C042-BE0A-F1DEFB869A8C}"/>
              </a:ext>
            </a:extLst>
          </p:cNvPr>
          <p:cNvSpPr>
            <a:spLocks noGrp="1"/>
          </p:cNvSpPr>
          <p:nvPr>
            <p:ph type="title"/>
          </p:nvPr>
        </p:nvSpPr>
        <p:spPr/>
        <p:txBody>
          <a:bodyPr>
            <a:normAutofit/>
          </a:bodyPr>
          <a:lstStyle/>
          <a:p>
            <a:r>
              <a:rPr lang="en-US" altLang="zh-CN" dirty="0">
                <a:solidFill>
                  <a:schemeClr val="bg1"/>
                </a:solidFill>
                <a:latin typeface="Arial Black" panose="020B0A04020102020204" pitchFamily="34" charset="0"/>
              </a:rPr>
              <a:t>CPV in hyperon decay</a:t>
            </a:r>
            <a:endParaRPr lang="zh-CN" altLang="en-US" dirty="0">
              <a:solidFill>
                <a:schemeClr val="bg1"/>
              </a:solidFill>
              <a:latin typeface="Arial Black" panose="020B0A04020102020204" pitchFamily="34" charset="0"/>
            </a:endParaRPr>
          </a:p>
        </p:txBody>
      </p:sp>
      <p:pic>
        <p:nvPicPr>
          <p:cNvPr id="6" name="图片 5">
            <a:extLst>
              <a:ext uri="{FF2B5EF4-FFF2-40B4-BE49-F238E27FC236}">
                <a16:creationId xmlns:a16="http://schemas.microsoft.com/office/drawing/2014/main" id="{CF151916-089F-970B-2FEC-908EDB72931C}"/>
              </a:ext>
            </a:extLst>
          </p:cNvPr>
          <p:cNvPicPr>
            <a:picLocks noChangeAspect="1"/>
          </p:cNvPicPr>
          <p:nvPr/>
        </p:nvPicPr>
        <p:blipFill>
          <a:blip r:embed="rId4"/>
          <a:stretch>
            <a:fillRect/>
          </a:stretch>
        </p:blipFill>
        <p:spPr>
          <a:xfrm>
            <a:off x="389420" y="1209889"/>
            <a:ext cx="1846967" cy="1323484"/>
          </a:xfrm>
          <a:prstGeom prst="rect">
            <a:avLst/>
          </a:prstGeom>
        </p:spPr>
      </p:pic>
      <p:sp>
        <p:nvSpPr>
          <p:cNvPr id="7" name="矩形 6">
            <a:extLst>
              <a:ext uri="{FF2B5EF4-FFF2-40B4-BE49-F238E27FC236}">
                <a16:creationId xmlns:a16="http://schemas.microsoft.com/office/drawing/2014/main" id="{DDDA285C-559E-02A6-B3C4-2F061CFEC405}"/>
              </a:ext>
            </a:extLst>
          </p:cNvPr>
          <p:cNvSpPr/>
          <p:nvPr/>
        </p:nvSpPr>
        <p:spPr>
          <a:xfrm>
            <a:off x="2998357" y="2254095"/>
            <a:ext cx="1939570" cy="276999"/>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altLang="zh-CN" sz="1200" dirty="0">
                <a:solidFill>
                  <a:schemeClr val="tx1"/>
                </a:solidFill>
                <a:latin typeface="Times New Roman" panose="02020603050405020304" pitchFamily="18" charset="0"/>
                <a:cs typeface="Times New Roman" panose="02020603050405020304" pitchFamily="18" charset="0"/>
              </a:rPr>
              <a:t>Phys. Rev. 108, 1645 (1957)</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19217639-B913-450C-795C-EA7117AD2D16}"/>
              </a:ext>
            </a:extLst>
          </p:cNvPr>
          <p:cNvPicPr>
            <a:picLocks noChangeAspect="1"/>
          </p:cNvPicPr>
          <p:nvPr/>
        </p:nvPicPr>
        <p:blipFill>
          <a:blip r:embed="rId5"/>
          <a:stretch>
            <a:fillRect/>
          </a:stretch>
        </p:blipFill>
        <p:spPr>
          <a:xfrm>
            <a:off x="2382890" y="1209889"/>
            <a:ext cx="3312146" cy="1027069"/>
          </a:xfrm>
          <a:prstGeom prst="rect">
            <a:avLst/>
          </a:prstGeom>
        </p:spPr>
      </p:pic>
      <p:pic>
        <p:nvPicPr>
          <p:cNvPr id="11" name="图片 10">
            <a:extLst>
              <a:ext uri="{FF2B5EF4-FFF2-40B4-BE49-F238E27FC236}">
                <a16:creationId xmlns:a16="http://schemas.microsoft.com/office/drawing/2014/main" id="{22EB7EBB-6ED8-D057-4A4D-8D8172E11040}"/>
              </a:ext>
            </a:extLst>
          </p:cNvPr>
          <p:cNvPicPr>
            <a:picLocks noChangeAspect="1"/>
          </p:cNvPicPr>
          <p:nvPr/>
        </p:nvPicPr>
        <p:blipFill>
          <a:blip r:embed="rId6"/>
          <a:stretch>
            <a:fillRect/>
          </a:stretch>
        </p:blipFill>
        <p:spPr>
          <a:xfrm>
            <a:off x="1473852" y="3808623"/>
            <a:ext cx="4353325" cy="614452"/>
          </a:xfrm>
          <a:prstGeom prst="rect">
            <a:avLst/>
          </a:prstGeom>
        </p:spPr>
      </p:pic>
      <p:pic>
        <p:nvPicPr>
          <p:cNvPr id="14" name="图片 13">
            <a:extLst>
              <a:ext uri="{FF2B5EF4-FFF2-40B4-BE49-F238E27FC236}">
                <a16:creationId xmlns:a16="http://schemas.microsoft.com/office/drawing/2014/main" id="{9350CD4D-3D27-FDAE-1758-14EB21A8E123}"/>
              </a:ext>
            </a:extLst>
          </p:cNvPr>
          <p:cNvPicPr>
            <a:picLocks noChangeAspect="1"/>
          </p:cNvPicPr>
          <p:nvPr/>
        </p:nvPicPr>
        <p:blipFill>
          <a:blip r:embed="rId7"/>
          <a:stretch>
            <a:fillRect/>
          </a:stretch>
        </p:blipFill>
        <p:spPr>
          <a:xfrm>
            <a:off x="7397996" y="296535"/>
            <a:ext cx="3165361" cy="4056673"/>
          </a:xfrm>
          <a:prstGeom prst="rect">
            <a:avLst/>
          </a:prstGeom>
        </p:spPr>
      </p:pic>
      <p:sp>
        <p:nvSpPr>
          <p:cNvPr id="5" name="灯片编号占位符 4">
            <a:extLst>
              <a:ext uri="{FF2B5EF4-FFF2-40B4-BE49-F238E27FC236}">
                <a16:creationId xmlns:a16="http://schemas.microsoft.com/office/drawing/2014/main" id="{B82EF713-4A43-389D-293B-54A2852BCF14}"/>
              </a:ext>
            </a:extLst>
          </p:cNvPr>
          <p:cNvSpPr>
            <a:spLocks noGrp="1"/>
          </p:cNvSpPr>
          <p:nvPr>
            <p:ph type="sldNum" sz="quarter" idx="12"/>
          </p:nvPr>
        </p:nvSpPr>
        <p:spPr/>
        <p:txBody>
          <a:bodyPr/>
          <a:lstStyle/>
          <a:p>
            <a:fld id="{92135CAB-D099-4CC5-B93B-F751150FBE57}" type="slidenum">
              <a:rPr lang="zh-CN" altLang="en-US" smtClean="0"/>
              <a:t>29</a:t>
            </a:fld>
            <a:endParaRPr lang="zh-CN" altLang="en-US"/>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9E8F80A5-A295-7B04-1B8B-CEE1D1CA6F42}"/>
                  </a:ext>
                </a:extLst>
              </p:cNvPr>
              <p:cNvSpPr txBox="1"/>
              <p:nvPr/>
            </p:nvSpPr>
            <p:spPr>
              <a:xfrm>
                <a:off x="6632009" y="5189069"/>
                <a:ext cx="1265627" cy="584775"/>
              </a:xfrm>
              <a:prstGeom prst="rect">
                <a:avLst/>
              </a:prstGeom>
              <a:noFill/>
            </p:spPr>
            <p:txBody>
              <a:bodyPr wrap="square" rtlCol="0">
                <a:spAutoFit/>
              </a:bodyPr>
              <a:lstStyle/>
              <a:p>
                <a:pPr algn="ctr"/>
                <a14:m>
                  <m:oMath xmlns:m="http://schemas.openxmlformats.org/officeDocument/2006/math">
                    <m:r>
                      <a:rPr lang="en-US" altLang="zh-CN" sz="1600" b="0" i="1" smtClean="0">
                        <a:solidFill>
                          <a:srgbClr val="FF0000"/>
                        </a:solidFill>
                        <a:latin typeface="Cambria Math" panose="02040503050406030204" pitchFamily="18" charset="0"/>
                      </a:rPr>
                      <m:t>𝐶𝑃𝑉</m:t>
                    </m:r>
                  </m:oMath>
                </a14:m>
                <a:r>
                  <a:rPr lang="zh-CN" altLang="en-US" sz="1600" dirty="0">
                    <a:solidFill>
                      <a:srgbClr val="FF0000"/>
                    </a:solidFill>
                    <a:latin typeface="Times New Roman" panose="02020603050405020304" pitchFamily="18" charset="0"/>
                    <a:cs typeface="Times New Roman" panose="02020603050405020304" pitchFamily="18" charset="0"/>
                  </a:rPr>
                  <a:t> </a:t>
                </a:r>
                <a:r>
                  <a:rPr lang="en-US" altLang="zh-CN" sz="1600" dirty="0">
                    <a:solidFill>
                      <a:srgbClr val="FF0000"/>
                    </a:solidFill>
                    <a:latin typeface="Times New Roman" panose="02020603050405020304" pitchFamily="18" charset="0"/>
                    <a:cs typeface="Times New Roman" panose="02020603050405020304" pitchFamily="18" charset="0"/>
                  </a:rPr>
                  <a:t>observables</a:t>
                </a:r>
                <a:endParaRPr lang="zh-CN" altLang="en-US" sz="16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6" name="文本框 15">
                <a:extLst>
                  <a:ext uri="{FF2B5EF4-FFF2-40B4-BE49-F238E27FC236}">
                    <a16:creationId xmlns:a16="http://schemas.microsoft.com/office/drawing/2014/main" id="{9E8F80A5-A295-7B04-1B8B-CEE1D1CA6F42}"/>
                  </a:ext>
                </a:extLst>
              </p:cNvPr>
              <p:cNvSpPr txBox="1">
                <a:spLocks noRot="1" noChangeAspect="1" noMove="1" noResize="1" noEditPoints="1" noAdjustHandles="1" noChangeArrowheads="1" noChangeShapeType="1" noTextEdit="1"/>
              </p:cNvSpPr>
              <p:nvPr/>
            </p:nvSpPr>
            <p:spPr>
              <a:xfrm>
                <a:off x="6632009" y="5189069"/>
                <a:ext cx="1265627" cy="584775"/>
              </a:xfrm>
              <a:prstGeom prst="rect">
                <a:avLst/>
              </a:prstGeom>
              <a:blipFill>
                <a:blip r:embed="rId8"/>
                <a:stretch>
                  <a:fillRect b="-12500"/>
                </a:stretch>
              </a:blipFill>
            </p:spPr>
            <p:txBody>
              <a:bodyPr/>
              <a:lstStyle/>
              <a:p>
                <a:r>
                  <a:rPr lang="zh-CN" altLang="en-US">
                    <a:noFill/>
                  </a:rPr>
                  <a:t> </a:t>
                </a:r>
              </a:p>
            </p:txBody>
          </p:sp>
        </mc:Fallback>
      </mc:AlternateContent>
      <p:sp>
        <p:nvSpPr>
          <p:cNvPr id="17" name="左大括号 16">
            <a:extLst>
              <a:ext uri="{FF2B5EF4-FFF2-40B4-BE49-F238E27FC236}">
                <a16:creationId xmlns:a16="http://schemas.microsoft.com/office/drawing/2014/main" id="{511D650C-2604-38AA-9D5D-631557FAEC29}"/>
              </a:ext>
            </a:extLst>
          </p:cNvPr>
          <p:cNvSpPr/>
          <p:nvPr/>
        </p:nvSpPr>
        <p:spPr>
          <a:xfrm>
            <a:off x="8012202" y="4782696"/>
            <a:ext cx="338610" cy="1397522"/>
          </a:xfrm>
          <a:prstGeom prst="leftBrace">
            <a:avLst>
              <a:gd name="adj1" fmla="val 47677"/>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n w="38100">
                <a:solidFill>
                  <a:schemeClr val="tx1"/>
                </a:solidFill>
              </a:ln>
            </a:endParaRP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8C61BE8A-87FE-5123-F28C-DC2C15E5C04E}"/>
                  </a:ext>
                </a:extLst>
              </p:cNvPr>
              <p:cNvSpPr txBox="1"/>
              <p:nvPr/>
            </p:nvSpPr>
            <p:spPr>
              <a:xfrm>
                <a:off x="8407592" y="4552921"/>
                <a:ext cx="3361640" cy="470963"/>
              </a:xfrm>
              <a:prstGeom prst="rect">
                <a:avLst/>
              </a:prstGeom>
              <a:noFill/>
            </p:spPr>
            <p:txBody>
              <a:bodyPr wrap="square" rtlCol="0">
                <a:spAutoFit/>
              </a:bodyPr>
              <a:lstStyle/>
              <a:p>
                <a14:m>
                  <m:oMath xmlns:m="http://schemas.openxmlformats.org/officeDocument/2006/math">
                    <m:r>
                      <m:rPr>
                        <m:sty m:val="p"/>
                      </m:rPr>
                      <a:rPr lang="en-US" altLang="zh-CN" sz="1600" b="0" i="0" smtClean="0">
                        <a:latin typeface="Cambria Math" panose="02040503050406030204" pitchFamily="18" charset="0"/>
                      </a:rPr>
                      <m:t>Δ</m:t>
                    </m:r>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r>
                          <m:rPr>
                            <m:sty m:val="p"/>
                          </m:rPr>
                          <a:rPr lang="en-US" altLang="zh-CN" sz="1600" b="0" i="0" smtClean="0">
                            <a:latin typeface="Cambria Math" panose="02040503050406030204" pitchFamily="18" charset="0"/>
                          </a:rPr>
                          <m:t>Γ</m:t>
                        </m:r>
                        <m:r>
                          <a:rPr lang="en-US" altLang="zh-CN" sz="1600" b="0" i="1" smtClean="0">
                            <a:latin typeface="Cambria Math" panose="02040503050406030204" pitchFamily="18" charset="0"/>
                          </a:rPr>
                          <m:t>−</m:t>
                        </m:r>
                        <m:acc>
                          <m:accPr>
                            <m:chr m:val="̅"/>
                            <m:ctrlPr>
                              <a:rPr lang="en-US" altLang="zh-CN" sz="1600" b="0" i="1" smtClean="0">
                                <a:latin typeface="Cambria Math" panose="02040503050406030204" pitchFamily="18" charset="0"/>
                              </a:rPr>
                            </m:ctrlPr>
                          </m:accPr>
                          <m:e>
                            <m:r>
                              <m:rPr>
                                <m:sty m:val="p"/>
                              </m:rPr>
                              <a:rPr lang="en-US" altLang="zh-CN" sz="1600" b="0" i="0" smtClean="0">
                                <a:latin typeface="Cambria Math" panose="02040503050406030204" pitchFamily="18" charset="0"/>
                              </a:rPr>
                              <m:t>Γ</m:t>
                            </m:r>
                          </m:e>
                        </m:acc>
                      </m:num>
                      <m:den>
                        <m:r>
                          <m:rPr>
                            <m:sty m:val="p"/>
                          </m:rPr>
                          <a:rPr lang="en-US" altLang="zh-CN" sz="1600">
                            <a:latin typeface="Cambria Math" panose="02040503050406030204" pitchFamily="18" charset="0"/>
                          </a:rPr>
                          <m:t>Γ</m:t>
                        </m:r>
                        <m:r>
                          <a:rPr lang="en-US" altLang="zh-CN" sz="1600" b="0" i="1" smtClean="0">
                            <a:latin typeface="Cambria Math" panose="02040503050406030204" pitchFamily="18" charset="0"/>
                          </a:rPr>
                          <m:t>+</m:t>
                        </m:r>
                        <m:acc>
                          <m:accPr>
                            <m:chr m:val="̅"/>
                            <m:ctrlPr>
                              <a:rPr lang="en-US" altLang="zh-CN" sz="1600" i="1">
                                <a:latin typeface="Cambria Math" panose="02040503050406030204" pitchFamily="18" charset="0"/>
                              </a:rPr>
                            </m:ctrlPr>
                          </m:accPr>
                          <m:e>
                            <m:r>
                              <m:rPr>
                                <m:sty m:val="p"/>
                              </m:rPr>
                              <a:rPr lang="en-US" altLang="zh-CN" sz="1600">
                                <a:latin typeface="Cambria Math" panose="02040503050406030204" pitchFamily="18" charset="0"/>
                              </a:rPr>
                              <m:t>Γ</m:t>
                            </m:r>
                          </m:e>
                        </m:acc>
                      </m:den>
                    </m:f>
                  </m:oMath>
                </a14:m>
                <a:r>
                  <a:rPr lang="zh-CN" altLang="en-US" sz="1600" dirty="0"/>
                  <a:t> </a:t>
                </a:r>
              </a:p>
            </p:txBody>
          </p:sp>
        </mc:Choice>
        <mc:Fallback xmlns="">
          <p:sp>
            <p:nvSpPr>
              <p:cNvPr id="18" name="文本框 17">
                <a:extLst>
                  <a:ext uri="{FF2B5EF4-FFF2-40B4-BE49-F238E27FC236}">
                    <a16:creationId xmlns:a16="http://schemas.microsoft.com/office/drawing/2014/main" id="{8C61BE8A-87FE-5123-F28C-DC2C15E5C04E}"/>
                  </a:ext>
                </a:extLst>
              </p:cNvPr>
              <p:cNvSpPr txBox="1">
                <a:spLocks noRot="1" noChangeAspect="1" noMove="1" noResize="1" noEditPoints="1" noAdjustHandles="1" noChangeArrowheads="1" noChangeShapeType="1" noTextEdit="1"/>
              </p:cNvSpPr>
              <p:nvPr/>
            </p:nvSpPr>
            <p:spPr>
              <a:xfrm>
                <a:off x="8407592" y="4552921"/>
                <a:ext cx="3361640" cy="470963"/>
              </a:xfrm>
              <a:prstGeom prst="rect">
                <a:avLst/>
              </a:prstGeom>
              <a:blipFill>
                <a:blip r:embed="rId9"/>
                <a:stretch>
                  <a:fillRect b="-129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56474F3E-E5DF-E4E5-E0A8-522216A117A5}"/>
                  </a:ext>
                </a:extLst>
              </p:cNvPr>
              <p:cNvSpPr txBox="1"/>
              <p:nvPr/>
            </p:nvSpPr>
            <p:spPr>
              <a:xfrm>
                <a:off x="8092169" y="5058652"/>
                <a:ext cx="3016469" cy="5934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i="1" smtClean="0">
                          <a:solidFill>
                            <a:srgbClr val="FF0000"/>
                          </a:solidFill>
                          <a:latin typeface="Cambria Math" panose="02040503050406030204" pitchFamily="18" charset="0"/>
                        </a:rPr>
                        <m:t>𝐴</m:t>
                      </m:r>
                      <m:r>
                        <a:rPr lang="en-US" altLang="zh-CN" sz="1600" b="0" i="1" smtClean="0">
                          <a:solidFill>
                            <a:srgbClr val="FF0000"/>
                          </a:solidFill>
                          <a:latin typeface="Cambria Math" panose="02040503050406030204" pitchFamily="18" charset="0"/>
                        </a:rPr>
                        <m:t>=</m:t>
                      </m:r>
                      <m:f>
                        <m:fPr>
                          <m:ctrlPr>
                            <a:rPr lang="en-US" altLang="zh-CN" sz="1600" b="0" i="1" smtClean="0">
                              <a:solidFill>
                                <a:srgbClr val="FF0000"/>
                              </a:solidFill>
                              <a:latin typeface="Cambria Math" panose="02040503050406030204" pitchFamily="18" charset="0"/>
                            </a:rPr>
                          </m:ctrlPr>
                        </m:fPr>
                        <m:num>
                          <m:r>
                            <m:rPr>
                              <m:sty m:val="p"/>
                            </m:rPr>
                            <a:rPr lang="en-US" altLang="zh-CN" sz="1600" b="0" i="0" smtClean="0">
                              <a:solidFill>
                                <a:srgbClr val="FF0000"/>
                              </a:solidFill>
                              <a:latin typeface="Cambria Math" panose="02040503050406030204" pitchFamily="18" charset="0"/>
                            </a:rPr>
                            <m:t>Γ</m:t>
                          </m:r>
                          <m:r>
                            <a:rPr lang="en-US" altLang="zh-CN" sz="1600" b="0" i="1" smtClean="0">
                              <a:solidFill>
                                <a:srgbClr val="FF0000"/>
                              </a:solidFill>
                              <a:latin typeface="Cambria Math" panose="02040503050406030204" pitchFamily="18" charset="0"/>
                            </a:rPr>
                            <m:t>𝛼</m:t>
                          </m:r>
                          <m:r>
                            <a:rPr lang="en-US" altLang="zh-CN" sz="1600" b="0" i="1" smtClean="0">
                              <a:solidFill>
                                <a:srgbClr val="FF0000"/>
                              </a:solidFill>
                              <a:latin typeface="Cambria Math" panose="02040503050406030204" pitchFamily="18" charset="0"/>
                            </a:rPr>
                            <m:t>+</m:t>
                          </m:r>
                          <m:acc>
                            <m:accPr>
                              <m:chr m:val="̅"/>
                              <m:ctrlPr>
                                <a:rPr lang="en-US" altLang="zh-CN" sz="1600" b="0" i="1" smtClean="0">
                                  <a:solidFill>
                                    <a:srgbClr val="FF0000"/>
                                  </a:solidFill>
                                  <a:latin typeface="Cambria Math" panose="02040503050406030204" pitchFamily="18" charset="0"/>
                                </a:rPr>
                              </m:ctrlPr>
                            </m:accPr>
                            <m:e>
                              <m:r>
                                <m:rPr>
                                  <m:sty m:val="p"/>
                                </m:rPr>
                                <a:rPr lang="en-US" altLang="zh-CN" sz="1600" b="0" i="0" smtClean="0">
                                  <a:solidFill>
                                    <a:srgbClr val="FF0000"/>
                                  </a:solidFill>
                                  <a:latin typeface="Cambria Math" panose="02040503050406030204" pitchFamily="18" charset="0"/>
                                </a:rPr>
                                <m:t>Γ</m:t>
                              </m:r>
                            </m:e>
                          </m:acc>
                          <m:acc>
                            <m:accPr>
                              <m:chr m:val="̅"/>
                              <m:ctrlPr>
                                <a:rPr lang="en-US" altLang="zh-CN" sz="1600" b="0" i="1" smtClean="0">
                                  <a:solidFill>
                                    <a:srgbClr val="FF0000"/>
                                  </a:solidFill>
                                  <a:latin typeface="Cambria Math" panose="02040503050406030204" pitchFamily="18" charset="0"/>
                                </a:rPr>
                              </m:ctrlPr>
                            </m:accPr>
                            <m:e>
                              <m:r>
                                <a:rPr lang="en-US" altLang="zh-CN" sz="1600" b="0" i="1" smtClean="0">
                                  <a:solidFill>
                                    <a:srgbClr val="FF0000"/>
                                  </a:solidFill>
                                  <a:latin typeface="Cambria Math" panose="02040503050406030204" pitchFamily="18" charset="0"/>
                                </a:rPr>
                                <m:t>𝛼</m:t>
                              </m:r>
                            </m:e>
                          </m:acc>
                        </m:num>
                        <m:den>
                          <m:r>
                            <m:rPr>
                              <m:sty m:val="p"/>
                            </m:rPr>
                            <a:rPr lang="en-US" altLang="zh-CN" sz="1600">
                              <a:solidFill>
                                <a:srgbClr val="FF0000"/>
                              </a:solidFill>
                              <a:latin typeface="Cambria Math" panose="02040503050406030204" pitchFamily="18" charset="0"/>
                            </a:rPr>
                            <m:t>Γ</m:t>
                          </m:r>
                          <m:r>
                            <a:rPr lang="en-US" altLang="zh-CN" sz="1600" i="1">
                              <a:solidFill>
                                <a:srgbClr val="FF0000"/>
                              </a:solidFill>
                              <a:latin typeface="Cambria Math" panose="02040503050406030204" pitchFamily="18" charset="0"/>
                            </a:rPr>
                            <m:t>𝛼</m:t>
                          </m:r>
                          <m:r>
                            <a:rPr lang="en-US" altLang="zh-CN" sz="1600" b="0" i="1" smtClean="0">
                              <a:solidFill>
                                <a:srgbClr val="FF0000"/>
                              </a:solidFill>
                              <a:latin typeface="Cambria Math" panose="02040503050406030204" pitchFamily="18" charset="0"/>
                            </a:rPr>
                            <m:t>−</m:t>
                          </m:r>
                          <m:acc>
                            <m:accPr>
                              <m:chr m:val="̅"/>
                              <m:ctrlPr>
                                <a:rPr lang="en-US" altLang="zh-CN" sz="1600" i="1">
                                  <a:solidFill>
                                    <a:srgbClr val="FF0000"/>
                                  </a:solidFill>
                                  <a:latin typeface="Cambria Math" panose="02040503050406030204" pitchFamily="18" charset="0"/>
                                </a:rPr>
                              </m:ctrlPr>
                            </m:accPr>
                            <m:e>
                              <m:r>
                                <m:rPr>
                                  <m:sty m:val="p"/>
                                </m:rPr>
                                <a:rPr lang="en-US" altLang="zh-CN" sz="1600">
                                  <a:solidFill>
                                    <a:srgbClr val="FF0000"/>
                                  </a:solidFill>
                                  <a:latin typeface="Cambria Math" panose="02040503050406030204" pitchFamily="18" charset="0"/>
                                </a:rPr>
                                <m:t>Γ</m:t>
                              </m:r>
                            </m:e>
                          </m:acc>
                          <m:acc>
                            <m:accPr>
                              <m:chr m:val="̅"/>
                              <m:ctrlPr>
                                <a:rPr lang="en-US" altLang="zh-CN" sz="1600" i="1">
                                  <a:solidFill>
                                    <a:srgbClr val="FF0000"/>
                                  </a:solidFill>
                                  <a:latin typeface="Cambria Math" panose="02040503050406030204" pitchFamily="18" charset="0"/>
                                </a:rPr>
                              </m:ctrlPr>
                            </m:accPr>
                            <m:e>
                              <m:r>
                                <a:rPr lang="en-US" altLang="zh-CN" sz="1600" i="1">
                                  <a:solidFill>
                                    <a:srgbClr val="FF0000"/>
                                  </a:solidFill>
                                  <a:latin typeface="Cambria Math" panose="02040503050406030204" pitchFamily="18" charset="0"/>
                                </a:rPr>
                                <m:t>𝛼</m:t>
                              </m:r>
                            </m:e>
                          </m:acc>
                        </m:den>
                      </m:f>
                      <m:r>
                        <a:rPr lang="en-US" altLang="zh-CN" sz="1600" i="1">
                          <a:solidFill>
                            <a:srgbClr val="FF0000"/>
                          </a:solidFill>
                          <a:latin typeface="Cambria Math" panose="02040503050406030204" pitchFamily="18" charset="0"/>
                          <a:ea typeface="Cambria Math" panose="02040503050406030204" pitchFamily="18" charset="0"/>
                        </a:rPr>
                        <m:t>≈</m:t>
                      </m:r>
                      <m:f>
                        <m:fPr>
                          <m:ctrlPr>
                            <a:rPr lang="en-US" altLang="zh-CN" sz="1600" i="1">
                              <a:solidFill>
                                <a:srgbClr val="FF0000"/>
                              </a:solidFill>
                              <a:latin typeface="Cambria Math" panose="02040503050406030204" pitchFamily="18" charset="0"/>
                            </a:rPr>
                          </m:ctrlPr>
                        </m:fPr>
                        <m:num>
                          <m:r>
                            <a:rPr lang="en-US" altLang="zh-CN" sz="1600" i="1">
                              <a:solidFill>
                                <a:srgbClr val="FF0000"/>
                              </a:solidFill>
                              <a:latin typeface="Cambria Math" panose="02040503050406030204" pitchFamily="18" charset="0"/>
                            </a:rPr>
                            <m:t>𝛼</m:t>
                          </m:r>
                          <m:r>
                            <a:rPr lang="en-US" altLang="zh-CN" sz="1600" i="1">
                              <a:solidFill>
                                <a:srgbClr val="FF0000"/>
                              </a:solidFill>
                              <a:latin typeface="Cambria Math" panose="02040503050406030204" pitchFamily="18" charset="0"/>
                            </a:rPr>
                            <m:t>+</m:t>
                          </m:r>
                          <m:acc>
                            <m:accPr>
                              <m:chr m:val="̅"/>
                              <m:ctrlPr>
                                <a:rPr lang="en-US" altLang="zh-CN" sz="1600" i="1">
                                  <a:solidFill>
                                    <a:srgbClr val="FF0000"/>
                                  </a:solidFill>
                                  <a:latin typeface="Cambria Math" panose="02040503050406030204" pitchFamily="18" charset="0"/>
                                </a:rPr>
                              </m:ctrlPr>
                            </m:accPr>
                            <m:e>
                              <m:r>
                                <a:rPr lang="en-US" altLang="zh-CN" sz="1600" i="1">
                                  <a:solidFill>
                                    <a:srgbClr val="FF0000"/>
                                  </a:solidFill>
                                  <a:latin typeface="Cambria Math" panose="02040503050406030204" pitchFamily="18" charset="0"/>
                                </a:rPr>
                                <m:t>𝛼</m:t>
                              </m:r>
                            </m:e>
                          </m:acc>
                        </m:num>
                        <m:den>
                          <m:r>
                            <a:rPr lang="en-US" altLang="zh-CN" sz="1600" i="1">
                              <a:solidFill>
                                <a:srgbClr val="FF0000"/>
                              </a:solidFill>
                              <a:latin typeface="Cambria Math" panose="02040503050406030204" pitchFamily="18" charset="0"/>
                            </a:rPr>
                            <m:t>𝛼</m:t>
                          </m:r>
                          <m:r>
                            <a:rPr lang="en-US" altLang="zh-CN" sz="1600" i="1">
                              <a:solidFill>
                                <a:srgbClr val="FF0000"/>
                              </a:solidFill>
                              <a:latin typeface="Cambria Math" panose="02040503050406030204" pitchFamily="18" charset="0"/>
                            </a:rPr>
                            <m:t>−</m:t>
                          </m:r>
                          <m:acc>
                            <m:accPr>
                              <m:chr m:val="̅"/>
                              <m:ctrlPr>
                                <a:rPr lang="en-US" altLang="zh-CN" sz="1600" i="1">
                                  <a:solidFill>
                                    <a:srgbClr val="FF0000"/>
                                  </a:solidFill>
                                  <a:latin typeface="Cambria Math" panose="02040503050406030204" pitchFamily="18" charset="0"/>
                                </a:rPr>
                              </m:ctrlPr>
                            </m:accPr>
                            <m:e>
                              <m:r>
                                <a:rPr lang="en-US" altLang="zh-CN" sz="1600" i="1">
                                  <a:solidFill>
                                    <a:srgbClr val="FF0000"/>
                                  </a:solidFill>
                                  <a:latin typeface="Cambria Math" panose="02040503050406030204" pitchFamily="18" charset="0"/>
                                </a:rPr>
                                <m:t>𝛼</m:t>
                              </m:r>
                            </m:e>
                          </m:acc>
                        </m:den>
                      </m:f>
                      <m:r>
                        <a:rPr lang="en-US" altLang="zh-CN" sz="1600" b="0" i="1" smtClean="0">
                          <a:solidFill>
                            <a:srgbClr val="FF0000"/>
                          </a:solidFill>
                          <a:latin typeface="Cambria Math" panose="02040503050406030204" pitchFamily="18" charset="0"/>
                        </a:rPr>
                        <m:t>+</m:t>
                      </m:r>
                      <m:r>
                        <m:rPr>
                          <m:sty m:val="p"/>
                        </m:rPr>
                        <a:rPr lang="en-US" altLang="zh-CN" sz="1600" b="0" i="0" smtClean="0">
                          <a:solidFill>
                            <a:srgbClr val="FF0000"/>
                          </a:solidFill>
                          <a:latin typeface="Cambria Math" panose="02040503050406030204" pitchFamily="18" charset="0"/>
                        </a:rPr>
                        <m:t>Δ</m:t>
                      </m:r>
                    </m:oMath>
                  </m:oMathPara>
                </a14:m>
                <a:endParaRPr lang="zh-CN" altLang="en-US" sz="1600" dirty="0">
                  <a:solidFill>
                    <a:srgbClr val="FF0000"/>
                  </a:solidFill>
                </a:endParaRPr>
              </a:p>
            </p:txBody>
          </p:sp>
        </mc:Choice>
        <mc:Fallback xmlns="">
          <p:sp>
            <p:nvSpPr>
              <p:cNvPr id="19" name="文本框 18">
                <a:extLst>
                  <a:ext uri="{FF2B5EF4-FFF2-40B4-BE49-F238E27FC236}">
                    <a16:creationId xmlns:a16="http://schemas.microsoft.com/office/drawing/2014/main" id="{56474F3E-E5DF-E4E5-E0A8-522216A117A5}"/>
                  </a:ext>
                </a:extLst>
              </p:cNvPr>
              <p:cNvSpPr txBox="1">
                <a:spLocks noRot="1" noChangeAspect="1" noMove="1" noResize="1" noEditPoints="1" noAdjustHandles="1" noChangeArrowheads="1" noChangeShapeType="1" noTextEdit="1"/>
              </p:cNvSpPr>
              <p:nvPr/>
            </p:nvSpPr>
            <p:spPr>
              <a:xfrm>
                <a:off x="8092169" y="5058652"/>
                <a:ext cx="3016469" cy="593496"/>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79AABF28-FB64-147B-C213-76BFB843F461}"/>
                  </a:ext>
                </a:extLst>
              </p:cNvPr>
              <p:cNvSpPr txBox="1"/>
              <p:nvPr/>
            </p:nvSpPr>
            <p:spPr>
              <a:xfrm>
                <a:off x="8092169" y="5722723"/>
                <a:ext cx="3016469" cy="6471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𝐵</m:t>
                      </m:r>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r>
                            <m:rPr>
                              <m:sty m:val="p"/>
                            </m:rPr>
                            <a:rPr lang="en-US" altLang="zh-CN" sz="1600" b="0" i="0" smtClean="0">
                              <a:latin typeface="Cambria Math" panose="02040503050406030204" pitchFamily="18" charset="0"/>
                            </a:rPr>
                            <m:t>Γ</m:t>
                          </m:r>
                          <m:r>
                            <a:rPr lang="en-US" altLang="zh-CN" sz="1600" b="0" i="1" smtClean="0">
                              <a:latin typeface="Cambria Math" panose="02040503050406030204" pitchFamily="18" charset="0"/>
                            </a:rPr>
                            <m:t>𝛽</m:t>
                          </m:r>
                          <m:r>
                            <a:rPr lang="en-US" altLang="zh-CN" sz="1600" b="0" i="1" smtClean="0">
                              <a:latin typeface="Cambria Math" panose="02040503050406030204" pitchFamily="18" charset="0"/>
                            </a:rPr>
                            <m:t>+</m:t>
                          </m:r>
                          <m:acc>
                            <m:accPr>
                              <m:chr m:val="̅"/>
                              <m:ctrlPr>
                                <a:rPr lang="en-US" altLang="zh-CN" sz="1600" b="0" i="1" smtClean="0">
                                  <a:latin typeface="Cambria Math" panose="02040503050406030204" pitchFamily="18" charset="0"/>
                                </a:rPr>
                              </m:ctrlPr>
                            </m:accPr>
                            <m:e>
                              <m:r>
                                <m:rPr>
                                  <m:sty m:val="p"/>
                                </m:rPr>
                                <a:rPr lang="en-US" altLang="zh-CN" sz="1600" b="0" i="0" smtClean="0">
                                  <a:latin typeface="Cambria Math" panose="02040503050406030204" pitchFamily="18" charset="0"/>
                                </a:rPr>
                                <m:t>Γ</m:t>
                              </m:r>
                            </m:e>
                          </m:acc>
                          <m:acc>
                            <m:accPr>
                              <m:chr m:val="̅"/>
                              <m:ctrlPr>
                                <a:rPr lang="en-US" altLang="zh-CN" sz="1600" b="0" i="1" smtClean="0">
                                  <a:latin typeface="Cambria Math" panose="02040503050406030204" pitchFamily="18" charset="0"/>
                                </a:rPr>
                              </m:ctrlPr>
                            </m:accPr>
                            <m:e>
                              <m:r>
                                <a:rPr lang="en-US" altLang="zh-CN" sz="1600" b="0" i="1" smtClean="0">
                                  <a:latin typeface="Cambria Math" panose="02040503050406030204" pitchFamily="18" charset="0"/>
                                </a:rPr>
                                <m:t>𝛽</m:t>
                              </m:r>
                            </m:e>
                          </m:acc>
                        </m:num>
                        <m:den>
                          <m:r>
                            <m:rPr>
                              <m:sty m:val="p"/>
                            </m:rPr>
                            <a:rPr lang="en-US" altLang="zh-CN" sz="1600">
                              <a:latin typeface="Cambria Math" panose="02040503050406030204" pitchFamily="18" charset="0"/>
                            </a:rPr>
                            <m:t>Γ</m:t>
                          </m:r>
                          <m:r>
                            <a:rPr lang="en-US" altLang="zh-CN" sz="1600" b="0" i="1" smtClean="0">
                              <a:latin typeface="Cambria Math" panose="02040503050406030204" pitchFamily="18" charset="0"/>
                            </a:rPr>
                            <m:t>𝛽</m:t>
                          </m:r>
                          <m:r>
                            <a:rPr lang="en-US" altLang="zh-CN" sz="1600" b="0" i="1" smtClean="0">
                              <a:latin typeface="Cambria Math" panose="02040503050406030204" pitchFamily="18" charset="0"/>
                            </a:rPr>
                            <m:t>−</m:t>
                          </m:r>
                          <m:acc>
                            <m:accPr>
                              <m:chr m:val="̅"/>
                              <m:ctrlPr>
                                <a:rPr lang="en-US" altLang="zh-CN" sz="1600" i="1">
                                  <a:latin typeface="Cambria Math" panose="02040503050406030204" pitchFamily="18" charset="0"/>
                                </a:rPr>
                              </m:ctrlPr>
                            </m:accPr>
                            <m:e>
                              <m:r>
                                <m:rPr>
                                  <m:sty m:val="p"/>
                                </m:rPr>
                                <a:rPr lang="en-US" altLang="zh-CN" sz="1600">
                                  <a:latin typeface="Cambria Math" panose="02040503050406030204" pitchFamily="18" charset="0"/>
                                </a:rPr>
                                <m:t>Γ</m:t>
                              </m:r>
                            </m:e>
                          </m:acc>
                          <m:acc>
                            <m:accPr>
                              <m:chr m:val="̅"/>
                              <m:ctrlPr>
                                <a:rPr lang="en-US" altLang="zh-CN" sz="1600" i="1">
                                  <a:latin typeface="Cambria Math" panose="02040503050406030204" pitchFamily="18" charset="0"/>
                                </a:rPr>
                              </m:ctrlPr>
                            </m:accPr>
                            <m:e>
                              <m:r>
                                <a:rPr lang="en-US" altLang="zh-CN" sz="1600" b="0" i="1" smtClean="0">
                                  <a:latin typeface="Cambria Math" panose="02040503050406030204" pitchFamily="18" charset="0"/>
                                </a:rPr>
                                <m:t>𝛽</m:t>
                              </m:r>
                            </m:e>
                          </m:acc>
                        </m:den>
                      </m:f>
                      <m:r>
                        <a:rPr lang="en-US" altLang="zh-CN" sz="1600" i="1">
                          <a:latin typeface="Cambria Math" panose="02040503050406030204" pitchFamily="18" charset="0"/>
                          <a:ea typeface="Cambria Math" panose="02040503050406030204" pitchFamily="18" charset="0"/>
                        </a:rPr>
                        <m:t>≈</m:t>
                      </m:r>
                      <m:f>
                        <m:fPr>
                          <m:ctrlPr>
                            <a:rPr lang="en-US" altLang="zh-CN" sz="1600" i="1">
                              <a:latin typeface="Cambria Math" panose="02040503050406030204" pitchFamily="18" charset="0"/>
                            </a:rPr>
                          </m:ctrlPr>
                        </m:fPr>
                        <m:num>
                          <m:r>
                            <a:rPr lang="en-US" altLang="zh-CN" sz="1600" i="1">
                              <a:latin typeface="Cambria Math" panose="02040503050406030204" pitchFamily="18" charset="0"/>
                            </a:rPr>
                            <m:t>𝛽</m:t>
                          </m:r>
                          <m:r>
                            <a:rPr lang="en-US" altLang="zh-CN" sz="1600" i="1">
                              <a:latin typeface="Cambria Math" panose="02040503050406030204" pitchFamily="18" charset="0"/>
                            </a:rPr>
                            <m:t>+</m:t>
                          </m:r>
                          <m:acc>
                            <m:accPr>
                              <m:chr m:val="̅"/>
                              <m:ctrlPr>
                                <a:rPr lang="en-US" altLang="zh-CN" sz="1600" i="1">
                                  <a:latin typeface="Cambria Math" panose="02040503050406030204" pitchFamily="18" charset="0"/>
                                </a:rPr>
                              </m:ctrlPr>
                            </m:accPr>
                            <m:e>
                              <m:r>
                                <a:rPr lang="en-US" altLang="zh-CN" sz="1600" i="1">
                                  <a:latin typeface="Cambria Math" panose="02040503050406030204" pitchFamily="18" charset="0"/>
                                </a:rPr>
                                <m:t>𝛽</m:t>
                              </m:r>
                            </m:e>
                          </m:acc>
                        </m:num>
                        <m:den>
                          <m:r>
                            <a:rPr lang="en-US" altLang="zh-CN" sz="1600" i="1">
                              <a:latin typeface="Cambria Math" panose="02040503050406030204" pitchFamily="18" charset="0"/>
                            </a:rPr>
                            <m:t>𝛽</m:t>
                          </m:r>
                          <m:r>
                            <a:rPr lang="en-US" altLang="zh-CN" sz="1600" i="1">
                              <a:latin typeface="Cambria Math" panose="02040503050406030204" pitchFamily="18" charset="0"/>
                            </a:rPr>
                            <m:t>−</m:t>
                          </m:r>
                          <m:acc>
                            <m:accPr>
                              <m:chr m:val="̅"/>
                              <m:ctrlPr>
                                <a:rPr lang="en-US" altLang="zh-CN" sz="1600" i="1">
                                  <a:latin typeface="Cambria Math" panose="02040503050406030204" pitchFamily="18" charset="0"/>
                                </a:rPr>
                              </m:ctrlPr>
                            </m:accPr>
                            <m:e>
                              <m:r>
                                <a:rPr lang="en-US" altLang="zh-CN" sz="1600" i="1">
                                  <a:latin typeface="Cambria Math" panose="02040503050406030204" pitchFamily="18" charset="0"/>
                                </a:rPr>
                                <m:t>𝛽</m:t>
                              </m:r>
                            </m:e>
                          </m:acc>
                        </m:den>
                      </m:f>
                      <m:r>
                        <a:rPr lang="en-US" altLang="zh-CN" sz="1600" b="0" i="1" smtClean="0">
                          <a:latin typeface="Cambria Math" panose="02040503050406030204" pitchFamily="18" charset="0"/>
                        </a:rPr>
                        <m:t>+</m:t>
                      </m:r>
                      <m:r>
                        <m:rPr>
                          <m:sty m:val="p"/>
                        </m:rPr>
                        <a:rPr lang="en-US" altLang="zh-CN" sz="1600" b="0" i="0" smtClean="0">
                          <a:latin typeface="Cambria Math" panose="02040503050406030204" pitchFamily="18" charset="0"/>
                        </a:rPr>
                        <m:t>Δ</m:t>
                      </m:r>
                    </m:oMath>
                  </m:oMathPara>
                </a14:m>
                <a:endParaRPr lang="zh-CN" altLang="en-US" sz="1600" dirty="0"/>
              </a:p>
            </p:txBody>
          </p:sp>
        </mc:Choice>
        <mc:Fallback xmlns="">
          <p:sp>
            <p:nvSpPr>
              <p:cNvPr id="20" name="文本框 19">
                <a:extLst>
                  <a:ext uri="{FF2B5EF4-FFF2-40B4-BE49-F238E27FC236}">
                    <a16:creationId xmlns:a16="http://schemas.microsoft.com/office/drawing/2014/main" id="{79AABF28-FB64-147B-C213-76BFB843F461}"/>
                  </a:ext>
                </a:extLst>
              </p:cNvPr>
              <p:cNvSpPr txBox="1">
                <a:spLocks noRot="1" noChangeAspect="1" noMove="1" noResize="1" noEditPoints="1" noAdjustHandles="1" noChangeArrowheads="1" noChangeShapeType="1" noTextEdit="1"/>
              </p:cNvSpPr>
              <p:nvPr/>
            </p:nvSpPr>
            <p:spPr>
              <a:xfrm>
                <a:off x="8092169" y="5722723"/>
                <a:ext cx="3016469" cy="647165"/>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D2A2975E-A16D-724B-7BE9-8B65094F320E}"/>
                  </a:ext>
                </a:extLst>
              </p:cNvPr>
              <p:cNvSpPr txBox="1"/>
              <p:nvPr/>
            </p:nvSpPr>
            <p:spPr>
              <a:xfrm>
                <a:off x="2904063" y="4351198"/>
                <a:ext cx="2669686" cy="307777"/>
              </a:xfrm>
              <a:prstGeom prst="rect">
                <a:avLst/>
              </a:prstGeom>
              <a:noFill/>
            </p:spPr>
            <p:txBody>
              <a:bodyPr wrap="square" rtlCol="0">
                <a:spAutoFit/>
              </a:bodyPr>
              <a:lstStyle/>
              <a:p>
                <a14:m>
                  <m:oMath xmlns:m="http://schemas.openxmlformats.org/officeDocument/2006/math">
                    <m:r>
                      <a:rPr lang="en-US" altLang="zh-CN" sz="1400" b="1" i="1" smtClean="0">
                        <a:solidFill>
                          <a:srgbClr val="FF0000"/>
                        </a:solidFill>
                        <a:latin typeface="Cambria Math" panose="02040503050406030204" pitchFamily="18" charset="0"/>
                        <a:cs typeface="Times New Roman" panose="02020603050405020304" pitchFamily="18" charset="0"/>
                      </a:rPr>
                      <m:t>𝝓</m:t>
                    </m:r>
                  </m:oMath>
                </a14:m>
                <a:r>
                  <a:rPr lang="en-US" altLang="zh-CN" sz="1400" b="1" dirty="0">
                    <a:solidFill>
                      <a:srgbClr val="FF0000"/>
                    </a:solidFill>
                    <a:latin typeface="Times New Roman" panose="02020603050405020304" pitchFamily="18" charset="0"/>
                    <a:cs typeface="Times New Roman" panose="02020603050405020304" pitchFamily="18" charset="0"/>
                  </a:rPr>
                  <a:t> weak phase,  </a:t>
                </a:r>
                <a14:m>
                  <m:oMath xmlns:m="http://schemas.openxmlformats.org/officeDocument/2006/math">
                    <m:r>
                      <a:rPr lang="en-US" altLang="zh-CN" sz="1400" b="1" i="1" smtClean="0">
                        <a:solidFill>
                          <a:srgbClr val="FF0000"/>
                        </a:solidFill>
                        <a:latin typeface="Cambria Math" panose="02040503050406030204" pitchFamily="18" charset="0"/>
                        <a:cs typeface="Times New Roman" panose="02020603050405020304" pitchFamily="18" charset="0"/>
                      </a:rPr>
                      <m:t>𝜹</m:t>
                    </m:r>
                  </m:oMath>
                </a14:m>
                <a:r>
                  <a:rPr lang="zh-CN" altLang="en-US" sz="1400" b="1" dirty="0">
                    <a:solidFill>
                      <a:srgbClr val="FF0000"/>
                    </a:solidFill>
                    <a:latin typeface="Times New Roman" panose="02020603050405020304" pitchFamily="18" charset="0"/>
                    <a:cs typeface="Times New Roman" panose="02020603050405020304" pitchFamily="18" charset="0"/>
                  </a:rPr>
                  <a:t> </a:t>
                </a:r>
                <a:r>
                  <a:rPr lang="en-US" altLang="zh-CN" sz="1400" b="1" dirty="0">
                    <a:solidFill>
                      <a:srgbClr val="FF0000"/>
                    </a:solidFill>
                    <a:latin typeface="Times New Roman" panose="02020603050405020304" pitchFamily="18" charset="0"/>
                    <a:cs typeface="Times New Roman" panose="02020603050405020304" pitchFamily="18" charset="0"/>
                  </a:rPr>
                  <a:t>strong phase</a:t>
                </a:r>
                <a:endParaRPr lang="zh-CN" altLang="en-US" sz="140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4" name="文本框 23">
                <a:extLst>
                  <a:ext uri="{FF2B5EF4-FFF2-40B4-BE49-F238E27FC236}">
                    <a16:creationId xmlns:a16="http://schemas.microsoft.com/office/drawing/2014/main" id="{D2A2975E-A16D-724B-7BE9-8B65094F320E}"/>
                  </a:ext>
                </a:extLst>
              </p:cNvPr>
              <p:cNvSpPr txBox="1">
                <a:spLocks noRot="1" noChangeAspect="1" noMove="1" noResize="1" noEditPoints="1" noAdjustHandles="1" noChangeArrowheads="1" noChangeShapeType="1" noTextEdit="1"/>
              </p:cNvSpPr>
              <p:nvPr/>
            </p:nvSpPr>
            <p:spPr>
              <a:xfrm>
                <a:off x="2904063" y="4351198"/>
                <a:ext cx="2669686" cy="307777"/>
              </a:xfrm>
              <a:prstGeom prst="rect">
                <a:avLst/>
              </a:prstGeom>
              <a:blipFill>
                <a:blip r:embed="rId12"/>
                <a:stretch>
                  <a:fillRect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BB8C576A-ED78-2D4C-8FDF-310926DB73C3}"/>
                  </a:ext>
                </a:extLst>
              </p:cNvPr>
              <p:cNvSpPr txBox="1"/>
              <p:nvPr/>
            </p:nvSpPr>
            <p:spPr>
              <a:xfrm>
                <a:off x="1832796" y="5977533"/>
                <a:ext cx="1500809" cy="466090"/>
              </a:xfrm>
              <a:prstGeom prst="rect">
                <a:avLst/>
              </a:prstGeom>
              <a:noFill/>
            </p:spPr>
            <p:txBody>
              <a:bodyPr wrap="square" rtlCol="0">
                <a:spAutoFit/>
              </a:bodyPr>
              <a:lstStyle/>
              <a:p>
                <a:r>
                  <a:rPr lang="en-US" altLang="zh-CN" b="0" dirty="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𝑃</m:t>
                    </m:r>
                    <m:r>
                      <a:rPr lang="en-US" altLang="zh-CN" b="0" i="1" smtClean="0">
                        <a:latin typeface="Cambria Math" panose="02040503050406030204" pitchFamily="18" charset="0"/>
                        <a:cs typeface="Times New Roman" panose="02020603050405020304" pitchFamily="18" charset="0"/>
                      </a:rPr>
                      <m:t> </m:t>
                    </m:r>
                    <m:groupChr>
                      <m:groupChrPr>
                        <m:chr m:val="⇒"/>
                        <m:vertJc m:val="bot"/>
                        <m:ctrlPr>
                          <a:rPr lang="en-US" altLang="zh-CN" b="0" i="1" smtClean="0">
                            <a:latin typeface="Cambria Math" panose="02040503050406030204" pitchFamily="18" charset="0"/>
                            <a:cs typeface="Times New Roman" panose="02020603050405020304" pitchFamily="18" charset="0"/>
                          </a:rPr>
                        </m:ctrlPr>
                      </m:groupChrPr>
                      <m:e>
                        <m:r>
                          <m:rPr>
                            <m:brk m:alnAt="2"/>
                          </m:rP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𝐶𝑃</m:t>
                        </m:r>
                        <m:r>
                          <a:rPr lang="en-US" altLang="zh-CN" b="0" i="1" smtClean="0">
                            <a:latin typeface="Cambria Math" panose="02040503050406030204" pitchFamily="18" charset="0"/>
                            <a:cs typeface="Times New Roman" panose="02020603050405020304" pitchFamily="18" charset="0"/>
                          </a:rPr>
                          <m:t>   </m:t>
                        </m:r>
                      </m:e>
                    </m:groupChr>
                    <m: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𝑃</m:t>
                    </m:r>
                  </m:oMath>
                </a14:m>
                <a:endParaRPr lang="zh-CN" altLang="en-US" dirty="0"/>
              </a:p>
            </p:txBody>
          </p:sp>
        </mc:Choice>
        <mc:Fallback xmlns="">
          <p:sp>
            <p:nvSpPr>
              <p:cNvPr id="26" name="文本框 25">
                <a:extLst>
                  <a:ext uri="{FF2B5EF4-FFF2-40B4-BE49-F238E27FC236}">
                    <a16:creationId xmlns:a16="http://schemas.microsoft.com/office/drawing/2014/main" id="{BB8C576A-ED78-2D4C-8FDF-310926DB73C3}"/>
                  </a:ext>
                </a:extLst>
              </p:cNvPr>
              <p:cNvSpPr txBox="1">
                <a:spLocks noRot="1" noChangeAspect="1" noMove="1" noResize="1" noEditPoints="1" noAdjustHandles="1" noChangeArrowheads="1" noChangeShapeType="1" noTextEdit="1"/>
              </p:cNvSpPr>
              <p:nvPr/>
            </p:nvSpPr>
            <p:spPr>
              <a:xfrm>
                <a:off x="1832796" y="5977533"/>
                <a:ext cx="1500809" cy="466090"/>
              </a:xfrm>
              <a:prstGeom prst="rect">
                <a:avLst/>
              </a:prstGeom>
              <a:blipFill>
                <a:blip r:embed="rId13"/>
                <a:stretch>
                  <a:fillRect/>
                </a:stretch>
              </a:blipFill>
            </p:spPr>
            <p:txBody>
              <a:bodyPr/>
              <a:lstStyle/>
              <a:p>
                <a:r>
                  <a:rPr lang="zh-CN" altLang="en-US">
                    <a:noFill/>
                  </a:rPr>
                  <a:t> </a:t>
                </a:r>
              </a:p>
            </p:txBody>
          </p:sp>
        </mc:Fallback>
      </mc:AlternateContent>
      <p:sp>
        <p:nvSpPr>
          <p:cNvPr id="27" name="箭头: 右 26">
            <a:extLst>
              <a:ext uri="{FF2B5EF4-FFF2-40B4-BE49-F238E27FC236}">
                <a16:creationId xmlns:a16="http://schemas.microsoft.com/office/drawing/2014/main" id="{97AE3EE5-8B6D-E277-D8DE-430B336C3C69}"/>
              </a:ext>
            </a:extLst>
          </p:cNvPr>
          <p:cNvSpPr/>
          <p:nvPr/>
        </p:nvSpPr>
        <p:spPr>
          <a:xfrm>
            <a:off x="3197596" y="5873383"/>
            <a:ext cx="998592" cy="30777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AC815F89-89F1-2215-F26E-F40C044ED5C8}"/>
                  </a:ext>
                </a:extLst>
              </p:cNvPr>
              <p:cNvSpPr txBox="1"/>
              <p:nvPr/>
            </p:nvSpPr>
            <p:spPr>
              <a:xfrm>
                <a:off x="4034579" y="5607350"/>
                <a:ext cx="1999140" cy="8500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𝛼</m:t>
                      </m:r>
                      <m:r>
                        <a:rPr lang="en-US" altLang="zh-CN" b="0" i="1" smtClean="0">
                          <a:latin typeface="Cambria Math" panose="02040503050406030204" pitchFamily="18" charset="0"/>
                        </a:rPr>
                        <m:t> </m:t>
                      </m:r>
                      <m:groupChr>
                        <m:groupChrPr>
                          <m:chr m:val="⇒"/>
                          <m:vertJc m:val="bot"/>
                          <m:ctrlPr>
                            <a:rPr lang="en-US" altLang="zh-CN" i="1">
                              <a:latin typeface="Cambria Math" panose="02040503050406030204" pitchFamily="18" charset="0"/>
                              <a:cs typeface="Times New Roman" panose="02020603050405020304" pitchFamily="18" charset="0"/>
                            </a:rPr>
                          </m:ctrlPr>
                        </m:groupChrPr>
                        <m:e>
                          <m:r>
                            <m:rPr>
                              <m:brk m:alnAt="2"/>
                            </m:rPr>
                            <a:rPr lang="en-US" altLang="zh-CN" i="1">
                              <a:latin typeface="Cambria Math" panose="02040503050406030204" pitchFamily="18" charset="0"/>
                              <a:cs typeface="Times New Roman" panose="02020603050405020304" pitchFamily="18" charset="0"/>
                            </a:rPr>
                            <m:t> </m:t>
                          </m:r>
                          <m:r>
                            <a:rPr lang="en-US" altLang="zh-CN" i="1">
                              <a:latin typeface="Cambria Math" panose="02040503050406030204" pitchFamily="18" charset="0"/>
                              <a:cs typeface="Times New Roman" panose="02020603050405020304" pitchFamily="18" charset="0"/>
                            </a:rPr>
                            <m:t>  </m:t>
                          </m:r>
                          <m:r>
                            <a:rPr lang="en-US" altLang="zh-CN" i="1">
                              <a:latin typeface="Cambria Math" panose="02040503050406030204" pitchFamily="18" charset="0"/>
                              <a:cs typeface="Times New Roman" panose="02020603050405020304" pitchFamily="18" charset="0"/>
                            </a:rPr>
                            <m:t>𝐶𝑃</m:t>
                          </m:r>
                          <m:r>
                            <a:rPr lang="en-US" altLang="zh-CN" i="1">
                              <a:latin typeface="Cambria Math" panose="02040503050406030204" pitchFamily="18" charset="0"/>
                              <a:cs typeface="Times New Roman" panose="02020603050405020304" pitchFamily="18" charset="0"/>
                            </a:rPr>
                            <m:t>   </m:t>
                          </m:r>
                        </m:e>
                      </m:groupChr>
                      <m:r>
                        <a:rPr lang="en-US" altLang="zh-CN" b="0" i="1" smtClean="0">
                          <a:latin typeface="Cambria Math" panose="02040503050406030204" pitchFamily="18" charset="0"/>
                          <a:cs typeface="Times New Roman" panose="02020603050405020304" pitchFamily="18" charset="0"/>
                        </a:rPr>
                        <m:t> </m:t>
                      </m:r>
                      <m:acc>
                        <m:accPr>
                          <m:chr m:val="̅"/>
                          <m:ctrlPr>
                            <a:rPr lang="en-US" altLang="zh-CN" b="0" i="1" smtClean="0">
                              <a:latin typeface="Cambria Math" panose="02040503050406030204" pitchFamily="18" charset="0"/>
                              <a:cs typeface="Times New Roman" panose="02020603050405020304" pitchFamily="18" charset="0"/>
                            </a:rPr>
                          </m:ctrlPr>
                        </m:accPr>
                        <m:e>
                          <m:r>
                            <a:rPr lang="en-US" altLang="zh-CN" b="0" i="1" smtClean="0">
                              <a:latin typeface="Cambria Math" panose="02040503050406030204" pitchFamily="18" charset="0"/>
                              <a:cs typeface="Times New Roman" panose="02020603050405020304" pitchFamily="18" charset="0"/>
                            </a:rPr>
                            <m:t>𝛼</m:t>
                          </m:r>
                        </m:e>
                      </m:acc>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𝛼</m:t>
                      </m:r>
                    </m:oMath>
                  </m:oMathPara>
                </a14:m>
                <a:endParaRPr lang="en-US" altLang="zh-CN" dirty="0"/>
              </a:p>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𝛽</m:t>
                      </m:r>
                      <m:r>
                        <a:rPr lang="en-US" altLang="zh-CN" b="0" i="1" smtClean="0">
                          <a:latin typeface="Cambria Math" panose="02040503050406030204" pitchFamily="18" charset="0"/>
                        </a:rPr>
                        <m:t> </m:t>
                      </m:r>
                      <m:groupChr>
                        <m:groupChrPr>
                          <m:chr m:val="⇒"/>
                          <m:vertJc m:val="bot"/>
                          <m:ctrlPr>
                            <a:rPr lang="en-US" altLang="zh-CN" i="1">
                              <a:latin typeface="Cambria Math" panose="02040503050406030204" pitchFamily="18" charset="0"/>
                              <a:cs typeface="Times New Roman" panose="02020603050405020304" pitchFamily="18" charset="0"/>
                            </a:rPr>
                          </m:ctrlPr>
                        </m:groupChrPr>
                        <m:e>
                          <m:r>
                            <m:rPr>
                              <m:brk m:alnAt="2"/>
                            </m:rPr>
                            <a:rPr lang="en-US" altLang="zh-CN" i="1">
                              <a:latin typeface="Cambria Math" panose="02040503050406030204" pitchFamily="18" charset="0"/>
                              <a:cs typeface="Times New Roman" panose="02020603050405020304" pitchFamily="18" charset="0"/>
                            </a:rPr>
                            <m:t> </m:t>
                          </m:r>
                          <m:r>
                            <a:rPr lang="en-US" altLang="zh-CN" i="1">
                              <a:latin typeface="Cambria Math" panose="02040503050406030204" pitchFamily="18" charset="0"/>
                              <a:cs typeface="Times New Roman" panose="02020603050405020304" pitchFamily="18" charset="0"/>
                            </a:rPr>
                            <m:t>  </m:t>
                          </m:r>
                          <m:r>
                            <a:rPr lang="en-US" altLang="zh-CN" i="1">
                              <a:latin typeface="Cambria Math" panose="02040503050406030204" pitchFamily="18" charset="0"/>
                              <a:cs typeface="Times New Roman" panose="02020603050405020304" pitchFamily="18" charset="0"/>
                            </a:rPr>
                            <m:t>𝐶𝑃</m:t>
                          </m:r>
                          <m:r>
                            <a:rPr lang="en-US" altLang="zh-CN" i="1">
                              <a:latin typeface="Cambria Math" panose="02040503050406030204" pitchFamily="18" charset="0"/>
                              <a:cs typeface="Times New Roman" panose="02020603050405020304" pitchFamily="18" charset="0"/>
                            </a:rPr>
                            <m:t>   </m:t>
                          </m:r>
                        </m:e>
                      </m:groupChr>
                      <m:acc>
                        <m:accPr>
                          <m:chr m:val="̅"/>
                          <m:ctrlPr>
                            <a:rPr lang="en-US" altLang="zh-CN" b="0" i="1" smtClean="0">
                              <a:latin typeface="Cambria Math" panose="02040503050406030204" pitchFamily="18" charset="0"/>
                              <a:cs typeface="Times New Roman" panose="02020603050405020304" pitchFamily="18" charset="0"/>
                            </a:rPr>
                          </m:ctrlPr>
                        </m:accPr>
                        <m:e>
                          <m:r>
                            <a:rPr lang="en-US" altLang="zh-CN" b="0" i="1" smtClean="0">
                              <a:latin typeface="Cambria Math" panose="02040503050406030204" pitchFamily="18" charset="0"/>
                              <a:cs typeface="Times New Roman" panose="02020603050405020304" pitchFamily="18" charset="0"/>
                            </a:rPr>
                            <m:t>𝛽</m:t>
                          </m:r>
                        </m:e>
                      </m:acc>
                      <m:r>
                        <a:rPr lang="en-US" altLang="zh-CN" b="0" i="1" smtClean="0">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𝛽</m:t>
                      </m:r>
                    </m:oMath>
                  </m:oMathPara>
                </a14:m>
                <a:endParaRPr lang="en-US" altLang="zh-CN" dirty="0"/>
              </a:p>
            </p:txBody>
          </p:sp>
        </mc:Choice>
        <mc:Fallback xmlns="">
          <p:sp>
            <p:nvSpPr>
              <p:cNvPr id="28" name="文本框 27">
                <a:extLst>
                  <a:ext uri="{FF2B5EF4-FFF2-40B4-BE49-F238E27FC236}">
                    <a16:creationId xmlns:a16="http://schemas.microsoft.com/office/drawing/2014/main" id="{AC815F89-89F1-2215-F26E-F40C044ED5C8}"/>
                  </a:ext>
                </a:extLst>
              </p:cNvPr>
              <p:cNvSpPr txBox="1">
                <a:spLocks noRot="1" noChangeAspect="1" noMove="1" noResize="1" noEditPoints="1" noAdjustHandles="1" noChangeArrowheads="1" noChangeShapeType="1" noTextEdit="1"/>
              </p:cNvSpPr>
              <p:nvPr/>
            </p:nvSpPr>
            <p:spPr>
              <a:xfrm>
                <a:off x="4034579" y="5607350"/>
                <a:ext cx="1999140" cy="850041"/>
              </a:xfrm>
              <a:prstGeom prst="rect">
                <a:avLst/>
              </a:prstGeom>
              <a:blipFill>
                <a:blip r:embed="rId14"/>
                <a:stretch>
                  <a:fillRect b="-5970"/>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30C3FC66-67F5-8EEC-B73F-C6B02BE8947E}"/>
              </a:ext>
            </a:extLst>
          </p:cNvPr>
          <p:cNvSpPr txBox="1"/>
          <p:nvPr/>
        </p:nvSpPr>
        <p:spPr>
          <a:xfrm>
            <a:off x="2051166" y="87273"/>
            <a:ext cx="6591292" cy="646331"/>
          </a:xfrm>
          <a:prstGeom prst="rect">
            <a:avLst/>
          </a:prstGeom>
          <a:noFill/>
        </p:spPr>
        <p:txBody>
          <a:bodyPr wrap="none" rtlCol="0">
            <a:spAutoFit/>
          </a:bodyPr>
          <a:lstStyle/>
          <a:p>
            <a:pPr algn="ctr"/>
            <a:r>
              <a:rPr kumimoji="1" lang="en-US" altLang="zh-CN" sz="3600" dirty="0"/>
              <a:t>CP observables in hyperon decays </a:t>
            </a:r>
            <a:endParaRPr kumimoji="1" lang="zh-CN" altLang="en-US" sz="3600" dirty="0"/>
          </a:p>
        </p:txBody>
      </p:sp>
      <p:sp>
        <p:nvSpPr>
          <p:cNvPr id="13" name="文本框 12">
            <a:extLst>
              <a:ext uri="{FF2B5EF4-FFF2-40B4-BE49-F238E27FC236}">
                <a16:creationId xmlns:a16="http://schemas.microsoft.com/office/drawing/2014/main" id="{B0678005-B2FE-44B1-2CFF-62E5469CB884}"/>
              </a:ext>
            </a:extLst>
          </p:cNvPr>
          <p:cNvSpPr txBox="1"/>
          <p:nvPr/>
        </p:nvSpPr>
        <p:spPr>
          <a:xfrm>
            <a:off x="9766524" y="3677790"/>
            <a:ext cx="2227305" cy="830997"/>
          </a:xfrm>
          <a:prstGeom prst="rect">
            <a:avLst/>
          </a:prstGeom>
          <a:noFill/>
        </p:spPr>
        <p:txBody>
          <a:bodyPr wrap="square">
            <a:spAutoFit/>
          </a:bodyPr>
          <a:lstStyle/>
          <a:p>
            <a:r>
              <a:rPr kumimoji="1" lang="en-US" altLang="zh-CN" sz="1600" dirty="0"/>
              <a:t>PRD 34,833 1986 </a:t>
            </a:r>
          </a:p>
          <a:p>
            <a:r>
              <a:rPr lang="hu-HU" altLang="zh-CN" sz="1600" dirty="0" err="1">
                <a:solidFill>
                  <a:srgbClr val="000000"/>
                </a:solidFill>
              </a:rPr>
              <a:t>h</a:t>
            </a:r>
            <a:r>
              <a:rPr lang="hu-HU" altLang="zh-CN" sz="1600" dirty="0" err="1">
                <a:solidFill>
                  <a:srgbClr val="000000"/>
                </a:solidFill>
                <a:cs typeface="Mangal" charset="0"/>
              </a:rPr>
              <a:t>ep-ph</a:t>
            </a:r>
            <a:r>
              <a:rPr lang="hu-HU" altLang="zh-CN" sz="1600" dirty="0">
                <a:solidFill>
                  <a:srgbClr val="000000"/>
                </a:solidFill>
                <a:cs typeface="Mangal" charset="0"/>
              </a:rPr>
              <a:t>/991023</a:t>
            </a:r>
            <a:endParaRPr lang="hu-HU" altLang="zh-CN" sz="1600" dirty="0"/>
          </a:p>
          <a:p>
            <a:r>
              <a:rPr lang="hu-HU" altLang="zh-CN" sz="1600" dirty="0" err="1">
                <a:solidFill>
                  <a:srgbClr val="000000"/>
                </a:solidFill>
              </a:rPr>
              <a:t>hep-ph</a:t>
            </a:r>
            <a:r>
              <a:rPr lang="hu-HU" altLang="zh-CN" sz="1600" dirty="0">
                <a:solidFill>
                  <a:srgbClr val="000000"/>
                </a:solidFill>
              </a:rPr>
              <a:t>/0002210</a:t>
            </a:r>
            <a:endParaRPr lang="hu-HU" altLang="zh-CN" sz="1600" dirty="0"/>
          </a:p>
        </p:txBody>
      </p:sp>
    </p:spTree>
    <p:extLst>
      <p:ext uri="{BB962C8B-B14F-4D97-AF65-F5344CB8AC3E}">
        <p14:creationId xmlns:p14="http://schemas.microsoft.com/office/powerpoint/2010/main" val="1726771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26E8A0-2D09-8751-85B2-9E4F118C6ADF}"/>
              </a:ext>
            </a:extLst>
          </p:cNvPr>
          <p:cNvSpPr>
            <a:spLocks noGrp="1"/>
          </p:cNvSpPr>
          <p:nvPr>
            <p:ph type="title"/>
          </p:nvPr>
        </p:nvSpPr>
        <p:spPr>
          <a:xfrm>
            <a:off x="838200" y="-225018"/>
            <a:ext cx="10515600" cy="1325563"/>
          </a:xfrm>
        </p:spPr>
        <p:txBody>
          <a:bodyPr/>
          <a:lstStyle/>
          <a:p>
            <a:pPr algn="ctr"/>
            <a:r>
              <a:rPr kumimoji="1" lang="en-US" altLang="zh-CN" dirty="0">
                <a:solidFill>
                  <a:srgbClr val="FF0000"/>
                </a:solidFill>
                <a:latin typeface="+mn-lt"/>
                <a:ea typeface="Microsoft YaHei" panose="020B0503020204020204" pitchFamily="34" charset="-122"/>
              </a:rPr>
              <a:t>BESIII</a:t>
            </a:r>
            <a:r>
              <a:rPr kumimoji="1" lang="zh-CN" altLang="en-US" dirty="0">
                <a:solidFill>
                  <a:srgbClr val="FF0000"/>
                </a:solidFill>
                <a:latin typeface="+mn-lt"/>
                <a:ea typeface="Microsoft YaHei" panose="020B0503020204020204" pitchFamily="34" charset="-122"/>
              </a:rPr>
              <a:t> </a:t>
            </a:r>
            <a:r>
              <a:rPr kumimoji="1" lang="en-US" altLang="zh-CN" dirty="0">
                <a:solidFill>
                  <a:srgbClr val="FF0000"/>
                </a:solidFill>
                <a:latin typeface="+mn-lt"/>
                <a:ea typeface="Microsoft YaHei" panose="020B0503020204020204" pitchFamily="34" charset="-122"/>
              </a:rPr>
              <a:t>detector </a:t>
            </a:r>
            <a:endParaRPr kumimoji="1" lang="zh-CN" altLang="en-US" dirty="0">
              <a:latin typeface="+mn-lt"/>
            </a:endParaRPr>
          </a:p>
        </p:txBody>
      </p:sp>
      <p:sp>
        <p:nvSpPr>
          <p:cNvPr id="4" name="灯片编号占位符 3">
            <a:extLst>
              <a:ext uri="{FF2B5EF4-FFF2-40B4-BE49-F238E27FC236}">
                <a16:creationId xmlns:a16="http://schemas.microsoft.com/office/drawing/2014/main" id="{6BB62CCA-10CE-0630-FEE9-4B69EB7662B8}"/>
              </a:ext>
            </a:extLst>
          </p:cNvPr>
          <p:cNvSpPr>
            <a:spLocks noGrp="1"/>
          </p:cNvSpPr>
          <p:nvPr>
            <p:ph type="sldNum" sz="quarter" idx="12"/>
          </p:nvPr>
        </p:nvSpPr>
        <p:spPr/>
        <p:txBody>
          <a:bodyPr/>
          <a:lstStyle/>
          <a:p>
            <a:fld id="{3880D999-AB6E-D04A-B8ED-211468A87D9E}" type="slidenum">
              <a:rPr kumimoji="1" lang="zh-CN" altLang="en-US" smtClean="0"/>
              <a:t>3</a:t>
            </a:fld>
            <a:endParaRPr kumimoji="1" lang="zh-CN" altLang="en-US"/>
          </a:p>
        </p:txBody>
      </p:sp>
      <p:pic>
        <p:nvPicPr>
          <p:cNvPr id="5" name="Picture 5">
            <a:extLst>
              <a:ext uri="{FF2B5EF4-FFF2-40B4-BE49-F238E27FC236}">
                <a16:creationId xmlns:a16="http://schemas.microsoft.com/office/drawing/2014/main" id="{B36A0603-29BE-09D5-540C-BC92A95A03EC}"/>
              </a:ext>
            </a:extLst>
          </p:cNvPr>
          <p:cNvPicPr>
            <a:picLocks noChangeAspect="1"/>
          </p:cNvPicPr>
          <p:nvPr/>
        </p:nvPicPr>
        <p:blipFill>
          <a:blip r:embed="rId2"/>
          <a:stretch>
            <a:fillRect/>
          </a:stretch>
        </p:blipFill>
        <p:spPr>
          <a:xfrm>
            <a:off x="977066" y="1352399"/>
            <a:ext cx="9554863" cy="4853721"/>
          </a:xfrm>
          <a:prstGeom prst="rect">
            <a:avLst/>
          </a:prstGeom>
        </p:spPr>
      </p:pic>
      <p:sp>
        <p:nvSpPr>
          <p:cNvPr id="6" name="矩形 5">
            <a:extLst>
              <a:ext uri="{FF2B5EF4-FFF2-40B4-BE49-F238E27FC236}">
                <a16:creationId xmlns:a16="http://schemas.microsoft.com/office/drawing/2014/main" id="{30CD1D94-0FA4-E509-F306-68C8C0693E7B}"/>
              </a:ext>
            </a:extLst>
          </p:cNvPr>
          <p:cNvSpPr/>
          <p:nvPr/>
        </p:nvSpPr>
        <p:spPr>
          <a:xfrm>
            <a:off x="304800" y="772053"/>
            <a:ext cx="11582400" cy="384721"/>
          </a:xfrm>
          <a:prstGeom prst="rect">
            <a:avLst/>
          </a:prstGeom>
          <a:noFill/>
        </p:spPr>
        <p:txBody>
          <a:bodyPr wrap="square">
            <a:spAutoFit/>
          </a:bodyPr>
          <a:lstStyle/>
          <a:p>
            <a:pPr defTabSz="410709"/>
            <a:r>
              <a:rPr kumimoji="1" lang="en-US" altLang="zh-CN" sz="1900" b="1" kern="0" dirty="0">
                <a:solidFill>
                  <a:srgbClr val="000000"/>
                </a:solidFill>
                <a:latin typeface="Times New Roman" panose="02020603050405020304" pitchFamily="18" charset="0"/>
                <a:sym typeface="Helvetica Light"/>
              </a:rPr>
              <a:t>The detector is designed for neutral and charged particle with excellent resolution, PID, and large coverage. </a:t>
            </a:r>
          </a:p>
        </p:txBody>
      </p:sp>
      <p:sp>
        <p:nvSpPr>
          <p:cNvPr id="7" name="Rectangle 31">
            <a:extLst>
              <a:ext uri="{FF2B5EF4-FFF2-40B4-BE49-F238E27FC236}">
                <a16:creationId xmlns:a16="http://schemas.microsoft.com/office/drawing/2014/main" id="{28EA74CF-204E-6E6B-65A7-46352A669F59}"/>
              </a:ext>
            </a:extLst>
          </p:cNvPr>
          <p:cNvSpPr>
            <a:spLocks noChangeArrowheads="1"/>
          </p:cNvSpPr>
          <p:nvPr/>
        </p:nvSpPr>
        <p:spPr bwMode="auto">
          <a:xfrm>
            <a:off x="9353550" y="4869912"/>
            <a:ext cx="2838450" cy="1228541"/>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r>
              <a:rPr lang="en-US" altLang="zh-CN" sz="1846" dirty="0">
                <a:solidFill>
                  <a:srgbClr val="333300"/>
                </a:solidFill>
                <a:latin typeface="Arial Unicode MS" panose="020B0604020202020204" pitchFamily="34" charset="-122"/>
                <a:ea typeface="Arial Unicode MS" panose="020B0604020202020204" pitchFamily="34" charset="-122"/>
                <a:cs typeface="Arial Unicode MS" panose="020B0604020202020204" pitchFamily="34" charset="-122"/>
              </a:rPr>
              <a:t>Total weight 730 ton, ~40,000 readout channels, Data rate: 5kHz, 50Mb/s</a:t>
            </a:r>
          </a:p>
        </p:txBody>
      </p:sp>
      <p:sp>
        <p:nvSpPr>
          <p:cNvPr id="8" name="文本框 7">
            <a:extLst>
              <a:ext uri="{FF2B5EF4-FFF2-40B4-BE49-F238E27FC236}">
                <a16:creationId xmlns:a16="http://schemas.microsoft.com/office/drawing/2014/main" id="{50264D81-AB19-E91F-61AD-D3DB8535DCFB}"/>
              </a:ext>
            </a:extLst>
          </p:cNvPr>
          <p:cNvSpPr txBox="1"/>
          <p:nvPr/>
        </p:nvSpPr>
        <p:spPr>
          <a:xfrm>
            <a:off x="1812471" y="6323468"/>
            <a:ext cx="9737271" cy="430887"/>
          </a:xfrm>
          <a:prstGeom prst="rect">
            <a:avLst/>
          </a:prstGeom>
          <a:noFill/>
        </p:spPr>
        <p:txBody>
          <a:bodyPr wrap="square" rtlCol="0">
            <a:spAutoFit/>
          </a:bodyPr>
          <a:lstStyle/>
          <a:p>
            <a:pPr algn="l"/>
            <a:r>
              <a:rPr lang="en-US" altLang="zh-CN" sz="2200" dirty="0">
                <a:solidFill>
                  <a:srgbClr val="C00000"/>
                </a:solidFill>
              </a:rPr>
              <a:t>Has been in full operation since 2008,  all subdetectors are in very good status!</a:t>
            </a:r>
            <a:endParaRPr lang="zh-CN" altLang="en-US" sz="2200" dirty="0">
              <a:solidFill>
                <a:srgbClr val="C00000"/>
              </a:solidFill>
            </a:endParaRPr>
          </a:p>
        </p:txBody>
      </p:sp>
    </p:spTree>
    <p:extLst>
      <p:ext uri="{BB962C8B-B14F-4D97-AF65-F5344CB8AC3E}">
        <p14:creationId xmlns:p14="http://schemas.microsoft.com/office/powerpoint/2010/main" val="4137393567"/>
      </p:ext>
    </p:extLst>
  </p:cSld>
  <p:clrMapOvr>
    <a:masterClrMapping/>
  </p:clrMapOvr>
  <mc:AlternateContent xmlns:mc="http://schemas.openxmlformats.org/markup-compatibility/2006" xmlns:p14="http://schemas.microsoft.com/office/powerpoint/2010/main">
    <mc:Choice Requires="p14">
      <p:transition spd="slow" p14:dur="2000" advTm="1057"/>
    </mc:Choice>
    <mc:Fallback xmlns="">
      <p:transition spd="slow" advTm="105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2496" y="89175"/>
            <a:ext cx="8515350" cy="722671"/>
          </a:xfrm>
        </p:spPr>
        <p:txBody>
          <a:bodyPr>
            <a:normAutofit/>
          </a:bodyPr>
          <a:lstStyle/>
          <a:p>
            <a:pPr algn="ctr"/>
            <a:r>
              <a:rPr kumimoji="1" lang="en-US" altLang="zh-CN" sz="3600" b="1" dirty="0"/>
              <a:t>CP observables in hyperon decays </a:t>
            </a:r>
            <a:endParaRPr kumimoji="1" lang="zh-CN" altLang="en-US" sz="3600" b="1" dirty="0">
              <a:latin typeface="+mn-lt"/>
              <a:ea typeface="Heiti SC Light" charset="-122"/>
              <a:cs typeface="Heiti SC Light" charset="-122"/>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30</a:t>
            </a:fld>
            <a:endParaRPr kumimoji="1" lang="zh-CN" altLang="en-US" dirty="0"/>
          </a:p>
        </p:txBody>
      </p:sp>
      <p:sp>
        <p:nvSpPr>
          <p:cNvPr id="3" name="文本框 2">
            <a:extLst>
              <a:ext uri="{FF2B5EF4-FFF2-40B4-BE49-F238E27FC236}">
                <a16:creationId xmlns:a16="http://schemas.microsoft.com/office/drawing/2014/main" id="{430150EC-F570-3656-961D-9AEE5B49DCB1}"/>
              </a:ext>
            </a:extLst>
          </p:cNvPr>
          <p:cNvSpPr txBox="1"/>
          <p:nvPr/>
        </p:nvSpPr>
        <p:spPr>
          <a:xfrm>
            <a:off x="9786619" y="319518"/>
            <a:ext cx="2227305" cy="830997"/>
          </a:xfrm>
          <a:prstGeom prst="rect">
            <a:avLst/>
          </a:prstGeom>
          <a:noFill/>
        </p:spPr>
        <p:txBody>
          <a:bodyPr wrap="square">
            <a:spAutoFit/>
          </a:bodyPr>
          <a:lstStyle/>
          <a:p>
            <a:r>
              <a:rPr kumimoji="1" lang="en-US" altLang="zh-CN" sz="1600" dirty="0"/>
              <a:t>PRD 34,833 1986 </a:t>
            </a:r>
          </a:p>
          <a:p>
            <a:r>
              <a:rPr lang="hu-HU" altLang="zh-CN" sz="1600" dirty="0" err="1">
                <a:solidFill>
                  <a:srgbClr val="000000"/>
                </a:solidFill>
              </a:rPr>
              <a:t>h</a:t>
            </a:r>
            <a:r>
              <a:rPr lang="hu-HU" altLang="zh-CN" sz="1600" dirty="0" err="1">
                <a:solidFill>
                  <a:srgbClr val="000000"/>
                </a:solidFill>
                <a:cs typeface="Mangal" charset="0"/>
              </a:rPr>
              <a:t>ep-ph</a:t>
            </a:r>
            <a:r>
              <a:rPr lang="hu-HU" altLang="zh-CN" sz="1600" dirty="0">
                <a:solidFill>
                  <a:srgbClr val="000000"/>
                </a:solidFill>
                <a:cs typeface="Mangal" charset="0"/>
              </a:rPr>
              <a:t>/991023</a:t>
            </a:r>
            <a:endParaRPr lang="hu-HU" altLang="zh-CN" sz="1600" dirty="0"/>
          </a:p>
          <a:p>
            <a:r>
              <a:rPr lang="hu-HU" altLang="zh-CN" sz="1600" dirty="0" err="1">
                <a:solidFill>
                  <a:srgbClr val="000000"/>
                </a:solidFill>
              </a:rPr>
              <a:t>hep-ph</a:t>
            </a:r>
            <a:r>
              <a:rPr lang="hu-HU" altLang="zh-CN" sz="1600" dirty="0">
                <a:solidFill>
                  <a:srgbClr val="000000"/>
                </a:solidFill>
              </a:rPr>
              <a:t>/0002210</a:t>
            </a:r>
            <a:endParaRPr lang="hu-HU" altLang="zh-CN" sz="1600" dirty="0"/>
          </a:p>
        </p:txBody>
      </p:sp>
      <p:grpSp>
        <p:nvGrpSpPr>
          <p:cNvPr id="16" name="组合 15">
            <a:extLst>
              <a:ext uri="{FF2B5EF4-FFF2-40B4-BE49-F238E27FC236}">
                <a16:creationId xmlns:a16="http://schemas.microsoft.com/office/drawing/2014/main" id="{CDBC85FF-124E-81B5-9494-0E6A7D511208}"/>
              </a:ext>
            </a:extLst>
          </p:cNvPr>
          <p:cNvGrpSpPr/>
          <p:nvPr/>
        </p:nvGrpSpPr>
        <p:grpSpPr>
          <a:xfrm>
            <a:off x="237032" y="1097893"/>
            <a:ext cx="11358742" cy="5076605"/>
            <a:chOff x="191386" y="1117123"/>
            <a:chExt cx="11358742" cy="5076605"/>
          </a:xfrm>
        </p:grpSpPr>
        <p:pic>
          <p:nvPicPr>
            <p:cNvPr id="26" name="图片 25">
              <a:extLst>
                <a:ext uri="{FF2B5EF4-FFF2-40B4-BE49-F238E27FC236}">
                  <a16:creationId xmlns:a16="http://schemas.microsoft.com/office/drawing/2014/main" id="{DF94A0B4-2CE2-EA83-1B46-34EAE9F20455}"/>
                </a:ext>
              </a:extLst>
            </p:cNvPr>
            <p:cNvPicPr>
              <a:picLocks noChangeAspect="1"/>
            </p:cNvPicPr>
            <p:nvPr/>
          </p:nvPicPr>
          <p:blipFill>
            <a:blip r:embed="rId3"/>
            <a:stretch>
              <a:fillRect/>
            </a:stretch>
          </p:blipFill>
          <p:spPr>
            <a:xfrm>
              <a:off x="3966165" y="1117123"/>
              <a:ext cx="6099905" cy="1988090"/>
            </a:xfrm>
            <a:prstGeom prst="rect">
              <a:avLst/>
            </a:prstGeom>
          </p:spPr>
        </p:pic>
        <p:grpSp>
          <p:nvGrpSpPr>
            <p:cNvPr id="17" name="Group 2">
              <a:extLst>
                <a:ext uri="{FF2B5EF4-FFF2-40B4-BE49-F238E27FC236}">
                  <a16:creationId xmlns:a16="http://schemas.microsoft.com/office/drawing/2014/main" id="{BE970B21-1583-BAE3-B7DA-EF3101BA12DC}"/>
                </a:ext>
              </a:extLst>
            </p:cNvPr>
            <p:cNvGrpSpPr/>
            <p:nvPr/>
          </p:nvGrpSpPr>
          <p:grpSpPr>
            <a:xfrm>
              <a:off x="2962604" y="3303510"/>
              <a:ext cx="7048136" cy="2529688"/>
              <a:chOff x="181112" y="562907"/>
              <a:chExt cx="3553743" cy="2277358"/>
            </a:xfrm>
            <a:solidFill>
              <a:schemeClr val="accent4">
                <a:lumMod val="20000"/>
                <a:lumOff val="80000"/>
              </a:schemeClr>
            </a:solidFill>
            <a:effectLst>
              <a:outerShdw blurRad="50800" dist="38100" dir="2700000" algn="tl" rotWithShape="0">
                <a:prstClr val="black">
                  <a:alpha val="40000"/>
                </a:prstClr>
              </a:outerShdw>
            </a:effectLst>
          </p:grpSpPr>
          <p:sp>
            <p:nvSpPr>
              <p:cNvPr id="44" name="Freeform 3">
                <a:extLst>
                  <a:ext uri="{FF2B5EF4-FFF2-40B4-BE49-F238E27FC236}">
                    <a16:creationId xmlns:a16="http://schemas.microsoft.com/office/drawing/2014/main" id="{CCCEE11A-58C3-2A06-BE61-01F9AC7D4712}"/>
                  </a:ext>
                </a:extLst>
              </p:cNvPr>
              <p:cNvSpPr/>
              <p:nvPr/>
            </p:nvSpPr>
            <p:spPr>
              <a:xfrm>
                <a:off x="181112" y="562907"/>
                <a:ext cx="3553743" cy="2277358"/>
              </a:xfrm>
              <a:custGeom>
                <a:avLst/>
                <a:gdLst/>
                <a:ahLst/>
                <a:cxnLst/>
                <a:rect l="l" t="t" r="r" b="b"/>
                <a:pathLst>
                  <a:path w="3934455" h="2716530">
                    <a:moveTo>
                      <a:pt x="3669025" y="0"/>
                    </a:moveTo>
                    <a:lnTo>
                      <a:pt x="265430" y="0"/>
                    </a:lnTo>
                    <a:cubicBezTo>
                      <a:pt x="265430" y="146050"/>
                      <a:pt x="147320" y="265430"/>
                      <a:pt x="0" y="265430"/>
                    </a:cubicBezTo>
                    <a:lnTo>
                      <a:pt x="0" y="2451100"/>
                    </a:lnTo>
                    <a:cubicBezTo>
                      <a:pt x="146050" y="2451100"/>
                      <a:pt x="265430" y="2569210"/>
                      <a:pt x="265430" y="2716530"/>
                    </a:cubicBezTo>
                    <a:lnTo>
                      <a:pt x="3669025" y="2716530"/>
                    </a:lnTo>
                    <a:cubicBezTo>
                      <a:pt x="3669025" y="2570480"/>
                      <a:pt x="3787135" y="2451100"/>
                      <a:pt x="3934455" y="2451100"/>
                    </a:cubicBezTo>
                    <a:lnTo>
                      <a:pt x="3934455" y="265430"/>
                    </a:lnTo>
                    <a:cubicBezTo>
                      <a:pt x="3788405" y="265430"/>
                      <a:pt x="3669025" y="147320"/>
                      <a:pt x="3669025" y="0"/>
                    </a:cubicBezTo>
                    <a:close/>
                  </a:path>
                </a:pathLst>
              </a:custGeom>
              <a:grpFill/>
            </p:spPr>
            <p:txBody>
              <a:bodyPr/>
              <a:lstStyle/>
              <a:p>
                <a:endParaRPr lang="zh-CN" altLang="en-US"/>
              </a:p>
            </p:txBody>
          </p:sp>
        </p:grpSp>
        <p:pic>
          <p:nvPicPr>
            <p:cNvPr id="18" name="图片 17">
              <a:extLst>
                <a:ext uri="{FF2B5EF4-FFF2-40B4-BE49-F238E27FC236}">
                  <a16:creationId xmlns:a16="http://schemas.microsoft.com/office/drawing/2014/main" id="{ABD338BB-0A75-8DE6-A426-9ABE21F76361}"/>
                </a:ext>
              </a:extLst>
            </p:cNvPr>
            <p:cNvPicPr>
              <a:picLocks noChangeAspect="1"/>
            </p:cNvPicPr>
            <p:nvPr/>
          </p:nvPicPr>
          <p:blipFill>
            <a:blip r:embed="rId4"/>
            <a:stretch>
              <a:fillRect/>
            </a:stretch>
          </p:blipFill>
          <p:spPr>
            <a:xfrm>
              <a:off x="964517" y="1368162"/>
              <a:ext cx="1094681" cy="1108451"/>
            </a:xfrm>
            <a:prstGeom prst="rect">
              <a:avLst/>
            </a:prstGeom>
          </p:spPr>
        </p:pic>
        <p:pic>
          <p:nvPicPr>
            <p:cNvPr id="19" name="图片 18">
              <a:extLst>
                <a:ext uri="{FF2B5EF4-FFF2-40B4-BE49-F238E27FC236}">
                  <a16:creationId xmlns:a16="http://schemas.microsoft.com/office/drawing/2014/main" id="{A50E6BE0-9ADC-F487-94DF-BC0FA76A238F}"/>
                </a:ext>
              </a:extLst>
            </p:cNvPr>
            <p:cNvPicPr>
              <a:picLocks noChangeAspect="1"/>
            </p:cNvPicPr>
            <p:nvPr/>
          </p:nvPicPr>
          <p:blipFill>
            <a:blip r:embed="rId5"/>
            <a:stretch>
              <a:fillRect/>
            </a:stretch>
          </p:blipFill>
          <p:spPr>
            <a:xfrm>
              <a:off x="2059199" y="1368162"/>
              <a:ext cx="1218110" cy="1108451"/>
            </a:xfrm>
            <a:prstGeom prst="rect">
              <a:avLst/>
            </a:prstGeom>
          </p:spPr>
        </p:pic>
        <p:pic>
          <p:nvPicPr>
            <p:cNvPr id="20" name="图片 19">
              <a:extLst>
                <a:ext uri="{FF2B5EF4-FFF2-40B4-BE49-F238E27FC236}">
                  <a16:creationId xmlns:a16="http://schemas.microsoft.com/office/drawing/2014/main" id="{F99D675B-AC5F-C90B-EE39-50B0581357CA}"/>
                </a:ext>
              </a:extLst>
            </p:cNvPr>
            <p:cNvPicPr>
              <a:picLocks noChangeAspect="1"/>
            </p:cNvPicPr>
            <p:nvPr/>
          </p:nvPicPr>
          <p:blipFill>
            <a:blip r:embed="rId6"/>
            <a:stretch>
              <a:fillRect/>
            </a:stretch>
          </p:blipFill>
          <p:spPr>
            <a:xfrm>
              <a:off x="3277309" y="1368162"/>
              <a:ext cx="1192030" cy="1096242"/>
            </a:xfrm>
            <a:prstGeom prst="rect">
              <a:avLst/>
            </a:prstGeom>
          </p:spPr>
        </p:pic>
        <p:sp>
          <p:nvSpPr>
            <p:cNvPr id="21" name="文本框 20">
              <a:extLst>
                <a:ext uri="{FF2B5EF4-FFF2-40B4-BE49-F238E27FC236}">
                  <a16:creationId xmlns:a16="http://schemas.microsoft.com/office/drawing/2014/main" id="{E7AE019E-D359-1A83-CD7E-9A2F7C1DE94E}"/>
                </a:ext>
              </a:extLst>
            </p:cNvPr>
            <p:cNvSpPr txBox="1"/>
            <p:nvPr/>
          </p:nvSpPr>
          <p:spPr>
            <a:xfrm>
              <a:off x="756255" y="2477301"/>
              <a:ext cx="16380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a:ea typeface="宋体"/>
                  <a:cs typeface="+mn-cs"/>
                </a:rPr>
                <a:t>John F.  Donoghue</a:t>
              </a:r>
              <a:endParaRPr kumimoji="0" lang="zh-CN" altLang="en-US" sz="1200" b="0" i="0" u="none" strike="noStrike" kern="1200" cap="none" spc="0" normalizeH="0" baseline="0" noProof="0" dirty="0">
                <a:ln>
                  <a:noFill/>
                </a:ln>
                <a:solidFill>
                  <a:prstClr val="black"/>
                </a:solidFill>
                <a:effectLst/>
                <a:uLnTx/>
                <a:uFillTx/>
                <a:latin typeface="Times New Roman"/>
                <a:ea typeface="宋体"/>
                <a:cs typeface="+mn-cs"/>
              </a:endParaRPr>
            </a:p>
          </p:txBody>
        </p:sp>
        <p:sp>
          <p:nvSpPr>
            <p:cNvPr id="22" name="文本框 21">
              <a:extLst>
                <a:ext uri="{FF2B5EF4-FFF2-40B4-BE49-F238E27FC236}">
                  <a16:creationId xmlns:a16="http://schemas.microsoft.com/office/drawing/2014/main" id="{EA97E9FF-2E7B-BC23-069A-DDCC142E971C}"/>
                </a:ext>
              </a:extLst>
            </p:cNvPr>
            <p:cNvSpPr txBox="1"/>
            <p:nvPr/>
          </p:nvSpPr>
          <p:spPr>
            <a:xfrm>
              <a:off x="2076970" y="2476613"/>
              <a:ext cx="13308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a:ea typeface="宋体"/>
                  <a:cs typeface="+mn-cs"/>
                </a:rPr>
                <a:t>Xiao-Gang He</a:t>
              </a:r>
              <a:endParaRPr kumimoji="0" lang="zh-CN" altLang="en-US" sz="1200" b="0" i="0" u="none" strike="noStrike" kern="1200" cap="none" spc="0" normalizeH="0" baseline="0" noProof="0" dirty="0">
                <a:ln>
                  <a:noFill/>
                </a:ln>
                <a:solidFill>
                  <a:prstClr val="black"/>
                </a:solidFill>
                <a:effectLst/>
                <a:uLnTx/>
                <a:uFillTx/>
                <a:latin typeface="Times New Roman"/>
                <a:ea typeface="宋体"/>
                <a:cs typeface="+mn-cs"/>
              </a:endParaRPr>
            </a:p>
          </p:txBody>
        </p:sp>
        <p:sp>
          <p:nvSpPr>
            <p:cNvPr id="23" name="文本框 22">
              <a:extLst>
                <a:ext uri="{FF2B5EF4-FFF2-40B4-BE49-F238E27FC236}">
                  <a16:creationId xmlns:a16="http://schemas.microsoft.com/office/drawing/2014/main" id="{ECFE672B-14B6-A327-0144-B55AD3DF7F03}"/>
                </a:ext>
              </a:extLst>
            </p:cNvPr>
            <p:cNvSpPr txBox="1"/>
            <p:nvPr/>
          </p:nvSpPr>
          <p:spPr>
            <a:xfrm>
              <a:off x="3196876" y="2476612"/>
              <a:ext cx="13308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prstClr val="black"/>
                  </a:solidFill>
                  <a:effectLst/>
                  <a:uLnTx/>
                  <a:uFillTx/>
                  <a:latin typeface="Times New Roman"/>
                  <a:ea typeface="宋体"/>
                  <a:cs typeface="+mn-cs"/>
                </a:rPr>
                <a:t>Sandip</a:t>
              </a:r>
              <a:r>
                <a:rPr kumimoji="0" lang="en-US" altLang="zh-CN" sz="1200" b="0" i="0" u="none" strike="noStrike" kern="1200" cap="none" spc="0" normalizeH="0" baseline="0" noProof="0" dirty="0">
                  <a:ln>
                    <a:noFill/>
                  </a:ln>
                  <a:solidFill>
                    <a:prstClr val="black"/>
                  </a:solidFill>
                  <a:effectLst/>
                  <a:uLnTx/>
                  <a:uFillTx/>
                  <a:latin typeface="Times New Roman"/>
                  <a:ea typeface="宋体"/>
                  <a:cs typeface="+mn-cs"/>
                </a:rPr>
                <a:t> </a:t>
              </a:r>
              <a:r>
                <a:rPr kumimoji="0" lang="en-US" altLang="zh-CN" sz="1200" b="0" i="0" u="none" strike="noStrike" kern="1200" cap="none" spc="0" normalizeH="0" baseline="0" noProof="0" dirty="0" err="1">
                  <a:ln>
                    <a:noFill/>
                  </a:ln>
                  <a:solidFill>
                    <a:prstClr val="black"/>
                  </a:solidFill>
                  <a:effectLst/>
                  <a:uLnTx/>
                  <a:uFillTx/>
                  <a:latin typeface="Times New Roman"/>
                  <a:ea typeface="宋体"/>
                  <a:cs typeface="+mn-cs"/>
                </a:rPr>
                <a:t>Pakvasa</a:t>
              </a:r>
              <a:endParaRPr kumimoji="0" lang="zh-CN" altLang="en-US" sz="1200" b="0" i="0" u="none" strike="noStrike" kern="1200" cap="none" spc="0" normalizeH="0" baseline="0" noProof="0" dirty="0">
                <a:ln>
                  <a:noFill/>
                </a:ln>
                <a:solidFill>
                  <a:prstClr val="black"/>
                </a:solidFill>
                <a:effectLst/>
                <a:uLnTx/>
                <a:uFillTx/>
                <a:latin typeface="Times New Roman"/>
                <a:ea typeface="宋体"/>
                <a:cs typeface="+mn-cs"/>
              </a:endParaRPr>
            </a:p>
          </p:txBody>
        </p:sp>
        <p:sp>
          <p:nvSpPr>
            <p:cNvPr id="24" name="矩形 23">
              <a:extLst>
                <a:ext uri="{FF2B5EF4-FFF2-40B4-BE49-F238E27FC236}">
                  <a16:creationId xmlns:a16="http://schemas.microsoft.com/office/drawing/2014/main" id="{BD732D0E-E60A-0642-EE8F-EFE4099B345D}"/>
                </a:ext>
              </a:extLst>
            </p:cNvPr>
            <p:cNvSpPr/>
            <p:nvPr/>
          </p:nvSpPr>
          <p:spPr>
            <a:xfrm>
              <a:off x="9936554" y="2295107"/>
              <a:ext cx="1329210" cy="276999"/>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0" i="0" u="none" strike="noStrike" kern="1200" cap="none" spc="0" normalizeH="0" baseline="0" noProof="0" dirty="0">
                  <a:ln>
                    <a:noFill/>
                  </a:ln>
                  <a:solidFill>
                    <a:prstClr val="black"/>
                  </a:solidFill>
                  <a:effectLst/>
                  <a:uLnTx/>
                  <a:uFillTx/>
                  <a:latin typeface="Times New Roman"/>
                  <a:ea typeface="宋体"/>
                  <a:cs typeface="+mn-cs"/>
                </a:rPr>
                <a:t>PRD 34,833 1986 </a:t>
              </a:r>
              <a:endParaRPr kumimoji="1" lang="zh-CN" altLang="en-US" sz="1200" b="0" i="0" u="none" strike="noStrike" kern="1200" cap="none" spc="0" normalizeH="0" baseline="0" noProof="0" dirty="0">
                <a:ln>
                  <a:noFill/>
                </a:ln>
                <a:solidFill>
                  <a:prstClr val="black"/>
                </a:solidFill>
                <a:effectLst/>
                <a:uLnTx/>
                <a:uFillTx/>
                <a:latin typeface="Times New Roman"/>
                <a:ea typeface="宋体"/>
                <a:cs typeface="+mn-cs"/>
              </a:endParaRPr>
            </a:p>
          </p:txBody>
        </p:sp>
        <p:sp>
          <p:nvSpPr>
            <p:cNvPr id="25" name="文本框 24">
              <a:extLst>
                <a:ext uri="{FF2B5EF4-FFF2-40B4-BE49-F238E27FC236}">
                  <a16:creationId xmlns:a16="http://schemas.microsoft.com/office/drawing/2014/main" id="{F21B32EB-4D4B-BA4E-4213-01333CA6A4FC}"/>
                </a:ext>
              </a:extLst>
            </p:cNvPr>
            <p:cNvSpPr txBox="1"/>
            <p:nvPr/>
          </p:nvSpPr>
          <p:spPr>
            <a:xfrm>
              <a:off x="3523536" y="3799536"/>
              <a:ext cx="24927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a:ea typeface="宋体"/>
                  <a:cs typeface="+mn-cs"/>
                </a:rPr>
                <a:t>Decay width difference</a:t>
              </a:r>
              <a:endParaRPr kumimoji="0" lang="zh-CN" altLang="en-US" sz="1800" b="1" i="0" u="none" strike="noStrike" kern="1200" cap="none" spc="0" normalizeH="0" baseline="0" noProof="0" dirty="0">
                <a:ln>
                  <a:noFill/>
                </a:ln>
                <a:solidFill>
                  <a:prstClr val="black"/>
                </a:solidFill>
                <a:effectLst/>
                <a:uLnTx/>
                <a:uFillTx/>
                <a:latin typeface="Times New Roman"/>
                <a:ea typeface="宋体"/>
                <a:cs typeface="+mn-cs"/>
              </a:endParaRPr>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20B7CA82-9BDE-1F7D-BA55-AF740EB27014}"/>
                    </a:ext>
                  </a:extLst>
                </p:cNvPr>
                <p:cNvSpPr txBox="1"/>
                <p:nvPr/>
              </p:nvSpPr>
              <p:spPr>
                <a:xfrm>
                  <a:off x="6649100" y="3656428"/>
                  <a:ext cx="3361640" cy="7811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Δ</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Γ</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acc>
                            <m:accPr>
                              <m:chr m:val="̅"/>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Γ</m:t>
                              </m:r>
                            </m:e>
                          </m:acc>
                        </m:num>
                        <m:den>
                          <m:r>
                            <m:rPr>
                              <m:sty m:val="p"/>
                            </m:rP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Γ</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acc>
                            <m:accPr>
                              <m:chr m:val="̅"/>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r>
                                <m:rPr>
                                  <m:sty m:val="p"/>
                                </m:rP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Γ</m:t>
                              </m:r>
                            </m:e>
                          </m:acc>
                        </m:den>
                      </m:f>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ad>
                        <m:radPr>
                          <m:degHide m:val="on"/>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radPr>
                        <m:deg/>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e>
                      </m:rad>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𝑇</m:t>
                              </m:r>
                            </m:e>
                            <m:sub>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3</m:t>
                                  </m:r>
                                </m:num>
                                <m:den>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den>
                              </m:f>
                            </m:sub>
                          </m:sSub>
                        </m:num>
                        <m:den>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𝑇</m:t>
                              </m:r>
                            </m:e>
                            <m:sub>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num>
                                <m:den>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den>
                              </m:f>
                            </m:sub>
                          </m:sSub>
                        </m:den>
                      </m:f>
                      <m:func>
                        <m:func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uncPr>
                        <m:fNa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sin</m:t>
                          </m:r>
                        </m:fName>
                        <m:e>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Δ</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𝑠</m:t>
                              </m:r>
                            </m:sub>
                          </m:sSub>
                          <m:func>
                            <m:func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uncPr>
                            <m:fNa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sin</m:t>
                              </m:r>
                            </m:fName>
                            <m:e>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𝜙</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𝐶𝑃</m:t>
                                  </m:r>
                                </m:sub>
                              </m:sSub>
                            </m:e>
                          </m:func>
                        </m:e>
                      </m:func>
                    </m:oMath>
                  </a14:m>
                  <a:r>
                    <a:rPr kumimoji="0" lang="zh-CN" altLang="en-US" sz="1800" b="0" i="0" u="none" strike="noStrike" kern="1200" cap="none" spc="0" normalizeH="0" baseline="0" noProof="0" dirty="0">
                      <a:ln>
                        <a:noFill/>
                      </a:ln>
                      <a:solidFill>
                        <a:prstClr val="black"/>
                      </a:solidFill>
                      <a:effectLst/>
                      <a:uLnTx/>
                      <a:uFillTx/>
                      <a:latin typeface="Times New Roman"/>
                      <a:ea typeface="宋体"/>
                      <a:cs typeface="+mn-cs"/>
                    </a:rPr>
                    <a:t> </a:t>
                  </a:r>
                </a:p>
              </p:txBody>
            </p:sp>
          </mc:Choice>
          <mc:Fallback xmlns="">
            <p:sp>
              <p:nvSpPr>
                <p:cNvPr id="27" name="文本框 26">
                  <a:extLst>
                    <a:ext uri="{FF2B5EF4-FFF2-40B4-BE49-F238E27FC236}">
                      <a16:creationId xmlns:a16="http://schemas.microsoft.com/office/drawing/2014/main" id="{20B7CA82-9BDE-1F7D-BA55-AF740EB27014}"/>
                    </a:ext>
                  </a:extLst>
                </p:cNvPr>
                <p:cNvSpPr txBox="1">
                  <a:spLocks noRot="1" noChangeAspect="1" noMove="1" noResize="1" noEditPoints="1" noAdjustHandles="1" noChangeArrowheads="1" noChangeShapeType="1" noTextEdit="1"/>
                </p:cNvSpPr>
                <p:nvPr/>
              </p:nvSpPr>
              <p:spPr>
                <a:xfrm>
                  <a:off x="6649100" y="3656428"/>
                  <a:ext cx="3361640" cy="781176"/>
                </a:xfrm>
                <a:prstGeom prst="rect">
                  <a:avLst/>
                </a:prstGeom>
                <a:blipFill>
                  <a:blip r:embed="rId7"/>
                  <a:stretch>
                    <a:fillRect/>
                  </a:stretch>
                </a:blipFill>
              </p:spPr>
              <p:txBody>
                <a:bodyPr/>
                <a:lstStyle/>
                <a:p>
                  <a:r>
                    <a:rPr lang="zh-CN" altLang="en-US">
                      <a:noFill/>
                    </a:rPr>
                    <a:t> </a:t>
                  </a:r>
                </a:p>
              </p:txBody>
            </p:sp>
          </mc:Fallback>
        </mc:AlternateContent>
        <p:sp>
          <p:nvSpPr>
            <p:cNvPr id="28" name="文本框 27">
              <a:extLst>
                <a:ext uri="{FF2B5EF4-FFF2-40B4-BE49-F238E27FC236}">
                  <a16:creationId xmlns:a16="http://schemas.microsoft.com/office/drawing/2014/main" id="{9B01CE6F-46D8-2324-12F1-E7D113685E3D}"/>
                </a:ext>
              </a:extLst>
            </p:cNvPr>
            <p:cNvSpPr txBox="1"/>
            <p:nvPr/>
          </p:nvSpPr>
          <p:spPr>
            <a:xfrm>
              <a:off x="3523536" y="4454915"/>
              <a:ext cx="30035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a:ea typeface="宋体"/>
                  <a:cs typeface="+mn-cs"/>
                </a:rPr>
                <a:t>Decay parameter difference</a:t>
              </a:r>
              <a:endParaRPr kumimoji="0" lang="zh-CN" altLang="en-US" sz="1800" b="1" i="0" u="none" strike="noStrike" kern="1200" cap="none" spc="0" normalizeH="0" baseline="0" noProof="0" dirty="0">
                <a:ln>
                  <a:noFill/>
                </a:ln>
                <a:solidFill>
                  <a:prstClr val="black"/>
                </a:solidFill>
                <a:effectLst/>
                <a:uLnTx/>
                <a:uFillTx/>
                <a:latin typeface="Times New Roman"/>
                <a:ea typeface="宋体"/>
                <a:cs typeface="+mn-cs"/>
              </a:endParaRPr>
            </a:p>
          </p:txBody>
        </p: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20429903-5873-A0AA-A40B-63C76350550B}"/>
                    </a:ext>
                  </a:extLst>
                </p:cNvPr>
                <p:cNvSpPr txBox="1"/>
                <p:nvPr/>
              </p:nvSpPr>
              <p:spPr>
                <a:xfrm>
                  <a:off x="6615484" y="4304807"/>
                  <a:ext cx="3112557" cy="6559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Γ</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acc>
                              <m:accPr>
                                <m:chr m:val="̅"/>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Γ</m:t>
                                </m:r>
                              </m:e>
                            </m:acc>
                            <m:acc>
                              <m:accPr>
                                <m:chr m:val="̅"/>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e>
                            </m:acc>
                          </m:num>
                          <m:den>
                            <m:r>
                              <m:rPr>
                                <m:sty m:val="p"/>
                              </m:rP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Γ</m:t>
                            </m:r>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𝛼</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acc>
                              <m:accPr>
                                <m:chr m:val="̅"/>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r>
                                  <m:rPr>
                                    <m:sty m:val="p"/>
                                  </m:rP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Γ</m:t>
                                </m:r>
                              </m:e>
                            </m:acc>
                            <m:acc>
                              <m:accPr>
                                <m:chr m:val="̅"/>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𝛼</m:t>
                                </m:r>
                              </m:e>
                            </m:acc>
                          </m:den>
                        </m:f>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uncPr>
                          <m:fNa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tan</m:t>
                            </m:r>
                          </m:fName>
                          <m:e>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Δ</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sub>
                            </m:sSub>
                          </m:e>
                        </m:func>
                        <m:func>
                          <m:func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uncPr>
                          <m:fNa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tan</m:t>
                            </m:r>
                          </m:fName>
                          <m:e>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𝜙</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𝐶𝑃</m:t>
                                </m:r>
                              </m:sub>
                            </m:sSub>
                          </m:e>
                        </m:func>
                      </m:oMath>
                    </m:oMathPara>
                  </a14:m>
                  <a:endParaRPr kumimoji="0" lang="zh-CN" altLang="en-US" sz="1800" b="0" i="0" u="none" strike="noStrike" kern="1200" cap="none" spc="0" normalizeH="0" baseline="0" noProof="0" dirty="0">
                    <a:ln>
                      <a:noFill/>
                    </a:ln>
                    <a:solidFill>
                      <a:prstClr val="black"/>
                    </a:solidFill>
                    <a:effectLst/>
                    <a:uLnTx/>
                    <a:uFillTx/>
                    <a:latin typeface="Times New Roman"/>
                    <a:ea typeface="宋体"/>
                    <a:cs typeface="+mn-cs"/>
                  </a:endParaRPr>
                </a:p>
              </p:txBody>
            </p:sp>
          </mc:Choice>
          <mc:Fallback xmlns="">
            <p:sp>
              <p:nvSpPr>
                <p:cNvPr id="29" name="文本框 28">
                  <a:extLst>
                    <a:ext uri="{FF2B5EF4-FFF2-40B4-BE49-F238E27FC236}">
                      <a16:creationId xmlns:a16="http://schemas.microsoft.com/office/drawing/2014/main" id="{20429903-5873-A0AA-A40B-63C76350550B}"/>
                    </a:ext>
                  </a:extLst>
                </p:cNvPr>
                <p:cNvSpPr txBox="1">
                  <a:spLocks noRot="1" noChangeAspect="1" noMove="1" noResize="1" noEditPoints="1" noAdjustHandles="1" noChangeArrowheads="1" noChangeShapeType="1" noTextEdit="1"/>
                </p:cNvSpPr>
                <p:nvPr/>
              </p:nvSpPr>
              <p:spPr>
                <a:xfrm>
                  <a:off x="6615484" y="4304807"/>
                  <a:ext cx="3112557" cy="655949"/>
                </a:xfrm>
                <a:prstGeom prst="rect">
                  <a:avLst/>
                </a:prstGeom>
                <a:blipFill>
                  <a:blip r:embed="rId8"/>
                  <a:stretch>
                    <a:fillRect b="-3774"/>
                  </a:stretch>
                </a:blipFill>
              </p:spPr>
              <p:txBody>
                <a:bodyPr/>
                <a:lstStyle/>
                <a:p>
                  <a:r>
                    <a:rPr lang="zh-CN" altLang="en-US">
                      <a:noFill/>
                    </a:rPr>
                    <a:t> </a:t>
                  </a:r>
                </a:p>
              </p:txBody>
            </p:sp>
          </mc:Fallback>
        </mc:AlternateContent>
        <p:sp>
          <p:nvSpPr>
            <p:cNvPr id="30" name="文本框 29">
              <a:extLst>
                <a:ext uri="{FF2B5EF4-FFF2-40B4-BE49-F238E27FC236}">
                  <a16:creationId xmlns:a16="http://schemas.microsoft.com/office/drawing/2014/main" id="{662B7ACA-6BB0-71EF-0D19-C9B9C926E0DB}"/>
                </a:ext>
              </a:extLst>
            </p:cNvPr>
            <p:cNvSpPr txBox="1"/>
            <p:nvPr/>
          </p:nvSpPr>
          <p:spPr>
            <a:xfrm>
              <a:off x="3523536" y="5120863"/>
              <a:ext cx="30416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a:ea typeface="宋体"/>
                  <a:cs typeface="+mn-cs"/>
                </a:rPr>
                <a:t>Decay parameter difference</a:t>
              </a:r>
              <a:endParaRPr kumimoji="0" lang="zh-CN" altLang="en-US" sz="1800" b="1" i="0" u="none" strike="noStrike" kern="1200" cap="none" spc="0" normalizeH="0" baseline="0" noProof="0" dirty="0">
                <a:ln>
                  <a:noFill/>
                </a:ln>
                <a:solidFill>
                  <a:prstClr val="black"/>
                </a:solidFill>
                <a:effectLst/>
                <a:uLnTx/>
                <a:uFillTx/>
                <a:latin typeface="Times New Roman"/>
                <a:ea typeface="宋体"/>
                <a:cs typeface="+mn-cs"/>
              </a:endParaRPr>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8C5D53F3-C99B-3191-EDB0-24FFBCA5B49D}"/>
                    </a:ext>
                  </a:extLst>
                </p:cNvPr>
                <p:cNvSpPr txBox="1"/>
                <p:nvPr/>
              </p:nvSpPr>
              <p:spPr>
                <a:xfrm>
                  <a:off x="6337744" y="4973592"/>
                  <a:ext cx="3016469" cy="6628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Γ</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𝛽</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acc>
                              <m:accPr>
                                <m:chr m:val="̅"/>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Γ</m:t>
                                </m:r>
                              </m:e>
                            </m:acc>
                            <m:acc>
                              <m:accPr>
                                <m:chr m:val="̅"/>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𝛽</m:t>
                                </m:r>
                              </m:e>
                            </m:acc>
                          </m:num>
                          <m:den>
                            <m:r>
                              <m:rPr>
                                <m:sty m:val="p"/>
                              </m:rP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Γ</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acc>
                              <m:accPr>
                                <m:chr m:val="̅"/>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r>
                                  <m:rPr>
                                    <m:sty m:val="p"/>
                                  </m:rPr>
                                  <a:rPr kumimoji="0" lang="en-US" altLang="zh-CN" sz="1800" b="0" i="0" u="none" strike="noStrike" kern="1200" cap="none" spc="0" normalizeH="0" baseline="0" noProof="0">
                                    <a:ln>
                                      <a:noFill/>
                                    </a:ln>
                                    <a:solidFill>
                                      <a:prstClr val="black"/>
                                    </a:solidFill>
                                    <a:effectLst/>
                                    <a:uLnTx/>
                                    <a:uFillTx/>
                                    <a:latin typeface="Cambria Math" panose="02040503050406030204" pitchFamily="18" charset="0"/>
                                    <a:cs typeface="+mn-cs"/>
                                  </a:rPr>
                                  <m:t>Γ</m:t>
                                </m:r>
                              </m:e>
                            </m:acc>
                            <m:acc>
                              <m:accPr>
                                <m:chr m:val="̅"/>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e>
                            </m:acc>
                          </m:den>
                        </m:f>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uncPr>
                          <m:fName>
                            <m:r>
                              <m:rPr>
                                <m:sty m:val="p"/>
                              </m:rPr>
                              <a:rPr kumimoji="0" lang="en-US" altLang="zh-CN"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tan</m:t>
                            </m:r>
                          </m:fName>
                          <m:e>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𝜙</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𝐶𝑃</m:t>
                                </m:r>
                              </m:sub>
                            </m:sSub>
                          </m:e>
                        </m:func>
                      </m:oMath>
                    </m:oMathPara>
                  </a14:m>
                  <a:endParaRPr kumimoji="0" lang="zh-CN" altLang="en-US" sz="1800" b="0" i="0" u="none" strike="noStrike" kern="1200" cap="none" spc="0" normalizeH="0" baseline="0" noProof="0" dirty="0">
                    <a:ln>
                      <a:noFill/>
                    </a:ln>
                    <a:solidFill>
                      <a:prstClr val="black"/>
                    </a:solidFill>
                    <a:effectLst/>
                    <a:uLnTx/>
                    <a:uFillTx/>
                    <a:latin typeface="Times New Roman"/>
                    <a:ea typeface="宋体"/>
                    <a:cs typeface="+mn-cs"/>
                  </a:endParaRPr>
                </a:p>
              </p:txBody>
            </p:sp>
          </mc:Choice>
          <mc:Fallback xmlns="">
            <p:sp>
              <p:nvSpPr>
                <p:cNvPr id="31" name="文本框 30">
                  <a:extLst>
                    <a:ext uri="{FF2B5EF4-FFF2-40B4-BE49-F238E27FC236}">
                      <a16:creationId xmlns:a16="http://schemas.microsoft.com/office/drawing/2014/main" id="{8C5D53F3-C99B-3191-EDB0-24FFBCA5B49D}"/>
                    </a:ext>
                  </a:extLst>
                </p:cNvPr>
                <p:cNvSpPr txBox="1">
                  <a:spLocks noRot="1" noChangeAspect="1" noMove="1" noResize="1" noEditPoints="1" noAdjustHandles="1" noChangeArrowheads="1" noChangeShapeType="1" noTextEdit="1"/>
                </p:cNvSpPr>
                <p:nvPr/>
              </p:nvSpPr>
              <p:spPr>
                <a:xfrm>
                  <a:off x="6337744" y="4973592"/>
                  <a:ext cx="3016469" cy="662810"/>
                </a:xfrm>
                <a:prstGeom prst="rect">
                  <a:avLst/>
                </a:prstGeom>
                <a:blipFill>
                  <a:blip r:embed="rId9"/>
                  <a:stretch>
                    <a:fillRect b="-377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F0957597-858A-5095-02D2-A6A530ABD470}"/>
                    </a:ext>
                  </a:extLst>
                </p:cNvPr>
                <p:cNvSpPr/>
                <p:nvPr/>
              </p:nvSpPr>
              <p:spPr>
                <a:xfrm>
                  <a:off x="10080662" y="3764337"/>
                  <a:ext cx="1450974" cy="37427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𝟓</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𝟒</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sSup>
                          <m:sSupPr>
                            <m:ctrlP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ctrlPr>
                          </m:sSupPr>
                          <m:e>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𝟏𝟎</m:t>
                            </m:r>
                          </m:e>
                          <m:sup>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𝟕</m:t>
                            </m:r>
                          </m:sup>
                        </m:sSup>
                      </m:oMath>
                    </m:oMathPara>
                  </a14:m>
                  <a:endParaRPr kumimoji="0" lang="zh-CN" altLang="en-US" sz="1800" b="0" i="0" u="none" strike="noStrike" kern="1200" cap="none" spc="0" normalizeH="0" baseline="0" noProof="0" dirty="0">
                    <a:ln>
                      <a:noFill/>
                    </a:ln>
                    <a:solidFill>
                      <a:prstClr val="black"/>
                    </a:solidFill>
                    <a:effectLst/>
                    <a:uLnTx/>
                    <a:uFillTx/>
                    <a:latin typeface="Times New Roman"/>
                    <a:ea typeface="宋体"/>
                    <a:cs typeface="+mn-cs"/>
                  </a:endParaRPr>
                </a:p>
              </p:txBody>
            </p:sp>
          </mc:Choice>
          <mc:Fallback xmlns="">
            <p:sp>
              <p:nvSpPr>
                <p:cNvPr id="32" name="矩形 31">
                  <a:extLst>
                    <a:ext uri="{FF2B5EF4-FFF2-40B4-BE49-F238E27FC236}">
                      <a16:creationId xmlns:a16="http://schemas.microsoft.com/office/drawing/2014/main" id="{F0957597-858A-5095-02D2-A6A530ABD470}"/>
                    </a:ext>
                  </a:extLst>
                </p:cNvPr>
                <p:cNvSpPr>
                  <a:spLocks noRot="1" noChangeAspect="1" noMove="1" noResize="1" noEditPoints="1" noAdjustHandles="1" noChangeArrowheads="1" noChangeShapeType="1" noTextEdit="1"/>
                </p:cNvSpPr>
                <p:nvPr/>
              </p:nvSpPr>
              <p:spPr>
                <a:xfrm>
                  <a:off x="10080662" y="3764337"/>
                  <a:ext cx="1450974" cy="374270"/>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356FF6D0-0FA7-54ED-C246-854A02FBB4A5}"/>
                    </a:ext>
                  </a:extLst>
                </p:cNvPr>
                <p:cNvSpPr/>
                <p:nvPr/>
              </p:nvSpPr>
              <p:spPr>
                <a:xfrm>
                  <a:off x="10099154" y="4491590"/>
                  <a:ext cx="1450974" cy="37484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𝟎</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𝟓</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sSup>
                          <m:sSupPr>
                            <m:ctrlP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ctrlPr>
                          </m:sSupPr>
                          <m:e>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𝟏𝟎</m:t>
                            </m:r>
                          </m:e>
                          <m:sup>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𝟒</m:t>
                            </m:r>
                          </m:sup>
                        </m:sSup>
                      </m:oMath>
                    </m:oMathPara>
                  </a14:m>
                  <a:endParaRPr kumimoji="0" lang="zh-CN" altLang="en-US" sz="1800" b="1" i="0" u="none" strike="noStrike" kern="1200" cap="none" spc="0" normalizeH="0" baseline="0" noProof="0" dirty="0">
                    <a:ln>
                      <a:noFill/>
                    </a:ln>
                    <a:solidFill>
                      <a:srgbClr val="FF0000"/>
                    </a:solidFill>
                    <a:effectLst/>
                    <a:uLnTx/>
                    <a:uFillTx/>
                    <a:latin typeface="Times New Roman"/>
                    <a:ea typeface="宋体"/>
                    <a:cs typeface="+mn-cs"/>
                  </a:endParaRPr>
                </a:p>
              </p:txBody>
            </p:sp>
          </mc:Choice>
          <mc:Fallback xmlns="">
            <p:sp>
              <p:nvSpPr>
                <p:cNvPr id="33" name="矩形 32">
                  <a:extLst>
                    <a:ext uri="{FF2B5EF4-FFF2-40B4-BE49-F238E27FC236}">
                      <a16:creationId xmlns:a16="http://schemas.microsoft.com/office/drawing/2014/main" id="{356FF6D0-0FA7-54ED-C246-854A02FBB4A5}"/>
                    </a:ext>
                  </a:extLst>
                </p:cNvPr>
                <p:cNvSpPr>
                  <a:spLocks noRot="1" noChangeAspect="1" noMove="1" noResize="1" noEditPoints="1" noAdjustHandles="1" noChangeArrowheads="1" noChangeShapeType="1" noTextEdit="1"/>
                </p:cNvSpPr>
                <p:nvPr/>
              </p:nvSpPr>
              <p:spPr>
                <a:xfrm>
                  <a:off x="10099154" y="4491590"/>
                  <a:ext cx="1450974" cy="374846"/>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645CCAE4-B483-670F-1CA8-455E652662CC}"/>
                    </a:ext>
                  </a:extLst>
                </p:cNvPr>
                <p:cNvSpPr/>
                <p:nvPr/>
              </p:nvSpPr>
              <p:spPr>
                <a:xfrm>
                  <a:off x="10108835" y="5209864"/>
                  <a:ext cx="1277849" cy="37555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𝟑</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𝟎</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sSup>
                          <m:sSupPr>
                            <m:ctrlP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ctrlPr>
                          </m:sSupPr>
                          <m:e>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𝟏𝟎</m:t>
                            </m:r>
                          </m:e>
                          <m:sup>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m:t>
                            </m:r>
                            <m:r>
                              <a:rPr kumimoji="0" lang="en-US" altLang="zh-CN" sz="1800" b="1" i="1" u="none" strike="noStrike" kern="1200" cap="none" spc="0" normalizeH="0" baseline="0" noProof="0">
                                <a:ln>
                                  <a:noFill/>
                                </a:ln>
                                <a:solidFill>
                                  <a:srgbClr val="FF0000"/>
                                </a:solidFill>
                                <a:effectLst/>
                                <a:uLnTx/>
                                <a:uFillTx/>
                                <a:latin typeface="Cambria Math" panose="02040503050406030204" pitchFamily="18" charset="0"/>
                                <a:cs typeface="+mn-cs"/>
                              </a:rPr>
                              <m:t>𝟑</m:t>
                            </m:r>
                          </m:sup>
                        </m:sSup>
                      </m:oMath>
                    </m:oMathPara>
                  </a14:m>
                  <a:endParaRPr kumimoji="0" lang="zh-CN" altLang="en-US" sz="1800" b="0" i="0" u="none" strike="noStrike" kern="1200" cap="none" spc="0" normalizeH="0" baseline="0" noProof="0" dirty="0">
                    <a:ln>
                      <a:noFill/>
                    </a:ln>
                    <a:solidFill>
                      <a:prstClr val="black"/>
                    </a:solidFill>
                    <a:effectLst/>
                    <a:uLnTx/>
                    <a:uFillTx/>
                    <a:latin typeface="Times New Roman"/>
                    <a:ea typeface="宋体"/>
                    <a:cs typeface="+mn-cs"/>
                  </a:endParaRPr>
                </a:p>
              </p:txBody>
            </p:sp>
          </mc:Choice>
          <mc:Fallback xmlns="">
            <p:sp>
              <p:nvSpPr>
                <p:cNvPr id="34" name="矩形 33">
                  <a:extLst>
                    <a:ext uri="{FF2B5EF4-FFF2-40B4-BE49-F238E27FC236}">
                      <a16:creationId xmlns:a16="http://schemas.microsoft.com/office/drawing/2014/main" id="{645CCAE4-B483-670F-1CA8-455E652662CC}"/>
                    </a:ext>
                  </a:extLst>
                </p:cNvPr>
                <p:cNvSpPr>
                  <a:spLocks noRot="1" noChangeAspect="1" noMove="1" noResize="1" noEditPoints="1" noAdjustHandles="1" noChangeArrowheads="1" noChangeShapeType="1" noTextEdit="1"/>
                </p:cNvSpPr>
                <p:nvPr/>
              </p:nvSpPr>
              <p:spPr>
                <a:xfrm>
                  <a:off x="10108835" y="5209864"/>
                  <a:ext cx="1277849" cy="375552"/>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C43C6F84-57BF-E241-A608-0AFECDCC0892}"/>
                    </a:ext>
                  </a:extLst>
                </p:cNvPr>
                <p:cNvSpPr txBox="1"/>
                <p:nvPr/>
              </p:nvSpPr>
              <p:spPr>
                <a:xfrm>
                  <a:off x="645042" y="3809392"/>
                  <a:ext cx="23280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b="0" i="0" u="none" strike="noStrike" kern="1200" cap="none" spc="0" normalizeH="0" baseline="0" noProof="0" dirty="0">
                      <a:ln>
                        <a:noFill/>
                      </a:ln>
                      <a:solidFill>
                        <a:srgbClr val="FF0000"/>
                      </a:solidFill>
                      <a:effectLst/>
                      <a:uLnTx/>
                      <a:uFillTx/>
                      <a:latin typeface="Times New Roman"/>
                      <a:ea typeface="宋体"/>
                      <a:cs typeface="+mn-cs"/>
                    </a:rPr>
                    <a:t>Not sensitive to </a:t>
                  </a:r>
                  <a14:m>
                    <m:oMath xmlns:m="http://schemas.openxmlformats.org/officeDocument/2006/math">
                      <m:r>
                        <a:rPr kumimoji="1"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ea typeface="宋体"/>
                          <a:cs typeface="+mn-cs"/>
                        </a:rPr>
                        <m:t>𝐶𝑃𝑉</m:t>
                      </m:r>
                    </m:oMath>
                  </a14:m>
                  <a:endParaRPr kumimoji="1" lang="zh-CN" altLang="en-US" sz="1800" b="0" i="0" u="none" strike="noStrike" kern="1200" cap="none" spc="0" normalizeH="0" baseline="0" noProof="0" dirty="0">
                    <a:ln>
                      <a:noFill/>
                    </a:ln>
                    <a:solidFill>
                      <a:srgbClr val="FF0000"/>
                    </a:solidFill>
                    <a:effectLst/>
                    <a:uLnTx/>
                    <a:uFillTx/>
                    <a:latin typeface="Times New Roman"/>
                    <a:ea typeface="宋体"/>
                    <a:cs typeface="+mn-cs"/>
                  </a:endParaRPr>
                </a:p>
              </p:txBody>
            </p:sp>
          </mc:Choice>
          <mc:Fallback xmlns="">
            <p:sp>
              <p:nvSpPr>
                <p:cNvPr id="35" name="文本框 34">
                  <a:extLst>
                    <a:ext uri="{FF2B5EF4-FFF2-40B4-BE49-F238E27FC236}">
                      <a16:creationId xmlns:a16="http://schemas.microsoft.com/office/drawing/2014/main" id="{C43C6F84-57BF-E241-A608-0AFECDCC0892}"/>
                    </a:ext>
                  </a:extLst>
                </p:cNvPr>
                <p:cNvSpPr txBox="1">
                  <a:spLocks noRot="1" noChangeAspect="1" noMove="1" noResize="1" noEditPoints="1" noAdjustHandles="1" noChangeArrowheads="1" noChangeShapeType="1" noTextEdit="1"/>
                </p:cNvSpPr>
                <p:nvPr/>
              </p:nvSpPr>
              <p:spPr>
                <a:xfrm>
                  <a:off x="645042" y="3809392"/>
                  <a:ext cx="2328055" cy="369332"/>
                </a:xfrm>
                <a:prstGeom prst="rect">
                  <a:avLst/>
                </a:prstGeom>
                <a:blipFill>
                  <a:blip r:embed="rId13"/>
                  <a:stretch>
                    <a:fillRect l="-2174" t="-6667" b="-23333"/>
                  </a:stretch>
                </a:blipFill>
              </p:spPr>
              <p:txBody>
                <a:bodyPr/>
                <a:lstStyle/>
                <a:p>
                  <a:r>
                    <a:rPr lang="zh-CN" altLang="en-US">
                      <a:noFill/>
                    </a:rPr>
                    <a:t> </a:t>
                  </a:r>
                </a:p>
              </p:txBody>
            </p:sp>
          </mc:Fallback>
        </mc:AlternateContent>
        <p:sp>
          <p:nvSpPr>
            <p:cNvPr id="36" name="右箭头 35">
              <a:extLst>
                <a:ext uri="{FF2B5EF4-FFF2-40B4-BE49-F238E27FC236}">
                  <a16:creationId xmlns:a16="http://schemas.microsoft.com/office/drawing/2014/main" id="{3760785B-AACF-5F2B-D51F-7D9DB32B9476}"/>
                </a:ext>
              </a:extLst>
            </p:cNvPr>
            <p:cNvSpPr/>
            <p:nvPr/>
          </p:nvSpPr>
          <p:spPr>
            <a:xfrm>
              <a:off x="2991433" y="3881029"/>
              <a:ext cx="492760" cy="20635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37" name="文本框 36">
              <a:extLst>
                <a:ext uri="{FF2B5EF4-FFF2-40B4-BE49-F238E27FC236}">
                  <a16:creationId xmlns:a16="http://schemas.microsoft.com/office/drawing/2014/main" id="{7CFF3E7A-6130-08E2-9F10-3F7100CAD339}"/>
                </a:ext>
              </a:extLst>
            </p:cNvPr>
            <p:cNvSpPr txBox="1"/>
            <p:nvPr/>
          </p:nvSpPr>
          <p:spPr>
            <a:xfrm>
              <a:off x="697935" y="4445494"/>
              <a:ext cx="20137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b="1" i="0" u="none" strike="noStrike" kern="1200" cap="none" spc="0" normalizeH="0" baseline="0" noProof="0" dirty="0">
                  <a:ln>
                    <a:noFill/>
                  </a:ln>
                  <a:solidFill>
                    <a:srgbClr val="FF0000"/>
                  </a:solidFill>
                  <a:effectLst/>
                  <a:uLnTx/>
                  <a:uFillTx/>
                  <a:latin typeface="Times New Roman"/>
                  <a:ea typeface="宋体"/>
                  <a:cs typeface="+mn-cs"/>
                </a:rPr>
                <a:t>Easiest to measure</a:t>
              </a:r>
              <a:endParaRPr kumimoji="1" lang="zh-CN" altLang="en-US" sz="1800" b="1" i="0" u="none" strike="noStrike" kern="1200" cap="none" spc="0" normalizeH="0" baseline="0" noProof="0" dirty="0">
                <a:ln>
                  <a:noFill/>
                </a:ln>
                <a:solidFill>
                  <a:srgbClr val="FF0000"/>
                </a:solidFill>
                <a:effectLst/>
                <a:uLnTx/>
                <a:uFillTx/>
                <a:latin typeface="Times New Roman"/>
                <a:ea typeface="宋体"/>
                <a:cs typeface="+mn-cs"/>
              </a:endParaRPr>
            </a:p>
          </p:txBody>
        </p:sp>
        <p:sp>
          <p:nvSpPr>
            <p:cNvPr id="38" name="右箭头 37">
              <a:extLst>
                <a:ext uri="{FF2B5EF4-FFF2-40B4-BE49-F238E27FC236}">
                  <a16:creationId xmlns:a16="http://schemas.microsoft.com/office/drawing/2014/main" id="{9BDB714C-E74A-5585-F021-E4E72AD33A10}"/>
                </a:ext>
              </a:extLst>
            </p:cNvPr>
            <p:cNvSpPr/>
            <p:nvPr/>
          </p:nvSpPr>
          <p:spPr>
            <a:xfrm>
              <a:off x="2991433" y="4526983"/>
              <a:ext cx="492760" cy="20635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39" name="文本框 38">
              <a:extLst>
                <a:ext uri="{FF2B5EF4-FFF2-40B4-BE49-F238E27FC236}">
                  <a16:creationId xmlns:a16="http://schemas.microsoft.com/office/drawing/2014/main" id="{CCE3C3AD-12C0-6397-4D0C-CEC93A5C6042}"/>
                </a:ext>
              </a:extLst>
            </p:cNvPr>
            <p:cNvSpPr txBox="1"/>
            <p:nvPr/>
          </p:nvSpPr>
          <p:spPr>
            <a:xfrm>
              <a:off x="191386" y="5020161"/>
              <a:ext cx="28525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b="0" i="0" u="none" strike="noStrike" kern="1200" cap="none" spc="0" normalizeH="0" baseline="0" noProof="0" dirty="0">
                  <a:ln>
                    <a:noFill/>
                  </a:ln>
                  <a:solidFill>
                    <a:srgbClr val="FF0000"/>
                  </a:solidFill>
                  <a:effectLst/>
                  <a:uLnTx/>
                  <a:uFillTx/>
                  <a:latin typeface="Times New Roman"/>
                  <a:ea typeface="宋体"/>
                  <a:cs typeface="+mn-cs"/>
                </a:rPr>
                <a:t>Polarization of decayed baryon needs to be measured</a:t>
              </a:r>
              <a:endParaRPr kumimoji="1" lang="zh-CN" altLang="en-US" sz="1800" b="0" i="0" u="none" strike="noStrike" kern="1200" cap="none" spc="0" normalizeH="0" baseline="0" noProof="0" dirty="0">
                <a:ln>
                  <a:noFill/>
                </a:ln>
                <a:solidFill>
                  <a:srgbClr val="FF0000"/>
                </a:solidFill>
                <a:effectLst/>
                <a:uLnTx/>
                <a:uFillTx/>
                <a:latin typeface="Times New Roman"/>
                <a:ea typeface="宋体"/>
                <a:cs typeface="+mn-cs"/>
              </a:endParaRPr>
            </a:p>
          </p:txBody>
        </p:sp>
        <p:sp>
          <p:nvSpPr>
            <p:cNvPr id="40" name="右箭头 39">
              <a:extLst>
                <a:ext uri="{FF2B5EF4-FFF2-40B4-BE49-F238E27FC236}">
                  <a16:creationId xmlns:a16="http://schemas.microsoft.com/office/drawing/2014/main" id="{CF4580B3-CC3B-F415-C062-8C4ED97319B9}"/>
                </a:ext>
              </a:extLst>
            </p:cNvPr>
            <p:cNvSpPr/>
            <p:nvPr/>
          </p:nvSpPr>
          <p:spPr>
            <a:xfrm>
              <a:off x="2991433" y="5196519"/>
              <a:ext cx="492760" cy="20635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Times New Roman"/>
                <a:ea typeface="宋体"/>
                <a:cs typeface="+mn-cs"/>
              </a:endParaRPr>
            </a:p>
          </p:txBody>
        </p:sp>
        <p:sp>
          <p:nvSpPr>
            <p:cNvPr id="41" name="椭圆 40">
              <a:extLst>
                <a:ext uri="{FF2B5EF4-FFF2-40B4-BE49-F238E27FC236}">
                  <a16:creationId xmlns:a16="http://schemas.microsoft.com/office/drawing/2014/main" id="{81AE9BA4-239D-F58C-D02C-4908FA1B9E81}"/>
                </a:ext>
              </a:extLst>
            </p:cNvPr>
            <p:cNvSpPr/>
            <p:nvPr/>
          </p:nvSpPr>
          <p:spPr>
            <a:xfrm>
              <a:off x="658592" y="4293709"/>
              <a:ext cx="2053118" cy="655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Times New Roman"/>
                <a:ea typeface="宋体"/>
                <a:cs typeface="+mn-cs"/>
              </a:endParaRPr>
            </a:p>
          </p:txBody>
        </p:sp>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76121658-1C73-05F4-43FA-598F303E5059}"/>
                    </a:ext>
                  </a:extLst>
                </p:cNvPr>
                <p:cNvSpPr txBox="1"/>
                <p:nvPr/>
              </p:nvSpPr>
              <p:spPr>
                <a:xfrm>
                  <a:off x="3484192" y="5824396"/>
                  <a:ext cx="25320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1"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pPr>
                        <m:e>
                          <m:r>
                            <m:rPr>
                              <m:sty m:val="p"/>
                            </m:rPr>
                            <a:rPr kumimoji="1" lang="en-US" altLang="zh-CN" sz="1800" b="0" i="0" u="none" strike="noStrike" kern="1200" cap="none" spc="0" normalizeH="0" baseline="0" noProof="0" smtClean="0">
                              <a:ln>
                                <a:noFill/>
                              </a:ln>
                              <a:solidFill>
                                <a:srgbClr val="FF0000"/>
                              </a:solidFill>
                              <a:effectLst/>
                              <a:uLnTx/>
                              <a:uFillTx/>
                              <a:latin typeface="Cambria Math" charset="0"/>
                              <a:cs typeface="+mn-cs"/>
                            </a:rPr>
                            <m:t>Ξ</m:t>
                          </m:r>
                        </m:e>
                        <m:sup>
                          <m:r>
                            <a:rPr kumimoji="1" lang="en-US" altLang="zh-CN" sz="1800" b="0" i="1" u="none" strike="noStrike" kern="1200" cap="none" spc="0" normalizeH="0" baseline="0" noProof="0" smtClean="0">
                              <a:ln>
                                <a:noFill/>
                              </a:ln>
                              <a:solidFill>
                                <a:srgbClr val="FF0000"/>
                              </a:solidFill>
                              <a:effectLst/>
                              <a:uLnTx/>
                              <a:uFillTx/>
                              <a:latin typeface="Cambria Math" charset="0"/>
                              <a:cs typeface="+mn-cs"/>
                            </a:rPr>
                            <m:t>−</m:t>
                          </m:r>
                        </m:sup>
                      </m:sSup>
                      <m:r>
                        <a:rPr kumimoji="1" lang="en-US" altLang="zh-CN" sz="1800" b="0" i="1" u="none" strike="noStrike" kern="1200" cap="none" spc="0" normalizeH="0" baseline="0" noProof="0" smtClean="0">
                          <a:ln>
                            <a:noFill/>
                          </a:ln>
                          <a:solidFill>
                            <a:srgbClr val="FF0000"/>
                          </a:solidFill>
                          <a:effectLst/>
                          <a:uLnTx/>
                          <a:uFillTx/>
                          <a:latin typeface="Cambria Math" charset="0"/>
                          <a:cs typeface="+mn-cs"/>
                        </a:rPr>
                        <m:t>, </m:t>
                      </m:r>
                      <m:sSup>
                        <m:sSupPr>
                          <m:ctrlPr>
                            <a:rPr kumimoji="1"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pPr>
                        <m:e>
                          <m:r>
                            <m:rPr>
                              <m:sty m:val="p"/>
                            </m:rPr>
                            <a:rPr kumimoji="1" lang="en-US" altLang="zh-CN" sz="1800" b="0" i="0" u="none" strike="noStrike" kern="1200" cap="none" spc="0" normalizeH="0" baseline="0" noProof="0" smtClean="0">
                              <a:ln>
                                <a:noFill/>
                              </a:ln>
                              <a:solidFill>
                                <a:srgbClr val="FF0000"/>
                              </a:solidFill>
                              <a:effectLst/>
                              <a:uLnTx/>
                              <a:uFillTx/>
                              <a:latin typeface="Cambria Math" charset="0"/>
                              <a:cs typeface="+mn-cs"/>
                            </a:rPr>
                            <m:t>Ξ</m:t>
                          </m:r>
                        </m:e>
                        <m:sup>
                          <m:r>
                            <a:rPr kumimoji="1" lang="en-US" altLang="zh-CN" sz="1800" b="0" i="1" u="none" strike="noStrike" kern="1200" cap="none" spc="0" normalizeH="0" baseline="0" noProof="0" smtClean="0">
                              <a:ln>
                                <a:noFill/>
                              </a:ln>
                              <a:solidFill>
                                <a:srgbClr val="FF0000"/>
                              </a:solidFill>
                              <a:effectLst/>
                              <a:uLnTx/>
                              <a:uFillTx/>
                              <a:latin typeface="Cambria Math" charset="0"/>
                              <a:cs typeface="+mn-cs"/>
                            </a:rPr>
                            <m:t>0</m:t>
                          </m:r>
                        </m:sup>
                      </m:sSup>
                      <m:r>
                        <a:rPr kumimoji="1" lang="en-US" altLang="zh-CN" sz="1800" b="0" i="1" u="none" strike="noStrike" kern="1200" cap="none" spc="0" normalizeH="0" baseline="0" noProof="0" smtClean="0">
                          <a:ln>
                            <a:noFill/>
                          </a:ln>
                          <a:solidFill>
                            <a:srgbClr val="FF0000"/>
                          </a:solidFill>
                          <a:effectLst/>
                          <a:uLnTx/>
                          <a:uFillTx/>
                          <a:latin typeface="Cambria Math" charset="0"/>
                          <a:cs typeface="+mn-cs"/>
                        </a:rPr>
                        <m:t>, </m:t>
                      </m:r>
                      <m:sSup>
                        <m:sSupPr>
                          <m:ctrlPr>
                            <a:rPr kumimoji="1" lang="en-US" altLang="zh-CN"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ctrlPr>
                        </m:sSupPr>
                        <m:e>
                          <m:r>
                            <m:rPr>
                              <m:sty m:val="p"/>
                            </m:rPr>
                            <a:rPr kumimoji="1" lang="en-US" altLang="zh-CN" sz="1800" b="0" i="0" u="none" strike="noStrike" kern="1200" cap="none" spc="0" normalizeH="0" baseline="0" noProof="0" smtClean="0">
                              <a:ln>
                                <a:noFill/>
                              </a:ln>
                              <a:solidFill>
                                <a:srgbClr val="FF0000"/>
                              </a:solidFill>
                              <a:effectLst/>
                              <a:uLnTx/>
                              <a:uFillTx/>
                              <a:latin typeface="Cambria Math" charset="0"/>
                              <a:cs typeface="+mn-cs"/>
                            </a:rPr>
                            <m:t>Ω</m:t>
                          </m:r>
                        </m:e>
                        <m:sup>
                          <m:r>
                            <a:rPr kumimoji="1" lang="en-US" altLang="zh-CN" sz="1800" b="0" i="1" u="none" strike="noStrike" kern="1200" cap="none" spc="0" normalizeH="0" baseline="0" noProof="0" smtClean="0">
                              <a:ln>
                                <a:noFill/>
                              </a:ln>
                              <a:solidFill>
                                <a:srgbClr val="FF0000"/>
                              </a:solidFill>
                              <a:effectLst/>
                              <a:uLnTx/>
                              <a:uFillTx/>
                              <a:latin typeface="Cambria Math" charset="0"/>
                              <a:cs typeface="+mn-cs"/>
                            </a:rPr>
                            <m:t>−</m:t>
                          </m:r>
                        </m:sup>
                      </m:sSup>
                    </m:oMath>
                  </a14:m>
                  <a:r>
                    <a:rPr kumimoji="1" lang="en-US" altLang="zh-CN" sz="1800" b="0" i="0" u="none" strike="noStrike" kern="1200" cap="none" spc="0" normalizeH="0" baseline="0" noProof="0" dirty="0">
                      <a:ln>
                        <a:noFill/>
                      </a:ln>
                      <a:solidFill>
                        <a:srgbClr val="FF0000"/>
                      </a:solidFill>
                      <a:effectLst/>
                      <a:uLnTx/>
                      <a:uFillTx/>
                      <a:latin typeface="Times New Roman"/>
                      <a:ea typeface="宋体"/>
                      <a:cs typeface="+mn-cs"/>
                    </a:rPr>
                    <a:t> cascade decay</a:t>
                  </a:r>
                  <a:endParaRPr kumimoji="1" lang="zh-CN" altLang="en-US" sz="1800" b="0" i="0" u="none" strike="noStrike" kern="1200" cap="none" spc="0" normalizeH="0" baseline="0" noProof="0" dirty="0">
                    <a:ln>
                      <a:noFill/>
                    </a:ln>
                    <a:solidFill>
                      <a:srgbClr val="FF0000"/>
                    </a:solidFill>
                    <a:effectLst/>
                    <a:uLnTx/>
                    <a:uFillTx/>
                    <a:latin typeface="Times New Roman"/>
                    <a:ea typeface="宋体"/>
                    <a:cs typeface="+mn-cs"/>
                  </a:endParaRPr>
                </a:p>
              </p:txBody>
            </p:sp>
          </mc:Choice>
          <mc:Fallback xmlns="">
            <p:sp>
              <p:nvSpPr>
                <p:cNvPr id="42" name="文本框 41">
                  <a:extLst>
                    <a:ext uri="{FF2B5EF4-FFF2-40B4-BE49-F238E27FC236}">
                      <a16:creationId xmlns:a16="http://schemas.microsoft.com/office/drawing/2014/main" id="{76121658-1C73-05F4-43FA-598F303E5059}"/>
                    </a:ext>
                  </a:extLst>
                </p:cNvPr>
                <p:cNvSpPr txBox="1">
                  <a:spLocks noRot="1" noChangeAspect="1" noMove="1" noResize="1" noEditPoints="1" noAdjustHandles="1" noChangeArrowheads="1" noChangeShapeType="1" noTextEdit="1"/>
                </p:cNvSpPr>
                <p:nvPr/>
              </p:nvSpPr>
              <p:spPr>
                <a:xfrm>
                  <a:off x="3484192" y="5824396"/>
                  <a:ext cx="2532083" cy="369332"/>
                </a:xfrm>
                <a:prstGeom prst="rect">
                  <a:avLst/>
                </a:prstGeom>
                <a:blipFill>
                  <a:blip r:embed="rId14"/>
                  <a:stretch>
                    <a:fillRect t="-6667" r="-995" b="-23333"/>
                  </a:stretch>
                </a:blipFill>
              </p:spPr>
              <p:txBody>
                <a:bodyPr/>
                <a:lstStyle/>
                <a:p>
                  <a:r>
                    <a:rPr lang="zh-CN" altLang="en-US">
                      <a:noFill/>
                    </a:rPr>
                    <a:t> </a:t>
                  </a:r>
                </a:p>
              </p:txBody>
            </p:sp>
          </mc:Fallback>
        </mc:AlternateContent>
        <p:sp>
          <p:nvSpPr>
            <p:cNvPr id="43" name="右箭头 42">
              <a:extLst>
                <a:ext uri="{FF2B5EF4-FFF2-40B4-BE49-F238E27FC236}">
                  <a16:creationId xmlns:a16="http://schemas.microsoft.com/office/drawing/2014/main" id="{A6E44038-40CB-2447-9091-1ED69B7947FB}"/>
                </a:ext>
              </a:extLst>
            </p:cNvPr>
            <p:cNvSpPr/>
            <p:nvPr/>
          </p:nvSpPr>
          <p:spPr>
            <a:xfrm rot="16200000">
              <a:off x="4211472" y="5519802"/>
              <a:ext cx="379380" cy="237993"/>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Times New Roman"/>
                <a:ea typeface="宋体"/>
                <a:cs typeface="+mn-cs"/>
              </a:endParaRPr>
            </a:p>
          </p:txBody>
        </p:sp>
      </p:grpSp>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18714FAF-2392-A095-30A4-2C9FB3A1667D}"/>
                  </a:ext>
                </a:extLst>
              </p:cNvPr>
              <p:cNvSpPr txBox="1"/>
              <p:nvPr/>
            </p:nvSpPr>
            <p:spPr>
              <a:xfrm>
                <a:off x="10008426" y="2952515"/>
                <a:ext cx="20928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b="1" i="0" u="none" strike="noStrike" kern="1200" cap="none" spc="0" normalizeH="0" baseline="0" noProof="0" dirty="0">
                    <a:ln>
                      <a:noFill/>
                    </a:ln>
                    <a:solidFill>
                      <a:srgbClr val="FF0000"/>
                    </a:solidFill>
                    <a:effectLst/>
                    <a:uLnTx/>
                    <a:uFillTx/>
                    <a:latin typeface="Times New Roman"/>
                    <a:ea typeface="宋体"/>
                    <a:cs typeface="+mn-cs"/>
                  </a:rPr>
                  <a:t>SM Prediction of </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zh-CN" sz="1800" b="1" i="0" u="none" strike="noStrike" kern="1200" cap="none" spc="0" normalizeH="0" baseline="0" noProof="0" smtClean="0">
                        <a:ln>
                          <a:noFill/>
                        </a:ln>
                        <a:solidFill>
                          <a:srgbClr val="FF0000"/>
                        </a:solidFill>
                        <a:effectLst/>
                        <a:uLnTx/>
                        <a:uFillTx/>
                        <a:latin typeface="Cambria Math" panose="02040503050406030204" pitchFamily="18" charset="0"/>
                        <a:ea typeface="宋体"/>
                        <a:cs typeface="+mn-cs"/>
                      </a:rPr>
                      <m:t>𝚲</m:t>
                    </m:r>
                  </m:oMath>
                </a14:m>
                <a:r>
                  <a:rPr kumimoji="1" lang="zh-CN" altLang="en-US" sz="1800" b="1" i="0" u="none" strike="noStrike" kern="1200" cap="none" spc="0" normalizeH="0" baseline="0" noProof="0" dirty="0">
                    <a:ln>
                      <a:noFill/>
                    </a:ln>
                    <a:solidFill>
                      <a:srgbClr val="FF0000"/>
                    </a:solidFill>
                    <a:effectLst/>
                    <a:uLnTx/>
                    <a:uFillTx/>
                    <a:latin typeface="Times New Roman"/>
                    <a:ea typeface="宋体"/>
                    <a:cs typeface="+mn-cs"/>
                  </a:rPr>
                  <a:t> </a:t>
                </a:r>
                <a:r>
                  <a:rPr kumimoji="1" lang="en-US" altLang="zh-CN" sz="1800" b="1" i="0" u="none" strike="noStrike" kern="1200" cap="none" spc="0" normalizeH="0" baseline="0" noProof="0" dirty="0">
                    <a:ln>
                      <a:noFill/>
                    </a:ln>
                    <a:solidFill>
                      <a:srgbClr val="FF0000"/>
                    </a:solidFill>
                    <a:effectLst/>
                    <a:uLnTx/>
                    <a:uFillTx/>
                    <a:latin typeface="Times New Roman"/>
                    <a:ea typeface="宋体"/>
                    <a:cs typeface="+mn-cs"/>
                  </a:rPr>
                  <a:t>decay</a:t>
                </a:r>
                <a:endParaRPr kumimoji="1" lang="zh-CN" altLang="en-US" sz="1800" b="1" i="0" u="none" strike="noStrike" kern="1200" cap="none" spc="0" normalizeH="0" baseline="0" noProof="0" dirty="0">
                  <a:ln>
                    <a:noFill/>
                  </a:ln>
                  <a:solidFill>
                    <a:srgbClr val="FF0000"/>
                  </a:solidFill>
                  <a:effectLst/>
                  <a:uLnTx/>
                  <a:uFillTx/>
                  <a:latin typeface="Times New Roman"/>
                  <a:ea typeface="宋体"/>
                  <a:cs typeface="+mn-cs"/>
                </a:endParaRPr>
              </a:p>
            </p:txBody>
          </p:sp>
        </mc:Choice>
        <mc:Fallback xmlns="">
          <p:sp>
            <p:nvSpPr>
              <p:cNvPr id="46" name="文本框 45">
                <a:extLst>
                  <a:ext uri="{FF2B5EF4-FFF2-40B4-BE49-F238E27FC236}">
                    <a16:creationId xmlns:a16="http://schemas.microsoft.com/office/drawing/2014/main" id="{18714FAF-2392-A095-30A4-2C9FB3A1667D}"/>
                  </a:ext>
                </a:extLst>
              </p:cNvPr>
              <p:cNvSpPr txBox="1">
                <a:spLocks noRot="1" noChangeAspect="1" noMove="1" noResize="1" noEditPoints="1" noAdjustHandles="1" noChangeArrowheads="1" noChangeShapeType="1" noTextEdit="1"/>
              </p:cNvSpPr>
              <p:nvPr/>
            </p:nvSpPr>
            <p:spPr>
              <a:xfrm>
                <a:off x="10008426" y="2952515"/>
                <a:ext cx="2092846" cy="646331"/>
              </a:xfrm>
              <a:prstGeom prst="rect">
                <a:avLst/>
              </a:prstGeom>
              <a:blipFill>
                <a:blip r:embed="rId15"/>
                <a:stretch>
                  <a:fillRect l="-3030" t="-3846" b="-1346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07150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E7AE201-EBAD-3A08-D606-241C18F3859B}"/>
              </a:ext>
            </a:extLst>
          </p:cNvPr>
          <p:cNvGrpSpPr/>
          <p:nvPr/>
        </p:nvGrpSpPr>
        <p:grpSpPr>
          <a:xfrm>
            <a:off x="688117" y="573674"/>
            <a:ext cx="10515600" cy="3799677"/>
            <a:chOff x="1048008" y="1095377"/>
            <a:chExt cx="10515600" cy="3799677"/>
          </a:xfrm>
        </p:grpSpPr>
        <p:cxnSp>
          <p:nvCxnSpPr>
            <p:cNvPr id="9" name="Straight Arrow Connector 8"/>
            <p:cNvCxnSpPr/>
            <p:nvPr/>
          </p:nvCxnSpPr>
          <p:spPr>
            <a:xfrm flipV="1">
              <a:off x="1048008" y="1376602"/>
              <a:ext cx="3784600" cy="1943100"/>
            </a:xfrm>
            <a:prstGeom prst="straightConnector1">
              <a:avLst/>
            </a:prstGeom>
            <a:ln w="38100">
              <a:solidFill>
                <a:schemeClr val="accent2">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 name="Right Arrow 10"/>
            <p:cNvSpPr/>
            <p:nvPr/>
          </p:nvSpPr>
          <p:spPr>
            <a:xfrm rot="19908273">
              <a:off x="4005327" y="1491520"/>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9291433">
              <a:off x="1596743" y="2740723"/>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580273" y="1732111"/>
              <a:ext cx="720069" cy="369332"/>
            </a:xfrm>
            <a:prstGeom prst="rect">
              <a:avLst/>
            </a:prstGeom>
            <a:noFill/>
          </p:spPr>
          <p:txBody>
            <a:bodyPr wrap="none" rtlCol="0">
              <a:spAutoFit/>
            </a:bodyPr>
            <a:lstStyle/>
            <a:p>
              <a:r>
                <a:rPr lang="en-US" b="1" dirty="0"/>
                <a:t>m=±1</a:t>
              </a:r>
            </a:p>
          </p:txBody>
        </p:sp>
        <p:cxnSp>
          <p:nvCxnSpPr>
            <p:cNvPr id="18" name="Straight Arrow Connector 17"/>
            <p:cNvCxnSpPr/>
            <p:nvPr/>
          </p:nvCxnSpPr>
          <p:spPr>
            <a:xfrm flipV="1">
              <a:off x="2212291" y="2432390"/>
              <a:ext cx="1557286" cy="42412"/>
            </a:xfrm>
            <a:prstGeom prst="straightConnector1">
              <a:avLst/>
            </a:prstGeom>
            <a:ln w="1587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382825" y="2036686"/>
              <a:ext cx="569387" cy="400110"/>
            </a:xfrm>
            <a:prstGeom prst="rect">
              <a:avLst/>
            </a:prstGeom>
            <a:noFill/>
          </p:spPr>
          <p:txBody>
            <a:bodyPr wrap="none" rtlCol="0">
              <a:spAutoFit/>
            </a:bodyPr>
            <a:lstStyle/>
            <a:p>
              <a:r>
                <a:rPr lang="en-US" sz="2000" b="1" dirty="0" err="1">
                  <a:solidFill>
                    <a:schemeClr val="accent2">
                      <a:lumMod val="75000"/>
                    </a:schemeClr>
                  </a:solidFill>
                </a:rPr>
                <a:t>θ,φ</a:t>
              </a:r>
              <a:endParaRPr lang="en-US" sz="2000" b="1" dirty="0">
                <a:solidFill>
                  <a:schemeClr val="accent2">
                    <a:lumMod val="75000"/>
                  </a:schemeClr>
                </a:solidFill>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99176">
              <a:off x="3734730" y="1269359"/>
              <a:ext cx="725654" cy="372633"/>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06456">
              <a:off x="1441729" y="2407275"/>
              <a:ext cx="725654" cy="372633"/>
            </a:xfrm>
            <a:prstGeom prst="rect">
              <a:avLst/>
            </a:prstGeom>
          </p:spPr>
        </p:pic>
        <p:sp>
          <p:nvSpPr>
            <p:cNvPr id="25" name="Oval 24"/>
            <p:cNvSpPr/>
            <p:nvPr/>
          </p:nvSpPr>
          <p:spPr>
            <a:xfrm>
              <a:off x="2665433" y="2102205"/>
              <a:ext cx="493210" cy="399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680460" y="2093082"/>
              <a:ext cx="519694" cy="369332"/>
            </a:xfrm>
            <a:prstGeom prst="rect">
              <a:avLst/>
            </a:prstGeom>
            <a:noFill/>
          </p:spPr>
          <p:txBody>
            <a:bodyPr wrap="none" rtlCol="0">
              <a:spAutoFit/>
            </a:bodyPr>
            <a:lstStyle/>
            <a:p>
              <a:r>
                <a:rPr lang="en-US" b="1" dirty="0">
                  <a:solidFill>
                    <a:schemeClr val="accent1">
                      <a:lumMod val="20000"/>
                      <a:lumOff val="80000"/>
                    </a:schemeClr>
                  </a:solidFill>
                </a:rPr>
                <a:t>J/</a:t>
              </a:r>
              <a:r>
                <a:rPr lang="en-US" b="1" dirty="0">
                  <a:solidFill>
                    <a:schemeClr val="accent1">
                      <a:lumMod val="20000"/>
                      <a:lumOff val="80000"/>
                    </a:schemeClr>
                  </a:solidFill>
                  <a:latin typeface="Symbol" charset="2"/>
                  <a:ea typeface="Symbol" charset="2"/>
                  <a:cs typeface="Symbol" charset="2"/>
                </a:rPr>
                <a:t>y</a:t>
              </a:r>
            </a:p>
          </p:txBody>
        </p:sp>
        <p:cxnSp>
          <p:nvCxnSpPr>
            <p:cNvPr id="28" name="Straight Arrow Connector 27"/>
            <p:cNvCxnSpPr/>
            <p:nvPr/>
          </p:nvCxnSpPr>
          <p:spPr>
            <a:xfrm flipV="1">
              <a:off x="1266343" y="2631950"/>
              <a:ext cx="3784600" cy="1943100"/>
            </a:xfrm>
            <a:prstGeom prst="straightConnector1">
              <a:avLst/>
            </a:prstGeom>
            <a:ln w="38100">
              <a:solidFill>
                <a:schemeClr val="accent2">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9" name="Right Arrow 28"/>
            <p:cNvSpPr/>
            <p:nvPr/>
          </p:nvSpPr>
          <p:spPr>
            <a:xfrm rot="9142866">
              <a:off x="4223662" y="2746868"/>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ight Arrow 29"/>
            <p:cNvSpPr/>
            <p:nvPr/>
          </p:nvSpPr>
          <p:spPr>
            <a:xfrm rot="19818351">
              <a:off x="1815078" y="3981557"/>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798608" y="2987459"/>
              <a:ext cx="720069" cy="369332"/>
            </a:xfrm>
            <a:prstGeom prst="rect">
              <a:avLst/>
            </a:prstGeom>
            <a:noFill/>
          </p:spPr>
          <p:txBody>
            <a:bodyPr wrap="none" rtlCol="0">
              <a:spAutoFit/>
            </a:bodyPr>
            <a:lstStyle/>
            <a:p>
              <a:r>
                <a:rPr lang="en-US" b="1" dirty="0"/>
                <a:t>m=±1</a:t>
              </a:r>
            </a:p>
          </p:txBody>
        </p:sp>
        <p:cxnSp>
          <p:nvCxnSpPr>
            <p:cNvPr id="32" name="Straight Arrow Connector 31"/>
            <p:cNvCxnSpPr/>
            <p:nvPr/>
          </p:nvCxnSpPr>
          <p:spPr>
            <a:xfrm flipV="1">
              <a:off x="2430626" y="3557112"/>
              <a:ext cx="1557286" cy="42412"/>
            </a:xfrm>
            <a:prstGeom prst="straightConnector1">
              <a:avLst/>
            </a:prstGeom>
            <a:ln w="1587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774948" y="3148375"/>
              <a:ext cx="569387" cy="400110"/>
            </a:xfrm>
            <a:prstGeom prst="rect">
              <a:avLst/>
            </a:prstGeom>
            <a:noFill/>
          </p:spPr>
          <p:txBody>
            <a:bodyPr wrap="none" rtlCol="0">
              <a:spAutoFit/>
            </a:bodyPr>
            <a:lstStyle/>
            <a:p>
              <a:r>
                <a:rPr lang="en-US" sz="2000" b="1" dirty="0" err="1">
                  <a:solidFill>
                    <a:schemeClr val="accent2">
                      <a:lumMod val="75000"/>
                    </a:schemeClr>
                  </a:solidFill>
                </a:rPr>
                <a:t>θ,φ</a:t>
              </a:r>
              <a:endParaRPr lang="en-US" sz="2000" b="1" dirty="0">
                <a:solidFill>
                  <a:schemeClr val="accent2">
                    <a:lumMod val="75000"/>
                  </a:schemeClr>
                </a:solidFill>
              </a:endParaRP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80672">
              <a:off x="9870690" y="1095377"/>
              <a:ext cx="725654" cy="372633"/>
            </a:xfrm>
            <a:prstGeom prst="rect">
              <a:avLst/>
            </a:prstGeom>
          </p:spPr>
        </p:pic>
        <p:sp>
          <p:nvSpPr>
            <p:cNvPr id="36" name="Oval 35"/>
            <p:cNvSpPr/>
            <p:nvPr/>
          </p:nvSpPr>
          <p:spPr>
            <a:xfrm>
              <a:off x="2883768" y="3357553"/>
              <a:ext cx="493210" cy="399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898795" y="3348430"/>
              <a:ext cx="519694" cy="369332"/>
            </a:xfrm>
            <a:prstGeom prst="rect">
              <a:avLst/>
            </a:prstGeom>
            <a:noFill/>
          </p:spPr>
          <p:txBody>
            <a:bodyPr wrap="none" rtlCol="0">
              <a:spAutoFit/>
            </a:bodyPr>
            <a:lstStyle/>
            <a:p>
              <a:r>
                <a:rPr lang="en-US" b="1" dirty="0">
                  <a:solidFill>
                    <a:schemeClr val="accent1">
                      <a:lumMod val="20000"/>
                      <a:lumOff val="80000"/>
                    </a:schemeClr>
                  </a:solidFill>
                </a:rPr>
                <a:t>J/</a:t>
              </a:r>
              <a:r>
                <a:rPr lang="en-US" b="1" dirty="0">
                  <a:solidFill>
                    <a:schemeClr val="accent1">
                      <a:lumMod val="20000"/>
                      <a:lumOff val="80000"/>
                    </a:schemeClr>
                  </a:solidFill>
                  <a:latin typeface="Symbol" charset="2"/>
                  <a:ea typeface="Symbol" charset="2"/>
                  <a:cs typeface="Symbol" charset="2"/>
                </a:rPr>
                <a:t>y</a:t>
              </a: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970">
              <a:off x="1479690" y="3693363"/>
              <a:ext cx="806541" cy="414170"/>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970">
              <a:off x="4026097" y="2291422"/>
              <a:ext cx="806541" cy="414170"/>
            </a:xfrm>
            <a:prstGeom prst="rect">
              <a:avLst/>
            </a:prstGeom>
          </p:spPr>
        </p:pic>
        <p:sp>
          <p:nvSpPr>
            <p:cNvPr id="40" name="TextBox 39"/>
            <p:cNvSpPr txBox="1"/>
            <p:nvPr/>
          </p:nvSpPr>
          <p:spPr>
            <a:xfrm>
              <a:off x="1942905" y="1925704"/>
              <a:ext cx="699230" cy="461665"/>
            </a:xfrm>
            <a:prstGeom prst="rect">
              <a:avLst/>
            </a:prstGeom>
            <a:noFill/>
          </p:spPr>
          <p:txBody>
            <a:bodyPr wrap="none" rtlCol="0">
              <a:spAutoFit/>
            </a:bodyPr>
            <a:lstStyle/>
            <a:p>
              <a:r>
                <a:rPr lang="en-US" sz="2400" b="1" dirty="0"/>
                <a:t>A</a:t>
              </a:r>
              <a:r>
                <a:rPr lang="en-US" sz="2400" b="1" baseline="-25000" dirty="0"/>
                <a:t>½ ½</a:t>
              </a:r>
              <a:endParaRPr lang="en-US" sz="2400" dirty="0"/>
            </a:p>
          </p:txBody>
        </p:sp>
        <p:sp>
          <p:nvSpPr>
            <p:cNvPr id="42" name="TextBox 41"/>
            <p:cNvSpPr txBox="1"/>
            <p:nvPr/>
          </p:nvSpPr>
          <p:spPr>
            <a:xfrm>
              <a:off x="2114505" y="3082329"/>
              <a:ext cx="820546" cy="461665"/>
            </a:xfrm>
            <a:prstGeom prst="rect">
              <a:avLst/>
            </a:prstGeom>
            <a:noFill/>
          </p:spPr>
          <p:txBody>
            <a:bodyPr wrap="none" rtlCol="0">
              <a:spAutoFit/>
            </a:bodyPr>
            <a:lstStyle/>
            <a:p>
              <a:r>
                <a:rPr lang="en-US" sz="2400" b="1" dirty="0"/>
                <a:t>A</a:t>
              </a:r>
              <a:r>
                <a:rPr lang="en-US" sz="2400" b="1" baseline="-25000" dirty="0"/>
                <a:t>-½ -½</a:t>
              </a:r>
              <a:endParaRPr lang="en-US" sz="2400" dirty="0"/>
            </a:p>
          </p:txBody>
        </p:sp>
        <p:cxnSp>
          <p:nvCxnSpPr>
            <p:cNvPr id="43" name="Straight Arrow Connector 42"/>
            <p:cNvCxnSpPr/>
            <p:nvPr/>
          </p:nvCxnSpPr>
          <p:spPr>
            <a:xfrm flipV="1">
              <a:off x="7110624" y="1224652"/>
              <a:ext cx="3784600" cy="1943100"/>
            </a:xfrm>
            <a:prstGeom prst="straightConnector1">
              <a:avLst/>
            </a:prstGeom>
            <a:ln w="38100">
              <a:solidFill>
                <a:schemeClr val="accent2">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4" name="Right Arrow 43"/>
            <p:cNvSpPr/>
            <p:nvPr/>
          </p:nvSpPr>
          <p:spPr>
            <a:xfrm rot="19908273">
              <a:off x="10067943" y="1339570"/>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ight Arrow 44"/>
            <p:cNvSpPr/>
            <p:nvPr/>
          </p:nvSpPr>
          <p:spPr>
            <a:xfrm rot="19909902">
              <a:off x="7618632" y="2603515"/>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8642889" y="1580161"/>
              <a:ext cx="720069" cy="369332"/>
            </a:xfrm>
            <a:prstGeom prst="rect">
              <a:avLst/>
            </a:prstGeom>
            <a:noFill/>
          </p:spPr>
          <p:txBody>
            <a:bodyPr wrap="none" rtlCol="0">
              <a:spAutoFit/>
            </a:bodyPr>
            <a:lstStyle/>
            <a:p>
              <a:r>
                <a:rPr lang="en-US" b="1" dirty="0"/>
                <a:t>m=±1</a:t>
              </a:r>
            </a:p>
          </p:txBody>
        </p:sp>
        <p:cxnSp>
          <p:nvCxnSpPr>
            <p:cNvPr id="47" name="Straight Arrow Connector 46"/>
            <p:cNvCxnSpPr/>
            <p:nvPr/>
          </p:nvCxnSpPr>
          <p:spPr>
            <a:xfrm flipV="1">
              <a:off x="8274907" y="2280440"/>
              <a:ext cx="1557286" cy="42412"/>
            </a:xfrm>
            <a:prstGeom prst="straightConnector1">
              <a:avLst/>
            </a:prstGeom>
            <a:ln w="1587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9486109" y="1858249"/>
              <a:ext cx="569387" cy="400110"/>
            </a:xfrm>
            <a:prstGeom prst="rect">
              <a:avLst/>
            </a:prstGeom>
            <a:noFill/>
          </p:spPr>
          <p:txBody>
            <a:bodyPr wrap="none" rtlCol="0">
              <a:spAutoFit/>
            </a:bodyPr>
            <a:lstStyle/>
            <a:p>
              <a:r>
                <a:rPr lang="en-US" sz="2000" b="1" dirty="0" err="1">
                  <a:solidFill>
                    <a:schemeClr val="accent2">
                      <a:lumMod val="75000"/>
                    </a:schemeClr>
                  </a:solidFill>
                </a:rPr>
                <a:t>θ,φ</a:t>
              </a:r>
              <a:endParaRPr lang="en-US" sz="2000" b="1" dirty="0">
                <a:solidFill>
                  <a:schemeClr val="accent2">
                    <a:lumMod val="75000"/>
                  </a:schemeClr>
                </a:solidFill>
              </a:endParaRPr>
            </a:p>
          </p:txBody>
        </p:sp>
        <p:sp>
          <p:nvSpPr>
            <p:cNvPr id="51" name="Oval 50"/>
            <p:cNvSpPr/>
            <p:nvPr/>
          </p:nvSpPr>
          <p:spPr>
            <a:xfrm>
              <a:off x="8728049" y="1950255"/>
              <a:ext cx="493210" cy="399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8743076" y="1941132"/>
              <a:ext cx="519694" cy="369332"/>
            </a:xfrm>
            <a:prstGeom prst="rect">
              <a:avLst/>
            </a:prstGeom>
            <a:noFill/>
          </p:spPr>
          <p:txBody>
            <a:bodyPr wrap="none" rtlCol="0">
              <a:spAutoFit/>
            </a:bodyPr>
            <a:lstStyle/>
            <a:p>
              <a:r>
                <a:rPr lang="en-US" b="1" dirty="0">
                  <a:solidFill>
                    <a:schemeClr val="accent1">
                      <a:lumMod val="20000"/>
                      <a:lumOff val="80000"/>
                    </a:schemeClr>
                  </a:solidFill>
                </a:rPr>
                <a:t>J/</a:t>
              </a:r>
              <a:r>
                <a:rPr lang="en-US" b="1" dirty="0">
                  <a:solidFill>
                    <a:schemeClr val="accent1">
                      <a:lumMod val="20000"/>
                      <a:lumOff val="80000"/>
                    </a:schemeClr>
                  </a:solidFill>
                  <a:latin typeface="Symbol" charset="2"/>
                  <a:ea typeface="Symbol" charset="2"/>
                  <a:cs typeface="Symbol" charset="2"/>
                </a:rPr>
                <a:t>y</a:t>
              </a:r>
            </a:p>
          </p:txBody>
        </p:sp>
        <p:cxnSp>
          <p:nvCxnSpPr>
            <p:cNvPr id="53" name="Straight Arrow Connector 52"/>
            <p:cNvCxnSpPr/>
            <p:nvPr/>
          </p:nvCxnSpPr>
          <p:spPr>
            <a:xfrm flipV="1">
              <a:off x="7328959" y="2480000"/>
              <a:ext cx="3784600" cy="1943100"/>
            </a:xfrm>
            <a:prstGeom prst="straightConnector1">
              <a:avLst/>
            </a:prstGeom>
            <a:ln w="38100">
              <a:solidFill>
                <a:schemeClr val="accent2">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4" name="Right Arrow 53"/>
            <p:cNvSpPr/>
            <p:nvPr/>
          </p:nvSpPr>
          <p:spPr>
            <a:xfrm rot="9142866">
              <a:off x="10286278" y="2594918"/>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ight Arrow 54"/>
            <p:cNvSpPr/>
            <p:nvPr/>
          </p:nvSpPr>
          <p:spPr>
            <a:xfrm rot="9113449">
              <a:off x="7877694" y="3829607"/>
              <a:ext cx="520700" cy="355600"/>
            </a:xfrm>
            <a:prstGeom prst="rightArrow">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8861224" y="2835509"/>
              <a:ext cx="720069" cy="369332"/>
            </a:xfrm>
            <a:prstGeom prst="rect">
              <a:avLst/>
            </a:prstGeom>
            <a:noFill/>
          </p:spPr>
          <p:txBody>
            <a:bodyPr wrap="none" rtlCol="0">
              <a:spAutoFit/>
            </a:bodyPr>
            <a:lstStyle/>
            <a:p>
              <a:r>
                <a:rPr lang="en-US" b="1" dirty="0"/>
                <a:t>m=±1</a:t>
              </a:r>
            </a:p>
          </p:txBody>
        </p:sp>
        <p:cxnSp>
          <p:nvCxnSpPr>
            <p:cNvPr id="57" name="Straight Arrow Connector 56"/>
            <p:cNvCxnSpPr/>
            <p:nvPr/>
          </p:nvCxnSpPr>
          <p:spPr>
            <a:xfrm flipV="1">
              <a:off x="8493242" y="3405162"/>
              <a:ext cx="1557286" cy="42412"/>
            </a:xfrm>
            <a:prstGeom prst="straightConnector1">
              <a:avLst/>
            </a:prstGeom>
            <a:ln w="15875">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9837564" y="2996425"/>
              <a:ext cx="569387" cy="400110"/>
            </a:xfrm>
            <a:prstGeom prst="rect">
              <a:avLst/>
            </a:prstGeom>
            <a:noFill/>
          </p:spPr>
          <p:txBody>
            <a:bodyPr wrap="none" rtlCol="0">
              <a:spAutoFit/>
            </a:bodyPr>
            <a:lstStyle/>
            <a:p>
              <a:r>
                <a:rPr lang="en-US" sz="2000" b="1" dirty="0" err="1">
                  <a:solidFill>
                    <a:schemeClr val="accent2">
                      <a:lumMod val="75000"/>
                    </a:schemeClr>
                  </a:solidFill>
                </a:rPr>
                <a:t>θ,φ</a:t>
              </a:r>
              <a:endParaRPr lang="en-US" sz="2000" b="1" dirty="0">
                <a:solidFill>
                  <a:schemeClr val="accent2">
                    <a:lumMod val="75000"/>
                  </a:schemeClr>
                </a:solidFill>
              </a:endParaRPr>
            </a:p>
          </p:txBody>
        </p:sp>
        <p:sp>
          <p:nvSpPr>
            <p:cNvPr id="59" name="Oval 58"/>
            <p:cNvSpPr/>
            <p:nvPr/>
          </p:nvSpPr>
          <p:spPr>
            <a:xfrm>
              <a:off x="8946384" y="3205603"/>
              <a:ext cx="493210" cy="399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8961411" y="3196480"/>
              <a:ext cx="519694" cy="369332"/>
            </a:xfrm>
            <a:prstGeom prst="rect">
              <a:avLst/>
            </a:prstGeom>
            <a:noFill/>
          </p:spPr>
          <p:txBody>
            <a:bodyPr wrap="none" rtlCol="0">
              <a:spAutoFit/>
            </a:bodyPr>
            <a:lstStyle/>
            <a:p>
              <a:r>
                <a:rPr lang="en-US" b="1" dirty="0">
                  <a:solidFill>
                    <a:schemeClr val="accent1">
                      <a:lumMod val="20000"/>
                      <a:lumOff val="80000"/>
                    </a:schemeClr>
                  </a:solidFill>
                </a:rPr>
                <a:t>J/</a:t>
              </a:r>
              <a:r>
                <a:rPr lang="en-US" b="1" dirty="0">
                  <a:solidFill>
                    <a:schemeClr val="accent1">
                      <a:lumMod val="20000"/>
                      <a:lumOff val="80000"/>
                    </a:schemeClr>
                  </a:solidFill>
                  <a:latin typeface="Symbol" charset="2"/>
                  <a:ea typeface="Symbol" charset="2"/>
                  <a:cs typeface="Symbol" charset="2"/>
                </a:rPr>
                <a:t>y</a:t>
              </a:r>
            </a:p>
          </p:txBody>
        </p:sp>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970">
              <a:off x="7208402" y="2308780"/>
              <a:ext cx="806541" cy="414170"/>
            </a:xfrm>
            <a:prstGeom prst="rect">
              <a:avLst/>
            </a:prstGeom>
          </p:spPr>
        </p:pic>
        <p:pic>
          <p:nvPicPr>
            <p:cNvPr id="62" name="Picture 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970">
              <a:off x="10075863" y="2227348"/>
              <a:ext cx="806541" cy="414170"/>
            </a:xfrm>
            <a:prstGeom prst="rect">
              <a:avLst/>
            </a:prstGeom>
          </p:spPr>
        </p:pic>
        <p:sp>
          <p:nvSpPr>
            <p:cNvPr id="63" name="TextBox 62"/>
            <p:cNvSpPr txBox="1"/>
            <p:nvPr/>
          </p:nvSpPr>
          <p:spPr>
            <a:xfrm>
              <a:off x="8005521" y="1773754"/>
              <a:ext cx="761747" cy="461665"/>
            </a:xfrm>
            <a:prstGeom prst="rect">
              <a:avLst/>
            </a:prstGeom>
            <a:noFill/>
          </p:spPr>
          <p:txBody>
            <a:bodyPr wrap="none" rtlCol="0">
              <a:spAutoFit/>
            </a:bodyPr>
            <a:lstStyle/>
            <a:p>
              <a:r>
                <a:rPr lang="en-US" sz="2400" b="1" dirty="0"/>
                <a:t>A</a:t>
              </a:r>
              <a:r>
                <a:rPr lang="en-US" sz="2400" b="1" baseline="-25000" dirty="0"/>
                <a:t>½ -½</a:t>
              </a:r>
              <a:endParaRPr lang="en-US" sz="2400" dirty="0"/>
            </a:p>
          </p:txBody>
        </p:sp>
        <p:sp>
          <p:nvSpPr>
            <p:cNvPr id="64" name="TextBox 63"/>
            <p:cNvSpPr txBox="1"/>
            <p:nvPr/>
          </p:nvSpPr>
          <p:spPr>
            <a:xfrm>
              <a:off x="8188356" y="2941930"/>
              <a:ext cx="758028" cy="461665"/>
            </a:xfrm>
            <a:prstGeom prst="rect">
              <a:avLst/>
            </a:prstGeom>
            <a:noFill/>
          </p:spPr>
          <p:txBody>
            <a:bodyPr wrap="none" rtlCol="0">
              <a:spAutoFit/>
            </a:bodyPr>
            <a:lstStyle/>
            <a:p>
              <a:r>
                <a:rPr lang="en-US" sz="2400" b="1" dirty="0"/>
                <a:t>A</a:t>
              </a:r>
              <a:r>
                <a:rPr lang="en-US" sz="2400" b="1" baseline="-25000" dirty="0"/>
                <a:t>-½ ½</a:t>
              </a:r>
              <a:endParaRPr lang="en-US" sz="2400" dirty="0"/>
            </a:p>
          </p:txBody>
        </p:sp>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00773">
              <a:off x="7650486" y="3564575"/>
              <a:ext cx="725654" cy="372633"/>
            </a:xfrm>
            <a:prstGeom prst="rect">
              <a:avLst/>
            </a:prstGeom>
          </p:spPr>
        </p:pic>
        <p:sp>
          <p:nvSpPr>
            <p:cNvPr id="67" name="TextBox 66"/>
            <p:cNvSpPr txBox="1"/>
            <p:nvPr/>
          </p:nvSpPr>
          <p:spPr>
            <a:xfrm>
              <a:off x="2146031" y="4341264"/>
              <a:ext cx="3799886" cy="461665"/>
            </a:xfrm>
            <a:prstGeom prst="rect">
              <a:avLst/>
            </a:prstGeom>
            <a:solidFill>
              <a:srgbClr val="FFFF00"/>
            </a:solidFill>
          </p:spPr>
          <p:txBody>
            <a:bodyPr wrap="none" rtlCol="0">
              <a:spAutoFit/>
            </a:bodyPr>
            <a:lstStyle/>
            <a:p>
              <a:r>
                <a:rPr lang="en-US" sz="2000" b="1" dirty="0"/>
                <a:t>Parity conservation : </a:t>
              </a:r>
              <a:r>
                <a:rPr lang="en-US" sz="2400" b="1" dirty="0"/>
                <a:t>A</a:t>
              </a:r>
              <a:r>
                <a:rPr lang="en-US" sz="2400" b="1" baseline="-25000" dirty="0"/>
                <a:t>½ ½</a:t>
              </a:r>
              <a:r>
                <a:rPr lang="en-US" sz="2400" b="1" dirty="0"/>
                <a:t> =A</a:t>
              </a:r>
              <a:r>
                <a:rPr lang="en-US" sz="2400" b="1" baseline="-25000" dirty="0"/>
                <a:t>-½ -½</a:t>
              </a:r>
              <a:endParaRPr lang="en-US" sz="2400" dirty="0"/>
            </a:p>
          </p:txBody>
        </p:sp>
        <p:sp>
          <p:nvSpPr>
            <p:cNvPr id="68" name="TextBox 67"/>
            <p:cNvSpPr txBox="1"/>
            <p:nvPr/>
          </p:nvSpPr>
          <p:spPr>
            <a:xfrm>
              <a:off x="7734675" y="4433389"/>
              <a:ext cx="3828933" cy="461665"/>
            </a:xfrm>
            <a:prstGeom prst="rect">
              <a:avLst/>
            </a:prstGeom>
            <a:solidFill>
              <a:srgbClr val="FFFF00"/>
            </a:solidFill>
          </p:spPr>
          <p:txBody>
            <a:bodyPr wrap="none" rtlCol="0">
              <a:spAutoFit/>
            </a:bodyPr>
            <a:lstStyle/>
            <a:p>
              <a:r>
                <a:rPr lang="en-US" sz="2000" b="1" dirty="0"/>
                <a:t>parity</a:t>
              </a:r>
              <a:r>
                <a:rPr lang="en-US" altLang="zh-CN" sz="2000" b="1" dirty="0"/>
                <a:t> conservation </a:t>
              </a:r>
              <a:r>
                <a:rPr lang="en-US" sz="2000" b="1" dirty="0"/>
                <a:t>: </a:t>
              </a:r>
              <a:r>
                <a:rPr lang="en-US" sz="2400" b="1" dirty="0"/>
                <a:t>A</a:t>
              </a:r>
              <a:r>
                <a:rPr lang="en-US" sz="2400" b="1" baseline="-25000" dirty="0"/>
                <a:t>½</a:t>
              </a:r>
              <a:r>
                <a:rPr lang="en-US" sz="2400" b="1" dirty="0"/>
                <a:t> </a:t>
              </a:r>
              <a:r>
                <a:rPr lang="en-US" sz="2400" b="1" baseline="-25000" dirty="0"/>
                <a:t>-½</a:t>
              </a:r>
              <a:r>
                <a:rPr lang="en-US" sz="2400" b="1" dirty="0"/>
                <a:t> =A</a:t>
              </a:r>
              <a:r>
                <a:rPr lang="en-US" sz="2400" b="1" baseline="-25000" dirty="0"/>
                <a:t>-½ ½</a:t>
              </a:r>
              <a:endParaRPr lang="en-US" sz="2400" dirty="0"/>
            </a:p>
          </p:txBody>
        </p:sp>
      </p:grpSp>
      <p:pic>
        <p:nvPicPr>
          <p:cNvPr id="69" name="Picture 68"/>
          <p:cNvPicPr>
            <a:picLocks noChangeAspect="1"/>
          </p:cNvPicPr>
          <p:nvPr/>
        </p:nvPicPr>
        <p:blipFill>
          <a:blip r:embed="rId5"/>
          <a:stretch>
            <a:fillRect/>
          </a:stretch>
        </p:blipFill>
        <p:spPr>
          <a:xfrm>
            <a:off x="1334413" y="4881440"/>
            <a:ext cx="9091595" cy="937073"/>
          </a:xfrm>
          <a:prstGeom prst="rect">
            <a:avLst/>
          </a:prstGeom>
        </p:spPr>
      </p:pic>
      <mc:AlternateContent xmlns:mc="http://schemas.openxmlformats.org/markup-compatibility/2006" xmlns:a14="http://schemas.microsoft.com/office/drawing/2010/main">
        <mc:Choice Requires="a14">
          <p:sp>
            <p:nvSpPr>
              <p:cNvPr id="70" name="TextBox 69"/>
              <p:cNvSpPr txBox="1"/>
              <p:nvPr/>
            </p:nvSpPr>
            <p:spPr>
              <a:xfrm>
                <a:off x="2882047" y="4327443"/>
                <a:ext cx="5996329" cy="461665"/>
              </a:xfrm>
              <a:prstGeom prst="rect">
                <a:avLst/>
              </a:prstGeom>
              <a:noFill/>
            </p:spPr>
            <p:txBody>
              <a:bodyPr wrap="square" rtlCol="0">
                <a:spAutoFit/>
              </a:bodyPr>
              <a:lstStyle/>
              <a:p>
                <a:r>
                  <a:rPr lang="en-US" sz="2400" b="1" dirty="0"/>
                  <a:t> </a:t>
                </a:r>
                <a:r>
                  <a:rPr lang="en-US" sz="2400" b="1" dirty="0">
                    <a:latin typeface="Symbol" charset="2"/>
                    <a:ea typeface="Symbol" charset="2"/>
                    <a:cs typeface="Symbol" charset="2"/>
                  </a:rPr>
                  <a:t> D</a:t>
                </a:r>
                <a14:m>
                  <m:oMath xmlns:m="http://schemas.openxmlformats.org/officeDocument/2006/math">
                    <m:r>
                      <a:rPr lang="en-US" sz="2400" b="1" i="1" smtClean="0">
                        <a:latin typeface="Cambria Math" charset="0"/>
                        <a:ea typeface="Cambria Math" charset="0"/>
                        <a:cs typeface="Cambria Math" charset="0"/>
                      </a:rPr>
                      <m:t>𝚽</m:t>
                    </m:r>
                  </m:oMath>
                </a14:m>
                <a:r>
                  <a:rPr lang="en-US" sz="2400" b="1" dirty="0"/>
                  <a:t>= complex phase between A</a:t>
                </a:r>
                <a:r>
                  <a:rPr lang="en-US" sz="2400" b="1" baseline="-25000" dirty="0"/>
                  <a:t>½</a:t>
                </a:r>
                <a:r>
                  <a:rPr lang="en-US" sz="2400" b="1" dirty="0"/>
                  <a:t> </a:t>
                </a:r>
                <a:r>
                  <a:rPr lang="en-US" sz="2400" b="1" baseline="-25000" dirty="0"/>
                  <a:t>½</a:t>
                </a:r>
                <a:r>
                  <a:rPr lang="en-US" sz="2400" b="1" dirty="0"/>
                  <a:t> and A</a:t>
                </a:r>
                <a:r>
                  <a:rPr lang="en-US" sz="2400" b="1" baseline="-25000" dirty="0"/>
                  <a:t>½ -½</a:t>
                </a:r>
                <a:endParaRPr lang="en-US" sz="2400" dirty="0"/>
              </a:p>
            </p:txBody>
          </p:sp>
        </mc:Choice>
        <mc:Fallback xmlns="">
          <p:sp>
            <p:nvSpPr>
              <p:cNvPr id="70" name="TextBox 69"/>
              <p:cNvSpPr txBox="1">
                <a:spLocks noRot="1" noChangeAspect="1" noMove="1" noResize="1" noEditPoints="1" noAdjustHandles="1" noChangeArrowheads="1" noChangeShapeType="1" noTextEdit="1"/>
              </p:cNvSpPr>
              <p:nvPr/>
            </p:nvSpPr>
            <p:spPr>
              <a:xfrm>
                <a:off x="2882047" y="4327443"/>
                <a:ext cx="5996329" cy="461665"/>
              </a:xfrm>
              <a:prstGeom prst="rect">
                <a:avLst/>
              </a:prstGeom>
              <a:blipFill>
                <a:blip r:embed="rId6"/>
                <a:stretch>
                  <a:fillRect t="-10526" b="-28947"/>
                </a:stretch>
              </a:blipFill>
            </p:spPr>
            <p:txBody>
              <a:bodyPr/>
              <a:lstStyle/>
              <a:p>
                <a:r>
                  <a:rPr lang="zh-CN" altLang="en-US">
                    <a:noFill/>
                  </a:rPr>
                  <a:t> </a:t>
                </a:r>
              </a:p>
            </p:txBody>
          </p:sp>
        </mc:Fallback>
      </mc:AlternateContent>
      <p:sp>
        <p:nvSpPr>
          <p:cNvPr id="4" name="幻灯片编号占位符 3"/>
          <p:cNvSpPr>
            <a:spLocks noGrp="1"/>
          </p:cNvSpPr>
          <p:nvPr>
            <p:ph type="sldNum" sz="quarter" idx="12"/>
          </p:nvPr>
        </p:nvSpPr>
        <p:spPr/>
        <p:txBody>
          <a:bodyPr/>
          <a:lstStyle/>
          <a:p>
            <a:fld id="{3880D999-AB6E-D04A-B8ED-211468A87D9E}" type="slidenum">
              <a:rPr kumimoji="1" lang="zh-CN" altLang="en-US" smtClean="0"/>
              <a:t>31</a:t>
            </a:fld>
            <a:endParaRPr kumimoji="1" lang="zh-CN" altLang="en-US"/>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94028BDB-04B9-47DC-43A2-1AF147042393}"/>
                  </a:ext>
                </a:extLst>
              </p:cNvPr>
              <p:cNvSpPr txBox="1"/>
              <p:nvPr/>
            </p:nvSpPr>
            <p:spPr>
              <a:xfrm>
                <a:off x="117987" y="26939"/>
                <a:ext cx="12639367" cy="584775"/>
              </a:xfrm>
              <a:prstGeom prst="rect">
                <a:avLst/>
              </a:prstGeom>
              <a:noFill/>
            </p:spPr>
            <p:txBody>
              <a:bodyPr wrap="square">
                <a:spAutoFit/>
              </a:bodyPr>
              <a:lstStyle/>
              <a:p>
                <a:r>
                  <a:rPr kumimoji="1" lang="en-US" altLang="zh-CN" sz="3200" b="1" dirty="0">
                    <a:solidFill>
                      <a:srgbClr val="0070C0"/>
                    </a:solidFill>
                    <a:latin typeface="+mn-lt"/>
                    <a:ea typeface="Heiti SC Light" charset="-122"/>
                    <a:cs typeface="Heiti SC Light" charset="-122"/>
                  </a:rPr>
                  <a:t>Entangled</a:t>
                </a:r>
                <a:r>
                  <a:rPr kumimoji="1" lang="zh-CN" altLang="en-US" sz="3200" b="1" dirty="0">
                    <a:solidFill>
                      <a:srgbClr val="0070C0"/>
                    </a:solidFill>
                    <a:latin typeface="+mn-lt"/>
                    <a:ea typeface="Heiti SC Light" charset="-122"/>
                    <a:cs typeface="Heiti SC Light" charset="-122"/>
                  </a:rPr>
                  <a:t> </a:t>
                </a:r>
                <a:r>
                  <a:rPr kumimoji="1" lang="en-US" altLang="zh-CN" sz="3200" b="1" dirty="0">
                    <a:solidFill>
                      <a:srgbClr val="0070C0"/>
                    </a:solidFill>
                    <a:latin typeface="+mn-lt"/>
                    <a:ea typeface="Heiti SC Light" charset="-122"/>
                    <a:cs typeface="Heiti SC Light" charset="-122"/>
                  </a:rPr>
                  <a:t>and </a:t>
                </a:r>
                <a:r>
                  <a:rPr lang="en-US" altLang="zh-CN" sz="3200" b="1" dirty="0">
                    <a:solidFill>
                      <a:srgbClr val="0070C0"/>
                    </a:solidFill>
                    <a:latin typeface="+mn-lt"/>
                  </a:rPr>
                  <a:t>Polarized hyperon pairs produced in </a:t>
                </a:r>
                <a14:m>
                  <m:oMath xmlns:m="http://schemas.openxmlformats.org/officeDocument/2006/math">
                    <m:sSup>
                      <m:sSupPr>
                        <m:ctrlPr>
                          <a:rPr lang="en-US" altLang="zh-CN" sz="3200" b="1" i="1" smtClean="0">
                            <a:solidFill>
                              <a:srgbClr val="0070C0"/>
                            </a:solidFill>
                            <a:latin typeface="Cambria Math" panose="02040503050406030204" pitchFamily="18" charset="0"/>
                          </a:rPr>
                        </m:ctrlPr>
                      </m:sSupPr>
                      <m:e>
                        <m:r>
                          <a:rPr lang="en-US" altLang="zh-CN" sz="3200" b="1" i="1" smtClean="0">
                            <a:solidFill>
                              <a:srgbClr val="0070C0"/>
                            </a:solidFill>
                            <a:latin typeface="Cambria Math" panose="02040503050406030204" pitchFamily="18" charset="0"/>
                          </a:rPr>
                          <m:t>𝒆</m:t>
                        </m:r>
                      </m:e>
                      <m:sup>
                        <m:r>
                          <a:rPr lang="en-US" altLang="zh-CN" sz="3200" b="1" i="1" smtClean="0">
                            <a:solidFill>
                              <a:srgbClr val="0070C0"/>
                            </a:solidFill>
                            <a:latin typeface="Cambria Math" panose="02040503050406030204" pitchFamily="18" charset="0"/>
                          </a:rPr>
                          <m:t>+</m:t>
                        </m:r>
                      </m:sup>
                    </m:sSup>
                    <m:sSup>
                      <m:sSupPr>
                        <m:ctrlPr>
                          <a:rPr lang="en-US" altLang="zh-CN" sz="3200" b="1" i="1" smtClean="0">
                            <a:solidFill>
                              <a:srgbClr val="0070C0"/>
                            </a:solidFill>
                            <a:latin typeface="Cambria Math" panose="02040503050406030204" pitchFamily="18" charset="0"/>
                          </a:rPr>
                        </m:ctrlPr>
                      </m:sSupPr>
                      <m:e>
                        <m:r>
                          <a:rPr lang="en-US" altLang="zh-CN" sz="3200" b="1" i="1" smtClean="0">
                            <a:solidFill>
                              <a:srgbClr val="0070C0"/>
                            </a:solidFill>
                            <a:latin typeface="Cambria Math" panose="02040503050406030204" pitchFamily="18" charset="0"/>
                          </a:rPr>
                          <m:t>𝒆</m:t>
                        </m:r>
                      </m:e>
                      <m:sup>
                        <m:r>
                          <a:rPr lang="en-US" altLang="zh-CN" sz="3200" b="1" i="1" smtClean="0">
                            <a:solidFill>
                              <a:srgbClr val="0070C0"/>
                            </a:solidFill>
                            <a:latin typeface="Cambria Math" panose="02040503050406030204" pitchFamily="18" charset="0"/>
                          </a:rPr>
                          <m:t>−</m:t>
                        </m:r>
                      </m:sup>
                    </m:sSup>
                  </m:oMath>
                </a14:m>
                <a:r>
                  <a:rPr lang="zh-CN" altLang="en-US" sz="3200" b="1" dirty="0">
                    <a:solidFill>
                      <a:srgbClr val="0070C0"/>
                    </a:solidFill>
                    <a:latin typeface="+mn-lt"/>
                  </a:rPr>
                  <a:t> </a:t>
                </a:r>
                <a:r>
                  <a:rPr lang="en-US" altLang="zh-CN" sz="3200" b="1" dirty="0">
                    <a:solidFill>
                      <a:srgbClr val="0070C0"/>
                    </a:solidFill>
                    <a:latin typeface="+mn-lt"/>
                  </a:rPr>
                  <a:t>collisions</a:t>
                </a:r>
                <a:endParaRPr lang="zh-CN" altLang="en-US" sz="3000" dirty="0"/>
              </a:p>
            </p:txBody>
          </p:sp>
        </mc:Choice>
        <mc:Fallback xmlns="">
          <p:sp>
            <p:nvSpPr>
              <p:cNvPr id="6" name="文本框 5">
                <a:extLst>
                  <a:ext uri="{FF2B5EF4-FFF2-40B4-BE49-F238E27FC236}">
                    <a16:creationId xmlns:a16="http://schemas.microsoft.com/office/drawing/2014/main" id="{94028BDB-04B9-47DC-43A2-1AF147042393}"/>
                  </a:ext>
                </a:extLst>
              </p:cNvPr>
              <p:cNvSpPr txBox="1">
                <a:spLocks noRot="1" noChangeAspect="1" noMove="1" noResize="1" noEditPoints="1" noAdjustHandles="1" noChangeArrowheads="1" noChangeShapeType="1" noTextEdit="1"/>
              </p:cNvSpPr>
              <p:nvPr/>
            </p:nvSpPr>
            <p:spPr>
              <a:xfrm>
                <a:off x="117987" y="26939"/>
                <a:ext cx="12639367" cy="584775"/>
              </a:xfrm>
              <a:prstGeom prst="rect">
                <a:avLst/>
              </a:prstGeom>
              <a:blipFill>
                <a:blip r:embed="rId7"/>
                <a:stretch>
                  <a:fillRect l="-1205" t="-10638" b="-31915"/>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B9E20E7F-0DB9-6FCE-B383-68374B4A0F14}"/>
              </a:ext>
            </a:extLst>
          </p:cNvPr>
          <p:cNvSpPr txBox="1"/>
          <p:nvPr/>
        </p:nvSpPr>
        <p:spPr>
          <a:xfrm>
            <a:off x="10047060" y="3077821"/>
            <a:ext cx="1850891" cy="369332"/>
          </a:xfrm>
          <a:prstGeom prst="rect">
            <a:avLst/>
          </a:prstGeom>
          <a:noFill/>
        </p:spPr>
        <p:txBody>
          <a:bodyPr wrap="none" rtlCol="0">
            <a:spAutoFit/>
          </a:bodyPr>
          <a:lstStyle/>
          <a:p>
            <a:r>
              <a:rPr kumimoji="1" lang="en-US" altLang="zh-CN" b="1" dirty="0"/>
              <a:t>From</a:t>
            </a:r>
            <a:r>
              <a:rPr kumimoji="1" lang="zh-CN" altLang="en-US" b="1" dirty="0"/>
              <a:t> </a:t>
            </a:r>
            <a:r>
              <a:rPr kumimoji="1" lang="en-US" altLang="zh-CN" b="1" dirty="0"/>
              <a:t>Steve Olsen</a:t>
            </a:r>
            <a:endParaRPr kumimoji="1" lang="zh-CN" altLang="en-US" b="1" dirty="0"/>
          </a:p>
        </p:txBody>
      </p:sp>
    </p:spTree>
    <p:extLst>
      <p:ext uri="{BB962C8B-B14F-4D97-AF65-F5344CB8AC3E}">
        <p14:creationId xmlns:p14="http://schemas.microsoft.com/office/powerpoint/2010/main" val="477238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B5D46BCD-48E9-6C78-5492-980F80E4EE3D}"/>
              </a:ext>
            </a:extLst>
          </p:cNvPr>
          <p:cNvGrpSpPr/>
          <p:nvPr/>
        </p:nvGrpSpPr>
        <p:grpSpPr>
          <a:xfrm>
            <a:off x="2308976" y="1814273"/>
            <a:ext cx="9727749" cy="2362606"/>
            <a:chOff x="2453462" y="1247776"/>
            <a:chExt cx="9727749" cy="2362606"/>
          </a:xfrm>
        </p:grpSpPr>
        <p:pic>
          <p:nvPicPr>
            <p:cNvPr id="46" name="Picture 45"/>
            <p:cNvPicPr>
              <a:picLocks noChangeAspect="1"/>
            </p:cNvPicPr>
            <p:nvPr/>
          </p:nvPicPr>
          <p:blipFill>
            <a:blip r:embed="rId3"/>
            <a:stretch>
              <a:fillRect/>
            </a:stretch>
          </p:blipFill>
          <p:spPr>
            <a:xfrm>
              <a:off x="2453462" y="1271424"/>
              <a:ext cx="8227983" cy="2338958"/>
            </a:xfrm>
            <a:prstGeom prst="rect">
              <a:avLst/>
            </a:prstGeom>
          </p:spPr>
        </p:pic>
        <p:grpSp>
          <p:nvGrpSpPr>
            <p:cNvPr id="3" name="组合 2">
              <a:extLst>
                <a:ext uri="{FF2B5EF4-FFF2-40B4-BE49-F238E27FC236}">
                  <a16:creationId xmlns:a16="http://schemas.microsoft.com/office/drawing/2014/main" id="{3A1A41A5-02B5-E745-8543-5B8134662C04}"/>
                </a:ext>
              </a:extLst>
            </p:cNvPr>
            <p:cNvGrpSpPr/>
            <p:nvPr/>
          </p:nvGrpSpPr>
          <p:grpSpPr>
            <a:xfrm>
              <a:off x="4363256" y="1247776"/>
              <a:ext cx="7817955" cy="2269189"/>
              <a:chOff x="4363256" y="1247776"/>
              <a:chExt cx="7817955" cy="2269189"/>
            </a:xfrm>
          </p:grpSpPr>
          <p:sp>
            <p:nvSpPr>
              <p:cNvPr id="50" name="Rectangle 49"/>
              <p:cNvSpPr/>
              <p:nvPr/>
            </p:nvSpPr>
            <p:spPr>
              <a:xfrm>
                <a:off x="4363256" y="2936351"/>
                <a:ext cx="5279412" cy="580614"/>
              </a:xfrm>
              <a:prstGeom prst="rect">
                <a:avLst/>
              </a:prstGeom>
              <a:solidFill>
                <a:srgbClr val="FFFF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文本框 4">
                <a:extLst>
                  <a:ext uri="{FF2B5EF4-FFF2-40B4-BE49-F238E27FC236}">
                    <a16:creationId xmlns:a16="http://schemas.microsoft.com/office/drawing/2014/main" id="{2B16832D-301A-EE4E-B080-1CB518A7AE05}"/>
                  </a:ext>
                </a:extLst>
              </p:cNvPr>
              <p:cNvSpPr txBox="1"/>
              <p:nvPr/>
            </p:nvSpPr>
            <p:spPr>
              <a:xfrm>
                <a:off x="6476122" y="1276961"/>
                <a:ext cx="1812932" cy="369332"/>
              </a:xfrm>
              <a:prstGeom prst="rect">
                <a:avLst/>
              </a:prstGeom>
              <a:solidFill>
                <a:srgbClr val="FFC000"/>
              </a:solidFill>
            </p:spPr>
            <p:txBody>
              <a:bodyPr wrap="none" rtlCol="0">
                <a:spAutoFit/>
              </a:bodyPr>
              <a:lstStyle/>
              <a:p>
                <a:r>
                  <a:rPr kumimoji="1" lang="en-US" altLang="zh-CN" dirty="0"/>
                  <a:t>Unpolarized part </a:t>
                </a:r>
                <a:endParaRPr kumimoji="1" lang="zh-CN" altLang="en-US" dirty="0"/>
              </a:p>
            </p:txBody>
          </p:sp>
          <p:sp>
            <p:nvSpPr>
              <p:cNvPr id="6" name="文本框 5">
                <a:extLst>
                  <a:ext uri="{FF2B5EF4-FFF2-40B4-BE49-F238E27FC236}">
                    <a16:creationId xmlns:a16="http://schemas.microsoft.com/office/drawing/2014/main" id="{D013B82E-00A7-2546-BA0A-83C1753501A8}"/>
                  </a:ext>
                </a:extLst>
              </p:cNvPr>
              <p:cNvSpPr txBox="1"/>
              <p:nvPr/>
            </p:nvSpPr>
            <p:spPr>
              <a:xfrm>
                <a:off x="9738538" y="3077444"/>
                <a:ext cx="1535805" cy="369332"/>
              </a:xfrm>
              <a:prstGeom prst="rect">
                <a:avLst/>
              </a:prstGeom>
              <a:solidFill>
                <a:srgbClr val="FFFF00"/>
              </a:solidFill>
            </p:spPr>
            <p:txBody>
              <a:bodyPr wrap="none" rtlCol="0">
                <a:spAutoFit/>
              </a:bodyPr>
              <a:lstStyle/>
              <a:p>
                <a:r>
                  <a:rPr kumimoji="1" lang="en-US" altLang="zh-CN" dirty="0"/>
                  <a:t>Polarized part </a:t>
                </a:r>
                <a:endParaRPr kumimoji="1" lang="zh-CN" altLang="en-US" dirty="0"/>
              </a:p>
            </p:txBody>
          </p:sp>
          <p:sp>
            <p:nvSpPr>
              <p:cNvPr id="7" name="文本框 6">
                <a:extLst>
                  <a:ext uri="{FF2B5EF4-FFF2-40B4-BE49-F238E27FC236}">
                    <a16:creationId xmlns:a16="http://schemas.microsoft.com/office/drawing/2014/main" id="{87BC8AEE-94CC-C948-9861-86453E0A239D}"/>
                  </a:ext>
                </a:extLst>
              </p:cNvPr>
              <p:cNvSpPr txBox="1"/>
              <p:nvPr/>
            </p:nvSpPr>
            <p:spPr>
              <a:xfrm>
                <a:off x="10563589" y="1392308"/>
                <a:ext cx="1617622" cy="36933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txBody>
              <a:bodyPr wrap="none" rtlCol="0">
                <a:spAutoFit/>
              </a:bodyPr>
              <a:lstStyle/>
              <a:p>
                <a:r>
                  <a:rPr kumimoji="1" lang="en-US" altLang="zh-CN" dirty="0"/>
                  <a:t>Entangled part </a:t>
                </a:r>
                <a:endParaRPr kumimoji="1" lang="zh-CN" altLang="en-US" dirty="0"/>
              </a:p>
            </p:txBody>
          </p:sp>
          <p:sp>
            <p:nvSpPr>
              <p:cNvPr id="15" name="矩形 14">
                <a:extLst>
                  <a:ext uri="{FF2B5EF4-FFF2-40B4-BE49-F238E27FC236}">
                    <a16:creationId xmlns:a16="http://schemas.microsoft.com/office/drawing/2014/main" id="{C311E445-DFD6-DF4B-AD96-5D80AB6AD65A}"/>
                  </a:ext>
                </a:extLst>
              </p:cNvPr>
              <p:cNvSpPr/>
              <p:nvPr/>
            </p:nvSpPr>
            <p:spPr>
              <a:xfrm>
                <a:off x="4363256" y="1785429"/>
                <a:ext cx="6318189" cy="1066371"/>
              </a:xfrm>
              <a:prstGeom prst="rect">
                <a:avLst/>
              </a:prstGeom>
              <a:solidFill>
                <a:srgbClr val="00B0F0">
                  <a:alpha val="19147"/>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13"/>
              </a:p>
            </p:txBody>
          </p:sp>
          <p:sp>
            <p:nvSpPr>
              <p:cNvPr id="16" name="Rectangle 49">
                <a:extLst>
                  <a:ext uri="{FF2B5EF4-FFF2-40B4-BE49-F238E27FC236}">
                    <a16:creationId xmlns:a16="http://schemas.microsoft.com/office/drawing/2014/main" id="{7DA19505-DFA9-E747-80BB-F488EBAF4F50}"/>
                  </a:ext>
                </a:extLst>
              </p:cNvPr>
              <p:cNvSpPr/>
              <p:nvPr/>
            </p:nvSpPr>
            <p:spPr>
              <a:xfrm>
                <a:off x="4700157" y="1247776"/>
                <a:ext cx="1446721" cy="404735"/>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2" name="Title 1"/>
          <p:cNvSpPr>
            <a:spLocks noGrp="1"/>
          </p:cNvSpPr>
          <p:nvPr>
            <p:ph type="title"/>
          </p:nvPr>
        </p:nvSpPr>
        <p:spPr>
          <a:xfrm>
            <a:off x="-586816" y="1128547"/>
            <a:ext cx="7397646" cy="740941"/>
          </a:xfrm>
        </p:spPr>
        <p:txBody>
          <a:bodyPr>
            <a:normAutofit/>
          </a:bodyPr>
          <a:lstStyle/>
          <a:p>
            <a:pPr algn="ctr"/>
            <a:r>
              <a:rPr lang="en-US" sz="2600" b="1" dirty="0">
                <a:solidFill>
                  <a:srgbClr val="FF0000"/>
                </a:solidFill>
                <a:latin typeface="+mn-lt"/>
              </a:rPr>
              <a:t>Correlated 5-dim. angular distribution</a:t>
            </a:r>
          </a:p>
        </p:txBody>
      </p:sp>
      <p:sp>
        <p:nvSpPr>
          <p:cNvPr id="49" name="TextBox 48"/>
          <p:cNvSpPr txBox="1"/>
          <p:nvPr/>
        </p:nvSpPr>
        <p:spPr>
          <a:xfrm>
            <a:off x="4218770" y="4370559"/>
            <a:ext cx="7135030" cy="415498"/>
          </a:xfrm>
          <a:prstGeom prst="rect">
            <a:avLst/>
          </a:prstGeom>
          <a:solidFill>
            <a:srgbClr val="FFFF00"/>
          </a:solidFill>
        </p:spPr>
        <p:txBody>
          <a:bodyPr wrap="none" rtlCol="0">
            <a:spAutoFit/>
          </a:bodyPr>
          <a:lstStyle/>
          <a:p>
            <a:r>
              <a:rPr lang="en-US" b="1" dirty="0">
                <a:solidFill>
                  <a:srgbClr val="C00000"/>
                </a:solidFill>
                <a:ea typeface="Comic Sans MS" charset="0"/>
                <a:cs typeface="Comic Sans MS" charset="0"/>
              </a:rPr>
              <a:t>Polarization-term </a:t>
            </a:r>
            <a:r>
              <a:rPr lang="en-US" sz="2100" b="1" dirty="0">
                <a:solidFill>
                  <a:srgbClr val="C00000"/>
                </a:solidFill>
                <a:ea typeface="Comic Sans MS" charset="0"/>
                <a:cs typeface="Comic Sans MS" charset="0"/>
              </a:rPr>
              <a:t>c</a:t>
            </a:r>
            <a:r>
              <a:rPr lang="en-US" sz="2100" b="1" dirty="0">
                <a:solidFill>
                  <a:srgbClr val="C00000"/>
                </a:solidFill>
                <a:ea typeface="Symbol" charset="2"/>
                <a:cs typeface="Symbol" charset="2"/>
              </a:rPr>
              <a:t>an be used to determine </a:t>
            </a:r>
            <a:r>
              <a:rPr lang="en-US" sz="2100" b="1" dirty="0">
                <a:solidFill>
                  <a:srgbClr val="C00000"/>
                </a:solidFill>
                <a:ea typeface="Symbol" charset="2"/>
                <a:cs typeface="Times New Roman" panose="02020603050405020304" pitchFamily="18" charset="0"/>
              </a:rPr>
              <a:t>a</a:t>
            </a:r>
            <a:r>
              <a:rPr lang="en-US" b="1" baseline="-25000" dirty="0">
                <a:solidFill>
                  <a:srgbClr val="C00000"/>
                </a:solidFill>
                <a:latin typeface="Times New Roman" panose="02020603050405020304" pitchFamily="18" charset="0"/>
                <a:ea typeface="Symbol" charset="2"/>
                <a:cs typeface="Times New Roman" panose="02020603050405020304" pitchFamily="18" charset="0"/>
              </a:rPr>
              <a:t>-</a:t>
            </a:r>
            <a:r>
              <a:rPr lang="en-US" b="1" dirty="0">
                <a:solidFill>
                  <a:srgbClr val="C00000"/>
                </a:solidFill>
                <a:latin typeface="Times New Roman" panose="02020603050405020304" pitchFamily="18" charset="0"/>
                <a:ea typeface="Comic Sans MS" charset="0"/>
                <a:cs typeface="Times New Roman" panose="02020603050405020304" pitchFamily="18" charset="0"/>
              </a:rPr>
              <a:t> </a:t>
            </a:r>
            <a:r>
              <a:rPr lang="en-US" b="1" dirty="0">
                <a:solidFill>
                  <a:srgbClr val="C00000"/>
                </a:solidFill>
                <a:ea typeface="Comic Sans MS" charset="0"/>
                <a:cs typeface="Comic Sans MS" charset="0"/>
              </a:rPr>
              <a:t>and </a:t>
            </a:r>
            <a:r>
              <a:rPr lang="en-US" b="1" dirty="0">
                <a:solidFill>
                  <a:srgbClr val="C00000"/>
                </a:solidFill>
                <a:ea typeface="Symbol" charset="2"/>
                <a:cs typeface="Symbol" charset="2"/>
              </a:rPr>
              <a:t>a</a:t>
            </a:r>
            <a:r>
              <a:rPr lang="en-US" b="1" baseline="-25000" dirty="0">
                <a:solidFill>
                  <a:srgbClr val="C00000"/>
                </a:solidFill>
                <a:ea typeface="Symbol" charset="2"/>
                <a:cs typeface="Symbol" charset="2"/>
              </a:rPr>
              <a:t>+ </a:t>
            </a:r>
            <a:r>
              <a:rPr lang="en-US" altLang="zh-CN" b="1" dirty="0">
                <a:solidFill>
                  <a:srgbClr val="C00000"/>
                </a:solidFill>
                <a:ea typeface="Comic Sans MS" charset="0"/>
                <a:cs typeface="Comic Sans MS" charset="0"/>
              </a:rPr>
              <a:t>simultaneously</a:t>
            </a:r>
            <a:endParaRPr lang="en-US" b="1" dirty="0">
              <a:solidFill>
                <a:srgbClr val="C00000"/>
              </a:solidFill>
              <a:ea typeface="Comic Sans MS" charset="0"/>
              <a:cs typeface="Comic Sans MS" charset="0"/>
            </a:endParaRPr>
          </a:p>
        </p:txBody>
      </p:sp>
      <p:pic>
        <p:nvPicPr>
          <p:cNvPr id="8" name="图片 7"/>
          <p:cNvPicPr>
            <a:picLocks noChangeAspect="1"/>
          </p:cNvPicPr>
          <p:nvPr/>
        </p:nvPicPr>
        <p:blipFill>
          <a:blip r:embed="rId4"/>
          <a:stretch>
            <a:fillRect/>
          </a:stretch>
        </p:blipFill>
        <p:spPr>
          <a:xfrm>
            <a:off x="5386272" y="5449223"/>
            <a:ext cx="5011994" cy="1259846"/>
          </a:xfrm>
          <a:prstGeom prst="rect">
            <a:avLst/>
          </a:prstGeom>
        </p:spPr>
      </p:pic>
      <p:grpSp>
        <p:nvGrpSpPr>
          <p:cNvPr id="10" name="组合 9">
            <a:extLst>
              <a:ext uri="{FF2B5EF4-FFF2-40B4-BE49-F238E27FC236}">
                <a16:creationId xmlns:a16="http://schemas.microsoft.com/office/drawing/2014/main" id="{352A4A12-AD79-C7E5-9E50-4275704F55EC}"/>
              </a:ext>
            </a:extLst>
          </p:cNvPr>
          <p:cNvGrpSpPr/>
          <p:nvPr/>
        </p:nvGrpSpPr>
        <p:grpSpPr>
          <a:xfrm>
            <a:off x="212651" y="2416549"/>
            <a:ext cx="3967419" cy="4397129"/>
            <a:chOff x="397540" y="2086568"/>
            <a:chExt cx="3967419" cy="4397129"/>
          </a:xfrm>
        </p:grpSpPr>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540" y="2086568"/>
              <a:ext cx="3562416" cy="2218433"/>
            </a:xfrm>
            <a:prstGeom prst="rect">
              <a:avLst/>
            </a:prstGeom>
          </p:spPr>
        </p:pic>
        <p:sp>
          <p:nvSpPr>
            <p:cNvPr id="52" name="TextBox 51"/>
            <p:cNvSpPr txBox="1"/>
            <p:nvPr/>
          </p:nvSpPr>
          <p:spPr>
            <a:xfrm>
              <a:off x="4087319" y="4393959"/>
              <a:ext cx="277640" cy="253916"/>
            </a:xfrm>
            <a:prstGeom prst="rect">
              <a:avLst/>
            </a:prstGeom>
            <a:noFill/>
          </p:spPr>
          <p:txBody>
            <a:bodyPr wrap="none" rtlCol="0">
              <a:spAutoFit/>
            </a:bodyPr>
            <a:lstStyle/>
            <a:p>
              <a:r>
                <a:rPr lang="en-US" sz="1050" b="1" dirty="0">
                  <a:latin typeface="Symbol" charset="2"/>
                  <a:ea typeface="Symbol" charset="2"/>
                  <a:cs typeface="Symbol" charset="2"/>
                </a:rPr>
                <a:t>L</a:t>
              </a:r>
            </a:p>
          </p:txBody>
        </p:sp>
        <p:pic>
          <p:nvPicPr>
            <p:cNvPr id="9" name="Picture 12"/>
            <p:cNvPicPr/>
            <p:nvPr/>
          </p:nvPicPr>
          <p:blipFill>
            <a:blip r:embed="rId6">
              <a:extLst>
                <a:ext uri="{28A0092B-C50C-407E-A947-70E740481C1C}">
                  <a14:useLocalDpi xmlns:a14="http://schemas.microsoft.com/office/drawing/2010/main" val="0"/>
                </a:ext>
              </a:extLst>
            </a:blip>
            <a:srcRect/>
            <a:stretch>
              <a:fillRect/>
            </a:stretch>
          </p:blipFill>
          <p:spPr bwMode="auto">
            <a:xfrm>
              <a:off x="624993" y="4520917"/>
              <a:ext cx="3334963" cy="1962780"/>
            </a:xfrm>
            <a:prstGeom prst="rect">
              <a:avLst/>
            </a:prstGeom>
            <a:noFill/>
            <a:ln>
              <a:noFill/>
            </a:ln>
          </p:spPr>
        </p:pic>
      </p:grpSp>
      <p:sp>
        <p:nvSpPr>
          <p:cNvPr id="4" name="幻灯片编号占位符 3"/>
          <p:cNvSpPr>
            <a:spLocks noGrp="1"/>
          </p:cNvSpPr>
          <p:nvPr>
            <p:ph type="sldNum" sz="quarter" idx="12"/>
          </p:nvPr>
        </p:nvSpPr>
        <p:spPr/>
        <p:txBody>
          <a:bodyPr/>
          <a:lstStyle/>
          <a:p>
            <a:fld id="{3880D999-AB6E-D04A-B8ED-211468A87D9E}" type="slidenum">
              <a:rPr kumimoji="1" lang="zh-CN" altLang="en-US" smtClean="0"/>
              <a:t>32</a:t>
            </a:fld>
            <a:endParaRPr kumimoji="1" lang="zh-CN" altLang="en-US"/>
          </a:p>
        </p:txBody>
      </p:sp>
      <p:pic>
        <p:nvPicPr>
          <p:cNvPr id="14" name="图片 13">
            <a:extLst>
              <a:ext uri="{FF2B5EF4-FFF2-40B4-BE49-F238E27FC236}">
                <a16:creationId xmlns:a16="http://schemas.microsoft.com/office/drawing/2014/main" id="{138A8685-2AC9-554A-8963-23B3312E966F}"/>
              </a:ext>
            </a:extLst>
          </p:cNvPr>
          <p:cNvPicPr>
            <a:picLocks noChangeAspect="1"/>
          </p:cNvPicPr>
          <p:nvPr/>
        </p:nvPicPr>
        <p:blipFill>
          <a:blip r:embed="rId7"/>
          <a:stretch>
            <a:fillRect/>
          </a:stretch>
        </p:blipFill>
        <p:spPr>
          <a:xfrm>
            <a:off x="6051859" y="1304197"/>
            <a:ext cx="3373658" cy="453508"/>
          </a:xfrm>
          <a:prstGeom prst="rect">
            <a:avLst/>
          </a:prstGeom>
        </p:spPr>
      </p:pic>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B7576823-F6B4-8B8F-585D-EBF7ECA06456}"/>
                  </a:ext>
                </a:extLst>
              </p:cNvPr>
              <p:cNvSpPr txBox="1">
                <a:spLocks/>
              </p:cNvSpPr>
              <p:nvPr/>
            </p:nvSpPr>
            <p:spPr>
              <a:xfrm>
                <a:off x="599759" y="-58535"/>
                <a:ext cx="112809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If </a:t>
                </a:r>
                <a:r>
                  <a:rPr lang="en-US" altLang="zh-CN" b="1" dirty="0">
                    <a:latin typeface="Symbol" charset="2"/>
                    <a:ea typeface="Symbol" charset="2"/>
                    <a:cs typeface="Symbol" charset="2"/>
                  </a:rPr>
                  <a:t> D</a:t>
                </a:r>
                <a14:m>
                  <m:oMath xmlns:m="http://schemas.openxmlformats.org/officeDocument/2006/math">
                    <m:r>
                      <a:rPr lang="en-US" altLang="zh-CN" b="1" i="1">
                        <a:latin typeface="Cambria Math" charset="0"/>
                        <a:ea typeface="Cambria Math" charset="0"/>
                        <a:cs typeface="Cambria Math" charset="0"/>
                      </a:rPr>
                      <m:t>𝚽</m:t>
                    </m:r>
                  </m:oMath>
                </a14:m>
                <a:r>
                  <a:rPr lang="en-US" b="1" dirty="0">
                    <a:latin typeface="+mn-lt"/>
                  </a:rPr>
                  <a:t> ≠ 0, </a:t>
                </a:r>
                <a:r>
                  <a:rPr lang="en-US" b="1" dirty="0">
                    <a:latin typeface="Symbol" charset="2"/>
                    <a:ea typeface="Symbol" charset="2"/>
                    <a:cs typeface="Symbol" charset="2"/>
                  </a:rPr>
                  <a:t>L</a:t>
                </a:r>
                <a:r>
                  <a:rPr lang="en-US" b="1" dirty="0">
                    <a:latin typeface="+mn-lt"/>
                  </a:rPr>
                  <a:t> and </a:t>
                </a:r>
                <a:r>
                  <a:rPr lang="en-US" b="1" dirty="0">
                    <a:latin typeface="Symbol" charset="2"/>
                    <a:ea typeface="Symbol" charset="2"/>
                    <a:cs typeface="Symbol" charset="2"/>
                  </a:rPr>
                  <a:t>L</a:t>
                </a:r>
                <a:r>
                  <a:rPr lang="en-US" b="1" dirty="0">
                    <a:latin typeface="+mn-lt"/>
                  </a:rPr>
                  <a:t> are transversely polarized</a:t>
                </a:r>
              </a:p>
            </p:txBody>
          </p:sp>
        </mc:Choice>
        <mc:Fallback xmlns="">
          <p:sp>
            <p:nvSpPr>
              <p:cNvPr id="12" name="Title 1">
                <a:extLst>
                  <a:ext uri="{FF2B5EF4-FFF2-40B4-BE49-F238E27FC236}">
                    <a16:creationId xmlns:a16="http://schemas.microsoft.com/office/drawing/2014/main" id="{B7576823-F6B4-8B8F-585D-EBF7ECA06456}"/>
                  </a:ext>
                </a:extLst>
              </p:cNvPr>
              <p:cNvSpPr txBox="1">
                <a:spLocks noRot="1" noChangeAspect="1" noMove="1" noResize="1" noEditPoints="1" noAdjustHandles="1" noChangeArrowheads="1" noChangeShapeType="1" noTextEdit="1"/>
              </p:cNvSpPr>
              <p:nvPr/>
            </p:nvSpPr>
            <p:spPr>
              <a:xfrm>
                <a:off x="599759" y="-58535"/>
                <a:ext cx="11280955" cy="1325563"/>
              </a:xfrm>
              <a:prstGeom prst="rect">
                <a:avLst/>
              </a:prstGeom>
              <a:blipFill>
                <a:blip r:embed="rId8"/>
                <a:stretch>
                  <a:fillRect/>
                </a:stretch>
              </a:blipFill>
            </p:spPr>
            <p:txBody>
              <a:bodyPr/>
              <a:lstStyle/>
              <a:p>
                <a:r>
                  <a:rPr lang="zh-CN" altLang="en-US">
                    <a:noFill/>
                  </a:rPr>
                  <a:t> </a:t>
                </a:r>
              </a:p>
            </p:txBody>
          </p:sp>
        </mc:Fallback>
      </mc:AlternateContent>
      <p:cxnSp>
        <p:nvCxnSpPr>
          <p:cNvPr id="18" name="直线连接符 17">
            <a:extLst>
              <a:ext uri="{FF2B5EF4-FFF2-40B4-BE49-F238E27FC236}">
                <a16:creationId xmlns:a16="http://schemas.microsoft.com/office/drawing/2014/main" id="{343ED3CD-029D-2603-94CA-18B511F87BB5}"/>
              </a:ext>
            </a:extLst>
          </p:cNvPr>
          <p:cNvCxnSpPr/>
          <p:nvPr/>
        </p:nvCxnSpPr>
        <p:spPr>
          <a:xfrm>
            <a:off x="5012871" y="293914"/>
            <a:ext cx="37340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375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6B214FD4-1919-B446-68F1-6DFB7CAFAC43}"/>
              </a:ext>
            </a:extLst>
          </p:cNvPr>
          <p:cNvGrpSpPr/>
          <p:nvPr/>
        </p:nvGrpSpPr>
        <p:grpSpPr>
          <a:xfrm>
            <a:off x="1901454" y="3499275"/>
            <a:ext cx="8127595" cy="3084990"/>
            <a:chOff x="1901454" y="3499275"/>
            <a:chExt cx="8127595" cy="3084990"/>
          </a:xfrm>
        </p:grpSpPr>
        <p:pic>
          <p:nvPicPr>
            <p:cNvPr id="6" name="图片 5">
              <a:extLst>
                <a:ext uri="{FF2B5EF4-FFF2-40B4-BE49-F238E27FC236}">
                  <a16:creationId xmlns:a16="http://schemas.microsoft.com/office/drawing/2014/main" id="{5578AE66-A7B7-0ED2-D3F8-B4DD92D13210}"/>
                </a:ext>
              </a:extLst>
            </p:cNvPr>
            <p:cNvPicPr>
              <a:picLocks noChangeAspect="1"/>
            </p:cNvPicPr>
            <p:nvPr/>
          </p:nvPicPr>
          <p:blipFill>
            <a:blip r:embed="rId2"/>
            <a:stretch>
              <a:fillRect/>
            </a:stretch>
          </p:blipFill>
          <p:spPr>
            <a:xfrm>
              <a:off x="1901454" y="3499275"/>
              <a:ext cx="4124526" cy="3084990"/>
            </a:xfrm>
            <a:prstGeom prst="rect">
              <a:avLst/>
            </a:prstGeom>
          </p:spPr>
        </p:pic>
        <p:pic>
          <p:nvPicPr>
            <p:cNvPr id="22" name="图片 21">
              <a:extLst>
                <a:ext uri="{FF2B5EF4-FFF2-40B4-BE49-F238E27FC236}">
                  <a16:creationId xmlns:a16="http://schemas.microsoft.com/office/drawing/2014/main" id="{411BF15C-87C5-D047-A20E-7D5AA23F8128}"/>
                </a:ext>
              </a:extLst>
            </p:cNvPr>
            <p:cNvPicPr>
              <a:picLocks noChangeAspect="1"/>
            </p:cNvPicPr>
            <p:nvPr/>
          </p:nvPicPr>
          <p:blipFill>
            <a:blip r:embed="rId3"/>
            <a:stretch>
              <a:fillRect/>
            </a:stretch>
          </p:blipFill>
          <p:spPr>
            <a:xfrm>
              <a:off x="6166021" y="3564682"/>
              <a:ext cx="3863028" cy="2767862"/>
            </a:xfrm>
            <a:prstGeom prst="rect">
              <a:avLst/>
            </a:prstGeom>
          </p:spPr>
        </p:pic>
        <p:sp>
          <p:nvSpPr>
            <p:cNvPr id="12" name="椭圆 11">
              <a:extLst>
                <a:ext uri="{FF2B5EF4-FFF2-40B4-BE49-F238E27FC236}">
                  <a16:creationId xmlns:a16="http://schemas.microsoft.com/office/drawing/2014/main" id="{F3F1FFFC-8582-8B90-D573-7F7E385FA2A7}"/>
                </a:ext>
              </a:extLst>
            </p:cNvPr>
            <p:cNvSpPr/>
            <p:nvPr/>
          </p:nvSpPr>
          <p:spPr>
            <a:xfrm>
              <a:off x="5103341" y="4124803"/>
              <a:ext cx="630194" cy="29891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a:extLst>
                <a:ext uri="{FF2B5EF4-FFF2-40B4-BE49-F238E27FC236}">
                  <a16:creationId xmlns:a16="http://schemas.microsoft.com/office/drawing/2014/main" id="{76AA4462-AAE0-2458-3572-3C9356D796B9}"/>
                </a:ext>
              </a:extLst>
            </p:cNvPr>
            <p:cNvSpPr/>
            <p:nvPr/>
          </p:nvSpPr>
          <p:spPr>
            <a:xfrm>
              <a:off x="4906663" y="5049247"/>
              <a:ext cx="875270" cy="40057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a:extLst>
                <a:ext uri="{FF2B5EF4-FFF2-40B4-BE49-F238E27FC236}">
                  <a16:creationId xmlns:a16="http://schemas.microsoft.com/office/drawing/2014/main" id="{BD70CF3E-E55D-36A8-4230-3BB1992A0D73}"/>
                </a:ext>
              </a:extLst>
            </p:cNvPr>
            <p:cNvSpPr/>
            <p:nvPr/>
          </p:nvSpPr>
          <p:spPr>
            <a:xfrm>
              <a:off x="5003595" y="3609487"/>
              <a:ext cx="875270" cy="40057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A08D15F8-E04C-4D2C-B252-FF002A84CBD1}"/>
                  </a:ext>
                </a:extLst>
              </p:cNvPr>
              <p:cNvSpPr txBox="1">
                <a:spLocks/>
              </p:cNvSpPr>
              <p:nvPr/>
            </p:nvSpPr>
            <p:spPr>
              <a:xfrm>
                <a:off x="308919" y="142376"/>
                <a:ext cx="11714205" cy="5231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b="1" dirty="0">
                    <a:solidFill>
                      <a:srgbClr val="0000FF"/>
                    </a:solidFill>
                    <a:latin typeface="Microsoft YaHei" panose="020B0503020204020204" pitchFamily="34" charset="-122"/>
                    <a:ea typeface="Microsoft YaHei" panose="020B0503020204020204" pitchFamily="34" charset="-122"/>
                    <a:cs typeface="Calibri" panose="020F0502020204030204" pitchFamily="34" charset="0"/>
                  </a:rPr>
                  <a:t>The most precise</a:t>
                </a:r>
                <a14:m>
                  <m:oMath xmlns:m="http://schemas.openxmlformats.org/officeDocument/2006/math">
                    <m:r>
                      <a:rPr lang="en-US" altLang="zh-CN" sz="2800" b="1" i="0" smtClean="0">
                        <a:solidFill>
                          <a:srgbClr val="0000FF"/>
                        </a:solidFill>
                        <a:latin typeface="Cambria Math" panose="02040503050406030204" pitchFamily="18" charset="0"/>
                        <a:cs typeface="Calibri" panose="020F0502020204030204" pitchFamily="34" charset="0"/>
                      </a:rPr>
                      <m:t> </m:t>
                    </m:r>
                    <m:r>
                      <a:rPr lang="en-US" altLang="zh-CN" sz="2800" b="1" i="0" smtClean="0">
                        <a:solidFill>
                          <a:srgbClr val="0000FF"/>
                        </a:solidFill>
                        <a:latin typeface="Cambria Math" panose="02040503050406030204" pitchFamily="18" charset="0"/>
                        <a:cs typeface="Calibri" panose="020F0502020204030204" pitchFamily="34" charset="0"/>
                      </a:rPr>
                      <m:t>𝐂𝐏</m:t>
                    </m:r>
                    <m:r>
                      <a:rPr lang="en-US" altLang="zh-CN" sz="2800" b="1" i="0" smtClean="0">
                        <a:solidFill>
                          <a:srgbClr val="0000FF"/>
                        </a:solidFill>
                        <a:latin typeface="Cambria Math" panose="02040503050406030204" pitchFamily="18" charset="0"/>
                        <a:cs typeface="Calibri" panose="020F0502020204030204" pitchFamily="34" charset="0"/>
                      </a:rPr>
                      <m:t> </m:t>
                    </m:r>
                    <m:r>
                      <a:rPr lang="en-US" altLang="zh-CN" sz="2800" b="1" i="0" smtClean="0">
                        <a:solidFill>
                          <a:srgbClr val="0000FF"/>
                        </a:solidFill>
                        <a:latin typeface="Cambria Math" panose="02040503050406030204" pitchFamily="18" charset="0"/>
                        <a:cs typeface="Calibri" panose="020F0502020204030204" pitchFamily="34" charset="0"/>
                      </a:rPr>
                      <m:t>𝐭𝐞𝐬𝐭</m:t>
                    </m:r>
                    <m:r>
                      <a:rPr lang="en-US" altLang="zh-CN" sz="2800" b="1" i="0" smtClean="0">
                        <a:solidFill>
                          <a:srgbClr val="0000FF"/>
                        </a:solidFill>
                        <a:latin typeface="Cambria Math" panose="02040503050406030204" pitchFamily="18" charset="0"/>
                        <a:cs typeface="Calibri" panose="020F0502020204030204" pitchFamily="34" charset="0"/>
                      </a:rPr>
                      <m:t> </m:t>
                    </m:r>
                    <m:r>
                      <a:rPr lang="en-US" altLang="zh-CN" sz="2800" b="1" i="1" smtClean="0">
                        <a:solidFill>
                          <a:srgbClr val="0000FF"/>
                        </a:solidFill>
                        <a:latin typeface="Cambria Math" panose="02040503050406030204" pitchFamily="18" charset="0"/>
                        <a:cs typeface="Calibri" panose="020F0502020204030204" pitchFamily="34" charset="0"/>
                      </a:rPr>
                      <m:t>𝒊𝒏</m:t>
                    </m:r>
                    <m:r>
                      <a:rPr lang="en-US" altLang="zh-CN" sz="2800" b="1" i="1" smtClean="0">
                        <a:solidFill>
                          <a:srgbClr val="0000FF"/>
                        </a:solidFill>
                        <a:latin typeface="Cambria Math" panose="02040503050406030204" pitchFamily="18" charset="0"/>
                        <a:cs typeface="Calibri" panose="020F0502020204030204" pitchFamily="34" charset="0"/>
                      </a:rPr>
                      <m:t> </m:t>
                    </m:r>
                    <m:r>
                      <a:rPr lang="zh-CN" altLang="en-US" sz="2800" b="1" i="1">
                        <a:solidFill>
                          <a:srgbClr val="0000FF"/>
                        </a:solidFill>
                        <a:latin typeface="Cambria Math" panose="02040503050406030204" pitchFamily="18" charset="0"/>
                        <a:cs typeface="Calibri" panose="020F0502020204030204" pitchFamily="34" charset="0"/>
                      </a:rPr>
                      <m:t>𝜦</m:t>
                    </m:r>
                  </m:oMath>
                </a14:m>
                <a:r>
                  <a:rPr lang="en-US" altLang="zh-CN" sz="2800" b="1" dirty="0">
                    <a:solidFill>
                      <a:srgbClr val="0000FF"/>
                    </a:solidFill>
                    <a:latin typeface="Microsoft YaHei" panose="020B0503020204020204" pitchFamily="34" charset="-122"/>
                    <a:ea typeface="Microsoft YaHei" panose="020B0503020204020204" pitchFamily="34" charset="-122"/>
                    <a:cs typeface="Calibri" panose="020F0502020204030204" pitchFamily="34" charset="0"/>
                  </a:rPr>
                  <a:t> and </a:t>
                </a:r>
                <a14:m>
                  <m:oMath xmlns:m="http://schemas.openxmlformats.org/officeDocument/2006/math">
                    <m:bar>
                      <m:barPr>
                        <m:pos m:val="top"/>
                        <m:ctrlPr>
                          <a:rPr lang="en-US" altLang="zh-CN" sz="2800" b="1" i="1">
                            <a:solidFill>
                              <a:srgbClr val="0000FF"/>
                            </a:solidFill>
                            <a:latin typeface="Cambria Math" panose="02040503050406030204" pitchFamily="18" charset="0"/>
                            <a:cs typeface="Calibri" panose="020F0502020204030204" pitchFamily="34" charset="0"/>
                          </a:rPr>
                        </m:ctrlPr>
                      </m:barPr>
                      <m:e>
                        <m:r>
                          <a:rPr lang="zh-CN" altLang="en-US" sz="2800" b="1" i="1">
                            <a:solidFill>
                              <a:srgbClr val="0000FF"/>
                            </a:solidFill>
                            <a:latin typeface="Cambria Math" panose="02040503050406030204" pitchFamily="18" charset="0"/>
                            <a:cs typeface="Calibri" panose="020F0502020204030204" pitchFamily="34" charset="0"/>
                          </a:rPr>
                          <m:t>𝜦</m:t>
                        </m:r>
                      </m:e>
                    </m:bar>
                  </m:oMath>
                </a14:m>
                <a:r>
                  <a:rPr lang="en-US" altLang="zh-CN" sz="2800" b="1" dirty="0">
                    <a:solidFill>
                      <a:srgbClr val="0000FF"/>
                    </a:solidFill>
                    <a:latin typeface="Microsoft YaHei" panose="020B0503020204020204" pitchFamily="34" charset="-122"/>
                    <a:ea typeface="Microsoft YaHei" panose="020B0503020204020204" pitchFamily="34" charset="-122"/>
                    <a:cs typeface="Calibri" panose="020F0502020204030204" pitchFamily="34" charset="0"/>
                  </a:rPr>
                  <a:t> decay</a:t>
                </a:r>
                <a:endParaRPr lang="zh-CN" altLang="en-US" sz="2800" b="1" dirty="0">
                  <a:solidFill>
                    <a:srgbClr val="0000FF"/>
                  </a:solidFill>
                  <a:latin typeface="Microsoft YaHei" panose="020B0503020204020204" pitchFamily="34" charset="-122"/>
                  <a:ea typeface="Microsoft YaHei" panose="020B0503020204020204" pitchFamily="34" charset="-122"/>
                  <a:cs typeface="Calibri" panose="020F0502020204030204" pitchFamily="34" charset="0"/>
                </a:endParaRPr>
              </a:p>
            </p:txBody>
          </p:sp>
        </mc:Choice>
        <mc:Fallback xmlns="">
          <p:sp>
            <p:nvSpPr>
              <p:cNvPr id="2" name="标题 1">
                <a:extLst>
                  <a:ext uri="{FF2B5EF4-FFF2-40B4-BE49-F238E27FC236}">
                    <a16:creationId xmlns:a16="http://schemas.microsoft.com/office/drawing/2014/main" id="{A08D15F8-E04C-4D2C-B252-FF002A84CBD1}"/>
                  </a:ext>
                </a:extLst>
              </p:cNvPr>
              <p:cNvSpPr txBox="1">
                <a:spLocks noRot="1" noChangeAspect="1" noMove="1" noResize="1" noEditPoints="1" noAdjustHandles="1" noChangeArrowheads="1" noChangeShapeType="1" noTextEdit="1"/>
              </p:cNvSpPr>
              <p:nvPr/>
            </p:nvSpPr>
            <p:spPr>
              <a:xfrm>
                <a:off x="308919" y="142376"/>
                <a:ext cx="11714205" cy="523167"/>
              </a:xfrm>
              <a:prstGeom prst="rect">
                <a:avLst/>
              </a:prstGeom>
              <a:blipFill>
                <a:blip r:embed="rId4"/>
                <a:stretch>
                  <a:fillRect t="-11905" b="-33333"/>
                </a:stretch>
              </a:blipFill>
            </p:spPr>
            <p:txBody>
              <a:bodyPr/>
              <a:lstStyle/>
              <a:p>
                <a:r>
                  <a:rPr lang="zh-CN" altLang="en-US">
                    <a:noFill/>
                  </a:rPr>
                  <a:t> </a:t>
                </a:r>
              </a:p>
            </p:txBody>
          </p:sp>
        </mc:Fallback>
      </mc:AlternateContent>
      <p:grpSp>
        <p:nvGrpSpPr>
          <p:cNvPr id="4" name="组合 3">
            <a:extLst>
              <a:ext uri="{FF2B5EF4-FFF2-40B4-BE49-F238E27FC236}">
                <a16:creationId xmlns:a16="http://schemas.microsoft.com/office/drawing/2014/main" id="{E0A4DE1E-5AD2-4B07-9FF8-FCDD8AC86D2A}"/>
              </a:ext>
            </a:extLst>
          </p:cNvPr>
          <p:cNvGrpSpPr/>
          <p:nvPr/>
        </p:nvGrpSpPr>
        <p:grpSpPr>
          <a:xfrm>
            <a:off x="1482053" y="1084149"/>
            <a:ext cx="3460787" cy="2380529"/>
            <a:chOff x="6916014" y="3431896"/>
            <a:chExt cx="4420202" cy="2839086"/>
          </a:xfrm>
        </p:grpSpPr>
        <p:pic>
          <p:nvPicPr>
            <p:cNvPr id="5" name="图片 4">
              <a:extLst>
                <a:ext uri="{FF2B5EF4-FFF2-40B4-BE49-F238E27FC236}">
                  <a16:creationId xmlns:a16="http://schemas.microsoft.com/office/drawing/2014/main" id="{B5E09322-6C2A-4D58-8FBF-F8B22473A362}"/>
                </a:ext>
              </a:extLst>
            </p:cNvPr>
            <p:cNvPicPr>
              <a:picLocks noChangeAspect="1"/>
            </p:cNvPicPr>
            <p:nvPr/>
          </p:nvPicPr>
          <p:blipFill rotWithShape="1">
            <a:blip r:embed="rId5"/>
            <a:srcRect r="2798"/>
            <a:stretch/>
          </p:blipFill>
          <p:spPr>
            <a:xfrm>
              <a:off x="6916014" y="3431896"/>
              <a:ext cx="4420202" cy="2839086"/>
            </a:xfrm>
            <a:prstGeom prst="rect">
              <a:avLst/>
            </a:prstGeom>
          </p:spPr>
        </p:pic>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4B8ABDB1-527B-4231-A79B-2787628A41AA}"/>
                    </a:ext>
                  </a:extLst>
                </p:cNvPr>
                <p:cNvSpPr/>
                <p:nvPr/>
              </p:nvSpPr>
              <p:spPr>
                <a:xfrm>
                  <a:off x="9684225" y="3434791"/>
                  <a:ext cx="1555856" cy="357886"/>
                </a:xfrm>
                <a:prstGeom prst="rect">
                  <a:avLst/>
                </a:prstGeom>
              </p:spPr>
              <p:txBody>
                <a:bodyPr wrap="none">
                  <a:spAutoFit/>
                </a:bodyPr>
                <a:lstStyle/>
                <a:p>
                  <a:pPr algn="ctr"/>
                  <a:r>
                    <a:rPr lang="fr-FR" altLang="zh-CN" sz="1350" i="1" dirty="0">
                      <a:solidFill>
                        <a:srgbClr val="FF0000"/>
                      </a:solidFill>
                      <a:latin typeface="Times New Roman" panose="02020603050405020304" pitchFamily="18" charset="0"/>
                      <a:cs typeface="Times New Roman" panose="02020603050405020304" pitchFamily="18" charset="0"/>
                    </a:rPr>
                    <a:t> 10 billion </a:t>
                  </a:r>
                  <a14:m>
                    <m:oMath xmlns:m="http://schemas.openxmlformats.org/officeDocument/2006/math">
                      <m:r>
                        <a:rPr lang="en-US" altLang="zh-CN" sz="1350" i="1">
                          <a:solidFill>
                            <a:srgbClr val="FF0000"/>
                          </a:solidFill>
                          <a:latin typeface="Cambria Math" charset="0"/>
                          <a:cs typeface="Times New Roman" panose="02020603050405020304" pitchFamily="18" charset="0"/>
                        </a:rPr>
                        <m:t>𝐽</m:t>
                      </m:r>
                      <m:r>
                        <a:rPr lang="en-US" altLang="zh-CN" sz="1350" i="1">
                          <a:solidFill>
                            <a:srgbClr val="FF0000"/>
                          </a:solidFill>
                          <a:latin typeface="Cambria Math" charset="0"/>
                          <a:cs typeface="Times New Roman" panose="02020603050405020304" pitchFamily="18" charset="0"/>
                        </a:rPr>
                        <m:t>/</m:t>
                      </m:r>
                      <m:r>
                        <a:rPr lang="en-US" altLang="zh-CN" sz="1350" i="1">
                          <a:solidFill>
                            <a:srgbClr val="FF0000"/>
                          </a:solidFill>
                          <a:latin typeface="Cambria Math" charset="0"/>
                          <a:cs typeface="Times New Roman" panose="02020603050405020304" pitchFamily="18" charset="0"/>
                        </a:rPr>
                        <m:t>𝜓</m:t>
                      </m:r>
                    </m:oMath>
                  </a14:m>
                  <a:endParaRPr lang="zh-CN" altLang="en-US" sz="1350" i="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7" name="矩形 6">
                  <a:extLst>
                    <a:ext uri="{FF2B5EF4-FFF2-40B4-BE49-F238E27FC236}">
                      <a16:creationId xmlns:a16="http://schemas.microsoft.com/office/drawing/2014/main" id="{4B8ABDB1-527B-4231-A79B-2787628A41AA}"/>
                    </a:ext>
                  </a:extLst>
                </p:cNvPr>
                <p:cNvSpPr>
                  <a:spLocks noRot="1" noChangeAspect="1" noMove="1" noResize="1" noEditPoints="1" noAdjustHandles="1" noChangeArrowheads="1" noChangeShapeType="1" noTextEdit="1"/>
                </p:cNvSpPr>
                <p:nvPr/>
              </p:nvSpPr>
              <p:spPr>
                <a:xfrm>
                  <a:off x="9684225" y="3434791"/>
                  <a:ext cx="1555856" cy="357886"/>
                </a:xfrm>
                <a:prstGeom prst="rect">
                  <a:avLst/>
                </a:prstGeom>
                <a:blipFill>
                  <a:blip r:embed="rId6"/>
                  <a:stretch>
                    <a:fillRect t="-4167" b="-20833"/>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graphicFrame>
            <p:nvGraphicFramePr>
              <p:cNvPr id="14" name="表格 13">
                <a:extLst>
                  <a:ext uri="{FF2B5EF4-FFF2-40B4-BE49-F238E27FC236}">
                    <a16:creationId xmlns:a16="http://schemas.microsoft.com/office/drawing/2014/main" id="{88775C8D-ECA7-4EAF-9E6F-235D97B34DFF}"/>
                  </a:ext>
                </a:extLst>
              </p:cNvPr>
              <p:cNvGraphicFramePr>
                <a:graphicFrameLocks noGrp="1"/>
              </p:cNvGraphicFramePr>
              <p:nvPr>
                <p:extLst>
                  <p:ext uri="{D42A27DB-BD31-4B8C-83A1-F6EECF244321}">
                    <p14:modId xmlns:p14="http://schemas.microsoft.com/office/powerpoint/2010/main" val="2497375264"/>
                  </p:ext>
                </p:extLst>
              </p:nvPr>
            </p:nvGraphicFramePr>
            <p:xfrm>
              <a:off x="5497992" y="1062316"/>
              <a:ext cx="4949301" cy="2380529"/>
            </p:xfrm>
            <a:graphic>
              <a:graphicData uri="http://schemas.openxmlformats.org/drawingml/2006/table">
                <a:tbl>
                  <a:tblPr firstRow="1" bandRow="1"/>
                  <a:tblGrid>
                    <a:gridCol w="706985">
                      <a:extLst>
                        <a:ext uri="{9D8B030D-6E8A-4147-A177-3AD203B41FA5}">
                          <a16:colId xmlns:a16="http://schemas.microsoft.com/office/drawing/2014/main" val="20000"/>
                        </a:ext>
                      </a:extLst>
                    </a:gridCol>
                    <a:gridCol w="2053896">
                      <a:extLst>
                        <a:ext uri="{9D8B030D-6E8A-4147-A177-3AD203B41FA5}">
                          <a16:colId xmlns:a16="http://schemas.microsoft.com/office/drawing/2014/main" val="20001"/>
                        </a:ext>
                      </a:extLst>
                    </a:gridCol>
                    <a:gridCol w="2188420">
                      <a:extLst>
                        <a:ext uri="{9D8B030D-6E8A-4147-A177-3AD203B41FA5}">
                          <a16:colId xmlns:a16="http://schemas.microsoft.com/office/drawing/2014/main" val="20002"/>
                        </a:ext>
                      </a:extLst>
                    </a:gridCol>
                  </a:tblGrid>
                  <a:tr h="279479">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pPr algn="ctr"/>
                          <a:r>
                            <a:rPr lang="en-US" altLang="zh-CN" sz="1100" dirty="0">
                              <a:latin typeface="Calibri" panose="020F0502020204030204" pitchFamily="34" charset="0"/>
                              <a:cs typeface="Calibri" panose="020F0502020204030204" pitchFamily="34" charset="0"/>
                            </a:rPr>
                            <a:t>Paras.</a:t>
                          </a:r>
                          <a:endParaRPr lang="zh-CN" altLang="en-US" sz="1100"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pPr algn="ctr"/>
                          <a:r>
                            <a:rPr lang="en-US" altLang="zh-CN" sz="1100" dirty="0">
                              <a:solidFill>
                                <a:schemeClr val="bg1"/>
                              </a:solidFill>
                              <a:latin typeface="Calibri" panose="020F0502020204030204" pitchFamily="34" charset="0"/>
                              <a:cs typeface="Calibri" panose="020F0502020204030204" pitchFamily="34" charset="0"/>
                            </a:rPr>
                            <a:t>This Work (10 billion </a:t>
                          </a:r>
                          <a14:m>
                            <m:oMath xmlns:m="http://schemas.openxmlformats.org/officeDocument/2006/math">
                              <m:r>
                                <a:rPr lang="en-US" altLang="zh-CN" sz="1100" b="1" i="1" smtClean="0">
                                  <a:solidFill>
                                    <a:schemeClr val="bg1"/>
                                  </a:solidFill>
                                  <a:latin typeface="Cambria Math" panose="02040503050406030204" pitchFamily="18" charset="0"/>
                                </a:rPr>
                                <m:t>𝑱</m:t>
                              </m:r>
                              <m:r>
                                <a:rPr lang="en-US" altLang="zh-CN" sz="1100" b="1" i="1" smtClean="0">
                                  <a:solidFill>
                                    <a:schemeClr val="bg1"/>
                                  </a:solidFill>
                                  <a:latin typeface="Cambria Math" panose="02040503050406030204" pitchFamily="18" charset="0"/>
                                </a:rPr>
                                <m:t>/</m:t>
                              </m:r>
                              <m:r>
                                <a:rPr lang="en-US" altLang="zh-CN" sz="1100" b="1" i="1" smtClean="0">
                                  <a:solidFill>
                                    <a:schemeClr val="bg1"/>
                                  </a:solidFill>
                                  <a:latin typeface="Cambria Math" panose="02040503050406030204" pitchFamily="18" charset="0"/>
                                </a:rPr>
                                <m:t>𝝍</m:t>
                              </m:r>
                            </m:oMath>
                          </a14:m>
                          <a:r>
                            <a:rPr lang="en-US" altLang="zh-CN" sz="1100" dirty="0">
                              <a:solidFill>
                                <a:schemeClr val="bg1"/>
                              </a:solidFill>
                              <a:latin typeface="Calibri" panose="020F0502020204030204" pitchFamily="34" charset="0"/>
                              <a:cs typeface="Calibri" panose="020F0502020204030204" pitchFamily="34" charset="0"/>
                            </a:rPr>
                            <a:t>)</a:t>
                          </a:r>
                          <a:endParaRPr lang="zh-CN" altLang="en-US" sz="1100" dirty="0">
                            <a:solidFill>
                              <a:schemeClr val="bg1"/>
                            </a:solidFill>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pPr algn="ctr"/>
                          <a:r>
                            <a:rPr lang="en-US" altLang="zh-CN" sz="1100" dirty="0">
                              <a:latin typeface="Calibri" panose="020F0502020204030204" pitchFamily="34" charset="0"/>
                              <a:cs typeface="Calibri" panose="020F0502020204030204" pitchFamily="34" charset="0"/>
                            </a:rPr>
                            <a:t>Previous Results (1.3 billion </a:t>
                          </a:r>
                          <a14:m>
                            <m:oMath xmlns:m="http://schemas.openxmlformats.org/officeDocument/2006/math">
                              <m:r>
                                <a:rPr lang="en-US" altLang="zh-CN" sz="1100" b="1" i="1" smtClean="0">
                                  <a:latin typeface="Cambria Math" panose="02040503050406030204" pitchFamily="18" charset="0"/>
                                </a:rPr>
                                <m:t>𝑱</m:t>
                              </m:r>
                              <m:r>
                                <a:rPr lang="en-US" altLang="zh-CN" sz="1100" b="1" i="1" smtClean="0">
                                  <a:latin typeface="Cambria Math" panose="02040503050406030204" pitchFamily="18" charset="0"/>
                                </a:rPr>
                                <m:t>/</m:t>
                              </m:r>
                              <m:r>
                                <a:rPr lang="en-US" altLang="zh-CN" sz="1100" b="1" i="1" smtClean="0">
                                  <a:latin typeface="Cambria Math" panose="02040503050406030204" pitchFamily="18" charset="0"/>
                                </a:rPr>
                                <m:t>𝝍</m:t>
                              </m:r>
                            </m:oMath>
                          </a14:m>
                          <a:r>
                            <a:rPr lang="en-US" altLang="zh-CN" sz="1100" dirty="0">
                              <a:latin typeface="Calibri" panose="020F0502020204030204" pitchFamily="34" charset="0"/>
                              <a:cs typeface="Calibri" panose="020F0502020204030204" pitchFamily="34" charset="0"/>
                            </a:rPr>
                            <a:t>)</a:t>
                          </a:r>
                          <a:endParaRPr lang="zh-CN" altLang="en-US" sz="1100"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297359">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14:m>
                            <m:oMathPara xmlns:m="http://schemas.openxmlformats.org/officeDocument/2006/math">
                              <m:oMathParaPr>
                                <m:jc m:val="centerGroup"/>
                              </m:oMathParaPr>
                              <m:oMath xmlns:m="http://schemas.openxmlformats.org/officeDocument/2006/math">
                                <m:sSub>
                                  <m:sSubPr>
                                    <m:ctrlPr>
                                      <a:rPr lang="en-US" altLang="zh-CN" sz="1100" b="1" i="1" smtClean="0">
                                        <a:latin typeface="Cambria Math" panose="02040503050406030204" pitchFamily="18" charset="0"/>
                                      </a:rPr>
                                    </m:ctrlPr>
                                  </m:sSubPr>
                                  <m:e>
                                    <m:r>
                                      <a:rPr lang="en-US" altLang="zh-CN" sz="1100" b="1" i="1" smtClean="0">
                                        <a:latin typeface="Cambria Math" charset="0"/>
                                      </a:rPr>
                                      <m:t>𝜶</m:t>
                                    </m:r>
                                  </m:e>
                                  <m:sub>
                                    <m:r>
                                      <a:rPr lang="en-US" altLang="zh-CN" sz="1100" b="1" i="1" smtClean="0">
                                        <a:latin typeface="Cambria Math" charset="0"/>
                                      </a:rPr>
                                      <m:t>𝑱</m:t>
                                    </m:r>
                                    <m:r>
                                      <a:rPr lang="en-US" altLang="zh-CN" sz="1100" b="1" i="1" smtClean="0">
                                        <a:latin typeface="Cambria Math" charset="0"/>
                                      </a:rPr>
                                      <m:t>/</m:t>
                                    </m:r>
                                    <m:r>
                                      <a:rPr lang="en-US" altLang="zh-CN" sz="1100" b="1" i="1" smtClean="0">
                                        <a:latin typeface="Cambria Math" charset="0"/>
                                      </a:rPr>
                                      <m:t>𝝍</m:t>
                                    </m:r>
                                  </m:sub>
                                </m:sSub>
                              </m:oMath>
                            </m:oMathPara>
                          </a14:m>
                          <a:endParaRPr lang="zh-CN" altLang="en-US" sz="11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𝟒𝟕𝟒𝟖</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𝟎𝟎𝟐𝟐</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𝟎𝟎𝟐𝟒</m:t>
                                </m:r>
                              </m:oMath>
                            </m:oMathPara>
                          </a14:m>
                          <a:endParaRPr lang="zh-CN" altLang="en-US" sz="1100" b="1" dirty="0">
                            <a:solidFill>
                              <a:srgbClr val="C00000"/>
                            </a:solidFill>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100" b="1" i="1" smtClean="0">
                                    <a:latin typeface="Cambria Math" charset="0"/>
                                  </a:rPr>
                                  <m:t>𝟎</m:t>
                                </m:r>
                                <m:r>
                                  <a:rPr lang="en-US" altLang="zh-CN" sz="1100" b="1" i="1" smtClean="0">
                                    <a:latin typeface="Cambria Math" charset="0"/>
                                  </a:rPr>
                                  <m:t>.</m:t>
                                </m:r>
                                <m:r>
                                  <a:rPr lang="en-US" altLang="zh-CN" sz="1100" b="1" i="1" smtClean="0">
                                    <a:latin typeface="Cambria Math" charset="0"/>
                                  </a:rPr>
                                  <m:t>𝟒𝟔𝟏</m:t>
                                </m:r>
                                <m:r>
                                  <a:rPr lang="en-US" altLang="zh-CN" sz="1100" b="1" i="1" smtClean="0">
                                    <a:latin typeface="Cambria Math" charset="0"/>
                                  </a:rPr>
                                  <m:t>±</m:t>
                                </m:r>
                                <m:r>
                                  <a:rPr lang="en-US" altLang="zh-CN" sz="1100" b="1" i="1" smtClean="0">
                                    <a:latin typeface="Cambria Math" charset="0"/>
                                  </a:rPr>
                                  <m:t>𝟎</m:t>
                                </m:r>
                                <m:r>
                                  <a:rPr lang="en-US" altLang="zh-CN" sz="1100" b="1" i="1" smtClean="0">
                                    <a:latin typeface="Cambria Math" charset="0"/>
                                  </a:rPr>
                                  <m:t>.</m:t>
                                </m:r>
                                <m:r>
                                  <a:rPr lang="en-US" altLang="zh-CN" sz="1100" b="1" i="1" smtClean="0">
                                    <a:latin typeface="Cambria Math" charset="0"/>
                                  </a:rPr>
                                  <m:t>𝟎𝟎𝟔</m:t>
                                </m:r>
                                <m:r>
                                  <a:rPr lang="en-US" altLang="zh-CN" sz="1100" b="1" i="1" smtClean="0">
                                    <a:latin typeface="Cambria Math" charset="0"/>
                                  </a:rPr>
                                  <m:t>±</m:t>
                                </m:r>
                                <m:r>
                                  <a:rPr lang="en-US" altLang="zh-CN" sz="1100" b="1" i="1" smtClean="0">
                                    <a:latin typeface="Cambria Math" charset="0"/>
                                  </a:rPr>
                                  <m:t>𝟎</m:t>
                                </m:r>
                                <m:r>
                                  <a:rPr lang="en-US" altLang="zh-CN" sz="1100" b="1" i="1" smtClean="0">
                                    <a:latin typeface="Cambria Math" charset="0"/>
                                  </a:rPr>
                                  <m:t>.</m:t>
                                </m:r>
                                <m:r>
                                  <a:rPr lang="en-US" altLang="zh-CN" sz="1100" b="1" i="1" smtClean="0">
                                    <a:latin typeface="Cambria Math" charset="0"/>
                                  </a:rPr>
                                  <m:t>𝟎𝟎𝟕</m:t>
                                </m:r>
                              </m:oMath>
                            </m:oMathPara>
                          </a14:m>
                          <a:endParaRPr lang="zh-CN" altLang="en-US" sz="11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279479">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14:m>
                            <m:oMathPara xmlns:m="http://schemas.openxmlformats.org/officeDocument/2006/math">
                              <m:oMathParaPr>
                                <m:jc m:val="centerGroup"/>
                              </m:oMathParaPr>
                              <m:oMath xmlns:m="http://schemas.openxmlformats.org/officeDocument/2006/math">
                                <m:r>
                                  <a:rPr lang="en-US" altLang="zh-CN" sz="1100" b="1" i="0" smtClean="0">
                                    <a:latin typeface="Cambria Math" charset="0"/>
                                  </a:rPr>
                                  <m:t>𝚫𝚽</m:t>
                                </m:r>
                              </m:oMath>
                            </m:oMathPara>
                          </a14:m>
                          <a:endParaRPr lang="zh-CN" altLang="en-US" sz="11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𝟕𝟓𝟐𝟏</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𝟎𝟎𝟒𝟐</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𝟎𝟎𝟖𝟎</m:t>
                                </m:r>
                              </m:oMath>
                            </m:oMathPara>
                          </a14:m>
                          <a:endParaRPr lang="zh-CN" altLang="en-US" sz="1100" b="1" dirty="0">
                            <a:solidFill>
                              <a:srgbClr val="C00000"/>
                            </a:solidFill>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100" b="1" i="1" smtClean="0">
                                    <a:latin typeface="Cambria Math" charset="0"/>
                                  </a:rPr>
                                  <m:t>𝟎</m:t>
                                </m:r>
                                <m:r>
                                  <a:rPr lang="en-US" altLang="zh-CN" sz="1100" b="1" i="1" smtClean="0">
                                    <a:latin typeface="Cambria Math" charset="0"/>
                                  </a:rPr>
                                  <m:t>.</m:t>
                                </m:r>
                                <m:r>
                                  <a:rPr lang="en-US" altLang="zh-CN" sz="1100" b="1" i="1" smtClean="0">
                                    <a:latin typeface="Cambria Math" charset="0"/>
                                  </a:rPr>
                                  <m:t>𝟕𝟒𝟎</m:t>
                                </m:r>
                                <m:r>
                                  <a:rPr lang="en-US" altLang="zh-CN" sz="1100" b="1" i="1" smtClean="0">
                                    <a:latin typeface="Cambria Math" charset="0"/>
                                  </a:rPr>
                                  <m:t>±</m:t>
                                </m:r>
                                <m:r>
                                  <a:rPr lang="en-US" altLang="zh-CN" sz="1100" b="1" i="1" smtClean="0">
                                    <a:latin typeface="Cambria Math" charset="0"/>
                                  </a:rPr>
                                  <m:t>𝟎</m:t>
                                </m:r>
                                <m:r>
                                  <a:rPr lang="en-US" altLang="zh-CN" sz="1100" b="1" i="1" smtClean="0">
                                    <a:latin typeface="Cambria Math" charset="0"/>
                                  </a:rPr>
                                  <m:t>.</m:t>
                                </m:r>
                                <m:r>
                                  <a:rPr lang="en-US" altLang="zh-CN" sz="1100" b="1" i="1" smtClean="0">
                                    <a:latin typeface="Cambria Math" charset="0"/>
                                  </a:rPr>
                                  <m:t>𝟎𝟏𝟎</m:t>
                                </m:r>
                                <m:r>
                                  <a:rPr lang="en-US" altLang="zh-CN" sz="1100" b="1" i="1" smtClean="0">
                                    <a:latin typeface="Cambria Math" charset="0"/>
                                  </a:rPr>
                                  <m:t>±</m:t>
                                </m:r>
                                <m:r>
                                  <a:rPr lang="en-US" altLang="zh-CN" sz="1100" b="1" i="1" smtClean="0">
                                    <a:latin typeface="Cambria Math" charset="0"/>
                                  </a:rPr>
                                  <m:t>𝟎</m:t>
                                </m:r>
                                <m:r>
                                  <a:rPr lang="en-US" altLang="zh-CN" sz="1100" b="1" i="1" smtClean="0">
                                    <a:latin typeface="Cambria Math" charset="0"/>
                                  </a:rPr>
                                  <m:t>.</m:t>
                                </m:r>
                                <m:r>
                                  <a:rPr lang="en-US" altLang="zh-CN" sz="1100" b="1" i="1" smtClean="0">
                                    <a:latin typeface="Cambria Math" charset="0"/>
                                  </a:rPr>
                                  <m:t>𝟎𝟎𝟗</m:t>
                                </m:r>
                              </m:oMath>
                            </m:oMathPara>
                          </a14:m>
                          <a:endParaRPr lang="zh-CN" altLang="en-US" sz="11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279479">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14:m>
                            <m:oMathPara xmlns:m="http://schemas.openxmlformats.org/officeDocument/2006/math">
                              <m:oMathParaPr>
                                <m:jc m:val="centerGroup"/>
                              </m:oMathParaPr>
                              <m:oMath xmlns:m="http://schemas.openxmlformats.org/officeDocument/2006/math">
                                <m:sSub>
                                  <m:sSubPr>
                                    <m:ctrlPr>
                                      <a:rPr lang="en-US" altLang="zh-CN" sz="1100" b="1" i="1" smtClean="0">
                                        <a:latin typeface="Cambria Math" panose="02040503050406030204" pitchFamily="18" charset="0"/>
                                      </a:rPr>
                                    </m:ctrlPr>
                                  </m:sSubPr>
                                  <m:e>
                                    <m:r>
                                      <a:rPr lang="en-US" altLang="zh-CN" sz="1100" b="1" i="1" smtClean="0">
                                        <a:latin typeface="Cambria Math" charset="0"/>
                                      </a:rPr>
                                      <m:t>𝜶</m:t>
                                    </m:r>
                                  </m:e>
                                  <m:sub>
                                    <m:r>
                                      <a:rPr lang="en-US" altLang="zh-CN" sz="1100" b="1" i="1" smtClean="0">
                                        <a:latin typeface="Cambria Math" charset="0"/>
                                      </a:rPr>
                                      <m:t>−</m:t>
                                    </m:r>
                                  </m:sub>
                                </m:sSub>
                              </m:oMath>
                            </m:oMathPara>
                          </a14:m>
                          <a:endParaRPr lang="zh-CN" altLang="en-US" sz="11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𝟕𝟓𝟏𝟗</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𝟎𝟎𝟑𝟔</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𝟎𝟎𝟏𝟗</m:t>
                                </m:r>
                              </m:oMath>
                            </m:oMathPara>
                          </a14:m>
                          <a:endParaRPr lang="zh-CN" altLang="en-US" sz="1100" b="1" dirty="0">
                            <a:solidFill>
                              <a:srgbClr val="C00000"/>
                            </a:solidFill>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100" b="1" i="1" smtClean="0">
                                    <a:latin typeface="Cambria Math" charset="0"/>
                                  </a:rPr>
                                  <m:t>𝟎</m:t>
                                </m:r>
                                <m:r>
                                  <a:rPr lang="en-US" altLang="zh-CN" sz="1100" b="1" i="1" smtClean="0">
                                    <a:latin typeface="Cambria Math" charset="0"/>
                                  </a:rPr>
                                  <m:t>.</m:t>
                                </m:r>
                                <m:r>
                                  <a:rPr lang="en-US" altLang="zh-CN" sz="1100" b="1" i="1" smtClean="0">
                                    <a:latin typeface="Cambria Math" charset="0"/>
                                  </a:rPr>
                                  <m:t>𝟕𝟓𝟎</m:t>
                                </m:r>
                                <m:r>
                                  <a:rPr lang="en-US" altLang="zh-CN" sz="1100" b="1" i="1" smtClean="0">
                                    <a:latin typeface="Cambria Math" charset="0"/>
                                  </a:rPr>
                                  <m:t>±</m:t>
                                </m:r>
                                <m:r>
                                  <a:rPr lang="en-US" altLang="zh-CN" sz="1100" b="1" i="1" smtClean="0">
                                    <a:latin typeface="Cambria Math" charset="0"/>
                                  </a:rPr>
                                  <m:t>𝟎</m:t>
                                </m:r>
                                <m:r>
                                  <a:rPr lang="en-US" altLang="zh-CN" sz="1100" b="1" i="1" smtClean="0">
                                    <a:latin typeface="Cambria Math" charset="0"/>
                                  </a:rPr>
                                  <m:t>.</m:t>
                                </m:r>
                                <m:r>
                                  <a:rPr lang="en-US" altLang="zh-CN" sz="1100" b="1" i="1" smtClean="0">
                                    <a:latin typeface="Cambria Math" charset="0"/>
                                  </a:rPr>
                                  <m:t>𝟎𝟎𝟗</m:t>
                                </m:r>
                                <m:r>
                                  <a:rPr lang="en-US" altLang="zh-CN" sz="1100" b="1" i="1" smtClean="0">
                                    <a:latin typeface="Cambria Math" charset="0"/>
                                  </a:rPr>
                                  <m:t>±</m:t>
                                </m:r>
                                <m:r>
                                  <a:rPr lang="en-US" altLang="zh-CN" sz="1100" b="1" i="1" smtClean="0">
                                    <a:latin typeface="Cambria Math" charset="0"/>
                                  </a:rPr>
                                  <m:t>𝟎</m:t>
                                </m:r>
                                <m:r>
                                  <a:rPr lang="en-US" altLang="zh-CN" sz="1100" b="1" i="1" smtClean="0">
                                    <a:latin typeface="Cambria Math" charset="0"/>
                                  </a:rPr>
                                  <m:t>.</m:t>
                                </m:r>
                                <m:r>
                                  <a:rPr lang="en-US" altLang="zh-CN" sz="1100" b="1" i="1" smtClean="0">
                                    <a:latin typeface="Cambria Math" charset="0"/>
                                  </a:rPr>
                                  <m:t>𝟎𝟎𝟒</m:t>
                                </m:r>
                              </m:oMath>
                            </m:oMathPara>
                          </a14:m>
                          <a:endParaRPr lang="zh-CN" altLang="en-US" sz="11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3"/>
                      </a:ext>
                    </a:extLst>
                  </a:tr>
                  <a:tr h="473236">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14:m>
                            <m:oMathPara xmlns:m="http://schemas.openxmlformats.org/officeDocument/2006/math">
                              <m:oMathParaPr>
                                <m:jc m:val="centerGroup"/>
                              </m:oMathParaPr>
                              <m:oMath xmlns:m="http://schemas.openxmlformats.org/officeDocument/2006/math">
                                <m:sSub>
                                  <m:sSubPr>
                                    <m:ctrlPr>
                                      <a:rPr lang="en-US" altLang="zh-CN" sz="1100" b="1" i="1" smtClean="0">
                                        <a:latin typeface="Cambria Math" panose="02040503050406030204" pitchFamily="18" charset="0"/>
                                      </a:rPr>
                                    </m:ctrlPr>
                                  </m:sSubPr>
                                  <m:e>
                                    <m:r>
                                      <a:rPr lang="en-US" altLang="zh-CN" sz="1100" b="1" i="1" smtClean="0">
                                        <a:latin typeface="Cambria Math" charset="0"/>
                                      </a:rPr>
                                      <m:t>𝜶</m:t>
                                    </m:r>
                                  </m:e>
                                  <m:sub>
                                    <m:r>
                                      <a:rPr lang="en-US" altLang="zh-CN" sz="1100" b="1" i="1" smtClean="0">
                                        <a:latin typeface="Cambria Math" charset="0"/>
                                      </a:rPr>
                                      <m:t>+</m:t>
                                    </m:r>
                                  </m:sub>
                                </m:sSub>
                              </m:oMath>
                            </m:oMathPara>
                          </a14:m>
                          <a:endParaRPr lang="zh-CN" altLang="en-US" sz="1100" b="1" dirty="0">
                            <a:latin typeface="Calibri" panose="020F0502020204030204" pitchFamily="34" charset="0"/>
                            <a:cs typeface="Calibri" panose="020F0502020204030204" pitchFamily="34" charset="0"/>
                          </a:endParaRPr>
                        </a:p>
                      </a:txBody>
                      <a:tcPr marL="68580" marR="68580" marT="34290" marB="34290">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𝟕𝟓𝟓𝟗</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𝟎𝟎𝟑𝟔</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𝟎𝟎𝟐𝟗</m:t>
                                </m:r>
                              </m:oMath>
                            </m:oMathPara>
                          </a14:m>
                          <a:endParaRPr lang="zh-CN" altLang="en-US" sz="1100" b="1" dirty="0">
                            <a:solidFill>
                              <a:srgbClr val="C00000"/>
                            </a:solidFill>
                            <a:latin typeface="Calibri" panose="020F0502020204030204" pitchFamily="34" charset="0"/>
                            <a:cs typeface="Calibri" panose="020F0502020204030204" pitchFamily="34" charset="0"/>
                          </a:endParaRPr>
                        </a:p>
                      </a:txBody>
                      <a:tcPr marL="68580" marR="68580" marT="34290" marB="34290">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100" b="1" i="1" smtClean="0">
                                    <a:latin typeface="Cambria Math" charset="0"/>
                                  </a:rPr>
                                  <m:t>−</m:t>
                                </m:r>
                                <m:r>
                                  <a:rPr lang="en-US" altLang="zh-CN" sz="1100" b="1" i="1" smtClean="0">
                                    <a:latin typeface="Cambria Math" charset="0"/>
                                  </a:rPr>
                                  <m:t>𝟎</m:t>
                                </m:r>
                                <m:r>
                                  <a:rPr lang="en-US" altLang="zh-CN" sz="1100" b="1" i="1" smtClean="0">
                                    <a:latin typeface="Cambria Math" charset="0"/>
                                  </a:rPr>
                                  <m:t>.</m:t>
                                </m:r>
                                <m:r>
                                  <a:rPr lang="en-US" altLang="zh-CN" sz="1100" b="1" i="1" smtClean="0">
                                    <a:latin typeface="Cambria Math" charset="0"/>
                                  </a:rPr>
                                  <m:t>𝟕𝟓𝟖</m:t>
                                </m:r>
                                <m:r>
                                  <a:rPr lang="en-US" altLang="zh-CN" sz="1100" b="1" i="1" smtClean="0">
                                    <a:latin typeface="Cambria Math" charset="0"/>
                                  </a:rPr>
                                  <m:t>±</m:t>
                                </m:r>
                                <m:r>
                                  <a:rPr lang="en-US" altLang="zh-CN" sz="1100" b="1" i="1" smtClean="0">
                                    <a:latin typeface="Cambria Math" charset="0"/>
                                  </a:rPr>
                                  <m:t>𝟎</m:t>
                                </m:r>
                                <m:r>
                                  <a:rPr lang="en-US" altLang="zh-CN" sz="1100" b="1" i="1" smtClean="0">
                                    <a:latin typeface="Cambria Math" charset="0"/>
                                  </a:rPr>
                                  <m:t>.</m:t>
                                </m:r>
                                <m:r>
                                  <a:rPr lang="en-US" altLang="zh-CN" sz="1100" b="1" i="1" smtClean="0">
                                    <a:latin typeface="Cambria Math" charset="0"/>
                                  </a:rPr>
                                  <m:t>𝟎𝟏𝟎</m:t>
                                </m:r>
                                <m:r>
                                  <a:rPr lang="en-US" altLang="zh-CN" sz="1100" b="1" i="1" smtClean="0">
                                    <a:latin typeface="Cambria Math" charset="0"/>
                                  </a:rPr>
                                  <m:t>±</m:t>
                                </m:r>
                                <m:r>
                                  <a:rPr lang="en-US" altLang="zh-CN" sz="1100" b="1" i="1" smtClean="0">
                                    <a:latin typeface="Cambria Math" charset="0"/>
                                  </a:rPr>
                                  <m:t>𝟎</m:t>
                                </m:r>
                                <m:r>
                                  <a:rPr lang="en-US" altLang="zh-CN" sz="1100" b="1" i="1" smtClean="0">
                                    <a:latin typeface="Cambria Math" charset="0"/>
                                  </a:rPr>
                                  <m:t>.</m:t>
                                </m:r>
                                <m:r>
                                  <a:rPr lang="en-US" altLang="zh-CN" sz="1100" b="1" i="1" smtClean="0">
                                    <a:latin typeface="Cambria Math" charset="0"/>
                                  </a:rPr>
                                  <m:t>𝟎𝟎𝟕</m:t>
                                </m:r>
                              </m:oMath>
                            </m:oMathPara>
                          </a14:m>
                          <a:endParaRPr lang="zh-CN" altLang="en-US" sz="1100" b="1" dirty="0">
                            <a:latin typeface="Calibri" panose="020F0502020204030204" pitchFamily="34" charset="0"/>
                            <a:cs typeface="Calibri" panose="020F0502020204030204" pitchFamily="34" charset="0"/>
                          </a:endParaRPr>
                        </a:p>
                      </a:txBody>
                      <a:tcPr marL="68580" marR="68580" marT="34290" marB="34290">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4"/>
                      </a:ext>
                    </a:extLst>
                  </a:tr>
                  <a:tr h="473236">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CN" sz="1100" b="1" i="1" smtClean="0">
                                        <a:latin typeface="Cambria Math" panose="02040503050406030204" pitchFamily="18" charset="0"/>
                                      </a:rPr>
                                    </m:ctrlPr>
                                  </m:sSubPr>
                                  <m:e>
                                    <m:r>
                                      <a:rPr lang="en-US" altLang="zh-CN" sz="1100" b="1" i="1" smtClean="0">
                                        <a:latin typeface="Cambria Math" charset="0"/>
                                      </a:rPr>
                                      <m:t>𝑨</m:t>
                                    </m:r>
                                  </m:e>
                                  <m:sub>
                                    <m:r>
                                      <a:rPr lang="en-US" altLang="zh-CN" sz="1100" b="1" i="1" smtClean="0">
                                        <a:latin typeface="Cambria Math" charset="0"/>
                                      </a:rPr>
                                      <m:t>𝑪𝑷</m:t>
                                    </m:r>
                                  </m:sub>
                                </m:sSub>
                              </m:oMath>
                            </m:oMathPara>
                          </a14:m>
                          <a:endParaRPr lang="zh-CN" altLang="en-US" sz="11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𝟎𝟎𝟐𝟓</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𝟎𝟎𝟒𝟔</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𝟎𝟎𝟏𝟏</m:t>
                                </m:r>
                              </m:oMath>
                            </m:oMathPara>
                          </a14:m>
                          <a:endParaRPr lang="zh-CN" altLang="en-US" sz="1100" b="1" dirty="0">
                            <a:solidFill>
                              <a:srgbClr val="C00000"/>
                            </a:solidFill>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100" b="1" i="1" smtClean="0">
                                    <a:latin typeface="Cambria Math" panose="02040503050406030204" pitchFamily="18" charset="0"/>
                                  </a:rPr>
                                  <m:t>−</m:t>
                                </m:r>
                                <m:r>
                                  <a:rPr lang="en-US" altLang="zh-CN" sz="1100" b="1" i="1" smtClean="0">
                                    <a:latin typeface="Cambria Math" charset="0"/>
                                  </a:rPr>
                                  <m:t>𝟎</m:t>
                                </m:r>
                                <m:r>
                                  <a:rPr lang="en-US" altLang="zh-CN" sz="1100" b="1" i="1" smtClean="0">
                                    <a:latin typeface="Cambria Math" charset="0"/>
                                  </a:rPr>
                                  <m:t>.</m:t>
                                </m:r>
                                <m:r>
                                  <a:rPr lang="en-US" altLang="zh-CN" sz="1100" b="1" i="1" smtClean="0">
                                    <a:latin typeface="Cambria Math" charset="0"/>
                                  </a:rPr>
                                  <m:t>𝟎𝟎𝟔</m:t>
                                </m:r>
                                <m:r>
                                  <a:rPr lang="en-US" altLang="zh-CN" sz="1100" b="1" i="1" smtClean="0">
                                    <a:latin typeface="Cambria Math" charset="0"/>
                                  </a:rPr>
                                  <m:t>±</m:t>
                                </m:r>
                                <m:r>
                                  <a:rPr lang="en-US" altLang="zh-CN" sz="1100" b="1" i="1" smtClean="0">
                                    <a:latin typeface="Cambria Math" charset="0"/>
                                  </a:rPr>
                                  <m:t>𝟎</m:t>
                                </m:r>
                                <m:r>
                                  <a:rPr lang="en-US" altLang="zh-CN" sz="1100" b="1" i="1" smtClean="0">
                                    <a:latin typeface="Cambria Math" charset="0"/>
                                  </a:rPr>
                                  <m:t>.</m:t>
                                </m:r>
                                <m:r>
                                  <a:rPr lang="en-US" altLang="zh-CN" sz="1100" b="1" i="1" smtClean="0">
                                    <a:latin typeface="Cambria Math" charset="0"/>
                                  </a:rPr>
                                  <m:t>𝟎𝟏𝟐</m:t>
                                </m:r>
                                <m:r>
                                  <a:rPr lang="en-US" altLang="zh-CN" sz="1100" b="1" i="1" smtClean="0">
                                    <a:latin typeface="Cambria Math" charset="0"/>
                                  </a:rPr>
                                  <m:t>±</m:t>
                                </m:r>
                                <m:r>
                                  <a:rPr lang="en-US" altLang="zh-CN" sz="1100" b="1" i="1" smtClean="0">
                                    <a:latin typeface="Cambria Math" charset="0"/>
                                  </a:rPr>
                                  <m:t>𝟎</m:t>
                                </m:r>
                                <m:r>
                                  <a:rPr lang="en-US" altLang="zh-CN" sz="1100" b="1" i="1" smtClean="0">
                                    <a:latin typeface="Cambria Math" charset="0"/>
                                  </a:rPr>
                                  <m:t>.</m:t>
                                </m:r>
                                <m:r>
                                  <a:rPr lang="en-US" altLang="zh-CN" sz="1100" b="1" i="1" smtClean="0">
                                    <a:latin typeface="Cambria Math" charset="0"/>
                                  </a:rPr>
                                  <m:t>𝟎𝟎𝟕</m:t>
                                </m:r>
                              </m:oMath>
                            </m:oMathPara>
                          </a14:m>
                          <a:endParaRPr lang="zh-CN" altLang="en-US" sz="11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5"/>
                      </a:ext>
                    </a:extLst>
                  </a:tr>
                  <a:tr h="298261">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a14:m>
                            <m:oMathPara xmlns:m="http://schemas.openxmlformats.org/officeDocument/2006/math">
                              <m:oMathParaPr>
                                <m:jc m:val="centerGroup"/>
                              </m:oMathParaPr>
                              <m:oMath xmlns:m="http://schemas.openxmlformats.org/officeDocument/2006/math">
                                <m:sSub>
                                  <m:sSubPr>
                                    <m:ctrlPr>
                                      <a:rPr lang="en-US" altLang="zh-CN" sz="1100" b="1" i="1" smtClean="0">
                                        <a:latin typeface="Cambria Math" panose="02040503050406030204" pitchFamily="18" charset="0"/>
                                      </a:rPr>
                                    </m:ctrlPr>
                                  </m:sSubPr>
                                  <m:e>
                                    <m:r>
                                      <a:rPr lang="en-US" altLang="zh-CN" sz="1100" b="1" i="1" smtClean="0">
                                        <a:latin typeface="Cambria Math" charset="0"/>
                                      </a:rPr>
                                      <m:t>𝜶</m:t>
                                    </m:r>
                                  </m:e>
                                  <m:sub>
                                    <m:r>
                                      <a:rPr lang="en-US" altLang="zh-CN" sz="1100" b="1" i="1" smtClean="0">
                                        <a:latin typeface="Cambria Math" charset="0"/>
                                      </a:rPr>
                                      <m:t>𝒂𝒗𝒈</m:t>
                                    </m:r>
                                  </m:sub>
                                </m:sSub>
                              </m:oMath>
                            </m:oMathPara>
                          </a14:m>
                          <a:endParaRPr lang="zh-CN" altLang="en-US" sz="11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𝟕𝟓𝟒𝟐</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𝟎𝟎𝟏𝟎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m:t>
                                </m:r>
                                <m:r>
                                  <a:rPr lang="en-US" altLang="zh-CN" sz="1100" b="1" i="1" smtClean="0">
                                    <a:solidFill>
                                      <a:srgbClr val="C00000"/>
                                    </a:solidFill>
                                    <a:latin typeface="Cambria Math" charset="0"/>
                                  </a:rPr>
                                  <m:t>.</m:t>
                                </m:r>
                                <m:r>
                                  <a:rPr lang="en-US" altLang="zh-CN" sz="1100" b="1" i="1" smtClean="0">
                                    <a:solidFill>
                                      <a:srgbClr val="C00000"/>
                                    </a:solidFill>
                                    <a:latin typeface="Cambria Math" charset="0"/>
                                  </a:rPr>
                                  <m:t>𝟎𝟎𝟐𝟎</m:t>
                                </m:r>
                              </m:oMath>
                            </m:oMathPara>
                          </a14:m>
                          <a:endParaRPr lang="zh-CN" altLang="en-US" sz="1100" b="1" dirty="0">
                            <a:solidFill>
                              <a:srgbClr val="C00000"/>
                            </a:solidFill>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dirty="0">
                              <a:latin typeface="Calibri" panose="020F0502020204030204" pitchFamily="34" charset="0"/>
                              <a:cs typeface="Calibri" panose="020F0502020204030204" pitchFamily="34" charset="0"/>
                              <a:sym typeface="Symbol" panose="05050102010706020507" pitchFamily="18" charset="2"/>
                            </a:rPr>
                            <a:t></a:t>
                          </a:r>
                          <a:endParaRPr lang="zh-CN" altLang="en-US" sz="11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6"/>
                      </a:ext>
                    </a:extLst>
                  </a:tr>
                </a:tbl>
              </a:graphicData>
            </a:graphic>
          </p:graphicFrame>
        </mc:Choice>
        <mc:Fallback xmlns="">
          <p:graphicFrame>
            <p:nvGraphicFramePr>
              <p:cNvPr id="14" name="表格 13">
                <a:extLst>
                  <a:ext uri="{FF2B5EF4-FFF2-40B4-BE49-F238E27FC236}">
                    <a16:creationId xmlns:a16="http://schemas.microsoft.com/office/drawing/2014/main" id="{88775C8D-ECA7-4EAF-9E6F-235D97B34DFF}"/>
                  </a:ext>
                </a:extLst>
              </p:cNvPr>
              <p:cNvGraphicFramePr>
                <a:graphicFrameLocks noGrp="1"/>
              </p:cNvGraphicFramePr>
              <p:nvPr>
                <p:extLst>
                  <p:ext uri="{D42A27DB-BD31-4B8C-83A1-F6EECF244321}">
                    <p14:modId xmlns:p14="http://schemas.microsoft.com/office/powerpoint/2010/main" val="2497375264"/>
                  </p:ext>
                </p:extLst>
              </p:nvPr>
            </p:nvGraphicFramePr>
            <p:xfrm>
              <a:off x="5497992" y="1062316"/>
              <a:ext cx="4949301" cy="2380529"/>
            </p:xfrm>
            <a:graphic>
              <a:graphicData uri="http://schemas.openxmlformats.org/drawingml/2006/table">
                <a:tbl>
                  <a:tblPr firstRow="1" bandRow="1"/>
                  <a:tblGrid>
                    <a:gridCol w="706985">
                      <a:extLst>
                        <a:ext uri="{9D8B030D-6E8A-4147-A177-3AD203B41FA5}">
                          <a16:colId xmlns:a16="http://schemas.microsoft.com/office/drawing/2014/main" val="20000"/>
                        </a:ext>
                      </a:extLst>
                    </a:gridCol>
                    <a:gridCol w="2053896">
                      <a:extLst>
                        <a:ext uri="{9D8B030D-6E8A-4147-A177-3AD203B41FA5}">
                          <a16:colId xmlns:a16="http://schemas.microsoft.com/office/drawing/2014/main" val="20001"/>
                        </a:ext>
                      </a:extLst>
                    </a:gridCol>
                    <a:gridCol w="2188420">
                      <a:extLst>
                        <a:ext uri="{9D8B030D-6E8A-4147-A177-3AD203B41FA5}">
                          <a16:colId xmlns:a16="http://schemas.microsoft.com/office/drawing/2014/main" val="20002"/>
                        </a:ext>
                      </a:extLst>
                    </a:gridCol>
                  </a:tblGrid>
                  <a:tr h="279479">
                    <a:tc>
                      <a:txBody>
                        <a:bodyPr/>
                        <a:lstStyle>
                          <a:lvl1pPr marL="0" algn="l" defTabSz="914400" rtl="0" eaLnBrk="1" latinLnBrk="0" hangingPunct="1">
                            <a:defRPr sz="1800" b="1" kern="1200">
                              <a:solidFill>
                                <a:schemeClr val="lt1"/>
                              </a:solidFill>
                              <a:latin typeface="等线" panose="020F0502020204030204"/>
                            </a:defRPr>
                          </a:lvl1pPr>
                          <a:lvl2pPr marL="457200" algn="l" defTabSz="914400" rtl="0" eaLnBrk="1" latinLnBrk="0" hangingPunct="1">
                            <a:defRPr sz="1800" b="1" kern="1200">
                              <a:solidFill>
                                <a:schemeClr val="lt1"/>
                              </a:solidFill>
                              <a:latin typeface="等线" panose="020F0502020204030204"/>
                            </a:defRPr>
                          </a:lvl2pPr>
                          <a:lvl3pPr marL="914400" algn="l" defTabSz="914400" rtl="0" eaLnBrk="1" latinLnBrk="0" hangingPunct="1">
                            <a:defRPr sz="1800" b="1" kern="1200">
                              <a:solidFill>
                                <a:schemeClr val="lt1"/>
                              </a:solidFill>
                              <a:latin typeface="等线" panose="020F0502020204030204"/>
                            </a:defRPr>
                          </a:lvl3pPr>
                          <a:lvl4pPr marL="1371600" algn="l" defTabSz="914400" rtl="0" eaLnBrk="1" latinLnBrk="0" hangingPunct="1">
                            <a:defRPr sz="1800" b="1" kern="1200">
                              <a:solidFill>
                                <a:schemeClr val="lt1"/>
                              </a:solidFill>
                              <a:latin typeface="等线" panose="020F0502020204030204"/>
                            </a:defRPr>
                          </a:lvl4pPr>
                          <a:lvl5pPr marL="1828800" algn="l" defTabSz="914400" rtl="0" eaLnBrk="1" latinLnBrk="0" hangingPunct="1">
                            <a:defRPr sz="1800" b="1" kern="1200">
                              <a:solidFill>
                                <a:schemeClr val="lt1"/>
                              </a:solidFill>
                              <a:latin typeface="等线" panose="020F0502020204030204"/>
                            </a:defRPr>
                          </a:lvl5pPr>
                          <a:lvl6pPr marL="2286000" algn="l" defTabSz="914400" rtl="0" eaLnBrk="1" latinLnBrk="0" hangingPunct="1">
                            <a:defRPr sz="1800" b="1" kern="1200">
                              <a:solidFill>
                                <a:schemeClr val="lt1"/>
                              </a:solidFill>
                              <a:latin typeface="等线" panose="020F0502020204030204"/>
                            </a:defRPr>
                          </a:lvl6pPr>
                          <a:lvl7pPr marL="2743200" algn="l" defTabSz="914400" rtl="0" eaLnBrk="1" latinLnBrk="0" hangingPunct="1">
                            <a:defRPr sz="1800" b="1" kern="1200">
                              <a:solidFill>
                                <a:schemeClr val="lt1"/>
                              </a:solidFill>
                              <a:latin typeface="等线" panose="020F0502020204030204"/>
                            </a:defRPr>
                          </a:lvl7pPr>
                          <a:lvl8pPr marL="3200400" algn="l" defTabSz="914400" rtl="0" eaLnBrk="1" latinLnBrk="0" hangingPunct="1">
                            <a:defRPr sz="1800" b="1" kern="1200">
                              <a:solidFill>
                                <a:schemeClr val="lt1"/>
                              </a:solidFill>
                              <a:latin typeface="等线" panose="020F0502020204030204"/>
                            </a:defRPr>
                          </a:lvl8pPr>
                          <a:lvl9pPr marL="3657600" algn="l" defTabSz="914400" rtl="0" eaLnBrk="1" latinLnBrk="0" hangingPunct="1">
                            <a:defRPr sz="1800" b="1" kern="1200">
                              <a:solidFill>
                                <a:schemeClr val="lt1"/>
                              </a:solidFill>
                              <a:latin typeface="等线" panose="020F0502020204030204"/>
                            </a:defRPr>
                          </a:lvl9pPr>
                        </a:lstStyle>
                        <a:p>
                          <a:pPr algn="ctr"/>
                          <a:r>
                            <a:rPr lang="en-US" altLang="zh-CN" sz="1100" dirty="0">
                              <a:latin typeface="Calibri" panose="020F0502020204030204" pitchFamily="34" charset="0"/>
                              <a:cs typeface="Calibri" panose="020F0502020204030204" pitchFamily="34" charset="0"/>
                            </a:rPr>
                            <a:t>Paras.</a:t>
                          </a:r>
                          <a:endParaRPr lang="zh-CN" altLang="en-US" sz="1100"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blipFill>
                          <a:blip r:embed="rId7"/>
                          <a:stretch>
                            <a:fillRect l="-34568" r="-108025" b="-763636"/>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blipFill>
                          <a:blip r:embed="rId7"/>
                          <a:stretch>
                            <a:fillRect l="-126012" r="-1156" b="-763636"/>
                          </a:stretch>
                        </a:blipFill>
                      </a:tcPr>
                    </a:tc>
                    <a:extLst>
                      <a:ext uri="{0D108BD9-81ED-4DB2-BD59-A6C34878D82A}">
                        <a16:rowId xmlns:a16="http://schemas.microsoft.com/office/drawing/2014/main" val="10000"/>
                      </a:ext>
                    </a:extLst>
                  </a:tr>
                  <a:tr h="297359">
                    <a:tc>
                      <a:txBody>
                        <a:bodyPr/>
                        <a:lstStyle/>
                        <a:p>
                          <a:endParaRPr lang="zh-CN"/>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7"/>
                          <a:stretch>
                            <a:fillRect t="-91667" r="-601786" b="-600000"/>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7"/>
                          <a:stretch>
                            <a:fillRect l="-34568" t="-91667" r="-108025" b="-600000"/>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7"/>
                          <a:stretch>
                            <a:fillRect l="-126012" t="-91667" r="-1156" b="-600000"/>
                          </a:stretch>
                        </a:blipFill>
                      </a:tcPr>
                    </a:tc>
                    <a:extLst>
                      <a:ext uri="{0D108BD9-81ED-4DB2-BD59-A6C34878D82A}">
                        <a16:rowId xmlns:a16="http://schemas.microsoft.com/office/drawing/2014/main" val="10001"/>
                      </a:ext>
                    </a:extLst>
                  </a:tr>
                  <a:tr h="279479">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7"/>
                          <a:stretch>
                            <a:fillRect t="-209091" r="-601786" b="-554545"/>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7"/>
                          <a:stretch>
                            <a:fillRect l="-34568" t="-209091" r="-108025" b="-554545"/>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7"/>
                          <a:stretch>
                            <a:fillRect l="-126012" t="-209091" r="-1156" b="-554545"/>
                          </a:stretch>
                        </a:blipFill>
                      </a:tcPr>
                    </a:tc>
                    <a:extLst>
                      <a:ext uri="{0D108BD9-81ED-4DB2-BD59-A6C34878D82A}">
                        <a16:rowId xmlns:a16="http://schemas.microsoft.com/office/drawing/2014/main" val="10002"/>
                      </a:ext>
                    </a:extLst>
                  </a:tr>
                  <a:tr h="279479">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blipFill>
                          <a:blip r:embed="rId7"/>
                          <a:stretch>
                            <a:fillRect t="-309091" r="-601786" b="-454545"/>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blipFill>
                          <a:blip r:embed="rId7"/>
                          <a:stretch>
                            <a:fillRect l="-34568" t="-309091" r="-108025" b="-454545"/>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blipFill>
                          <a:blip r:embed="rId7"/>
                          <a:stretch>
                            <a:fillRect l="-126012" t="-309091" r="-1156" b="-454545"/>
                          </a:stretch>
                        </a:blipFill>
                      </a:tcPr>
                    </a:tc>
                    <a:extLst>
                      <a:ext uri="{0D108BD9-81ED-4DB2-BD59-A6C34878D82A}">
                        <a16:rowId xmlns:a16="http://schemas.microsoft.com/office/drawing/2014/main" val="10003"/>
                      </a:ext>
                    </a:extLst>
                  </a:tr>
                  <a:tr h="473236">
                    <a:tc>
                      <a:txBody>
                        <a:bodyPr/>
                        <a:lstStyle/>
                        <a:p>
                          <a:endParaRPr lang="zh-CN"/>
                        </a:p>
                      </a:txBody>
                      <a:tcPr marL="68580" marR="68580" marT="34290" marB="34290">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7"/>
                          <a:stretch>
                            <a:fillRect t="-236842" r="-601786" b="-163158"/>
                          </a:stretch>
                        </a:blipFill>
                      </a:tcPr>
                    </a:tc>
                    <a:tc>
                      <a:txBody>
                        <a:bodyPr/>
                        <a:lstStyle/>
                        <a:p>
                          <a:endParaRPr lang="zh-CN"/>
                        </a:p>
                      </a:txBody>
                      <a:tcPr marL="68580" marR="68580" marT="34290" marB="34290">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7"/>
                          <a:stretch>
                            <a:fillRect l="-34568" t="-236842" r="-108025" b="-163158"/>
                          </a:stretch>
                        </a:blipFill>
                      </a:tcPr>
                    </a:tc>
                    <a:tc>
                      <a:txBody>
                        <a:bodyPr/>
                        <a:lstStyle/>
                        <a:p>
                          <a:endParaRPr lang="zh-CN"/>
                        </a:p>
                      </a:txBody>
                      <a:tcPr marL="68580" marR="68580" marT="34290" marB="34290">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7"/>
                          <a:stretch>
                            <a:fillRect l="-126012" t="-236842" r="-1156" b="-163158"/>
                          </a:stretch>
                        </a:blipFill>
                      </a:tcPr>
                    </a:tc>
                    <a:extLst>
                      <a:ext uri="{0D108BD9-81ED-4DB2-BD59-A6C34878D82A}">
                        <a16:rowId xmlns:a16="http://schemas.microsoft.com/office/drawing/2014/main" val="10004"/>
                      </a:ext>
                    </a:extLst>
                  </a:tr>
                  <a:tr h="473236">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blipFill>
                          <a:blip r:embed="rId7"/>
                          <a:stretch>
                            <a:fillRect t="-345946" r="-601786" b="-67568"/>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blipFill>
                          <a:blip r:embed="rId7"/>
                          <a:stretch>
                            <a:fillRect l="-34568" t="-345946" r="-108025" b="-67568"/>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blipFill>
                          <a:blip r:embed="rId7"/>
                          <a:stretch>
                            <a:fillRect l="-126012" t="-345946" r="-1156" b="-67568"/>
                          </a:stretch>
                        </a:blipFill>
                      </a:tcPr>
                    </a:tc>
                    <a:extLst>
                      <a:ext uri="{0D108BD9-81ED-4DB2-BD59-A6C34878D82A}">
                        <a16:rowId xmlns:a16="http://schemas.microsoft.com/office/drawing/2014/main" val="10005"/>
                      </a:ext>
                    </a:extLst>
                  </a:tr>
                  <a:tr h="298261">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7"/>
                          <a:stretch>
                            <a:fillRect t="-687500" r="-601786" b="-4167"/>
                          </a:stretch>
                        </a:blip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7"/>
                          <a:stretch>
                            <a:fillRect l="-34568" t="-687500" r="-108025" b="-4167"/>
                          </a:stretch>
                        </a:blipFill>
                      </a:tcPr>
                    </a:tc>
                    <a:tc>
                      <a:txBody>
                        <a:bodyPr/>
                        <a:lstStyle>
                          <a:lvl1pPr marL="0" algn="l" defTabSz="914400" rtl="0" eaLnBrk="1" latinLnBrk="0" hangingPunct="1">
                            <a:defRPr sz="1800" kern="1200">
                              <a:solidFill>
                                <a:schemeClr val="dk1"/>
                              </a:solidFill>
                              <a:latin typeface="等线" panose="020F0502020204030204"/>
                            </a:defRPr>
                          </a:lvl1pPr>
                          <a:lvl2pPr marL="457200" algn="l" defTabSz="914400" rtl="0" eaLnBrk="1" latinLnBrk="0" hangingPunct="1">
                            <a:defRPr sz="1800" kern="1200">
                              <a:solidFill>
                                <a:schemeClr val="dk1"/>
                              </a:solidFill>
                              <a:latin typeface="等线" panose="020F0502020204030204"/>
                            </a:defRPr>
                          </a:lvl2pPr>
                          <a:lvl3pPr marL="914400" algn="l" defTabSz="914400" rtl="0" eaLnBrk="1" latinLnBrk="0" hangingPunct="1">
                            <a:defRPr sz="1800" kern="1200">
                              <a:solidFill>
                                <a:schemeClr val="dk1"/>
                              </a:solidFill>
                              <a:latin typeface="等线" panose="020F0502020204030204"/>
                            </a:defRPr>
                          </a:lvl3pPr>
                          <a:lvl4pPr marL="1371600" algn="l" defTabSz="914400" rtl="0" eaLnBrk="1" latinLnBrk="0" hangingPunct="1">
                            <a:defRPr sz="1800" kern="1200">
                              <a:solidFill>
                                <a:schemeClr val="dk1"/>
                              </a:solidFill>
                              <a:latin typeface="等线" panose="020F0502020204030204"/>
                            </a:defRPr>
                          </a:lvl4pPr>
                          <a:lvl5pPr marL="1828800" algn="l" defTabSz="914400" rtl="0" eaLnBrk="1" latinLnBrk="0" hangingPunct="1">
                            <a:defRPr sz="1800" kern="1200">
                              <a:solidFill>
                                <a:schemeClr val="dk1"/>
                              </a:solidFill>
                              <a:latin typeface="等线" panose="020F0502020204030204"/>
                            </a:defRPr>
                          </a:lvl5pPr>
                          <a:lvl6pPr marL="2286000" algn="l" defTabSz="914400" rtl="0" eaLnBrk="1" latinLnBrk="0" hangingPunct="1">
                            <a:defRPr sz="1800" kern="1200">
                              <a:solidFill>
                                <a:schemeClr val="dk1"/>
                              </a:solidFill>
                              <a:latin typeface="等线" panose="020F0502020204030204"/>
                            </a:defRPr>
                          </a:lvl6pPr>
                          <a:lvl7pPr marL="2743200" algn="l" defTabSz="914400" rtl="0" eaLnBrk="1" latinLnBrk="0" hangingPunct="1">
                            <a:defRPr sz="1800" kern="1200">
                              <a:solidFill>
                                <a:schemeClr val="dk1"/>
                              </a:solidFill>
                              <a:latin typeface="等线" panose="020F0502020204030204"/>
                            </a:defRPr>
                          </a:lvl7pPr>
                          <a:lvl8pPr marL="3200400" algn="l" defTabSz="914400" rtl="0" eaLnBrk="1" latinLnBrk="0" hangingPunct="1">
                            <a:defRPr sz="1800" kern="1200">
                              <a:solidFill>
                                <a:schemeClr val="dk1"/>
                              </a:solidFill>
                              <a:latin typeface="等线" panose="020F0502020204030204"/>
                            </a:defRPr>
                          </a:lvl8pPr>
                          <a:lvl9pPr marL="3657600" algn="l" defTabSz="914400" rtl="0" eaLnBrk="1" latinLnBrk="0" hangingPunct="1">
                            <a:defRPr sz="1800" kern="1200">
                              <a:solidFill>
                                <a:schemeClr val="dk1"/>
                              </a:solidFill>
                              <a:latin typeface="等线"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b="1" dirty="0">
                              <a:latin typeface="Calibri" panose="020F0502020204030204" pitchFamily="34" charset="0"/>
                              <a:cs typeface="Calibri" panose="020F0502020204030204" pitchFamily="34" charset="0"/>
                              <a:sym typeface="Symbol" panose="05050102010706020507" pitchFamily="18" charset="2"/>
                            </a:rPr>
                            <a:t></a:t>
                          </a:r>
                          <a:endParaRPr lang="zh-CN" altLang="en-US" sz="1100" b="1" dirty="0">
                            <a:latin typeface="Calibri" panose="020F0502020204030204" pitchFamily="34" charset="0"/>
                            <a:cs typeface="Calibri" panose="020F0502020204030204" pitchFamily="34"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6"/>
                      </a:ext>
                    </a:extLst>
                  </a:tr>
                </a:tbl>
              </a:graphicData>
            </a:graphic>
          </p:graphicFrame>
        </mc:Fallback>
      </mc:AlternateContent>
      <p:sp>
        <p:nvSpPr>
          <p:cNvPr id="15" name="文本框 14">
            <a:extLst>
              <a:ext uri="{FF2B5EF4-FFF2-40B4-BE49-F238E27FC236}">
                <a16:creationId xmlns:a16="http://schemas.microsoft.com/office/drawing/2014/main" id="{6822856D-BA9C-44DD-84AA-AB59874A68EB}"/>
              </a:ext>
            </a:extLst>
          </p:cNvPr>
          <p:cNvSpPr txBox="1"/>
          <p:nvPr/>
        </p:nvSpPr>
        <p:spPr>
          <a:xfrm>
            <a:off x="8856070" y="666803"/>
            <a:ext cx="2345958" cy="338554"/>
          </a:xfrm>
          <a:prstGeom prst="rect">
            <a:avLst/>
          </a:prstGeom>
          <a:solidFill>
            <a:srgbClr val="FFFF00"/>
          </a:solidFill>
        </p:spPr>
        <p:txBody>
          <a:bodyPr wrap="square" rtlCol="0">
            <a:spAutoFit/>
          </a:bodyPr>
          <a:lstStyle/>
          <a:p>
            <a:pPr algn="ctr"/>
            <a:r>
              <a:rPr lang="fr-FR" altLang="zh-CN" sz="1600" dirty="0">
                <a:solidFill>
                  <a:srgbClr val="FF0000"/>
                </a:solidFill>
                <a:latin typeface="Times New Roman" panose="02020603050405020304" pitchFamily="18" charset="0"/>
                <a:cs typeface="Times New Roman" panose="02020603050405020304" pitchFamily="18" charset="0"/>
              </a:rPr>
              <a:t>Nat. Phys. 15, 631 (2019)</a:t>
            </a:r>
            <a:endParaRPr lang="zh-CN" altLang="en-US" sz="16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A0F46EEF-05CD-144F-895F-BF3B9087FB96}"/>
                  </a:ext>
                </a:extLst>
              </p:cNvPr>
              <p:cNvSpPr txBox="1"/>
              <p:nvPr/>
            </p:nvSpPr>
            <p:spPr>
              <a:xfrm>
                <a:off x="538708" y="708764"/>
                <a:ext cx="4949301" cy="369332"/>
              </a:xfrm>
              <a:prstGeom prst="rect">
                <a:avLst/>
              </a:prstGeom>
              <a:solidFill>
                <a:srgbClr val="FFFF00"/>
              </a:solidFill>
            </p:spPr>
            <p:txBody>
              <a:bodyPr wrap="square" rtlCol="0">
                <a:spAutoFit/>
              </a:bodyPr>
              <a:lstStyle/>
              <a:p>
                <a:r>
                  <a:rPr kumimoji="1" lang="en-US" altLang="zh-CN" dirty="0">
                    <a:solidFill>
                      <a:srgbClr val="FF0000"/>
                    </a:solidFill>
                    <a:ea typeface="KaiTi" panose="02010609060101010101" pitchFamily="49" charset="-122"/>
                    <a:cs typeface="Calibri" panose="020F0502020204030204" pitchFamily="34" charset="0"/>
                  </a:rPr>
                  <a:t>10 billion </a:t>
                </a:r>
                <a:r>
                  <a:rPr kumimoji="1" lang="en-US" altLang="zh-CN" b="1" dirty="0">
                    <a:solidFill>
                      <a:srgbClr val="FF0000"/>
                    </a:solidFill>
                    <a:ea typeface="KaiTi" panose="02010609060101010101" pitchFamily="49" charset="-122"/>
                    <a:cs typeface="Calibri" panose="020F0502020204030204" pitchFamily="34" charset="0"/>
                  </a:rPr>
                  <a:t>J/</a:t>
                </a:r>
                <a14:m>
                  <m:oMath xmlns:m="http://schemas.openxmlformats.org/officeDocument/2006/math">
                    <m:r>
                      <a:rPr lang="en-US" altLang="zh-CN" b="1" i="1" kern="100">
                        <a:solidFill>
                          <a:srgbClr val="FF0000"/>
                        </a:solidFill>
                        <a:latin typeface="Cambria Math" panose="02040503050406030204" pitchFamily="18" charset="0"/>
                        <a:cs typeface="Heiti SC Light" charset="-122"/>
                      </a:rPr>
                      <m:t>𝝍</m:t>
                    </m:r>
                  </m:oMath>
                </a14:m>
                <a:r>
                  <a:rPr kumimoji="1" lang="zh-CN" altLang="en-US" dirty="0">
                    <a:solidFill>
                      <a:srgbClr val="FF0000"/>
                    </a:solidFill>
                    <a:ea typeface="KaiTi" panose="02010609060101010101" pitchFamily="49" charset="-122"/>
                    <a:cs typeface="Calibri" panose="020F0502020204030204" pitchFamily="34" charset="0"/>
                  </a:rPr>
                  <a:t> </a:t>
                </a:r>
                <a:r>
                  <a:rPr kumimoji="1" lang="en-US" altLang="zh-CN" dirty="0">
                    <a:solidFill>
                      <a:srgbClr val="FF0000"/>
                    </a:solidFill>
                    <a:ea typeface="KaiTi" panose="02010609060101010101" pitchFamily="49" charset="-122"/>
                    <a:cs typeface="Calibri" panose="020F0502020204030204" pitchFamily="34" charset="0"/>
                  </a:rPr>
                  <a:t>(</a:t>
                </a:r>
                <a:r>
                  <a:rPr lang="en" altLang="zh-CN" dirty="0">
                    <a:ea typeface="KaiTi" panose="02010609060101010101" pitchFamily="49" charset="-122"/>
                    <a:cs typeface="Calibri" panose="020F0502020204030204" pitchFamily="34" charset="0"/>
                  </a:rPr>
                  <a:t>Phys. Rev. Lett. 129, 131801 (2022)</a:t>
                </a:r>
              </a:p>
            </p:txBody>
          </p:sp>
        </mc:Choice>
        <mc:Fallback xmlns="">
          <p:sp>
            <p:nvSpPr>
              <p:cNvPr id="17" name="文本框 16">
                <a:extLst>
                  <a:ext uri="{FF2B5EF4-FFF2-40B4-BE49-F238E27FC236}">
                    <a16:creationId xmlns:a16="http://schemas.microsoft.com/office/drawing/2014/main" id="{A0F46EEF-05CD-144F-895F-BF3B9087FB96}"/>
                  </a:ext>
                </a:extLst>
              </p:cNvPr>
              <p:cNvSpPr txBox="1">
                <a:spLocks noRot="1" noChangeAspect="1" noMove="1" noResize="1" noEditPoints="1" noAdjustHandles="1" noChangeArrowheads="1" noChangeShapeType="1" noTextEdit="1"/>
              </p:cNvSpPr>
              <p:nvPr/>
            </p:nvSpPr>
            <p:spPr>
              <a:xfrm>
                <a:off x="538708" y="708764"/>
                <a:ext cx="4949301" cy="369332"/>
              </a:xfrm>
              <a:prstGeom prst="rect">
                <a:avLst/>
              </a:prstGeom>
              <a:blipFill>
                <a:blip r:embed="rId8"/>
                <a:stretch>
                  <a:fillRect l="-1023" t="-6667" b="-26667"/>
                </a:stretch>
              </a:blipFill>
            </p:spPr>
            <p:txBody>
              <a:bodyPr/>
              <a:lstStyle/>
              <a:p>
                <a:r>
                  <a:rPr lang="zh-CN" altLang="en-US">
                    <a:noFill/>
                  </a:rPr>
                  <a:t> </a:t>
                </a:r>
              </a:p>
            </p:txBody>
          </p:sp>
        </mc:Fallback>
      </mc:AlternateContent>
      <p:sp>
        <p:nvSpPr>
          <p:cNvPr id="3" name="矩形 2">
            <a:extLst>
              <a:ext uri="{FF2B5EF4-FFF2-40B4-BE49-F238E27FC236}">
                <a16:creationId xmlns:a16="http://schemas.microsoft.com/office/drawing/2014/main" id="{58E965E1-3235-714B-A1BC-C03ED1ECC199}"/>
              </a:ext>
            </a:extLst>
          </p:cNvPr>
          <p:cNvSpPr/>
          <p:nvPr/>
        </p:nvSpPr>
        <p:spPr>
          <a:xfrm>
            <a:off x="5507300" y="6276577"/>
            <a:ext cx="6043822" cy="369332"/>
          </a:xfrm>
          <a:prstGeom prst="rect">
            <a:avLst/>
          </a:prstGeom>
        </p:spPr>
        <p:txBody>
          <a:bodyPr wrap="square">
            <a:spAutoFit/>
          </a:bodyPr>
          <a:lstStyle/>
          <a:p>
            <a:r>
              <a:rPr lang="en-US" altLang="zh-CN" b="1" dirty="0">
                <a:latin typeface="Calibri" panose="020F0502020204030204" pitchFamily="34" charset="0"/>
                <a:cs typeface="Calibri" panose="020F0502020204030204" pitchFamily="34" charset="0"/>
              </a:rPr>
              <a:t> </a:t>
            </a:r>
            <a:r>
              <a:rPr lang="en-US" altLang="zh-CN" b="1" dirty="0">
                <a:solidFill>
                  <a:srgbClr val="FF0000"/>
                </a:solidFill>
                <a:latin typeface="Calibri" panose="020F0502020204030204" pitchFamily="34" charset="0"/>
                <a:cs typeface="Calibri" panose="020F0502020204030204" pitchFamily="34" charset="0"/>
              </a:rPr>
              <a:t>Standard model prediction : A</a:t>
            </a:r>
            <a:r>
              <a:rPr lang="en-US" altLang="zh-CN" b="1" baseline="-25000" dirty="0">
                <a:solidFill>
                  <a:srgbClr val="FF0000"/>
                </a:solidFill>
                <a:latin typeface="Calibri" panose="020F0502020204030204" pitchFamily="34" charset="0"/>
                <a:cs typeface="Calibri" panose="020F0502020204030204" pitchFamily="34" charset="0"/>
              </a:rPr>
              <a:t>CP</a:t>
            </a:r>
            <a:r>
              <a:rPr lang="en-US" altLang="zh-CN" b="1" dirty="0">
                <a:solidFill>
                  <a:srgbClr val="FF0000"/>
                </a:solidFill>
                <a:latin typeface="Calibri" panose="020F0502020204030204" pitchFamily="34" charset="0"/>
                <a:cs typeface="Calibri" panose="020F0502020204030204" pitchFamily="34" charset="0"/>
              </a:rPr>
              <a:t>~ 10</a:t>
            </a:r>
            <a:r>
              <a:rPr lang="en-US" altLang="zh-CN" b="1" baseline="30000" dirty="0">
                <a:solidFill>
                  <a:srgbClr val="FF0000"/>
                </a:solidFill>
                <a:latin typeface="Calibri" panose="020F0502020204030204" pitchFamily="34" charset="0"/>
                <a:cs typeface="Calibri" panose="020F0502020204030204" pitchFamily="34" charset="0"/>
              </a:rPr>
              <a:t>-4</a:t>
            </a:r>
            <a:r>
              <a:rPr lang="en-US" altLang="zh-CN" b="1" dirty="0">
                <a:solidFill>
                  <a:srgbClr val="FF0000"/>
                </a:solidFill>
                <a:latin typeface="Calibri" panose="020F0502020204030204" pitchFamily="34" charset="0"/>
                <a:cs typeface="Calibri" panose="020F0502020204030204" pitchFamily="34" charset="0"/>
              </a:rPr>
              <a:t> (PRD 34, 833 (1986))</a:t>
            </a:r>
          </a:p>
        </p:txBody>
      </p:sp>
      <p:sp>
        <p:nvSpPr>
          <p:cNvPr id="9" name="矩形 8">
            <a:extLst>
              <a:ext uri="{FF2B5EF4-FFF2-40B4-BE49-F238E27FC236}">
                <a16:creationId xmlns:a16="http://schemas.microsoft.com/office/drawing/2014/main" id="{78240F9E-74AA-CE45-69DA-BCAC8AE831F4}"/>
              </a:ext>
            </a:extLst>
          </p:cNvPr>
          <p:cNvSpPr/>
          <p:nvPr/>
        </p:nvSpPr>
        <p:spPr>
          <a:xfrm>
            <a:off x="0" y="4124803"/>
            <a:ext cx="1901454" cy="1754326"/>
          </a:xfrm>
          <a:prstGeom prst="rect">
            <a:avLst/>
          </a:prstGeom>
          <a:solidFill>
            <a:srgbClr val="FFFF00"/>
          </a:solidFill>
        </p:spPr>
        <p:txBody>
          <a:bodyPr wrap="square">
            <a:spAutoFit/>
          </a:bodyPr>
          <a:lstStyle/>
          <a:p>
            <a:r>
              <a:rPr lang="en-US" altLang="zh-CN" b="1" dirty="0">
                <a:solidFill>
                  <a:srgbClr val="941100"/>
                </a:solidFill>
                <a:ea typeface="Comic Sans MS" charset="0"/>
                <a:cs typeface="Comic Sans MS" charset="0"/>
                <a:sym typeface="Wingdings"/>
              </a:rPr>
              <a:t>More than 10 </a:t>
            </a:r>
          </a:p>
          <a:p>
            <a:r>
              <a:rPr lang="en-US" altLang="zh-CN" b="1" dirty="0">
                <a:solidFill>
                  <a:srgbClr val="941100"/>
                </a:solidFill>
                <a:ea typeface="Comic Sans MS" charset="0"/>
                <a:cs typeface="Comic Sans MS" charset="0"/>
                <a:sym typeface="Wingdings"/>
              </a:rPr>
              <a:t>standard deviation </a:t>
            </a:r>
          </a:p>
          <a:p>
            <a:r>
              <a:rPr lang="en-US" altLang="zh-CN" b="1" dirty="0">
                <a:solidFill>
                  <a:srgbClr val="941100"/>
                </a:solidFill>
                <a:ea typeface="Comic Sans MS" charset="0"/>
                <a:cs typeface="Comic Sans MS" charset="0"/>
                <a:sym typeface="Wingdings"/>
              </a:rPr>
              <a:t>shift from all </a:t>
            </a:r>
          </a:p>
          <a:p>
            <a:r>
              <a:rPr lang="en-US" altLang="zh-CN" b="1" dirty="0">
                <a:solidFill>
                  <a:srgbClr val="941100"/>
                </a:solidFill>
                <a:ea typeface="Comic Sans MS" charset="0"/>
                <a:cs typeface="Comic Sans MS" charset="0"/>
                <a:sym typeface="Wingdings"/>
              </a:rPr>
              <a:t>previous </a:t>
            </a:r>
          </a:p>
          <a:p>
            <a:r>
              <a:rPr lang="en-US" altLang="zh-CN" b="1" dirty="0">
                <a:solidFill>
                  <a:srgbClr val="941100"/>
                </a:solidFill>
                <a:ea typeface="Comic Sans MS" charset="0"/>
                <a:cs typeface="Comic Sans MS" charset="0"/>
                <a:sym typeface="Wingdings"/>
              </a:rPr>
              <a:t>measurements</a:t>
            </a:r>
            <a:endParaRPr lang="zh-CN" altLang="en-US" dirty="0"/>
          </a:p>
        </p:txBody>
      </p:sp>
      <p:sp>
        <p:nvSpPr>
          <p:cNvPr id="11" name="文本框 10">
            <a:extLst>
              <a:ext uri="{FF2B5EF4-FFF2-40B4-BE49-F238E27FC236}">
                <a16:creationId xmlns:a16="http://schemas.microsoft.com/office/drawing/2014/main" id="{0854B6E2-63CD-92A5-B472-E3BAF0B5E374}"/>
              </a:ext>
            </a:extLst>
          </p:cNvPr>
          <p:cNvSpPr txBox="1"/>
          <p:nvPr/>
        </p:nvSpPr>
        <p:spPr>
          <a:xfrm>
            <a:off x="1744707" y="1276482"/>
            <a:ext cx="2246256" cy="369332"/>
          </a:xfrm>
          <a:prstGeom prst="rect">
            <a:avLst/>
          </a:prstGeom>
          <a:noFill/>
        </p:spPr>
        <p:txBody>
          <a:bodyPr wrap="none" rtlCol="0">
            <a:spAutoFit/>
          </a:bodyPr>
          <a:lstStyle/>
          <a:p>
            <a:r>
              <a:rPr kumimoji="1" lang="en-US" altLang="zh-CN" dirty="0">
                <a:solidFill>
                  <a:srgbClr val="FF0000"/>
                </a:solidFill>
              </a:rPr>
              <a:t>Polarization: max 25%</a:t>
            </a:r>
            <a:endParaRPr kumimoji="1" lang="zh-CN" altLang="en-US" dirty="0">
              <a:solidFill>
                <a:srgbClr val="FF0000"/>
              </a:solidFill>
            </a:endParaRPr>
          </a:p>
        </p:txBody>
      </p:sp>
      <p:sp>
        <p:nvSpPr>
          <p:cNvPr id="10" name="灯片编号占位符 9">
            <a:extLst>
              <a:ext uri="{FF2B5EF4-FFF2-40B4-BE49-F238E27FC236}">
                <a16:creationId xmlns:a16="http://schemas.microsoft.com/office/drawing/2014/main" id="{A265E0C8-4960-DAD2-9383-712025F59EAD}"/>
              </a:ext>
            </a:extLst>
          </p:cNvPr>
          <p:cNvSpPr>
            <a:spLocks noGrp="1"/>
          </p:cNvSpPr>
          <p:nvPr>
            <p:ph type="sldNum" sz="quarter" idx="12"/>
          </p:nvPr>
        </p:nvSpPr>
        <p:spPr/>
        <p:txBody>
          <a:bodyPr/>
          <a:lstStyle/>
          <a:p>
            <a:fld id="{3880D999-AB6E-D04A-B8ED-211468A87D9E}" type="slidenum">
              <a:rPr kumimoji="1" lang="zh-CN" altLang="en-US" smtClean="0"/>
              <a:t>33</a:t>
            </a:fld>
            <a:endParaRPr kumimoji="1" lang="zh-CN" altLang="en-US"/>
          </a:p>
        </p:txBody>
      </p:sp>
      <p:sp>
        <p:nvSpPr>
          <p:cNvPr id="19" name="文本框 18">
            <a:extLst>
              <a:ext uri="{FF2B5EF4-FFF2-40B4-BE49-F238E27FC236}">
                <a16:creationId xmlns:a16="http://schemas.microsoft.com/office/drawing/2014/main" id="{43211D5B-D3CF-8E5A-E557-C512FCD0BA68}"/>
              </a:ext>
            </a:extLst>
          </p:cNvPr>
          <p:cNvSpPr txBox="1"/>
          <p:nvPr/>
        </p:nvSpPr>
        <p:spPr>
          <a:xfrm>
            <a:off x="9982200" y="4472245"/>
            <a:ext cx="6100548" cy="1323439"/>
          </a:xfrm>
          <a:prstGeom prst="rect">
            <a:avLst/>
          </a:prstGeom>
          <a:solidFill>
            <a:schemeClr val="accent2">
              <a:lumMod val="20000"/>
              <a:lumOff val="80000"/>
            </a:schemeClr>
          </a:solidFill>
        </p:spPr>
        <p:txBody>
          <a:bodyPr wrap="square">
            <a:spAutoFit/>
          </a:bodyPr>
          <a:lstStyle/>
          <a:p>
            <a:r>
              <a:rPr kumimoji="1" lang="en-US" altLang="zh-CN" sz="2000" dirty="0">
                <a:solidFill>
                  <a:srgbClr val="FF0000"/>
                </a:solidFill>
                <a:cs typeface="Times New Roman" panose="02020603050405020304" pitchFamily="18" charset="0"/>
              </a:rPr>
              <a:t>Sensitivity</a:t>
            </a:r>
            <a:r>
              <a:rPr kumimoji="1" lang="zh-CN" altLang="en-US" sz="2000" dirty="0">
                <a:solidFill>
                  <a:srgbClr val="FF0000"/>
                </a:solidFill>
                <a:cs typeface="Times New Roman" panose="02020603050405020304" pitchFamily="18" charset="0"/>
              </a:rPr>
              <a:t> </a:t>
            </a:r>
            <a:r>
              <a:rPr kumimoji="1" lang="en-US" altLang="zh-CN" sz="2000" dirty="0">
                <a:solidFill>
                  <a:srgbClr val="FF0000"/>
                </a:solidFill>
                <a:cs typeface="Times New Roman" panose="02020603050405020304" pitchFamily="18" charset="0"/>
              </a:rPr>
              <a:t>of</a:t>
            </a:r>
            <a:r>
              <a:rPr kumimoji="1" lang="zh-CN" altLang="en-US" sz="2000" dirty="0">
                <a:solidFill>
                  <a:srgbClr val="FF0000"/>
                </a:solidFill>
                <a:cs typeface="Times New Roman" panose="02020603050405020304" pitchFamily="18" charset="0"/>
              </a:rPr>
              <a:t> </a:t>
            </a:r>
            <a:r>
              <a:rPr kumimoji="1" lang="en-US" altLang="zh-CN" sz="2000" dirty="0">
                <a:solidFill>
                  <a:srgbClr val="FF0000"/>
                </a:solidFill>
                <a:cs typeface="Times New Roman" panose="02020603050405020304" pitchFamily="18" charset="0"/>
              </a:rPr>
              <a:t>A</a:t>
            </a:r>
            <a:r>
              <a:rPr kumimoji="1" lang="en-US" altLang="zh-CN" sz="2000" baseline="-25000" dirty="0">
                <a:solidFill>
                  <a:srgbClr val="FF0000"/>
                </a:solidFill>
                <a:cs typeface="Times New Roman" panose="02020603050405020304" pitchFamily="18" charset="0"/>
              </a:rPr>
              <a:t>CP</a:t>
            </a:r>
            <a:r>
              <a:rPr kumimoji="1" lang="zh-CN" altLang="en-US" sz="2000" dirty="0">
                <a:solidFill>
                  <a:srgbClr val="FF0000"/>
                </a:solidFill>
                <a:cs typeface="Times New Roman" panose="02020603050405020304" pitchFamily="18" charset="0"/>
              </a:rPr>
              <a:t>  ： </a:t>
            </a:r>
            <a:endParaRPr kumimoji="1" lang="en-US" altLang="zh-CN" sz="2000" dirty="0">
              <a:solidFill>
                <a:srgbClr val="FF0000"/>
              </a:solidFill>
              <a:cs typeface="Times New Roman" panose="02020603050405020304" pitchFamily="18" charset="0"/>
            </a:endParaRPr>
          </a:p>
          <a:p>
            <a:r>
              <a:rPr kumimoji="1" lang="en-US" altLang="zh-CN" sz="2000" dirty="0">
                <a:solidFill>
                  <a:srgbClr val="FF0000"/>
                </a:solidFill>
                <a:cs typeface="Times New Roman" panose="02020603050405020304" pitchFamily="18" charset="0"/>
              </a:rPr>
              <a:t>below</a:t>
            </a:r>
            <a:r>
              <a:rPr kumimoji="1" lang="zh-CN" altLang="en-US" sz="2000" dirty="0">
                <a:solidFill>
                  <a:srgbClr val="FF0000"/>
                </a:solidFill>
                <a:cs typeface="Times New Roman" panose="02020603050405020304" pitchFamily="18" charset="0"/>
              </a:rPr>
              <a:t> </a:t>
            </a:r>
            <a:r>
              <a:rPr kumimoji="1" lang="en-US" altLang="zh-CN" sz="2000" dirty="0">
                <a:solidFill>
                  <a:srgbClr val="FF0000"/>
                </a:solidFill>
                <a:cs typeface="Times New Roman" panose="02020603050405020304" pitchFamily="18" charset="0"/>
              </a:rPr>
              <a:t>0.5%</a:t>
            </a:r>
          </a:p>
          <a:p>
            <a:r>
              <a:rPr kumimoji="1" lang="en-CN" altLang="zh-CN" sz="2000">
                <a:solidFill>
                  <a:srgbClr val="FF0000"/>
                </a:solidFill>
                <a:cs typeface="Times New Roman" panose="02020603050405020304" pitchFamily="18" charset="0"/>
              </a:rPr>
              <a:t>unprecedented</a:t>
            </a:r>
            <a:r>
              <a:rPr kumimoji="1" lang="en-US" altLang="zh-CN" sz="2000" dirty="0">
                <a:solidFill>
                  <a:srgbClr val="FF0000"/>
                </a:solidFill>
                <a:cs typeface="Times New Roman" panose="02020603050405020304" pitchFamily="18" charset="0"/>
              </a:rPr>
              <a:t> </a:t>
            </a:r>
          </a:p>
          <a:p>
            <a:r>
              <a:rPr kumimoji="1" lang="en-US" altLang="zh-CN" sz="2000" dirty="0">
                <a:solidFill>
                  <a:srgbClr val="FF0000"/>
                </a:solidFill>
                <a:cs typeface="Times New Roman" panose="02020603050405020304" pitchFamily="18" charset="0"/>
              </a:rPr>
              <a:t>precision </a:t>
            </a:r>
            <a:endParaRPr kumimoji="1" lang="en-CN" altLang="zh-CN" sz="2000"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3981542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2F6CE0B9-1C90-489E-A9E7-F2558C0B8787}"/>
              </a:ext>
            </a:extLst>
          </p:cNvPr>
          <p:cNvPicPr>
            <a:picLocks noChangeAspect="1"/>
          </p:cNvPicPr>
          <p:nvPr/>
        </p:nvPicPr>
        <p:blipFill>
          <a:blip r:embed="rId3"/>
          <a:stretch>
            <a:fillRect/>
          </a:stretch>
        </p:blipFill>
        <p:spPr>
          <a:xfrm>
            <a:off x="3258766" y="752619"/>
            <a:ext cx="5196171" cy="967914"/>
          </a:xfrm>
          <a:prstGeom prst="rect">
            <a:avLst/>
          </a:prstGeom>
        </p:spPr>
      </p:pic>
      <p:sp>
        <p:nvSpPr>
          <p:cNvPr id="4" name="灯片编号占位符 3">
            <a:extLst>
              <a:ext uri="{FF2B5EF4-FFF2-40B4-BE49-F238E27FC236}">
                <a16:creationId xmlns:a16="http://schemas.microsoft.com/office/drawing/2014/main" id="{0234F9F2-C815-4B76-AB95-A04EF8CE6571}"/>
              </a:ext>
            </a:extLst>
          </p:cNvPr>
          <p:cNvSpPr>
            <a:spLocks noGrp="1"/>
          </p:cNvSpPr>
          <p:nvPr>
            <p:ph type="sldNum" sz="quarter" idx="12"/>
          </p:nvPr>
        </p:nvSpPr>
        <p:spPr/>
        <p:txBody>
          <a:bodyPr/>
          <a:lstStyle/>
          <a:p>
            <a:fld id="{C3FC8228-C610-4C58-BFCD-50F67D7E2A0F}" type="slidenum">
              <a:rPr lang="zh-CN" altLang="en-US" smtClean="0">
                <a:latin typeface="Times New Roman" panose="02020603050405020304" pitchFamily="18" charset="0"/>
                <a:cs typeface="Times New Roman" panose="02020603050405020304" pitchFamily="18" charset="0"/>
              </a:rPr>
              <a:t>34</a:t>
            </a:fld>
            <a:endParaRPr lang="zh-CN" altLang="en-US">
              <a:latin typeface="Times New Roman" panose="02020603050405020304" pitchFamily="18" charset="0"/>
              <a:cs typeface="Times New Roman" panose="02020603050405020304" pitchFamily="18" charset="0"/>
            </a:endParaRPr>
          </a:p>
        </p:txBody>
      </p:sp>
      <p:sp>
        <p:nvSpPr>
          <p:cNvPr id="2" name="日期占位符 1">
            <a:extLst>
              <a:ext uri="{FF2B5EF4-FFF2-40B4-BE49-F238E27FC236}">
                <a16:creationId xmlns:a16="http://schemas.microsoft.com/office/drawing/2014/main" id="{2DEFFB42-B290-4B25-8D93-AC742ACB525F}"/>
              </a:ext>
            </a:extLst>
          </p:cNvPr>
          <p:cNvSpPr>
            <a:spLocks noGrp="1"/>
          </p:cNvSpPr>
          <p:nvPr>
            <p:ph type="dt" sz="half" idx="10"/>
          </p:nvPr>
        </p:nvSpPr>
        <p:spPr/>
        <p:txBody>
          <a:bodyPr/>
          <a:lstStyle/>
          <a:p>
            <a:r>
              <a:rPr lang="en-US" altLang="zh-CN">
                <a:latin typeface="Times New Roman" panose="02020603050405020304" pitchFamily="18" charset="0"/>
                <a:cs typeface="Times New Roman" panose="02020603050405020304" pitchFamily="18" charset="0"/>
              </a:rPr>
              <a:t>Mar. 27-31, 2025, Japan</a:t>
            </a:r>
            <a:endParaRPr lang="zh-CN" altLang="en-US">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30A0CCF3-0E0E-43DC-A522-35A0F9926D7B}"/>
                  </a:ext>
                </a:extLst>
              </p:cNvPr>
              <p:cNvSpPr/>
              <p:nvPr/>
            </p:nvSpPr>
            <p:spPr>
              <a:xfrm>
                <a:off x="1174657" y="5473191"/>
                <a:ext cx="10001712" cy="646331"/>
              </a:xfrm>
              <a:prstGeom prst="rect">
                <a:avLst/>
              </a:prstGeom>
              <a:noFill/>
            </p:spPr>
            <p:txBody>
              <a:bodyPr wrap="none" lIns="91440" tIns="45720" rIns="91440" bIns="45720">
                <a:spAutoFit/>
              </a:bodyPr>
              <a:lstStyle/>
              <a:p>
                <a:pPr algn="ctr"/>
                <a:r>
                  <a:rPr lang="en-US" altLang="zh-CN" sz="3600" b="0" cap="none" spc="0" dirty="0">
                    <a:ln w="0"/>
                    <a:solidFill>
                      <a:srgbClr val="FF0000"/>
                    </a:solidFill>
                    <a:effectLst>
                      <a:outerShdw blurRad="38100" dist="25400" dir="5400000" algn="ctr" rotWithShape="0">
                        <a:srgbClr val="6E747A">
                          <a:alpha val="43000"/>
                        </a:srgbClr>
                      </a:outerShdw>
                    </a:effectLst>
                  </a:rPr>
                  <a:t>The </a:t>
                </a:r>
                <a:r>
                  <a:rPr lang="en-US" altLang="zh-CN" sz="3600" b="1" i="1" cap="none" spc="0" dirty="0">
                    <a:ln w="0"/>
                    <a:solidFill>
                      <a:srgbClr val="FF0000"/>
                    </a:solidFill>
                    <a:effectLst>
                      <a:outerShdw blurRad="38100" dist="25400" dir="5400000" algn="ctr" rotWithShape="0">
                        <a:srgbClr val="6E747A">
                          <a:alpha val="43000"/>
                        </a:srgbClr>
                      </a:outerShdw>
                    </a:effectLst>
                  </a:rPr>
                  <a:t>perfect</a:t>
                </a:r>
                <a:r>
                  <a:rPr lang="en-US" altLang="zh-CN" sz="3600" b="0" cap="none" spc="0" dirty="0">
                    <a:ln w="0"/>
                    <a:solidFill>
                      <a:srgbClr val="FF0000"/>
                    </a:solidFill>
                    <a:effectLst>
                      <a:outerShdw blurRad="38100" dist="25400" dir="5400000" algn="ctr" rotWithShape="0">
                        <a:srgbClr val="6E747A">
                          <a:alpha val="43000"/>
                        </a:srgbClr>
                      </a:outerShdw>
                    </a:effectLst>
                  </a:rPr>
                  <a:t> reaction for hyperon </a:t>
                </a:r>
                <a14:m>
                  <m:oMath xmlns:m="http://schemas.openxmlformats.org/officeDocument/2006/math">
                    <m:r>
                      <a:rPr lang="en-US" altLang="zh-CN" sz="3600" b="0" i="1" cap="none" spc="0"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𝐶𝑃𝑉</m:t>
                    </m:r>
                  </m:oMath>
                </a14:m>
                <a:r>
                  <a:rPr lang="en-US" altLang="zh-CN" sz="3600" b="0" cap="none" spc="0" dirty="0">
                    <a:ln w="0"/>
                    <a:solidFill>
                      <a:srgbClr val="FF0000"/>
                    </a:solidFill>
                    <a:effectLst>
                      <a:outerShdw blurRad="38100" dist="25400" dir="5400000" algn="ctr" rotWithShape="0">
                        <a:srgbClr val="6E747A">
                          <a:alpha val="43000"/>
                        </a:srgbClr>
                      </a:outerShdw>
                    </a:effectLst>
                  </a:rPr>
                  <a:t> searches!</a:t>
                </a:r>
                <a:endParaRPr lang="zh-CN" altLang="en-US" sz="3600" b="0" cap="none" spc="0" dirty="0">
                  <a:ln w="0"/>
                  <a:solidFill>
                    <a:srgbClr val="FF0000"/>
                  </a:solidFill>
                  <a:effectLst>
                    <a:outerShdw blurRad="38100" dist="25400" dir="5400000" algn="ctr" rotWithShape="0">
                      <a:srgbClr val="6E747A">
                        <a:alpha val="43000"/>
                      </a:srgbClr>
                    </a:outerShdw>
                  </a:effectLst>
                </a:endParaRPr>
              </a:p>
            </p:txBody>
          </p:sp>
        </mc:Choice>
        <mc:Fallback xmlns="">
          <p:sp>
            <p:nvSpPr>
              <p:cNvPr id="6" name="矩形 5">
                <a:extLst>
                  <a:ext uri="{FF2B5EF4-FFF2-40B4-BE49-F238E27FC236}">
                    <a16:creationId xmlns:a16="http://schemas.microsoft.com/office/drawing/2014/main" id="{30A0CCF3-0E0E-43DC-A522-35A0F9926D7B}"/>
                  </a:ext>
                </a:extLst>
              </p:cNvPr>
              <p:cNvSpPr>
                <a:spLocks noRot="1" noChangeAspect="1" noMove="1" noResize="1" noEditPoints="1" noAdjustHandles="1" noChangeArrowheads="1" noChangeShapeType="1" noTextEdit="1"/>
              </p:cNvSpPr>
              <p:nvPr/>
            </p:nvSpPr>
            <p:spPr>
              <a:xfrm>
                <a:off x="1174657" y="5473191"/>
                <a:ext cx="10001712" cy="646331"/>
              </a:xfrm>
              <a:prstGeom prst="rect">
                <a:avLst/>
              </a:prstGeom>
              <a:blipFill>
                <a:blip r:embed="rId4"/>
                <a:stretch>
                  <a:fillRect l="-1768" t="-16038" r="-1707" b="-40566"/>
                </a:stretch>
              </a:blipFill>
            </p:spPr>
            <p:txBody>
              <a:bodyPr/>
              <a:lstStyle/>
              <a:p>
                <a:r>
                  <a:rPr lang="zh-CN" altLang="en-US">
                    <a:noFill/>
                  </a:rPr>
                  <a:t> </a:t>
                </a:r>
              </a:p>
            </p:txBody>
          </p:sp>
        </mc:Fallback>
      </mc:AlternateContent>
      <p:grpSp>
        <p:nvGrpSpPr>
          <p:cNvPr id="8" name="组合 7">
            <a:extLst>
              <a:ext uri="{FF2B5EF4-FFF2-40B4-BE49-F238E27FC236}">
                <a16:creationId xmlns:a16="http://schemas.microsoft.com/office/drawing/2014/main" id="{09A13A5E-334F-4E15-BA01-031277DA650D}"/>
              </a:ext>
            </a:extLst>
          </p:cNvPr>
          <p:cNvGrpSpPr/>
          <p:nvPr/>
        </p:nvGrpSpPr>
        <p:grpSpPr>
          <a:xfrm>
            <a:off x="522131" y="1992201"/>
            <a:ext cx="5473270" cy="2223800"/>
            <a:chOff x="296896" y="2171815"/>
            <a:chExt cx="5473270" cy="2223800"/>
          </a:xfrm>
        </p:grpSpPr>
        <mc:AlternateContent xmlns:mc="http://schemas.openxmlformats.org/markup-compatibility/2006" xmlns:a14="http://schemas.microsoft.com/office/drawing/2010/main">
          <mc:Choice Requires="a14">
            <p:sp>
              <p:nvSpPr>
                <p:cNvPr id="21" name="TextBox 13">
                  <a:extLst>
                    <a:ext uri="{FF2B5EF4-FFF2-40B4-BE49-F238E27FC236}">
                      <a16:creationId xmlns:a16="http://schemas.microsoft.com/office/drawing/2014/main" id="{E48892CD-CFED-41F3-B59B-1626E53B59D2}"/>
                    </a:ext>
                  </a:extLst>
                </p:cNvPr>
                <p:cNvSpPr txBox="1"/>
                <p:nvPr/>
              </p:nvSpPr>
              <p:spPr>
                <a:xfrm>
                  <a:off x="296896" y="3089415"/>
                  <a:ext cx="358469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3200" b="0" i="1" dirty="0" smtClean="0">
                                <a:latin typeface="Cambria Math" panose="02040503050406030204" pitchFamily="18" charset="0"/>
                              </a:rPr>
                            </m:ctrlPr>
                          </m:sSupPr>
                          <m:e>
                            <m:r>
                              <a:rPr lang="en-US" sz="3200" b="0" i="1" dirty="0" smtClean="0">
                                <a:latin typeface="Cambria Math" panose="02040503050406030204" pitchFamily="18" charset="0"/>
                              </a:rPr>
                              <m:t>𝑒</m:t>
                            </m:r>
                          </m:e>
                          <m:sup>
                            <m:r>
                              <a:rPr lang="en-US" sz="3200" b="0" i="1" dirty="0" smtClean="0">
                                <a:latin typeface="Cambria Math" panose="02040503050406030204" pitchFamily="18" charset="0"/>
                              </a:rPr>
                              <m:t>+</m:t>
                            </m:r>
                          </m:sup>
                        </m:sSup>
                        <m:sSup>
                          <m:sSupPr>
                            <m:ctrlPr>
                              <a:rPr lang="en-US" sz="3200" b="0" i="1" dirty="0" smtClean="0">
                                <a:latin typeface="Cambria Math" panose="02040503050406030204" pitchFamily="18" charset="0"/>
                              </a:rPr>
                            </m:ctrlPr>
                          </m:sSupPr>
                          <m:e>
                            <m:r>
                              <a:rPr lang="en-US" sz="3200" b="0" i="1" dirty="0" smtClean="0">
                                <a:latin typeface="Cambria Math" panose="02040503050406030204" pitchFamily="18" charset="0"/>
                              </a:rPr>
                              <m:t>𝑒</m:t>
                            </m:r>
                          </m:e>
                          <m:sup>
                            <m:r>
                              <a:rPr lang="en-US" sz="3200" b="0" i="1" dirty="0" smtClean="0">
                                <a:latin typeface="Cambria Math" panose="02040503050406030204" pitchFamily="18" charset="0"/>
                              </a:rPr>
                              <m:t>−</m:t>
                            </m:r>
                          </m:sup>
                        </m:sSup>
                        <m:r>
                          <a:rPr lang="en-US" sz="3200" b="0" i="1" dirty="0" smtClean="0">
                            <a:latin typeface="Cambria Math" panose="02040503050406030204" pitchFamily="18" charset="0"/>
                            <a:sym typeface="Wingdings" pitchFamily="2" charset="2"/>
                          </a:rPr>
                          <m:t>→</m:t>
                        </m:r>
                        <m:r>
                          <a:rPr lang="en-US" sz="3200" i="1" dirty="0">
                            <a:latin typeface="Cambria Math" panose="02040503050406030204" pitchFamily="18" charset="0"/>
                            <a:sym typeface="Wingdings" pitchFamily="2" charset="2"/>
                          </a:rPr>
                          <m:t>𝐽</m:t>
                        </m:r>
                        <m:r>
                          <a:rPr lang="en-US" sz="3200" b="0" i="1" dirty="0" smtClean="0">
                            <a:latin typeface="Cambria Math" panose="02040503050406030204" pitchFamily="18" charset="0"/>
                            <a:sym typeface="Wingdings" pitchFamily="2" charset="2"/>
                          </a:rPr>
                          <m:t>/</m:t>
                        </m:r>
                        <m:r>
                          <a:rPr lang="en-US" sz="3200" b="0" i="1" dirty="0" smtClean="0">
                            <a:latin typeface="Cambria Math" panose="02040503050406030204" pitchFamily="18" charset="0"/>
                            <a:sym typeface="Wingdings" pitchFamily="2" charset="2"/>
                          </a:rPr>
                          <m:t>𝜓</m:t>
                        </m:r>
                        <m:r>
                          <a:rPr lang="en-US" sz="3200" b="0" i="1" dirty="0" smtClean="0">
                            <a:latin typeface="Cambria Math" panose="02040503050406030204" pitchFamily="18" charset="0"/>
                            <a:sym typeface="Wingdings" pitchFamily="2" charset="2"/>
                          </a:rPr>
                          <m:t>→</m:t>
                        </m:r>
                        <m:r>
                          <m:rPr>
                            <m:sty m:val="p"/>
                          </m:rPr>
                          <a:rPr lang="en-US" sz="3200" b="0" i="0" dirty="0" smtClean="0">
                            <a:latin typeface="Cambria Math" panose="02040503050406030204" pitchFamily="18" charset="0"/>
                            <a:sym typeface="Wingdings" pitchFamily="2" charset="2"/>
                          </a:rPr>
                          <m:t>Ξ</m:t>
                        </m:r>
                        <m:acc>
                          <m:accPr>
                            <m:chr m:val="̅"/>
                            <m:ctrlPr>
                              <a:rPr lang="en-US" sz="3200" b="0" i="1" dirty="0" smtClean="0">
                                <a:latin typeface="Cambria Math" panose="02040503050406030204" pitchFamily="18" charset="0"/>
                                <a:sym typeface="Wingdings" pitchFamily="2" charset="2"/>
                              </a:rPr>
                            </m:ctrlPr>
                          </m:accPr>
                          <m:e>
                            <m:r>
                              <m:rPr>
                                <m:sty m:val="p"/>
                              </m:rPr>
                              <a:rPr lang="en-US" sz="3200" b="0" i="0" dirty="0" smtClean="0">
                                <a:latin typeface="Cambria Math" panose="02040503050406030204" pitchFamily="18" charset="0"/>
                                <a:sym typeface="Wingdings" pitchFamily="2" charset="2"/>
                              </a:rPr>
                              <m:t>Ξ</m:t>
                            </m:r>
                          </m:e>
                        </m:acc>
                        <m:r>
                          <a:rPr lang="en-US" sz="3200" i="1" dirty="0">
                            <a:latin typeface="Cambria Math" panose="02040503050406030204" pitchFamily="18" charset="0"/>
                            <a:sym typeface="Wingdings" pitchFamily="2" charset="2"/>
                          </a:rPr>
                          <m:t> </m:t>
                        </m:r>
                      </m:oMath>
                    </m:oMathPara>
                  </a14:m>
                  <a:endParaRPr lang="en-US" sz="3200" dirty="0"/>
                </a:p>
              </p:txBody>
            </p:sp>
          </mc:Choice>
          <mc:Fallback xmlns="">
            <p:sp>
              <p:nvSpPr>
                <p:cNvPr id="21" name="TextBox 13">
                  <a:extLst>
                    <a:ext uri="{FF2B5EF4-FFF2-40B4-BE49-F238E27FC236}">
                      <a16:creationId xmlns:a16="http://schemas.microsoft.com/office/drawing/2014/main" id="{E48892CD-CFED-41F3-B59B-1626E53B59D2}"/>
                    </a:ext>
                  </a:extLst>
                </p:cNvPr>
                <p:cNvSpPr txBox="1">
                  <a:spLocks noRot="1" noChangeAspect="1" noMove="1" noResize="1" noEditPoints="1" noAdjustHandles="1" noChangeArrowheads="1" noChangeShapeType="1" noTextEdit="1"/>
                </p:cNvSpPr>
                <p:nvPr/>
              </p:nvSpPr>
              <p:spPr>
                <a:xfrm>
                  <a:off x="296896" y="3089415"/>
                  <a:ext cx="3584699" cy="584775"/>
                </a:xfrm>
                <a:prstGeom prst="rect">
                  <a:avLst/>
                </a:prstGeom>
                <a:blipFill>
                  <a:blip r:embed="rId6"/>
                  <a:stretch>
                    <a:fillRect/>
                  </a:stretch>
                </a:blipFill>
              </p:spPr>
              <p:txBody>
                <a:bodyPr/>
                <a:lstStyle/>
                <a:p>
                  <a:r>
                    <a:rPr lang="zh-CN" altLang="en-US">
                      <a:noFill/>
                    </a:rPr>
                    <a:t> </a:t>
                  </a:r>
                </a:p>
              </p:txBody>
            </p:sp>
          </mc:Fallback>
        </mc:AlternateContent>
        <p:sp>
          <p:nvSpPr>
            <p:cNvPr id="23" name="TextBox 18">
              <a:extLst>
                <a:ext uri="{FF2B5EF4-FFF2-40B4-BE49-F238E27FC236}">
                  <a16:creationId xmlns:a16="http://schemas.microsoft.com/office/drawing/2014/main" id="{58055C16-0A9D-449C-B157-706EE29E97DF}"/>
                </a:ext>
              </a:extLst>
            </p:cNvPr>
            <p:cNvSpPr txBox="1"/>
            <p:nvPr/>
          </p:nvSpPr>
          <p:spPr>
            <a:xfrm>
              <a:off x="3366381" y="3473087"/>
              <a:ext cx="373822" cy="523220"/>
            </a:xfrm>
            <a:prstGeom prst="rect">
              <a:avLst/>
            </a:prstGeom>
            <a:noFill/>
          </p:spPr>
          <p:txBody>
            <a:bodyPr wrap="square" rtlCol="0">
              <a:spAutoFit/>
            </a:bodyPr>
            <a:lstStyle/>
            <a:p>
              <a:r>
                <a:rPr lang="en-US" sz="2800" dirty="0"/>
                <a:t>↳</a:t>
              </a:r>
            </a:p>
          </p:txBody>
        </p:sp>
        <p:sp>
          <p:nvSpPr>
            <p:cNvPr id="28" name="TextBox 21">
              <a:extLst>
                <a:ext uri="{FF2B5EF4-FFF2-40B4-BE49-F238E27FC236}">
                  <a16:creationId xmlns:a16="http://schemas.microsoft.com/office/drawing/2014/main" id="{956B0E32-817D-4542-8942-2A533017FD0B}"/>
                </a:ext>
              </a:extLst>
            </p:cNvPr>
            <p:cNvSpPr txBox="1"/>
            <p:nvPr/>
          </p:nvSpPr>
          <p:spPr>
            <a:xfrm>
              <a:off x="3661988" y="3872395"/>
              <a:ext cx="373822" cy="523220"/>
            </a:xfrm>
            <a:prstGeom prst="rect">
              <a:avLst/>
            </a:prstGeom>
            <a:noFill/>
          </p:spPr>
          <p:txBody>
            <a:bodyPr wrap="square" rtlCol="0">
              <a:spAutoFit/>
            </a:bodyPr>
            <a:lstStyle/>
            <a:p>
              <a:r>
                <a:rPr lang="en-US" sz="2800" dirty="0"/>
                <a:t>↳</a:t>
              </a:r>
            </a:p>
          </p:txBody>
        </p:sp>
        <p:sp>
          <p:nvSpPr>
            <p:cNvPr id="31" name="TextBox 24">
              <a:extLst>
                <a:ext uri="{FF2B5EF4-FFF2-40B4-BE49-F238E27FC236}">
                  <a16:creationId xmlns:a16="http://schemas.microsoft.com/office/drawing/2014/main" id="{41A54AC6-E568-4F34-982B-4810347814E7}"/>
                </a:ext>
              </a:extLst>
            </p:cNvPr>
            <p:cNvSpPr txBox="1"/>
            <p:nvPr/>
          </p:nvSpPr>
          <p:spPr>
            <a:xfrm flipH="1">
              <a:off x="3120211" y="2672559"/>
              <a:ext cx="579187" cy="523220"/>
            </a:xfrm>
            <a:prstGeom prst="rect">
              <a:avLst/>
            </a:prstGeom>
            <a:noFill/>
          </p:spPr>
          <p:txBody>
            <a:bodyPr wrap="square" rtlCol="0">
              <a:spAutoFit/>
            </a:bodyPr>
            <a:lstStyle/>
            <a:p>
              <a:r>
                <a:rPr lang="en-US" sz="2800" dirty="0"/>
                <a:t>↱</a:t>
              </a:r>
            </a:p>
          </p:txBody>
        </p:sp>
        <mc:AlternateContent xmlns:mc="http://schemas.openxmlformats.org/markup-compatibility/2006" xmlns:a14="http://schemas.microsoft.com/office/drawing/2010/main">
          <mc:Choice Requires="a14">
            <p:sp>
              <p:nvSpPr>
                <p:cNvPr id="32" name="TextBox 25">
                  <a:extLst>
                    <a:ext uri="{FF2B5EF4-FFF2-40B4-BE49-F238E27FC236}">
                      <a16:creationId xmlns:a16="http://schemas.microsoft.com/office/drawing/2014/main" id="{68AC8C91-3C91-49BE-B863-F332D30C6797}"/>
                    </a:ext>
                  </a:extLst>
                </p:cNvPr>
                <p:cNvSpPr txBox="1"/>
                <p:nvPr/>
              </p:nvSpPr>
              <p:spPr>
                <a:xfrm>
                  <a:off x="3283897" y="2623108"/>
                  <a:ext cx="611065" cy="4230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1" i="0" dirty="0" smtClean="0">
                            <a:latin typeface="Cambria Math" panose="02040503050406030204" pitchFamily="18" charset="0"/>
                          </a:rPr>
                          <m:t>𝚲</m:t>
                        </m:r>
                        <m:r>
                          <a:rPr lang="en-US" sz="2200" b="1" i="1" dirty="0" smtClean="0">
                            <a:latin typeface="Cambria Math" panose="02040503050406030204" pitchFamily="18" charset="0"/>
                          </a:rPr>
                          <m:t>𝝅</m:t>
                        </m:r>
                      </m:oMath>
                    </m:oMathPara>
                  </a14:m>
                  <a:endParaRPr lang="en-US" sz="2200" b="1" baseline="30000" dirty="0">
                    <a:latin typeface="Symbol" pitchFamily="2" charset="2"/>
                  </a:endParaRPr>
                </a:p>
              </p:txBody>
            </p:sp>
          </mc:Choice>
          <mc:Fallback xmlns="">
            <p:sp>
              <p:nvSpPr>
                <p:cNvPr id="32" name="TextBox 25">
                  <a:extLst>
                    <a:ext uri="{FF2B5EF4-FFF2-40B4-BE49-F238E27FC236}">
                      <a16:creationId xmlns:a16="http://schemas.microsoft.com/office/drawing/2014/main" id="{68AC8C91-3C91-49BE-B863-F332D30C6797}"/>
                    </a:ext>
                  </a:extLst>
                </p:cNvPr>
                <p:cNvSpPr txBox="1">
                  <a:spLocks noRot="1" noChangeAspect="1" noMove="1" noResize="1" noEditPoints="1" noAdjustHandles="1" noChangeArrowheads="1" noChangeShapeType="1" noTextEdit="1"/>
                </p:cNvSpPr>
                <p:nvPr/>
              </p:nvSpPr>
              <p:spPr>
                <a:xfrm>
                  <a:off x="3283897" y="2623108"/>
                  <a:ext cx="611065" cy="423065"/>
                </a:xfrm>
                <a:prstGeom prst="rect">
                  <a:avLst/>
                </a:prstGeom>
                <a:blipFill>
                  <a:blip r:embed="rId7"/>
                  <a:stretch>
                    <a:fillRect/>
                  </a:stretch>
                </a:blipFill>
              </p:spPr>
              <p:txBody>
                <a:bodyPr/>
                <a:lstStyle/>
                <a:p>
                  <a:r>
                    <a:rPr lang="zh-CN" altLang="en-US">
                      <a:noFill/>
                    </a:rPr>
                    <a:t> </a:t>
                  </a:r>
                </a:p>
              </p:txBody>
            </p:sp>
          </mc:Fallback>
        </mc:AlternateContent>
        <p:sp>
          <p:nvSpPr>
            <p:cNvPr id="39" name="TextBox 30">
              <a:extLst>
                <a:ext uri="{FF2B5EF4-FFF2-40B4-BE49-F238E27FC236}">
                  <a16:creationId xmlns:a16="http://schemas.microsoft.com/office/drawing/2014/main" id="{356C73FA-A5EB-499C-B452-A40514C73620}"/>
                </a:ext>
              </a:extLst>
            </p:cNvPr>
            <p:cNvSpPr txBox="1"/>
            <p:nvPr/>
          </p:nvSpPr>
          <p:spPr>
            <a:xfrm flipH="1">
              <a:off x="3322490" y="2275545"/>
              <a:ext cx="579187" cy="523220"/>
            </a:xfrm>
            <a:prstGeom prst="rect">
              <a:avLst/>
            </a:prstGeom>
            <a:noFill/>
          </p:spPr>
          <p:txBody>
            <a:bodyPr wrap="square" rtlCol="0">
              <a:spAutoFit/>
            </a:bodyPr>
            <a:lstStyle/>
            <a:p>
              <a:r>
                <a:rPr lang="en-US" sz="2800" dirty="0"/>
                <a:t>↱</a:t>
              </a:r>
            </a:p>
          </p:txBody>
        </p:sp>
        <p:sp>
          <p:nvSpPr>
            <p:cNvPr id="45" name="TextBox 34">
              <a:extLst>
                <a:ext uri="{FF2B5EF4-FFF2-40B4-BE49-F238E27FC236}">
                  <a16:creationId xmlns:a16="http://schemas.microsoft.com/office/drawing/2014/main" id="{485DA7F1-FAB4-42A2-BEB8-0F85CD7D72AC}"/>
                </a:ext>
              </a:extLst>
            </p:cNvPr>
            <p:cNvSpPr txBox="1"/>
            <p:nvPr/>
          </p:nvSpPr>
          <p:spPr>
            <a:xfrm rot="1279356">
              <a:off x="1537333" y="2532838"/>
              <a:ext cx="1484702" cy="369332"/>
            </a:xfrm>
            <a:prstGeom prst="rect">
              <a:avLst/>
            </a:prstGeom>
            <a:noFill/>
          </p:spPr>
          <p:txBody>
            <a:bodyPr wrap="none" rtlCol="0">
              <a:spAutoFit/>
            </a:bodyPr>
            <a:lstStyle/>
            <a:p>
              <a:r>
                <a:rPr lang="en-US" b="1" dirty="0">
                  <a:solidFill>
                    <a:schemeClr val="accent3">
                      <a:lumMod val="75000"/>
                    </a:schemeClr>
                  </a:solidFill>
                </a:rPr>
                <a:t>spin-aligned</a:t>
              </a:r>
            </a:p>
          </p:txBody>
        </p:sp>
        <p:sp>
          <p:nvSpPr>
            <p:cNvPr id="46" name="Oval 35">
              <a:extLst>
                <a:ext uri="{FF2B5EF4-FFF2-40B4-BE49-F238E27FC236}">
                  <a16:creationId xmlns:a16="http://schemas.microsoft.com/office/drawing/2014/main" id="{B30C8874-ABB4-4FAF-A7E9-677EFCFA68BC}"/>
                </a:ext>
              </a:extLst>
            </p:cNvPr>
            <p:cNvSpPr/>
            <p:nvPr/>
          </p:nvSpPr>
          <p:spPr>
            <a:xfrm>
              <a:off x="1864109" y="3115164"/>
              <a:ext cx="809785" cy="627710"/>
            </a:xfrm>
            <a:prstGeom prst="ellipse">
              <a:avLst/>
            </a:prstGeom>
            <a:solidFill>
              <a:schemeClr val="accent6">
                <a:alpha val="4152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36">
              <a:extLst>
                <a:ext uri="{FF2B5EF4-FFF2-40B4-BE49-F238E27FC236}">
                  <a16:creationId xmlns:a16="http://schemas.microsoft.com/office/drawing/2014/main" id="{8A2188CD-D879-4711-BB97-4D04A382BF71}"/>
                </a:ext>
              </a:extLst>
            </p:cNvPr>
            <p:cNvSpPr/>
            <p:nvPr/>
          </p:nvSpPr>
          <p:spPr>
            <a:xfrm>
              <a:off x="2992163" y="3061620"/>
              <a:ext cx="809785" cy="627710"/>
            </a:xfrm>
            <a:prstGeom prst="ellipse">
              <a:avLst/>
            </a:prstGeom>
            <a:solidFill>
              <a:schemeClr val="accent2">
                <a:lumMod val="60000"/>
                <a:lumOff val="40000"/>
                <a:alpha val="4152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37">
              <a:extLst>
                <a:ext uri="{FF2B5EF4-FFF2-40B4-BE49-F238E27FC236}">
                  <a16:creationId xmlns:a16="http://schemas.microsoft.com/office/drawing/2014/main" id="{0C622534-7503-4104-92E6-4A043055E8F9}"/>
                </a:ext>
              </a:extLst>
            </p:cNvPr>
            <p:cNvSpPr txBox="1"/>
            <p:nvPr/>
          </p:nvSpPr>
          <p:spPr>
            <a:xfrm rot="19932923">
              <a:off x="3535580" y="2398525"/>
              <a:ext cx="2234586" cy="369332"/>
            </a:xfrm>
            <a:prstGeom prst="rect">
              <a:avLst/>
            </a:prstGeom>
            <a:noFill/>
          </p:spPr>
          <p:txBody>
            <a:bodyPr wrap="none" rtlCol="0">
              <a:spAutoFit/>
            </a:bodyPr>
            <a:lstStyle/>
            <a:p>
              <a:r>
                <a:rPr lang="en-US" b="1" dirty="0">
                  <a:solidFill>
                    <a:schemeClr val="accent2">
                      <a:lumMod val="75000"/>
                    </a:schemeClr>
                  </a:solidFill>
                </a:rPr>
                <a:t>quantum entangled</a:t>
              </a: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E1EAB1B6-78DF-411E-A44E-399C21CF2D62}"/>
                    </a:ext>
                  </a:extLst>
                </p:cNvPr>
                <p:cNvSpPr txBox="1"/>
                <p:nvPr/>
              </p:nvSpPr>
              <p:spPr>
                <a:xfrm>
                  <a:off x="3600990" y="2171815"/>
                  <a:ext cx="6644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rPr>
                          <m:t>𝒑</m:t>
                        </m:r>
                        <m:sSup>
                          <m:sSupPr>
                            <m:ctrlPr>
                              <a:rPr lang="en-US" altLang="zh-CN" sz="2000" b="1" i="1" smtClean="0">
                                <a:latin typeface="Cambria Math" panose="02040503050406030204" pitchFamily="18" charset="0"/>
                              </a:rPr>
                            </m:ctrlPr>
                          </m:sSupPr>
                          <m:e>
                            <m:r>
                              <a:rPr lang="en-US" altLang="zh-CN" sz="2000" b="1" i="1" smtClean="0">
                                <a:latin typeface="Cambria Math" panose="02040503050406030204" pitchFamily="18" charset="0"/>
                              </a:rPr>
                              <m:t>𝝅</m:t>
                            </m:r>
                          </m:e>
                          <m:sup>
                            <m:r>
                              <a:rPr lang="en-US" altLang="zh-CN" sz="2000" b="1" i="1" smtClean="0">
                                <a:latin typeface="Cambria Math" panose="02040503050406030204" pitchFamily="18" charset="0"/>
                              </a:rPr>
                              <m:t>−</m:t>
                            </m:r>
                          </m:sup>
                        </m:sSup>
                      </m:oMath>
                    </m:oMathPara>
                  </a14:m>
                  <a:endParaRPr lang="zh-CN" altLang="en-US" sz="2000" b="1" dirty="0"/>
                </a:p>
              </p:txBody>
            </p:sp>
          </mc:Choice>
          <mc:Fallback xmlns="">
            <p:sp>
              <p:nvSpPr>
                <p:cNvPr id="7" name="文本框 6">
                  <a:extLst>
                    <a:ext uri="{FF2B5EF4-FFF2-40B4-BE49-F238E27FC236}">
                      <a16:creationId xmlns:a16="http://schemas.microsoft.com/office/drawing/2014/main" id="{E1EAB1B6-78DF-411E-A44E-399C21CF2D62}"/>
                    </a:ext>
                  </a:extLst>
                </p:cNvPr>
                <p:cNvSpPr txBox="1">
                  <a:spLocks noRot="1" noChangeAspect="1" noMove="1" noResize="1" noEditPoints="1" noAdjustHandles="1" noChangeArrowheads="1" noChangeShapeType="1" noTextEdit="1"/>
                </p:cNvSpPr>
                <p:nvPr/>
              </p:nvSpPr>
              <p:spPr>
                <a:xfrm>
                  <a:off x="3600990" y="2171815"/>
                  <a:ext cx="664498" cy="400110"/>
                </a:xfrm>
                <a:prstGeom prst="rect">
                  <a:avLst/>
                </a:prstGeom>
                <a:blipFill>
                  <a:blip r:embed="rId8"/>
                  <a:stretch>
                    <a:fillRect b="-606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69B1EB8E-BCF3-4738-A7A9-B1213C674473}"/>
                    </a:ext>
                  </a:extLst>
                </p:cNvPr>
                <p:cNvSpPr txBox="1"/>
                <p:nvPr/>
              </p:nvSpPr>
              <p:spPr>
                <a:xfrm>
                  <a:off x="3872661" y="3991880"/>
                  <a:ext cx="6644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b="1" i="1" smtClean="0">
                                <a:latin typeface="Cambria Math" panose="02040503050406030204" pitchFamily="18" charset="0"/>
                              </a:rPr>
                            </m:ctrlPr>
                          </m:accPr>
                          <m:e>
                            <m:r>
                              <a:rPr lang="en-US" altLang="zh-CN" sz="2000" b="1" i="1" smtClean="0">
                                <a:latin typeface="Cambria Math" panose="02040503050406030204" pitchFamily="18" charset="0"/>
                              </a:rPr>
                              <m:t>𝒑</m:t>
                            </m:r>
                          </m:e>
                        </m:acc>
                        <m:sSup>
                          <m:sSupPr>
                            <m:ctrlPr>
                              <a:rPr lang="en-US" altLang="zh-CN" sz="2000" b="1" i="1" smtClean="0">
                                <a:latin typeface="Cambria Math" panose="02040503050406030204" pitchFamily="18" charset="0"/>
                              </a:rPr>
                            </m:ctrlPr>
                          </m:sSupPr>
                          <m:e>
                            <m:r>
                              <a:rPr lang="en-US" altLang="zh-CN" sz="2000" b="1" i="1" smtClean="0">
                                <a:latin typeface="Cambria Math" panose="02040503050406030204" pitchFamily="18" charset="0"/>
                              </a:rPr>
                              <m:t>𝝅</m:t>
                            </m:r>
                          </m:e>
                          <m:sup>
                            <m:r>
                              <a:rPr lang="en-US" altLang="zh-CN" sz="2000" b="1" i="1" smtClean="0">
                                <a:latin typeface="Cambria Math" panose="02040503050406030204" pitchFamily="18" charset="0"/>
                              </a:rPr>
                              <m:t>+</m:t>
                            </m:r>
                          </m:sup>
                        </m:sSup>
                      </m:oMath>
                    </m:oMathPara>
                  </a14:m>
                  <a:endParaRPr lang="zh-CN" altLang="en-US" sz="2000" b="1" dirty="0"/>
                </a:p>
              </p:txBody>
            </p:sp>
          </mc:Choice>
          <mc:Fallback xmlns="">
            <p:sp>
              <p:nvSpPr>
                <p:cNvPr id="50" name="文本框 49">
                  <a:extLst>
                    <a:ext uri="{FF2B5EF4-FFF2-40B4-BE49-F238E27FC236}">
                      <a16:creationId xmlns:a16="http://schemas.microsoft.com/office/drawing/2014/main" id="{69B1EB8E-BCF3-4738-A7A9-B1213C674473}"/>
                    </a:ext>
                  </a:extLst>
                </p:cNvPr>
                <p:cNvSpPr txBox="1">
                  <a:spLocks noRot="1" noChangeAspect="1" noMove="1" noResize="1" noEditPoints="1" noAdjustHandles="1" noChangeArrowheads="1" noChangeShapeType="1" noTextEdit="1"/>
                </p:cNvSpPr>
                <p:nvPr/>
              </p:nvSpPr>
              <p:spPr>
                <a:xfrm>
                  <a:off x="3872661" y="3991880"/>
                  <a:ext cx="664498" cy="400110"/>
                </a:xfrm>
                <a:prstGeom prst="rect">
                  <a:avLst/>
                </a:prstGeom>
                <a:blipFill>
                  <a:blip r:embed="rId9"/>
                  <a:stretch>
                    <a:fillRect b="-93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 name="TextBox 25">
                  <a:extLst>
                    <a:ext uri="{FF2B5EF4-FFF2-40B4-BE49-F238E27FC236}">
                      <a16:creationId xmlns:a16="http://schemas.microsoft.com/office/drawing/2014/main" id="{0EACDBFB-0B82-4624-9B22-A97AB1096136}"/>
                    </a:ext>
                  </a:extLst>
                </p:cNvPr>
                <p:cNvSpPr txBox="1"/>
                <p:nvPr/>
              </p:nvSpPr>
              <p:spPr>
                <a:xfrm>
                  <a:off x="3589429" y="3615596"/>
                  <a:ext cx="611065" cy="4304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200" b="1" i="1" dirty="0" smtClean="0">
                                <a:latin typeface="Cambria Math" panose="02040503050406030204" pitchFamily="18" charset="0"/>
                              </a:rPr>
                            </m:ctrlPr>
                          </m:accPr>
                          <m:e>
                            <m:r>
                              <a:rPr lang="en-US" sz="2200" b="1" i="0" dirty="0" smtClean="0">
                                <a:latin typeface="Cambria Math" panose="02040503050406030204" pitchFamily="18" charset="0"/>
                              </a:rPr>
                              <m:t>𝚲</m:t>
                            </m:r>
                          </m:e>
                        </m:acc>
                        <m:r>
                          <a:rPr lang="en-US" sz="2200" b="1" i="1" dirty="0" smtClean="0">
                            <a:latin typeface="Cambria Math" panose="02040503050406030204" pitchFamily="18" charset="0"/>
                          </a:rPr>
                          <m:t>𝝅</m:t>
                        </m:r>
                      </m:oMath>
                    </m:oMathPara>
                  </a14:m>
                  <a:endParaRPr lang="en-US" sz="2200" b="1" baseline="30000" dirty="0">
                    <a:latin typeface="Symbol" pitchFamily="2" charset="2"/>
                  </a:endParaRPr>
                </a:p>
              </p:txBody>
            </p:sp>
          </mc:Choice>
          <mc:Fallback xmlns="">
            <p:sp>
              <p:nvSpPr>
                <p:cNvPr id="53" name="TextBox 25">
                  <a:extLst>
                    <a:ext uri="{FF2B5EF4-FFF2-40B4-BE49-F238E27FC236}">
                      <a16:creationId xmlns:a16="http://schemas.microsoft.com/office/drawing/2014/main" id="{0EACDBFB-0B82-4624-9B22-A97AB1096136}"/>
                    </a:ext>
                  </a:extLst>
                </p:cNvPr>
                <p:cNvSpPr txBox="1">
                  <a:spLocks noRot="1" noChangeAspect="1" noMove="1" noResize="1" noEditPoints="1" noAdjustHandles="1" noChangeArrowheads="1" noChangeShapeType="1" noTextEdit="1"/>
                </p:cNvSpPr>
                <p:nvPr/>
              </p:nvSpPr>
              <p:spPr>
                <a:xfrm>
                  <a:off x="3589429" y="3615596"/>
                  <a:ext cx="611065" cy="430439"/>
                </a:xfrm>
                <a:prstGeom prst="rect">
                  <a:avLst/>
                </a:prstGeom>
                <a:blipFill>
                  <a:blip r:embed="rId10"/>
                  <a:stretch>
                    <a:fillRect/>
                  </a:stretch>
                </a:blipFill>
              </p:spPr>
              <p:txBody>
                <a:bodyPr/>
                <a:lstStyle/>
                <a:p>
                  <a:r>
                    <a:rPr lang="zh-CN" altLang="en-US">
                      <a:noFill/>
                    </a:rPr>
                    <a:t> </a:t>
                  </a:r>
                </a:p>
              </p:txBody>
            </p:sp>
          </mc:Fallback>
        </mc:AlternateContent>
      </p:grpSp>
      <p:grpSp>
        <p:nvGrpSpPr>
          <p:cNvPr id="10" name="组合 9">
            <a:extLst>
              <a:ext uri="{FF2B5EF4-FFF2-40B4-BE49-F238E27FC236}">
                <a16:creationId xmlns:a16="http://schemas.microsoft.com/office/drawing/2014/main" id="{46C553EC-C402-4D25-809A-4B9897CAA268}"/>
              </a:ext>
            </a:extLst>
          </p:cNvPr>
          <p:cNvGrpSpPr/>
          <p:nvPr/>
        </p:nvGrpSpPr>
        <p:grpSpPr>
          <a:xfrm>
            <a:off x="7247717" y="1155004"/>
            <a:ext cx="4171802" cy="4178444"/>
            <a:chOff x="5479100" y="873152"/>
            <a:chExt cx="4484517" cy="4573911"/>
          </a:xfrm>
        </p:grpSpPr>
        <p:pic>
          <p:nvPicPr>
            <p:cNvPr id="60" name="Picture 3" descr="A screenshot of a computer screen&#10;&#10;Description automatically generated">
              <a:extLst>
                <a:ext uri="{FF2B5EF4-FFF2-40B4-BE49-F238E27FC236}">
                  <a16:creationId xmlns:a16="http://schemas.microsoft.com/office/drawing/2014/main" id="{E5F1CE1C-2322-41D9-91A2-0538D5168098}"/>
                </a:ext>
              </a:extLst>
            </p:cNvPr>
            <p:cNvPicPr>
              <a:picLocks noChangeAspect="1"/>
            </p:cNvPicPr>
            <p:nvPr/>
          </p:nvPicPr>
          <p:blipFill rotWithShape="1">
            <a:blip r:embed="rId11"/>
            <a:srcRect l="4688" t="5779" r="4889" b="4033"/>
            <a:stretch/>
          </p:blipFill>
          <p:spPr>
            <a:xfrm>
              <a:off x="5479100" y="873152"/>
              <a:ext cx="4484517" cy="4573911"/>
            </a:xfrm>
            <a:prstGeom prst="ellipse">
              <a:avLst/>
            </a:prstGeom>
          </p:spPr>
        </p:pic>
        <p:sp>
          <p:nvSpPr>
            <p:cNvPr id="61" name="Freeform 6">
              <a:extLst>
                <a:ext uri="{FF2B5EF4-FFF2-40B4-BE49-F238E27FC236}">
                  <a16:creationId xmlns:a16="http://schemas.microsoft.com/office/drawing/2014/main" id="{2DB3C4B5-42CE-40FD-B47F-0F4667A71658}"/>
                </a:ext>
              </a:extLst>
            </p:cNvPr>
            <p:cNvSpPr/>
            <p:nvPr/>
          </p:nvSpPr>
          <p:spPr>
            <a:xfrm>
              <a:off x="7795395" y="2869507"/>
              <a:ext cx="1342052" cy="519337"/>
            </a:xfrm>
            <a:custGeom>
              <a:avLst/>
              <a:gdLst>
                <a:gd name="connsiteX0" fmla="*/ 0 w 1391111"/>
                <a:gd name="connsiteY0" fmla="*/ 201038 h 513417"/>
                <a:gd name="connsiteX1" fmla="*/ 107950 w 1391111"/>
                <a:gd name="connsiteY1" fmla="*/ 115313 h 513417"/>
                <a:gd name="connsiteX2" fmla="*/ 288925 w 1391111"/>
                <a:gd name="connsiteY2" fmla="*/ 32763 h 513417"/>
                <a:gd name="connsiteX3" fmla="*/ 492125 w 1391111"/>
                <a:gd name="connsiteY3" fmla="*/ 4188 h 513417"/>
                <a:gd name="connsiteX4" fmla="*/ 676275 w 1391111"/>
                <a:gd name="connsiteY4" fmla="*/ 4188 h 513417"/>
                <a:gd name="connsiteX5" fmla="*/ 841375 w 1391111"/>
                <a:gd name="connsiteY5" fmla="*/ 42288 h 513417"/>
                <a:gd name="connsiteX6" fmla="*/ 1063625 w 1391111"/>
                <a:gd name="connsiteY6" fmla="*/ 134363 h 513417"/>
                <a:gd name="connsiteX7" fmla="*/ 1177925 w 1391111"/>
                <a:gd name="connsiteY7" fmla="*/ 239138 h 513417"/>
                <a:gd name="connsiteX8" fmla="*/ 1263650 w 1391111"/>
                <a:gd name="connsiteY8" fmla="*/ 312163 h 513417"/>
                <a:gd name="connsiteX9" fmla="*/ 1371600 w 1391111"/>
                <a:gd name="connsiteY9" fmla="*/ 483613 h 513417"/>
                <a:gd name="connsiteX10" fmla="*/ 1390650 w 1391111"/>
                <a:gd name="connsiteY10" fmla="*/ 512188 h 5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111" h="513417">
                  <a:moveTo>
                    <a:pt x="0" y="201038"/>
                  </a:moveTo>
                  <a:cubicBezTo>
                    <a:pt x="29898" y="172198"/>
                    <a:pt x="59796" y="143359"/>
                    <a:pt x="107950" y="115313"/>
                  </a:cubicBezTo>
                  <a:cubicBezTo>
                    <a:pt x="156104" y="87267"/>
                    <a:pt x="224896" y="51284"/>
                    <a:pt x="288925" y="32763"/>
                  </a:cubicBezTo>
                  <a:cubicBezTo>
                    <a:pt x="352954" y="14242"/>
                    <a:pt x="427567" y="8950"/>
                    <a:pt x="492125" y="4188"/>
                  </a:cubicBezTo>
                  <a:cubicBezTo>
                    <a:pt x="556683" y="-574"/>
                    <a:pt x="618067" y="-2162"/>
                    <a:pt x="676275" y="4188"/>
                  </a:cubicBezTo>
                  <a:cubicBezTo>
                    <a:pt x="734483" y="10538"/>
                    <a:pt x="776817" y="20592"/>
                    <a:pt x="841375" y="42288"/>
                  </a:cubicBezTo>
                  <a:cubicBezTo>
                    <a:pt x="905933" y="63984"/>
                    <a:pt x="1007533" y="101555"/>
                    <a:pt x="1063625" y="134363"/>
                  </a:cubicBezTo>
                  <a:cubicBezTo>
                    <a:pt x="1119717" y="167171"/>
                    <a:pt x="1144588" y="209505"/>
                    <a:pt x="1177925" y="239138"/>
                  </a:cubicBezTo>
                  <a:cubicBezTo>
                    <a:pt x="1211262" y="268771"/>
                    <a:pt x="1231371" y="271417"/>
                    <a:pt x="1263650" y="312163"/>
                  </a:cubicBezTo>
                  <a:cubicBezTo>
                    <a:pt x="1295929" y="352909"/>
                    <a:pt x="1350433" y="450276"/>
                    <a:pt x="1371600" y="483613"/>
                  </a:cubicBezTo>
                  <a:cubicBezTo>
                    <a:pt x="1392767" y="516950"/>
                    <a:pt x="1391708" y="514569"/>
                    <a:pt x="1390650" y="512188"/>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7">
              <a:extLst>
                <a:ext uri="{FF2B5EF4-FFF2-40B4-BE49-F238E27FC236}">
                  <a16:creationId xmlns:a16="http://schemas.microsoft.com/office/drawing/2014/main" id="{708FCB49-C0F4-43E2-A017-032A55D57E5D}"/>
                </a:ext>
              </a:extLst>
            </p:cNvPr>
            <p:cNvSpPr/>
            <p:nvPr/>
          </p:nvSpPr>
          <p:spPr>
            <a:xfrm rot="957575" flipV="1">
              <a:off x="7736439" y="3242052"/>
              <a:ext cx="1311892" cy="293585"/>
            </a:xfrm>
            <a:custGeom>
              <a:avLst/>
              <a:gdLst>
                <a:gd name="connsiteX0" fmla="*/ 0 w 1391111"/>
                <a:gd name="connsiteY0" fmla="*/ 201038 h 513417"/>
                <a:gd name="connsiteX1" fmla="*/ 107950 w 1391111"/>
                <a:gd name="connsiteY1" fmla="*/ 115313 h 513417"/>
                <a:gd name="connsiteX2" fmla="*/ 288925 w 1391111"/>
                <a:gd name="connsiteY2" fmla="*/ 32763 h 513417"/>
                <a:gd name="connsiteX3" fmla="*/ 492125 w 1391111"/>
                <a:gd name="connsiteY3" fmla="*/ 4188 h 513417"/>
                <a:gd name="connsiteX4" fmla="*/ 676275 w 1391111"/>
                <a:gd name="connsiteY4" fmla="*/ 4188 h 513417"/>
                <a:gd name="connsiteX5" fmla="*/ 841375 w 1391111"/>
                <a:gd name="connsiteY5" fmla="*/ 42288 h 513417"/>
                <a:gd name="connsiteX6" fmla="*/ 1063625 w 1391111"/>
                <a:gd name="connsiteY6" fmla="*/ 134363 h 513417"/>
                <a:gd name="connsiteX7" fmla="*/ 1177925 w 1391111"/>
                <a:gd name="connsiteY7" fmla="*/ 239138 h 513417"/>
                <a:gd name="connsiteX8" fmla="*/ 1263650 w 1391111"/>
                <a:gd name="connsiteY8" fmla="*/ 312163 h 513417"/>
                <a:gd name="connsiteX9" fmla="*/ 1371600 w 1391111"/>
                <a:gd name="connsiteY9" fmla="*/ 483613 h 513417"/>
                <a:gd name="connsiteX10" fmla="*/ 1390650 w 1391111"/>
                <a:gd name="connsiteY10" fmla="*/ 512188 h 5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111" h="513417">
                  <a:moveTo>
                    <a:pt x="0" y="201038"/>
                  </a:moveTo>
                  <a:cubicBezTo>
                    <a:pt x="29898" y="172198"/>
                    <a:pt x="59796" y="143359"/>
                    <a:pt x="107950" y="115313"/>
                  </a:cubicBezTo>
                  <a:cubicBezTo>
                    <a:pt x="156104" y="87267"/>
                    <a:pt x="224896" y="51284"/>
                    <a:pt x="288925" y="32763"/>
                  </a:cubicBezTo>
                  <a:cubicBezTo>
                    <a:pt x="352954" y="14242"/>
                    <a:pt x="427567" y="8950"/>
                    <a:pt x="492125" y="4188"/>
                  </a:cubicBezTo>
                  <a:cubicBezTo>
                    <a:pt x="556683" y="-574"/>
                    <a:pt x="618067" y="-2162"/>
                    <a:pt x="676275" y="4188"/>
                  </a:cubicBezTo>
                  <a:cubicBezTo>
                    <a:pt x="734483" y="10538"/>
                    <a:pt x="776817" y="20592"/>
                    <a:pt x="841375" y="42288"/>
                  </a:cubicBezTo>
                  <a:cubicBezTo>
                    <a:pt x="905933" y="63984"/>
                    <a:pt x="1007533" y="101555"/>
                    <a:pt x="1063625" y="134363"/>
                  </a:cubicBezTo>
                  <a:cubicBezTo>
                    <a:pt x="1119717" y="167171"/>
                    <a:pt x="1144588" y="209505"/>
                    <a:pt x="1177925" y="239138"/>
                  </a:cubicBezTo>
                  <a:cubicBezTo>
                    <a:pt x="1211262" y="268771"/>
                    <a:pt x="1231371" y="271417"/>
                    <a:pt x="1263650" y="312163"/>
                  </a:cubicBezTo>
                  <a:cubicBezTo>
                    <a:pt x="1295929" y="352909"/>
                    <a:pt x="1350433" y="450276"/>
                    <a:pt x="1371600" y="483613"/>
                  </a:cubicBezTo>
                  <a:cubicBezTo>
                    <a:pt x="1392767" y="516950"/>
                    <a:pt x="1391708" y="514569"/>
                    <a:pt x="1390650" y="512188"/>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8">
              <a:extLst>
                <a:ext uri="{FF2B5EF4-FFF2-40B4-BE49-F238E27FC236}">
                  <a16:creationId xmlns:a16="http://schemas.microsoft.com/office/drawing/2014/main" id="{69CA938A-0FC1-4BFC-884A-966C2DF571B4}"/>
                </a:ext>
              </a:extLst>
            </p:cNvPr>
            <p:cNvSpPr/>
            <p:nvPr/>
          </p:nvSpPr>
          <p:spPr>
            <a:xfrm rot="13158381">
              <a:off x="7456810" y="3712208"/>
              <a:ext cx="1391111" cy="340445"/>
            </a:xfrm>
            <a:custGeom>
              <a:avLst/>
              <a:gdLst>
                <a:gd name="connsiteX0" fmla="*/ 0 w 1391111"/>
                <a:gd name="connsiteY0" fmla="*/ 201038 h 513417"/>
                <a:gd name="connsiteX1" fmla="*/ 107950 w 1391111"/>
                <a:gd name="connsiteY1" fmla="*/ 115313 h 513417"/>
                <a:gd name="connsiteX2" fmla="*/ 288925 w 1391111"/>
                <a:gd name="connsiteY2" fmla="*/ 32763 h 513417"/>
                <a:gd name="connsiteX3" fmla="*/ 492125 w 1391111"/>
                <a:gd name="connsiteY3" fmla="*/ 4188 h 513417"/>
                <a:gd name="connsiteX4" fmla="*/ 676275 w 1391111"/>
                <a:gd name="connsiteY4" fmla="*/ 4188 h 513417"/>
                <a:gd name="connsiteX5" fmla="*/ 841375 w 1391111"/>
                <a:gd name="connsiteY5" fmla="*/ 42288 h 513417"/>
                <a:gd name="connsiteX6" fmla="*/ 1063625 w 1391111"/>
                <a:gd name="connsiteY6" fmla="*/ 134363 h 513417"/>
                <a:gd name="connsiteX7" fmla="*/ 1177925 w 1391111"/>
                <a:gd name="connsiteY7" fmla="*/ 239138 h 513417"/>
                <a:gd name="connsiteX8" fmla="*/ 1263650 w 1391111"/>
                <a:gd name="connsiteY8" fmla="*/ 312163 h 513417"/>
                <a:gd name="connsiteX9" fmla="*/ 1371600 w 1391111"/>
                <a:gd name="connsiteY9" fmla="*/ 483613 h 513417"/>
                <a:gd name="connsiteX10" fmla="*/ 1390650 w 1391111"/>
                <a:gd name="connsiteY10" fmla="*/ 512188 h 5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111" h="513417">
                  <a:moveTo>
                    <a:pt x="0" y="201038"/>
                  </a:moveTo>
                  <a:cubicBezTo>
                    <a:pt x="29898" y="172198"/>
                    <a:pt x="59796" y="143359"/>
                    <a:pt x="107950" y="115313"/>
                  </a:cubicBezTo>
                  <a:cubicBezTo>
                    <a:pt x="156104" y="87267"/>
                    <a:pt x="224896" y="51284"/>
                    <a:pt x="288925" y="32763"/>
                  </a:cubicBezTo>
                  <a:cubicBezTo>
                    <a:pt x="352954" y="14242"/>
                    <a:pt x="427567" y="8950"/>
                    <a:pt x="492125" y="4188"/>
                  </a:cubicBezTo>
                  <a:cubicBezTo>
                    <a:pt x="556683" y="-574"/>
                    <a:pt x="618067" y="-2162"/>
                    <a:pt x="676275" y="4188"/>
                  </a:cubicBezTo>
                  <a:cubicBezTo>
                    <a:pt x="734483" y="10538"/>
                    <a:pt x="776817" y="20592"/>
                    <a:pt x="841375" y="42288"/>
                  </a:cubicBezTo>
                  <a:cubicBezTo>
                    <a:pt x="905933" y="63984"/>
                    <a:pt x="1007533" y="101555"/>
                    <a:pt x="1063625" y="134363"/>
                  </a:cubicBezTo>
                  <a:cubicBezTo>
                    <a:pt x="1119717" y="167171"/>
                    <a:pt x="1144588" y="209505"/>
                    <a:pt x="1177925" y="239138"/>
                  </a:cubicBezTo>
                  <a:cubicBezTo>
                    <a:pt x="1211262" y="268771"/>
                    <a:pt x="1231371" y="271417"/>
                    <a:pt x="1263650" y="312163"/>
                  </a:cubicBezTo>
                  <a:cubicBezTo>
                    <a:pt x="1295929" y="352909"/>
                    <a:pt x="1350433" y="450276"/>
                    <a:pt x="1371600" y="483613"/>
                  </a:cubicBezTo>
                  <a:cubicBezTo>
                    <a:pt x="1392767" y="516950"/>
                    <a:pt x="1391708" y="514569"/>
                    <a:pt x="1390650" y="512188"/>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9">
              <a:extLst>
                <a:ext uri="{FF2B5EF4-FFF2-40B4-BE49-F238E27FC236}">
                  <a16:creationId xmlns:a16="http://schemas.microsoft.com/office/drawing/2014/main" id="{65616A44-93E6-4983-B38C-E3835A2D6921}"/>
                </a:ext>
              </a:extLst>
            </p:cNvPr>
            <p:cNvSpPr/>
            <p:nvPr/>
          </p:nvSpPr>
          <p:spPr>
            <a:xfrm>
              <a:off x="7022536" y="3307459"/>
              <a:ext cx="684860" cy="1057393"/>
            </a:xfrm>
            <a:custGeom>
              <a:avLst/>
              <a:gdLst>
                <a:gd name="connsiteX0" fmla="*/ 568208 w 568208"/>
                <a:gd name="connsiteY0" fmla="*/ 0 h 952030"/>
                <a:gd name="connsiteX1" fmla="*/ 489185 w 568208"/>
                <a:gd name="connsiteY1" fmla="*/ 214489 h 952030"/>
                <a:gd name="connsiteX2" fmla="*/ 410163 w 568208"/>
                <a:gd name="connsiteY2" fmla="*/ 365007 h 952030"/>
                <a:gd name="connsiteX3" fmla="*/ 338667 w 568208"/>
                <a:gd name="connsiteY3" fmla="*/ 504237 h 952030"/>
                <a:gd name="connsiteX4" fmla="*/ 218252 w 568208"/>
                <a:gd name="connsiteY4" fmla="*/ 669807 h 952030"/>
                <a:gd name="connsiteX5" fmla="*/ 116652 w 568208"/>
                <a:gd name="connsiteY5" fmla="*/ 812800 h 952030"/>
                <a:gd name="connsiteX6" fmla="*/ 0 w 568208"/>
                <a:gd name="connsiteY6" fmla="*/ 952030 h 95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208" h="952030">
                  <a:moveTo>
                    <a:pt x="568208" y="0"/>
                  </a:moveTo>
                  <a:cubicBezTo>
                    <a:pt x="541867" y="76827"/>
                    <a:pt x="515526" y="153655"/>
                    <a:pt x="489185" y="214489"/>
                  </a:cubicBezTo>
                  <a:cubicBezTo>
                    <a:pt x="462844" y="275323"/>
                    <a:pt x="435249" y="316716"/>
                    <a:pt x="410163" y="365007"/>
                  </a:cubicBezTo>
                  <a:cubicBezTo>
                    <a:pt x="385077" y="413298"/>
                    <a:pt x="370652" y="453437"/>
                    <a:pt x="338667" y="504237"/>
                  </a:cubicBezTo>
                  <a:cubicBezTo>
                    <a:pt x="306682" y="555037"/>
                    <a:pt x="255254" y="618380"/>
                    <a:pt x="218252" y="669807"/>
                  </a:cubicBezTo>
                  <a:cubicBezTo>
                    <a:pt x="181250" y="721234"/>
                    <a:pt x="153027" y="765763"/>
                    <a:pt x="116652" y="812800"/>
                  </a:cubicBezTo>
                  <a:cubicBezTo>
                    <a:pt x="80277" y="859837"/>
                    <a:pt x="40138" y="905933"/>
                    <a:pt x="0" y="95203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10">
              <a:extLst>
                <a:ext uri="{FF2B5EF4-FFF2-40B4-BE49-F238E27FC236}">
                  <a16:creationId xmlns:a16="http://schemas.microsoft.com/office/drawing/2014/main" id="{26152BF0-BC5F-4BA1-97D7-558627A88D29}"/>
                </a:ext>
              </a:extLst>
            </p:cNvPr>
            <p:cNvSpPr/>
            <p:nvPr/>
          </p:nvSpPr>
          <p:spPr>
            <a:xfrm rot="16918200">
              <a:off x="7250053" y="2127782"/>
              <a:ext cx="1391111" cy="404082"/>
            </a:xfrm>
            <a:custGeom>
              <a:avLst/>
              <a:gdLst>
                <a:gd name="connsiteX0" fmla="*/ 0 w 1391111"/>
                <a:gd name="connsiteY0" fmla="*/ 201038 h 513417"/>
                <a:gd name="connsiteX1" fmla="*/ 107950 w 1391111"/>
                <a:gd name="connsiteY1" fmla="*/ 115313 h 513417"/>
                <a:gd name="connsiteX2" fmla="*/ 288925 w 1391111"/>
                <a:gd name="connsiteY2" fmla="*/ 32763 h 513417"/>
                <a:gd name="connsiteX3" fmla="*/ 492125 w 1391111"/>
                <a:gd name="connsiteY3" fmla="*/ 4188 h 513417"/>
                <a:gd name="connsiteX4" fmla="*/ 676275 w 1391111"/>
                <a:gd name="connsiteY4" fmla="*/ 4188 h 513417"/>
                <a:gd name="connsiteX5" fmla="*/ 841375 w 1391111"/>
                <a:gd name="connsiteY5" fmla="*/ 42288 h 513417"/>
                <a:gd name="connsiteX6" fmla="*/ 1063625 w 1391111"/>
                <a:gd name="connsiteY6" fmla="*/ 134363 h 513417"/>
                <a:gd name="connsiteX7" fmla="*/ 1177925 w 1391111"/>
                <a:gd name="connsiteY7" fmla="*/ 239138 h 513417"/>
                <a:gd name="connsiteX8" fmla="*/ 1263650 w 1391111"/>
                <a:gd name="connsiteY8" fmla="*/ 312163 h 513417"/>
                <a:gd name="connsiteX9" fmla="*/ 1371600 w 1391111"/>
                <a:gd name="connsiteY9" fmla="*/ 483613 h 513417"/>
                <a:gd name="connsiteX10" fmla="*/ 1390650 w 1391111"/>
                <a:gd name="connsiteY10" fmla="*/ 512188 h 5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111" h="513417">
                  <a:moveTo>
                    <a:pt x="0" y="201038"/>
                  </a:moveTo>
                  <a:cubicBezTo>
                    <a:pt x="29898" y="172198"/>
                    <a:pt x="59796" y="143359"/>
                    <a:pt x="107950" y="115313"/>
                  </a:cubicBezTo>
                  <a:cubicBezTo>
                    <a:pt x="156104" y="87267"/>
                    <a:pt x="224896" y="51284"/>
                    <a:pt x="288925" y="32763"/>
                  </a:cubicBezTo>
                  <a:cubicBezTo>
                    <a:pt x="352954" y="14242"/>
                    <a:pt x="427567" y="8950"/>
                    <a:pt x="492125" y="4188"/>
                  </a:cubicBezTo>
                  <a:cubicBezTo>
                    <a:pt x="556683" y="-574"/>
                    <a:pt x="618067" y="-2162"/>
                    <a:pt x="676275" y="4188"/>
                  </a:cubicBezTo>
                  <a:cubicBezTo>
                    <a:pt x="734483" y="10538"/>
                    <a:pt x="776817" y="20592"/>
                    <a:pt x="841375" y="42288"/>
                  </a:cubicBezTo>
                  <a:cubicBezTo>
                    <a:pt x="905933" y="63984"/>
                    <a:pt x="1007533" y="101555"/>
                    <a:pt x="1063625" y="134363"/>
                  </a:cubicBezTo>
                  <a:cubicBezTo>
                    <a:pt x="1119717" y="167171"/>
                    <a:pt x="1144588" y="209505"/>
                    <a:pt x="1177925" y="239138"/>
                  </a:cubicBezTo>
                  <a:cubicBezTo>
                    <a:pt x="1211262" y="268771"/>
                    <a:pt x="1231371" y="271417"/>
                    <a:pt x="1263650" y="312163"/>
                  </a:cubicBezTo>
                  <a:cubicBezTo>
                    <a:pt x="1295929" y="352909"/>
                    <a:pt x="1350433" y="450276"/>
                    <a:pt x="1371600" y="483613"/>
                  </a:cubicBezTo>
                  <a:cubicBezTo>
                    <a:pt x="1392767" y="516950"/>
                    <a:pt x="1391708" y="514569"/>
                    <a:pt x="1390650" y="512188"/>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11">
              <a:extLst>
                <a:ext uri="{FF2B5EF4-FFF2-40B4-BE49-F238E27FC236}">
                  <a16:creationId xmlns:a16="http://schemas.microsoft.com/office/drawing/2014/main" id="{C6F6F41D-2811-4CCA-B512-08FC25C45AE1}"/>
                </a:ext>
              </a:extLst>
            </p:cNvPr>
            <p:cNvSpPr/>
            <p:nvPr/>
          </p:nvSpPr>
          <p:spPr>
            <a:xfrm rot="18669243">
              <a:off x="7214064" y="1767370"/>
              <a:ext cx="684860" cy="1166821"/>
            </a:xfrm>
            <a:custGeom>
              <a:avLst/>
              <a:gdLst>
                <a:gd name="connsiteX0" fmla="*/ 568208 w 568208"/>
                <a:gd name="connsiteY0" fmla="*/ 0 h 952030"/>
                <a:gd name="connsiteX1" fmla="*/ 489185 w 568208"/>
                <a:gd name="connsiteY1" fmla="*/ 214489 h 952030"/>
                <a:gd name="connsiteX2" fmla="*/ 410163 w 568208"/>
                <a:gd name="connsiteY2" fmla="*/ 365007 h 952030"/>
                <a:gd name="connsiteX3" fmla="*/ 338667 w 568208"/>
                <a:gd name="connsiteY3" fmla="*/ 504237 h 952030"/>
                <a:gd name="connsiteX4" fmla="*/ 218252 w 568208"/>
                <a:gd name="connsiteY4" fmla="*/ 669807 h 952030"/>
                <a:gd name="connsiteX5" fmla="*/ 116652 w 568208"/>
                <a:gd name="connsiteY5" fmla="*/ 812800 h 952030"/>
                <a:gd name="connsiteX6" fmla="*/ 0 w 568208"/>
                <a:gd name="connsiteY6" fmla="*/ 952030 h 95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208" h="952030">
                  <a:moveTo>
                    <a:pt x="568208" y="0"/>
                  </a:moveTo>
                  <a:cubicBezTo>
                    <a:pt x="541867" y="76827"/>
                    <a:pt x="515526" y="153655"/>
                    <a:pt x="489185" y="214489"/>
                  </a:cubicBezTo>
                  <a:cubicBezTo>
                    <a:pt x="462844" y="275323"/>
                    <a:pt x="435249" y="316716"/>
                    <a:pt x="410163" y="365007"/>
                  </a:cubicBezTo>
                  <a:cubicBezTo>
                    <a:pt x="385077" y="413298"/>
                    <a:pt x="370652" y="453437"/>
                    <a:pt x="338667" y="504237"/>
                  </a:cubicBezTo>
                  <a:cubicBezTo>
                    <a:pt x="306682" y="555037"/>
                    <a:pt x="255254" y="618380"/>
                    <a:pt x="218252" y="669807"/>
                  </a:cubicBezTo>
                  <a:cubicBezTo>
                    <a:pt x="181250" y="721234"/>
                    <a:pt x="153027" y="765763"/>
                    <a:pt x="116652" y="812800"/>
                  </a:cubicBezTo>
                  <a:cubicBezTo>
                    <a:pt x="80277" y="859837"/>
                    <a:pt x="40138" y="905933"/>
                    <a:pt x="0" y="95203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09B795B3-7DA4-4BB6-B0DE-E0BF5F5C6EE9}"/>
                  </a:ext>
                </a:extLst>
              </p:cNvPr>
              <p:cNvSpPr txBox="1"/>
              <p:nvPr/>
            </p:nvSpPr>
            <p:spPr>
              <a:xfrm>
                <a:off x="9231827" y="1937930"/>
                <a:ext cx="2035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b="0" i="0" smtClean="0">
                          <a:latin typeface="Cambria Math" panose="02040503050406030204" pitchFamily="18" charset="0"/>
                        </a:rPr>
                        <m:t>Λ</m:t>
                      </m:r>
                    </m:oMath>
                  </m:oMathPara>
                </a14:m>
                <a:endParaRPr lang="zh-CN" altLang="en-US" dirty="0"/>
              </a:p>
            </p:txBody>
          </p:sp>
        </mc:Choice>
        <mc:Fallback xmlns="">
          <p:sp>
            <p:nvSpPr>
              <p:cNvPr id="11" name="文本框 10">
                <a:extLst>
                  <a:ext uri="{FF2B5EF4-FFF2-40B4-BE49-F238E27FC236}">
                    <a16:creationId xmlns:a16="http://schemas.microsoft.com/office/drawing/2014/main" id="{09B795B3-7DA4-4BB6-B0DE-E0BF5F5C6EE9}"/>
                  </a:ext>
                </a:extLst>
              </p:cNvPr>
              <p:cNvSpPr txBox="1">
                <a:spLocks noRot="1" noChangeAspect="1" noMove="1" noResize="1" noEditPoints="1" noAdjustHandles="1" noChangeArrowheads="1" noChangeShapeType="1" noTextEdit="1"/>
              </p:cNvSpPr>
              <p:nvPr/>
            </p:nvSpPr>
            <p:spPr>
              <a:xfrm>
                <a:off x="9231827" y="1937930"/>
                <a:ext cx="203582" cy="276999"/>
              </a:xfrm>
              <a:prstGeom prst="rect">
                <a:avLst/>
              </a:prstGeom>
              <a:blipFill>
                <a:blip r:embed="rId14"/>
                <a:stretch>
                  <a:fillRect l="-23529" r="-23529" b="-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1" name="文本框 70">
                <a:extLst>
                  <a:ext uri="{FF2B5EF4-FFF2-40B4-BE49-F238E27FC236}">
                    <a16:creationId xmlns:a16="http://schemas.microsoft.com/office/drawing/2014/main" id="{CE1C1643-50EC-469F-8515-380C0D2C2AC3}"/>
                  </a:ext>
                </a:extLst>
              </p:cNvPr>
              <p:cNvSpPr txBox="1"/>
              <p:nvPr/>
            </p:nvSpPr>
            <p:spPr>
              <a:xfrm>
                <a:off x="9231827" y="3899207"/>
                <a:ext cx="203582" cy="2775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b="0" i="1" smtClean="0">
                              <a:latin typeface="Cambria Math" panose="02040503050406030204" pitchFamily="18" charset="0"/>
                            </a:rPr>
                          </m:ctrlPr>
                        </m:accPr>
                        <m:e>
                          <m:r>
                            <m:rPr>
                              <m:sty m:val="p"/>
                            </m:rPr>
                            <a:rPr lang="en-US" altLang="zh-CN" b="0" i="0" smtClean="0">
                              <a:latin typeface="Cambria Math" panose="02040503050406030204" pitchFamily="18" charset="0"/>
                            </a:rPr>
                            <m:t>Λ</m:t>
                          </m:r>
                        </m:e>
                      </m:acc>
                    </m:oMath>
                  </m:oMathPara>
                </a14:m>
                <a:endParaRPr lang="zh-CN" altLang="en-US" dirty="0"/>
              </a:p>
            </p:txBody>
          </p:sp>
        </mc:Choice>
        <mc:Fallback xmlns="">
          <p:sp>
            <p:nvSpPr>
              <p:cNvPr id="71" name="文本框 70">
                <a:extLst>
                  <a:ext uri="{FF2B5EF4-FFF2-40B4-BE49-F238E27FC236}">
                    <a16:creationId xmlns:a16="http://schemas.microsoft.com/office/drawing/2014/main" id="{CE1C1643-50EC-469F-8515-380C0D2C2AC3}"/>
                  </a:ext>
                </a:extLst>
              </p:cNvPr>
              <p:cNvSpPr txBox="1">
                <a:spLocks noRot="1" noChangeAspect="1" noMove="1" noResize="1" noEditPoints="1" noAdjustHandles="1" noChangeArrowheads="1" noChangeShapeType="1" noTextEdit="1"/>
              </p:cNvSpPr>
              <p:nvPr/>
            </p:nvSpPr>
            <p:spPr>
              <a:xfrm>
                <a:off x="9231827" y="3899207"/>
                <a:ext cx="203582" cy="277576"/>
              </a:xfrm>
              <a:prstGeom prst="rect">
                <a:avLst/>
              </a:prstGeom>
              <a:blipFill>
                <a:blip r:embed="rId15"/>
                <a:stretch>
                  <a:fillRect l="-23529" t="-2222" r="-29412" b="-11111"/>
                </a:stretch>
              </a:blipFill>
            </p:spPr>
            <p:txBody>
              <a:bodyPr/>
              <a:lstStyle/>
              <a:p>
                <a:r>
                  <a:rPr lang="zh-CN" altLang="en-US">
                    <a:noFill/>
                  </a:rPr>
                  <a:t> </a:t>
                </a:r>
              </a:p>
            </p:txBody>
          </p:sp>
        </mc:Fallback>
      </mc:AlternateContent>
      <p:grpSp>
        <p:nvGrpSpPr>
          <p:cNvPr id="38" name="组合 37">
            <a:extLst>
              <a:ext uri="{FF2B5EF4-FFF2-40B4-BE49-F238E27FC236}">
                <a16:creationId xmlns:a16="http://schemas.microsoft.com/office/drawing/2014/main" id="{EED295C8-A607-44A4-B72C-77A18FC9119E}"/>
              </a:ext>
            </a:extLst>
          </p:cNvPr>
          <p:cNvGrpSpPr/>
          <p:nvPr/>
        </p:nvGrpSpPr>
        <p:grpSpPr>
          <a:xfrm>
            <a:off x="292816" y="196412"/>
            <a:ext cx="583510" cy="305824"/>
            <a:chOff x="695325" y="368300"/>
            <a:chExt cx="583510" cy="305824"/>
          </a:xfrm>
          <a:solidFill>
            <a:srgbClr val="31A1AC"/>
          </a:solidFill>
        </p:grpSpPr>
        <p:sp>
          <p:nvSpPr>
            <p:cNvPr id="40" name="平行四边形 39">
              <a:extLst>
                <a:ext uri="{FF2B5EF4-FFF2-40B4-BE49-F238E27FC236}">
                  <a16:creationId xmlns:a16="http://schemas.microsoft.com/office/drawing/2014/main" id="{F7E19A9B-A027-4CD9-9226-485E026AF9B7}"/>
                </a:ext>
              </a:extLst>
            </p:cNvPr>
            <p:cNvSpPr/>
            <p:nvPr/>
          </p:nvSpPr>
          <p:spPr>
            <a:xfrm>
              <a:off x="695325" y="368300"/>
              <a:ext cx="255445" cy="303866"/>
            </a:xfrm>
            <a:prstGeom prst="parallelogram">
              <a:avLst>
                <a:gd name="adj" fmla="val 52477"/>
              </a:avLst>
            </a:prstGeom>
            <a:solidFill>
              <a:srgbClr val="2C5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平行四边形 40">
              <a:extLst>
                <a:ext uri="{FF2B5EF4-FFF2-40B4-BE49-F238E27FC236}">
                  <a16:creationId xmlns:a16="http://schemas.microsoft.com/office/drawing/2014/main" id="{BDF38140-4710-446C-8E71-4950793F274A}"/>
                </a:ext>
              </a:extLst>
            </p:cNvPr>
            <p:cNvSpPr/>
            <p:nvPr/>
          </p:nvSpPr>
          <p:spPr>
            <a:xfrm>
              <a:off x="859357" y="368300"/>
              <a:ext cx="255445" cy="303866"/>
            </a:xfrm>
            <a:prstGeom prst="parallelogram">
              <a:avLst>
                <a:gd name="adj" fmla="val 52477"/>
              </a:avLst>
            </a:prstGeom>
            <a:solidFill>
              <a:srgbClr val="2C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平行四边形 41">
              <a:extLst>
                <a:ext uri="{FF2B5EF4-FFF2-40B4-BE49-F238E27FC236}">
                  <a16:creationId xmlns:a16="http://schemas.microsoft.com/office/drawing/2014/main" id="{3492E30B-1D5A-4F29-808E-2305375D1910}"/>
                </a:ext>
              </a:extLst>
            </p:cNvPr>
            <p:cNvSpPr/>
            <p:nvPr/>
          </p:nvSpPr>
          <p:spPr>
            <a:xfrm>
              <a:off x="1023390" y="370258"/>
              <a:ext cx="255445" cy="303866"/>
            </a:xfrm>
            <a:prstGeom prst="parallelogram">
              <a:avLst>
                <a:gd name="adj" fmla="val 52477"/>
              </a:avLst>
            </a:prstGeom>
            <a:solidFill>
              <a:srgbClr val="2C5AA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44" name="标题 1">
                <a:extLst>
                  <a:ext uri="{FF2B5EF4-FFF2-40B4-BE49-F238E27FC236}">
                    <a16:creationId xmlns:a16="http://schemas.microsoft.com/office/drawing/2014/main" id="{395159E6-2B3E-4109-8EEA-2842B0E558D9}"/>
                  </a:ext>
                </a:extLst>
              </p:cNvPr>
              <p:cNvSpPr>
                <a:spLocks noGrp="1"/>
              </p:cNvSpPr>
              <p:nvPr>
                <p:ph type="title"/>
              </p:nvPr>
            </p:nvSpPr>
            <p:spPr>
              <a:xfrm>
                <a:off x="999550" y="119552"/>
                <a:ext cx="7611050" cy="450809"/>
              </a:xfrm>
            </p:spPr>
            <p:txBody>
              <a:bodyPr>
                <a:noAutofit/>
              </a:bodyPr>
              <a:lstStyle/>
              <a:p>
                <a:r>
                  <a:rPr lang="en-US" altLang="zh-CN"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Search for CPV</a:t>
                </a:r>
                <a:r>
                  <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in</a:t>
                </a:r>
                <a:r>
                  <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 </a:t>
                </a:r>
                <a14:m>
                  <m:oMath xmlns:m="http://schemas.openxmlformats.org/officeDocument/2006/math">
                    <m:r>
                      <a:rPr lang="en-US" altLang="zh-CN" sz="3600" b="1"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𝚵</m:t>
                    </m:r>
                  </m:oMath>
                </a14:m>
                <a:r>
                  <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decay</a:t>
                </a:r>
                <a:endPar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44" name="标题 1">
                <a:extLst>
                  <a:ext uri="{FF2B5EF4-FFF2-40B4-BE49-F238E27FC236}">
                    <a16:creationId xmlns:a16="http://schemas.microsoft.com/office/drawing/2014/main" id="{395159E6-2B3E-4109-8EEA-2842B0E558D9}"/>
                  </a:ext>
                </a:extLst>
              </p:cNvPr>
              <p:cNvSpPr>
                <a:spLocks noGrp="1" noRot="1" noChangeAspect="1" noMove="1" noResize="1" noEditPoints="1" noAdjustHandles="1" noChangeArrowheads="1" noChangeShapeType="1" noTextEdit="1"/>
              </p:cNvSpPr>
              <p:nvPr>
                <p:ph type="title"/>
              </p:nvPr>
            </p:nvSpPr>
            <p:spPr>
              <a:xfrm>
                <a:off x="999550" y="119552"/>
                <a:ext cx="7611050" cy="450809"/>
              </a:xfrm>
              <a:blipFill>
                <a:blip r:embed="rId16"/>
                <a:stretch>
                  <a:fillRect l="-2482" t="-50000" b="-64865"/>
                </a:stretch>
              </a:blipFill>
            </p:spPr>
            <p:txBody>
              <a:bodyPr/>
              <a:lstStyle/>
              <a:p>
                <a:r>
                  <a:rPr lang="zh-CN" altLang="en-US">
                    <a:noFill/>
                  </a:rPr>
                  <a:t> </a:t>
                </a:r>
              </a:p>
            </p:txBody>
          </p:sp>
        </mc:Fallback>
      </mc:AlternateContent>
      <p:sp>
        <p:nvSpPr>
          <p:cNvPr id="47" name="矩形: 圆角 46">
            <a:extLst>
              <a:ext uri="{FF2B5EF4-FFF2-40B4-BE49-F238E27FC236}">
                <a16:creationId xmlns:a16="http://schemas.microsoft.com/office/drawing/2014/main" id="{A1E0B660-9B90-440D-9980-48686FB7A063}"/>
              </a:ext>
            </a:extLst>
          </p:cNvPr>
          <p:cNvSpPr/>
          <p:nvPr/>
        </p:nvSpPr>
        <p:spPr>
          <a:xfrm>
            <a:off x="8155917" y="426857"/>
            <a:ext cx="2558984" cy="47252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zh-CN" sz="1400" dirty="0">
                <a:solidFill>
                  <a:schemeClr val="tx1"/>
                </a:solidFill>
                <a:latin typeface="Times New Roman" panose="02020603050405020304" pitchFamily="18" charset="0"/>
                <a:cs typeface="Times New Roman" panose="02020603050405020304" pitchFamily="18" charset="0"/>
              </a:rPr>
              <a:t>Phys. Rev. D 99, 056008 (2019)</a:t>
            </a:r>
          </a:p>
          <a:p>
            <a:r>
              <a:rPr lang="fr-FR" altLang="zh-CN" sz="1400" dirty="0">
                <a:solidFill>
                  <a:schemeClr val="tx1"/>
                </a:solidFill>
                <a:latin typeface="Times New Roman" panose="02020603050405020304" pitchFamily="18" charset="0"/>
                <a:cs typeface="Times New Roman" panose="02020603050405020304" pitchFamily="18" charset="0"/>
              </a:rPr>
              <a:t>Phys. Lett. B  772, 16 (2017)</a:t>
            </a:r>
          </a:p>
        </p:txBody>
      </p:sp>
      <p:sp>
        <p:nvSpPr>
          <p:cNvPr id="3" name="页脚占位符 2">
            <a:extLst>
              <a:ext uri="{FF2B5EF4-FFF2-40B4-BE49-F238E27FC236}">
                <a16:creationId xmlns:a16="http://schemas.microsoft.com/office/drawing/2014/main" id="{A1CF15BA-79ED-40FC-ADAC-89DFB7E4E880}"/>
              </a:ext>
            </a:extLst>
          </p:cNvPr>
          <p:cNvSpPr>
            <a:spLocks noGrp="1"/>
          </p:cNvSpPr>
          <p:nvPr>
            <p:ph type="ftr" sz="quarter" idx="11"/>
          </p:nvPr>
        </p:nvSpPr>
        <p:spPr/>
        <p:txBody>
          <a:bodyPr/>
          <a:lstStyle/>
          <a:p>
            <a:r>
              <a:rPr lang="en-US" altLang="zh-CN"/>
              <a:t>HADRON2025</a:t>
            </a:r>
            <a:endParaRPr lang="zh-CN" altLang="en-US"/>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FB0DCCC6-919E-44A1-B448-BD95798BD553}"/>
                  </a:ext>
                </a:extLst>
              </p:cNvPr>
              <p:cNvSpPr txBox="1"/>
              <p:nvPr/>
            </p:nvSpPr>
            <p:spPr>
              <a:xfrm>
                <a:off x="924397" y="4557467"/>
                <a:ext cx="4939689"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Through the </a:t>
                </a:r>
                <a:r>
                  <a:rPr lang="en-US" altLang="zh-CN" sz="18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sequential decays of </a:t>
                </a:r>
                <a14:m>
                  <m:oMath xmlns:m="http://schemas.openxmlformats.org/officeDocument/2006/math">
                    <m:r>
                      <m:rPr>
                        <m:sty m:val="p"/>
                      </m:rPr>
                      <a:rPr lang="en-US" altLang="zh-CN" sz="1800" b="0" i="0" smtClean="0">
                        <a:solidFill>
                          <a:srgbClr val="FF0000"/>
                        </a:solidFill>
                        <a:latin typeface="Cambria Math" panose="02040503050406030204" pitchFamily="18" charset="0"/>
                        <a:ea typeface="楷体" panose="02010609060101010101" pitchFamily="49" charset="-122"/>
                        <a:cs typeface="Times New Roman" panose="02020603050405020304" pitchFamily="18" charset="0"/>
                      </a:rPr>
                      <m:t>Ξ</m:t>
                    </m:r>
                  </m:oMath>
                </a14:m>
                <a:r>
                  <a:rPr lang="en-US" altLang="zh-CN" dirty="0">
                    <a:latin typeface="Times New Roman" panose="02020603050405020304" pitchFamily="18" charset="0"/>
                    <a:cs typeface="Times New Roman" panose="02020603050405020304" pitchFamily="18" charset="0"/>
                  </a:rPr>
                  <a:t>, the CPV phase can be directly measured!</a:t>
                </a:r>
                <a:endParaRPr lang="zh-CN" altLang="en-US" dirty="0">
                  <a:latin typeface="Times New Roman" panose="02020603050405020304" pitchFamily="18" charset="0"/>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FB0DCCC6-919E-44A1-B448-BD95798BD553}"/>
                  </a:ext>
                </a:extLst>
              </p:cNvPr>
              <p:cNvSpPr txBox="1">
                <a:spLocks noRot="1" noChangeAspect="1" noMove="1" noResize="1" noEditPoints="1" noAdjustHandles="1" noChangeArrowheads="1" noChangeShapeType="1" noTextEdit="1"/>
              </p:cNvSpPr>
              <p:nvPr/>
            </p:nvSpPr>
            <p:spPr>
              <a:xfrm>
                <a:off x="924397" y="4557467"/>
                <a:ext cx="4939689" cy="646331"/>
              </a:xfrm>
              <a:prstGeom prst="rect">
                <a:avLst/>
              </a:prstGeom>
              <a:blipFill>
                <a:blip r:embed="rId17"/>
                <a:stretch>
                  <a:fillRect l="-1111" t="-5660" r="-864" b="-1415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39705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EC6BE27-B1A9-8308-3DAF-43A69AAF53CE}"/>
              </a:ext>
            </a:extLst>
          </p:cNvPr>
          <p:cNvPicPr>
            <a:picLocks noChangeAspect="1"/>
          </p:cNvPicPr>
          <p:nvPr/>
        </p:nvPicPr>
        <p:blipFill>
          <a:blip r:embed="rId3"/>
          <a:stretch>
            <a:fillRect/>
          </a:stretch>
        </p:blipFill>
        <p:spPr>
          <a:xfrm>
            <a:off x="8060125" y="1550385"/>
            <a:ext cx="3293675" cy="4406648"/>
          </a:xfrm>
          <a:prstGeom prst="rect">
            <a:avLst/>
          </a:prstGeom>
        </p:spPr>
      </p:pic>
      <p:sp>
        <p:nvSpPr>
          <p:cNvPr id="4" name="灯片编号占位符 3">
            <a:extLst>
              <a:ext uri="{FF2B5EF4-FFF2-40B4-BE49-F238E27FC236}">
                <a16:creationId xmlns:a16="http://schemas.microsoft.com/office/drawing/2014/main" id="{0234F9F2-C815-4B76-AB95-A04EF8CE6571}"/>
              </a:ext>
            </a:extLst>
          </p:cNvPr>
          <p:cNvSpPr>
            <a:spLocks noGrp="1"/>
          </p:cNvSpPr>
          <p:nvPr>
            <p:ph type="sldNum" sz="quarter" idx="12"/>
          </p:nvPr>
        </p:nvSpPr>
        <p:spPr/>
        <p:txBody>
          <a:bodyPr/>
          <a:lstStyle/>
          <a:p>
            <a:fld id="{C3FC8228-C610-4C58-BFCD-50F67D7E2A0F}" type="slidenum">
              <a:rPr lang="zh-CN" altLang="en-US" smtClean="0">
                <a:latin typeface="Times New Roman" panose="02020603050405020304" pitchFamily="18" charset="0"/>
                <a:cs typeface="Times New Roman" panose="02020603050405020304" pitchFamily="18" charset="0"/>
              </a:rPr>
              <a:t>35</a:t>
            </a:fld>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C9696B82-3EB2-4139-ADB4-7BCDD7EF872C}"/>
                  </a:ext>
                </a:extLst>
              </p:cNvPr>
              <p:cNvSpPr txBox="1"/>
              <p:nvPr/>
            </p:nvSpPr>
            <p:spPr>
              <a:xfrm>
                <a:off x="1746252" y="1016719"/>
                <a:ext cx="2095593" cy="369332"/>
              </a:xfrm>
              <a:prstGeom prst="rect">
                <a:avLst/>
              </a:prstGeom>
              <a:noFill/>
            </p:spPr>
            <p:txBody>
              <a:bodyPr wrap="square">
                <a:spAutoFit/>
              </a:bodyPr>
              <a:lstStyle/>
              <a:p>
                <a:r>
                  <a:rPr lang="en-US" altLang="zh-CN"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1.3 billion </a:t>
                </a:r>
                <a14:m>
                  <m:oMath xmlns:m="http://schemas.openxmlformats.org/officeDocument/2006/math">
                    <m:r>
                      <a:rPr lang="en-US" altLang="zh-CN" b="0" i="1" smtClean="0">
                        <a:ln w="0"/>
                        <a:effectLst>
                          <a:outerShdw blurRad="38100" dist="19050" dir="2700000" algn="tl" rotWithShape="0">
                            <a:schemeClr val="dk1">
                              <a:alpha val="40000"/>
                            </a:schemeClr>
                          </a:outerShdw>
                        </a:effectLst>
                        <a:latin typeface="Cambria Math" panose="02040503050406030204" pitchFamily="18" charset="0"/>
                      </a:rPr>
                      <m:t>𝐽</m:t>
                    </m:r>
                    <m:r>
                      <a:rPr lang="en-US" altLang="zh-CN" b="0" i="1" smtClean="0">
                        <a:ln w="0"/>
                        <a:effectLst>
                          <a:outerShdw blurRad="38100" dist="19050" dir="2700000" algn="tl" rotWithShape="0">
                            <a:schemeClr val="dk1">
                              <a:alpha val="40000"/>
                            </a:schemeClr>
                          </a:outerShdw>
                        </a:effectLst>
                        <a:latin typeface="Cambria Math" panose="02040503050406030204" pitchFamily="18" charset="0"/>
                      </a:rPr>
                      <m:t>/</m:t>
                    </m:r>
                    <m:r>
                      <a:rPr lang="en-US" altLang="zh-CN" b="0" i="1" smtClean="0">
                        <a:ln w="0"/>
                        <a:effectLst>
                          <a:outerShdw blurRad="38100" dist="19050" dir="2700000" algn="tl" rotWithShape="0">
                            <a:schemeClr val="dk1">
                              <a:alpha val="40000"/>
                            </a:schemeClr>
                          </a:outerShdw>
                        </a:effectLst>
                        <a:latin typeface="Cambria Math" panose="02040503050406030204" pitchFamily="18" charset="0"/>
                      </a:rPr>
                      <m:t>𝜓</m:t>
                    </m:r>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22" name="文本框 21">
                <a:extLst>
                  <a:ext uri="{FF2B5EF4-FFF2-40B4-BE49-F238E27FC236}">
                    <a16:creationId xmlns:a16="http://schemas.microsoft.com/office/drawing/2014/main" id="{C9696B82-3EB2-4139-ADB4-7BCDD7EF872C}"/>
                  </a:ext>
                </a:extLst>
              </p:cNvPr>
              <p:cNvSpPr txBox="1">
                <a:spLocks noRot="1" noChangeAspect="1" noMove="1" noResize="1" noEditPoints="1" noAdjustHandles="1" noChangeArrowheads="1" noChangeShapeType="1" noTextEdit="1"/>
              </p:cNvSpPr>
              <p:nvPr/>
            </p:nvSpPr>
            <p:spPr>
              <a:xfrm>
                <a:off x="1746252" y="1016719"/>
                <a:ext cx="2095593" cy="369332"/>
              </a:xfrm>
              <a:prstGeom prst="rect">
                <a:avLst/>
              </a:prstGeom>
              <a:blipFill>
                <a:blip r:embed="rId4"/>
                <a:stretch>
                  <a:fillRect l="-2907" t="-11667" b="-31667"/>
                </a:stretch>
              </a:blipFill>
            </p:spPr>
            <p:txBody>
              <a:bodyPr/>
              <a:lstStyle/>
              <a:p>
                <a:r>
                  <a:rPr lang="zh-CN" altLang="en-US">
                    <a:noFill/>
                  </a:rPr>
                  <a:t> </a:t>
                </a:r>
              </a:p>
            </p:txBody>
          </p:sp>
        </mc:Fallback>
      </mc:AlternateContent>
      <p:sp>
        <p:nvSpPr>
          <p:cNvPr id="2" name="日期占位符 1">
            <a:extLst>
              <a:ext uri="{FF2B5EF4-FFF2-40B4-BE49-F238E27FC236}">
                <a16:creationId xmlns:a16="http://schemas.microsoft.com/office/drawing/2014/main" id="{2DEFFB42-B290-4B25-8D93-AC742ACB525F}"/>
              </a:ext>
            </a:extLst>
          </p:cNvPr>
          <p:cNvSpPr>
            <a:spLocks noGrp="1"/>
          </p:cNvSpPr>
          <p:nvPr>
            <p:ph type="dt" sz="half" idx="10"/>
          </p:nvPr>
        </p:nvSpPr>
        <p:spPr/>
        <p:txBody>
          <a:bodyPr/>
          <a:lstStyle/>
          <a:p>
            <a:r>
              <a:rPr lang="en-US" altLang="zh-CN">
                <a:latin typeface="Times New Roman" panose="02020603050405020304" pitchFamily="18" charset="0"/>
                <a:cs typeface="Times New Roman" panose="02020603050405020304" pitchFamily="18" charset="0"/>
              </a:rPr>
              <a:t>Mar. 27-31, 2025, Japan</a:t>
            </a:r>
            <a:endParaRPr lang="zh-CN" altLang="en-US">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2" name="标题 1">
                <a:extLst>
                  <a:ext uri="{FF2B5EF4-FFF2-40B4-BE49-F238E27FC236}">
                    <a16:creationId xmlns:a16="http://schemas.microsoft.com/office/drawing/2014/main" id="{9C49F2A3-4A5F-4739-97F1-62993C34EF75}"/>
                  </a:ext>
                </a:extLst>
              </p:cNvPr>
              <p:cNvSpPr>
                <a:spLocks noGrp="1"/>
              </p:cNvSpPr>
              <p:nvPr>
                <p:ph type="title"/>
              </p:nvPr>
            </p:nvSpPr>
            <p:spPr>
              <a:xfrm>
                <a:off x="999550" y="119552"/>
                <a:ext cx="7611050" cy="450809"/>
              </a:xfrm>
            </p:spPr>
            <p:txBody>
              <a:bodyPr>
                <a:noAutofit/>
              </a:bodyPr>
              <a:lstStyle/>
              <a:p>
                <a:r>
                  <a:rPr lang="en-US" altLang="zh-CN"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Search for CPV</a:t>
                </a:r>
                <a:r>
                  <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in</a:t>
                </a:r>
                <a:r>
                  <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 </a:t>
                </a:r>
                <a14:m>
                  <m:oMath xmlns:m="http://schemas.openxmlformats.org/officeDocument/2006/math">
                    <m:r>
                      <a:rPr lang="en-US" altLang="zh-CN" sz="3600" b="1"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𝚵</m:t>
                    </m:r>
                  </m:oMath>
                </a14:m>
                <a:r>
                  <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decay</a:t>
                </a:r>
                <a:endPar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32" name="标题 1">
                <a:extLst>
                  <a:ext uri="{FF2B5EF4-FFF2-40B4-BE49-F238E27FC236}">
                    <a16:creationId xmlns:a16="http://schemas.microsoft.com/office/drawing/2014/main" id="{9C49F2A3-4A5F-4739-97F1-62993C34EF75}"/>
                  </a:ext>
                </a:extLst>
              </p:cNvPr>
              <p:cNvSpPr>
                <a:spLocks noGrp="1" noRot="1" noChangeAspect="1" noMove="1" noResize="1" noEditPoints="1" noAdjustHandles="1" noChangeArrowheads="1" noChangeShapeType="1" noTextEdit="1"/>
              </p:cNvSpPr>
              <p:nvPr>
                <p:ph type="title"/>
              </p:nvPr>
            </p:nvSpPr>
            <p:spPr>
              <a:xfrm>
                <a:off x="999550" y="119552"/>
                <a:ext cx="7611050" cy="450809"/>
              </a:xfrm>
              <a:blipFill>
                <a:blip r:embed="rId5"/>
                <a:stretch>
                  <a:fillRect l="-2482" t="-50000" b="-64865"/>
                </a:stretch>
              </a:blipFill>
            </p:spPr>
            <p:txBody>
              <a:bodyPr/>
              <a:lstStyle/>
              <a:p>
                <a:r>
                  <a:rPr lang="zh-CN" altLang="en-US">
                    <a:noFill/>
                  </a:rPr>
                  <a:t> </a:t>
                </a:r>
              </a:p>
            </p:txBody>
          </p:sp>
        </mc:Fallback>
      </mc:AlternateContent>
      <p:grpSp>
        <p:nvGrpSpPr>
          <p:cNvPr id="36" name="组合 35">
            <a:extLst>
              <a:ext uri="{FF2B5EF4-FFF2-40B4-BE49-F238E27FC236}">
                <a16:creationId xmlns:a16="http://schemas.microsoft.com/office/drawing/2014/main" id="{7BCA668F-95DE-45EA-BECA-4C6C67E1BE3E}"/>
              </a:ext>
            </a:extLst>
          </p:cNvPr>
          <p:cNvGrpSpPr/>
          <p:nvPr/>
        </p:nvGrpSpPr>
        <p:grpSpPr>
          <a:xfrm>
            <a:off x="292816" y="196412"/>
            <a:ext cx="583510" cy="305824"/>
            <a:chOff x="695325" y="368300"/>
            <a:chExt cx="583510" cy="305824"/>
          </a:xfrm>
          <a:solidFill>
            <a:srgbClr val="31A1AC"/>
          </a:solidFill>
        </p:grpSpPr>
        <p:sp>
          <p:nvSpPr>
            <p:cNvPr id="37" name="平行四边形 36">
              <a:extLst>
                <a:ext uri="{FF2B5EF4-FFF2-40B4-BE49-F238E27FC236}">
                  <a16:creationId xmlns:a16="http://schemas.microsoft.com/office/drawing/2014/main" id="{ADCDDE19-22BE-476B-B895-3A2FE99E1004}"/>
                </a:ext>
              </a:extLst>
            </p:cNvPr>
            <p:cNvSpPr/>
            <p:nvPr/>
          </p:nvSpPr>
          <p:spPr>
            <a:xfrm>
              <a:off x="695325" y="368300"/>
              <a:ext cx="255445" cy="303866"/>
            </a:xfrm>
            <a:prstGeom prst="parallelogram">
              <a:avLst>
                <a:gd name="adj" fmla="val 52477"/>
              </a:avLst>
            </a:prstGeom>
            <a:solidFill>
              <a:srgbClr val="2C5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8" name="平行四边形 37">
              <a:extLst>
                <a:ext uri="{FF2B5EF4-FFF2-40B4-BE49-F238E27FC236}">
                  <a16:creationId xmlns:a16="http://schemas.microsoft.com/office/drawing/2014/main" id="{74189429-4E35-4087-BDF6-208C120C413D}"/>
                </a:ext>
              </a:extLst>
            </p:cNvPr>
            <p:cNvSpPr/>
            <p:nvPr/>
          </p:nvSpPr>
          <p:spPr>
            <a:xfrm>
              <a:off x="859357" y="368300"/>
              <a:ext cx="255445" cy="303866"/>
            </a:xfrm>
            <a:prstGeom prst="parallelogram">
              <a:avLst>
                <a:gd name="adj" fmla="val 52477"/>
              </a:avLst>
            </a:prstGeom>
            <a:solidFill>
              <a:srgbClr val="2C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9" name="平行四边形 38">
              <a:extLst>
                <a:ext uri="{FF2B5EF4-FFF2-40B4-BE49-F238E27FC236}">
                  <a16:creationId xmlns:a16="http://schemas.microsoft.com/office/drawing/2014/main" id="{F0C1F94F-F154-4171-A1C6-438B3E317FC4}"/>
                </a:ext>
              </a:extLst>
            </p:cNvPr>
            <p:cNvSpPr/>
            <p:nvPr/>
          </p:nvSpPr>
          <p:spPr>
            <a:xfrm>
              <a:off x="1023390" y="370258"/>
              <a:ext cx="255445" cy="303866"/>
            </a:xfrm>
            <a:prstGeom prst="parallelogram">
              <a:avLst>
                <a:gd name="adj" fmla="val 52477"/>
              </a:avLst>
            </a:prstGeom>
            <a:solidFill>
              <a:srgbClr val="2C5AA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6" name="图片 15">
            <a:extLst>
              <a:ext uri="{FF2B5EF4-FFF2-40B4-BE49-F238E27FC236}">
                <a16:creationId xmlns:a16="http://schemas.microsoft.com/office/drawing/2014/main" id="{7C4F43B1-E39B-43A9-ADED-AE4D3F997811}"/>
              </a:ext>
            </a:extLst>
          </p:cNvPr>
          <p:cNvPicPr>
            <a:picLocks noChangeAspect="1"/>
          </p:cNvPicPr>
          <p:nvPr/>
        </p:nvPicPr>
        <p:blipFill>
          <a:blip r:embed="rId6"/>
          <a:stretch>
            <a:fillRect/>
          </a:stretch>
        </p:blipFill>
        <p:spPr>
          <a:xfrm>
            <a:off x="29273" y="1456456"/>
            <a:ext cx="5009724" cy="4418721"/>
          </a:xfrm>
          <a:prstGeom prst="rect">
            <a:avLst/>
          </a:prstGeom>
        </p:spPr>
      </p:pic>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1093C9A4-3A31-4CF4-B599-49BF80D6A954}"/>
                  </a:ext>
                </a:extLst>
              </p:cNvPr>
              <p:cNvSpPr txBox="1"/>
              <p:nvPr/>
            </p:nvSpPr>
            <p:spPr>
              <a:xfrm>
                <a:off x="8803751" y="945930"/>
                <a:ext cx="1507870" cy="369332"/>
              </a:xfrm>
              <a:prstGeom prst="rect">
                <a:avLst/>
              </a:prstGeom>
              <a:noFill/>
            </p:spPr>
            <p:txBody>
              <a:bodyPr wrap="square">
                <a:spAutoFit/>
              </a:bodyPr>
              <a:lstStyle/>
              <a:p>
                <a:r>
                  <a:rPr lang="en-US" altLang="zh-CN"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 billion </a:t>
                </a:r>
                <a14:m>
                  <m:oMath xmlns:m="http://schemas.openxmlformats.org/officeDocument/2006/math">
                    <m:r>
                      <a:rPr lang="en-US" altLang="zh-CN" b="0" i="1" smtClean="0">
                        <a:ln w="0"/>
                        <a:effectLst>
                          <a:outerShdw blurRad="38100" dist="19050" dir="2700000" algn="tl" rotWithShape="0">
                            <a:schemeClr val="dk1">
                              <a:alpha val="40000"/>
                            </a:schemeClr>
                          </a:outerShdw>
                        </a:effectLst>
                        <a:latin typeface="Cambria Math" panose="02040503050406030204" pitchFamily="18" charset="0"/>
                      </a:rPr>
                      <m:t>𝐽</m:t>
                    </m:r>
                    <m:r>
                      <a:rPr lang="en-US" altLang="zh-CN" b="0" i="1" smtClean="0">
                        <a:ln w="0"/>
                        <a:effectLst>
                          <a:outerShdw blurRad="38100" dist="19050" dir="2700000" algn="tl" rotWithShape="0">
                            <a:schemeClr val="dk1">
                              <a:alpha val="40000"/>
                            </a:schemeClr>
                          </a:outerShdw>
                        </a:effectLst>
                        <a:latin typeface="Cambria Math" panose="02040503050406030204" pitchFamily="18" charset="0"/>
                      </a:rPr>
                      <m:t>/</m:t>
                    </m:r>
                    <m:r>
                      <a:rPr lang="en-US" altLang="zh-CN" b="0" i="1" smtClean="0">
                        <a:ln w="0"/>
                        <a:effectLst>
                          <a:outerShdw blurRad="38100" dist="19050" dir="2700000" algn="tl" rotWithShape="0">
                            <a:schemeClr val="dk1">
                              <a:alpha val="40000"/>
                            </a:schemeClr>
                          </a:outerShdw>
                        </a:effectLst>
                        <a:latin typeface="Cambria Math" panose="02040503050406030204" pitchFamily="18" charset="0"/>
                      </a:rPr>
                      <m:t>𝜓</m:t>
                    </m:r>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41" name="文本框 40">
                <a:extLst>
                  <a:ext uri="{FF2B5EF4-FFF2-40B4-BE49-F238E27FC236}">
                    <a16:creationId xmlns:a16="http://schemas.microsoft.com/office/drawing/2014/main" id="{1093C9A4-3A31-4CF4-B599-49BF80D6A954}"/>
                  </a:ext>
                </a:extLst>
              </p:cNvPr>
              <p:cNvSpPr txBox="1">
                <a:spLocks noRot="1" noChangeAspect="1" noMove="1" noResize="1" noEditPoints="1" noAdjustHandles="1" noChangeArrowheads="1" noChangeShapeType="1" noTextEdit="1"/>
              </p:cNvSpPr>
              <p:nvPr/>
            </p:nvSpPr>
            <p:spPr>
              <a:xfrm>
                <a:off x="8803751" y="945930"/>
                <a:ext cx="1507870" cy="369332"/>
              </a:xfrm>
              <a:prstGeom prst="rect">
                <a:avLst/>
              </a:prstGeom>
              <a:blipFill>
                <a:blip r:embed="rId7"/>
                <a:stretch>
                  <a:fillRect l="-4032" t="-11475" r="-1613" b="-31148"/>
                </a:stretch>
              </a:blipFill>
            </p:spPr>
            <p:txBody>
              <a:bodyPr/>
              <a:lstStyle/>
              <a:p>
                <a:r>
                  <a:rPr lang="zh-CN" altLang="en-US">
                    <a:noFill/>
                  </a:rPr>
                  <a:t> </a:t>
                </a:r>
              </a:p>
            </p:txBody>
          </p:sp>
        </mc:Fallback>
      </mc:AlternateContent>
      <p:sp>
        <p:nvSpPr>
          <p:cNvPr id="43" name="矩形: 圆角 42">
            <a:extLst>
              <a:ext uri="{FF2B5EF4-FFF2-40B4-BE49-F238E27FC236}">
                <a16:creationId xmlns:a16="http://schemas.microsoft.com/office/drawing/2014/main" id="{92B7D7BC-0393-45AA-BEA9-71A881DBD5C8}"/>
              </a:ext>
            </a:extLst>
          </p:cNvPr>
          <p:cNvSpPr/>
          <p:nvPr/>
        </p:nvSpPr>
        <p:spPr>
          <a:xfrm>
            <a:off x="9024666" y="1631984"/>
            <a:ext cx="2366086" cy="30676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zh-CN" sz="1200" dirty="0">
                <a:solidFill>
                  <a:schemeClr val="tx1"/>
                </a:solidFill>
                <a:latin typeface="Times New Roman" panose="02020603050405020304" pitchFamily="18" charset="0"/>
                <a:cs typeface="Times New Roman" panose="02020603050405020304" pitchFamily="18" charset="0"/>
              </a:rPr>
              <a:t>Phys. Rev. D 108, L031106 (2023)</a:t>
            </a:r>
          </a:p>
        </p:txBody>
      </p:sp>
      <p:sp>
        <p:nvSpPr>
          <p:cNvPr id="48" name="文本框 47">
            <a:extLst>
              <a:ext uri="{FF2B5EF4-FFF2-40B4-BE49-F238E27FC236}">
                <a16:creationId xmlns:a16="http://schemas.microsoft.com/office/drawing/2014/main" id="{61CB9D03-2C4C-4EF7-8059-C7D98066457A}"/>
              </a:ext>
            </a:extLst>
          </p:cNvPr>
          <p:cNvSpPr txBox="1"/>
          <p:nvPr/>
        </p:nvSpPr>
        <p:spPr>
          <a:xfrm>
            <a:off x="8180541" y="5945098"/>
            <a:ext cx="2848903" cy="369332"/>
          </a:xfrm>
          <a:prstGeom prst="rect">
            <a:avLst/>
          </a:prstGeom>
          <a:noFill/>
        </p:spPr>
        <p:txBody>
          <a:bodyPr wrap="square" rtlCol="0">
            <a:spAutoFit/>
          </a:bodyPr>
          <a:lstStyle/>
          <a:p>
            <a:r>
              <a:rPr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PRD(L)</a:t>
            </a:r>
            <a:r>
              <a:rPr lang="zh-CN" altLang="en-US"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Editor’s</a:t>
            </a:r>
            <a:r>
              <a:rPr lang="zh-CN" altLang="en-US"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Suggestion</a:t>
            </a:r>
            <a:endParaRPr lang="zh-CN" altLang="en-US"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823C0DCA-4E97-4E2D-B185-565A3E6FFC70}"/>
                  </a:ext>
                </a:extLst>
              </p:cNvPr>
              <p:cNvSpPr txBox="1"/>
              <p:nvPr/>
            </p:nvSpPr>
            <p:spPr>
              <a:xfrm>
                <a:off x="4372560" y="586733"/>
                <a:ext cx="4270653" cy="980397"/>
              </a:xfrm>
              <a:prstGeom prst="rect">
                <a:avLst/>
              </a:prstGeom>
              <a:noFill/>
            </p:spPr>
            <p:txBody>
              <a:bodyPr wrap="square">
                <a:spAutoFit/>
              </a:bodyPr>
              <a:lstStyle/>
              <a:p>
                <a:r>
                  <a:rPr lang="en-US" altLang="zh-CN" sz="1400" dirty="0">
                    <a:solidFill>
                      <a:srgbClr val="5B9BD5"/>
                    </a:solidFill>
                    <a:effectLst/>
                    <a:latin typeface="Times New Roman" panose="02020603050405020304" pitchFamily="18" charset="0"/>
                  </a:rPr>
                  <a:t>The precision of our analysis (73K </a:t>
                </a:r>
                <a14:m>
                  <m:oMath xmlns:m="http://schemas.openxmlformats.org/officeDocument/2006/math">
                    <m:sSup>
                      <m:sSupPr>
                        <m:ctrlPr>
                          <a:rPr lang="en-US" altLang="zh-CN" sz="1400" b="0" i="1" dirty="0" smtClean="0">
                            <a:solidFill>
                              <a:srgbClr val="5B9BD5"/>
                            </a:solidFill>
                            <a:effectLst/>
                            <a:latin typeface="Cambria Math" panose="02040503050406030204" pitchFamily="18" charset="0"/>
                          </a:rPr>
                        </m:ctrlPr>
                      </m:sSupPr>
                      <m:e>
                        <m:r>
                          <m:rPr>
                            <m:sty m:val="p"/>
                          </m:rPr>
                          <a:rPr lang="en-US" altLang="zh-CN" sz="1400" b="0" i="0" dirty="0" smtClean="0">
                            <a:solidFill>
                              <a:srgbClr val="5B9BD5"/>
                            </a:solidFill>
                            <a:effectLst/>
                            <a:latin typeface="Cambria Math" panose="02040503050406030204" pitchFamily="18" charset="0"/>
                          </a:rPr>
                          <m:t>Ξ</m:t>
                        </m:r>
                      </m:e>
                      <m:sup>
                        <m:r>
                          <a:rPr lang="en-US" altLang="zh-CN" sz="1400" b="0" i="1" dirty="0" smtClean="0">
                            <a:solidFill>
                              <a:srgbClr val="5B9BD5"/>
                            </a:solidFill>
                            <a:effectLst/>
                            <a:latin typeface="Cambria Math" panose="02040503050406030204" pitchFamily="18" charset="0"/>
                          </a:rPr>
                          <m:t>−</m:t>
                        </m:r>
                      </m:sup>
                    </m:sSup>
                    <m:sSup>
                      <m:sSupPr>
                        <m:ctrlPr>
                          <a:rPr lang="en-US" altLang="zh-CN" sz="1400" b="0" i="1" dirty="0" smtClean="0">
                            <a:solidFill>
                              <a:srgbClr val="5B9BD5"/>
                            </a:solidFill>
                            <a:effectLst/>
                            <a:latin typeface="Cambria Math" panose="02040503050406030204" pitchFamily="18" charset="0"/>
                          </a:rPr>
                        </m:ctrlPr>
                      </m:sSupPr>
                      <m:e>
                        <m:acc>
                          <m:accPr>
                            <m:chr m:val="̅"/>
                            <m:ctrlPr>
                              <a:rPr lang="en-US" altLang="zh-CN" sz="1400" b="0" i="1" dirty="0" smtClean="0">
                                <a:solidFill>
                                  <a:srgbClr val="5B9BD5"/>
                                </a:solidFill>
                                <a:effectLst/>
                                <a:latin typeface="Cambria Math" panose="02040503050406030204" pitchFamily="18" charset="0"/>
                              </a:rPr>
                            </m:ctrlPr>
                          </m:accPr>
                          <m:e>
                            <m:r>
                              <m:rPr>
                                <m:sty m:val="p"/>
                              </m:rPr>
                              <a:rPr lang="en-US" altLang="zh-CN" sz="1400" b="0" i="0" dirty="0" smtClean="0">
                                <a:solidFill>
                                  <a:srgbClr val="5B9BD5"/>
                                </a:solidFill>
                                <a:effectLst/>
                                <a:latin typeface="Cambria Math" panose="02040503050406030204" pitchFamily="18" charset="0"/>
                              </a:rPr>
                              <m:t>Ξ</m:t>
                            </m:r>
                          </m:e>
                        </m:acc>
                      </m:e>
                      <m:sup>
                        <m:r>
                          <a:rPr lang="en-US" altLang="zh-CN" sz="1400" b="0" i="1" dirty="0" smtClean="0">
                            <a:solidFill>
                              <a:srgbClr val="5B9BD5"/>
                            </a:solidFill>
                            <a:effectLst/>
                            <a:latin typeface="Cambria Math" panose="02040503050406030204" pitchFamily="18" charset="0"/>
                          </a:rPr>
                          <m:t>+</m:t>
                        </m:r>
                      </m:sup>
                    </m:sSup>
                  </m:oMath>
                </a14:m>
                <a:r>
                  <a:rPr lang="en-US" altLang="zh-CN" sz="1400" dirty="0">
                    <a:solidFill>
                      <a:srgbClr val="5B9BD5"/>
                    </a:solidFill>
                    <a:effectLst/>
                    <a:latin typeface="Times New Roman" panose="02020603050405020304" pitchFamily="18" charset="0"/>
                  </a:rPr>
                  <a:t>) is comparable with the measurement from </a:t>
                </a:r>
                <a:r>
                  <a:rPr lang="en-US" altLang="zh-CN" sz="1400" dirty="0" err="1">
                    <a:solidFill>
                      <a:srgbClr val="5B9BD5"/>
                    </a:solidFill>
                    <a:effectLst/>
                    <a:latin typeface="Times New Roman" panose="02020603050405020304" pitchFamily="18" charset="0"/>
                  </a:rPr>
                  <a:t>HyperCP</a:t>
                </a:r>
                <a:r>
                  <a:rPr lang="en-US" altLang="zh-CN" sz="1400" dirty="0">
                    <a:solidFill>
                      <a:srgbClr val="5B9BD5"/>
                    </a:solidFill>
                    <a:effectLst/>
                    <a:latin typeface="Times New Roman" panose="02020603050405020304" pitchFamily="18" charset="0"/>
                  </a:rPr>
                  <a:t> (144M events), which means that the accuracy of a single event is more than 1000 times higher than </a:t>
                </a:r>
                <a:r>
                  <a:rPr lang="en-US" altLang="zh-CN" sz="1400" dirty="0" err="1">
                    <a:solidFill>
                      <a:srgbClr val="5B9BD5"/>
                    </a:solidFill>
                    <a:effectLst/>
                    <a:latin typeface="Times New Roman" panose="02020603050405020304" pitchFamily="18" charset="0"/>
                  </a:rPr>
                  <a:t>HyperCP</a:t>
                </a:r>
                <a:r>
                  <a:rPr lang="en-US" altLang="zh-CN" sz="1400" dirty="0">
                    <a:solidFill>
                      <a:srgbClr val="5B9BD5"/>
                    </a:solidFill>
                    <a:effectLst/>
                    <a:latin typeface="Times New Roman" panose="02020603050405020304" pitchFamily="18" charset="0"/>
                  </a:rPr>
                  <a:t>!</a:t>
                </a:r>
                <a:endParaRPr lang="zh-CN" altLang="en-US" sz="1400" dirty="0"/>
              </a:p>
            </p:txBody>
          </p:sp>
        </mc:Choice>
        <mc:Fallback xmlns="">
          <p:sp>
            <p:nvSpPr>
              <p:cNvPr id="49" name="文本框 48">
                <a:extLst>
                  <a:ext uri="{FF2B5EF4-FFF2-40B4-BE49-F238E27FC236}">
                    <a16:creationId xmlns:a16="http://schemas.microsoft.com/office/drawing/2014/main" id="{823C0DCA-4E97-4E2D-B185-565A3E6FFC70}"/>
                  </a:ext>
                </a:extLst>
              </p:cNvPr>
              <p:cNvSpPr txBox="1">
                <a:spLocks noRot="1" noChangeAspect="1" noMove="1" noResize="1" noEditPoints="1" noAdjustHandles="1" noChangeArrowheads="1" noChangeShapeType="1" noTextEdit="1"/>
              </p:cNvSpPr>
              <p:nvPr/>
            </p:nvSpPr>
            <p:spPr>
              <a:xfrm>
                <a:off x="4372560" y="586733"/>
                <a:ext cx="4270653" cy="980397"/>
              </a:xfrm>
              <a:prstGeom prst="rect">
                <a:avLst/>
              </a:prstGeom>
              <a:blipFill>
                <a:blip r:embed="rId8"/>
                <a:stretch>
                  <a:fillRect l="-428" t="-1242" r="-143" b="-3106"/>
                </a:stretch>
              </a:blipFill>
            </p:spPr>
            <p:txBody>
              <a:bodyPr/>
              <a:lstStyle/>
              <a:p>
                <a:r>
                  <a:rPr lang="zh-CN" altLang="en-US">
                    <a:noFill/>
                  </a:rPr>
                  <a:t> </a:t>
                </a:r>
              </a:p>
            </p:txBody>
          </p:sp>
        </mc:Fallback>
      </mc:AlternateContent>
      <p:cxnSp>
        <p:nvCxnSpPr>
          <p:cNvPr id="50" name="直接箭头连接符 49">
            <a:extLst>
              <a:ext uri="{FF2B5EF4-FFF2-40B4-BE49-F238E27FC236}">
                <a16:creationId xmlns:a16="http://schemas.microsoft.com/office/drawing/2014/main" id="{45FA9843-8EB4-46C9-8C6F-49C239B85C9C}"/>
              </a:ext>
            </a:extLst>
          </p:cNvPr>
          <p:cNvCxnSpPr>
            <a:cxnSpLocks/>
          </p:cNvCxnSpPr>
          <p:nvPr/>
        </p:nvCxnSpPr>
        <p:spPr>
          <a:xfrm flipV="1">
            <a:off x="5001791" y="1508924"/>
            <a:ext cx="1259184" cy="128167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14165F37-C9D3-48C8-A806-CF26F55C395C}"/>
                  </a:ext>
                </a:extLst>
              </p:cNvPr>
              <p:cNvSpPr txBox="1"/>
              <p:nvPr/>
            </p:nvSpPr>
            <p:spPr>
              <a:xfrm>
                <a:off x="5253744" y="3612980"/>
                <a:ext cx="2271850" cy="738664"/>
              </a:xfrm>
              <a:prstGeom prst="rect">
                <a:avLst/>
              </a:prstGeom>
              <a:noFill/>
            </p:spPr>
            <p:txBody>
              <a:bodyPr wrap="square">
                <a:spAutoFit/>
              </a:bodyPr>
              <a:lstStyle/>
              <a:p>
                <a:r>
                  <a:rPr lang="en-US" altLang="zh-CN" sz="1400" dirty="0">
                    <a:solidFill>
                      <a:srgbClr val="5B9BD5"/>
                    </a:solidFill>
                    <a:effectLst/>
                    <a:latin typeface="Times New Roman" panose="02020603050405020304" pitchFamily="18" charset="0"/>
                  </a:rPr>
                  <a:t>First measurements of the weak (CPV) phase difference in </a:t>
                </a:r>
                <a14:m>
                  <m:oMath xmlns:m="http://schemas.openxmlformats.org/officeDocument/2006/math">
                    <m:sSup>
                      <m:sSupPr>
                        <m:ctrlPr>
                          <a:rPr lang="en-US" altLang="zh-CN" sz="1400" b="0" i="1" dirty="0" smtClean="0">
                            <a:solidFill>
                              <a:srgbClr val="5B9BD5"/>
                            </a:solidFill>
                            <a:effectLst/>
                            <a:latin typeface="Cambria Math" panose="02040503050406030204" pitchFamily="18" charset="0"/>
                          </a:rPr>
                        </m:ctrlPr>
                      </m:sSupPr>
                      <m:e>
                        <m:r>
                          <m:rPr>
                            <m:sty m:val="p"/>
                          </m:rPr>
                          <a:rPr lang="en-US" altLang="zh-CN" sz="1400" i="0" dirty="0" smtClean="0">
                            <a:solidFill>
                              <a:srgbClr val="5B9BD5"/>
                            </a:solidFill>
                            <a:effectLst/>
                            <a:latin typeface="Cambria Math" panose="02040503050406030204" pitchFamily="18" charset="0"/>
                          </a:rPr>
                          <m:t>Ξ</m:t>
                        </m:r>
                      </m:e>
                      <m:sup>
                        <m:r>
                          <a:rPr lang="en-US" altLang="zh-CN" sz="1400" b="0" i="1" dirty="0" smtClean="0">
                            <a:solidFill>
                              <a:srgbClr val="5B9BD5"/>
                            </a:solidFill>
                            <a:effectLst/>
                            <a:latin typeface="Cambria Math" panose="02040503050406030204" pitchFamily="18" charset="0"/>
                          </a:rPr>
                          <m:t>−</m:t>
                        </m:r>
                      </m:sup>
                    </m:sSup>
                    <m:r>
                      <a:rPr lang="en-US" altLang="zh-CN" sz="1400" i="1" dirty="0" smtClean="0">
                        <a:solidFill>
                          <a:srgbClr val="5B9BD5"/>
                        </a:solidFill>
                        <a:effectLst/>
                        <a:latin typeface="Cambria Math" panose="02040503050406030204" pitchFamily="18" charset="0"/>
                      </a:rPr>
                      <m:t>/</m:t>
                    </m:r>
                    <m:sSup>
                      <m:sSupPr>
                        <m:ctrlPr>
                          <a:rPr lang="en-US" altLang="zh-CN" sz="1400" b="0" i="1" dirty="0" smtClean="0">
                            <a:solidFill>
                              <a:srgbClr val="5B9BD5"/>
                            </a:solidFill>
                            <a:effectLst/>
                            <a:latin typeface="Cambria Math" panose="02040503050406030204" pitchFamily="18" charset="0"/>
                          </a:rPr>
                        </m:ctrlPr>
                      </m:sSupPr>
                      <m:e>
                        <m:r>
                          <m:rPr>
                            <m:sty m:val="p"/>
                          </m:rPr>
                          <a:rPr lang="en-US" altLang="zh-CN" sz="1400" i="0" dirty="0" smtClean="0">
                            <a:solidFill>
                              <a:srgbClr val="5B9BD5"/>
                            </a:solidFill>
                            <a:effectLst/>
                            <a:latin typeface="Cambria Math" panose="02040503050406030204" pitchFamily="18" charset="0"/>
                          </a:rPr>
                          <m:t>Ξ</m:t>
                        </m:r>
                      </m:e>
                      <m:sup>
                        <m:r>
                          <a:rPr lang="en-US" altLang="zh-CN" sz="1400" b="0" i="0" dirty="0" smtClean="0">
                            <a:solidFill>
                              <a:srgbClr val="5B9BD5"/>
                            </a:solidFill>
                            <a:effectLst/>
                            <a:latin typeface="Cambria Math" panose="02040503050406030204" pitchFamily="18" charset="0"/>
                          </a:rPr>
                          <m:t>0</m:t>
                        </m:r>
                      </m:sup>
                    </m:sSup>
                    <m:r>
                      <a:rPr lang="en-US" altLang="zh-CN" sz="1400" i="1" dirty="0" smtClean="0">
                        <a:solidFill>
                          <a:srgbClr val="5B9BD5"/>
                        </a:solidFill>
                        <a:effectLst/>
                        <a:latin typeface="Cambria Math" panose="02040503050406030204" pitchFamily="18" charset="0"/>
                      </a:rPr>
                      <m:t> </m:t>
                    </m:r>
                  </m:oMath>
                </a14:m>
                <a:r>
                  <a:rPr lang="en-US" altLang="zh-CN" sz="1400" dirty="0">
                    <a:solidFill>
                      <a:srgbClr val="5B9BD5"/>
                    </a:solidFill>
                    <a:effectLst/>
                    <a:latin typeface="Times New Roman" panose="02020603050405020304" pitchFamily="18" charset="0"/>
                  </a:rPr>
                  <a:t>decays</a:t>
                </a:r>
                <a:endParaRPr lang="zh-CN" altLang="en-US" sz="1400" dirty="0"/>
              </a:p>
            </p:txBody>
          </p:sp>
        </mc:Choice>
        <mc:Fallback xmlns="">
          <p:sp>
            <p:nvSpPr>
              <p:cNvPr id="51" name="文本框 50">
                <a:extLst>
                  <a:ext uri="{FF2B5EF4-FFF2-40B4-BE49-F238E27FC236}">
                    <a16:creationId xmlns:a16="http://schemas.microsoft.com/office/drawing/2014/main" id="{14165F37-C9D3-48C8-A806-CF26F55C395C}"/>
                  </a:ext>
                </a:extLst>
              </p:cNvPr>
              <p:cNvSpPr txBox="1">
                <a:spLocks noRot="1" noChangeAspect="1" noMove="1" noResize="1" noEditPoints="1" noAdjustHandles="1" noChangeArrowheads="1" noChangeShapeType="1" noTextEdit="1"/>
              </p:cNvSpPr>
              <p:nvPr/>
            </p:nvSpPr>
            <p:spPr>
              <a:xfrm>
                <a:off x="5253744" y="3612980"/>
                <a:ext cx="2271850" cy="738664"/>
              </a:xfrm>
              <a:prstGeom prst="rect">
                <a:avLst/>
              </a:prstGeom>
              <a:blipFill>
                <a:blip r:embed="rId9"/>
                <a:stretch>
                  <a:fillRect l="-804" t="-1653" b="-7438"/>
                </a:stretch>
              </a:blipFill>
            </p:spPr>
            <p:txBody>
              <a:bodyPr/>
              <a:lstStyle/>
              <a:p>
                <a:r>
                  <a:rPr lang="zh-CN" altLang="en-US">
                    <a:noFill/>
                  </a:rPr>
                  <a:t> </a:t>
                </a:r>
              </a:p>
            </p:txBody>
          </p:sp>
        </mc:Fallback>
      </mc:AlternateContent>
      <p:cxnSp>
        <p:nvCxnSpPr>
          <p:cNvPr id="52" name="直接箭头连接符 51">
            <a:extLst>
              <a:ext uri="{FF2B5EF4-FFF2-40B4-BE49-F238E27FC236}">
                <a16:creationId xmlns:a16="http://schemas.microsoft.com/office/drawing/2014/main" id="{9B3B75C4-B8E8-4D8E-A395-6FC93BCFA468}"/>
              </a:ext>
            </a:extLst>
          </p:cNvPr>
          <p:cNvCxnSpPr>
            <a:cxnSpLocks/>
          </p:cNvCxnSpPr>
          <p:nvPr/>
        </p:nvCxnSpPr>
        <p:spPr>
          <a:xfrm flipV="1">
            <a:off x="2794048" y="3981864"/>
            <a:ext cx="2207743" cy="27150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4A611C4B-A773-45D8-B538-3F153CC90F3B}"/>
              </a:ext>
            </a:extLst>
          </p:cNvPr>
          <p:cNvCxnSpPr>
            <a:cxnSpLocks/>
          </p:cNvCxnSpPr>
          <p:nvPr/>
        </p:nvCxnSpPr>
        <p:spPr>
          <a:xfrm flipH="1">
            <a:off x="7366000" y="3981864"/>
            <a:ext cx="695635"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860817CD-1C58-49A5-8C94-C9F3C2921A79}"/>
                  </a:ext>
                </a:extLst>
              </p:cNvPr>
              <p:cNvSpPr txBox="1"/>
              <p:nvPr/>
            </p:nvSpPr>
            <p:spPr>
              <a:xfrm>
                <a:off x="5451819" y="4830777"/>
                <a:ext cx="1526023" cy="523220"/>
              </a:xfrm>
              <a:prstGeom prst="rect">
                <a:avLst/>
              </a:prstGeom>
              <a:noFill/>
            </p:spPr>
            <p:txBody>
              <a:bodyPr wrap="square">
                <a:spAutoFit/>
              </a:bodyPr>
              <a:lstStyle/>
              <a:p>
                <a:r>
                  <a:rPr lang="en-US" altLang="zh-CN" sz="1400" dirty="0">
                    <a:solidFill>
                      <a:srgbClr val="5B9BD5"/>
                    </a:solidFill>
                    <a:effectLst/>
                    <a:latin typeface="Times New Roman" panose="02020603050405020304" pitchFamily="18" charset="0"/>
                  </a:rPr>
                  <a:t>Three CP tests in </a:t>
                </a:r>
                <a14:m>
                  <m:oMath xmlns:m="http://schemas.openxmlformats.org/officeDocument/2006/math">
                    <m:sSup>
                      <m:sSupPr>
                        <m:ctrlPr>
                          <a:rPr lang="en-US" altLang="zh-CN" sz="1400" b="0" i="1" dirty="0" smtClean="0">
                            <a:solidFill>
                              <a:srgbClr val="5B9BD5"/>
                            </a:solidFill>
                            <a:effectLst/>
                            <a:latin typeface="Cambria Math" panose="02040503050406030204" pitchFamily="18" charset="0"/>
                          </a:rPr>
                        </m:ctrlPr>
                      </m:sSupPr>
                      <m:e>
                        <m:r>
                          <m:rPr>
                            <m:sty m:val="p"/>
                          </m:rPr>
                          <a:rPr lang="en-US" altLang="zh-CN" sz="1400" i="0" dirty="0" smtClean="0">
                            <a:solidFill>
                              <a:srgbClr val="5B9BD5"/>
                            </a:solidFill>
                            <a:effectLst/>
                            <a:latin typeface="Cambria Math" panose="02040503050406030204" pitchFamily="18" charset="0"/>
                          </a:rPr>
                          <m:t>Ξ</m:t>
                        </m:r>
                      </m:e>
                      <m:sup>
                        <m:r>
                          <a:rPr lang="en-US" altLang="zh-CN" sz="1400" b="0" i="0" dirty="0" smtClean="0">
                            <a:solidFill>
                              <a:srgbClr val="5B9BD5"/>
                            </a:solidFill>
                            <a:effectLst/>
                            <a:latin typeface="Cambria Math" panose="02040503050406030204" pitchFamily="18" charset="0"/>
                          </a:rPr>
                          <m:t>−</m:t>
                        </m:r>
                      </m:sup>
                    </m:sSup>
                    <m:r>
                      <a:rPr lang="en-US" altLang="zh-CN" sz="1400" i="1" dirty="0" smtClean="0">
                        <a:solidFill>
                          <a:srgbClr val="5B9BD5"/>
                        </a:solidFill>
                        <a:effectLst/>
                        <a:latin typeface="Cambria Math" panose="02040503050406030204" pitchFamily="18" charset="0"/>
                      </a:rPr>
                      <m:t>/</m:t>
                    </m:r>
                    <m:sSup>
                      <m:sSupPr>
                        <m:ctrlPr>
                          <a:rPr lang="en-US" altLang="zh-CN" sz="1400" b="0" i="1" dirty="0" smtClean="0">
                            <a:solidFill>
                              <a:srgbClr val="5B9BD5"/>
                            </a:solidFill>
                            <a:effectLst/>
                            <a:latin typeface="Cambria Math" panose="02040503050406030204" pitchFamily="18" charset="0"/>
                          </a:rPr>
                        </m:ctrlPr>
                      </m:sSupPr>
                      <m:e>
                        <m:r>
                          <m:rPr>
                            <m:sty m:val="p"/>
                          </m:rPr>
                          <a:rPr lang="en-US" altLang="zh-CN" sz="1400" i="0" dirty="0" smtClean="0">
                            <a:solidFill>
                              <a:srgbClr val="5B9BD5"/>
                            </a:solidFill>
                            <a:effectLst/>
                            <a:latin typeface="Cambria Math" panose="02040503050406030204" pitchFamily="18" charset="0"/>
                          </a:rPr>
                          <m:t>Ξ</m:t>
                        </m:r>
                      </m:e>
                      <m:sup>
                        <m:r>
                          <a:rPr lang="en-US" altLang="zh-CN" sz="1400" b="0" i="0" dirty="0" smtClean="0">
                            <a:solidFill>
                              <a:srgbClr val="5B9BD5"/>
                            </a:solidFill>
                            <a:effectLst/>
                            <a:latin typeface="Cambria Math" panose="02040503050406030204" pitchFamily="18" charset="0"/>
                          </a:rPr>
                          <m:t>0</m:t>
                        </m:r>
                      </m:sup>
                    </m:sSup>
                  </m:oMath>
                </a14:m>
                <a:r>
                  <a:rPr lang="en-US" altLang="zh-CN" sz="1400" dirty="0"/>
                  <a:t> </a:t>
                </a:r>
                <a:r>
                  <a:rPr lang="en-US" altLang="zh-CN" sz="1400" dirty="0">
                    <a:solidFill>
                      <a:srgbClr val="5B9BD5"/>
                    </a:solidFill>
                    <a:effectLst/>
                    <a:latin typeface="Times New Roman" panose="02020603050405020304" pitchFamily="18" charset="0"/>
                  </a:rPr>
                  <a:t>decays</a:t>
                </a:r>
                <a:endParaRPr lang="zh-CN" altLang="en-US" sz="1400" dirty="0"/>
              </a:p>
            </p:txBody>
          </p:sp>
        </mc:Choice>
        <mc:Fallback xmlns="">
          <p:sp>
            <p:nvSpPr>
              <p:cNvPr id="58" name="文本框 57">
                <a:extLst>
                  <a:ext uri="{FF2B5EF4-FFF2-40B4-BE49-F238E27FC236}">
                    <a16:creationId xmlns:a16="http://schemas.microsoft.com/office/drawing/2014/main" id="{860817CD-1C58-49A5-8C94-C9F3C2921A79}"/>
                  </a:ext>
                </a:extLst>
              </p:cNvPr>
              <p:cNvSpPr txBox="1">
                <a:spLocks noRot="1" noChangeAspect="1" noMove="1" noResize="1" noEditPoints="1" noAdjustHandles="1" noChangeArrowheads="1" noChangeShapeType="1" noTextEdit="1"/>
              </p:cNvSpPr>
              <p:nvPr/>
            </p:nvSpPr>
            <p:spPr>
              <a:xfrm>
                <a:off x="5451819" y="4830777"/>
                <a:ext cx="1526023" cy="523220"/>
              </a:xfrm>
              <a:prstGeom prst="rect">
                <a:avLst/>
              </a:prstGeom>
              <a:blipFill>
                <a:blip r:embed="rId10"/>
                <a:stretch>
                  <a:fillRect l="-1653" t="-2381" b="-9524"/>
                </a:stretch>
              </a:blipFill>
            </p:spPr>
            <p:txBody>
              <a:bodyPr/>
              <a:lstStyle/>
              <a:p>
                <a:r>
                  <a:rPr lang="zh-CN" altLang="en-US">
                    <a:noFill/>
                  </a:rPr>
                  <a:t> </a:t>
                </a:r>
              </a:p>
            </p:txBody>
          </p:sp>
        </mc:Fallback>
      </mc:AlternateContent>
      <p:cxnSp>
        <p:nvCxnSpPr>
          <p:cNvPr id="59" name="直接箭头连接符 58">
            <a:extLst>
              <a:ext uri="{FF2B5EF4-FFF2-40B4-BE49-F238E27FC236}">
                <a16:creationId xmlns:a16="http://schemas.microsoft.com/office/drawing/2014/main" id="{4FAC7AAC-D314-4EF9-B0D2-C16C9863314F}"/>
              </a:ext>
            </a:extLst>
          </p:cNvPr>
          <p:cNvCxnSpPr>
            <a:cxnSpLocks/>
          </p:cNvCxnSpPr>
          <p:nvPr/>
        </p:nvCxnSpPr>
        <p:spPr>
          <a:xfrm flipH="1">
            <a:off x="7109391" y="4777278"/>
            <a:ext cx="953651" cy="36603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532FA487-ACDA-4B13-955A-04F8CE178C75}"/>
              </a:ext>
            </a:extLst>
          </p:cNvPr>
          <p:cNvCxnSpPr>
            <a:cxnSpLocks/>
          </p:cNvCxnSpPr>
          <p:nvPr/>
        </p:nvCxnSpPr>
        <p:spPr>
          <a:xfrm>
            <a:off x="2778555" y="5139465"/>
            <a:ext cx="2391991"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F12682FB-B8B3-4C0E-A31B-E586958AB7B4}"/>
                  </a:ext>
                </a:extLst>
              </p:cNvPr>
              <p:cNvSpPr txBox="1"/>
              <p:nvPr/>
            </p:nvSpPr>
            <p:spPr>
              <a:xfrm>
                <a:off x="328934" y="5923342"/>
                <a:ext cx="4626713"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The results of 10B </a:t>
                </a:r>
                <a14:m>
                  <m:oMath xmlns:m="http://schemas.openxmlformats.org/officeDocument/2006/math">
                    <m:r>
                      <a:rPr lang="en-US" altLang="zh-CN" b="0" i="1" smtClean="0">
                        <a:latin typeface="Cambria Math" panose="02040503050406030204" pitchFamily="18" charset="0"/>
                      </a:rPr>
                      <m:t>𝐽</m:t>
                    </m:r>
                    <m:r>
                      <a:rPr lang="en-US" altLang="zh-CN" b="0" i="1" smtClean="0">
                        <a:latin typeface="Cambria Math" panose="02040503050406030204" pitchFamily="18" charset="0"/>
                      </a:rPr>
                      <m:t>/</m:t>
                    </m:r>
                    <m:r>
                      <a:rPr lang="en-US" altLang="zh-CN" b="0" i="1" smtClean="0">
                        <a:latin typeface="Cambria Math" panose="02040503050406030204" pitchFamily="18" charset="0"/>
                      </a:rPr>
                      <m:t>𝜓</m:t>
                    </m:r>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is on the way!</a:t>
                </a:r>
                <a:endParaRPr lang="zh-CN" altLang="en-US" dirty="0">
                  <a:latin typeface="Times New Roman" panose="02020603050405020304" pitchFamily="18" charset="0"/>
                  <a:cs typeface="Times New Roman" panose="02020603050405020304" pitchFamily="18" charset="0"/>
                </a:endParaRPr>
              </a:p>
            </p:txBody>
          </p:sp>
        </mc:Choice>
        <mc:Fallback xmlns="">
          <p:sp>
            <p:nvSpPr>
              <p:cNvPr id="65" name="文本框 64">
                <a:extLst>
                  <a:ext uri="{FF2B5EF4-FFF2-40B4-BE49-F238E27FC236}">
                    <a16:creationId xmlns:a16="http://schemas.microsoft.com/office/drawing/2014/main" id="{F12682FB-B8B3-4C0E-A31B-E586958AB7B4}"/>
                  </a:ext>
                </a:extLst>
              </p:cNvPr>
              <p:cNvSpPr txBox="1">
                <a:spLocks noRot="1" noChangeAspect="1" noMove="1" noResize="1" noEditPoints="1" noAdjustHandles="1" noChangeArrowheads="1" noChangeShapeType="1" noTextEdit="1"/>
              </p:cNvSpPr>
              <p:nvPr/>
            </p:nvSpPr>
            <p:spPr>
              <a:xfrm>
                <a:off x="328934" y="5923342"/>
                <a:ext cx="4626713" cy="369332"/>
              </a:xfrm>
              <a:prstGeom prst="rect">
                <a:avLst/>
              </a:prstGeom>
              <a:blipFill>
                <a:blip r:embed="rId11"/>
                <a:stretch>
                  <a:fillRect l="-1186" t="-10000" b="-26667"/>
                </a:stretch>
              </a:blipFill>
            </p:spPr>
            <p:txBody>
              <a:bodyPr/>
              <a:lstStyle/>
              <a:p>
                <a:r>
                  <a:rPr lang="zh-CN" altLang="en-US">
                    <a:noFill/>
                  </a:rPr>
                  <a:t> </a:t>
                </a:r>
              </a:p>
            </p:txBody>
          </p:sp>
        </mc:Fallback>
      </mc:AlternateContent>
      <p:sp>
        <p:nvSpPr>
          <p:cNvPr id="3" name="页脚占位符 2">
            <a:extLst>
              <a:ext uri="{FF2B5EF4-FFF2-40B4-BE49-F238E27FC236}">
                <a16:creationId xmlns:a16="http://schemas.microsoft.com/office/drawing/2014/main" id="{8550AE5A-095D-4772-9F6C-02E6801BE3B5}"/>
              </a:ext>
            </a:extLst>
          </p:cNvPr>
          <p:cNvSpPr>
            <a:spLocks noGrp="1"/>
          </p:cNvSpPr>
          <p:nvPr>
            <p:ph type="ftr" sz="quarter" idx="11"/>
          </p:nvPr>
        </p:nvSpPr>
        <p:spPr/>
        <p:txBody>
          <a:bodyPr/>
          <a:lstStyle/>
          <a:p>
            <a:r>
              <a:rPr lang="en-US" altLang="zh-CN"/>
              <a:t>HADRON2025</a:t>
            </a:r>
            <a:endParaRPr lang="zh-CN" altLang="en-US"/>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AF42747F-D3A8-1DAC-797F-A234A02BCD47}"/>
                  </a:ext>
                </a:extLst>
              </p:cNvPr>
              <p:cNvSpPr txBox="1"/>
              <p:nvPr/>
            </p:nvSpPr>
            <p:spPr>
              <a:xfrm>
                <a:off x="10276047" y="939775"/>
                <a:ext cx="110101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800" b="0" i="1" smtClean="0">
                              <a:solidFill>
                                <a:srgbClr val="FF0000"/>
                              </a:solidFill>
                              <a:latin typeface="Cambria Math" panose="02040503050406030204" pitchFamily="18" charset="0"/>
                            </a:rPr>
                          </m:ctrlPr>
                        </m:sSupPr>
                        <m:e>
                          <m:r>
                            <m:rPr>
                              <m:sty m:val="p"/>
                            </m:rPr>
                            <a:rPr kumimoji="1" lang="en-US" altLang="zh-CN" sz="2800" b="0" i="0" smtClean="0">
                              <a:solidFill>
                                <a:srgbClr val="FF0000"/>
                              </a:solidFill>
                              <a:latin typeface="Cambria Math" panose="02040503050406030204" pitchFamily="18" charset="0"/>
                            </a:rPr>
                            <m:t>Ξ</m:t>
                          </m:r>
                        </m:e>
                        <m:sup>
                          <m:r>
                            <a:rPr kumimoji="1" lang="en-US" altLang="zh-CN" sz="2800" b="0" i="1" smtClean="0">
                              <a:solidFill>
                                <a:srgbClr val="FF0000"/>
                              </a:solidFill>
                              <a:latin typeface="Cambria Math" panose="02040503050406030204" pitchFamily="18" charset="0"/>
                            </a:rPr>
                            <m:t>0</m:t>
                          </m:r>
                        </m:sup>
                      </m:sSup>
                    </m:oMath>
                  </m:oMathPara>
                </a14:m>
                <a:endParaRPr kumimoji="1" lang="zh-CN" altLang="en-US" sz="2800" dirty="0">
                  <a:solidFill>
                    <a:srgbClr val="FF0000"/>
                  </a:solidFill>
                </a:endParaRPr>
              </a:p>
            </p:txBody>
          </p:sp>
        </mc:Choice>
        <mc:Fallback xmlns="">
          <p:sp>
            <p:nvSpPr>
              <p:cNvPr id="5" name="文本框 4">
                <a:extLst>
                  <a:ext uri="{FF2B5EF4-FFF2-40B4-BE49-F238E27FC236}">
                    <a16:creationId xmlns:a16="http://schemas.microsoft.com/office/drawing/2014/main" id="{AF42747F-D3A8-1DAC-797F-A234A02BCD47}"/>
                  </a:ext>
                </a:extLst>
              </p:cNvPr>
              <p:cNvSpPr txBox="1">
                <a:spLocks noRot="1" noChangeAspect="1" noMove="1" noResize="1" noEditPoints="1" noAdjustHandles="1" noChangeArrowheads="1" noChangeShapeType="1" noTextEdit="1"/>
              </p:cNvSpPr>
              <p:nvPr/>
            </p:nvSpPr>
            <p:spPr>
              <a:xfrm>
                <a:off x="10276047" y="939775"/>
                <a:ext cx="1101019" cy="523220"/>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1A30ABD4-05BE-DD9B-303D-BBABA58C5D97}"/>
                  </a:ext>
                </a:extLst>
              </p:cNvPr>
              <p:cNvSpPr txBox="1"/>
              <p:nvPr/>
            </p:nvSpPr>
            <p:spPr>
              <a:xfrm>
                <a:off x="400255" y="939775"/>
                <a:ext cx="110101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800" b="0" i="1" smtClean="0">
                              <a:solidFill>
                                <a:srgbClr val="FF0000"/>
                              </a:solidFill>
                              <a:latin typeface="Cambria Math" panose="02040503050406030204" pitchFamily="18" charset="0"/>
                            </a:rPr>
                          </m:ctrlPr>
                        </m:sSupPr>
                        <m:e>
                          <m:r>
                            <m:rPr>
                              <m:sty m:val="p"/>
                            </m:rPr>
                            <a:rPr kumimoji="1" lang="en-US" altLang="zh-CN" sz="2800" b="0" i="0" smtClean="0">
                              <a:solidFill>
                                <a:srgbClr val="FF0000"/>
                              </a:solidFill>
                              <a:latin typeface="Cambria Math" panose="02040503050406030204" pitchFamily="18" charset="0"/>
                            </a:rPr>
                            <m:t>Ξ</m:t>
                          </m:r>
                        </m:e>
                        <m:sup>
                          <m:r>
                            <a:rPr kumimoji="1" lang="en-US" altLang="zh-CN" sz="2800" b="0" i="1" smtClean="0">
                              <a:solidFill>
                                <a:srgbClr val="FF0000"/>
                              </a:solidFill>
                              <a:latin typeface="Cambria Math" panose="02040503050406030204" pitchFamily="18" charset="0"/>
                            </a:rPr>
                            <m:t>−</m:t>
                          </m:r>
                        </m:sup>
                      </m:sSup>
                    </m:oMath>
                  </m:oMathPara>
                </a14:m>
                <a:endParaRPr kumimoji="1" lang="zh-CN" altLang="en-US" sz="2800" dirty="0">
                  <a:solidFill>
                    <a:srgbClr val="FF0000"/>
                  </a:solidFill>
                </a:endParaRPr>
              </a:p>
            </p:txBody>
          </p:sp>
        </mc:Choice>
        <mc:Fallback xmlns="">
          <p:sp>
            <p:nvSpPr>
              <p:cNvPr id="6" name="文本框 5">
                <a:extLst>
                  <a:ext uri="{FF2B5EF4-FFF2-40B4-BE49-F238E27FC236}">
                    <a16:creationId xmlns:a16="http://schemas.microsoft.com/office/drawing/2014/main" id="{1A30ABD4-05BE-DD9B-303D-BBABA58C5D97}"/>
                  </a:ext>
                </a:extLst>
              </p:cNvPr>
              <p:cNvSpPr txBox="1">
                <a:spLocks noRot="1" noChangeAspect="1" noMove="1" noResize="1" noEditPoints="1" noAdjustHandles="1" noChangeArrowheads="1" noChangeShapeType="1" noTextEdit="1"/>
              </p:cNvSpPr>
              <p:nvPr/>
            </p:nvSpPr>
            <p:spPr>
              <a:xfrm>
                <a:off x="400255" y="939775"/>
                <a:ext cx="1101019" cy="523220"/>
              </a:xfrm>
              <a:prstGeom prst="rect">
                <a:avLst/>
              </a:prstGeom>
              <a:blipFill>
                <a:blip r:embed="rId1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D0162902-06B5-4E55-B120-36C10EAE1A6F}"/>
                  </a:ext>
                </a:extLst>
              </p:cNvPr>
              <p:cNvSpPr txBox="1"/>
              <p:nvPr/>
            </p:nvSpPr>
            <p:spPr>
              <a:xfrm>
                <a:off x="8771138" y="571581"/>
                <a:ext cx="2031730" cy="375487"/>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320K </a:t>
                </a:r>
                <a14:m>
                  <m:oMath xmlns:m="http://schemas.openxmlformats.org/officeDocument/2006/math">
                    <m:sSup>
                      <m:sSupPr>
                        <m:ctrlPr>
                          <a:rPr lang="en-US" altLang="zh-CN" b="0" i="1" smtClean="0">
                            <a:latin typeface="Cambria Math" panose="02040503050406030204" pitchFamily="18" charset="0"/>
                          </a:rPr>
                        </m:ctrlPr>
                      </m:sSupPr>
                      <m:e>
                        <m:r>
                          <m:rPr>
                            <m:sty m:val="p"/>
                          </m:rPr>
                          <a:rPr lang="en-US" altLang="zh-CN" i="0" smtClean="0">
                            <a:latin typeface="Cambria Math" panose="02040503050406030204" pitchFamily="18" charset="0"/>
                          </a:rPr>
                          <m:t>Ξ</m:t>
                        </m:r>
                      </m:e>
                      <m:sup>
                        <m:r>
                          <a:rPr lang="en-US" altLang="zh-CN" b="0" i="1" smtClean="0">
                            <a:latin typeface="Cambria Math" panose="02040503050406030204" pitchFamily="18" charset="0"/>
                          </a:rPr>
                          <m:t>0</m:t>
                        </m:r>
                      </m:sup>
                    </m:sSup>
                    <m:sSup>
                      <m:sSupPr>
                        <m:ctrlPr>
                          <a:rPr lang="en-US" altLang="zh-CN" b="0" i="1" smtClean="0">
                            <a:latin typeface="Cambria Math" panose="02040503050406030204" pitchFamily="18" charset="0"/>
                          </a:rPr>
                        </m:ctrlPr>
                      </m:sSupPr>
                      <m:e>
                        <m:acc>
                          <m:accPr>
                            <m:chr m:val="̅"/>
                            <m:ctrlPr>
                              <a:rPr lang="en-US" altLang="zh-CN" b="0" i="1" smtClean="0">
                                <a:latin typeface="Cambria Math" panose="02040503050406030204" pitchFamily="18" charset="0"/>
                              </a:rPr>
                            </m:ctrlPr>
                          </m:accPr>
                          <m:e>
                            <m:r>
                              <m:rPr>
                                <m:sty m:val="p"/>
                              </m:rPr>
                              <a:rPr lang="en-US" altLang="zh-CN" b="0" i="0" smtClean="0">
                                <a:latin typeface="Cambria Math" panose="02040503050406030204" pitchFamily="18" charset="0"/>
                              </a:rPr>
                              <m:t>Ξ</m:t>
                            </m:r>
                          </m:e>
                        </m:acc>
                      </m:e>
                      <m:sup>
                        <m:r>
                          <a:rPr lang="en-US" altLang="zh-CN" b="0" i="1" smtClean="0">
                            <a:latin typeface="Cambria Math" panose="02040503050406030204" pitchFamily="18" charset="0"/>
                          </a:rPr>
                          <m:t>0</m:t>
                        </m:r>
                      </m:sup>
                    </m:sSup>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pairs</a:t>
                </a:r>
                <a:endParaRPr lang="zh-CN" altLang="en-US" dirty="0">
                  <a:latin typeface="Times New Roman" panose="02020603050405020304" pitchFamily="18" charset="0"/>
                  <a:cs typeface="Times New Roman" panose="02020603050405020304" pitchFamily="18" charset="0"/>
                </a:endParaRPr>
              </a:p>
            </p:txBody>
          </p:sp>
        </mc:Choice>
        <mc:Fallback xmlns="">
          <p:sp>
            <p:nvSpPr>
              <p:cNvPr id="27" name="文本框 26">
                <a:extLst>
                  <a:ext uri="{FF2B5EF4-FFF2-40B4-BE49-F238E27FC236}">
                    <a16:creationId xmlns:a16="http://schemas.microsoft.com/office/drawing/2014/main" id="{D0162902-06B5-4E55-B120-36C10EAE1A6F}"/>
                  </a:ext>
                </a:extLst>
              </p:cNvPr>
              <p:cNvSpPr txBox="1">
                <a:spLocks noRot="1" noChangeAspect="1" noMove="1" noResize="1" noEditPoints="1" noAdjustHandles="1" noChangeArrowheads="1" noChangeShapeType="1" noTextEdit="1"/>
              </p:cNvSpPr>
              <p:nvPr/>
            </p:nvSpPr>
            <p:spPr>
              <a:xfrm>
                <a:off x="8771138" y="571581"/>
                <a:ext cx="2031730" cy="375487"/>
              </a:xfrm>
              <a:prstGeom prst="rect">
                <a:avLst/>
              </a:prstGeom>
              <a:blipFill>
                <a:blip r:embed="rId14"/>
                <a:stretch>
                  <a:fillRect l="-2703" t="-9836" b="-245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8579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B93859-538F-41B3-BE63-C69176D69372}"/>
              </a:ext>
            </a:extLst>
          </p:cNvPr>
          <p:cNvPicPr>
            <a:picLocks noChangeAspect="1"/>
          </p:cNvPicPr>
          <p:nvPr/>
        </p:nvPicPr>
        <p:blipFill>
          <a:blip r:embed="rId3"/>
          <a:stretch>
            <a:fillRect/>
          </a:stretch>
        </p:blipFill>
        <p:spPr>
          <a:xfrm>
            <a:off x="7192342" y="1268987"/>
            <a:ext cx="3906888" cy="2589089"/>
          </a:xfrm>
          <a:prstGeom prst="rect">
            <a:avLst/>
          </a:prstGeom>
        </p:spPr>
      </p:pic>
      <p:sp>
        <p:nvSpPr>
          <p:cNvPr id="6" name="灯片编号占位符 5">
            <a:extLst>
              <a:ext uri="{FF2B5EF4-FFF2-40B4-BE49-F238E27FC236}">
                <a16:creationId xmlns:a16="http://schemas.microsoft.com/office/drawing/2014/main" id="{17FCECFA-CADA-4636-AF4D-B33550537482}"/>
              </a:ext>
            </a:extLst>
          </p:cNvPr>
          <p:cNvSpPr>
            <a:spLocks noGrp="1"/>
          </p:cNvSpPr>
          <p:nvPr>
            <p:ph type="sldNum" sz="quarter" idx="12"/>
          </p:nvPr>
        </p:nvSpPr>
        <p:spPr/>
        <p:txBody>
          <a:bodyPr/>
          <a:lstStyle/>
          <a:p>
            <a:fld id="{C3FC8228-C610-4C58-BFCD-50F67D7E2A0F}" type="slidenum">
              <a:rPr lang="zh-CN" altLang="en-US" smtClean="0">
                <a:latin typeface="Times New Roman" panose="02020603050405020304" pitchFamily="18" charset="0"/>
                <a:cs typeface="Times New Roman" panose="02020603050405020304" pitchFamily="18" charset="0"/>
              </a:rPr>
              <a:t>36</a:t>
            </a:fld>
            <a:endParaRPr lang="zh-CN" altLang="en-US">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7B8FBE03-B7E6-4B0D-8DEB-6F6AAD6D2C37}"/>
                  </a:ext>
                </a:extLst>
              </p:cNvPr>
              <p:cNvSpPr txBox="1"/>
              <p:nvPr/>
            </p:nvSpPr>
            <p:spPr>
              <a:xfrm>
                <a:off x="749066" y="4325025"/>
                <a:ext cx="5103455" cy="2031325"/>
              </a:xfrm>
              <a:prstGeom prst="rect">
                <a:avLst/>
              </a:prstGeom>
              <a:noFill/>
            </p:spPr>
            <p:txBody>
              <a:bodyPr wrap="square">
                <a:spAutoFit/>
              </a:bodyPr>
              <a:lstStyle/>
              <a:p>
                <a:pPr marL="342900" indent="-342900">
                  <a:buFont typeface="Arial" panose="020B0604020202020204" pitchFamily="34" charset="0"/>
                  <a:buChar char="•"/>
                </a:pPr>
                <a:r>
                  <a:rPr lang="en-US" altLang="zh-CN" sz="1800" dirty="0">
                    <a:solidFill>
                      <a:srgbClr val="0070C0"/>
                    </a:solidFill>
                    <a:effectLst/>
                    <a:latin typeface="Times New Roman" panose="02020603050405020304" pitchFamily="18" charset="0"/>
                  </a:rPr>
                  <a:t>Opposite directions of the </a:t>
                </a:r>
                <a14:m>
                  <m:oMath xmlns:m="http://schemas.openxmlformats.org/officeDocument/2006/math">
                    <m:sSup>
                      <m:sSupPr>
                        <m:ctrlPr>
                          <a:rPr lang="en-US" altLang="zh-CN" sz="1800" b="0" i="1" dirty="0" smtClean="0">
                            <a:solidFill>
                              <a:srgbClr val="0070C0"/>
                            </a:solidFill>
                            <a:effectLst/>
                            <a:latin typeface="Cambria Math" panose="02040503050406030204" pitchFamily="18" charset="0"/>
                          </a:rPr>
                        </m:ctrlPr>
                      </m:sSupPr>
                      <m:e>
                        <m:r>
                          <m:rPr>
                            <m:sty m:val="p"/>
                          </m:rPr>
                          <a:rPr lang="en-US" altLang="zh-CN" sz="1800" i="0" dirty="0" smtClean="0">
                            <a:solidFill>
                              <a:srgbClr val="0070C0"/>
                            </a:solidFill>
                            <a:effectLst/>
                            <a:latin typeface="Cambria Math" panose="02040503050406030204" pitchFamily="18" charset="0"/>
                          </a:rPr>
                          <m:t>Σ</m:t>
                        </m:r>
                      </m:e>
                      <m:sup>
                        <m:r>
                          <a:rPr lang="en-US" altLang="zh-CN" sz="1800" b="0" i="0" dirty="0" smtClean="0">
                            <a:solidFill>
                              <a:srgbClr val="0070C0"/>
                            </a:solidFill>
                            <a:effectLst/>
                            <a:latin typeface="Cambria Math" panose="02040503050406030204" pitchFamily="18" charset="0"/>
                          </a:rPr>
                          <m:t>+</m:t>
                        </m:r>
                      </m:sup>
                    </m:sSup>
                  </m:oMath>
                </a14:m>
                <a:r>
                  <a:rPr lang="en-US" altLang="zh-CN" dirty="0">
                    <a:solidFill>
                      <a:srgbClr val="0070C0"/>
                    </a:solidFill>
                  </a:rPr>
                  <a:t> </a:t>
                </a:r>
                <a:r>
                  <a:rPr lang="en-US" altLang="zh-CN" sz="1800" dirty="0">
                    <a:solidFill>
                      <a:srgbClr val="0070C0"/>
                    </a:solidFill>
                    <a:effectLst/>
                    <a:latin typeface="Times New Roman" panose="02020603050405020304" pitchFamily="18" charset="0"/>
                  </a:rPr>
                  <a:t>polarization in </a:t>
                </a:r>
                <a14:m>
                  <m:oMath xmlns:m="http://schemas.openxmlformats.org/officeDocument/2006/math">
                    <m:r>
                      <a:rPr lang="en-US" altLang="zh-CN" sz="1800" b="0" i="1" smtClean="0">
                        <a:solidFill>
                          <a:srgbClr val="0070C0"/>
                        </a:solidFill>
                        <a:effectLst/>
                        <a:latin typeface="Cambria Math" panose="02040503050406030204" pitchFamily="18" charset="0"/>
                      </a:rPr>
                      <m:t>𝐽</m:t>
                    </m:r>
                    <m:r>
                      <a:rPr lang="en-US" altLang="zh-CN" sz="1800" b="0" i="1" smtClean="0">
                        <a:solidFill>
                          <a:srgbClr val="0070C0"/>
                        </a:solidFill>
                        <a:effectLst/>
                        <a:latin typeface="Cambria Math" panose="02040503050406030204" pitchFamily="18" charset="0"/>
                      </a:rPr>
                      <m:t>/</m:t>
                    </m:r>
                    <m:r>
                      <a:rPr lang="en-US" altLang="zh-CN" sz="1800" b="0" i="1" smtClean="0">
                        <a:solidFill>
                          <a:srgbClr val="0070C0"/>
                        </a:solidFill>
                        <a:effectLst/>
                        <a:latin typeface="Cambria Math" panose="02040503050406030204" pitchFamily="18" charset="0"/>
                      </a:rPr>
                      <m:t>𝜓</m:t>
                    </m:r>
                  </m:oMath>
                </a14:m>
                <a:r>
                  <a:rPr lang="en-US" altLang="zh-CN" sz="1800" dirty="0">
                    <a:solidFill>
                      <a:srgbClr val="0070C0"/>
                    </a:solidFill>
                    <a:effectLst/>
                    <a:latin typeface="Times New Roman" panose="02020603050405020304" pitchFamily="18" charset="0"/>
                  </a:rPr>
                  <a:t> and </a:t>
                </a:r>
                <a14:m>
                  <m:oMath xmlns:m="http://schemas.openxmlformats.org/officeDocument/2006/math">
                    <m:r>
                      <a:rPr lang="en-US" altLang="zh-CN" i="1">
                        <a:solidFill>
                          <a:srgbClr val="0070C0"/>
                        </a:solidFill>
                        <a:latin typeface="Cambria Math" panose="02040503050406030204" pitchFamily="18" charset="0"/>
                      </a:rPr>
                      <m:t>𝜓</m:t>
                    </m:r>
                    <m:d>
                      <m:dPr>
                        <m:ctrlPr>
                          <a:rPr lang="en-US" altLang="zh-CN" b="0" i="1" smtClean="0">
                            <a:solidFill>
                              <a:srgbClr val="0070C0"/>
                            </a:solidFill>
                            <a:latin typeface="Cambria Math" panose="02040503050406030204" pitchFamily="18" charset="0"/>
                          </a:rPr>
                        </m:ctrlPr>
                      </m:dPr>
                      <m:e>
                        <m:r>
                          <a:rPr lang="en-US" altLang="zh-CN" b="0" i="1" smtClean="0">
                            <a:solidFill>
                              <a:srgbClr val="0070C0"/>
                            </a:solidFill>
                            <a:latin typeface="Cambria Math" panose="02040503050406030204" pitchFamily="18" charset="0"/>
                          </a:rPr>
                          <m:t>3686</m:t>
                        </m:r>
                      </m:e>
                    </m:d>
                  </m:oMath>
                </a14:m>
                <a:r>
                  <a:rPr lang="en-US" altLang="zh-CN" sz="1800" dirty="0">
                    <a:solidFill>
                      <a:srgbClr val="0070C0"/>
                    </a:solidFill>
                    <a:effectLst/>
                    <a:latin typeface="Cambria Math" panose="02040503050406030204" pitchFamily="18" charset="0"/>
                  </a:rPr>
                  <a:t> decays </a:t>
                </a:r>
              </a:p>
              <a:p>
                <a:pPr marL="342900" indent="-342900">
                  <a:buFont typeface="Arial" panose="020B0604020202020204" pitchFamily="34" charset="0"/>
                  <a:buChar char="•"/>
                </a:pPr>
                <a:endParaRPr lang="en-US" altLang="zh-CN" sz="1800" dirty="0">
                  <a:solidFill>
                    <a:srgbClr val="0070C0"/>
                  </a:solidFill>
                  <a:effectLst/>
                </a:endParaRPr>
              </a:p>
              <a:p>
                <a:pPr marL="342900" indent="-342900">
                  <a:buFont typeface="Arial" panose="020B0604020202020204" pitchFamily="34" charset="0"/>
                  <a:buChar char="•"/>
                </a:pPr>
                <a:r>
                  <a:rPr kumimoji="1" lang="en-US" altLang="zh-CN" dirty="0">
                    <a:solidFill>
                      <a:schemeClr val="accent4">
                        <a:lumMod val="75000"/>
                      </a:schemeClr>
                    </a:solidFill>
                    <a:latin typeface="Times New Roman" panose="02020603050405020304" pitchFamily="18" charset="0"/>
                    <a:ea typeface="楷体" panose="02010609060101010101" pitchFamily="49" charset="-122"/>
                    <a:cs typeface="Times New Roman" panose="02020603050405020304" pitchFamily="18" charset="0"/>
                  </a:rPr>
                  <a:t>Most precise measurements of the </a:t>
                </a:r>
                <a14:m>
                  <m:oMath xmlns:m="http://schemas.openxmlformats.org/officeDocument/2006/math">
                    <m:sSup>
                      <m:sSupPr>
                        <m:ctrlPr>
                          <a:rPr kumimoji="1" lang="en-US" altLang="zh-CN" b="0" i="1" smtClean="0">
                            <a:solidFill>
                              <a:schemeClr val="accent4">
                                <a:lumMod val="75000"/>
                              </a:schemeClr>
                            </a:solidFill>
                            <a:latin typeface="Cambria Math" panose="02040503050406030204" pitchFamily="18" charset="0"/>
                            <a:ea typeface="楷体" panose="02010609060101010101" pitchFamily="49" charset="-122"/>
                            <a:cs typeface="Times New Roman" panose="02020603050405020304" pitchFamily="18" charset="0"/>
                          </a:rPr>
                        </m:ctrlPr>
                      </m:sSupPr>
                      <m:e>
                        <m:r>
                          <m:rPr>
                            <m:sty m:val="p"/>
                          </m:rPr>
                          <a:rPr kumimoji="1" lang="en-US" altLang="zh-CN" b="0" i="0" smtClean="0">
                            <a:solidFill>
                              <a:schemeClr val="accent4">
                                <a:lumMod val="75000"/>
                              </a:schemeClr>
                            </a:solidFill>
                            <a:latin typeface="Cambria Math" panose="02040503050406030204" pitchFamily="18" charset="0"/>
                            <a:ea typeface="楷体" panose="02010609060101010101" pitchFamily="49" charset="-122"/>
                            <a:cs typeface="Times New Roman" panose="02020603050405020304" pitchFamily="18" charset="0"/>
                          </a:rPr>
                          <m:t>Σ</m:t>
                        </m:r>
                      </m:e>
                      <m:sup>
                        <m:r>
                          <a:rPr kumimoji="1" lang="en-US" altLang="zh-CN" b="0" i="1" smtClean="0">
                            <a:solidFill>
                              <a:schemeClr val="accent4">
                                <a:lumMod val="75000"/>
                              </a:schemeClr>
                            </a:solidFill>
                            <a:latin typeface="Cambria Math" panose="02040503050406030204" pitchFamily="18" charset="0"/>
                            <a:ea typeface="楷体" panose="02010609060101010101" pitchFamily="49" charset="-122"/>
                            <a:cs typeface="Times New Roman" panose="02020603050405020304" pitchFamily="18" charset="0"/>
                          </a:rPr>
                          <m:t>+</m:t>
                        </m:r>
                      </m:sup>
                    </m:sSup>
                  </m:oMath>
                </a14:m>
                <a:r>
                  <a:rPr kumimoji="1" lang="en-US" altLang="zh-CN" dirty="0">
                    <a:solidFill>
                      <a:schemeClr val="accent4">
                        <a:lumMod val="75000"/>
                      </a:schemeClr>
                    </a:solidFill>
                    <a:latin typeface="Times New Roman" panose="02020603050405020304" pitchFamily="18" charset="0"/>
                    <a:ea typeface="楷体" panose="02010609060101010101" pitchFamily="49" charset="-122"/>
                    <a:cs typeface="Times New Roman" panose="02020603050405020304" pitchFamily="18" charset="0"/>
                  </a:rPr>
                  <a:t> decay parameters</a:t>
                </a:r>
              </a:p>
              <a:p>
                <a:pPr marL="342900" indent="-342900">
                  <a:buFont typeface="Arial" panose="020B0604020202020204" pitchFamily="34" charset="0"/>
                  <a:buChar char="•"/>
                </a:pPr>
                <a:endParaRPr kumimoji="1" lang="en-US" altLang="zh-CN" dirty="0">
                  <a:solidFill>
                    <a:schemeClr val="accent4">
                      <a:lumMod val="75000"/>
                    </a:schemeClr>
                  </a:solidFill>
                  <a:latin typeface="Times New Roman" panose="02020603050405020304" pitchFamily="18" charset="0"/>
                  <a:ea typeface="楷体" panose="02010609060101010101" pitchFamily="49" charset="-122"/>
                  <a:cs typeface="Times New Roman" panose="02020603050405020304" pitchFamily="18" charset="0"/>
                </a:endParaRPr>
              </a:p>
              <a:p>
                <a:pPr marL="342900" indent="-342900">
                  <a:buFont typeface="Arial" panose="020B0604020202020204" pitchFamily="34" charset="0"/>
                  <a:buChar char="•"/>
                </a:pPr>
                <a:r>
                  <a:rPr kumimoji="1" lang="en-US" altLang="zh-CN" dirty="0">
                    <a:solidFill>
                      <a:schemeClr val="accent6">
                        <a:lumMod val="75000"/>
                      </a:schemeClr>
                    </a:solidFill>
                    <a:latin typeface="Times New Roman" panose="02020603050405020304" pitchFamily="18" charset="0"/>
                    <a:ea typeface="楷体" panose="02010609060101010101" pitchFamily="49" charset="-122"/>
                    <a:cs typeface="Times New Roman" panose="02020603050405020304" pitchFamily="18" charset="0"/>
                  </a:rPr>
                  <a:t>Most precise CP test in the decays of </a:t>
                </a:r>
                <a14:m>
                  <m:oMath xmlns:m="http://schemas.openxmlformats.org/officeDocument/2006/math">
                    <m:sSup>
                      <m:sSupPr>
                        <m:ctrlPr>
                          <a:rPr kumimoji="1" lang="en-US" altLang="zh-CN" b="0" i="1" smtClean="0">
                            <a:solidFill>
                              <a:schemeClr val="accent6">
                                <a:lumMod val="75000"/>
                              </a:schemeClr>
                            </a:solidFill>
                            <a:latin typeface="Cambria Math" panose="02040503050406030204" pitchFamily="18" charset="0"/>
                            <a:ea typeface="楷体" panose="02010609060101010101" pitchFamily="49" charset="-122"/>
                            <a:cs typeface="Times New Roman" panose="02020603050405020304" pitchFamily="18" charset="0"/>
                          </a:rPr>
                        </m:ctrlPr>
                      </m:sSupPr>
                      <m:e>
                        <m:r>
                          <m:rPr>
                            <m:sty m:val="p"/>
                          </m:rPr>
                          <a:rPr kumimoji="1" lang="en-US" altLang="zh-CN" b="0" i="0" smtClean="0">
                            <a:solidFill>
                              <a:schemeClr val="accent6">
                                <a:lumMod val="75000"/>
                              </a:schemeClr>
                            </a:solidFill>
                            <a:latin typeface="Cambria Math" panose="02040503050406030204" pitchFamily="18" charset="0"/>
                            <a:ea typeface="楷体" panose="02010609060101010101" pitchFamily="49" charset="-122"/>
                            <a:cs typeface="Times New Roman" panose="02020603050405020304" pitchFamily="18" charset="0"/>
                          </a:rPr>
                          <m:t>Σ</m:t>
                        </m:r>
                      </m:e>
                      <m:sup>
                        <m:r>
                          <a:rPr kumimoji="1" lang="en-US" altLang="zh-CN" b="0" i="1" smtClean="0">
                            <a:solidFill>
                              <a:schemeClr val="accent6">
                                <a:lumMod val="75000"/>
                              </a:schemeClr>
                            </a:solidFill>
                            <a:latin typeface="Cambria Math" panose="02040503050406030204" pitchFamily="18" charset="0"/>
                            <a:ea typeface="楷体" panose="02010609060101010101" pitchFamily="49" charset="-122"/>
                            <a:cs typeface="Times New Roman" panose="02020603050405020304" pitchFamily="18" charset="0"/>
                          </a:rPr>
                          <m:t>+</m:t>
                        </m:r>
                      </m:sup>
                    </m:sSup>
                  </m:oMath>
                </a14:m>
                <a:endParaRPr kumimoji="1" lang="en-US" altLang="zh-CN" dirty="0">
                  <a:solidFill>
                    <a:schemeClr val="accent6">
                      <a:lumMod val="75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31" name="文本框 30">
                <a:extLst>
                  <a:ext uri="{FF2B5EF4-FFF2-40B4-BE49-F238E27FC236}">
                    <a16:creationId xmlns:a16="http://schemas.microsoft.com/office/drawing/2014/main" id="{7B8FBE03-B7E6-4B0D-8DEB-6F6AAD6D2C37}"/>
                  </a:ext>
                </a:extLst>
              </p:cNvPr>
              <p:cNvSpPr txBox="1">
                <a:spLocks noRot="1" noChangeAspect="1" noMove="1" noResize="1" noEditPoints="1" noAdjustHandles="1" noChangeArrowheads="1" noChangeShapeType="1" noTextEdit="1"/>
              </p:cNvSpPr>
              <p:nvPr/>
            </p:nvSpPr>
            <p:spPr>
              <a:xfrm>
                <a:off x="749066" y="4325025"/>
                <a:ext cx="5103455" cy="2031325"/>
              </a:xfrm>
              <a:prstGeom prst="rect">
                <a:avLst/>
              </a:prstGeom>
              <a:blipFill>
                <a:blip r:embed="rId4"/>
                <a:stretch>
                  <a:fillRect l="-836" t="-1497" b="-359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 name="标题 1">
                <a:extLst>
                  <a:ext uri="{FF2B5EF4-FFF2-40B4-BE49-F238E27FC236}">
                    <a16:creationId xmlns:a16="http://schemas.microsoft.com/office/drawing/2014/main" id="{257D7C73-67CB-4305-B522-2FA0CACA5B85}"/>
                  </a:ext>
                </a:extLst>
              </p:cNvPr>
              <p:cNvSpPr>
                <a:spLocks noGrp="1"/>
              </p:cNvSpPr>
              <p:nvPr>
                <p:ph type="title"/>
              </p:nvPr>
            </p:nvSpPr>
            <p:spPr>
              <a:xfrm>
                <a:off x="936023" y="83796"/>
                <a:ext cx="10478349" cy="450809"/>
              </a:xfrm>
            </p:spPr>
            <p:txBody>
              <a:bodyPr>
                <a:normAutofit fontScale="90000"/>
              </a:bodyPr>
              <a:lstStyle/>
              <a:p>
                <a:r>
                  <a:rPr kumimoji="1" lang="en-US" altLang="zh-CN" sz="3600" dirty="0">
                    <a:latin typeface="+mn-lt"/>
                  </a:rPr>
                  <a:t>Polarization and CP test in </a:t>
                </a:r>
                <a14:m>
                  <m:oMath xmlns:m="http://schemas.openxmlformats.org/officeDocument/2006/math">
                    <m:sSup>
                      <m:sSupPr>
                        <m:ctrlPr>
                          <a:rPr kumimoji="1" lang="is-IS" altLang="zh-CN" sz="3600" i="1">
                            <a:latin typeface="Cambria Math" panose="02040503050406030204" pitchFamily="18" charset="0"/>
                            <a:ea typeface="Cambria Math" charset="0"/>
                            <a:cs typeface="Cambria Math" charset="0"/>
                          </a:rPr>
                        </m:ctrlPr>
                      </m:sSupPr>
                      <m:e>
                        <m:r>
                          <m:rPr>
                            <m:sty m:val="p"/>
                          </m:rPr>
                          <a:rPr kumimoji="1" lang="el-GR" altLang="zh-CN" sz="3600" i="1">
                            <a:latin typeface="Cambria Math" panose="02040503050406030204" pitchFamily="18" charset="0"/>
                            <a:ea typeface="Cambria Math" charset="0"/>
                            <a:cs typeface="Cambria Math" charset="0"/>
                          </a:rPr>
                          <m:t>Σ</m:t>
                        </m:r>
                      </m:e>
                      <m:sup>
                        <m:r>
                          <a:rPr kumimoji="1" lang="en-US" altLang="zh-CN" sz="3600" i="1">
                            <a:latin typeface="Cambria Math" panose="02040503050406030204" pitchFamily="18" charset="0"/>
                            <a:ea typeface="Cambria Math" charset="0"/>
                            <a:cs typeface="Cambria Math" charset="0"/>
                          </a:rPr>
                          <m:t>+</m:t>
                        </m:r>
                      </m:sup>
                    </m:sSup>
                    <m:sSup>
                      <m:sSupPr>
                        <m:ctrlPr>
                          <a:rPr kumimoji="1" lang="is-IS" altLang="zh-CN" sz="3600" i="1">
                            <a:latin typeface="Cambria Math" panose="02040503050406030204" pitchFamily="18" charset="0"/>
                            <a:ea typeface="Cambria Math" charset="0"/>
                            <a:cs typeface="Cambria Math" charset="0"/>
                          </a:rPr>
                        </m:ctrlPr>
                      </m:sSupPr>
                      <m:e>
                        <m:acc>
                          <m:accPr>
                            <m:chr m:val="̅"/>
                            <m:ctrlPr>
                              <a:rPr kumimoji="1" lang="is-IS" altLang="zh-CN" sz="3600" i="1">
                                <a:latin typeface="Cambria Math" panose="02040503050406030204" pitchFamily="18" charset="0"/>
                                <a:ea typeface="Cambria Math" charset="0"/>
                                <a:cs typeface="Cambria Math" charset="0"/>
                              </a:rPr>
                            </m:ctrlPr>
                          </m:accPr>
                          <m:e>
                            <m:r>
                              <m:rPr>
                                <m:sty m:val="p"/>
                              </m:rPr>
                              <a:rPr kumimoji="1" lang="el-GR" altLang="zh-CN" sz="3600" i="1">
                                <a:latin typeface="Cambria Math" panose="02040503050406030204" pitchFamily="18" charset="0"/>
                                <a:ea typeface="Cambria Math" charset="0"/>
                                <a:cs typeface="Cambria Math" charset="0"/>
                              </a:rPr>
                              <m:t>Σ</m:t>
                            </m:r>
                          </m:e>
                        </m:acc>
                      </m:e>
                      <m:sup>
                        <m:r>
                          <a:rPr kumimoji="1" lang="en-US" altLang="zh-CN" sz="3600" i="1">
                            <a:latin typeface="Cambria Math" panose="02040503050406030204" pitchFamily="18" charset="0"/>
                            <a:ea typeface="Cambria Math" charset="0"/>
                            <a:cs typeface="Cambria Math" charset="0"/>
                          </a:rPr>
                          <m:t>−</m:t>
                        </m:r>
                      </m:sup>
                    </m:sSup>
                    <m:r>
                      <a:rPr kumimoji="1" lang="en-US" altLang="zh-CN" sz="3600" i="1">
                        <a:latin typeface="Cambria Math" panose="02040503050406030204" pitchFamily="18" charset="0"/>
                        <a:ea typeface="Cambria Math" charset="0"/>
                        <a:cs typeface="Cambria Math" charset="0"/>
                      </a:rPr>
                      <m:t> </m:t>
                    </m:r>
                  </m:oMath>
                </a14:m>
                <a:r>
                  <a:rPr kumimoji="1" lang="en-US" altLang="zh-CN" sz="3600" dirty="0">
                    <a:latin typeface="+mn-lt"/>
                  </a:rPr>
                  <a:t> J/</a:t>
                </a:r>
                <a14:m>
                  <m:oMath xmlns:m="http://schemas.openxmlformats.org/officeDocument/2006/math">
                    <m:r>
                      <a:rPr kumimoji="1" lang="en-US" altLang="zh-CN" sz="3600" i="1">
                        <a:latin typeface="Cambria Math" panose="02040503050406030204" pitchFamily="18" charset="0"/>
                        <a:ea typeface="Cambria Math" charset="0"/>
                        <a:cs typeface="Cambria Math" charset="0"/>
                      </a:rPr>
                      <m:t>𝜓</m:t>
                    </m:r>
                    <m:r>
                      <a:rPr kumimoji="1" lang="en-US" altLang="zh-CN" sz="3600" i="1">
                        <a:latin typeface="Cambria Math" panose="02040503050406030204" pitchFamily="18" charset="0"/>
                        <a:ea typeface="Cambria Math" charset="0"/>
                        <a:cs typeface="Cambria Math" charset="0"/>
                      </a:rPr>
                      <m:t> </m:t>
                    </m:r>
                    <m:r>
                      <a:rPr kumimoji="1" lang="en-US" altLang="zh-CN" sz="3600" i="1">
                        <a:latin typeface="Cambria Math" panose="02040503050406030204" pitchFamily="18" charset="0"/>
                        <a:ea typeface="Cambria Math" charset="0"/>
                        <a:cs typeface="Cambria Math" charset="0"/>
                      </a:rPr>
                      <m:t>𝑎𝑛𝑑</m:t>
                    </m:r>
                    <m:r>
                      <a:rPr kumimoji="1" lang="en-US" altLang="zh-CN" sz="3600" i="1">
                        <a:latin typeface="Cambria Math" panose="02040503050406030204" pitchFamily="18" charset="0"/>
                        <a:ea typeface="Cambria Math" charset="0"/>
                        <a:cs typeface="Cambria Math" charset="0"/>
                      </a:rPr>
                      <m:t> </m:t>
                    </m:r>
                    <m:r>
                      <a:rPr kumimoji="1" lang="en-US" altLang="zh-CN" sz="3600" i="1">
                        <a:latin typeface="Cambria Math" panose="02040503050406030204" pitchFamily="18" charset="0"/>
                        <a:ea typeface="Cambria Math" charset="0"/>
                        <a:cs typeface="Cambria Math" charset="0"/>
                      </a:rPr>
                      <m:t>𝜓</m:t>
                    </m:r>
                    <m:d>
                      <m:dPr>
                        <m:ctrlPr>
                          <a:rPr kumimoji="1" lang="en-US" altLang="zh-CN" sz="3600" i="1">
                            <a:latin typeface="Cambria Math" panose="02040503050406030204" pitchFamily="18" charset="0"/>
                            <a:ea typeface="Cambria Math" charset="0"/>
                            <a:cs typeface="Cambria Math" charset="0"/>
                          </a:rPr>
                        </m:ctrlPr>
                      </m:dPr>
                      <m:e>
                        <m:r>
                          <a:rPr kumimoji="1" lang="en-US" altLang="zh-CN" sz="3600" i="1">
                            <a:latin typeface="Cambria Math" panose="02040503050406030204" pitchFamily="18" charset="0"/>
                            <a:ea typeface="Cambria Math" charset="0"/>
                            <a:cs typeface="Cambria Math" charset="0"/>
                          </a:rPr>
                          <m:t>2</m:t>
                        </m:r>
                        <m:r>
                          <a:rPr kumimoji="1" lang="en-US" altLang="zh-CN" sz="3600" i="1">
                            <a:latin typeface="Cambria Math" panose="02040503050406030204" pitchFamily="18" charset="0"/>
                            <a:ea typeface="Cambria Math" charset="0"/>
                            <a:cs typeface="Cambria Math" charset="0"/>
                          </a:rPr>
                          <m:t>𝑆</m:t>
                        </m:r>
                      </m:e>
                    </m:d>
                    <m:r>
                      <a:rPr kumimoji="1" lang="is-IS" altLang="zh-CN" sz="3600" i="1">
                        <a:latin typeface="Cambria Math" panose="02040503050406030204" pitchFamily="18" charset="0"/>
                        <a:ea typeface="Cambria Math" charset="0"/>
                        <a:cs typeface="Cambria Math" charset="0"/>
                      </a:rPr>
                      <m:t>→</m:t>
                    </m:r>
                    <m:sSup>
                      <m:sSupPr>
                        <m:ctrlPr>
                          <a:rPr kumimoji="1" lang="is-IS" altLang="zh-CN" sz="3600" i="1">
                            <a:latin typeface="Cambria Math" panose="02040503050406030204" pitchFamily="18" charset="0"/>
                            <a:ea typeface="Cambria Math" charset="0"/>
                            <a:cs typeface="Cambria Math" charset="0"/>
                          </a:rPr>
                        </m:ctrlPr>
                      </m:sSupPr>
                      <m:e>
                        <m:r>
                          <m:rPr>
                            <m:sty m:val="p"/>
                          </m:rPr>
                          <a:rPr kumimoji="1" lang="el-GR" altLang="zh-CN" sz="3600" i="1">
                            <a:latin typeface="Cambria Math" panose="02040503050406030204" pitchFamily="18" charset="0"/>
                            <a:ea typeface="Cambria Math" charset="0"/>
                            <a:cs typeface="Cambria Math" charset="0"/>
                          </a:rPr>
                          <m:t>Σ</m:t>
                        </m:r>
                      </m:e>
                      <m:sup>
                        <m:r>
                          <a:rPr kumimoji="1" lang="en-US" altLang="zh-CN" sz="3600" i="1">
                            <a:latin typeface="Cambria Math" panose="02040503050406030204" pitchFamily="18" charset="0"/>
                            <a:ea typeface="Cambria Math" charset="0"/>
                            <a:cs typeface="Cambria Math" charset="0"/>
                          </a:rPr>
                          <m:t>+</m:t>
                        </m:r>
                      </m:sup>
                    </m:sSup>
                    <m:sSup>
                      <m:sSupPr>
                        <m:ctrlPr>
                          <a:rPr kumimoji="1" lang="is-IS" altLang="zh-CN" sz="3600" i="1">
                            <a:latin typeface="Cambria Math" panose="02040503050406030204" pitchFamily="18" charset="0"/>
                            <a:ea typeface="Cambria Math" charset="0"/>
                            <a:cs typeface="Cambria Math" charset="0"/>
                          </a:rPr>
                        </m:ctrlPr>
                      </m:sSupPr>
                      <m:e>
                        <m:acc>
                          <m:accPr>
                            <m:chr m:val="̅"/>
                            <m:ctrlPr>
                              <a:rPr kumimoji="1" lang="is-IS" altLang="zh-CN" sz="3600" i="1">
                                <a:latin typeface="Cambria Math" panose="02040503050406030204" pitchFamily="18" charset="0"/>
                                <a:ea typeface="Cambria Math" charset="0"/>
                                <a:cs typeface="Cambria Math" charset="0"/>
                              </a:rPr>
                            </m:ctrlPr>
                          </m:accPr>
                          <m:e>
                            <m:r>
                              <m:rPr>
                                <m:sty m:val="p"/>
                              </m:rPr>
                              <a:rPr kumimoji="1" lang="el-GR" altLang="zh-CN" sz="3600" i="1">
                                <a:latin typeface="Cambria Math" panose="02040503050406030204" pitchFamily="18" charset="0"/>
                                <a:ea typeface="Cambria Math" charset="0"/>
                                <a:cs typeface="Cambria Math" charset="0"/>
                              </a:rPr>
                              <m:t>Σ</m:t>
                            </m:r>
                          </m:e>
                        </m:acc>
                      </m:e>
                      <m:sup>
                        <m:r>
                          <a:rPr kumimoji="1" lang="en-US" altLang="zh-CN" sz="3600" i="1">
                            <a:latin typeface="Cambria Math" panose="02040503050406030204" pitchFamily="18" charset="0"/>
                            <a:ea typeface="Cambria Math" charset="0"/>
                            <a:cs typeface="Cambria Math" charset="0"/>
                          </a:rPr>
                          <m:t>−</m:t>
                        </m:r>
                      </m:sup>
                    </m:sSup>
                  </m:oMath>
                </a14:m>
                <a:endPar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p:sp>
            <p:nvSpPr>
              <p:cNvPr id="9" name="标题 1">
                <a:extLst>
                  <a:ext uri="{FF2B5EF4-FFF2-40B4-BE49-F238E27FC236}">
                    <a16:creationId xmlns:a16="http://schemas.microsoft.com/office/drawing/2014/main" id="{257D7C73-67CB-4305-B522-2FA0CACA5B85}"/>
                  </a:ext>
                </a:extLst>
              </p:cNvPr>
              <p:cNvSpPr>
                <a:spLocks noGrp="1" noRot="1" noChangeAspect="1" noMove="1" noResize="1" noEditPoints="1" noAdjustHandles="1" noChangeArrowheads="1" noChangeShapeType="1" noTextEdit="1"/>
              </p:cNvSpPr>
              <p:nvPr>
                <p:ph type="title"/>
              </p:nvPr>
            </p:nvSpPr>
            <p:spPr>
              <a:xfrm>
                <a:off x="936023" y="83796"/>
                <a:ext cx="10478349" cy="450809"/>
              </a:xfrm>
              <a:blipFill>
                <a:blip r:embed="rId5"/>
                <a:stretch>
                  <a:fillRect l="-1453" t="-35135" b="-48649"/>
                </a:stretch>
              </a:blipFill>
            </p:spPr>
            <p:txBody>
              <a:bodyPr/>
              <a:lstStyle/>
              <a:p>
                <a:r>
                  <a:rPr lang="zh-CN" altLang="en-US">
                    <a:noFill/>
                  </a:rPr>
                  <a:t> </a:t>
                </a:r>
              </a:p>
            </p:txBody>
          </p:sp>
        </mc:Fallback>
      </mc:AlternateContent>
      <p:grpSp>
        <p:nvGrpSpPr>
          <p:cNvPr id="10" name="组合 9">
            <a:extLst>
              <a:ext uri="{FF2B5EF4-FFF2-40B4-BE49-F238E27FC236}">
                <a16:creationId xmlns:a16="http://schemas.microsoft.com/office/drawing/2014/main" id="{8A45A4FF-183A-4F86-A32A-C06FC8819CFC}"/>
              </a:ext>
            </a:extLst>
          </p:cNvPr>
          <p:cNvGrpSpPr/>
          <p:nvPr/>
        </p:nvGrpSpPr>
        <p:grpSpPr>
          <a:xfrm>
            <a:off x="292816" y="196412"/>
            <a:ext cx="583510" cy="305824"/>
            <a:chOff x="695325" y="368300"/>
            <a:chExt cx="583510" cy="305824"/>
          </a:xfrm>
          <a:solidFill>
            <a:srgbClr val="31A1AC"/>
          </a:solidFill>
        </p:grpSpPr>
        <p:sp>
          <p:nvSpPr>
            <p:cNvPr id="11" name="平行四边形 10">
              <a:extLst>
                <a:ext uri="{FF2B5EF4-FFF2-40B4-BE49-F238E27FC236}">
                  <a16:creationId xmlns:a16="http://schemas.microsoft.com/office/drawing/2014/main" id="{AF4214F9-04CB-44C8-A56E-BB8955C16A46}"/>
                </a:ext>
              </a:extLst>
            </p:cNvPr>
            <p:cNvSpPr/>
            <p:nvPr/>
          </p:nvSpPr>
          <p:spPr>
            <a:xfrm>
              <a:off x="695325" y="368300"/>
              <a:ext cx="255445" cy="303866"/>
            </a:xfrm>
            <a:prstGeom prst="parallelogram">
              <a:avLst>
                <a:gd name="adj" fmla="val 52477"/>
              </a:avLst>
            </a:prstGeom>
            <a:solidFill>
              <a:srgbClr val="2C5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平行四边形 11">
              <a:extLst>
                <a:ext uri="{FF2B5EF4-FFF2-40B4-BE49-F238E27FC236}">
                  <a16:creationId xmlns:a16="http://schemas.microsoft.com/office/drawing/2014/main" id="{B5F99A63-EC7C-48C4-9F49-1C55822EC970}"/>
                </a:ext>
              </a:extLst>
            </p:cNvPr>
            <p:cNvSpPr/>
            <p:nvPr/>
          </p:nvSpPr>
          <p:spPr>
            <a:xfrm>
              <a:off x="859357" y="368300"/>
              <a:ext cx="255445" cy="303866"/>
            </a:xfrm>
            <a:prstGeom prst="parallelogram">
              <a:avLst>
                <a:gd name="adj" fmla="val 52477"/>
              </a:avLst>
            </a:prstGeom>
            <a:solidFill>
              <a:srgbClr val="2C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平行四边形 12">
              <a:extLst>
                <a:ext uri="{FF2B5EF4-FFF2-40B4-BE49-F238E27FC236}">
                  <a16:creationId xmlns:a16="http://schemas.microsoft.com/office/drawing/2014/main" id="{1EE6504D-389F-4171-B156-C55FE21C5756}"/>
                </a:ext>
              </a:extLst>
            </p:cNvPr>
            <p:cNvSpPr/>
            <p:nvPr/>
          </p:nvSpPr>
          <p:spPr>
            <a:xfrm>
              <a:off x="1023390" y="370258"/>
              <a:ext cx="255445" cy="303866"/>
            </a:xfrm>
            <a:prstGeom prst="parallelogram">
              <a:avLst>
                <a:gd name="adj" fmla="val 52477"/>
              </a:avLst>
            </a:prstGeom>
            <a:solidFill>
              <a:srgbClr val="2C5AA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15" name="文本框 14">
                <a:extLst>
                  <a:ext uri="{FF2B5EF4-FFF2-40B4-BE49-F238E27FC236}">
                    <a16:creationId xmlns:a16="http://schemas.microsoft.com/office/drawing/2014/main" id="{04368D45-1A66-4FAA-91FE-1F5227B12F07}"/>
                  </a:ext>
                </a:extLst>
              </p:cNvPr>
              <p:cNvSpPr txBox="1"/>
              <p:nvPr/>
            </p:nvSpPr>
            <p:spPr>
              <a:xfrm>
                <a:off x="9375682" y="980294"/>
                <a:ext cx="2752087" cy="461665"/>
              </a:xfrm>
              <a:prstGeom prst="rect">
                <a:avLst/>
              </a:prstGeom>
              <a:noFill/>
            </p:spPr>
            <p:txBody>
              <a:bodyPr wrap="square">
                <a:spAutoFit/>
              </a:bodyPr>
              <a:lstStyle/>
              <a:p>
                <a:r>
                  <a:rPr lang="en-US" altLang="zh-CN" sz="2400" dirty="0">
                    <a:solidFill>
                      <a:srgbClr val="000000"/>
                    </a:solidFill>
                    <a:effectLst/>
                    <a:latin typeface="Times New Roman" panose="02020603050405020304" pitchFamily="18" charset="0"/>
                    <a:cs typeface="Times New Roman" panose="02020603050405020304" pitchFamily="18" charset="0"/>
                  </a:rPr>
                  <a:t>Polarizations of </a:t>
                </a:r>
                <a14:m>
                  <m:oMath xmlns:m="http://schemas.openxmlformats.org/officeDocument/2006/math">
                    <m:sSup>
                      <m:sSupPr>
                        <m:ctrlPr>
                          <a:rPr lang="en-US" altLang="zh-CN" sz="2400" b="0" i="1" dirty="0" smtClean="0">
                            <a:solidFill>
                              <a:srgbClr val="000000"/>
                            </a:solidFill>
                            <a:effectLst/>
                            <a:latin typeface="Cambria Math" panose="02040503050406030204" pitchFamily="18" charset="0"/>
                          </a:rPr>
                        </m:ctrlPr>
                      </m:sSupPr>
                      <m:e>
                        <m:r>
                          <m:rPr>
                            <m:sty m:val="p"/>
                          </m:rPr>
                          <a:rPr lang="el-GR" altLang="zh-CN" sz="2400" i="0" dirty="0" smtClean="0">
                            <a:solidFill>
                              <a:srgbClr val="000000"/>
                            </a:solidFill>
                            <a:effectLst/>
                            <a:latin typeface="Cambria Math" panose="02040503050406030204" pitchFamily="18" charset="0"/>
                          </a:rPr>
                          <m:t>Σ</m:t>
                        </m:r>
                      </m:e>
                      <m:sup>
                        <m:r>
                          <a:rPr lang="en-US" altLang="zh-CN" sz="2400" b="0" i="0" dirty="0" smtClean="0">
                            <a:solidFill>
                              <a:srgbClr val="000000"/>
                            </a:solidFill>
                            <a:effectLst/>
                            <a:latin typeface="Cambria Math" panose="02040503050406030204" pitchFamily="18" charset="0"/>
                          </a:rPr>
                          <m:t>+</m:t>
                        </m:r>
                      </m:sup>
                    </m:sSup>
                  </m:oMath>
                </a14:m>
                <a:endParaRPr lang="zh-CN" altLang="en-US" sz="2400" dirty="0">
                  <a:latin typeface="Times New Roman" panose="02020603050405020304" pitchFamily="18" charset="0"/>
                  <a:cs typeface="Times New Roman" panose="02020603050405020304" pitchFamily="18" charset="0"/>
                </a:endParaRPr>
              </a:p>
            </p:txBody>
          </p:sp>
        </mc:Choice>
        <mc:Fallback>
          <p:sp>
            <p:nvSpPr>
              <p:cNvPr id="15" name="文本框 14">
                <a:extLst>
                  <a:ext uri="{FF2B5EF4-FFF2-40B4-BE49-F238E27FC236}">
                    <a16:creationId xmlns:a16="http://schemas.microsoft.com/office/drawing/2014/main" id="{04368D45-1A66-4FAA-91FE-1F5227B12F07}"/>
                  </a:ext>
                </a:extLst>
              </p:cNvPr>
              <p:cNvSpPr txBox="1">
                <a:spLocks noRot="1" noChangeAspect="1" noMove="1" noResize="1" noEditPoints="1" noAdjustHandles="1" noChangeArrowheads="1" noChangeShapeType="1" noTextEdit="1"/>
              </p:cNvSpPr>
              <p:nvPr/>
            </p:nvSpPr>
            <p:spPr>
              <a:xfrm>
                <a:off x="9375682" y="980294"/>
                <a:ext cx="2752087" cy="461665"/>
              </a:xfrm>
              <a:prstGeom prst="rect">
                <a:avLst/>
              </a:prstGeom>
              <a:blipFill>
                <a:blip r:embed="rId6"/>
                <a:stretch>
                  <a:fillRect l="-3687" t="-10811" b="-297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98D227D4-FC5D-4001-9B60-AB66353B2056}"/>
                  </a:ext>
                </a:extLst>
              </p:cNvPr>
              <p:cNvSpPr txBox="1"/>
              <p:nvPr/>
            </p:nvSpPr>
            <p:spPr>
              <a:xfrm>
                <a:off x="1039483" y="737634"/>
                <a:ext cx="4986596" cy="344133"/>
              </a:xfrm>
              <a:prstGeom prst="rect">
                <a:avLst/>
              </a:prstGeom>
              <a:noFill/>
            </p:spPr>
            <p:txBody>
              <a:bodyPr wrap="square">
                <a:spAutoFit/>
              </a:bodyPr>
              <a:lstStyle/>
              <a:p>
                <a14:m>
                  <m:oMath xmlns:m="http://schemas.openxmlformats.org/officeDocument/2006/math">
                    <m:sSup>
                      <m:sSupPr>
                        <m:ctrlPr>
                          <a:rPr kumimoji="1" lang="en-US" altLang="zh-CN" sz="1600" b="1" i="1" smtClean="0">
                            <a:solidFill>
                              <a:schemeClr val="tx1"/>
                            </a:solidFill>
                            <a:latin typeface="Cambria Math" panose="02040503050406030204" pitchFamily="18" charset="0"/>
                          </a:rPr>
                        </m:ctrlPr>
                      </m:sSupPr>
                      <m:e>
                        <m:r>
                          <a:rPr kumimoji="1" lang="en-US" altLang="zh-CN" sz="1600" b="1" i="1" smtClean="0">
                            <a:solidFill>
                              <a:schemeClr val="tx1"/>
                            </a:solidFill>
                            <a:latin typeface="Cambria Math" panose="02040503050406030204" pitchFamily="18" charset="0"/>
                          </a:rPr>
                          <m:t>𝒆</m:t>
                        </m:r>
                      </m:e>
                      <m:sup>
                        <m:r>
                          <a:rPr kumimoji="1" lang="en-US" altLang="zh-CN" sz="1600" b="1" i="1" smtClean="0">
                            <a:solidFill>
                              <a:schemeClr val="tx1"/>
                            </a:solidFill>
                            <a:latin typeface="Cambria Math" panose="02040503050406030204" pitchFamily="18" charset="0"/>
                          </a:rPr>
                          <m:t>+</m:t>
                        </m:r>
                      </m:sup>
                    </m:sSup>
                    <m:sSup>
                      <m:sSupPr>
                        <m:ctrlPr>
                          <a:rPr kumimoji="1" lang="en-US" altLang="zh-CN" sz="1600" b="1" i="1" smtClean="0">
                            <a:solidFill>
                              <a:schemeClr val="tx1"/>
                            </a:solidFill>
                            <a:latin typeface="Cambria Math" panose="02040503050406030204" pitchFamily="18" charset="0"/>
                          </a:rPr>
                        </m:ctrlPr>
                      </m:sSupPr>
                      <m:e>
                        <m:r>
                          <a:rPr kumimoji="1" lang="en-US" altLang="zh-CN" sz="1600" b="1" i="1" smtClean="0">
                            <a:solidFill>
                              <a:schemeClr val="tx1"/>
                            </a:solidFill>
                            <a:latin typeface="Cambria Math" panose="02040503050406030204" pitchFamily="18" charset="0"/>
                          </a:rPr>
                          <m:t>𝒆</m:t>
                        </m:r>
                      </m:e>
                      <m:sup>
                        <m:r>
                          <a:rPr kumimoji="1" lang="en-US" altLang="zh-CN" sz="1600" b="1" i="1" smtClean="0">
                            <a:solidFill>
                              <a:schemeClr val="tx1"/>
                            </a:solidFill>
                            <a:latin typeface="Cambria Math" panose="02040503050406030204" pitchFamily="18" charset="0"/>
                          </a:rPr>
                          <m:t>−</m:t>
                        </m:r>
                      </m:sup>
                    </m:sSup>
                    <m:r>
                      <a:rPr kumimoji="1" lang="en-US" altLang="zh-CN" sz="1600" b="1" i="1" smtClean="0">
                        <a:solidFill>
                          <a:schemeClr val="tx1"/>
                        </a:solidFill>
                        <a:latin typeface="Cambria Math" panose="02040503050406030204" pitchFamily="18" charset="0"/>
                      </a:rPr>
                      <m:t>→</m:t>
                    </m:r>
                    <m:r>
                      <a:rPr kumimoji="1" lang="en-US" altLang="zh-CN" sz="1600" b="1" i="1" smtClean="0">
                        <a:solidFill>
                          <a:schemeClr val="tx1"/>
                        </a:solidFill>
                        <a:latin typeface="Cambria Math" panose="02040503050406030204" pitchFamily="18" charset="0"/>
                      </a:rPr>
                      <m:t>𝑱</m:t>
                    </m:r>
                    <m:r>
                      <a:rPr kumimoji="1" lang="en-US" altLang="zh-CN" sz="1600" b="1" i="1" smtClean="0">
                        <a:solidFill>
                          <a:schemeClr val="tx1"/>
                        </a:solidFill>
                        <a:latin typeface="Cambria Math" panose="02040503050406030204" pitchFamily="18" charset="0"/>
                      </a:rPr>
                      <m:t>/</m:t>
                    </m:r>
                    <m:r>
                      <a:rPr kumimoji="1" lang="en-US" altLang="zh-CN" sz="1600" b="1" i="1" smtClean="0">
                        <a:solidFill>
                          <a:schemeClr val="tx1"/>
                        </a:solidFill>
                        <a:latin typeface="Cambria Math" panose="02040503050406030204" pitchFamily="18" charset="0"/>
                      </a:rPr>
                      <m:t>𝝍</m:t>
                    </m:r>
                    <m:r>
                      <a:rPr kumimoji="1" lang="en-US" altLang="zh-CN" sz="1600" b="1" i="1" smtClean="0">
                        <a:solidFill>
                          <a:schemeClr val="tx1"/>
                        </a:solidFill>
                        <a:latin typeface="Cambria Math" panose="02040503050406030204" pitchFamily="18" charset="0"/>
                      </a:rPr>
                      <m:t>,</m:t>
                    </m:r>
                    <m:r>
                      <a:rPr kumimoji="1" lang="en-US" altLang="zh-CN" sz="1600" b="1" i="1" smtClean="0">
                        <a:solidFill>
                          <a:schemeClr val="tx1"/>
                        </a:solidFill>
                        <a:latin typeface="Cambria Math" panose="02040503050406030204" pitchFamily="18" charset="0"/>
                      </a:rPr>
                      <m:t>𝝍</m:t>
                    </m:r>
                    <m:r>
                      <a:rPr kumimoji="1" lang="en-US" altLang="zh-CN" sz="1600" b="1" i="1" smtClean="0">
                        <a:solidFill>
                          <a:schemeClr val="tx1"/>
                        </a:solidFill>
                        <a:latin typeface="Cambria Math" panose="02040503050406030204" pitchFamily="18" charset="0"/>
                      </a:rPr>
                      <m:t>(</m:t>
                    </m:r>
                    <m:r>
                      <a:rPr kumimoji="1" lang="en-US" altLang="zh-CN" sz="1600" b="1" i="1" smtClean="0">
                        <a:solidFill>
                          <a:schemeClr val="tx1"/>
                        </a:solidFill>
                        <a:latin typeface="Cambria Math" panose="02040503050406030204" pitchFamily="18" charset="0"/>
                      </a:rPr>
                      <m:t>𝟑𝟔𝟖𝟔</m:t>
                    </m:r>
                    <m:r>
                      <a:rPr kumimoji="1" lang="en-US" altLang="zh-CN" sz="1600" b="1" i="1" smtClean="0">
                        <a:solidFill>
                          <a:schemeClr val="tx1"/>
                        </a:solidFill>
                        <a:latin typeface="Cambria Math" panose="02040503050406030204" pitchFamily="18" charset="0"/>
                      </a:rPr>
                      <m:t>)→</m:t>
                    </m:r>
                    <m:sSup>
                      <m:sSupPr>
                        <m:ctrlPr>
                          <a:rPr kumimoji="1" lang="en-US" altLang="zh-CN" sz="1600" b="1" i="1" smtClean="0">
                            <a:solidFill>
                              <a:schemeClr val="tx1"/>
                            </a:solidFill>
                            <a:latin typeface="Cambria Math" panose="02040503050406030204" pitchFamily="18" charset="0"/>
                          </a:rPr>
                        </m:ctrlPr>
                      </m:sSupPr>
                      <m:e>
                        <m:r>
                          <a:rPr kumimoji="1" lang="en-US" altLang="zh-CN" sz="1600" b="1" i="0" smtClean="0">
                            <a:solidFill>
                              <a:schemeClr val="tx1"/>
                            </a:solidFill>
                            <a:latin typeface="Cambria Math" panose="02040503050406030204" pitchFamily="18" charset="0"/>
                          </a:rPr>
                          <m:t>𝚺</m:t>
                        </m:r>
                      </m:e>
                      <m:sup>
                        <m:r>
                          <a:rPr kumimoji="1" lang="en-US" altLang="zh-CN" sz="1600" b="1" i="0" smtClean="0">
                            <a:solidFill>
                              <a:schemeClr val="tx1"/>
                            </a:solidFill>
                            <a:latin typeface="Cambria Math" panose="02040503050406030204" pitchFamily="18" charset="0"/>
                          </a:rPr>
                          <m:t>+</m:t>
                        </m:r>
                      </m:sup>
                    </m:sSup>
                    <m:sSup>
                      <m:sSupPr>
                        <m:ctrlPr>
                          <a:rPr kumimoji="1" lang="en-US" altLang="zh-CN" sz="1600" b="1" i="1" smtClean="0">
                            <a:solidFill>
                              <a:schemeClr val="tx1"/>
                            </a:solidFill>
                            <a:latin typeface="Cambria Math" panose="02040503050406030204" pitchFamily="18" charset="0"/>
                          </a:rPr>
                        </m:ctrlPr>
                      </m:sSupPr>
                      <m:e>
                        <m:acc>
                          <m:accPr>
                            <m:chr m:val="̅"/>
                            <m:ctrlPr>
                              <a:rPr kumimoji="1" lang="en-US" altLang="zh-CN" sz="1600" b="1" i="1" smtClean="0">
                                <a:solidFill>
                                  <a:schemeClr val="tx1"/>
                                </a:solidFill>
                                <a:latin typeface="Cambria Math" panose="02040503050406030204" pitchFamily="18" charset="0"/>
                              </a:rPr>
                            </m:ctrlPr>
                          </m:accPr>
                          <m:e>
                            <m:r>
                              <a:rPr kumimoji="1" lang="en-US" altLang="zh-CN" sz="1600" b="1" i="0" smtClean="0">
                                <a:solidFill>
                                  <a:schemeClr val="tx1"/>
                                </a:solidFill>
                                <a:latin typeface="Cambria Math" panose="02040503050406030204" pitchFamily="18" charset="0"/>
                              </a:rPr>
                              <m:t>𝚺</m:t>
                            </m:r>
                          </m:e>
                        </m:acc>
                      </m:e>
                      <m:sup>
                        <m:r>
                          <a:rPr kumimoji="1" lang="en-US" altLang="zh-CN" sz="1600" b="1" i="1" smtClean="0">
                            <a:solidFill>
                              <a:schemeClr val="tx1"/>
                            </a:solidFill>
                            <a:latin typeface="Cambria Math" panose="02040503050406030204" pitchFamily="18" charset="0"/>
                          </a:rPr>
                          <m:t>−</m:t>
                        </m:r>
                      </m:sup>
                    </m:sSup>
                  </m:oMath>
                </a14:m>
                <a:r>
                  <a:rPr kumimoji="1" lang="en-US" altLang="zh-CN" sz="1600" b="1" dirty="0">
                    <a:solidFill>
                      <a:schemeClr val="tx1"/>
                    </a:solidFill>
                    <a:latin typeface="Times New Roman" panose="02020603050405020304" pitchFamily="18" charset="0"/>
                    <a:cs typeface="Times New Roman" panose="02020603050405020304" pitchFamily="18" charset="0"/>
                  </a:rPr>
                  <a:t>, </a:t>
                </a:r>
                <a:r>
                  <a:rPr kumimoji="1" lang="zh-CN" altLang="en-US" sz="16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kumimoji="1" lang="en-US" altLang="zh-CN" sz="1600" b="1" i="1" smtClean="0">
                            <a:solidFill>
                              <a:schemeClr val="tx1"/>
                            </a:solidFill>
                            <a:latin typeface="Cambria Math" panose="02040503050406030204" pitchFamily="18" charset="0"/>
                          </a:rPr>
                        </m:ctrlPr>
                      </m:sSupPr>
                      <m:e>
                        <m:r>
                          <a:rPr kumimoji="1" lang="en-US" altLang="zh-CN" sz="1600" b="1" i="0" smtClean="0">
                            <a:solidFill>
                              <a:schemeClr val="tx1"/>
                            </a:solidFill>
                            <a:latin typeface="Cambria Math" panose="02040503050406030204" pitchFamily="18" charset="0"/>
                          </a:rPr>
                          <m:t>𝚺</m:t>
                        </m:r>
                      </m:e>
                      <m:sup>
                        <m:r>
                          <a:rPr kumimoji="1" lang="en-US" altLang="zh-CN" sz="1600" b="1" i="0" smtClean="0">
                            <a:solidFill>
                              <a:schemeClr val="tx1"/>
                            </a:solidFill>
                            <a:latin typeface="Cambria Math" panose="02040503050406030204" pitchFamily="18" charset="0"/>
                          </a:rPr>
                          <m:t>+</m:t>
                        </m:r>
                      </m:sup>
                    </m:sSup>
                    <m:r>
                      <a:rPr kumimoji="1" lang="en-US" altLang="zh-CN" sz="1600" b="1" i="1" smtClean="0">
                        <a:solidFill>
                          <a:schemeClr val="tx1"/>
                        </a:solidFill>
                        <a:latin typeface="Cambria Math" panose="02040503050406030204" pitchFamily="18" charset="0"/>
                      </a:rPr>
                      <m:t>→</m:t>
                    </m:r>
                    <m:r>
                      <a:rPr kumimoji="1" lang="en-US" altLang="zh-CN" sz="1600" b="1" i="1" smtClean="0">
                        <a:solidFill>
                          <a:schemeClr val="tx1"/>
                        </a:solidFill>
                        <a:latin typeface="Cambria Math" panose="02040503050406030204" pitchFamily="18" charset="0"/>
                      </a:rPr>
                      <m:t>𝒑</m:t>
                    </m:r>
                    <m:sSup>
                      <m:sSupPr>
                        <m:ctrlPr>
                          <a:rPr kumimoji="1" lang="en-US" altLang="zh-CN" sz="1600" b="1" i="1" smtClean="0">
                            <a:solidFill>
                              <a:schemeClr val="tx1"/>
                            </a:solidFill>
                            <a:latin typeface="Cambria Math" panose="02040503050406030204" pitchFamily="18" charset="0"/>
                          </a:rPr>
                        </m:ctrlPr>
                      </m:sSupPr>
                      <m:e>
                        <m:r>
                          <a:rPr kumimoji="1" lang="en-US" altLang="zh-CN" sz="1600" b="1" i="1" smtClean="0">
                            <a:solidFill>
                              <a:schemeClr val="tx1"/>
                            </a:solidFill>
                            <a:latin typeface="Cambria Math" panose="02040503050406030204" pitchFamily="18" charset="0"/>
                          </a:rPr>
                          <m:t>𝝅</m:t>
                        </m:r>
                      </m:e>
                      <m:sup>
                        <m:r>
                          <a:rPr kumimoji="1" lang="en-US" altLang="zh-CN" sz="1600" b="1" i="0" smtClean="0">
                            <a:solidFill>
                              <a:schemeClr val="tx1"/>
                            </a:solidFill>
                            <a:latin typeface="Cambria Math" panose="02040503050406030204" pitchFamily="18" charset="0"/>
                          </a:rPr>
                          <m:t>𝟎</m:t>
                        </m:r>
                      </m:sup>
                    </m:sSup>
                    <m:r>
                      <a:rPr kumimoji="1" lang="en-US" altLang="zh-CN" sz="1600" b="1" i="0" smtClean="0">
                        <a:solidFill>
                          <a:schemeClr val="tx1"/>
                        </a:solidFill>
                        <a:latin typeface="Cambria Math" panose="02040503050406030204" pitchFamily="18" charset="0"/>
                      </a:rPr>
                      <m:t>,  </m:t>
                    </m:r>
                    <m:acc>
                      <m:accPr>
                        <m:chr m:val="̅"/>
                        <m:ctrlPr>
                          <a:rPr kumimoji="1" lang="en-US" altLang="zh-CN" sz="1600" b="1" i="1" smtClean="0">
                            <a:solidFill>
                              <a:schemeClr val="tx1"/>
                            </a:solidFill>
                            <a:latin typeface="Cambria Math" panose="02040503050406030204" pitchFamily="18" charset="0"/>
                          </a:rPr>
                        </m:ctrlPr>
                      </m:accPr>
                      <m:e>
                        <m:r>
                          <a:rPr kumimoji="1" lang="en-US" altLang="zh-CN" sz="1600" b="1" i="0" smtClean="0">
                            <a:solidFill>
                              <a:schemeClr val="tx1"/>
                            </a:solidFill>
                            <a:latin typeface="Cambria Math" panose="02040503050406030204" pitchFamily="18" charset="0"/>
                          </a:rPr>
                          <m:t>𝚲</m:t>
                        </m:r>
                      </m:e>
                    </m:acc>
                    <m:r>
                      <a:rPr kumimoji="1" lang="en-US" altLang="zh-CN" sz="1600" b="1" i="1" smtClean="0">
                        <a:solidFill>
                          <a:schemeClr val="tx1"/>
                        </a:solidFill>
                        <a:latin typeface="Cambria Math" panose="02040503050406030204" pitchFamily="18" charset="0"/>
                      </a:rPr>
                      <m:t>→</m:t>
                    </m:r>
                    <m:acc>
                      <m:accPr>
                        <m:chr m:val="̅"/>
                        <m:ctrlPr>
                          <a:rPr kumimoji="1" lang="en-US" altLang="zh-CN" sz="1600" b="1" i="1" smtClean="0">
                            <a:solidFill>
                              <a:schemeClr val="tx1"/>
                            </a:solidFill>
                            <a:latin typeface="Cambria Math" panose="02040503050406030204" pitchFamily="18" charset="0"/>
                          </a:rPr>
                        </m:ctrlPr>
                      </m:accPr>
                      <m:e>
                        <m:r>
                          <a:rPr kumimoji="1" lang="en-US" altLang="zh-CN" sz="1600" b="1" i="1" smtClean="0">
                            <a:solidFill>
                              <a:schemeClr val="tx1"/>
                            </a:solidFill>
                            <a:latin typeface="Cambria Math" panose="02040503050406030204" pitchFamily="18" charset="0"/>
                          </a:rPr>
                          <m:t>𝒑</m:t>
                        </m:r>
                      </m:e>
                    </m:acc>
                    <m:sSup>
                      <m:sSupPr>
                        <m:ctrlPr>
                          <a:rPr kumimoji="1" lang="en-US" altLang="zh-CN" sz="1600" b="1" i="1" smtClean="0">
                            <a:solidFill>
                              <a:schemeClr val="tx1"/>
                            </a:solidFill>
                            <a:latin typeface="Cambria Math" panose="02040503050406030204" pitchFamily="18" charset="0"/>
                          </a:rPr>
                        </m:ctrlPr>
                      </m:sSupPr>
                      <m:e>
                        <m:r>
                          <a:rPr kumimoji="1" lang="en-US" altLang="zh-CN" sz="1600" b="1" i="1" smtClean="0">
                            <a:solidFill>
                              <a:schemeClr val="tx1"/>
                            </a:solidFill>
                            <a:latin typeface="Cambria Math" panose="02040503050406030204" pitchFamily="18" charset="0"/>
                          </a:rPr>
                          <m:t>𝝅</m:t>
                        </m:r>
                      </m:e>
                      <m:sup>
                        <m:r>
                          <a:rPr kumimoji="1" lang="en-US" altLang="zh-CN" sz="1600" b="1" i="1" smtClean="0">
                            <a:solidFill>
                              <a:schemeClr val="tx1"/>
                            </a:solidFill>
                            <a:latin typeface="Cambria Math" panose="02040503050406030204" pitchFamily="18" charset="0"/>
                          </a:rPr>
                          <m:t>𝟎</m:t>
                        </m:r>
                      </m:sup>
                    </m:sSup>
                  </m:oMath>
                </a14:m>
                <a:endParaRPr lang="zh-CN" altLang="en-US" sz="1600" dirty="0">
                  <a:solidFill>
                    <a:schemeClr val="tx1"/>
                  </a:solidFill>
                </a:endParaRPr>
              </a:p>
            </p:txBody>
          </p:sp>
        </mc:Choice>
        <mc:Fallback xmlns="">
          <p:sp>
            <p:nvSpPr>
              <p:cNvPr id="28" name="文本框 27">
                <a:extLst>
                  <a:ext uri="{FF2B5EF4-FFF2-40B4-BE49-F238E27FC236}">
                    <a16:creationId xmlns:a16="http://schemas.microsoft.com/office/drawing/2014/main" id="{98D227D4-FC5D-4001-9B60-AB66353B2056}"/>
                  </a:ext>
                </a:extLst>
              </p:cNvPr>
              <p:cNvSpPr txBox="1">
                <a:spLocks noRot="1" noChangeAspect="1" noMove="1" noResize="1" noEditPoints="1" noAdjustHandles="1" noChangeArrowheads="1" noChangeShapeType="1" noTextEdit="1"/>
              </p:cNvSpPr>
              <p:nvPr/>
            </p:nvSpPr>
            <p:spPr>
              <a:xfrm>
                <a:off x="1039483" y="737634"/>
                <a:ext cx="4986596" cy="344133"/>
              </a:xfrm>
              <a:prstGeom prst="rect">
                <a:avLst/>
              </a:prstGeom>
              <a:blipFill>
                <a:blip r:embed="rId7"/>
                <a:stretch>
                  <a:fillRect t="-3571" b="-23214"/>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5B63AD36-360A-445F-826F-4C8735783FEA}"/>
              </a:ext>
            </a:extLst>
          </p:cNvPr>
          <p:cNvPicPr>
            <a:picLocks noChangeAspect="1"/>
          </p:cNvPicPr>
          <p:nvPr/>
        </p:nvPicPr>
        <p:blipFill>
          <a:blip r:embed="rId8"/>
          <a:stretch>
            <a:fillRect/>
          </a:stretch>
        </p:blipFill>
        <p:spPr>
          <a:xfrm>
            <a:off x="421001" y="1525652"/>
            <a:ext cx="6281721" cy="2506537"/>
          </a:xfrm>
          <a:prstGeom prst="rect">
            <a:avLst/>
          </a:prstGeom>
        </p:spPr>
      </p:pic>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CCCEB092-DE34-4A82-AA09-F3D227A705DB}"/>
                  </a:ext>
                </a:extLst>
              </p:cNvPr>
              <p:cNvSpPr txBox="1"/>
              <p:nvPr/>
            </p:nvSpPr>
            <p:spPr>
              <a:xfrm>
                <a:off x="475610" y="1166374"/>
                <a:ext cx="2858403" cy="369332"/>
              </a:xfrm>
              <a:prstGeom prst="rect">
                <a:avLst/>
              </a:prstGeom>
              <a:noFill/>
            </p:spPr>
            <p:txBody>
              <a:bodyPr wrap="square">
                <a:spAutoFit/>
              </a:bodyPr>
              <a:lstStyle/>
              <a:p>
                <a:r>
                  <a:rPr kumimoji="1"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10B </a:t>
                </a:r>
                <a14:m>
                  <m:oMath xmlns:m="http://schemas.openxmlformats.org/officeDocument/2006/math">
                    <m:r>
                      <a:rPr kumimoji="1" lang="en-US" altLang="zh-CN" i="1">
                        <a:solidFill>
                          <a:srgbClr val="FF0000"/>
                        </a:solidFill>
                        <a:latin typeface="Cambria Math" panose="02040503050406030204" pitchFamily="18" charset="0"/>
                      </a:rPr>
                      <m:t>𝐽</m:t>
                    </m:r>
                    <m:r>
                      <a:rPr kumimoji="1" lang="en-US" altLang="zh-CN" i="1">
                        <a:solidFill>
                          <a:srgbClr val="FF0000"/>
                        </a:solidFill>
                        <a:latin typeface="Cambria Math" panose="02040503050406030204" pitchFamily="18" charset="0"/>
                      </a:rPr>
                      <m:t>/</m:t>
                    </m:r>
                    <m:r>
                      <a:rPr kumimoji="1" lang="en-US" altLang="zh-CN" i="1">
                        <a:solidFill>
                          <a:srgbClr val="FF0000"/>
                        </a:solidFill>
                        <a:latin typeface="Cambria Math" panose="02040503050406030204" pitchFamily="18" charset="0"/>
                      </a:rPr>
                      <m:t>𝜓</m:t>
                    </m:r>
                  </m:oMath>
                </a14:m>
                <a:r>
                  <a:rPr kumimoji="1"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 and 2.7B </a:t>
                </a:r>
                <a14:m>
                  <m:oMath xmlns:m="http://schemas.openxmlformats.org/officeDocument/2006/math">
                    <m:r>
                      <a:rPr kumimoji="1" lang="en-US" altLang="zh-CN" i="1">
                        <a:solidFill>
                          <a:srgbClr val="FF0000"/>
                        </a:solidFill>
                        <a:latin typeface="Cambria Math" panose="02040503050406030204" pitchFamily="18" charset="0"/>
                        <a:cs typeface="Times New Roman" panose="02020603050405020304" pitchFamily="18" charset="0"/>
                      </a:rPr>
                      <m:t>𝜓</m:t>
                    </m:r>
                    <m:r>
                      <a:rPr kumimoji="1" lang="en-US" altLang="zh-CN" i="1">
                        <a:solidFill>
                          <a:srgbClr val="FF0000"/>
                        </a:solidFill>
                        <a:latin typeface="Cambria Math" panose="02040503050406030204" pitchFamily="18" charset="0"/>
                        <a:cs typeface="Times New Roman" panose="02020603050405020304" pitchFamily="18" charset="0"/>
                      </a:rPr>
                      <m:t>(3686)</m:t>
                    </m:r>
                  </m:oMath>
                </a14:m>
                <a:r>
                  <a:rPr kumimoji="1"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 </a:t>
                </a:r>
                <a:endParaRPr lang="zh-CN" altLang="en-US" dirty="0">
                  <a:solidFill>
                    <a:srgbClr val="FF0000"/>
                  </a:solidFill>
                </a:endParaRPr>
              </a:p>
            </p:txBody>
          </p:sp>
        </mc:Choice>
        <mc:Fallback xmlns="">
          <p:sp>
            <p:nvSpPr>
              <p:cNvPr id="29" name="文本框 28">
                <a:extLst>
                  <a:ext uri="{FF2B5EF4-FFF2-40B4-BE49-F238E27FC236}">
                    <a16:creationId xmlns:a16="http://schemas.microsoft.com/office/drawing/2014/main" id="{CCCEB092-DE34-4A82-AA09-F3D227A705DB}"/>
                  </a:ext>
                </a:extLst>
              </p:cNvPr>
              <p:cNvSpPr txBox="1">
                <a:spLocks noRot="1" noChangeAspect="1" noMove="1" noResize="1" noEditPoints="1" noAdjustHandles="1" noChangeArrowheads="1" noChangeShapeType="1" noTextEdit="1"/>
              </p:cNvSpPr>
              <p:nvPr/>
            </p:nvSpPr>
            <p:spPr>
              <a:xfrm>
                <a:off x="475610" y="1166374"/>
                <a:ext cx="2858403" cy="369332"/>
              </a:xfrm>
              <a:prstGeom prst="rect">
                <a:avLst/>
              </a:prstGeom>
              <a:blipFill>
                <a:blip r:embed="rId10"/>
                <a:stretch>
                  <a:fillRect l="-1706" t="-8197" b="-24590"/>
                </a:stretch>
              </a:blipFill>
            </p:spPr>
            <p:txBody>
              <a:bodyPr/>
              <a:lstStyle/>
              <a:p>
                <a:r>
                  <a:rPr lang="zh-CN" altLang="en-US">
                    <a:noFill/>
                  </a:rPr>
                  <a:t> </a:t>
                </a:r>
              </a:p>
            </p:txBody>
          </p:sp>
        </mc:Fallback>
      </mc:AlternateContent>
      <p:sp>
        <p:nvSpPr>
          <p:cNvPr id="30" name="矩形: 圆角 29">
            <a:extLst>
              <a:ext uri="{FF2B5EF4-FFF2-40B4-BE49-F238E27FC236}">
                <a16:creationId xmlns:a16="http://schemas.microsoft.com/office/drawing/2014/main" id="{1428E940-335A-4717-AB87-22A32D65B4B3}"/>
              </a:ext>
            </a:extLst>
          </p:cNvPr>
          <p:cNvSpPr/>
          <p:nvPr/>
        </p:nvSpPr>
        <p:spPr>
          <a:xfrm>
            <a:off x="4417552" y="1593777"/>
            <a:ext cx="2165288" cy="30676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050" dirty="0">
                <a:solidFill>
                  <a:srgbClr val="000000"/>
                </a:solidFill>
                <a:effectLst/>
                <a:latin typeface="Times New Roman" panose="02020603050405020304" pitchFamily="18" charset="0"/>
              </a:rPr>
              <a:t>Phys. Rev. Lett. 131, 191802 (2023)</a:t>
            </a:r>
            <a:endParaRPr lang="zh-CN" altLang="en-US" sz="1050" dirty="0">
              <a:solidFill>
                <a:schemeClr val="tx1"/>
              </a:solidFill>
              <a:latin typeface="Times New Roman" panose="02020603050405020304" pitchFamily="18" charset="0"/>
              <a:cs typeface="Times New Roman" panose="02020603050405020304" pitchFamily="18" charset="0"/>
            </a:endParaRPr>
          </a:p>
        </p:txBody>
      </p:sp>
      <p:sp>
        <p:nvSpPr>
          <p:cNvPr id="18" name="矩形: 圆角 17">
            <a:extLst>
              <a:ext uri="{FF2B5EF4-FFF2-40B4-BE49-F238E27FC236}">
                <a16:creationId xmlns:a16="http://schemas.microsoft.com/office/drawing/2014/main" id="{ECD15159-2297-486C-AF93-5FE67C1E8087}"/>
              </a:ext>
            </a:extLst>
          </p:cNvPr>
          <p:cNvSpPr/>
          <p:nvPr/>
        </p:nvSpPr>
        <p:spPr>
          <a:xfrm>
            <a:off x="585033" y="2143084"/>
            <a:ext cx="3697709" cy="25071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34" name="矩形: 圆角 33">
            <a:extLst>
              <a:ext uri="{FF2B5EF4-FFF2-40B4-BE49-F238E27FC236}">
                <a16:creationId xmlns:a16="http://schemas.microsoft.com/office/drawing/2014/main" id="{E0DDD862-3698-4E03-AEE1-10E8C5F8EEB8}"/>
              </a:ext>
            </a:extLst>
          </p:cNvPr>
          <p:cNvSpPr/>
          <p:nvPr/>
        </p:nvSpPr>
        <p:spPr>
          <a:xfrm>
            <a:off x="585033" y="3149607"/>
            <a:ext cx="3697709" cy="25071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35" name="矩形: 圆角 34">
            <a:extLst>
              <a:ext uri="{FF2B5EF4-FFF2-40B4-BE49-F238E27FC236}">
                <a16:creationId xmlns:a16="http://schemas.microsoft.com/office/drawing/2014/main" id="{0EB3E8C6-F00B-4644-BC37-377E0270EB38}"/>
              </a:ext>
            </a:extLst>
          </p:cNvPr>
          <p:cNvSpPr/>
          <p:nvPr/>
        </p:nvSpPr>
        <p:spPr>
          <a:xfrm>
            <a:off x="585033" y="3631532"/>
            <a:ext cx="3697709" cy="250710"/>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pic>
        <p:nvPicPr>
          <p:cNvPr id="20" name="图片 19">
            <a:extLst>
              <a:ext uri="{FF2B5EF4-FFF2-40B4-BE49-F238E27FC236}">
                <a16:creationId xmlns:a16="http://schemas.microsoft.com/office/drawing/2014/main" id="{1C2533D2-B1FD-4972-B9EE-595C08F33C50}"/>
              </a:ext>
            </a:extLst>
          </p:cNvPr>
          <p:cNvPicPr>
            <a:picLocks noChangeAspect="1"/>
          </p:cNvPicPr>
          <p:nvPr/>
        </p:nvPicPr>
        <p:blipFill>
          <a:blip r:embed="rId11"/>
          <a:stretch>
            <a:fillRect/>
          </a:stretch>
        </p:blipFill>
        <p:spPr>
          <a:xfrm>
            <a:off x="7326786" y="3882242"/>
            <a:ext cx="3772444" cy="2493094"/>
          </a:xfrm>
          <a:prstGeom prst="rect">
            <a:avLst/>
          </a:prstGeom>
        </p:spPr>
      </p:pic>
      <p:sp>
        <p:nvSpPr>
          <p:cNvPr id="36" name="文本框 35">
            <a:extLst>
              <a:ext uri="{FF2B5EF4-FFF2-40B4-BE49-F238E27FC236}">
                <a16:creationId xmlns:a16="http://schemas.microsoft.com/office/drawing/2014/main" id="{30301826-0A15-44E5-85F4-FD481DA3E558}"/>
              </a:ext>
            </a:extLst>
          </p:cNvPr>
          <p:cNvSpPr txBox="1"/>
          <p:nvPr/>
        </p:nvSpPr>
        <p:spPr>
          <a:xfrm>
            <a:off x="6650626" y="697890"/>
            <a:ext cx="3117585" cy="307777"/>
          </a:xfrm>
          <a:prstGeom prst="rect">
            <a:avLst/>
          </a:prstGeom>
          <a:noFill/>
        </p:spPr>
        <p:txBody>
          <a:bodyPr wrap="square">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arXiv:2503.17165, submitted to PRL</a:t>
            </a:r>
            <a:endParaRPr lang="zh-CN" altLang="en-US" sz="14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9" name="文本框 38">
                <a:extLst>
                  <a:ext uri="{FF2B5EF4-FFF2-40B4-BE49-F238E27FC236}">
                    <a16:creationId xmlns:a16="http://schemas.microsoft.com/office/drawing/2014/main" id="{EE28AAC9-1CFB-4E39-92C3-FDFAC9F4BA68}"/>
                  </a:ext>
                </a:extLst>
              </p:cNvPr>
              <p:cNvSpPr txBox="1"/>
              <p:nvPr/>
            </p:nvSpPr>
            <p:spPr>
              <a:xfrm>
                <a:off x="7192342" y="6240628"/>
                <a:ext cx="4366680"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Polarization ratio of </a:t>
                </a:r>
                <a14:m>
                  <m:oMath xmlns:m="http://schemas.openxmlformats.org/officeDocument/2006/math">
                    <m:sSup>
                      <m:sSupPr>
                        <m:ctrlPr>
                          <a:rPr lang="en-US" altLang="zh-CN" sz="1400" b="0" i="1" dirty="0" smtClean="0">
                            <a:solidFill>
                              <a:srgbClr val="000000"/>
                            </a:solidFill>
                            <a:effectLst/>
                            <a:latin typeface="Cambria Math" panose="02040503050406030204" pitchFamily="18" charset="0"/>
                          </a:rPr>
                        </m:ctrlPr>
                      </m:sSupPr>
                      <m:e>
                        <m:r>
                          <m:rPr>
                            <m:sty m:val="p"/>
                          </m:rPr>
                          <a:rPr lang="el-GR" altLang="zh-CN" sz="1400" i="0" dirty="0" smtClean="0">
                            <a:solidFill>
                              <a:srgbClr val="000000"/>
                            </a:solidFill>
                            <a:effectLst/>
                            <a:latin typeface="Cambria Math" panose="02040503050406030204" pitchFamily="18" charset="0"/>
                          </a:rPr>
                          <m:t>Σ</m:t>
                        </m:r>
                      </m:e>
                      <m:sup>
                        <m:r>
                          <a:rPr lang="en-US" altLang="zh-CN" sz="1400" b="0" i="0" dirty="0" smtClean="0">
                            <a:solidFill>
                              <a:srgbClr val="000000"/>
                            </a:solidFill>
                            <a:effectLst/>
                            <a:latin typeface="Cambria Math" panose="02040503050406030204" pitchFamily="18" charset="0"/>
                          </a:rPr>
                          <m:t>+</m:t>
                        </m:r>
                      </m:sup>
                    </m:sSup>
                  </m:oMath>
                </a14:m>
                <a:r>
                  <a:rPr lang="en-US" altLang="zh-CN" sz="1400" dirty="0">
                    <a:latin typeface="Times New Roman" panose="02020603050405020304" pitchFamily="18" charset="0"/>
                    <a:cs typeface="Times New Roman" panose="02020603050405020304" pitchFamily="18" charset="0"/>
                  </a:rPr>
                  <a:t> between </a:t>
                </a:r>
                <a14:m>
                  <m:oMath xmlns:m="http://schemas.openxmlformats.org/officeDocument/2006/math">
                    <m:r>
                      <a:rPr lang="en-US" altLang="zh-CN" sz="1400" b="0" i="1" smtClean="0">
                        <a:latin typeface="Cambria Math" panose="02040503050406030204" pitchFamily="18" charset="0"/>
                      </a:rPr>
                      <m:t>𝐽</m:t>
                    </m:r>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𝜓</m:t>
                    </m:r>
                  </m:oMath>
                </a14:m>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and </a:t>
                </a:r>
                <a14:m>
                  <m:oMath xmlns:m="http://schemas.openxmlformats.org/officeDocument/2006/math">
                    <m:r>
                      <a:rPr lang="en-US" altLang="zh-CN" sz="1400" b="0" i="1" smtClean="0">
                        <a:latin typeface="Cambria Math" panose="02040503050406030204" pitchFamily="18" charset="0"/>
                      </a:rPr>
                      <m:t>𝜓</m:t>
                    </m:r>
                    <m:r>
                      <a:rPr lang="en-US" altLang="zh-CN" sz="1400" b="0" i="1" smtClean="0">
                        <a:latin typeface="Cambria Math" panose="02040503050406030204" pitchFamily="18" charset="0"/>
                      </a:rPr>
                      <m:t>(3686)</m:t>
                    </m:r>
                  </m:oMath>
                </a14:m>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decays</a:t>
                </a:r>
                <a:endParaRPr lang="zh-CN" altLang="en-US" sz="1400" dirty="0">
                  <a:latin typeface="Times New Roman" panose="02020603050405020304" pitchFamily="18" charset="0"/>
                  <a:cs typeface="Times New Roman" panose="02020603050405020304" pitchFamily="18" charset="0"/>
                </a:endParaRPr>
              </a:p>
            </p:txBody>
          </p:sp>
        </mc:Choice>
        <mc:Fallback>
          <p:sp>
            <p:nvSpPr>
              <p:cNvPr id="39" name="文本框 38">
                <a:extLst>
                  <a:ext uri="{FF2B5EF4-FFF2-40B4-BE49-F238E27FC236}">
                    <a16:creationId xmlns:a16="http://schemas.microsoft.com/office/drawing/2014/main" id="{EE28AAC9-1CFB-4E39-92C3-FDFAC9F4BA68}"/>
                  </a:ext>
                </a:extLst>
              </p:cNvPr>
              <p:cNvSpPr txBox="1">
                <a:spLocks noRot="1" noChangeAspect="1" noMove="1" noResize="1" noEditPoints="1" noAdjustHandles="1" noChangeArrowheads="1" noChangeShapeType="1" noTextEdit="1"/>
              </p:cNvSpPr>
              <p:nvPr/>
            </p:nvSpPr>
            <p:spPr>
              <a:xfrm>
                <a:off x="7192342" y="6240628"/>
                <a:ext cx="4366680" cy="307777"/>
              </a:xfrm>
              <a:prstGeom prst="rect">
                <a:avLst/>
              </a:prstGeom>
              <a:blipFill>
                <a:blip r:embed="rId12"/>
                <a:stretch>
                  <a:fillRect l="-580" t="-4000" r="-290" b="-20000"/>
                </a:stretch>
              </a:blipFill>
            </p:spPr>
            <p:txBody>
              <a:bodyPr/>
              <a:lstStyle/>
              <a:p>
                <a:r>
                  <a:rPr lang="zh-CN" altLang="en-US">
                    <a:noFill/>
                  </a:rPr>
                  <a:t> </a:t>
                </a:r>
              </a:p>
            </p:txBody>
          </p:sp>
        </mc:Fallback>
      </mc:AlternateContent>
      <p:sp>
        <p:nvSpPr>
          <p:cNvPr id="40" name="矩形: 圆角 39">
            <a:extLst>
              <a:ext uri="{FF2B5EF4-FFF2-40B4-BE49-F238E27FC236}">
                <a16:creationId xmlns:a16="http://schemas.microsoft.com/office/drawing/2014/main" id="{73B928B5-D9B2-4032-A62D-0EA6E19A9637}"/>
              </a:ext>
            </a:extLst>
          </p:cNvPr>
          <p:cNvSpPr/>
          <p:nvPr/>
        </p:nvSpPr>
        <p:spPr>
          <a:xfrm>
            <a:off x="585033" y="2419960"/>
            <a:ext cx="3697709" cy="471927"/>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D1D26735-27C2-4E9B-BE17-5A3879836CCF}"/>
                  </a:ext>
                </a:extLst>
              </p:cNvPr>
              <p:cNvSpPr txBox="1"/>
              <p:nvPr/>
            </p:nvSpPr>
            <p:spPr>
              <a:xfrm>
                <a:off x="3388622" y="1166379"/>
                <a:ext cx="3546466" cy="369332"/>
              </a:xfrm>
              <a:prstGeom prst="rect">
                <a:avLst/>
              </a:prstGeom>
              <a:noFill/>
            </p:spPr>
            <p:txBody>
              <a:bodyPr wrap="square">
                <a:spAutoFit/>
              </a:bodyPr>
              <a:lstStyle/>
              <a:p>
                <a:r>
                  <a:rPr kumimoji="1" lang="en-US" altLang="zh-CN"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1.12 M </a:t>
                </a:r>
                <a14:m>
                  <m:oMath xmlns:m="http://schemas.openxmlformats.org/officeDocument/2006/math">
                    <m:sSup>
                      <m:sSupPr>
                        <m:ctrlPr>
                          <a:rPr kumimoji="1" lang="en-US" altLang="zh-CN" b="0" i="1"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ctrlPr>
                      </m:sSupPr>
                      <m:e>
                        <m:r>
                          <m:rPr>
                            <m:sty m:val="p"/>
                          </m:rPr>
                          <a:rPr kumimoji="1" lang="en-US" altLang="zh-CN" b="0"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Σ</m:t>
                        </m:r>
                      </m:e>
                      <m:sup>
                        <m:r>
                          <a:rPr kumimoji="1" lang="en-US" altLang="zh-CN" b="0" i="1"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m:t>
                        </m:r>
                      </m:sup>
                    </m:sSup>
                    <m:sSup>
                      <m:sSupPr>
                        <m:ctrlPr>
                          <a:rPr kumimoji="1" lang="en-US" altLang="zh-CN" b="0" i="1" dirty="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ctrlPr>
                      </m:sSupPr>
                      <m:e>
                        <m:acc>
                          <m:accPr>
                            <m:chr m:val="̅"/>
                            <m:ctrlPr>
                              <a:rPr kumimoji="1" lang="en-US" altLang="zh-CN" b="0" i="1"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ctrlPr>
                          </m:accPr>
                          <m:e>
                            <m:r>
                              <m:rPr>
                                <m:sty m:val="p"/>
                              </m:rPr>
                              <a:rPr kumimoji="1" lang="en-US" altLang="zh-CN" b="0"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Σ</m:t>
                            </m:r>
                          </m:e>
                        </m:acc>
                      </m:e>
                      <m:sup>
                        <m:r>
                          <a:rPr kumimoji="1" lang="en-US" altLang="zh-CN" b="0" i="1" dirty="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m:t>
                        </m:r>
                      </m:sup>
                    </m:sSup>
                  </m:oMath>
                </a14:m>
                <a:r>
                  <a:rPr lang="zh-CN" altLang="en-US" dirty="0">
                    <a:solidFill>
                      <a:srgbClr val="0070C0"/>
                    </a:solidFill>
                    <a:latin typeface="Times New Roman" panose="02020603050405020304" pitchFamily="18" charset="0"/>
                    <a:cs typeface="Times New Roman" panose="02020603050405020304" pitchFamily="18" charset="0"/>
                  </a:rPr>
                  <a:t> </a:t>
                </a:r>
                <a:r>
                  <a:rPr lang="en-US" altLang="zh-CN" dirty="0">
                    <a:solidFill>
                      <a:srgbClr val="0070C0"/>
                    </a:solidFill>
                    <a:latin typeface="Times New Roman" panose="02020603050405020304" pitchFamily="18" charset="0"/>
                    <a:cs typeface="Times New Roman" panose="02020603050405020304" pitchFamily="18" charset="0"/>
                  </a:rPr>
                  <a:t>pairs reconstructed</a:t>
                </a:r>
                <a:endParaRPr lang="zh-CN" altLang="en-US"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41" name="文本框 40">
                <a:extLst>
                  <a:ext uri="{FF2B5EF4-FFF2-40B4-BE49-F238E27FC236}">
                    <a16:creationId xmlns:a16="http://schemas.microsoft.com/office/drawing/2014/main" id="{D1D26735-27C2-4E9B-BE17-5A3879836CCF}"/>
                  </a:ext>
                </a:extLst>
              </p:cNvPr>
              <p:cNvSpPr txBox="1">
                <a:spLocks noRot="1" noChangeAspect="1" noMove="1" noResize="1" noEditPoints="1" noAdjustHandles="1" noChangeArrowheads="1" noChangeShapeType="1" noTextEdit="1"/>
              </p:cNvSpPr>
              <p:nvPr/>
            </p:nvSpPr>
            <p:spPr>
              <a:xfrm>
                <a:off x="3388622" y="1166379"/>
                <a:ext cx="3546466" cy="369332"/>
              </a:xfrm>
              <a:prstGeom prst="rect">
                <a:avLst/>
              </a:prstGeom>
              <a:blipFill>
                <a:blip r:embed="rId13"/>
                <a:stretch>
                  <a:fillRect l="-1546" t="-8197" b="-245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36731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9B4E90EA-B710-9A8D-53BC-85201F9D873A}"/>
              </a:ext>
            </a:extLst>
          </p:cNvPr>
          <p:cNvGrpSpPr/>
          <p:nvPr/>
        </p:nvGrpSpPr>
        <p:grpSpPr>
          <a:xfrm>
            <a:off x="781679" y="2747405"/>
            <a:ext cx="4291838" cy="3515560"/>
            <a:chOff x="1393654" y="2714734"/>
            <a:chExt cx="4291838" cy="3515560"/>
          </a:xfrm>
        </p:grpSpPr>
        <p:pic>
          <p:nvPicPr>
            <p:cNvPr id="12" name="图片 11">
              <a:extLst>
                <a:ext uri="{FF2B5EF4-FFF2-40B4-BE49-F238E27FC236}">
                  <a16:creationId xmlns:a16="http://schemas.microsoft.com/office/drawing/2014/main" id="{1AE5B239-5746-E0CF-B25C-A68BC97AA787}"/>
                </a:ext>
              </a:extLst>
            </p:cNvPr>
            <p:cNvPicPr>
              <a:picLocks noChangeAspect="1"/>
            </p:cNvPicPr>
            <p:nvPr/>
          </p:nvPicPr>
          <p:blipFill>
            <a:blip r:embed="rId3"/>
            <a:stretch>
              <a:fillRect/>
            </a:stretch>
          </p:blipFill>
          <p:spPr>
            <a:xfrm>
              <a:off x="1393654" y="2714734"/>
              <a:ext cx="4291838" cy="3515560"/>
            </a:xfrm>
            <a:prstGeom prst="rect">
              <a:avLst/>
            </a:prstGeom>
          </p:spPr>
        </p:pic>
        <p:sp>
          <p:nvSpPr>
            <p:cNvPr id="55" name="矩形: 圆角 54">
              <a:extLst>
                <a:ext uri="{FF2B5EF4-FFF2-40B4-BE49-F238E27FC236}">
                  <a16:creationId xmlns:a16="http://schemas.microsoft.com/office/drawing/2014/main" id="{BBE5DB13-3E74-47BC-A4EB-5E089B295B73}"/>
                </a:ext>
              </a:extLst>
            </p:cNvPr>
            <p:cNvSpPr/>
            <p:nvPr/>
          </p:nvSpPr>
          <p:spPr>
            <a:xfrm>
              <a:off x="2525800" y="2881644"/>
              <a:ext cx="3025599" cy="36512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zh-CN" sz="1400" dirty="0">
                  <a:solidFill>
                    <a:schemeClr val="tx1"/>
                  </a:solidFill>
                  <a:latin typeface="Times New Roman" panose="02020603050405020304" pitchFamily="18" charset="0"/>
                  <a:cs typeface="Times New Roman" panose="02020603050405020304" pitchFamily="18" charset="0"/>
                </a:rPr>
                <a:t>Phys. Rev. Lett. 133 (2024) 10, 101902</a:t>
              </a:r>
            </a:p>
          </p:txBody>
        </p:sp>
      </p:grpSp>
      <p:sp>
        <p:nvSpPr>
          <p:cNvPr id="4" name="日期占位符 3">
            <a:extLst>
              <a:ext uri="{FF2B5EF4-FFF2-40B4-BE49-F238E27FC236}">
                <a16:creationId xmlns:a16="http://schemas.microsoft.com/office/drawing/2014/main" id="{084DE932-9606-4793-8EB3-7120E715CCE9}"/>
              </a:ext>
            </a:extLst>
          </p:cNvPr>
          <p:cNvSpPr>
            <a:spLocks noGrp="1"/>
          </p:cNvSpPr>
          <p:nvPr>
            <p:ph type="dt" sz="half" idx="10"/>
          </p:nvPr>
        </p:nvSpPr>
        <p:spPr/>
        <p:txBody>
          <a:bodyPr/>
          <a:lstStyle/>
          <a:p>
            <a:r>
              <a:rPr lang="en-US" altLang="zh-CN"/>
              <a:t>Mar. 27-31, 2025, Japan</a:t>
            </a:r>
            <a:endParaRPr lang="zh-CN" altLang="en-US"/>
          </a:p>
        </p:txBody>
      </p:sp>
      <p:sp>
        <p:nvSpPr>
          <p:cNvPr id="5" name="灯片编号占位符 4">
            <a:extLst>
              <a:ext uri="{FF2B5EF4-FFF2-40B4-BE49-F238E27FC236}">
                <a16:creationId xmlns:a16="http://schemas.microsoft.com/office/drawing/2014/main" id="{9BEEB8D0-4749-452B-A2AC-3064B9B984A7}"/>
              </a:ext>
            </a:extLst>
          </p:cNvPr>
          <p:cNvSpPr>
            <a:spLocks noGrp="1"/>
          </p:cNvSpPr>
          <p:nvPr>
            <p:ph type="sldNum" sz="quarter" idx="12"/>
          </p:nvPr>
        </p:nvSpPr>
        <p:spPr/>
        <p:txBody>
          <a:bodyPr/>
          <a:lstStyle/>
          <a:p>
            <a:fld id="{C3FC8228-C610-4C58-BFCD-50F67D7E2A0F}" type="slidenum">
              <a:rPr lang="zh-CN" altLang="en-US" smtClean="0"/>
              <a:t>37</a:t>
            </a:fld>
            <a:endParaRPr lang="zh-CN" altLang="en-US"/>
          </a:p>
        </p:txBody>
      </p:sp>
      <p:sp>
        <p:nvSpPr>
          <p:cNvPr id="13" name="文本框 12">
            <a:extLst>
              <a:ext uri="{FF2B5EF4-FFF2-40B4-BE49-F238E27FC236}">
                <a16:creationId xmlns:a16="http://schemas.microsoft.com/office/drawing/2014/main" id="{B6228A49-2FA0-47E8-8433-EE70FEF9E824}"/>
              </a:ext>
            </a:extLst>
          </p:cNvPr>
          <p:cNvSpPr txBox="1"/>
          <p:nvPr/>
        </p:nvSpPr>
        <p:spPr>
          <a:xfrm>
            <a:off x="8479262" y="610760"/>
            <a:ext cx="2224906" cy="276999"/>
          </a:xfrm>
          <a:prstGeom prst="rect">
            <a:avLst/>
          </a:prstGeom>
          <a:noFill/>
        </p:spPr>
        <p:txBody>
          <a:bodyPr wrap="square">
            <a:spAutoFit/>
          </a:bodyPr>
          <a:lstStyle/>
          <a:p>
            <a:r>
              <a:rPr lang="en-US" altLang="zh-CN" sz="1200" dirty="0">
                <a:solidFill>
                  <a:srgbClr val="0000FF"/>
                </a:solidFill>
                <a:effectLst/>
                <a:latin typeface="Times New Roman" panose="02020603050405020304" pitchFamily="18" charset="0"/>
                <a:cs typeface="Times New Roman" panose="02020603050405020304" pitchFamily="18" charset="0"/>
              </a:rPr>
              <a:t> Phys. Lett. B </a:t>
            </a:r>
            <a:r>
              <a:rPr lang="en-US" altLang="zh-CN" sz="1200" b="1" dirty="0">
                <a:solidFill>
                  <a:srgbClr val="0000FF"/>
                </a:solidFill>
                <a:effectLst/>
                <a:latin typeface="Times New Roman" panose="02020603050405020304" pitchFamily="18" charset="0"/>
                <a:cs typeface="Times New Roman" panose="02020603050405020304" pitchFamily="18" charset="0"/>
              </a:rPr>
              <a:t>788</a:t>
            </a:r>
            <a:r>
              <a:rPr lang="en-US" altLang="zh-CN" sz="1200" dirty="0">
                <a:solidFill>
                  <a:srgbClr val="0000FF"/>
                </a:solidFill>
                <a:effectLst/>
                <a:latin typeface="Times New Roman" panose="02020603050405020304" pitchFamily="18" charset="0"/>
                <a:cs typeface="Times New Roman" panose="02020603050405020304" pitchFamily="18" charset="0"/>
              </a:rPr>
              <a:t>, 535 (2019)</a:t>
            </a:r>
            <a:endParaRPr lang="zh-CN" altLang="en-US" sz="1200" dirty="0">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01E80729-A3C2-457A-923D-D0D92C15E430}"/>
              </a:ext>
            </a:extLst>
          </p:cNvPr>
          <p:cNvPicPr>
            <a:picLocks noChangeAspect="1"/>
          </p:cNvPicPr>
          <p:nvPr/>
        </p:nvPicPr>
        <p:blipFill>
          <a:blip r:embed="rId4"/>
          <a:stretch>
            <a:fillRect/>
          </a:stretch>
        </p:blipFill>
        <p:spPr>
          <a:xfrm>
            <a:off x="6728729" y="1661869"/>
            <a:ext cx="3239919" cy="2927384"/>
          </a:xfrm>
          <a:prstGeom prst="rect">
            <a:avLst/>
          </a:prstGeom>
        </p:spPr>
      </p:pic>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30F84936-0B98-45BE-85E9-82083498D818}"/>
                  </a:ext>
                </a:extLst>
              </p:cNvPr>
              <p:cNvSpPr txBox="1"/>
              <p:nvPr/>
            </p:nvSpPr>
            <p:spPr>
              <a:xfrm>
                <a:off x="10275957" y="1955735"/>
                <a:ext cx="1927563" cy="862608"/>
              </a:xfrm>
              <a:prstGeom prst="rect">
                <a:avLst/>
              </a:prstGeom>
              <a:noFill/>
            </p:spPr>
            <p:txBody>
              <a:bodyPr wrap="square">
                <a:spAutoFit/>
              </a:bodyPr>
              <a:lstStyle/>
              <a:p>
                <a:r>
                  <a:rPr lang="en-US" altLang="zh-CN" sz="2400" dirty="0">
                    <a:solidFill>
                      <a:srgbClr val="000000"/>
                    </a:solidFill>
                    <a:effectLst/>
                    <a:latin typeface="Times New Roman" panose="02020603050405020304" pitchFamily="18" charset="0"/>
                    <a:cs typeface="Times New Roman" panose="02020603050405020304" pitchFamily="18" charset="0"/>
                  </a:rPr>
                  <a:t>Polarizations of </a:t>
                </a:r>
                <a14:m>
                  <m:oMath xmlns:m="http://schemas.openxmlformats.org/officeDocument/2006/math">
                    <m:sSup>
                      <m:sSupPr>
                        <m:ctrlPr>
                          <a:rPr lang="en-US" altLang="zh-CN" sz="2400" b="0" i="1" dirty="0" smtClean="0">
                            <a:solidFill>
                              <a:srgbClr val="000000"/>
                            </a:solidFill>
                            <a:effectLst/>
                            <a:latin typeface="Cambria Math" panose="02040503050406030204" pitchFamily="18" charset="0"/>
                          </a:rPr>
                        </m:ctrlPr>
                      </m:sSupPr>
                      <m:e>
                        <m:r>
                          <m:rPr>
                            <m:sty m:val="p"/>
                          </m:rPr>
                          <a:rPr lang="el-GR" altLang="zh-CN" sz="2400" i="0" dirty="0" smtClean="0">
                            <a:solidFill>
                              <a:srgbClr val="000000"/>
                            </a:solidFill>
                            <a:effectLst/>
                            <a:latin typeface="Cambria Math" panose="02040503050406030204" pitchFamily="18" charset="0"/>
                          </a:rPr>
                          <m:t>Σ</m:t>
                        </m:r>
                      </m:e>
                      <m:sup>
                        <m:r>
                          <a:rPr lang="en-US" altLang="zh-CN" sz="2400" b="0" i="0" dirty="0" smtClean="0">
                            <a:solidFill>
                              <a:srgbClr val="000000"/>
                            </a:solidFill>
                            <a:effectLst/>
                            <a:latin typeface="Cambria Math" panose="02040503050406030204" pitchFamily="18" charset="0"/>
                          </a:rPr>
                          <m:t>0</m:t>
                        </m:r>
                      </m:sup>
                    </m:sSup>
                  </m:oMath>
                </a14:m>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26" name="文本框 25">
                <a:extLst>
                  <a:ext uri="{FF2B5EF4-FFF2-40B4-BE49-F238E27FC236}">
                    <a16:creationId xmlns:a16="http://schemas.microsoft.com/office/drawing/2014/main" id="{30F84936-0B98-45BE-85E9-82083498D818}"/>
                  </a:ext>
                </a:extLst>
              </p:cNvPr>
              <p:cNvSpPr txBox="1">
                <a:spLocks noRot="1" noChangeAspect="1" noMove="1" noResize="1" noEditPoints="1" noAdjustHandles="1" noChangeArrowheads="1" noChangeShapeType="1" noTextEdit="1"/>
              </p:cNvSpPr>
              <p:nvPr/>
            </p:nvSpPr>
            <p:spPr>
              <a:xfrm>
                <a:off x="10275957" y="1955735"/>
                <a:ext cx="1927563" cy="862608"/>
              </a:xfrm>
              <a:prstGeom prst="rect">
                <a:avLst/>
              </a:prstGeom>
              <a:blipFill>
                <a:blip r:embed="rId6"/>
                <a:stretch>
                  <a:fillRect l="-5063" t="-5674" r="-633" b="-120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标题 1">
                <a:extLst>
                  <a:ext uri="{FF2B5EF4-FFF2-40B4-BE49-F238E27FC236}">
                    <a16:creationId xmlns:a16="http://schemas.microsoft.com/office/drawing/2014/main" id="{24D5F1A0-DA28-4FAE-8332-6BC37A6D4D7B}"/>
                  </a:ext>
                </a:extLst>
              </p:cNvPr>
              <p:cNvSpPr>
                <a:spLocks noGrp="1"/>
              </p:cNvSpPr>
              <p:nvPr>
                <p:ph type="title"/>
              </p:nvPr>
            </p:nvSpPr>
            <p:spPr>
              <a:xfrm>
                <a:off x="999550" y="119552"/>
                <a:ext cx="7611050" cy="450809"/>
              </a:xfrm>
            </p:spPr>
            <p:txBody>
              <a:bodyPr>
                <a:normAutofit fontScale="90000"/>
              </a:bodyPr>
              <a:lstStyle/>
              <a:p>
                <a:r>
                  <a:rPr lang="en-US" altLang="zh-CN"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Search for Strong CPV</a:t>
                </a:r>
                <a:r>
                  <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in</a:t>
                </a:r>
                <a:r>
                  <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 </a:t>
                </a:r>
                <a14:m>
                  <m:oMath xmlns:m="http://schemas.openxmlformats.org/officeDocument/2006/math">
                    <m:sSup>
                      <m:sSupPr>
                        <m:ctrlPr>
                          <a:rPr lang="en-US" altLang="zh-CN" sz="3600" b="1" i="1"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ctrlPr>
                      </m:sSupPr>
                      <m:e>
                        <m:r>
                          <a:rPr lang="en-US" altLang="zh-CN" sz="3600" b="1"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𝚺</m:t>
                        </m:r>
                      </m:e>
                      <m:sup>
                        <m:r>
                          <a:rPr lang="en-US" altLang="zh-CN" sz="3600" b="1"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𝟎</m:t>
                        </m:r>
                      </m:sup>
                    </m:sSup>
                    <m:r>
                      <a:rPr lang="en-US" altLang="zh-CN" sz="3600" b="1"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m:t>
                    </m:r>
                    <m:r>
                      <a:rPr lang="en-US" altLang="zh-CN" sz="3600" b="1" i="1"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m:t>
                    </m:r>
                    <m:r>
                      <a:rPr lang="en-US" altLang="zh-CN" sz="3600" b="1"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𝚲</m:t>
                    </m:r>
                    <m:r>
                      <a:rPr lang="en-US" altLang="zh-CN" sz="3600" b="1" i="1"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𝜸</m:t>
                    </m:r>
                    <m:r>
                      <a:rPr lang="en-US" altLang="zh-CN" sz="3600" b="1"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m:t>
                    </m:r>
                  </m:oMath>
                </a14:m>
                <a:r>
                  <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decay</a:t>
                </a:r>
                <a:endParaRPr lang="zh-CN" altLang="en-US" sz="3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27" name="标题 1">
                <a:extLst>
                  <a:ext uri="{FF2B5EF4-FFF2-40B4-BE49-F238E27FC236}">
                    <a16:creationId xmlns:a16="http://schemas.microsoft.com/office/drawing/2014/main" id="{24D5F1A0-DA28-4FAE-8332-6BC37A6D4D7B}"/>
                  </a:ext>
                </a:extLst>
              </p:cNvPr>
              <p:cNvSpPr>
                <a:spLocks noGrp="1" noRot="1" noChangeAspect="1" noMove="1" noResize="1" noEditPoints="1" noAdjustHandles="1" noChangeArrowheads="1" noChangeShapeType="1" noTextEdit="1"/>
              </p:cNvSpPr>
              <p:nvPr>
                <p:ph type="title"/>
              </p:nvPr>
            </p:nvSpPr>
            <p:spPr>
              <a:xfrm>
                <a:off x="999550" y="119552"/>
                <a:ext cx="7611050" cy="450809"/>
              </a:xfrm>
              <a:blipFill>
                <a:blip r:embed="rId7"/>
                <a:stretch>
                  <a:fillRect l="-2082" t="-37838" r="-1521" b="-52703"/>
                </a:stretch>
              </a:blipFill>
            </p:spPr>
            <p:txBody>
              <a:bodyPr/>
              <a:lstStyle/>
              <a:p>
                <a:r>
                  <a:rPr lang="zh-CN" altLang="en-US">
                    <a:noFill/>
                  </a:rPr>
                  <a:t> </a:t>
                </a:r>
              </a:p>
            </p:txBody>
          </p:sp>
        </mc:Fallback>
      </mc:AlternateContent>
      <p:grpSp>
        <p:nvGrpSpPr>
          <p:cNvPr id="28" name="组合 27">
            <a:extLst>
              <a:ext uri="{FF2B5EF4-FFF2-40B4-BE49-F238E27FC236}">
                <a16:creationId xmlns:a16="http://schemas.microsoft.com/office/drawing/2014/main" id="{85456C98-C5C3-4D15-A756-62C5BC71EB19}"/>
              </a:ext>
            </a:extLst>
          </p:cNvPr>
          <p:cNvGrpSpPr/>
          <p:nvPr/>
        </p:nvGrpSpPr>
        <p:grpSpPr>
          <a:xfrm>
            <a:off x="292816" y="196412"/>
            <a:ext cx="583510" cy="305824"/>
            <a:chOff x="695325" y="368300"/>
            <a:chExt cx="583510" cy="305824"/>
          </a:xfrm>
          <a:solidFill>
            <a:srgbClr val="31A1AC"/>
          </a:solidFill>
        </p:grpSpPr>
        <p:sp>
          <p:nvSpPr>
            <p:cNvPr id="29" name="平行四边形 28">
              <a:extLst>
                <a:ext uri="{FF2B5EF4-FFF2-40B4-BE49-F238E27FC236}">
                  <a16:creationId xmlns:a16="http://schemas.microsoft.com/office/drawing/2014/main" id="{C696EA46-5B7E-4BCF-9BA7-EFE8096ABC47}"/>
                </a:ext>
              </a:extLst>
            </p:cNvPr>
            <p:cNvSpPr/>
            <p:nvPr/>
          </p:nvSpPr>
          <p:spPr>
            <a:xfrm>
              <a:off x="695325" y="368300"/>
              <a:ext cx="255445" cy="303866"/>
            </a:xfrm>
            <a:prstGeom prst="parallelogram">
              <a:avLst>
                <a:gd name="adj" fmla="val 52477"/>
              </a:avLst>
            </a:prstGeom>
            <a:solidFill>
              <a:srgbClr val="2C5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 name="平行四边形 29">
              <a:extLst>
                <a:ext uri="{FF2B5EF4-FFF2-40B4-BE49-F238E27FC236}">
                  <a16:creationId xmlns:a16="http://schemas.microsoft.com/office/drawing/2014/main" id="{53312274-32C9-45DD-BF11-7523F05093AF}"/>
                </a:ext>
              </a:extLst>
            </p:cNvPr>
            <p:cNvSpPr/>
            <p:nvPr/>
          </p:nvSpPr>
          <p:spPr>
            <a:xfrm>
              <a:off x="859357" y="368300"/>
              <a:ext cx="255445" cy="303866"/>
            </a:xfrm>
            <a:prstGeom prst="parallelogram">
              <a:avLst>
                <a:gd name="adj" fmla="val 52477"/>
              </a:avLst>
            </a:prstGeom>
            <a:solidFill>
              <a:srgbClr val="2C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 name="平行四边形 30">
              <a:extLst>
                <a:ext uri="{FF2B5EF4-FFF2-40B4-BE49-F238E27FC236}">
                  <a16:creationId xmlns:a16="http://schemas.microsoft.com/office/drawing/2014/main" id="{E7BBF36E-331E-4791-9A44-F975CE3BB95E}"/>
                </a:ext>
              </a:extLst>
            </p:cNvPr>
            <p:cNvSpPr/>
            <p:nvPr/>
          </p:nvSpPr>
          <p:spPr>
            <a:xfrm>
              <a:off x="1023390" y="370258"/>
              <a:ext cx="255445" cy="303866"/>
            </a:xfrm>
            <a:prstGeom prst="parallelogram">
              <a:avLst>
                <a:gd name="adj" fmla="val 52477"/>
              </a:avLst>
            </a:prstGeom>
            <a:solidFill>
              <a:srgbClr val="2C5AA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B01D5E7A-6D4C-4CD8-B3E5-A220BA2454E4}"/>
                  </a:ext>
                </a:extLst>
              </p:cNvPr>
              <p:cNvSpPr txBox="1"/>
              <p:nvPr/>
            </p:nvSpPr>
            <p:spPr>
              <a:xfrm>
                <a:off x="584570" y="852651"/>
                <a:ext cx="5742815" cy="92333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The CPV sources in SM:</a:t>
                </a:r>
              </a:p>
              <a:p>
                <a:pPr marL="742950" lvl="1" indent="-28575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Weak interaction, CKM (observed, but too small)</a:t>
                </a:r>
              </a:p>
              <a:p>
                <a:pPr marL="742950" lvl="1" indent="-285750">
                  <a:buFont typeface="Arial" panose="020B0604020202020204" pitchFamily="34" charset="0"/>
                  <a:buChar char="•"/>
                </a:pPr>
                <a:r>
                  <a:rPr lang="en-US" altLang="zh-CN" dirty="0">
                    <a:solidFill>
                      <a:srgbClr val="FF0000"/>
                    </a:solidFill>
                    <a:latin typeface="Times New Roman" panose="02020603050405020304" pitchFamily="18" charset="0"/>
                    <a:cs typeface="Times New Roman" panose="02020603050405020304" pitchFamily="18" charset="0"/>
                  </a:rPr>
                  <a:t>Strong interaction, </a:t>
                </a:r>
                <a14:m>
                  <m:oMath xmlns:m="http://schemas.openxmlformats.org/officeDocument/2006/math">
                    <m:r>
                      <a:rPr lang="en-US" altLang="zh-CN" b="0" i="1" smtClean="0">
                        <a:solidFill>
                          <a:srgbClr val="FF0000"/>
                        </a:solidFill>
                        <a:latin typeface="Cambria Math" panose="02040503050406030204" pitchFamily="18" charset="0"/>
                      </a:rPr>
                      <m:t>𝜃</m:t>
                    </m:r>
                  </m:oMath>
                </a14:m>
                <a:r>
                  <a:rPr lang="en-US" altLang="zh-CN" dirty="0">
                    <a:solidFill>
                      <a:srgbClr val="FF0000"/>
                    </a:solidFill>
                    <a:latin typeface="Times New Roman" panose="02020603050405020304" pitchFamily="18" charset="0"/>
                    <a:cs typeface="Times New Roman" panose="02020603050405020304" pitchFamily="18" charset="0"/>
                  </a:rPr>
                  <a:t>-term (Not yet observed)</a:t>
                </a:r>
                <a:endParaRPr lang="zh-CN"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32" name="文本框 31">
                <a:extLst>
                  <a:ext uri="{FF2B5EF4-FFF2-40B4-BE49-F238E27FC236}">
                    <a16:creationId xmlns:a16="http://schemas.microsoft.com/office/drawing/2014/main" id="{B01D5E7A-6D4C-4CD8-B3E5-A220BA2454E4}"/>
                  </a:ext>
                </a:extLst>
              </p:cNvPr>
              <p:cNvSpPr txBox="1">
                <a:spLocks noRot="1" noChangeAspect="1" noMove="1" noResize="1" noEditPoints="1" noAdjustHandles="1" noChangeArrowheads="1" noChangeShapeType="1" noTextEdit="1"/>
              </p:cNvSpPr>
              <p:nvPr/>
            </p:nvSpPr>
            <p:spPr>
              <a:xfrm>
                <a:off x="584570" y="852651"/>
                <a:ext cx="5742815" cy="923330"/>
              </a:xfrm>
              <a:prstGeom prst="rect">
                <a:avLst/>
              </a:prstGeom>
              <a:blipFill>
                <a:blip r:embed="rId8"/>
                <a:stretch>
                  <a:fillRect l="-955" t="-3974" b="-9934"/>
                </a:stretch>
              </a:blipFill>
            </p:spPr>
            <p:txBody>
              <a:bodyPr/>
              <a:lstStyle/>
              <a:p>
                <a:r>
                  <a:rPr lang="zh-CN" altLang="en-US">
                    <a:noFill/>
                  </a:rPr>
                  <a:t> </a:t>
                </a:r>
              </a:p>
            </p:txBody>
          </p:sp>
        </mc:Fallback>
      </mc:AlternateContent>
      <p:grpSp>
        <p:nvGrpSpPr>
          <p:cNvPr id="48" name="组合 47">
            <a:extLst>
              <a:ext uri="{FF2B5EF4-FFF2-40B4-BE49-F238E27FC236}">
                <a16:creationId xmlns:a16="http://schemas.microsoft.com/office/drawing/2014/main" id="{10EEEB5A-6153-47A4-BDC5-9060A51D409E}"/>
              </a:ext>
            </a:extLst>
          </p:cNvPr>
          <p:cNvGrpSpPr/>
          <p:nvPr/>
        </p:nvGrpSpPr>
        <p:grpSpPr>
          <a:xfrm>
            <a:off x="6581589" y="874947"/>
            <a:ext cx="5441876" cy="924504"/>
            <a:chOff x="6533037" y="666454"/>
            <a:chExt cx="5441876" cy="924504"/>
          </a:xfrm>
        </p:grpSpPr>
        <p:pic>
          <p:nvPicPr>
            <p:cNvPr id="47" name="图片 46">
              <a:extLst>
                <a:ext uri="{FF2B5EF4-FFF2-40B4-BE49-F238E27FC236}">
                  <a16:creationId xmlns:a16="http://schemas.microsoft.com/office/drawing/2014/main" id="{FE8349A0-B48A-4820-AD70-6110A1E9F523}"/>
                </a:ext>
              </a:extLst>
            </p:cNvPr>
            <p:cNvPicPr>
              <a:picLocks noChangeAspect="1"/>
            </p:cNvPicPr>
            <p:nvPr/>
          </p:nvPicPr>
          <p:blipFill>
            <a:blip r:embed="rId9"/>
            <a:stretch>
              <a:fillRect/>
            </a:stretch>
          </p:blipFill>
          <p:spPr>
            <a:xfrm>
              <a:off x="8641478" y="1040834"/>
              <a:ext cx="1678584" cy="550124"/>
            </a:xfrm>
            <a:prstGeom prst="rect">
              <a:avLst/>
            </a:prstGeom>
          </p:spPr>
        </p:pic>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9FDEE8C0-F4F5-407B-9679-C7B45FF313CA}"/>
                    </a:ext>
                  </a:extLst>
                </p:cNvPr>
                <p:cNvSpPr txBox="1"/>
                <p:nvPr/>
              </p:nvSpPr>
              <p:spPr>
                <a:xfrm>
                  <a:off x="6533037" y="696254"/>
                  <a:ext cx="2299047" cy="652551"/>
                </a:xfrm>
                <a:prstGeom prst="rect">
                  <a:avLst/>
                </a:prstGeom>
                <a:noFill/>
              </p:spPr>
              <p:txBody>
                <a:bodyPr wrap="square">
                  <a:spAutoFit/>
                </a:bodyPr>
                <a:lstStyle/>
                <a:p>
                  <a:r>
                    <a:rPr lang="en-US" altLang="zh-CN" sz="180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The Transition EDM of  </a:t>
                  </a:r>
                  <a14:m>
                    <m:oMath xmlns:m="http://schemas.openxmlformats.org/officeDocument/2006/math">
                      <m:sSup>
                        <m:sSupPr>
                          <m:ctrlPr>
                            <a:rPr lang="en-US" altLang="zh-CN" sz="1800" i="1"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ctrlPr>
                        </m:sSupPr>
                        <m:e>
                          <m:r>
                            <m:rPr>
                              <m:sty m:val="p"/>
                            </m:rPr>
                            <a:rPr lang="en-US" altLang="zh-CN" sz="1800" b="0"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Σ</m:t>
                          </m:r>
                        </m:e>
                        <m:sup>
                          <m:r>
                            <a:rPr lang="en-US" altLang="zh-CN" sz="1800" b="0"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0</m:t>
                          </m:r>
                        </m:sup>
                      </m:sSup>
                      <m:r>
                        <a:rPr lang="en-US" altLang="zh-CN" sz="1800" b="0"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m:t>
                      </m:r>
                      <m:r>
                        <a:rPr lang="en-US" altLang="zh-CN" sz="1800" b="0" i="1"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m:t>
                      </m:r>
                      <m:r>
                        <m:rPr>
                          <m:sty m:val="p"/>
                        </m:rPr>
                        <a:rPr lang="en-US" altLang="zh-CN" sz="1800" b="0"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Λ</m:t>
                      </m:r>
                      <m:r>
                        <a:rPr lang="en-US" altLang="zh-CN" sz="1800" b="0" i="1"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𝛾</m:t>
                      </m:r>
                      <m:r>
                        <a:rPr lang="en-US" altLang="zh-CN" sz="1800" b="0" i="0" smtClean="0">
                          <a:solidFill>
                            <a:srgbClr val="0070C0"/>
                          </a:solidFill>
                          <a:latin typeface="Cambria Math" panose="02040503050406030204" pitchFamily="18" charset="0"/>
                          <a:ea typeface="楷体" panose="02010609060101010101" pitchFamily="49" charset="-122"/>
                          <a:cs typeface="Times New Roman" panose="02020603050405020304" pitchFamily="18" charset="0"/>
                        </a:rPr>
                        <m:t>)</m:t>
                      </m:r>
                    </m:oMath>
                  </a14:m>
                  <a:r>
                    <a:rPr lang="zh-CN" altLang="en-US" sz="180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mc:Choice>
          <mc:Fallback xmlns="">
            <p:sp>
              <p:nvSpPr>
                <p:cNvPr id="35" name="文本框 34">
                  <a:extLst>
                    <a:ext uri="{FF2B5EF4-FFF2-40B4-BE49-F238E27FC236}">
                      <a16:creationId xmlns:a16="http://schemas.microsoft.com/office/drawing/2014/main" id="{9FDEE8C0-F4F5-407B-9679-C7B45FF313CA}"/>
                    </a:ext>
                  </a:extLst>
                </p:cNvPr>
                <p:cNvSpPr txBox="1">
                  <a:spLocks noRot="1" noChangeAspect="1" noMove="1" noResize="1" noEditPoints="1" noAdjustHandles="1" noChangeArrowheads="1" noChangeShapeType="1" noTextEdit="1"/>
                </p:cNvSpPr>
                <p:nvPr/>
              </p:nvSpPr>
              <p:spPr>
                <a:xfrm>
                  <a:off x="6533037" y="696254"/>
                  <a:ext cx="2299047" cy="652551"/>
                </a:xfrm>
                <a:prstGeom prst="rect">
                  <a:avLst/>
                </a:prstGeom>
                <a:blipFill>
                  <a:blip r:embed="rId10"/>
                  <a:stretch>
                    <a:fillRect l="-2387" t="-4673" b="-13084"/>
                  </a:stretch>
                </a:blipFill>
              </p:spPr>
              <p:txBody>
                <a:bodyPr/>
                <a:lstStyle/>
                <a:p>
                  <a:r>
                    <a:rPr lang="zh-CN" altLang="en-US">
                      <a:noFill/>
                    </a:rPr>
                    <a:t> </a:t>
                  </a:r>
                </a:p>
              </p:txBody>
            </p:sp>
          </mc:Fallback>
        </mc:AlternateContent>
        <p:cxnSp>
          <p:nvCxnSpPr>
            <p:cNvPr id="40" name="直接箭头连接符 39">
              <a:extLst>
                <a:ext uri="{FF2B5EF4-FFF2-40B4-BE49-F238E27FC236}">
                  <a16:creationId xmlns:a16="http://schemas.microsoft.com/office/drawing/2014/main" id="{02940162-E945-494A-837E-0EE7F450A520}"/>
                </a:ext>
              </a:extLst>
            </p:cNvPr>
            <p:cNvCxnSpPr/>
            <p:nvPr/>
          </p:nvCxnSpPr>
          <p:spPr>
            <a:xfrm>
              <a:off x="8650096" y="1024793"/>
              <a:ext cx="158752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9AEAEFE7-8417-4532-8018-9ECA62B5E024}"/>
                </a:ext>
              </a:extLst>
            </p:cNvPr>
            <p:cNvSpPr txBox="1"/>
            <p:nvPr/>
          </p:nvSpPr>
          <p:spPr>
            <a:xfrm>
              <a:off x="10387389" y="840127"/>
              <a:ext cx="1587524" cy="369332"/>
            </a:xfrm>
            <a:prstGeom prst="rect">
              <a:avLst/>
            </a:prstGeom>
            <a:noFill/>
          </p:spPr>
          <p:txBody>
            <a:bodyPr wrap="square" rtlCol="0">
              <a:spAutoFit/>
            </a:bodyPr>
            <a:lstStyle/>
            <a:p>
              <a:r>
                <a:rPr lang="en-US" altLang="zh-CN" dirty="0">
                  <a:solidFill>
                    <a:srgbClr val="0070C0"/>
                  </a:solidFill>
                  <a:latin typeface="Times New Roman" panose="02020603050405020304" pitchFamily="18" charset="0"/>
                  <a:cs typeface="Times New Roman" panose="02020603050405020304" pitchFamily="18" charset="0"/>
                </a:rPr>
                <a:t>Neutron EDM</a:t>
              </a:r>
              <a:endParaRPr lang="zh-CN" altLang="en-US" dirty="0">
                <a:solidFill>
                  <a:srgbClr val="0070C0"/>
                </a:solidFill>
                <a:latin typeface="Times New Roman" panose="02020603050405020304" pitchFamily="18" charset="0"/>
                <a:cs typeface="Times New Roman" panose="02020603050405020304" pitchFamily="18" charset="0"/>
              </a:endParaRPr>
            </a:p>
          </p:txBody>
        </p:sp>
        <p:sp>
          <p:nvSpPr>
            <p:cNvPr id="42" name="文本框 41">
              <a:extLst>
                <a:ext uri="{FF2B5EF4-FFF2-40B4-BE49-F238E27FC236}">
                  <a16:creationId xmlns:a16="http://schemas.microsoft.com/office/drawing/2014/main" id="{36B772AD-F03E-4EAC-B839-E30C62B34ACC}"/>
                </a:ext>
              </a:extLst>
            </p:cNvPr>
            <p:cNvSpPr txBox="1"/>
            <p:nvPr/>
          </p:nvSpPr>
          <p:spPr>
            <a:xfrm>
              <a:off x="8540069" y="666454"/>
              <a:ext cx="1861263" cy="369332"/>
            </a:xfrm>
            <a:prstGeom prst="rect">
              <a:avLst/>
            </a:prstGeom>
            <a:noFill/>
          </p:spPr>
          <p:txBody>
            <a:bodyPr wrap="squar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SU(3) symmetry</a:t>
              </a:r>
              <a:endParaRPr lang="zh-CN" altLang="en-US" dirty="0">
                <a:solidFill>
                  <a:srgbClr val="FF0000"/>
                </a:solidFill>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104CF432-537C-4084-9FA0-9C201D9A6BE5}"/>
                  </a:ext>
                </a:extLst>
              </p:cNvPr>
              <p:cNvSpPr txBox="1"/>
              <p:nvPr/>
            </p:nvSpPr>
            <p:spPr>
              <a:xfrm>
                <a:off x="576547" y="2341880"/>
                <a:ext cx="5671873" cy="2467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600" b="0" i="1" smtClean="0">
                              <a:solidFill>
                                <a:srgbClr val="0070C0"/>
                              </a:solidFill>
                              <a:latin typeface="Cambria Math" panose="02040503050406030204" pitchFamily="18" charset="0"/>
                            </a:rPr>
                          </m:ctrlPr>
                        </m:sSupPr>
                        <m:e>
                          <m:r>
                            <a:rPr lang="en-US" altLang="zh-CN" sz="1600" b="0" i="1" smtClean="0">
                              <a:solidFill>
                                <a:srgbClr val="0070C0"/>
                              </a:solidFill>
                              <a:latin typeface="Cambria Math" panose="02040503050406030204" pitchFamily="18" charset="0"/>
                            </a:rPr>
                            <m:t>𝑒</m:t>
                          </m:r>
                        </m:e>
                        <m:sup>
                          <m:r>
                            <a:rPr lang="en-US" altLang="zh-CN" sz="1600" b="0" i="1" smtClean="0">
                              <a:solidFill>
                                <a:srgbClr val="0070C0"/>
                              </a:solidFill>
                              <a:latin typeface="Cambria Math" panose="02040503050406030204" pitchFamily="18" charset="0"/>
                            </a:rPr>
                            <m:t>+</m:t>
                          </m:r>
                        </m:sup>
                      </m:sSup>
                      <m:sSup>
                        <m:sSupPr>
                          <m:ctrlPr>
                            <a:rPr lang="en-US" altLang="zh-CN" sz="1600" b="0" i="1" smtClean="0">
                              <a:solidFill>
                                <a:srgbClr val="0070C0"/>
                              </a:solidFill>
                              <a:latin typeface="Cambria Math" panose="02040503050406030204" pitchFamily="18" charset="0"/>
                            </a:rPr>
                          </m:ctrlPr>
                        </m:sSupPr>
                        <m:e>
                          <m:r>
                            <a:rPr lang="en-US" altLang="zh-CN" sz="1600" b="0" i="1" smtClean="0">
                              <a:solidFill>
                                <a:srgbClr val="0070C0"/>
                              </a:solidFill>
                              <a:latin typeface="Cambria Math" panose="02040503050406030204" pitchFamily="18" charset="0"/>
                            </a:rPr>
                            <m:t>𝑒</m:t>
                          </m:r>
                        </m:e>
                        <m:sup>
                          <m:r>
                            <a:rPr lang="en-US" altLang="zh-CN" sz="1600" b="0" i="1" smtClean="0">
                              <a:solidFill>
                                <a:srgbClr val="0070C0"/>
                              </a:solidFill>
                              <a:latin typeface="Cambria Math" panose="02040503050406030204" pitchFamily="18" charset="0"/>
                            </a:rPr>
                            <m:t>−</m:t>
                          </m:r>
                        </m:sup>
                      </m:sSup>
                      <m:r>
                        <a:rPr lang="en-US" altLang="zh-CN" sz="1600" b="0" i="1" smtClean="0">
                          <a:solidFill>
                            <a:srgbClr val="0070C0"/>
                          </a:solidFill>
                          <a:latin typeface="Cambria Math" panose="02040503050406030204" pitchFamily="18" charset="0"/>
                        </a:rPr>
                        <m:t>→</m:t>
                      </m:r>
                      <m:r>
                        <a:rPr lang="en-US" altLang="zh-CN" sz="1600" b="0" i="1" smtClean="0">
                          <a:solidFill>
                            <a:srgbClr val="0070C0"/>
                          </a:solidFill>
                          <a:latin typeface="Cambria Math" panose="02040503050406030204" pitchFamily="18" charset="0"/>
                        </a:rPr>
                        <m:t>𝐽</m:t>
                      </m:r>
                      <m:r>
                        <a:rPr lang="en-US" altLang="zh-CN" sz="1600" b="0" i="1" smtClean="0">
                          <a:solidFill>
                            <a:srgbClr val="0070C0"/>
                          </a:solidFill>
                          <a:latin typeface="Cambria Math" panose="02040503050406030204" pitchFamily="18" charset="0"/>
                        </a:rPr>
                        <m:t>/</m:t>
                      </m:r>
                      <m:r>
                        <a:rPr lang="en-US" altLang="zh-CN" sz="1600" b="0" i="1" smtClean="0">
                          <a:solidFill>
                            <a:srgbClr val="0070C0"/>
                          </a:solidFill>
                          <a:latin typeface="Cambria Math" panose="02040503050406030204" pitchFamily="18" charset="0"/>
                        </a:rPr>
                        <m:t>𝜓</m:t>
                      </m:r>
                      <m:r>
                        <a:rPr lang="en-US" altLang="zh-CN" sz="1600" b="0" i="1" smtClean="0">
                          <a:solidFill>
                            <a:srgbClr val="0070C0"/>
                          </a:solidFill>
                          <a:latin typeface="Cambria Math" panose="02040503050406030204" pitchFamily="18" charset="0"/>
                        </a:rPr>
                        <m:t>,</m:t>
                      </m:r>
                      <m:r>
                        <a:rPr lang="en-US" altLang="zh-CN" sz="1600" b="0" i="1" smtClean="0">
                          <a:solidFill>
                            <a:srgbClr val="0070C0"/>
                          </a:solidFill>
                          <a:latin typeface="Cambria Math" panose="02040503050406030204" pitchFamily="18" charset="0"/>
                        </a:rPr>
                        <m:t>𝜓</m:t>
                      </m:r>
                      <m:r>
                        <a:rPr lang="en-US" altLang="zh-CN" sz="1600" b="0" i="1" smtClean="0">
                          <a:solidFill>
                            <a:srgbClr val="0070C0"/>
                          </a:solidFill>
                          <a:latin typeface="Cambria Math" panose="02040503050406030204" pitchFamily="18" charset="0"/>
                        </a:rPr>
                        <m:t>(3686)→</m:t>
                      </m:r>
                      <m:sSup>
                        <m:sSupPr>
                          <m:ctrlPr>
                            <a:rPr lang="en-US" altLang="zh-CN" sz="1600" b="0" i="1" smtClean="0">
                              <a:solidFill>
                                <a:srgbClr val="0070C0"/>
                              </a:solidFill>
                              <a:latin typeface="Cambria Math" panose="02040503050406030204" pitchFamily="18" charset="0"/>
                            </a:rPr>
                          </m:ctrlPr>
                        </m:sSupPr>
                        <m:e>
                          <m:r>
                            <m:rPr>
                              <m:sty m:val="p"/>
                            </m:rPr>
                            <a:rPr lang="en-US" altLang="zh-CN" sz="1600" b="0" i="0" smtClean="0">
                              <a:solidFill>
                                <a:srgbClr val="0070C0"/>
                              </a:solidFill>
                              <a:latin typeface="Cambria Math" panose="02040503050406030204" pitchFamily="18" charset="0"/>
                            </a:rPr>
                            <m:t>Σ</m:t>
                          </m:r>
                        </m:e>
                        <m:sup>
                          <m:r>
                            <a:rPr lang="en-US" altLang="zh-CN" sz="1600" b="0" i="1" smtClean="0">
                              <a:solidFill>
                                <a:srgbClr val="0070C0"/>
                              </a:solidFill>
                              <a:latin typeface="Cambria Math" panose="02040503050406030204" pitchFamily="18" charset="0"/>
                            </a:rPr>
                            <m:t>0</m:t>
                          </m:r>
                        </m:sup>
                      </m:sSup>
                      <m:d>
                        <m:dPr>
                          <m:ctrlPr>
                            <a:rPr lang="en-US" altLang="zh-CN" sz="1600" b="0" i="1" smtClean="0">
                              <a:solidFill>
                                <a:srgbClr val="0070C0"/>
                              </a:solidFill>
                              <a:latin typeface="Cambria Math" panose="02040503050406030204" pitchFamily="18" charset="0"/>
                            </a:rPr>
                          </m:ctrlPr>
                        </m:dPr>
                        <m:e>
                          <m:r>
                            <a:rPr lang="en-US" altLang="zh-CN" sz="1600" b="0" i="1" smtClean="0">
                              <a:solidFill>
                                <a:srgbClr val="0070C0"/>
                              </a:solidFill>
                              <a:latin typeface="Cambria Math" panose="02040503050406030204" pitchFamily="18" charset="0"/>
                            </a:rPr>
                            <m:t>→</m:t>
                          </m:r>
                          <m:r>
                            <m:rPr>
                              <m:sty m:val="p"/>
                            </m:rPr>
                            <a:rPr lang="en-US" altLang="zh-CN" sz="1600" b="0" i="0" smtClean="0">
                              <a:solidFill>
                                <a:srgbClr val="0070C0"/>
                              </a:solidFill>
                              <a:latin typeface="Cambria Math" panose="02040503050406030204" pitchFamily="18" charset="0"/>
                            </a:rPr>
                            <m:t>Λ</m:t>
                          </m:r>
                          <m:r>
                            <a:rPr lang="en-US" altLang="zh-CN" sz="1600" b="0" i="1" smtClean="0">
                              <a:solidFill>
                                <a:srgbClr val="0070C0"/>
                              </a:solidFill>
                              <a:latin typeface="Cambria Math" panose="02040503050406030204" pitchFamily="18" charset="0"/>
                            </a:rPr>
                            <m:t>𝛾</m:t>
                          </m:r>
                        </m:e>
                      </m:d>
                      <m:sSup>
                        <m:sSupPr>
                          <m:ctrlPr>
                            <a:rPr lang="en-US" altLang="zh-CN" sz="1600" b="0" i="1" smtClean="0">
                              <a:solidFill>
                                <a:srgbClr val="0070C0"/>
                              </a:solidFill>
                              <a:latin typeface="Cambria Math" panose="02040503050406030204" pitchFamily="18" charset="0"/>
                            </a:rPr>
                          </m:ctrlPr>
                        </m:sSupPr>
                        <m:e>
                          <m:acc>
                            <m:accPr>
                              <m:chr m:val="̅"/>
                              <m:ctrlPr>
                                <a:rPr lang="en-US" altLang="zh-CN" sz="1600" b="0" i="1" smtClean="0">
                                  <a:solidFill>
                                    <a:srgbClr val="0070C0"/>
                                  </a:solidFill>
                                  <a:latin typeface="Cambria Math" panose="02040503050406030204" pitchFamily="18" charset="0"/>
                                </a:rPr>
                              </m:ctrlPr>
                            </m:accPr>
                            <m:e>
                              <m:r>
                                <m:rPr>
                                  <m:sty m:val="p"/>
                                </m:rPr>
                                <a:rPr lang="en-US" altLang="zh-CN" sz="1600" b="0" i="0" smtClean="0">
                                  <a:solidFill>
                                    <a:srgbClr val="0070C0"/>
                                  </a:solidFill>
                                  <a:latin typeface="Cambria Math" panose="02040503050406030204" pitchFamily="18" charset="0"/>
                                </a:rPr>
                                <m:t>Σ</m:t>
                              </m:r>
                            </m:e>
                          </m:acc>
                        </m:e>
                        <m:sup>
                          <m:r>
                            <a:rPr lang="en-US" altLang="zh-CN" sz="1600" b="0" i="1" smtClean="0">
                              <a:solidFill>
                                <a:srgbClr val="0070C0"/>
                              </a:solidFill>
                              <a:latin typeface="Cambria Math" panose="02040503050406030204" pitchFamily="18" charset="0"/>
                            </a:rPr>
                            <m:t>0</m:t>
                          </m:r>
                        </m:sup>
                      </m:sSup>
                      <m:d>
                        <m:dPr>
                          <m:ctrlPr>
                            <a:rPr lang="en-US" altLang="zh-CN" sz="1600" b="0" i="1" smtClean="0">
                              <a:solidFill>
                                <a:srgbClr val="0070C0"/>
                              </a:solidFill>
                              <a:latin typeface="Cambria Math" panose="02040503050406030204" pitchFamily="18" charset="0"/>
                            </a:rPr>
                          </m:ctrlPr>
                        </m:dPr>
                        <m:e>
                          <m:r>
                            <a:rPr lang="en-US" altLang="zh-CN" sz="1600" b="0" i="1" smtClean="0">
                              <a:solidFill>
                                <a:srgbClr val="0070C0"/>
                              </a:solidFill>
                              <a:latin typeface="Cambria Math" panose="02040503050406030204" pitchFamily="18" charset="0"/>
                            </a:rPr>
                            <m:t>→</m:t>
                          </m:r>
                          <m:acc>
                            <m:accPr>
                              <m:chr m:val="̅"/>
                              <m:ctrlPr>
                                <a:rPr lang="en-US" altLang="zh-CN" sz="1600" b="0" i="1" smtClean="0">
                                  <a:solidFill>
                                    <a:srgbClr val="0070C0"/>
                                  </a:solidFill>
                                  <a:latin typeface="Cambria Math" panose="02040503050406030204" pitchFamily="18" charset="0"/>
                                </a:rPr>
                              </m:ctrlPr>
                            </m:accPr>
                            <m:e>
                              <m:r>
                                <m:rPr>
                                  <m:sty m:val="p"/>
                                </m:rPr>
                                <a:rPr lang="en-US" altLang="zh-CN" sz="1600" b="0" i="0" smtClean="0">
                                  <a:solidFill>
                                    <a:srgbClr val="0070C0"/>
                                  </a:solidFill>
                                  <a:latin typeface="Cambria Math" panose="02040503050406030204" pitchFamily="18" charset="0"/>
                                </a:rPr>
                                <m:t>Λ</m:t>
                              </m:r>
                            </m:e>
                          </m:acc>
                          <m:r>
                            <a:rPr lang="en-US" altLang="zh-CN" sz="1600" b="0" i="1" smtClean="0">
                              <a:solidFill>
                                <a:srgbClr val="0070C0"/>
                              </a:solidFill>
                              <a:latin typeface="Cambria Math" panose="02040503050406030204" pitchFamily="18" charset="0"/>
                            </a:rPr>
                            <m:t>𝛾</m:t>
                          </m:r>
                        </m:e>
                      </m:d>
                      <m:r>
                        <a:rPr lang="en-US" altLang="zh-CN" sz="1600" b="0" i="1" smtClean="0">
                          <a:solidFill>
                            <a:srgbClr val="0070C0"/>
                          </a:solidFill>
                          <a:latin typeface="Cambria Math" panose="02040503050406030204" pitchFamily="18" charset="0"/>
                        </a:rPr>
                        <m:t>, </m:t>
                      </m:r>
                      <m:r>
                        <m:rPr>
                          <m:sty m:val="p"/>
                        </m:rPr>
                        <a:rPr lang="en-US" altLang="zh-CN" sz="1600" b="0" i="0" smtClean="0">
                          <a:solidFill>
                            <a:srgbClr val="0070C0"/>
                          </a:solidFill>
                          <a:latin typeface="Cambria Math" panose="02040503050406030204" pitchFamily="18" charset="0"/>
                        </a:rPr>
                        <m:t>Λ</m:t>
                      </m:r>
                      <m:r>
                        <a:rPr lang="en-US" altLang="zh-CN" sz="1600" b="0" i="1" smtClean="0">
                          <a:solidFill>
                            <a:srgbClr val="0070C0"/>
                          </a:solidFill>
                          <a:latin typeface="Cambria Math" panose="02040503050406030204" pitchFamily="18" charset="0"/>
                        </a:rPr>
                        <m:t>→</m:t>
                      </m:r>
                      <m:r>
                        <a:rPr lang="en-US" altLang="zh-CN" sz="1600" b="0" i="1" smtClean="0">
                          <a:solidFill>
                            <a:srgbClr val="0070C0"/>
                          </a:solidFill>
                          <a:latin typeface="Cambria Math" panose="02040503050406030204" pitchFamily="18" charset="0"/>
                        </a:rPr>
                        <m:t>𝑝</m:t>
                      </m:r>
                      <m:sSup>
                        <m:sSupPr>
                          <m:ctrlPr>
                            <a:rPr lang="en-US" altLang="zh-CN" sz="1600" b="0" i="1" smtClean="0">
                              <a:solidFill>
                                <a:srgbClr val="0070C0"/>
                              </a:solidFill>
                              <a:latin typeface="Cambria Math" panose="02040503050406030204" pitchFamily="18" charset="0"/>
                            </a:rPr>
                          </m:ctrlPr>
                        </m:sSupPr>
                        <m:e>
                          <m:r>
                            <a:rPr lang="en-US" altLang="zh-CN" sz="1600" b="0" i="1" smtClean="0">
                              <a:solidFill>
                                <a:srgbClr val="0070C0"/>
                              </a:solidFill>
                              <a:latin typeface="Cambria Math" panose="02040503050406030204" pitchFamily="18" charset="0"/>
                            </a:rPr>
                            <m:t>𝜋</m:t>
                          </m:r>
                        </m:e>
                        <m:sup>
                          <m:r>
                            <a:rPr lang="en-US" altLang="zh-CN" sz="1600" b="0" i="1" smtClean="0">
                              <a:solidFill>
                                <a:srgbClr val="0070C0"/>
                              </a:solidFill>
                              <a:latin typeface="Cambria Math" panose="02040503050406030204" pitchFamily="18" charset="0"/>
                            </a:rPr>
                            <m:t>−</m:t>
                          </m:r>
                        </m:sup>
                      </m:sSup>
                      <m:r>
                        <a:rPr lang="en-US" altLang="zh-CN" sz="1600" b="0" i="1" smtClean="0">
                          <a:solidFill>
                            <a:srgbClr val="0070C0"/>
                          </a:solidFill>
                          <a:latin typeface="Cambria Math" panose="02040503050406030204" pitchFamily="18" charset="0"/>
                        </a:rPr>
                        <m:t>, </m:t>
                      </m:r>
                      <m:acc>
                        <m:accPr>
                          <m:chr m:val="̅"/>
                          <m:ctrlPr>
                            <a:rPr lang="en-US" altLang="zh-CN" sz="1600" b="0" i="1" smtClean="0">
                              <a:solidFill>
                                <a:srgbClr val="0070C0"/>
                              </a:solidFill>
                              <a:latin typeface="Cambria Math" panose="02040503050406030204" pitchFamily="18" charset="0"/>
                            </a:rPr>
                          </m:ctrlPr>
                        </m:accPr>
                        <m:e>
                          <m:r>
                            <m:rPr>
                              <m:sty m:val="p"/>
                            </m:rPr>
                            <a:rPr lang="en-US" altLang="zh-CN" sz="1600" b="0" i="0" smtClean="0">
                              <a:solidFill>
                                <a:srgbClr val="0070C0"/>
                              </a:solidFill>
                              <a:latin typeface="Cambria Math" panose="02040503050406030204" pitchFamily="18" charset="0"/>
                            </a:rPr>
                            <m:t>Λ</m:t>
                          </m:r>
                        </m:e>
                      </m:acc>
                      <m:r>
                        <a:rPr lang="en-US" altLang="zh-CN" sz="1600" b="0" i="1" smtClean="0">
                          <a:solidFill>
                            <a:srgbClr val="0070C0"/>
                          </a:solidFill>
                          <a:latin typeface="Cambria Math" panose="02040503050406030204" pitchFamily="18" charset="0"/>
                        </a:rPr>
                        <m:t>→</m:t>
                      </m:r>
                      <m:acc>
                        <m:accPr>
                          <m:chr m:val="̅"/>
                          <m:ctrlPr>
                            <a:rPr lang="en-US" altLang="zh-CN" sz="1600" b="0" i="1" smtClean="0">
                              <a:solidFill>
                                <a:srgbClr val="0070C0"/>
                              </a:solidFill>
                              <a:latin typeface="Cambria Math" panose="02040503050406030204" pitchFamily="18" charset="0"/>
                            </a:rPr>
                          </m:ctrlPr>
                        </m:accPr>
                        <m:e>
                          <m:r>
                            <a:rPr lang="en-US" altLang="zh-CN" sz="1600" b="0" i="1" smtClean="0">
                              <a:solidFill>
                                <a:srgbClr val="0070C0"/>
                              </a:solidFill>
                              <a:latin typeface="Cambria Math" panose="02040503050406030204" pitchFamily="18" charset="0"/>
                            </a:rPr>
                            <m:t>𝑝</m:t>
                          </m:r>
                        </m:e>
                      </m:acc>
                      <m:sSup>
                        <m:sSupPr>
                          <m:ctrlPr>
                            <a:rPr lang="en-US" altLang="zh-CN" sz="1600" b="0" i="1" smtClean="0">
                              <a:solidFill>
                                <a:srgbClr val="0070C0"/>
                              </a:solidFill>
                              <a:latin typeface="Cambria Math" panose="02040503050406030204" pitchFamily="18" charset="0"/>
                            </a:rPr>
                          </m:ctrlPr>
                        </m:sSupPr>
                        <m:e>
                          <m:r>
                            <a:rPr lang="en-US" altLang="zh-CN" sz="1600" b="0" i="1" smtClean="0">
                              <a:solidFill>
                                <a:srgbClr val="0070C0"/>
                              </a:solidFill>
                              <a:latin typeface="Cambria Math" panose="02040503050406030204" pitchFamily="18" charset="0"/>
                            </a:rPr>
                            <m:t>𝜋</m:t>
                          </m:r>
                        </m:e>
                        <m:sup>
                          <m:r>
                            <a:rPr lang="en-US" altLang="zh-CN" sz="1600" b="0" i="1" smtClean="0">
                              <a:solidFill>
                                <a:srgbClr val="0070C0"/>
                              </a:solidFill>
                              <a:latin typeface="Cambria Math" panose="02040503050406030204" pitchFamily="18" charset="0"/>
                            </a:rPr>
                            <m:t>+</m:t>
                          </m:r>
                        </m:sup>
                      </m:sSup>
                    </m:oMath>
                  </m:oMathPara>
                </a14:m>
                <a:endParaRPr lang="zh-CN" altLang="en-US" sz="1600" dirty="0">
                  <a:solidFill>
                    <a:srgbClr val="0070C0"/>
                  </a:solidFill>
                </a:endParaRPr>
              </a:p>
            </p:txBody>
          </p:sp>
        </mc:Choice>
        <mc:Fallback xmlns="">
          <p:sp>
            <p:nvSpPr>
              <p:cNvPr id="9" name="文本框 8">
                <a:extLst>
                  <a:ext uri="{FF2B5EF4-FFF2-40B4-BE49-F238E27FC236}">
                    <a16:creationId xmlns:a16="http://schemas.microsoft.com/office/drawing/2014/main" id="{104CF432-537C-4084-9FA0-9C201D9A6BE5}"/>
                  </a:ext>
                </a:extLst>
              </p:cNvPr>
              <p:cNvSpPr txBox="1">
                <a:spLocks noRot="1" noChangeAspect="1" noMove="1" noResize="1" noEditPoints="1" noAdjustHandles="1" noChangeArrowheads="1" noChangeShapeType="1" noTextEdit="1"/>
              </p:cNvSpPr>
              <p:nvPr/>
            </p:nvSpPr>
            <p:spPr>
              <a:xfrm>
                <a:off x="576547" y="2341880"/>
                <a:ext cx="5671873" cy="246799"/>
              </a:xfrm>
              <a:prstGeom prst="rect">
                <a:avLst/>
              </a:prstGeom>
              <a:blipFill>
                <a:blip r:embed="rId11"/>
                <a:stretch>
                  <a:fillRect b="-380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8F15F5EA-FC7F-4F4E-A607-61BAEAC70110}"/>
                  </a:ext>
                </a:extLst>
              </p:cNvPr>
              <p:cNvSpPr txBox="1"/>
              <p:nvPr/>
            </p:nvSpPr>
            <p:spPr>
              <a:xfrm>
                <a:off x="1336626" y="1915635"/>
                <a:ext cx="3512800" cy="400110"/>
              </a:xfrm>
              <a:prstGeom prst="rect">
                <a:avLst/>
              </a:prstGeom>
              <a:noFill/>
            </p:spPr>
            <p:txBody>
              <a:bodyPr wrap="square" rtlCol="0">
                <a:spAutoFit/>
              </a:bodyPr>
              <a:lstStyle/>
              <a:p>
                <a:r>
                  <a:rPr lang="en-US" altLang="zh-CN" sz="2000" dirty="0">
                    <a:solidFill>
                      <a:srgbClr val="FF0000"/>
                    </a:solidFill>
                    <a:latin typeface="Times New Roman" panose="02020603050405020304" pitchFamily="18" charset="0"/>
                    <a:cs typeface="Times New Roman" panose="02020603050405020304" pitchFamily="18" charset="0"/>
                  </a:rPr>
                  <a:t>10 B </a:t>
                </a:r>
                <a14:m>
                  <m:oMath xmlns:m="http://schemas.openxmlformats.org/officeDocument/2006/math">
                    <m:r>
                      <a:rPr lang="en-US" altLang="zh-CN" sz="2000" b="0" i="1" smtClean="0">
                        <a:solidFill>
                          <a:srgbClr val="FF0000"/>
                        </a:solidFill>
                        <a:latin typeface="Cambria Math" panose="02040503050406030204" pitchFamily="18" charset="0"/>
                      </a:rPr>
                      <m:t>𝐽</m:t>
                    </m:r>
                    <m:r>
                      <a:rPr lang="en-US" altLang="zh-CN" sz="2000" b="0" i="1" smtClean="0">
                        <a:solidFill>
                          <a:srgbClr val="FF0000"/>
                        </a:solidFill>
                        <a:latin typeface="Cambria Math" panose="02040503050406030204" pitchFamily="18" charset="0"/>
                      </a:rPr>
                      <m:t>/</m:t>
                    </m:r>
                    <m:r>
                      <a:rPr lang="en-US" altLang="zh-CN" sz="2000" b="0" i="1" smtClean="0">
                        <a:solidFill>
                          <a:srgbClr val="FF0000"/>
                        </a:solidFill>
                        <a:latin typeface="Cambria Math" panose="02040503050406030204" pitchFamily="18" charset="0"/>
                      </a:rPr>
                      <m:t>𝜓</m:t>
                    </m:r>
                  </m:oMath>
                </a14:m>
                <a:r>
                  <a:rPr lang="zh-CN" altLang="en-US" sz="2000" dirty="0">
                    <a:solidFill>
                      <a:srgbClr val="FF0000"/>
                    </a:solidFill>
                    <a:latin typeface="Times New Roman" panose="02020603050405020304" pitchFamily="18" charset="0"/>
                    <a:cs typeface="Times New Roman" panose="02020603050405020304" pitchFamily="18" charset="0"/>
                  </a:rPr>
                  <a:t> </a:t>
                </a:r>
                <a:r>
                  <a:rPr lang="en-US" altLang="zh-CN" sz="2000" dirty="0">
                    <a:solidFill>
                      <a:srgbClr val="FF0000"/>
                    </a:solidFill>
                    <a:latin typeface="Times New Roman" panose="02020603050405020304" pitchFamily="18" charset="0"/>
                    <a:cs typeface="Times New Roman" panose="02020603050405020304" pitchFamily="18" charset="0"/>
                  </a:rPr>
                  <a:t>and 2.7 B </a:t>
                </a:r>
                <a14:m>
                  <m:oMath xmlns:m="http://schemas.openxmlformats.org/officeDocument/2006/math">
                    <m:r>
                      <a:rPr lang="en-US" altLang="zh-CN" sz="2000" b="0" i="1" smtClean="0">
                        <a:solidFill>
                          <a:srgbClr val="FF0000"/>
                        </a:solidFill>
                        <a:latin typeface="Cambria Math" panose="02040503050406030204" pitchFamily="18" charset="0"/>
                      </a:rPr>
                      <m:t>𝜓</m:t>
                    </m:r>
                    <m:r>
                      <a:rPr lang="en-US" altLang="zh-CN" sz="2000" b="0" i="1" smtClean="0">
                        <a:solidFill>
                          <a:srgbClr val="FF0000"/>
                        </a:solidFill>
                        <a:latin typeface="Cambria Math" panose="02040503050406030204" pitchFamily="18" charset="0"/>
                      </a:rPr>
                      <m:t>(3686)</m:t>
                    </m:r>
                  </m:oMath>
                </a14:m>
                <a:endParaRPr lang="zh-CN" altLang="en-US" sz="20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8F15F5EA-FC7F-4F4E-A607-61BAEAC70110}"/>
                  </a:ext>
                </a:extLst>
              </p:cNvPr>
              <p:cNvSpPr txBox="1">
                <a:spLocks noRot="1" noChangeAspect="1" noMove="1" noResize="1" noEditPoints="1" noAdjustHandles="1" noChangeArrowheads="1" noChangeShapeType="1" noTextEdit="1"/>
              </p:cNvSpPr>
              <p:nvPr/>
            </p:nvSpPr>
            <p:spPr>
              <a:xfrm>
                <a:off x="1336626" y="1915635"/>
                <a:ext cx="3512800" cy="400110"/>
              </a:xfrm>
              <a:prstGeom prst="rect">
                <a:avLst/>
              </a:prstGeom>
              <a:blipFill>
                <a:blip r:embed="rId12"/>
                <a:stretch>
                  <a:fillRect l="-1799" t="-6061" b="-24242"/>
                </a:stretch>
              </a:blipFill>
            </p:spPr>
            <p:txBody>
              <a:bodyPr/>
              <a:lstStyle/>
              <a:p>
                <a:r>
                  <a:rPr lang="zh-CN" altLang="en-US">
                    <a:noFill/>
                  </a:rPr>
                  <a:t> </a:t>
                </a:r>
              </a:p>
            </p:txBody>
          </p:sp>
        </mc:Fallback>
      </mc:AlternateContent>
      <p:grpSp>
        <p:nvGrpSpPr>
          <p:cNvPr id="6" name="组合 5">
            <a:extLst>
              <a:ext uri="{FF2B5EF4-FFF2-40B4-BE49-F238E27FC236}">
                <a16:creationId xmlns:a16="http://schemas.microsoft.com/office/drawing/2014/main" id="{F9335626-479C-7B26-DBF7-BFF5B0A1AF52}"/>
              </a:ext>
            </a:extLst>
          </p:cNvPr>
          <p:cNvGrpSpPr/>
          <p:nvPr/>
        </p:nvGrpSpPr>
        <p:grpSpPr>
          <a:xfrm>
            <a:off x="5051032" y="3755142"/>
            <a:ext cx="7119135" cy="2783770"/>
            <a:chOff x="4470125" y="3646065"/>
            <a:chExt cx="7119135" cy="2783770"/>
          </a:xfrm>
        </p:grpSpPr>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D04F3864-18F0-4665-BDCE-7148CDF1A6B8}"/>
                    </a:ext>
                  </a:extLst>
                </p:cNvPr>
                <p:cNvSpPr txBox="1"/>
                <p:nvPr/>
              </p:nvSpPr>
              <p:spPr>
                <a:xfrm>
                  <a:off x="7137874" y="4682566"/>
                  <a:ext cx="4451386" cy="369332"/>
                </a:xfrm>
                <a:prstGeom prst="rect">
                  <a:avLst/>
                </a:prstGeom>
                <a:noFill/>
              </p:spPr>
              <p:txBody>
                <a:bodyPr wrap="square" rtlCol="0">
                  <a:spAutoFit/>
                </a:bodyPr>
                <a:lstStyle/>
                <a:p>
                  <a:r>
                    <a:rPr lang="en-US" altLang="zh-CN" dirty="0">
                      <a:solidFill>
                        <a:schemeClr val="accent2"/>
                      </a:solidFill>
                      <a:latin typeface="Times New Roman" panose="02020603050405020304" pitchFamily="18" charset="0"/>
                      <a:cs typeface="Times New Roman" panose="02020603050405020304" pitchFamily="18" charset="0"/>
                    </a:rPr>
                    <a:t>Opposite directions of the </a:t>
                  </a:r>
                  <a14:m>
                    <m:oMath xmlns:m="http://schemas.openxmlformats.org/officeDocument/2006/math">
                      <m:sSup>
                        <m:sSupPr>
                          <m:ctrlPr>
                            <a:rPr lang="en-US" altLang="zh-CN" b="0" i="1" smtClean="0">
                              <a:solidFill>
                                <a:schemeClr val="accent2"/>
                              </a:solidFill>
                              <a:latin typeface="Cambria Math" panose="02040503050406030204" pitchFamily="18" charset="0"/>
                            </a:rPr>
                          </m:ctrlPr>
                        </m:sSupPr>
                        <m:e>
                          <m:r>
                            <m:rPr>
                              <m:sty m:val="p"/>
                            </m:rPr>
                            <a:rPr lang="en-US" altLang="zh-CN" b="0" i="0" smtClean="0">
                              <a:solidFill>
                                <a:schemeClr val="accent2"/>
                              </a:solidFill>
                              <a:latin typeface="Cambria Math" panose="02040503050406030204" pitchFamily="18" charset="0"/>
                            </a:rPr>
                            <m:t>Σ</m:t>
                          </m:r>
                        </m:e>
                        <m:sup>
                          <m:r>
                            <a:rPr lang="en-US" altLang="zh-CN" b="0" i="1" smtClean="0">
                              <a:solidFill>
                                <a:schemeClr val="accent2"/>
                              </a:solidFill>
                              <a:latin typeface="Cambria Math" panose="02040503050406030204" pitchFamily="18" charset="0"/>
                            </a:rPr>
                            <m:t>0</m:t>
                          </m:r>
                        </m:sup>
                      </m:sSup>
                    </m:oMath>
                  </a14:m>
                  <a:r>
                    <a:rPr lang="en-US" altLang="zh-CN" dirty="0">
                      <a:solidFill>
                        <a:schemeClr val="accent2"/>
                      </a:solidFill>
                      <a:latin typeface="Times New Roman" panose="02020603050405020304" pitchFamily="18" charset="0"/>
                      <a:cs typeface="Times New Roman" panose="02020603050405020304" pitchFamily="18" charset="0"/>
                    </a:rPr>
                    <a:t> polarization</a:t>
                  </a:r>
                  <a:endParaRPr lang="zh-CN" altLang="en-US" dirty="0">
                    <a:solidFill>
                      <a:schemeClr val="accent2"/>
                    </a:solidFill>
                    <a:latin typeface="Times New Roman" panose="02020603050405020304" pitchFamily="18" charset="0"/>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D04F3864-18F0-4665-BDCE-7148CDF1A6B8}"/>
                    </a:ext>
                  </a:extLst>
                </p:cNvPr>
                <p:cNvSpPr txBox="1">
                  <a:spLocks noRot="1" noChangeAspect="1" noMove="1" noResize="1" noEditPoints="1" noAdjustHandles="1" noChangeArrowheads="1" noChangeShapeType="1" noTextEdit="1"/>
                </p:cNvSpPr>
                <p:nvPr/>
              </p:nvSpPr>
              <p:spPr>
                <a:xfrm>
                  <a:off x="7137874" y="4682566"/>
                  <a:ext cx="4451386" cy="369332"/>
                </a:xfrm>
                <a:prstGeom prst="rect">
                  <a:avLst/>
                </a:prstGeom>
                <a:blipFill>
                  <a:blip r:embed="rId13"/>
                  <a:stretch>
                    <a:fillRect l="-1136" t="-6667" b="-23333"/>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EEF605A7-FB7F-4D81-82AD-09DCF131F753}"/>
                </a:ext>
              </a:extLst>
            </p:cNvPr>
            <p:cNvSpPr txBox="1"/>
            <p:nvPr/>
          </p:nvSpPr>
          <p:spPr>
            <a:xfrm>
              <a:off x="7135975" y="6060503"/>
              <a:ext cx="4061286" cy="369332"/>
            </a:xfrm>
            <a:prstGeom prst="rect">
              <a:avLst/>
            </a:prstGeom>
            <a:noFill/>
          </p:spPr>
          <p:txBody>
            <a:bodyPr wrap="square" rtlCol="0">
              <a:spAutoFit/>
            </a:bodyPr>
            <a:lstStyle/>
            <a:p>
              <a:r>
                <a:rPr lang="en-US" altLang="zh-CN" dirty="0">
                  <a:solidFill>
                    <a:schemeClr val="accent4">
                      <a:lumMod val="75000"/>
                    </a:schemeClr>
                  </a:solidFill>
                  <a:latin typeface="Times New Roman" panose="02020603050405020304" pitchFamily="18" charset="0"/>
                  <a:cs typeface="Times New Roman" panose="02020603050405020304" pitchFamily="18" charset="0"/>
                </a:rPr>
                <a:t>The first strong-CP test in hyperon decays.</a:t>
              </a:r>
              <a:endParaRPr lang="zh-CN" altLang="en-US" dirty="0">
                <a:solidFill>
                  <a:schemeClr val="accent4">
                    <a:lumMod val="7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E5BC2C4B-E76B-42C6-85B2-9A4CD1BF1981}"/>
                    </a:ext>
                  </a:extLst>
                </p:cNvPr>
                <p:cNvSpPr txBox="1"/>
                <p:nvPr/>
              </p:nvSpPr>
              <p:spPr>
                <a:xfrm>
                  <a:off x="7137874" y="5202126"/>
                  <a:ext cx="4169229" cy="646331"/>
                </a:xfrm>
                <a:prstGeom prst="rect">
                  <a:avLst/>
                </a:prstGeom>
                <a:noFill/>
              </p:spPr>
              <p:txBody>
                <a:bodyPr wrap="square" rtlCol="0">
                  <a:spAutoFit/>
                </a:bodyPr>
                <a:lstStyle/>
                <a:p>
                  <a:r>
                    <a:rPr lang="en-US" altLang="zh-CN" dirty="0">
                      <a:solidFill>
                        <a:srgbClr val="0070C0"/>
                      </a:solidFill>
                      <a:latin typeface="Times New Roman" panose="02020603050405020304" pitchFamily="18" charset="0"/>
                      <a:cs typeface="Times New Roman" panose="02020603050405020304" pitchFamily="18" charset="0"/>
                    </a:rPr>
                    <a:t>The first attempt to measure the P-violating decay parameter of </a:t>
                  </a:r>
                  <a14:m>
                    <m:oMath xmlns:m="http://schemas.openxmlformats.org/officeDocument/2006/math">
                      <m:r>
                        <m:rPr>
                          <m:sty m:val="p"/>
                        </m:rPr>
                        <a:rPr lang="en-US" altLang="zh-CN" b="0" i="0" smtClean="0">
                          <a:solidFill>
                            <a:srgbClr val="0070C0"/>
                          </a:solidFill>
                          <a:latin typeface="Cambria Math" panose="02040503050406030204" pitchFamily="18" charset="0"/>
                          <a:cs typeface="Times New Roman" panose="02020603050405020304" pitchFamily="18" charset="0"/>
                        </a:rPr>
                        <m:t>Σ</m:t>
                      </m:r>
                      <m:r>
                        <a:rPr lang="en-US" altLang="zh-CN" b="0" i="1" smtClean="0">
                          <a:solidFill>
                            <a:srgbClr val="0070C0"/>
                          </a:solidFill>
                          <a:latin typeface="Cambria Math" panose="02040503050406030204" pitchFamily="18" charset="0"/>
                          <a:cs typeface="Times New Roman" panose="02020603050405020304" pitchFamily="18" charset="0"/>
                        </a:rPr>
                        <m:t>→</m:t>
                      </m:r>
                      <m:r>
                        <m:rPr>
                          <m:sty m:val="p"/>
                        </m:rPr>
                        <a:rPr lang="en-US" altLang="zh-CN" b="0" i="0" smtClean="0">
                          <a:solidFill>
                            <a:srgbClr val="0070C0"/>
                          </a:solidFill>
                          <a:latin typeface="Cambria Math" panose="02040503050406030204" pitchFamily="18" charset="0"/>
                          <a:cs typeface="Times New Roman" panose="02020603050405020304" pitchFamily="18" charset="0"/>
                        </a:rPr>
                        <m:t>Λ</m:t>
                      </m:r>
                      <m:r>
                        <a:rPr lang="en-US" altLang="zh-CN" b="0" i="1" smtClean="0">
                          <a:solidFill>
                            <a:srgbClr val="0070C0"/>
                          </a:solidFill>
                          <a:latin typeface="Cambria Math" panose="02040503050406030204" pitchFamily="18" charset="0"/>
                          <a:cs typeface="Times New Roman" panose="02020603050405020304" pitchFamily="18" charset="0"/>
                        </a:rPr>
                        <m:t>𝛾</m:t>
                      </m:r>
                    </m:oMath>
                  </a14:m>
                  <a:r>
                    <a:rPr lang="en-US" altLang="zh-CN" dirty="0">
                      <a:solidFill>
                        <a:srgbClr val="0070C0"/>
                      </a:solidFill>
                      <a:latin typeface="Times New Roman" panose="02020603050405020304" pitchFamily="18" charset="0"/>
                      <a:cs typeface="Times New Roman" panose="02020603050405020304" pitchFamily="18" charset="0"/>
                    </a:rPr>
                    <a:t>.</a:t>
                  </a:r>
                  <a:endParaRPr lang="zh-CN" altLang="en-US"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E5BC2C4B-E76B-42C6-85B2-9A4CD1BF1981}"/>
                    </a:ext>
                  </a:extLst>
                </p:cNvPr>
                <p:cNvSpPr txBox="1">
                  <a:spLocks noRot="1" noChangeAspect="1" noMove="1" noResize="1" noEditPoints="1" noAdjustHandles="1" noChangeArrowheads="1" noChangeShapeType="1" noTextEdit="1"/>
                </p:cNvSpPr>
                <p:nvPr/>
              </p:nvSpPr>
              <p:spPr>
                <a:xfrm>
                  <a:off x="7137874" y="5202126"/>
                  <a:ext cx="4169229" cy="646331"/>
                </a:xfrm>
                <a:prstGeom prst="rect">
                  <a:avLst/>
                </a:prstGeom>
                <a:blipFill>
                  <a:blip r:embed="rId14"/>
                  <a:stretch>
                    <a:fillRect l="-1212" t="-3922" b="-15686"/>
                  </a:stretch>
                </a:blipFill>
              </p:spPr>
              <p:txBody>
                <a:bodyPr/>
                <a:lstStyle/>
                <a:p>
                  <a:r>
                    <a:rPr lang="zh-CN" altLang="en-US">
                      <a:noFill/>
                    </a:rPr>
                    <a:t> </a:t>
                  </a:r>
                </a:p>
              </p:txBody>
            </p:sp>
          </mc:Fallback>
        </mc:AlternateContent>
        <p:cxnSp>
          <p:nvCxnSpPr>
            <p:cNvPr id="18" name="直接箭头连接符 17">
              <a:extLst>
                <a:ext uri="{FF2B5EF4-FFF2-40B4-BE49-F238E27FC236}">
                  <a16:creationId xmlns:a16="http://schemas.microsoft.com/office/drawing/2014/main" id="{12763D5D-CD58-492D-83D4-C5541C3570DE}"/>
                </a:ext>
              </a:extLst>
            </p:cNvPr>
            <p:cNvCxnSpPr>
              <a:cxnSpLocks/>
              <a:endCxn id="7" idx="1"/>
            </p:cNvCxnSpPr>
            <p:nvPr/>
          </p:nvCxnSpPr>
          <p:spPr>
            <a:xfrm>
              <a:off x="4470125" y="3646065"/>
              <a:ext cx="2700117" cy="1221167"/>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DC7DA56A-F165-4474-944A-50328FEBCDDB}"/>
                </a:ext>
              </a:extLst>
            </p:cNvPr>
            <p:cNvCxnSpPr>
              <a:cxnSpLocks/>
              <a:endCxn id="11" idx="1"/>
            </p:cNvCxnSpPr>
            <p:nvPr/>
          </p:nvCxnSpPr>
          <p:spPr>
            <a:xfrm>
              <a:off x="4470125" y="4648102"/>
              <a:ext cx="2700117" cy="8771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9C648AE2-9CB7-48F2-8BA7-C6AF115640A6}"/>
                </a:ext>
              </a:extLst>
            </p:cNvPr>
            <p:cNvCxnSpPr>
              <a:cxnSpLocks/>
              <a:endCxn id="8" idx="1"/>
            </p:cNvCxnSpPr>
            <p:nvPr/>
          </p:nvCxnSpPr>
          <p:spPr>
            <a:xfrm>
              <a:off x="4470125" y="5536390"/>
              <a:ext cx="2698218" cy="708779"/>
            </a:xfrm>
            <a:prstGeom prst="straightConnector1">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1ADC1946-81FD-46A9-ACF3-4A9D70E3D94C}"/>
                </a:ext>
              </a:extLst>
            </p:cNvPr>
            <p:cNvCxnSpPr>
              <a:cxnSpLocks/>
              <a:endCxn id="7" idx="1"/>
            </p:cNvCxnSpPr>
            <p:nvPr/>
          </p:nvCxnSpPr>
          <p:spPr>
            <a:xfrm>
              <a:off x="4470125" y="4227076"/>
              <a:ext cx="2700117" cy="64015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2" name="页脚占位符 1">
            <a:extLst>
              <a:ext uri="{FF2B5EF4-FFF2-40B4-BE49-F238E27FC236}">
                <a16:creationId xmlns:a16="http://schemas.microsoft.com/office/drawing/2014/main" id="{B27B8386-CD18-4532-86A2-E00001F7AD4B}"/>
              </a:ext>
            </a:extLst>
          </p:cNvPr>
          <p:cNvSpPr>
            <a:spLocks noGrp="1"/>
          </p:cNvSpPr>
          <p:nvPr>
            <p:ph type="ftr" sz="quarter" idx="11"/>
          </p:nvPr>
        </p:nvSpPr>
        <p:spPr/>
        <p:txBody>
          <a:bodyPr/>
          <a:lstStyle/>
          <a:p>
            <a:r>
              <a:rPr lang="en-US" altLang="zh-CN"/>
              <a:t>HADRON2025</a:t>
            </a:r>
            <a:endParaRPr lang="zh-CN" altLang="en-US"/>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7405ACC0-91F0-43B5-8BD0-2F627615707D}"/>
                  </a:ext>
                </a:extLst>
              </p:cNvPr>
              <p:cNvSpPr txBox="1"/>
              <p:nvPr/>
            </p:nvSpPr>
            <p:spPr>
              <a:xfrm>
                <a:off x="10259285" y="3174014"/>
                <a:ext cx="1757969" cy="830997"/>
              </a:xfrm>
              <a:prstGeom prst="rect">
                <a:avLst/>
              </a:prstGeom>
              <a:noFill/>
            </p:spPr>
            <p:txBody>
              <a:bodyPr wrap="square" rtlCol="0">
                <a:spAutoFit/>
              </a:bodyPr>
              <a:lstStyle/>
              <a:p>
                <a:r>
                  <a:rPr lang="en-US" altLang="zh-CN" sz="1600" dirty="0">
                    <a:solidFill>
                      <a:srgbClr val="FF0000"/>
                    </a:solidFill>
                    <a:latin typeface="Times New Roman" panose="02020603050405020304" pitchFamily="18" charset="0"/>
                    <a:cs typeface="Times New Roman" panose="02020603050405020304" pitchFamily="18" charset="0"/>
                  </a:rPr>
                  <a:t>Similar behavior is observed in </a:t>
                </a:r>
                <a14:m>
                  <m:oMath xmlns:m="http://schemas.openxmlformats.org/officeDocument/2006/math">
                    <m:sSup>
                      <m:sSupPr>
                        <m:ctrlPr>
                          <a:rPr lang="en-US" altLang="zh-CN" sz="1600" b="0" i="1" dirty="0" smtClean="0">
                            <a:solidFill>
                              <a:srgbClr val="FF0000"/>
                            </a:solidFill>
                            <a:effectLst/>
                            <a:latin typeface="Cambria Math" panose="02040503050406030204" pitchFamily="18" charset="0"/>
                          </a:rPr>
                        </m:ctrlPr>
                      </m:sSupPr>
                      <m:e>
                        <m:r>
                          <m:rPr>
                            <m:sty m:val="p"/>
                          </m:rPr>
                          <a:rPr lang="el-GR" altLang="zh-CN" sz="1600" i="0" dirty="0" smtClean="0">
                            <a:solidFill>
                              <a:srgbClr val="FF0000"/>
                            </a:solidFill>
                            <a:effectLst/>
                            <a:latin typeface="Cambria Math" panose="02040503050406030204" pitchFamily="18" charset="0"/>
                          </a:rPr>
                          <m:t>Σ</m:t>
                        </m:r>
                      </m:e>
                      <m:sup>
                        <m:r>
                          <a:rPr lang="en-US" altLang="zh-CN" sz="1600" b="0" i="0" dirty="0" smtClean="0">
                            <a:solidFill>
                              <a:srgbClr val="FF0000"/>
                            </a:solidFill>
                            <a:effectLst/>
                            <a:latin typeface="Cambria Math" panose="02040503050406030204" pitchFamily="18" charset="0"/>
                          </a:rPr>
                          <m:t>+</m:t>
                        </m:r>
                      </m:sup>
                    </m:sSup>
                  </m:oMath>
                </a14:m>
                <a:r>
                  <a:rPr lang="en-US" altLang="zh-CN" sz="1600" dirty="0">
                    <a:solidFill>
                      <a:srgbClr val="FF0000"/>
                    </a:solidFill>
                    <a:latin typeface="Times New Roman" panose="02020603050405020304" pitchFamily="18" charset="0"/>
                    <a:cs typeface="Times New Roman" panose="02020603050405020304" pitchFamily="18" charset="0"/>
                  </a:rPr>
                  <a:t>, but not in </a:t>
                </a:r>
                <a14:m>
                  <m:oMath xmlns:m="http://schemas.openxmlformats.org/officeDocument/2006/math">
                    <m:r>
                      <m:rPr>
                        <m:sty m:val="p"/>
                      </m:rPr>
                      <a:rPr lang="en-US" altLang="zh-CN" sz="1600" b="0" i="0" dirty="0" smtClean="0">
                        <a:solidFill>
                          <a:srgbClr val="FF0000"/>
                        </a:solidFill>
                        <a:latin typeface="Cambria Math" panose="02040503050406030204" pitchFamily="18" charset="0"/>
                      </a:rPr>
                      <m:t>Λ</m:t>
                    </m:r>
                    <m:r>
                      <a:rPr lang="en-US" altLang="zh-CN" sz="1600" b="0" i="0" dirty="0" smtClean="0">
                        <a:solidFill>
                          <a:srgbClr val="FF0000"/>
                        </a:solidFill>
                        <a:latin typeface="Cambria Math" panose="02040503050406030204" pitchFamily="18" charset="0"/>
                      </a:rPr>
                      <m:t> </m:t>
                    </m:r>
                    <m:r>
                      <m:rPr>
                        <m:sty m:val="p"/>
                      </m:rPr>
                      <a:rPr lang="en-US" altLang="zh-CN" sz="1600" b="0" i="0" dirty="0" smtClean="0">
                        <a:solidFill>
                          <a:srgbClr val="FF0000"/>
                        </a:solidFill>
                        <a:latin typeface="Cambria Math" panose="02040503050406030204" pitchFamily="18" charset="0"/>
                      </a:rPr>
                      <m:t>or</m:t>
                    </m:r>
                    <m:r>
                      <a:rPr lang="en-US" altLang="zh-CN" sz="1600" b="0" i="0" dirty="0" smtClean="0">
                        <a:solidFill>
                          <a:srgbClr val="FF0000"/>
                        </a:solidFill>
                        <a:latin typeface="Cambria Math" panose="02040503050406030204" pitchFamily="18" charset="0"/>
                      </a:rPr>
                      <m:t> </m:t>
                    </m:r>
                    <m:r>
                      <m:rPr>
                        <m:sty m:val="p"/>
                      </m:rPr>
                      <a:rPr lang="en-US" altLang="zh-CN" sz="1600" b="0" i="0" dirty="0" smtClean="0">
                        <a:solidFill>
                          <a:srgbClr val="FF0000"/>
                        </a:solidFill>
                        <a:latin typeface="Cambria Math" panose="02040503050406030204" pitchFamily="18" charset="0"/>
                      </a:rPr>
                      <m:t>Ξ</m:t>
                    </m:r>
                  </m:oMath>
                </a14:m>
                <a:r>
                  <a:rPr lang="en-US" altLang="zh-CN" sz="1600" dirty="0">
                    <a:solidFill>
                      <a:srgbClr val="FF0000"/>
                    </a:solidFill>
                    <a:latin typeface="Times New Roman" panose="02020603050405020304" pitchFamily="18" charset="0"/>
                    <a:cs typeface="Times New Roman" panose="02020603050405020304" pitchFamily="18" charset="0"/>
                  </a:rPr>
                  <a:t>!</a:t>
                </a:r>
                <a:endParaRPr lang="zh-CN" altLang="en-US" sz="16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3" name="文本框 2">
                <a:extLst>
                  <a:ext uri="{FF2B5EF4-FFF2-40B4-BE49-F238E27FC236}">
                    <a16:creationId xmlns:a16="http://schemas.microsoft.com/office/drawing/2014/main" id="{7405ACC0-91F0-43B5-8BD0-2F627615707D}"/>
                  </a:ext>
                </a:extLst>
              </p:cNvPr>
              <p:cNvSpPr txBox="1">
                <a:spLocks noRot="1" noChangeAspect="1" noMove="1" noResize="1" noEditPoints="1" noAdjustHandles="1" noChangeArrowheads="1" noChangeShapeType="1" noTextEdit="1"/>
              </p:cNvSpPr>
              <p:nvPr/>
            </p:nvSpPr>
            <p:spPr>
              <a:xfrm>
                <a:off x="10259285" y="3174014"/>
                <a:ext cx="1757969" cy="830997"/>
              </a:xfrm>
              <a:prstGeom prst="rect">
                <a:avLst/>
              </a:prstGeom>
              <a:blipFill>
                <a:blip r:embed="rId15"/>
                <a:stretch>
                  <a:fillRect l="-2083" t="-2206" r="-3472" b="-8824"/>
                </a:stretch>
              </a:blipFill>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1A041B52-9DD5-FD18-6712-2EE8A943E81F}"/>
              </a:ext>
            </a:extLst>
          </p:cNvPr>
          <p:cNvSpPr txBox="1"/>
          <p:nvPr/>
        </p:nvSpPr>
        <p:spPr>
          <a:xfrm>
            <a:off x="3478291" y="626615"/>
            <a:ext cx="4288097" cy="369332"/>
          </a:xfrm>
          <a:prstGeom prst="rect">
            <a:avLst/>
          </a:prstGeom>
          <a:noFill/>
        </p:spPr>
        <p:txBody>
          <a:bodyPr wrap="square">
            <a:spAutoFit/>
          </a:bodyPr>
          <a:lstStyle/>
          <a:p>
            <a:r>
              <a:rPr lang="en-US" altLang="zh-CN" b="0" dirty="0">
                <a:solidFill>
                  <a:srgbClr val="FF0000"/>
                </a:solidFill>
                <a:effectLst/>
                <a:latin typeface="Times New Roman" panose="02020603050405020304" pitchFamily="18" charset="0"/>
                <a:cs typeface="Times New Roman" panose="02020603050405020304" pitchFamily="18" charset="0"/>
              </a:rPr>
              <a:t>Phys. Rev. Lett. </a:t>
            </a:r>
            <a:r>
              <a:rPr lang="en-US" altLang="zh-CN" b="0" i="0" dirty="0">
                <a:solidFill>
                  <a:srgbClr val="FF0000"/>
                </a:solidFill>
                <a:effectLst/>
                <a:latin typeface="Times New Roman" panose="02020603050405020304" pitchFamily="18" charset="0"/>
                <a:cs typeface="Times New Roman" panose="02020603050405020304" pitchFamily="18" charset="0"/>
              </a:rPr>
              <a:t>133 (2024) 10, 101902</a:t>
            </a:r>
            <a:endParaRPr lang="zh-CN" alt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513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a:xfrm>
                <a:off x="2152650" y="170721"/>
                <a:ext cx="7886700" cy="637764"/>
              </a:xfrm>
            </p:spPr>
            <p:txBody>
              <a:bodyPr>
                <a:normAutofit fontScale="90000"/>
              </a:bodyPr>
              <a:lstStyle/>
              <a:p>
                <a:pPr algn="ctr"/>
                <a:r>
                  <a:rPr kumimoji="1" lang="en-US" altLang="zh-CN" b="1" dirty="0">
                    <a:solidFill>
                      <a:srgbClr val="FF0000"/>
                    </a:solidFill>
                    <a:latin typeface="+mn-lt"/>
                    <a:ea typeface="Heiti SC Light" charset="-122"/>
                    <a:cs typeface="Heiti SC Light" charset="-122"/>
                  </a:rPr>
                  <a:t>More and more  </a:t>
                </a:r>
                <a14:m>
                  <m:oMath xmlns:m="http://schemas.openxmlformats.org/officeDocument/2006/math">
                    <m:r>
                      <a:rPr lang="en-US" altLang="zh-CN" b="1" i="1" kern="100">
                        <a:solidFill>
                          <a:srgbClr val="FF0000"/>
                        </a:solidFill>
                        <a:latin typeface="Cambria Math" panose="02040503050406030204" pitchFamily="18" charset="0"/>
                        <a:ea typeface="Heiti SC Light" charset="-122"/>
                        <a:cs typeface="Heiti SC Light" charset="-122"/>
                      </a:rPr>
                      <m:t>𝑱</m:t>
                    </m:r>
                    <m:r>
                      <a:rPr lang="en-US" altLang="zh-CN" b="1" i="1" kern="100">
                        <a:solidFill>
                          <a:srgbClr val="FF0000"/>
                        </a:solidFill>
                        <a:latin typeface="Cambria Math" panose="02040503050406030204" pitchFamily="18" charset="0"/>
                        <a:ea typeface="Heiti SC Light" charset="-122"/>
                        <a:cs typeface="Heiti SC Light" charset="-122"/>
                      </a:rPr>
                      <m:t>/</m:t>
                    </m:r>
                    <m:r>
                      <a:rPr lang="en-US" altLang="zh-CN" b="1" i="1" kern="100">
                        <a:solidFill>
                          <a:srgbClr val="FF0000"/>
                        </a:solidFill>
                        <a:latin typeface="Cambria Math" panose="02040503050406030204" pitchFamily="18" charset="0"/>
                        <a:ea typeface="Heiti SC Light" charset="-122"/>
                        <a:cs typeface="Heiti SC Light" charset="-122"/>
                      </a:rPr>
                      <m:t>𝝍</m:t>
                    </m:r>
                  </m:oMath>
                </a14:m>
                <a:r>
                  <a:rPr kumimoji="1" lang="en-US" altLang="zh-CN" b="1" dirty="0">
                    <a:solidFill>
                      <a:srgbClr val="FF0000"/>
                    </a:solidFill>
                    <a:latin typeface="+mn-lt"/>
                  </a:rPr>
                  <a:t> needed</a:t>
                </a:r>
                <a:endParaRPr kumimoji="1" lang="zh-CN" altLang="en-US" b="1" dirty="0">
                  <a:solidFill>
                    <a:srgbClr val="FF0000"/>
                  </a:solidFill>
                  <a:latin typeface="+mn-lt"/>
                </a:endParaRPr>
              </a:p>
            </p:txBody>
          </p:sp>
        </mc:Choice>
        <mc:Fallback xmlns="">
          <p:sp>
            <p:nvSpPr>
              <p:cNvPr id="2" name="标题 1"/>
              <p:cNvSpPr>
                <a:spLocks noGrp="1" noRot="1" noChangeAspect="1" noMove="1" noResize="1" noEditPoints="1" noAdjustHandles="1" noChangeArrowheads="1" noChangeShapeType="1" noTextEdit="1"/>
              </p:cNvSpPr>
              <p:nvPr>
                <p:ph type="title"/>
              </p:nvPr>
            </p:nvSpPr>
            <p:spPr>
              <a:xfrm>
                <a:off x="2152650" y="170721"/>
                <a:ext cx="7886700" cy="637764"/>
              </a:xfrm>
              <a:blipFill>
                <a:blip r:embed="rId2"/>
                <a:stretch>
                  <a:fillRect t="-25490" b="-41176"/>
                </a:stretch>
              </a:blipFill>
            </p:spPr>
            <p:txBody>
              <a:bodyPr/>
              <a:lstStyle/>
              <a:p>
                <a:r>
                  <a:rPr lang="zh-CN" altLang="en-US">
                    <a:noFill/>
                  </a:rPr>
                  <a:t> </a:t>
                </a:r>
              </a:p>
            </p:txBody>
          </p:sp>
        </mc:Fallback>
      </mc:AlternateContent>
      <p:sp>
        <p:nvSpPr>
          <p:cNvPr id="6" name="幻灯片编号占位符 5"/>
          <p:cNvSpPr>
            <a:spLocks noGrp="1"/>
          </p:cNvSpPr>
          <p:nvPr>
            <p:ph type="sldNum" sz="quarter" idx="12"/>
          </p:nvPr>
        </p:nvSpPr>
        <p:spPr/>
        <p:txBody>
          <a:bodyPr/>
          <a:lstStyle/>
          <a:p>
            <a:fld id="{3880D999-AB6E-D04A-B8ED-211468A87D9E}" type="slidenum">
              <a:rPr kumimoji="1" lang="zh-CN" altLang="en-US" smtClean="0"/>
              <a:t>38</a:t>
            </a:fld>
            <a:endParaRPr kumimoji="1" lang="zh-CN" altLang="en-US"/>
          </a:p>
        </p:txBody>
      </p:sp>
      <p:grpSp>
        <p:nvGrpSpPr>
          <p:cNvPr id="13" name="组合 12">
            <a:extLst>
              <a:ext uri="{FF2B5EF4-FFF2-40B4-BE49-F238E27FC236}">
                <a16:creationId xmlns:a16="http://schemas.microsoft.com/office/drawing/2014/main" id="{AD81705E-0A0F-CB09-136E-EE80853CD33C}"/>
              </a:ext>
            </a:extLst>
          </p:cNvPr>
          <p:cNvGrpSpPr/>
          <p:nvPr/>
        </p:nvGrpSpPr>
        <p:grpSpPr>
          <a:xfrm>
            <a:off x="1354407" y="966467"/>
            <a:ext cx="10734053" cy="5572445"/>
            <a:chOff x="267013" y="854742"/>
            <a:chExt cx="10734053" cy="5572445"/>
          </a:xfrm>
        </p:grpSpPr>
        <p:sp>
          <p:nvSpPr>
            <p:cNvPr id="8" name="下箭头 7"/>
            <p:cNvSpPr/>
            <p:nvPr/>
          </p:nvSpPr>
          <p:spPr>
            <a:xfrm>
              <a:off x="6655991" y="327138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9" name="文本框 8"/>
                <p:cNvSpPr txBox="1"/>
                <p:nvPr/>
              </p:nvSpPr>
              <p:spPr>
                <a:xfrm>
                  <a:off x="4630521" y="4183501"/>
                  <a:ext cx="5189754" cy="1813573"/>
                </a:xfrm>
                <a:prstGeom prst="rect">
                  <a:avLst/>
                </a:prstGeom>
                <a:solidFill>
                  <a:schemeClr val="accent4">
                    <a:lumMod val="20000"/>
                    <a:lumOff val="80000"/>
                  </a:schemeClr>
                </a:solidFill>
              </p:spPr>
              <p:txBody>
                <a:bodyPr wrap="none" rtlCol="0">
                  <a:spAutoFit/>
                </a:bodyPr>
                <a:lstStyle/>
                <a:p>
                  <a:pPr>
                    <a:lnSpc>
                      <a:spcPct val="150000"/>
                    </a:lnSpc>
                  </a:pPr>
                  <a:r>
                    <a:rPr kumimoji="1" lang="en-US" altLang="zh-CN" sz="2400" b="1" dirty="0">
                      <a:solidFill>
                        <a:srgbClr val="FF0000"/>
                      </a:solidFill>
                      <a:ea typeface="Heiti SC Light" charset="-122"/>
                      <a:cs typeface="Heiti SC Light" charset="-122"/>
                    </a:rPr>
                    <a:t>10 Billions of hyperon pairs produced </a:t>
                  </a:r>
                </a:p>
                <a:p>
                  <a:pPr>
                    <a:lnSpc>
                      <a:spcPct val="150000"/>
                    </a:lnSpc>
                  </a:pPr>
                  <a:r>
                    <a:rPr kumimoji="1" lang="en-US" altLang="zh-CN" sz="2400" b="1" dirty="0">
                      <a:solidFill>
                        <a:srgbClr val="FF0000"/>
                      </a:solidFill>
                      <a:ea typeface="Heiti SC Light" charset="-122"/>
                      <a:cs typeface="Heiti SC Light" charset="-122"/>
                    </a:rPr>
                    <a:t>Billion of hyperon pairs reconstructed  </a:t>
                  </a:r>
                </a:p>
                <a:p>
                  <a:pPr>
                    <a:lnSpc>
                      <a:spcPct val="150000"/>
                    </a:lnSpc>
                  </a:pPr>
                  <a:r>
                    <a:rPr kumimoji="1" lang="en-US" altLang="zh-CN" sz="2400" b="1" dirty="0">
                      <a:solidFill>
                        <a:srgbClr val="FF0000"/>
                      </a:solidFill>
                      <a:ea typeface="Heiti SC Light" charset="-122"/>
                      <a:cs typeface="Heiti SC Light" charset="-122"/>
                    </a:rPr>
                    <a:t>CPV</a:t>
                  </a:r>
                  <a:r>
                    <a:rPr kumimoji="1" lang="zh-CN" altLang="en-US" sz="2400" b="1" dirty="0">
                      <a:solidFill>
                        <a:srgbClr val="FF0000"/>
                      </a:solidFill>
                      <a:ea typeface="Heiti SC Light" charset="-122"/>
                      <a:cs typeface="Heiti SC Light" charset="-122"/>
                    </a:rPr>
                    <a:t>： </a:t>
                  </a:r>
                  <a14:m>
                    <m:oMath xmlns:m="http://schemas.openxmlformats.org/officeDocument/2006/math">
                      <m:sSup>
                        <m:sSupPr>
                          <m:ctrlPr>
                            <a:rPr kumimoji="1" lang="en-US" altLang="zh-CN" sz="2400" b="1" i="1">
                              <a:solidFill>
                                <a:srgbClr val="FF0000"/>
                              </a:solidFill>
                              <a:latin typeface="Cambria Math" panose="02040503050406030204" pitchFamily="18" charset="0"/>
                              <a:ea typeface="Heiti SC Light" charset="-122"/>
                              <a:cs typeface="Heiti SC Light" charset="-122"/>
                            </a:rPr>
                          </m:ctrlPr>
                        </m:sSupPr>
                        <m:e>
                          <m:r>
                            <a:rPr kumimoji="1" lang="en-US" altLang="zh-CN" sz="2400" b="1" i="1">
                              <a:solidFill>
                                <a:srgbClr val="FF0000"/>
                              </a:solidFill>
                              <a:latin typeface="Cambria Math" charset="0"/>
                              <a:ea typeface="Heiti SC Light" charset="-122"/>
                              <a:cs typeface="Heiti SC Light" charset="-122"/>
                            </a:rPr>
                            <m:t>𝟏𝟎</m:t>
                          </m:r>
                        </m:e>
                        <m:sup>
                          <m:r>
                            <a:rPr kumimoji="1" lang="zh-CN" altLang="en-US" sz="2400" b="1" i="1">
                              <a:solidFill>
                                <a:srgbClr val="FF0000"/>
                              </a:solidFill>
                              <a:latin typeface="Cambria Math" charset="0"/>
                              <a:ea typeface="Heiti SC Light" charset="-122"/>
                              <a:cs typeface="Heiti SC Light" charset="-122"/>
                            </a:rPr>
                            <m:t>−</m:t>
                          </m:r>
                          <m:r>
                            <a:rPr kumimoji="1" lang="en-US" altLang="zh-CN" sz="2400" b="1" i="1">
                              <a:solidFill>
                                <a:srgbClr val="FF0000"/>
                              </a:solidFill>
                              <a:latin typeface="Cambria Math" charset="0"/>
                              <a:ea typeface="Heiti SC Light" charset="-122"/>
                              <a:cs typeface="Heiti SC Light" charset="-122"/>
                            </a:rPr>
                            <m:t>𝟒</m:t>
                          </m:r>
                        </m:sup>
                      </m:sSup>
                      <m:r>
                        <a:rPr kumimoji="1" lang="zh-CN" altLang="en-US" sz="2400" b="1" i="1">
                          <a:solidFill>
                            <a:srgbClr val="FF0000"/>
                          </a:solidFill>
                          <a:latin typeface="Cambria Math" charset="0"/>
                          <a:ea typeface="Heiti SC Light" charset="-122"/>
                          <a:cs typeface="Heiti SC Light" charset="-122"/>
                        </a:rPr>
                        <m:t> −</m:t>
                      </m:r>
                      <m:sSup>
                        <m:sSupPr>
                          <m:ctrlPr>
                            <a:rPr kumimoji="1" lang="en-US" altLang="zh-CN" sz="2400" b="1" i="1">
                              <a:solidFill>
                                <a:srgbClr val="FF0000"/>
                              </a:solidFill>
                              <a:latin typeface="Cambria Math" panose="02040503050406030204" pitchFamily="18" charset="0"/>
                              <a:ea typeface="Heiti SC Light" charset="-122"/>
                              <a:cs typeface="Heiti SC Light" charset="-122"/>
                            </a:rPr>
                          </m:ctrlPr>
                        </m:sSupPr>
                        <m:e>
                          <m:r>
                            <a:rPr kumimoji="1" lang="en-US" altLang="zh-CN" sz="2400" b="1" i="1">
                              <a:solidFill>
                                <a:srgbClr val="FF0000"/>
                              </a:solidFill>
                              <a:latin typeface="Cambria Math" charset="0"/>
                              <a:ea typeface="Heiti SC Light" charset="-122"/>
                              <a:cs typeface="Heiti SC Light" charset="-122"/>
                            </a:rPr>
                            <m:t>𝟏𝟎</m:t>
                          </m:r>
                        </m:e>
                        <m:sup>
                          <m:r>
                            <a:rPr kumimoji="1" lang="zh-CN" altLang="en-US" sz="2400" b="1" i="1">
                              <a:solidFill>
                                <a:srgbClr val="FF0000"/>
                              </a:solidFill>
                              <a:latin typeface="Cambria Math" charset="0"/>
                              <a:ea typeface="Heiti SC Light" charset="-122"/>
                              <a:cs typeface="Heiti SC Light" charset="-122"/>
                            </a:rPr>
                            <m:t>−</m:t>
                          </m:r>
                          <m:r>
                            <a:rPr kumimoji="1" lang="en-US" altLang="zh-CN" sz="2400" b="1" i="1">
                              <a:solidFill>
                                <a:srgbClr val="FF0000"/>
                              </a:solidFill>
                              <a:latin typeface="Cambria Math" charset="0"/>
                              <a:ea typeface="Heiti SC Light" charset="-122"/>
                              <a:cs typeface="Heiti SC Light" charset="-122"/>
                            </a:rPr>
                            <m:t>𝟓</m:t>
                          </m:r>
                        </m:sup>
                      </m:sSup>
                    </m:oMath>
                  </a14:m>
                  <a:endParaRPr kumimoji="1" lang="zh-CN" altLang="en-US" sz="2400" b="1" dirty="0">
                    <a:solidFill>
                      <a:srgbClr val="FF0000"/>
                    </a:solidFill>
                    <a:ea typeface="Heiti SC Light" charset="-122"/>
                    <a:cs typeface="Heiti SC Light" charset="-122"/>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4630521" y="4183501"/>
                  <a:ext cx="5189754" cy="1813573"/>
                </a:xfrm>
                <a:prstGeom prst="rect">
                  <a:avLst/>
                </a:prstGeom>
                <a:blipFill>
                  <a:blip r:embed="rId3"/>
                  <a:stretch>
                    <a:fillRect l="-1956" b="-1399"/>
                  </a:stretch>
                </a:blipFill>
              </p:spPr>
              <p:txBody>
                <a:bodyPr/>
                <a:lstStyle/>
                <a:p>
                  <a:r>
                    <a:rPr lang="zh-CN" altLang="en-US">
                      <a:noFill/>
                    </a:rPr>
                    <a:t> </a:t>
                  </a:r>
                </a:p>
              </p:txBody>
            </p:sp>
          </mc:Fallback>
        </mc:AlternateContent>
        <p:sp>
          <p:nvSpPr>
            <p:cNvPr id="10" name="文本框 9"/>
            <p:cNvSpPr txBox="1"/>
            <p:nvPr/>
          </p:nvSpPr>
          <p:spPr>
            <a:xfrm>
              <a:off x="5338233" y="5965522"/>
              <a:ext cx="4055406" cy="461665"/>
            </a:xfrm>
            <a:prstGeom prst="rect">
              <a:avLst/>
            </a:prstGeom>
            <a:noFill/>
          </p:spPr>
          <p:txBody>
            <a:bodyPr wrap="none" rtlCol="0">
              <a:spAutoFit/>
            </a:bodyPr>
            <a:lstStyle/>
            <a:p>
              <a:r>
                <a:rPr kumimoji="1" lang="en-US" altLang="zh-CN" sz="2400" b="1" dirty="0">
                  <a:solidFill>
                    <a:srgbClr val="FF0000"/>
                  </a:solidFill>
                  <a:ea typeface="Heiti SC Light" charset="-122"/>
                  <a:cs typeface="Heiti SC Light" charset="-122"/>
                </a:rPr>
                <a:t>Challenge the Standard Model</a:t>
              </a:r>
              <a:endParaRPr kumimoji="1" lang="zh-CN" altLang="en-US" sz="2400" b="1" dirty="0">
                <a:solidFill>
                  <a:srgbClr val="FF0000"/>
                </a:solidFill>
                <a:ea typeface="Heiti SC Light" charset="-122"/>
                <a:cs typeface="Heiti SC Light" charset="-122"/>
              </a:endParaRPr>
            </a:p>
          </p:txBody>
        </p:sp>
        <mc:AlternateContent xmlns:mc="http://schemas.openxmlformats.org/markup-compatibility/2006" xmlns:a14="http://schemas.microsoft.com/office/drawing/2010/main">
          <mc:Choice Requires="a14">
            <p:sp>
              <p:nvSpPr>
                <p:cNvPr id="11" name="矩形 10"/>
                <p:cNvSpPr/>
                <p:nvPr/>
              </p:nvSpPr>
              <p:spPr>
                <a:xfrm>
                  <a:off x="5559067" y="2591715"/>
                  <a:ext cx="2867708" cy="679673"/>
                </a:xfrm>
                <a:prstGeom prst="rect">
                  <a:avLst/>
                </a:prstGeom>
                <a:solidFill>
                  <a:schemeClr val="accent4">
                    <a:lumMod val="20000"/>
                    <a:lumOff val="80000"/>
                  </a:schemeClr>
                </a:solidFill>
              </p:spPr>
              <p:txBody>
                <a:bodyPr wrap="none">
                  <a:spAutoFit/>
                </a:bodyPr>
                <a:lstStyle/>
                <a:p>
                  <a:pPr>
                    <a:lnSpc>
                      <a:spcPct val="150000"/>
                    </a:lnSpc>
                  </a:pPr>
                  <a14:m>
                    <m:oMath xmlns:m="http://schemas.openxmlformats.org/officeDocument/2006/math">
                      <m:sSup>
                        <m:sSupPr>
                          <m:ctrlPr>
                            <a:rPr kumimoji="1" lang="en-US" altLang="zh-CN" sz="2800" b="1" i="1">
                              <a:solidFill>
                                <a:srgbClr val="002060"/>
                              </a:solidFill>
                              <a:latin typeface="Cambria Math" panose="02040503050406030204" pitchFamily="18" charset="0"/>
                              <a:ea typeface="Heiti SC Light" charset="-122"/>
                              <a:cs typeface="Heiti SC Light" charset="-122"/>
                            </a:rPr>
                          </m:ctrlPr>
                        </m:sSupPr>
                        <m:e>
                          <m:r>
                            <a:rPr kumimoji="1" lang="en-US" altLang="zh-CN" sz="2800" b="1" i="1">
                              <a:solidFill>
                                <a:srgbClr val="002060"/>
                              </a:solidFill>
                              <a:latin typeface="Cambria Math" charset="0"/>
                              <a:ea typeface="Heiti SC Light" charset="-122"/>
                              <a:cs typeface="Heiti SC Light" charset="-122"/>
                            </a:rPr>
                            <m:t>𝟏𝟎</m:t>
                          </m:r>
                        </m:e>
                        <m:sup>
                          <m:r>
                            <a:rPr kumimoji="1" lang="en-US" altLang="zh-CN" sz="2800" b="1" i="1">
                              <a:solidFill>
                                <a:srgbClr val="002060"/>
                              </a:solidFill>
                              <a:latin typeface="Cambria Math" charset="0"/>
                              <a:ea typeface="Heiti SC Light" charset="-122"/>
                              <a:cs typeface="Heiti SC Light" charset="-122"/>
                            </a:rPr>
                            <m:t>𝟏𝟑</m:t>
                          </m:r>
                        </m:sup>
                      </m:sSup>
                      <m:r>
                        <a:rPr lang="en-US" altLang="zh-CN" sz="2800" b="1" i="1" kern="100">
                          <a:solidFill>
                            <a:srgbClr val="002060"/>
                          </a:solidFill>
                          <a:latin typeface="Cambria Math" charset="0"/>
                          <a:ea typeface="Heiti SC Light" charset="-122"/>
                          <a:cs typeface="Heiti SC Light" charset="-122"/>
                        </a:rPr>
                        <m:t>𝑱</m:t>
                      </m:r>
                      <m:r>
                        <a:rPr lang="en-US" altLang="zh-CN" sz="2800" b="1" i="1" kern="100">
                          <a:solidFill>
                            <a:srgbClr val="002060"/>
                          </a:solidFill>
                          <a:latin typeface="Cambria Math" charset="0"/>
                          <a:ea typeface="Heiti SC Light" charset="-122"/>
                          <a:cs typeface="Heiti SC Light" charset="-122"/>
                        </a:rPr>
                        <m:t>/</m:t>
                      </m:r>
                      <m:r>
                        <a:rPr lang="en-US" altLang="zh-CN" sz="2800" b="1" i="1" kern="100">
                          <a:solidFill>
                            <a:srgbClr val="002060"/>
                          </a:solidFill>
                          <a:latin typeface="Cambria Math" charset="0"/>
                          <a:ea typeface="Heiti SC Light" charset="-122"/>
                          <a:cs typeface="Heiti SC Light" charset="-122"/>
                        </a:rPr>
                        <m:t>𝝍</m:t>
                      </m:r>
                    </m:oMath>
                  </a14:m>
                  <a:r>
                    <a:rPr kumimoji="1" lang="en-US" altLang="zh-CN" sz="2800" b="1" dirty="0">
                      <a:solidFill>
                        <a:srgbClr val="002060"/>
                      </a:solidFill>
                      <a:ea typeface="Heiti SC Light" charset="-122"/>
                      <a:cs typeface="Heiti SC Light" charset="-122"/>
                    </a:rPr>
                    <a:t> per year</a:t>
                  </a:r>
                  <a:endParaRPr kumimoji="1" lang="zh-CN" altLang="en-US" sz="2800" b="1" dirty="0">
                    <a:solidFill>
                      <a:srgbClr val="002060"/>
                    </a:solidFill>
                    <a:ea typeface="Heiti SC Light" charset="-122"/>
                    <a:cs typeface="Heiti SC Light" charset="-122"/>
                  </a:endParaRPr>
                </a:p>
              </p:txBody>
            </p:sp>
          </mc:Choice>
          <mc:Fallback xmlns="">
            <p:sp>
              <p:nvSpPr>
                <p:cNvPr id="11" name="矩形 10"/>
                <p:cNvSpPr>
                  <a:spLocks noRot="1" noChangeAspect="1" noMove="1" noResize="1" noEditPoints="1" noAdjustHandles="1" noChangeArrowheads="1" noChangeShapeType="1" noTextEdit="1"/>
                </p:cNvSpPr>
                <p:nvPr/>
              </p:nvSpPr>
              <p:spPr>
                <a:xfrm>
                  <a:off x="5559067" y="2591715"/>
                  <a:ext cx="2867708" cy="679673"/>
                </a:xfrm>
                <a:prstGeom prst="rect">
                  <a:avLst/>
                </a:prstGeom>
                <a:blipFill>
                  <a:blip r:embed="rId4"/>
                  <a:stretch>
                    <a:fillRect l="-1322" r="-3084" b="-236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p:cNvSpPr txBox="1"/>
                <p:nvPr/>
              </p:nvSpPr>
              <p:spPr>
                <a:xfrm>
                  <a:off x="3730806" y="854742"/>
                  <a:ext cx="7270260" cy="1200329"/>
                </a:xfrm>
                <a:prstGeom prst="rect">
                  <a:avLst/>
                </a:prstGeom>
                <a:solidFill>
                  <a:schemeClr val="accent4">
                    <a:lumMod val="40000"/>
                    <a:lumOff val="60000"/>
                  </a:schemeClr>
                </a:solidFill>
              </p:spPr>
              <p:txBody>
                <a:bodyPr wrap="none" rtlCol="0">
                  <a:spAutoFit/>
                </a:bodyPr>
                <a:lstStyle/>
                <a:p>
                  <a:r>
                    <a:rPr kumimoji="1" lang="en-US" altLang="zh-CN" sz="2400" dirty="0"/>
                    <a:t>Current technology “</a:t>
                  </a:r>
                  <a:r>
                    <a:rPr kumimoji="1" lang="en-US" altLang="zh-CN" sz="2400" dirty="0" err="1"/>
                    <a:t>Topup</a:t>
                  </a:r>
                  <a:r>
                    <a:rPr kumimoji="1" lang="en-US" altLang="zh-CN" sz="2400" dirty="0"/>
                    <a:t>” </a:t>
                  </a:r>
                  <a14:m>
                    <m:oMath xmlns:m="http://schemas.openxmlformats.org/officeDocument/2006/math">
                      <m:r>
                        <a:rPr kumimoji="1" lang="en-US" altLang="zh-CN" sz="2400" i="1" smtClean="0">
                          <a:latin typeface="Cambria Math" charset="0"/>
                          <a:ea typeface="Cambria Math" charset="0"/>
                          <a:cs typeface="Cambria Math" charset="0"/>
                        </a:rPr>
                        <m:t>×</m:t>
                      </m:r>
                      <m:r>
                        <a:rPr kumimoji="1" lang="en-US" altLang="zh-CN" sz="2400" b="0" i="1" smtClean="0">
                          <a:latin typeface="Cambria Math" charset="0"/>
                          <a:ea typeface="Cambria Math" charset="0"/>
                          <a:cs typeface="Cambria Math" charset="0"/>
                        </a:rPr>
                        <m:t>2 </m:t>
                      </m:r>
                    </m:oMath>
                  </a14:m>
                  <a:r>
                    <a:rPr kumimoji="1" lang="en-US" altLang="zh-CN" sz="2400" dirty="0"/>
                    <a:t>  +  </a:t>
                  </a:r>
                </a:p>
                <a:p>
                  <a:r>
                    <a:rPr kumimoji="1" lang="en-US" altLang="zh-CN" sz="2400" dirty="0"/>
                    <a:t>improved technology “monochromatic collision”</a:t>
                  </a:r>
                  <a:r>
                    <a:rPr kumimoji="1" lang="en-US" altLang="zh-CN" sz="2400" dirty="0">
                      <a:ea typeface="Cambria Math" charset="0"/>
                      <a:cs typeface="Cambria Math" charset="0"/>
                    </a:rPr>
                    <a:t> </a:t>
                  </a:r>
                  <a14:m>
                    <m:oMath xmlns:m="http://schemas.openxmlformats.org/officeDocument/2006/math">
                      <m:r>
                        <a:rPr kumimoji="1" lang="en-US" altLang="zh-CN" sz="2400" i="1">
                          <a:latin typeface="Cambria Math" charset="0"/>
                          <a:ea typeface="Cambria Math" charset="0"/>
                          <a:cs typeface="Cambria Math" charset="0"/>
                        </a:rPr>
                        <m:t>×</m:t>
                      </m:r>
                      <m:r>
                        <a:rPr kumimoji="1" lang="en-US" altLang="zh-CN" sz="2400" b="0" i="1" smtClean="0">
                          <a:latin typeface="Cambria Math" charset="0"/>
                          <a:ea typeface="Cambria Math" charset="0"/>
                          <a:cs typeface="Cambria Math" charset="0"/>
                        </a:rPr>
                        <m:t>10</m:t>
                      </m:r>
                    </m:oMath>
                  </a14:m>
                  <a:r>
                    <a:rPr kumimoji="1" lang="en-US" altLang="zh-CN" sz="2400" b="0" dirty="0">
                      <a:ea typeface="Cambria Math" charset="0"/>
                      <a:cs typeface="Cambria Math" charset="0"/>
                    </a:rPr>
                    <a:t> + </a:t>
                  </a:r>
                </a:p>
                <a:p>
                  <a:r>
                    <a:rPr kumimoji="1" lang="en-US" altLang="zh-CN" sz="2400" dirty="0"/>
                    <a:t>Someday with new facility (</a:t>
                  </a:r>
                  <a14:m>
                    <m:oMath xmlns:m="http://schemas.openxmlformats.org/officeDocument/2006/math">
                      <m:r>
                        <a:rPr lang="en-US" altLang="zh-CN" sz="2400" b="1" i="1" kern="100">
                          <a:solidFill>
                            <a:srgbClr val="002060"/>
                          </a:solidFill>
                          <a:latin typeface="Cambria Math" charset="0"/>
                          <a:ea typeface="Heiti SC Light" charset="-122"/>
                          <a:cs typeface="Heiti SC Light" charset="-122"/>
                        </a:rPr>
                        <m:t>𝑱</m:t>
                      </m:r>
                      <m:r>
                        <a:rPr lang="en-US" altLang="zh-CN" sz="2400" b="1" i="1" kern="100">
                          <a:solidFill>
                            <a:srgbClr val="002060"/>
                          </a:solidFill>
                          <a:latin typeface="Cambria Math" charset="0"/>
                          <a:ea typeface="Heiti SC Light" charset="-122"/>
                          <a:cs typeface="Heiti SC Light" charset="-122"/>
                        </a:rPr>
                        <m:t>/</m:t>
                      </m:r>
                      <m:r>
                        <a:rPr lang="en-US" altLang="zh-CN" sz="2400" b="1" i="1" kern="100">
                          <a:solidFill>
                            <a:srgbClr val="002060"/>
                          </a:solidFill>
                          <a:latin typeface="Cambria Math" charset="0"/>
                          <a:ea typeface="Heiti SC Light" charset="-122"/>
                          <a:cs typeface="Heiti SC Light" charset="-122"/>
                        </a:rPr>
                        <m:t>𝝍</m:t>
                      </m:r>
                    </m:oMath>
                  </a14:m>
                  <a:r>
                    <a:rPr kumimoji="1" lang="en-US" altLang="zh-CN" sz="2400" b="1" dirty="0">
                      <a:solidFill>
                        <a:srgbClr val="002060"/>
                      </a:solidFill>
                      <a:latin typeface="Heiti SC Light" charset="-122"/>
                      <a:ea typeface="Heiti SC Light" charset="-122"/>
                      <a:cs typeface="Heiti SC Light" charset="-122"/>
                    </a:rPr>
                    <a:t> factory) </a:t>
                  </a:r>
                  <a14:m>
                    <m:oMath xmlns:m="http://schemas.openxmlformats.org/officeDocument/2006/math">
                      <m:r>
                        <a:rPr kumimoji="1" lang="en-US" altLang="zh-CN" sz="2400" i="1">
                          <a:latin typeface="Cambria Math" charset="0"/>
                          <a:ea typeface="Cambria Math" charset="0"/>
                          <a:cs typeface="Cambria Math" charset="0"/>
                        </a:rPr>
                        <m:t>×10</m:t>
                      </m:r>
                    </m:oMath>
                  </a14:m>
                  <a:r>
                    <a:rPr kumimoji="1" lang="en-US" altLang="zh-CN" sz="2400" dirty="0">
                      <a:ea typeface="Cambria Math" charset="0"/>
                      <a:cs typeface="Cambria Math" charset="0"/>
                    </a:rPr>
                    <a:t>0</a:t>
                  </a:r>
                  <a:endParaRPr kumimoji="1" lang="en-US" altLang="zh-CN" sz="2400" dirty="0"/>
                </a:p>
              </p:txBody>
            </p:sp>
          </mc:Choice>
          <mc:Fallback xmlns="">
            <p:sp>
              <p:nvSpPr>
                <p:cNvPr id="3" name="文本框 2"/>
                <p:cNvSpPr txBox="1">
                  <a:spLocks noRot="1" noChangeAspect="1" noMove="1" noResize="1" noEditPoints="1" noAdjustHandles="1" noChangeArrowheads="1" noChangeShapeType="1" noTextEdit="1"/>
                </p:cNvSpPr>
                <p:nvPr/>
              </p:nvSpPr>
              <p:spPr>
                <a:xfrm>
                  <a:off x="3730806" y="854742"/>
                  <a:ext cx="7270260" cy="1200329"/>
                </a:xfrm>
                <a:prstGeom prst="rect">
                  <a:avLst/>
                </a:prstGeom>
                <a:blipFill>
                  <a:blip r:embed="rId5"/>
                  <a:stretch>
                    <a:fillRect l="-1222" t="-3158" b="-11579"/>
                  </a:stretch>
                </a:blipFill>
              </p:spPr>
              <p:txBody>
                <a:bodyPr/>
                <a:lstStyle/>
                <a:p>
                  <a:r>
                    <a:rPr lang="zh-CN" altLang="en-US">
                      <a:noFill/>
                    </a:rPr>
                    <a:t> </a:t>
                  </a:r>
                </a:p>
              </p:txBody>
            </p:sp>
          </mc:Fallback>
        </mc:AlternateContent>
        <p:sp>
          <p:nvSpPr>
            <p:cNvPr id="12" name="下箭头 11"/>
            <p:cNvSpPr/>
            <p:nvPr/>
          </p:nvSpPr>
          <p:spPr>
            <a:xfrm>
              <a:off x="6636537" y="2055071"/>
              <a:ext cx="484632" cy="5698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4" name="文本框 3"/>
                <p:cNvSpPr txBox="1"/>
                <p:nvPr/>
              </p:nvSpPr>
              <p:spPr>
                <a:xfrm>
                  <a:off x="267013" y="914347"/>
                  <a:ext cx="2736903" cy="1200329"/>
                </a:xfrm>
                <a:prstGeom prst="rect">
                  <a:avLst/>
                </a:prstGeom>
                <a:solidFill>
                  <a:schemeClr val="accent4">
                    <a:lumMod val="60000"/>
                    <a:lumOff val="40000"/>
                  </a:schemeClr>
                </a:solidFill>
              </p:spPr>
              <p:txBody>
                <a:bodyPr wrap="none" rtlCol="0">
                  <a:spAutoFit/>
                </a:bodyPr>
                <a:lstStyle/>
                <a:p>
                  <a:r>
                    <a:rPr kumimoji="1" lang="en-US" altLang="zh-CN" sz="2400" dirty="0">
                      <a:solidFill>
                        <a:srgbClr val="FF0000"/>
                      </a:solidFill>
                    </a:rPr>
                    <a:t>BESIII</a:t>
                  </a:r>
                  <a:r>
                    <a:rPr kumimoji="1" lang="zh-CN" altLang="en-US" sz="2400" dirty="0">
                      <a:solidFill>
                        <a:srgbClr val="FF0000"/>
                      </a:solidFill>
                    </a:rPr>
                    <a:t>  </a:t>
                  </a:r>
                  <a:r>
                    <a:rPr kumimoji="1" lang="en-US" altLang="zh-CN" sz="2400" dirty="0">
                      <a:solidFill>
                        <a:srgbClr val="FF0000"/>
                      </a:solidFill>
                    </a:rPr>
                    <a:t>collected </a:t>
                  </a:r>
                  <a:endParaRPr kumimoji="1" lang="zh-CN" altLang="en-US" sz="2400" dirty="0">
                    <a:solidFill>
                      <a:srgbClr val="FF0000"/>
                    </a:solidFill>
                  </a:endParaRPr>
                </a:p>
                <a:p>
                  <a:r>
                    <a:rPr kumimoji="1" lang="en-US" altLang="zh-CN" sz="2400" dirty="0">
                      <a:solidFill>
                        <a:srgbClr val="FF0000"/>
                      </a:solidFill>
                    </a:rPr>
                    <a:t>10</a:t>
                  </a:r>
                  <a:r>
                    <a:rPr kumimoji="1" lang="zh-CN" altLang="en-US" sz="2400" dirty="0">
                      <a:solidFill>
                        <a:srgbClr val="FF0000"/>
                      </a:solidFill>
                    </a:rPr>
                    <a:t> </a:t>
                  </a:r>
                  <a:r>
                    <a:rPr kumimoji="1" lang="en-US" altLang="zh-CN" sz="2400" dirty="0">
                      <a:solidFill>
                        <a:srgbClr val="FF0000"/>
                      </a:solidFill>
                    </a:rPr>
                    <a:t>billion</a:t>
                  </a:r>
                  <a:r>
                    <a:rPr lang="en-US" altLang="zh-CN" sz="2400" b="1" kern="100" dirty="0">
                      <a:solidFill>
                        <a:srgbClr val="FF0000"/>
                      </a:solidFill>
                      <a:ea typeface="Heiti SC Light" charset="-122"/>
                      <a:cs typeface="Heiti SC Light" charset="-122"/>
                    </a:rPr>
                    <a:t> </a:t>
                  </a:r>
                  <a14:m>
                    <m:oMath xmlns:m="http://schemas.openxmlformats.org/officeDocument/2006/math">
                      <m:r>
                        <a:rPr lang="en-US" altLang="zh-CN" sz="2400" b="1" i="1" kern="100">
                          <a:solidFill>
                            <a:srgbClr val="FF0000"/>
                          </a:solidFill>
                          <a:latin typeface="Cambria Math" charset="0"/>
                          <a:ea typeface="Heiti SC Light" charset="-122"/>
                          <a:cs typeface="Heiti SC Light" charset="-122"/>
                        </a:rPr>
                        <m:t>𝑱</m:t>
                      </m:r>
                      <m:r>
                        <a:rPr lang="en-US" altLang="zh-CN" sz="2400" b="1" i="1" kern="100">
                          <a:solidFill>
                            <a:srgbClr val="FF0000"/>
                          </a:solidFill>
                          <a:latin typeface="Cambria Math" charset="0"/>
                          <a:ea typeface="Heiti SC Light" charset="-122"/>
                          <a:cs typeface="Heiti SC Light" charset="-122"/>
                        </a:rPr>
                        <m:t>/</m:t>
                      </m:r>
                      <m:r>
                        <a:rPr lang="en-US" altLang="zh-CN" sz="2400" b="1" i="1" kern="100">
                          <a:solidFill>
                            <a:srgbClr val="FF0000"/>
                          </a:solidFill>
                          <a:latin typeface="Cambria Math" charset="0"/>
                          <a:ea typeface="Heiti SC Light" charset="-122"/>
                          <a:cs typeface="Heiti SC Light" charset="-122"/>
                        </a:rPr>
                        <m:t>𝝍</m:t>
                      </m:r>
                    </m:oMath>
                  </a14:m>
                  <a:r>
                    <a:rPr kumimoji="1" lang="en-US" altLang="zh-CN" sz="2400" b="1" dirty="0">
                      <a:solidFill>
                        <a:srgbClr val="FF0000"/>
                      </a:solidFill>
                      <a:ea typeface="Heiti SC Light" charset="-122"/>
                      <a:cs typeface="Heiti SC Light" charset="-122"/>
                    </a:rPr>
                    <a:t> </a:t>
                  </a:r>
                </a:p>
                <a:p>
                  <a:r>
                    <a:rPr kumimoji="1" lang="en-US" altLang="zh-CN" sz="2400" b="1" dirty="0">
                      <a:solidFill>
                        <a:srgbClr val="FF0000"/>
                      </a:solidFill>
                      <a:ea typeface="Heiti SC Light" charset="-122"/>
                      <a:cs typeface="Heiti SC Light" charset="-122"/>
                    </a:rPr>
                    <a:t>(4 million hyperons)</a:t>
                  </a:r>
                </a:p>
              </p:txBody>
            </p:sp>
          </mc:Choice>
          <mc:Fallback xmlns="">
            <p:sp>
              <p:nvSpPr>
                <p:cNvPr id="4" name="文本框 3"/>
                <p:cNvSpPr txBox="1">
                  <a:spLocks noRot="1" noChangeAspect="1" noMove="1" noResize="1" noEditPoints="1" noAdjustHandles="1" noChangeArrowheads="1" noChangeShapeType="1" noTextEdit="1"/>
                </p:cNvSpPr>
                <p:nvPr/>
              </p:nvSpPr>
              <p:spPr>
                <a:xfrm>
                  <a:off x="267013" y="914347"/>
                  <a:ext cx="2736903" cy="1200329"/>
                </a:xfrm>
                <a:prstGeom prst="rect">
                  <a:avLst/>
                </a:prstGeom>
                <a:blipFill>
                  <a:blip r:embed="rId6"/>
                  <a:stretch>
                    <a:fillRect l="-3687" t="-4167" r="-2304" b="-10417"/>
                  </a:stretch>
                </a:blipFill>
              </p:spPr>
              <p:txBody>
                <a:bodyPr/>
                <a:lstStyle/>
                <a:p>
                  <a:r>
                    <a:rPr lang="zh-CN" altLang="en-US">
                      <a:noFill/>
                    </a:rPr>
                    <a:t> </a:t>
                  </a:r>
                </a:p>
              </p:txBody>
            </p:sp>
          </mc:Fallback>
        </mc:AlternateContent>
        <p:sp>
          <p:nvSpPr>
            <p:cNvPr id="5" name="右箭头 4"/>
            <p:cNvSpPr/>
            <p:nvPr/>
          </p:nvSpPr>
          <p:spPr>
            <a:xfrm>
              <a:off x="2718336" y="13071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7" name="图片 6">
            <a:extLst>
              <a:ext uri="{FF2B5EF4-FFF2-40B4-BE49-F238E27FC236}">
                <a16:creationId xmlns:a16="http://schemas.microsoft.com/office/drawing/2014/main" id="{E7AAFAA9-EF4C-1F18-23CA-795407F65DF6}"/>
              </a:ext>
            </a:extLst>
          </p:cNvPr>
          <p:cNvPicPr>
            <a:picLocks noChangeAspect="1"/>
          </p:cNvPicPr>
          <p:nvPr/>
        </p:nvPicPr>
        <p:blipFill>
          <a:blip r:embed="rId7"/>
          <a:stretch>
            <a:fillRect/>
          </a:stretch>
        </p:blipFill>
        <p:spPr>
          <a:xfrm>
            <a:off x="294761" y="2549323"/>
            <a:ext cx="4834820" cy="3807027"/>
          </a:xfrm>
          <a:prstGeom prst="rect">
            <a:avLst/>
          </a:prstGeom>
        </p:spPr>
      </p:pic>
      <p:sp>
        <p:nvSpPr>
          <p:cNvPr id="15" name="文本框 14">
            <a:extLst>
              <a:ext uri="{FF2B5EF4-FFF2-40B4-BE49-F238E27FC236}">
                <a16:creationId xmlns:a16="http://schemas.microsoft.com/office/drawing/2014/main" id="{A6B4B297-F6C9-76AE-026A-813B461B8BB8}"/>
              </a:ext>
            </a:extLst>
          </p:cNvPr>
          <p:cNvSpPr txBox="1"/>
          <p:nvPr/>
        </p:nvSpPr>
        <p:spPr>
          <a:xfrm>
            <a:off x="294761" y="2305796"/>
            <a:ext cx="4475693" cy="369332"/>
          </a:xfrm>
          <a:prstGeom prst="rect">
            <a:avLst/>
          </a:prstGeom>
          <a:noFill/>
        </p:spPr>
        <p:txBody>
          <a:bodyPr wrap="square">
            <a:spAutoFit/>
          </a:bodyPr>
          <a:lstStyle/>
          <a:p>
            <a:r>
              <a:rPr lang="en-US" altLang="zh-CN" dirty="0"/>
              <a:t>X.G. He et al. </a:t>
            </a:r>
            <a:r>
              <a:rPr lang="zh-CN" altLang="en-US" dirty="0"/>
              <a:t>Sci.Bull. 67 (2022) 1840-1843:</a:t>
            </a:r>
          </a:p>
        </p:txBody>
      </p:sp>
      <p:grpSp>
        <p:nvGrpSpPr>
          <p:cNvPr id="14" name="组合 13">
            <a:extLst>
              <a:ext uri="{FF2B5EF4-FFF2-40B4-BE49-F238E27FC236}">
                <a16:creationId xmlns:a16="http://schemas.microsoft.com/office/drawing/2014/main" id="{10FCED13-5B75-E8CF-7F02-9A0F53E11A38}"/>
              </a:ext>
            </a:extLst>
          </p:cNvPr>
          <p:cNvGrpSpPr/>
          <p:nvPr/>
        </p:nvGrpSpPr>
        <p:grpSpPr>
          <a:xfrm>
            <a:off x="4719573" y="2569112"/>
            <a:ext cx="948045" cy="1791399"/>
            <a:chOff x="202018" y="253665"/>
            <a:chExt cx="948045" cy="1791399"/>
          </a:xfrm>
        </p:grpSpPr>
        <p:pic>
          <p:nvPicPr>
            <p:cNvPr id="16" name="Picture 2">
              <a:extLst>
                <a:ext uri="{FF2B5EF4-FFF2-40B4-BE49-F238E27FC236}">
                  <a16:creationId xmlns:a16="http://schemas.microsoft.com/office/drawing/2014/main" id="{765A74C1-77C0-FE9A-6D8B-5D9CDD7910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018" y="253665"/>
              <a:ext cx="948045" cy="1422067"/>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a:extLst>
                <a:ext uri="{FF2B5EF4-FFF2-40B4-BE49-F238E27FC236}">
                  <a16:creationId xmlns:a16="http://schemas.microsoft.com/office/drawing/2014/main" id="{8758D680-5E1C-BC32-EDB2-7387649C5323}"/>
                </a:ext>
              </a:extLst>
            </p:cNvPr>
            <p:cNvSpPr txBox="1"/>
            <p:nvPr/>
          </p:nvSpPr>
          <p:spPr>
            <a:xfrm>
              <a:off x="202018" y="1675732"/>
              <a:ext cx="877163" cy="369332"/>
            </a:xfrm>
            <a:prstGeom prst="rect">
              <a:avLst/>
            </a:prstGeom>
            <a:noFill/>
          </p:spPr>
          <p:txBody>
            <a:bodyPr wrap="none" rtlCol="0">
              <a:spAutoFit/>
            </a:bodyPr>
            <a:lstStyle/>
            <a:p>
              <a:r>
                <a:rPr kumimoji="1" lang="zh-CN" altLang="en-US" dirty="0"/>
                <a:t>何小刚</a:t>
              </a:r>
            </a:p>
          </p:txBody>
        </p:sp>
      </p:grpSp>
    </p:spTree>
    <p:extLst>
      <p:ext uri="{BB962C8B-B14F-4D97-AF65-F5344CB8AC3E}">
        <p14:creationId xmlns:p14="http://schemas.microsoft.com/office/powerpoint/2010/main" val="1139990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a:extLst>
              <a:ext uri="{FF2B5EF4-FFF2-40B4-BE49-F238E27FC236}">
                <a16:creationId xmlns:a16="http://schemas.microsoft.com/office/drawing/2014/main" id="{077AF7EE-B005-8724-D6C6-4BB27439FB28}"/>
              </a:ext>
            </a:extLst>
          </p:cNvPr>
          <p:cNvGrpSpPr/>
          <p:nvPr/>
        </p:nvGrpSpPr>
        <p:grpSpPr>
          <a:xfrm>
            <a:off x="6806612" y="3152090"/>
            <a:ext cx="4187796" cy="2720754"/>
            <a:chOff x="4598507" y="3681688"/>
            <a:chExt cx="3775879" cy="2606469"/>
          </a:xfrm>
        </p:grpSpPr>
        <p:pic>
          <p:nvPicPr>
            <p:cNvPr id="44" name="图片 43">
              <a:extLst>
                <a:ext uri="{FF2B5EF4-FFF2-40B4-BE49-F238E27FC236}">
                  <a16:creationId xmlns:a16="http://schemas.microsoft.com/office/drawing/2014/main" id="{E81759A6-3D99-D121-7234-6055DB7FD806}"/>
                </a:ext>
              </a:extLst>
            </p:cNvPr>
            <p:cNvPicPr>
              <a:picLocks noChangeAspect="1"/>
            </p:cNvPicPr>
            <p:nvPr/>
          </p:nvPicPr>
          <p:blipFill>
            <a:blip r:embed="rId2"/>
            <a:stretch>
              <a:fillRect/>
            </a:stretch>
          </p:blipFill>
          <p:spPr>
            <a:xfrm>
              <a:off x="4598507" y="3681688"/>
              <a:ext cx="3775879" cy="2606469"/>
            </a:xfrm>
            <a:prstGeom prst="rect">
              <a:avLst/>
            </a:prstGeom>
          </p:spPr>
        </p:pic>
        <p:sp>
          <p:nvSpPr>
            <p:cNvPr id="45" name="箭头: 左右 22">
              <a:extLst>
                <a:ext uri="{FF2B5EF4-FFF2-40B4-BE49-F238E27FC236}">
                  <a16:creationId xmlns:a16="http://schemas.microsoft.com/office/drawing/2014/main" id="{BC004057-7147-45CA-8AA5-638D82407937}"/>
                </a:ext>
              </a:extLst>
            </p:cNvPr>
            <p:cNvSpPr/>
            <p:nvPr/>
          </p:nvSpPr>
          <p:spPr>
            <a:xfrm>
              <a:off x="6616977" y="4929809"/>
              <a:ext cx="349527" cy="119270"/>
            </a:xfrm>
            <a:prstGeom prst="leftRightArrow">
              <a:avLst/>
            </a:prstGeom>
            <a:solidFill>
              <a:srgbClr val="FF0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545AFEBA-4BB4-3A74-2E60-5B45F5FFD8BA}"/>
                    </a:ext>
                  </a:extLst>
                </p:cNvPr>
                <p:cNvSpPr txBox="1"/>
                <p:nvPr/>
              </p:nvSpPr>
              <p:spPr>
                <a:xfrm>
                  <a:off x="6713886" y="4631091"/>
                  <a:ext cx="708991" cy="307777"/>
                </a:xfrm>
                <a:prstGeom prst="rect">
                  <a:avLst/>
                </a:prstGeom>
                <a:noFill/>
              </p:spPr>
              <p:txBody>
                <a:bodyPr wrap="square" rtlCol="0">
                  <a:spAutoFit/>
                </a:bodyPr>
                <a:lstStyle/>
                <a:p>
                  <a:r>
                    <a:rPr lang="en-US" altLang="zh-CN" sz="1400" b="1" dirty="0">
                      <a:solidFill>
                        <a:srgbClr val="FF0000"/>
                      </a:solidFill>
                    </a:rPr>
                    <a:t>4</a:t>
                  </a:r>
                  <a14:m>
                    <m:oMath xmlns:m="http://schemas.openxmlformats.org/officeDocument/2006/math">
                      <m:r>
                        <a:rPr lang="en-US" altLang="zh-CN" sz="1400" b="1" i="1" smtClean="0">
                          <a:solidFill>
                            <a:srgbClr val="FF0000"/>
                          </a:solidFill>
                          <a:latin typeface="Cambria Math" panose="02040503050406030204" pitchFamily="18" charset="0"/>
                        </a:rPr>
                        <m:t>.</m:t>
                      </m:r>
                      <m:r>
                        <a:rPr lang="en-US" altLang="zh-CN" sz="1400" b="1" i="1" smtClean="0">
                          <a:solidFill>
                            <a:srgbClr val="FF0000"/>
                          </a:solidFill>
                          <a:latin typeface="Cambria Math" panose="02040503050406030204" pitchFamily="18" charset="0"/>
                        </a:rPr>
                        <m:t>𝟐</m:t>
                      </m:r>
                      <m:r>
                        <a:rPr lang="en-US" altLang="zh-CN" sz="1400" b="1" i="1" smtClean="0">
                          <a:solidFill>
                            <a:srgbClr val="FF0000"/>
                          </a:solidFill>
                          <a:latin typeface="Cambria Math" panose="02040503050406030204" pitchFamily="18" charset="0"/>
                        </a:rPr>
                        <m:t> </m:t>
                      </m:r>
                      <m:r>
                        <a:rPr lang="en-US" altLang="zh-CN" sz="1400" b="1" i="1" smtClean="0">
                          <a:solidFill>
                            <a:srgbClr val="FF0000"/>
                          </a:solidFill>
                          <a:latin typeface="Cambria Math" panose="02040503050406030204" pitchFamily="18" charset="0"/>
                        </a:rPr>
                        <m:t>𝝈</m:t>
                      </m:r>
                    </m:oMath>
                  </a14:m>
                  <a:endParaRPr lang="zh-CN" altLang="en-US" sz="1400" b="1" dirty="0">
                    <a:solidFill>
                      <a:srgbClr val="FF0000"/>
                    </a:solidFill>
                  </a:endParaRPr>
                </a:p>
              </p:txBody>
            </p:sp>
          </mc:Choice>
          <mc:Fallback xmlns="">
            <p:sp>
              <p:nvSpPr>
                <p:cNvPr id="46" name="文本框 45">
                  <a:extLst>
                    <a:ext uri="{FF2B5EF4-FFF2-40B4-BE49-F238E27FC236}">
                      <a16:creationId xmlns:a16="http://schemas.microsoft.com/office/drawing/2014/main" id="{545AFEBA-4BB4-3A74-2E60-5B45F5FFD8BA}"/>
                    </a:ext>
                  </a:extLst>
                </p:cNvPr>
                <p:cNvSpPr txBox="1">
                  <a:spLocks noRot="1" noChangeAspect="1" noMove="1" noResize="1" noEditPoints="1" noAdjustHandles="1" noChangeArrowheads="1" noChangeShapeType="1" noTextEdit="1"/>
                </p:cNvSpPr>
                <p:nvPr/>
              </p:nvSpPr>
              <p:spPr>
                <a:xfrm>
                  <a:off x="6713886" y="4631091"/>
                  <a:ext cx="708991" cy="307777"/>
                </a:xfrm>
                <a:prstGeom prst="rect">
                  <a:avLst/>
                </a:prstGeom>
                <a:blipFill>
                  <a:blip r:embed="rId3"/>
                  <a:stretch>
                    <a:fillRect l="-1754" t="-4000" b="-20000"/>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7B87EA45-D6BA-A024-DF69-754F00E3E36B}"/>
                  </a:ext>
                </a:extLst>
              </p:cNvPr>
              <p:cNvSpPr>
                <a:spLocks noGrp="1"/>
              </p:cNvSpPr>
              <p:nvPr>
                <p:ph type="title"/>
              </p:nvPr>
            </p:nvSpPr>
            <p:spPr>
              <a:xfrm>
                <a:off x="-109764" y="-113011"/>
                <a:ext cx="11628120" cy="987684"/>
              </a:xfrm>
            </p:spPr>
            <p:txBody>
              <a:bodyPr>
                <a:normAutofit/>
              </a:bodyPr>
              <a:lstStyle/>
              <a:p>
                <a:pPr algn="ctr"/>
                <a:r>
                  <a:rPr lang="en-US" altLang="zh-CN" sz="3600" dirty="0">
                    <a:latin typeface="+mn-lt"/>
                    <a:ea typeface="Cambria Math" panose="02040503050406030204" pitchFamily="18" charset="0"/>
                  </a:rPr>
                  <a:t> </a:t>
                </a:r>
                <a:r>
                  <a:rPr lang="en-US" altLang="zh-CN" sz="3600" dirty="0">
                    <a:latin typeface="Microsoft YaHei" panose="020B0503020204020204" pitchFamily="34" charset="-122"/>
                    <a:ea typeface="Microsoft YaHei" panose="020B0503020204020204" pitchFamily="34" charset="-122"/>
                  </a:rPr>
                  <a:t>Radiative decay: </a:t>
                </a:r>
                <a14:m>
                  <m:oMath xmlns:m="http://schemas.openxmlformats.org/officeDocument/2006/math">
                    <m:sSup>
                      <m:sSupPr>
                        <m:ctrlPr>
                          <a:rPr lang="el-GR" altLang="zh-CN" sz="3600" i="1">
                            <a:latin typeface="Cambria Math" panose="02040503050406030204" pitchFamily="18" charset="0"/>
                            <a:ea typeface="Cambria Math" panose="02040503050406030204" pitchFamily="18" charset="0"/>
                          </a:rPr>
                        </m:ctrlPr>
                      </m:sSupPr>
                      <m:e>
                        <m:r>
                          <m:rPr>
                            <m:sty m:val="p"/>
                          </m:rPr>
                          <a:rPr lang="el-GR" altLang="zh-CN" sz="3600" i="1">
                            <a:latin typeface="Cambria Math" panose="02040503050406030204" pitchFamily="18" charset="0"/>
                            <a:ea typeface="Cambria Math" panose="02040503050406030204" pitchFamily="18" charset="0"/>
                          </a:rPr>
                          <m:t>Σ</m:t>
                        </m:r>
                      </m:e>
                      <m:sup>
                        <m:r>
                          <a:rPr lang="en-US" altLang="zh-CN" sz="3600" i="1">
                            <a:latin typeface="Cambria Math" panose="02040503050406030204" pitchFamily="18" charset="0"/>
                            <a:ea typeface="Cambria Math" panose="02040503050406030204" pitchFamily="18" charset="0"/>
                          </a:rPr>
                          <m:t>+</m:t>
                        </m:r>
                      </m:sup>
                    </m:sSup>
                    <m:r>
                      <a:rPr lang="en-US" altLang="zh-CN" sz="3600" i="1">
                        <a:latin typeface="Cambria Math" panose="02040503050406030204" pitchFamily="18" charset="0"/>
                        <a:ea typeface="Cambria Math" panose="02040503050406030204" pitchFamily="18" charset="0"/>
                      </a:rPr>
                      <m:t>→</m:t>
                    </m:r>
                    <m:r>
                      <a:rPr lang="en-US" altLang="zh-CN" sz="3600" i="1">
                        <a:latin typeface="Cambria Math" panose="02040503050406030204" pitchFamily="18" charset="0"/>
                        <a:ea typeface="Cambria Math" panose="02040503050406030204" pitchFamily="18" charset="0"/>
                      </a:rPr>
                      <m:t>𝑝</m:t>
                    </m:r>
                    <m:r>
                      <a:rPr lang="zh-CN" altLang="en-US" sz="3600" b="0" i="1" smtClean="0">
                        <a:latin typeface="Cambria Math" panose="02040503050406030204" pitchFamily="18" charset="0"/>
                        <a:ea typeface="Cambria Math" panose="02040503050406030204" pitchFamily="18" charset="0"/>
                      </a:rPr>
                      <m:t>𝛾</m:t>
                    </m:r>
                  </m:oMath>
                </a14:m>
                <a:r>
                  <a:rPr lang="zh-CN" altLang="en-US" sz="3600" dirty="0">
                    <a:latin typeface="+mn-lt"/>
                  </a:rPr>
                  <a:t> </a:t>
                </a:r>
                <a:r>
                  <a:rPr lang="en-US" altLang="zh-CN" sz="3600" dirty="0">
                    <a:latin typeface="+mn-lt"/>
                  </a:rPr>
                  <a:t>in </a:t>
                </a:r>
                <a14:m>
                  <m:oMath xmlns:m="http://schemas.openxmlformats.org/officeDocument/2006/math">
                    <m:r>
                      <a:rPr lang="en-US" altLang="zh-CN" sz="3600" i="1">
                        <a:latin typeface="Cambria Math" panose="02040503050406030204" pitchFamily="18" charset="0"/>
                      </a:rPr>
                      <m:t>𝐽</m:t>
                    </m:r>
                    <m:r>
                      <a:rPr lang="en-US" altLang="zh-CN" sz="3600" i="1">
                        <a:latin typeface="Cambria Math" panose="02040503050406030204" pitchFamily="18" charset="0"/>
                      </a:rPr>
                      <m:t>/</m:t>
                    </m:r>
                    <m:r>
                      <a:rPr lang="zh-CN" altLang="el-GR" sz="3600" i="1" smtClean="0">
                        <a:latin typeface="Cambria Math" panose="02040503050406030204" pitchFamily="18" charset="0"/>
                        <a:ea typeface="Cambria Math" panose="02040503050406030204" pitchFamily="18" charset="0"/>
                      </a:rPr>
                      <m:t>𝜓</m:t>
                    </m:r>
                    <m:r>
                      <a:rPr lang="el-GR" altLang="zh-CN" sz="3600" i="1">
                        <a:latin typeface="Cambria Math" panose="02040503050406030204" pitchFamily="18" charset="0"/>
                        <a:ea typeface="Cambria Math" panose="02040503050406030204" pitchFamily="18" charset="0"/>
                      </a:rPr>
                      <m:t>→</m:t>
                    </m:r>
                    <m:sSup>
                      <m:sSupPr>
                        <m:ctrlPr>
                          <a:rPr lang="el-GR" altLang="zh-CN" sz="3600" i="1">
                            <a:latin typeface="Cambria Math" panose="02040503050406030204" pitchFamily="18" charset="0"/>
                            <a:ea typeface="Cambria Math" panose="02040503050406030204" pitchFamily="18" charset="0"/>
                          </a:rPr>
                        </m:ctrlPr>
                      </m:sSupPr>
                      <m:e>
                        <m:r>
                          <m:rPr>
                            <m:sty m:val="p"/>
                          </m:rPr>
                          <a:rPr lang="el-GR" altLang="zh-CN" sz="3600" i="1">
                            <a:latin typeface="Cambria Math" panose="02040503050406030204" pitchFamily="18" charset="0"/>
                            <a:ea typeface="Cambria Math" panose="02040503050406030204" pitchFamily="18" charset="0"/>
                          </a:rPr>
                          <m:t>Σ</m:t>
                        </m:r>
                      </m:e>
                      <m:sup>
                        <m:r>
                          <a:rPr lang="en-US" altLang="zh-CN" sz="3600" i="1">
                            <a:latin typeface="Cambria Math" panose="02040503050406030204" pitchFamily="18" charset="0"/>
                            <a:ea typeface="Cambria Math" panose="02040503050406030204" pitchFamily="18" charset="0"/>
                          </a:rPr>
                          <m:t>+</m:t>
                        </m:r>
                      </m:sup>
                    </m:sSup>
                    <m:sSup>
                      <m:sSupPr>
                        <m:ctrlPr>
                          <a:rPr lang="el-GR" altLang="zh-CN" sz="3600" i="1">
                            <a:latin typeface="Cambria Math" panose="02040503050406030204" pitchFamily="18" charset="0"/>
                            <a:ea typeface="Cambria Math" panose="02040503050406030204" pitchFamily="18" charset="0"/>
                          </a:rPr>
                        </m:ctrlPr>
                      </m:sSupPr>
                      <m:e>
                        <m:acc>
                          <m:accPr>
                            <m:chr m:val="̅"/>
                            <m:ctrlPr>
                              <a:rPr lang="el-GR" altLang="zh-CN" sz="3600" i="1">
                                <a:latin typeface="Cambria Math" panose="02040503050406030204" pitchFamily="18" charset="0"/>
                                <a:ea typeface="Cambria Math" panose="02040503050406030204" pitchFamily="18" charset="0"/>
                              </a:rPr>
                            </m:ctrlPr>
                          </m:accPr>
                          <m:e>
                            <m:r>
                              <m:rPr>
                                <m:sty m:val="p"/>
                              </m:rPr>
                              <a:rPr lang="el-GR" altLang="zh-CN" sz="3600" i="1">
                                <a:latin typeface="Cambria Math" panose="02040503050406030204" pitchFamily="18" charset="0"/>
                                <a:ea typeface="Cambria Math" panose="02040503050406030204" pitchFamily="18" charset="0"/>
                              </a:rPr>
                              <m:t>Σ</m:t>
                            </m:r>
                          </m:e>
                        </m:acc>
                      </m:e>
                      <m:sup>
                        <m:r>
                          <a:rPr lang="en-US" altLang="zh-CN" sz="3600" i="1">
                            <a:latin typeface="Cambria Math" panose="02040503050406030204" pitchFamily="18" charset="0"/>
                            <a:ea typeface="Cambria Math" panose="02040503050406030204" pitchFamily="18" charset="0"/>
                          </a:rPr>
                          <m:t>−</m:t>
                        </m:r>
                      </m:sup>
                    </m:sSup>
                  </m:oMath>
                </a14:m>
                <a:endParaRPr kumimoji="1" lang="zh-CN" altLang="en-US" sz="3600" dirty="0">
                  <a:latin typeface="+mn-lt"/>
                </a:endParaRPr>
              </a:p>
            </p:txBody>
          </p:sp>
        </mc:Choice>
        <mc:Fallback xmlns="">
          <p:sp>
            <p:nvSpPr>
              <p:cNvPr id="2" name="标题 1">
                <a:extLst>
                  <a:ext uri="{FF2B5EF4-FFF2-40B4-BE49-F238E27FC236}">
                    <a16:creationId xmlns:a16="http://schemas.microsoft.com/office/drawing/2014/main" id="{7B87EA45-D6BA-A024-DF69-754F00E3E36B}"/>
                  </a:ext>
                </a:extLst>
              </p:cNvPr>
              <p:cNvSpPr>
                <a:spLocks noGrp="1" noRot="1" noChangeAspect="1" noMove="1" noResize="1" noEditPoints="1" noAdjustHandles="1" noChangeArrowheads="1" noChangeShapeType="1" noTextEdit="1"/>
              </p:cNvSpPr>
              <p:nvPr>
                <p:ph type="title"/>
              </p:nvPr>
            </p:nvSpPr>
            <p:spPr>
              <a:xfrm>
                <a:off x="-109764" y="-113011"/>
                <a:ext cx="11628120" cy="987684"/>
              </a:xfrm>
              <a:blipFill>
                <a:blip r:embed="rId4"/>
                <a:stretch>
                  <a:fillRect b="-3797"/>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52A72A34-B6AF-1D23-A2CD-2A8CC3909FB4}"/>
              </a:ext>
            </a:extLst>
          </p:cNvPr>
          <p:cNvSpPr>
            <a:spLocks noGrp="1"/>
          </p:cNvSpPr>
          <p:nvPr>
            <p:ph type="sldNum" sz="quarter" idx="12"/>
          </p:nvPr>
        </p:nvSpPr>
        <p:spPr/>
        <p:txBody>
          <a:bodyPr/>
          <a:lstStyle/>
          <a:p>
            <a:fld id="{3880D999-AB6E-D04A-B8ED-211468A87D9E}" type="slidenum">
              <a:rPr kumimoji="1" lang="zh-CN" altLang="en-US" smtClean="0"/>
              <a:t>39</a:t>
            </a:fld>
            <a:endParaRPr kumimoji="1" lang="zh-CN" altLang="en-US"/>
          </a:p>
        </p:txBody>
      </p:sp>
      <p:grpSp>
        <p:nvGrpSpPr>
          <p:cNvPr id="5" name="组合 4">
            <a:extLst>
              <a:ext uri="{FF2B5EF4-FFF2-40B4-BE49-F238E27FC236}">
                <a16:creationId xmlns:a16="http://schemas.microsoft.com/office/drawing/2014/main" id="{75DC30C7-40AF-35DE-8F58-60C39814A646}"/>
              </a:ext>
            </a:extLst>
          </p:cNvPr>
          <p:cNvGrpSpPr/>
          <p:nvPr/>
        </p:nvGrpSpPr>
        <p:grpSpPr>
          <a:xfrm>
            <a:off x="8058589" y="681534"/>
            <a:ext cx="3210020" cy="2185067"/>
            <a:chOff x="6532945" y="1905707"/>
            <a:chExt cx="4558023" cy="3173753"/>
          </a:xfrm>
        </p:grpSpPr>
        <p:grpSp>
          <p:nvGrpSpPr>
            <p:cNvPr id="6" name="组合 5">
              <a:extLst>
                <a:ext uri="{FF2B5EF4-FFF2-40B4-BE49-F238E27FC236}">
                  <a16:creationId xmlns:a16="http://schemas.microsoft.com/office/drawing/2014/main" id="{980332CC-E3F6-5D1D-3159-AFA62B233D16}"/>
                </a:ext>
              </a:extLst>
            </p:cNvPr>
            <p:cNvGrpSpPr/>
            <p:nvPr/>
          </p:nvGrpSpPr>
          <p:grpSpPr>
            <a:xfrm>
              <a:off x="6564260" y="1905707"/>
              <a:ext cx="3794251" cy="3173753"/>
              <a:chOff x="1901426" y="2662661"/>
              <a:chExt cx="3794251" cy="3173753"/>
            </a:xfrm>
          </p:grpSpPr>
          <p:cxnSp>
            <p:nvCxnSpPr>
              <p:cNvPr id="9" name="直接箭头连接符 17">
                <a:extLst>
                  <a:ext uri="{FF2B5EF4-FFF2-40B4-BE49-F238E27FC236}">
                    <a16:creationId xmlns:a16="http://schemas.microsoft.com/office/drawing/2014/main" id="{0F461168-048E-9744-8319-2048808606A3}"/>
                  </a:ext>
                </a:extLst>
              </p:cNvPr>
              <p:cNvCxnSpPr/>
              <p:nvPr/>
            </p:nvCxnSpPr>
            <p:spPr>
              <a:xfrm>
                <a:off x="2092271" y="3857414"/>
                <a:ext cx="1704813" cy="413288"/>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18">
                <a:extLst>
                  <a:ext uri="{FF2B5EF4-FFF2-40B4-BE49-F238E27FC236}">
                    <a16:creationId xmlns:a16="http://schemas.microsoft.com/office/drawing/2014/main" id="{14A1B10F-4092-E160-1824-631B32402452}"/>
                  </a:ext>
                </a:extLst>
              </p:cNvPr>
              <p:cNvCxnSpPr/>
              <p:nvPr/>
            </p:nvCxnSpPr>
            <p:spPr>
              <a:xfrm rot="10800000">
                <a:off x="3990864" y="4330630"/>
                <a:ext cx="1704813" cy="4132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椭圆 10">
                <a:extLst>
                  <a:ext uri="{FF2B5EF4-FFF2-40B4-BE49-F238E27FC236}">
                    <a16:creationId xmlns:a16="http://schemas.microsoft.com/office/drawing/2014/main" id="{0C10B34A-B10B-FF11-9D16-D1456BC19C9E}"/>
                  </a:ext>
                </a:extLst>
              </p:cNvPr>
              <p:cNvSpPr/>
              <p:nvPr/>
            </p:nvSpPr>
            <p:spPr>
              <a:xfrm>
                <a:off x="3797084" y="4214718"/>
                <a:ext cx="187724" cy="1877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BFFD0A09-E6EB-2F2A-8987-93ADCF7F16A5}"/>
                      </a:ext>
                    </a:extLst>
                  </p:cNvPr>
                  <p:cNvSpPr txBox="1"/>
                  <p:nvPr/>
                </p:nvSpPr>
                <p:spPr>
                  <a:xfrm>
                    <a:off x="3491327" y="3698201"/>
                    <a:ext cx="923520" cy="4498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𝐽</m:t>
                          </m:r>
                          <m:r>
                            <a:rPr lang="en-US" altLang="zh-CN" i="1">
                              <a:latin typeface="Cambria Math" panose="02040503050406030204" pitchFamily="18" charset="0"/>
                            </a:rPr>
                            <m:t>/</m:t>
                          </m:r>
                          <m:r>
                            <a:rPr lang="zh-CN" altLang="el-GR" i="1" smtClean="0">
                              <a:latin typeface="Cambria Math" panose="02040503050406030204" pitchFamily="18" charset="0"/>
                              <a:ea typeface="Cambria Math" panose="02040503050406030204" pitchFamily="18" charset="0"/>
                            </a:rPr>
                            <m:t>𝜓</m:t>
                          </m:r>
                        </m:oMath>
                      </m:oMathPara>
                    </a14:m>
                    <a:endParaRPr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3491327" y="3698201"/>
                    <a:ext cx="923520" cy="449821"/>
                  </a:xfrm>
                  <a:prstGeom prst="rect">
                    <a:avLst/>
                  </a:prstGeom>
                  <a:blipFill>
                    <a:blip r:embed="rId7"/>
                    <a:stretch>
                      <a:fillRect b="-11475"/>
                    </a:stretch>
                  </a:blipFill>
                </p:spPr>
                <p:txBody>
                  <a:bodyPr/>
                  <a:lstStyle/>
                  <a:p>
                    <a:r>
                      <a:rPr lang="zh-CN" altLang="en-US">
                        <a:noFill/>
                      </a:rPr>
                      <a:t> </a:t>
                    </a:r>
                  </a:p>
                </p:txBody>
              </p:sp>
            </mc:Fallback>
          </mc:AlternateContent>
          <p:cxnSp>
            <p:nvCxnSpPr>
              <p:cNvPr id="13" name="直接连接符 21">
                <a:extLst>
                  <a:ext uri="{FF2B5EF4-FFF2-40B4-BE49-F238E27FC236}">
                    <a16:creationId xmlns:a16="http://schemas.microsoft.com/office/drawing/2014/main" id="{7F477AFE-112A-83E6-7763-298C4F1E6EAA}"/>
                  </a:ext>
                </a:extLst>
              </p:cNvPr>
              <p:cNvCxnSpPr/>
              <p:nvPr/>
            </p:nvCxnSpPr>
            <p:spPr>
              <a:xfrm flipV="1">
                <a:off x="3966640" y="3911165"/>
                <a:ext cx="693407" cy="34238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22">
                <a:extLst>
                  <a:ext uri="{FF2B5EF4-FFF2-40B4-BE49-F238E27FC236}">
                    <a16:creationId xmlns:a16="http://schemas.microsoft.com/office/drawing/2014/main" id="{26994361-7AB0-090C-1B36-16F51BBA6049}"/>
                  </a:ext>
                </a:extLst>
              </p:cNvPr>
              <p:cNvCxnSpPr>
                <a:endCxn id="11" idx="3"/>
              </p:cNvCxnSpPr>
              <p:nvPr/>
            </p:nvCxnSpPr>
            <p:spPr>
              <a:xfrm flipV="1">
                <a:off x="3221762" y="4374950"/>
                <a:ext cx="602814" cy="27576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箭头连接符 23">
                <a:extLst>
                  <a:ext uri="{FF2B5EF4-FFF2-40B4-BE49-F238E27FC236}">
                    <a16:creationId xmlns:a16="http://schemas.microsoft.com/office/drawing/2014/main" id="{B2DF3277-970D-34A9-4818-AA9BCDB8AAEE}"/>
                  </a:ext>
                </a:extLst>
              </p:cNvPr>
              <p:cNvCxnSpPr/>
              <p:nvPr/>
            </p:nvCxnSpPr>
            <p:spPr>
              <a:xfrm flipV="1">
                <a:off x="4660047" y="2888535"/>
                <a:ext cx="136011" cy="1022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24">
                <a:extLst>
                  <a:ext uri="{FF2B5EF4-FFF2-40B4-BE49-F238E27FC236}">
                    <a16:creationId xmlns:a16="http://schemas.microsoft.com/office/drawing/2014/main" id="{73838D5F-46F0-67F3-494E-F37579700514}"/>
                  </a:ext>
                </a:extLst>
              </p:cNvPr>
              <p:cNvCxnSpPr/>
              <p:nvPr/>
            </p:nvCxnSpPr>
            <p:spPr>
              <a:xfrm flipV="1">
                <a:off x="4660047" y="3780775"/>
                <a:ext cx="781293" cy="13039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25">
                <a:extLst>
                  <a:ext uri="{FF2B5EF4-FFF2-40B4-BE49-F238E27FC236}">
                    <a16:creationId xmlns:a16="http://schemas.microsoft.com/office/drawing/2014/main" id="{C002EA06-A82D-2461-E439-F246623818FF}"/>
                  </a:ext>
                </a:extLst>
              </p:cNvPr>
              <p:cNvCxnSpPr/>
              <p:nvPr/>
            </p:nvCxnSpPr>
            <p:spPr>
              <a:xfrm flipH="1" flipV="1">
                <a:off x="2173971" y="4154162"/>
                <a:ext cx="1047791" cy="4965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27">
                <a:extLst>
                  <a:ext uri="{FF2B5EF4-FFF2-40B4-BE49-F238E27FC236}">
                    <a16:creationId xmlns:a16="http://schemas.microsoft.com/office/drawing/2014/main" id="{A01517F8-4FCF-F8F8-5C48-26B80C327424}"/>
                  </a:ext>
                </a:extLst>
              </p:cNvPr>
              <p:cNvCxnSpPr/>
              <p:nvPr/>
            </p:nvCxnSpPr>
            <p:spPr>
              <a:xfrm flipH="1">
                <a:off x="3061288" y="4650714"/>
                <a:ext cx="148316" cy="914409"/>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28">
                <a:extLst>
                  <a:ext uri="{FF2B5EF4-FFF2-40B4-BE49-F238E27FC236}">
                    <a16:creationId xmlns:a16="http://schemas.microsoft.com/office/drawing/2014/main" id="{07786A7F-ECAA-1C0A-4236-A7553A5CBF47}"/>
                  </a:ext>
                </a:extLst>
              </p:cNvPr>
              <p:cNvCxnSpPr/>
              <p:nvPr/>
            </p:nvCxnSpPr>
            <p:spPr>
              <a:xfrm>
                <a:off x="3221762" y="4630861"/>
                <a:ext cx="272545" cy="934263"/>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088A09E6-F8E3-3F91-3946-F05E4E81CB4B}"/>
                      </a:ext>
                    </a:extLst>
                  </p:cNvPr>
                  <p:cNvSpPr/>
                  <p:nvPr/>
                </p:nvSpPr>
                <p:spPr>
                  <a:xfrm>
                    <a:off x="4144772" y="3577607"/>
                    <a:ext cx="612492" cy="4498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l-GR" altLang="zh-CN" i="1">
                                  <a:latin typeface="Cambria Math" panose="02040503050406030204" pitchFamily="18" charset="0"/>
                                  <a:ea typeface="Cambria Math" panose="02040503050406030204" pitchFamily="18" charset="0"/>
                                </a:rPr>
                              </m:ctrlPr>
                            </m:sSupPr>
                            <m:e>
                              <m:r>
                                <m:rPr>
                                  <m:sty m:val="p"/>
                                </m:rPr>
                                <a:rPr lang="el-GR" altLang="zh-CN" i="1">
                                  <a:latin typeface="Cambria Math" panose="02040503050406030204" pitchFamily="18" charset="0"/>
                                  <a:ea typeface="Cambria Math" panose="02040503050406030204" pitchFamily="18" charset="0"/>
                                </a:rPr>
                                <m:t>Σ</m:t>
                              </m:r>
                            </m:e>
                            <m:sup>
                              <m:r>
                                <a:rPr lang="en-US" altLang="zh-CN" i="1">
                                  <a:latin typeface="Cambria Math" panose="02040503050406030204" pitchFamily="18" charset="0"/>
                                  <a:ea typeface="Cambria Math" panose="02040503050406030204" pitchFamily="18" charset="0"/>
                                </a:rPr>
                                <m:t>+</m:t>
                              </m:r>
                            </m:sup>
                          </m:sSup>
                        </m:oMath>
                      </m:oMathPara>
                    </a14:m>
                    <a:endParaRPr lang="zh-CN" altLang="en-US" dirty="0"/>
                  </a:p>
                </p:txBody>
              </p:sp>
            </mc:Choice>
            <mc:Fallback xmlns="">
              <p:sp>
                <p:nvSpPr>
                  <p:cNvPr id="20" name="矩形 19">
                    <a:extLst>
                      <a:ext uri="{FF2B5EF4-FFF2-40B4-BE49-F238E27FC236}">
                        <a16:creationId xmlns:a16="http://schemas.microsoft.com/office/drawing/2014/main" id="{088A09E6-F8E3-3F91-3946-F05E4E81CB4B}"/>
                      </a:ext>
                    </a:extLst>
                  </p:cNvPr>
                  <p:cNvSpPr>
                    <a:spLocks noRot="1" noChangeAspect="1" noMove="1" noResize="1" noEditPoints="1" noAdjustHandles="1" noChangeArrowheads="1" noChangeShapeType="1" noTextEdit="1"/>
                  </p:cNvSpPr>
                  <p:nvPr/>
                </p:nvSpPr>
                <p:spPr>
                  <a:xfrm>
                    <a:off x="4144772" y="3577607"/>
                    <a:ext cx="612492" cy="449821"/>
                  </a:xfrm>
                  <a:prstGeom prst="rect">
                    <a:avLst/>
                  </a:prstGeom>
                  <a:blipFill>
                    <a:blip r:embed="rId8"/>
                    <a:stretch>
                      <a:fillRect b="-1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F11740DF-B321-BD94-EC9D-9C45A5C7C548}"/>
                      </a:ext>
                    </a:extLst>
                  </p:cNvPr>
                  <p:cNvSpPr/>
                  <p:nvPr/>
                </p:nvSpPr>
                <p:spPr>
                  <a:xfrm>
                    <a:off x="3030872" y="4281382"/>
                    <a:ext cx="612490" cy="4498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l-GR" altLang="zh-CN" i="1">
                                  <a:latin typeface="Cambria Math" panose="02040503050406030204" pitchFamily="18" charset="0"/>
                                  <a:ea typeface="Cambria Math" panose="02040503050406030204" pitchFamily="18" charset="0"/>
                                </a:rPr>
                              </m:ctrlPr>
                            </m:sSupPr>
                            <m:e>
                              <m:acc>
                                <m:accPr>
                                  <m:chr m:val="̅"/>
                                  <m:ctrlPr>
                                    <a:rPr lang="el-GR" altLang="zh-CN" i="1">
                                      <a:latin typeface="Cambria Math" panose="02040503050406030204" pitchFamily="18" charset="0"/>
                                      <a:ea typeface="Cambria Math" panose="02040503050406030204" pitchFamily="18" charset="0"/>
                                    </a:rPr>
                                  </m:ctrlPr>
                                </m:accPr>
                                <m:e>
                                  <m:r>
                                    <m:rPr>
                                      <m:sty m:val="p"/>
                                    </m:rPr>
                                    <a:rPr lang="el-GR" altLang="zh-CN" i="1">
                                      <a:latin typeface="Cambria Math" panose="02040503050406030204" pitchFamily="18" charset="0"/>
                                      <a:ea typeface="Cambria Math" panose="02040503050406030204" pitchFamily="18" charset="0"/>
                                    </a:rPr>
                                    <m:t>Σ</m:t>
                                  </m:r>
                                </m:e>
                              </m:acc>
                            </m:e>
                            <m:sup>
                              <m:r>
                                <a:rPr lang="en-US" altLang="zh-CN" i="1">
                                  <a:latin typeface="Cambria Math" panose="02040503050406030204" pitchFamily="18" charset="0"/>
                                  <a:ea typeface="Cambria Math" panose="02040503050406030204" pitchFamily="18" charset="0"/>
                                </a:rPr>
                                <m:t>−</m:t>
                              </m:r>
                            </m:sup>
                          </m:sSup>
                        </m:oMath>
                      </m:oMathPara>
                    </a14:m>
                    <a:endParaRPr lang="zh-CN" altLang="en-US" dirty="0"/>
                  </a:p>
                </p:txBody>
              </p:sp>
            </mc:Choice>
            <mc:Fallback xmlns="">
              <p:sp>
                <p:nvSpPr>
                  <p:cNvPr id="31" name="矩形 30">
                    <a:extLst>
                      <a:ext uri="{FF2B5EF4-FFF2-40B4-BE49-F238E27FC236}">
                        <a16:creationId xmlns:a16="http://schemas.microsoft.com/office/drawing/2014/main" id="{AEAC3FCA-369F-4A1D-8F9F-1290888F0B08}"/>
                      </a:ext>
                    </a:extLst>
                  </p:cNvPr>
                  <p:cNvSpPr>
                    <a:spLocks noRot="1" noChangeAspect="1" noMove="1" noResize="1" noEditPoints="1" noAdjustHandles="1" noChangeArrowheads="1" noChangeShapeType="1" noTextEdit="1"/>
                  </p:cNvSpPr>
                  <p:nvPr/>
                </p:nvSpPr>
                <p:spPr>
                  <a:xfrm>
                    <a:off x="3030872" y="4281382"/>
                    <a:ext cx="612490" cy="449821"/>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FEA0675F-246E-D3F3-3FCC-FBF769D26CF6}"/>
                      </a:ext>
                    </a:extLst>
                  </p:cNvPr>
                  <p:cNvSpPr/>
                  <p:nvPr/>
                </p:nvSpPr>
                <p:spPr>
                  <a:xfrm>
                    <a:off x="1901426" y="4087186"/>
                    <a:ext cx="3686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CN" i="1">
                                  <a:latin typeface="Cambria Math" panose="02040503050406030204" pitchFamily="18" charset="0"/>
                                  <a:ea typeface="Cambria Math" panose="02040503050406030204" pitchFamily="18" charset="0"/>
                                </a:rPr>
                              </m:ctrlPr>
                            </m:accPr>
                            <m:e>
                              <m:r>
                                <a:rPr lang="en-US" altLang="zh-CN" i="1">
                                  <a:latin typeface="Cambria Math" panose="02040503050406030204" pitchFamily="18" charset="0"/>
                                  <a:ea typeface="Cambria Math" panose="02040503050406030204" pitchFamily="18" charset="0"/>
                                </a:rPr>
                                <m:t>𝑝</m:t>
                              </m:r>
                            </m:e>
                          </m:acc>
                        </m:oMath>
                      </m:oMathPara>
                    </a14:m>
                    <a:endParaRPr lang="zh-CN" altLang="en-US" dirty="0"/>
                  </a:p>
                </p:txBody>
              </p:sp>
            </mc:Choice>
            <mc:Fallback xmlns="">
              <p:sp>
                <p:nvSpPr>
                  <p:cNvPr id="32" name="矩形 31">
                    <a:extLst>
                      <a:ext uri="{FF2B5EF4-FFF2-40B4-BE49-F238E27FC236}">
                        <a16:creationId xmlns:a16="http://schemas.microsoft.com/office/drawing/2014/main" id="{8782A333-ACE4-42E9-87AB-7EAB26A775A3}"/>
                      </a:ext>
                    </a:extLst>
                  </p:cNvPr>
                  <p:cNvSpPr>
                    <a:spLocks noRot="1" noChangeAspect="1" noMove="1" noResize="1" noEditPoints="1" noAdjustHandles="1" noChangeArrowheads="1" noChangeShapeType="1" noTextEdit="1"/>
                  </p:cNvSpPr>
                  <p:nvPr/>
                </p:nvSpPr>
                <p:spPr>
                  <a:xfrm>
                    <a:off x="1901426" y="4087186"/>
                    <a:ext cx="368627" cy="369332"/>
                  </a:xfrm>
                  <a:prstGeom prst="rect">
                    <a:avLst/>
                  </a:prstGeom>
                  <a:blipFill>
                    <a:blip r:embed="rId10"/>
                    <a:stretch>
                      <a:fillRect r="-22449" b="-306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矩形 22">
                    <a:extLst>
                      <a:ext uri="{FF2B5EF4-FFF2-40B4-BE49-F238E27FC236}">
                        <a16:creationId xmlns:a16="http://schemas.microsoft.com/office/drawing/2014/main" id="{F0C50F8F-E3A8-976A-74D9-D80FA7CDB601}"/>
                      </a:ext>
                    </a:extLst>
                  </p:cNvPr>
                  <p:cNvSpPr/>
                  <p:nvPr/>
                </p:nvSpPr>
                <p:spPr>
                  <a:xfrm>
                    <a:off x="4868399" y="3340747"/>
                    <a:ext cx="827278" cy="369332"/>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ea typeface="Cambria Math" panose="02040503050406030204" pitchFamily="18" charset="0"/>
                            </a:rPr>
                            <m:t>𝛾</m:t>
                          </m:r>
                        </m:oMath>
                      </m:oMathPara>
                    </a14:m>
                    <a:endParaRPr lang="en-US" altLang="zh-CN" dirty="0"/>
                  </a:p>
                </p:txBody>
              </p:sp>
            </mc:Choice>
            <mc:Fallback xmlns="">
              <p:sp>
                <p:nvSpPr>
                  <p:cNvPr id="25" name="矩形 24"/>
                  <p:cNvSpPr>
                    <a:spLocks noRot="1" noChangeAspect="1" noMove="1" noResize="1" noEditPoints="1" noAdjustHandles="1" noChangeArrowheads="1" noChangeShapeType="1" noTextEdit="1"/>
                  </p:cNvSpPr>
                  <p:nvPr/>
                </p:nvSpPr>
                <p:spPr>
                  <a:xfrm>
                    <a:off x="4868399" y="3340747"/>
                    <a:ext cx="827278" cy="369332"/>
                  </a:xfrm>
                  <a:prstGeom prst="rect">
                    <a:avLst/>
                  </a:prstGeom>
                  <a:blipFill>
                    <a:blip r:embed="rId11"/>
                    <a:stretch>
                      <a:fillRect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矩形 23">
                    <a:extLst>
                      <a:ext uri="{FF2B5EF4-FFF2-40B4-BE49-F238E27FC236}">
                        <a16:creationId xmlns:a16="http://schemas.microsoft.com/office/drawing/2014/main" id="{41EBF94D-3F28-4646-A96E-0EF77F629846}"/>
                      </a:ext>
                    </a:extLst>
                  </p:cNvPr>
                  <p:cNvSpPr/>
                  <p:nvPr/>
                </p:nvSpPr>
                <p:spPr>
                  <a:xfrm>
                    <a:off x="4423631" y="2662661"/>
                    <a:ext cx="368627" cy="369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ea typeface="Cambria Math" panose="02040503050406030204" pitchFamily="18" charset="0"/>
                            </a:rPr>
                            <m:t>𝑝</m:t>
                          </m:r>
                        </m:oMath>
                      </m:oMathPara>
                    </a14:m>
                    <a:endParaRPr lang="zh-CN" altLang="en-US" dirty="0"/>
                  </a:p>
                </p:txBody>
              </p:sp>
            </mc:Choice>
            <mc:Fallback xmlns="">
              <p:sp>
                <p:nvSpPr>
                  <p:cNvPr id="34" name="矩形 33">
                    <a:extLst>
                      <a:ext uri="{FF2B5EF4-FFF2-40B4-BE49-F238E27FC236}">
                        <a16:creationId xmlns:a16="http://schemas.microsoft.com/office/drawing/2014/main" id="{AA006006-020C-4650-85B1-78284C823A73}"/>
                      </a:ext>
                    </a:extLst>
                  </p:cNvPr>
                  <p:cNvSpPr>
                    <a:spLocks noRot="1" noChangeAspect="1" noMove="1" noResize="1" noEditPoints="1" noAdjustHandles="1" noChangeArrowheads="1" noChangeShapeType="1" noTextEdit="1"/>
                  </p:cNvSpPr>
                  <p:nvPr/>
                </p:nvSpPr>
                <p:spPr>
                  <a:xfrm>
                    <a:off x="4423631" y="2662661"/>
                    <a:ext cx="368627" cy="369331"/>
                  </a:xfrm>
                  <a:prstGeom prst="rect">
                    <a:avLst/>
                  </a:prstGeom>
                  <a:blipFill>
                    <a:blip r:embed="rId12"/>
                    <a:stretch>
                      <a:fillRect b="-28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3F093D0F-ED1B-7A09-D69E-C98C6DF40830}"/>
                      </a:ext>
                    </a:extLst>
                  </p:cNvPr>
                  <p:cNvSpPr/>
                  <p:nvPr/>
                </p:nvSpPr>
                <p:spPr>
                  <a:xfrm>
                    <a:off x="3253372" y="4661393"/>
                    <a:ext cx="493981" cy="369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i="1">
                                  <a:latin typeface="Cambria Math" panose="02040503050406030204" pitchFamily="18" charset="0"/>
                                  <a:ea typeface="Cambria Math" panose="02040503050406030204" pitchFamily="18" charset="0"/>
                                </a:rPr>
                              </m:ctrlPr>
                            </m:sSupPr>
                            <m:e>
                              <m:r>
                                <a:rPr lang="zh-CN" altLang="en-US" i="1">
                                  <a:latin typeface="Cambria Math" panose="02040503050406030204" pitchFamily="18" charset="0"/>
                                  <a:ea typeface="Cambria Math" panose="02040503050406030204" pitchFamily="18" charset="0"/>
                                </a:rPr>
                                <m:t>𝜋</m:t>
                              </m:r>
                            </m:e>
                            <m:sup>
                              <m:r>
                                <a:rPr lang="en-US" altLang="zh-CN" i="1">
                                  <a:latin typeface="Cambria Math" panose="02040503050406030204" pitchFamily="18" charset="0"/>
                                  <a:ea typeface="Cambria Math" panose="02040503050406030204" pitchFamily="18" charset="0"/>
                                </a:rPr>
                                <m:t>0</m:t>
                              </m:r>
                            </m:sup>
                          </m:sSup>
                        </m:oMath>
                      </m:oMathPara>
                    </a14:m>
                    <a:endParaRPr lang="zh-CN" altLang="en-US" dirty="0"/>
                  </a:p>
                </p:txBody>
              </p:sp>
            </mc:Choice>
            <mc:Fallback xmlns="">
              <p:sp>
                <p:nvSpPr>
                  <p:cNvPr id="27" name="矩形 26"/>
                  <p:cNvSpPr>
                    <a:spLocks noRot="1" noChangeAspect="1" noMove="1" noResize="1" noEditPoints="1" noAdjustHandles="1" noChangeArrowheads="1" noChangeShapeType="1" noTextEdit="1"/>
                  </p:cNvSpPr>
                  <p:nvPr/>
                </p:nvSpPr>
                <p:spPr>
                  <a:xfrm>
                    <a:off x="3253372" y="4661393"/>
                    <a:ext cx="493981" cy="369331"/>
                  </a:xfrm>
                  <a:prstGeom prst="rect">
                    <a:avLst/>
                  </a:prstGeom>
                  <a:blipFill>
                    <a:blip r:embed="rId13"/>
                    <a:stretch>
                      <a:fillRect b="-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矩形 25">
                    <a:extLst>
                      <a:ext uri="{FF2B5EF4-FFF2-40B4-BE49-F238E27FC236}">
                        <a16:creationId xmlns:a16="http://schemas.microsoft.com/office/drawing/2014/main" id="{69F98C15-55F4-A140-7EDD-651E62AD172B}"/>
                      </a:ext>
                    </a:extLst>
                  </p:cNvPr>
                  <p:cNvSpPr/>
                  <p:nvPr/>
                </p:nvSpPr>
                <p:spPr>
                  <a:xfrm>
                    <a:off x="2355025" y="5467082"/>
                    <a:ext cx="827278" cy="369332"/>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ea typeface="Cambria Math" panose="02040503050406030204" pitchFamily="18" charset="0"/>
                            </a:rPr>
                            <m:t>𝛾</m:t>
                          </m:r>
                        </m:oMath>
                      </m:oMathPara>
                    </a14:m>
                    <a:endParaRPr lang="en-US" altLang="zh-CN" dirty="0"/>
                  </a:p>
                </p:txBody>
              </p:sp>
            </mc:Choice>
            <mc:Fallback xmlns="">
              <p:sp>
                <p:nvSpPr>
                  <p:cNvPr id="28" name="矩形 27"/>
                  <p:cNvSpPr>
                    <a:spLocks noRot="1" noChangeAspect="1" noMove="1" noResize="1" noEditPoints="1" noAdjustHandles="1" noChangeArrowheads="1" noChangeShapeType="1" noTextEdit="1"/>
                  </p:cNvSpPr>
                  <p:nvPr/>
                </p:nvSpPr>
                <p:spPr>
                  <a:xfrm>
                    <a:off x="2355025" y="5467082"/>
                    <a:ext cx="827278" cy="369332"/>
                  </a:xfrm>
                  <a:prstGeom prst="rect">
                    <a:avLst/>
                  </a:prstGeom>
                  <a:blipFill>
                    <a:blip r:embed="rId14"/>
                    <a:stretch>
                      <a:fillRect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0A3C7189-35EE-40D5-F1B9-B0AF3C5BD510}"/>
                      </a:ext>
                    </a:extLst>
                  </p:cNvPr>
                  <p:cNvSpPr/>
                  <p:nvPr/>
                </p:nvSpPr>
                <p:spPr>
                  <a:xfrm>
                    <a:off x="2944395" y="5465748"/>
                    <a:ext cx="827278" cy="369332"/>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ea typeface="Cambria Math" panose="02040503050406030204" pitchFamily="18" charset="0"/>
                            </a:rPr>
                            <m:t>𝛾</m:t>
                          </m:r>
                        </m:oMath>
                      </m:oMathPara>
                    </a14:m>
                    <a:endParaRPr lang="en-US" altLang="zh-CN" dirty="0"/>
                  </a:p>
                </p:txBody>
              </p:sp>
            </mc:Choice>
            <mc:Fallback xmlns="">
              <p:sp>
                <p:nvSpPr>
                  <p:cNvPr id="29" name="矩形 28"/>
                  <p:cNvSpPr>
                    <a:spLocks noRot="1" noChangeAspect="1" noMove="1" noResize="1" noEditPoints="1" noAdjustHandles="1" noChangeArrowheads="1" noChangeShapeType="1" noTextEdit="1"/>
                  </p:cNvSpPr>
                  <p:nvPr/>
                </p:nvSpPr>
                <p:spPr>
                  <a:xfrm>
                    <a:off x="2944395" y="5465748"/>
                    <a:ext cx="827278" cy="369332"/>
                  </a:xfrm>
                  <a:prstGeom prst="rect">
                    <a:avLst/>
                  </a:prstGeom>
                  <a:blipFill>
                    <a:blip r:embed="rId15"/>
                    <a:stretch>
                      <a:fillRect b="-3279"/>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7ED2FFF8-E823-A30C-8FA7-07712FD25075}"/>
                    </a:ext>
                  </a:extLst>
                </p:cNvPr>
                <p:cNvSpPr txBox="1"/>
                <p:nvPr/>
              </p:nvSpPr>
              <p:spPr>
                <a:xfrm>
                  <a:off x="6532945" y="2583793"/>
                  <a:ext cx="8277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𝑒</m:t>
                            </m:r>
                          </m:e>
                          <m:sup>
                            <m:r>
                              <a:rPr lang="en-US" altLang="zh-CN" b="0" i="1" smtClean="0">
                                <a:latin typeface="Cambria Math" panose="02040503050406030204" pitchFamily="18" charset="0"/>
                              </a:rPr>
                              <m:t>+</m:t>
                            </m:r>
                          </m:sup>
                        </m:sSup>
                      </m:oMath>
                    </m:oMathPara>
                  </a14:m>
                  <a:endParaRPr lang="zh-CN" altLang="en-US" dirty="0"/>
                </a:p>
              </p:txBody>
            </p:sp>
          </mc:Choice>
          <mc:Fallback xmlns="">
            <p:sp>
              <p:nvSpPr>
                <p:cNvPr id="32" name="文本框 31"/>
                <p:cNvSpPr txBox="1">
                  <a:spLocks noRot="1" noChangeAspect="1" noMove="1" noResize="1" noEditPoints="1" noAdjustHandles="1" noChangeArrowheads="1" noChangeShapeType="1" noTextEdit="1"/>
                </p:cNvSpPr>
                <p:nvPr/>
              </p:nvSpPr>
              <p:spPr>
                <a:xfrm>
                  <a:off x="6532945" y="2583793"/>
                  <a:ext cx="827755" cy="369332"/>
                </a:xfrm>
                <a:prstGeom prst="rect">
                  <a:avLst/>
                </a:prstGeom>
                <a:blipFill>
                  <a:blip r:embed="rId16"/>
                  <a:stretch>
                    <a:fillRect b="-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9FE69BA-4D90-E09B-6193-F1FC4BFAF138}"/>
                    </a:ext>
                  </a:extLst>
                </p:cNvPr>
                <p:cNvSpPr txBox="1"/>
                <p:nvPr/>
              </p:nvSpPr>
              <p:spPr>
                <a:xfrm>
                  <a:off x="10263213" y="3981632"/>
                  <a:ext cx="8277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𝑒</m:t>
                            </m:r>
                          </m:e>
                          <m:sup>
                            <m:r>
                              <a:rPr lang="en-US" altLang="zh-CN" b="0" i="1" smtClean="0">
                                <a:latin typeface="Cambria Math" panose="02040503050406030204" pitchFamily="18" charset="0"/>
                              </a:rPr>
                              <m:t>−</m:t>
                            </m:r>
                          </m:sup>
                        </m:sSup>
                      </m:oMath>
                    </m:oMathPara>
                  </a14:m>
                  <a:endParaRPr lang="zh-CN" altLang="en-US" dirty="0"/>
                </a:p>
              </p:txBody>
            </p:sp>
          </mc:Choice>
          <mc:Fallback xmlns="">
            <p:sp>
              <p:nvSpPr>
                <p:cNvPr id="33" name="文本框 32"/>
                <p:cNvSpPr txBox="1">
                  <a:spLocks noRot="1" noChangeAspect="1" noMove="1" noResize="1" noEditPoints="1" noAdjustHandles="1" noChangeArrowheads="1" noChangeShapeType="1" noTextEdit="1"/>
                </p:cNvSpPr>
                <p:nvPr/>
              </p:nvSpPr>
              <p:spPr>
                <a:xfrm>
                  <a:off x="10263213" y="3981632"/>
                  <a:ext cx="827755" cy="369332"/>
                </a:xfrm>
                <a:prstGeom prst="rect">
                  <a:avLst/>
                </a:prstGeom>
                <a:blipFill>
                  <a:blip r:embed="rId17"/>
                  <a:stretch>
                    <a:fillRect b="-6122"/>
                  </a:stretch>
                </a:blipFill>
              </p:spPr>
              <p:txBody>
                <a:bodyPr/>
                <a:lstStyle/>
                <a:p>
                  <a:r>
                    <a:rPr lang="zh-CN" altLang="en-US">
                      <a:noFill/>
                    </a:rPr>
                    <a:t> </a:t>
                  </a:r>
                </a:p>
              </p:txBody>
            </p:sp>
          </mc:Fallback>
        </mc:AlternateContent>
      </p:grpSp>
      <p:grpSp>
        <p:nvGrpSpPr>
          <p:cNvPr id="28" name="组合 27">
            <a:extLst>
              <a:ext uri="{FF2B5EF4-FFF2-40B4-BE49-F238E27FC236}">
                <a16:creationId xmlns:a16="http://schemas.microsoft.com/office/drawing/2014/main" id="{9C81AB0B-C8D5-9B48-5BF9-B38DBA6BE6F1}"/>
              </a:ext>
            </a:extLst>
          </p:cNvPr>
          <p:cNvGrpSpPr/>
          <p:nvPr/>
        </p:nvGrpSpPr>
        <p:grpSpPr>
          <a:xfrm>
            <a:off x="9824" y="741064"/>
            <a:ext cx="5830951" cy="2108482"/>
            <a:chOff x="2731297" y="4076417"/>
            <a:chExt cx="6399238" cy="2172261"/>
          </a:xfrm>
        </p:grpSpPr>
        <p:pic>
          <p:nvPicPr>
            <p:cNvPr id="29" name="图片 28">
              <a:extLst>
                <a:ext uri="{FF2B5EF4-FFF2-40B4-BE49-F238E27FC236}">
                  <a16:creationId xmlns:a16="http://schemas.microsoft.com/office/drawing/2014/main" id="{5E75C3A6-F620-FA14-B7DA-5F51AD56AE32}"/>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886072" y="4082098"/>
              <a:ext cx="3094683" cy="2166580"/>
            </a:xfrm>
            <a:prstGeom prst="rect">
              <a:avLst/>
            </a:prstGeom>
          </p:spPr>
        </p:pic>
        <p:pic>
          <p:nvPicPr>
            <p:cNvPr id="30" name="图片 29">
              <a:extLst>
                <a:ext uri="{FF2B5EF4-FFF2-40B4-BE49-F238E27FC236}">
                  <a16:creationId xmlns:a16="http://schemas.microsoft.com/office/drawing/2014/main" id="{2E968595-6B0B-3657-B107-EB7ADF2F390A}"/>
                </a:ext>
              </a:extLst>
            </p:cNvPr>
            <p:cNvPicPr>
              <a:picLocks noChangeAspect="1"/>
            </p:cNvPicPr>
            <p:nvPr/>
          </p:nvPicPr>
          <p:blipFill>
            <a:blip r:embed="rId19"/>
            <a:stretch>
              <a:fillRect/>
            </a:stretch>
          </p:blipFill>
          <p:spPr>
            <a:xfrm>
              <a:off x="2731297" y="4076417"/>
              <a:ext cx="3093816" cy="2166580"/>
            </a:xfrm>
            <a:prstGeom prst="rect">
              <a:avLst/>
            </a:prstGeom>
          </p:spPr>
        </p:pic>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43EEEECA-E41D-8CBE-B5D1-283867F40C63}"/>
                    </a:ext>
                  </a:extLst>
                </p:cNvPr>
                <p:cNvSpPr/>
                <p:nvPr/>
              </p:nvSpPr>
              <p:spPr>
                <a:xfrm>
                  <a:off x="4499452" y="4346039"/>
                  <a:ext cx="1596548" cy="584775"/>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p>
                          <m:sSupPr>
                            <m:ctrlPr>
                              <a:rPr lang="el-GR" altLang="zh-CN" sz="1600" i="1">
                                <a:latin typeface="Cambria Math" panose="02040503050406030204" pitchFamily="18" charset="0"/>
                                <a:ea typeface="Cambria Math" panose="02040503050406030204" pitchFamily="18" charset="0"/>
                              </a:rPr>
                            </m:ctrlPr>
                          </m:sSupPr>
                          <m:e>
                            <m:r>
                              <m:rPr>
                                <m:sty m:val="p"/>
                              </m:rPr>
                              <a:rPr lang="el-GR" altLang="zh-CN" sz="1600" i="1">
                                <a:latin typeface="Cambria Math" panose="02040503050406030204" pitchFamily="18" charset="0"/>
                                <a:ea typeface="Cambria Math" panose="02040503050406030204" pitchFamily="18" charset="0"/>
                              </a:rPr>
                              <m:t>Σ</m:t>
                            </m:r>
                          </m:e>
                          <m:sup>
                            <m:r>
                              <a:rPr lang="en-US" altLang="zh-CN" sz="1600" i="1">
                                <a:latin typeface="Cambria Math" panose="02040503050406030204" pitchFamily="18" charset="0"/>
                                <a:ea typeface="Cambria Math" panose="02040503050406030204" pitchFamily="18" charset="0"/>
                              </a:rPr>
                              <m:t>+</m:t>
                            </m:r>
                          </m:sup>
                        </m:sSup>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𝑝</m:t>
                        </m:r>
                        <m:sSup>
                          <m:sSupPr>
                            <m:ctrlPr>
                              <a:rPr lang="en-US" altLang="zh-CN" sz="1600" i="1">
                                <a:latin typeface="Cambria Math" panose="02040503050406030204" pitchFamily="18" charset="0"/>
                                <a:ea typeface="Cambria Math" panose="02040503050406030204" pitchFamily="18" charset="0"/>
                              </a:rPr>
                            </m:ctrlPr>
                          </m:sSupPr>
                          <m:e>
                            <m:r>
                              <a:rPr lang="zh-CN" altLang="en-US" sz="1600" i="1">
                                <a:latin typeface="Cambria Math" panose="02040503050406030204" pitchFamily="18" charset="0"/>
                                <a:ea typeface="Cambria Math" panose="02040503050406030204" pitchFamily="18" charset="0"/>
                              </a:rPr>
                              <m:t>𝜋</m:t>
                            </m:r>
                          </m:e>
                          <m:sup>
                            <m:r>
                              <a:rPr lang="en-US" altLang="zh-CN" sz="1600" i="1">
                                <a:latin typeface="Cambria Math" panose="02040503050406030204" pitchFamily="18" charset="0"/>
                                <a:ea typeface="Cambria Math" panose="02040503050406030204" pitchFamily="18" charset="0"/>
                              </a:rPr>
                              <m:t>0</m:t>
                            </m:r>
                          </m:sup>
                        </m:sSup>
                      </m:oMath>
                    </m:oMathPara>
                  </a14:m>
                  <a:endParaRPr lang="en-US" altLang="zh-CN" sz="1600" dirty="0"/>
                </a:p>
                <a:p>
                  <a:pPr algn="ctr"/>
                  <a:r>
                    <a:rPr lang="en-US" altLang="zh-CN" sz="1600" dirty="0"/>
                    <a:t>data</a:t>
                  </a:r>
                  <a:endParaRPr lang="zh-CN" altLang="en-US" sz="1600" dirty="0"/>
                </a:p>
              </p:txBody>
            </p:sp>
          </mc:Choice>
          <mc:Fallback xmlns="">
            <p:sp>
              <p:nvSpPr>
                <p:cNvPr id="31" name="矩形 30">
                  <a:extLst>
                    <a:ext uri="{FF2B5EF4-FFF2-40B4-BE49-F238E27FC236}">
                      <a16:creationId xmlns:a16="http://schemas.microsoft.com/office/drawing/2014/main" id="{43EEEECA-E41D-8CBE-B5D1-283867F40C63}"/>
                    </a:ext>
                  </a:extLst>
                </p:cNvPr>
                <p:cNvSpPr>
                  <a:spLocks noRot="1" noChangeAspect="1" noMove="1" noResize="1" noEditPoints="1" noAdjustHandles="1" noChangeArrowheads="1" noChangeShapeType="1" noTextEdit="1"/>
                </p:cNvSpPr>
                <p:nvPr/>
              </p:nvSpPr>
              <p:spPr>
                <a:xfrm>
                  <a:off x="4499452" y="4346039"/>
                  <a:ext cx="1596548" cy="584775"/>
                </a:xfrm>
                <a:prstGeom prst="rect">
                  <a:avLst/>
                </a:prstGeom>
                <a:blipFill>
                  <a:blip r:embed="rId20"/>
                  <a:stretch>
                    <a:fillRect b="-152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1AFA2D4B-87EC-0936-CBC2-D8D30FD9D4CC}"/>
                    </a:ext>
                  </a:extLst>
                </p:cNvPr>
                <p:cNvSpPr/>
                <p:nvPr/>
              </p:nvSpPr>
              <p:spPr>
                <a:xfrm>
                  <a:off x="7612467" y="4346038"/>
                  <a:ext cx="1518068" cy="584775"/>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p>
                          <m:sSupPr>
                            <m:ctrlPr>
                              <a:rPr lang="el-GR" altLang="zh-CN" sz="1600" i="1">
                                <a:latin typeface="Cambria Math" panose="02040503050406030204" pitchFamily="18" charset="0"/>
                                <a:ea typeface="Cambria Math" panose="02040503050406030204" pitchFamily="18" charset="0"/>
                              </a:rPr>
                            </m:ctrlPr>
                          </m:sSupPr>
                          <m:e>
                            <m:acc>
                              <m:accPr>
                                <m:chr m:val="̅"/>
                                <m:ctrlPr>
                                  <a:rPr lang="el-GR" altLang="zh-CN" sz="1600" i="1">
                                    <a:latin typeface="Cambria Math" panose="02040503050406030204" pitchFamily="18" charset="0"/>
                                    <a:ea typeface="Cambria Math" panose="02040503050406030204" pitchFamily="18" charset="0"/>
                                  </a:rPr>
                                </m:ctrlPr>
                              </m:accPr>
                              <m:e>
                                <m:r>
                                  <m:rPr>
                                    <m:sty m:val="p"/>
                                  </m:rPr>
                                  <a:rPr lang="el-GR" altLang="zh-CN" sz="1600" i="1">
                                    <a:latin typeface="Cambria Math" panose="02040503050406030204" pitchFamily="18" charset="0"/>
                                    <a:ea typeface="Cambria Math" panose="02040503050406030204" pitchFamily="18" charset="0"/>
                                  </a:rPr>
                                  <m:t>Σ</m:t>
                                </m:r>
                              </m:e>
                            </m:acc>
                          </m:e>
                          <m:sup>
                            <m:r>
                              <a:rPr lang="en-US" altLang="zh-CN" sz="1600" i="1">
                                <a:latin typeface="Cambria Math" panose="02040503050406030204" pitchFamily="18" charset="0"/>
                                <a:ea typeface="Cambria Math" panose="02040503050406030204" pitchFamily="18" charset="0"/>
                              </a:rPr>
                              <m:t>−</m:t>
                            </m:r>
                          </m:sup>
                        </m:sSup>
                        <m:r>
                          <a:rPr lang="en-US" altLang="zh-CN" sz="1600" i="1">
                            <a:latin typeface="Cambria Math" panose="02040503050406030204" pitchFamily="18" charset="0"/>
                            <a:ea typeface="Cambria Math" panose="02040503050406030204" pitchFamily="18" charset="0"/>
                          </a:rPr>
                          <m:t>→</m:t>
                        </m:r>
                        <m:acc>
                          <m:accPr>
                            <m:chr m:val="̅"/>
                            <m:ctrlPr>
                              <a:rPr lang="en-US" altLang="zh-CN" sz="1600" i="1">
                                <a:latin typeface="Cambria Math" panose="02040503050406030204" pitchFamily="18" charset="0"/>
                                <a:ea typeface="Cambria Math" panose="02040503050406030204" pitchFamily="18" charset="0"/>
                              </a:rPr>
                            </m:ctrlPr>
                          </m:accPr>
                          <m:e>
                            <m:r>
                              <a:rPr lang="en-US" altLang="zh-CN" sz="1600" i="1">
                                <a:latin typeface="Cambria Math" panose="02040503050406030204" pitchFamily="18" charset="0"/>
                                <a:ea typeface="Cambria Math" panose="02040503050406030204" pitchFamily="18" charset="0"/>
                              </a:rPr>
                              <m:t>𝑝</m:t>
                            </m:r>
                          </m:e>
                        </m:acc>
                        <m:sSup>
                          <m:sSupPr>
                            <m:ctrlPr>
                              <a:rPr lang="en-US" altLang="zh-CN" sz="1600" i="1">
                                <a:latin typeface="Cambria Math" panose="02040503050406030204" pitchFamily="18" charset="0"/>
                                <a:ea typeface="Cambria Math" panose="02040503050406030204" pitchFamily="18" charset="0"/>
                              </a:rPr>
                            </m:ctrlPr>
                          </m:sSupPr>
                          <m:e>
                            <m:r>
                              <a:rPr lang="zh-CN" altLang="en-US" sz="1600" i="1">
                                <a:latin typeface="Cambria Math" panose="02040503050406030204" pitchFamily="18" charset="0"/>
                                <a:ea typeface="Cambria Math" panose="02040503050406030204" pitchFamily="18" charset="0"/>
                              </a:rPr>
                              <m:t>𝜋</m:t>
                            </m:r>
                          </m:e>
                          <m:sup>
                            <m:r>
                              <a:rPr lang="en-US" altLang="zh-CN" sz="1600" i="1">
                                <a:latin typeface="Cambria Math" panose="02040503050406030204" pitchFamily="18" charset="0"/>
                                <a:ea typeface="Cambria Math" panose="02040503050406030204" pitchFamily="18" charset="0"/>
                              </a:rPr>
                              <m:t>0</m:t>
                            </m:r>
                          </m:sup>
                        </m:sSup>
                      </m:oMath>
                    </m:oMathPara>
                  </a14:m>
                  <a:endParaRPr lang="en-US" altLang="zh-CN" sz="1600" dirty="0"/>
                </a:p>
                <a:p>
                  <a:pPr algn="ctr"/>
                  <a:r>
                    <a:rPr lang="en-US" altLang="zh-CN" sz="1600" dirty="0"/>
                    <a:t>data</a:t>
                  </a:r>
                  <a:endParaRPr lang="zh-CN" altLang="en-US" sz="1600" dirty="0"/>
                </a:p>
              </p:txBody>
            </p:sp>
          </mc:Choice>
          <mc:Fallback xmlns="">
            <p:sp>
              <p:nvSpPr>
                <p:cNvPr id="32" name="矩形 31">
                  <a:extLst>
                    <a:ext uri="{FF2B5EF4-FFF2-40B4-BE49-F238E27FC236}">
                      <a16:creationId xmlns:a16="http://schemas.microsoft.com/office/drawing/2014/main" id="{1AFA2D4B-87EC-0936-CBC2-D8D30FD9D4CC}"/>
                    </a:ext>
                  </a:extLst>
                </p:cNvPr>
                <p:cNvSpPr>
                  <a:spLocks noRot="1" noChangeAspect="1" noMove="1" noResize="1" noEditPoints="1" noAdjustHandles="1" noChangeArrowheads="1" noChangeShapeType="1" noTextEdit="1"/>
                </p:cNvSpPr>
                <p:nvPr/>
              </p:nvSpPr>
              <p:spPr>
                <a:xfrm>
                  <a:off x="7612467" y="4346038"/>
                  <a:ext cx="1518068" cy="584775"/>
                </a:xfrm>
                <a:prstGeom prst="rect">
                  <a:avLst/>
                </a:prstGeom>
                <a:blipFill>
                  <a:blip r:embed="rId21"/>
                  <a:stretch>
                    <a:fillRect b="-15217"/>
                  </a:stretch>
                </a:blipFill>
              </p:spPr>
              <p:txBody>
                <a:bodyPr/>
                <a:lstStyle/>
                <a:p>
                  <a:r>
                    <a:rPr lang="zh-CN" altLang="en-US">
                      <a:noFill/>
                    </a:rPr>
                    <a:t> </a:t>
                  </a:r>
                </a:p>
              </p:txBody>
            </p:sp>
          </mc:Fallback>
        </mc:AlternateContent>
      </p:grpSp>
      <p:pic>
        <p:nvPicPr>
          <p:cNvPr id="33" name="图片 32">
            <a:extLst>
              <a:ext uri="{FF2B5EF4-FFF2-40B4-BE49-F238E27FC236}">
                <a16:creationId xmlns:a16="http://schemas.microsoft.com/office/drawing/2014/main" id="{7A65080E-B560-26A1-9D79-224F8921B1EE}"/>
              </a:ext>
            </a:extLst>
          </p:cNvPr>
          <p:cNvPicPr>
            <a:picLocks noChangeAspect="1"/>
          </p:cNvPicPr>
          <p:nvPr/>
        </p:nvPicPr>
        <p:blipFill>
          <a:blip r:embed="rId22"/>
          <a:stretch>
            <a:fillRect/>
          </a:stretch>
        </p:blipFill>
        <p:spPr>
          <a:xfrm>
            <a:off x="296116" y="3304465"/>
            <a:ext cx="5536859" cy="2286257"/>
          </a:xfrm>
          <a:prstGeom prst="rect">
            <a:avLst/>
          </a:prstGeom>
        </p:spPr>
      </p:pic>
      <p:sp>
        <p:nvSpPr>
          <p:cNvPr id="36" name="文本框 35">
            <a:extLst>
              <a:ext uri="{FF2B5EF4-FFF2-40B4-BE49-F238E27FC236}">
                <a16:creationId xmlns:a16="http://schemas.microsoft.com/office/drawing/2014/main" id="{023DE3AA-3ED7-6348-9671-F7D5EB834B53}"/>
              </a:ext>
            </a:extLst>
          </p:cNvPr>
          <p:cNvSpPr txBox="1"/>
          <p:nvPr/>
        </p:nvSpPr>
        <p:spPr>
          <a:xfrm>
            <a:off x="7664510" y="2918774"/>
            <a:ext cx="3463973" cy="707886"/>
          </a:xfrm>
          <a:prstGeom prst="rect">
            <a:avLst/>
          </a:prstGeom>
          <a:noFill/>
        </p:spPr>
        <p:txBody>
          <a:bodyPr wrap="square">
            <a:spAutoFit/>
          </a:bodyPr>
          <a:lstStyle/>
          <a:p>
            <a:r>
              <a:rPr lang="en-US" altLang="zh-CN" sz="2000" dirty="0">
                <a:solidFill>
                  <a:srgbClr val="FF0000"/>
                </a:solidFill>
              </a:rPr>
              <a:t>The decay</a:t>
            </a:r>
            <a:r>
              <a:rPr lang="zh-CN" altLang="en-US" sz="2000" dirty="0">
                <a:solidFill>
                  <a:srgbClr val="FF0000"/>
                </a:solidFill>
              </a:rPr>
              <a:t> </a:t>
            </a:r>
            <a:r>
              <a:rPr lang="en-US" altLang="zh-CN" sz="2000" dirty="0">
                <a:solidFill>
                  <a:srgbClr val="FF0000"/>
                </a:solidFill>
              </a:rPr>
              <a:t>rate deviates from</a:t>
            </a:r>
          </a:p>
          <a:p>
            <a:r>
              <a:rPr lang="en-US" altLang="zh-CN" sz="2000" dirty="0">
                <a:solidFill>
                  <a:srgbClr val="FF0000"/>
                </a:solidFill>
              </a:rPr>
              <a:t> previous value by 4.2 </a:t>
            </a:r>
            <a:r>
              <a:rPr lang="en-US" altLang="zh-CN" sz="2000" dirty="0" err="1">
                <a:solidFill>
                  <a:srgbClr val="FF0000"/>
                </a:solidFill>
              </a:rPr>
              <a:t>σ</a:t>
            </a:r>
            <a:endParaRPr lang="en-US" altLang="zh-CN" sz="2000" dirty="0">
              <a:solidFill>
                <a:srgbClr val="FF0000"/>
              </a:solidFill>
            </a:endParaRPr>
          </a:p>
        </p:txBody>
      </p: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44F42EBB-A7FF-BF39-2AD8-550B3E969672}"/>
                  </a:ext>
                </a:extLst>
              </p:cNvPr>
              <p:cNvSpPr txBox="1"/>
              <p:nvPr/>
            </p:nvSpPr>
            <p:spPr>
              <a:xfrm>
                <a:off x="91440" y="2935133"/>
                <a:ext cx="6715172" cy="369332"/>
              </a:xfrm>
              <a:prstGeom prst="rect">
                <a:avLst/>
              </a:prstGeom>
              <a:solidFill>
                <a:srgbClr val="FFFF00"/>
              </a:solidFill>
            </p:spPr>
            <p:txBody>
              <a:bodyPr wrap="none" rtlCol="0">
                <a:spAutoFit/>
              </a:bodyPr>
              <a:lstStyle/>
              <a:p>
                <a:r>
                  <a:rPr kumimoji="1" lang="en-US" altLang="zh-CN" dirty="0">
                    <a:solidFill>
                      <a:srgbClr val="FF0000"/>
                    </a:solidFill>
                  </a:rPr>
                  <a:t>Signal side: momentum distributions of proton in the rest frame of </a:t>
                </a:r>
                <a14:m>
                  <m:oMath xmlns:m="http://schemas.openxmlformats.org/officeDocument/2006/math">
                    <m:r>
                      <m:rPr>
                        <m:sty m:val="p"/>
                      </m:rPr>
                      <a:rPr lang="el-GR" altLang="zh-CN" sz="1800" i="1" smtClean="0">
                        <a:solidFill>
                          <a:srgbClr val="FF0000"/>
                        </a:solidFill>
                        <a:latin typeface="Cambria Math" panose="02040503050406030204" pitchFamily="18" charset="0"/>
                        <a:ea typeface="Cambria Math" panose="02040503050406030204" pitchFamily="18" charset="0"/>
                      </a:rPr>
                      <m:t>Σ</m:t>
                    </m:r>
                    <m:r>
                      <a:rPr lang="el-GR" altLang="zh-CN" sz="1800" i="1" smtClean="0">
                        <a:solidFill>
                          <a:srgbClr val="FF0000"/>
                        </a:solidFill>
                        <a:latin typeface="Cambria Math" panose="02040503050406030204" pitchFamily="18" charset="0"/>
                        <a:ea typeface="Cambria Math" panose="02040503050406030204" pitchFamily="18" charset="0"/>
                      </a:rPr>
                      <m:t> </m:t>
                    </m:r>
                  </m:oMath>
                </a14:m>
                <a:r>
                  <a:rPr kumimoji="1" lang="en-US" altLang="zh-CN" dirty="0">
                    <a:solidFill>
                      <a:srgbClr val="FF0000"/>
                    </a:solidFill>
                  </a:rPr>
                  <a:t>:</a:t>
                </a:r>
                <a:endParaRPr kumimoji="1" lang="zh-CN" altLang="en-US" dirty="0">
                  <a:solidFill>
                    <a:srgbClr val="FF0000"/>
                  </a:solidFill>
                </a:endParaRPr>
              </a:p>
            </p:txBody>
          </p:sp>
        </mc:Choice>
        <mc:Fallback xmlns="">
          <p:sp>
            <p:nvSpPr>
              <p:cNvPr id="37" name="文本框 36">
                <a:extLst>
                  <a:ext uri="{FF2B5EF4-FFF2-40B4-BE49-F238E27FC236}">
                    <a16:creationId xmlns:a16="http://schemas.microsoft.com/office/drawing/2014/main" id="{44F42EBB-A7FF-BF39-2AD8-550B3E969672}"/>
                  </a:ext>
                </a:extLst>
              </p:cNvPr>
              <p:cNvSpPr txBox="1">
                <a:spLocks noRot="1" noChangeAspect="1" noMove="1" noResize="1" noEditPoints="1" noAdjustHandles="1" noChangeArrowheads="1" noChangeShapeType="1" noTextEdit="1"/>
              </p:cNvSpPr>
              <p:nvPr/>
            </p:nvSpPr>
            <p:spPr>
              <a:xfrm>
                <a:off x="91440" y="2935133"/>
                <a:ext cx="6715172" cy="369332"/>
              </a:xfrm>
              <a:prstGeom prst="rect">
                <a:avLst/>
              </a:prstGeom>
              <a:blipFill>
                <a:blip r:embed="rId24"/>
                <a:stretch>
                  <a:fillRect l="-755" t="-6452" b="-225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D496F5B6-F2E3-3362-E584-CAAD52108D5A}"/>
                  </a:ext>
                </a:extLst>
              </p:cNvPr>
              <p:cNvSpPr txBox="1"/>
              <p:nvPr/>
            </p:nvSpPr>
            <p:spPr>
              <a:xfrm>
                <a:off x="5668101" y="5874654"/>
                <a:ext cx="6294120" cy="690189"/>
              </a:xfrm>
              <a:prstGeom prst="rect">
                <a:avLst/>
              </a:prstGeom>
              <a:noFill/>
            </p:spPr>
            <p:txBody>
              <a:bodyPr wrap="square">
                <a:spAutoFit/>
              </a:bodyPr>
              <a:lstStyle/>
              <a:p>
                <a:pPr lvl="1"/>
                <a:r>
                  <a:rPr lang="en-US" altLang="zh-CN" dirty="0"/>
                  <a:t>The decay rate  </a:t>
                </a:r>
                <a:r>
                  <a:rPr lang="en-US" altLang="zh-CN" dirty="0">
                    <a:solidFill>
                      <a:srgbClr val="0070C0"/>
                    </a:solidFill>
                  </a:rPr>
                  <a:t>(</a:t>
                </a:r>
                <a14:m>
                  <m:oMath xmlns:m="http://schemas.openxmlformats.org/officeDocument/2006/math">
                    <m:r>
                      <a:rPr lang="en-US" altLang="zh-CN" b="0" i="1" smtClean="0">
                        <a:solidFill>
                          <a:srgbClr val="0070C0"/>
                        </a:solidFill>
                        <a:latin typeface="Cambria Math" panose="02040503050406030204" pitchFamily="18" charset="0"/>
                      </a:rPr>
                      <m:t>0.996</m:t>
                    </m:r>
                    <m:r>
                      <a:rPr lang="en-US" altLang="zh-CN" b="0" i="1" smtClean="0">
                        <a:solidFill>
                          <a:srgbClr val="0070C0"/>
                        </a:solidFill>
                        <a:latin typeface="Cambria Math" panose="02040503050406030204" pitchFamily="18" charset="0"/>
                        <a:ea typeface="Cambria Math" panose="02040503050406030204" pitchFamily="18" charset="0"/>
                      </a:rPr>
                      <m:t>±</m:t>
                    </m:r>
                    <m:sSub>
                      <m:sSubPr>
                        <m:ctrlPr>
                          <a:rPr lang="en-US" altLang="zh-CN" b="0" i="1" smtClean="0">
                            <a:solidFill>
                              <a:srgbClr val="0070C0"/>
                            </a:solidFill>
                            <a:latin typeface="Cambria Math" panose="02040503050406030204" pitchFamily="18" charset="0"/>
                            <a:ea typeface="Cambria Math" panose="02040503050406030204" pitchFamily="18" charset="0"/>
                          </a:rPr>
                        </m:ctrlPr>
                      </m:sSubPr>
                      <m:e>
                        <m:r>
                          <a:rPr lang="en-US" altLang="zh-CN" b="0" i="1" smtClean="0">
                            <a:solidFill>
                              <a:srgbClr val="0070C0"/>
                            </a:solidFill>
                            <a:latin typeface="Cambria Math" panose="02040503050406030204" pitchFamily="18" charset="0"/>
                            <a:ea typeface="Cambria Math" panose="02040503050406030204" pitchFamily="18" charset="0"/>
                          </a:rPr>
                          <m:t>0.022</m:t>
                        </m:r>
                      </m:e>
                      <m:sub>
                        <m:r>
                          <a:rPr lang="en-US" altLang="zh-CN" b="0" i="1" smtClean="0">
                            <a:solidFill>
                              <a:srgbClr val="0070C0"/>
                            </a:solidFill>
                            <a:latin typeface="Cambria Math" panose="02040503050406030204" pitchFamily="18" charset="0"/>
                            <a:ea typeface="Cambria Math" panose="02040503050406030204" pitchFamily="18" charset="0"/>
                          </a:rPr>
                          <m:t>𝑠𝑡𝑎𝑡</m:t>
                        </m:r>
                      </m:sub>
                    </m:sSub>
                    <m:r>
                      <a:rPr lang="en-US" altLang="zh-CN" i="1">
                        <a:solidFill>
                          <a:srgbClr val="0070C0"/>
                        </a:solidFill>
                        <a:latin typeface="Cambria Math" panose="02040503050406030204" pitchFamily="18" charset="0"/>
                        <a:ea typeface="Cambria Math" panose="02040503050406030204" pitchFamily="18" charset="0"/>
                      </a:rPr>
                      <m:t>±</m:t>
                    </m:r>
                    <m:sSub>
                      <m:sSubPr>
                        <m:ctrlPr>
                          <a:rPr lang="en-US" altLang="zh-CN" i="1">
                            <a:solidFill>
                              <a:srgbClr val="0070C0"/>
                            </a:solidFill>
                            <a:latin typeface="Cambria Math" panose="02040503050406030204" pitchFamily="18" charset="0"/>
                            <a:ea typeface="Cambria Math" panose="02040503050406030204" pitchFamily="18" charset="0"/>
                          </a:rPr>
                        </m:ctrlPr>
                      </m:sSubPr>
                      <m:e>
                        <m:r>
                          <a:rPr lang="en-US" altLang="zh-CN" i="1">
                            <a:solidFill>
                              <a:srgbClr val="0070C0"/>
                            </a:solidFill>
                            <a:latin typeface="Cambria Math" panose="02040503050406030204" pitchFamily="18" charset="0"/>
                            <a:ea typeface="Cambria Math" panose="02040503050406030204" pitchFamily="18" charset="0"/>
                          </a:rPr>
                          <m:t>0.0</m:t>
                        </m:r>
                        <m:r>
                          <a:rPr lang="en-US" altLang="zh-CN" i="1" smtClean="0">
                            <a:solidFill>
                              <a:srgbClr val="0070C0"/>
                            </a:solidFill>
                            <a:latin typeface="Cambria Math" panose="02040503050406030204" pitchFamily="18" charset="0"/>
                            <a:ea typeface="Cambria Math" panose="02040503050406030204" pitchFamily="18" charset="0"/>
                          </a:rPr>
                          <m:t>1</m:t>
                        </m:r>
                        <m:r>
                          <a:rPr lang="en-US" altLang="zh-CN" b="0" i="1" smtClean="0">
                            <a:solidFill>
                              <a:srgbClr val="0070C0"/>
                            </a:solidFill>
                            <a:latin typeface="Cambria Math" panose="02040503050406030204" pitchFamily="18" charset="0"/>
                            <a:ea typeface="Cambria Math" panose="02040503050406030204" pitchFamily="18" charset="0"/>
                          </a:rPr>
                          <m:t>7</m:t>
                        </m:r>
                      </m:e>
                      <m:sub>
                        <m:r>
                          <a:rPr lang="en-US" altLang="zh-CN" b="0" i="1" smtClean="0">
                            <a:solidFill>
                              <a:srgbClr val="0070C0"/>
                            </a:solidFill>
                            <a:latin typeface="Cambria Math" panose="02040503050406030204" pitchFamily="18" charset="0"/>
                            <a:ea typeface="Cambria Math" panose="02040503050406030204" pitchFamily="18" charset="0"/>
                          </a:rPr>
                          <m:t>𝑠𝑦𝑠𝑡</m:t>
                        </m:r>
                      </m:sub>
                    </m:sSub>
                  </m:oMath>
                </a14:m>
                <a:r>
                  <a:rPr lang="en-US" altLang="zh-CN" dirty="0">
                    <a:solidFill>
                      <a:srgbClr val="0070C0"/>
                    </a:solidFill>
                  </a:rPr>
                  <a:t>) </a:t>
                </a:r>
                <a14:m>
                  <m:oMath xmlns:m="http://schemas.openxmlformats.org/officeDocument/2006/math">
                    <m:r>
                      <a:rPr lang="en-US" altLang="zh-CN" i="1">
                        <a:solidFill>
                          <a:srgbClr val="0070C0"/>
                        </a:solidFill>
                        <a:latin typeface="Cambria Math" panose="02040503050406030204" pitchFamily="18" charset="0"/>
                        <a:ea typeface="Cambria Math" panose="02040503050406030204" pitchFamily="18" charset="0"/>
                      </a:rPr>
                      <m:t>×</m:t>
                    </m:r>
                    <m:sSup>
                      <m:sSupPr>
                        <m:ctrlPr>
                          <a:rPr lang="en-US" altLang="zh-CN" i="1">
                            <a:solidFill>
                              <a:srgbClr val="0070C0"/>
                            </a:solidFill>
                            <a:latin typeface="Cambria Math" panose="02040503050406030204" pitchFamily="18" charset="0"/>
                            <a:ea typeface="Cambria Math" panose="02040503050406030204" pitchFamily="18" charset="0"/>
                          </a:rPr>
                        </m:ctrlPr>
                      </m:sSupPr>
                      <m:e>
                        <m:r>
                          <a:rPr lang="en-US" altLang="zh-CN" i="1">
                            <a:solidFill>
                              <a:srgbClr val="0070C0"/>
                            </a:solidFill>
                            <a:latin typeface="Cambria Math" panose="02040503050406030204" pitchFamily="18" charset="0"/>
                            <a:ea typeface="Cambria Math" panose="02040503050406030204" pitchFamily="18" charset="0"/>
                          </a:rPr>
                          <m:t>10</m:t>
                        </m:r>
                      </m:e>
                      <m:sup>
                        <m:r>
                          <a:rPr lang="en-US" altLang="zh-CN" i="1">
                            <a:solidFill>
                              <a:srgbClr val="0070C0"/>
                            </a:solidFill>
                            <a:latin typeface="Cambria Math" panose="02040503050406030204" pitchFamily="18" charset="0"/>
                            <a:ea typeface="Cambria Math" panose="02040503050406030204" pitchFamily="18" charset="0"/>
                          </a:rPr>
                          <m:t>−3</m:t>
                        </m:r>
                      </m:sup>
                    </m:sSup>
                  </m:oMath>
                </a14:m>
                <a:endParaRPr lang="en-US" altLang="zh-CN" dirty="0"/>
              </a:p>
              <a:p>
                <a:pPr lvl="1"/>
                <a:r>
                  <a:rPr lang="en-US" altLang="zh-CN" dirty="0"/>
                  <a:t>The decay parameter:  </a:t>
                </a:r>
                <a14:m>
                  <m:oMath xmlns:m="http://schemas.openxmlformats.org/officeDocument/2006/math">
                    <m:r>
                      <a:rPr lang="en-US" altLang="zh-CN" b="0" i="0" smtClean="0">
                        <a:solidFill>
                          <a:srgbClr val="0070C0"/>
                        </a:solidFill>
                        <a:latin typeface="Cambria Math" panose="02040503050406030204" pitchFamily="18" charset="0"/>
                      </a:rPr>
                      <m:t>−</m:t>
                    </m:r>
                    <m:r>
                      <a:rPr lang="en-US" altLang="zh-CN" i="1">
                        <a:solidFill>
                          <a:srgbClr val="0070C0"/>
                        </a:solidFill>
                        <a:latin typeface="Cambria Math" panose="02040503050406030204" pitchFamily="18" charset="0"/>
                      </a:rPr>
                      <m:t>0.</m:t>
                    </m:r>
                    <m:r>
                      <a:rPr lang="en-US" altLang="zh-CN" b="0" i="1" smtClean="0">
                        <a:solidFill>
                          <a:srgbClr val="0070C0"/>
                        </a:solidFill>
                        <a:latin typeface="Cambria Math" panose="02040503050406030204" pitchFamily="18" charset="0"/>
                      </a:rPr>
                      <m:t>651</m:t>
                    </m:r>
                    <m:r>
                      <a:rPr lang="en-US" altLang="zh-CN" i="1">
                        <a:solidFill>
                          <a:srgbClr val="0070C0"/>
                        </a:solidFill>
                        <a:latin typeface="Cambria Math" panose="02040503050406030204" pitchFamily="18" charset="0"/>
                        <a:ea typeface="Cambria Math" panose="02040503050406030204" pitchFamily="18" charset="0"/>
                      </a:rPr>
                      <m:t>±</m:t>
                    </m:r>
                    <m:sSub>
                      <m:sSubPr>
                        <m:ctrlPr>
                          <a:rPr lang="en-US" altLang="zh-CN" i="1">
                            <a:solidFill>
                              <a:srgbClr val="0070C0"/>
                            </a:solidFill>
                            <a:latin typeface="Cambria Math" panose="02040503050406030204" pitchFamily="18" charset="0"/>
                            <a:ea typeface="Cambria Math" panose="02040503050406030204" pitchFamily="18" charset="0"/>
                          </a:rPr>
                        </m:ctrlPr>
                      </m:sSubPr>
                      <m:e>
                        <m:r>
                          <a:rPr lang="en-US" altLang="zh-CN" i="1">
                            <a:solidFill>
                              <a:srgbClr val="0070C0"/>
                            </a:solidFill>
                            <a:latin typeface="Cambria Math" panose="02040503050406030204" pitchFamily="18" charset="0"/>
                            <a:ea typeface="Cambria Math" panose="02040503050406030204" pitchFamily="18" charset="0"/>
                          </a:rPr>
                          <m:t>0.0</m:t>
                        </m:r>
                        <m:r>
                          <a:rPr lang="en-US" altLang="zh-CN" b="0" i="1" smtClean="0">
                            <a:solidFill>
                              <a:srgbClr val="0070C0"/>
                            </a:solidFill>
                            <a:latin typeface="Cambria Math" panose="02040503050406030204" pitchFamily="18" charset="0"/>
                            <a:ea typeface="Cambria Math" panose="02040503050406030204" pitchFamily="18" charset="0"/>
                          </a:rPr>
                          <m:t>56</m:t>
                        </m:r>
                      </m:e>
                      <m:sub>
                        <m:r>
                          <a:rPr lang="en-US" altLang="zh-CN" i="1" smtClean="0">
                            <a:solidFill>
                              <a:srgbClr val="0070C0"/>
                            </a:solidFill>
                            <a:latin typeface="Cambria Math" panose="02040503050406030204" pitchFamily="18" charset="0"/>
                            <a:ea typeface="Cambria Math" panose="02040503050406030204" pitchFamily="18" charset="0"/>
                          </a:rPr>
                          <m:t>𝑠𝑡𝑎𝑡</m:t>
                        </m:r>
                      </m:sub>
                    </m:sSub>
                    <m:r>
                      <a:rPr lang="en-US" altLang="zh-CN" i="1">
                        <a:solidFill>
                          <a:srgbClr val="0070C0"/>
                        </a:solidFill>
                        <a:latin typeface="Cambria Math" panose="02040503050406030204" pitchFamily="18" charset="0"/>
                        <a:ea typeface="Cambria Math" panose="02040503050406030204" pitchFamily="18" charset="0"/>
                      </a:rPr>
                      <m:t>±</m:t>
                    </m:r>
                    <m:sSub>
                      <m:sSubPr>
                        <m:ctrlPr>
                          <a:rPr lang="en-US" altLang="zh-CN" i="1">
                            <a:solidFill>
                              <a:srgbClr val="0070C0"/>
                            </a:solidFill>
                            <a:latin typeface="Cambria Math" panose="02040503050406030204" pitchFamily="18" charset="0"/>
                            <a:ea typeface="Cambria Math" panose="02040503050406030204" pitchFamily="18" charset="0"/>
                          </a:rPr>
                        </m:ctrlPr>
                      </m:sSubPr>
                      <m:e>
                        <m:r>
                          <a:rPr lang="en-US" altLang="zh-CN" i="1">
                            <a:solidFill>
                              <a:srgbClr val="0070C0"/>
                            </a:solidFill>
                            <a:latin typeface="Cambria Math" panose="02040503050406030204" pitchFamily="18" charset="0"/>
                            <a:ea typeface="Cambria Math" panose="02040503050406030204" pitchFamily="18" charset="0"/>
                          </a:rPr>
                          <m:t>0.02</m:t>
                        </m:r>
                        <m:r>
                          <a:rPr lang="en-US" altLang="zh-CN" b="0" i="1" smtClean="0">
                            <a:solidFill>
                              <a:srgbClr val="0070C0"/>
                            </a:solidFill>
                            <a:latin typeface="Cambria Math" panose="02040503050406030204" pitchFamily="18" charset="0"/>
                            <a:ea typeface="Cambria Math" panose="02040503050406030204" pitchFamily="18" charset="0"/>
                          </a:rPr>
                          <m:t>0</m:t>
                        </m:r>
                      </m:e>
                      <m:sub>
                        <m:r>
                          <a:rPr lang="en-US" altLang="zh-CN" i="1">
                            <a:solidFill>
                              <a:srgbClr val="0070C0"/>
                            </a:solidFill>
                            <a:latin typeface="Cambria Math" panose="02040503050406030204" pitchFamily="18" charset="0"/>
                            <a:ea typeface="Cambria Math" panose="02040503050406030204" pitchFamily="18" charset="0"/>
                          </a:rPr>
                          <m:t>𝑠𝑦𝑠</m:t>
                        </m:r>
                        <m:r>
                          <a:rPr lang="en-US" altLang="zh-CN" b="0" i="1" smtClean="0">
                            <a:solidFill>
                              <a:srgbClr val="0070C0"/>
                            </a:solidFill>
                            <a:latin typeface="Cambria Math" panose="02040503050406030204" pitchFamily="18" charset="0"/>
                            <a:ea typeface="Cambria Math" panose="02040503050406030204" pitchFamily="18" charset="0"/>
                          </a:rPr>
                          <m:t>𝑡</m:t>
                        </m:r>
                      </m:sub>
                    </m:sSub>
                  </m:oMath>
                </a14:m>
                <a:endParaRPr lang="en-US" altLang="zh-CN" dirty="0"/>
              </a:p>
            </p:txBody>
          </p:sp>
        </mc:Choice>
        <mc:Fallback xmlns="">
          <p:sp>
            <p:nvSpPr>
              <p:cNvPr id="35" name="文本框 34">
                <a:extLst>
                  <a:ext uri="{FF2B5EF4-FFF2-40B4-BE49-F238E27FC236}">
                    <a16:creationId xmlns:a16="http://schemas.microsoft.com/office/drawing/2014/main" id="{D496F5B6-F2E3-3362-E584-CAAD52108D5A}"/>
                  </a:ext>
                </a:extLst>
              </p:cNvPr>
              <p:cNvSpPr txBox="1">
                <a:spLocks noRot="1" noChangeAspect="1" noMove="1" noResize="1" noEditPoints="1" noAdjustHandles="1" noChangeArrowheads="1" noChangeShapeType="1" noTextEdit="1"/>
              </p:cNvSpPr>
              <p:nvPr/>
            </p:nvSpPr>
            <p:spPr>
              <a:xfrm>
                <a:off x="5668101" y="5874654"/>
                <a:ext cx="6294120" cy="690189"/>
              </a:xfrm>
              <a:prstGeom prst="rect">
                <a:avLst/>
              </a:prstGeom>
              <a:blipFill>
                <a:blip r:embed="rId25"/>
                <a:stretch>
                  <a:fillRect t="-3636" b="-10909"/>
                </a:stretch>
              </a:blipFill>
            </p:spPr>
            <p:txBody>
              <a:bodyPr/>
              <a:lstStyle/>
              <a:p>
                <a:r>
                  <a:rPr lang="zh-CN" altLang="en-US">
                    <a:noFill/>
                  </a:rPr>
                  <a:t> </a:t>
                </a:r>
              </a:p>
            </p:txBody>
          </p:sp>
        </mc:Fallback>
      </mc:AlternateContent>
      <p:pic>
        <p:nvPicPr>
          <p:cNvPr id="38" name="图片 37">
            <a:extLst>
              <a:ext uri="{FF2B5EF4-FFF2-40B4-BE49-F238E27FC236}">
                <a16:creationId xmlns:a16="http://schemas.microsoft.com/office/drawing/2014/main" id="{37D36F04-BFFD-543F-4CDD-8633A5A5E01F}"/>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532919" y="6006482"/>
            <a:ext cx="4703037" cy="718282"/>
          </a:xfrm>
          <a:prstGeom prst="rect">
            <a:avLst/>
          </a:prstGeom>
          <a:solidFill>
            <a:srgbClr val="FFFF00"/>
          </a:solidFill>
        </p:spPr>
      </p:pic>
      <p:sp>
        <p:nvSpPr>
          <p:cNvPr id="40" name="文本框 39">
            <a:extLst>
              <a:ext uri="{FF2B5EF4-FFF2-40B4-BE49-F238E27FC236}">
                <a16:creationId xmlns:a16="http://schemas.microsoft.com/office/drawing/2014/main" id="{805C60A5-60DB-E32A-40D7-D1EA492CE559}"/>
              </a:ext>
            </a:extLst>
          </p:cNvPr>
          <p:cNvSpPr txBox="1"/>
          <p:nvPr/>
        </p:nvSpPr>
        <p:spPr>
          <a:xfrm>
            <a:off x="611552" y="5627040"/>
            <a:ext cx="6195060" cy="400110"/>
          </a:xfrm>
          <a:prstGeom prst="rect">
            <a:avLst/>
          </a:prstGeom>
          <a:noFill/>
        </p:spPr>
        <p:txBody>
          <a:bodyPr wrap="square">
            <a:spAutoFit/>
          </a:bodyPr>
          <a:lstStyle/>
          <a:p>
            <a:r>
              <a:rPr lang="en-US" altLang="zh-CN" sz="2000" dirty="0"/>
              <a:t>The CP asymmetry is calculated to be</a:t>
            </a:r>
          </a:p>
        </p:txBody>
      </p:sp>
      <p:sp>
        <p:nvSpPr>
          <p:cNvPr id="3" name="文本框 2">
            <a:extLst>
              <a:ext uri="{FF2B5EF4-FFF2-40B4-BE49-F238E27FC236}">
                <a16:creationId xmlns:a16="http://schemas.microsoft.com/office/drawing/2014/main" id="{4441432C-D817-5F18-31C0-D4E4CF0ABEA3}"/>
              </a:ext>
            </a:extLst>
          </p:cNvPr>
          <p:cNvSpPr txBox="1"/>
          <p:nvPr/>
        </p:nvSpPr>
        <p:spPr>
          <a:xfrm>
            <a:off x="5737947" y="818849"/>
            <a:ext cx="3518464" cy="369332"/>
          </a:xfrm>
          <a:prstGeom prst="rect">
            <a:avLst/>
          </a:prstGeom>
          <a:noFill/>
        </p:spPr>
        <p:txBody>
          <a:bodyPr wrap="square">
            <a:spAutoFit/>
          </a:bodyPr>
          <a:lstStyle/>
          <a:p>
            <a:r>
              <a:rPr lang="en-US" altLang="zh-CN" dirty="0">
                <a:highlight>
                  <a:srgbClr val="FFFF00"/>
                </a:highlight>
                <a:cs typeface="Times New Roman" panose="02020603050405020304" pitchFamily="18" charset="0"/>
              </a:rPr>
              <a:t>BESIII: </a:t>
            </a:r>
            <a:r>
              <a:rPr lang="en-US" altLang="zh-CN" sz="1800" dirty="0">
                <a:highlight>
                  <a:srgbClr val="FFFF00"/>
                </a:highlight>
                <a:cs typeface="Times New Roman" panose="02020603050405020304" pitchFamily="18" charset="0"/>
              </a:rPr>
              <a:t>PRL130, 211901(2023)</a:t>
            </a:r>
            <a:endParaRPr lang="zh-CN" altLang="en-US" sz="1800" dirty="0">
              <a:highlight>
                <a:srgbClr val="FFFF00"/>
              </a:highlight>
              <a:cs typeface="Times New Roman" panose="02020603050405020304" pitchFamily="18" charset="0"/>
            </a:endParaRPr>
          </a:p>
        </p:txBody>
      </p:sp>
    </p:spTree>
    <p:extLst>
      <p:ext uri="{BB962C8B-B14F-4D97-AF65-F5344CB8AC3E}">
        <p14:creationId xmlns:p14="http://schemas.microsoft.com/office/powerpoint/2010/main" val="2542830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19F827-8CF6-01FA-7421-CD909FF5FF29}"/>
              </a:ext>
            </a:extLst>
          </p:cNvPr>
          <p:cNvSpPr>
            <a:spLocks noGrp="1"/>
          </p:cNvSpPr>
          <p:nvPr>
            <p:ph type="title"/>
          </p:nvPr>
        </p:nvSpPr>
        <p:spPr>
          <a:xfrm>
            <a:off x="1107500" y="92058"/>
            <a:ext cx="10965512" cy="659643"/>
          </a:xfrm>
        </p:spPr>
        <p:txBody>
          <a:bodyPr/>
          <a:lstStyle/>
          <a:p>
            <a:r>
              <a:rPr lang="en-US" altLang="zh-CN" sz="3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Cylindrical Gas Electron Multiplier Inner Tracker (CGEM-IT)</a:t>
            </a:r>
            <a:endParaRPr kumimoji="1" lang="zh-CN" altLang="en-US" sz="3000" dirty="0"/>
          </a:p>
        </p:txBody>
      </p:sp>
      <p:sp>
        <p:nvSpPr>
          <p:cNvPr id="3" name="灯片编号占位符 2">
            <a:extLst>
              <a:ext uri="{FF2B5EF4-FFF2-40B4-BE49-F238E27FC236}">
                <a16:creationId xmlns:a16="http://schemas.microsoft.com/office/drawing/2014/main" id="{A605E0FC-1AF8-B416-9792-AE8FE65A376E}"/>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4</a:t>
            </a:fld>
            <a:endParaRPr lang="zh-CN" altLang="en-US">
              <a:solidFill>
                <a:prstClr val="black">
                  <a:tint val="75000"/>
                </a:prstClr>
              </a:solidFill>
            </a:endParaRPr>
          </a:p>
        </p:txBody>
      </p:sp>
      <p:sp>
        <p:nvSpPr>
          <p:cNvPr id="5" name="Content Placeholder 2">
            <a:extLst>
              <a:ext uri="{FF2B5EF4-FFF2-40B4-BE49-F238E27FC236}">
                <a16:creationId xmlns:a16="http://schemas.microsoft.com/office/drawing/2014/main" id="{7CCB9FC4-F4BB-0EA3-F262-B5B162FC505E}"/>
              </a:ext>
            </a:extLst>
          </p:cNvPr>
          <p:cNvSpPr txBox="1">
            <a:spLocks/>
          </p:cNvSpPr>
          <p:nvPr/>
        </p:nvSpPr>
        <p:spPr>
          <a:xfrm>
            <a:off x="4442880" y="757515"/>
            <a:ext cx="7657245" cy="1656182"/>
          </a:xfrm>
          <a:prstGeom prst="rect">
            <a:avLst/>
          </a:prstGeom>
        </p:spPr>
        <p:txBody>
          <a:bodyPr vert="horz" wrap="square" lIns="90170" tIns="46990" rIns="90170" bIns="46990" rtlCol="0">
            <a:normAutofit/>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600"/>
              </a:spcBef>
              <a:spcAft>
                <a:spcPts val="600"/>
              </a:spcAft>
            </a:pPr>
            <a:r>
              <a:rPr lang="en-US" sz="2000" dirty="0">
                <a:cs typeface="Times New Roman" panose="02020603050405020304" pitchFamily="18" charset="0"/>
              </a:rPr>
              <a:t>Three layers of cylindrical triple GEM to replace the inner MDC</a:t>
            </a:r>
          </a:p>
          <a:p>
            <a:pPr>
              <a:spcBef>
                <a:spcPts val="1600"/>
              </a:spcBef>
              <a:spcAft>
                <a:spcPts val="600"/>
              </a:spcAft>
            </a:pPr>
            <a:r>
              <a:rPr lang="en" altLang="zh-CN" sz="2000" dirty="0">
                <a:cs typeface="Times New Roman" panose="02020603050405020304" pitchFamily="18" charset="0"/>
              </a:rPr>
              <a:t>I</a:t>
            </a:r>
            <a:r>
              <a:rPr lang="en" altLang="zh-CN" sz="2000" dirty="0">
                <a:effectLst/>
                <a:cs typeface="Times New Roman" panose="02020603050405020304" pitchFamily="18" charset="0"/>
              </a:rPr>
              <a:t>mprove </a:t>
            </a:r>
            <a:r>
              <a:rPr lang="en" altLang="zh-CN" sz="2000" dirty="0">
                <a:solidFill>
                  <a:srgbClr val="7F00FF"/>
                </a:solidFill>
                <a:effectLst/>
                <a:cs typeface="Times New Roman" panose="02020603050405020304" pitchFamily="18" charset="0"/>
              </a:rPr>
              <a:t>spatial resolution </a:t>
            </a:r>
            <a:r>
              <a:rPr lang="en" altLang="zh-CN" sz="2000" dirty="0">
                <a:effectLst/>
                <a:cs typeface="Times New Roman" panose="02020603050405020304" pitchFamily="18" charset="0"/>
              </a:rPr>
              <a:t>along the beam axis (&lt; 300 </a:t>
            </a:r>
            <a:r>
              <a:rPr lang="el-GR" altLang="zh-CN" sz="2000" dirty="0">
                <a:effectLst/>
                <a:cs typeface="Times New Roman" panose="02020603050405020304" pitchFamily="18" charset="0"/>
              </a:rPr>
              <a:t>μ</a:t>
            </a:r>
            <a:r>
              <a:rPr lang="en" altLang="zh-CN" sz="2000" dirty="0">
                <a:effectLst/>
                <a:cs typeface="Times New Roman" panose="02020603050405020304" pitchFamily="18" charset="0"/>
              </a:rPr>
              <a:t>m), </a:t>
            </a:r>
            <a:r>
              <a:rPr lang="en" altLang="zh-CN" sz="2000" dirty="0">
                <a:solidFill>
                  <a:srgbClr val="FF7F00"/>
                </a:solidFill>
                <a:effectLst/>
                <a:cs typeface="Times New Roman" panose="02020603050405020304" pitchFamily="18" charset="0"/>
              </a:rPr>
              <a:t>rate capability</a:t>
            </a:r>
            <a:r>
              <a:rPr lang="en" altLang="zh-CN" sz="2000" dirty="0">
                <a:effectLst/>
                <a:cs typeface="Times New Roman" panose="02020603050405020304" pitchFamily="18" charset="0"/>
              </a:rPr>
              <a:t>, and </a:t>
            </a:r>
            <a:r>
              <a:rPr lang="en" altLang="zh-CN" sz="2000" dirty="0">
                <a:solidFill>
                  <a:srgbClr val="E400E4"/>
                </a:solidFill>
                <a:effectLst/>
                <a:cs typeface="Times New Roman" panose="02020603050405020304" pitchFamily="18" charset="0"/>
              </a:rPr>
              <a:t>radiation hardness</a:t>
            </a:r>
            <a:endParaRPr lang="en" altLang="zh-CN" sz="2000" dirty="0">
              <a:effectLst/>
              <a:cs typeface="Times New Roman" panose="02020603050405020304" pitchFamily="18" charset="0"/>
            </a:endParaRPr>
          </a:p>
        </p:txBody>
      </p:sp>
      <p:pic>
        <p:nvPicPr>
          <p:cNvPr id="6" name="Picture 3">
            <a:extLst>
              <a:ext uri="{FF2B5EF4-FFF2-40B4-BE49-F238E27FC236}">
                <a16:creationId xmlns:a16="http://schemas.microsoft.com/office/drawing/2014/main" id="{1887F00C-4DAD-7B1D-6227-0FBEB2D2BFEF}"/>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r="26716"/>
          <a:stretch/>
        </p:blipFill>
        <p:spPr>
          <a:xfrm>
            <a:off x="480563" y="827667"/>
            <a:ext cx="3935204" cy="2890892"/>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32B55971-C955-BB79-31CD-93C45C6A698E}"/>
              </a:ext>
            </a:extLst>
          </p:cNvPr>
          <p:cNvSpPr txBox="1">
            <a:spLocks/>
          </p:cNvSpPr>
          <p:nvPr/>
        </p:nvSpPr>
        <p:spPr>
          <a:xfrm>
            <a:off x="66449" y="3959697"/>
            <a:ext cx="6029551" cy="28062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spcAft>
                <a:spcPts val="600"/>
              </a:spcAft>
              <a:buNone/>
            </a:pPr>
            <a:r>
              <a:rPr lang="en-US" sz="1800" dirty="0">
                <a:solidFill>
                  <a:srgbClr val="0000CC"/>
                </a:solidFill>
                <a:latin typeface="Times New Roman" panose="02020603050405020304" pitchFamily="18" charset="0"/>
                <a:cs typeface="Times New Roman" panose="02020603050405020304" pitchFamily="18" charset="0"/>
              </a:rPr>
              <a:t>Status and timeline</a:t>
            </a:r>
          </a:p>
          <a:p>
            <a:pPr>
              <a:spcBef>
                <a:spcPts val="1600"/>
              </a:spcBef>
              <a:spcAft>
                <a:spcPts val="600"/>
              </a:spcAft>
            </a:pPr>
            <a:r>
              <a:rPr lang="en-US" sz="1800" dirty="0">
                <a:solidFill>
                  <a:srgbClr val="FF0000"/>
                </a:solidFill>
                <a:latin typeface="Times New Roman" panose="02020603050405020304" pitchFamily="18" charset="0"/>
                <a:cs typeface="Times New Roman" panose="02020603050405020304" pitchFamily="18" charset="0"/>
              </a:rPr>
              <a:t>Software review </a:t>
            </a:r>
            <a:r>
              <a:rPr lang="en-US" sz="1800" dirty="0">
                <a:solidFill>
                  <a:srgbClr val="0000CC"/>
                </a:solidFill>
                <a:latin typeface="Times New Roman" panose="02020603050405020304" pitchFamily="18" charset="0"/>
                <a:cs typeface="Times New Roman" panose="02020603050405020304" pitchFamily="18" charset="0"/>
                <a:sym typeface="Wingdings" pitchFamily="2" charset="2"/>
              </a:rPr>
              <a:t>on</a:t>
            </a:r>
            <a:r>
              <a:rPr lang="en-US" sz="1800" dirty="0">
                <a:solidFill>
                  <a:srgbClr val="0000CC"/>
                </a:solidFill>
                <a:latin typeface="Times New Roman" panose="02020603050405020304" pitchFamily="18" charset="0"/>
                <a:cs typeface="Times New Roman" panose="02020603050405020304" pitchFamily="18" charset="0"/>
              </a:rPr>
              <a:t> Dec. 1</a:t>
            </a:r>
            <a:r>
              <a:rPr lang="en-US" sz="1800" baseline="30000" dirty="0">
                <a:solidFill>
                  <a:srgbClr val="0000CC"/>
                </a:solidFill>
                <a:latin typeface="Times New Roman" panose="02020603050405020304" pitchFamily="18" charset="0"/>
                <a:cs typeface="Times New Roman" panose="02020603050405020304" pitchFamily="18" charset="0"/>
              </a:rPr>
              <a:t>st</a:t>
            </a:r>
            <a:r>
              <a:rPr lang="en-US" sz="1800" dirty="0">
                <a:solidFill>
                  <a:srgbClr val="0000CC"/>
                </a:solidFill>
                <a:latin typeface="Times New Roman" panose="02020603050405020304" pitchFamily="18" charset="0"/>
                <a:cs typeface="Times New Roman" panose="02020603050405020304" pitchFamily="18" charset="0"/>
              </a:rPr>
              <a:t>,  2023</a:t>
            </a:r>
          </a:p>
          <a:p>
            <a:pPr>
              <a:spcBef>
                <a:spcPts val="1600"/>
              </a:spcBef>
              <a:spcAft>
                <a:spcPts val="600"/>
              </a:spcAft>
            </a:pPr>
            <a:r>
              <a:rPr lang="en-US" sz="1800" dirty="0">
                <a:solidFill>
                  <a:srgbClr val="FF0000"/>
                </a:solidFill>
                <a:latin typeface="Times New Roman" panose="02020603050405020304" pitchFamily="18" charset="0"/>
                <a:cs typeface="Times New Roman" panose="02020603050405020304" pitchFamily="18" charset="0"/>
              </a:rPr>
              <a:t>Performance review </a:t>
            </a:r>
            <a:r>
              <a:rPr lang="en-US" sz="1800" dirty="0">
                <a:solidFill>
                  <a:srgbClr val="0000CC"/>
                </a:solidFill>
                <a:latin typeface="Times New Roman" panose="02020603050405020304" pitchFamily="18" charset="0"/>
                <a:cs typeface="Times New Roman" panose="02020603050405020304" pitchFamily="18" charset="0"/>
                <a:sym typeface="Wingdings" pitchFamily="2" charset="2"/>
              </a:rPr>
              <a:t>on</a:t>
            </a:r>
            <a:r>
              <a:rPr lang="en-US" sz="1800" dirty="0">
                <a:solidFill>
                  <a:srgbClr val="0000CC"/>
                </a:solidFill>
                <a:latin typeface="Times New Roman" panose="02020603050405020304" pitchFamily="18" charset="0"/>
                <a:cs typeface="Times New Roman" panose="02020603050405020304" pitchFamily="18" charset="0"/>
              </a:rPr>
              <a:t> Feb. 20th  2024 </a:t>
            </a:r>
          </a:p>
          <a:p>
            <a:pPr>
              <a:spcBef>
                <a:spcPts val="1600"/>
              </a:spcBef>
              <a:spcAft>
                <a:spcPts val="600"/>
              </a:spcAft>
            </a:pPr>
            <a:r>
              <a:rPr lang="en-US" sz="1800" dirty="0">
                <a:solidFill>
                  <a:srgbClr val="FF0000"/>
                </a:solidFill>
                <a:latin typeface="Times New Roman" panose="02020603050405020304" pitchFamily="18" charset="0"/>
                <a:cs typeface="Times New Roman" panose="02020603050405020304" pitchFamily="18" charset="0"/>
              </a:rPr>
              <a:t>Overall assessments of Installation </a:t>
            </a:r>
            <a:r>
              <a:rPr lang="en-US" sz="1800" dirty="0">
                <a:solidFill>
                  <a:srgbClr val="0000CC"/>
                </a:solidFill>
                <a:latin typeface="Times New Roman" panose="02020603050405020304" pitchFamily="18" charset="0"/>
                <a:cs typeface="Times New Roman" panose="02020603050405020304" pitchFamily="18" charset="0"/>
              </a:rPr>
              <a:t>(March, 2024)  </a:t>
            </a:r>
          </a:p>
          <a:p>
            <a:pPr>
              <a:spcBef>
                <a:spcPts val="1600"/>
              </a:spcBef>
              <a:spcAft>
                <a:spcPts val="600"/>
              </a:spcAft>
            </a:pPr>
            <a:r>
              <a:rPr lang="en-US" sz="1800" dirty="0">
                <a:solidFill>
                  <a:srgbClr val="0000CC"/>
                </a:solidFill>
                <a:latin typeface="Times New Roman" panose="02020603050405020304" pitchFamily="18" charset="0"/>
                <a:cs typeface="Times New Roman" panose="02020603050405020304" pitchFamily="18" charset="0"/>
              </a:rPr>
              <a:t>Installation</a:t>
            </a:r>
            <a:r>
              <a:rPr lang="en-US" sz="1800" dirty="0">
                <a:solidFill>
                  <a:srgbClr val="0000CC"/>
                </a:solidFill>
                <a:latin typeface="Times New Roman" panose="02020603050405020304" pitchFamily="18" charset="0"/>
                <a:cs typeface="Times New Roman" panose="02020603050405020304" pitchFamily="18" charset="0"/>
                <a:sym typeface="Wingdings" pitchFamily="2" charset="2"/>
              </a:rPr>
              <a:t> in</a:t>
            </a:r>
            <a:r>
              <a:rPr lang="zh-CN" altLang="en-US" sz="1800" dirty="0">
                <a:solidFill>
                  <a:srgbClr val="0000CC"/>
                </a:solidFill>
                <a:latin typeface="Times New Roman" panose="02020603050405020304" pitchFamily="18" charset="0"/>
                <a:cs typeface="Times New Roman" panose="02020603050405020304" pitchFamily="18" charset="0"/>
                <a:sym typeface="Wingdings" pitchFamily="2" charset="2"/>
              </a:rPr>
              <a:t> </a:t>
            </a:r>
            <a:r>
              <a:rPr lang="en-US" altLang="zh-CN" sz="1800" dirty="0">
                <a:solidFill>
                  <a:srgbClr val="0000CC"/>
                </a:solidFill>
                <a:latin typeface="Times New Roman" panose="02020603050405020304" pitchFamily="18" charset="0"/>
                <a:cs typeface="Times New Roman" panose="02020603050405020304" pitchFamily="18" charset="0"/>
                <a:sym typeface="Wingdings" pitchFamily="2" charset="2"/>
              </a:rPr>
              <a:t>October 2024</a:t>
            </a:r>
            <a:r>
              <a:rPr lang="en-US" sz="1800" dirty="0">
                <a:solidFill>
                  <a:srgbClr val="0000CC"/>
                </a:solidFill>
                <a:latin typeface="Times New Roman" panose="02020603050405020304" pitchFamily="18" charset="0"/>
                <a:cs typeface="Times New Roman" panose="02020603050405020304" pitchFamily="18" charset="0"/>
                <a:sym typeface="Wingdings" pitchFamily="2" charset="2"/>
              </a:rPr>
              <a:t> during the BEPCII-upgrade </a:t>
            </a:r>
            <a:endParaRPr lang="en-US" sz="1800" dirty="0">
              <a:solidFill>
                <a:srgbClr val="0000CC"/>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45C856F1-BD52-AEC0-20FC-E6AA9DB9A242}"/>
              </a:ext>
            </a:extLst>
          </p:cNvPr>
          <p:cNvPicPr>
            <a:picLocks noChangeAspect="1"/>
          </p:cNvPicPr>
          <p:nvPr/>
        </p:nvPicPr>
        <p:blipFill>
          <a:blip r:embed="rId5"/>
          <a:stretch>
            <a:fillRect/>
          </a:stretch>
        </p:blipFill>
        <p:spPr>
          <a:xfrm>
            <a:off x="8328248" y="2065925"/>
            <a:ext cx="2680898" cy="2011459"/>
          </a:xfrm>
          <a:prstGeom prst="rect">
            <a:avLst/>
          </a:prstGeom>
        </p:spPr>
      </p:pic>
      <p:sp>
        <p:nvSpPr>
          <p:cNvPr id="11" name="文本框 10">
            <a:extLst>
              <a:ext uri="{FF2B5EF4-FFF2-40B4-BE49-F238E27FC236}">
                <a16:creationId xmlns:a16="http://schemas.microsoft.com/office/drawing/2014/main" id="{E3B3A6DF-831D-8AAB-E9D5-D9917A070C6D}"/>
              </a:ext>
            </a:extLst>
          </p:cNvPr>
          <p:cNvSpPr txBox="1"/>
          <p:nvPr/>
        </p:nvSpPr>
        <p:spPr>
          <a:xfrm>
            <a:off x="6168008" y="4016165"/>
            <a:ext cx="5400600" cy="400110"/>
          </a:xfrm>
          <a:prstGeom prst="rect">
            <a:avLst/>
          </a:prstGeom>
          <a:noFill/>
        </p:spPr>
        <p:txBody>
          <a:bodyPr wrap="square">
            <a:spAutoFit/>
          </a:bodyPr>
          <a:lstStyle/>
          <a:p>
            <a:r>
              <a:rPr kumimoji="1" lang="en-US" altLang="zh-CN" sz="2000" dirty="0">
                <a:solidFill>
                  <a:srgbClr val="FF0000"/>
                </a:solidFill>
                <a:latin typeface="Times New Roman" panose="02020603050405020304" pitchFamily="18" charset="0"/>
              </a:rPr>
              <a:t>Extraction of inner draft chamber on Sep. 14th</a:t>
            </a:r>
            <a:endParaRPr lang="zh-CN" altLang="en-US" sz="2000" dirty="0">
              <a:solidFill>
                <a:srgbClr val="FF0000"/>
              </a:solidFill>
            </a:endParaRPr>
          </a:p>
        </p:txBody>
      </p:sp>
      <p:pic>
        <p:nvPicPr>
          <p:cNvPr id="12" name="图片 11">
            <a:extLst>
              <a:ext uri="{FF2B5EF4-FFF2-40B4-BE49-F238E27FC236}">
                <a16:creationId xmlns:a16="http://schemas.microsoft.com/office/drawing/2014/main" id="{DA71E5B8-D3EB-D304-30C3-2A26F475FD9C}"/>
              </a:ext>
            </a:extLst>
          </p:cNvPr>
          <p:cNvPicPr>
            <a:picLocks noChangeAspect="1"/>
          </p:cNvPicPr>
          <p:nvPr/>
        </p:nvPicPr>
        <p:blipFill>
          <a:blip r:embed="rId6"/>
          <a:stretch>
            <a:fillRect/>
          </a:stretch>
        </p:blipFill>
        <p:spPr>
          <a:xfrm>
            <a:off x="5663953" y="4400970"/>
            <a:ext cx="3312368" cy="1860502"/>
          </a:xfrm>
          <a:prstGeom prst="rect">
            <a:avLst/>
          </a:prstGeom>
        </p:spPr>
      </p:pic>
      <p:sp>
        <p:nvSpPr>
          <p:cNvPr id="13" name="文本框 12">
            <a:extLst>
              <a:ext uri="{FF2B5EF4-FFF2-40B4-BE49-F238E27FC236}">
                <a16:creationId xmlns:a16="http://schemas.microsoft.com/office/drawing/2014/main" id="{0FDEDB1F-E71E-8049-0323-A75971A48C84}"/>
              </a:ext>
            </a:extLst>
          </p:cNvPr>
          <p:cNvSpPr txBox="1"/>
          <p:nvPr/>
        </p:nvSpPr>
        <p:spPr>
          <a:xfrm>
            <a:off x="5485340" y="6276597"/>
            <a:ext cx="3669594" cy="400110"/>
          </a:xfrm>
          <a:prstGeom prst="rect">
            <a:avLst/>
          </a:prstGeom>
          <a:noFill/>
        </p:spPr>
        <p:txBody>
          <a:bodyPr wrap="none" rtlCol="0">
            <a:spAutoFit/>
          </a:bodyPr>
          <a:lstStyle/>
          <a:p>
            <a:pPr algn="l"/>
            <a:r>
              <a:rPr kumimoji="1" lang="en-US" altLang="zh-CN" sz="2000" dirty="0">
                <a:solidFill>
                  <a:srgbClr val="FF0000"/>
                </a:solidFill>
                <a:latin typeface="Times New Roman" panose="02020603050405020304" pitchFamily="18" charset="0"/>
                <a:cs typeface="Times New Roman" panose="02020603050405020304" pitchFamily="18" charset="0"/>
              </a:rPr>
              <a:t>Ready for installation on Oct. 2nd</a:t>
            </a:r>
            <a:endParaRPr kumimoji="1" lang="zh-CN" altLang="en-US" sz="2000" dirty="0">
              <a:solidFill>
                <a:srgbClr val="FF0000"/>
              </a:solidFill>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BE2C50D1-97AB-AD91-8546-0E3C8F0EC52A}"/>
              </a:ext>
            </a:extLst>
          </p:cNvPr>
          <p:cNvPicPr>
            <a:picLocks noChangeAspect="1"/>
          </p:cNvPicPr>
          <p:nvPr/>
        </p:nvPicPr>
        <p:blipFill>
          <a:blip r:embed="rId7"/>
          <a:stretch>
            <a:fillRect/>
          </a:stretch>
        </p:blipFill>
        <p:spPr>
          <a:xfrm rot="5400000">
            <a:off x="5738062" y="2245235"/>
            <a:ext cx="1973751" cy="1689922"/>
          </a:xfrm>
          <a:prstGeom prst="rect">
            <a:avLst/>
          </a:prstGeom>
        </p:spPr>
      </p:pic>
      <p:pic>
        <p:nvPicPr>
          <p:cNvPr id="15" name="图片 14">
            <a:extLst>
              <a:ext uri="{FF2B5EF4-FFF2-40B4-BE49-F238E27FC236}">
                <a16:creationId xmlns:a16="http://schemas.microsoft.com/office/drawing/2014/main" id="{89DA47C7-39D8-2E05-E95D-CC69A2DB526F}"/>
              </a:ext>
            </a:extLst>
          </p:cNvPr>
          <p:cNvPicPr>
            <a:picLocks noChangeAspect="1"/>
          </p:cNvPicPr>
          <p:nvPr/>
        </p:nvPicPr>
        <p:blipFill>
          <a:blip r:embed="rId8"/>
          <a:stretch>
            <a:fillRect/>
          </a:stretch>
        </p:blipFill>
        <p:spPr>
          <a:xfrm>
            <a:off x="9048328" y="4384611"/>
            <a:ext cx="2969133" cy="1936789"/>
          </a:xfrm>
          <a:prstGeom prst="rect">
            <a:avLst/>
          </a:prstGeom>
        </p:spPr>
      </p:pic>
      <p:sp>
        <p:nvSpPr>
          <p:cNvPr id="17" name="文本框 16">
            <a:extLst>
              <a:ext uri="{FF2B5EF4-FFF2-40B4-BE49-F238E27FC236}">
                <a16:creationId xmlns:a16="http://schemas.microsoft.com/office/drawing/2014/main" id="{7B4C7602-EF31-09C0-F99E-81395479F706}"/>
              </a:ext>
            </a:extLst>
          </p:cNvPr>
          <p:cNvSpPr txBox="1"/>
          <p:nvPr/>
        </p:nvSpPr>
        <p:spPr>
          <a:xfrm>
            <a:off x="9226941" y="6276597"/>
            <a:ext cx="2759968" cy="400110"/>
          </a:xfrm>
          <a:prstGeom prst="rect">
            <a:avLst/>
          </a:prstGeom>
          <a:noFill/>
        </p:spPr>
        <p:txBody>
          <a:bodyPr wrap="square">
            <a:spAutoFit/>
          </a:bodyPr>
          <a:lstStyle/>
          <a:p>
            <a:r>
              <a:rPr lang="en" altLang="zh-CN" sz="2000" dirty="0">
                <a:solidFill>
                  <a:srgbClr val="FF0000"/>
                </a:solidFill>
                <a:effectLst/>
                <a:latin typeface="Times New Roman" panose="02020603050405020304" pitchFamily="18" charset="0"/>
                <a:cs typeface="Times New Roman" panose="02020603050405020304" pitchFamily="18" charset="0"/>
              </a:rPr>
              <a:t>Completed on Oct 18</a:t>
            </a:r>
            <a:r>
              <a:rPr lang="en" altLang="zh-CN" sz="2000" baseline="30000" dirty="0">
                <a:solidFill>
                  <a:srgbClr val="FF0000"/>
                </a:solidFill>
                <a:effectLst/>
                <a:latin typeface="Times New Roman" panose="02020603050405020304" pitchFamily="18" charset="0"/>
                <a:cs typeface="Times New Roman" panose="02020603050405020304" pitchFamily="18" charset="0"/>
              </a:rPr>
              <a:t>th</a:t>
            </a:r>
            <a:r>
              <a:rPr lang="en" altLang="zh-CN" sz="2000" dirty="0">
                <a:solidFill>
                  <a:srgbClr val="FF000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18293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B13E730-9F42-2D7A-E404-879845262DD1}"/>
              </a:ext>
            </a:extLst>
          </p:cNvPr>
          <p:cNvPicPr>
            <a:picLocks noChangeAspect="1"/>
          </p:cNvPicPr>
          <p:nvPr/>
        </p:nvPicPr>
        <p:blipFill>
          <a:blip r:embed="rId3"/>
          <a:stretch>
            <a:fillRect/>
          </a:stretch>
        </p:blipFill>
        <p:spPr>
          <a:xfrm>
            <a:off x="512132" y="3365524"/>
            <a:ext cx="3685919" cy="3039187"/>
          </a:xfrm>
          <a:prstGeom prst="rect">
            <a:avLst/>
          </a:prstGeom>
        </p:spPr>
      </p:pic>
      <p:sp>
        <p:nvSpPr>
          <p:cNvPr id="2" name="标题 1">
            <a:extLst>
              <a:ext uri="{FF2B5EF4-FFF2-40B4-BE49-F238E27FC236}">
                <a16:creationId xmlns:a16="http://schemas.microsoft.com/office/drawing/2014/main" id="{D8D5DE46-7995-41A7-A865-31626881762E}"/>
              </a:ext>
            </a:extLst>
          </p:cNvPr>
          <p:cNvSpPr>
            <a:spLocks noGrp="1"/>
          </p:cNvSpPr>
          <p:nvPr>
            <p:ph type="title"/>
          </p:nvPr>
        </p:nvSpPr>
        <p:spPr>
          <a:xfrm>
            <a:off x="-678217" y="403105"/>
            <a:ext cx="11734799" cy="417374"/>
          </a:xfrm>
        </p:spPr>
        <p:txBody>
          <a:bodyPr>
            <a:noAutofit/>
          </a:bodyPr>
          <a:lstStyle/>
          <a:p>
            <a:pPr algn="ctr"/>
            <a:r>
              <a:rPr lang="en-US" altLang="zh-CN" sz="4000" dirty="0">
                <a:latin typeface="+mn-lt"/>
                <a:ea typeface="Microsoft YaHei" panose="020B0503020204020204" pitchFamily="34" charset="-122"/>
              </a:rPr>
              <a:t>Radiative decay: </a:t>
            </a:r>
            <a:r>
              <a:rPr lang="en" altLang="zh-CN" sz="4000" dirty="0">
                <a:latin typeface="+mn-lt"/>
              </a:rPr>
              <a:t>𝚲→𝒏𝜸</a:t>
            </a:r>
            <a:r>
              <a:rPr lang="zh-CN" altLang="en-US" sz="4000" dirty="0">
                <a:latin typeface="+mn-lt"/>
              </a:rPr>
              <a:t> </a:t>
            </a:r>
            <a:r>
              <a:rPr lang="en-US" altLang="zh-CN" sz="4000" dirty="0">
                <a:latin typeface="+mn-lt"/>
              </a:rPr>
              <a:t>in</a:t>
            </a:r>
            <a:r>
              <a:rPr lang="zh-CN" altLang="en-US" sz="4000" dirty="0">
                <a:latin typeface="+mn-lt"/>
              </a:rPr>
              <a:t> </a:t>
            </a:r>
            <a:br>
              <a:rPr lang="en" altLang="zh-CN" sz="4000" dirty="0">
                <a:latin typeface="+mn-lt"/>
              </a:rPr>
            </a:br>
            <a:endParaRPr lang="zh-CN" altLang="en-US" sz="4000" b="1" dirty="0">
              <a:solidFill>
                <a:srgbClr val="0000FF"/>
              </a:solidFill>
              <a:latin typeface="+mn-lt"/>
              <a:ea typeface="Microsoft YaHei" panose="020B0503020204020204" pitchFamily="34" charset="-122"/>
              <a:cs typeface="Calibri" panose="020F0502020204030204" pitchFamily="34" charset="0"/>
            </a:endParaRPr>
          </a:p>
        </p:txBody>
      </p:sp>
      <p:pic>
        <p:nvPicPr>
          <p:cNvPr id="18" name="图片 17">
            <a:extLst>
              <a:ext uri="{FF2B5EF4-FFF2-40B4-BE49-F238E27FC236}">
                <a16:creationId xmlns:a16="http://schemas.microsoft.com/office/drawing/2014/main" id="{2E5DD693-0ED8-4F77-A3E3-452AD4CE21E6}"/>
              </a:ext>
            </a:extLst>
          </p:cNvPr>
          <p:cNvPicPr>
            <a:picLocks noChangeAspect="1"/>
          </p:cNvPicPr>
          <p:nvPr/>
        </p:nvPicPr>
        <p:blipFill>
          <a:blip r:embed="rId4"/>
          <a:stretch>
            <a:fillRect/>
          </a:stretch>
        </p:blipFill>
        <p:spPr>
          <a:xfrm>
            <a:off x="4525902" y="3091423"/>
            <a:ext cx="263577" cy="224689"/>
          </a:xfrm>
          <a:prstGeom prst="rect">
            <a:avLst/>
          </a:prstGeom>
        </p:spPr>
      </p:pic>
      <p:grpSp>
        <p:nvGrpSpPr>
          <p:cNvPr id="19" name="组合 18">
            <a:extLst>
              <a:ext uri="{FF2B5EF4-FFF2-40B4-BE49-F238E27FC236}">
                <a16:creationId xmlns:a16="http://schemas.microsoft.com/office/drawing/2014/main" id="{8481E66E-A44D-4EE3-99D8-F19D006EF495}"/>
              </a:ext>
            </a:extLst>
          </p:cNvPr>
          <p:cNvGrpSpPr/>
          <p:nvPr/>
        </p:nvGrpSpPr>
        <p:grpSpPr>
          <a:xfrm>
            <a:off x="2535905" y="935125"/>
            <a:ext cx="6860187" cy="2443573"/>
            <a:chOff x="1135240" y="2714965"/>
            <a:chExt cx="7012918" cy="2607736"/>
          </a:xfrm>
        </p:grpSpPr>
        <p:pic>
          <p:nvPicPr>
            <p:cNvPr id="20" name="图片 19">
              <a:extLst>
                <a:ext uri="{FF2B5EF4-FFF2-40B4-BE49-F238E27FC236}">
                  <a16:creationId xmlns:a16="http://schemas.microsoft.com/office/drawing/2014/main" id="{81369DBF-06BF-4DA6-A0E4-8AE7CCDFFF91}"/>
                </a:ext>
              </a:extLst>
            </p:cNvPr>
            <p:cNvPicPr>
              <a:picLocks noChangeAspect="1"/>
            </p:cNvPicPr>
            <p:nvPr/>
          </p:nvPicPr>
          <p:blipFill>
            <a:blip r:embed="rId5"/>
            <a:stretch>
              <a:fillRect/>
            </a:stretch>
          </p:blipFill>
          <p:spPr>
            <a:xfrm>
              <a:off x="1135240" y="2742289"/>
              <a:ext cx="3436760" cy="2566353"/>
            </a:xfrm>
            <a:prstGeom prst="rect">
              <a:avLst/>
            </a:prstGeom>
          </p:spPr>
        </p:pic>
        <p:pic>
          <p:nvPicPr>
            <p:cNvPr id="21" name="图片 20">
              <a:extLst>
                <a:ext uri="{FF2B5EF4-FFF2-40B4-BE49-F238E27FC236}">
                  <a16:creationId xmlns:a16="http://schemas.microsoft.com/office/drawing/2014/main" id="{198A05E7-3267-4B51-A369-E1871A82BD63}"/>
                </a:ext>
              </a:extLst>
            </p:cNvPr>
            <p:cNvPicPr>
              <a:picLocks noChangeAspect="1"/>
            </p:cNvPicPr>
            <p:nvPr/>
          </p:nvPicPr>
          <p:blipFill>
            <a:blip r:embed="rId6"/>
            <a:stretch>
              <a:fillRect/>
            </a:stretch>
          </p:blipFill>
          <p:spPr>
            <a:xfrm>
              <a:off x="4594358" y="2714965"/>
              <a:ext cx="3553800" cy="2607736"/>
            </a:xfrm>
            <a:prstGeom prst="rect">
              <a:avLst/>
            </a:prstGeom>
          </p:spPr>
        </p:pic>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727EB60E-B698-4F08-A18B-87975B416ACF}"/>
                    </a:ext>
                  </a:extLst>
                </p:cNvPr>
                <p:cNvSpPr txBox="1"/>
                <p:nvPr/>
              </p:nvSpPr>
              <p:spPr>
                <a:xfrm>
                  <a:off x="1625178" y="2837966"/>
                  <a:ext cx="828943" cy="280963"/>
                </a:xfrm>
                <a:prstGeom prst="rect">
                  <a:avLst/>
                </a:prstGeom>
                <a:solidFill>
                  <a:sysClr val="window" lastClr="FFFFFF"/>
                </a:solidFill>
              </p:spPr>
              <p:txBody>
                <a:bodyPr wrap="square" lIns="0" tIns="81000" rIns="0" bIns="54000">
                  <a:spAutoFit/>
                </a:bodyPr>
                <a:lstStyle/>
                <a:p>
                  <a:pPr defTabSz="342900">
                    <a:defRPr/>
                  </a:pPr>
                  <a14:m>
                    <m:oMathPara xmlns:m="http://schemas.openxmlformats.org/officeDocument/2006/math">
                      <m:oMathParaPr>
                        <m:jc m:val="centerGroup"/>
                      </m:oMathParaPr>
                      <m:oMath xmlns:m="http://schemas.openxmlformats.org/officeDocument/2006/math">
                        <m:r>
                          <a:rPr lang="el-GR" altLang="zh-CN" sz="825" b="1" i="1" kern="0">
                            <a:solidFill>
                              <a:srgbClr val="FF0000"/>
                            </a:solidFill>
                            <a:latin typeface="Cambria Math" panose="02040503050406030204" pitchFamily="18" charset="0"/>
                            <a:ea typeface="Cambria Math" panose="02040503050406030204" pitchFamily="18" charset="0"/>
                          </a:rPr>
                          <m:t>𝜦</m:t>
                        </m:r>
                        <m:r>
                          <a:rPr lang="el-GR" altLang="zh-CN" sz="825" b="1" i="1" kern="0">
                            <a:solidFill>
                              <a:srgbClr val="FF0000"/>
                            </a:solidFill>
                            <a:latin typeface="Cambria Math" panose="02040503050406030204" pitchFamily="18" charset="0"/>
                            <a:ea typeface="Cambria Math" panose="02040503050406030204" pitchFamily="18" charset="0"/>
                          </a:rPr>
                          <m:t>→</m:t>
                        </m:r>
                        <m:r>
                          <a:rPr lang="en-US" altLang="zh-CN" sz="825" b="1" i="1" kern="0">
                            <a:solidFill>
                              <a:srgbClr val="FF0000"/>
                            </a:solidFill>
                            <a:latin typeface="Cambria Math" panose="02040503050406030204" pitchFamily="18" charset="0"/>
                            <a:ea typeface="Cambria Math" panose="02040503050406030204" pitchFamily="18" charset="0"/>
                          </a:rPr>
                          <m:t>𝒏</m:t>
                        </m:r>
                        <m:r>
                          <a:rPr lang="zh-CN" altLang="en-US" sz="825" b="1" i="1" kern="0">
                            <a:solidFill>
                              <a:srgbClr val="FF0000"/>
                            </a:solidFill>
                            <a:latin typeface="Cambria Math" panose="02040503050406030204" pitchFamily="18" charset="0"/>
                            <a:ea typeface="Cambria Math" panose="02040503050406030204" pitchFamily="18" charset="0"/>
                          </a:rPr>
                          <m:t>𝜸</m:t>
                        </m:r>
                      </m:oMath>
                    </m:oMathPara>
                  </a14:m>
                  <a:endParaRPr lang="zh-CN" altLang="en-US" sz="825" b="1" kern="0" dirty="0">
                    <a:solidFill>
                      <a:srgbClr val="FF0000"/>
                    </a:solidFill>
                    <a:latin typeface="Calibri" panose="020F0502020204030204"/>
                  </a:endParaRPr>
                </a:p>
              </p:txBody>
            </p:sp>
          </mc:Choice>
          <mc:Fallback xmlns="">
            <p:sp>
              <p:nvSpPr>
                <p:cNvPr id="22" name="文本框 21">
                  <a:extLst>
                    <a:ext uri="{FF2B5EF4-FFF2-40B4-BE49-F238E27FC236}">
                      <a16:creationId xmlns:a16="http://schemas.microsoft.com/office/drawing/2014/main" id="{727EB60E-B698-4F08-A18B-87975B416ACF}"/>
                    </a:ext>
                  </a:extLst>
                </p:cNvPr>
                <p:cNvSpPr txBox="1">
                  <a:spLocks noRot="1" noChangeAspect="1" noMove="1" noResize="1" noEditPoints="1" noAdjustHandles="1" noChangeArrowheads="1" noChangeShapeType="1" noTextEdit="1"/>
                </p:cNvSpPr>
                <p:nvPr/>
              </p:nvSpPr>
              <p:spPr>
                <a:xfrm>
                  <a:off x="1625178" y="2837966"/>
                  <a:ext cx="828943" cy="280963"/>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DB64E59E-ACEF-49D5-A840-7334B68E2619}"/>
                    </a:ext>
                  </a:extLst>
                </p:cNvPr>
                <p:cNvSpPr txBox="1"/>
                <p:nvPr/>
              </p:nvSpPr>
              <p:spPr>
                <a:xfrm>
                  <a:off x="5061938" y="2876023"/>
                  <a:ext cx="952350" cy="293281"/>
                </a:xfrm>
                <a:prstGeom prst="rect">
                  <a:avLst/>
                </a:prstGeom>
                <a:solidFill>
                  <a:sysClr val="window" lastClr="FFFFFF"/>
                </a:solidFill>
              </p:spPr>
              <p:txBody>
                <a:bodyPr wrap="square" lIns="0" tIns="81000" rIns="0" bIns="54000">
                  <a:spAutoFit/>
                </a:bodyPr>
                <a:lstStyle/>
                <a:p>
                  <a:pPr defTabSz="342900">
                    <a:defRPr/>
                  </a:pPr>
                  <a14:m>
                    <m:oMathPara xmlns:m="http://schemas.openxmlformats.org/officeDocument/2006/math">
                      <m:oMathParaPr>
                        <m:jc m:val="centerGroup"/>
                      </m:oMathParaPr>
                      <m:oMath xmlns:m="http://schemas.openxmlformats.org/officeDocument/2006/math">
                        <m:acc>
                          <m:accPr>
                            <m:chr m:val="̅"/>
                            <m:ctrlPr>
                              <a:rPr lang="el-GR" altLang="zh-CN" sz="900" b="1" i="1" kern="0">
                                <a:solidFill>
                                  <a:srgbClr val="FF0000"/>
                                </a:solidFill>
                                <a:latin typeface="Cambria Math" panose="02040503050406030204" pitchFamily="18" charset="0"/>
                                <a:ea typeface="Cambria Math" panose="02040503050406030204" pitchFamily="18" charset="0"/>
                              </a:rPr>
                            </m:ctrlPr>
                          </m:accPr>
                          <m:e>
                            <m:r>
                              <a:rPr lang="zh-CN" altLang="el-GR" sz="900" b="1" i="1" kern="0">
                                <a:solidFill>
                                  <a:srgbClr val="FF0000"/>
                                </a:solidFill>
                                <a:latin typeface="Cambria Math" panose="02040503050406030204" pitchFamily="18" charset="0"/>
                                <a:ea typeface="Cambria Math" panose="02040503050406030204" pitchFamily="18" charset="0"/>
                              </a:rPr>
                              <m:t>𝚲</m:t>
                            </m:r>
                          </m:e>
                        </m:acc>
                        <m:r>
                          <a:rPr lang="el-GR" altLang="zh-CN" sz="900" b="1" i="1" kern="0">
                            <a:solidFill>
                              <a:srgbClr val="FF0000"/>
                            </a:solidFill>
                            <a:latin typeface="Cambria Math" panose="02040503050406030204" pitchFamily="18" charset="0"/>
                            <a:ea typeface="Cambria Math" panose="02040503050406030204" pitchFamily="18" charset="0"/>
                          </a:rPr>
                          <m:t>→</m:t>
                        </m:r>
                        <m:acc>
                          <m:accPr>
                            <m:chr m:val="̅"/>
                            <m:ctrlPr>
                              <a:rPr lang="el-GR" altLang="zh-CN" sz="900" b="1" i="1" kern="0">
                                <a:solidFill>
                                  <a:srgbClr val="FF0000"/>
                                </a:solidFill>
                                <a:latin typeface="Cambria Math" panose="02040503050406030204" pitchFamily="18" charset="0"/>
                                <a:ea typeface="Cambria Math" panose="02040503050406030204" pitchFamily="18" charset="0"/>
                              </a:rPr>
                            </m:ctrlPr>
                          </m:accPr>
                          <m:e>
                            <m:r>
                              <a:rPr lang="en-US" altLang="zh-CN" sz="900" b="1" i="1" kern="0">
                                <a:solidFill>
                                  <a:srgbClr val="FF0000"/>
                                </a:solidFill>
                                <a:latin typeface="Cambria Math" panose="02040503050406030204" pitchFamily="18" charset="0"/>
                                <a:ea typeface="Cambria Math" panose="02040503050406030204" pitchFamily="18" charset="0"/>
                              </a:rPr>
                              <m:t>𝒏</m:t>
                            </m:r>
                          </m:e>
                        </m:acc>
                        <m:r>
                          <a:rPr lang="zh-CN" altLang="en-US" sz="900" b="1" i="1" kern="0">
                            <a:solidFill>
                              <a:srgbClr val="FF0000"/>
                            </a:solidFill>
                            <a:latin typeface="Cambria Math" panose="02040503050406030204" pitchFamily="18" charset="0"/>
                            <a:ea typeface="Cambria Math" panose="02040503050406030204" pitchFamily="18" charset="0"/>
                          </a:rPr>
                          <m:t>𝜸</m:t>
                        </m:r>
                      </m:oMath>
                    </m:oMathPara>
                  </a14:m>
                  <a:endParaRPr lang="zh-CN" altLang="en-US" sz="900" b="1" kern="0" dirty="0">
                    <a:solidFill>
                      <a:srgbClr val="FF0000"/>
                    </a:solidFill>
                    <a:latin typeface="Calibri" panose="020F0502020204030204"/>
                  </a:endParaRPr>
                </a:p>
              </p:txBody>
            </p:sp>
          </mc:Choice>
          <mc:Fallback xmlns="">
            <p:sp>
              <p:nvSpPr>
                <p:cNvPr id="23" name="文本框 22">
                  <a:extLst>
                    <a:ext uri="{FF2B5EF4-FFF2-40B4-BE49-F238E27FC236}">
                      <a16:creationId xmlns:a16="http://schemas.microsoft.com/office/drawing/2014/main" id="{DB64E59E-ACEF-49D5-A840-7334B68E2619}"/>
                    </a:ext>
                  </a:extLst>
                </p:cNvPr>
                <p:cNvSpPr txBox="1">
                  <a:spLocks noRot="1" noChangeAspect="1" noMove="1" noResize="1" noEditPoints="1" noAdjustHandles="1" noChangeArrowheads="1" noChangeShapeType="1" noTextEdit="1"/>
                </p:cNvSpPr>
                <p:nvPr/>
              </p:nvSpPr>
              <p:spPr>
                <a:xfrm>
                  <a:off x="5061938" y="2876023"/>
                  <a:ext cx="952350" cy="293281"/>
                </a:xfrm>
                <a:prstGeom prst="rect">
                  <a:avLst/>
                </a:prstGeom>
                <a:blipFill>
                  <a:blip r:embed="rId8"/>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graphicFrame>
            <p:nvGraphicFramePr>
              <p:cNvPr id="26" name="表格 25">
                <a:extLst>
                  <a:ext uri="{FF2B5EF4-FFF2-40B4-BE49-F238E27FC236}">
                    <a16:creationId xmlns:a16="http://schemas.microsoft.com/office/drawing/2014/main" id="{C8676616-CADE-480E-BF5D-C6987F027C86}"/>
                  </a:ext>
                </a:extLst>
              </p:cNvPr>
              <p:cNvGraphicFramePr>
                <a:graphicFrameLocks noGrp="1"/>
              </p:cNvGraphicFramePr>
              <p:nvPr/>
            </p:nvGraphicFramePr>
            <p:xfrm>
              <a:off x="5534807" y="3551792"/>
              <a:ext cx="5719059" cy="2050833"/>
            </p:xfrm>
            <a:graphic>
              <a:graphicData uri="http://schemas.openxmlformats.org/drawingml/2006/table">
                <a:tbl>
                  <a:tblPr firstRow="1" bandRow="1"/>
                  <a:tblGrid>
                    <a:gridCol w="1906353">
                      <a:extLst>
                        <a:ext uri="{9D8B030D-6E8A-4147-A177-3AD203B41FA5}">
                          <a16:colId xmlns:a16="http://schemas.microsoft.com/office/drawing/2014/main" val="1882266177"/>
                        </a:ext>
                      </a:extLst>
                    </a:gridCol>
                    <a:gridCol w="1906353">
                      <a:extLst>
                        <a:ext uri="{9D8B030D-6E8A-4147-A177-3AD203B41FA5}">
                          <a16:colId xmlns:a16="http://schemas.microsoft.com/office/drawing/2014/main" val="3205524174"/>
                        </a:ext>
                      </a:extLst>
                    </a:gridCol>
                    <a:gridCol w="1906353">
                      <a:extLst>
                        <a:ext uri="{9D8B030D-6E8A-4147-A177-3AD203B41FA5}">
                          <a16:colId xmlns:a16="http://schemas.microsoft.com/office/drawing/2014/main" val="1966528516"/>
                        </a:ext>
                      </a:extLst>
                    </a:gridCol>
                  </a:tblGrid>
                  <a:tr h="31751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dirty="0">
                              <a:solidFill>
                                <a:schemeClr val="bg1"/>
                              </a:solidFill>
                              <a:latin typeface="+mn-lt"/>
                              <a:cs typeface="Times New Roman" panose="02020603050405020304" pitchFamily="18" charset="0"/>
                            </a:rPr>
                            <a:t>Variables</a:t>
                          </a:r>
                          <a:endParaRPr lang="zh-CN" altLang="en-US" sz="1800" dirty="0">
                            <a:solidFill>
                              <a:schemeClr val="bg1"/>
                            </a:solidFill>
                            <a:latin typeface="+mn-lt"/>
                            <a:cs typeface="Times New Roman" panose="02020603050405020304" pitchFamily="18"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altLang="zh-CN" sz="1800" b="1" kern="0" baseline="0" dirty="0">
                              <a:solidFill>
                                <a:schemeClr val="bg1"/>
                              </a:solidFill>
                              <a:latin typeface="+mn-lt"/>
                              <a:ea typeface="华文中宋" panose="02010600040101010101" charset="-122"/>
                              <a:cs typeface="Times New Roman" panose="02020603050405020304" pitchFamily="18" charset="0"/>
                            </a:rPr>
                            <a:t>Λ→γ</a:t>
                          </a:r>
                          <a:r>
                            <a:rPr lang="en-US" altLang="zh-CN" sz="1800" b="1" kern="0" baseline="0" dirty="0">
                              <a:solidFill>
                                <a:schemeClr val="bg1"/>
                              </a:solidFill>
                              <a:latin typeface="+mn-lt"/>
                              <a:ea typeface="华文中宋" panose="02010600040101010101" charset="-122"/>
                              <a:cs typeface="Times New Roman" panose="02020603050405020304" pitchFamily="18" charset="0"/>
                            </a:rPr>
                            <a:t>n</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altLang="zh-CN" sz="1800" b="1" i="1" smtClean="0">
                                      <a:solidFill>
                                        <a:schemeClr val="bg1"/>
                                      </a:solidFill>
                                      <a:latin typeface="Cambria Math" panose="02040503050406030204" pitchFamily="18" charset="0"/>
                                      <a:cs typeface="Times New Roman" panose="02020603050405020304" pitchFamily="18" charset="0"/>
                                    </a:rPr>
                                  </m:ctrlPr>
                                </m:accPr>
                                <m:e>
                                  <m:r>
                                    <m:rPr>
                                      <m:nor/>
                                    </m:rPr>
                                    <a:rPr lang="el-GR" altLang="zh-CN" sz="1800" b="1" i="0" dirty="0">
                                      <a:solidFill>
                                        <a:schemeClr val="bg1"/>
                                      </a:solidFill>
                                      <a:latin typeface="+mn-lt"/>
                                      <a:ea typeface="宋体" panose="02010600030101010101" pitchFamily="2" charset="-122"/>
                                      <a:cs typeface="Times New Roman" panose="02020603050405020304" pitchFamily="18" charset="0"/>
                                    </a:rPr>
                                    <m:t>Λ</m:t>
                                  </m:r>
                                </m:e>
                              </m:acc>
                            </m:oMath>
                          </a14:m>
                          <a:r>
                            <a:rPr lang="el-GR" altLang="zh-CN" sz="1800" b="1" i="0" dirty="0">
                              <a:solidFill>
                                <a:schemeClr val="bg1"/>
                              </a:solidFill>
                              <a:latin typeface="+mn-lt"/>
                              <a:ea typeface="宋体" panose="02010600030101010101" pitchFamily="2" charset="-122"/>
                              <a:cs typeface="Times New Roman" panose="02020603050405020304" pitchFamily="18" charset="0"/>
                            </a:rPr>
                            <a:t>→</a:t>
                          </a:r>
                          <a:r>
                            <a:rPr lang="el-GR" altLang="zh-CN" sz="1800" b="1" kern="0" baseline="0" dirty="0">
                              <a:solidFill>
                                <a:schemeClr val="bg1"/>
                              </a:solidFill>
                              <a:latin typeface="+mn-lt"/>
                              <a:ea typeface="华文中宋" panose="02010600040101010101" charset="-122"/>
                              <a:cs typeface="Times New Roman" panose="02020603050405020304" pitchFamily="18" charset="0"/>
                            </a:rPr>
                            <a:t>γ</a:t>
                          </a:r>
                          <a14:m>
                            <m:oMath xmlns:m="http://schemas.openxmlformats.org/officeDocument/2006/math">
                              <m:acc>
                                <m:accPr>
                                  <m:chr m:val="̅"/>
                                  <m:ctrlPr>
                                    <a:rPr lang="el-GR" altLang="zh-CN" sz="1800" b="1" i="1" kern="0" baseline="0" smtClean="0">
                                      <a:solidFill>
                                        <a:schemeClr val="bg1"/>
                                      </a:solidFill>
                                      <a:latin typeface="Cambria Math" panose="02040503050406030204" pitchFamily="18" charset="0"/>
                                      <a:ea typeface="华文中宋" panose="02010600040101010101" charset="-122"/>
                                      <a:cs typeface="Times New Roman" panose="02020603050405020304" pitchFamily="18" charset="0"/>
                                    </a:rPr>
                                  </m:ctrlPr>
                                </m:accPr>
                                <m:e>
                                  <m:r>
                                    <a:rPr lang="en-US" altLang="zh-CN" sz="1800" b="1" i="1" kern="0" baseline="0" smtClean="0">
                                      <a:solidFill>
                                        <a:schemeClr val="bg1"/>
                                      </a:solidFill>
                                      <a:latin typeface="Cambria Math" panose="02040503050406030204" pitchFamily="18" charset="0"/>
                                      <a:ea typeface="华文中宋" panose="02010600040101010101" charset="-122"/>
                                      <a:cs typeface="Times New Roman" panose="02020603050405020304" pitchFamily="18" charset="0"/>
                                    </a:rPr>
                                    <m:t>𝒏</m:t>
                                  </m:r>
                                </m:e>
                              </m:acc>
                            </m:oMath>
                          </a14:m>
                          <a:endParaRPr lang="zh-CN" altLang="en-US" sz="1800" b="1" dirty="0">
                            <a:solidFill>
                              <a:schemeClr val="bg1"/>
                            </a:solidFill>
                            <a:latin typeface="+mn-lt"/>
                            <a:cs typeface="Times New Roman" panose="02020603050405020304" pitchFamily="18"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1915828"/>
                      </a:ext>
                    </a:extLst>
                  </a:tr>
                  <a:tr h="31436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dirty="0">
                              <a:latin typeface="+mn-lt"/>
                              <a:cs typeface="Times New Roman" panose="02020603050405020304" pitchFamily="18" charset="0"/>
                            </a:rPr>
                            <a:t>BF </a:t>
                          </a:r>
                          <a14:m>
                            <m:oMath xmlns:m="http://schemas.openxmlformats.org/officeDocument/2006/math">
                              <m:r>
                                <a:rPr lang="en-US" altLang="zh-CN" sz="1800" b="0" i="0"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18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8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b="0" i="1" smtClean="0">
                                      <a:latin typeface="Cambria Math" panose="02040503050406030204" pitchFamily="18" charset="0"/>
                                      <a:ea typeface="Cambria Math" panose="02040503050406030204" pitchFamily="18" charset="0"/>
                                      <a:cs typeface="Times New Roman" panose="02020603050405020304" pitchFamily="18" charset="0"/>
                                    </a:rPr>
                                    <m:t>10</m:t>
                                  </m:r>
                                </m:e>
                                <m:sup>
                                  <m:r>
                                    <a:rPr lang="en-US" altLang="zh-CN" sz="1800" b="0" i="1" smtClean="0">
                                      <a:latin typeface="Cambria Math" panose="02040503050406030204" pitchFamily="18" charset="0"/>
                                      <a:ea typeface="Cambria Math" panose="02040503050406030204" pitchFamily="18" charset="0"/>
                                      <a:cs typeface="Times New Roman" panose="02020603050405020304" pitchFamily="18" charset="0"/>
                                    </a:rPr>
                                    <m:t>3</m:t>
                                  </m:r>
                                </m:sup>
                              </m:sSup>
                              <m:r>
                                <a:rPr lang="en-US" altLang="zh-CN" sz="1800" b="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zh-CN" altLang="en-US" sz="1800" b="0" dirty="0">
                            <a:latin typeface="+mn-lt"/>
                            <a:cs typeface="Times New Roman" panose="02020603050405020304" pitchFamily="18"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i="0" baseline="0" dirty="0">
                              <a:solidFill>
                                <a:schemeClr val="tx1"/>
                              </a:solidFill>
                              <a:latin typeface="+mn-lt"/>
                              <a:cs typeface="Times New Roman" panose="02020603050405020304" pitchFamily="18" charset="0"/>
                            </a:rPr>
                            <a:t>0.834±0.046±0.064</a:t>
                          </a:r>
                          <a:endParaRPr lang="zh-CN" altLang="en-US" sz="1800" b="0" i="0" baseline="0" dirty="0">
                            <a:solidFill>
                              <a:schemeClr val="tx1"/>
                            </a:solidFill>
                            <a:latin typeface="+mn-lt"/>
                            <a:cs typeface="Times New Roman" panose="02020603050405020304" pitchFamily="18"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i="0" baseline="0" dirty="0">
                              <a:solidFill>
                                <a:schemeClr val="tx1"/>
                              </a:solidFill>
                              <a:latin typeface="+mn-lt"/>
                              <a:cs typeface="Times New Roman" panose="02020603050405020304" pitchFamily="18" charset="0"/>
                            </a:rPr>
                            <a:t>0.876±0.071±0.082</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910636434"/>
                      </a:ext>
                    </a:extLst>
                  </a:tr>
                  <a:tr h="3339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altLang="zh-CN" sz="1800" b="0" i="1" smtClean="0">
                                        <a:solidFill>
                                          <a:schemeClr val="tx1"/>
                                        </a:solidFill>
                                        <a:latin typeface="Cambria Math" panose="02040503050406030204" pitchFamily="18" charset="0"/>
                                      </a:rPr>
                                    </m:ctrlPr>
                                  </m:sSubPr>
                                  <m:e>
                                    <m:r>
                                      <m:rPr>
                                        <m:sty m:val="p"/>
                                      </m:rPr>
                                      <a:rPr lang="el-GR" altLang="zh-CN" sz="1800" b="0" i="0" smtClean="0">
                                        <a:solidFill>
                                          <a:schemeClr val="tx1"/>
                                        </a:solidFill>
                                        <a:latin typeface="Cambria Math" panose="02040503050406030204" pitchFamily="18" charset="0"/>
                                      </a:rPr>
                                      <m:t>α</m:t>
                                    </m:r>
                                  </m:e>
                                  <m:sub>
                                    <m:r>
                                      <m:rPr>
                                        <m:sty m:val="p"/>
                                      </m:rPr>
                                      <a:rPr lang="el-GR" altLang="zh-CN" sz="1800" b="0" i="0" smtClean="0">
                                        <a:solidFill>
                                          <a:schemeClr val="tx1"/>
                                        </a:solidFill>
                                        <a:latin typeface="Cambria Math" panose="02040503050406030204" pitchFamily="18" charset="0"/>
                                      </a:rPr>
                                      <m:t>γ</m:t>
                                    </m:r>
                                  </m:sub>
                                </m:sSub>
                              </m:oMath>
                            </m:oMathPara>
                          </a14:m>
                          <a:endParaRPr lang="zh-CN" altLang="en-US" sz="1800" b="0" dirty="0">
                            <a:latin typeface="+mn-lt"/>
                            <a:cs typeface="Times New Roman" panose="02020603050405020304" pitchFamily="18"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i="0" baseline="0" dirty="0">
                              <a:solidFill>
                                <a:schemeClr val="tx1"/>
                              </a:solidFill>
                              <a:latin typeface="+mn-lt"/>
                              <a:cs typeface="Times New Roman" panose="02020603050405020304" pitchFamily="18" charset="0"/>
                            </a:rPr>
                            <a:t>-0.13±0.13±0.02</a:t>
                          </a:r>
                          <a:endParaRPr lang="zh-CN" altLang="en-US" sz="1800" b="0" i="0" baseline="0" dirty="0">
                            <a:solidFill>
                              <a:schemeClr val="tx1"/>
                            </a:solidFill>
                            <a:latin typeface="+mn-lt"/>
                            <a:cs typeface="Times New Roman" panose="02020603050405020304" pitchFamily="18"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i="0" baseline="0" dirty="0">
                              <a:solidFill>
                                <a:schemeClr val="tx1"/>
                              </a:solidFill>
                              <a:latin typeface="+mn-lt"/>
                              <a:cs typeface="Times New Roman" panose="02020603050405020304" pitchFamily="18" charset="0"/>
                            </a:rPr>
                            <a:t>0.21±0.15±0.06</a:t>
                          </a:r>
                          <a:endParaRPr lang="zh-CN" altLang="en-US" sz="1800" b="0" i="0" baseline="0" dirty="0">
                            <a:solidFill>
                              <a:schemeClr val="tx1"/>
                            </a:solidFill>
                            <a:latin typeface="+mn-lt"/>
                            <a:cs typeface="Times New Roman" panose="02020603050405020304" pitchFamily="18"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633650554"/>
                      </a:ext>
                    </a:extLst>
                  </a:tr>
                  <a:tr h="3249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altLang="zh-CN" sz="1800" b="0" i="1" baseline="0" smtClean="0">
                                        <a:solidFill>
                                          <a:schemeClr val="tx1">
                                            <a:lumMod val="95000"/>
                                            <a:lumOff val="5000"/>
                                          </a:schemeClr>
                                        </a:solidFill>
                                        <a:latin typeface="Cambria Math" panose="02040503050406030204" pitchFamily="18" charset="0"/>
                                        <a:cs typeface="Times New Roman" panose="02020603050405020304" pitchFamily="18" charset="0"/>
                                      </a:rPr>
                                    </m:ctrlPr>
                                  </m:sSubPr>
                                  <m:e>
                                    <m:r>
                                      <a:rPr lang="el-GR" altLang="zh-CN" sz="1800" b="0" i="1" baseline="0" smtClean="0">
                                        <a:solidFill>
                                          <a:schemeClr val="tx1">
                                            <a:lumMod val="95000"/>
                                            <a:lumOff val="5000"/>
                                          </a:schemeClr>
                                        </a:solidFill>
                                        <a:latin typeface="Cambria Math" panose="02040503050406030204" pitchFamily="18" charset="0"/>
                                        <a:cs typeface="Times New Roman" panose="02020603050405020304" pitchFamily="18" charset="0"/>
                                      </a:rPr>
                                      <m:t>𝛥</m:t>
                                    </m:r>
                                  </m:e>
                                  <m:sub>
                                    <m:r>
                                      <a:rPr lang="en-US" altLang="zh-CN" sz="1800" b="0" i="1" baseline="0" smtClean="0">
                                        <a:solidFill>
                                          <a:schemeClr val="tx1">
                                            <a:lumMod val="95000"/>
                                            <a:lumOff val="5000"/>
                                          </a:schemeClr>
                                        </a:solidFill>
                                        <a:latin typeface="Cambria Math" panose="02040503050406030204" pitchFamily="18" charset="0"/>
                                        <a:cs typeface="Times New Roman" panose="02020603050405020304" pitchFamily="18" charset="0"/>
                                      </a:rPr>
                                      <m:t>𝐶𝑃</m:t>
                                    </m:r>
                                  </m:sub>
                                </m:sSub>
                              </m:oMath>
                            </m:oMathPara>
                          </a14:m>
                          <a:endParaRPr lang="zh-CN" altLang="en-US" sz="1800" b="0" dirty="0">
                            <a:latin typeface="+mn-lt"/>
                            <a:cs typeface="Times New Roman" panose="02020603050405020304" pitchFamily="18"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800" b="0" i="0" smtClean="0">
                                    <a:solidFill>
                                      <a:srgbClr val="FF0000"/>
                                    </a:solidFill>
                                    <a:latin typeface="Cambria Math" panose="02040503050406030204" pitchFamily="18" charset="0"/>
                                    <a:ea typeface="Cambria Math" panose="02040503050406030204" pitchFamily="18" charset="0"/>
                                  </a:rPr>
                                  <m:t>−0.025</m:t>
                                </m:r>
                                <m:r>
                                  <a:rPr lang="en-US" altLang="zh-CN" sz="1800" b="0" i="1" smtClean="0">
                                    <a:solidFill>
                                      <a:srgbClr val="FF0000"/>
                                    </a:solidFill>
                                    <a:latin typeface="Cambria Math" panose="02040503050406030204" pitchFamily="18" charset="0"/>
                                    <a:ea typeface="Cambria Math" panose="02040503050406030204" pitchFamily="18" charset="0"/>
                                  </a:rPr>
                                  <m:t>±0.049±0.060</m:t>
                                </m:r>
                              </m:oMath>
                            </m:oMathPara>
                          </a14:m>
                          <a:endParaRPr lang="zh-CN" altLang="en-US" sz="1800" b="0" i="0" baseline="0" dirty="0">
                            <a:solidFill>
                              <a:srgbClr val="FF0000"/>
                            </a:solidFill>
                            <a:latin typeface="+mn-lt"/>
                            <a:cs typeface="Times New Roman" panose="02020603050405020304" pitchFamily="18"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hMerge="1">
                      <a:txBody>
                        <a:bodyPr/>
                        <a:lstStyle/>
                        <a:p>
                          <a:pPr algn="ct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98303323"/>
                      </a:ext>
                    </a:extLst>
                  </a:tr>
                  <a:tr h="3814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14:m>
                            <m:oMathPara xmlns:m="http://schemas.openxmlformats.org/officeDocument/2006/math">
                              <m:oMathParaPr>
                                <m:jc m:val="centerGroup"/>
                              </m:oMathParaPr>
                              <m:oMath xmlns:m="http://schemas.openxmlformats.org/officeDocument/2006/math">
                                <m:sSub>
                                  <m:sSubPr>
                                    <m:ctrlPr>
                                      <a:rPr lang="en-US" altLang="zh-CN" sz="1800" b="0" i="1" baseline="0" smtClean="0">
                                        <a:solidFill>
                                          <a:schemeClr val="tx1">
                                            <a:lumMod val="95000"/>
                                            <a:lumOff val="5000"/>
                                          </a:schemeClr>
                                        </a:solidFill>
                                        <a:latin typeface="Cambria Math" panose="02040503050406030204" pitchFamily="18" charset="0"/>
                                        <a:cs typeface="Times New Roman" panose="02020603050405020304" pitchFamily="18" charset="0"/>
                                      </a:rPr>
                                    </m:ctrlPr>
                                  </m:sSubPr>
                                  <m:e>
                                    <m:r>
                                      <a:rPr lang="en-US" altLang="zh-CN" sz="1800" b="0" i="1" baseline="0" smtClean="0">
                                        <a:solidFill>
                                          <a:schemeClr val="tx1">
                                            <a:lumMod val="95000"/>
                                            <a:lumOff val="5000"/>
                                          </a:schemeClr>
                                        </a:solidFill>
                                        <a:latin typeface="Cambria Math" panose="02040503050406030204" pitchFamily="18" charset="0"/>
                                        <a:cs typeface="Times New Roman" panose="02020603050405020304" pitchFamily="18" charset="0"/>
                                      </a:rPr>
                                      <m:t>𝐴</m:t>
                                    </m:r>
                                  </m:e>
                                  <m:sub>
                                    <m:r>
                                      <a:rPr lang="en-US" altLang="zh-CN" sz="1800" b="0" i="1" baseline="0" smtClean="0">
                                        <a:solidFill>
                                          <a:schemeClr val="tx1">
                                            <a:lumMod val="95000"/>
                                            <a:lumOff val="5000"/>
                                          </a:schemeClr>
                                        </a:solidFill>
                                        <a:latin typeface="Cambria Math" panose="02040503050406030204" pitchFamily="18" charset="0"/>
                                        <a:cs typeface="Times New Roman" panose="02020603050405020304" pitchFamily="18" charset="0"/>
                                      </a:rPr>
                                      <m:t>𝐶𝑃</m:t>
                                    </m:r>
                                  </m:sub>
                                </m:sSub>
                              </m:oMath>
                            </m:oMathPara>
                          </a14:m>
                          <a:endParaRPr lang="zh-CN" altLang="en-US" sz="1800" b="0" dirty="0">
                            <a:latin typeface="+mn-lt"/>
                            <a:cs typeface="Times New Roman" panose="02020603050405020304" pitchFamily="18"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800" b="0" i="0" smtClean="0">
                                    <a:solidFill>
                                      <a:srgbClr val="FF0000"/>
                                    </a:solidFill>
                                    <a:latin typeface="Cambria Math" panose="02040503050406030204" pitchFamily="18" charset="0"/>
                                    <a:ea typeface="Cambria Math" panose="02040503050406030204" pitchFamily="18" charset="0"/>
                                  </a:rPr>
                                  <m:t>−0.25</m:t>
                                </m:r>
                                <m:r>
                                  <a:rPr lang="en-US" altLang="zh-CN" sz="1800" b="0" i="1" smtClean="0">
                                    <a:solidFill>
                                      <a:srgbClr val="FF0000"/>
                                    </a:solidFill>
                                    <a:latin typeface="Cambria Math" panose="02040503050406030204" pitchFamily="18" charset="0"/>
                                    <a:ea typeface="Cambria Math" panose="02040503050406030204" pitchFamily="18" charset="0"/>
                                  </a:rPr>
                                  <m:t>±0.61±0.15</m:t>
                                </m:r>
                              </m:oMath>
                            </m:oMathPara>
                          </a14:m>
                          <a:endParaRPr lang="zh-CN" altLang="en-US" sz="1800" b="0" i="0" baseline="0" dirty="0">
                            <a:solidFill>
                              <a:srgbClr val="FF0000"/>
                            </a:solidFill>
                            <a:latin typeface="+mn-lt"/>
                            <a:cs typeface="Times New Roman" panose="02020603050405020304" pitchFamily="18"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i="0" baseline="0" dirty="0">
                              <a:solidFill>
                                <a:srgbClr val="FF0000"/>
                              </a:solidFill>
                              <a:latin typeface="Times New Roman" panose="02020603050405020304" pitchFamily="18" charset="0"/>
                              <a:cs typeface="Times New Roman" panose="02020603050405020304" pitchFamily="18" charset="0"/>
                            </a:rPr>
                            <a:t>-0.249±0.608±0.147</a:t>
                          </a:r>
                          <a:endParaRPr lang="zh-CN" altLang="en-US" sz="1600" b="0" i="0" baseline="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60323378"/>
                      </a:ext>
                    </a:extLst>
                  </a:tr>
                </a:tbl>
              </a:graphicData>
            </a:graphic>
          </p:graphicFrame>
        </mc:Choice>
        <mc:Fallback xmlns="">
          <p:graphicFrame>
            <p:nvGraphicFramePr>
              <p:cNvPr id="26" name="表格 25">
                <a:extLst>
                  <a:ext uri="{FF2B5EF4-FFF2-40B4-BE49-F238E27FC236}">
                    <a16:creationId xmlns:a16="http://schemas.microsoft.com/office/drawing/2014/main" id="{C8676616-CADE-480E-BF5D-C6987F027C86}"/>
                  </a:ext>
                </a:extLst>
              </p:cNvPr>
              <p:cNvGraphicFramePr>
                <a:graphicFrameLocks noGrp="1"/>
              </p:cNvGraphicFramePr>
              <p:nvPr>
                <p:extLst>
                  <p:ext uri="{D42A27DB-BD31-4B8C-83A1-F6EECF244321}">
                    <p14:modId xmlns:p14="http://schemas.microsoft.com/office/powerpoint/2010/main" val="2880686179"/>
                  </p:ext>
                </p:extLst>
              </p:nvPr>
            </p:nvGraphicFramePr>
            <p:xfrm>
              <a:off x="5534807" y="3551792"/>
              <a:ext cx="5719059" cy="2049563"/>
            </p:xfrm>
            <a:graphic>
              <a:graphicData uri="http://schemas.openxmlformats.org/drawingml/2006/table">
                <a:tbl>
                  <a:tblPr firstRow="1" bandRow="1"/>
                  <a:tblGrid>
                    <a:gridCol w="1906353">
                      <a:extLst>
                        <a:ext uri="{9D8B030D-6E8A-4147-A177-3AD203B41FA5}">
                          <a16:colId xmlns:a16="http://schemas.microsoft.com/office/drawing/2014/main" val="1882266177"/>
                        </a:ext>
                      </a:extLst>
                    </a:gridCol>
                    <a:gridCol w="1906353">
                      <a:extLst>
                        <a:ext uri="{9D8B030D-6E8A-4147-A177-3AD203B41FA5}">
                          <a16:colId xmlns:a16="http://schemas.microsoft.com/office/drawing/2014/main" val="3205524174"/>
                        </a:ext>
                      </a:extLst>
                    </a:gridCol>
                    <a:gridCol w="1906353">
                      <a:extLst>
                        <a:ext uri="{9D8B030D-6E8A-4147-A177-3AD203B41FA5}">
                          <a16:colId xmlns:a16="http://schemas.microsoft.com/office/drawing/2014/main" val="1966528516"/>
                        </a:ext>
                      </a:extLst>
                    </a:gridCol>
                  </a:tblGrid>
                  <a:tr h="3429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800" dirty="0">
                              <a:solidFill>
                                <a:schemeClr val="bg1"/>
                              </a:solidFill>
                              <a:latin typeface="+mn-lt"/>
                              <a:cs typeface="Times New Roman" panose="02020603050405020304" pitchFamily="18" charset="0"/>
                            </a:rPr>
                            <a:t>Variables</a:t>
                          </a:r>
                          <a:endParaRPr lang="zh-CN" altLang="en-US" sz="1800" dirty="0">
                            <a:solidFill>
                              <a:schemeClr val="bg1"/>
                            </a:solidFill>
                            <a:latin typeface="+mn-lt"/>
                            <a:cs typeface="Times New Roman" panose="02020603050405020304" pitchFamily="18"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altLang="zh-CN" sz="1800" b="1" kern="0" baseline="0" dirty="0">
                              <a:solidFill>
                                <a:schemeClr val="bg1"/>
                              </a:solidFill>
                              <a:latin typeface="+mn-lt"/>
                              <a:ea typeface="华文中宋" panose="02010600040101010101" charset="-122"/>
                              <a:cs typeface="Times New Roman" panose="02020603050405020304" pitchFamily="18" charset="0"/>
                            </a:rPr>
                            <a:t>Λ→γ</a:t>
                          </a:r>
                          <a:r>
                            <a:rPr lang="en-US" altLang="zh-CN" sz="1800" b="1" kern="0" baseline="0" dirty="0">
                              <a:solidFill>
                                <a:schemeClr val="bg1"/>
                              </a:solidFill>
                              <a:latin typeface="+mn-lt"/>
                              <a:ea typeface="华文中宋" panose="02010600040101010101" charset="-122"/>
                              <a:cs typeface="Times New Roman" panose="02020603050405020304" pitchFamily="18" charset="0"/>
                            </a:rPr>
                            <a:t>n</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blipFill>
                          <a:blip r:embed="rId9"/>
                          <a:stretch>
                            <a:fillRect l="-200000" t="-11111" r="-1325" b="-507407"/>
                          </a:stretch>
                        </a:blipFill>
                      </a:tcPr>
                    </a:tc>
                    <a:extLst>
                      <a:ext uri="{0D108BD9-81ED-4DB2-BD59-A6C34878D82A}">
                        <a16:rowId xmlns:a16="http://schemas.microsoft.com/office/drawing/2014/main" val="181915828"/>
                      </a:ext>
                    </a:extLst>
                  </a:tr>
                  <a:tr h="617220">
                    <a:tc>
                      <a:txBody>
                        <a:bodyPr/>
                        <a:lstStyle/>
                        <a:p>
                          <a:endParaRPr lang="zh-CN"/>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9"/>
                          <a:stretch>
                            <a:fillRect l="-662" t="-61224" r="-200662" b="-179592"/>
                          </a:stretch>
                        </a:blip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i="0" baseline="0" dirty="0">
                              <a:solidFill>
                                <a:schemeClr val="tx1"/>
                              </a:solidFill>
                              <a:latin typeface="+mn-lt"/>
                              <a:cs typeface="Times New Roman" panose="02020603050405020304" pitchFamily="18" charset="0"/>
                            </a:rPr>
                            <a:t>0.834±0.046±0.064</a:t>
                          </a:r>
                          <a:endParaRPr lang="zh-CN" altLang="en-US" sz="1800" b="0" i="0" baseline="0" dirty="0">
                            <a:solidFill>
                              <a:schemeClr val="tx1"/>
                            </a:solidFill>
                            <a:latin typeface="+mn-lt"/>
                            <a:cs typeface="Times New Roman" panose="02020603050405020304" pitchFamily="18" charset="0"/>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i="0" baseline="0" dirty="0">
                              <a:solidFill>
                                <a:schemeClr val="tx1"/>
                              </a:solidFill>
                              <a:latin typeface="+mn-lt"/>
                              <a:cs typeface="Times New Roman" panose="02020603050405020304" pitchFamily="18" charset="0"/>
                            </a:rPr>
                            <a:t>0.876±0.071±0.082</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910636434"/>
                      </a:ext>
                    </a:extLst>
                  </a:tr>
                  <a:tr h="365125">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9"/>
                          <a:stretch>
                            <a:fillRect l="-662" t="-272414" r="-200662" b="-203448"/>
                          </a:stretch>
                        </a:blip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i="0" baseline="0" dirty="0">
                              <a:solidFill>
                                <a:schemeClr val="tx1"/>
                              </a:solidFill>
                              <a:latin typeface="+mn-lt"/>
                              <a:cs typeface="Times New Roman" panose="02020603050405020304" pitchFamily="18" charset="0"/>
                            </a:rPr>
                            <a:t>-0.13±0.13±0.02</a:t>
                          </a:r>
                          <a:endParaRPr lang="zh-CN" altLang="en-US" sz="1800" b="0" i="0" baseline="0" dirty="0">
                            <a:solidFill>
                              <a:schemeClr val="tx1"/>
                            </a:solidFill>
                            <a:latin typeface="+mn-lt"/>
                            <a:cs typeface="Times New Roman" panose="02020603050405020304" pitchFamily="18"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i="0" baseline="0" dirty="0">
                              <a:solidFill>
                                <a:schemeClr val="tx1"/>
                              </a:solidFill>
                              <a:latin typeface="+mn-lt"/>
                              <a:cs typeface="Times New Roman" panose="02020603050405020304" pitchFamily="18" charset="0"/>
                            </a:rPr>
                            <a:t>0.21±0.15±0.06</a:t>
                          </a:r>
                          <a:endParaRPr lang="zh-CN" altLang="en-US" sz="1800" b="0" i="0" baseline="0" dirty="0">
                            <a:solidFill>
                              <a:schemeClr val="tx1"/>
                            </a:solidFill>
                            <a:latin typeface="+mn-lt"/>
                            <a:cs typeface="Times New Roman" panose="02020603050405020304" pitchFamily="18"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633650554"/>
                      </a:ext>
                    </a:extLst>
                  </a:tr>
                  <a:tr h="342900">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9"/>
                          <a:stretch>
                            <a:fillRect l="-662" t="-385714" r="-200662" b="-110714"/>
                          </a:stretch>
                        </a:blipFill>
                      </a:tcPr>
                    </a:tc>
                    <a:tc gridSpan="2">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9"/>
                          <a:stretch>
                            <a:fillRect l="-50498" t="-385714" r="-664" b="-110714"/>
                          </a:stretch>
                        </a:blipFill>
                      </a:tcPr>
                    </a:tc>
                    <a:tc hMerge="1">
                      <a:txBody>
                        <a:bodyPr/>
                        <a:lstStyle/>
                        <a:p>
                          <a:pPr algn="ct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98303323"/>
                      </a:ext>
                    </a:extLst>
                  </a:tr>
                  <a:tr h="381418">
                    <a:tc>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9"/>
                          <a:stretch>
                            <a:fillRect l="-662" t="-453333" r="-200662" b="-3333"/>
                          </a:stretch>
                        </a:blipFill>
                      </a:tcPr>
                    </a:tc>
                    <a:tc gridSpan="2">
                      <a:txBody>
                        <a:bodyPr/>
                        <a:lstStyle/>
                        <a:p>
                          <a:endParaRPr lang="zh-CN"/>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9"/>
                          <a:stretch>
                            <a:fillRect l="-50498" t="-453333" r="-664" b="-3333"/>
                          </a:stretch>
                        </a:blip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i="0" baseline="0" dirty="0">
                              <a:solidFill>
                                <a:srgbClr val="FF0000"/>
                              </a:solidFill>
                              <a:latin typeface="Times New Roman" panose="02020603050405020304" pitchFamily="18" charset="0"/>
                              <a:cs typeface="Times New Roman" panose="02020603050405020304" pitchFamily="18" charset="0"/>
                            </a:rPr>
                            <a:t>-0.249±0.608±0.147</a:t>
                          </a:r>
                          <a:endParaRPr lang="zh-CN" altLang="en-US" sz="1600" b="0" i="0" baseline="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60323378"/>
                      </a:ext>
                    </a:extLst>
                  </a:tr>
                </a:tbl>
              </a:graphicData>
            </a:graphic>
          </p:graphicFrame>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6E932CA2-ADA5-4EC0-B4BB-EEE16C179515}"/>
                  </a:ext>
                </a:extLst>
              </p:cNvPr>
              <p:cNvSpPr/>
              <p:nvPr/>
            </p:nvSpPr>
            <p:spPr>
              <a:xfrm>
                <a:off x="3581401" y="6216131"/>
                <a:ext cx="7982127" cy="322781"/>
              </a:xfrm>
              <a:prstGeom prst="rect">
                <a:avLst/>
              </a:prstGeom>
            </p:spPr>
            <p:txBody>
              <a:bodyPr wrap="square">
                <a:spAutoFit/>
              </a:bodyPr>
              <a:lstStyle/>
              <a:p>
                <a:pPr>
                  <a:lnSpc>
                    <a:spcPts val="1725"/>
                  </a:lnSpc>
                  <a:spcBef>
                    <a:spcPts val="900"/>
                  </a:spcBef>
                </a:pPr>
                <a:r>
                  <a:rPr lang="en-US" altLang="zh-CN" sz="2000" dirty="0">
                    <a:solidFill>
                      <a:srgbClr val="FF0000"/>
                    </a:solidFill>
                    <a:latin typeface="Calibri" panose="020F0502020204030204" pitchFamily="34" charset="0"/>
                    <a:cs typeface="Calibri" panose="020F0502020204030204" pitchFamily="34" charset="0"/>
                  </a:rPr>
                  <a:t>BF of </a:t>
                </a:r>
                <a14:m>
                  <m:oMath xmlns:m="http://schemas.openxmlformats.org/officeDocument/2006/math">
                    <m:r>
                      <a:rPr lang="el-GR" altLang="zh-CN" sz="2000" i="1">
                        <a:solidFill>
                          <a:srgbClr val="FF0000"/>
                        </a:solidFill>
                        <a:latin typeface="Cambria Math" panose="02040503050406030204" pitchFamily="18" charset="0"/>
                        <a:ea typeface="Cambria Math" panose="02040503050406030204" pitchFamily="18" charset="0"/>
                      </a:rPr>
                      <m:t>𝛬</m:t>
                    </m:r>
                    <m:r>
                      <a:rPr lang="el-GR" altLang="zh-CN" sz="2000" i="1">
                        <a:solidFill>
                          <a:srgbClr val="FF0000"/>
                        </a:solidFill>
                        <a:latin typeface="Cambria Math" panose="02040503050406030204" pitchFamily="18" charset="0"/>
                        <a:ea typeface="Cambria Math" panose="02040503050406030204" pitchFamily="18" charset="0"/>
                      </a:rPr>
                      <m:t>→</m:t>
                    </m:r>
                    <m:r>
                      <a:rPr lang="en-US" altLang="zh-CN" sz="2000" i="1">
                        <a:solidFill>
                          <a:srgbClr val="FF0000"/>
                        </a:solidFill>
                        <a:latin typeface="Cambria Math" panose="02040503050406030204" pitchFamily="18" charset="0"/>
                        <a:ea typeface="Cambria Math" panose="02040503050406030204" pitchFamily="18" charset="0"/>
                      </a:rPr>
                      <m:t>𝑛</m:t>
                    </m:r>
                    <m:r>
                      <a:rPr lang="zh-CN" altLang="en-US" sz="2000" i="1">
                        <a:solidFill>
                          <a:srgbClr val="FF0000"/>
                        </a:solidFill>
                        <a:latin typeface="Cambria Math" panose="02040503050406030204" pitchFamily="18" charset="0"/>
                        <a:ea typeface="Cambria Math" panose="02040503050406030204" pitchFamily="18" charset="0"/>
                      </a:rPr>
                      <m:t>𝛾</m:t>
                    </m:r>
                    <m:r>
                      <a:rPr lang="en-US" altLang="zh-CN" sz="2000">
                        <a:solidFill>
                          <a:srgbClr val="FF0000"/>
                        </a:solidFill>
                        <a:latin typeface="Cambria Math" panose="02040503050406030204" pitchFamily="18" charset="0"/>
                        <a:ea typeface="Cambria Math" panose="02040503050406030204" pitchFamily="18" charset="0"/>
                      </a:rPr>
                      <m:t>, </m:t>
                    </m:r>
                  </m:oMath>
                </a14:m>
                <a:r>
                  <a:rPr lang="en-US" altLang="zh-CN" sz="2000" dirty="0">
                    <a:solidFill>
                      <a:srgbClr val="FF0000"/>
                    </a:solidFill>
                    <a:latin typeface="Calibri" panose="020F0502020204030204" pitchFamily="34" charset="0"/>
                    <a:cs typeface="Calibri" panose="020F0502020204030204" pitchFamily="34" charset="0"/>
                  </a:rPr>
                  <a:t>with improved precision, smaller than PDG value by 5.5</a:t>
                </a:r>
                <a14:m>
                  <m:oMath xmlns:m="http://schemas.openxmlformats.org/officeDocument/2006/math">
                    <m:r>
                      <a:rPr lang="zh-CN" altLang="en-US" sz="2000" i="1">
                        <a:solidFill>
                          <a:srgbClr val="FF0000"/>
                        </a:solidFill>
                        <a:latin typeface="Cambria Math" panose="02040503050406030204" pitchFamily="18" charset="0"/>
                      </a:rPr>
                      <m:t>𝜎</m:t>
                    </m:r>
                  </m:oMath>
                </a14:m>
                <a:endParaRPr lang="en-US" altLang="zh-CN" sz="2000" dirty="0">
                  <a:solidFill>
                    <a:srgbClr val="FF0000"/>
                  </a:solidFill>
                  <a:latin typeface="Calibri" panose="020F0502020204030204" pitchFamily="34" charset="0"/>
                  <a:cs typeface="Calibri" panose="020F0502020204030204" pitchFamily="34" charset="0"/>
                </a:endParaRPr>
              </a:p>
            </p:txBody>
          </p:sp>
        </mc:Choice>
        <mc:Fallback xmlns="">
          <p:sp>
            <p:nvSpPr>
              <p:cNvPr id="11" name="矩形 10">
                <a:extLst>
                  <a:ext uri="{FF2B5EF4-FFF2-40B4-BE49-F238E27FC236}">
                    <a16:creationId xmlns:a16="http://schemas.microsoft.com/office/drawing/2014/main" id="{6E932CA2-ADA5-4EC0-B4BB-EEE16C179515}"/>
                  </a:ext>
                </a:extLst>
              </p:cNvPr>
              <p:cNvSpPr>
                <a:spLocks noRot="1" noChangeAspect="1" noMove="1" noResize="1" noEditPoints="1" noAdjustHandles="1" noChangeArrowheads="1" noChangeShapeType="1" noTextEdit="1"/>
              </p:cNvSpPr>
              <p:nvPr/>
            </p:nvSpPr>
            <p:spPr>
              <a:xfrm>
                <a:off x="3581401" y="6216131"/>
                <a:ext cx="7982127" cy="322781"/>
              </a:xfrm>
              <a:prstGeom prst="rect">
                <a:avLst/>
              </a:prstGeom>
              <a:blipFill>
                <a:blip r:embed="rId10"/>
                <a:stretch>
                  <a:fillRect l="-954" t="-33333" b="-29630"/>
                </a:stretch>
              </a:blipFill>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BCA5C476-3D2E-D44D-9FDF-F17987436843}"/>
              </a:ext>
            </a:extLst>
          </p:cNvPr>
          <p:cNvSpPr/>
          <p:nvPr/>
        </p:nvSpPr>
        <p:spPr>
          <a:xfrm>
            <a:off x="6377085" y="600437"/>
            <a:ext cx="3279010" cy="400110"/>
          </a:xfrm>
          <a:prstGeom prst="rect">
            <a:avLst/>
          </a:prstGeom>
          <a:solidFill>
            <a:srgbClr val="FFFF00"/>
          </a:solidFill>
        </p:spPr>
        <p:txBody>
          <a:bodyPr wrap="square">
            <a:spAutoFit/>
          </a:bodyPr>
          <a:lstStyle/>
          <a:p>
            <a:r>
              <a:rPr lang="en-US" altLang="zh-CN" sz="2000" b="1" dirty="0">
                <a:solidFill>
                  <a:srgbClr val="FF0000"/>
                </a:solidFill>
                <a:ea typeface="SimSun" panose="02010600030101010101" pitchFamily="2" charset="-122"/>
                <a:hlinkClick r:id="rId11">
                  <a:extLst>
                    <a:ext uri="{A12FA001-AC4F-418D-AE19-62706E023703}">
                      <ahyp:hlinkClr xmlns:ahyp="http://schemas.microsoft.com/office/drawing/2018/hyperlinkcolor" val="tx"/>
                    </a:ext>
                  </a:extLst>
                </a:hlinkClick>
              </a:rPr>
              <a:t>BESIII: PRL </a:t>
            </a:r>
            <a:r>
              <a:rPr lang="en-US" altLang="zh-CN" sz="2000" b="1" dirty="0">
                <a:solidFill>
                  <a:srgbClr val="FF0000"/>
                </a:solidFill>
                <a:effectLst/>
              </a:rPr>
              <a:t>129, 212002 (2022) </a:t>
            </a:r>
            <a:endParaRPr lang="zh-CN" altLang="en-US" sz="2200" b="1" dirty="0">
              <a:solidFill>
                <a:srgbClr val="FF0000"/>
              </a:solidFill>
            </a:endParaRPr>
          </a:p>
        </p:txBody>
      </p:sp>
      <p:sp>
        <p:nvSpPr>
          <p:cNvPr id="4" name="文本框 3">
            <a:extLst>
              <a:ext uri="{FF2B5EF4-FFF2-40B4-BE49-F238E27FC236}">
                <a16:creationId xmlns:a16="http://schemas.microsoft.com/office/drawing/2014/main" id="{34796879-C3A9-E7D2-13A1-7C2321E13019}"/>
              </a:ext>
            </a:extLst>
          </p:cNvPr>
          <p:cNvSpPr txBox="1"/>
          <p:nvPr/>
        </p:nvSpPr>
        <p:spPr>
          <a:xfrm>
            <a:off x="5189183" y="5744249"/>
            <a:ext cx="7002817" cy="369332"/>
          </a:xfrm>
          <a:prstGeom prst="rect">
            <a:avLst/>
          </a:prstGeom>
          <a:noFill/>
        </p:spPr>
        <p:txBody>
          <a:bodyPr wrap="square">
            <a:spAutoFit/>
          </a:bodyPr>
          <a:lstStyle/>
          <a:p>
            <a:pPr algn="l"/>
            <a:r>
              <a:rPr lang="zh-CN" altLang="en-US" dirty="0">
                <a:solidFill>
                  <a:srgbClr val="FF0000"/>
                </a:solidFill>
                <a:latin typeface="Calibri" panose="020F0502020204030204" pitchFamily="34" charset="0"/>
                <a:ea typeface="Microsoft YaHei" panose="020B0503020204020204" pitchFamily="34" charset="-122"/>
                <a:cs typeface="Calibri" panose="020F0502020204030204" pitchFamily="34" charset="0"/>
              </a:rPr>
              <a:t> </a:t>
            </a:r>
            <a:r>
              <a:rPr lang="en" altLang="zh-CN" dirty="0">
                <a:solidFill>
                  <a:srgbClr val="FF0000"/>
                </a:solidFill>
                <a:latin typeface="Calibri" panose="020F0502020204030204" pitchFamily="34" charset="0"/>
                <a:ea typeface="Microsoft YaHei" panose="020B0503020204020204" pitchFamily="34" charset="-122"/>
                <a:cs typeface="Calibri" panose="020F0502020204030204" pitchFamily="34" charset="0"/>
              </a:rPr>
              <a:t>Theoretical attentions: Li-sheng </a:t>
            </a:r>
            <a:r>
              <a:rPr lang="en" altLang="zh-CN" dirty="0" err="1">
                <a:solidFill>
                  <a:srgbClr val="FF0000"/>
                </a:solidFill>
                <a:latin typeface="Calibri" panose="020F0502020204030204" pitchFamily="34" charset="0"/>
                <a:ea typeface="Microsoft YaHei" panose="020B0503020204020204" pitchFamily="34" charset="-122"/>
                <a:cs typeface="Calibri" panose="020F0502020204030204" pitchFamily="34" charset="0"/>
              </a:rPr>
              <a:t>Geng</a:t>
            </a:r>
            <a:r>
              <a:rPr lang="en" altLang="zh-CN" dirty="0">
                <a:solidFill>
                  <a:srgbClr val="FF0000"/>
                </a:solidFill>
                <a:latin typeface="Calibri" panose="020F0502020204030204" pitchFamily="34" charset="0"/>
                <a:ea typeface="Microsoft YaHei" panose="020B0503020204020204" pitchFamily="34" charset="-122"/>
                <a:cs typeface="Calibri" panose="020F0502020204030204" pitchFamily="34" charset="0"/>
              </a:rPr>
              <a:t>, </a:t>
            </a:r>
            <a:r>
              <a:rPr lang="en" altLang="zh-CN" dirty="0" err="1">
                <a:solidFill>
                  <a:srgbClr val="FF0000"/>
                </a:solidFill>
                <a:latin typeface="Calibri" panose="020F0502020204030204" pitchFamily="34" charset="0"/>
                <a:ea typeface="Microsoft YaHei" panose="020B0503020204020204" pitchFamily="34" charset="-122"/>
                <a:cs typeface="Calibri" panose="020F0502020204030204" pitchFamily="34" charset="0"/>
              </a:rPr>
              <a:t>Qiang</a:t>
            </a:r>
            <a:r>
              <a:rPr lang="en" altLang="zh-CN" dirty="0">
                <a:solidFill>
                  <a:srgbClr val="FF0000"/>
                </a:solidFill>
                <a:latin typeface="Calibri" panose="020F0502020204030204" pitchFamily="34" charset="0"/>
                <a:ea typeface="Microsoft YaHei" panose="020B0503020204020204" pitchFamily="34" charset="-122"/>
                <a:cs typeface="Calibri" panose="020F0502020204030204" pitchFamily="34" charset="0"/>
              </a:rPr>
              <a:t> Zhao, R. M Wang</a:t>
            </a:r>
            <a:r>
              <a:rPr lang="zh-CN" altLang="en-US" dirty="0">
                <a:solidFill>
                  <a:srgbClr val="FF0000"/>
                </a:solidFill>
                <a:latin typeface="Calibri" panose="020F0502020204030204" pitchFamily="34" charset="0"/>
                <a:ea typeface="Microsoft YaHei" panose="020B0503020204020204" pitchFamily="34" charset="-122"/>
                <a:cs typeface="Calibri" panose="020F0502020204030204" pitchFamily="34" charset="0"/>
              </a:rPr>
              <a:t> </a:t>
            </a:r>
            <a:r>
              <a:rPr lang="en-US" altLang="zh-CN" dirty="0">
                <a:solidFill>
                  <a:srgbClr val="FF0000"/>
                </a:solidFill>
                <a:latin typeface="Calibri" panose="020F0502020204030204" pitchFamily="34" charset="0"/>
                <a:ea typeface="Microsoft YaHei" panose="020B0503020204020204" pitchFamily="34" charset="-122"/>
                <a:cs typeface="Calibri" panose="020F0502020204030204" pitchFamily="34" charset="0"/>
              </a:rPr>
              <a:t> et al. </a:t>
            </a:r>
            <a:r>
              <a:rPr lang="zh-CN" altLang="en-US" dirty="0">
                <a:solidFill>
                  <a:srgbClr val="FF0000"/>
                </a:solidFill>
                <a:latin typeface="Calibri" panose="020F0502020204030204" pitchFamily="34" charset="0"/>
                <a:ea typeface="Microsoft YaHei" panose="020B0503020204020204" pitchFamily="34" charset="-122"/>
                <a:cs typeface="Calibri" panose="020F0502020204030204" pitchFamily="34" charset="0"/>
              </a:rPr>
              <a:t> </a:t>
            </a:r>
            <a:endParaRPr lang="en" altLang="zh-CN" dirty="0">
              <a:solidFill>
                <a:srgbClr val="FF0000"/>
              </a:solidFill>
              <a:latin typeface="-apple-system"/>
            </a:endParaRPr>
          </a:p>
        </p:txBody>
      </p:sp>
      <p:sp>
        <p:nvSpPr>
          <p:cNvPr id="7" name="灯片编号占位符 6">
            <a:extLst>
              <a:ext uri="{FF2B5EF4-FFF2-40B4-BE49-F238E27FC236}">
                <a16:creationId xmlns:a16="http://schemas.microsoft.com/office/drawing/2014/main" id="{484CD443-CF5F-2CFE-4E93-26220EDCED42}"/>
              </a:ext>
            </a:extLst>
          </p:cNvPr>
          <p:cNvSpPr>
            <a:spLocks noGrp="1"/>
          </p:cNvSpPr>
          <p:nvPr>
            <p:ph type="sldNum" sz="quarter" idx="12"/>
          </p:nvPr>
        </p:nvSpPr>
        <p:spPr/>
        <p:txBody>
          <a:bodyPr/>
          <a:lstStyle/>
          <a:p>
            <a:fld id="{E7947E03-E5B2-6C42-BA98-8F7B442AD48C}" type="slidenum">
              <a:rPr kumimoji="1" lang="zh-CN" altLang="en-US" smtClean="0"/>
              <a:t>40</a:t>
            </a:fld>
            <a:endParaRPr kumimoji="1" lang="zh-CN" altLang="en-US" dirty="0"/>
          </a:p>
        </p:txBody>
      </p:sp>
      <p:pic>
        <p:nvPicPr>
          <p:cNvPr id="3" name="图片 2">
            <a:extLst>
              <a:ext uri="{FF2B5EF4-FFF2-40B4-BE49-F238E27FC236}">
                <a16:creationId xmlns:a16="http://schemas.microsoft.com/office/drawing/2014/main" id="{BA35D17B-555F-940F-A240-5B186DB3DDBC}"/>
              </a:ext>
            </a:extLst>
          </p:cNvPr>
          <p:cNvPicPr>
            <a:picLocks noChangeAspect="1"/>
          </p:cNvPicPr>
          <p:nvPr/>
        </p:nvPicPr>
        <p:blipFill>
          <a:blip r:embed="rId12"/>
          <a:stretch>
            <a:fillRect/>
          </a:stretch>
        </p:blipFill>
        <p:spPr>
          <a:xfrm>
            <a:off x="8153400" y="91782"/>
            <a:ext cx="2120900" cy="508000"/>
          </a:xfrm>
          <a:prstGeom prst="rect">
            <a:avLst/>
          </a:prstGeom>
        </p:spPr>
      </p:pic>
      <p:grpSp>
        <p:nvGrpSpPr>
          <p:cNvPr id="9" name="组合 8">
            <a:extLst>
              <a:ext uri="{FF2B5EF4-FFF2-40B4-BE49-F238E27FC236}">
                <a16:creationId xmlns:a16="http://schemas.microsoft.com/office/drawing/2014/main" id="{45869550-BEE2-B10B-D03D-0D423F725947}"/>
              </a:ext>
            </a:extLst>
          </p:cNvPr>
          <p:cNvGrpSpPr/>
          <p:nvPr/>
        </p:nvGrpSpPr>
        <p:grpSpPr>
          <a:xfrm>
            <a:off x="1970778" y="4990342"/>
            <a:ext cx="768626" cy="427047"/>
            <a:chOff x="1716160" y="5049079"/>
            <a:chExt cx="768626" cy="427047"/>
          </a:xfrm>
        </p:grpSpPr>
        <p:sp>
          <p:nvSpPr>
            <p:cNvPr id="12" name="箭头: 左右 13">
              <a:extLst>
                <a:ext uri="{FF2B5EF4-FFF2-40B4-BE49-F238E27FC236}">
                  <a16:creationId xmlns:a16="http://schemas.microsoft.com/office/drawing/2014/main" id="{E41CEAFF-EBFF-DE81-0E8B-CA0E472CB27D}"/>
                </a:ext>
              </a:extLst>
            </p:cNvPr>
            <p:cNvSpPr/>
            <p:nvPr/>
          </p:nvSpPr>
          <p:spPr>
            <a:xfrm>
              <a:off x="1716160" y="5049079"/>
              <a:ext cx="742121" cy="159026"/>
            </a:xfrm>
            <a:prstGeom prst="leftRightArrow">
              <a:avLst/>
            </a:prstGeom>
            <a:solidFill>
              <a:srgbClr val="FF0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4AFAF97-93C5-A955-B602-99BA2EE8A6E4}"/>
                    </a:ext>
                  </a:extLst>
                </p:cNvPr>
                <p:cNvSpPr txBox="1"/>
                <p:nvPr/>
              </p:nvSpPr>
              <p:spPr>
                <a:xfrm>
                  <a:off x="1775795" y="5168349"/>
                  <a:ext cx="708991"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b="1" i="1" smtClean="0">
                            <a:solidFill>
                              <a:srgbClr val="FF0000"/>
                            </a:solidFill>
                            <a:latin typeface="Cambria Math" panose="02040503050406030204" pitchFamily="18" charset="0"/>
                          </a:rPr>
                          <m:t>𝟓</m:t>
                        </m:r>
                        <m:r>
                          <a:rPr lang="en-US" altLang="zh-CN" sz="1400" b="1" i="1" smtClean="0">
                            <a:solidFill>
                              <a:srgbClr val="FF0000"/>
                            </a:solidFill>
                            <a:latin typeface="Cambria Math" panose="02040503050406030204" pitchFamily="18" charset="0"/>
                          </a:rPr>
                          <m:t>.</m:t>
                        </m:r>
                        <m:r>
                          <a:rPr lang="en-US" altLang="zh-CN" sz="1400" b="1" i="1" smtClean="0">
                            <a:solidFill>
                              <a:srgbClr val="FF0000"/>
                            </a:solidFill>
                            <a:latin typeface="Cambria Math" panose="02040503050406030204" pitchFamily="18" charset="0"/>
                          </a:rPr>
                          <m:t>𝟓</m:t>
                        </m:r>
                        <m:r>
                          <a:rPr lang="en-US" altLang="zh-CN" sz="1400" b="1" i="1" smtClean="0">
                            <a:solidFill>
                              <a:srgbClr val="FF0000"/>
                            </a:solidFill>
                            <a:latin typeface="Cambria Math" panose="02040503050406030204" pitchFamily="18" charset="0"/>
                          </a:rPr>
                          <m:t> </m:t>
                        </m:r>
                        <m:r>
                          <a:rPr lang="en-US" altLang="zh-CN" sz="1400" b="1" i="1" smtClean="0">
                            <a:solidFill>
                              <a:srgbClr val="FF0000"/>
                            </a:solidFill>
                            <a:latin typeface="Cambria Math" panose="02040503050406030204" pitchFamily="18" charset="0"/>
                          </a:rPr>
                          <m:t>𝝈</m:t>
                        </m:r>
                      </m:oMath>
                    </m:oMathPara>
                  </a14:m>
                  <a:endParaRPr lang="zh-CN" altLang="en-US" sz="1400" b="1" dirty="0">
                    <a:solidFill>
                      <a:srgbClr val="FF0000"/>
                    </a:solidFill>
                  </a:endParaRPr>
                </a:p>
              </p:txBody>
            </p:sp>
          </mc:Choice>
          <mc:Fallback xmlns="">
            <p:sp>
              <p:nvSpPr>
                <p:cNvPr id="13" name="文本框 12">
                  <a:extLst>
                    <a:ext uri="{FF2B5EF4-FFF2-40B4-BE49-F238E27FC236}">
                      <a16:creationId xmlns:a16="http://schemas.microsoft.com/office/drawing/2014/main" id="{74AFAF97-93C5-A955-B602-99BA2EE8A6E4}"/>
                    </a:ext>
                  </a:extLst>
                </p:cNvPr>
                <p:cNvSpPr txBox="1">
                  <a:spLocks noRot="1" noChangeAspect="1" noMove="1" noResize="1" noEditPoints="1" noAdjustHandles="1" noChangeArrowheads="1" noChangeShapeType="1" noTextEdit="1"/>
                </p:cNvSpPr>
                <p:nvPr/>
              </p:nvSpPr>
              <p:spPr>
                <a:xfrm>
                  <a:off x="1775795" y="5168349"/>
                  <a:ext cx="708991" cy="307777"/>
                </a:xfrm>
                <a:prstGeom prst="rect">
                  <a:avLst/>
                </a:prstGeom>
                <a:blipFill>
                  <a:blip r:embed="rId13"/>
                  <a:stretch>
                    <a:fillRect b="-12000"/>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16110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178487"/>
            <a:ext cx="7886700" cy="396412"/>
          </a:xfrm>
        </p:spPr>
        <p:txBody>
          <a:bodyPr>
            <a:normAutofit fontScale="90000"/>
          </a:bodyPr>
          <a:lstStyle/>
          <a:p>
            <a:pPr algn="ctr"/>
            <a:r>
              <a:rPr kumimoji="1" lang="en-US" altLang="zh-CN" b="1" dirty="0" err="1">
                <a:solidFill>
                  <a:srgbClr val="FF0000"/>
                </a:solidFill>
                <a:latin typeface="+mn-lt"/>
                <a:ea typeface="Heiti SC Light" charset="-122"/>
                <a:cs typeface="Heiti SC Light" charset="-122"/>
              </a:rPr>
              <a:t>Semileptonic</a:t>
            </a:r>
            <a:r>
              <a:rPr kumimoji="1" lang="en-US" altLang="zh-CN" b="1" dirty="0">
                <a:solidFill>
                  <a:srgbClr val="FF0000"/>
                </a:solidFill>
                <a:latin typeface="+mn-lt"/>
                <a:ea typeface="Heiti SC Light" charset="-122"/>
                <a:cs typeface="Heiti SC Light" charset="-122"/>
              </a:rPr>
              <a:t> decays: |</a:t>
            </a:r>
            <a:r>
              <a:rPr kumimoji="1" lang="en-US" altLang="zh-CN" b="1" dirty="0" err="1">
                <a:solidFill>
                  <a:srgbClr val="FF0000"/>
                </a:solidFill>
                <a:latin typeface="+mn-lt"/>
                <a:ea typeface="Heiti SC Light" charset="-122"/>
                <a:cs typeface="Heiti SC Light" charset="-122"/>
              </a:rPr>
              <a:t>V</a:t>
            </a:r>
            <a:r>
              <a:rPr kumimoji="1" lang="en-US" altLang="zh-CN" b="1" baseline="-25000" dirty="0" err="1">
                <a:solidFill>
                  <a:srgbClr val="FF0000"/>
                </a:solidFill>
                <a:latin typeface="+mn-lt"/>
                <a:ea typeface="Heiti SC Light" charset="-122"/>
                <a:cs typeface="Heiti SC Light" charset="-122"/>
              </a:rPr>
              <a:t>us</a:t>
            </a:r>
            <a:r>
              <a:rPr kumimoji="1" lang="en-US" altLang="zh-CN" b="1" dirty="0">
                <a:solidFill>
                  <a:srgbClr val="FF0000"/>
                </a:solidFill>
                <a:latin typeface="+mn-lt"/>
                <a:ea typeface="Heiti SC Light" charset="-122"/>
                <a:cs typeface="Heiti SC Light" charset="-122"/>
              </a:rPr>
              <a:t>| </a:t>
            </a:r>
            <a:endParaRPr kumimoji="1" lang="zh-CN" altLang="en-US" b="1" dirty="0">
              <a:solidFill>
                <a:srgbClr val="FF0000"/>
              </a:solidFill>
              <a:latin typeface="+mn-lt"/>
              <a:ea typeface="Heiti SC Light" charset="-122"/>
              <a:cs typeface="Heiti SC Light" charset="-122"/>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41</a:t>
            </a:fld>
            <a:endParaRPr kumimoji="1" lang="zh-CN" altLang="en-US"/>
          </a:p>
        </p:txBody>
      </p:sp>
      <p:pic>
        <p:nvPicPr>
          <p:cNvPr id="8" name="图片 7"/>
          <p:cNvPicPr>
            <a:picLocks noChangeAspect="1"/>
          </p:cNvPicPr>
          <p:nvPr/>
        </p:nvPicPr>
        <p:blipFill>
          <a:blip r:embed="rId2"/>
          <a:stretch>
            <a:fillRect/>
          </a:stretch>
        </p:blipFill>
        <p:spPr>
          <a:xfrm>
            <a:off x="6378715" y="3546625"/>
            <a:ext cx="4750911" cy="3154902"/>
          </a:xfrm>
          <a:prstGeom prst="rect">
            <a:avLst/>
          </a:prstGeom>
        </p:spPr>
      </p:pic>
      <p:sp>
        <p:nvSpPr>
          <p:cNvPr id="9" name="矩形 8"/>
          <p:cNvSpPr/>
          <p:nvPr/>
        </p:nvSpPr>
        <p:spPr>
          <a:xfrm>
            <a:off x="717722" y="5771575"/>
            <a:ext cx="3978974" cy="584775"/>
          </a:xfrm>
          <a:prstGeom prst="rect">
            <a:avLst/>
          </a:prstGeom>
        </p:spPr>
        <p:txBody>
          <a:bodyPr wrap="none">
            <a:spAutoFit/>
          </a:bodyPr>
          <a:lstStyle/>
          <a:p>
            <a:r>
              <a:rPr lang="nb-NO" altLang="zh-CN" sz="1600" dirty="0">
                <a:solidFill>
                  <a:prstClr val="black"/>
                </a:solidFill>
                <a:latin typeface="LucidaGrande" charset="0"/>
              </a:rPr>
              <a:t>N. </a:t>
            </a:r>
            <a:r>
              <a:rPr lang="nb-NO" altLang="zh-CN" sz="1600" dirty="0" err="1">
                <a:solidFill>
                  <a:prstClr val="black"/>
                </a:solidFill>
                <a:latin typeface="LucidaGrande" charset="0"/>
              </a:rPr>
              <a:t>Cabibbo</a:t>
            </a:r>
            <a:r>
              <a:rPr lang="nb-NO" altLang="zh-CN" sz="1600" dirty="0">
                <a:solidFill>
                  <a:prstClr val="black"/>
                </a:solidFill>
                <a:latin typeface="LucidaGrande" charset="0"/>
              </a:rPr>
              <a:t>, E. </a:t>
            </a:r>
            <a:r>
              <a:rPr lang="nb-NO" altLang="zh-CN" sz="1600" dirty="0" err="1">
                <a:solidFill>
                  <a:prstClr val="black"/>
                </a:solidFill>
                <a:latin typeface="LucidaGrande" charset="0"/>
              </a:rPr>
              <a:t>Swallon</a:t>
            </a:r>
            <a:r>
              <a:rPr lang="nb-NO" altLang="zh-CN" sz="1600" dirty="0">
                <a:solidFill>
                  <a:prstClr val="black"/>
                </a:solidFill>
                <a:latin typeface="LucidaGrande" charset="0"/>
              </a:rPr>
              <a:t>, R. Winston </a:t>
            </a:r>
          </a:p>
          <a:p>
            <a:r>
              <a:rPr lang="nb-NO" altLang="zh-CN" sz="1600" dirty="0" err="1">
                <a:solidFill>
                  <a:prstClr val="black"/>
                </a:solidFill>
                <a:latin typeface="LucidaGrande" charset="0"/>
              </a:rPr>
              <a:t>Ann.Rev.Nucl.Part.Sci</a:t>
            </a:r>
            <a:r>
              <a:rPr lang="nb-NO" altLang="zh-CN" sz="1600" dirty="0">
                <a:solidFill>
                  <a:prstClr val="black"/>
                </a:solidFill>
                <a:latin typeface="LucidaGrande" charset="0"/>
              </a:rPr>
              <a:t>.</a:t>
            </a:r>
            <a:r>
              <a:rPr lang="zh-CN" altLang="en-US" sz="1600" dirty="0">
                <a:solidFill>
                  <a:prstClr val="black"/>
                </a:solidFill>
                <a:latin typeface="LucidaGrande" charset="0"/>
              </a:rPr>
              <a:t> </a:t>
            </a:r>
            <a:r>
              <a:rPr lang="nb-NO" altLang="zh-CN" sz="1600" dirty="0">
                <a:solidFill>
                  <a:prstClr val="black"/>
                </a:solidFill>
                <a:latin typeface="LucidaGrande" charset="0"/>
              </a:rPr>
              <a:t>53:39-75,2003</a:t>
            </a:r>
            <a:endParaRPr lang="zh-CN" altLang="en-US" sz="1600" dirty="0"/>
          </a:p>
        </p:txBody>
      </p:sp>
      <p:pic>
        <p:nvPicPr>
          <p:cNvPr id="11" name="图片 10"/>
          <p:cNvPicPr>
            <a:picLocks noChangeAspect="1"/>
          </p:cNvPicPr>
          <p:nvPr/>
        </p:nvPicPr>
        <p:blipFill>
          <a:blip r:embed="rId3"/>
          <a:stretch>
            <a:fillRect/>
          </a:stretch>
        </p:blipFill>
        <p:spPr>
          <a:xfrm>
            <a:off x="6833253" y="821788"/>
            <a:ext cx="2846605" cy="2502445"/>
          </a:xfrm>
          <a:prstGeom prst="rect">
            <a:avLst/>
          </a:prstGeom>
        </p:spPr>
      </p:pic>
      <mc:AlternateContent xmlns:mc="http://schemas.openxmlformats.org/markup-compatibility/2006" xmlns:a14="http://schemas.microsoft.com/office/drawing/2010/main">
        <mc:Choice Requires="a14">
          <p:sp>
            <p:nvSpPr>
              <p:cNvPr id="12" name="文本框 11"/>
              <p:cNvSpPr txBox="1"/>
              <p:nvPr/>
            </p:nvSpPr>
            <p:spPr>
              <a:xfrm>
                <a:off x="6833253" y="3097161"/>
                <a:ext cx="557589" cy="400110"/>
              </a:xfrm>
              <a:prstGeom prst="rect">
                <a:avLst/>
              </a:prstGeom>
              <a:solidFill>
                <a:schemeClr val="accent1">
                  <a:lumMod val="20000"/>
                  <a:lumOff val="8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000" b="1" i="1">
                              <a:latin typeface="Cambria Math" panose="02040503050406030204" pitchFamily="18" charset="0"/>
                              <a:ea typeface="Heiti SC Light" charset="-122"/>
                              <a:cs typeface="Heiti SC Light" charset="-122"/>
                            </a:rPr>
                          </m:ctrlPr>
                        </m:sSupPr>
                        <m:e>
                          <m:r>
                            <a:rPr kumimoji="1" lang="el-GR" altLang="zh-CN" sz="2000" b="1">
                              <a:latin typeface="Cambria Math" charset="0"/>
                              <a:ea typeface="Heiti SC Light" charset="-122"/>
                              <a:cs typeface="Heiti SC Light" charset="-122"/>
                            </a:rPr>
                            <m:t>𝚵</m:t>
                          </m:r>
                        </m:e>
                        <m:sup>
                          <m:r>
                            <a:rPr kumimoji="1" lang="en-US" altLang="zh-CN" sz="2000" b="1">
                              <a:latin typeface="Cambria Math" charset="0"/>
                              <a:ea typeface="Heiti SC Light" charset="-122"/>
                              <a:cs typeface="Heiti SC Light" charset="-122"/>
                            </a:rPr>
                            <m:t>−</m:t>
                          </m:r>
                        </m:sup>
                      </m:sSup>
                    </m:oMath>
                  </m:oMathPara>
                </a14:m>
                <a:endParaRPr kumimoji="1" lang="zh-CN" altLang="en-US" sz="2000" b="1" dirty="0">
                  <a:latin typeface="Heiti SC Light" charset="-122"/>
                  <a:ea typeface="Heiti SC Light" charset="-122"/>
                  <a:cs typeface="Heiti SC Light" charset="-122"/>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5309252" y="3097161"/>
                <a:ext cx="557589" cy="400110"/>
              </a:xfrm>
              <a:prstGeom prst="rect">
                <a:avLst/>
              </a:prstGeom>
              <a:blipFill rotWithShape="0">
                <a:blip r:embed="rId5"/>
                <a:stretch>
                  <a:fillRect/>
                </a:stretch>
              </a:blipFill>
            </p:spPr>
            <p:txBody>
              <a:bodyPr/>
              <a:lstStyle/>
              <a:p>
                <a:r>
                  <a:rPr lang="zh-CN" altLang="en-US">
                    <a:noFill/>
                  </a:rPr>
                  <a:t> </a:t>
                </a:r>
              </a:p>
            </p:txBody>
          </p:sp>
        </mc:Fallback>
      </mc:AlternateContent>
      <p:sp>
        <p:nvSpPr>
          <p:cNvPr id="13" name="文本框 12"/>
          <p:cNvSpPr txBox="1"/>
          <p:nvPr/>
        </p:nvSpPr>
        <p:spPr>
          <a:xfrm>
            <a:off x="6906992" y="2846437"/>
            <a:ext cx="486030" cy="369332"/>
          </a:xfrm>
          <a:prstGeom prst="rect">
            <a:avLst/>
          </a:prstGeom>
          <a:solidFill>
            <a:schemeClr val="bg1"/>
          </a:solidFill>
        </p:spPr>
        <p:txBody>
          <a:bodyPr wrap="none" rtlCol="0">
            <a:spAutoFit/>
          </a:bodyPr>
          <a:lstStyle/>
          <a:p>
            <a:r>
              <a:rPr kumimoji="1" lang="en-US" altLang="zh-CN"/>
              <a:t>dss</a:t>
            </a:r>
            <a:endParaRPr kumimoji="1" lang="zh-CN" altLang="en-US" dirty="0"/>
          </a:p>
        </p:txBody>
      </p:sp>
      <p:sp>
        <p:nvSpPr>
          <p:cNvPr id="14" name="文本框 13"/>
          <p:cNvSpPr txBox="1"/>
          <p:nvPr/>
        </p:nvSpPr>
        <p:spPr>
          <a:xfrm>
            <a:off x="6951237" y="925526"/>
            <a:ext cx="518091" cy="369332"/>
          </a:xfrm>
          <a:prstGeom prst="rect">
            <a:avLst/>
          </a:prstGeom>
          <a:solidFill>
            <a:schemeClr val="bg1"/>
          </a:solidFill>
        </p:spPr>
        <p:txBody>
          <a:bodyPr wrap="none" rtlCol="0">
            <a:spAutoFit/>
          </a:bodyPr>
          <a:lstStyle/>
          <a:p>
            <a:r>
              <a:rPr kumimoji="1" lang="en-US" altLang="zh-CN"/>
              <a:t>usu</a:t>
            </a:r>
            <a:endParaRPr kumimoji="1" lang="zh-CN" altLang="en-US" dirty="0"/>
          </a:p>
        </p:txBody>
      </p:sp>
      <mc:AlternateContent xmlns:mc="http://schemas.openxmlformats.org/markup-compatibility/2006" xmlns:a14="http://schemas.microsoft.com/office/drawing/2010/main">
        <mc:Choice Requires="a14">
          <p:sp>
            <p:nvSpPr>
              <p:cNvPr id="15" name="文本框 14"/>
              <p:cNvSpPr txBox="1"/>
              <p:nvPr/>
            </p:nvSpPr>
            <p:spPr>
              <a:xfrm>
                <a:off x="6995480" y="633891"/>
                <a:ext cx="377026" cy="369332"/>
              </a:xfrm>
              <a:prstGeom prst="rect">
                <a:avLst/>
              </a:prstGeom>
              <a:solidFill>
                <a:schemeClr val="accent1">
                  <a:lumMod val="20000"/>
                  <a:lumOff val="8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kumimoji="1" lang="el-GR" altLang="zh-CN" i="1">
                          <a:latin typeface="Cambria Math" charset="0"/>
                          <a:ea typeface="Cambria Math" charset="0"/>
                          <a:cs typeface="Cambria Math" charset="0"/>
                        </a:rPr>
                        <m:t>Λ</m:t>
                      </m:r>
                    </m:oMath>
                  </m:oMathPara>
                </a14:m>
                <a:endParaRPr kumimoji="1" lang="zh-CN" altLang="en-US" dirty="0"/>
              </a:p>
            </p:txBody>
          </p:sp>
        </mc:Choice>
        <mc:Fallback xmlns="">
          <p:sp>
            <p:nvSpPr>
              <p:cNvPr id="15" name="文本框 14"/>
              <p:cNvSpPr txBox="1">
                <a:spLocks noRot="1" noChangeAspect="1" noMove="1" noResize="1" noEditPoints="1" noAdjustHandles="1" noChangeArrowheads="1" noChangeShapeType="1" noTextEdit="1"/>
              </p:cNvSpPr>
              <p:nvPr/>
            </p:nvSpPr>
            <p:spPr>
              <a:xfrm>
                <a:off x="5471480" y="633891"/>
                <a:ext cx="377026" cy="369332"/>
              </a:xfrm>
              <a:prstGeom prst="rect">
                <a:avLst/>
              </a:prstGeom>
              <a:blipFill rotWithShape="0">
                <a:blip r:embed="rId6"/>
                <a:stretch>
                  <a:fillRect/>
                </a:stretch>
              </a:blipFill>
            </p:spPr>
            <p:txBody>
              <a:bodyPr/>
              <a:lstStyle/>
              <a:p>
                <a:r>
                  <a:rPr lang="zh-CN" altLang="en-US">
                    <a:noFill/>
                  </a:rPr>
                  <a:t> </a:t>
                </a:r>
              </a:p>
            </p:txBody>
          </p:sp>
        </mc:Fallback>
      </mc:AlternateContent>
      <p:pic>
        <p:nvPicPr>
          <p:cNvPr id="16" name="图片 15"/>
          <p:cNvPicPr>
            <a:picLocks noChangeAspect="1"/>
          </p:cNvPicPr>
          <p:nvPr/>
        </p:nvPicPr>
        <p:blipFill>
          <a:blip r:embed="rId7"/>
          <a:stretch>
            <a:fillRect/>
          </a:stretch>
        </p:blipFill>
        <p:spPr>
          <a:xfrm>
            <a:off x="8076138" y="2678061"/>
            <a:ext cx="1963213" cy="325558"/>
          </a:xfrm>
          <a:prstGeom prst="rect">
            <a:avLst/>
          </a:prstGeom>
          <a:solidFill>
            <a:srgbClr val="FF0000"/>
          </a:solidFill>
          <a:ln>
            <a:noFill/>
          </a:ln>
        </p:spPr>
      </p:pic>
      <p:sp>
        <p:nvSpPr>
          <p:cNvPr id="3" name="文本框 2"/>
          <p:cNvSpPr txBox="1"/>
          <p:nvPr/>
        </p:nvSpPr>
        <p:spPr>
          <a:xfrm>
            <a:off x="175984" y="4368776"/>
            <a:ext cx="5922903" cy="1143070"/>
          </a:xfrm>
          <a:prstGeom prst="rect">
            <a:avLst/>
          </a:prstGeom>
          <a:noFill/>
        </p:spPr>
        <p:txBody>
          <a:bodyPr wrap="none" rtlCol="0">
            <a:spAutoFit/>
          </a:bodyPr>
          <a:lstStyle/>
          <a:p>
            <a:pPr>
              <a:lnSpc>
                <a:spcPct val="150000"/>
              </a:lnSpc>
            </a:pPr>
            <a:r>
              <a:rPr kumimoji="1" lang="en-US" altLang="zh-CN" sz="2400" b="1" dirty="0">
                <a:solidFill>
                  <a:srgbClr val="FF0000"/>
                </a:solidFill>
                <a:ea typeface="Heiti SC Light" charset="-122"/>
                <a:cs typeface="Heiti SC Light" charset="-122"/>
              </a:rPr>
              <a:t>|</a:t>
            </a:r>
            <a:r>
              <a:rPr kumimoji="1" lang="en-US" altLang="zh-CN" sz="2400" b="1" dirty="0" err="1">
                <a:solidFill>
                  <a:srgbClr val="FF0000"/>
                </a:solidFill>
                <a:ea typeface="Heiti SC Light" charset="-122"/>
                <a:cs typeface="Heiti SC Light" charset="-122"/>
              </a:rPr>
              <a:t>V</a:t>
            </a:r>
            <a:r>
              <a:rPr kumimoji="1" lang="en-US" altLang="zh-CN" sz="2400" b="1" baseline="-25000" dirty="0" err="1">
                <a:solidFill>
                  <a:srgbClr val="FF0000"/>
                </a:solidFill>
                <a:ea typeface="Heiti SC Light" charset="-122"/>
                <a:cs typeface="Heiti SC Light" charset="-122"/>
              </a:rPr>
              <a:t>us</a:t>
            </a:r>
            <a:r>
              <a:rPr kumimoji="1" lang="en-US" altLang="zh-CN" sz="2400" b="1" dirty="0">
                <a:solidFill>
                  <a:srgbClr val="FF0000"/>
                </a:solidFill>
                <a:ea typeface="Heiti SC Light" charset="-122"/>
                <a:cs typeface="Heiti SC Light" charset="-122"/>
              </a:rPr>
              <a:t>|</a:t>
            </a:r>
            <a:r>
              <a:rPr kumimoji="1" lang="en-US" altLang="zh-CN" sz="2400" b="1" baseline="-25000" dirty="0">
                <a:solidFill>
                  <a:srgbClr val="FF0000"/>
                </a:solidFill>
                <a:ea typeface="Heiti SC Light" charset="-122"/>
                <a:cs typeface="Heiti SC Light" charset="-122"/>
              </a:rPr>
              <a:t>   </a:t>
            </a:r>
            <a:r>
              <a:rPr kumimoji="1" lang="en-US" altLang="zh-CN" sz="2400" b="1" dirty="0">
                <a:solidFill>
                  <a:srgbClr val="FF0000"/>
                </a:solidFill>
                <a:ea typeface="Heiti SC Light" charset="-122"/>
                <a:cs typeface="Heiti SC Light" charset="-122"/>
              </a:rPr>
              <a:t>measurements are inconsistent:</a:t>
            </a:r>
          </a:p>
          <a:p>
            <a:pPr>
              <a:lnSpc>
                <a:spcPct val="150000"/>
              </a:lnSpc>
            </a:pPr>
            <a:r>
              <a:rPr kumimoji="1" lang="en-US" altLang="zh-CN" sz="2400" b="1" dirty="0">
                <a:solidFill>
                  <a:srgbClr val="FF0000"/>
                </a:solidFill>
                <a:ea typeface="Heiti SC Light" charset="-122"/>
                <a:cs typeface="Heiti SC Light" charset="-122"/>
              </a:rPr>
              <a:t> between Kl3 and Kl2 decays and </a:t>
            </a:r>
            <a:r>
              <a:rPr kumimoji="1" lang="zh-CN" altLang="en-US" sz="2400" b="1" dirty="0">
                <a:solidFill>
                  <a:srgbClr val="FF0000"/>
                </a:solidFill>
                <a:ea typeface="Heiti SC Light" charset="-122"/>
                <a:cs typeface="Heiti SC Light" charset="-122"/>
              </a:rPr>
              <a:t> </a:t>
            </a:r>
            <a:r>
              <a:rPr kumimoji="1" lang="en-US" altLang="zh-CN" sz="2400" b="1" dirty="0">
                <a:solidFill>
                  <a:srgbClr val="FF0000"/>
                </a:solidFill>
                <a:ea typeface="Heiti SC Light" charset="-122"/>
                <a:cs typeface="Heiti SC Light" charset="-122"/>
              </a:rPr>
              <a:t>tau decays.</a:t>
            </a:r>
            <a:endParaRPr kumimoji="1" lang="zh-CN" altLang="en-US" sz="2400" dirty="0"/>
          </a:p>
        </p:txBody>
      </p:sp>
      <p:pic>
        <p:nvPicPr>
          <p:cNvPr id="5" name="图片 4"/>
          <p:cNvPicPr>
            <a:picLocks noChangeAspect="1"/>
          </p:cNvPicPr>
          <p:nvPr/>
        </p:nvPicPr>
        <p:blipFill>
          <a:blip r:embed="rId8"/>
          <a:stretch>
            <a:fillRect/>
          </a:stretch>
        </p:blipFill>
        <p:spPr>
          <a:xfrm>
            <a:off x="544750" y="633891"/>
            <a:ext cx="5381816" cy="3840819"/>
          </a:xfrm>
          <a:prstGeom prst="rect">
            <a:avLst/>
          </a:prstGeom>
        </p:spPr>
      </p:pic>
      <p:sp>
        <p:nvSpPr>
          <p:cNvPr id="10" name="矩形 9"/>
          <p:cNvSpPr/>
          <p:nvPr/>
        </p:nvSpPr>
        <p:spPr>
          <a:xfrm>
            <a:off x="9356212" y="316508"/>
            <a:ext cx="2688557" cy="707886"/>
          </a:xfrm>
          <a:prstGeom prst="rect">
            <a:avLst/>
          </a:prstGeom>
        </p:spPr>
        <p:txBody>
          <a:bodyPr wrap="none">
            <a:spAutoFit/>
          </a:bodyPr>
          <a:lstStyle/>
          <a:p>
            <a:r>
              <a:rPr lang="pt-BR" altLang="zh-CN" sz="2000" b="1" dirty="0">
                <a:solidFill>
                  <a:srgbClr val="FF0000"/>
                </a:solidFill>
                <a:latin typeface="LucidaGrande" charset="0"/>
              </a:rPr>
              <a:t>arXiv:1909.12524 </a:t>
            </a:r>
          </a:p>
          <a:p>
            <a:r>
              <a:rPr lang="pt-BR" altLang="zh-CN" sz="2000" b="1" dirty="0">
                <a:solidFill>
                  <a:srgbClr val="FF0000"/>
                </a:solidFill>
                <a:latin typeface="LucidaGrande" charset="0"/>
              </a:rPr>
              <a:t>HFLAV </a:t>
            </a:r>
            <a:r>
              <a:rPr lang="pt-BR" altLang="zh-CN" sz="2000" b="1" dirty="0" err="1">
                <a:solidFill>
                  <a:srgbClr val="FF0000"/>
                </a:solidFill>
                <a:latin typeface="LucidaGrande" charset="0"/>
              </a:rPr>
              <a:t>group</a:t>
            </a:r>
            <a:r>
              <a:rPr lang="pt-BR" altLang="zh-CN" sz="2000" b="1" dirty="0">
                <a:solidFill>
                  <a:srgbClr val="FF0000"/>
                </a:solidFill>
                <a:latin typeface="LucidaGrande" charset="0"/>
              </a:rPr>
              <a:t> 2018</a:t>
            </a:r>
            <a:endParaRPr lang="zh-CN" altLang="en-US" sz="2000" b="1" dirty="0">
              <a:solidFill>
                <a:srgbClr val="FF0000"/>
              </a:solidFill>
            </a:endParaRPr>
          </a:p>
        </p:txBody>
      </p:sp>
    </p:spTree>
    <p:extLst>
      <p:ext uri="{BB962C8B-B14F-4D97-AF65-F5344CB8AC3E}">
        <p14:creationId xmlns:p14="http://schemas.microsoft.com/office/powerpoint/2010/main" val="1755528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A88B00A2-5373-43E0-866A-54BF3715961A}"/>
              </a:ext>
            </a:extLst>
          </p:cNvPr>
          <p:cNvSpPr>
            <a:spLocks noGrp="1"/>
          </p:cNvSpPr>
          <p:nvPr>
            <p:ph type="dt" sz="half" idx="10"/>
          </p:nvPr>
        </p:nvSpPr>
        <p:spPr/>
        <p:txBody>
          <a:bodyPr/>
          <a:lstStyle/>
          <a:p>
            <a:r>
              <a:rPr lang="en-US" altLang="zh-CN"/>
              <a:t>Mar. 27-31, 2025, Japan</a:t>
            </a:r>
            <a:endParaRPr lang="zh-CN" altLang="en-US"/>
          </a:p>
        </p:txBody>
      </p:sp>
      <p:sp>
        <p:nvSpPr>
          <p:cNvPr id="5" name="灯片编号占位符 4">
            <a:extLst>
              <a:ext uri="{FF2B5EF4-FFF2-40B4-BE49-F238E27FC236}">
                <a16:creationId xmlns:a16="http://schemas.microsoft.com/office/drawing/2014/main" id="{243F25D7-1F01-4809-A14F-D8D1EB4DB95E}"/>
              </a:ext>
            </a:extLst>
          </p:cNvPr>
          <p:cNvSpPr>
            <a:spLocks noGrp="1"/>
          </p:cNvSpPr>
          <p:nvPr>
            <p:ph type="sldNum" sz="quarter" idx="12"/>
          </p:nvPr>
        </p:nvSpPr>
        <p:spPr/>
        <p:txBody>
          <a:bodyPr/>
          <a:lstStyle/>
          <a:p>
            <a:fld id="{C3FC8228-C610-4C58-BFCD-50F67D7E2A0F}" type="slidenum">
              <a:rPr lang="zh-CN" altLang="en-US" smtClean="0"/>
              <a:t>42</a:t>
            </a:fld>
            <a:endParaRPr lang="zh-CN" altLang="en-US"/>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DF82FC0E-ACA2-4618-A51E-CC7A9F6E2607}"/>
                  </a:ext>
                </a:extLst>
              </p:cNvPr>
              <p:cNvSpPr txBox="1"/>
              <p:nvPr/>
            </p:nvSpPr>
            <p:spPr>
              <a:xfrm>
                <a:off x="1122674" y="153499"/>
                <a:ext cx="8409659" cy="691215"/>
              </a:xfrm>
              <a:prstGeom prst="rect">
                <a:avLst/>
              </a:prstGeom>
              <a:noFill/>
            </p:spPr>
            <p:txBody>
              <a:bodyPr wrap="square" rtlCol="0">
                <a:spAutoFit/>
              </a:bodyPr>
              <a:lstStyle/>
              <a:p>
                <a:r>
                  <a:rPr lang="en-US" altLang="zh-CN" sz="3600" b="1" dirty="0">
                    <a:solidFill>
                      <a:srgbClr val="0070C0"/>
                    </a:solidFill>
                    <a:latin typeface="Times New Roman" panose="02020603050405020304" pitchFamily="18" charset="0"/>
                    <a:ea typeface="Cambria Math" panose="02040503050406030204" pitchFamily="18" charset="0"/>
                    <a:cs typeface="Times New Roman" panose="02020603050405020304" pitchFamily="18" charset="0"/>
                  </a:rPr>
                  <a:t>Absolute BF measurement of </a:t>
                </a:r>
                <a14:m>
                  <m:oMath xmlns:m="http://schemas.openxmlformats.org/officeDocument/2006/math">
                    <m:r>
                      <a:rPr lang="el-GR" altLang="zh-CN" sz="3600" b="1" i="1" smtClean="0">
                        <a:solidFill>
                          <a:srgbClr val="0070C0"/>
                        </a:solidFill>
                        <a:latin typeface="Cambria Math" panose="02040503050406030204" pitchFamily="18" charset="0"/>
                        <a:ea typeface="Cambria Math" panose="02040503050406030204" pitchFamily="18" charset="0"/>
                      </a:rPr>
                      <m:t>𝜦</m:t>
                    </m:r>
                    <m:r>
                      <a:rPr lang="el-GR" altLang="zh-CN" sz="3600" b="1" i="1" smtClean="0">
                        <a:solidFill>
                          <a:srgbClr val="0070C0"/>
                        </a:solidFill>
                        <a:latin typeface="Cambria Math" panose="02040503050406030204" pitchFamily="18" charset="0"/>
                        <a:ea typeface="Cambria Math" panose="02040503050406030204" pitchFamily="18" charset="0"/>
                      </a:rPr>
                      <m:t>→</m:t>
                    </m:r>
                    <m:r>
                      <a:rPr lang="en-US" altLang="zh-CN" sz="3600" b="1" i="1">
                        <a:solidFill>
                          <a:srgbClr val="0070C0"/>
                        </a:solidFill>
                        <a:latin typeface="Cambria Math" panose="02040503050406030204" pitchFamily="18" charset="0"/>
                      </a:rPr>
                      <m:t>𝒑</m:t>
                    </m:r>
                    <m:sSup>
                      <m:sSupPr>
                        <m:ctrlPr>
                          <a:rPr lang="en-US" altLang="zh-CN" sz="3600" b="1" i="1">
                            <a:solidFill>
                              <a:srgbClr val="0070C0"/>
                            </a:solidFill>
                            <a:latin typeface="Cambria Math" panose="02040503050406030204" pitchFamily="18" charset="0"/>
                          </a:rPr>
                        </m:ctrlPr>
                      </m:sSupPr>
                      <m:e>
                        <m:r>
                          <a:rPr lang="en-US" altLang="zh-CN" sz="3600" b="1" i="1">
                            <a:solidFill>
                              <a:srgbClr val="0070C0"/>
                            </a:solidFill>
                            <a:latin typeface="Cambria Math" panose="02040503050406030204" pitchFamily="18" charset="0"/>
                            <a:ea typeface="Cambria Math" panose="02040503050406030204" pitchFamily="18" charset="0"/>
                          </a:rPr>
                          <m:t>𝝁</m:t>
                        </m:r>
                      </m:e>
                      <m:sup>
                        <m:r>
                          <a:rPr lang="en-US" altLang="zh-CN" sz="3600" b="1" i="1">
                            <a:solidFill>
                              <a:srgbClr val="0070C0"/>
                            </a:solidFill>
                            <a:latin typeface="Cambria Math" panose="02040503050406030204" pitchFamily="18" charset="0"/>
                          </a:rPr>
                          <m:t>−</m:t>
                        </m:r>
                      </m:sup>
                    </m:sSup>
                    <m:sSub>
                      <m:sSubPr>
                        <m:ctrlPr>
                          <a:rPr lang="en-US" altLang="zh-CN" sz="3600" b="1" i="1">
                            <a:solidFill>
                              <a:srgbClr val="0070C0"/>
                            </a:solidFill>
                            <a:latin typeface="Cambria Math" panose="02040503050406030204" pitchFamily="18" charset="0"/>
                          </a:rPr>
                        </m:ctrlPr>
                      </m:sSubPr>
                      <m:e>
                        <m:acc>
                          <m:accPr>
                            <m:chr m:val="̅"/>
                            <m:ctrlPr>
                              <a:rPr lang="en-US" altLang="zh-CN" sz="3600" b="1" i="1">
                                <a:solidFill>
                                  <a:srgbClr val="0070C0"/>
                                </a:solidFill>
                                <a:latin typeface="Cambria Math" panose="02040503050406030204" pitchFamily="18" charset="0"/>
                              </a:rPr>
                            </m:ctrlPr>
                          </m:accPr>
                          <m:e>
                            <m:r>
                              <a:rPr lang="en-US" altLang="zh-CN" sz="3600" b="1" i="1">
                                <a:solidFill>
                                  <a:srgbClr val="0070C0"/>
                                </a:solidFill>
                                <a:latin typeface="Cambria Math" panose="02040503050406030204" pitchFamily="18" charset="0"/>
                                <a:ea typeface="Cambria Math" panose="02040503050406030204" pitchFamily="18" charset="0"/>
                              </a:rPr>
                              <m:t>𝝂</m:t>
                            </m:r>
                          </m:e>
                        </m:acc>
                      </m:e>
                      <m:sub>
                        <m:r>
                          <a:rPr lang="en-US" altLang="zh-CN" sz="3600" b="1" i="1">
                            <a:solidFill>
                              <a:srgbClr val="0070C0"/>
                            </a:solidFill>
                            <a:latin typeface="Cambria Math" panose="02040503050406030204" pitchFamily="18" charset="0"/>
                          </a:rPr>
                          <m:t>𝝁</m:t>
                        </m:r>
                      </m:sub>
                    </m:sSub>
                  </m:oMath>
                </a14:m>
                <a:endParaRPr lang="zh-CN" altLang="en-US" sz="3600" b="1"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DF82FC0E-ACA2-4618-A51E-CC7A9F6E2607}"/>
                  </a:ext>
                </a:extLst>
              </p:cNvPr>
              <p:cNvSpPr txBox="1">
                <a:spLocks noRot="1" noChangeAspect="1" noMove="1" noResize="1" noEditPoints="1" noAdjustHandles="1" noChangeArrowheads="1" noChangeShapeType="1" noTextEdit="1"/>
              </p:cNvSpPr>
              <p:nvPr/>
            </p:nvSpPr>
            <p:spPr>
              <a:xfrm>
                <a:off x="1122674" y="153499"/>
                <a:ext cx="8409659" cy="691215"/>
              </a:xfrm>
              <a:prstGeom prst="rect">
                <a:avLst/>
              </a:prstGeom>
              <a:blipFill>
                <a:blip r:embed="rId3"/>
                <a:stretch>
                  <a:fillRect l="-2174" t="-14035" b="-24561"/>
                </a:stretch>
              </a:blipFill>
            </p:spPr>
            <p:txBody>
              <a:bodyPr/>
              <a:lstStyle/>
              <a:p>
                <a:r>
                  <a:rPr lang="zh-CN" altLang="en-US">
                    <a:noFill/>
                  </a:rPr>
                  <a:t> </a:t>
                </a:r>
              </a:p>
            </p:txBody>
          </p:sp>
        </mc:Fallback>
      </mc:AlternateContent>
      <p:grpSp>
        <p:nvGrpSpPr>
          <p:cNvPr id="9" name="组合 8">
            <a:extLst>
              <a:ext uri="{FF2B5EF4-FFF2-40B4-BE49-F238E27FC236}">
                <a16:creationId xmlns:a16="http://schemas.microsoft.com/office/drawing/2014/main" id="{771F5583-9350-4DDA-BF18-5EF943744EFA}"/>
              </a:ext>
            </a:extLst>
          </p:cNvPr>
          <p:cNvGrpSpPr/>
          <p:nvPr/>
        </p:nvGrpSpPr>
        <p:grpSpPr>
          <a:xfrm>
            <a:off x="501136" y="356839"/>
            <a:ext cx="583510" cy="305824"/>
            <a:chOff x="695325" y="368300"/>
            <a:chExt cx="583510" cy="305824"/>
          </a:xfrm>
          <a:solidFill>
            <a:srgbClr val="31A1AC"/>
          </a:solidFill>
        </p:grpSpPr>
        <p:sp>
          <p:nvSpPr>
            <p:cNvPr id="10" name="平行四边形 9">
              <a:extLst>
                <a:ext uri="{FF2B5EF4-FFF2-40B4-BE49-F238E27FC236}">
                  <a16:creationId xmlns:a16="http://schemas.microsoft.com/office/drawing/2014/main" id="{AB3A5B33-0150-4CEC-A63D-E2C4F48944BC}"/>
                </a:ext>
              </a:extLst>
            </p:cNvPr>
            <p:cNvSpPr/>
            <p:nvPr/>
          </p:nvSpPr>
          <p:spPr>
            <a:xfrm>
              <a:off x="695325" y="368300"/>
              <a:ext cx="255445" cy="303866"/>
            </a:xfrm>
            <a:prstGeom prst="parallelogram">
              <a:avLst>
                <a:gd name="adj" fmla="val 52477"/>
              </a:avLst>
            </a:prstGeom>
            <a:solidFill>
              <a:srgbClr val="2C5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平行四边形 10">
              <a:extLst>
                <a:ext uri="{FF2B5EF4-FFF2-40B4-BE49-F238E27FC236}">
                  <a16:creationId xmlns:a16="http://schemas.microsoft.com/office/drawing/2014/main" id="{5F6B2BCE-17EA-4CF6-8F4D-5124EAF19F5B}"/>
                </a:ext>
              </a:extLst>
            </p:cNvPr>
            <p:cNvSpPr/>
            <p:nvPr/>
          </p:nvSpPr>
          <p:spPr>
            <a:xfrm>
              <a:off x="859357" y="368300"/>
              <a:ext cx="255445" cy="303866"/>
            </a:xfrm>
            <a:prstGeom prst="parallelogram">
              <a:avLst>
                <a:gd name="adj" fmla="val 52477"/>
              </a:avLst>
            </a:prstGeom>
            <a:solidFill>
              <a:srgbClr val="2C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平行四边形 11">
              <a:extLst>
                <a:ext uri="{FF2B5EF4-FFF2-40B4-BE49-F238E27FC236}">
                  <a16:creationId xmlns:a16="http://schemas.microsoft.com/office/drawing/2014/main" id="{40A94EAD-E166-4A89-B35C-C938D8F5FA81}"/>
                </a:ext>
              </a:extLst>
            </p:cNvPr>
            <p:cNvSpPr/>
            <p:nvPr/>
          </p:nvSpPr>
          <p:spPr>
            <a:xfrm>
              <a:off x="1023390" y="370258"/>
              <a:ext cx="255445" cy="303866"/>
            </a:xfrm>
            <a:prstGeom prst="parallelogram">
              <a:avLst>
                <a:gd name="adj" fmla="val 52477"/>
              </a:avLst>
            </a:prstGeom>
            <a:solidFill>
              <a:srgbClr val="2C5AA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3" name="矩形 12">
            <a:extLst>
              <a:ext uri="{FF2B5EF4-FFF2-40B4-BE49-F238E27FC236}">
                <a16:creationId xmlns:a16="http://schemas.microsoft.com/office/drawing/2014/main" id="{65929D1D-7507-4E0F-94A9-AFFCCB4DEECA}"/>
              </a:ext>
            </a:extLst>
          </p:cNvPr>
          <p:cNvSpPr/>
          <p:nvPr/>
        </p:nvSpPr>
        <p:spPr>
          <a:xfrm>
            <a:off x="9282597" y="4549986"/>
            <a:ext cx="1264305" cy="581056"/>
          </a:xfrm>
          <a:prstGeom prst="rect">
            <a:avLst/>
          </a:prstGeom>
          <a:solidFill>
            <a:srgbClr val="4DB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latin typeface="Times New Roman" panose="02020603050405020304" pitchFamily="18" charset="0"/>
                <a:cs typeface="Times New Roman" panose="02020603050405020304" pitchFamily="18" charset="0"/>
              </a:rPr>
              <a:t>Consistent</a:t>
            </a:r>
          </a:p>
          <a:p>
            <a:pPr algn="ctr"/>
            <a:r>
              <a:rPr kumimoji="1" lang="en-US" altLang="zh-CN" sz="1600" dirty="0">
                <a:latin typeface="Times New Roman" panose="02020603050405020304" pitchFamily="18" charset="0"/>
                <a:cs typeface="Times New Roman" panose="02020603050405020304" pitchFamily="18" charset="0"/>
              </a:rPr>
              <a:t>with LFU</a:t>
            </a:r>
            <a:endParaRPr kumimoji="1" lang="zh-CN" altLang="en-US" sz="1400" dirty="0">
              <a:latin typeface="Times New Roman" panose="02020603050405020304" pitchFamily="18" charset="0"/>
              <a:cs typeface="Times New Roman" panose="02020603050405020304" pitchFamily="18" charset="0"/>
            </a:endParaRPr>
          </a:p>
        </p:txBody>
      </p:sp>
      <p:grpSp>
        <p:nvGrpSpPr>
          <p:cNvPr id="14" name="组合 13">
            <a:extLst>
              <a:ext uri="{FF2B5EF4-FFF2-40B4-BE49-F238E27FC236}">
                <a16:creationId xmlns:a16="http://schemas.microsoft.com/office/drawing/2014/main" id="{1009909F-4329-44E1-8883-CB00BA35E1AC}"/>
              </a:ext>
            </a:extLst>
          </p:cNvPr>
          <p:cNvGrpSpPr/>
          <p:nvPr/>
        </p:nvGrpSpPr>
        <p:grpSpPr>
          <a:xfrm>
            <a:off x="3540736" y="1031682"/>
            <a:ext cx="3960000" cy="2862000"/>
            <a:chOff x="0" y="1018451"/>
            <a:chExt cx="3960000" cy="2863705"/>
          </a:xfrm>
        </p:grpSpPr>
        <p:pic>
          <p:nvPicPr>
            <p:cNvPr id="15" name="图片 14">
              <a:extLst>
                <a:ext uri="{FF2B5EF4-FFF2-40B4-BE49-F238E27FC236}">
                  <a16:creationId xmlns:a16="http://schemas.microsoft.com/office/drawing/2014/main" id="{CE3BBB83-1D4F-43EF-9CDB-BC8418EEC222}"/>
                </a:ext>
              </a:extLst>
            </p:cNvPr>
            <p:cNvPicPr>
              <a:picLocks noChangeAspect="1"/>
            </p:cNvPicPr>
            <p:nvPr/>
          </p:nvPicPr>
          <p:blipFill>
            <a:blip r:embed="rId4"/>
            <a:stretch>
              <a:fillRect/>
            </a:stretch>
          </p:blipFill>
          <p:spPr>
            <a:xfrm>
              <a:off x="0" y="1039616"/>
              <a:ext cx="3960000" cy="2842540"/>
            </a:xfrm>
            <a:prstGeom prst="rect">
              <a:avLst/>
            </a:prstGeom>
          </p:spPr>
        </p:pic>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A85E8B0F-96B1-49ED-9A6B-BDAD8FA7B1A2}"/>
                    </a:ext>
                  </a:extLst>
                </p:cNvPr>
                <p:cNvSpPr/>
                <p:nvPr/>
              </p:nvSpPr>
              <p:spPr>
                <a:xfrm>
                  <a:off x="1855460" y="1018451"/>
                  <a:ext cx="2040046"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200" i="1" smtClean="0">
                                <a:latin typeface="Cambria Math" panose="02040503050406030204" pitchFamily="18" charset="0"/>
                              </a:rPr>
                            </m:ctrlPr>
                          </m:sSubPr>
                          <m:e>
                            <m:r>
                              <a:rPr kumimoji="1" lang="en-US" altLang="zh-CN" sz="1200" i="1">
                                <a:latin typeface="Cambria Math" panose="02040503050406030204" pitchFamily="18" charset="0"/>
                              </a:rPr>
                              <m:t>𝑁</m:t>
                            </m:r>
                          </m:e>
                          <m:sub>
                            <m:r>
                              <a:rPr kumimoji="1" lang="en-US" altLang="zh-CN" sz="1200" b="0" i="1" smtClean="0">
                                <a:latin typeface="Cambria Math" panose="02040503050406030204" pitchFamily="18" charset="0"/>
                              </a:rPr>
                              <m:t>𝑆𝑇</m:t>
                            </m:r>
                          </m:sub>
                        </m:sSub>
                        <m:r>
                          <a:rPr kumimoji="1" lang="en-US" altLang="zh-CN" sz="1200" i="1">
                            <a:latin typeface="Cambria Math" panose="02040503050406030204" pitchFamily="18" charset="0"/>
                          </a:rPr>
                          <m:t>=14, 609, 800</m:t>
                        </m:r>
                        <m:r>
                          <a:rPr kumimoji="1" lang="en-US" altLang="zh-CN" sz="1200" i="1">
                            <a:latin typeface="Cambria Math" panose="02040503050406030204" pitchFamily="18" charset="0"/>
                            <a:ea typeface="Cambria Math" panose="02040503050406030204" pitchFamily="18" charset="0"/>
                          </a:rPr>
                          <m:t>±7, 117</m:t>
                        </m:r>
                      </m:oMath>
                    </m:oMathPara>
                  </a14:m>
                  <a:endParaRPr kumimoji="1" lang="en-US" altLang="zh-CN" sz="1200" dirty="0">
                    <a:ea typeface="Cambria Math" panose="02040503050406030204" pitchFamily="18" charset="0"/>
                  </a:endParaRPr>
                </a:p>
              </p:txBody>
            </p:sp>
          </mc:Choice>
          <mc:Fallback xmlns="">
            <p:sp>
              <p:nvSpPr>
                <p:cNvPr id="11" name="矩形 10">
                  <a:extLst>
                    <a:ext uri="{FF2B5EF4-FFF2-40B4-BE49-F238E27FC236}">
                      <a16:creationId xmlns:a16="http://schemas.microsoft.com/office/drawing/2014/main" id="{9ACCF98D-A41B-D441-90EB-629858929978}"/>
                    </a:ext>
                  </a:extLst>
                </p:cNvPr>
                <p:cNvSpPr>
                  <a:spLocks noRot="1" noChangeAspect="1" noMove="1" noResize="1" noEditPoints="1" noAdjustHandles="1" noChangeArrowheads="1" noChangeShapeType="1" noTextEdit="1"/>
                </p:cNvSpPr>
                <p:nvPr/>
              </p:nvSpPr>
              <p:spPr>
                <a:xfrm>
                  <a:off x="1855460" y="1018451"/>
                  <a:ext cx="2040046" cy="276999"/>
                </a:xfrm>
                <a:prstGeom prst="rect">
                  <a:avLst/>
                </a:prstGeom>
                <a:blipFill>
                  <a:blip r:embed="rId6"/>
                  <a:stretch>
                    <a:fillRect/>
                  </a:stretch>
                </a:blipFill>
              </p:spPr>
              <p:txBody>
                <a:bodyPr/>
                <a:lstStyle/>
                <a:p>
                  <a:r>
                    <a:rPr lang="zh-CN" altLang="en-US">
                      <a:noFill/>
                    </a:rPr>
                    <a:t> </a:t>
                  </a:r>
                </a:p>
              </p:txBody>
            </p:sp>
          </mc:Fallback>
        </mc:AlternateContent>
      </p:grpSp>
      <p:grpSp>
        <p:nvGrpSpPr>
          <p:cNvPr id="17" name="组合 16">
            <a:extLst>
              <a:ext uri="{FF2B5EF4-FFF2-40B4-BE49-F238E27FC236}">
                <a16:creationId xmlns:a16="http://schemas.microsoft.com/office/drawing/2014/main" id="{84EF8F3C-C7F9-4B96-921D-449889F74D56}"/>
              </a:ext>
            </a:extLst>
          </p:cNvPr>
          <p:cNvGrpSpPr/>
          <p:nvPr/>
        </p:nvGrpSpPr>
        <p:grpSpPr>
          <a:xfrm>
            <a:off x="8004938" y="1031682"/>
            <a:ext cx="4152966" cy="2862000"/>
            <a:chOff x="0" y="3860991"/>
            <a:chExt cx="4152966" cy="2863705"/>
          </a:xfrm>
        </p:grpSpPr>
        <p:pic>
          <p:nvPicPr>
            <p:cNvPr id="18" name="图片 17">
              <a:extLst>
                <a:ext uri="{FF2B5EF4-FFF2-40B4-BE49-F238E27FC236}">
                  <a16:creationId xmlns:a16="http://schemas.microsoft.com/office/drawing/2014/main" id="{6594DB59-E37D-4690-A730-FB09A1DB2102}"/>
                </a:ext>
              </a:extLst>
            </p:cNvPr>
            <p:cNvPicPr>
              <a:picLocks noChangeAspect="1"/>
            </p:cNvPicPr>
            <p:nvPr/>
          </p:nvPicPr>
          <p:blipFill>
            <a:blip r:embed="rId7"/>
            <a:stretch>
              <a:fillRect/>
            </a:stretch>
          </p:blipFill>
          <p:spPr>
            <a:xfrm>
              <a:off x="0" y="3882156"/>
              <a:ext cx="3960000" cy="2842540"/>
            </a:xfrm>
            <a:prstGeom prst="rect">
              <a:avLst/>
            </a:prstGeom>
          </p:spPr>
        </p:pic>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7F3DAF00-1CAE-4E51-B7BB-FA1EDB92D537}"/>
                    </a:ext>
                  </a:extLst>
                </p:cNvPr>
                <p:cNvSpPr/>
                <p:nvPr/>
              </p:nvSpPr>
              <p:spPr>
                <a:xfrm>
                  <a:off x="2372194" y="3860991"/>
                  <a:ext cx="1780772" cy="276999"/>
                </a:xfrm>
                <a:prstGeom prst="rect">
                  <a:avLst/>
                </a:prstGeom>
              </p:spPr>
              <p:txBody>
                <a:bodyPr wrap="square">
                  <a:spAutoFit/>
                </a:bodyPr>
                <a:lstStyle/>
                <a:p>
                  <a:r>
                    <a:rPr kumimoji="1" lang="en-US" altLang="zh-CN" sz="1200" i="1" dirty="0">
                      <a:latin typeface="Times New Roman" panose="02020603050405020304" pitchFamily="18" charset="0"/>
                      <a:cs typeface="Times New Roman" panose="02020603050405020304" pitchFamily="18" charset="0"/>
                    </a:rPr>
                    <a:t>           </a:t>
                  </a:r>
                  <a14:m>
                    <m:oMath xmlns:m="http://schemas.openxmlformats.org/officeDocument/2006/math">
                      <m:sSub>
                        <m:sSubPr>
                          <m:ctrlPr>
                            <a:rPr kumimoji="1" lang="en-US" altLang="zh-CN" sz="1200" i="1">
                              <a:latin typeface="Cambria Math" panose="02040503050406030204" pitchFamily="18" charset="0"/>
                            </a:rPr>
                          </m:ctrlPr>
                        </m:sSubPr>
                        <m:e>
                          <m:r>
                            <a:rPr kumimoji="1" lang="en-US" altLang="zh-CN" sz="1200" i="1">
                              <a:latin typeface="Cambria Math" panose="02040503050406030204" pitchFamily="18" charset="0"/>
                            </a:rPr>
                            <m:t>𝑁</m:t>
                          </m:r>
                        </m:e>
                        <m:sub>
                          <m:r>
                            <a:rPr kumimoji="1" lang="en-US" altLang="zh-CN" sz="1200" b="0" i="1" smtClean="0">
                              <a:latin typeface="Cambria Math" panose="02040503050406030204" pitchFamily="18" charset="0"/>
                            </a:rPr>
                            <m:t>𝐷</m:t>
                          </m:r>
                          <m:r>
                            <a:rPr kumimoji="1" lang="en-US" altLang="zh-CN" sz="1200" i="1">
                              <a:latin typeface="Cambria Math" panose="02040503050406030204" pitchFamily="18" charset="0"/>
                            </a:rPr>
                            <m:t>𝑇</m:t>
                          </m:r>
                        </m:sub>
                      </m:sSub>
                      <m:r>
                        <a:rPr kumimoji="1" lang="en-US" altLang="zh-CN" sz="1200" i="1">
                          <a:latin typeface="Cambria Math" panose="02040503050406030204" pitchFamily="18" charset="0"/>
                        </a:rPr>
                        <m:t>=</m:t>
                      </m:r>
                      <m:r>
                        <a:rPr kumimoji="1" lang="en-US" altLang="zh-CN" sz="1200" b="0" i="1" smtClean="0">
                          <a:latin typeface="Cambria Math" panose="02040503050406030204" pitchFamily="18" charset="0"/>
                        </a:rPr>
                        <m:t>64±9</m:t>
                      </m:r>
                    </m:oMath>
                  </a14:m>
                  <a:endParaRPr kumimoji="1" lang="en-US" altLang="zh-CN" sz="1200" i="1" dirty="0">
                    <a:ea typeface="Cambria Math" panose="02040503050406030204" pitchFamily="18" charset="0"/>
                  </a:endParaRPr>
                </a:p>
              </p:txBody>
            </p:sp>
          </mc:Choice>
          <mc:Fallback xmlns="">
            <p:sp>
              <p:nvSpPr>
                <p:cNvPr id="12" name="矩形 11">
                  <a:extLst>
                    <a:ext uri="{FF2B5EF4-FFF2-40B4-BE49-F238E27FC236}">
                      <a16:creationId xmlns:a16="http://schemas.microsoft.com/office/drawing/2014/main" id="{0512B862-2120-F94A-A144-D4646B6F3CAB}"/>
                    </a:ext>
                  </a:extLst>
                </p:cNvPr>
                <p:cNvSpPr>
                  <a:spLocks noRot="1" noChangeAspect="1" noMove="1" noResize="1" noEditPoints="1" noAdjustHandles="1" noChangeArrowheads="1" noChangeShapeType="1" noTextEdit="1"/>
                </p:cNvSpPr>
                <p:nvPr/>
              </p:nvSpPr>
              <p:spPr>
                <a:xfrm>
                  <a:off x="2372194" y="3860991"/>
                  <a:ext cx="1780772" cy="276999"/>
                </a:xfrm>
                <a:prstGeom prst="rect">
                  <a:avLst/>
                </a:prstGeom>
                <a:blipFill>
                  <a:blip r:embed="rId8"/>
                  <a:stretch>
                    <a:fillRect/>
                  </a:stretch>
                </a:blipFill>
              </p:spPr>
              <p:txBody>
                <a:bodyPr/>
                <a:lstStyle/>
                <a:p>
                  <a:r>
                    <a:rPr lang="zh-CN" altLang="en-US">
                      <a:noFill/>
                    </a:rPr>
                    <a:t> </a:t>
                  </a:r>
                </a:p>
              </p:txBody>
            </p:sp>
          </mc:Fallback>
        </mc:AlternateContent>
      </p:grpSp>
      <p:sp>
        <p:nvSpPr>
          <p:cNvPr id="20" name="文本框 19">
            <a:extLst>
              <a:ext uri="{FF2B5EF4-FFF2-40B4-BE49-F238E27FC236}">
                <a16:creationId xmlns:a16="http://schemas.microsoft.com/office/drawing/2014/main" id="{58065045-BCFE-439D-B47B-35B4BCA39BB9}"/>
              </a:ext>
            </a:extLst>
          </p:cNvPr>
          <p:cNvSpPr txBox="1"/>
          <p:nvPr/>
        </p:nvSpPr>
        <p:spPr>
          <a:xfrm>
            <a:off x="401716" y="5174771"/>
            <a:ext cx="4808239" cy="1156086"/>
          </a:xfrm>
          <a:prstGeom prst="rect">
            <a:avLst/>
          </a:prstGeom>
          <a:noFill/>
        </p:spPr>
        <p:txBody>
          <a:bodyPr wrap="square" rtlCol="0">
            <a:spAutoFit/>
          </a:bodyPr>
          <a:lstStyle/>
          <a:p>
            <a:pPr marL="285750" indent="-285750">
              <a:lnSpc>
                <a:spcPct val="150000"/>
              </a:lnSpc>
              <a:buFont typeface="Wingdings" pitchFamily="2" charset="2"/>
              <a:buChar char="ü"/>
            </a:pPr>
            <a:r>
              <a:rPr kumimoji="1" lang="es-ES" altLang="zh-CN" sz="1600" dirty="0">
                <a:latin typeface="Times New Roman" panose="02020603050405020304" pitchFamily="18" charset="0"/>
                <a:cs typeface="Times New Roman" panose="02020603050405020304" pitchFamily="18" charset="0"/>
              </a:rPr>
              <a:t>Update measurement after a 50-year hiatus</a:t>
            </a:r>
          </a:p>
          <a:p>
            <a:pPr marL="285750" indent="-285750">
              <a:lnSpc>
                <a:spcPct val="150000"/>
              </a:lnSpc>
              <a:buFont typeface="Wingdings" pitchFamily="2" charset="2"/>
              <a:buChar char="ü"/>
            </a:pPr>
            <a:r>
              <a:rPr kumimoji="1" lang="es-ES" altLang="zh-CN" sz="1600" dirty="0">
                <a:latin typeface="Times New Roman" panose="02020603050405020304" pitchFamily="18" charset="0"/>
                <a:cs typeface="Times New Roman" panose="02020603050405020304" pitchFamily="18" charset="0"/>
              </a:rPr>
              <a:t>The first study of its absolute BF</a:t>
            </a:r>
          </a:p>
          <a:p>
            <a:pPr marL="285750" indent="-285750">
              <a:lnSpc>
                <a:spcPct val="150000"/>
              </a:lnSpc>
              <a:buFont typeface="Wingdings" pitchFamily="2" charset="2"/>
              <a:buChar char="ü"/>
            </a:pPr>
            <a:r>
              <a:rPr kumimoji="1" lang="es-ES" altLang="zh-CN" sz="1600" dirty="0">
                <a:latin typeface="Times New Roman" panose="02020603050405020304" pitchFamily="18" charset="0"/>
                <a:cs typeface="Times New Roman" panose="02020603050405020304" pitchFamily="18" charset="0"/>
              </a:rPr>
              <a:t>The most precise result to date</a:t>
            </a:r>
          </a:p>
        </p:txBody>
      </p:sp>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C6F01DD1-4EE1-4B4D-88CE-3DAB1F1B25C4}"/>
                  </a:ext>
                </a:extLst>
              </p:cNvPr>
              <p:cNvSpPr/>
              <p:nvPr/>
            </p:nvSpPr>
            <p:spPr>
              <a:xfrm>
                <a:off x="5361389" y="4547527"/>
                <a:ext cx="3923125" cy="61209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600" i="1" smtClean="0">
                              <a:solidFill>
                                <a:schemeClr val="tx1"/>
                              </a:solidFill>
                              <a:latin typeface="Cambria Math" panose="02040503050406030204" pitchFamily="18" charset="0"/>
                              <a:ea typeface="Cambria Math" panose="02040503050406030204" pitchFamily="18" charset="0"/>
                            </a:rPr>
                          </m:ctrlPr>
                        </m:sSupPr>
                        <m:e>
                          <m:r>
                            <a:rPr lang="en-US" altLang="zh-CN" sz="1600" b="0" i="1" smtClean="0">
                              <a:solidFill>
                                <a:schemeClr val="tx1"/>
                              </a:solidFill>
                              <a:latin typeface="Cambria Math" panose="02040503050406030204" pitchFamily="18" charset="0"/>
                              <a:ea typeface="Cambria Math" panose="02040503050406030204" pitchFamily="18" charset="0"/>
                            </a:rPr>
                            <m:t>𝑅</m:t>
                          </m:r>
                        </m:e>
                        <m:sup>
                          <m:r>
                            <a:rPr lang="en-US" altLang="zh-CN" sz="1600" b="0" i="1" smtClean="0">
                              <a:solidFill>
                                <a:schemeClr val="tx1"/>
                              </a:solidFill>
                              <a:latin typeface="Cambria Math" panose="02040503050406030204" pitchFamily="18" charset="0"/>
                              <a:ea typeface="Cambria Math" panose="02040503050406030204" pitchFamily="18" charset="0"/>
                            </a:rPr>
                            <m:t>𝜇</m:t>
                          </m:r>
                          <m:r>
                            <a:rPr lang="en-US" altLang="zh-CN" sz="1600" b="0" i="1" smtClean="0">
                              <a:solidFill>
                                <a:schemeClr val="tx1"/>
                              </a:solidFill>
                              <a:latin typeface="Cambria Math" panose="02040503050406030204" pitchFamily="18" charset="0"/>
                              <a:ea typeface="Cambria Math" panose="02040503050406030204" pitchFamily="18" charset="0"/>
                            </a:rPr>
                            <m:t>𝑒</m:t>
                          </m:r>
                        </m:sup>
                      </m:sSup>
                      <m:r>
                        <a:rPr lang="en-US" altLang="zh-CN" sz="1600" b="0" i="1" smtClean="0">
                          <a:solidFill>
                            <a:schemeClr val="tx1"/>
                          </a:solidFill>
                          <a:latin typeface="Cambria Math" panose="02040503050406030204" pitchFamily="18" charset="0"/>
                          <a:ea typeface="Cambria Math" panose="02040503050406030204" pitchFamily="18" charset="0"/>
                        </a:rPr>
                        <m:t>=</m:t>
                      </m:r>
                      <m:f>
                        <m:fPr>
                          <m:ctrlPr>
                            <a:rPr lang="en-US" altLang="zh-CN" sz="1600" i="1" smtClean="0">
                              <a:solidFill>
                                <a:schemeClr val="tx1"/>
                              </a:solidFill>
                              <a:latin typeface="Cambria Math" panose="02040503050406030204" pitchFamily="18" charset="0"/>
                              <a:ea typeface="Cambria Math" panose="02040503050406030204" pitchFamily="18" charset="0"/>
                            </a:rPr>
                          </m:ctrlPr>
                        </m:fPr>
                        <m:num>
                          <m:r>
                            <a:rPr lang="en-US" altLang="zh-CN" sz="1600" i="1">
                              <a:solidFill>
                                <a:schemeClr val="tx1"/>
                              </a:solidFill>
                              <a:latin typeface="Cambria Math" panose="02040503050406030204" pitchFamily="18" charset="0"/>
                              <a:ea typeface="Cambria Math" panose="02040503050406030204" pitchFamily="18" charset="0"/>
                            </a:rPr>
                            <m:t>ℬ</m:t>
                          </m:r>
                          <m:r>
                            <a:rPr lang="en-US" altLang="zh-CN" sz="1600" b="0" i="1" smtClean="0">
                              <a:solidFill>
                                <a:schemeClr val="tx1"/>
                              </a:solidFill>
                              <a:latin typeface="Cambria Math" panose="02040503050406030204" pitchFamily="18" charset="0"/>
                              <a:ea typeface="Cambria Math" panose="02040503050406030204" pitchFamily="18" charset="0"/>
                            </a:rPr>
                            <m:t>(</m:t>
                          </m:r>
                          <m:r>
                            <a:rPr lang="en-US" altLang="zh-CN" sz="1600" b="0" i="1" smtClean="0">
                              <a:solidFill>
                                <a:schemeClr val="tx1"/>
                              </a:solidFill>
                              <a:latin typeface="Cambria Math" panose="02040503050406030204" pitchFamily="18" charset="0"/>
                              <a:ea typeface="Cambria Math" panose="02040503050406030204" pitchFamily="18" charset="0"/>
                            </a:rPr>
                            <m:t>𝛬</m:t>
                          </m:r>
                          <m:r>
                            <a:rPr lang="en-US" altLang="zh-CN" sz="1600" b="0" i="1" smtClean="0">
                              <a:solidFill>
                                <a:schemeClr val="tx1"/>
                              </a:solidFill>
                              <a:latin typeface="Cambria Math" panose="02040503050406030204" pitchFamily="18" charset="0"/>
                              <a:ea typeface="Cambria Math" panose="02040503050406030204" pitchFamily="18" charset="0"/>
                            </a:rPr>
                            <m:t>→</m:t>
                          </m:r>
                          <m:r>
                            <a:rPr lang="en-US" altLang="zh-CN" sz="1600" b="0" i="1" smtClean="0">
                              <a:solidFill>
                                <a:schemeClr val="tx1"/>
                              </a:solidFill>
                              <a:latin typeface="Cambria Math" panose="02040503050406030204" pitchFamily="18" charset="0"/>
                              <a:ea typeface="Cambria Math" panose="02040503050406030204" pitchFamily="18" charset="0"/>
                            </a:rPr>
                            <m:t>𝑝</m:t>
                          </m:r>
                          <m:sSup>
                            <m:sSupPr>
                              <m:ctrlPr>
                                <a:rPr lang="en-US" altLang="zh-CN" sz="1600" i="1" smtClean="0">
                                  <a:solidFill>
                                    <a:schemeClr val="tx1"/>
                                  </a:solidFill>
                                  <a:latin typeface="Cambria Math" panose="02040503050406030204" pitchFamily="18" charset="0"/>
                                  <a:ea typeface="Cambria Math" panose="02040503050406030204" pitchFamily="18" charset="0"/>
                                </a:rPr>
                              </m:ctrlPr>
                            </m:sSupPr>
                            <m:e>
                              <m:r>
                                <a:rPr lang="en-US" altLang="zh-CN" sz="1600" b="0" i="1" smtClean="0">
                                  <a:solidFill>
                                    <a:schemeClr val="tx1"/>
                                  </a:solidFill>
                                  <a:latin typeface="Cambria Math" panose="02040503050406030204" pitchFamily="18" charset="0"/>
                                  <a:ea typeface="Cambria Math" panose="02040503050406030204" pitchFamily="18" charset="0"/>
                                </a:rPr>
                                <m:t>𝜇</m:t>
                              </m:r>
                            </m:e>
                            <m:sup>
                              <m:r>
                                <a:rPr lang="en-US" altLang="zh-CN" sz="1600" b="0" i="1" smtClean="0">
                                  <a:solidFill>
                                    <a:schemeClr val="tx1"/>
                                  </a:solidFill>
                                  <a:latin typeface="Cambria Math" panose="02040503050406030204" pitchFamily="18" charset="0"/>
                                  <a:ea typeface="Cambria Math" panose="02040503050406030204" pitchFamily="18" charset="0"/>
                                </a:rPr>
                                <m:t>−</m:t>
                              </m:r>
                            </m:sup>
                          </m:sSup>
                          <m:sSub>
                            <m:sSubPr>
                              <m:ctrlPr>
                                <a:rPr lang="en-US" altLang="zh-CN" sz="1600" i="1" smtClean="0">
                                  <a:solidFill>
                                    <a:schemeClr val="tx1"/>
                                  </a:solidFill>
                                  <a:latin typeface="Cambria Math" panose="02040503050406030204" pitchFamily="18" charset="0"/>
                                  <a:ea typeface="Cambria Math" panose="02040503050406030204" pitchFamily="18" charset="0"/>
                                </a:rPr>
                              </m:ctrlPr>
                            </m:sSubPr>
                            <m:e>
                              <m:acc>
                                <m:accPr>
                                  <m:chr m:val="̅"/>
                                  <m:ctrlPr>
                                    <a:rPr lang="en-US" altLang="zh-CN" sz="1600" i="1" smtClean="0">
                                      <a:solidFill>
                                        <a:schemeClr val="tx1"/>
                                      </a:solidFill>
                                      <a:latin typeface="Cambria Math" panose="02040503050406030204" pitchFamily="18" charset="0"/>
                                      <a:ea typeface="Cambria Math" panose="02040503050406030204" pitchFamily="18" charset="0"/>
                                    </a:rPr>
                                  </m:ctrlPr>
                                </m:accPr>
                                <m:e>
                                  <m:r>
                                    <a:rPr lang="en-US" altLang="zh-CN" sz="1600" b="0" i="1" smtClean="0">
                                      <a:solidFill>
                                        <a:schemeClr val="tx1"/>
                                      </a:solidFill>
                                      <a:latin typeface="Cambria Math" panose="02040503050406030204" pitchFamily="18" charset="0"/>
                                      <a:ea typeface="Cambria Math" panose="02040503050406030204" pitchFamily="18" charset="0"/>
                                    </a:rPr>
                                    <m:t>𝜈</m:t>
                                  </m:r>
                                </m:e>
                              </m:acc>
                            </m:e>
                            <m:sub>
                              <m:r>
                                <a:rPr lang="en-US" altLang="zh-CN" sz="1600" b="0" i="1" smtClean="0">
                                  <a:solidFill>
                                    <a:schemeClr val="tx1"/>
                                  </a:solidFill>
                                  <a:latin typeface="Cambria Math" panose="02040503050406030204" pitchFamily="18" charset="0"/>
                                  <a:ea typeface="Cambria Math" panose="02040503050406030204" pitchFamily="18" charset="0"/>
                                </a:rPr>
                                <m:t>𝜇</m:t>
                              </m:r>
                            </m:sub>
                          </m:sSub>
                          <m:r>
                            <a:rPr lang="en-US" altLang="zh-CN" sz="1600" b="0" i="1" smtClean="0">
                              <a:solidFill>
                                <a:schemeClr val="tx1"/>
                              </a:solidFill>
                              <a:latin typeface="Cambria Math" panose="02040503050406030204" pitchFamily="18" charset="0"/>
                              <a:ea typeface="Cambria Math" panose="02040503050406030204" pitchFamily="18" charset="0"/>
                            </a:rPr>
                            <m:t>)</m:t>
                          </m:r>
                        </m:num>
                        <m:den>
                          <m:sSub>
                            <m:sSubPr>
                              <m:ctrlPr>
                                <a:rPr lang="en-US" altLang="zh-CN" sz="1600" b="0" i="1" smtClean="0">
                                  <a:solidFill>
                                    <a:schemeClr val="tx1"/>
                                  </a:solidFill>
                                  <a:latin typeface="Cambria Math" panose="02040503050406030204" pitchFamily="18" charset="0"/>
                                  <a:ea typeface="Cambria Math" panose="02040503050406030204" pitchFamily="18" charset="0"/>
                                </a:rPr>
                              </m:ctrlPr>
                            </m:sSubPr>
                            <m:e>
                              <m:r>
                                <a:rPr lang="en-US" altLang="zh-CN" sz="1600" i="1" smtClean="0">
                                  <a:solidFill>
                                    <a:schemeClr val="tx1"/>
                                  </a:solidFill>
                                  <a:latin typeface="Cambria Math" panose="02040503050406030204" pitchFamily="18" charset="0"/>
                                  <a:ea typeface="Cambria Math" panose="02040503050406030204" pitchFamily="18" charset="0"/>
                                </a:rPr>
                                <m:t>ℬ</m:t>
                              </m:r>
                              <m:r>
                                <a:rPr lang="en-US" altLang="zh-CN" sz="1600" b="0" i="1">
                                  <a:solidFill>
                                    <a:schemeClr val="tx1"/>
                                  </a:solidFill>
                                  <a:latin typeface="Cambria Math" panose="02040503050406030204" pitchFamily="18" charset="0"/>
                                  <a:ea typeface="Cambria Math" panose="02040503050406030204" pitchFamily="18" charset="0"/>
                                </a:rPr>
                                <m:t>(</m:t>
                              </m:r>
                              <m:r>
                                <a:rPr lang="en-US" altLang="zh-CN" sz="1600" b="0" i="1">
                                  <a:solidFill>
                                    <a:schemeClr val="tx1"/>
                                  </a:solidFill>
                                  <a:latin typeface="Cambria Math" panose="02040503050406030204" pitchFamily="18" charset="0"/>
                                  <a:ea typeface="Cambria Math" panose="02040503050406030204" pitchFamily="18" charset="0"/>
                                </a:rPr>
                                <m:t>𝛬</m:t>
                              </m:r>
                              <m:r>
                                <a:rPr lang="en-US" altLang="zh-CN" sz="1600" b="0" i="1">
                                  <a:solidFill>
                                    <a:schemeClr val="tx1"/>
                                  </a:solidFill>
                                  <a:latin typeface="Cambria Math" panose="02040503050406030204" pitchFamily="18" charset="0"/>
                                  <a:ea typeface="Cambria Math" panose="02040503050406030204" pitchFamily="18" charset="0"/>
                                </a:rPr>
                                <m:t>→</m:t>
                              </m:r>
                              <m:r>
                                <a:rPr lang="en-US" altLang="zh-CN" sz="1600" b="0" i="1">
                                  <a:solidFill>
                                    <a:schemeClr val="tx1"/>
                                  </a:solidFill>
                                  <a:latin typeface="Cambria Math" panose="02040503050406030204" pitchFamily="18" charset="0"/>
                                  <a:ea typeface="Cambria Math" panose="02040503050406030204" pitchFamily="18" charset="0"/>
                                </a:rPr>
                                <m:t>𝑝</m:t>
                              </m:r>
                              <m:sSup>
                                <m:sSupPr>
                                  <m:ctrlPr>
                                    <a:rPr lang="en-US" altLang="zh-CN" sz="1600" i="1">
                                      <a:solidFill>
                                        <a:schemeClr val="tx1"/>
                                      </a:solidFill>
                                      <a:latin typeface="Cambria Math" panose="02040503050406030204" pitchFamily="18" charset="0"/>
                                      <a:ea typeface="Cambria Math" panose="02040503050406030204" pitchFamily="18" charset="0"/>
                                    </a:rPr>
                                  </m:ctrlPr>
                                </m:sSupPr>
                                <m:e>
                                  <m:r>
                                    <a:rPr lang="en-US" altLang="zh-CN" sz="1600" b="0" i="1" smtClean="0">
                                      <a:solidFill>
                                        <a:schemeClr val="tx1"/>
                                      </a:solidFill>
                                      <a:latin typeface="Cambria Math" panose="02040503050406030204" pitchFamily="18" charset="0"/>
                                      <a:ea typeface="Cambria Math" panose="02040503050406030204" pitchFamily="18" charset="0"/>
                                    </a:rPr>
                                    <m:t>𝑒</m:t>
                                  </m:r>
                                </m:e>
                                <m:sup>
                                  <m:r>
                                    <a:rPr lang="en-US" altLang="zh-CN" sz="1600" b="0" i="1">
                                      <a:solidFill>
                                        <a:schemeClr val="tx1"/>
                                      </a:solidFill>
                                      <a:latin typeface="Cambria Math" panose="02040503050406030204" pitchFamily="18" charset="0"/>
                                      <a:ea typeface="Cambria Math" panose="02040503050406030204" pitchFamily="18" charset="0"/>
                                    </a:rPr>
                                    <m:t>−</m:t>
                                  </m:r>
                                </m:sup>
                              </m:sSup>
                              <m:sSub>
                                <m:sSubPr>
                                  <m:ctrlPr>
                                    <a:rPr lang="en-US" altLang="zh-CN" sz="1600" i="1">
                                      <a:solidFill>
                                        <a:schemeClr val="tx1"/>
                                      </a:solidFill>
                                      <a:latin typeface="Cambria Math" panose="02040503050406030204" pitchFamily="18" charset="0"/>
                                      <a:ea typeface="Cambria Math" panose="02040503050406030204" pitchFamily="18" charset="0"/>
                                    </a:rPr>
                                  </m:ctrlPr>
                                </m:sSubPr>
                                <m:e>
                                  <m:acc>
                                    <m:accPr>
                                      <m:chr m:val="̅"/>
                                      <m:ctrlPr>
                                        <a:rPr lang="en-US" altLang="zh-CN" sz="1600" i="1">
                                          <a:solidFill>
                                            <a:schemeClr val="tx1"/>
                                          </a:solidFill>
                                          <a:latin typeface="Cambria Math" panose="02040503050406030204" pitchFamily="18" charset="0"/>
                                          <a:ea typeface="Cambria Math" panose="02040503050406030204" pitchFamily="18" charset="0"/>
                                        </a:rPr>
                                      </m:ctrlPr>
                                    </m:accPr>
                                    <m:e>
                                      <m:r>
                                        <a:rPr lang="en-US" altLang="zh-CN" sz="1600" b="0" i="1">
                                          <a:solidFill>
                                            <a:schemeClr val="tx1"/>
                                          </a:solidFill>
                                          <a:latin typeface="Cambria Math" panose="02040503050406030204" pitchFamily="18" charset="0"/>
                                          <a:ea typeface="Cambria Math" panose="02040503050406030204" pitchFamily="18" charset="0"/>
                                        </a:rPr>
                                        <m:t>𝜈</m:t>
                                      </m:r>
                                    </m:e>
                                  </m:acc>
                                </m:e>
                                <m:sub>
                                  <m:r>
                                    <a:rPr lang="en-US" altLang="zh-CN" sz="1600" b="0" i="1" smtClean="0">
                                      <a:solidFill>
                                        <a:schemeClr val="tx1"/>
                                      </a:solidFill>
                                      <a:latin typeface="Cambria Math" panose="02040503050406030204" pitchFamily="18" charset="0"/>
                                      <a:ea typeface="Cambria Math" panose="02040503050406030204" pitchFamily="18" charset="0"/>
                                    </a:rPr>
                                    <m:t>𝑒</m:t>
                                  </m:r>
                                </m:sub>
                              </m:sSub>
                              <m:r>
                                <a:rPr lang="en-US" altLang="zh-CN" sz="1600" b="0" i="1" smtClean="0">
                                  <a:solidFill>
                                    <a:schemeClr val="tx1"/>
                                  </a:solidFill>
                                  <a:latin typeface="Cambria Math" panose="02040503050406030204" pitchFamily="18" charset="0"/>
                                  <a:ea typeface="Cambria Math" panose="02040503050406030204" pitchFamily="18" charset="0"/>
                                </a:rPr>
                                <m:t>)</m:t>
                              </m:r>
                            </m:e>
                            <m:sub>
                              <m:r>
                                <a:rPr lang="en-US" altLang="zh-CN" sz="1600" b="0" i="1" smtClean="0">
                                  <a:solidFill>
                                    <a:schemeClr val="tx1"/>
                                  </a:solidFill>
                                  <a:latin typeface="Cambria Math" panose="02040503050406030204" pitchFamily="18" charset="0"/>
                                  <a:ea typeface="Cambria Math" panose="02040503050406030204" pitchFamily="18" charset="0"/>
                                </a:rPr>
                                <m:t>𝑃𝐷𝐺</m:t>
                              </m:r>
                            </m:sub>
                          </m:sSub>
                        </m:den>
                      </m:f>
                      <m:r>
                        <a:rPr kumimoji="1" lang="en-US" altLang="zh-CN" sz="1600" b="0" i="0" smtClean="0">
                          <a:solidFill>
                            <a:schemeClr val="tx1"/>
                          </a:solidFill>
                          <a:latin typeface="Cambria Math" panose="02040503050406030204" pitchFamily="18" charset="0"/>
                        </a:rPr>
                        <m:t>=0.178</m:t>
                      </m:r>
                      <m:r>
                        <a:rPr lang="en-US" altLang="zh-CN" sz="1600" b="0">
                          <a:solidFill>
                            <a:schemeClr val="tx1"/>
                          </a:solidFill>
                          <a:latin typeface="Cambria Math" panose="02040503050406030204" pitchFamily="18" charset="0"/>
                          <a:cs typeface="Times New Roman" panose="02020603050405020304" pitchFamily="18" charset="0"/>
                        </a:rPr>
                        <m:t>±</m:t>
                      </m:r>
                      <m:r>
                        <a:rPr lang="en-US" altLang="zh-CN" sz="1600" b="0" i="0" smtClean="0">
                          <a:solidFill>
                            <a:schemeClr val="tx1"/>
                          </a:solidFill>
                          <a:latin typeface="Cambria Math" panose="02040503050406030204" pitchFamily="18" charset="0"/>
                          <a:cs typeface="Times New Roman" panose="02020603050405020304" pitchFamily="18" charset="0"/>
                        </a:rPr>
                        <m:t>0.028</m:t>
                      </m:r>
                    </m:oMath>
                  </m:oMathPara>
                </a14:m>
                <a:endParaRPr lang="zh-CN" altLang="en-US"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1" name="矩形 20">
                <a:extLst>
                  <a:ext uri="{FF2B5EF4-FFF2-40B4-BE49-F238E27FC236}">
                    <a16:creationId xmlns:a16="http://schemas.microsoft.com/office/drawing/2014/main" id="{C6F01DD1-4EE1-4B4D-88CE-3DAB1F1B25C4}"/>
                  </a:ext>
                </a:extLst>
              </p:cNvPr>
              <p:cNvSpPr>
                <a:spLocks noRot="1" noChangeAspect="1" noMove="1" noResize="1" noEditPoints="1" noAdjustHandles="1" noChangeArrowheads="1" noChangeShapeType="1" noTextEdit="1"/>
              </p:cNvSpPr>
              <p:nvPr/>
            </p:nvSpPr>
            <p:spPr>
              <a:xfrm>
                <a:off x="5361389" y="4547527"/>
                <a:ext cx="3923125" cy="612091"/>
              </a:xfrm>
              <a:prstGeom prst="rect">
                <a:avLst/>
              </a:prstGeom>
              <a:blipFill>
                <a:blip r:embed="rId9"/>
                <a:stretch>
                  <a:fillRect/>
                </a:stretch>
              </a:blipFill>
            </p:spPr>
            <p:txBody>
              <a:bodyPr/>
              <a:lstStyle/>
              <a:p>
                <a:r>
                  <a:rPr lang="zh-CN" altLang="en-US">
                    <a:noFill/>
                  </a:rPr>
                  <a:t> </a:t>
                </a:r>
              </a:p>
            </p:txBody>
          </p:sp>
        </mc:Fallback>
      </mc:AlternateContent>
      <p:sp>
        <p:nvSpPr>
          <p:cNvPr id="22" name="文本框 21">
            <a:extLst>
              <a:ext uri="{FF2B5EF4-FFF2-40B4-BE49-F238E27FC236}">
                <a16:creationId xmlns:a16="http://schemas.microsoft.com/office/drawing/2014/main" id="{166CB90C-A208-4D18-9D89-B2E8B99DF045}"/>
              </a:ext>
            </a:extLst>
          </p:cNvPr>
          <p:cNvSpPr txBox="1"/>
          <p:nvPr/>
        </p:nvSpPr>
        <p:spPr>
          <a:xfrm>
            <a:off x="1349507" y="4240599"/>
            <a:ext cx="2751074" cy="338554"/>
          </a:xfrm>
          <a:prstGeom prst="rect">
            <a:avLst/>
          </a:prstGeom>
          <a:solidFill>
            <a:srgbClr val="0E419C"/>
          </a:solidFill>
          <a:ln>
            <a:noFill/>
          </a:ln>
        </p:spPr>
        <p:txBody>
          <a:bodyPr wrap="square" rtlCol="0">
            <a:spAutoFit/>
          </a:bodyPr>
          <a:lstStyle/>
          <a:p>
            <a:r>
              <a:rPr kumimoji="1" lang="es-ES" altLang="zh-CN" sz="1600" dirty="0">
                <a:solidFill>
                  <a:schemeClr val="bg1"/>
                </a:solidFill>
                <a:latin typeface="Times New Roman" panose="02020603050405020304" pitchFamily="18" charset="0"/>
                <a:cs typeface="Times New Roman" panose="02020603050405020304" pitchFamily="18" charset="0"/>
              </a:rPr>
              <a:t>First absolute BF measurement</a:t>
            </a:r>
            <a:endParaRPr lang="es-ES" altLang="zh-CN" sz="16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8DF348FF-093C-4113-A54C-2496AD703FAB}"/>
                  </a:ext>
                </a:extLst>
              </p:cNvPr>
              <p:cNvSpPr txBox="1"/>
              <p:nvPr/>
            </p:nvSpPr>
            <p:spPr>
              <a:xfrm>
                <a:off x="428863" y="4742334"/>
                <a:ext cx="4849738" cy="3760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zh-CN" sz="1600" i="1" smtClean="0">
                          <a:solidFill>
                            <a:schemeClr val="tx1"/>
                          </a:solidFill>
                          <a:latin typeface="Cambria Math" panose="02040503050406030204" pitchFamily="18" charset="0"/>
                          <a:ea typeface="Cambria Math" panose="02040503050406030204" pitchFamily="18" charset="0"/>
                        </a:rPr>
                        <m:t>ℬ</m:t>
                      </m:r>
                      <m:d>
                        <m:dPr>
                          <m:ctrlPr>
                            <a:rPr kumimoji="1" lang="en-US" altLang="zh-CN" sz="1600" i="1">
                              <a:solidFill>
                                <a:schemeClr val="tx1"/>
                              </a:solidFill>
                              <a:latin typeface="Cambria Math" panose="02040503050406030204" pitchFamily="18" charset="0"/>
                              <a:ea typeface="Cambria Math" panose="02040503050406030204" pitchFamily="18" charset="0"/>
                            </a:rPr>
                          </m:ctrlPr>
                        </m:dPr>
                        <m:e>
                          <m:r>
                            <m:rPr>
                              <m:sty m:val="p"/>
                            </m:rPr>
                            <a:rPr kumimoji="1" lang="el-GR" altLang="zh-CN" sz="1600" i="1">
                              <a:solidFill>
                                <a:schemeClr val="tx1"/>
                              </a:solidFill>
                              <a:latin typeface="Cambria Math" panose="02040503050406030204" pitchFamily="18" charset="0"/>
                              <a:ea typeface="Cambria Math" panose="02040503050406030204" pitchFamily="18" charset="0"/>
                            </a:rPr>
                            <m:t>Λ</m:t>
                          </m:r>
                          <m:r>
                            <a:rPr kumimoji="1" lang="el-GR" altLang="zh-CN" sz="1600" i="1">
                              <a:solidFill>
                                <a:schemeClr val="tx1"/>
                              </a:solidFill>
                              <a:latin typeface="Cambria Math" panose="02040503050406030204" pitchFamily="18" charset="0"/>
                              <a:ea typeface="Cambria Math" panose="02040503050406030204" pitchFamily="18" charset="0"/>
                            </a:rPr>
                            <m:t>→</m:t>
                          </m:r>
                          <m:r>
                            <a:rPr kumimoji="1" lang="en-US" altLang="zh-CN" sz="1600" i="1">
                              <a:solidFill>
                                <a:schemeClr val="tx1"/>
                              </a:solidFill>
                              <a:latin typeface="Cambria Math" panose="02040503050406030204" pitchFamily="18" charset="0"/>
                              <a:ea typeface="Cambria Math" panose="02040503050406030204" pitchFamily="18" charset="0"/>
                            </a:rPr>
                            <m:t>𝑝</m:t>
                          </m:r>
                          <m:sSup>
                            <m:sSupPr>
                              <m:ctrlPr>
                                <a:rPr kumimoji="1" lang="en-US" altLang="zh-CN" sz="1600" i="1">
                                  <a:solidFill>
                                    <a:schemeClr val="tx1"/>
                                  </a:solidFill>
                                  <a:latin typeface="Cambria Math" panose="02040503050406030204" pitchFamily="18" charset="0"/>
                                  <a:ea typeface="Cambria Math" panose="02040503050406030204" pitchFamily="18" charset="0"/>
                                </a:rPr>
                              </m:ctrlPr>
                            </m:sSupPr>
                            <m:e>
                              <m:r>
                                <a:rPr kumimoji="1" lang="en-US" altLang="zh-CN" sz="1600" i="1">
                                  <a:solidFill>
                                    <a:schemeClr val="tx1"/>
                                  </a:solidFill>
                                  <a:latin typeface="Cambria Math" panose="02040503050406030204" pitchFamily="18" charset="0"/>
                                  <a:ea typeface="Cambria Math" panose="02040503050406030204" pitchFamily="18" charset="0"/>
                                </a:rPr>
                                <m:t>𝜇</m:t>
                              </m:r>
                            </m:e>
                            <m:sup>
                              <m:r>
                                <a:rPr kumimoji="1" lang="en-US" altLang="zh-CN" sz="1600" i="1">
                                  <a:solidFill>
                                    <a:schemeClr val="tx1"/>
                                  </a:solidFill>
                                  <a:latin typeface="Cambria Math" panose="02040503050406030204" pitchFamily="18" charset="0"/>
                                  <a:ea typeface="Cambria Math" panose="02040503050406030204" pitchFamily="18" charset="0"/>
                                </a:rPr>
                                <m:t>−</m:t>
                              </m:r>
                            </m:sup>
                          </m:sSup>
                          <m:sSub>
                            <m:sSubPr>
                              <m:ctrlPr>
                                <a:rPr kumimoji="1" lang="en-US" altLang="zh-CN" sz="1600" i="1">
                                  <a:solidFill>
                                    <a:schemeClr val="tx1"/>
                                  </a:solidFill>
                                  <a:latin typeface="Cambria Math" panose="02040503050406030204" pitchFamily="18" charset="0"/>
                                  <a:ea typeface="Cambria Math" panose="02040503050406030204" pitchFamily="18" charset="0"/>
                                </a:rPr>
                              </m:ctrlPr>
                            </m:sSubPr>
                            <m:e>
                              <m:acc>
                                <m:accPr>
                                  <m:chr m:val="̅"/>
                                  <m:ctrlPr>
                                    <a:rPr kumimoji="1" lang="en-US" altLang="zh-CN" sz="1600" i="1">
                                      <a:solidFill>
                                        <a:schemeClr val="tx1"/>
                                      </a:solidFill>
                                      <a:latin typeface="Cambria Math" panose="02040503050406030204" pitchFamily="18" charset="0"/>
                                      <a:ea typeface="Cambria Math" panose="02040503050406030204" pitchFamily="18" charset="0"/>
                                    </a:rPr>
                                  </m:ctrlPr>
                                </m:accPr>
                                <m:e>
                                  <m:r>
                                    <a:rPr kumimoji="1" lang="en-US" altLang="zh-CN" sz="1600" i="1">
                                      <a:solidFill>
                                        <a:schemeClr val="tx1"/>
                                      </a:solidFill>
                                      <a:latin typeface="Cambria Math" panose="02040503050406030204" pitchFamily="18" charset="0"/>
                                      <a:ea typeface="Cambria Math" panose="02040503050406030204" pitchFamily="18" charset="0"/>
                                    </a:rPr>
                                    <m:t>𝜈</m:t>
                                  </m:r>
                                </m:e>
                              </m:acc>
                            </m:e>
                            <m:sub>
                              <m:r>
                                <a:rPr kumimoji="1" lang="en-US" altLang="zh-CN" sz="1600" i="1">
                                  <a:solidFill>
                                    <a:schemeClr val="tx1"/>
                                  </a:solidFill>
                                  <a:latin typeface="Cambria Math" panose="02040503050406030204" pitchFamily="18" charset="0"/>
                                  <a:ea typeface="Cambria Math" panose="02040503050406030204" pitchFamily="18" charset="0"/>
                                </a:rPr>
                                <m:t>𝜇</m:t>
                              </m:r>
                            </m:sub>
                          </m:sSub>
                        </m:e>
                      </m:d>
                      <m:r>
                        <a:rPr kumimoji="1" lang="en-US" altLang="zh-CN" sz="1600" b="0" i="1" smtClean="0">
                          <a:solidFill>
                            <a:schemeClr val="tx1"/>
                          </a:solidFill>
                          <a:latin typeface="Cambria Math" panose="02040503050406030204" pitchFamily="18" charset="0"/>
                          <a:ea typeface="Cambria Math" panose="02040503050406030204" pitchFamily="18" charset="0"/>
                        </a:rPr>
                        <m:t>=(1.48±0.21±0.08)×</m:t>
                      </m:r>
                      <m:sSup>
                        <m:sSupPr>
                          <m:ctrlPr>
                            <a:rPr kumimoji="1" lang="en-US" altLang="zh-CN" sz="1600" b="0" i="1" smtClean="0">
                              <a:solidFill>
                                <a:schemeClr val="tx1"/>
                              </a:solidFill>
                              <a:latin typeface="Cambria Math" panose="02040503050406030204" pitchFamily="18" charset="0"/>
                              <a:ea typeface="Cambria Math" panose="02040503050406030204" pitchFamily="18" charset="0"/>
                            </a:rPr>
                          </m:ctrlPr>
                        </m:sSupPr>
                        <m:e>
                          <m:r>
                            <a:rPr kumimoji="1" lang="en-US" altLang="zh-CN" sz="1600" b="0" i="1" smtClean="0">
                              <a:solidFill>
                                <a:schemeClr val="tx1"/>
                              </a:solidFill>
                              <a:latin typeface="Cambria Math" panose="02040503050406030204" pitchFamily="18" charset="0"/>
                              <a:ea typeface="Cambria Math" panose="02040503050406030204" pitchFamily="18" charset="0"/>
                            </a:rPr>
                            <m:t>10</m:t>
                          </m:r>
                        </m:e>
                        <m:sup>
                          <m:r>
                            <a:rPr kumimoji="1" lang="en-US" altLang="zh-CN" sz="1600" b="0" i="1" smtClean="0">
                              <a:solidFill>
                                <a:schemeClr val="tx1"/>
                              </a:solidFill>
                              <a:latin typeface="Cambria Math" panose="02040503050406030204" pitchFamily="18" charset="0"/>
                              <a:ea typeface="Cambria Math" panose="02040503050406030204" pitchFamily="18" charset="0"/>
                            </a:rPr>
                            <m:t>−4</m:t>
                          </m:r>
                        </m:sup>
                      </m:sSup>
                    </m:oMath>
                  </m:oMathPara>
                </a14:m>
                <a:endParaRPr kumimoji="1" lang="zh-CN" altLang="en-US" sz="1600" dirty="0">
                  <a:solidFill>
                    <a:schemeClr val="tx1"/>
                  </a:solidFill>
                </a:endParaRPr>
              </a:p>
            </p:txBody>
          </p:sp>
        </mc:Choice>
        <mc:Fallback xmlns="">
          <p:sp>
            <p:nvSpPr>
              <p:cNvPr id="23" name="文本框 22">
                <a:extLst>
                  <a:ext uri="{FF2B5EF4-FFF2-40B4-BE49-F238E27FC236}">
                    <a16:creationId xmlns:a16="http://schemas.microsoft.com/office/drawing/2014/main" id="{8DF348FF-093C-4113-A54C-2496AD703FAB}"/>
                  </a:ext>
                </a:extLst>
              </p:cNvPr>
              <p:cNvSpPr txBox="1">
                <a:spLocks noRot="1" noChangeAspect="1" noMove="1" noResize="1" noEditPoints="1" noAdjustHandles="1" noChangeArrowheads="1" noChangeShapeType="1" noTextEdit="1"/>
              </p:cNvSpPr>
              <p:nvPr/>
            </p:nvSpPr>
            <p:spPr>
              <a:xfrm>
                <a:off x="428863" y="4742334"/>
                <a:ext cx="4849738" cy="376000"/>
              </a:xfrm>
              <a:prstGeom prst="rect">
                <a:avLst/>
              </a:prstGeom>
              <a:blipFill>
                <a:blip r:embed="rId10"/>
                <a:stretch>
                  <a:fillRect b="-48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矩形 23">
                <a:extLst>
                  <a:ext uri="{FF2B5EF4-FFF2-40B4-BE49-F238E27FC236}">
                    <a16:creationId xmlns:a16="http://schemas.microsoft.com/office/drawing/2014/main" id="{96132653-C2DE-4E22-A6D5-2C54A0B4ED4B}"/>
                  </a:ext>
                </a:extLst>
              </p:cNvPr>
              <p:cNvSpPr/>
              <p:nvPr/>
            </p:nvSpPr>
            <p:spPr>
              <a:xfrm>
                <a:off x="5217234" y="5713952"/>
                <a:ext cx="4808239" cy="6929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600" i="1" smtClean="0">
                              <a:solidFill>
                                <a:schemeClr val="tx1"/>
                              </a:solidFill>
                              <a:latin typeface="Cambria Math" panose="02040503050406030204" pitchFamily="18" charset="0"/>
                            </a:rPr>
                          </m:ctrlPr>
                        </m:sSubPr>
                        <m:e>
                          <m:r>
                            <m:rPr>
                              <m:sty m:val="p"/>
                            </m:rPr>
                            <a:rPr kumimoji="1" lang="en-US" altLang="zh-CN" sz="1600" b="0" i="0" smtClean="0">
                              <a:solidFill>
                                <a:schemeClr val="tx1"/>
                              </a:solidFill>
                              <a:latin typeface="Cambria Math" panose="02040503050406030204" pitchFamily="18" charset="0"/>
                            </a:rPr>
                            <m:t>Δ</m:t>
                          </m:r>
                        </m:e>
                        <m:sub>
                          <m:r>
                            <a:rPr kumimoji="1" lang="en-US" altLang="zh-CN" sz="1600" i="1">
                              <a:solidFill>
                                <a:schemeClr val="tx1"/>
                              </a:solidFill>
                              <a:latin typeface="Cambria Math" panose="02040503050406030204" pitchFamily="18" charset="0"/>
                            </a:rPr>
                            <m:t>𝐶𝑃</m:t>
                          </m:r>
                        </m:sub>
                      </m:sSub>
                      <m:r>
                        <a:rPr kumimoji="1" lang="en-US" altLang="zh-CN" sz="1600" b="0" i="1" smtClean="0">
                          <a:solidFill>
                            <a:schemeClr val="tx1"/>
                          </a:solidFill>
                          <a:latin typeface="Cambria Math" panose="02040503050406030204" pitchFamily="18" charset="0"/>
                        </a:rPr>
                        <m:t>=</m:t>
                      </m:r>
                      <m:f>
                        <m:fPr>
                          <m:ctrlPr>
                            <a:rPr kumimoji="1" lang="en-US" altLang="zh-CN" sz="1600" i="1" smtClean="0">
                              <a:solidFill>
                                <a:schemeClr val="tx1"/>
                              </a:solidFill>
                              <a:latin typeface="Cambria Math" panose="02040503050406030204" pitchFamily="18" charset="0"/>
                              <a:ea typeface="Cambria Math" panose="02040503050406030204" pitchFamily="18" charset="0"/>
                            </a:rPr>
                          </m:ctrlPr>
                        </m:fPr>
                        <m:num>
                          <m:sSub>
                            <m:sSubPr>
                              <m:ctrlPr>
                                <a:rPr kumimoji="1" lang="en-US" altLang="zh-CN" sz="1600" i="1" smtClean="0">
                                  <a:solidFill>
                                    <a:schemeClr val="tx1"/>
                                  </a:solidFill>
                                  <a:latin typeface="Cambria Math" panose="02040503050406030204" pitchFamily="18" charset="0"/>
                                  <a:ea typeface="Cambria Math" panose="02040503050406030204" pitchFamily="18" charset="0"/>
                                </a:rPr>
                              </m:ctrlPr>
                            </m:sSubPr>
                            <m:e>
                              <m:r>
                                <a:rPr lang="en-US" altLang="zh-CN" sz="1600" i="1">
                                  <a:solidFill>
                                    <a:schemeClr val="tx1"/>
                                  </a:solidFill>
                                  <a:latin typeface="Cambria Math" panose="02040503050406030204" pitchFamily="18" charset="0"/>
                                  <a:ea typeface="Cambria Math" panose="02040503050406030204" pitchFamily="18" charset="0"/>
                                </a:rPr>
                                <m:t>ℬ</m:t>
                              </m:r>
                            </m:e>
                            <m:sub>
                              <m:r>
                                <a:rPr lang="en-US" altLang="zh-CN" sz="1600" i="1">
                                  <a:solidFill>
                                    <a:schemeClr val="tx1"/>
                                  </a:solidFill>
                                  <a:latin typeface="Cambria Math" panose="02040503050406030204" pitchFamily="18" charset="0"/>
                                  <a:ea typeface="Cambria Math" panose="02040503050406030204" pitchFamily="18" charset="0"/>
                                </a:rPr>
                                <m:t>𝛬</m:t>
                              </m:r>
                              <m:r>
                                <a:rPr lang="en-US" altLang="zh-CN" sz="1600" i="1">
                                  <a:solidFill>
                                    <a:schemeClr val="tx1"/>
                                  </a:solidFill>
                                  <a:latin typeface="Cambria Math" panose="02040503050406030204" pitchFamily="18" charset="0"/>
                                  <a:ea typeface="Cambria Math" panose="02040503050406030204" pitchFamily="18" charset="0"/>
                                </a:rPr>
                                <m:t>→</m:t>
                              </m:r>
                              <m:r>
                                <a:rPr lang="en-US" altLang="zh-CN" sz="1600" i="1">
                                  <a:solidFill>
                                    <a:schemeClr val="tx1"/>
                                  </a:solidFill>
                                  <a:latin typeface="Cambria Math" panose="02040503050406030204" pitchFamily="18" charset="0"/>
                                  <a:ea typeface="Cambria Math" panose="02040503050406030204" pitchFamily="18" charset="0"/>
                                </a:rPr>
                                <m:t>𝑝</m:t>
                              </m:r>
                              <m:sSup>
                                <m:sSupPr>
                                  <m:ctrlPr>
                                    <a:rPr lang="en-US" altLang="zh-CN" sz="1600" i="1">
                                      <a:solidFill>
                                        <a:schemeClr val="tx1"/>
                                      </a:solidFill>
                                      <a:latin typeface="Cambria Math" panose="02040503050406030204" pitchFamily="18" charset="0"/>
                                      <a:ea typeface="Cambria Math" panose="02040503050406030204" pitchFamily="18" charset="0"/>
                                    </a:rPr>
                                  </m:ctrlPr>
                                </m:sSupPr>
                                <m:e>
                                  <m:r>
                                    <a:rPr lang="en-US" altLang="zh-CN" sz="1600" i="1">
                                      <a:solidFill>
                                        <a:schemeClr val="tx1"/>
                                      </a:solidFill>
                                      <a:latin typeface="Cambria Math" panose="02040503050406030204" pitchFamily="18" charset="0"/>
                                      <a:ea typeface="Cambria Math" panose="02040503050406030204" pitchFamily="18" charset="0"/>
                                    </a:rPr>
                                    <m:t>𝜇</m:t>
                                  </m:r>
                                </m:e>
                                <m:sup>
                                  <m:r>
                                    <a:rPr lang="en-US" altLang="zh-CN" sz="1600" i="1">
                                      <a:solidFill>
                                        <a:schemeClr val="tx1"/>
                                      </a:solidFill>
                                      <a:latin typeface="Cambria Math" panose="02040503050406030204" pitchFamily="18" charset="0"/>
                                      <a:ea typeface="Cambria Math" panose="02040503050406030204" pitchFamily="18" charset="0"/>
                                    </a:rPr>
                                    <m:t>−</m:t>
                                  </m:r>
                                </m:sup>
                              </m:sSup>
                              <m:sSub>
                                <m:sSubPr>
                                  <m:ctrlPr>
                                    <a:rPr lang="en-US" altLang="zh-CN" sz="1600" i="1">
                                      <a:solidFill>
                                        <a:schemeClr val="tx1"/>
                                      </a:solidFill>
                                      <a:latin typeface="Cambria Math" panose="02040503050406030204" pitchFamily="18" charset="0"/>
                                      <a:ea typeface="Cambria Math" panose="02040503050406030204" pitchFamily="18" charset="0"/>
                                    </a:rPr>
                                  </m:ctrlPr>
                                </m:sSubPr>
                                <m:e>
                                  <m:acc>
                                    <m:accPr>
                                      <m:chr m:val="̅"/>
                                      <m:ctrlPr>
                                        <a:rPr lang="en-US" altLang="zh-CN" sz="1600" i="1">
                                          <a:solidFill>
                                            <a:schemeClr val="tx1"/>
                                          </a:solidFill>
                                          <a:latin typeface="Cambria Math" panose="02040503050406030204" pitchFamily="18" charset="0"/>
                                          <a:ea typeface="Cambria Math" panose="02040503050406030204" pitchFamily="18" charset="0"/>
                                        </a:rPr>
                                      </m:ctrlPr>
                                    </m:accPr>
                                    <m:e>
                                      <m:r>
                                        <a:rPr lang="en-US" altLang="zh-CN" sz="1600" i="1">
                                          <a:solidFill>
                                            <a:schemeClr val="tx1"/>
                                          </a:solidFill>
                                          <a:latin typeface="Cambria Math" panose="02040503050406030204" pitchFamily="18" charset="0"/>
                                          <a:ea typeface="Cambria Math" panose="02040503050406030204" pitchFamily="18" charset="0"/>
                                        </a:rPr>
                                        <m:t>𝜈</m:t>
                                      </m:r>
                                    </m:e>
                                  </m:acc>
                                </m:e>
                                <m:sub>
                                  <m:r>
                                    <a:rPr lang="en-US" altLang="zh-CN" sz="1600" i="1">
                                      <a:solidFill>
                                        <a:schemeClr val="tx1"/>
                                      </a:solidFill>
                                      <a:latin typeface="Cambria Math" panose="02040503050406030204" pitchFamily="18" charset="0"/>
                                      <a:ea typeface="Cambria Math" panose="02040503050406030204" pitchFamily="18" charset="0"/>
                                    </a:rPr>
                                    <m:t>𝜇</m:t>
                                  </m:r>
                                </m:sub>
                              </m:sSub>
                            </m:sub>
                          </m:sSub>
                          <m:r>
                            <a:rPr kumimoji="1" lang="en-US" altLang="zh-CN" sz="1600" b="0" i="1" smtClean="0">
                              <a:solidFill>
                                <a:schemeClr val="tx1"/>
                              </a:solidFill>
                              <a:latin typeface="Cambria Math" panose="02040503050406030204" pitchFamily="18" charset="0"/>
                              <a:ea typeface="Cambria Math" panose="02040503050406030204" pitchFamily="18" charset="0"/>
                            </a:rPr>
                            <m:t>−</m:t>
                          </m:r>
                          <m:sSub>
                            <m:sSubPr>
                              <m:ctrlPr>
                                <a:rPr kumimoji="1" lang="en-US" altLang="zh-CN" sz="1600" i="1">
                                  <a:solidFill>
                                    <a:schemeClr val="tx1"/>
                                  </a:solidFill>
                                  <a:latin typeface="Cambria Math" panose="02040503050406030204" pitchFamily="18" charset="0"/>
                                  <a:ea typeface="Cambria Math" panose="02040503050406030204" pitchFamily="18" charset="0"/>
                                </a:rPr>
                              </m:ctrlPr>
                            </m:sSubPr>
                            <m:e>
                              <m:r>
                                <a:rPr lang="en-US" altLang="zh-CN" sz="1600" i="1">
                                  <a:solidFill>
                                    <a:schemeClr val="tx1"/>
                                  </a:solidFill>
                                  <a:latin typeface="Cambria Math" panose="02040503050406030204" pitchFamily="18" charset="0"/>
                                  <a:ea typeface="Cambria Math" panose="02040503050406030204" pitchFamily="18" charset="0"/>
                                </a:rPr>
                                <m:t>ℬ</m:t>
                              </m:r>
                            </m:e>
                            <m:sub>
                              <m:acc>
                                <m:accPr>
                                  <m:chr m:val="̅"/>
                                  <m:ctrlPr>
                                    <a:rPr kumimoji="1" lang="en-US" altLang="zh-CN" sz="1600" i="1" smtClean="0">
                                      <a:solidFill>
                                        <a:schemeClr val="tx1"/>
                                      </a:solidFill>
                                      <a:latin typeface="Cambria Math" panose="02040503050406030204" pitchFamily="18" charset="0"/>
                                      <a:ea typeface="Cambria Math" panose="02040503050406030204" pitchFamily="18" charset="0"/>
                                    </a:rPr>
                                  </m:ctrlPr>
                                </m:accPr>
                                <m:e>
                                  <m:r>
                                    <a:rPr lang="en-US" altLang="zh-CN" sz="1600" i="1">
                                      <a:solidFill>
                                        <a:schemeClr val="tx1"/>
                                      </a:solidFill>
                                      <a:latin typeface="Cambria Math" panose="02040503050406030204" pitchFamily="18" charset="0"/>
                                      <a:ea typeface="Cambria Math" panose="02040503050406030204" pitchFamily="18" charset="0"/>
                                    </a:rPr>
                                    <m:t>𝛬</m:t>
                                  </m:r>
                                </m:e>
                              </m:acc>
                              <m:r>
                                <a:rPr lang="en-US" altLang="zh-CN" sz="1600" i="1">
                                  <a:solidFill>
                                    <a:schemeClr val="tx1"/>
                                  </a:solidFill>
                                  <a:latin typeface="Cambria Math" panose="02040503050406030204" pitchFamily="18" charset="0"/>
                                  <a:ea typeface="Cambria Math" panose="02040503050406030204" pitchFamily="18" charset="0"/>
                                </a:rPr>
                                <m:t>→</m:t>
                              </m:r>
                              <m:acc>
                                <m:accPr>
                                  <m:chr m:val="̅"/>
                                  <m:ctrlPr>
                                    <a:rPr kumimoji="1" lang="en-US" altLang="zh-CN" sz="1600" i="1">
                                      <a:solidFill>
                                        <a:schemeClr val="tx1"/>
                                      </a:solidFill>
                                      <a:latin typeface="Cambria Math" panose="02040503050406030204" pitchFamily="18" charset="0"/>
                                      <a:ea typeface="Cambria Math" panose="02040503050406030204" pitchFamily="18" charset="0"/>
                                    </a:rPr>
                                  </m:ctrlPr>
                                </m:accPr>
                                <m:e>
                                  <m:r>
                                    <a:rPr kumimoji="1" lang="en-US" altLang="zh-CN" sz="1600" b="0" i="1" smtClean="0">
                                      <a:solidFill>
                                        <a:schemeClr val="tx1"/>
                                      </a:solidFill>
                                      <a:latin typeface="Cambria Math" panose="02040503050406030204" pitchFamily="18" charset="0"/>
                                      <a:ea typeface="Cambria Math" panose="02040503050406030204" pitchFamily="18" charset="0"/>
                                    </a:rPr>
                                    <m:t>𝑝</m:t>
                                  </m:r>
                                </m:e>
                              </m:acc>
                              <m:sSup>
                                <m:sSupPr>
                                  <m:ctrlPr>
                                    <a:rPr lang="en-US" altLang="zh-CN" sz="1600" i="1">
                                      <a:solidFill>
                                        <a:schemeClr val="tx1"/>
                                      </a:solidFill>
                                      <a:latin typeface="Cambria Math" panose="02040503050406030204" pitchFamily="18" charset="0"/>
                                      <a:ea typeface="Cambria Math" panose="02040503050406030204" pitchFamily="18" charset="0"/>
                                    </a:rPr>
                                  </m:ctrlPr>
                                </m:sSupPr>
                                <m:e>
                                  <m:r>
                                    <a:rPr lang="en-US" altLang="zh-CN" sz="1600" i="1">
                                      <a:solidFill>
                                        <a:schemeClr val="tx1"/>
                                      </a:solidFill>
                                      <a:latin typeface="Cambria Math" panose="02040503050406030204" pitchFamily="18" charset="0"/>
                                      <a:ea typeface="Cambria Math" panose="02040503050406030204" pitchFamily="18" charset="0"/>
                                    </a:rPr>
                                    <m:t>𝜇</m:t>
                                  </m:r>
                                </m:e>
                                <m:sup>
                                  <m:r>
                                    <a:rPr lang="en-US" altLang="zh-CN" sz="1600" b="0" i="1" smtClean="0">
                                      <a:solidFill>
                                        <a:schemeClr val="tx1"/>
                                      </a:solidFill>
                                      <a:latin typeface="Cambria Math" panose="02040503050406030204" pitchFamily="18" charset="0"/>
                                      <a:ea typeface="Cambria Math" panose="02040503050406030204" pitchFamily="18" charset="0"/>
                                    </a:rPr>
                                    <m:t>+</m:t>
                                  </m:r>
                                </m:sup>
                              </m:sSup>
                              <m:sSub>
                                <m:sSubPr>
                                  <m:ctrlPr>
                                    <a:rPr lang="en-US" altLang="zh-CN" sz="1600" i="1" smtClean="0">
                                      <a:solidFill>
                                        <a:schemeClr val="tx1"/>
                                      </a:solidFill>
                                      <a:latin typeface="Cambria Math" panose="02040503050406030204" pitchFamily="18" charset="0"/>
                                      <a:ea typeface="Cambria Math" panose="02040503050406030204" pitchFamily="18" charset="0"/>
                                    </a:rPr>
                                  </m:ctrlPr>
                                </m:sSubPr>
                                <m:e>
                                  <m:r>
                                    <a:rPr lang="en-US" altLang="zh-CN" sz="1600" i="1" smtClean="0">
                                      <a:solidFill>
                                        <a:schemeClr val="tx1"/>
                                      </a:solidFill>
                                      <a:latin typeface="Cambria Math" panose="02040503050406030204" pitchFamily="18" charset="0"/>
                                      <a:ea typeface="Cambria Math" panose="02040503050406030204" pitchFamily="18" charset="0"/>
                                    </a:rPr>
                                    <m:t>𝜈</m:t>
                                  </m:r>
                                </m:e>
                                <m:sub>
                                  <m:r>
                                    <a:rPr lang="en-US" altLang="zh-CN" sz="1600" i="1">
                                      <a:solidFill>
                                        <a:schemeClr val="tx1"/>
                                      </a:solidFill>
                                      <a:latin typeface="Cambria Math" panose="02040503050406030204" pitchFamily="18" charset="0"/>
                                      <a:ea typeface="Cambria Math" panose="02040503050406030204" pitchFamily="18" charset="0"/>
                                    </a:rPr>
                                    <m:t>𝜇</m:t>
                                  </m:r>
                                </m:sub>
                              </m:sSub>
                            </m:sub>
                          </m:sSub>
                        </m:num>
                        <m:den>
                          <m:sSub>
                            <m:sSubPr>
                              <m:ctrlPr>
                                <a:rPr kumimoji="1" lang="en-US" altLang="zh-CN" sz="1600" i="1">
                                  <a:solidFill>
                                    <a:schemeClr val="tx1"/>
                                  </a:solidFill>
                                  <a:latin typeface="Cambria Math" panose="02040503050406030204" pitchFamily="18" charset="0"/>
                                  <a:ea typeface="Cambria Math" panose="02040503050406030204" pitchFamily="18" charset="0"/>
                                </a:rPr>
                              </m:ctrlPr>
                            </m:sSubPr>
                            <m:e>
                              <m:r>
                                <a:rPr lang="en-US" altLang="zh-CN" sz="1600" i="1">
                                  <a:solidFill>
                                    <a:schemeClr val="tx1"/>
                                  </a:solidFill>
                                  <a:latin typeface="Cambria Math" panose="02040503050406030204" pitchFamily="18" charset="0"/>
                                  <a:ea typeface="Cambria Math" panose="02040503050406030204" pitchFamily="18" charset="0"/>
                                </a:rPr>
                                <m:t>ℬ</m:t>
                              </m:r>
                            </m:e>
                            <m:sub>
                              <m:r>
                                <a:rPr lang="en-US" altLang="zh-CN" sz="1600" i="1">
                                  <a:solidFill>
                                    <a:schemeClr val="tx1"/>
                                  </a:solidFill>
                                  <a:latin typeface="Cambria Math" panose="02040503050406030204" pitchFamily="18" charset="0"/>
                                  <a:ea typeface="Cambria Math" panose="02040503050406030204" pitchFamily="18" charset="0"/>
                                </a:rPr>
                                <m:t>𝛬</m:t>
                              </m:r>
                              <m:r>
                                <a:rPr lang="en-US" altLang="zh-CN" sz="1600" i="1">
                                  <a:solidFill>
                                    <a:schemeClr val="tx1"/>
                                  </a:solidFill>
                                  <a:latin typeface="Cambria Math" panose="02040503050406030204" pitchFamily="18" charset="0"/>
                                  <a:ea typeface="Cambria Math" panose="02040503050406030204" pitchFamily="18" charset="0"/>
                                </a:rPr>
                                <m:t>→</m:t>
                              </m:r>
                              <m:r>
                                <a:rPr lang="en-US" altLang="zh-CN" sz="1600" i="1">
                                  <a:solidFill>
                                    <a:schemeClr val="tx1"/>
                                  </a:solidFill>
                                  <a:latin typeface="Cambria Math" panose="02040503050406030204" pitchFamily="18" charset="0"/>
                                  <a:ea typeface="Cambria Math" panose="02040503050406030204" pitchFamily="18" charset="0"/>
                                </a:rPr>
                                <m:t>𝑝</m:t>
                              </m:r>
                              <m:sSup>
                                <m:sSupPr>
                                  <m:ctrlPr>
                                    <a:rPr lang="en-US" altLang="zh-CN" sz="1600" i="1">
                                      <a:solidFill>
                                        <a:schemeClr val="tx1"/>
                                      </a:solidFill>
                                      <a:latin typeface="Cambria Math" panose="02040503050406030204" pitchFamily="18" charset="0"/>
                                      <a:ea typeface="Cambria Math" panose="02040503050406030204" pitchFamily="18" charset="0"/>
                                    </a:rPr>
                                  </m:ctrlPr>
                                </m:sSupPr>
                                <m:e>
                                  <m:r>
                                    <a:rPr lang="en-US" altLang="zh-CN" sz="1600" i="1">
                                      <a:solidFill>
                                        <a:schemeClr val="tx1"/>
                                      </a:solidFill>
                                      <a:latin typeface="Cambria Math" panose="02040503050406030204" pitchFamily="18" charset="0"/>
                                      <a:ea typeface="Cambria Math" panose="02040503050406030204" pitchFamily="18" charset="0"/>
                                    </a:rPr>
                                    <m:t>𝜇</m:t>
                                  </m:r>
                                </m:e>
                                <m:sup>
                                  <m:r>
                                    <a:rPr lang="en-US" altLang="zh-CN" sz="1600" i="1">
                                      <a:solidFill>
                                        <a:schemeClr val="tx1"/>
                                      </a:solidFill>
                                      <a:latin typeface="Cambria Math" panose="02040503050406030204" pitchFamily="18" charset="0"/>
                                      <a:ea typeface="Cambria Math" panose="02040503050406030204" pitchFamily="18" charset="0"/>
                                    </a:rPr>
                                    <m:t>−</m:t>
                                  </m:r>
                                </m:sup>
                              </m:sSup>
                              <m:sSub>
                                <m:sSubPr>
                                  <m:ctrlPr>
                                    <a:rPr lang="en-US" altLang="zh-CN" sz="1600" i="1">
                                      <a:solidFill>
                                        <a:schemeClr val="tx1"/>
                                      </a:solidFill>
                                      <a:latin typeface="Cambria Math" panose="02040503050406030204" pitchFamily="18" charset="0"/>
                                      <a:ea typeface="Cambria Math" panose="02040503050406030204" pitchFamily="18" charset="0"/>
                                    </a:rPr>
                                  </m:ctrlPr>
                                </m:sSubPr>
                                <m:e>
                                  <m:acc>
                                    <m:accPr>
                                      <m:chr m:val="̅"/>
                                      <m:ctrlPr>
                                        <a:rPr lang="en-US" altLang="zh-CN" sz="1600" i="1">
                                          <a:solidFill>
                                            <a:schemeClr val="tx1"/>
                                          </a:solidFill>
                                          <a:latin typeface="Cambria Math" panose="02040503050406030204" pitchFamily="18" charset="0"/>
                                          <a:ea typeface="Cambria Math" panose="02040503050406030204" pitchFamily="18" charset="0"/>
                                        </a:rPr>
                                      </m:ctrlPr>
                                    </m:accPr>
                                    <m:e>
                                      <m:r>
                                        <a:rPr lang="en-US" altLang="zh-CN" sz="1600" i="1">
                                          <a:solidFill>
                                            <a:schemeClr val="tx1"/>
                                          </a:solidFill>
                                          <a:latin typeface="Cambria Math" panose="02040503050406030204" pitchFamily="18" charset="0"/>
                                          <a:ea typeface="Cambria Math" panose="02040503050406030204" pitchFamily="18" charset="0"/>
                                        </a:rPr>
                                        <m:t>𝜈</m:t>
                                      </m:r>
                                    </m:e>
                                  </m:acc>
                                </m:e>
                                <m:sub>
                                  <m:r>
                                    <a:rPr lang="en-US" altLang="zh-CN" sz="1600" i="1">
                                      <a:solidFill>
                                        <a:schemeClr val="tx1"/>
                                      </a:solidFill>
                                      <a:latin typeface="Cambria Math" panose="02040503050406030204" pitchFamily="18" charset="0"/>
                                      <a:ea typeface="Cambria Math" panose="02040503050406030204" pitchFamily="18" charset="0"/>
                                    </a:rPr>
                                    <m:t>𝜇</m:t>
                                  </m:r>
                                </m:sub>
                              </m:sSub>
                            </m:sub>
                          </m:sSub>
                          <m:r>
                            <a:rPr lang="en-US" altLang="zh-CN" sz="1600" b="0" i="1" smtClean="0">
                              <a:solidFill>
                                <a:schemeClr val="tx1"/>
                              </a:solidFill>
                              <a:latin typeface="Cambria Math" panose="02040503050406030204" pitchFamily="18" charset="0"/>
                              <a:ea typeface="Cambria Math" panose="02040503050406030204" pitchFamily="18" charset="0"/>
                            </a:rPr>
                            <m:t>+</m:t>
                          </m:r>
                          <m:sSub>
                            <m:sSubPr>
                              <m:ctrlPr>
                                <a:rPr kumimoji="1" lang="en-US" altLang="zh-CN" sz="1600" i="1">
                                  <a:solidFill>
                                    <a:schemeClr val="tx1"/>
                                  </a:solidFill>
                                  <a:latin typeface="Cambria Math" panose="02040503050406030204" pitchFamily="18" charset="0"/>
                                  <a:ea typeface="Cambria Math" panose="02040503050406030204" pitchFamily="18" charset="0"/>
                                </a:rPr>
                              </m:ctrlPr>
                            </m:sSubPr>
                            <m:e>
                              <m:r>
                                <a:rPr lang="en-US" altLang="zh-CN" sz="1600" i="1">
                                  <a:solidFill>
                                    <a:schemeClr val="tx1"/>
                                  </a:solidFill>
                                  <a:latin typeface="Cambria Math" panose="02040503050406030204" pitchFamily="18" charset="0"/>
                                  <a:ea typeface="Cambria Math" panose="02040503050406030204" pitchFamily="18" charset="0"/>
                                </a:rPr>
                                <m:t>ℬ</m:t>
                              </m:r>
                            </m:e>
                            <m:sub>
                              <m:acc>
                                <m:accPr>
                                  <m:chr m:val="̅"/>
                                  <m:ctrlPr>
                                    <a:rPr kumimoji="1" lang="en-US" altLang="zh-CN" sz="1600" i="1">
                                      <a:solidFill>
                                        <a:schemeClr val="tx1"/>
                                      </a:solidFill>
                                      <a:latin typeface="Cambria Math" panose="02040503050406030204" pitchFamily="18" charset="0"/>
                                      <a:ea typeface="Cambria Math" panose="02040503050406030204" pitchFamily="18" charset="0"/>
                                    </a:rPr>
                                  </m:ctrlPr>
                                </m:accPr>
                                <m:e>
                                  <m:r>
                                    <a:rPr lang="en-US" altLang="zh-CN" sz="1600" i="1">
                                      <a:solidFill>
                                        <a:schemeClr val="tx1"/>
                                      </a:solidFill>
                                      <a:latin typeface="Cambria Math" panose="02040503050406030204" pitchFamily="18" charset="0"/>
                                      <a:ea typeface="Cambria Math" panose="02040503050406030204" pitchFamily="18" charset="0"/>
                                    </a:rPr>
                                    <m:t>𝛬</m:t>
                                  </m:r>
                                </m:e>
                              </m:acc>
                              <m:r>
                                <a:rPr lang="en-US" altLang="zh-CN" sz="1600" i="1">
                                  <a:solidFill>
                                    <a:schemeClr val="tx1"/>
                                  </a:solidFill>
                                  <a:latin typeface="Cambria Math" panose="02040503050406030204" pitchFamily="18" charset="0"/>
                                  <a:ea typeface="Cambria Math" panose="02040503050406030204" pitchFamily="18" charset="0"/>
                                </a:rPr>
                                <m:t>→</m:t>
                              </m:r>
                              <m:acc>
                                <m:accPr>
                                  <m:chr m:val="̅"/>
                                  <m:ctrlPr>
                                    <a:rPr kumimoji="1" lang="en-US" altLang="zh-CN" sz="1600" i="1">
                                      <a:solidFill>
                                        <a:schemeClr val="tx1"/>
                                      </a:solidFill>
                                      <a:latin typeface="Cambria Math" panose="02040503050406030204" pitchFamily="18" charset="0"/>
                                      <a:ea typeface="Cambria Math" panose="02040503050406030204" pitchFamily="18" charset="0"/>
                                    </a:rPr>
                                  </m:ctrlPr>
                                </m:accPr>
                                <m:e>
                                  <m:r>
                                    <a:rPr kumimoji="1" lang="en-US" altLang="zh-CN" sz="1600" i="1">
                                      <a:solidFill>
                                        <a:schemeClr val="tx1"/>
                                      </a:solidFill>
                                      <a:latin typeface="Cambria Math" panose="02040503050406030204" pitchFamily="18" charset="0"/>
                                      <a:ea typeface="Cambria Math" panose="02040503050406030204" pitchFamily="18" charset="0"/>
                                    </a:rPr>
                                    <m:t>𝑝</m:t>
                                  </m:r>
                                </m:e>
                              </m:acc>
                              <m:sSup>
                                <m:sSupPr>
                                  <m:ctrlPr>
                                    <a:rPr lang="en-US" altLang="zh-CN" sz="1600" i="1">
                                      <a:solidFill>
                                        <a:schemeClr val="tx1"/>
                                      </a:solidFill>
                                      <a:latin typeface="Cambria Math" panose="02040503050406030204" pitchFamily="18" charset="0"/>
                                      <a:ea typeface="Cambria Math" panose="02040503050406030204" pitchFamily="18" charset="0"/>
                                    </a:rPr>
                                  </m:ctrlPr>
                                </m:sSupPr>
                                <m:e>
                                  <m:r>
                                    <a:rPr lang="en-US" altLang="zh-CN" sz="1600" i="1">
                                      <a:solidFill>
                                        <a:schemeClr val="tx1"/>
                                      </a:solidFill>
                                      <a:latin typeface="Cambria Math" panose="02040503050406030204" pitchFamily="18" charset="0"/>
                                      <a:ea typeface="Cambria Math" panose="02040503050406030204" pitchFamily="18" charset="0"/>
                                    </a:rPr>
                                    <m:t>𝜇</m:t>
                                  </m:r>
                                </m:e>
                                <m:sup>
                                  <m:r>
                                    <a:rPr lang="en-US" altLang="zh-CN" sz="1600" i="1">
                                      <a:solidFill>
                                        <a:schemeClr val="tx1"/>
                                      </a:solidFill>
                                      <a:latin typeface="Cambria Math" panose="02040503050406030204" pitchFamily="18" charset="0"/>
                                      <a:ea typeface="Cambria Math" panose="02040503050406030204" pitchFamily="18" charset="0"/>
                                    </a:rPr>
                                    <m:t>+</m:t>
                                  </m:r>
                                </m:sup>
                              </m:sSup>
                              <m:sSub>
                                <m:sSubPr>
                                  <m:ctrlPr>
                                    <a:rPr lang="en-US" altLang="zh-CN" sz="1600" i="1">
                                      <a:solidFill>
                                        <a:schemeClr val="tx1"/>
                                      </a:solidFill>
                                      <a:latin typeface="Cambria Math" panose="02040503050406030204" pitchFamily="18" charset="0"/>
                                      <a:ea typeface="Cambria Math" panose="02040503050406030204" pitchFamily="18" charset="0"/>
                                    </a:rPr>
                                  </m:ctrlPr>
                                </m:sSubPr>
                                <m:e>
                                  <m:r>
                                    <a:rPr lang="en-US" altLang="zh-CN" sz="1600" i="1">
                                      <a:solidFill>
                                        <a:schemeClr val="tx1"/>
                                      </a:solidFill>
                                      <a:latin typeface="Cambria Math" panose="02040503050406030204" pitchFamily="18" charset="0"/>
                                      <a:ea typeface="Cambria Math" panose="02040503050406030204" pitchFamily="18" charset="0"/>
                                    </a:rPr>
                                    <m:t>𝜈</m:t>
                                  </m:r>
                                </m:e>
                                <m:sub>
                                  <m:r>
                                    <a:rPr lang="en-US" altLang="zh-CN" sz="1600" i="1">
                                      <a:solidFill>
                                        <a:schemeClr val="tx1"/>
                                      </a:solidFill>
                                      <a:latin typeface="Cambria Math" panose="02040503050406030204" pitchFamily="18" charset="0"/>
                                      <a:ea typeface="Cambria Math" panose="02040503050406030204" pitchFamily="18" charset="0"/>
                                    </a:rPr>
                                    <m:t>𝜇</m:t>
                                  </m:r>
                                </m:sub>
                              </m:sSub>
                            </m:sub>
                          </m:sSub>
                        </m:den>
                      </m:f>
                      <m:r>
                        <a:rPr lang="en-US" altLang="zh-CN" sz="1600" b="0" i="1" smtClean="0">
                          <a:solidFill>
                            <a:schemeClr val="tx1"/>
                          </a:solidFill>
                          <a:latin typeface="Cambria Math" panose="02040503050406030204" pitchFamily="18" charset="0"/>
                          <a:ea typeface="Cambria Math" panose="02040503050406030204" pitchFamily="18" charset="0"/>
                        </a:rPr>
                        <m:t>=</m:t>
                      </m:r>
                      <m:r>
                        <a:rPr kumimoji="1" lang="en-US" altLang="zh-CN" sz="1600" b="0" i="1" smtClean="0">
                          <a:latin typeface="Cambria Math" panose="02040503050406030204" pitchFamily="18" charset="0"/>
                        </a:rPr>
                        <m:t>0.02±0.14±0.02</m:t>
                      </m:r>
                    </m:oMath>
                  </m:oMathPara>
                </a14:m>
                <a:endParaRPr lang="zh-CN" altLang="en-US" sz="1600" dirty="0">
                  <a:solidFill>
                    <a:schemeClr val="tx1"/>
                  </a:solidFill>
                </a:endParaRPr>
              </a:p>
            </p:txBody>
          </p:sp>
        </mc:Choice>
        <mc:Fallback xmlns="">
          <p:sp>
            <p:nvSpPr>
              <p:cNvPr id="24" name="矩形 23">
                <a:extLst>
                  <a:ext uri="{FF2B5EF4-FFF2-40B4-BE49-F238E27FC236}">
                    <a16:creationId xmlns:a16="http://schemas.microsoft.com/office/drawing/2014/main" id="{96132653-C2DE-4E22-A6D5-2C54A0B4ED4B}"/>
                  </a:ext>
                </a:extLst>
              </p:cNvPr>
              <p:cNvSpPr>
                <a:spLocks noRot="1" noChangeAspect="1" noMove="1" noResize="1" noEditPoints="1" noAdjustHandles="1" noChangeArrowheads="1" noChangeShapeType="1" noTextEdit="1"/>
              </p:cNvSpPr>
              <p:nvPr/>
            </p:nvSpPr>
            <p:spPr>
              <a:xfrm>
                <a:off x="5217234" y="5713952"/>
                <a:ext cx="4808239" cy="692947"/>
              </a:xfrm>
              <a:prstGeom prst="rect">
                <a:avLst/>
              </a:prstGeom>
              <a:blipFill>
                <a:blip r:embed="rId11"/>
                <a:stretch>
                  <a:fillRect/>
                </a:stretch>
              </a:blipFill>
            </p:spPr>
            <p:txBody>
              <a:bodyPr/>
              <a:lstStyle/>
              <a:p>
                <a:r>
                  <a:rPr lang="zh-CN" altLang="en-US">
                    <a:noFill/>
                  </a:rPr>
                  <a:t> </a:t>
                </a:r>
              </a:p>
            </p:txBody>
          </p:sp>
        </mc:Fallback>
      </mc:AlternateContent>
      <p:sp>
        <p:nvSpPr>
          <p:cNvPr id="25" name="文本框 24">
            <a:extLst>
              <a:ext uri="{FF2B5EF4-FFF2-40B4-BE49-F238E27FC236}">
                <a16:creationId xmlns:a16="http://schemas.microsoft.com/office/drawing/2014/main" id="{174581CA-CFC2-49EA-8746-8C66E0624CE4}"/>
              </a:ext>
            </a:extLst>
          </p:cNvPr>
          <p:cNvSpPr txBox="1"/>
          <p:nvPr/>
        </p:nvSpPr>
        <p:spPr>
          <a:xfrm>
            <a:off x="5296698" y="4148731"/>
            <a:ext cx="2709524" cy="338554"/>
          </a:xfrm>
          <a:prstGeom prst="rect">
            <a:avLst/>
          </a:prstGeom>
          <a:solidFill>
            <a:srgbClr val="0E419C"/>
          </a:solidFill>
          <a:ln>
            <a:noFill/>
          </a:ln>
        </p:spPr>
        <p:txBody>
          <a:bodyPr wrap="square" rtlCol="0">
            <a:spAutoFit/>
          </a:bodyPr>
          <a:lstStyle/>
          <a:p>
            <a:r>
              <a:rPr lang="es-ES" altLang="zh-CN" sz="1600" dirty="0">
                <a:solidFill>
                  <a:schemeClr val="bg1"/>
                </a:solidFill>
                <a:latin typeface="Times New Roman" panose="02020603050405020304" pitchFamily="18" charset="0"/>
                <a:cs typeface="Times New Roman" panose="02020603050405020304" pitchFamily="18" charset="0"/>
              </a:rPr>
              <a:t>Test lepton flavor universality </a:t>
            </a:r>
          </a:p>
        </p:txBody>
      </p:sp>
      <p:sp>
        <p:nvSpPr>
          <p:cNvPr id="26" name="文本框 25">
            <a:extLst>
              <a:ext uri="{FF2B5EF4-FFF2-40B4-BE49-F238E27FC236}">
                <a16:creationId xmlns:a16="http://schemas.microsoft.com/office/drawing/2014/main" id="{CC87805F-A12B-4884-986A-1F813C234AA9}"/>
              </a:ext>
            </a:extLst>
          </p:cNvPr>
          <p:cNvSpPr txBox="1"/>
          <p:nvPr/>
        </p:nvSpPr>
        <p:spPr>
          <a:xfrm>
            <a:off x="5361389" y="5363572"/>
            <a:ext cx="2113464" cy="338554"/>
          </a:xfrm>
          <a:prstGeom prst="rect">
            <a:avLst/>
          </a:prstGeom>
          <a:solidFill>
            <a:srgbClr val="0E419C"/>
          </a:solidFill>
          <a:ln>
            <a:noFill/>
          </a:ln>
        </p:spPr>
        <p:txBody>
          <a:bodyPr wrap="square" rtlCol="0">
            <a:spAutoFit/>
          </a:bodyPr>
          <a:lstStyle/>
          <a:p>
            <a:r>
              <a:rPr lang="es-ES" altLang="zh-CN" sz="1600" dirty="0">
                <a:solidFill>
                  <a:schemeClr val="bg1"/>
                </a:solidFill>
                <a:latin typeface="Times New Roman" panose="02020603050405020304" pitchFamily="18" charset="0"/>
                <a:cs typeface="Times New Roman" panose="02020603050405020304" pitchFamily="18" charset="0"/>
              </a:rPr>
              <a:t>Search for CP violation</a:t>
            </a:r>
          </a:p>
        </p:txBody>
      </p:sp>
      <p:pic>
        <p:nvPicPr>
          <p:cNvPr id="27" name="图片 26">
            <a:extLst>
              <a:ext uri="{FF2B5EF4-FFF2-40B4-BE49-F238E27FC236}">
                <a16:creationId xmlns:a16="http://schemas.microsoft.com/office/drawing/2014/main" id="{51B21D77-5FA7-4431-9EF9-3F270CE4F8A5}"/>
              </a:ext>
            </a:extLst>
          </p:cNvPr>
          <p:cNvPicPr>
            <a:picLocks noChangeAspect="1"/>
          </p:cNvPicPr>
          <p:nvPr/>
        </p:nvPicPr>
        <p:blipFill>
          <a:blip r:embed="rId12"/>
          <a:stretch>
            <a:fillRect/>
          </a:stretch>
        </p:blipFill>
        <p:spPr>
          <a:xfrm>
            <a:off x="539324" y="1052834"/>
            <a:ext cx="2314408" cy="2714644"/>
          </a:xfrm>
          <a:prstGeom prst="rect">
            <a:avLst/>
          </a:prstGeom>
        </p:spPr>
      </p:pic>
      <p:sp>
        <p:nvSpPr>
          <p:cNvPr id="28" name="矩形 27">
            <a:extLst>
              <a:ext uri="{FF2B5EF4-FFF2-40B4-BE49-F238E27FC236}">
                <a16:creationId xmlns:a16="http://schemas.microsoft.com/office/drawing/2014/main" id="{7417058E-48EE-4BE0-8C2A-35568E20EBC2}"/>
              </a:ext>
            </a:extLst>
          </p:cNvPr>
          <p:cNvSpPr/>
          <p:nvPr/>
        </p:nvSpPr>
        <p:spPr>
          <a:xfrm>
            <a:off x="10064609" y="5769897"/>
            <a:ext cx="1789357" cy="581056"/>
          </a:xfrm>
          <a:prstGeom prst="rect">
            <a:avLst/>
          </a:prstGeom>
          <a:solidFill>
            <a:srgbClr val="4DB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latin typeface="Times New Roman" panose="02020603050405020304" pitchFamily="18" charset="0"/>
                <a:cs typeface="Times New Roman" panose="02020603050405020304" pitchFamily="18" charset="0"/>
              </a:rPr>
              <a:t>Consistent</a:t>
            </a:r>
          </a:p>
          <a:p>
            <a:pPr algn="ctr"/>
            <a:r>
              <a:rPr kumimoji="1" lang="en-US" altLang="zh-CN" sz="1600" dirty="0">
                <a:latin typeface="Times New Roman" panose="02020603050405020304" pitchFamily="18" charset="0"/>
                <a:cs typeface="Times New Roman" panose="02020603050405020304" pitchFamily="18" charset="0"/>
              </a:rPr>
              <a:t>with CP symmetry</a:t>
            </a:r>
            <a:endParaRPr kumimoji="1" lang="zh-CN" altLang="en-US" sz="1400" dirty="0">
              <a:latin typeface="Times New Roman" panose="02020603050405020304" pitchFamily="18" charset="0"/>
              <a:cs typeface="Times New Roman" panose="02020603050405020304" pitchFamily="18" charset="0"/>
            </a:endParaRPr>
          </a:p>
        </p:txBody>
      </p:sp>
      <p:sp>
        <p:nvSpPr>
          <p:cNvPr id="30" name="矩形: 圆角 29">
            <a:extLst>
              <a:ext uri="{FF2B5EF4-FFF2-40B4-BE49-F238E27FC236}">
                <a16:creationId xmlns:a16="http://schemas.microsoft.com/office/drawing/2014/main" id="{0953553B-077E-465C-AB3B-6F04F85860C3}"/>
              </a:ext>
            </a:extLst>
          </p:cNvPr>
          <p:cNvSpPr/>
          <p:nvPr/>
        </p:nvSpPr>
        <p:spPr>
          <a:xfrm>
            <a:off x="7453379" y="839208"/>
            <a:ext cx="3072028" cy="30676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sz="1400" dirty="0">
                <a:solidFill>
                  <a:schemeClr val="tx1"/>
                </a:solidFill>
                <a:latin typeface="Times New Roman" panose="02020603050405020304" pitchFamily="18" charset="0"/>
                <a:cs typeface="Times New Roman" panose="02020603050405020304" pitchFamily="18" charset="0"/>
              </a:rPr>
              <a:t>Phys. Rev. Lett. 127, 121802 (2021)</a:t>
            </a: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685335C8-0D7D-4E21-AD0C-A95909DDC19F}"/>
                  </a:ext>
                </a:extLst>
              </p:cNvPr>
              <p:cNvSpPr txBox="1"/>
              <p:nvPr/>
            </p:nvSpPr>
            <p:spPr>
              <a:xfrm>
                <a:off x="10622830" y="4729832"/>
                <a:ext cx="14619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FF0000"/>
                          </a:solidFill>
                          <a:latin typeface="Cambria Math" panose="02040503050406030204" pitchFamily="18" charset="0"/>
                        </a:rPr>
                        <m:t>0.153±0.008</m:t>
                      </m:r>
                    </m:oMath>
                  </m:oMathPara>
                </a14:m>
                <a:endParaRPr lang="zh-CN" altLang="en-US" dirty="0">
                  <a:solidFill>
                    <a:srgbClr val="FF0000"/>
                  </a:solidFill>
                </a:endParaRPr>
              </a:p>
            </p:txBody>
          </p:sp>
        </mc:Choice>
        <mc:Fallback xmlns="">
          <p:sp>
            <p:nvSpPr>
              <p:cNvPr id="3" name="文本框 2">
                <a:extLst>
                  <a:ext uri="{FF2B5EF4-FFF2-40B4-BE49-F238E27FC236}">
                    <a16:creationId xmlns:a16="http://schemas.microsoft.com/office/drawing/2014/main" id="{685335C8-0D7D-4E21-AD0C-A95909DDC19F}"/>
                  </a:ext>
                </a:extLst>
              </p:cNvPr>
              <p:cNvSpPr txBox="1">
                <a:spLocks noRot="1" noChangeAspect="1" noMove="1" noResize="1" noEditPoints="1" noAdjustHandles="1" noChangeArrowheads="1" noChangeShapeType="1" noTextEdit="1"/>
              </p:cNvSpPr>
              <p:nvPr/>
            </p:nvSpPr>
            <p:spPr>
              <a:xfrm>
                <a:off x="10622830" y="4729832"/>
                <a:ext cx="1461939" cy="276999"/>
              </a:xfrm>
              <a:prstGeom prst="rect">
                <a:avLst/>
              </a:prstGeom>
              <a:blipFill>
                <a:blip r:embed="rId13"/>
                <a:stretch>
                  <a:fillRect l="-3347" r="-3347" b="-17778"/>
                </a:stretch>
              </a:blipFill>
            </p:spPr>
            <p:txBody>
              <a:bodyPr/>
              <a:lstStyle/>
              <a:p>
                <a:r>
                  <a:rPr lang="zh-CN" altLang="en-US">
                    <a:noFill/>
                  </a:rPr>
                  <a:t> </a:t>
                </a:r>
              </a:p>
            </p:txBody>
          </p:sp>
        </mc:Fallback>
      </mc:AlternateContent>
      <p:sp>
        <p:nvSpPr>
          <p:cNvPr id="6" name="页脚占位符 5">
            <a:extLst>
              <a:ext uri="{FF2B5EF4-FFF2-40B4-BE49-F238E27FC236}">
                <a16:creationId xmlns:a16="http://schemas.microsoft.com/office/drawing/2014/main" id="{2BEA5C55-CFDA-45E0-9764-13511DFAF78F}"/>
              </a:ext>
            </a:extLst>
          </p:cNvPr>
          <p:cNvSpPr>
            <a:spLocks noGrp="1"/>
          </p:cNvSpPr>
          <p:nvPr>
            <p:ph type="ftr" sz="quarter" idx="11"/>
          </p:nvPr>
        </p:nvSpPr>
        <p:spPr/>
        <p:txBody>
          <a:bodyPr/>
          <a:lstStyle/>
          <a:p>
            <a:r>
              <a:rPr lang="en-US" altLang="zh-CN"/>
              <a:t>HADRON2025</a:t>
            </a:r>
            <a:endParaRPr lang="zh-CN" altLang="en-US"/>
          </a:p>
        </p:txBody>
      </p:sp>
      <p:sp>
        <p:nvSpPr>
          <p:cNvPr id="2" name="文本框 1">
            <a:extLst>
              <a:ext uri="{FF2B5EF4-FFF2-40B4-BE49-F238E27FC236}">
                <a16:creationId xmlns:a16="http://schemas.microsoft.com/office/drawing/2014/main" id="{786203CB-C9FB-5BFB-6196-9D477C82ED19}"/>
              </a:ext>
            </a:extLst>
          </p:cNvPr>
          <p:cNvSpPr txBox="1"/>
          <p:nvPr/>
        </p:nvSpPr>
        <p:spPr>
          <a:xfrm>
            <a:off x="9315255" y="53958"/>
            <a:ext cx="2820184" cy="646331"/>
          </a:xfrm>
          <a:prstGeom prst="rect">
            <a:avLst/>
          </a:prstGeom>
          <a:solidFill>
            <a:schemeClr val="accent2">
              <a:lumMod val="20000"/>
              <a:lumOff val="80000"/>
            </a:schemeClr>
          </a:solidFill>
        </p:spPr>
        <p:txBody>
          <a:bodyPr wrap="square">
            <a:spAutoFit/>
          </a:bodyPr>
          <a:lstStyle/>
          <a:p>
            <a:r>
              <a:rPr lang="en" altLang="zh-CN" sz="1800" dirty="0">
                <a:solidFill>
                  <a:srgbClr val="FF0000"/>
                </a:solidFill>
                <a:effectLst/>
                <a:latin typeface="Cambria Math" panose="02040503050406030204" pitchFamily="18" charset="0"/>
              </a:rPr>
              <a:t>The results for 𝚲→𝒑e</a:t>
            </a:r>
            <a:r>
              <a:rPr lang="en" altLang="zh-CN" sz="1800" baseline="30000" dirty="0">
                <a:solidFill>
                  <a:srgbClr val="FF0000"/>
                </a:solidFill>
                <a:effectLst/>
                <a:latin typeface="Cambria Math" panose="02040503050406030204" pitchFamily="18" charset="0"/>
              </a:rPr>
              <a:t>−</a:t>
            </a:r>
            <a:r>
              <a:rPr lang="ml-IN" altLang="zh-CN" sz="1800" dirty="0">
                <a:solidFill>
                  <a:srgbClr val="FF0000"/>
                </a:solidFill>
                <a:effectLst/>
                <a:latin typeface="Cambria Math" panose="02040503050406030204" pitchFamily="18" charset="0"/>
              </a:rPr>
              <a:t>𝝂</a:t>
            </a:r>
            <a:r>
              <a:rPr lang="en-US" altLang="zh-CN" sz="1800" dirty="0">
                <a:solidFill>
                  <a:srgbClr val="FF0000"/>
                </a:solidFill>
                <a:effectLst/>
                <a:latin typeface="Cambria Math" panose="02040503050406030204" pitchFamily="18" charset="0"/>
              </a:rPr>
              <a:t>e </a:t>
            </a:r>
          </a:p>
          <a:p>
            <a:r>
              <a:rPr lang="en-US" altLang="zh-CN" dirty="0">
                <a:solidFill>
                  <a:srgbClr val="FF0000"/>
                </a:solidFill>
                <a:latin typeface="Cambria Math" panose="02040503050406030204" pitchFamily="18" charset="0"/>
              </a:rPr>
              <a:t>will come soon. </a:t>
            </a:r>
            <a:endParaRPr lang="zh-CN" altLang="en-US" dirty="0">
              <a:solidFill>
                <a:srgbClr val="FF0000"/>
              </a:solidFill>
            </a:endParaRPr>
          </a:p>
        </p:txBody>
      </p:sp>
    </p:spTree>
    <p:extLst>
      <p:ext uri="{BB962C8B-B14F-4D97-AF65-F5344CB8AC3E}">
        <p14:creationId xmlns:p14="http://schemas.microsoft.com/office/powerpoint/2010/main" val="4050536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459E7F-EB98-AD5C-2FCF-6B8AC4B53B0F}"/>
              </a:ext>
            </a:extLst>
          </p:cNvPr>
          <p:cNvSpPr>
            <a:spLocks noGrp="1"/>
          </p:cNvSpPr>
          <p:nvPr>
            <p:ph type="title"/>
          </p:nvPr>
        </p:nvSpPr>
        <p:spPr>
          <a:xfrm>
            <a:off x="-199725" y="41354"/>
            <a:ext cx="10515600" cy="1079981"/>
          </a:xfrm>
        </p:spPr>
        <p:txBody>
          <a:bodyPr>
            <a:normAutofit/>
          </a:bodyPr>
          <a:lstStyle/>
          <a:p>
            <a:pPr algn="ctr"/>
            <a:r>
              <a:rPr lang="en-US" altLang="zh-CN" dirty="0">
                <a:solidFill>
                  <a:srgbClr val="0070C0"/>
                </a:solidFill>
                <a:latin typeface="+mn-lt"/>
              </a:rPr>
              <a:t>Searching for hyperon EDM at BESIII</a:t>
            </a:r>
            <a:endParaRPr lang="zh-CN" altLang="en-US" dirty="0">
              <a:solidFill>
                <a:schemeClr val="tx1"/>
              </a:solidFill>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5766F5DC-5428-1984-ED67-B58012899AAC}"/>
                  </a:ext>
                </a:extLst>
              </p:cNvPr>
              <p:cNvSpPr>
                <a:spLocks noGrp="1"/>
              </p:cNvSpPr>
              <p:nvPr>
                <p:ph idx="1"/>
              </p:nvPr>
            </p:nvSpPr>
            <p:spPr>
              <a:xfrm>
                <a:off x="1812204" y="1802069"/>
                <a:ext cx="8064795" cy="700922"/>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𝒜</m:t>
                      </m:r>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𝜖</m:t>
                          </m:r>
                        </m:e>
                        <m:sub>
                          <m:r>
                            <a:rPr lang="en-US" altLang="zh-CN" sz="2000" b="0" i="1" smtClean="0">
                              <a:latin typeface="Cambria Math" panose="02040503050406030204" pitchFamily="18" charset="0"/>
                            </a:rPr>
                            <m:t>𝜇</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𝜆</m:t>
                          </m:r>
                        </m:e>
                      </m:d>
                      <m:acc>
                        <m:accPr>
                          <m:chr m:val="̅"/>
                          <m:ctrlPr>
                            <a:rPr lang="en-US" altLang="zh-CN" sz="2000" b="0" i="1" smtClean="0">
                              <a:latin typeface="Cambria Math" panose="02040503050406030204" pitchFamily="18" charset="0"/>
                            </a:rPr>
                          </m:ctrlPr>
                        </m:accPr>
                        <m:e>
                          <m:r>
                            <a:rPr lang="en-US" altLang="zh-CN" sz="2000" b="0" i="1" smtClean="0">
                              <a:latin typeface="Cambria Math" panose="02040503050406030204" pitchFamily="18" charset="0"/>
                            </a:rPr>
                            <m:t>𝑢</m:t>
                          </m:r>
                        </m:e>
                      </m:acc>
                      <m:d>
                        <m:dPr>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1</m:t>
                              </m:r>
                            </m:sub>
                          </m:sSub>
                        </m:e>
                      </m:d>
                      <m:d>
                        <m:dPr>
                          <m:ctrlPr>
                            <a:rPr lang="en-US" altLang="zh-CN" sz="2000" b="0" i="1" smtClean="0">
                              <a:latin typeface="Cambria Math" panose="02040503050406030204" pitchFamily="18" charset="0"/>
                            </a:rPr>
                          </m:ctrlPr>
                        </m:dPr>
                        <m:e>
                          <m:sSub>
                            <m:sSubPr>
                              <m:ctrlPr>
                                <a:rPr lang="en-US" altLang="zh-CN" sz="2000" b="1" i="1" smtClean="0">
                                  <a:solidFill>
                                    <a:schemeClr val="accent6">
                                      <a:lumMod val="75000"/>
                                    </a:schemeClr>
                                  </a:solidFill>
                                  <a:latin typeface="Cambria Math" panose="02040503050406030204" pitchFamily="18" charset="0"/>
                                </a:rPr>
                              </m:ctrlPr>
                            </m:sSubPr>
                            <m:e>
                              <m:r>
                                <a:rPr lang="en-US" altLang="zh-CN" sz="2000" b="1" i="1" smtClean="0">
                                  <a:solidFill>
                                    <a:schemeClr val="accent6">
                                      <a:lumMod val="75000"/>
                                    </a:schemeClr>
                                  </a:solidFill>
                                  <a:latin typeface="Cambria Math" panose="02040503050406030204" pitchFamily="18" charset="0"/>
                                </a:rPr>
                                <m:t>𝑭</m:t>
                              </m:r>
                            </m:e>
                            <m:sub>
                              <m:r>
                                <a:rPr lang="en-US" altLang="zh-CN" sz="2000" b="1" i="1" smtClean="0">
                                  <a:solidFill>
                                    <a:schemeClr val="accent6">
                                      <a:lumMod val="75000"/>
                                    </a:schemeClr>
                                  </a:solidFill>
                                  <a:latin typeface="Cambria Math" panose="02040503050406030204" pitchFamily="18" charset="0"/>
                                </a:rPr>
                                <m:t>𝑽</m:t>
                              </m:r>
                            </m:sub>
                          </m:sSub>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𝛾</m:t>
                              </m:r>
                            </m:e>
                            <m:sup>
                              <m:r>
                                <a:rPr lang="en-US" altLang="zh-CN" sz="2000" b="0" i="1" smtClean="0">
                                  <a:latin typeface="Cambria Math" panose="02040503050406030204" pitchFamily="18" charset="0"/>
                                </a:rPr>
                                <m:t>𝜇</m:t>
                              </m:r>
                            </m:sup>
                          </m:sSup>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𝑖</m:t>
                              </m:r>
                            </m:num>
                            <m:den>
                              <m:r>
                                <a:rPr lang="en-US" altLang="zh-CN" sz="2000" b="0" i="1" smtClean="0">
                                  <a:latin typeface="Cambria Math" panose="02040503050406030204" pitchFamily="18" charset="0"/>
                                </a:rPr>
                                <m:t>2</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𝑀</m:t>
                                  </m:r>
                                </m:e>
                                <m:sub>
                                  <m:r>
                                    <m:rPr>
                                      <m:sty m:val="p"/>
                                    </m:rPr>
                                    <a:rPr lang="en-US" altLang="zh-CN" sz="2000" b="0" i="0" smtClean="0">
                                      <a:latin typeface="Cambria Math" panose="02040503050406030204" pitchFamily="18" charset="0"/>
                                    </a:rPr>
                                    <m:t>Λ</m:t>
                                  </m:r>
                                </m:sub>
                              </m:sSub>
                            </m:den>
                          </m:f>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𝜎</m:t>
                              </m:r>
                            </m:e>
                            <m:sup>
                              <m:r>
                                <a:rPr lang="en-US" altLang="zh-CN" sz="2000" b="0" i="1" smtClean="0">
                                  <a:latin typeface="Cambria Math" panose="02040503050406030204" pitchFamily="18" charset="0"/>
                                </a:rPr>
                                <m:t>𝜇𝜈</m:t>
                              </m:r>
                            </m:sup>
                          </m:sSup>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𝑞</m:t>
                              </m:r>
                            </m:e>
                            <m:sub>
                              <m:r>
                                <a:rPr lang="en-US" altLang="zh-CN" sz="2000" b="0" i="1" smtClean="0">
                                  <a:latin typeface="Cambria Math" panose="02040503050406030204" pitchFamily="18" charset="0"/>
                                </a:rPr>
                                <m:t>𝜈</m:t>
                              </m:r>
                            </m:sub>
                          </m:sSub>
                          <m:sSub>
                            <m:sSubPr>
                              <m:ctrlPr>
                                <a:rPr lang="en-US" altLang="zh-CN" sz="2000" b="1" i="1" smtClean="0">
                                  <a:solidFill>
                                    <a:schemeClr val="accent6">
                                      <a:lumMod val="75000"/>
                                    </a:schemeClr>
                                  </a:solidFill>
                                  <a:latin typeface="Cambria Math" panose="02040503050406030204" pitchFamily="18" charset="0"/>
                                </a:rPr>
                              </m:ctrlPr>
                            </m:sSubPr>
                            <m:e>
                              <m:r>
                                <a:rPr lang="en-US" altLang="zh-CN" sz="2000" b="1" i="1" smtClean="0">
                                  <a:solidFill>
                                    <a:schemeClr val="accent6">
                                      <a:lumMod val="75000"/>
                                    </a:schemeClr>
                                  </a:solidFill>
                                  <a:latin typeface="Cambria Math" panose="02040503050406030204" pitchFamily="18" charset="0"/>
                                </a:rPr>
                                <m:t>𝑯</m:t>
                              </m:r>
                            </m:e>
                            <m:sub>
                              <m:r>
                                <a:rPr lang="en-US" altLang="zh-CN" sz="2000" b="1" i="1" smtClean="0">
                                  <a:solidFill>
                                    <a:schemeClr val="accent6">
                                      <a:lumMod val="75000"/>
                                    </a:schemeClr>
                                  </a:solidFill>
                                  <a:latin typeface="Cambria Math" panose="02040503050406030204" pitchFamily="18" charset="0"/>
                                </a:rPr>
                                <m:t>𝝈</m:t>
                              </m:r>
                            </m:sub>
                          </m:sSub>
                          <m:r>
                            <a:rPr lang="en-US" altLang="zh-CN" sz="2000" b="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𝛾</m:t>
                              </m:r>
                            </m:e>
                            <m:sup>
                              <m:r>
                                <a:rPr lang="en-US" altLang="zh-CN" sz="2000" b="0" i="1" smtClean="0">
                                  <a:latin typeface="Cambria Math" panose="02040503050406030204" pitchFamily="18" charset="0"/>
                                </a:rPr>
                                <m:t>𝜇</m:t>
                              </m:r>
                            </m:sup>
                          </m:sSup>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𝛾</m:t>
                              </m:r>
                            </m:e>
                            <m:sup>
                              <m:r>
                                <a:rPr lang="en-US" altLang="zh-CN" sz="2000" b="0" i="1" smtClean="0">
                                  <a:latin typeface="Cambria Math" panose="02040503050406030204" pitchFamily="18" charset="0"/>
                                </a:rPr>
                                <m:t>5</m:t>
                              </m:r>
                            </m:sup>
                          </m:sSup>
                          <m:sSub>
                            <m:sSubPr>
                              <m:ctrlPr>
                                <a:rPr lang="en-US" altLang="zh-CN" sz="2000" b="1" i="1" smtClean="0">
                                  <a:solidFill>
                                    <a:srgbClr val="0070C0"/>
                                  </a:solidFill>
                                  <a:latin typeface="Cambria Math" panose="02040503050406030204" pitchFamily="18" charset="0"/>
                                </a:rPr>
                              </m:ctrlPr>
                            </m:sSubPr>
                            <m:e>
                              <m:r>
                                <a:rPr lang="en-US" altLang="zh-CN" sz="2000" b="1" i="1" smtClean="0">
                                  <a:solidFill>
                                    <a:srgbClr val="0070C0"/>
                                  </a:solidFill>
                                  <a:latin typeface="Cambria Math" panose="02040503050406030204" pitchFamily="18" charset="0"/>
                                </a:rPr>
                                <m:t>𝑭</m:t>
                              </m:r>
                            </m:e>
                            <m:sub>
                              <m:r>
                                <a:rPr lang="en-US" altLang="zh-CN" sz="2000" b="1" i="1" smtClean="0">
                                  <a:solidFill>
                                    <a:srgbClr val="0070C0"/>
                                  </a:solidFill>
                                  <a:latin typeface="Cambria Math" panose="02040503050406030204" pitchFamily="18" charset="0"/>
                                </a:rPr>
                                <m:t>𝑨</m:t>
                              </m:r>
                            </m:sub>
                          </m:sSub>
                          <m:r>
                            <a:rPr lang="en-US" altLang="zh-CN" sz="2000" b="0" i="1" smtClean="0">
                              <a:latin typeface="Cambria Math" panose="02040503050406030204" pitchFamily="18" charset="0"/>
                            </a:rPr>
                            <m:t>+</m:t>
                          </m:r>
                          <m:sSup>
                            <m:sSupPr>
                              <m:ctrlPr>
                                <a:rPr lang="en-US" altLang="zh-CN" sz="2000" i="1">
                                  <a:latin typeface="Cambria Math" panose="02040503050406030204" pitchFamily="18" charset="0"/>
                                </a:rPr>
                              </m:ctrlPr>
                            </m:sSupPr>
                            <m:e>
                              <m:r>
                                <a:rPr lang="en-US" altLang="zh-CN" sz="2000" i="1">
                                  <a:latin typeface="Cambria Math" panose="02040503050406030204" pitchFamily="18" charset="0"/>
                                </a:rPr>
                                <m:t>𝜎</m:t>
                              </m:r>
                            </m:e>
                            <m:sup>
                              <m:r>
                                <a:rPr lang="en-US" altLang="zh-CN" sz="2000" i="1">
                                  <a:latin typeface="Cambria Math" panose="02040503050406030204" pitchFamily="18" charset="0"/>
                                </a:rPr>
                                <m:t>𝜇𝜈</m:t>
                              </m:r>
                            </m:sup>
                          </m:sSup>
                          <m:sSup>
                            <m:sSupPr>
                              <m:ctrlPr>
                                <a:rPr lang="en-US" altLang="zh-CN" sz="2000" i="1">
                                  <a:latin typeface="Cambria Math" panose="02040503050406030204" pitchFamily="18" charset="0"/>
                                </a:rPr>
                              </m:ctrlPr>
                            </m:sSupPr>
                            <m:e>
                              <m:r>
                                <a:rPr lang="en-US" altLang="zh-CN" sz="2000" i="1">
                                  <a:latin typeface="Cambria Math" panose="02040503050406030204" pitchFamily="18" charset="0"/>
                                </a:rPr>
                                <m:t>𝛾</m:t>
                              </m:r>
                            </m:e>
                            <m:sup>
                              <m:r>
                                <a:rPr lang="en-US" altLang="zh-CN" sz="2000" i="1">
                                  <a:latin typeface="Cambria Math" panose="02040503050406030204" pitchFamily="18" charset="0"/>
                                </a:rPr>
                                <m:t>5</m:t>
                              </m:r>
                            </m:sup>
                          </m:sSup>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𝑞</m:t>
                              </m:r>
                            </m:e>
                            <m:sub>
                              <m:r>
                                <a:rPr lang="en-US" altLang="zh-CN" sz="2000" b="0" i="1" smtClean="0">
                                  <a:latin typeface="Cambria Math" panose="02040503050406030204" pitchFamily="18" charset="0"/>
                                </a:rPr>
                                <m:t>𝜈</m:t>
                              </m:r>
                            </m:sub>
                          </m:sSub>
                          <m:sSub>
                            <m:sSubPr>
                              <m:ctrlPr>
                                <a:rPr lang="en-US" altLang="zh-CN" sz="2000" b="1" i="1" smtClean="0">
                                  <a:solidFill>
                                    <a:srgbClr val="FF0000"/>
                                  </a:solidFill>
                                  <a:latin typeface="Cambria Math" panose="02040503050406030204" pitchFamily="18" charset="0"/>
                                </a:rPr>
                              </m:ctrlPr>
                            </m:sSubPr>
                            <m:e>
                              <m:r>
                                <a:rPr lang="en-US" altLang="zh-CN" sz="2000" b="1" i="1" smtClean="0">
                                  <a:solidFill>
                                    <a:srgbClr val="FF0000"/>
                                  </a:solidFill>
                                  <a:latin typeface="Cambria Math" panose="02040503050406030204" pitchFamily="18" charset="0"/>
                                </a:rPr>
                                <m:t>𝑯</m:t>
                              </m:r>
                            </m:e>
                            <m:sub>
                              <m:r>
                                <a:rPr lang="en-US" altLang="zh-CN" sz="2000" b="1" i="1" smtClean="0">
                                  <a:solidFill>
                                    <a:srgbClr val="FF0000"/>
                                  </a:solidFill>
                                  <a:latin typeface="Cambria Math" panose="02040503050406030204" pitchFamily="18" charset="0"/>
                                </a:rPr>
                                <m:t>𝑻</m:t>
                              </m:r>
                            </m:sub>
                          </m:sSub>
                        </m:e>
                      </m:d>
                      <m:r>
                        <a:rPr lang="en-US" altLang="zh-CN" sz="2000" b="0" i="1" smtClean="0">
                          <a:latin typeface="Cambria Math" panose="02040503050406030204" pitchFamily="18" charset="0"/>
                        </a:rPr>
                        <m:t>𝜈</m:t>
                      </m:r>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2</m:t>
                          </m:r>
                        </m:sub>
                      </m:sSub>
                      <m:r>
                        <a:rPr lang="en-US" altLang="zh-CN" sz="2000" b="0" i="1" smtClean="0">
                          <a:latin typeface="Cambria Math" panose="02040503050406030204" pitchFamily="18" charset="0"/>
                        </a:rPr>
                        <m:t>)</m:t>
                      </m:r>
                    </m:oMath>
                  </m:oMathPara>
                </a14:m>
                <a:endParaRPr lang="en-US" altLang="zh-CN" sz="2000" b="0" dirty="0"/>
              </a:p>
              <a:p>
                <a:pPr marL="0" indent="0">
                  <a:buNone/>
                </a:pPr>
                <a:endParaRPr lang="zh-CN" altLang="en-US" dirty="0"/>
              </a:p>
            </p:txBody>
          </p:sp>
        </mc:Choice>
        <mc:Fallback xmlns="">
          <p:sp>
            <p:nvSpPr>
              <p:cNvPr id="3" name="内容占位符 2">
                <a:extLst>
                  <a:ext uri="{FF2B5EF4-FFF2-40B4-BE49-F238E27FC236}">
                    <a16:creationId xmlns:a16="http://schemas.microsoft.com/office/drawing/2014/main" id="{5766F5DC-5428-1984-ED67-B58012899AAC}"/>
                  </a:ext>
                </a:extLst>
              </p:cNvPr>
              <p:cNvSpPr>
                <a:spLocks noGrp="1" noRot="1" noChangeAspect="1" noMove="1" noResize="1" noEditPoints="1" noAdjustHandles="1" noChangeArrowheads="1" noChangeShapeType="1" noTextEdit="1"/>
              </p:cNvSpPr>
              <p:nvPr>
                <p:ph idx="1"/>
              </p:nvPr>
            </p:nvSpPr>
            <p:spPr>
              <a:xfrm>
                <a:off x="1812204" y="1802069"/>
                <a:ext cx="8064795" cy="700922"/>
              </a:xfr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5D7F246B-F08D-A0D6-5ADA-FC98858668A7}"/>
                  </a:ext>
                </a:extLst>
              </p:cNvPr>
              <p:cNvSpPr txBox="1"/>
              <p:nvPr/>
            </p:nvSpPr>
            <p:spPr>
              <a:xfrm>
                <a:off x="620486" y="2570462"/>
                <a:ext cx="3448678" cy="3693319"/>
              </a:xfrm>
              <a:prstGeom prst="rect">
                <a:avLst/>
              </a:prstGeom>
              <a:ln w="57150">
                <a:solidFill>
                  <a:srgbClr val="00B050"/>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en-US" altLang="zh-CN" dirty="0">
                    <a:latin typeface="微软雅黑" panose="020B0503020204020204" pitchFamily="34" charset="-122"/>
                    <a:ea typeface="微软雅黑" panose="020B0503020204020204" pitchFamily="34" charset="-122"/>
                  </a:rPr>
                  <a:t>Dominant contribution</a:t>
                </a:r>
              </a:p>
              <a:p>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Psionic form factor</a:t>
                </a:r>
              </a:p>
              <a:p>
                <a14:m>
                  <m:oMath xmlns:m="http://schemas.openxmlformats.org/officeDocument/2006/math">
                    <m:sSub>
                      <m:sSubPr>
                        <m:ctrlPr>
                          <a:rPr lang="en-US" altLang="zh-CN" sz="1800" b="1" i="1" smtClean="0">
                            <a:solidFill>
                              <a:schemeClr val="accent6">
                                <a:lumMod val="75000"/>
                              </a:schemeClr>
                            </a:solidFill>
                            <a:latin typeface="Cambria Math" panose="02040503050406030204" pitchFamily="18" charset="0"/>
                          </a:rPr>
                        </m:ctrlPr>
                      </m:sSubPr>
                      <m:e>
                        <m:r>
                          <a:rPr lang="en-US" altLang="zh-CN" sz="1800" b="1" i="1" smtClean="0">
                            <a:solidFill>
                              <a:schemeClr val="accent6">
                                <a:lumMod val="75000"/>
                              </a:schemeClr>
                            </a:solidFill>
                            <a:latin typeface="Cambria Math" panose="02040503050406030204" pitchFamily="18" charset="0"/>
                          </a:rPr>
                          <m:t>𝑭</m:t>
                        </m:r>
                      </m:e>
                      <m:sub>
                        <m:r>
                          <a:rPr lang="en-US" altLang="zh-CN" sz="1800" b="1" i="1" smtClean="0">
                            <a:solidFill>
                              <a:schemeClr val="accent6">
                                <a:lumMod val="75000"/>
                              </a:schemeClr>
                            </a:solidFill>
                            <a:latin typeface="Cambria Math" panose="02040503050406030204" pitchFamily="18" charset="0"/>
                          </a:rPr>
                          <m:t>𝑽</m:t>
                        </m:r>
                      </m:sub>
                    </m:sSub>
                  </m:oMath>
                </a14:m>
                <a:r>
                  <a:rPr lang="en-US" altLang="zh-CN" dirty="0">
                    <a:latin typeface="微软雅黑" panose="020B0503020204020204" pitchFamily="34" charset="-122"/>
                    <a:ea typeface="微软雅黑" panose="020B0503020204020204" pitchFamily="34" charset="-122"/>
                  </a:rPr>
                  <a:t> and </a:t>
                </a:r>
                <a14:m>
                  <m:oMath xmlns:m="http://schemas.openxmlformats.org/officeDocument/2006/math">
                    <m:sSub>
                      <m:sSubPr>
                        <m:ctrlPr>
                          <a:rPr lang="en-US" altLang="zh-CN" b="1" i="1">
                            <a:solidFill>
                              <a:schemeClr val="accent6">
                                <a:lumMod val="75000"/>
                              </a:schemeClr>
                            </a:solidFill>
                            <a:latin typeface="Cambria Math" panose="02040503050406030204" pitchFamily="18" charset="0"/>
                          </a:rPr>
                        </m:ctrlPr>
                      </m:sSubPr>
                      <m:e>
                        <m:r>
                          <a:rPr lang="en-US" altLang="zh-CN" b="1" i="1">
                            <a:solidFill>
                              <a:schemeClr val="accent6">
                                <a:lumMod val="75000"/>
                              </a:schemeClr>
                            </a:solidFill>
                            <a:latin typeface="Cambria Math" panose="02040503050406030204" pitchFamily="18" charset="0"/>
                          </a:rPr>
                          <m:t>𝑯</m:t>
                        </m:r>
                      </m:e>
                      <m:sub>
                        <m:r>
                          <a:rPr lang="en-US" altLang="zh-CN" b="1" i="1">
                            <a:solidFill>
                              <a:schemeClr val="accent6">
                                <a:lumMod val="75000"/>
                              </a:schemeClr>
                            </a:solidFill>
                            <a:latin typeface="Cambria Math" panose="02040503050406030204" pitchFamily="18" charset="0"/>
                          </a:rPr>
                          <m:t>𝝈</m:t>
                        </m:r>
                      </m:sub>
                    </m:sSub>
                  </m:oMath>
                </a14:m>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can also be represented as </a:t>
                </a:r>
                <a14:m>
                  <m:oMath xmlns:m="http://schemas.openxmlformats.org/officeDocument/2006/math">
                    <m:sSub>
                      <m:sSubPr>
                        <m:ctrlPr>
                          <a:rPr lang="en-US" altLang="zh-CN" b="1" i="1" smtClean="0">
                            <a:solidFill>
                              <a:schemeClr val="accent6">
                                <a:lumMod val="75000"/>
                              </a:schemeClr>
                            </a:solidFill>
                            <a:latin typeface="Cambria Math" panose="02040503050406030204" pitchFamily="18" charset="0"/>
                          </a:rPr>
                        </m:ctrlPr>
                      </m:sSubPr>
                      <m:e>
                        <m:r>
                          <a:rPr lang="en-US" altLang="zh-CN" b="1" i="1" smtClean="0">
                            <a:solidFill>
                              <a:schemeClr val="accent6">
                                <a:lumMod val="75000"/>
                              </a:schemeClr>
                            </a:solidFill>
                            <a:latin typeface="Cambria Math" panose="02040503050406030204" pitchFamily="18" charset="0"/>
                          </a:rPr>
                          <m:t>𝑮</m:t>
                        </m:r>
                      </m:e>
                      <m:sub>
                        <m:r>
                          <a:rPr lang="en-US" altLang="zh-CN" b="1" i="1" smtClean="0">
                            <a:solidFill>
                              <a:schemeClr val="accent6">
                                <a:lumMod val="75000"/>
                              </a:schemeClr>
                            </a:solidFill>
                            <a:latin typeface="Cambria Math" panose="02040503050406030204" pitchFamily="18" charset="0"/>
                          </a:rPr>
                          <m:t>𝟏</m:t>
                        </m:r>
                      </m:sub>
                    </m:sSub>
                  </m:oMath>
                </a14:m>
                <a:r>
                  <a:rPr lang="en-US" altLang="zh-CN" b="1" dirty="0">
                    <a:solidFill>
                      <a:schemeClr val="accent6">
                        <a:lumMod val="75000"/>
                      </a:schemeClr>
                    </a:solidFill>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and </a:t>
                </a:r>
                <a14:m>
                  <m:oMath xmlns:m="http://schemas.openxmlformats.org/officeDocument/2006/math">
                    <m:sSub>
                      <m:sSubPr>
                        <m:ctrlPr>
                          <a:rPr lang="en-US" altLang="zh-CN" b="1" i="1" smtClean="0">
                            <a:solidFill>
                              <a:schemeClr val="accent6">
                                <a:lumMod val="75000"/>
                              </a:schemeClr>
                            </a:solidFill>
                            <a:latin typeface="Cambria Math" panose="02040503050406030204" pitchFamily="18" charset="0"/>
                          </a:rPr>
                        </m:ctrlPr>
                      </m:sSubPr>
                      <m:e>
                        <m:r>
                          <a:rPr lang="en-US" altLang="zh-CN" b="1" i="1" smtClean="0">
                            <a:solidFill>
                              <a:schemeClr val="accent6">
                                <a:lumMod val="75000"/>
                              </a:schemeClr>
                            </a:solidFill>
                            <a:latin typeface="Cambria Math" panose="02040503050406030204" pitchFamily="18" charset="0"/>
                          </a:rPr>
                          <m:t>𝑮</m:t>
                        </m:r>
                      </m:e>
                      <m:sub>
                        <m:r>
                          <a:rPr lang="en-US" altLang="zh-CN" b="1" i="1" smtClean="0">
                            <a:solidFill>
                              <a:schemeClr val="accent6">
                                <a:lumMod val="75000"/>
                              </a:schemeClr>
                            </a:solidFill>
                            <a:latin typeface="Cambria Math" panose="02040503050406030204" pitchFamily="18" charset="0"/>
                          </a:rPr>
                          <m:t>𝟐</m:t>
                        </m:r>
                      </m:sub>
                    </m:sSub>
                  </m:oMath>
                </a14:m>
                <a:endParaRPr lang="en-US" altLang="zh-CN" b="1" dirty="0">
                  <a:latin typeface="微软雅黑" panose="020B0503020204020204" pitchFamily="34" charset="-122"/>
                  <a:ea typeface="微软雅黑" panose="020B0503020204020204" pitchFamily="34" charset="-122"/>
                </a:endParaRPr>
              </a:p>
              <a:p>
                <a:endParaRPr lang="en-US" altLang="zh-CN" dirty="0"/>
              </a:p>
            </p:txBody>
          </p:sp>
        </mc:Choice>
        <mc:Fallback xmlns="">
          <p:sp>
            <p:nvSpPr>
              <p:cNvPr id="10" name="文本框 9">
                <a:extLst>
                  <a:ext uri="{FF2B5EF4-FFF2-40B4-BE49-F238E27FC236}">
                    <a16:creationId xmlns:a16="http://schemas.microsoft.com/office/drawing/2014/main" id="{5D7F246B-F08D-A0D6-5ADA-FC98858668A7}"/>
                  </a:ext>
                </a:extLst>
              </p:cNvPr>
              <p:cNvSpPr txBox="1">
                <a:spLocks noRot="1" noChangeAspect="1" noMove="1" noResize="1" noEditPoints="1" noAdjustHandles="1" noChangeArrowheads="1" noChangeShapeType="1" noTextEdit="1"/>
              </p:cNvSpPr>
              <p:nvPr/>
            </p:nvSpPr>
            <p:spPr>
              <a:xfrm>
                <a:off x="620486" y="2570462"/>
                <a:ext cx="3448678" cy="3693319"/>
              </a:xfrm>
              <a:prstGeom prst="rect">
                <a:avLst/>
              </a:prstGeom>
              <a:blipFill>
                <a:blip r:embed="rId3"/>
                <a:stretch>
                  <a:fillRect l="-1083"/>
                </a:stretch>
              </a:blipFill>
              <a:ln w="57150">
                <a:solidFill>
                  <a:srgbClr val="00B05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7A8D7B16-AD38-4476-107B-53B8958BBD5E}"/>
                  </a:ext>
                </a:extLst>
              </p:cNvPr>
              <p:cNvSpPr txBox="1"/>
              <p:nvPr/>
            </p:nvSpPr>
            <p:spPr>
              <a:xfrm>
                <a:off x="4420027" y="2570460"/>
                <a:ext cx="3254401" cy="3693319"/>
              </a:xfrm>
              <a:prstGeom prst="rect">
                <a:avLst/>
              </a:prstGeom>
              <a:ln w="57150">
                <a:solidFill>
                  <a:srgbClr val="0070C0"/>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14:m>
                  <m:oMath xmlns:m="http://schemas.openxmlformats.org/officeDocument/2006/math">
                    <m:r>
                      <a:rPr lang="en-US" altLang="zh-CN" b="0" i="1" smtClean="0">
                        <a:latin typeface="Cambria Math" panose="02040503050406030204" pitchFamily="18" charset="0"/>
                      </a:rPr>
                      <m:t>𝑃</m:t>
                    </m:r>
                    <m:r>
                      <a:rPr lang="en-US" altLang="zh-CN" b="0" i="1" smtClean="0">
                        <a:latin typeface="Cambria Math" panose="02040503050406030204" pitchFamily="18" charset="0"/>
                      </a:rPr>
                      <m:t> </m:t>
                    </m:r>
                  </m:oMath>
                </a14:m>
                <a:r>
                  <a:rPr lang="en-US" altLang="zh-CN" dirty="0">
                    <a:latin typeface="微软雅黑" panose="020B0503020204020204" pitchFamily="34" charset="-122"/>
                    <a:ea typeface="微软雅黑" panose="020B0503020204020204" pitchFamily="34" charset="-122"/>
                  </a:rPr>
                  <a:t>violation term</a:t>
                </a:r>
              </a:p>
              <a:p>
                <a:endParaRPr lang="en-US" altLang="zh-CN" dirty="0"/>
              </a:p>
              <a:p>
                <a:r>
                  <a:rPr lang="en-US" altLang="zh-CN" dirty="0">
                    <a:latin typeface="微软雅黑" panose="020B0503020204020204" pitchFamily="34" charset="-122"/>
                    <a:ea typeface="微软雅黑" panose="020B0503020204020204" pitchFamily="34" charset="-122"/>
                  </a:rPr>
                  <a:t>Complex form factor, </a:t>
                </a:r>
                <a14:m>
                  <m:oMath xmlns:m="http://schemas.openxmlformats.org/officeDocument/2006/math">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𝐹</m:t>
                        </m:r>
                      </m:e>
                      <m:sub>
                        <m:r>
                          <a:rPr lang="en-US" altLang="zh-CN" b="0" i="1" smtClean="0">
                            <a:latin typeface="Cambria Math" panose="02040503050406030204" pitchFamily="18" charset="0"/>
                            <a:ea typeface="Cambria Math" panose="02040503050406030204" pitchFamily="18" charset="0"/>
                          </a:rPr>
                          <m:t>𝐴</m:t>
                        </m:r>
                      </m:sub>
                    </m:sSub>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0</m:t>
                    </m:r>
                  </m:oMath>
                </a14:m>
                <a:r>
                  <a:rPr lang="en-US" altLang="zh-CN" dirty="0">
                    <a:latin typeface="微软雅黑" panose="020B0503020204020204" pitchFamily="34" charset="-122"/>
                    <a:ea typeface="微软雅黑" panose="020B0503020204020204" pitchFamily="34" charset="-122"/>
                  </a:rPr>
                  <a:t> indicate </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𝑃</m:t>
                    </m:r>
                  </m:oMath>
                </a14:m>
                <a:r>
                  <a:rPr lang="en-US" altLang="zh-CN" dirty="0">
                    <a:latin typeface="微软雅黑" panose="020B0503020204020204" pitchFamily="34" charset="-122"/>
                    <a:ea typeface="微软雅黑" panose="020B0503020204020204" pitchFamily="34" charset="-122"/>
                  </a:rPr>
                  <a:t> violation</a:t>
                </a:r>
              </a:p>
              <a:p>
                <a:endParaRPr lang="en-US" altLang="zh-CN" dirty="0">
                  <a:latin typeface="微软雅黑" panose="020B0503020204020204" pitchFamily="34" charset="-122"/>
                  <a:ea typeface="微软雅黑" panose="020B0503020204020204" pitchFamily="34" charset="-122"/>
                </a:endParaRPr>
              </a:p>
              <a:p>
                <a:endParaRPr lang="en-US" altLang="zh-CN" dirty="0"/>
              </a:p>
              <a:p>
                <a:endParaRPr lang="en-US" altLang="zh-CN" dirty="0"/>
              </a:p>
            </p:txBody>
          </p:sp>
        </mc:Choice>
        <mc:Fallback xmlns="">
          <p:sp>
            <p:nvSpPr>
              <p:cNvPr id="15" name="文本框 14">
                <a:extLst>
                  <a:ext uri="{FF2B5EF4-FFF2-40B4-BE49-F238E27FC236}">
                    <a16:creationId xmlns:a16="http://schemas.microsoft.com/office/drawing/2014/main" id="{7A8D7B16-AD38-4476-107B-53B8958BBD5E}"/>
                  </a:ext>
                </a:extLst>
              </p:cNvPr>
              <p:cNvSpPr txBox="1">
                <a:spLocks noRot="1" noChangeAspect="1" noMove="1" noResize="1" noEditPoints="1" noAdjustHandles="1" noChangeArrowheads="1" noChangeShapeType="1" noTextEdit="1"/>
              </p:cNvSpPr>
              <p:nvPr/>
            </p:nvSpPr>
            <p:spPr>
              <a:xfrm>
                <a:off x="4420027" y="2570460"/>
                <a:ext cx="3254401" cy="3693319"/>
              </a:xfrm>
              <a:prstGeom prst="rect">
                <a:avLst/>
              </a:prstGeom>
              <a:blipFill>
                <a:blip r:embed="rId4"/>
                <a:stretch>
                  <a:fillRect l="-766"/>
                </a:stretch>
              </a:blipFill>
              <a:ln w="57150">
                <a:solidFill>
                  <a:srgbClr val="0070C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8A92545B-272B-AA9C-0595-B053DCFF48BF}"/>
                  </a:ext>
                </a:extLst>
              </p:cNvPr>
              <p:cNvSpPr txBox="1"/>
              <p:nvPr/>
            </p:nvSpPr>
            <p:spPr>
              <a:xfrm>
                <a:off x="8025290" y="2570461"/>
                <a:ext cx="3546223" cy="3675750"/>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14:m>
                  <m:oMath xmlns:m="http://schemas.openxmlformats.org/officeDocument/2006/math">
                    <m:sSub>
                      <m:sSubPr>
                        <m:ctrlPr>
                          <a:rPr lang="en-US" altLang="zh-CN" b="1" i="1" smtClean="0">
                            <a:solidFill>
                              <a:srgbClr val="FF0000"/>
                            </a:solidFill>
                            <a:latin typeface="Cambria Math" panose="02040503050406030204" pitchFamily="18" charset="0"/>
                          </a:rPr>
                        </m:ctrlPr>
                      </m:sSubPr>
                      <m:e>
                        <m:r>
                          <a:rPr lang="en-US" altLang="zh-CN" b="1" i="1" smtClean="0">
                            <a:solidFill>
                              <a:srgbClr val="FF0000"/>
                            </a:solidFill>
                            <a:latin typeface="Cambria Math" panose="02040503050406030204" pitchFamily="18" charset="0"/>
                          </a:rPr>
                          <m:t>𝑯</m:t>
                        </m:r>
                      </m:e>
                      <m:sub>
                        <m:r>
                          <a:rPr lang="en-US" altLang="zh-CN" b="1" i="1" smtClean="0">
                            <a:solidFill>
                              <a:srgbClr val="FF0000"/>
                            </a:solidFill>
                            <a:latin typeface="Cambria Math" panose="02040503050406030204" pitchFamily="18" charset="0"/>
                          </a:rPr>
                          <m:t>𝑻</m:t>
                        </m:r>
                      </m:sub>
                    </m:sSub>
                  </m:oMath>
                </a14:m>
                <a:r>
                  <a:rPr lang="en-US" altLang="zh-CN" b="1" dirty="0">
                    <a:solidFill>
                      <a:srgbClr val="FF0000"/>
                    </a:solidFill>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is included in this term</a:t>
                </a:r>
                <a:endParaRPr lang="en-US" altLang="zh-CN" dirty="0"/>
              </a:p>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𝐻</m:t>
                          </m:r>
                        </m:e>
                        <m:sub>
                          <m:r>
                            <a:rPr lang="en-US" altLang="zh-CN" b="0" i="1" smtClean="0">
                              <a:latin typeface="Cambria Math" panose="02040503050406030204" pitchFamily="18" charset="0"/>
                            </a:rPr>
                            <m:t>𝑇</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𝑞</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2</m:t>
                          </m:r>
                          <m:r>
                            <a:rPr lang="en-US" altLang="zh-CN" b="0" i="1" smtClean="0">
                              <a:latin typeface="Cambria Math" panose="02040503050406030204" pitchFamily="18" charset="0"/>
                            </a:rPr>
                            <m:t>𝑒</m:t>
                          </m:r>
                        </m:num>
                        <m:den>
                          <m:r>
                            <a:rPr lang="en-US" altLang="zh-CN" b="0" i="1" smtClean="0">
                              <a:latin typeface="Cambria Math" panose="02040503050406030204" pitchFamily="18" charset="0"/>
                            </a:rPr>
                            <m:t>3</m:t>
                          </m:r>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𝐽</m:t>
                              </m:r>
                              <m:r>
                                <a:rPr lang="en-US" altLang="zh-CN" b="0" i="1" smtClean="0">
                                  <a:latin typeface="Cambria Math" panose="02040503050406030204" pitchFamily="18" charset="0"/>
                                </a:rPr>
                                <m:t>𝜓</m:t>
                              </m:r>
                            </m:sub>
                            <m:sup>
                              <m:r>
                                <a:rPr lang="en-US" altLang="zh-CN" b="0" i="1" smtClean="0">
                                  <a:latin typeface="Cambria Math" panose="02040503050406030204" pitchFamily="18" charset="0"/>
                                </a:rPr>
                                <m:t>2</m:t>
                              </m:r>
                            </m:sup>
                          </m:sSubSup>
                        </m:den>
                      </m:f>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𝑔</m:t>
                          </m:r>
                        </m:e>
                        <m:sub>
                          <m:r>
                            <a:rPr lang="en-US" altLang="zh-CN" b="0" i="1" smtClean="0">
                              <a:latin typeface="Cambria Math" panose="02040503050406030204" pitchFamily="18" charset="0"/>
                            </a:rPr>
                            <m:t>𝑉</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𝐵</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𝑞</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oMath>
                  </m:oMathPara>
                </a14:m>
                <a:endParaRPr lang="en-US" altLang="zh-CN" dirty="0"/>
              </a:p>
              <a:p>
                <a:r>
                  <a:rPr lang="en-US" altLang="zh-CN" dirty="0"/>
                  <a:t>Assuming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𝐵</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𝑞</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𝑑</m:t>
                        </m:r>
                      </m:e>
                      <m:sub>
                        <m:r>
                          <a:rPr lang="en-US" altLang="zh-CN" b="0" i="1" smtClean="0">
                            <a:latin typeface="Cambria Math" panose="02040503050406030204" pitchFamily="18" charset="0"/>
                            <a:ea typeface="Cambria Math" panose="02040503050406030204" pitchFamily="18" charset="0"/>
                          </a:rPr>
                          <m:t>𝐵</m:t>
                        </m:r>
                      </m:sub>
                    </m:sSub>
                    <m:r>
                      <a:rPr lang="en-US" altLang="zh-CN" b="0" i="1" smtClean="0">
                        <a:latin typeface="Cambria Math" panose="02040503050406030204" pitchFamily="18" charset="0"/>
                        <a:ea typeface="Cambria Math" panose="02040503050406030204" pitchFamily="18" charset="0"/>
                      </a:rPr>
                      <m:t>(0)</m:t>
                    </m:r>
                  </m:oMath>
                </a14:m>
                <a:endParaRPr lang="en-US" altLang="zh-CN" dirty="0"/>
              </a:p>
              <a:p>
                <a:endParaRPr lang="en-US" altLang="zh-CN" sz="1000" dirty="0"/>
              </a:p>
              <a:p>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𝑑</m:t>
                        </m:r>
                      </m:e>
                      <m:sub>
                        <m:r>
                          <a:rPr lang="en-US" altLang="zh-CN" sz="1400" b="0" i="1" smtClean="0">
                            <a:latin typeface="Cambria Math" panose="02040503050406030204" pitchFamily="18" charset="0"/>
                          </a:rPr>
                          <m:t>𝐵</m:t>
                        </m:r>
                      </m:sub>
                    </m:sSub>
                    <m:r>
                      <a:rPr lang="en-US" altLang="zh-CN" sz="1400" b="0" i="1" smtClean="0">
                        <a:latin typeface="Cambria Math" panose="02040503050406030204" pitchFamily="18" charset="0"/>
                      </a:rPr>
                      <m:t>(</m:t>
                    </m:r>
                    <m:sSup>
                      <m:sSupPr>
                        <m:ctrlPr>
                          <a:rPr lang="en-US" altLang="zh-CN" sz="1400" b="0" i="1" smtClean="0">
                            <a:latin typeface="Cambria Math" panose="02040503050406030204" pitchFamily="18" charset="0"/>
                          </a:rPr>
                        </m:ctrlPr>
                      </m:sSupPr>
                      <m:e>
                        <m:r>
                          <a:rPr lang="en-US" altLang="zh-CN" sz="1400" b="0" i="1" smtClean="0">
                            <a:latin typeface="Cambria Math" panose="02040503050406030204" pitchFamily="18" charset="0"/>
                          </a:rPr>
                          <m:t>𝑞</m:t>
                        </m:r>
                      </m:e>
                      <m:sup>
                        <m:r>
                          <a:rPr lang="en-US" altLang="zh-CN" sz="1400" b="0" i="1" smtClean="0">
                            <a:latin typeface="Cambria Math" panose="02040503050406030204" pitchFamily="18" charset="0"/>
                          </a:rPr>
                          <m:t>2</m:t>
                        </m:r>
                      </m:sup>
                    </m:sSup>
                    <m:r>
                      <a:rPr lang="en-US" altLang="zh-CN" sz="1400" b="0" i="1" smtClean="0">
                        <a:latin typeface="Cambria Math" panose="02040503050406030204" pitchFamily="18" charset="0"/>
                      </a:rPr>
                      <m:t>)</m:t>
                    </m:r>
                  </m:oMath>
                </a14:m>
                <a:r>
                  <a:rPr lang="en-US" altLang="zh-CN" sz="1400" dirty="0"/>
                  <a:t>: electric dipole form factor</a:t>
                </a:r>
              </a:p>
              <a:p>
                <a14:m>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𝑑</m:t>
                        </m:r>
                      </m:e>
                      <m:sub>
                        <m:r>
                          <a:rPr lang="en-US" altLang="zh-CN" sz="1400" b="0" i="1" smtClean="0">
                            <a:latin typeface="Cambria Math" panose="02040503050406030204" pitchFamily="18" charset="0"/>
                          </a:rPr>
                          <m:t>𝐵</m:t>
                        </m:r>
                      </m:sub>
                    </m:sSub>
                    <m:d>
                      <m:dPr>
                        <m:ctrlPr>
                          <a:rPr lang="en-US" altLang="zh-CN" sz="1400" b="0" i="1" smtClean="0">
                            <a:latin typeface="Cambria Math" panose="02040503050406030204" pitchFamily="18" charset="0"/>
                          </a:rPr>
                        </m:ctrlPr>
                      </m:dPr>
                      <m:e>
                        <m:r>
                          <a:rPr lang="en-US" altLang="zh-CN" sz="1400" b="0" i="1" smtClean="0">
                            <a:latin typeface="Cambria Math" panose="02040503050406030204" pitchFamily="18" charset="0"/>
                          </a:rPr>
                          <m:t>0</m:t>
                        </m:r>
                      </m:e>
                    </m:d>
                    <m:r>
                      <a:rPr lang="en-US" altLang="zh-CN" sz="1400" b="0" i="1" smtClean="0">
                        <a:latin typeface="Cambria Math" panose="02040503050406030204" pitchFamily="18" charset="0"/>
                      </a:rPr>
                      <m:t>  </m:t>
                    </m:r>
                  </m:oMath>
                </a14:m>
                <a:r>
                  <a:rPr lang="en-US" altLang="zh-CN" sz="1400" dirty="0"/>
                  <a:t>: electric dipole moment</a:t>
                </a:r>
              </a:p>
              <a:p>
                <a:r>
                  <a:rPr lang="en-US" altLang="zh-CN" sz="1000" dirty="0">
                    <a:solidFill>
                      <a:srgbClr val="0070C0"/>
                    </a:solidFill>
                    <a:latin typeface="微软雅黑" panose="020B0503020204020204" pitchFamily="34" charset="-122"/>
                    <a:ea typeface="微软雅黑" panose="020B0503020204020204" pitchFamily="34" charset="-122"/>
                  </a:rPr>
                  <a:t>Physics Letters B 551 (2003) 16–26</a:t>
                </a:r>
                <a:endParaRPr lang="zh-CN" altLang="en-US" sz="1000" dirty="0">
                  <a:solidFill>
                    <a:srgbClr val="0070C0"/>
                  </a:solidFill>
                  <a:latin typeface="微软雅黑" panose="020B0503020204020204" pitchFamily="34" charset="-122"/>
                  <a:ea typeface="微软雅黑" panose="020B0503020204020204" pitchFamily="34" charset="-122"/>
                </a:endParaRPr>
              </a:p>
            </p:txBody>
          </p:sp>
        </mc:Choice>
        <mc:Fallback xmlns="">
          <p:sp>
            <p:nvSpPr>
              <p:cNvPr id="16" name="文本框 15">
                <a:extLst>
                  <a:ext uri="{FF2B5EF4-FFF2-40B4-BE49-F238E27FC236}">
                    <a16:creationId xmlns:a16="http://schemas.microsoft.com/office/drawing/2014/main" id="{8A92545B-272B-AA9C-0595-B053DCFF48BF}"/>
                  </a:ext>
                </a:extLst>
              </p:cNvPr>
              <p:cNvSpPr txBox="1">
                <a:spLocks noRot="1" noChangeAspect="1" noMove="1" noResize="1" noEditPoints="1" noAdjustHandles="1" noChangeArrowheads="1" noChangeShapeType="1" noTextEdit="1"/>
              </p:cNvSpPr>
              <p:nvPr/>
            </p:nvSpPr>
            <p:spPr>
              <a:xfrm>
                <a:off x="8025290" y="2570461"/>
                <a:ext cx="3546223" cy="3675750"/>
              </a:xfrm>
              <a:prstGeom prst="rect">
                <a:avLst/>
              </a:prstGeom>
              <a:blipFill>
                <a:blip r:embed="rId5"/>
                <a:stretch>
                  <a:fillRect l="-702"/>
                </a:stretch>
              </a:blipFill>
              <a:ln w="57150">
                <a:solidFill>
                  <a:srgbClr val="FF0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95D50040-82D6-4336-4D82-F445453FB9E9}"/>
                  </a:ext>
                </a:extLst>
              </p:cNvPr>
              <p:cNvSpPr txBox="1"/>
              <p:nvPr/>
            </p:nvSpPr>
            <p:spPr>
              <a:xfrm>
                <a:off x="536105" y="1367011"/>
                <a:ext cx="10515600" cy="369332"/>
              </a:xfrm>
              <a:prstGeom prst="rect">
                <a:avLst/>
              </a:prstGeom>
              <a:noFill/>
            </p:spPr>
            <p:txBody>
              <a:bodyPr wrap="square">
                <a:spAutoFit/>
              </a:bodyPr>
              <a:lstStyle/>
              <a:p>
                <a:r>
                  <a:rPr lang="en-US" altLang="zh-CN" dirty="0">
                    <a:solidFill>
                      <a:schemeClr val="tx1"/>
                    </a:solidFill>
                    <a:latin typeface="微软雅黑" panose="020B0503020204020204" pitchFamily="34" charset="-122"/>
                    <a:ea typeface="微软雅黑" panose="020B0503020204020204" pitchFamily="34" charset="-122"/>
                  </a:rPr>
                  <a:t>Detailed dynamics in </a:t>
                </a:r>
                <a14:m>
                  <m:oMath xmlns:m="http://schemas.openxmlformats.org/officeDocument/2006/math">
                    <m:r>
                      <a:rPr lang="en-US" altLang="zh-CN" b="0" i="1" smtClean="0">
                        <a:solidFill>
                          <a:schemeClr val="tx1"/>
                        </a:solidFill>
                        <a:latin typeface="Cambria Math" panose="02040503050406030204" pitchFamily="18" charset="0"/>
                        <a:ea typeface="微软雅黑" panose="020B0503020204020204" pitchFamily="34" charset="-122"/>
                      </a:rPr>
                      <m:t>𝐽</m:t>
                    </m:r>
                    <m:r>
                      <a:rPr lang="en-US" altLang="zh-CN" b="0" i="1" smtClean="0">
                        <a:solidFill>
                          <a:schemeClr val="tx1"/>
                        </a:solidFill>
                        <a:latin typeface="Cambria Math" panose="02040503050406030204" pitchFamily="18" charset="0"/>
                        <a:ea typeface="微软雅黑" panose="020B0503020204020204" pitchFamily="34" charset="-122"/>
                      </a:rPr>
                      <m:t>/</m:t>
                    </m:r>
                    <m:r>
                      <a:rPr lang="en-US" altLang="zh-CN" b="0" i="1" smtClean="0">
                        <a:solidFill>
                          <a:schemeClr val="tx1"/>
                        </a:solidFill>
                        <a:latin typeface="Cambria Math" panose="02040503050406030204" pitchFamily="18" charset="0"/>
                        <a:ea typeface="微软雅黑" panose="020B0503020204020204" pitchFamily="34" charset="-122"/>
                      </a:rPr>
                      <m:t>𝜓</m:t>
                    </m:r>
                  </m:oMath>
                </a14:m>
                <a:r>
                  <a:rPr lang="en-US" altLang="zh-CN" dirty="0">
                    <a:solidFill>
                      <a:schemeClr val="tx1"/>
                    </a:solidFill>
                    <a:latin typeface="微软雅黑" panose="020B0503020204020204" pitchFamily="34" charset="-122"/>
                    <a:ea typeface="微软雅黑" panose="020B0503020204020204" pitchFamily="34" charset="-122"/>
                  </a:rPr>
                  <a:t> decay to hyperon pair, have been studied:</a:t>
                </a:r>
                <a:endParaRPr lang="zh-CN" altLang="en-US" sz="1400" i="1" dirty="0">
                  <a:solidFill>
                    <a:schemeClr val="accent1"/>
                  </a:solidFill>
                  <a:latin typeface="微软雅黑" panose="020B0503020204020204" pitchFamily="34" charset="-122"/>
                  <a:ea typeface="微软雅黑" panose="020B0503020204020204" pitchFamily="34" charset="-122"/>
                </a:endParaRPr>
              </a:p>
            </p:txBody>
          </p:sp>
        </mc:Choice>
        <mc:Fallback xmlns="">
          <p:sp>
            <p:nvSpPr>
              <p:cNvPr id="21" name="文本框 20">
                <a:extLst>
                  <a:ext uri="{FF2B5EF4-FFF2-40B4-BE49-F238E27FC236}">
                    <a16:creationId xmlns:a16="http://schemas.microsoft.com/office/drawing/2014/main" id="{95D50040-82D6-4336-4D82-F445453FB9E9}"/>
                  </a:ext>
                </a:extLst>
              </p:cNvPr>
              <p:cNvSpPr txBox="1">
                <a:spLocks noRot="1" noChangeAspect="1" noMove="1" noResize="1" noEditPoints="1" noAdjustHandles="1" noChangeArrowheads="1" noChangeShapeType="1" noTextEdit="1"/>
              </p:cNvSpPr>
              <p:nvPr/>
            </p:nvSpPr>
            <p:spPr>
              <a:xfrm>
                <a:off x="536105" y="1367011"/>
                <a:ext cx="10515600" cy="369332"/>
              </a:xfrm>
              <a:prstGeom prst="rect">
                <a:avLst/>
              </a:prstGeom>
              <a:blipFill>
                <a:blip r:embed="rId6"/>
                <a:stretch>
                  <a:fillRect l="-483" t="-6667" b="-23333"/>
                </a:stretch>
              </a:blipFill>
            </p:spPr>
            <p:txBody>
              <a:bodyPr/>
              <a:lstStyle/>
              <a:p>
                <a:r>
                  <a:rPr lang="zh-CN" altLang="en-US">
                    <a:noFill/>
                  </a:rPr>
                  <a:t> </a:t>
                </a:r>
              </a:p>
            </p:txBody>
          </p:sp>
        </mc:Fallback>
      </mc:AlternateContent>
      <p:sp>
        <p:nvSpPr>
          <p:cNvPr id="8" name="灯片编号占位符 7">
            <a:extLst>
              <a:ext uri="{FF2B5EF4-FFF2-40B4-BE49-F238E27FC236}">
                <a16:creationId xmlns:a16="http://schemas.microsoft.com/office/drawing/2014/main" id="{C07E0544-DAC0-09C5-E661-19BB567FE2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814B6-0F20-4D5B-8F49-A9963098D09A}" type="slidenum">
              <a:rPr lang="zh-CN" altLang="en-US" smtClean="0">
                <a:solidFill>
                  <a:srgbClr val="FF0000"/>
                </a:solidFill>
              </a:rPr>
              <a:pPr/>
              <a:t>43</a:t>
            </a:fld>
            <a:endParaRPr lang="zh-CN" altLang="en-US" dirty="0">
              <a:solidFill>
                <a:srgbClr val="FF0000"/>
              </a:solidFill>
            </a:endParaRPr>
          </a:p>
        </p:txBody>
      </p:sp>
      <p:pic>
        <p:nvPicPr>
          <p:cNvPr id="12" name="图片 11">
            <a:extLst>
              <a:ext uri="{FF2B5EF4-FFF2-40B4-BE49-F238E27FC236}">
                <a16:creationId xmlns:a16="http://schemas.microsoft.com/office/drawing/2014/main" id="{239B8480-9EF0-FF99-FC63-FDFB7B7A5E1C}"/>
              </a:ext>
            </a:extLst>
          </p:cNvPr>
          <p:cNvPicPr>
            <a:picLocks noChangeAspect="1"/>
          </p:cNvPicPr>
          <p:nvPr/>
        </p:nvPicPr>
        <p:blipFill>
          <a:blip r:embed="rId7"/>
          <a:stretch>
            <a:fillRect/>
          </a:stretch>
        </p:blipFill>
        <p:spPr>
          <a:xfrm>
            <a:off x="917944" y="2669516"/>
            <a:ext cx="2743200" cy="1440231"/>
          </a:xfrm>
          <a:prstGeom prst="rect">
            <a:avLst/>
          </a:prstGeom>
        </p:spPr>
      </p:pic>
      <p:pic>
        <p:nvPicPr>
          <p:cNvPr id="14" name="图片 13">
            <a:extLst>
              <a:ext uri="{FF2B5EF4-FFF2-40B4-BE49-F238E27FC236}">
                <a16:creationId xmlns:a16="http://schemas.microsoft.com/office/drawing/2014/main" id="{FDC03A62-5CFE-3C29-C0F0-B9E27FD8CE3F}"/>
              </a:ext>
            </a:extLst>
          </p:cNvPr>
          <p:cNvPicPr>
            <a:picLocks noChangeAspect="1"/>
          </p:cNvPicPr>
          <p:nvPr/>
        </p:nvPicPr>
        <p:blipFill>
          <a:blip r:embed="rId8"/>
          <a:stretch>
            <a:fillRect/>
          </a:stretch>
        </p:blipFill>
        <p:spPr>
          <a:xfrm>
            <a:off x="4536962" y="2669517"/>
            <a:ext cx="2700266" cy="1415513"/>
          </a:xfrm>
          <a:prstGeom prst="rect">
            <a:avLst/>
          </a:prstGeom>
        </p:spPr>
      </p:pic>
      <p:pic>
        <p:nvPicPr>
          <p:cNvPr id="18" name="图片 17">
            <a:extLst>
              <a:ext uri="{FF2B5EF4-FFF2-40B4-BE49-F238E27FC236}">
                <a16:creationId xmlns:a16="http://schemas.microsoft.com/office/drawing/2014/main" id="{E3B1C32D-029F-97DF-CC98-EE50A3CC8A88}"/>
              </a:ext>
            </a:extLst>
          </p:cNvPr>
          <p:cNvPicPr>
            <a:picLocks noChangeAspect="1"/>
          </p:cNvPicPr>
          <p:nvPr/>
        </p:nvPicPr>
        <p:blipFill>
          <a:blip r:embed="rId9"/>
          <a:stretch>
            <a:fillRect/>
          </a:stretch>
        </p:blipFill>
        <p:spPr>
          <a:xfrm>
            <a:off x="8153400" y="2669517"/>
            <a:ext cx="2874015" cy="1413227"/>
          </a:xfrm>
          <a:prstGeom prst="rect">
            <a:avLst/>
          </a:prstGeom>
        </p:spPr>
      </p:pic>
      <p:sp>
        <p:nvSpPr>
          <p:cNvPr id="22" name="文本框 21">
            <a:extLst>
              <a:ext uri="{FF2B5EF4-FFF2-40B4-BE49-F238E27FC236}">
                <a16:creationId xmlns:a16="http://schemas.microsoft.com/office/drawing/2014/main" id="{A3911BB3-4063-06C5-A8DF-C158CDA01EAF}"/>
              </a:ext>
            </a:extLst>
          </p:cNvPr>
          <p:cNvSpPr txBox="1"/>
          <p:nvPr/>
        </p:nvSpPr>
        <p:spPr>
          <a:xfrm>
            <a:off x="863248" y="4466710"/>
            <a:ext cx="1897912" cy="276999"/>
          </a:xfrm>
          <a:prstGeom prst="rect">
            <a:avLst/>
          </a:prstGeom>
          <a:noFill/>
        </p:spPr>
        <p:txBody>
          <a:bodyPr wrap="square">
            <a:spAutoFit/>
          </a:bodyPr>
          <a:lstStyle/>
          <a:p>
            <a:r>
              <a:rPr lang="en-US" altLang="zh-CN" sz="1200" dirty="0" err="1">
                <a:solidFill>
                  <a:schemeClr val="accent1"/>
                </a:solidFill>
                <a:latin typeface="微软雅黑" panose="020B0503020204020204" pitchFamily="34" charset="-122"/>
                <a:ea typeface="微软雅黑" panose="020B0503020204020204" pitchFamily="34" charset="-122"/>
              </a:rPr>
              <a:t>arXiv:hep-ph</a:t>
            </a:r>
            <a:r>
              <a:rPr lang="en-US" altLang="zh-CN" sz="1200" dirty="0">
                <a:solidFill>
                  <a:schemeClr val="accent1"/>
                </a:solidFill>
                <a:latin typeface="微软雅黑" panose="020B0503020204020204" pitchFamily="34" charset="-122"/>
                <a:ea typeface="微软雅黑" panose="020B0503020204020204" pitchFamily="34" charset="-122"/>
              </a:rPr>
              <a:t>/0412158</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BB6080FD-43B6-6A47-B13B-9548CA94DD7E}"/>
              </a:ext>
            </a:extLst>
          </p:cNvPr>
          <p:cNvSpPr txBox="1"/>
          <p:nvPr/>
        </p:nvSpPr>
        <p:spPr>
          <a:xfrm>
            <a:off x="8439750" y="1547034"/>
            <a:ext cx="3752250" cy="307777"/>
          </a:xfrm>
          <a:prstGeom prst="rect">
            <a:avLst/>
          </a:prstGeom>
          <a:solidFill>
            <a:srgbClr val="FFFF00"/>
          </a:solidFill>
        </p:spPr>
        <p:txBody>
          <a:bodyPr wrap="square" rtlCol="0">
            <a:spAutoFit/>
          </a:bodyPr>
          <a:lstStyle/>
          <a:p>
            <a:r>
              <a:rPr lang="en-US" altLang="zh-CN" sz="1400" dirty="0" err="1"/>
              <a:t>X.G.He</a:t>
            </a:r>
            <a:r>
              <a:rPr lang="en-US" altLang="zh-CN" sz="1400" dirty="0"/>
              <a:t>, J.P. Ma, </a:t>
            </a:r>
            <a:r>
              <a:rPr lang="en-US" altLang="zh-CN" sz="1400" dirty="0" err="1"/>
              <a:t>Phys.Lett.B</a:t>
            </a:r>
            <a:r>
              <a:rPr lang="en-US" altLang="zh-CN" sz="1400" dirty="0"/>
              <a:t> 839(2023)137834 </a:t>
            </a:r>
            <a:endParaRPr kumimoji="1" lang="zh-CN" altLang="en-US" sz="1400" dirty="0"/>
          </a:p>
        </p:txBody>
      </p:sp>
      <p:grpSp>
        <p:nvGrpSpPr>
          <p:cNvPr id="5" name="组合 4">
            <a:extLst>
              <a:ext uri="{FF2B5EF4-FFF2-40B4-BE49-F238E27FC236}">
                <a16:creationId xmlns:a16="http://schemas.microsoft.com/office/drawing/2014/main" id="{D88C36A0-C350-65A6-DC0D-3CE7C1A3D130}"/>
              </a:ext>
            </a:extLst>
          </p:cNvPr>
          <p:cNvGrpSpPr/>
          <p:nvPr/>
        </p:nvGrpSpPr>
        <p:grpSpPr>
          <a:xfrm>
            <a:off x="9704831" y="72135"/>
            <a:ext cx="879523" cy="1619795"/>
            <a:chOff x="202018" y="253665"/>
            <a:chExt cx="982480" cy="1871120"/>
          </a:xfrm>
        </p:grpSpPr>
        <p:pic>
          <p:nvPicPr>
            <p:cNvPr id="6" name="Picture 2">
              <a:extLst>
                <a:ext uri="{FF2B5EF4-FFF2-40B4-BE49-F238E27FC236}">
                  <a16:creationId xmlns:a16="http://schemas.microsoft.com/office/drawing/2014/main" id="{27EC0F4F-57C5-DB6F-828C-9C84220144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2018" y="253665"/>
              <a:ext cx="948045" cy="1422067"/>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CA4D4D45-3C1E-C700-45C3-91C49E797A37}"/>
                </a:ext>
              </a:extLst>
            </p:cNvPr>
            <p:cNvSpPr txBox="1"/>
            <p:nvPr/>
          </p:nvSpPr>
          <p:spPr>
            <a:xfrm>
              <a:off x="202018" y="1675732"/>
              <a:ext cx="982480" cy="449053"/>
            </a:xfrm>
            <a:prstGeom prst="rect">
              <a:avLst/>
            </a:prstGeom>
            <a:noFill/>
          </p:spPr>
          <p:txBody>
            <a:bodyPr wrap="none" rtlCol="0">
              <a:spAutoFit/>
            </a:bodyPr>
            <a:lstStyle/>
            <a:p>
              <a:r>
                <a:rPr kumimoji="1" lang="zh-CN" altLang="en-US" sz="1400" dirty="0"/>
                <a:t>何小刚</a:t>
              </a:r>
            </a:p>
          </p:txBody>
        </p:sp>
      </p:grpSp>
      <p:pic>
        <p:nvPicPr>
          <p:cNvPr id="9" name="图片 8">
            <a:extLst>
              <a:ext uri="{FF2B5EF4-FFF2-40B4-BE49-F238E27FC236}">
                <a16:creationId xmlns:a16="http://schemas.microsoft.com/office/drawing/2014/main" id="{0D6FC460-A2CB-B962-A65C-AF8AE3840A7C}"/>
              </a:ext>
            </a:extLst>
          </p:cNvPr>
          <p:cNvPicPr>
            <a:picLocks noChangeAspect="1"/>
          </p:cNvPicPr>
          <p:nvPr/>
        </p:nvPicPr>
        <p:blipFill>
          <a:blip r:embed="rId11"/>
          <a:stretch>
            <a:fillRect/>
          </a:stretch>
        </p:blipFill>
        <p:spPr>
          <a:xfrm>
            <a:off x="10584354" y="120760"/>
            <a:ext cx="1460713" cy="1079982"/>
          </a:xfrm>
          <a:prstGeom prst="rect">
            <a:avLst/>
          </a:prstGeom>
        </p:spPr>
      </p:pic>
      <p:sp>
        <p:nvSpPr>
          <p:cNvPr id="13" name="文本框 12">
            <a:extLst>
              <a:ext uri="{FF2B5EF4-FFF2-40B4-BE49-F238E27FC236}">
                <a16:creationId xmlns:a16="http://schemas.microsoft.com/office/drawing/2014/main" id="{4A70EB14-9F84-B8D7-6918-CA4598E00B30}"/>
              </a:ext>
            </a:extLst>
          </p:cNvPr>
          <p:cNvSpPr txBox="1"/>
          <p:nvPr/>
        </p:nvSpPr>
        <p:spPr>
          <a:xfrm>
            <a:off x="10809514" y="1176442"/>
            <a:ext cx="877163" cy="369332"/>
          </a:xfrm>
          <a:prstGeom prst="rect">
            <a:avLst/>
          </a:prstGeom>
          <a:noFill/>
        </p:spPr>
        <p:txBody>
          <a:bodyPr wrap="none" rtlCol="0">
            <a:spAutoFit/>
          </a:bodyPr>
          <a:lstStyle/>
          <a:p>
            <a:r>
              <a:rPr kumimoji="1" lang="zh-CN" altLang="en-US" dirty="0"/>
              <a:t>马建平</a:t>
            </a:r>
          </a:p>
        </p:txBody>
      </p:sp>
    </p:spTree>
    <p:extLst>
      <p:ext uri="{BB962C8B-B14F-4D97-AF65-F5344CB8AC3E}">
        <p14:creationId xmlns:p14="http://schemas.microsoft.com/office/powerpoint/2010/main" val="4269066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ADFB15-6963-BB47-88D2-EFEEFB4AB5CB}"/>
              </a:ext>
            </a:extLst>
          </p:cNvPr>
          <p:cNvSpPr>
            <a:spLocks noGrp="1"/>
          </p:cNvSpPr>
          <p:nvPr>
            <p:ph type="title"/>
          </p:nvPr>
        </p:nvSpPr>
        <p:spPr>
          <a:xfrm>
            <a:off x="838200" y="195076"/>
            <a:ext cx="10515600" cy="799998"/>
          </a:xfrm>
        </p:spPr>
        <p:txBody>
          <a:bodyPr/>
          <a:lstStyle/>
          <a:p>
            <a:pPr algn="ctr"/>
            <a:r>
              <a:rPr lang="en-US" altLang="zh-CN" dirty="0">
                <a:solidFill>
                  <a:srgbClr val="0070C0"/>
                </a:solidFill>
                <a:latin typeface="+mn-lt"/>
              </a:rPr>
              <a:t>Sensitivities of  hyperon EDM at BESIII</a:t>
            </a:r>
            <a:endParaRPr kumimoji="1" lang="zh-CN" altLang="en-US" dirty="0"/>
          </a:p>
        </p:txBody>
      </p:sp>
      <p:sp>
        <p:nvSpPr>
          <p:cNvPr id="6" name="灯片编号占位符 5">
            <a:extLst>
              <a:ext uri="{FF2B5EF4-FFF2-40B4-BE49-F238E27FC236}">
                <a16:creationId xmlns:a16="http://schemas.microsoft.com/office/drawing/2014/main" id="{C17D63C8-F13F-664F-BBC5-86D9025C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814B6-0F20-4D5B-8F49-A9963098D09A}" type="slidenum">
              <a:rPr lang="zh-CN" altLang="en-US" smtClean="0">
                <a:solidFill>
                  <a:srgbClr val="FF0000"/>
                </a:solidFill>
              </a:rPr>
              <a:pPr/>
              <a:t>44</a:t>
            </a:fld>
            <a:endParaRPr lang="zh-CN" altLang="en-US" dirty="0">
              <a:solidFill>
                <a:srgbClr val="FF0000"/>
              </a:solidFill>
            </a:endParaRPr>
          </a:p>
        </p:txBody>
      </p:sp>
      <p:pic>
        <p:nvPicPr>
          <p:cNvPr id="7" name="图片 6">
            <a:extLst>
              <a:ext uri="{FF2B5EF4-FFF2-40B4-BE49-F238E27FC236}">
                <a16:creationId xmlns:a16="http://schemas.microsoft.com/office/drawing/2014/main" id="{B3647FDE-BF5E-AD42-B9DE-4C456B321EA3}"/>
              </a:ext>
            </a:extLst>
          </p:cNvPr>
          <p:cNvPicPr>
            <a:picLocks noChangeAspect="1"/>
          </p:cNvPicPr>
          <p:nvPr/>
        </p:nvPicPr>
        <p:blipFill>
          <a:blip r:embed="rId2"/>
          <a:stretch>
            <a:fillRect/>
          </a:stretch>
        </p:blipFill>
        <p:spPr>
          <a:xfrm>
            <a:off x="1224644" y="1115585"/>
            <a:ext cx="9512204" cy="5370128"/>
          </a:xfrm>
          <a:prstGeom prst="rect">
            <a:avLst/>
          </a:prstGeom>
        </p:spPr>
      </p:pic>
      <p:sp>
        <p:nvSpPr>
          <p:cNvPr id="8" name="矩形 7">
            <a:extLst>
              <a:ext uri="{FF2B5EF4-FFF2-40B4-BE49-F238E27FC236}">
                <a16:creationId xmlns:a16="http://schemas.microsoft.com/office/drawing/2014/main" id="{280B64F9-1692-5751-85FE-DD6474D50FEF}"/>
              </a:ext>
            </a:extLst>
          </p:cNvPr>
          <p:cNvSpPr/>
          <p:nvPr/>
        </p:nvSpPr>
        <p:spPr>
          <a:xfrm>
            <a:off x="389572" y="6371631"/>
            <a:ext cx="8460514" cy="369332"/>
          </a:xfrm>
          <a:prstGeom prst="rect">
            <a:avLst/>
          </a:prstGeom>
          <a:solidFill>
            <a:srgbClr val="FFFF00"/>
          </a:solidFill>
        </p:spPr>
        <p:txBody>
          <a:bodyPr wrap="square">
            <a:spAutoFit/>
          </a:bodyPr>
          <a:lstStyle/>
          <a:p>
            <a:r>
              <a:rPr lang="en-US" altLang="zh-CN" dirty="0" err="1"/>
              <a:t>Jinlin</a:t>
            </a:r>
            <a:r>
              <a:rPr lang="en-US" altLang="zh-CN" dirty="0"/>
              <a:t> Fu, Hai-Bo Li, </a:t>
            </a:r>
            <a:r>
              <a:rPr lang="en-US" altLang="zh-CN" dirty="0" err="1"/>
              <a:t>Jianpeng</a:t>
            </a:r>
            <a:r>
              <a:rPr lang="en-US" altLang="zh-CN" dirty="0"/>
              <a:t> Wang, </a:t>
            </a:r>
            <a:r>
              <a:rPr lang="en-US" altLang="zh-CN" dirty="0" err="1"/>
              <a:t>Fusheng</a:t>
            </a:r>
            <a:r>
              <a:rPr lang="en-US" altLang="zh-CN" dirty="0"/>
              <a:t> Yu, and </a:t>
            </a:r>
            <a:r>
              <a:rPr lang="en-US" altLang="zh-CN" dirty="0" err="1"/>
              <a:t>Jianyu</a:t>
            </a:r>
            <a:r>
              <a:rPr lang="en-US" altLang="zh-CN" dirty="0"/>
              <a:t> Zhang, </a:t>
            </a:r>
            <a:r>
              <a:rPr lang="en-US" altLang="zh-CN" dirty="0" err="1"/>
              <a:t>arxiv</a:t>
            </a:r>
            <a:r>
              <a:rPr lang="en-US" altLang="zh-CN" dirty="0"/>
              <a:t>: 2307.04364</a:t>
            </a:r>
          </a:p>
        </p:txBody>
      </p:sp>
    </p:spTree>
    <p:extLst>
      <p:ext uri="{BB962C8B-B14F-4D97-AF65-F5344CB8AC3E}">
        <p14:creationId xmlns:p14="http://schemas.microsoft.com/office/powerpoint/2010/main" val="291961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Text Box 6"/>
          <p:cNvSpPr txBox="1">
            <a:spLocks noChangeArrowheads="1"/>
          </p:cNvSpPr>
          <p:nvPr/>
        </p:nvSpPr>
        <p:spPr bwMode="auto">
          <a:xfrm>
            <a:off x="1163140" y="4933155"/>
            <a:ext cx="9865720"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spcBef>
                <a:spcPct val="20000"/>
              </a:spcBef>
              <a:buChar char="•"/>
              <a:defRPr kumimoji="1" sz="3200">
                <a:solidFill>
                  <a:schemeClr val="tx1"/>
                </a:solidFill>
                <a:latin typeface="Times New Roman" charset="0"/>
                <a:ea typeface="宋体" charset="0"/>
              </a:defRPr>
            </a:lvl1pPr>
            <a:lvl2pPr marL="742950" indent="-285750">
              <a:spcBef>
                <a:spcPct val="20000"/>
              </a:spcBef>
              <a:buChar char="–"/>
              <a:defRPr kumimoji="1" sz="2800">
                <a:solidFill>
                  <a:schemeClr val="tx1"/>
                </a:solidFill>
                <a:latin typeface="Times New Roman" charset="0"/>
                <a:ea typeface="宋体" charset="0"/>
              </a:defRPr>
            </a:lvl2pPr>
            <a:lvl3pPr marL="1143000" indent="-228600">
              <a:spcBef>
                <a:spcPct val="20000"/>
              </a:spcBef>
              <a:buChar char="•"/>
              <a:defRPr kumimoji="1" sz="2400">
                <a:solidFill>
                  <a:schemeClr val="tx1"/>
                </a:solidFill>
                <a:latin typeface="Times New Roman" charset="0"/>
                <a:ea typeface="宋体" charset="0"/>
              </a:defRPr>
            </a:lvl3pPr>
            <a:lvl4pPr marL="1600200" indent="-228600">
              <a:spcBef>
                <a:spcPct val="20000"/>
              </a:spcBef>
              <a:buChar char="–"/>
              <a:defRPr kumimoji="1" sz="2000">
                <a:solidFill>
                  <a:schemeClr val="tx1"/>
                </a:solidFill>
                <a:latin typeface="Times New Roman" charset="0"/>
                <a:ea typeface="宋体" charset="0"/>
              </a:defRPr>
            </a:lvl4pPr>
            <a:lvl5pPr marL="2057400" indent="-228600">
              <a:spcBef>
                <a:spcPct val="20000"/>
              </a:spcBef>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宋体" charset="0"/>
              </a:defRPr>
            </a:lvl9pPr>
          </a:lstStyle>
          <a:p>
            <a:pPr algn="l" eaLnBrk="1" hangingPunct="1">
              <a:spcBef>
                <a:spcPct val="0"/>
              </a:spcBef>
              <a:buFontTx/>
              <a:buNone/>
            </a:pPr>
            <a:r>
              <a:rPr kumimoji="0" lang="en-US" altLang="zh-CN" sz="2400" b="1" dirty="0">
                <a:latin typeface="Calibri" charset="0"/>
              </a:rPr>
              <a:t>Overpopulated</a:t>
            </a:r>
            <a:r>
              <a:rPr kumimoji="0" lang="zh-CN" altLang="en-US" sz="2400" b="1" dirty="0">
                <a:latin typeface="Calibri" charset="0"/>
              </a:rPr>
              <a:t> </a:t>
            </a:r>
            <a:r>
              <a:rPr kumimoji="0" lang="en-US" altLang="zh-CN" sz="2400" b="1" dirty="0">
                <a:latin typeface="Calibri" charset="0"/>
              </a:rPr>
              <a:t>observed</a:t>
            </a:r>
            <a:r>
              <a:rPr kumimoji="0" lang="zh-CN" altLang="en-US" sz="2400" b="1" dirty="0">
                <a:latin typeface="Calibri" charset="0"/>
              </a:rPr>
              <a:t> </a:t>
            </a:r>
            <a:r>
              <a:rPr kumimoji="0" lang="en-US" altLang="zh-CN" sz="2400" b="1" dirty="0">
                <a:latin typeface="Calibri" charset="0"/>
              </a:rPr>
              <a:t>charmonium-like states, i.e. “XYZ”:</a:t>
            </a:r>
          </a:p>
          <a:p>
            <a:pPr marL="342891" indent="-342891">
              <a:buFont typeface="Arial" panose="020B0604020202020204" pitchFamily="34" charset="0"/>
              <a:buChar char="•"/>
            </a:pP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Most</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of</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them</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are</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close</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to</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the</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mass</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thresholds</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of</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charmed</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meson</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pairs</a:t>
            </a:r>
            <a:endParaRPr kumimoji="0" lang="en-US" altLang="zh-CN" sz="2000" dirty="0">
              <a:solidFill>
                <a:srgbClr val="0033CC"/>
              </a:solidFill>
              <a:latin typeface="Calibri" charset="0"/>
              <a:ea typeface="Arial Unicode MS" panose="020B0604020202020204" pitchFamily="34" charset="-122"/>
              <a:cs typeface="Arial Unicode MS" panose="020B0604020202020204" pitchFamily="34" charset="-122"/>
            </a:endParaRPr>
          </a:p>
          <a:p>
            <a:pPr marL="342891" indent="-342891">
              <a:buFont typeface="Arial" panose="020B0604020202020204" pitchFamily="34" charset="0"/>
              <a:buChar char="•"/>
            </a:pPr>
            <a:r>
              <a:rPr kumimoji="0" lang="en-US" altLang="zh-CN" sz="2000" dirty="0">
                <a:solidFill>
                  <a:srgbClr val="0033CC"/>
                </a:solidFill>
                <a:latin typeface="Calibri" charset="0"/>
              </a:rPr>
              <a:t>Some</a:t>
            </a:r>
            <a:r>
              <a:rPr kumimoji="0" lang="zh-CN" altLang="en-US" sz="2000" dirty="0">
                <a:solidFill>
                  <a:srgbClr val="0033CC"/>
                </a:solidFill>
                <a:latin typeface="Calibri" charset="0"/>
              </a:rPr>
              <a:t> </a:t>
            </a:r>
            <a:r>
              <a:rPr kumimoji="0" lang="en-US" altLang="zh-CN" sz="2000" dirty="0">
                <a:solidFill>
                  <a:srgbClr val="0033CC"/>
                </a:solidFill>
                <a:latin typeface="Calibri" charset="0"/>
              </a:rPr>
              <a:t>are</a:t>
            </a:r>
            <a:r>
              <a:rPr kumimoji="0" lang="zh-CN" altLang="en-US" sz="2000" dirty="0">
                <a:solidFill>
                  <a:srgbClr val="0033CC"/>
                </a:solidFill>
                <a:latin typeface="Calibri" charset="0"/>
              </a:rPr>
              <a:t> </a:t>
            </a:r>
            <a:r>
              <a:rPr kumimoji="0" lang="en-US" altLang="zh-CN" sz="2000" dirty="0">
                <a:solidFill>
                  <a:srgbClr val="0033CC"/>
                </a:solidFill>
                <a:latin typeface="Calibri" charset="0"/>
              </a:rPr>
              <a:t>not</a:t>
            </a:r>
            <a:r>
              <a:rPr kumimoji="0" lang="zh-CN" altLang="en-US" sz="2000" dirty="0">
                <a:solidFill>
                  <a:srgbClr val="0033CC"/>
                </a:solidFill>
                <a:latin typeface="Calibri" charset="0"/>
              </a:rPr>
              <a:t> </a:t>
            </a:r>
            <a:r>
              <a:rPr kumimoji="0" lang="en-US" altLang="zh-CN" sz="2000" dirty="0">
                <a:solidFill>
                  <a:srgbClr val="0033CC"/>
                </a:solidFill>
                <a:latin typeface="Calibri" charset="0"/>
              </a:rPr>
              <a:t>accommodated</a:t>
            </a:r>
            <a:r>
              <a:rPr kumimoji="0" lang="zh-CN" altLang="en-US" sz="2000" dirty="0">
                <a:solidFill>
                  <a:srgbClr val="0033CC"/>
                </a:solidFill>
                <a:latin typeface="Calibri" charset="0"/>
              </a:rPr>
              <a:t> </a:t>
            </a:r>
            <a:r>
              <a:rPr kumimoji="0" lang="en-US" altLang="zh-CN" sz="2000" dirty="0">
                <a:solidFill>
                  <a:srgbClr val="0033CC"/>
                </a:solidFill>
                <a:latin typeface="Calibri" charset="0"/>
              </a:rPr>
              <a:t>as</a:t>
            </a:r>
            <a:r>
              <a:rPr kumimoji="0" lang="zh-CN" altLang="en-US" sz="2000" dirty="0">
                <a:solidFill>
                  <a:srgbClr val="0033CC"/>
                </a:solidFill>
                <a:latin typeface="Calibri" charset="0"/>
              </a:rPr>
              <a:t> </a:t>
            </a:r>
            <a:r>
              <a:rPr kumimoji="0" lang="en-US" altLang="zh-CN" sz="2000" dirty="0">
                <a:solidFill>
                  <a:srgbClr val="0033CC"/>
                </a:solidFill>
                <a:latin typeface="Calibri" charset="0"/>
              </a:rPr>
              <a:t>conventional</a:t>
            </a:r>
            <a:r>
              <a:rPr kumimoji="0" lang="zh-CN" altLang="en-US" sz="2000" dirty="0">
                <a:solidFill>
                  <a:srgbClr val="0033CC"/>
                </a:solidFill>
                <a:latin typeface="Calibri" charset="0"/>
              </a:rPr>
              <a:t> </a:t>
            </a:r>
            <a:r>
              <a:rPr kumimoji="0" lang="en-US" altLang="zh-CN" sz="2000" dirty="0">
                <a:solidFill>
                  <a:srgbClr val="0033CC"/>
                </a:solidFill>
                <a:latin typeface="Calibri" charset="0"/>
              </a:rPr>
              <a:t>meson</a:t>
            </a:r>
            <a:r>
              <a:rPr kumimoji="0" lang="zh-CN" altLang="en-US" sz="2000" dirty="0">
                <a:solidFill>
                  <a:srgbClr val="0033CC"/>
                </a:solidFill>
                <a:latin typeface="Calibri" charset="0"/>
              </a:rPr>
              <a:t> </a:t>
            </a:r>
            <a:br>
              <a:rPr kumimoji="0" lang="en-US" altLang="zh-CN" sz="2000" dirty="0">
                <a:solidFill>
                  <a:srgbClr val="0033CC"/>
                </a:solidFill>
                <a:latin typeface="Calibri" charset="0"/>
              </a:rPr>
            </a:br>
            <a:r>
              <a:rPr kumimoji="0" lang="en-US" altLang="zh-CN" sz="2000" dirty="0">
                <a:solidFill>
                  <a:srgbClr val="0033CC"/>
                </a:solidFill>
                <a:latin typeface="Calibri" charset="0"/>
              </a:rPr>
              <a:t>==&gt;</a:t>
            </a:r>
            <a:r>
              <a:rPr kumimoji="0" lang="zh-CN" altLang="en-US" sz="2000" dirty="0">
                <a:solidFill>
                  <a:srgbClr val="0033CC"/>
                </a:solidFill>
                <a:latin typeface="Calibri" charset="0"/>
              </a:rPr>
              <a:t> </a:t>
            </a:r>
            <a:r>
              <a:rPr kumimoji="0" lang="en-US" altLang="zh-CN" sz="2000" dirty="0">
                <a:solidFill>
                  <a:srgbClr val="0033CC"/>
                </a:solidFill>
                <a:latin typeface="Calibri" charset="0"/>
              </a:rPr>
              <a:t>candidate</a:t>
            </a:r>
            <a:r>
              <a:rPr kumimoji="0" lang="zh-CN" altLang="en-US" sz="2000" dirty="0">
                <a:solidFill>
                  <a:srgbClr val="0033CC"/>
                </a:solidFill>
                <a:latin typeface="Calibri" charset="0"/>
              </a:rPr>
              <a:t> </a:t>
            </a:r>
            <a:r>
              <a:rPr kumimoji="0" lang="en-US" altLang="zh-CN" sz="2000" dirty="0">
                <a:solidFill>
                  <a:srgbClr val="0033CC"/>
                </a:solidFill>
                <a:latin typeface="Calibri" charset="0"/>
              </a:rPr>
              <a:t>of</a:t>
            </a:r>
            <a:r>
              <a:rPr kumimoji="0" lang="zh-CN" altLang="en-US" sz="2000" dirty="0">
                <a:solidFill>
                  <a:srgbClr val="0033CC"/>
                </a:solidFill>
                <a:latin typeface="Calibri" charset="0"/>
              </a:rPr>
              <a:t> </a:t>
            </a:r>
            <a:r>
              <a:rPr kumimoji="0" lang="en-US" altLang="zh-CN" sz="2000" dirty="0">
                <a:solidFill>
                  <a:srgbClr val="0033CC"/>
                </a:solidFill>
                <a:latin typeface="Calibri" charset="0"/>
              </a:rPr>
              <a:t>exotic</a:t>
            </a:r>
            <a:r>
              <a:rPr kumimoji="0" lang="zh-CN" altLang="en-US" sz="2000" dirty="0">
                <a:solidFill>
                  <a:srgbClr val="0033CC"/>
                </a:solidFill>
                <a:latin typeface="Calibri" charset="0"/>
              </a:rPr>
              <a:t> </a:t>
            </a:r>
            <a:r>
              <a:rPr kumimoji="0" lang="en-US" altLang="zh-CN" sz="2000" dirty="0">
                <a:solidFill>
                  <a:srgbClr val="0033CC"/>
                </a:solidFill>
                <a:latin typeface="Calibri" charset="0"/>
              </a:rPr>
              <a:t>hadron</a:t>
            </a:r>
            <a:r>
              <a:rPr kumimoji="0" lang="zh-CN" altLang="en-US" sz="2000" dirty="0">
                <a:solidFill>
                  <a:srgbClr val="0033CC"/>
                </a:solidFill>
                <a:latin typeface="Calibri" charset="0"/>
              </a:rPr>
              <a:t> </a:t>
            </a:r>
            <a:r>
              <a:rPr kumimoji="0" lang="en-US" altLang="zh-CN" sz="2000" dirty="0">
                <a:solidFill>
                  <a:srgbClr val="0033CC"/>
                </a:solidFill>
                <a:latin typeface="Calibri" charset="0"/>
              </a:rPr>
              <a:t>states</a:t>
            </a:r>
          </a:p>
          <a:p>
            <a:pPr marL="342891" indent="-342891">
              <a:buFont typeface="Arial" panose="020B0604020202020204" pitchFamily="34" charset="0"/>
              <a:buChar char="•"/>
            </a:pP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More</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efforts</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are</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needed</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to</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pin</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down</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their</a:t>
            </a:r>
            <a:r>
              <a:rPr lang="zh-CN" alt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rPr>
              <a:t>nature</a:t>
            </a:r>
            <a:endParaRPr lang="en-US" sz="2000" dirty="0">
              <a:solidFill>
                <a:srgbClr val="0033CC"/>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48484" name="TextBox 3"/>
          <p:cNvSpPr txBox="1">
            <a:spLocks noChangeArrowheads="1"/>
          </p:cNvSpPr>
          <p:nvPr/>
        </p:nvSpPr>
        <p:spPr bwMode="auto">
          <a:xfrm>
            <a:off x="3007534" y="47408"/>
            <a:ext cx="6750831" cy="584775"/>
          </a:xfrm>
          <a:prstGeom prst="rect">
            <a:avLst/>
          </a:prstGeom>
          <a:noFill/>
          <a:ln w="9525">
            <a:noFill/>
            <a:miter lim="800000"/>
            <a:headEnd/>
            <a:tailEnd/>
          </a:ln>
        </p:spPr>
        <p:txBody>
          <a:bodyPr wrap="square">
            <a:spAutoFit/>
          </a:bodyPr>
          <a:lstStyle>
            <a:lvl1pPr>
              <a:spcBef>
                <a:spcPct val="20000"/>
              </a:spcBef>
              <a:buChar char="•"/>
              <a:defRPr kumimoji="1" sz="3200">
                <a:solidFill>
                  <a:schemeClr val="tx1"/>
                </a:solidFill>
                <a:latin typeface="Times New Roman" charset="0"/>
                <a:ea typeface="宋体" charset="0"/>
              </a:defRPr>
            </a:lvl1pPr>
            <a:lvl2pPr marL="742950" indent="-285750">
              <a:spcBef>
                <a:spcPct val="20000"/>
              </a:spcBef>
              <a:buChar char="–"/>
              <a:defRPr kumimoji="1" sz="2800">
                <a:solidFill>
                  <a:schemeClr val="tx1"/>
                </a:solidFill>
                <a:latin typeface="Times New Roman" charset="0"/>
                <a:ea typeface="宋体" charset="0"/>
              </a:defRPr>
            </a:lvl2pPr>
            <a:lvl3pPr marL="1143000" indent="-228600">
              <a:spcBef>
                <a:spcPct val="20000"/>
              </a:spcBef>
              <a:buChar char="•"/>
              <a:defRPr kumimoji="1" sz="2400">
                <a:solidFill>
                  <a:schemeClr val="tx1"/>
                </a:solidFill>
                <a:latin typeface="Times New Roman" charset="0"/>
                <a:ea typeface="宋体" charset="0"/>
              </a:defRPr>
            </a:lvl3pPr>
            <a:lvl4pPr marL="1600200" indent="-228600">
              <a:spcBef>
                <a:spcPct val="20000"/>
              </a:spcBef>
              <a:buChar char="–"/>
              <a:defRPr kumimoji="1" sz="2000">
                <a:solidFill>
                  <a:schemeClr val="tx1"/>
                </a:solidFill>
                <a:latin typeface="Times New Roman" charset="0"/>
                <a:ea typeface="宋体" charset="0"/>
              </a:defRPr>
            </a:lvl4pPr>
            <a:lvl5pPr marL="2057400" indent="-228600">
              <a:spcBef>
                <a:spcPct val="20000"/>
              </a:spcBef>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宋体" charset="0"/>
              </a:defRPr>
            </a:lvl9pPr>
          </a:lstStyle>
          <a:p>
            <a:pPr algn="ctr">
              <a:spcBef>
                <a:spcPct val="0"/>
              </a:spcBef>
              <a:buFontTx/>
              <a:buNone/>
            </a:pPr>
            <a:r>
              <a:rPr kumimoji="0" lang="en-US" altLang="zh-CN" b="1" dirty="0">
                <a:latin typeface="Calibri" charset="0"/>
              </a:rPr>
              <a:t>Overpopulated</a:t>
            </a:r>
            <a:r>
              <a:rPr kumimoji="0" lang="zh-CN" altLang="en-US" b="1" dirty="0">
                <a:latin typeface="Calibri" charset="0"/>
              </a:rPr>
              <a:t> </a:t>
            </a:r>
            <a:r>
              <a:rPr kumimoji="0" lang="en-US" altLang="zh-CN" b="1" dirty="0">
                <a:latin typeface="Calibri" charset="0"/>
              </a:rPr>
              <a:t>charmonium spectrum </a:t>
            </a:r>
            <a:endParaRPr kumimoji="0" lang="zh-CN" altLang="en-US" b="1" dirty="0">
              <a:latin typeface="Calibri" charset="0"/>
            </a:endParaRPr>
          </a:p>
        </p:txBody>
      </p:sp>
      <p:grpSp>
        <p:nvGrpSpPr>
          <p:cNvPr id="5" name="Group 4">
            <a:extLst>
              <a:ext uri="{FF2B5EF4-FFF2-40B4-BE49-F238E27FC236}">
                <a16:creationId xmlns:a16="http://schemas.microsoft.com/office/drawing/2014/main" id="{877F8C2C-46EB-3241-982A-9DB2A9324035}"/>
              </a:ext>
            </a:extLst>
          </p:cNvPr>
          <p:cNvGrpSpPr/>
          <p:nvPr/>
        </p:nvGrpSpPr>
        <p:grpSpPr>
          <a:xfrm>
            <a:off x="1487488" y="692695"/>
            <a:ext cx="4752530" cy="4240459"/>
            <a:chOff x="250826" y="593685"/>
            <a:chExt cx="6310313" cy="6026150"/>
          </a:xfrm>
        </p:grpSpPr>
        <p:grpSp>
          <p:nvGrpSpPr>
            <p:cNvPr id="23" name="组 1">
              <a:extLst>
                <a:ext uri="{FF2B5EF4-FFF2-40B4-BE49-F238E27FC236}">
                  <a16:creationId xmlns:a16="http://schemas.microsoft.com/office/drawing/2014/main" id="{F98D5DDC-7441-244C-B4E4-9C2E958F3983}"/>
                </a:ext>
              </a:extLst>
            </p:cNvPr>
            <p:cNvGrpSpPr/>
            <p:nvPr/>
          </p:nvGrpSpPr>
          <p:grpSpPr>
            <a:xfrm>
              <a:off x="250826" y="593685"/>
              <a:ext cx="6310313" cy="6026150"/>
              <a:chOff x="356730" y="1060376"/>
              <a:chExt cx="8974667" cy="8570524"/>
            </a:xfrm>
          </p:grpSpPr>
          <p:pic>
            <p:nvPicPr>
              <p:cNvPr id="24" name="图片 2">
                <a:extLst>
                  <a:ext uri="{FF2B5EF4-FFF2-40B4-BE49-F238E27FC236}">
                    <a16:creationId xmlns:a16="http://schemas.microsoft.com/office/drawing/2014/main" id="{310DE3AF-D298-EE4F-9FBA-AAF6952FFF9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6730" y="1060376"/>
                <a:ext cx="8974667" cy="8570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直线连接符 2">
                <a:extLst>
                  <a:ext uri="{FF2B5EF4-FFF2-40B4-BE49-F238E27FC236}">
                    <a16:creationId xmlns:a16="http://schemas.microsoft.com/office/drawing/2014/main" id="{440982B5-5DD6-0440-A6C3-92EBFA14692D}"/>
                  </a:ext>
                </a:extLst>
              </p:cNvPr>
              <p:cNvCxnSpPr/>
              <p:nvPr/>
            </p:nvCxnSpPr>
            <p:spPr>
              <a:xfrm>
                <a:off x="1749872" y="2122894"/>
                <a:ext cx="7056783" cy="0"/>
              </a:xfrm>
              <a:prstGeom prst="line">
                <a:avLst/>
              </a:prstGeom>
              <a:ln/>
            </p:spPr>
            <p:style>
              <a:lnRef idx="2">
                <a:schemeClr val="dk1"/>
              </a:lnRef>
              <a:fillRef idx="0">
                <a:schemeClr val="dk1"/>
              </a:fillRef>
              <a:effectRef idx="1">
                <a:schemeClr val="dk1"/>
              </a:effectRef>
              <a:fontRef idx="minor">
                <a:schemeClr val="tx1"/>
              </a:fontRef>
            </p:style>
          </p:cxnSp>
          <p:sp>
            <p:nvSpPr>
              <p:cNvPr id="26" name="文本框 3">
                <a:extLst>
                  <a:ext uri="{FF2B5EF4-FFF2-40B4-BE49-F238E27FC236}">
                    <a16:creationId xmlns:a16="http://schemas.microsoft.com/office/drawing/2014/main" id="{E2C45A6D-00A0-4C4B-B819-1521328D6B9F}"/>
                  </a:ext>
                </a:extLst>
              </p:cNvPr>
              <p:cNvSpPr txBox="1"/>
              <p:nvPr/>
            </p:nvSpPr>
            <p:spPr>
              <a:xfrm>
                <a:off x="5584292" y="2216161"/>
                <a:ext cx="3040627" cy="872762"/>
              </a:xfrm>
              <a:prstGeom prst="rect">
                <a:avLst/>
              </a:prstGeom>
            </p:spPr>
            <p:txBody>
              <a:bodyPr vert="horz" wrap="none" lIns="91440" tIns="45720" rIns="91440" bIns="45720" rtlCol="0">
                <a:noAutofit/>
              </a:bodyPr>
              <a:lstStyle/>
              <a:p>
                <a:pPr algn="l"/>
                <a:r>
                  <a:rPr kumimoji="1" lang="en-US" altLang="zh-CN" sz="2251" b="1" i="1" dirty="0">
                    <a:solidFill>
                      <a:prstClr val="black"/>
                    </a:solidFill>
                    <a:latin typeface="Times New Roman" pitchFamily="18" charset="0"/>
                    <a:cs typeface="Times New Roman" pitchFamily="18" charset="0"/>
                  </a:rPr>
                  <a:t>BEPCII</a:t>
                </a:r>
                <a:r>
                  <a:rPr kumimoji="1" lang="zh-CN" altLang="en-US" sz="2251" b="1" i="1" dirty="0">
                    <a:solidFill>
                      <a:prstClr val="black"/>
                    </a:solidFill>
                    <a:latin typeface="Times New Roman" pitchFamily="18" charset="0"/>
                    <a:cs typeface="Times New Roman" pitchFamily="18" charset="0"/>
                  </a:rPr>
                  <a:t> </a:t>
                </a:r>
                <a:r>
                  <a:rPr kumimoji="1" lang="en-US" altLang="zh-CN" sz="2251" b="1" i="1" dirty="0">
                    <a:solidFill>
                      <a:prstClr val="black"/>
                    </a:solidFill>
                    <a:latin typeface="Times New Roman" pitchFamily="18" charset="0"/>
                    <a:cs typeface="Times New Roman" pitchFamily="18" charset="0"/>
                  </a:rPr>
                  <a:t>energy</a:t>
                </a:r>
                <a:r>
                  <a:rPr kumimoji="1" lang="zh-CN" altLang="en-US" sz="2251" b="1" i="1" dirty="0">
                    <a:solidFill>
                      <a:prstClr val="black"/>
                    </a:solidFill>
                    <a:latin typeface="Times New Roman" pitchFamily="18" charset="0"/>
                    <a:cs typeface="Times New Roman" pitchFamily="18" charset="0"/>
                  </a:rPr>
                  <a:t> </a:t>
                </a:r>
              </a:p>
            </p:txBody>
          </p:sp>
        </p:grpSp>
        <p:cxnSp>
          <p:nvCxnSpPr>
            <p:cNvPr id="27" name="直线连接符 2">
              <a:extLst>
                <a:ext uri="{FF2B5EF4-FFF2-40B4-BE49-F238E27FC236}">
                  <a16:creationId xmlns:a16="http://schemas.microsoft.com/office/drawing/2014/main" id="{2DE31747-512C-2848-B4F0-BC2D726CBBD3}"/>
                </a:ext>
              </a:extLst>
            </p:cNvPr>
            <p:cNvCxnSpPr/>
            <p:nvPr/>
          </p:nvCxnSpPr>
          <p:spPr>
            <a:xfrm>
              <a:off x="1187624" y="1514667"/>
              <a:ext cx="4961801" cy="0"/>
            </a:xfrm>
            <a:prstGeom prst="line">
              <a:avLst/>
            </a:prstGeom>
            <a:ln>
              <a:prstDash val="dash"/>
            </a:ln>
          </p:spPr>
          <p:style>
            <a:lnRef idx="3">
              <a:schemeClr val="accent1"/>
            </a:lnRef>
            <a:fillRef idx="0">
              <a:schemeClr val="accent1"/>
            </a:fillRef>
            <a:effectRef idx="2">
              <a:schemeClr val="accent1"/>
            </a:effectRef>
            <a:fontRef idx="minor">
              <a:schemeClr val="tx1"/>
            </a:fontRef>
          </p:style>
        </p:cxnSp>
      </p:grpSp>
      <p:pic>
        <p:nvPicPr>
          <p:cNvPr id="28" name="Picture 27">
            <a:extLst>
              <a:ext uri="{FF2B5EF4-FFF2-40B4-BE49-F238E27FC236}">
                <a16:creationId xmlns:a16="http://schemas.microsoft.com/office/drawing/2014/main" id="{E93EEE25-E9D2-9D4A-AECC-3C420095EF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5981" y="1106259"/>
            <a:ext cx="4615288" cy="3671515"/>
          </a:xfrm>
          <a:prstGeom prst="rect">
            <a:avLst/>
          </a:prstGeom>
          <a:ln>
            <a:noFill/>
          </a:ln>
          <a:effectLst>
            <a:outerShdw blurRad="292100" dist="139700" dir="2700000" algn="tl" rotWithShape="0">
              <a:srgbClr val="333333">
                <a:alpha val="65000"/>
              </a:srgbClr>
            </a:outerShdw>
          </a:effectLst>
        </p:spPr>
      </p:pic>
      <p:sp>
        <p:nvSpPr>
          <p:cNvPr id="29" name="TextBox 28">
            <a:extLst>
              <a:ext uri="{FF2B5EF4-FFF2-40B4-BE49-F238E27FC236}">
                <a16:creationId xmlns:a16="http://schemas.microsoft.com/office/drawing/2014/main" id="{A524D318-95EE-9447-9427-197DFEA03205}"/>
              </a:ext>
            </a:extLst>
          </p:cNvPr>
          <p:cNvSpPr txBox="1"/>
          <p:nvPr/>
        </p:nvSpPr>
        <p:spPr>
          <a:xfrm>
            <a:off x="7032104" y="657132"/>
            <a:ext cx="3280432" cy="338546"/>
          </a:xfrm>
          <a:prstGeom prst="rect">
            <a:avLst/>
          </a:prstGeom>
          <a:noFill/>
        </p:spPr>
        <p:txBody>
          <a:bodyPr wrap="none" lIns="91431" tIns="45716" rIns="91431" bIns="45716" rtlCol="0">
            <a:spAutoFit/>
          </a:bodyPr>
          <a:lstStyle/>
          <a:p>
            <a:pPr algn="l">
              <a:buNone/>
            </a:pPr>
            <a:r>
              <a:rPr lang="nb-NO" sz="1600" dirty="0">
                <a:solidFill>
                  <a:srgbClr val="0000FF"/>
                </a:solidFill>
                <a:latin typeface="Times New Roman" charset="0"/>
                <a:ea typeface="Times New Roman" charset="0"/>
                <a:cs typeface="Times New Roman" charset="0"/>
              </a:rPr>
              <a:t>arXiv:1511.01589, arXiv:1812.10947</a:t>
            </a:r>
            <a:endParaRPr lang="en-US" sz="1600" dirty="0">
              <a:solidFill>
                <a:srgbClr val="0000FF"/>
              </a:solidFill>
              <a:latin typeface="Times New Roman" charset="0"/>
              <a:ea typeface="Times New Roman" charset="0"/>
              <a:cs typeface="Times New Roman" charset="0"/>
            </a:endParaRPr>
          </a:p>
        </p:txBody>
      </p:sp>
      <p:sp>
        <p:nvSpPr>
          <p:cNvPr id="2" name="灯片编号占位符 1">
            <a:extLst>
              <a:ext uri="{FF2B5EF4-FFF2-40B4-BE49-F238E27FC236}">
                <a16:creationId xmlns:a16="http://schemas.microsoft.com/office/drawing/2014/main" id="{5796EA8E-8156-4666-9B13-E5E37786A5FF}"/>
              </a:ext>
            </a:extLst>
          </p:cNvPr>
          <p:cNvSpPr>
            <a:spLocks noGrp="1"/>
          </p:cNvSpPr>
          <p:nvPr>
            <p:ph type="sldNum" sz="quarter" idx="12"/>
          </p:nvPr>
        </p:nvSpPr>
        <p:spPr/>
        <p:txBody>
          <a:bodyPr/>
          <a:lstStyle/>
          <a:p>
            <a:pPr>
              <a:defRPr/>
            </a:pPr>
            <a:fld id="{529ACD7A-6ECE-4959-A5FC-AD518CC335C7}" type="slidenum">
              <a:rPr lang="en-US" smtClean="0"/>
              <a:pPr>
                <a:defRPr/>
              </a:pPr>
              <a:t>45</a:t>
            </a:fld>
            <a:endParaRPr lang="en-US" dirty="0"/>
          </a:p>
        </p:txBody>
      </p:sp>
    </p:spTree>
    <p:extLst>
      <p:ext uri="{BB962C8B-B14F-4D97-AF65-F5344CB8AC3E}">
        <p14:creationId xmlns:p14="http://schemas.microsoft.com/office/powerpoint/2010/main" val="605643821"/>
      </p:ext>
    </p:extLst>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50FAF98-42B2-3BE3-3269-E265298B4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17" y="3734373"/>
            <a:ext cx="11538774" cy="3041652"/>
          </a:xfrm>
          <a:prstGeom prst="rect">
            <a:avLst/>
          </a:prstGeom>
        </p:spPr>
      </p:pic>
      <p:sp>
        <p:nvSpPr>
          <p:cNvPr id="2" name="标题 1">
            <a:extLst>
              <a:ext uri="{FF2B5EF4-FFF2-40B4-BE49-F238E27FC236}">
                <a16:creationId xmlns:a16="http://schemas.microsoft.com/office/drawing/2014/main" id="{4BAAEDDF-7D4D-72E3-E834-7F4302810B9C}"/>
              </a:ext>
            </a:extLst>
          </p:cNvPr>
          <p:cNvSpPr>
            <a:spLocks noGrp="1"/>
          </p:cNvSpPr>
          <p:nvPr>
            <p:ph type="title"/>
          </p:nvPr>
        </p:nvSpPr>
        <p:spPr>
          <a:xfrm>
            <a:off x="1107500" y="92058"/>
            <a:ext cx="11084500" cy="659643"/>
          </a:xfrm>
        </p:spPr>
        <p:txBody>
          <a:bodyPr/>
          <a:lstStyle/>
          <a:p>
            <a:r>
              <a:rPr kumimoji="1" lang="en-US" altLang="zh-CN" sz="2600" dirty="0">
                <a:solidFill>
                  <a:srgbClr val="0099FF"/>
                </a:solidFill>
                <a:latin typeface="+mn-lt"/>
              </a:rPr>
              <a:t>The </a:t>
            </a:r>
            <a:r>
              <a:rPr kumimoji="1" lang="en-US" altLang="zh-CN" sz="2600" dirty="0">
                <a:solidFill>
                  <a:srgbClr val="FF0000"/>
                </a:solidFill>
                <a:latin typeface="+mn-lt"/>
              </a:rPr>
              <a:t>vector</a:t>
            </a:r>
            <a:r>
              <a:rPr kumimoji="1" lang="zh-CN" altLang="en-US" sz="2600" dirty="0">
                <a:solidFill>
                  <a:srgbClr val="FF0000"/>
                </a:solidFill>
                <a:latin typeface="+mn-lt"/>
              </a:rPr>
              <a:t> </a:t>
            </a:r>
            <a:r>
              <a:rPr kumimoji="1" lang="en-US" altLang="zh-CN" sz="2600" dirty="0">
                <a:solidFill>
                  <a:srgbClr val="FF0000"/>
                </a:solidFill>
                <a:latin typeface="+mn-lt"/>
              </a:rPr>
              <a:t>Y</a:t>
            </a:r>
            <a:r>
              <a:rPr kumimoji="1" lang="en-US" altLang="zh-CN" sz="2600" dirty="0">
                <a:solidFill>
                  <a:srgbClr val="0099FF"/>
                </a:solidFill>
                <a:latin typeface="+mn-lt"/>
              </a:rPr>
              <a:t> states from s</a:t>
            </a:r>
            <a:r>
              <a:rPr kumimoji="1" lang="en-US" altLang="zh-CN" sz="2600" b="1" dirty="0">
                <a:solidFill>
                  <a:srgbClr val="0099FF"/>
                </a:solidFill>
                <a:latin typeface="+mn-lt"/>
              </a:rPr>
              <a:t>can data near open-charm thresholds</a:t>
            </a:r>
            <a:endParaRPr kumimoji="1" lang="zh-CN" altLang="en-US" sz="2600" dirty="0">
              <a:solidFill>
                <a:srgbClr val="0099FF"/>
              </a:solidFill>
            </a:endParaRPr>
          </a:p>
        </p:txBody>
      </p:sp>
      <p:sp>
        <p:nvSpPr>
          <p:cNvPr id="3" name="灯片编号占位符 2">
            <a:extLst>
              <a:ext uri="{FF2B5EF4-FFF2-40B4-BE49-F238E27FC236}">
                <a16:creationId xmlns:a16="http://schemas.microsoft.com/office/drawing/2014/main" id="{179385C2-81F0-E24A-2A7F-6EFA9AC1E96D}"/>
              </a:ext>
            </a:extLst>
          </p:cNvPr>
          <p:cNvSpPr>
            <a:spLocks noGrp="1"/>
          </p:cNvSpPr>
          <p:nvPr>
            <p:ph type="sldNum" sz="quarter" idx="12"/>
          </p:nvPr>
        </p:nvSpPr>
        <p:spPr>
          <a:xfrm>
            <a:off x="10954923" y="6416025"/>
            <a:ext cx="1080000" cy="360000"/>
          </a:xfrm>
        </p:spPr>
        <p:txBody>
          <a:bodyPr/>
          <a:lstStyle/>
          <a:p>
            <a:fld id="{E077DA78-E013-4A8C-AD75-63A150561B10}" type="slidenum">
              <a:rPr lang="zh-CN" altLang="en-US" smtClean="0">
                <a:solidFill>
                  <a:prstClr val="black">
                    <a:tint val="75000"/>
                  </a:prstClr>
                </a:solidFill>
              </a:rPr>
              <a:pPr/>
              <a:t>46</a:t>
            </a:fld>
            <a:endParaRPr lang="zh-CN" altLang="en-US" dirty="0">
              <a:solidFill>
                <a:prstClr val="black">
                  <a:tint val="75000"/>
                </a:prstClr>
              </a:solidFill>
            </a:endParaRPr>
          </a:p>
        </p:txBody>
      </p:sp>
      <p:grpSp>
        <p:nvGrpSpPr>
          <p:cNvPr id="18" name="组合 17">
            <a:extLst>
              <a:ext uri="{FF2B5EF4-FFF2-40B4-BE49-F238E27FC236}">
                <a16:creationId xmlns:a16="http://schemas.microsoft.com/office/drawing/2014/main" id="{A44942E4-C0FC-7417-AC7E-B9888BB15944}"/>
              </a:ext>
            </a:extLst>
          </p:cNvPr>
          <p:cNvGrpSpPr/>
          <p:nvPr/>
        </p:nvGrpSpPr>
        <p:grpSpPr>
          <a:xfrm>
            <a:off x="1048236" y="773617"/>
            <a:ext cx="11221300" cy="3026350"/>
            <a:chOff x="941266" y="3781019"/>
            <a:chExt cx="11221300" cy="3026350"/>
          </a:xfrm>
        </p:grpSpPr>
        <p:pic>
          <p:nvPicPr>
            <p:cNvPr id="21" name="图片 20">
              <a:extLst>
                <a:ext uri="{FF2B5EF4-FFF2-40B4-BE49-F238E27FC236}">
                  <a16:creationId xmlns:a16="http://schemas.microsoft.com/office/drawing/2014/main" id="{8717A41C-6309-2CB5-D22A-8F681B19ED8C}"/>
                </a:ext>
              </a:extLst>
            </p:cNvPr>
            <p:cNvPicPr>
              <a:picLocks noChangeAspect="1"/>
            </p:cNvPicPr>
            <p:nvPr/>
          </p:nvPicPr>
          <p:blipFill>
            <a:blip r:embed="rId4"/>
            <a:stretch>
              <a:fillRect/>
            </a:stretch>
          </p:blipFill>
          <p:spPr>
            <a:xfrm>
              <a:off x="965107" y="4187485"/>
              <a:ext cx="3971127" cy="2362052"/>
            </a:xfrm>
            <a:prstGeom prst="rect">
              <a:avLst/>
            </a:prstGeom>
          </p:spPr>
        </p:pic>
        <p:grpSp>
          <p:nvGrpSpPr>
            <p:cNvPr id="19" name="组合 18">
              <a:extLst>
                <a:ext uri="{FF2B5EF4-FFF2-40B4-BE49-F238E27FC236}">
                  <a16:creationId xmlns:a16="http://schemas.microsoft.com/office/drawing/2014/main" id="{CEC58C21-AD04-FB65-1DC5-D73537035068}"/>
                </a:ext>
              </a:extLst>
            </p:cNvPr>
            <p:cNvGrpSpPr/>
            <p:nvPr/>
          </p:nvGrpSpPr>
          <p:grpSpPr>
            <a:xfrm>
              <a:off x="941266" y="3781019"/>
              <a:ext cx="10071687" cy="2758618"/>
              <a:chOff x="1641899" y="652094"/>
              <a:chExt cx="10071687" cy="2758618"/>
            </a:xfrm>
          </p:grpSpPr>
          <p:pic>
            <p:nvPicPr>
              <p:cNvPr id="22" name="图片 21">
                <a:extLst>
                  <a:ext uri="{FF2B5EF4-FFF2-40B4-BE49-F238E27FC236}">
                    <a16:creationId xmlns:a16="http://schemas.microsoft.com/office/drawing/2014/main" id="{E62D88FA-85FD-1FB6-DE41-39687F989783}"/>
                  </a:ext>
                </a:extLst>
              </p:cNvPr>
              <p:cNvPicPr>
                <a:picLocks noChangeAspect="1"/>
              </p:cNvPicPr>
              <p:nvPr/>
            </p:nvPicPr>
            <p:blipFill>
              <a:blip r:embed="rId5"/>
              <a:stretch>
                <a:fillRect/>
              </a:stretch>
            </p:blipFill>
            <p:spPr>
              <a:xfrm>
                <a:off x="5577527" y="832316"/>
                <a:ext cx="6136059" cy="2578396"/>
              </a:xfrm>
              <a:prstGeom prst="rect">
                <a:avLst/>
              </a:prstGeom>
            </p:spPr>
          </p:pic>
          <p:sp>
            <p:nvSpPr>
              <p:cNvPr id="23" name="文本框 22">
                <a:extLst>
                  <a:ext uri="{FF2B5EF4-FFF2-40B4-BE49-F238E27FC236}">
                    <a16:creationId xmlns:a16="http://schemas.microsoft.com/office/drawing/2014/main" id="{9482DAD1-63C0-111F-32C2-2102CC084223}"/>
                  </a:ext>
                </a:extLst>
              </p:cNvPr>
              <p:cNvSpPr txBox="1"/>
              <p:nvPr/>
            </p:nvSpPr>
            <p:spPr>
              <a:xfrm>
                <a:off x="7598682" y="652094"/>
                <a:ext cx="3070071" cy="369332"/>
              </a:xfrm>
              <a:prstGeom prst="rect">
                <a:avLst/>
              </a:prstGeom>
              <a:solidFill>
                <a:srgbClr val="FFFF00"/>
              </a:solidFill>
            </p:spPr>
            <p:txBody>
              <a:bodyPr wrap="none" rtlCol="0">
                <a:spAutoFit/>
              </a:bodyPr>
              <a:lstStyle/>
              <a:p>
                <a:r>
                  <a:rPr kumimoji="1" lang="en-US" altLang="zh-CN" sz="1800" dirty="0">
                    <a:latin typeface="Times New Roman" panose="02020603050405020304" pitchFamily="18" charset="0"/>
                    <a:cs typeface="Times New Roman" panose="02020603050405020304" pitchFamily="18" charset="0"/>
                  </a:rPr>
                  <a:t>BESIII Resolution: 1</a:t>
                </a:r>
                <a:r>
                  <a:rPr kumimoji="1" lang="zh-CN" altLang="en-US" sz="1800" dirty="0">
                    <a:latin typeface="Times New Roman" panose="02020603050405020304" pitchFamily="18" charset="0"/>
                    <a:cs typeface="Times New Roman" panose="02020603050405020304" pitchFamily="18" charset="0"/>
                  </a:rPr>
                  <a:t> </a:t>
                </a:r>
                <a:r>
                  <a:rPr kumimoji="1" lang="en-US" altLang="zh-CN" sz="1800" dirty="0">
                    <a:latin typeface="Times New Roman" panose="02020603050405020304" pitchFamily="18" charset="0"/>
                    <a:cs typeface="Times New Roman" panose="02020603050405020304" pitchFamily="18" charset="0"/>
                  </a:rPr>
                  <a:t>-</a:t>
                </a:r>
                <a:r>
                  <a:rPr kumimoji="1" lang="zh-CN" altLang="en-US" sz="1800" dirty="0">
                    <a:latin typeface="Times New Roman" panose="02020603050405020304" pitchFamily="18" charset="0"/>
                    <a:cs typeface="Times New Roman" panose="02020603050405020304" pitchFamily="18" charset="0"/>
                  </a:rPr>
                  <a:t> </a:t>
                </a:r>
                <a:r>
                  <a:rPr kumimoji="1" lang="en-US" altLang="zh-CN" sz="1800" dirty="0">
                    <a:latin typeface="Times New Roman" panose="02020603050405020304" pitchFamily="18" charset="0"/>
                    <a:cs typeface="Times New Roman" panose="02020603050405020304" pitchFamily="18" charset="0"/>
                  </a:rPr>
                  <a:t>2 MeV</a:t>
                </a:r>
                <a:endParaRPr kumimoji="1" lang="zh-CN" altLang="en-US" sz="1800" dirty="0">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EA8CC58D-E002-6798-04E3-0FA771918A5A}"/>
                  </a:ext>
                </a:extLst>
              </p:cNvPr>
              <p:cNvSpPr txBox="1"/>
              <p:nvPr/>
            </p:nvSpPr>
            <p:spPr>
              <a:xfrm>
                <a:off x="1641899" y="736724"/>
                <a:ext cx="3302091" cy="338554"/>
              </a:xfrm>
              <a:prstGeom prst="rect">
                <a:avLst/>
              </a:prstGeom>
              <a:solidFill>
                <a:srgbClr val="FFFF00"/>
              </a:solidFill>
            </p:spPr>
            <p:txBody>
              <a:bodyPr wrap="square" rtlCol="0">
                <a:spAutoFit/>
              </a:bodyPr>
              <a:lstStyle/>
              <a:p>
                <a:r>
                  <a:rPr kumimoji="1" lang="en-US" altLang="zh-CN" sz="1600" dirty="0">
                    <a:latin typeface="Times New Roman" panose="02020603050405020304" pitchFamily="18" charset="0"/>
                    <a:cs typeface="Times New Roman" panose="02020603050405020304" pitchFamily="18" charset="0"/>
                  </a:rPr>
                  <a:t>Belle Resolution: about 5-10 MeV</a:t>
                </a:r>
              </a:p>
            </p:txBody>
          </p:sp>
        </p:grpSp>
        <p:sp>
          <p:nvSpPr>
            <p:cNvPr id="20" name="文本框 19">
              <a:extLst>
                <a:ext uri="{FF2B5EF4-FFF2-40B4-BE49-F238E27FC236}">
                  <a16:creationId xmlns:a16="http://schemas.microsoft.com/office/drawing/2014/main" id="{B24D166F-AA55-00D8-6E58-E578F535005C}"/>
                </a:ext>
              </a:extLst>
            </p:cNvPr>
            <p:cNvSpPr txBox="1"/>
            <p:nvPr/>
          </p:nvSpPr>
          <p:spPr>
            <a:xfrm>
              <a:off x="4287449" y="6438037"/>
              <a:ext cx="7875117" cy="369332"/>
            </a:xfrm>
            <a:prstGeom prst="rect">
              <a:avLst/>
            </a:prstGeom>
            <a:solidFill>
              <a:schemeClr val="bg1"/>
            </a:solidFill>
          </p:spPr>
          <p:txBody>
            <a:bodyPr wrap="square" rtlCol="0">
              <a:spAutoFit/>
            </a:bodyPr>
            <a:lstStyle/>
            <a:p>
              <a:r>
                <a:rPr kumimoji="1" lang="en-US" altLang="zh-CN" sz="1800" dirty="0">
                  <a:solidFill>
                    <a:srgbClr val="FF0000"/>
                  </a:solidFill>
                  <a:latin typeface="Times New Roman" panose="02020603050405020304" pitchFamily="18" charset="0"/>
                  <a:cs typeface="Times New Roman" panose="02020603050405020304" pitchFamily="18" charset="0"/>
                </a:rPr>
                <a:t>Fine structures of Charmonium-like states are seen at BESIII with scan data! </a:t>
              </a:r>
              <a:endParaRPr kumimoji="1" lang="zh-CN" altLang="en-US" sz="1800" dirty="0">
                <a:solidFill>
                  <a:srgbClr val="FF0000"/>
                </a:solidFill>
                <a:latin typeface="Times New Roman" panose="02020603050405020304" pitchFamily="18" charset="0"/>
                <a:cs typeface="Times New Roman" panose="02020603050405020304" pitchFamily="18" charset="0"/>
              </a:endParaRPr>
            </a:p>
          </p:txBody>
        </p:sp>
      </p:grpSp>
      <p:grpSp>
        <p:nvGrpSpPr>
          <p:cNvPr id="25" name="组合 24">
            <a:extLst>
              <a:ext uri="{FF2B5EF4-FFF2-40B4-BE49-F238E27FC236}">
                <a16:creationId xmlns:a16="http://schemas.microsoft.com/office/drawing/2014/main" id="{1BDDA47C-4BF4-3C3A-4CDF-6E63BEDF7729}"/>
              </a:ext>
            </a:extLst>
          </p:cNvPr>
          <p:cNvGrpSpPr/>
          <p:nvPr/>
        </p:nvGrpSpPr>
        <p:grpSpPr>
          <a:xfrm>
            <a:off x="2463364" y="1211034"/>
            <a:ext cx="8313697" cy="1805536"/>
            <a:chOff x="2256309" y="4278847"/>
            <a:chExt cx="8313697" cy="1805536"/>
          </a:xfrm>
        </p:grpSpPr>
        <p:sp useBgFill="1">
          <p:nvSpPr>
            <p:cNvPr id="26" name="文本框 25">
              <a:extLst>
                <a:ext uri="{FF2B5EF4-FFF2-40B4-BE49-F238E27FC236}">
                  <a16:creationId xmlns:a16="http://schemas.microsoft.com/office/drawing/2014/main" id="{5E446B6E-48DA-C3A8-F0EE-31603B6E0E6B}"/>
                </a:ext>
              </a:extLst>
            </p:cNvPr>
            <p:cNvSpPr txBox="1"/>
            <p:nvPr/>
          </p:nvSpPr>
          <p:spPr>
            <a:xfrm>
              <a:off x="2256309" y="4278847"/>
              <a:ext cx="2475806" cy="369332"/>
            </a:xfrm>
            <a:prstGeom prst="rect">
              <a:avLst/>
            </a:prstGeom>
          </p:spPr>
          <p:txBody>
            <a:bodyPr wrap="none" rtlCol="0">
              <a:spAutoFit/>
            </a:bodyPr>
            <a:lstStyle/>
            <a:p>
              <a:r>
                <a:rPr kumimoji="1" lang="en-US" altLang="zh-CN" sz="1800" dirty="0">
                  <a:latin typeface="Times New Roman" panose="02020603050405020304" pitchFamily="18" charset="0"/>
                  <a:cs typeface="Times New Roman" panose="02020603050405020304" pitchFamily="18" charset="0"/>
                </a:rPr>
                <a:t>PRL 110 (2013) 252002</a:t>
              </a:r>
              <a:r>
                <a:rPr kumimoji="1" lang="zh-CN" altLang="en-US" sz="1800" dirty="0">
                  <a:latin typeface="Times New Roman" panose="02020603050405020304" pitchFamily="18" charset="0"/>
                  <a:cs typeface="Times New Roman" panose="02020603050405020304" pitchFamily="18" charset="0"/>
                </a:rPr>
                <a:t> </a:t>
              </a:r>
            </a:p>
          </p:txBody>
        </p:sp>
        <p:sp>
          <p:nvSpPr>
            <p:cNvPr id="27" name="文本框 26">
              <a:extLst>
                <a:ext uri="{FF2B5EF4-FFF2-40B4-BE49-F238E27FC236}">
                  <a16:creationId xmlns:a16="http://schemas.microsoft.com/office/drawing/2014/main" id="{2EE22818-8218-AD4A-234D-B0FD26C4D4D8}"/>
                </a:ext>
              </a:extLst>
            </p:cNvPr>
            <p:cNvSpPr txBox="1"/>
            <p:nvPr/>
          </p:nvSpPr>
          <p:spPr>
            <a:xfrm>
              <a:off x="5632246" y="5715051"/>
              <a:ext cx="4937760" cy="369332"/>
            </a:xfrm>
            <a:prstGeom prst="rect">
              <a:avLst/>
            </a:prstGeom>
            <a:solidFill>
              <a:srgbClr val="FFFF00"/>
            </a:solidFill>
          </p:spPr>
          <p:txBody>
            <a:bodyPr wrap="square" rtlCol="0">
              <a:spAutoFit/>
            </a:bodyPr>
            <a:lstStyle/>
            <a:p>
              <a:r>
                <a:rPr lang="en" altLang="zh-CN" sz="1800" b="0" i="1" u="none" strike="noStrike" dirty="0" err="1">
                  <a:effectLst/>
                  <a:latin typeface="Times New Roman" panose="02020603050405020304" pitchFamily="18" charset="0"/>
                  <a:cs typeface="Times New Roman" panose="02020603050405020304" pitchFamily="18" charset="0"/>
                </a:rPr>
                <a:t>Phys.Rev.D</a:t>
              </a:r>
              <a:r>
                <a:rPr lang="en" altLang="zh-CN" sz="1800" b="0" i="0" u="none" strike="noStrike" dirty="0">
                  <a:effectLst/>
                  <a:latin typeface="Times New Roman" panose="02020603050405020304" pitchFamily="18" charset="0"/>
                  <a:cs typeface="Times New Roman" panose="02020603050405020304" pitchFamily="18" charset="0"/>
                </a:rPr>
                <a:t> 102 (2020)</a:t>
              </a:r>
              <a:r>
                <a:rPr lang="zh-CN" altLang="en-US" sz="1800" b="0" i="0" u="none" strike="noStrike" dirty="0">
                  <a:effectLst/>
                  <a:latin typeface="Times New Roman" panose="02020603050405020304" pitchFamily="18" charset="0"/>
                  <a:cs typeface="Times New Roman" panose="02020603050405020304" pitchFamily="18" charset="0"/>
                </a:rPr>
                <a:t> </a:t>
              </a:r>
              <a:r>
                <a:rPr lang="en" altLang="zh-CN" sz="1800" b="0" i="1" u="none" strike="noStrike" dirty="0" err="1">
                  <a:effectLst/>
                  <a:latin typeface="Times New Roman" panose="02020603050405020304" pitchFamily="18" charset="0"/>
                  <a:cs typeface="Times New Roman" panose="02020603050405020304" pitchFamily="18" charset="0"/>
                </a:rPr>
                <a:t>Phys.Rev.Lett</a:t>
              </a:r>
              <a:r>
                <a:rPr lang="en" altLang="zh-CN" sz="1800" b="0" i="1" u="none" strike="noStrike" dirty="0">
                  <a:effectLst/>
                  <a:latin typeface="Times New Roman" panose="02020603050405020304" pitchFamily="18" charset="0"/>
                  <a:cs typeface="Times New Roman" panose="02020603050405020304" pitchFamily="18" charset="0"/>
                </a:rPr>
                <a:t>.</a:t>
              </a:r>
              <a:r>
                <a:rPr lang="en" altLang="zh-CN" sz="1800" b="0" i="0" u="none" strike="noStrike" dirty="0">
                  <a:effectLst/>
                  <a:latin typeface="Times New Roman" panose="02020603050405020304" pitchFamily="18" charset="0"/>
                  <a:cs typeface="Times New Roman" panose="02020603050405020304" pitchFamily="18" charset="0"/>
                </a:rPr>
                <a:t> 118 (2017) </a:t>
              </a:r>
              <a:endParaRPr kumimoji="1" lang="zh-CN" altLang="en-US" sz="1800" dirty="0">
                <a:latin typeface="Times New Roman" panose="02020603050405020304" pitchFamily="18" charset="0"/>
                <a:cs typeface="Times New Roman" panose="02020603050405020304" pitchFamily="18" charset="0"/>
              </a:endParaRPr>
            </a:p>
          </p:txBody>
        </p:sp>
      </p:grpSp>
      <p:sp>
        <p:nvSpPr>
          <p:cNvPr id="28" name="右箭头 27">
            <a:extLst>
              <a:ext uri="{FF2B5EF4-FFF2-40B4-BE49-F238E27FC236}">
                <a16:creationId xmlns:a16="http://schemas.microsoft.com/office/drawing/2014/main" id="{9CF621D4-9E76-7AF3-1857-63702D2A3480}"/>
              </a:ext>
            </a:extLst>
          </p:cNvPr>
          <p:cNvSpPr/>
          <p:nvPr/>
        </p:nvSpPr>
        <p:spPr>
          <a:xfrm>
            <a:off x="4116166" y="2001441"/>
            <a:ext cx="978408" cy="359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文本框 30">
            <a:extLst>
              <a:ext uri="{FF2B5EF4-FFF2-40B4-BE49-F238E27FC236}">
                <a16:creationId xmlns:a16="http://schemas.microsoft.com/office/drawing/2014/main" id="{640AC8C3-1E14-A29E-D40A-D25905D626B3}"/>
              </a:ext>
            </a:extLst>
          </p:cNvPr>
          <p:cNvSpPr txBox="1"/>
          <p:nvPr/>
        </p:nvSpPr>
        <p:spPr>
          <a:xfrm>
            <a:off x="2895600" y="5806075"/>
            <a:ext cx="914033" cy="338554"/>
          </a:xfrm>
          <a:prstGeom prst="rect">
            <a:avLst/>
          </a:prstGeom>
          <a:solidFill>
            <a:schemeClr val="bg1"/>
          </a:solidFill>
        </p:spPr>
        <p:txBody>
          <a:bodyPr wrap="none" rtlCol="0">
            <a:spAutoFit/>
          </a:bodyPr>
          <a:lstStyle/>
          <a:p>
            <a:r>
              <a:rPr kumimoji="1" lang="en-US" altLang="zh-CN" sz="1600" b="1" dirty="0">
                <a:solidFill>
                  <a:srgbClr val="FF0000"/>
                </a:solidFill>
              </a:rPr>
              <a:t>Y(4230)</a:t>
            </a:r>
            <a:endParaRPr kumimoji="1" lang="zh-CN" altLang="en-US" sz="1600" b="1" dirty="0">
              <a:solidFill>
                <a:srgbClr val="FF0000"/>
              </a:solidFill>
            </a:endParaRPr>
          </a:p>
        </p:txBody>
      </p:sp>
      <p:sp>
        <p:nvSpPr>
          <p:cNvPr id="32" name="文本框 31">
            <a:extLst>
              <a:ext uri="{FF2B5EF4-FFF2-40B4-BE49-F238E27FC236}">
                <a16:creationId xmlns:a16="http://schemas.microsoft.com/office/drawing/2014/main" id="{67B5D64E-44DB-E7C4-3F56-6C1D1660806E}"/>
              </a:ext>
            </a:extLst>
          </p:cNvPr>
          <p:cNvSpPr txBox="1"/>
          <p:nvPr/>
        </p:nvSpPr>
        <p:spPr>
          <a:xfrm>
            <a:off x="6705599" y="5915895"/>
            <a:ext cx="914033" cy="338554"/>
          </a:xfrm>
          <a:prstGeom prst="rect">
            <a:avLst/>
          </a:prstGeom>
          <a:solidFill>
            <a:schemeClr val="bg1"/>
          </a:solidFill>
        </p:spPr>
        <p:txBody>
          <a:bodyPr wrap="none" rtlCol="0">
            <a:spAutoFit/>
          </a:bodyPr>
          <a:lstStyle/>
          <a:p>
            <a:r>
              <a:rPr kumimoji="1" lang="en-US" altLang="zh-CN" sz="1600" b="1" dirty="0">
                <a:solidFill>
                  <a:srgbClr val="FF0000"/>
                </a:solidFill>
              </a:rPr>
              <a:t>Y(4360)</a:t>
            </a:r>
            <a:endParaRPr kumimoji="1" lang="zh-CN" altLang="en-US" sz="1600" b="1" dirty="0">
              <a:solidFill>
                <a:srgbClr val="FF0000"/>
              </a:solidFill>
            </a:endParaRPr>
          </a:p>
        </p:txBody>
      </p:sp>
      <p:sp>
        <p:nvSpPr>
          <p:cNvPr id="33" name="文本框 32">
            <a:extLst>
              <a:ext uri="{FF2B5EF4-FFF2-40B4-BE49-F238E27FC236}">
                <a16:creationId xmlns:a16="http://schemas.microsoft.com/office/drawing/2014/main" id="{7C342832-EBA5-9F74-A773-FD853B3BE35F}"/>
              </a:ext>
            </a:extLst>
          </p:cNvPr>
          <p:cNvSpPr txBox="1"/>
          <p:nvPr/>
        </p:nvSpPr>
        <p:spPr>
          <a:xfrm>
            <a:off x="10474035" y="5763493"/>
            <a:ext cx="914033" cy="338554"/>
          </a:xfrm>
          <a:prstGeom prst="rect">
            <a:avLst/>
          </a:prstGeom>
          <a:solidFill>
            <a:schemeClr val="bg1"/>
          </a:solidFill>
        </p:spPr>
        <p:txBody>
          <a:bodyPr wrap="none" rtlCol="0">
            <a:spAutoFit/>
          </a:bodyPr>
          <a:lstStyle/>
          <a:p>
            <a:r>
              <a:rPr kumimoji="1" lang="en-US" altLang="zh-CN" sz="1600" b="1" dirty="0">
                <a:solidFill>
                  <a:srgbClr val="FF0000"/>
                </a:solidFill>
              </a:rPr>
              <a:t>Y(4660)</a:t>
            </a:r>
            <a:endParaRPr kumimoji="1" lang="zh-CN" altLang="en-US" sz="1600" b="1" dirty="0">
              <a:solidFill>
                <a:srgbClr val="FF0000"/>
              </a:solidFill>
            </a:endParaRPr>
          </a:p>
        </p:txBody>
      </p:sp>
      <mc:AlternateContent xmlns:mc="http://schemas.openxmlformats.org/markup-compatibility/2006" xmlns:a14="http://schemas.microsoft.com/office/drawing/2010/main">
        <mc:Choice Requires="a14">
          <p:sp>
            <p:nvSpPr>
              <p:cNvPr id="34" name="Rectangle 42">
                <a:extLst>
                  <a:ext uri="{FF2B5EF4-FFF2-40B4-BE49-F238E27FC236}">
                    <a16:creationId xmlns:a16="http://schemas.microsoft.com/office/drawing/2014/main" id="{39FA9EC5-C3C8-66B5-F2D0-65D2B1B86D5F}"/>
                  </a:ext>
                </a:extLst>
              </p:cNvPr>
              <p:cNvSpPr/>
              <p:nvPr/>
            </p:nvSpPr>
            <p:spPr>
              <a:xfrm>
                <a:off x="4558372" y="715839"/>
                <a:ext cx="2097049" cy="400110"/>
              </a:xfrm>
              <a:prstGeom prst="rect">
                <a:avLst/>
              </a:prstGeom>
              <a:solidFill>
                <a:schemeClr val="accent2">
                  <a:lumMod val="20000"/>
                  <a:lumOff val="80000"/>
                </a:schemeClr>
              </a:solidFill>
            </p:spPr>
            <p:txBody>
              <a:bodyPr wrap="none">
                <a:spAutoFit/>
              </a:bodyPr>
              <a:lstStyle/>
              <a:p>
                <a14:m>
                  <m:oMath xmlns:m="http://schemas.openxmlformats.org/officeDocument/2006/math">
                    <m:sSup>
                      <m:sSupPr>
                        <m:ctrlPr>
                          <a:rPr lang="zh-CN" altLang="zh-CN" sz="2000" b="1" i="1">
                            <a:effectLst>
                              <a:outerShdw blurRad="38100" dist="38100" dir="2700000" algn="tl">
                                <a:srgbClr val="000000">
                                  <a:alpha val="43137"/>
                                </a:srgbClr>
                              </a:outerShdw>
                            </a:effectLst>
                            <a:latin typeface="Cambria Math" panose="02040503050406030204" pitchFamily="18" charset="0"/>
                          </a:rPr>
                        </m:ctrlPr>
                      </m:sSupPr>
                      <m:e>
                        <m:r>
                          <a:rPr lang="en-US" altLang="zh-CN" sz="2000" b="1" i="1">
                            <a:effectLst>
                              <a:outerShdw blurRad="38100" dist="38100" dir="2700000" algn="tl">
                                <a:srgbClr val="000000">
                                  <a:alpha val="43137"/>
                                </a:srgbClr>
                              </a:outerShdw>
                            </a:effectLst>
                            <a:latin typeface="Cambria Math" panose="02040503050406030204" pitchFamily="18" charset="0"/>
                          </a:rPr>
                          <m:t>𝒆</m:t>
                        </m:r>
                      </m:e>
                      <m:sup>
                        <m:r>
                          <a:rPr lang="en-US" altLang="zh-CN" sz="2000" b="1" i="1">
                            <a:effectLst>
                              <a:outerShdw blurRad="38100" dist="38100" dir="2700000" algn="tl">
                                <a:srgbClr val="000000">
                                  <a:alpha val="43137"/>
                                </a:srgbClr>
                              </a:outerShdw>
                            </a:effectLst>
                            <a:latin typeface="Cambria Math" panose="02040503050406030204" pitchFamily="18" charset="0"/>
                          </a:rPr>
                          <m:t>+</m:t>
                        </m:r>
                      </m:sup>
                    </m:sSup>
                    <m:sSup>
                      <m:sSupPr>
                        <m:ctrlPr>
                          <a:rPr lang="zh-CN" altLang="zh-CN" sz="2000" b="1" i="1">
                            <a:effectLst>
                              <a:outerShdw blurRad="38100" dist="38100" dir="2700000" algn="tl">
                                <a:srgbClr val="000000">
                                  <a:alpha val="43137"/>
                                </a:srgbClr>
                              </a:outerShdw>
                            </a:effectLst>
                            <a:latin typeface="Cambria Math" panose="02040503050406030204" pitchFamily="18" charset="0"/>
                          </a:rPr>
                        </m:ctrlPr>
                      </m:sSupPr>
                      <m:e>
                        <m:r>
                          <a:rPr lang="en-US" altLang="zh-CN" sz="2000" b="1" i="1">
                            <a:effectLst>
                              <a:outerShdw blurRad="38100" dist="38100" dir="2700000" algn="tl">
                                <a:srgbClr val="000000">
                                  <a:alpha val="43137"/>
                                </a:srgbClr>
                              </a:outerShdw>
                            </a:effectLst>
                            <a:latin typeface="Cambria Math" panose="02040503050406030204" pitchFamily="18" charset="0"/>
                          </a:rPr>
                          <m:t>𝒆</m:t>
                        </m:r>
                      </m:e>
                      <m:sup>
                        <m:r>
                          <a:rPr lang="en-US" altLang="zh-CN" sz="2000" b="1" i="1">
                            <a:effectLst>
                              <a:outerShdw blurRad="38100" dist="38100" dir="2700000" algn="tl">
                                <a:srgbClr val="000000">
                                  <a:alpha val="43137"/>
                                </a:srgbClr>
                              </a:outerShdw>
                            </a:effectLst>
                            <a:latin typeface="Cambria Math" panose="02040503050406030204" pitchFamily="18" charset="0"/>
                          </a:rPr>
                          <m:t>−</m:t>
                        </m:r>
                      </m:sup>
                    </m:sSup>
                    <m:r>
                      <a:rPr lang="zh-CN" altLang="zh-CN" sz="2000" b="1" i="1">
                        <a:effectLst>
                          <a:outerShdw blurRad="38100" dist="38100" dir="2700000" algn="tl">
                            <a:srgbClr val="000000">
                              <a:alpha val="43137"/>
                            </a:srgbClr>
                          </a:outerShdw>
                        </a:effectLst>
                        <a:latin typeface="Cambria Math" panose="02040503050406030204" pitchFamily="18" charset="0"/>
                      </a:rPr>
                      <m:t>→</m:t>
                    </m:r>
                  </m:oMath>
                </a14:m>
                <a:r>
                  <a:rPr lang="is-IS" altLang="zh-CN" sz="2000" b="1" dirty="0">
                    <a:solidFill>
                      <a:srgbClr val="FF0000"/>
                    </a:solidFill>
                    <a:effectLst>
                      <a:outerShdw blurRad="38100" dist="38100" dir="2700000" algn="tl">
                        <a:srgbClr val="000000">
                          <a:alpha val="43137"/>
                        </a:srgbClr>
                      </a:outerShdw>
                    </a:effectLst>
                  </a:rPr>
                  <a:t> </a:t>
                </a:r>
                <a14:m>
                  <m:oMath xmlns:m="http://schemas.openxmlformats.org/officeDocument/2006/math">
                    <m:sSup>
                      <m:sSupPr>
                        <m:ctrlPr>
                          <a:rPr lang="zh-CN" altLang="zh-CN" sz="2000" b="1" i="1">
                            <a:solidFill>
                              <a:srgbClr val="FF0000"/>
                            </a:solidFill>
                            <a:effectLst>
                              <a:outerShdw blurRad="38100" dist="38100" dir="2700000" algn="tl">
                                <a:srgbClr val="000000">
                                  <a:alpha val="43137"/>
                                </a:srgbClr>
                              </a:outerShdw>
                            </a:effectLst>
                            <a:latin typeface="Cambria Math" panose="02040503050406030204" pitchFamily="18" charset="0"/>
                          </a:rPr>
                        </m:ctrlPr>
                      </m:sSupPr>
                      <m:e>
                        <m:r>
                          <a:rPr lang="zh-CN" altLang="en-US" sz="2000" b="1" i="1">
                            <a:solidFill>
                              <a:srgbClr val="FF0000"/>
                            </a:solidFill>
                            <a:effectLst>
                              <a:outerShdw blurRad="38100" dist="38100" dir="2700000" algn="tl">
                                <a:srgbClr val="000000">
                                  <a:alpha val="43137"/>
                                </a:srgbClr>
                              </a:outerShdw>
                            </a:effectLst>
                            <a:latin typeface="Cambria Math" panose="02040503050406030204" pitchFamily="18" charset="0"/>
                            <a:sym typeface="Symbol" panose="05050102010706020507" pitchFamily="18" charset="2"/>
                          </a:rPr>
                          <m:t></m:t>
                        </m:r>
                      </m:e>
                      <m:sup>
                        <m:r>
                          <a:rPr lang="en-US" altLang="zh-CN" sz="2000" b="1" i="1">
                            <a:solidFill>
                              <a:srgbClr val="FF0000"/>
                            </a:solidFill>
                            <a:effectLst>
                              <a:outerShdw blurRad="38100" dist="38100" dir="2700000" algn="tl">
                                <a:srgbClr val="000000">
                                  <a:alpha val="43137"/>
                                </a:srgbClr>
                              </a:outerShdw>
                            </a:effectLst>
                            <a:latin typeface="Cambria Math" panose="02040503050406030204" pitchFamily="18" charset="0"/>
                          </a:rPr>
                          <m:t>+</m:t>
                        </m:r>
                      </m:sup>
                    </m:sSup>
                    <m:sSup>
                      <m:sSupPr>
                        <m:ctrlPr>
                          <a:rPr lang="zh-CN" altLang="zh-CN" sz="2000" b="1" i="1">
                            <a:solidFill>
                              <a:srgbClr val="FF0000"/>
                            </a:solidFill>
                            <a:effectLst>
                              <a:outerShdw blurRad="38100" dist="38100" dir="2700000" algn="tl">
                                <a:srgbClr val="000000">
                                  <a:alpha val="43137"/>
                                </a:srgbClr>
                              </a:outerShdw>
                            </a:effectLst>
                            <a:latin typeface="Cambria Math" panose="02040503050406030204" pitchFamily="18" charset="0"/>
                          </a:rPr>
                        </m:ctrlPr>
                      </m:sSupPr>
                      <m:e>
                        <m:r>
                          <a:rPr lang="zh-CN" altLang="en-US" sz="2000" b="1" i="1">
                            <a:solidFill>
                              <a:srgbClr val="FF0000"/>
                            </a:solidFill>
                            <a:effectLst>
                              <a:outerShdw blurRad="38100" dist="38100" dir="2700000" algn="tl">
                                <a:srgbClr val="000000">
                                  <a:alpha val="43137"/>
                                </a:srgbClr>
                              </a:outerShdw>
                            </a:effectLst>
                            <a:latin typeface="Cambria Math" panose="02040503050406030204" pitchFamily="18" charset="0"/>
                            <a:sym typeface="Symbol" panose="05050102010706020507" pitchFamily="18" charset="2"/>
                          </a:rPr>
                          <m:t></m:t>
                        </m:r>
                      </m:e>
                      <m:sup>
                        <m:r>
                          <a:rPr lang="en-US" altLang="zh-CN" sz="2000" b="1" i="1">
                            <a:solidFill>
                              <a:srgbClr val="FF0000"/>
                            </a:solidFill>
                            <a:effectLst>
                              <a:outerShdw blurRad="38100" dist="38100" dir="2700000" algn="tl">
                                <a:srgbClr val="000000">
                                  <a:alpha val="43137"/>
                                </a:srgbClr>
                              </a:outerShdw>
                            </a:effectLst>
                            <a:latin typeface="Cambria Math" panose="02040503050406030204" pitchFamily="18" charset="0"/>
                          </a:rPr>
                          <m:t>−</m:t>
                        </m:r>
                      </m:sup>
                    </m:sSup>
                    <m:r>
                      <m:rPr>
                        <m:nor/>
                      </m:rPr>
                      <a:rPr lang="en-US" altLang="zh-CN" sz="2000" b="1" dirty="0" smtClean="0">
                        <a:solidFill>
                          <a:srgbClr val="FF0000"/>
                        </a:solidFill>
                        <a:effectLst>
                          <a:outerShdw blurRad="38100" dist="38100" dir="2700000" algn="tl">
                            <a:srgbClr val="000000">
                              <a:alpha val="43137"/>
                            </a:srgbClr>
                          </a:outerShdw>
                        </a:effectLst>
                        <a:latin typeface="Cambria Math" panose="02040503050406030204" pitchFamily="18" charset="0"/>
                        <a:ea typeface="宋体" charset="-122"/>
                        <a:cs typeface=""/>
                      </a:rPr>
                      <m:t>J</m:t>
                    </m:r>
                    <m:r>
                      <m:rPr>
                        <m:nor/>
                      </m:rPr>
                      <a:rPr lang="en-US" altLang="zh-CN" sz="2000" b="1" dirty="0" smtClean="0">
                        <a:solidFill>
                          <a:srgbClr val="FF0000"/>
                        </a:solidFill>
                        <a:effectLst>
                          <a:outerShdw blurRad="38100" dist="38100" dir="2700000" algn="tl">
                            <a:srgbClr val="000000">
                              <a:alpha val="43137"/>
                            </a:srgbClr>
                          </a:outerShdw>
                        </a:effectLst>
                        <a:latin typeface="Cambria Math" panose="02040503050406030204" pitchFamily="18" charset="0"/>
                        <a:ea typeface="宋体" charset="-122"/>
                        <a:cs typeface=""/>
                      </a:rPr>
                      <m:t>/</m:t>
                    </m:r>
                    <m:r>
                      <m:rPr>
                        <m:nor/>
                      </m:rPr>
                      <a:rPr lang="el-GR" altLang="zh-CN" sz="2000" b="1" dirty="0">
                        <a:solidFill>
                          <a:srgbClr val="FF0000"/>
                        </a:solidFill>
                        <a:effectLst>
                          <a:outerShdw blurRad="38100" dist="38100" dir="2700000" algn="tl">
                            <a:srgbClr val="000000">
                              <a:alpha val="43137"/>
                            </a:srgbClr>
                          </a:outerShdw>
                        </a:effectLst>
                        <a:latin typeface="Cambria Math" panose="02040503050406030204" pitchFamily="18" charset="0"/>
                        <a:ea typeface="宋体" charset="-122"/>
                        <a:cs typeface=""/>
                      </a:rPr>
                      <m:t>ψ</m:t>
                    </m:r>
                  </m:oMath>
                </a14:m>
                <a:endParaRPr lang="zh-CN" altLang="en-US" sz="2000" b="1" kern="0" dirty="0">
                  <a:solidFill>
                    <a:srgbClr val="FF0000"/>
                  </a:solidFill>
                  <a:effectLst>
                    <a:outerShdw blurRad="38100" dist="38100" dir="2700000" algn="tl">
                      <a:srgbClr val="000000">
                        <a:alpha val="43137"/>
                      </a:srgbClr>
                    </a:outerShdw>
                  </a:effectLst>
                  <a:latin typeface="Calibri "/>
                  <a:ea typeface="微软雅黑" panose="020B0503020204020204" pitchFamily="34" charset="-122"/>
                  <a:cs typeface="Times New Roman" panose="02020603050405020304" pitchFamily="18" charset="0"/>
                </a:endParaRPr>
              </a:p>
            </p:txBody>
          </p:sp>
        </mc:Choice>
        <mc:Fallback xmlns="">
          <p:sp>
            <p:nvSpPr>
              <p:cNvPr id="34" name="Rectangle 42">
                <a:extLst>
                  <a:ext uri="{FF2B5EF4-FFF2-40B4-BE49-F238E27FC236}">
                    <a16:creationId xmlns:a16="http://schemas.microsoft.com/office/drawing/2014/main" id="{39FA9EC5-C3C8-66B5-F2D0-65D2B1B86D5F}"/>
                  </a:ext>
                </a:extLst>
              </p:cNvPr>
              <p:cNvSpPr>
                <a:spLocks noRot="1" noChangeAspect="1" noMove="1" noResize="1" noEditPoints="1" noAdjustHandles="1" noChangeArrowheads="1" noChangeShapeType="1" noTextEdit="1"/>
              </p:cNvSpPr>
              <p:nvPr/>
            </p:nvSpPr>
            <p:spPr>
              <a:xfrm>
                <a:off x="4558372" y="715839"/>
                <a:ext cx="2097049" cy="400110"/>
              </a:xfrm>
              <a:prstGeom prst="rect">
                <a:avLst/>
              </a:prstGeom>
              <a:blipFill>
                <a:blip r:embed="rId6"/>
                <a:stretch>
                  <a:fillRect r="-1807" b="-21875"/>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85EA4B50-B179-FB27-32C1-0938BEBA9007}"/>
              </a:ext>
            </a:extLst>
          </p:cNvPr>
          <p:cNvSpPr txBox="1"/>
          <p:nvPr/>
        </p:nvSpPr>
        <p:spPr>
          <a:xfrm>
            <a:off x="2783632" y="1551671"/>
            <a:ext cx="2324144" cy="400110"/>
          </a:xfrm>
          <a:prstGeom prst="rect">
            <a:avLst/>
          </a:prstGeom>
          <a:solidFill>
            <a:srgbClr val="FFFF00"/>
          </a:solidFill>
        </p:spPr>
        <p:txBody>
          <a:bodyPr wrap="square">
            <a:spAutoFit/>
          </a:bodyPr>
          <a:lstStyle/>
          <a:p>
            <a:r>
              <a:rPr lang="en-US" altLang="zh-CN" sz="2000" dirty="0">
                <a:solidFill>
                  <a:srgbClr val="FF0000"/>
                </a:solidFill>
                <a:latin typeface="Times New Roman" panose="02020603050405020304" pitchFamily="18" charset="0"/>
                <a:cs typeface="Times New Roman" panose="02020603050405020304" pitchFamily="18" charset="0"/>
              </a:rPr>
              <a:t>Y(4260)</a:t>
            </a:r>
            <a:r>
              <a:rPr lang="zh-CN" altLang="en-US" sz="2000" dirty="0">
                <a:solidFill>
                  <a:srgbClr val="FF0000"/>
                </a:solidFill>
                <a:latin typeface="Times New Roman" panose="02020603050405020304" pitchFamily="18" charset="0"/>
                <a:cs typeface="Times New Roman" panose="02020603050405020304" pitchFamily="18" charset="0"/>
              </a:rPr>
              <a:t> </a:t>
            </a:r>
            <a:r>
              <a:rPr lang="zh-CN" altLang="en-US" sz="2000" dirty="0">
                <a:solidFill>
                  <a:srgbClr val="FF0000"/>
                </a:solidFill>
                <a:latin typeface="Times New Roman" panose="02020603050405020304" pitchFamily="18" charset="0"/>
                <a:cs typeface="Times New Roman" panose="02020603050405020304" pitchFamily="18" charset="0"/>
                <a:sym typeface="Wingdings"/>
              </a:rPr>
              <a:t> </a:t>
            </a:r>
            <a:r>
              <a:rPr lang="en-US" altLang="zh-CN" sz="2000" dirty="0">
                <a:solidFill>
                  <a:srgbClr val="FF0000"/>
                </a:solidFill>
                <a:latin typeface="Times New Roman" panose="02020603050405020304" pitchFamily="18" charset="0"/>
                <a:cs typeface="Times New Roman" panose="02020603050405020304" pitchFamily="18" charset="0"/>
                <a:sym typeface="Wingdings"/>
              </a:rPr>
              <a:t>Y</a:t>
            </a:r>
            <a:r>
              <a:rPr lang="en-US" altLang="zh-CN" sz="2000" dirty="0">
                <a:solidFill>
                  <a:srgbClr val="FF0000"/>
                </a:solidFill>
                <a:latin typeface="Times New Roman" panose="02020603050405020304" pitchFamily="18" charset="0"/>
                <a:cs typeface="Times New Roman" panose="02020603050405020304" pitchFamily="18" charset="0"/>
              </a:rPr>
              <a:t>(4230)</a:t>
            </a:r>
            <a:r>
              <a:rPr lang="zh-CN" altLang="en-US" sz="20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39848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B6F99AC-523C-1867-B709-661A57074A25}"/>
              </a:ext>
            </a:extLst>
          </p:cNvPr>
          <p:cNvSpPr>
            <a:spLocks noGrp="1"/>
          </p:cNvSpPr>
          <p:nvPr>
            <p:ph type="sldNum" sz="quarter" idx="12"/>
          </p:nvPr>
        </p:nvSpPr>
        <p:spPr/>
        <p:txBody>
          <a:bodyPr/>
          <a:lstStyle/>
          <a:p>
            <a:pPr>
              <a:defRPr/>
            </a:pPr>
            <a:fld id="{529ACD7A-6ECE-4959-A5FC-AD518CC335C7}" type="slidenum">
              <a:rPr lang="en-US" smtClean="0"/>
              <a:pPr>
                <a:defRPr/>
              </a:pPr>
              <a:t>47</a:t>
            </a:fld>
            <a:endParaRPr lang="en-US" dirty="0"/>
          </a:p>
        </p:txBody>
      </p:sp>
      <p:sp>
        <p:nvSpPr>
          <p:cNvPr id="3" name="标题 2">
            <a:extLst>
              <a:ext uri="{FF2B5EF4-FFF2-40B4-BE49-F238E27FC236}">
                <a16:creationId xmlns:a16="http://schemas.microsoft.com/office/drawing/2014/main" id="{AC19341D-A698-29BA-2F1B-9C948ACA1FFC}"/>
              </a:ext>
            </a:extLst>
          </p:cNvPr>
          <p:cNvSpPr>
            <a:spLocks noGrp="1"/>
          </p:cNvSpPr>
          <p:nvPr>
            <p:ph type="title"/>
          </p:nvPr>
        </p:nvSpPr>
        <p:spPr>
          <a:xfrm>
            <a:off x="479376" y="14810"/>
            <a:ext cx="10609179" cy="646717"/>
          </a:xfrm>
        </p:spPr>
        <p:txBody>
          <a:bodyPr>
            <a:noAutofit/>
          </a:bodyPr>
          <a:lstStyle/>
          <a:p>
            <a:r>
              <a:rPr lang="en-US" altLang="zh-CN" sz="3300" b="0" dirty="0">
                <a:solidFill>
                  <a:srgbClr val="0033CC"/>
                </a:solidFill>
                <a:latin typeface="Microsoft YaHei" panose="020B0503020204020204" pitchFamily="34" charset="-122"/>
                <a:ea typeface="Microsoft YaHei" panose="020B0503020204020204" pitchFamily="34" charset="-122"/>
                <a:cs typeface="Arial" charset="0"/>
                <a:sym typeface="Symbol" panose="05050102010706020507" pitchFamily="18" charset="2"/>
              </a:rPr>
              <a:t>More Y states: Y(4500) ,Y(4710) and Y(4790)</a:t>
            </a:r>
            <a:endParaRPr kumimoji="1" lang="zh-CN" altLang="en-US" sz="3300" b="0" dirty="0">
              <a:solidFill>
                <a:srgbClr val="0033CC"/>
              </a:solidFill>
              <a:latin typeface="Microsoft YaHei" panose="020B0503020204020204" pitchFamily="34" charset="-122"/>
              <a:ea typeface="Microsoft YaHei" panose="020B0503020204020204" pitchFamily="34" charset="-122"/>
            </a:endParaRPr>
          </a:p>
        </p:txBody>
      </p:sp>
      <p:pic>
        <p:nvPicPr>
          <p:cNvPr id="4" name="fit_dress_cross_section_ksks_3bw_fix4500.pdf" descr="fit_dress_cross_section_ksks_3bw_fix4500.pdf">
            <a:extLst>
              <a:ext uri="{FF2B5EF4-FFF2-40B4-BE49-F238E27FC236}">
                <a16:creationId xmlns:a16="http://schemas.microsoft.com/office/drawing/2014/main" id="{7B2A586E-4C40-9F0C-B174-2D4BC3507FB9}"/>
              </a:ext>
            </a:extLst>
          </p:cNvPr>
          <p:cNvPicPr>
            <a:picLocks noChangeAspect="1"/>
          </p:cNvPicPr>
          <p:nvPr/>
        </p:nvPicPr>
        <p:blipFill>
          <a:blip r:embed="rId2"/>
          <a:srcRect t="72171"/>
          <a:stretch>
            <a:fillRect/>
          </a:stretch>
        </p:blipFill>
        <p:spPr>
          <a:xfrm>
            <a:off x="6330229" y="1113221"/>
            <a:ext cx="5880224" cy="2675819"/>
          </a:xfrm>
          <a:prstGeom prst="rect">
            <a:avLst/>
          </a:prstGeom>
          <a:ln w="3175">
            <a:miter lim="400000"/>
          </a:ln>
        </p:spPr>
      </p:pic>
      <p:pic>
        <p:nvPicPr>
          <p:cNvPr id="5" name="图片 4">
            <a:extLst>
              <a:ext uri="{FF2B5EF4-FFF2-40B4-BE49-F238E27FC236}">
                <a16:creationId xmlns:a16="http://schemas.microsoft.com/office/drawing/2014/main" id="{125FB743-CD63-EF0B-4DE5-C937599046B6}"/>
              </a:ext>
            </a:extLst>
          </p:cNvPr>
          <p:cNvPicPr>
            <a:picLocks noChangeAspect="1"/>
          </p:cNvPicPr>
          <p:nvPr/>
        </p:nvPicPr>
        <p:blipFill>
          <a:blip r:embed="rId3"/>
          <a:stretch>
            <a:fillRect/>
          </a:stretch>
        </p:blipFill>
        <p:spPr>
          <a:xfrm>
            <a:off x="68044" y="980728"/>
            <a:ext cx="6218964" cy="2890661"/>
          </a:xfrm>
          <a:prstGeom prst="rect">
            <a:avLst/>
          </a:prstGeom>
        </p:spPr>
      </p:pic>
      <p:sp>
        <p:nvSpPr>
          <p:cNvPr id="6" name="Textfeld 16">
            <a:extLst>
              <a:ext uri="{FF2B5EF4-FFF2-40B4-BE49-F238E27FC236}">
                <a16:creationId xmlns:a16="http://schemas.microsoft.com/office/drawing/2014/main" id="{AAAEDCB8-CBA2-425F-0954-0DB8BB8D023F}"/>
              </a:ext>
            </a:extLst>
          </p:cNvPr>
          <p:cNvSpPr txBox="1"/>
          <p:nvPr/>
        </p:nvSpPr>
        <p:spPr>
          <a:xfrm>
            <a:off x="1079288" y="692696"/>
            <a:ext cx="2646878" cy="369332"/>
          </a:xfrm>
          <a:prstGeom prst="rect">
            <a:avLst/>
          </a:prstGeom>
          <a:solidFill>
            <a:schemeClr val="accent3">
              <a:lumMod val="95000"/>
            </a:schemeClr>
          </a:solidFill>
        </p:spPr>
        <p:txBody>
          <a:bodyPr wrap="none" rtlCol="0">
            <a:spAutoFit/>
          </a:bodyPr>
          <a:lstStyle/>
          <a:p>
            <a:pPr defTabSz="457200"/>
            <a:r>
              <a:rPr lang="de-DE" sz="1800" dirty="0">
                <a:solidFill>
                  <a:srgbClr val="FF0000"/>
                </a:solidFill>
                <a:latin typeface="Arial" panose="020B0604020202020204" pitchFamily="34" charset="0"/>
                <a:ea typeface="Arial Unicode MS" panose="020B0604020202020204" pitchFamily="34" charset="-122"/>
                <a:cs typeface="Arial" panose="020B0604020202020204" pitchFamily="34" charset="0"/>
              </a:rPr>
              <a:t>PRL130, 121901 (2023)</a:t>
            </a:r>
          </a:p>
        </p:txBody>
      </p:sp>
      <p:sp>
        <p:nvSpPr>
          <p:cNvPr id="8" name="Phys. Rev. D 107, 092005 (2023)">
            <a:extLst>
              <a:ext uri="{FF2B5EF4-FFF2-40B4-BE49-F238E27FC236}">
                <a16:creationId xmlns:a16="http://schemas.microsoft.com/office/drawing/2014/main" id="{44AF9C21-8285-AB77-7B33-A8785E270794}"/>
              </a:ext>
            </a:extLst>
          </p:cNvPr>
          <p:cNvSpPr txBox="1"/>
          <p:nvPr/>
        </p:nvSpPr>
        <p:spPr>
          <a:xfrm>
            <a:off x="7131864" y="716037"/>
            <a:ext cx="2534540" cy="326243"/>
          </a:xfrm>
          <a:prstGeom prst="rect">
            <a:avLst/>
          </a:prstGeom>
          <a:solidFill>
            <a:schemeClr val="accent3">
              <a:lumMod val="95000"/>
            </a:scheme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nSpc>
                <a:spcPct val="90000"/>
              </a:lnSpc>
              <a:spcBef>
                <a:spcPts val="0"/>
              </a:spcBef>
              <a:defRPr i="1" spc="-16">
                <a:solidFill>
                  <a:srgbClr val="247AB0"/>
                </a:solidFill>
                <a:latin typeface="+mj-lt"/>
                <a:ea typeface="+mj-ea"/>
                <a:cs typeface="+mj-cs"/>
                <a:sym typeface="Avenir Next Regular"/>
              </a:defRPr>
            </a:lvl1pPr>
          </a:lstStyle>
          <a:p>
            <a:pPr defTabSz="457200"/>
            <a:r>
              <a:rPr lang="en-US" sz="1800" i="0" dirty="0">
                <a:solidFill>
                  <a:srgbClr val="FF0000"/>
                </a:solidFill>
                <a:latin typeface="Arial" panose="020B0604020202020204" pitchFamily="34" charset="0"/>
                <a:ea typeface="Arial Unicode MS" panose="020B0604020202020204" pitchFamily="34" charset="-122"/>
                <a:cs typeface="Arial" panose="020B0604020202020204" pitchFamily="34" charset="0"/>
              </a:rPr>
              <a:t>PRD</a:t>
            </a:r>
            <a:r>
              <a:rPr sz="1800" i="0" dirty="0">
                <a:solidFill>
                  <a:srgbClr val="FF0000"/>
                </a:solidFill>
                <a:latin typeface="Arial" panose="020B0604020202020204" pitchFamily="34" charset="0"/>
                <a:ea typeface="Arial Unicode MS" panose="020B0604020202020204" pitchFamily="34" charset="-122"/>
                <a:cs typeface="Arial" panose="020B0604020202020204" pitchFamily="34" charset="0"/>
              </a:rPr>
              <a:t>107, 092005 (2023)</a:t>
            </a:r>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6C722BC2-C747-5AFA-4E0B-CB0E33FE1C73}"/>
                  </a:ext>
                </a:extLst>
              </p:cNvPr>
              <p:cNvSpPr/>
              <p:nvPr/>
            </p:nvSpPr>
            <p:spPr>
              <a:xfrm>
                <a:off x="3890398" y="692696"/>
                <a:ext cx="1948419" cy="369332"/>
              </a:xfrm>
              <a:prstGeom prst="rect">
                <a:avLst/>
              </a:prstGeom>
            </p:spPr>
            <p:txBody>
              <a:bodyPr wrap="none">
                <a:spAutoFit/>
              </a:bodyPr>
              <a:lstStyle/>
              <a:p>
                <a:r>
                  <a:rPr lang="en-US" altLang="zh-CN" dirty="0">
                    <a:latin typeface="Arial" charset="0"/>
                    <a:ea typeface="Arial Unicode MS" panose="020B0604020202020204"/>
                    <a:cs typeface="Arial" charset="0"/>
                    <a:sym typeface="Symbol" panose="05050102010706020507" pitchFamily="18" charset="2"/>
                  </a:rPr>
                  <a:t>e</a:t>
                </a:r>
                <a:r>
                  <a:rPr lang="en-US" altLang="zh-CN" baseline="30000" dirty="0" err="1">
                    <a:latin typeface="Arial" charset="0"/>
                    <a:ea typeface="Arial Unicode MS" panose="020B0604020202020204"/>
                    <a:cs typeface="Arial" charset="0"/>
                    <a:sym typeface="Symbol" panose="05050102010706020507" pitchFamily="18" charset="2"/>
                  </a:rPr>
                  <a:t>+</a:t>
                </a:r>
                <a:r>
                  <a:rPr lang="en-US" altLang="zh-CN" dirty="0" err="1">
                    <a:latin typeface="Arial" charset="0"/>
                    <a:ea typeface="Arial Unicode MS" panose="020B0604020202020204"/>
                    <a:cs typeface="Arial" charset="0"/>
                    <a:sym typeface="Symbol" panose="05050102010706020507" pitchFamily="18" charset="2"/>
                  </a:rPr>
                  <a:t>e</a:t>
                </a:r>
                <a:r>
                  <a:rPr lang="en-US" altLang="zh-CN" baseline="30000" dirty="0">
                    <a:latin typeface="Arial" charset="0"/>
                    <a:ea typeface="Arial Unicode MS" panose="020B0604020202020204"/>
                    <a:cs typeface="Arial" charset="0"/>
                    <a:sym typeface="Symbol" panose="05050102010706020507" pitchFamily="18" charset="2"/>
                  </a:rPr>
                  <a:t>-</a:t>
                </a:r>
                <a:r>
                  <a:rPr lang="en-US" altLang="zh-CN" dirty="0">
                    <a:latin typeface="Arial" charset="0"/>
                    <a:ea typeface="Arial Unicode MS" panose="020B0604020202020204"/>
                    <a:cs typeface="Arial" charset="0"/>
                    <a:sym typeface="Symbol" panose="05050102010706020507" pitchFamily="18" charset="2"/>
                  </a:rPr>
                  <a:t></a:t>
                </a:r>
                <a:r>
                  <a:rPr lang="en-US" altLang="zh-CN" dirty="0">
                    <a:ea typeface="Arial Unicode MS" panose="020B0604020202020204"/>
                  </a:rPr>
                  <a:t> </a:t>
                </a:r>
                <a14:m>
                  <m:oMath xmlns:m="http://schemas.openxmlformats.org/officeDocument/2006/math">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𝐷</m:t>
                        </m:r>
                      </m:e>
                      <m:sup>
                        <m:r>
                          <a:rPr lang="en-US" altLang="zh-CN" i="1">
                            <a:latin typeface="Cambria Math" panose="02040503050406030204" pitchFamily="18" charset="0"/>
                            <a:ea typeface="Cambria Math" panose="02040503050406030204" pitchFamily="18" charset="0"/>
                          </a:rPr>
                          <m:t>∗0</m:t>
                        </m:r>
                      </m:sup>
                    </m:sSup>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𝐷</m:t>
                        </m:r>
                      </m:e>
                      <m:sup>
                        <m:r>
                          <a:rPr lang="en-US" altLang="zh-CN" i="1">
                            <a:latin typeface="Cambria Math" panose="02040503050406030204" pitchFamily="18" charset="0"/>
                            <a:ea typeface="Cambria Math" panose="02040503050406030204" pitchFamily="18" charset="0"/>
                          </a:rPr>
                          <m:t>∗−</m:t>
                        </m:r>
                      </m:sup>
                    </m:sSup>
                    <m:sSup>
                      <m:sSupPr>
                        <m:ctrlPr>
                          <a:rPr lang="en-US" altLang="zh-CN" i="1">
                            <a:latin typeface="Cambria Math" panose="02040503050406030204" pitchFamily="18" charset="0"/>
                            <a:ea typeface="Cambria Math" panose="02040503050406030204" pitchFamily="18" charset="0"/>
                          </a:rPr>
                        </m:ctrlPr>
                      </m:sSupPr>
                      <m:e>
                        <m:r>
                          <a:rPr lang="zh-CN" altLang="en-US" i="1">
                            <a:latin typeface="Cambria Math" panose="02040503050406030204" pitchFamily="18" charset="0"/>
                            <a:ea typeface="Cambria Math" panose="02040503050406030204" pitchFamily="18" charset="0"/>
                          </a:rPr>
                          <m:t>𝜋</m:t>
                        </m:r>
                      </m:e>
                      <m:sup>
                        <m:r>
                          <a:rPr lang="en-US" altLang="zh-CN" i="1">
                            <a:latin typeface="Cambria Math" panose="02040503050406030204" pitchFamily="18" charset="0"/>
                            <a:ea typeface="Cambria Math" panose="02040503050406030204" pitchFamily="18" charset="0"/>
                          </a:rPr>
                          <m:t>+</m:t>
                        </m:r>
                      </m:sup>
                    </m:sSup>
                  </m:oMath>
                </a14:m>
                <a:r>
                  <a:rPr lang="en-US" altLang="zh-CN" dirty="0">
                    <a:latin typeface="Arial" charset="0"/>
                    <a:ea typeface="Arial Unicode MS" panose="020B0604020202020204"/>
                    <a:cs typeface="Arial" charset="0"/>
                    <a:sym typeface="Symbol" panose="05050102010706020507" pitchFamily="18" charset="2"/>
                  </a:rPr>
                  <a:t> </a:t>
                </a:r>
                <a:endParaRPr lang="zh-CN" altLang="en-US" dirty="0"/>
              </a:p>
            </p:txBody>
          </p:sp>
        </mc:Choice>
        <mc:Fallback xmlns="">
          <p:sp>
            <p:nvSpPr>
              <p:cNvPr id="10" name="矩形 9">
                <a:extLst>
                  <a:ext uri="{FF2B5EF4-FFF2-40B4-BE49-F238E27FC236}">
                    <a16:creationId xmlns:a16="http://schemas.microsoft.com/office/drawing/2014/main" id="{6C722BC2-C747-5AFA-4E0B-CB0E33FE1C73}"/>
                  </a:ext>
                </a:extLst>
              </p:cNvPr>
              <p:cNvSpPr>
                <a:spLocks noRot="1" noChangeAspect="1" noMove="1" noResize="1" noEditPoints="1" noAdjustHandles="1" noChangeArrowheads="1" noChangeShapeType="1" noTextEdit="1"/>
              </p:cNvSpPr>
              <p:nvPr/>
            </p:nvSpPr>
            <p:spPr>
              <a:xfrm>
                <a:off x="3890398" y="692696"/>
                <a:ext cx="1948419" cy="369332"/>
              </a:xfrm>
              <a:prstGeom prst="rect">
                <a:avLst/>
              </a:prstGeom>
              <a:blipFill>
                <a:blip r:embed="rId4"/>
                <a:stretch>
                  <a:fillRect l="-5195" t="-20000" r="-23377" b="-53333"/>
                </a:stretch>
              </a:blipFill>
            </p:spPr>
            <p:txBody>
              <a:bodyPr/>
              <a:lstStyle/>
              <a:p>
                <a:r>
                  <a:rPr lang="zh-CN" altLang="en-US">
                    <a:noFill/>
                  </a:rPr>
                  <a:t> </a:t>
                </a:r>
              </a:p>
            </p:txBody>
          </p:sp>
        </mc:Fallback>
      </mc:AlternateContent>
      <p:sp>
        <p:nvSpPr>
          <p:cNvPr id="11" name="矩形 10">
            <a:extLst>
              <a:ext uri="{FF2B5EF4-FFF2-40B4-BE49-F238E27FC236}">
                <a16:creationId xmlns:a16="http://schemas.microsoft.com/office/drawing/2014/main" id="{7B5A3924-5285-1473-17DC-988B5C28F76C}"/>
              </a:ext>
            </a:extLst>
          </p:cNvPr>
          <p:cNvSpPr/>
          <p:nvPr/>
        </p:nvSpPr>
        <p:spPr>
          <a:xfrm>
            <a:off x="9666404" y="596658"/>
            <a:ext cx="1819729" cy="369332"/>
          </a:xfrm>
          <a:prstGeom prst="rect">
            <a:avLst/>
          </a:prstGeom>
        </p:spPr>
        <p:txBody>
          <a:bodyPr wrap="none">
            <a:spAutoFit/>
          </a:bodyPr>
          <a:lstStyle/>
          <a:p>
            <a:r>
              <a:rPr lang="en-US" altLang="zh-CN" dirty="0" err="1">
                <a:latin typeface="Arial" charset="0"/>
                <a:ea typeface="Arial Unicode MS" panose="020B0604020202020204"/>
                <a:cs typeface="Arial" charset="0"/>
                <a:sym typeface="Symbol" panose="05050102010706020507" pitchFamily="18" charset="2"/>
              </a:rPr>
              <a:t>e</a:t>
            </a:r>
            <a:r>
              <a:rPr lang="en-US" altLang="zh-CN" baseline="30000" dirty="0" err="1">
                <a:latin typeface="Arial" charset="0"/>
                <a:ea typeface="Arial Unicode MS" panose="020B0604020202020204"/>
                <a:cs typeface="Arial" charset="0"/>
                <a:sym typeface="Symbol" panose="05050102010706020507" pitchFamily="18" charset="2"/>
              </a:rPr>
              <a:t>+</a:t>
            </a:r>
            <a:r>
              <a:rPr lang="en-US" altLang="zh-CN" dirty="0" err="1">
                <a:latin typeface="Arial" charset="0"/>
                <a:ea typeface="Arial Unicode MS" panose="020B0604020202020204"/>
                <a:cs typeface="Arial" charset="0"/>
                <a:sym typeface="Symbol" panose="05050102010706020507" pitchFamily="18" charset="2"/>
              </a:rPr>
              <a:t>e</a:t>
            </a:r>
            <a:r>
              <a:rPr lang="en-US" altLang="zh-CN" baseline="30000" dirty="0">
                <a:latin typeface="Arial" charset="0"/>
                <a:ea typeface="Arial Unicode MS" panose="020B0604020202020204"/>
                <a:cs typeface="Arial" charset="0"/>
                <a:sym typeface="Symbol" panose="05050102010706020507" pitchFamily="18" charset="2"/>
              </a:rPr>
              <a:t>- </a:t>
            </a:r>
            <a:r>
              <a:rPr lang="en-US" altLang="zh-CN" dirty="0">
                <a:latin typeface="Arial" charset="0"/>
                <a:cs typeface="Arial" charset="0"/>
                <a:sym typeface="Symbol" panose="05050102010706020507" pitchFamily="18" charset="2"/>
              </a:rPr>
              <a:t> K</a:t>
            </a:r>
            <a:r>
              <a:rPr lang="en-US" altLang="zh-CN" baseline="-25000" dirty="0">
                <a:latin typeface="Arial" charset="0"/>
                <a:cs typeface="Arial" charset="0"/>
                <a:sym typeface="Symbol" panose="05050102010706020507" pitchFamily="18" charset="2"/>
              </a:rPr>
              <a:t>S</a:t>
            </a:r>
            <a:r>
              <a:rPr lang="en-US" altLang="zh-CN" dirty="0">
                <a:latin typeface="Arial" charset="0"/>
                <a:cs typeface="Arial" charset="0"/>
                <a:sym typeface="Symbol" panose="05050102010706020507" pitchFamily="18" charset="2"/>
              </a:rPr>
              <a:t>K</a:t>
            </a:r>
            <a:r>
              <a:rPr lang="en-US" altLang="zh-CN" baseline="-25000" dirty="0">
                <a:latin typeface="Arial" charset="0"/>
                <a:cs typeface="Arial" charset="0"/>
                <a:sym typeface="Symbol" panose="05050102010706020507" pitchFamily="18" charset="2"/>
              </a:rPr>
              <a:t>S</a:t>
            </a:r>
            <a:r>
              <a:rPr lang="en-US" altLang="zh-CN" dirty="0">
                <a:latin typeface="Arial" charset="0"/>
                <a:cs typeface="Arial" charset="0"/>
                <a:sym typeface="Symbol" panose="05050102010706020507" pitchFamily="18" charset="2"/>
              </a:rPr>
              <a:t>J/</a:t>
            </a:r>
            <a:endParaRPr lang="zh-CN" altLang="en-US" dirty="0"/>
          </a:p>
        </p:txBody>
      </p:sp>
      <p:pic>
        <p:nvPicPr>
          <p:cNvPr id="14" name="图片 13">
            <a:extLst>
              <a:ext uri="{FF2B5EF4-FFF2-40B4-BE49-F238E27FC236}">
                <a16:creationId xmlns:a16="http://schemas.microsoft.com/office/drawing/2014/main" id="{288F36CA-5C83-6699-A9ED-4D92AF4FA211}"/>
              </a:ext>
            </a:extLst>
          </p:cNvPr>
          <p:cNvPicPr>
            <a:picLocks noChangeAspect="1"/>
          </p:cNvPicPr>
          <p:nvPr/>
        </p:nvPicPr>
        <p:blipFill>
          <a:blip r:embed="rId5"/>
          <a:stretch>
            <a:fillRect/>
          </a:stretch>
        </p:blipFill>
        <p:spPr>
          <a:xfrm>
            <a:off x="6816080" y="4005064"/>
            <a:ext cx="5307876" cy="2601779"/>
          </a:xfrm>
          <a:prstGeom prst="rect">
            <a:avLst/>
          </a:prstGeom>
        </p:spPr>
      </p:pic>
      <p:sp>
        <p:nvSpPr>
          <p:cNvPr id="16" name="文本框 15">
            <a:extLst>
              <a:ext uri="{FF2B5EF4-FFF2-40B4-BE49-F238E27FC236}">
                <a16:creationId xmlns:a16="http://schemas.microsoft.com/office/drawing/2014/main" id="{08A31C20-660B-DFF9-A265-888F6AF89B20}"/>
              </a:ext>
            </a:extLst>
          </p:cNvPr>
          <p:cNvSpPr txBox="1"/>
          <p:nvPr/>
        </p:nvSpPr>
        <p:spPr>
          <a:xfrm>
            <a:off x="7608168" y="3813465"/>
            <a:ext cx="8866646" cy="400110"/>
          </a:xfrm>
          <a:prstGeom prst="rect">
            <a:avLst/>
          </a:prstGeom>
          <a:noFill/>
        </p:spPr>
        <p:txBody>
          <a:bodyPr wrap="square">
            <a:spAutoFit/>
          </a:bodyPr>
          <a:lstStyle/>
          <a:p>
            <a:r>
              <a:rPr lang="en" altLang="zh-CN" sz="1600" b="1"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PRL</a:t>
            </a:r>
            <a:r>
              <a:rPr lang="en-US" altLang="zh-CN" sz="1600" b="1" i="0" u="none" strike="noStrike" dirty="0">
                <a:solidFill>
                  <a:srgbClr val="FF0000"/>
                </a:solidFill>
                <a:effectLst/>
                <a:latin typeface="Microsoft YaHei" panose="020B0503020204020204" pitchFamily="34" charset="-122"/>
                <a:ea typeface="Microsoft YaHei" panose="020B0503020204020204" pitchFamily="34" charset="-122"/>
                <a:hlinkClick r:id="rId6">
                  <a:extLst>
                    <a:ext uri="{A12FA001-AC4F-418D-AE19-62706E023703}">
                      <ahyp:hlinkClr xmlns:ahyp="http://schemas.microsoft.com/office/drawing/2018/hyperlinkcolor" val="tx"/>
                    </a:ext>
                  </a:extLst>
                </a:hlinkClick>
              </a:rPr>
              <a:t>131, 211902 (2023</a:t>
            </a:r>
            <a:r>
              <a:rPr lang="en-US" altLang="zh-CN" sz="2000" b="1" i="0" u="none" strike="noStrike" dirty="0">
                <a:solidFill>
                  <a:srgbClr val="FF0000"/>
                </a:solidFill>
                <a:effectLst/>
                <a:latin typeface="Microsoft YaHei" panose="020B0503020204020204" pitchFamily="34" charset="-122"/>
                <a:ea typeface="Microsoft YaHei" panose="020B0503020204020204" pitchFamily="34" charset="-122"/>
                <a:hlinkClick r:id="rId6">
                  <a:extLst>
                    <a:ext uri="{A12FA001-AC4F-418D-AE19-62706E023703}">
                      <ahyp:hlinkClr xmlns:ahyp="http://schemas.microsoft.com/office/drawing/2018/hyperlinkcolor" val="tx"/>
                    </a:ext>
                  </a:extLst>
                </a:hlinkClick>
              </a:rPr>
              <a:t>)</a:t>
            </a:r>
            <a:r>
              <a:rPr lang="zh-CN" altLang="en-US" sz="2000" b="1" i="0" u="none" strike="noStrike" dirty="0">
                <a:solidFill>
                  <a:srgbClr val="FF0000"/>
                </a:solidFill>
                <a:effectLst/>
                <a:latin typeface="Microsoft YaHei" panose="020B0503020204020204" pitchFamily="34" charset="-122"/>
                <a:ea typeface="Microsoft YaHei" panose="020B0503020204020204" pitchFamily="34" charset="-122"/>
              </a:rPr>
              <a:t>  </a:t>
            </a:r>
            <a:r>
              <a:rPr lang="en-US" altLang="zh-CN" sz="2000" dirty="0" err="1">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e</a:t>
            </a:r>
            <a:r>
              <a:rPr lang="en-US" altLang="zh-CN" sz="2000" baseline="30000" dirty="0" err="1">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000" dirty="0" err="1">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e</a:t>
            </a:r>
            <a:r>
              <a:rPr lang="en-US" altLang="zh-CN" sz="2000" baseline="300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0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sym typeface="Symbol" panose="05050102010706020507" pitchFamily="18" charset="2"/>
              </a:rPr>
              <a:t>K</a:t>
            </a:r>
            <a:r>
              <a:rPr lang="en-US" altLang="zh-CN" sz="2000" baseline="300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sym typeface="Symbol" panose="05050102010706020507" pitchFamily="18" charset="2"/>
              </a:rPr>
              <a:t>+</a:t>
            </a:r>
            <a:r>
              <a:rPr lang="en-US" altLang="zh-CN" sz="20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sym typeface="Symbol" panose="05050102010706020507" pitchFamily="18" charset="2"/>
              </a:rPr>
              <a:t>K</a:t>
            </a:r>
            <a:r>
              <a:rPr lang="en-US" altLang="zh-CN" sz="2000" baseline="300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sym typeface="Symbol" panose="05050102010706020507" pitchFamily="18" charset="2"/>
              </a:rPr>
              <a:t>-</a:t>
            </a:r>
            <a:r>
              <a:rPr lang="en-US" altLang="zh-CN" sz="20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sym typeface="Symbol" panose="05050102010706020507" pitchFamily="18" charset="2"/>
              </a:rPr>
              <a:t>J/</a:t>
            </a:r>
            <a:endParaRPr lang="zh-CN" altLang="en-US" sz="2000" dirty="0">
              <a:latin typeface="Microsoft YaHei" panose="020B0503020204020204" pitchFamily="34" charset="-122"/>
              <a:ea typeface="Microsoft YaHei" panose="020B0503020204020204" pitchFamily="34" charset="-122"/>
            </a:endParaRPr>
          </a:p>
        </p:txBody>
      </p:sp>
      <p:pic>
        <p:nvPicPr>
          <p:cNvPr id="17" name="图片 16">
            <a:extLst>
              <a:ext uri="{FF2B5EF4-FFF2-40B4-BE49-F238E27FC236}">
                <a16:creationId xmlns:a16="http://schemas.microsoft.com/office/drawing/2014/main" id="{C6A0F57E-3385-0188-3F21-094C16806379}"/>
              </a:ext>
            </a:extLst>
          </p:cNvPr>
          <p:cNvPicPr>
            <a:picLocks noChangeAspect="1"/>
          </p:cNvPicPr>
          <p:nvPr/>
        </p:nvPicPr>
        <p:blipFill>
          <a:blip r:embed="rId7"/>
          <a:stretch>
            <a:fillRect/>
          </a:stretch>
        </p:blipFill>
        <p:spPr>
          <a:xfrm>
            <a:off x="365668" y="4016770"/>
            <a:ext cx="5730332" cy="2796606"/>
          </a:xfrm>
          <a:prstGeom prst="rect">
            <a:avLst/>
          </a:prstGeom>
        </p:spPr>
      </p:pic>
      <p:sp>
        <p:nvSpPr>
          <p:cNvPr id="18" name="矩形 17">
            <a:extLst>
              <a:ext uri="{FF2B5EF4-FFF2-40B4-BE49-F238E27FC236}">
                <a16:creationId xmlns:a16="http://schemas.microsoft.com/office/drawing/2014/main" id="{ED1F530C-B99A-F980-DDD3-FBA2B5BB9C2B}"/>
              </a:ext>
            </a:extLst>
          </p:cNvPr>
          <p:cNvSpPr/>
          <p:nvPr/>
        </p:nvSpPr>
        <p:spPr>
          <a:xfrm>
            <a:off x="3276142" y="3935312"/>
            <a:ext cx="2800767" cy="369332"/>
          </a:xfrm>
          <a:prstGeom prst="rect">
            <a:avLst/>
          </a:prstGeom>
          <a:solidFill>
            <a:srgbClr val="FFFF00"/>
          </a:solidFill>
        </p:spPr>
        <p:txBody>
          <a:bodyPr wrap="none">
            <a:spAutoFit/>
          </a:bodyPr>
          <a:lstStyle/>
          <a:p>
            <a:r>
              <a:rPr lang="en-US" altLang="zh-CN" sz="1800" dirty="0">
                <a:solidFill>
                  <a:srgbClr val="FF0000"/>
                </a:solidFill>
                <a:latin typeface="Times New Roman" panose="02020603050405020304" pitchFamily="18" charset="0"/>
                <a:cs typeface="Times New Roman" panose="02020603050405020304" pitchFamily="18" charset="0"/>
              </a:rPr>
              <a:t>PRL, </a:t>
            </a:r>
            <a:r>
              <a:rPr lang="en-US" altLang="zh-CN" sz="1800" b="0" i="0" u="none" strike="noStrike" dirty="0">
                <a:solidFill>
                  <a:srgbClr val="FF0000"/>
                </a:solidFill>
                <a:effectLst/>
                <a:latin typeface="Times New Roman" panose="02020603050405020304" pitchFamily="18" charset="0"/>
                <a:cs typeface="Times New Roman" panose="02020603050405020304" pitchFamily="18" charset="0"/>
              </a:rPr>
              <a:t>131.151903</a:t>
            </a:r>
            <a:r>
              <a:rPr lang="zh-CN" altLang="en-US" sz="1800" b="0" i="0" u="none" strike="noStrike" dirty="0">
                <a:solidFill>
                  <a:srgbClr val="FF0000"/>
                </a:solidFill>
                <a:effectLst/>
                <a:latin typeface="Times New Roman" panose="02020603050405020304" pitchFamily="18" charset="0"/>
                <a:cs typeface="Times New Roman" panose="02020603050405020304" pitchFamily="18" charset="0"/>
              </a:rPr>
              <a:t> （</a:t>
            </a:r>
            <a:r>
              <a:rPr lang="en-US" altLang="zh-CN" sz="1800" b="0" i="0" u="none" strike="noStrike" dirty="0">
                <a:solidFill>
                  <a:srgbClr val="FF0000"/>
                </a:solidFill>
                <a:effectLst/>
                <a:latin typeface="Times New Roman" panose="02020603050405020304" pitchFamily="18" charset="0"/>
                <a:cs typeface="Times New Roman" panose="02020603050405020304" pitchFamily="18" charset="0"/>
              </a:rPr>
              <a:t>2023</a:t>
            </a:r>
            <a:r>
              <a:rPr lang="zh-CN" altLang="en-US" sz="1800" b="0" i="0" u="none" strike="noStrike" dirty="0">
                <a:solidFill>
                  <a:srgbClr val="FF0000"/>
                </a:solidFill>
                <a:effectLst/>
                <a:latin typeface="Times New Roman" panose="02020603050405020304" pitchFamily="18" charset="0"/>
                <a:cs typeface="Times New Roman" panose="02020603050405020304" pitchFamily="18" charset="0"/>
              </a:rPr>
              <a:t>）</a:t>
            </a:r>
            <a:endParaRPr lang="en-US" altLang="zh-CN" sz="18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5">
                <a:extLst>
                  <a:ext uri="{FF2B5EF4-FFF2-40B4-BE49-F238E27FC236}">
                    <a16:creationId xmlns:a16="http://schemas.microsoft.com/office/drawing/2014/main" id="{5DA4506A-D42D-5265-F07F-5D8225A38A1C}"/>
                  </a:ext>
                </a:extLst>
              </p:cNvPr>
              <p:cNvSpPr txBox="1"/>
              <p:nvPr/>
            </p:nvSpPr>
            <p:spPr>
              <a:xfrm>
                <a:off x="1090171" y="3997379"/>
                <a:ext cx="2004459" cy="338554"/>
              </a:xfrm>
              <a:prstGeom prst="rect">
                <a:avLst/>
              </a:prstGeom>
              <a:solidFill>
                <a:srgbClr val="FFFF00"/>
              </a:solidFill>
            </p:spPr>
            <p:txBody>
              <a:bodyPr wrap="none" rtlCol="0">
                <a:spAutoFit/>
              </a:bodyPr>
              <a:lstStyle/>
              <a:p>
                <a14:m>
                  <m:oMath xmlns:m="http://schemas.openxmlformats.org/officeDocument/2006/math">
                    <m:r>
                      <a:rPr kumimoji="1" lang="en-US" altLang="zh-CN" sz="1600" i="1">
                        <a:solidFill>
                          <a:srgbClr val="0033CC"/>
                        </a:solidFill>
                        <a:latin typeface="Cambria Math" panose="02040503050406030204" pitchFamily="18" charset="0"/>
                      </a:rPr>
                      <m:t>𝜓</m:t>
                    </m:r>
                    <m:d>
                      <m:dPr>
                        <m:ctrlPr>
                          <a:rPr kumimoji="1" lang="en-US" altLang="zh-CN" sz="1600" i="1">
                            <a:solidFill>
                              <a:srgbClr val="0033CC"/>
                            </a:solidFill>
                            <a:latin typeface="Cambria Math" panose="02040503050406030204" pitchFamily="18" charset="0"/>
                          </a:rPr>
                        </m:ctrlPr>
                      </m:dPr>
                      <m:e>
                        <m:r>
                          <a:rPr kumimoji="1" lang="en-US" altLang="zh-CN" sz="1600" i="1">
                            <a:solidFill>
                              <a:srgbClr val="0033CC"/>
                            </a:solidFill>
                            <a:latin typeface="Cambria Math" panose="02040503050406030204" pitchFamily="18" charset="0"/>
                          </a:rPr>
                          <m:t>4160</m:t>
                        </m:r>
                      </m:e>
                    </m:d>
                  </m:oMath>
                </a14:m>
                <a:r>
                  <a:rPr kumimoji="1" lang="zh-CN" altLang="en-US" sz="1600" dirty="0">
                    <a:solidFill>
                      <a:srgbClr val="0033CC"/>
                    </a:solidFill>
                    <a:latin typeface="Times New Roman" panose="02020603050405020304" pitchFamily="18" charset="0"/>
                    <a:cs typeface="Times New Roman" panose="02020603050405020304" pitchFamily="18" charset="0"/>
                  </a:rPr>
                  <a:t> </a:t>
                </a:r>
                <a:r>
                  <a:rPr kumimoji="1" lang="en-US" altLang="zh-CN" sz="1600" dirty="0">
                    <a:solidFill>
                      <a:srgbClr val="0033CC"/>
                    </a:solidFill>
                    <a:latin typeface="Times New Roman" panose="02020603050405020304" pitchFamily="18" charset="0"/>
                    <a:cs typeface="Times New Roman" panose="02020603050405020304" pitchFamily="18" charset="0"/>
                  </a:rPr>
                  <a:t>or</a:t>
                </a:r>
                <a:r>
                  <a:rPr kumimoji="1" lang="zh-CN" altLang="en-US" sz="1600" dirty="0">
                    <a:solidFill>
                      <a:srgbClr val="0033CC"/>
                    </a:solidFill>
                    <a:latin typeface="Times New Roman" panose="02020603050405020304" pitchFamily="18" charset="0"/>
                    <a:cs typeface="Times New Roman" panose="02020603050405020304" pitchFamily="18" charset="0"/>
                  </a:rPr>
                  <a:t> </a:t>
                </a:r>
                <a14:m>
                  <m:oMath xmlns:m="http://schemas.openxmlformats.org/officeDocument/2006/math">
                    <m:r>
                      <a:rPr kumimoji="1" lang="en-US" altLang="zh-CN" sz="1600" i="1">
                        <a:solidFill>
                          <a:srgbClr val="0033CC"/>
                        </a:solidFill>
                        <a:latin typeface="Cambria Math" panose="02040503050406030204" pitchFamily="18" charset="0"/>
                      </a:rPr>
                      <m:t>𝜓</m:t>
                    </m:r>
                    <m:d>
                      <m:dPr>
                        <m:ctrlPr>
                          <a:rPr kumimoji="1" lang="en-US" altLang="zh-CN" sz="1600" i="1">
                            <a:solidFill>
                              <a:srgbClr val="0033CC"/>
                            </a:solidFill>
                            <a:latin typeface="Cambria Math" panose="02040503050406030204" pitchFamily="18" charset="0"/>
                          </a:rPr>
                        </m:ctrlPr>
                      </m:dPr>
                      <m:e>
                        <m:r>
                          <a:rPr kumimoji="1" lang="en-US" altLang="zh-CN" sz="1600" i="1">
                            <a:solidFill>
                              <a:srgbClr val="0033CC"/>
                            </a:solidFill>
                            <a:latin typeface="Cambria Math" panose="02040503050406030204" pitchFamily="18" charset="0"/>
                          </a:rPr>
                          <m:t>4230</m:t>
                        </m:r>
                      </m:e>
                    </m:d>
                  </m:oMath>
                </a14:m>
                <a:endParaRPr kumimoji="1" lang="en-CN" sz="1600" dirty="0">
                  <a:solidFill>
                    <a:srgbClr val="0033CC"/>
                  </a:solidFill>
                  <a:latin typeface="Times New Roman" panose="02020603050405020304" pitchFamily="18" charset="0"/>
                  <a:cs typeface="Times New Roman" panose="02020603050405020304" pitchFamily="18" charset="0"/>
                </a:endParaRPr>
              </a:p>
            </p:txBody>
          </p:sp>
        </mc:Choice>
        <mc:Fallback xmlns="">
          <p:sp>
            <p:nvSpPr>
              <p:cNvPr id="19" name="TextBox 15">
                <a:extLst>
                  <a:ext uri="{FF2B5EF4-FFF2-40B4-BE49-F238E27FC236}">
                    <a16:creationId xmlns:a16="http://schemas.microsoft.com/office/drawing/2014/main" id="{5DA4506A-D42D-5265-F07F-5D8225A38A1C}"/>
                  </a:ext>
                </a:extLst>
              </p:cNvPr>
              <p:cNvSpPr txBox="1">
                <a:spLocks noRot="1" noChangeAspect="1" noMove="1" noResize="1" noEditPoints="1" noAdjustHandles="1" noChangeArrowheads="1" noChangeShapeType="1" noTextEdit="1"/>
              </p:cNvSpPr>
              <p:nvPr/>
            </p:nvSpPr>
            <p:spPr>
              <a:xfrm>
                <a:off x="1090171" y="3997379"/>
                <a:ext cx="2004459" cy="338554"/>
              </a:xfrm>
              <a:prstGeom prst="rect">
                <a:avLst/>
              </a:prstGeom>
              <a:blipFill>
                <a:blip r:embed="rId8"/>
                <a:stretch>
                  <a:fillRect t="-3571" b="-21429"/>
                </a:stretch>
              </a:blipFill>
            </p:spPr>
            <p:txBody>
              <a:bodyPr/>
              <a:lstStyle/>
              <a:p>
                <a:r>
                  <a:rPr lang="zh-CN" altLang="en-US">
                    <a:noFill/>
                  </a:rPr>
                  <a:t> </a:t>
                </a:r>
              </a:p>
            </p:txBody>
          </p:sp>
        </mc:Fallback>
      </mc:AlternateContent>
      <p:cxnSp>
        <p:nvCxnSpPr>
          <p:cNvPr id="21" name="直线箭头连接符 20">
            <a:extLst>
              <a:ext uri="{FF2B5EF4-FFF2-40B4-BE49-F238E27FC236}">
                <a16:creationId xmlns:a16="http://schemas.microsoft.com/office/drawing/2014/main" id="{62EF5685-2473-E0A5-533C-9D73FB1EE420}"/>
              </a:ext>
            </a:extLst>
          </p:cNvPr>
          <p:cNvCxnSpPr>
            <a:cxnSpLocks/>
          </p:cNvCxnSpPr>
          <p:nvPr/>
        </p:nvCxnSpPr>
        <p:spPr>
          <a:xfrm flipH="1">
            <a:off x="1771429" y="4335933"/>
            <a:ext cx="320971" cy="274366"/>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23" name="TextBox 16">
                <a:extLst>
                  <a:ext uri="{FF2B5EF4-FFF2-40B4-BE49-F238E27FC236}">
                    <a16:creationId xmlns:a16="http://schemas.microsoft.com/office/drawing/2014/main" id="{250EBA71-6EDB-9A9B-EA23-4045E0D105C9}"/>
                  </a:ext>
                </a:extLst>
              </p:cNvPr>
              <p:cNvSpPr txBox="1"/>
              <p:nvPr/>
            </p:nvSpPr>
            <p:spPr>
              <a:xfrm>
                <a:off x="2302746" y="4386102"/>
                <a:ext cx="1048877" cy="338554"/>
              </a:xfrm>
              <a:prstGeom prst="rect">
                <a:avLst/>
              </a:prstGeom>
              <a:solidFill>
                <a:srgbClr val="FFFF00"/>
              </a:solidFill>
            </p:spPr>
            <p:txBody>
              <a:bodyPr wrap="none" rtlCol="0">
                <a:spAutoFit/>
              </a:bodyPr>
              <a:lstStyle/>
              <a:p>
                <a14:m>
                  <m:oMath xmlns:m="http://schemas.openxmlformats.org/officeDocument/2006/math">
                    <m:r>
                      <a:rPr kumimoji="1" lang="en-US" altLang="zh-CN" sz="1600" i="1">
                        <a:solidFill>
                          <a:srgbClr val="0033CC"/>
                        </a:solidFill>
                        <a:latin typeface="Cambria Math" panose="02040503050406030204" pitchFamily="18" charset="0"/>
                      </a:rPr>
                      <m:t>𝜓</m:t>
                    </m:r>
                    <m:d>
                      <m:dPr>
                        <m:ctrlPr>
                          <a:rPr kumimoji="1" lang="en-US" altLang="zh-CN" sz="1600" i="1">
                            <a:solidFill>
                              <a:srgbClr val="0033CC"/>
                            </a:solidFill>
                            <a:latin typeface="Cambria Math" panose="02040503050406030204" pitchFamily="18" charset="0"/>
                          </a:rPr>
                        </m:ctrlPr>
                      </m:dPr>
                      <m:e>
                        <m:r>
                          <a:rPr kumimoji="1" lang="en-US" altLang="zh-CN" sz="1600" i="1">
                            <a:solidFill>
                              <a:srgbClr val="0033CC"/>
                            </a:solidFill>
                            <a:latin typeface="Cambria Math" panose="02040503050406030204" pitchFamily="18" charset="0"/>
                          </a:rPr>
                          <m:t>4415</m:t>
                        </m:r>
                      </m:e>
                    </m:d>
                  </m:oMath>
                </a14:m>
                <a:r>
                  <a:rPr kumimoji="1" lang="en-US" altLang="zh-CN" sz="1600" dirty="0">
                    <a:solidFill>
                      <a:srgbClr val="0033CC"/>
                    </a:solidFill>
                    <a:latin typeface="Times New Roman" panose="02020603050405020304" pitchFamily="18" charset="0"/>
                    <a:cs typeface="Times New Roman" panose="02020603050405020304" pitchFamily="18" charset="0"/>
                  </a:rPr>
                  <a:t>?</a:t>
                </a:r>
                <a:endParaRPr kumimoji="1" lang="en-CN" sz="1600" dirty="0">
                  <a:solidFill>
                    <a:srgbClr val="0033CC"/>
                  </a:solidFill>
                  <a:latin typeface="Times New Roman" panose="02020603050405020304" pitchFamily="18" charset="0"/>
                  <a:cs typeface="Times New Roman" panose="02020603050405020304" pitchFamily="18" charset="0"/>
                </a:endParaRPr>
              </a:p>
            </p:txBody>
          </p:sp>
        </mc:Choice>
        <mc:Fallback xmlns="">
          <p:sp>
            <p:nvSpPr>
              <p:cNvPr id="23" name="TextBox 16">
                <a:extLst>
                  <a:ext uri="{FF2B5EF4-FFF2-40B4-BE49-F238E27FC236}">
                    <a16:creationId xmlns:a16="http://schemas.microsoft.com/office/drawing/2014/main" id="{250EBA71-6EDB-9A9B-EA23-4045E0D105C9}"/>
                  </a:ext>
                </a:extLst>
              </p:cNvPr>
              <p:cNvSpPr txBox="1">
                <a:spLocks noRot="1" noChangeAspect="1" noMove="1" noResize="1" noEditPoints="1" noAdjustHandles="1" noChangeArrowheads="1" noChangeShapeType="1" noTextEdit="1"/>
              </p:cNvSpPr>
              <p:nvPr/>
            </p:nvSpPr>
            <p:spPr>
              <a:xfrm>
                <a:off x="2302746" y="4386102"/>
                <a:ext cx="1048877" cy="338554"/>
              </a:xfrm>
              <a:prstGeom prst="rect">
                <a:avLst/>
              </a:prstGeom>
              <a:blipFill>
                <a:blip r:embed="rId9"/>
                <a:stretch>
                  <a:fillRect t="-3704" r="-2410" b="-22222"/>
                </a:stretch>
              </a:blipFill>
            </p:spPr>
            <p:txBody>
              <a:bodyPr/>
              <a:lstStyle/>
              <a:p>
                <a:r>
                  <a:rPr lang="zh-CN" altLang="en-US">
                    <a:noFill/>
                  </a:rPr>
                  <a:t> </a:t>
                </a:r>
              </a:p>
            </p:txBody>
          </p:sp>
        </mc:Fallback>
      </mc:AlternateContent>
      <p:cxnSp>
        <p:nvCxnSpPr>
          <p:cNvPr id="25" name="直线箭头连接符 24">
            <a:extLst>
              <a:ext uri="{FF2B5EF4-FFF2-40B4-BE49-F238E27FC236}">
                <a16:creationId xmlns:a16="http://schemas.microsoft.com/office/drawing/2014/main" id="{B37AC9BD-F066-1B63-42F7-27332BC123F1}"/>
              </a:ext>
            </a:extLst>
          </p:cNvPr>
          <p:cNvCxnSpPr/>
          <p:nvPr/>
        </p:nvCxnSpPr>
        <p:spPr>
          <a:xfrm flipH="1">
            <a:off x="2773658" y="4797152"/>
            <a:ext cx="225998" cy="216024"/>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27" name="文本框 26">
            <a:extLst>
              <a:ext uri="{FF2B5EF4-FFF2-40B4-BE49-F238E27FC236}">
                <a16:creationId xmlns:a16="http://schemas.microsoft.com/office/drawing/2014/main" id="{8CA519B3-4562-06D2-361E-F88F8596B8F9}"/>
              </a:ext>
            </a:extLst>
          </p:cNvPr>
          <p:cNvSpPr txBox="1"/>
          <p:nvPr/>
        </p:nvSpPr>
        <p:spPr>
          <a:xfrm>
            <a:off x="4028973" y="4828510"/>
            <a:ext cx="1040313" cy="369332"/>
          </a:xfrm>
          <a:prstGeom prst="rect">
            <a:avLst/>
          </a:prstGeom>
          <a:solidFill>
            <a:srgbClr val="FFFF00"/>
          </a:solidFill>
        </p:spPr>
        <p:txBody>
          <a:bodyPr wrap="square">
            <a:spAutoFit/>
          </a:bodyPr>
          <a:lstStyle/>
          <a:p>
            <a:r>
              <a:rPr lang="en-US" altLang="zh-CN" sz="1800" b="0" dirty="0">
                <a:solidFill>
                  <a:srgbClr val="FF0000"/>
                </a:solidFill>
                <a:latin typeface="Arial" panose="020B0604020202020204" pitchFamily="34" charset="0"/>
                <a:ea typeface="Arial Unicode MS" panose="020B0604020202020204"/>
                <a:cs typeface="Arial" panose="020B0604020202020204" pitchFamily="34" charset="0"/>
              </a:rPr>
              <a:t>Y(4790) </a:t>
            </a:r>
            <a:endParaRPr lang="zh-CN" altLang="en-US" sz="1800" dirty="0"/>
          </a:p>
        </p:txBody>
      </p:sp>
      <p:cxnSp>
        <p:nvCxnSpPr>
          <p:cNvPr id="29" name="直线箭头连接符 28">
            <a:extLst>
              <a:ext uri="{FF2B5EF4-FFF2-40B4-BE49-F238E27FC236}">
                <a16:creationId xmlns:a16="http://schemas.microsoft.com/office/drawing/2014/main" id="{B4FCB3DB-FF98-08CC-8AFB-56E3FD0F85C8}"/>
              </a:ext>
            </a:extLst>
          </p:cNvPr>
          <p:cNvCxnSpPr>
            <a:cxnSpLocks/>
          </p:cNvCxnSpPr>
          <p:nvPr/>
        </p:nvCxnSpPr>
        <p:spPr>
          <a:xfrm flipH="1">
            <a:off x="4439816" y="5363924"/>
            <a:ext cx="360040" cy="369332"/>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B3FEEB91-2BF1-F9D4-D2F7-90693EB932E5}"/>
                  </a:ext>
                </a:extLst>
              </p:cNvPr>
              <p:cNvSpPr txBox="1"/>
              <p:nvPr/>
            </p:nvSpPr>
            <p:spPr>
              <a:xfrm>
                <a:off x="3814710" y="4239863"/>
                <a:ext cx="2168988" cy="461665"/>
              </a:xfrm>
              <a:prstGeom prst="rect">
                <a:avLst/>
              </a:prstGeom>
              <a:noFill/>
            </p:spPr>
            <p:txBody>
              <a:bodyPr wrap="square">
                <a:spAutoFit/>
              </a:bodyPr>
              <a:lstStyle/>
              <a:p>
                <a:r>
                  <a:rPr lang="en-US" altLang="zh-CN" sz="2400" b="0" dirty="0">
                    <a:solidFill>
                      <a:srgbClr val="FF0000"/>
                    </a:solidFill>
                    <a:latin typeface="Arial" panose="020B0604020202020204" pitchFamily="34" charset="0"/>
                    <a:ea typeface="Arial Unicode MS" panose="020B0604020202020204"/>
                    <a:cs typeface="Arial" panose="020B0604020202020204" pitchFamily="34" charset="0"/>
                    <a:sym typeface="Symbol" panose="05050102010706020507" pitchFamily="18" charset="2"/>
                  </a:rPr>
                  <a:t>e</a:t>
                </a:r>
                <a:r>
                  <a:rPr lang="en-US" altLang="zh-CN" sz="2400" b="0" baseline="30000" dirty="0" err="1">
                    <a:solidFill>
                      <a:srgbClr val="FF0000"/>
                    </a:solidFill>
                    <a:latin typeface="Arial" panose="020B0604020202020204" pitchFamily="34" charset="0"/>
                    <a:ea typeface="Arial Unicode MS" panose="020B0604020202020204"/>
                    <a:cs typeface="Arial" panose="020B0604020202020204" pitchFamily="34" charset="0"/>
                    <a:sym typeface="Symbol" panose="05050102010706020507" pitchFamily="18" charset="2"/>
                  </a:rPr>
                  <a:t>+</a:t>
                </a:r>
                <a:r>
                  <a:rPr lang="en-US" altLang="zh-CN" sz="2400" b="0" dirty="0" err="1">
                    <a:solidFill>
                      <a:srgbClr val="FF0000"/>
                    </a:solidFill>
                    <a:latin typeface="Arial" panose="020B0604020202020204" pitchFamily="34" charset="0"/>
                    <a:ea typeface="Arial Unicode MS" panose="020B0604020202020204"/>
                    <a:cs typeface="Arial" panose="020B0604020202020204" pitchFamily="34" charset="0"/>
                    <a:sym typeface="Symbol" panose="05050102010706020507" pitchFamily="18" charset="2"/>
                  </a:rPr>
                  <a:t>e</a:t>
                </a:r>
                <a:r>
                  <a:rPr lang="en-US" altLang="zh-CN" sz="2400" b="0" baseline="30000" dirty="0">
                    <a:solidFill>
                      <a:srgbClr val="FF0000"/>
                    </a:solidFill>
                    <a:latin typeface="Arial" panose="020B0604020202020204" pitchFamily="34" charset="0"/>
                    <a:ea typeface="Arial Unicode MS" panose="020B0604020202020204"/>
                    <a:cs typeface="Arial" panose="020B0604020202020204" pitchFamily="34" charset="0"/>
                    <a:sym typeface="Symbol" panose="05050102010706020507" pitchFamily="18" charset="2"/>
                  </a:rPr>
                  <a:t>-</a:t>
                </a:r>
                <a:r>
                  <a:rPr lang="en-US" altLang="zh-CN" sz="2400" b="0" dirty="0">
                    <a:solidFill>
                      <a:srgbClr val="FF0000"/>
                    </a:solidFill>
                    <a:latin typeface="Arial" panose="020B0604020202020204" pitchFamily="34" charset="0"/>
                    <a:ea typeface="Arial Unicode MS" panose="020B0604020202020204"/>
                    <a:cs typeface="Arial" panose="020B0604020202020204" pitchFamily="34" charset="0"/>
                    <a:sym typeface="Symbol" panose="05050102010706020507" pitchFamily="18" charset="2"/>
                  </a:rPr>
                  <a:t></a:t>
                </a:r>
                <a14:m>
                  <m:oMath xmlns:m="http://schemas.openxmlformats.org/officeDocument/2006/math">
                    <m:sSubSup>
                      <m:sSubSupPr>
                        <m:ctrlPr>
                          <a:rPr lang="en-US" altLang="zh-CN" sz="2400" b="0" i="1" smtClean="0">
                            <a:solidFill>
                              <a:srgbClr val="FF0000"/>
                            </a:solidFill>
                            <a:latin typeface="Cambria Math" panose="02040503050406030204" pitchFamily="18" charset="0"/>
                            <a:ea typeface="Arial Unicode MS" panose="020B0604020202020204"/>
                            <a:cs typeface="Arial" charset="0"/>
                            <a:sym typeface="Symbol" panose="05050102010706020507" pitchFamily="18" charset="2"/>
                          </a:rPr>
                        </m:ctrlPr>
                      </m:sSubSupPr>
                      <m:e>
                        <m:r>
                          <a:rPr lang="en-US" altLang="zh-CN" sz="2400" b="0" i="1" smtClean="0">
                            <a:solidFill>
                              <a:srgbClr val="FF0000"/>
                            </a:solidFill>
                            <a:latin typeface="Cambria Math" panose="02040503050406030204" pitchFamily="18" charset="0"/>
                            <a:ea typeface="Arial Unicode MS" panose="020B0604020202020204"/>
                            <a:cs typeface="Arial" charset="0"/>
                            <a:sym typeface="Symbol" panose="05050102010706020507" pitchFamily="18" charset="2"/>
                          </a:rPr>
                          <m:t>𝐷</m:t>
                        </m:r>
                      </m:e>
                      <m:sub>
                        <m:r>
                          <a:rPr lang="en-US" altLang="zh-CN" sz="2400" b="0" i="1" smtClean="0">
                            <a:solidFill>
                              <a:srgbClr val="FF0000"/>
                            </a:solidFill>
                            <a:latin typeface="Cambria Math" panose="02040503050406030204" pitchFamily="18" charset="0"/>
                            <a:ea typeface="Arial Unicode MS" panose="020B0604020202020204"/>
                            <a:cs typeface="Arial" charset="0"/>
                            <a:sym typeface="Symbol" panose="05050102010706020507" pitchFamily="18" charset="2"/>
                          </a:rPr>
                          <m:t>𝑠</m:t>
                        </m:r>
                      </m:sub>
                      <m:sup>
                        <m:r>
                          <a:rPr lang="en-US" altLang="zh-CN" sz="2400" b="0" i="1" smtClean="0">
                            <a:solidFill>
                              <a:srgbClr val="FF0000"/>
                            </a:solidFill>
                            <a:latin typeface="Cambria Math" panose="02040503050406030204" pitchFamily="18" charset="0"/>
                            <a:ea typeface="Arial Unicode MS" panose="020B0604020202020204"/>
                            <a:cs typeface="Arial" charset="0"/>
                            <a:sym typeface="Symbol" panose="05050102010706020507" pitchFamily="18" charset="2"/>
                          </a:rPr>
                          <m:t>∗+</m:t>
                        </m:r>
                      </m:sup>
                    </m:sSubSup>
                    <m:sSubSup>
                      <m:sSubSupPr>
                        <m:ctrlPr>
                          <a:rPr lang="en-US" altLang="zh-CN" sz="2400" b="0" i="1">
                            <a:solidFill>
                              <a:srgbClr val="FF0000"/>
                            </a:solidFill>
                            <a:latin typeface="Cambria Math" panose="02040503050406030204" pitchFamily="18" charset="0"/>
                            <a:ea typeface="Arial Unicode MS" panose="020B0604020202020204"/>
                            <a:cs typeface="Arial" charset="0"/>
                            <a:sym typeface="Symbol" panose="05050102010706020507" pitchFamily="18" charset="2"/>
                          </a:rPr>
                        </m:ctrlPr>
                      </m:sSubSupPr>
                      <m:e>
                        <m:r>
                          <a:rPr lang="en-US" altLang="zh-CN" sz="2400" b="0" i="1">
                            <a:solidFill>
                              <a:srgbClr val="FF0000"/>
                            </a:solidFill>
                            <a:latin typeface="Cambria Math" panose="02040503050406030204" pitchFamily="18" charset="0"/>
                            <a:ea typeface="Arial Unicode MS" panose="020B0604020202020204"/>
                            <a:cs typeface="Arial" charset="0"/>
                            <a:sym typeface="Symbol" panose="05050102010706020507" pitchFamily="18" charset="2"/>
                          </a:rPr>
                          <m:t>𝐷</m:t>
                        </m:r>
                      </m:e>
                      <m:sub>
                        <m:r>
                          <a:rPr lang="en-US" altLang="zh-CN" sz="2400" b="0" i="1">
                            <a:solidFill>
                              <a:srgbClr val="FF0000"/>
                            </a:solidFill>
                            <a:latin typeface="Cambria Math" panose="02040503050406030204" pitchFamily="18" charset="0"/>
                            <a:ea typeface="Arial Unicode MS" panose="020B0604020202020204"/>
                            <a:cs typeface="Arial" charset="0"/>
                            <a:sym typeface="Symbol" panose="05050102010706020507" pitchFamily="18" charset="2"/>
                          </a:rPr>
                          <m:t>𝑠</m:t>
                        </m:r>
                      </m:sub>
                      <m:sup>
                        <m:r>
                          <a:rPr lang="en-US" altLang="zh-CN" sz="2400" b="0" i="1">
                            <a:solidFill>
                              <a:srgbClr val="FF0000"/>
                            </a:solidFill>
                            <a:latin typeface="Cambria Math" panose="02040503050406030204" pitchFamily="18" charset="0"/>
                            <a:ea typeface="Arial Unicode MS" panose="020B0604020202020204"/>
                            <a:cs typeface="Arial" charset="0"/>
                            <a:sym typeface="Symbol" panose="05050102010706020507" pitchFamily="18" charset="2"/>
                          </a:rPr>
                          <m:t>∗</m:t>
                        </m:r>
                        <m:r>
                          <a:rPr lang="en-US" altLang="zh-CN" sz="2400" b="0" i="1" smtClean="0">
                            <a:solidFill>
                              <a:srgbClr val="FF0000"/>
                            </a:solidFill>
                            <a:latin typeface="Cambria Math" panose="02040503050406030204" pitchFamily="18" charset="0"/>
                            <a:ea typeface="Arial Unicode MS" panose="020B0604020202020204"/>
                            <a:cs typeface="Arial" charset="0"/>
                            <a:sym typeface="Symbol" panose="05050102010706020507" pitchFamily="18" charset="2"/>
                          </a:rPr>
                          <m:t>−</m:t>
                        </m:r>
                      </m:sup>
                    </m:sSubSup>
                  </m:oMath>
                </a14:m>
                <a:endParaRPr lang="zh-CN" altLang="en-US" dirty="0"/>
              </a:p>
            </p:txBody>
          </p:sp>
        </mc:Choice>
        <mc:Fallback xmlns="">
          <p:sp>
            <p:nvSpPr>
              <p:cNvPr id="32" name="文本框 31">
                <a:extLst>
                  <a:ext uri="{FF2B5EF4-FFF2-40B4-BE49-F238E27FC236}">
                    <a16:creationId xmlns:a16="http://schemas.microsoft.com/office/drawing/2014/main" id="{B3FEEB91-2BF1-F9D4-D2F7-90693EB932E5}"/>
                  </a:ext>
                </a:extLst>
              </p:cNvPr>
              <p:cNvSpPr txBox="1">
                <a:spLocks noRot="1" noChangeAspect="1" noMove="1" noResize="1" noEditPoints="1" noAdjustHandles="1" noChangeArrowheads="1" noChangeShapeType="1" noTextEdit="1"/>
              </p:cNvSpPr>
              <p:nvPr/>
            </p:nvSpPr>
            <p:spPr>
              <a:xfrm>
                <a:off x="3814710" y="4239863"/>
                <a:ext cx="2168988" cy="461665"/>
              </a:xfrm>
              <a:prstGeom prst="rect">
                <a:avLst/>
              </a:prstGeom>
              <a:blipFill>
                <a:blip r:embed="rId10"/>
                <a:stretch>
                  <a:fillRect l="-4651" t="-18919" b="-24324"/>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7CF91801-A026-AF55-381F-874473ED1A5C}"/>
              </a:ext>
            </a:extLst>
          </p:cNvPr>
          <p:cNvSpPr txBox="1"/>
          <p:nvPr/>
        </p:nvSpPr>
        <p:spPr>
          <a:xfrm>
            <a:off x="4118020" y="3259343"/>
            <a:ext cx="8236038" cy="461665"/>
          </a:xfrm>
          <a:prstGeom prst="rect">
            <a:avLst/>
          </a:prstGeom>
          <a:noFill/>
        </p:spPr>
        <p:txBody>
          <a:bodyPr wrap="square">
            <a:spAutoFit/>
          </a:bodyPr>
          <a:lstStyle/>
          <a:p>
            <a:r>
              <a:rPr lang="en-US" altLang="zh-CN" sz="2400" baseline="0" dirty="0">
                <a:solidFill>
                  <a:srgbClr val="0000FF"/>
                </a:solidFill>
              </a:rPr>
              <a:t>Y(4230)</a:t>
            </a:r>
            <a:endParaRPr lang="zh-CN" altLang="en-US" dirty="0"/>
          </a:p>
        </p:txBody>
      </p:sp>
      <p:sp>
        <p:nvSpPr>
          <p:cNvPr id="12" name="文本框 11">
            <a:extLst>
              <a:ext uri="{FF2B5EF4-FFF2-40B4-BE49-F238E27FC236}">
                <a16:creationId xmlns:a16="http://schemas.microsoft.com/office/drawing/2014/main" id="{D4231E5A-41F7-05F6-DE1C-A9F8D9C4A52E}"/>
              </a:ext>
            </a:extLst>
          </p:cNvPr>
          <p:cNvSpPr txBox="1"/>
          <p:nvPr/>
        </p:nvSpPr>
        <p:spPr>
          <a:xfrm>
            <a:off x="1703512" y="1628800"/>
            <a:ext cx="792205" cy="307777"/>
          </a:xfrm>
          <a:prstGeom prst="rect">
            <a:avLst/>
          </a:prstGeom>
          <a:noFill/>
        </p:spPr>
        <p:txBody>
          <a:bodyPr wrap="none" rtlCol="0">
            <a:spAutoFit/>
          </a:bodyPr>
          <a:lstStyle/>
          <a:p>
            <a:r>
              <a:rPr lang="en-US" altLang="zh-CN" sz="1400" baseline="0" dirty="0">
                <a:solidFill>
                  <a:srgbClr val="00B050"/>
                </a:solidFill>
                <a:latin typeface="Times New Roman" panose="02020603050405020304" pitchFamily="18" charset="0"/>
                <a:cs typeface="Times New Roman" panose="02020603050405020304" pitchFamily="18" charset="0"/>
              </a:rPr>
              <a:t>Y(4230)</a:t>
            </a:r>
            <a:endParaRPr lang="zh-CN" altLang="en-US" sz="1400" dirty="0">
              <a:solidFill>
                <a:srgbClr val="00B050"/>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03AA048E-628F-04A1-3A67-58DCF4E13568}"/>
              </a:ext>
            </a:extLst>
          </p:cNvPr>
          <p:cNvSpPr txBox="1"/>
          <p:nvPr/>
        </p:nvSpPr>
        <p:spPr>
          <a:xfrm>
            <a:off x="1696297" y="1875545"/>
            <a:ext cx="792205" cy="307777"/>
          </a:xfrm>
          <a:prstGeom prst="rect">
            <a:avLst/>
          </a:prstGeom>
          <a:noFill/>
        </p:spPr>
        <p:txBody>
          <a:bodyPr wrap="none" rtlCol="0">
            <a:spAutoFit/>
          </a:bodyPr>
          <a:lstStyle/>
          <a:p>
            <a:r>
              <a:rPr lang="en-US" altLang="zh-CN" sz="1400" baseline="0" dirty="0">
                <a:solidFill>
                  <a:srgbClr val="00B0F0"/>
                </a:solidFill>
                <a:latin typeface="Times New Roman" panose="02020603050405020304" pitchFamily="18" charset="0"/>
                <a:cs typeface="Times New Roman" panose="02020603050405020304" pitchFamily="18" charset="0"/>
              </a:rPr>
              <a:t>Y(4500)</a:t>
            </a:r>
            <a:endParaRPr lang="zh-CN" altLang="en-US" sz="1400" dirty="0">
              <a:solidFill>
                <a:srgbClr val="00B0F0"/>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81217662-7C74-F8AD-0E13-1A7D45655047}"/>
              </a:ext>
            </a:extLst>
          </p:cNvPr>
          <p:cNvSpPr txBox="1"/>
          <p:nvPr/>
        </p:nvSpPr>
        <p:spPr>
          <a:xfrm>
            <a:off x="1703395" y="2113111"/>
            <a:ext cx="792205" cy="307777"/>
          </a:xfrm>
          <a:prstGeom prst="rect">
            <a:avLst/>
          </a:prstGeom>
          <a:solidFill>
            <a:schemeClr val="bg1"/>
          </a:solidFill>
        </p:spPr>
        <p:txBody>
          <a:bodyPr wrap="none" rtlCol="0">
            <a:spAutoFit/>
          </a:bodyPr>
          <a:lstStyle/>
          <a:p>
            <a:r>
              <a:rPr lang="en-US" altLang="zh-CN" sz="1400" baseline="0" dirty="0">
                <a:solidFill>
                  <a:srgbClr val="FFC000"/>
                </a:solidFill>
                <a:latin typeface="Times New Roman" panose="02020603050405020304" pitchFamily="18" charset="0"/>
                <a:cs typeface="Times New Roman" panose="02020603050405020304" pitchFamily="18" charset="0"/>
              </a:rPr>
              <a:t>Y(4660)</a:t>
            </a:r>
            <a:endParaRPr lang="zh-CN" altLang="en-US" sz="1400"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029331"/>
      </p:ext>
    </p:extLst>
  </p:cSld>
  <p:clrMapOvr>
    <a:masterClrMapping/>
  </p:clrMapOvr>
  <p:transition>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75128"/>
            <a:ext cx="9515299" cy="741795"/>
          </a:xfrm>
        </p:spPr>
        <p:txBody>
          <a:bodyPr>
            <a:noAutofit/>
          </a:bodyPr>
          <a:lstStyle/>
          <a:p>
            <a:pPr algn="ctr"/>
            <a:r>
              <a:rPr lang="en-US" altLang="zh-CN" sz="3200" b="0" dirty="0">
                <a:latin typeface="Times New Roman" panose="02020603050405020304" pitchFamily="18" charset="0"/>
                <a:ea typeface="微软雅黑" panose="020B0503020204020204" pitchFamily="34" charset="-122"/>
                <a:cs typeface="Times New Roman" panose="02020603050405020304" pitchFamily="18" charset="0"/>
              </a:rPr>
              <a:t>How many vectors in charmonium energy region?</a:t>
            </a:r>
            <a:endParaRPr lang="zh-CN" altLang="en-US" sz="3200" dirty="0">
              <a:solidFill>
                <a:srgbClr val="0033CC"/>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176809CB-8034-43F0-884B-967B8512317F}"/>
              </a:ext>
            </a:extLst>
          </p:cNvPr>
          <p:cNvPicPr>
            <a:picLocks noChangeAspect="1"/>
          </p:cNvPicPr>
          <p:nvPr/>
        </p:nvPicPr>
        <p:blipFill>
          <a:blip r:embed="rId2"/>
          <a:stretch>
            <a:fillRect/>
          </a:stretch>
        </p:blipFill>
        <p:spPr>
          <a:xfrm>
            <a:off x="1344488" y="896007"/>
            <a:ext cx="9144000" cy="3663723"/>
          </a:xfrm>
          <a:prstGeom prst="rect">
            <a:avLst/>
          </a:prstGeom>
        </p:spPr>
      </p:pic>
      <p:grpSp>
        <p:nvGrpSpPr>
          <p:cNvPr id="29" name="组合 28">
            <a:extLst>
              <a:ext uri="{FF2B5EF4-FFF2-40B4-BE49-F238E27FC236}">
                <a16:creationId xmlns:a16="http://schemas.microsoft.com/office/drawing/2014/main" id="{47025481-5281-439B-A4BA-3304DA283E62}"/>
              </a:ext>
            </a:extLst>
          </p:cNvPr>
          <p:cNvGrpSpPr/>
          <p:nvPr/>
        </p:nvGrpSpPr>
        <p:grpSpPr>
          <a:xfrm>
            <a:off x="6816080" y="3731942"/>
            <a:ext cx="3375587" cy="1979828"/>
            <a:chOff x="7353348" y="4490720"/>
            <a:chExt cx="4500782" cy="2639769"/>
          </a:xfrm>
        </p:grpSpPr>
        <p:cxnSp>
          <p:nvCxnSpPr>
            <p:cNvPr id="12" name="直接箭头连接符 11">
              <a:extLst>
                <a:ext uri="{FF2B5EF4-FFF2-40B4-BE49-F238E27FC236}">
                  <a16:creationId xmlns:a16="http://schemas.microsoft.com/office/drawing/2014/main" id="{F57F8516-E26E-4330-BEA6-3CD73AAE56EF}"/>
                </a:ext>
              </a:extLst>
            </p:cNvPr>
            <p:cNvCxnSpPr>
              <a:cxnSpLocks/>
            </p:cNvCxnSpPr>
            <p:nvPr/>
          </p:nvCxnSpPr>
          <p:spPr>
            <a:xfrm flipV="1">
              <a:off x="8193024" y="4527296"/>
              <a:ext cx="0" cy="113792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5" name="直接箭头连接符 14">
              <a:extLst>
                <a:ext uri="{FF2B5EF4-FFF2-40B4-BE49-F238E27FC236}">
                  <a16:creationId xmlns:a16="http://schemas.microsoft.com/office/drawing/2014/main" id="{323C4DAC-97AE-4ED3-8962-2CF3C19927BB}"/>
                </a:ext>
              </a:extLst>
            </p:cNvPr>
            <p:cNvCxnSpPr>
              <a:cxnSpLocks/>
            </p:cNvCxnSpPr>
            <p:nvPr/>
          </p:nvCxnSpPr>
          <p:spPr>
            <a:xfrm flipV="1">
              <a:off x="8581136" y="4521200"/>
              <a:ext cx="0" cy="113792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6" name="直接箭头连接符 15">
              <a:extLst>
                <a:ext uri="{FF2B5EF4-FFF2-40B4-BE49-F238E27FC236}">
                  <a16:creationId xmlns:a16="http://schemas.microsoft.com/office/drawing/2014/main" id="{404C0797-3BDD-4675-9F4A-C73BAA900A37}"/>
                </a:ext>
              </a:extLst>
            </p:cNvPr>
            <p:cNvCxnSpPr>
              <a:cxnSpLocks/>
            </p:cNvCxnSpPr>
            <p:nvPr/>
          </p:nvCxnSpPr>
          <p:spPr>
            <a:xfrm flipV="1">
              <a:off x="8768080" y="4517136"/>
              <a:ext cx="0" cy="113792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7" name="直接箭头连接符 16">
              <a:extLst>
                <a:ext uri="{FF2B5EF4-FFF2-40B4-BE49-F238E27FC236}">
                  <a16:creationId xmlns:a16="http://schemas.microsoft.com/office/drawing/2014/main" id="{7A6C77C1-B959-43DE-BE8D-CB446C732107}"/>
                </a:ext>
              </a:extLst>
            </p:cNvPr>
            <p:cNvCxnSpPr>
              <a:cxnSpLocks/>
            </p:cNvCxnSpPr>
            <p:nvPr/>
          </p:nvCxnSpPr>
          <p:spPr>
            <a:xfrm flipV="1">
              <a:off x="8898128" y="4513072"/>
              <a:ext cx="0" cy="113792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8" name="直接箭头连接符 17">
              <a:extLst>
                <a:ext uri="{FF2B5EF4-FFF2-40B4-BE49-F238E27FC236}">
                  <a16:creationId xmlns:a16="http://schemas.microsoft.com/office/drawing/2014/main" id="{AD660678-2B16-480E-B08B-3A883255A446}"/>
                </a:ext>
              </a:extLst>
            </p:cNvPr>
            <p:cNvCxnSpPr>
              <a:cxnSpLocks/>
            </p:cNvCxnSpPr>
            <p:nvPr/>
          </p:nvCxnSpPr>
          <p:spPr>
            <a:xfrm flipV="1">
              <a:off x="9473184" y="4538573"/>
              <a:ext cx="10156" cy="2140511"/>
            </a:xfrm>
            <a:prstGeom prst="straightConnector1">
              <a:avLst/>
            </a:prstGeom>
            <a:ln w="57150">
              <a:solidFill>
                <a:srgbClr val="FF0000"/>
              </a:solidFill>
              <a:prstDash val="sysDot"/>
              <a:tailEnd type="triangle"/>
            </a:ln>
          </p:spPr>
          <p:style>
            <a:lnRef idx="3">
              <a:schemeClr val="accent1"/>
            </a:lnRef>
            <a:fillRef idx="0">
              <a:schemeClr val="accent1"/>
            </a:fillRef>
            <a:effectRef idx="2">
              <a:schemeClr val="accent1"/>
            </a:effectRef>
            <a:fontRef idx="minor">
              <a:schemeClr val="tx1"/>
            </a:fontRef>
          </p:style>
        </p:cxnSp>
        <p:cxnSp>
          <p:nvCxnSpPr>
            <p:cNvPr id="21" name="直接箭头连接符 20">
              <a:extLst>
                <a:ext uri="{FF2B5EF4-FFF2-40B4-BE49-F238E27FC236}">
                  <a16:creationId xmlns:a16="http://schemas.microsoft.com/office/drawing/2014/main" id="{FDF4F5CA-3968-4B81-9CC0-04D8B403F058}"/>
                </a:ext>
              </a:extLst>
            </p:cNvPr>
            <p:cNvCxnSpPr>
              <a:cxnSpLocks/>
            </p:cNvCxnSpPr>
            <p:nvPr/>
          </p:nvCxnSpPr>
          <p:spPr>
            <a:xfrm flipV="1">
              <a:off x="10495280" y="4500880"/>
              <a:ext cx="0" cy="1137920"/>
            </a:xfrm>
            <a:prstGeom prst="straightConnector1">
              <a:avLst/>
            </a:prstGeom>
            <a:ln w="5715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2" name="直接箭头连接符 21">
              <a:extLst>
                <a:ext uri="{FF2B5EF4-FFF2-40B4-BE49-F238E27FC236}">
                  <a16:creationId xmlns:a16="http://schemas.microsoft.com/office/drawing/2014/main" id="{47A93D5A-6EB8-4E38-976F-97A6AFD55B88}"/>
                </a:ext>
              </a:extLst>
            </p:cNvPr>
            <p:cNvCxnSpPr>
              <a:cxnSpLocks/>
            </p:cNvCxnSpPr>
            <p:nvPr/>
          </p:nvCxnSpPr>
          <p:spPr>
            <a:xfrm flipV="1">
              <a:off x="10854944" y="4490720"/>
              <a:ext cx="0" cy="1137920"/>
            </a:xfrm>
            <a:prstGeom prst="straightConnector1">
              <a:avLst/>
            </a:prstGeom>
            <a:ln w="5715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23" name="文本框 22">
              <a:extLst>
                <a:ext uri="{FF2B5EF4-FFF2-40B4-BE49-F238E27FC236}">
                  <a16:creationId xmlns:a16="http://schemas.microsoft.com/office/drawing/2014/main" id="{EFA13625-5985-41A3-8FD8-A746E9032587}"/>
                </a:ext>
              </a:extLst>
            </p:cNvPr>
            <p:cNvSpPr txBox="1"/>
            <p:nvPr/>
          </p:nvSpPr>
          <p:spPr>
            <a:xfrm>
              <a:off x="7353348" y="5669332"/>
              <a:ext cx="2007015" cy="697627"/>
            </a:xfrm>
            <a:prstGeom prst="rect">
              <a:avLst/>
            </a:prstGeom>
            <a:noFill/>
            <a:ln>
              <a:solidFill>
                <a:schemeClr val="accent1"/>
              </a:solidFill>
            </a:ln>
          </p:spPr>
          <p:txBody>
            <a:bodyPr wrap="square" rtlCol="0">
              <a:spAutoFit/>
            </a:bodyPr>
            <a:lstStyle/>
            <a:p>
              <a:r>
                <a:rPr lang="en-US" altLang="zh-CN" sz="1400" dirty="0">
                  <a:solidFill>
                    <a:prstClr val="black"/>
                  </a:solidFill>
                  <a:latin typeface="Times New Roman" panose="02020603050405020304" pitchFamily="18" charset="0"/>
                  <a:ea typeface="DengXian" panose="02010600030101010101" pitchFamily="2" charset="-122"/>
                  <a:cs typeface="Times New Roman" panose="02020603050405020304" pitchFamily="18" charset="0"/>
                </a:rPr>
                <a:t>Y(4230), Y(4320), </a:t>
              </a:r>
            </a:p>
            <a:p>
              <a:r>
                <a:rPr lang="en-US" altLang="zh-CN" sz="1400" dirty="0">
                  <a:solidFill>
                    <a:prstClr val="black"/>
                  </a:solidFill>
                  <a:latin typeface="Times New Roman" panose="02020603050405020304" pitchFamily="18" charset="0"/>
                  <a:ea typeface="DengXian" panose="02010600030101010101" pitchFamily="2" charset="-122"/>
                  <a:cs typeface="Times New Roman" panose="02020603050405020304" pitchFamily="18" charset="0"/>
                </a:rPr>
                <a:t>Y(4360), Y(4390)</a:t>
              </a:r>
              <a:endParaRPr lang="zh-CN" altLang="en-US" sz="1400" dirty="0">
                <a:solidFill>
                  <a:prstClr val="black"/>
                </a:solidFill>
                <a:latin typeface="Times New Roman" panose="02020603050405020304" pitchFamily="18" charset="0"/>
                <a:ea typeface="DengXian" panose="02010600030101010101" pitchFamily="2" charset="-122"/>
                <a:cs typeface="Times New Roman" panose="02020603050405020304" pitchFamily="18" charset="0"/>
              </a:endParaRPr>
            </a:p>
          </p:txBody>
        </p:sp>
        <p:sp>
          <p:nvSpPr>
            <p:cNvPr id="24" name="文本框 23">
              <a:extLst>
                <a:ext uri="{FF2B5EF4-FFF2-40B4-BE49-F238E27FC236}">
                  <a16:creationId xmlns:a16="http://schemas.microsoft.com/office/drawing/2014/main" id="{EB6FDA4D-3056-4F61-ACF8-B1DBEDBABD9C}"/>
                </a:ext>
              </a:extLst>
            </p:cNvPr>
            <p:cNvSpPr txBox="1"/>
            <p:nvPr/>
          </p:nvSpPr>
          <p:spPr>
            <a:xfrm>
              <a:off x="9677354" y="5653100"/>
              <a:ext cx="2176776" cy="779700"/>
            </a:xfrm>
            <a:prstGeom prst="rect">
              <a:avLst/>
            </a:prstGeom>
            <a:noFill/>
            <a:ln>
              <a:solidFill>
                <a:schemeClr val="accent1"/>
              </a:solidFill>
            </a:ln>
          </p:spPr>
          <p:txBody>
            <a:bodyPr wrap="square" rtlCol="0">
              <a:spAutoFit/>
            </a:bodyPr>
            <a:lstStyle/>
            <a:p>
              <a:r>
                <a:rPr lang="en-US" altLang="zh-CN" sz="1600" dirty="0">
                  <a:solidFill>
                    <a:prstClr val="black"/>
                  </a:solidFill>
                  <a:latin typeface="Times New Roman" panose="02020603050405020304" pitchFamily="18" charset="0"/>
                  <a:ea typeface="DengXian" panose="02010600030101010101" pitchFamily="2" charset="-122"/>
                  <a:cs typeface="Times New Roman" panose="02020603050405020304" pitchFamily="18" charset="0"/>
                </a:rPr>
                <a:t>Y(4660), Y(4710), Y(4790)</a:t>
              </a:r>
              <a:endParaRPr lang="zh-CN" altLang="en-US" sz="1600" dirty="0">
                <a:solidFill>
                  <a:prstClr val="black"/>
                </a:solidFill>
                <a:latin typeface="Times New Roman" panose="02020603050405020304" pitchFamily="18" charset="0"/>
                <a:ea typeface="DengXian" panose="02010600030101010101" pitchFamily="2" charset="-122"/>
                <a:cs typeface="Times New Roman" panose="02020603050405020304" pitchFamily="18" charset="0"/>
              </a:endParaRPr>
            </a:p>
          </p:txBody>
        </p:sp>
        <p:sp>
          <p:nvSpPr>
            <p:cNvPr id="26" name="矩形 25">
              <a:extLst>
                <a:ext uri="{FF2B5EF4-FFF2-40B4-BE49-F238E27FC236}">
                  <a16:creationId xmlns:a16="http://schemas.microsoft.com/office/drawing/2014/main" id="{C87BBAC5-92AA-4E11-990E-11A46444E9DB}"/>
                </a:ext>
              </a:extLst>
            </p:cNvPr>
            <p:cNvSpPr/>
            <p:nvPr/>
          </p:nvSpPr>
          <p:spPr>
            <a:xfrm>
              <a:off x="8886270" y="6679084"/>
              <a:ext cx="1173825" cy="451405"/>
            </a:xfrm>
            <a:prstGeom prst="rect">
              <a:avLst/>
            </a:prstGeom>
            <a:ln>
              <a:solidFill>
                <a:schemeClr val="accent1"/>
              </a:solidFill>
            </a:ln>
          </p:spPr>
          <p:txBody>
            <a:bodyPr wrap="none">
              <a:spAutoFit/>
            </a:bodyPr>
            <a:lstStyle/>
            <a:p>
              <a:r>
                <a:rPr lang="en-US" altLang="zh-CN" sz="1600" dirty="0">
                  <a:solidFill>
                    <a:prstClr val="black"/>
                  </a:solidFill>
                  <a:latin typeface="Times New Roman" panose="02020603050405020304" pitchFamily="18" charset="0"/>
                  <a:ea typeface="DengXian" panose="02010600030101010101" pitchFamily="2" charset="-122"/>
                  <a:cs typeface="Times New Roman" panose="02020603050405020304" pitchFamily="18" charset="0"/>
                </a:rPr>
                <a:t>Y(4500)</a:t>
              </a:r>
              <a:endParaRPr lang="zh-CN" altLang="en-US" sz="1600" dirty="0">
                <a:solidFill>
                  <a:prstClr val="black"/>
                </a:solidFill>
                <a:latin typeface="DengXian" panose="020F0502020204030204"/>
                <a:ea typeface="DengXian" panose="02010600030101010101" pitchFamily="2" charset="-122"/>
              </a:endParaRPr>
            </a:p>
          </p:txBody>
        </p:sp>
      </p:gr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84D58B45-07B0-4035-9D01-7958F388B8D2}"/>
                  </a:ext>
                </a:extLst>
              </p:cNvPr>
              <p:cNvSpPr txBox="1"/>
              <p:nvPr/>
            </p:nvSpPr>
            <p:spPr>
              <a:xfrm>
                <a:off x="407368" y="4632900"/>
                <a:ext cx="6905128" cy="1907638"/>
              </a:xfrm>
              <a:prstGeom prst="rect">
                <a:avLst/>
              </a:prstGeom>
              <a:noFill/>
              <a:ln>
                <a:solidFill>
                  <a:schemeClr val="accent1"/>
                </a:solidFill>
              </a:ln>
            </p:spPr>
            <p:txBody>
              <a:bodyPr wrap="square" rtlCol="0">
                <a:spAutoFit/>
              </a:bodyPr>
              <a:lstStyle/>
              <a:p>
                <a:pPr>
                  <a:lnSpc>
                    <a:spcPct val="120000"/>
                  </a:lnSpc>
                </a:pPr>
                <a:r>
                  <a:rPr lang="en-US" altLang="zh-CN" sz="2000" dirty="0">
                    <a:solidFill>
                      <a:srgbClr val="0000FF"/>
                    </a:solidFill>
                    <a:latin typeface="Times New Roman" panose="02020603050405020304" pitchFamily="18" charset="0"/>
                    <a:cs typeface="Times New Roman" panose="02020603050405020304" pitchFamily="18" charset="0"/>
                  </a:rPr>
                  <a:t>Besides vector </a:t>
                </a:r>
                <a:r>
                  <a:rPr lang="en-US" altLang="zh-CN" sz="2000" dirty="0" err="1">
                    <a:solidFill>
                      <a:srgbClr val="0000FF"/>
                    </a:solidFill>
                    <a:latin typeface="Times New Roman" panose="02020603050405020304" pitchFamily="18" charset="0"/>
                    <a:cs typeface="Times New Roman" panose="02020603050405020304" pitchFamily="18" charset="0"/>
                  </a:rPr>
                  <a:t>charmonium</a:t>
                </a:r>
                <a:r>
                  <a:rPr lang="en-US" altLang="zh-CN" sz="20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altLang="zh-CN" sz="2000" i="1">
                        <a:solidFill>
                          <a:srgbClr val="0000FF"/>
                        </a:solidFill>
                        <a:latin typeface="Cambria Math" panose="02040503050406030204" pitchFamily="18" charset="0"/>
                        <a:cs typeface="Times New Roman" panose="02020603050405020304" pitchFamily="18" charset="0"/>
                      </a:rPr>
                      <m:t>𝑐</m:t>
                    </m:r>
                    <m:acc>
                      <m:accPr>
                        <m:chr m:val="̅"/>
                        <m:ctrlPr>
                          <a:rPr lang="en-US" altLang="zh-CN" sz="2000" i="1">
                            <a:solidFill>
                              <a:srgbClr val="0000FF"/>
                            </a:solidFill>
                            <a:latin typeface="Cambria Math" panose="02040503050406030204" pitchFamily="18" charset="0"/>
                            <a:cs typeface="Times New Roman" panose="02020603050405020304" pitchFamily="18" charset="0"/>
                          </a:rPr>
                        </m:ctrlPr>
                      </m:accPr>
                      <m:e>
                        <m:r>
                          <a:rPr lang="en-US" altLang="zh-CN" sz="2000" i="1">
                            <a:solidFill>
                              <a:srgbClr val="0000FF"/>
                            </a:solidFill>
                            <a:latin typeface="Cambria Math" panose="02040503050406030204" pitchFamily="18" charset="0"/>
                            <a:cs typeface="Times New Roman" panose="02020603050405020304" pitchFamily="18" charset="0"/>
                          </a:rPr>
                          <m:t>𝑐</m:t>
                        </m:r>
                      </m:e>
                    </m:acc>
                  </m:oMath>
                </a14:m>
                <a:r>
                  <a:rPr lang="en-US" altLang="zh-CN" sz="2000" dirty="0">
                    <a:solidFill>
                      <a:srgbClr val="0000FF"/>
                    </a:solidFill>
                    <a:latin typeface="Times New Roman" panose="02020603050405020304" pitchFamily="18" charset="0"/>
                    <a:cs typeface="Times New Roman" panose="02020603050405020304" pitchFamily="18" charset="0"/>
                  </a:rPr>
                  <a:t>) states, we also expect </a:t>
                </a:r>
                <a14:m>
                  <m:oMath xmlns:m="http://schemas.openxmlformats.org/officeDocument/2006/math">
                    <m:r>
                      <a:rPr lang="en-US" altLang="zh-CN" sz="2000" b="0" i="1" smtClean="0">
                        <a:solidFill>
                          <a:srgbClr val="0000FF"/>
                        </a:solidFill>
                        <a:latin typeface="Cambria Math" panose="02040503050406030204" pitchFamily="18" charset="0"/>
                        <a:cs typeface="Times New Roman" panose="02020603050405020304" pitchFamily="18" charset="0"/>
                      </a:rPr>
                      <m:t>𝑐</m:t>
                    </m:r>
                    <m:acc>
                      <m:accPr>
                        <m:chr m:val="̅"/>
                        <m:ctrlPr>
                          <a:rPr lang="en-US" altLang="zh-CN" sz="2000" b="0" i="1" smtClean="0">
                            <a:solidFill>
                              <a:srgbClr val="0000FF"/>
                            </a:solidFill>
                            <a:latin typeface="Cambria Math" panose="02040503050406030204" pitchFamily="18" charset="0"/>
                            <a:cs typeface="Times New Roman" panose="02020603050405020304" pitchFamily="18" charset="0"/>
                          </a:rPr>
                        </m:ctrlPr>
                      </m:accPr>
                      <m:e>
                        <m:r>
                          <a:rPr lang="en-US" altLang="zh-CN" sz="2000" b="0" i="1" smtClean="0">
                            <a:solidFill>
                              <a:srgbClr val="0000FF"/>
                            </a:solidFill>
                            <a:latin typeface="Cambria Math" panose="02040503050406030204" pitchFamily="18" charset="0"/>
                            <a:cs typeface="Times New Roman" panose="02020603050405020304" pitchFamily="18" charset="0"/>
                          </a:rPr>
                          <m:t>𝑐</m:t>
                        </m:r>
                      </m:e>
                    </m:acc>
                    <m:r>
                      <a:rPr lang="en-US" altLang="zh-CN" sz="2000" b="0" i="1" smtClean="0">
                        <a:solidFill>
                          <a:srgbClr val="0000FF"/>
                        </a:solidFill>
                        <a:latin typeface="Cambria Math" panose="02040503050406030204" pitchFamily="18" charset="0"/>
                        <a:cs typeface="Times New Roman" panose="02020603050405020304" pitchFamily="18" charset="0"/>
                      </a:rPr>
                      <m:t>𝑔</m:t>
                    </m:r>
                  </m:oMath>
                </a14:m>
                <a:r>
                  <a:rPr lang="zh-CN" altLang="en-US" sz="2000" dirty="0">
                    <a:solidFill>
                      <a:srgbClr val="0000FF"/>
                    </a:solidFill>
                    <a:latin typeface="Times New Roman" panose="02020603050405020304" pitchFamily="18" charset="0"/>
                    <a:cs typeface="Times New Roman" panose="02020603050405020304" pitchFamily="18" charset="0"/>
                  </a:rPr>
                  <a:t> </a:t>
                </a:r>
                <a:r>
                  <a:rPr lang="en-US" altLang="zh-CN" sz="2000" dirty="0">
                    <a:solidFill>
                      <a:srgbClr val="0000FF"/>
                    </a:solidFill>
                    <a:latin typeface="Times New Roman" panose="02020603050405020304" pitchFamily="18" charset="0"/>
                    <a:cs typeface="Times New Roman" panose="02020603050405020304" pitchFamily="18" charset="0"/>
                  </a:rPr>
                  <a:t>hybrids, and </a:t>
                </a:r>
                <a14:m>
                  <m:oMath xmlns:m="http://schemas.openxmlformats.org/officeDocument/2006/math">
                    <m:r>
                      <a:rPr lang="en-US" altLang="zh-CN" sz="2000" i="1">
                        <a:solidFill>
                          <a:srgbClr val="0000FF"/>
                        </a:solidFill>
                        <a:latin typeface="Cambria Math" panose="02040503050406030204" pitchFamily="18" charset="0"/>
                        <a:cs typeface="Times New Roman" panose="02020603050405020304" pitchFamily="18" charset="0"/>
                      </a:rPr>
                      <m:t>𝑐</m:t>
                    </m:r>
                    <m:acc>
                      <m:accPr>
                        <m:chr m:val="̅"/>
                        <m:ctrlPr>
                          <a:rPr lang="en-US" altLang="zh-CN" sz="2000" i="1">
                            <a:solidFill>
                              <a:srgbClr val="0000FF"/>
                            </a:solidFill>
                            <a:latin typeface="Cambria Math" panose="02040503050406030204" pitchFamily="18" charset="0"/>
                            <a:cs typeface="Times New Roman" panose="02020603050405020304" pitchFamily="18" charset="0"/>
                          </a:rPr>
                        </m:ctrlPr>
                      </m:accPr>
                      <m:e>
                        <m:r>
                          <a:rPr lang="en-US" altLang="zh-CN" sz="2000" i="1">
                            <a:solidFill>
                              <a:srgbClr val="0000FF"/>
                            </a:solidFill>
                            <a:latin typeface="Cambria Math" panose="02040503050406030204" pitchFamily="18" charset="0"/>
                            <a:cs typeface="Times New Roman" panose="02020603050405020304" pitchFamily="18" charset="0"/>
                          </a:rPr>
                          <m:t>𝑐</m:t>
                        </m:r>
                      </m:e>
                    </m:acc>
                    <m:r>
                      <a:rPr lang="en-US" altLang="zh-CN" sz="2000" b="0" i="1" smtClean="0">
                        <a:solidFill>
                          <a:srgbClr val="0000FF"/>
                        </a:solidFill>
                        <a:latin typeface="Cambria Math" panose="02040503050406030204" pitchFamily="18" charset="0"/>
                        <a:cs typeface="Times New Roman" panose="02020603050405020304" pitchFamily="18" charset="0"/>
                      </a:rPr>
                      <m:t>𝑞</m:t>
                    </m:r>
                    <m:acc>
                      <m:accPr>
                        <m:chr m:val="̅"/>
                        <m:ctrlPr>
                          <a:rPr lang="en-US" altLang="zh-CN" sz="2000" i="1">
                            <a:solidFill>
                              <a:srgbClr val="0000FF"/>
                            </a:solidFill>
                            <a:latin typeface="Cambria Math" panose="02040503050406030204" pitchFamily="18" charset="0"/>
                            <a:cs typeface="Times New Roman" panose="02020603050405020304" pitchFamily="18" charset="0"/>
                          </a:rPr>
                        </m:ctrlPr>
                      </m:accPr>
                      <m:e>
                        <m:r>
                          <a:rPr lang="en-US" altLang="zh-CN" sz="2000" b="0" i="1" smtClean="0">
                            <a:solidFill>
                              <a:srgbClr val="0000FF"/>
                            </a:solidFill>
                            <a:latin typeface="Cambria Math" panose="02040503050406030204" pitchFamily="18" charset="0"/>
                            <a:cs typeface="Times New Roman" panose="02020603050405020304" pitchFamily="18" charset="0"/>
                          </a:rPr>
                          <m:t>𝑞</m:t>
                        </m:r>
                      </m:e>
                    </m:acc>
                  </m:oMath>
                </a14:m>
                <a:r>
                  <a:rPr lang="zh-CN" altLang="en-US" sz="2000" dirty="0">
                    <a:solidFill>
                      <a:srgbClr val="0000FF"/>
                    </a:solidFill>
                    <a:latin typeface="Times New Roman" panose="02020603050405020304" pitchFamily="18" charset="0"/>
                    <a:cs typeface="Times New Roman" panose="02020603050405020304" pitchFamily="18" charset="0"/>
                  </a:rPr>
                  <a:t> </a:t>
                </a:r>
                <a:r>
                  <a:rPr lang="en-US" altLang="zh-CN" sz="2000" dirty="0">
                    <a:solidFill>
                      <a:srgbClr val="0000FF"/>
                    </a:solidFill>
                    <a:latin typeface="Times New Roman" panose="02020603050405020304" pitchFamily="18" charset="0"/>
                    <a:cs typeface="Times New Roman" panose="02020603050405020304" pitchFamily="18" charset="0"/>
                  </a:rPr>
                  <a:t>tetraquark states. Have they already been observed?</a:t>
                </a:r>
              </a:p>
              <a:p>
                <a:pPr>
                  <a:lnSpc>
                    <a:spcPct val="120000"/>
                  </a:lnSpc>
                </a:pPr>
                <a:r>
                  <a:rPr lang="en-US" altLang="zh-CN" sz="2000" dirty="0">
                    <a:solidFill>
                      <a:srgbClr val="0000FF"/>
                    </a:solidFill>
                    <a:latin typeface="Times New Roman" panose="02020603050405020304" pitchFamily="18" charset="0"/>
                    <a:cs typeface="Times New Roman" panose="02020603050405020304" pitchFamily="18" charset="0"/>
                  </a:rPr>
                  <a:t>         </a:t>
                </a:r>
                <a:r>
                  <a:rPr lang="en-US" altLang="zh-CN"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2000" dirty="0">
                    <a:solidFill>
                      <a:srgbClr val="0000FF"/>
                    </a:solidFill>
                    <a:latin typeface="Times New Roman" panose="02020603050405020304" pitchFamily="18" charset="0"/>
                    <a:cs typeface="Times New Roman" panose="02020603050405020304" pitchFamily="18" charset="0"/>
                  </a:rPr>
                  <a:t>More theoretical/experimental efforts necessary!</a:t>
                </a:r>
                <a:endParaRPr lang="zh-CN" altLang="en-US" sz="2000" dirty="0">
                  <a:solidFill>
                    <a:srgbClr val="0000FF"/>
                  </a:solidFill>
                  <a:latin typeface="Times New Roman" panose="02020603050405020304" pitchFamily="18" charset="0"/>
                  <a:cs typeface="Times New Roman" panose="02020603050405020304" pitchFamily="18" charset="0"/>
                </a:endParaRPr>
              </a:p>
              <a:p>
                <a:pPr>
                  <a:lnSpc>
                    <a:spcPct val="120000"/>
                  </a:lnSpc>
                </a:pPr>
                <a:endParaRPr lang="en-US" altLang="zh-CN" sz="2000" dirty="0">
                  <a:latin typeface="Microsoft YaHei" panose="020B0503020204020204" pitchFamily="34" charset="-122"/>
                  <a:ea typeface="Microsoft YaHei" panose="020B0503020204020204" pitchFamily="34" charset="-122"/>
                  <a:cs typeface="Times New Roman" panose="02020603050405020304" pitchFamily="18" charset="0"/>
                </a:endParaRPr>
              </a:p>
            </p:txBody>
          </p:sp>
        </mc:Choice>
        <mc:Fallback xmlns="">
          <p:sp>
            <p:nvSpPr>
              <p:cNvPr id="28" name="文本框 27">
                <a:extLst>
                  <a:ext uri="{FF2B5EF4-FFF2-40B4-BE49-F238E27FC236}">
                    <a16:creationId xmlns:a16="http://schemas.microsoft.com/office/drawing/2014/main" id="{84D58B45-07B0-4035-9D01-7958F388B8D2}"/>
                  </a:ext>
                </a:extLst>
              </p:cNvPr>
              <p:cNvSpPr txBox="1">
                <a:spLocks noRot="1" noChangeAspect="1" noMove="1" noResize="1" noEditPoints="1" noAdjustHandles="1" noChangeArrowheads="1" noChangeShapeType="1" noTextEdit="1"/>
              </p:cNvSpPr>
              <p:nvPr/>
            </p:nvSpPr>
            <p:spPr>
              <a:xfrm>
                <a:off x="407368" y="4632900"/>
                <a:ext cx="6905128" cy="1907638"/>
              </a:xfrm>
              <a:prstGeom prst="rect">
                <a:avLst/>
              </a:prstGeom>
              <a:blipFill>
                <a:blip r:embed="rId3"/>
                <a:stretch>
                  <a:fillRect l="-916"/>
                </a:stretch>
              </a:blipFill>
              <a:ln>
                <a:solidFill>
                  <a:schemeClr val="accent1"/>
                </a:solidFill>
              </a:ln>
            </p:spPr>
            <p:txBody>
              <a:bodyPr/>
              <a:lstStyle/>
              <a:p>
                <a:r>
                  <a:rPr lang="zh-CN" altLang="en-US">
                    <a:noFill/>
                  </a:rPr>
                  <a:t> </a:t>
                </a:r>
              </a:p>
            </p:txBody>
          </p:sp>
        </mc:Fallback>
      </mc:AlternateContent>
      <p:sp>
        <p:nvSpPr>
          <p:cNvPr id="30" name="文本框 29">
            <a:extLst>
              <a:ext uri="{FF2B5EF4-FFF2-40B4-BE49-F238E27FC236}">
                <a16:creationId xmlns:a16="http://schemas.microsoft.com/office/drawing/2014/main" id="{9CF83519-FD98-4563-8B25-718898006D12}"/>
              </a:ext>
            </a:extLst>
          </p:cNvPr>
          <p:cNvSpPr txBox="1"/>
          <p:nvPr/>
        </p:nvSpPr>
        <p:spPr>
          <a:xfrm>
            <a:off x="7392144" y="848906"/>
            <a:ext cx="4907945" cy="707886"/>
          </a:xfrm>
          <a:prstGeom prst="rect">
            <a:avLst/>
          </a:prstGeom>
          <a:solidFill>
            <a:schemeClr val="bg1"/>
          </a:solidFill>
          <a:ln>
            <a:solidFill>
              <a:schemeClr val="accent1"/>
            </a:solidFill>
          </a:ln>
        </p:spPr>
        <p:txBody>
          <a:bodyPr wrap="square" rtlCol="0">
            <a:spAutoFit/>
          </a:bodyPr>
          <a:lstStyle/>
          <a:p>
            <a:r>
              <a:rPr lang="en-US" altLang="zh-CN" sz="20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sym typeface="Symbol" panose="05050102010706020507" pitchFamily="18" charset="2"/>
              </a:rPr>
              <a:t>Between 3 and  5 GeV:</a:t>
            </a:r>
            <a:endParaRPr lang="zh-CN" altLang="en-US" sz="20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a:p>
            <a:r>
              <a:rPr lang="en-US" altLang="zh-CN" sz="20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6</a:t>
            </a:r>
            <a:r>
              <a:rPr lang="en-US" altLang="zh-CN" sz="20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20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sym typeface="Symbol" panose="05050102010706020507" pitchFamily="18" charset="2"/>
              </a:rPr>
              <a:t>  + </a:t>
            </a:r>
            <a:r>
              <a:rPr lang="en-US" altLang="zh-CN" sz="20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sym typeface="Symbol" panose="05050102010706020507" pitchFamily="18" charset="2"/>
              </a:rPr>
              <a:t>8</a:t>
            </a:r>
            <a:r>
              <a:rPr lang="en-US" altLang="zh-CN" sz="20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sym typeface="Symbol" panose="05050102010706020507" pitchFamily="18" charset="2"/>
              </a:rPr>
              <a:t>  new charmonium-like states </a:t>
            </a:r>
          </a:p>
        </p:txBody>
      </p:sp>
      <p:sp>
        <p:nvSpPr>
          <p:cNvPr id="3" name="灯片编号占位符 2"/>
          <p:cNvSpPr>
            <a:spLocks noGrp="1"/>
          </p:cNvSpPr>
          <p:nvPr>
            <p:ph type="sldNum" sz="quarter" idx="12"/>
          </p:nvPr>
        </p:nvSpPr>
        <p:spPr>
          <a:xfrm>
            <a:off x="9398000" y="6337122"/>
            <a:ext cx="2540000" cy="288032"/>
          </a:xfrm>
        </p:spPr>
        <p:txBody>
          <a:bodyPr/>
          <a:lstStyle/>
          <a:p>
            <a:fld id="{9A0DB2DC-4C9A-4742-B13C-FB6460FD3503}" type="slidenum">
              <a:rPr lang="en-US" altLang="zh-CN" sz="1600" noProof="1">
                <a:solidFill>
                  <a:prstClr val="black">
                    <a:tint val="75000"/>
                  </a:prstClr>
                </a:solidFill>
                <a:cs typeface="+mn-ea"/>
              </a:rPr>
              <a:pPr/>
              <a:t>48</a:t>
            </a:fld>
            <a:endParaRPr lang="zh-CN" altLang="en-US" sz="1600" noProof="1">
              <a:solidFill>
                <a:prstClr val="black">
                  <a:tint val="75000"/>
                </a:prstClr>
              </a:solidFill>
            </a:endParaRPr>
          </a:p>
        </p:txBody>
      </p:sp>
      <p:cxnSp>
        <p:nvCxnSpPr>
          <p:cNvPr id="25" name="直接箭头连接符 24">
            <a:extLst>
              <a:ext uri="{FF2B5EF4-FFF2-40B4-BE49-F238E27FC236}">
                <a16:creationId xmlns:a16="http://schemas.microsoft.com/office/drawing/2014/main" id="{FDF4F5CA-3968-4B81-9CC0-04D8B403F058}"/>
              </a:ext>
            </a:extLst>
          </p:cNvPr>
          <p:cNvCxnSpPr>
            <a:cxnSpLocks/>
          </p:cNvCxnSpPr>
          <p:nvPr/>
        </p:nvCxnSpPr>
        <p:spPr>
          <a:xfrm flipV="1">
            <a:off x="9120336" y="3757361"/>
            <a:ext cx="0" cy="85344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04003957"/>
      </p:ext>
    </p:extLst>
  </p:cSld>
  <p:clrMapOvr>
    <a:masterClrMapping/>
  </p:clrMapOvr>
  <mc:AlternateContent xmlns:mc="http://schemas.openxmlformats.org/markup-compatibility/2006" xmlns:p14="http://schemas.microsoft.com/office/powerpoint/2010/main">
    <mc:Choice Requires="p14">
      <p:transition spd="slow" p14:dur="275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7850" y="1"/>
            <a:ext cx="11272280" cy="972766"/>
          </a:xfrm>
        </p:spPr>
        <p:txBody>
          <a:bodyPr>
            <a:normAutofit/>
          </a:bodyPr>
          <a:lstStyle/>
          <a:p>
            <a:r>
              <a:rPr kumimoji="1" lang="en-US" altLang="zh-CN" dirty="0"/>
              <a:t>BESIII white paper: </a:t>
            </a:r>
            <a:r>
              <a:rPr lang="en-US" altLang="zh-CN" b="1" dirty="0">
                <a:hlinkClick r:id="rId2"/>
              </a:rPr>
              <a:t>Future Physics Programme</a:t>
            </a:r>
            <a:endParaRPr kumimoji="1" lang="zh-CN" altLang="en-US" dirty="0"/>
          </a:p>
        </p:txBody>
      </p:sp>
      <p:sp>
        <p:nvSpPr>
          <p:cNvPr id="5" name="幻灯片编号占位符 4"/>
          <p:cNvSpPr>
            <a:spLocks noGrp="1"/>
          </p:cNvSpPr>
          <p:nvPr>
            <p:ph type="sldNum" sz="quarter" idx="12"/>
          </p:nvPr>
        </p:nvSpPr>
        <p:spPr/>
        <p:txBody>
          <a:bodyPr/>
          <a:lstStyle/>
          <a:p>
            <a:fld id="{3880D999-AB6E-D04A-B8ED-211468A87D9E}" type="slidenum">
              <a:rPr kumimoji="1" lang="zh-CN" altLang="en-US" smtClean="0"/>
              <a:t>49</a:t>
            </a:fld>
            <a:endParaRPr kumimoji="1" lang="zh-CN" altLang="en-US"/>
          </a:p>
        </p:txBody>
      </p:sp>
      <p:pic>
        <p:nvPicPr>
          <p:cNvPr id="7" name="图片 6"/>
          <p:cNvPicPr>
            <a:picLocks noChangeAspect="1"/>
          </p:cNvPicPr>
          <p:nvPr/>
        </p:nvPicPr>
        <p:blipFill>
          <a:blip r:embed="rId3"/>
          <a:stretch>
            <a:fillRect/>
          </a:stretch>
        </p:blipFill>
        <p:spPr>
          <a:xfrm>
            <a:off x="1098550" y="1123950"/>
            <a:ext cx="9994900" cy="4610100"/>
          </a:xfrm>
          <a:prstGeom prst="rect">
            <a:avLst/>
          </a:prstGeom>
        </p:spPr>
      </p:pic>
      <p:sp>
        <p:nvSpPr>
          <p:cNvPr id="8" name="文本框 7"/>
          <p:cNvSpPr txBox="1"/>
          <p:nvPr/>
        </p:nvSpPr>
        <p:spPr>
          <a:xfrm>
            <a:off x="1365653" y="5965668"/>
            <a:ext cx="9202584" cy="461665"/>
          </a:xfrm>
          <a:prstGeom prst="rect">
            <a:avLst/>
          </a:prstGeom>
          <a:noFill/>
        </p:spPr>
        <p:txBody>
          <a:bodyPr wrap="none" rtlCol="0">
            <a:spAutoFit/>
          </a:bodyPr>
          <a:lstStyle/>
          <a:p>
            <a:r>
              <a:rPr kumimoji="1" lang="en-US" altLang="zh-CN" sz="2400" b="1" dirty="0">
                <a:solidFill>
                  <a:srgbClr val="FF0000"/>
                </a:solidFill>
              </a:rPr>
              <a:t> Another 6 years running to collect &gt;60 fb</a:t>
            </a:r>
            <a:r>
              <a:rPr kumimoji="1" lang="en-US" altLang="zh-CN" sz="2400" b="1" baseline="30000" dirty="0">
                <a:solidFill>
                  <a:srgbClr val="FF0000"/>
                </a:solidFill>
              </a:rPr>
              <a:t>-1</a:t>
            </a:r>
            <a:r>
              <a:rPr kumimoji="1" lang="en-US" altLang="zh-CN" sz="2400" b="1" dirty="0">
                <a:solidFill>
                  <a:srgbClr val="FF0000"/>
                </a:solidFill>
              </a:rPr>
              <a:t> data at different energies .  </a:t>
            </a:r>
            <a:endParaRPr kumimoji="1" lang="zh-CN" altLang="en-US" sz="2400" b="1" dirty="0">
              <a:solidFill>
                <a:srgbClr val="FF0000"/>
              </a:solidFill>
            </a:endParaRPr>
          </a:p>
        </p:txBody>
      </p:sp>
      <p:sp>
        <p:nvSpPr>
          <p:cNvPr id="9" name="矩形 8"/>
          <p:cNvSpPr/>
          <p:nvPr/>
        </p:nvSpPr>
        <p:spPr>
          <a:xfrm>
            <a:off x="4753825" y="737530"/>
            <a:ext cx="5814412" cy="369332"/>
          </a:xfrm>
          <a:prstGeom prst="rect">
            <a:avLst/>
          </a:prstGeom>
          <a:solidFill>
            <a:srgbClr val="FFFF00"/>
          </a:solidFill>
        </p:spPr>
        <p:txBody>
          <a:bodyPr wrap="none">
            <a:spAutoFit/>
          </a:bodyPr>
          <a:lstStyle/>
          <a:p>
            <a:r>
              <a:rPr lang="pt-BR" altLang="zh-CN" b="1" u="sng" dirty="0"/>
              <a:t>arXiv:1912.05983 : </a:t>
            </a:r>
            <a:r>
              <a:rPr lang="is-IS" altLang="zh-CN" b="1" dirty="0">
                <a:solidFill>
                  <a:srgbClr val="FF0000"/>
                </a:solidFill>
                <a:latin typeface="ArialMT" charset="0"/>
              </a:rPr>
              <a:t>Chin.Phys. C44 (2020) no.4, 040001</a:t>
            </a:r>
            <a:endParaRPr lang="zh-CN" altLang="en-US" dirty="0">
              <a:solidFill>
                <a:srgbClr val="FF0000"/>
              </a:solidFill>
            </a:endParaRPr>
          </a:p>
        </p:txBody>
      </p:sp>
    </p:spTree>
    <p:extLst>
      <p:ext uri="{BB962C8B-B14F-4D97-AF65-F5344CB8AC3E}">
        <p14:creationId xmlns:p14="http://schemas.microsoft.com/office/powerpoint/2010/main" val="2050238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0A10D5A-9879-9F45-82F8-7E78CC5A5F51}"/>
              </a:ext>
            </a:extLst>
          </p:cNvPr>
          <p:cNvGrpSpPr/>
          <p:nvPr/>
        </p:nvGrpSpPr>
        <p:grpSpPr>
          <a:xfrm>
            <a:off x="1524000" y="97392"/>
            <a:ext cx="9144000" cy="5554494"/>
            <a:chOff x="0" y="97392"/>
            <a:chExt cx="9144000" cy="5554494"/>
          </a:xfrm>
        </p:grpSpPr>
        <p:pic>
          <p:nvPicPr>
            <p:cNvPr id="5" name="图片 4">
              <a:extLst>
                <a:ext uri="{FF2B5EF4-FFF2-40B4-BE49-F238E27FC236}">
                  <a16:creationId xmlns:a16="http://schemas.microsoft.com/office/drawing/2014/main" id="{72FC2BDB-F796-FF4C-9004-3D28337A0D32}"/>
                </a:ext>
              </a:extLst>
            </p:cNvPr>
            <p:cNvPicPr>
              <a:picLocks noChangeAspect="1"/>
            </p:cNvPicPr>
            <p:nvPr/>
          </p:nvPicPr>
          <p:blipFill>
            <a:blip r:embed="rId2"/>
            <a:stretch>
              <a:fillRect/>
            </a:stretch>
          </p:blipFill>
          <p:spPr>
            <a:xfrm>
              <a:off x="0" y="97392"/>
              <a:ext cx="9144000" cy="5554494"/>
            </a:xfrm>
            <a:prstGeom prst="rect">
              <a:avLst/>
            </a:prstGeom>
          </p:spPr>
        </p:pic>
        <p:sp>
          <p:nvSpPr>
            <p:cNvPr id="8" name="五角星 7">
              <a:extLst>
                <a:ext uri="{FF2B5EF4-FFF2-40B4-BE49-F238E27FC236}">
                  <a16:creationId xmlns:a16="http://schemas.microsoft.com/office/drawing/2014/main" id="{ACEE3531-31D5-A74A-89E5-9E0688BC7FCB}"/>
                </a:ext>
              </a:extLst>
            </p:cNvPr>
            <p:cNvSpPr/>
            <p:nvPr/>
          </p:nvSpPr>
          <p:spPr>
            <a:xfrm>
              <a:off x="6922505" y="1714436"/>
              <a:ext cx="143838" cy="11060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6" name="矩形 5">
            <a:extLst>
              <a:ext uri="{FF2B5EF4-FFF2-40B4-BE49-F238E27FC236}">
                <a16:creationId xmlns:a16="http://schemas.microsoft.com/office/drawing/2014/main" id="{FB61ED21-9F01-B048-B02A-D2F390704186}"/>
              </a:ext>
            </a:extLst>
          </p:cNvPr>
          <p:cNvSpPr/>
          <p:nvPr/>
        </p:nvSpPr>
        <p:spPr>
          <a:xfrm>
            <a:off x="5485544" y="2695753"/>
            <a:ext cx="5106257" cy="3924151"/>
          </a:xfrm>
          <a:prstGeom prst="rect">
            <a:avLst/>
          </a:prstGeom>
        </p:spPr>
        <p:txBody>
          <a:bodyPr wrap="square">
            <a:spAutoFit/>
          </a:bodyPr>
          <a:lstStyle/>
          <a:p>
            <a:pPr algn="ctr"/>
            <a:r>
              <a:rPr lang="en-GB" altLang="zh-CN" b="1" dirty="0">
                <a:solidFill>
                  <a:srgbClr val="FF0000"/>
                </a:solidFill>
                <a:latin typeface="Times New Roman" panose="02020603050405020304" pitchFamily="18" charset="0"/>
                <a:cs typeface="Times New Roman" panose="02020603050405020304" pitchFamily="18" charset="0"/>
              </a:rPr>
              <a:t>China (5</a:t>
            </a:r>
            <a:r>
              <a:rPr lang="en-US" altLang="zh-CN" b="1" dirty="0">
                <a:solidFill>
                  <a:srgbClr val="FF0000"/>
                </a:solidFill>
                <a:latin typeface="Times New Roman" panose="02020603050405020304" pitchFamily="18" charset="0"/>
                <a:cs typeface="Times New Roman" panose="02020603050405020304" pitchFamily="18" charset="0"/>
              </a:rPr>
              <a:t>8</a:t>
            </a:r>
            <a:r>
              <a:rPr lang="en-US" altLang="zh-CN" b="1" dirty="0">
                <a:latin typeface="Times New Roman" panose="02020603050405020304" pitchFamily="18" charset="0"/>
                <a:cs typeface="Times New Roman" panose="02020603050405020304" pitchFamily="18" charset="0"/>
              </a:rPr>
              <a:t>/367</a:t>
            </a:r>
            <a:r>
              <a:rPr lang="en-GB" altLang="zh-CN" b="1" dirty="0">
                <a:solidFill>
                  <a:srgbClr val="FF0000"/>
                </a:solidFill>
                <a:latin typeface="Times New Roman" panose="02020603050405020304" pitchFamily="18" charset="0"/>
                <a:cs typeface="Times New Roman" panose="02020603050405020304" pitchFamily="18" charset="0"/>
              </a:rPr>
              <a:t>)</a:t>
            </a:r>
          </a:p>
          <a:p>
            <a:pPr algn="ctr"/>
            <a:r>
              <a:rPr lang="en-GB" altLang="zh-CN" sz="1100" b="1" dirty="0">
                <a:solidFill>
                  <a:srgbClr val="FF0000"/>
                </a:solidFill>
                <a:latin typeface="Times New Roman" panose="02020603050405020304" pitchFamily="18" charset="0"/>
                <a:cs typeface="Times New Roman" panose="02020603050405020304" pitchFamily="18" charset="0"/>
              </a:rPr>
              <a:t>Institute of High Energy Physics (146)</a:t>
            </a:r>
            <a:r>
              <a:rPr lang="en-GB" altLang="zh-CN" sz="1100" b="1" dirty="0">
                <a:latin typeface="Times New Roman" panose="02020603050405020304" pitchFamily="18" charset="0"/>
                <a:cs typeface="Times New Roman" panose="02020603050405020304" pitchFamily="18" charset="0"/>
              </a:rPr>
              <a:t>, other units(221)</a:t>
            </a:r>
            <a:r>
              <a:rPr lang="en-US" altLang="zh-CN" sz="1100" b="1" dirty="0">
                <a:latin typeface="Times New Roman" panose="02020603050405020304" pitchFamily="18" charset="0"/>
                <a:cs typeface="Times New Roman" panose="02020603050405020304" pitchFamily="18" charset="0"/>
              </a:rPr>
              <a:t>:</a:t>
            </a:r>
            <a:r>
              <a:rPr lang="zh-CN" altLang="en-US" sz="1100" b="1" dirty="0">
                <a:latin typeface="Times New Roman" panose="02020603050405020304" pitchFamily="18" charset="0"/>
                <a:cs typeface="Times New Roman" panose="02020603050405020304" pitchFamily="18" charset="0"/>
              </a:rPr>
              <a:t> </a:t>
            </a:r>
            <a:r>
              <a:rPr lang="en-GB" altLang="zh-CN" sz="1100" b="1" dirty="0">
                <a:solidFill>
                  <a:srgbClr val="0432FF"/>
                </a:solidFill>
                <a:latin typeface="Times New Roman" panose="02020603050405020304" pitchFamily="18" charset="0"/>
                <a:cs typeface="Times New Roman" panose="02020603050405020304" pitchFamily="18" charset="0"/>
              </a:rPr>
              <a:t>Beijing Institute of Petro-chemical Technology</a:t>
            </a:r>
            <a:r>
              <a:rPr lang="en-US" altLang="zh-CN" sz="1100" b="1" dirty="0">
                <a:solidFill>
                  <a:srgbClr val="0432FF"/>
                </a:solidFill>
                <a:latin typeface="Times New Roman" panose="02020603050405020304" pitchFamily="18" charset="0"/>
                <a:cs typeface="Times New Roman" panose="02020603050405020304" pitchFamily="18" charset="0"/>
              </a:rPr>
              <a:t>,</a:t>
            </a:r>
            <a:r>
              <a:rPr lang="en-GB" altLang="zh-CN" sz="1100" b="1" dirty="0">
                <a:solidFill>
                  <a:srgbClr val="0432FF"/>
                </a:solidFill>
                <a:latin typeface="Times New Roman" panose="02020603050405020304" pitchFamily="18" charset="0"/>
                <a:cs typeface="Times New Roman" panose="02020603050405020304" pitchFamily="18" charset="0"/>
              </a:rPr>
              <a:t> </a:t>
            </a:r>
            <a:r>
              <a:rPr lang="en-GB" altLang="zh-CN" sz="1100" b="1" dirty="0" err="1">
                <a:solidFill>
                  <a:srgbClr val="0432FF"/>
                </a:solidFill>
                <a:latin typeface="Times New Roman" panose="02020603050405020304" pitchFamily="18" charset="0"/>
                <a:cs typeface="Times New Roman" panose="02020603050405020304" pitchFamily="18" charset="0"/>
              </a:rPr>
              <a:t>Beihang</a:t>
            </a:r>
            <a:r>
              <a:rPr lang="en-GB" altLang="zh-CN" sz="1100" b="1" dirty="0">
                <a:solidFill>
                  <a:srgbClr val="0432FF"/>
                </a:solidFill>
                <a:latin typeface="Times New Roman" panose="02020603050405020304" pitchFamily="18" charset="0"/>
                <a:cs typeface="Times New Roman" panose="02020603050405020304" pitchFamily="18" charset="0"/>
              </a:rPr>
              <a:t> University,</a:t>
            </a:r>
          </a:p>
          <a:p>
            <a:pPr algn="ctr"/>
            <a:r>
              <a:rPr lang="en-GB" altLang="zh-CN" sz="1100" b="1" dirty="0">
                <a:solidFill>
                  <a:srgbClr val="0432FF"/>
                </a:solidFill>
                <a:latin typeface="Times New Roman" panose="02020603050405020304" pitchFamily="18" charset="0"/>
                <a:cs typeface="Times New Roman" panose="02020603050405020304" pitchFamily="18" charset="0"/>
              </a:rPr>
              <a:t>China </a:t>
            </a:r>
            <a:r>
              <a:rPr lang="en-GB" altLang="zh-CN" sz="1100" b="1" dirty="0" err="1">
                <a:solidFill>
                  <a:srgbClr val="0432FF"/>
                </a:solidFill>
                <a:latin typeface="Times New Roman" panose="02020603050405020304" pitchFamily="18" charset="0"/>
                <a:cs typeface="Times New Roman" panose="02020603050405020304" pitchFamily="18" charset="0"/>
              </a:rPr>
              <a:t>Center</a:t>
            </a:r>
            <a:r>
              <a:rPr lang="en-GB" altLang="zh-CN" sz="1100" b="1" dirty="0">
                <a:solidFill>
                  <a:srgbClr val="0432FF"/>
                </a:solidFill>
                <a:latin typeface="Times New Roman" panose="02020603050405020304" pitchFamily="18" charset="0"/>
                <a:cs typeface="Times New Roman" panose="02020603050405020304" pitchFamily="18" charset="0"/>
              </a:rPr>
              <a:t> of Advanced Science and Technology, F</a:t>
            </a:r>
            <a:r>
              <a:rPr lang="en-US" altLang="zh-CN" sz="1100" b="1" dirty="0">
                <a:solidFill>
                  <a:srgbClr val="0432FF"/>
                </a:solidFill>
                <a:latin typeface="Times New Roman" panose="02020603050405020304" pitchFamily="18" charset="0"/>
                <a:cs typeface="Times New Roman" panose="02020603050405020304" pitchFamily="18" charset="0"/>
              </a:rPr>
              <a:t>u</a:t>
            </a:r>
            <a:r>
              <a:rPr lang="en-GB" altLang="zh-CN" sz="1100" b="1" dirty="0">
                <a:solidFill>
                  <a:srgbClr val="0432FF"/>
                </a:solidFill>
                <a:latin typeface="Times New Roman" panose="02020603050405020304" pitchFamily="18" charset="0"/>
                <a:cs typeface="Times New Roman" panose="02020603050405020304" pitchFamily="18" charset="0"/>
              </a:rPr>
              <a:t>dan University,</a:t>
            </a:r>
          </a:p>
          <a:p>
            <a:pPr algn="ctr"/>
            <a:r>
              <a:rPr lang="en-GB" altLang="zh-CN" sz="1100" b="1" dirty="0">
                <a:solidFill>
                  <a:srgbClr val="0432FF"/>
                </a:solidFill>
                <a:latin typeface="Times New Roman" panose="02020603050405020304" pitchFamily="18" charset="0"/>
                <a:cs typeface="Times New Roman" panose="02020603050405020304" pitchFamily="18" charset="0"/>
              </a:rPr>
              <a:t>Guangxi Normal University, Guangxi University, </a:t>
            </a:r>
          </a:p>
          <a:p>
            <a:pPr algn="ctr"/>
            <a:r>
              <a:rPr lang="en-GB" altLang="zh-CN" sz="1100" b="1" dirty="0">
                <a:solidFill>
                  <a:srgbClr val="0432FF"/>
                </a:solidFill>
                <a:latin typeface="Times New Roman" panose="02020603050405020304" pitchFamily="18" charset="0"/>
                <a:cs typeface="Times New Roman" panose="02020603050405020304" pitchFamily="18" charset="0"/>
              </a:rPr>
              <a:t>Hangzhou Normal University, Henan Normal University, </a:t>
            </a:r>
          </a:p>
          <a:p>
            <a:pPr algn="ctr"/>
            <a:r>
              <a:rPr lang="en-GB" altLang="zh-CN" sz="1100" b="1" dirty="0">
                <a:solidFill>
                  <a:srgbClr val="0432FF"/>
                </a:solidFill>
                <a:latin typeface="Times New Roman" panose="02020603050405020304" pitchFamily="18" charset="0"/>
                <a:cs typeface="Times New Roman" panose="02020603050405020304" pitchFamily="18" charset="0"/>
              </a:rPr>
              <a:t>Henan University of Science and Technology,</a:t>
            </a:r>
          </a:p>
          <a:p>
            <a:pPr algn="ctr"/>
            <a:r>
              <a:rPr lang="en-GB" altLang="zh-CN" sz="1100" b="1" dirty="0">
                <a:solidFill>
                  <a:srgbClr val="0432FF"/>
                </a:solidFill>
                <a:latin typeface="Times New Roman" panose="02020603050405020304" pitchFamily="18" charset="0"/>
                <a:cs typeface="Times New Roman" panose="02020603050405020304" pitchFamily="18" charset="0"/>
              </a:rPr>
              <a:t>Huazhong Normal University, Huangshan College, Hunan University,</a:t>
            </a:r>
          </a:p>
          <a:p>
            <a:pPr algn="ctr"/>
            <a:r>
              <a:rPr lang="en-GB" altLang="zh-CN" sz="1100" b="1" dirty="0">
                <a:solidFill>
                  <a:srgbClr val="181ACC"/>
                </a:solidFill>
                <a:latin typeface="Times New Roman" panose="02020603050405020304" pitchFamily="18" charset="0"/>
                <a:cs typeface="Times New Roman" panose="02020603050405020304" pitchFamily="18" charset="0"/>
              </a:rPr>
              <a:t>Hunan Normal University, </a:t>
            </a:r>
            <a:r>
              <a:rPr lang="en" altLang="zh-CN" sz="1100" b="1" dirty="0">
                <a:solidFill>
                  <a:srgbClr val="181ACC"/>
                </a:solidFill>
                <a:latin typeface="Times New Roman" panose="02020603050405020304" pitchFamily="18" charset="0"/>
                <a:cs typeface="Times New Roman" panose="02020603050405020304" pitchFamily="18" charset="0"/>
              </a:rPr>
              <a:t>Henan University of Technology </a:t>
            </a:r>
            <a:endParaRPr lang="en-GB" altLang="zh-CN" sz="1100" b="1" dirty="0">
              <a:solidFill>
                <a:srgbClr val="181ACC"/>
              </a:solidFill>
              <a:latin typeface="Times New Roman" panose="02020603050405020304" pitchFamily="18" charset="0"/>
              <a:cs typeface="Times New Roman" panose="02020603050405020304" pitchFamily="18" charset="0"/>
            </a:endParaRPr>
          </a:p>
          <a:p>
            <a:pPr algn="ctr"/>
            <a:r>
              <a:rPr lang="en-GB" altLang="zh-CN" sz="1100" b="1" dirty="0">
                <a:solidFill>
                  <a:srgbClr val="0432FF"/>
                </a:solidFill>
                <a:latin typeface="Times New Roman" panose="02020603050405020304" pitchFamily="18" charset="0"/>
                <a:cs typeface="Times New Roman" panose="02020603050405020304" pitchFamily="18" charset="0"/>
              </a:rPr>
              <a:t>Institute of modern physics, Jilin University, Lanzhou University, Liaoning Normal University, Liaoning University, Nanjing Normal University, Nanjing University, Nankai University, </a:t>
            </a:r>
            <a:r>
              <a:rPr lang="en-US" altLang="zh-CN" sz="1100" b="1" dirty="0">
                <a:solidFill>
                  <a:srgbClr val="0432FF"/>
                </a:solidFill>
                <a:latin typeface="Times New Roman" panose="02020603050405020304" pitchFamily="18" charset="0"/>
                <a:cs typeface="Times New Roman" panose="02020603050405020304" pitchFamily="18" charset="0"/>
              </a:rPr>
              <a:t>North</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China</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Electric</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Power</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University,</a:t>
            </a:r>
          </a:p>
          <a:p>
            <a:pPr algn="ctr"/>
            <a:r>
              <a:rPr lang="en-GB" altLang="zh-CN" sz="1100" b="1" dirty="0">
                <a:solidFill>
                  <a:srgbClr val="0432FF"/>
                </a:solidFill>
                <a:latin typeface="Times New Roman" panose="02020603050405020304" pitchFamily="18" charset="0"/>
                <a:cs typeface="Times New Roman" panose="02020603050405020304" pitchFamily="18" charset="0"/>
              </a:rPr>
              <a:t>Peking University, </a:t>
            </a:r>
            <a:r>
              <a:rPr lang="en-GB" altLang="zh-CN" sz="1100" b="1" dirty="0" err="1">
                <a:solidFill>
                  <a:srgbClr val="0432FF"/>
                </a:solidFill>
                <a:latin typeface="Times New Roman" panose="02020603050405020304" pitchFamily="18" charset="0"/>
                <a:cs typeface="Times New Roman" panose="02020603050405020304" pitchFamily="18" charset="0"/>
              </a:rPr>
              <a:t>Qufu</a:t>
            </a:r>
            <a:r>
              <a:rPr lang="en-GB" altLang="zh-CN" sz="1100" b="1" dirty="0">
                <a:solidFill>
                  <a:srgbClr val="0432FF"/>
                </a:solidFill>
                <a:latin typeface="Times New Roman" panose="02020603050405020304" pitchFamily="18" charset="0"/>
                <a:cs typeface="Times New Roman" panose="02020603050405020304" pitchFamily="18" charset="0"/>
              </a:rPr>
              <a:t> normal university, Shanxi University, </a:t>
            </a:r>
          </a:p>
          <a:p>
            <a:pPr algn="ctr"/>
            <a:r>
              <a:rPr lang="en-GB" altLang="zh-CN" sz="1100" b="1" dirty="0">
                <a:solidFill>
                  <a:srgbClr val="0432FF"/>
                </a:solidFill>
                <a:latin typeface="Times New Roman" panose="02020603050405020304" pitchFamily="18" charset="0"/>
                <a:cs typeface="Times New Roman" panose="02020603050405020304" pitchFamily="18" charset="0"/>
              </a:rPr>
              <a:t>Shanxi Normal University, Sichuan University, Shandong Normal University, </a:t>
            </a:r>
          </a:p>
          <a:p>
            <a:pPr algn="ctr"/>
            <a:r>
              <a:rPr lang="en-GB" altLang="zh-CN" sz="1100" b="1" dirty="0">
                <a:solidFill>
                  <a:srgbClr val="0432FF"/>
                </a:solidFill>
                <a:latin typeface="Times New Roman" panose="02020603050405020304" pitchFamily="18" charset="0"/>
                <a:cs typeface="Times New Roman" panose="02020603050405020304" pitchFamily="18" charset="0"/>
              </a:rPr>
              <a:t>Shandong University, Shanghai </a:t>
            </a:r>
            <a:r>
              <a:rPr lang="en-GB" altLang="zh-CN" sz="1100" b="1" dirty="0" err="1">
                <a:solidFill>
                  <a:srgbClr val="0432FF"/>
                </a:solidFill>
                <a:latin typeface="Times New Roman" panose="02020603050405020304" pitchFamily="18" charset="0"/>
                <a:cs typeface="Times New Roman" panose="02020603050405020304" pitchFamily="18" charset="0"/>
              </a:rPr>
              <a:t>Jiaotong</a:t>
            </a:r>
            <a:r>
              <a:rPr lang="en-GB" altLang="zh-CN" sz="1100" b="1" dirty="0">
                <a:solidFill>
                  <a:srgbClr val="0432FF"/>
                </a:solidFill>
                <a:latin typeface="Times New Roman" panose="02020603050405020304" pitchFamily="18" charset="0"/>
                <a:cs typeface="Times New Roman" panose="02020603050405020304" pitchFamily="18" charset="0"/>
              </a:rPr>
              <a:t> </a:t>
            </a:r>
            <a:r>
              <a:rPr lang="en-GB" altLang="zh-CN" sz="1100" b="1" dirty="0" err="1">
                <a:solidFill>
                  <a:srgbClr val="0432FF"/>
                </a:solidFill>
                <a:latin typeface="Times New Roman" panose="02020603050405020304" pitchFamily="18" charset="0"/>
                <a:cs typeface="Times New Roman" panose="02020603050405020304" pitchFamily="18" charset="0"/>
              </a:rPr>
              <a:t>Univeristy</a:t>
            </a:r>
            <a:r>
              <a:rPr lang="en-GB" altLang="zh-CN" sz="1100" b="1" dirty="0">
                <a:solidFill>
                  <a:srgbClr val="0432FF"/>
                </a:solidFill>
                <a:latin typeface="Times New Roman" panose="02020603050405020304" pitchFamily="18" charset="0"/>
                <a:cs typeface="Times New Roman" panose="02020603050405020304" pitchFamily="18" charset="0"/>
              </a:rPr>
              <a:t>, Soochow University,</a:t>
            </a:r>
          </a:p>
          <a:p>
            <a:pPr algn="ctr"/>
            <a:r>
              <a:rPr lang="en-US" altLang="zh-CN" sz="1100" b="1" dirty="0">
                <a:solidFill>
                  <a:srgbClr val="0432FF"/>
                </a:solidFill>
                <a:latin typeface="Times New Roman" panose="02020603050405020304" pitchFamily="18" charset="0"/>
                <a:cs typeface="Times New Roman" panose="02020603050405020304" pitchFamily="18" charset="0"/>
              </a:rPr>
              <a:t>South</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China</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Normal</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University,</a:t>
            </a:r>
            <a:r>
              <a:rPr lang="en-GB" altLang="zh-CN" sz="1100" b="1" dirty="0">
                <a:solidFill>
                  <a:srgbClr val="0432FF"/>
                </a:solidFill>
                <a:latin typeface="Times New Roman" panose="02020603050405020304" pitchFamily="18" charset="0"/>
                <a:cs typeface="Times New Roman" panose="02020603050405020304" pitchFamily="18" charset="0"/>
              </a:rPr>
              <a:t> Southeast University, Sun </a:t>
            </a:r>
            <a:r>
              <a:rPr lang="en-GB" altLang="zh-CN" sz="1100" b="1" dirty="0" err="1">
                <a:solidFill>
                  <a:srgbClr val="0432FF"/>
                </a:solidFill>
                <a:latin typeface="Times New Roman" panose="02020603050405020304" pitchFamily="18" charset="0"/>
                <a:cs typeface="Times New Roman" panose="02020603050405020304" pitchFamily="18" charset="0"/>
              </a:rPr>
              <a:t>Yat-sen</a:t>
            </a:r>
            <a:r>
              <a:rPr lang="en-GB" altLang="zh-CN" sz="1100" b="1" dirty="0">
                <a:solidFill>
                  <a:srgbClr val="0432FF"/>
                </a:solidFill>
                <a:latin typeface="Times New Roman" panose="02020603050405020304" pitchFamily="18" charset="0"/>
                <a:cs typeface="Times New Roman" panose="02020603050405020304" pitchFamily="18" charset="0"/>
              </a:rPr>
              <a:t> University, </a:t>
            </a:r>
          </a:p>
          <a:p>
            <a:pPr algn="ctr"/>
            <a:r>
              <a:rPr lang="en-GB" altLang="zh-CN" sz="1100" b="1" dirty="0">
                <a:solidFill>
                  <a:srgbClr val="0432FF"/>
                </a:solidFill>
                <a:latin typeface="Times New Roman" panose="02020603050405020304" pitchFamily="18" charset="0"/>
                <a:cs typeface="Times New Roman" panose="02020603050405020304" pitchFamily="18" charset="0"/>
              </a:rPr>
              <a:t>Tsinghua University,</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GB" altLang="zh-CN" sz="1100" b="1" dirty="0">
                <a:solidFill>
                  <a:srgbClr val="0432FF"/>
                </a:solidFill>
                <a:latin typeface="Times New Roman" panose="02020603050405020304" pitchFamily="18" charset="0"/>
                <a:cs typeface="Times New Roman" panose="02020603050405020304" pitchFamily="18" charset="0"/>
              </a:rPr>
              <a:t>University of Chinese Academy of Sciences, University of Jinan, University of Science and Technology of China, </a:t>
            </a:r>
          </a:p>
          <a:p>
            <a:pPr algn="ctr"/>
            <a:r>
              <a:rPr lang="en-GB" altLang="zh-CN" sz="1100" b="1" dirty="0">
                <a:solidFill>
                  <a:srgbClr val="0432FF"/>
                </a:solidFill>
                <a:latin typeface="Times New Roman" panose="02020603050405020304" pitchFamily="18" charset="0"/>
                <a:cs typeface="Times New Roman" panose="02020603050405020304" pitchFamily="18" charset="0"/>
              </a:rPr>
              <a:t>University of Science and Technology Liaoning, </a:t>
            </a:r>
          </a:p>
          <a:p>
            <a:pPr algn="ctr"/>
            <a:r>
              <a:rPr lang="en-GB" altLang="zh-CN" sz="1100" b="1" dirty="0">
                <a:solidFill>
                  <a:srgbClr val="0432FF"/>
                </a:solidFill>
                <a:latin typeface="Times New Roman" panose="02020603050405020304" pitchFamily="18" charset="0"/>
                <a:cs typeface="Times New Roman" panose="02020603050405020304" pitchFamily="18" charset="0"/>
              </a:rPr>
              <a:t>University of South China</a:t>
            </a:r>
            <a:r>
              <a:rPr lang="en-US" altLang="zh-CN" sz="1100" b="1" dirty="0">
                <a:solidFill>
                  <a:srgbClr val="0432FF"/>
                </a:solidFill>
                <a:latin typeface="Times New Roman" panose="02020603050405020304" pitchFamily="18" charset="0"/>
                <a:cs typeface="Times New Roman" panose="02020603050405020304" pitchFamily="18" charset="0"/>
              </a:rPr>
              <a:t>, </a:t>
            </a:r>
            <a:r>
              <a:rPr lang="en-GB" altLang="zh-CN" sz="1100" b="1" dirty="0">
                <a:solidFill>
                  <a:srgbClr val="0432FF"/>
                </a:solidFill>
                <a:latin typeface="Times New Roman" panose="02020603050405020304" pitchFamily="18" charset="0"/>
                <a:cs typeface="Times New Roman" panose="02020603050405020304" pitchFamily="18" charset="0"/>
              </a:rPr>
              <a:t>Wuhan University, Xinyang Normal University, </a:t>
            </a:r>
          </a:p>
          <a:p>
            <a:pPr algn="ctr"/>
            <a:r>
              <a:rPr lang="en-GB" altLang="zh-CN" sz="1100" b="1" dirty="0">
                <a:solidFill>
                  <a:srgbClr val="0432FF"/>
                </a:solidFill>
                <a:latin typeface="Times New Roman" panose="02020603050405020304" pitchFamily="18" charset="0"/>
                <a:cs typeface="Times New Roman" panose="02020603050405020304" pitchFamily="18" charset="0"/>
              </a:rPr>
              <a:t>Zhejiang University, Zhengzhou University</a:t>
            </a:r>
            <a:r>
              <a:rPr lang="en-US" altLang="zh-CN" sz="1100" b="1" dirty="0">
                <a:solidFill>
                  <a:srgbClr val="0432FF"/>
                </a:solidFill>
                <a:latin typeface="Times New Roman" panose="02020603050405020304" pitchFamily="18" charset="0"/>
                <a:cs typeface="Times New Roman" panose="02020603050405020304" pitchFamily="18" charset="0"/>
              </a:rPr>
              <a:t>,</a:t>
            </a:r>
            <a:r>
              <a:rPr lang="en" altLang="zh-CN" sz="1100" b="1" dirty="0" err="1">
                <a:solidFill>
                  <a:srgbClr val="181ACC"/>
                </a:solidFill>
                <a:latin typeface="Times New Roman" panose="02020603050405020304" pitchFamily="18" charset="0"/>
                <a:cs typeface="Times New Roman" panose="02020603050405020304" pitchFamily="18" charset="0"/>
              </a:rPr>
              <a:t>YunNan</a:t>
            </a:r>
            <a:r>
              <a:rPr lang="en" altLang="zh-CN" sz="1100" b="1" dirty="0">
                <a:solidFill>
                  <a:srgbClr val="181ACC"/>
                </a:solidFill>
                <a:latin typeface="Times New Roman" panose="02020603050405020304" pitchFamily="18" charset="0"/>
                <a:cs typeface="Times New Roman" panose="02020603050405020304" pitchFamily="18" charset="0"/>
              </a:rPr>
              <a:t> University ,</a:t>
            </a:r>
            <a:r>
              <a:rPr lang="en" altLang="zh-CN" sz="1100" dirty="0"/>
              <a:t> </a:t>
            </a:r>
            <a:r>
              <a:rPr lang="en" altLang="zh-CN" sz="1100" b="1" dirty="0">
                <a:solidFill>
                  <a:srgbClr val="181ACC"/>
                </a:solidFill>
                <a:latin typeface="Times New Roman" panose="02020603050405020304" pitchFamily="18" charset="0"/>
                <a:cs typeface="Times New Roman" panose="02020603050405020304" pitchFamily="18" charset="0"/>
              </a:rPr>
              <a:t>China University of Geosciences </a:t>
            </a:r>
            <a:endParaRPr lang="en-GB" altLang="zh-CN" sz="1100" b="1" dirty="0">
              <a:solidFill>
                <a:srgbClr val="181ACC"/>
              </a:solidFill>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E1F09942-B0EB-2744-89E2-CAA383495012}"/>
              </a:ext>
            </a:extLst>
          </p:cNvPr>
          <p:cNvSpPr/>
          <p:nvPr/>
        </p:nvSpPr>
        <p:spPr>
          <a:xfrm>
            <a:off x="3528129" y="118502"/>
            <a:ext cx="5332843" cy="2446824"/>
          </a:xfrm>
          <a:prstGeom prst="rect">
            <a:avLst/>
          </a:prstGeom>
          <a:solidFill>
            <a:srgbClr val="00FDFF">
              <a:alpha val="0"/>
            </a:srgbClr>
          </a:solidFill>
        </p:spPr>
        <p:txBody>
          <a:bodyPr wrap="square">
            <a:spAutoFit/>
          </a:bodyPr>
          <a:lstStyle/>
          <a:p>
            <a:pPr algn="ctr"/>
            <a:r>
              <a:rPr lang="en-GB" altLang="zh-CN" b="1" dirty="0">
                <a:solidFill>
                  <a:srgbClr val="FF0000"/>
                </a:solidFill>
                <a:latin typeface="Times New Roman" panose="02020603050405020304" pitchFamily="18" charset="0"/>
                <a:ea typeface="Heiti SC Medium" pitchFamily="2" charset="-128"/>
                <a:cs typeface="Times New Roman" panose="02020603050405020304" pitchFamily="18" charset="0"/>
              </a:rPr>
              <a:t>Europe (17</a:t>
            </a:r>
            <a:r>
              <a:rPr lang="en-US" altLang="zh-CN" b="1" dirty="0">
                <a:latin typeface="Times New Roman" panose="02020603050405020304" pitchFamily="18" charset="0"/>
                <a:ea typeface="Heiti SC Medium" pitchFamily="2" charset="-128"/>
                <a:cs typeface="Times New Roman" panose="02020603050405020304" pitchFamily="18" charset="0"/>
              </a:rPr>
              <a:t>/115</a:t>
            </a:r>
            <a:r>
              <a:rPr lang="en-GB" altLang="zh-CN" b="1" dirty="0">
                <a:solidFill>
                  <a:srgbClr val="FF0000"/>
                </a:solidFill>
                <a:latin typeface="Times New Roman" panose="02020603050405020304" pitchFamily="18" charset="0"/>
                <a:ea typeface="Heiti SC Medium" pitchFamily="2" charset="-128"/>
                <a:cs typeface="Times New Roman" panose="02020603050405020304" pitchFamily="18" charset="0"/>
              </a:rPr>
              <a:t>)</a:t>
            </a:r>
            <a:endParaRPr lang="en-GB" altLang="zh-CN" b="1" dirty="0">
              <a:solidFill>
                <a:srgbClr val="444444"/>
              </a:solidFill>
              <a:latin typeface="Times New Roman" panose="02020603050405020304" pitchFamily="18" charset="0"/>
              <a:ea typeface="Heiti SC Medium" pitchFamily="2" charset="-128"/>
              <a:cs typeface="Times New Roman" panose="02020603050405020304" pitchFamily="18" charset="0"/>
            </a:endParaRPr>
          </a:p>
          <a:p>
            <a:pPr algn="ct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Germany (6): </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Bochum University, </a:t>
            </a:r>
          </a:p>
          <a:p>
            <a:pPr algn="ct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GSI Darmstadt, Helmholtz Institute Mainz, Johannes Gutenberg University of Mainz, Universitaet </a:t>
            </a:r>
            <a:r>
              <a:rPr lang="en-GB" altLang="zh-CN" sz="1100" b="1" dirty="0" err="1">
                <a:solidFill>
                  <a:srgbClr val="0432FF"/>
                </a:solidFill>
                <a:latin typeface="Times New Roman" panose="02020603050405020304" pitchFamily="18" charset="0"/>
                <a:ea typeface="Heiti SC Medium" pitchFamily="2" charset="-128"/>
                <a:cs typeface="Times New Roman" panose="02020603050405020304" pitchFamily="18" charset="0"/>
              </a:rPr>
              <a:t>Giessen,University</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 of Münster </a:t>
            </a:r>
            <a:br>
              <a:rPr lang="en-GB" altLang="zh-CN" sz="1100" b="1" dirty="0">
                <a:solidFill>
                  <a:srgbClr val="444444"/>
                </a:solidFill>
                <a:latin typeface="Times New Roman" panose="02020603050405020304" pitchFamily="18" charset="0"/>
                <a:ea typeface="Heiti SC Medium" pitchFamily="2" charset="-128"/>
                <a:cs typeface="Times New Roman" panose="02020603050405020304" pitchFamily="18" charset="0"/>
              </a:rPr>
            </a:br>
            <a:r>
              <a:rPr lang="en-GB" altLang="zh-CN" sz="1100" b="1" dirty="0">
                <a:solidFill>
                  <a:srgbClr val="FF0000"/>
                </a:solidFill>
                <a:latin typeface="Times New Roman" panose="02020603050405020304" pitchFamily="18" charset="0"/>
                <a:ea typeface="Heiti SC Medium" pitchFamily="2" charset="-128"/>
                <a:cs typeface="Times New Roman" panose="02020603050405020304" pitchFamily="18" charset="0"/>
              </a:rPr>
              <a:t>Italy (3): </a:t>
            </a:r>
            <a:r>
              <a:rPr lang="en-GB" altLang="zh-CN" sz="1100" b="1" dirty="0">
                <a:solidFill>
                  <a:srgbClr val="C00000"/>
                </a:solidFill>
                <a:latin typeface="Times New Roman" panose="02020603050405020304" pitchFamily="18" charset="0"/>
                <a:ea typeface="Heiti SC Medium" pitchFamily="2" charset="-128"/>
                <a:cs typeface="Times New Roman" panose="02020603050405020304" pitchFamily="18" charset="0"/>
              </a:rPr>
              <a:t>Ferrara University, INFN, University of Torino</a:t>
            </a:r>
            <a:br>
              <a:rPr lang="en-GB" altLang="zh-CN" sz="1100" b="1" dirty="0">
                <a:solidFill>
                  <a:srgbClr val="444444"/>
                </a:solidFill>
                <a:latin typeface="Times New Roman" panose="02020603050405020304" pitchFamily="18" charset="0"/>
                <a:ea typeface="Heiti SC Medium" pitchFamily="2" charset="-128"/>
                <a:cs typeface="Times New Roman" panose="02020603050405020304" pitchFamily="18" charset="0"/>
              </a:rPr>
            </a:b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Netherlands (1):</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KVI/University of Groningen</a:t>
            </a:r>
          </a:p>
          <a:p>
            <a:pPr algn="ct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Russia (2): </a:t>
            </a:r>
            <a:r>
              <a:rPr lang="en-GB" altLang="zh-CN" sz="1100" b="1" dirty="0" err="1">
                <a:solidFill>
                  <a:srgbClr val="0432FF"/>
                </a:solidFill>
                <a:latin typeface="Times New Roman" panose="02020603050405020304" pitchFamily="18" charset="0"/>
                <a:ea typeface="Heiti SC Medium" pitchFamily="2" charset="-128"/>
                <a:cs typeface="Times New Roman" panose="02020603050405020304" pitchFamily="18" charset="0"/>
              </a:rPr>
              <a:t>Budker</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 Institute of Nuclear Physics, </a:t>
            </a:r>
            <a:r>
              <a:rPr lang="en-GB" altLang="zh-CN" sz="1100" b="1" dirty="0" err="1">
                <a:solidFill>
                  <a:srgbClr val="0432FF"/>
                </a:solidFill>
                <a:latin typeface="Times New Roman" panose="02020603050405020304" pitchFamily="18" charset="0"/>
                <a:ea typeface="Heiti SC Medium" pitchFamily="2" charset="-128"/>
                <a:cs typeface="Times New Roman" panose="02020603050405020304" pitchFamily="18" charset="0"/>
              </a:rPr>
              <a:t>Dubna</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 JINR</a:t>
            </a:r>
          </a:p>
          <a:p>
            <a:pPr algn="ct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Sweden (1):</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Uppsala University</a:t>
            </a:r>
          </a:p>
          <a:p>
            <a:pPr algn="ct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Turkey (1):</a:t>
            </a:r>
            <a:r>
              <a:rPr lang="en-US"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Turkish </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Accelerator </a:t>
            </a:r>
            <a:r>
              <a:rPr lang="en-GB" altLang="zh-CN" sz="1100" b="1" dirty="0" err="1">
                <a:solidFill>
                  <a:srgbClr val="0432FF"/>
                </a:solidFill>
                <a:latin typeface="Times New Roman" panose="02020603050405020304" pitchFamily="18" charset="0"/>
                <a:ea typeface="Heiti SC Medium" pitchFamily="2" charset="-128"/>
                <a:cs typeface="Times New Roman" panose="02020603050405020304" pitchFamily="18" charset="0"/>
              </a:rPr>
              <a:t>Center</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 Particle Factory Group</a:t>
            </a:r>
            <a:br>
              <a:rPr lang="en-GB" altLang="zh-CN" sz="1100" b="1" dirty="0">
                <a:solidFill>
                  <a:srgbClr val="444444"/>
                </a:solidFill>
                <a:latin typeface="Times New Roman" panose="02020603050405020304" pitchFamily="18" charset="0"/>
                <a:ea typeface="Heiti SC Medium" pitchFamily="2" charset="-128"/>
                <a:cs typeface="Times New Roman" panose="02020603050405020304" pitchFamily="18" charset="0"/>
              </a:rPr>
            </a:b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UK (2): </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University of Manchester, University of Oxford </a:t>
            </a:r>
          </a:p>
          <a:p>
            <a:pPr algn="ctr"/>
            <a:r>
              <a:rPr lang="en" altLang="zh-CN" sz="1400" b="1" dirty="0">
                <a:solidFill>
                  <a:srgbClr val="FF0000"/>
                </a:solidFill>
                <a:latin typeface="Times New Roman" panose="02020603050405020304" pitchFamily="18" charset="0"/>
                <a:cs typeface="Times New Roman" panose="02020603050405020304" pitchFamily="18" charset="0"/>
              </a:rPr>
              <a:t>Poland (1)</a:t>
            </a:r>
            <a:r>
              <a:rPr lang="en" altLang="zh-CN" sz="1400" b="1" dirty="0">
                <a:solidFill>
                  <a:srgbClr val="181ACC"/>
                </a:solidFill>
                <a:latin typeface="Times New Roman" panose="02020603050405020304" pitchFamily="18" charset="0"/>
                <a:cs typeface="Times New Roman" panose="02020603050405020304" pitchFamily="18" charset="0"/>
              </a:rPr>
              <a:t>National Centre for Nuclear Research </a:t>
            </a:r>
          </a:p>
          <a:p>
            <a:pPr algn="ctr"/>
            <a:endPar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endParaRPr>
          </a:p>
        </p:txBody>
      </p:sp>
      <p:sp>
        <p:nvSpPr>
          <p:cNvPr id="9" name="矩形 8">
            <a:extLst>
              <a:ext uri="{FF2B5EF4-FFF2-40B4-BE49-F238E27FC236}">
                <a16:creationId xmlns:a16="http://schemas.microsoft.com/office/drawing/2014/main" id="{38222E7B-6703-6044-9C0F-FF0F7F8A55B0}"/>
              </a:ext>
            </a:extLst>
          </p:cNvPr>
          <p:cNvSpPr/>
          <p:nvPr/>
        </p:nvSpPr>
        <p:spPr>
          <a:xfrm>
            <a:off x="2288301" y="1582848"/>
            <a:ext cx="2061881" cy="1046440"/>
          </a:xfrm>
          <a:prstGeom prst="rect">
            <a:avLst/>
          </a:prstGeom>
          <a:solidFill>
            <a:srgbClr val="00FDFF">
              <a:alpha val="1000"/>
            </a:srgbClr>
          </a:solidFill>
        </p:spPr>
        <p:txBody>
          <a:bodyPr wrap="square">
            <a:spAutoFit/>
          </a:bodyPr>
          <a:lstStyle/>
          <a:p>
            <a:pPr algn="ctr"/>
            <a:r>
              <a:rPr lang="en-GB" altLang="zh-CN" b="1" dirty="0">
                <a:solidFill>
                  <a:srgbClr val="FF0000"/>
                </a:solidFill>
                <a:latin typeface="Times New Roman" panose="02020603050405020304" pitchFamily="18" charset="0"/>
                <a:cs typeface="Times New Roman" panose="02020603050405020304" pitchFamily="18" charset="0"/>
              </a:rPr>
              <a:t>USA(4</a:t>
            </a:r>
            <a:r>
              <a:rPr lang="en-GB" altLang="zh-CN" b="1" dirty="0">
                <a:latin typeface="Times New Roman" panose="02020603050405020304" pitchFamily="18" charset="0"/>
                <a:cs typeface="Times New Roman" panose="02020603050405020304" pitchFamily="18" charset="0"/>
              </a:rPr>
              <a:t>/8</a:t>
            </a:r>
            <a:r>
              <a:rPr lang="en-GB" altLang="zh-CN" b="1" dirty="0">
                <a:solidFill>
                  <a:srgbClr val="FF0000"/>
                </a:solidFill>
                <a:latin typeface="Times New Roman" panose="02020603050405020304" pitchFamily="18" charset="0"/>
                <a:cs typeface="Times New Roman" panose="02020603050405020304" pitchFamily="18" charset="0"/>
              </a:rPr>
              <a:t>)</a:t>
            </a:r>
            <a:br>
              <a:rPr lang="en-GB" altLang="zh-CN" dirty="0">
                <a:solidFill>
                  <a:srgbClr val="444444"/>
                </a:solidFill>
                <a:latin typeface="Times New Roman" panose="02020603050405020304" pitchFamily="18" charset="0"/>
                <a:cs typeface="Times New Roman" panose="02020603050405020304" pitchFamily="18" charset="0"/>
              </a:rPr>
            </a:br>
            <a:r>
              <a:rPr lang="en-GB" altLang="zh-CN" sz="1100" b="1" dirty="0">
                <a:solidFill>
                  <a:srgbClr val="0432FF"/>
                </a:solidFill>
                <a:latin typeface="Times New Roman" panose="02020603050405020304" pitchFamily="18" charset="0"/>
                <a:cs typeface="Times New Roman" panose="02020603050405020304" pitchFamily="18" charset="0"/>
              </a:rPr>
              <a:t>Carnegie Mellon University</a:t>
            </a:r>
            <a:br>
              <a:rPr lang="en-GB" altLang="zh-CN" sz="1100" b="1" dirty="0">
                <a:solidFill>
                  <a:srgbClr val="0432FF"/>
                </a:solidFill>
                <a:latin typeface="Times New Roman" panose="02020603050405020304" pitchFamily="18" charset="0"/>
                <a:cs typeface="Times New Roman" panose="02020603050405020304" pitchFamily="18" charset="0"/>
              </a:rPr>
            </a:br>
            <a:r>
              <a:rPr lang="en-GB" altLang="zh-CN" sz="1100" b="1" dirty="0">
                <a:solidFill>
                  <a:srgbClr val="0432FF"/>
                </a:solidFill>
                <a:latin typeface="Times New Roman" panose="02020603050405020304" pitchFamily="18" charset="0"/>
                <a:cs typeface="Times New Roman" panose="02020603050405020304" pitchFamily="18" charset="0"/>
              </a:rPr>
              <a:t>Indiana University</a:t>
            </a:r>
            <a:br>
              <a:rPr lang="en-GB" altLang="zh-CN" sz="1100" dirty="0">
                <a:solidFill>
                  <a:srgbClr val="0432FF"/>
                </a:solidFill>
                <a:latin typeface="Times New Roman" panose="02020603050405020304" pitchFamily="18" charset="0"/>
                <a:cs typeface="Times New Roman" panose="02020603050405020304" pitchFamily="18" charset="0"/>
              </a:rPr>
            </a:br>
            <a:r>
              <a:rPr lang="en-GB" altLang="zh-CN" sz="1100" b="1" dirty="0">
                <a:solidFill>
                  <a:srgbClr val="0432FF"/>
                </a:solidFill>
                <a:latin typeface="Times New Roman" panose="02020603050405020304" pitchFamily="18" charset="0"/>
                <a:cs typeface="Times New Roman" panose="02020603050405020304" pitchFamily="18" charset="0"/>
              </a:rPr>
              <a:t>University of Hawaii</a:t>
            </a:r>
            <a:br>
              <a:rPr lang="en-GB" altLang="zh-CN" sz="1100" dirty="0">
                <a:solidFill>
                  <a:srgbClr val="0432FF"/>
                </a:solidFill>
                <a:latin typeface="Times New Roman" panose="02020603050405020304" pitchFamily="18" charset="0"/>
                <a:cs typeface="Times New Roman" panose="02020603050405020304" pitchFamily="18" charset="0"/>
              </a:rPr>
            </a:br>
            <a:r>
              <a:rPr lang="en-GB" altLang="zh-CN" sz="1100" b="1" dirty="0">
                <a:solidFill>
                  <a:srgbClr val="0432FF"/>
                </a:solidFill>
                <a:latin typeface="Times New Roman" panose="02020603050405020304" pitchFamily="18" charset="0"/>
                <a:cs typeface="Times New Roman" panose="02020603050405020304" pitchFamily="18" charset="0"/>
              </a:rPr>
              <a:t>University of Minnesota</a:t>
            </a:r>
            <a:endParaRPr lang="en-GB" altLang="zh-CN" sz="1100" dirty="0">
              <a:solidFill>
                <a:srgbClr val="0432FF"/>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347B73A7-1C5F-B743-B507-A34CC75F22A1}"/>
              </a:ext>
            </a:extLst>
          </p:cNvPr>
          <p:cNvSpPr txBox="1"/>
          <p:nvPr/>
        </p:nvSpPr>
        <p:spPr>
          <a:xfrm>
            <a:off x="1544870" y="5601448"/>
            <a:ext cx="3842535" cy="646331"/>
          </a:xfrm>
          <a:prstGeom prst="rect">
            <a:avLst/>
          </a:prstGeom>
          <a:solidFill>
            <a:srgbClr val="00FDFF"/>
          </a:solidFill>
        </p:spPr>
        <p:txBody>
          <a:bodyPr wrap="square" rtlCol="0">
            <a:spAutoFit/>
          </a:bodyPr>
          <a:lstStyle/>
          <a:p>
            <a:pPr algn="ctr"/>
            <a:r>
              <a:rPr kumimoji="1" lang="en-US" altLang="zh-CN" b="1" dirty="0">
                <a:latin typeface="Times New Roman" panose="02020603050405020304" pitchFamily="18" charset="0"/>
                <a:cs typeface="Times New Roman" panose="02020603050405020304" pitchFamily="18" charset="0"/>
              </a:rPr>
              <a:t>~700 members</a:t>
            </a:r>
          </a:p>
          <a:p>
            <a:pPr algn="ctr"/>
            <a:r>
              <a:rPr kumimoji="1" lang="en-US" altLang="zh-CN" b="1">
                <a:latin typeface="Times New Roman" panose="02020603050405020304" pitchFamily="18" charset="0"/>
                <a:cs typeface="Times New Roman" panose="02020603050405020304" pitchFamily="18" charset="0"/>
              </a:rPr>
              <a:t>From 86 </a:t>
            </a:r>
            <a:r>
              <a:rPr kumimoji="1" lang="en-US" altLang="zh-CN" b="1" dirty="0">
                <a:latin typeface="Times New Roman" panose="02020603050405020304" pitchFamily="18" charset="0"/>
                <a:cs typeface="Times New Roman" panose="02020603050405020304" pitchFamily="18" charset="0"/>
              </a:rPr>
              <a:t>institutions </a:t>
            </a:r>
            <a:r>
              <a:rPr kumimoji="1" lang="en-US" altLang="zh-CN" b="1">
                <a:latin typeface="Times New Roman" panose="02020603050405020304" pitchFamily="18" charset="0"/>
                <a:cs typeface="Times New Roman" panose="02020603050405020304" pitchFamily="18" charset="0"/>
              </a:rPr>
              <a:t>in 16 </a:t>
            </a:r>
            <a:r>
              <a:rPr kumimoji="1" lang="en-US" altLang="zh-CN" b="1" dirty="0">
                <a:latin typeface="Times New Roman" panose="02020603050405020304" pitchFamily="18" charset="0"/>
                <a:cs typeface="Times New Roman" panose="02020603050405020304" pitchFamily="18" charset="0"/>
              </a:rPr>
              <a:t>countries </a:t>
            </a:r>
            <a:endParaRPr kumimoji="1" lang="zh-CN" altLang="en-US" b="1" dirty="0">
              <a:latin typeface="Times New Roman" panose="02020603050405020304" pitchFamily="18" charset="0"/>
              <a:cs typeface="Times New Roman" panose="02020603050405020304" pitchFamily="18" charset="0"/>
            </a:endParaRPr>
          </a:p>
        </p:txBody>
      </p:sp>
      <p:pic>
        <p:nvPicPr>
          <p:cNvPr id="17" name="图片 16">
            <a:extLst>
              <a:ext uri="{FF2B5EF4-FFF2-40B4-BE49-F238E27FC236}">
                <a16:creationId xmlns:a16="http://schemas.microsoft.com/office/drawing/2014/main" id="{21B1644E-2181-2341-95C5-4238B6172C10}"/>
              </a:ext>
            </a:extLst>
          </p:cNvPr>
          <p:cNvPicPr>
            <a:picLocks noChangeAspect="1"/>
          </p:cNvPicPr>
          <p:nvPr/>
        </p:nvPicPr>
        <p:blipFill>
          <a:blip r:embed="rId3"/>
          <a:stretch>
            <a:fillRect/>
          </a:stretch>
        </p:blipFill>
        <p:spPr>
          <a:xfrm>
            <a:off x="2037330" y="4949412"/>
            <a:ext cx="1447575" cy="570492"/>
          </a:xfrm>
          <a:prstGeom prst="rect">
            <a:avLst/>
          </a:prstGeom>
        </p:spPr>
      </p:pic>
      <p:sp>
        <p:nvSpPr>
          <p:cNvPr id="19" name="矩形 18">
            <a:extLst>
              <a:ext uri="{FF2B5EF4-FFF2-40B4-BE49-F238E27FC236}">
                <a16:creationId xmlns:a16="http://schemas.microsoft.com/office/drawing/2014/main" id="{9FEE2E66-0CA4-4BA7-9505-585758D67B88}"/>
              </a:ext>
            </a:extLst>
          </p:cNvPr>
          <p:cNvSpPr/>
          <p:nvPr/>
        </p:nvSpPr>
        <p:spPr>
          <a:xfrm>
            <a:off x="8770078" y="173266"/>
            <a:ext cx="1897922" cy="2569934"/>
          </a:xfrm>
          <a:prstGeom prst="rect">
            <a:avLst/>
          </a:prstGeom>
          <a:solidFill>
            <a:srgbClr val="00FDFF">
              <a:alpha val="0"/>
            </a:srgbClr>
          </a:solidFill>
        </p:spPr>
        <p:txBody>
          <a:bodyPr wrap="square">
            <a:spAutoFit/>
          </a:bodyPr>
          <a:lstStyle/>
          <a:p>
            <a:r>
              <a:rPr lang="en-GB" altLang="zh-CN" b="1" dirty="0">
                <a:solidFill>
                  <a:srgbClr val="FF0000"/>
                </a:solidFill>
                <a:latin typeface="Times New Roman" panose="02020603050405020304" pitchFamily="18" charset="0"/>
                <a:ea typeface="Heiti SC Medium" pitchFamily="2" charset="-128"/>
                <a:cs typeface="Times New Roman" panose="02020603050405020304" pitchFamily="18" charset="0"/>
              </a:rPr>
              <a:t>Asia (6</a:t>
            </a:r>
            <a:r>
              <a:rPr lang="en-US" altLang="zh-CN" b="1" dirty="0">
                <a:latin typeface="Times New Roman" panose="02020603050405020304" pitchFamily="18" charset="0"/>
                <a:ea typeface="Heiti SC Medium" pitchFamily="2" charset="-128"/>
                <a:cs typeface="Times New Roman" panose="02020603050405020304" pitchFamily="18" charset="0"/>
              </a:rPr>
              <a:t>/10</a:t>
            </a:r>
            <a:r>
              <a:rPr lang="en-GB" altLang="zh-CN" b="1" dirty="0">
                <a:solidFill>
                  <a:srgbClr val="FF0000"/>
                </a:solidFill>
                <a:latin typeface="Times New Roman" panose="02020603050405020304" pitchFamily="18" charset="0"/>
                <a:ea typeface="Heiti SC Medium" pitchFamily="2" charset="-128"/>
                <a:cs typeface="Times New Roman" panose="02020603050405020304" pitchFamily="18" charset="0"/>
              </a:rPr>
              <a:t>)</a:t>
            </a:r>
            <a:endParaRPr lang="en-GB" altLang="zh-CN" b="1" dirty="0">
              <a:solidFill>
                <a:srgbClr val="444444"/>
              </a:solidFill>
              <a:latin typeface="Times New Roman" panose="02020603050405020304" pitchFamily="18" charset="0"/>
              <a:ea typeface="Heiti SC Medium" pitchFamily="2" charset="-128"/>
              <a:cs typeface="Times New Roman" panose="02020603050405020304" pitchFamily="18" charset="0"/>
            </a:endParaRPr>
          </a:p>
          <a:p>
            <a:r>
              <a:rPr lang="en-GB" altLang="zh-CN" sz="1100" b="1" dirty="0">
                <a:solidFill>
                  <a:srgbClr val="FF0000"/>
                </a:solidFill>
                <a:latin typeface="Times New Roman" panose="02020603050405020304" pitchFamily="18" charset="0"/>
                <a:cs typeface="Times New Roman" panose="02020603050405020304" pitchFamily="18" charset="0"/>
              </a:rPr>
              <a:t>Pakistan (2): </a:t>
            </a:r>
            <a:r>
              <a:rPr lang="en-GB" altLang="zh-CN" sz="1100" b="1" dirty="0">
                <a:solidFill>
                  <a:srgbClr val="0432FF"/>
                </a:solidFill>
                <a:latin typeface="Times New Roman" panose="02020603050405020304" pitchFamily="18" charset="0"/>
                <a:cs typeface="Times New Roman" panose="02020603050405020304" pitchFamily="18" charset="0"/>
              </a:rPr>
              <a:t>COMSATS Institute of Information Technology</a:t>
            </a:r>
            <a:endParaRPr lang="en-GB" altLang="zh-CN" sz="1100" b="1" dirty="0">
              <a:solidFill>
                <a:srgbClr val="FF0000"/>
              </a:solidFill>
              <a:latin typeface="Times New Roman" panose="02020603050405020304" pitchFamily="18" charset="0"/>
              <a:cs typeface="Times New Roman" panose="02020603050405020304" pitchFamily="18" charset="0"/>
            </a:endParaRPr>
          </a:p>
          <a:p>
            <a:r>
              <a:rPr lang="en-GB" altLang="zh-CN" sz="1100" b="1" dirty="0">
                <a:solidFill>
                  <a:srgbClr val="0432FF"/>
                </a:solidFill>
                <a:latin typeface="Times New Roman" panose="02020603050405020304" pitchFamily="18" charset="0"/>
                <a:cs typeface="Times New Roman" panose="02020603050405020304" pitchFamily="18" charset="0"/>
              </a:rPr>
              <a:t>University of the Punjab, University of Lahore</a:t>
            </a:r>
          </a:p>
          <a:p>
            <a:r>
              <a:rPr lang="en-GB" altLang="zh-CN" sz="1100" b="1" dirty="0">
                <a:solidFill>
                  <a:srgbClr val="FF0000"/>
                </a:solidFill>
                <a:latin typeface="Times New Roman" panose="02020603050405020304" pitchFamily="18" charset="0"/>
                <a:cs typeface="Times New Roman" panose="02020603050405020304" pitchFamily="18" charset="0"/>
              </a:rPr>
              <a:t>Mongolia (1)</a:t>
            </a:r>
            <a:r>
              <a:rPr lang="en-US" altLang="zh-CN" sz="1100" b="1" dirty="0">
                <a:solidFill>
                  <a:srgbClr val="FF0000"/>
                </a:solidFill>
                <a:latin typeface="Times New Roman" panose="02020603050405020304" pitchFamily="18" charset="0"/>
                <a:cs typeface="Times New Roman" panose="02020603050405020304" pitchFamily="18" charset="0"/>
              </a:rPr>
              <a:t>:</a:t>
            </a:r>
            <a:r>
              <a:rPr lang="en-GB" altLang="zh-CN" sz="1100" b="1" dirty="0">
                <a:solidFill>
                  <a:srgbClr val="FF0000"/>
                </a:solidFill>
                <a:latin typeface="Times New Roman" panose="02020603050405020304" pitchFamily="18" charset="0"/>
                <a:cs typeface="Times New Roman" panose="02020603050405020304" pitchFamily="18" charset="0"/>
              </a:rPr>
              <a:t> </a:t>
            </a:r>
            <a:r>
              <a:rPr lang="en-GB" altLang="zh-CN" sz="1100" b="1" dirty="0">
                <a:solidFill>
                  <a:srgbClr val="0432FF"/>
                </a:solidFill>
                <a:latin typeface="Times New Roman" panose="02020603050405020304" pitchFamily="18" charset="0"/>
                <a:cs typeface="Times New Roman" panose="02020603050405020304" pitchFamily="18" charset="0"/>
              </a:rPr>
              <a:t>Institute of Physics and Technology</a:t>
            </a:r>
          </a:p>
          <a:p>
            <a:r>
              <a:rPr lang="en-GB" altLang="zh-CN" sz="1100" b="1" dirty="0">
                <a:solidFill>
                  <a:srgbClr val="FF0000"/>
                </a:solidFill>
                <a:latin typeface="Times New Roman" panose="02020603050405020304" pitchFamily="18" charset="0"/>
                <a:cs typeface="Times New Roman" panose="02020603050405020304" pitchFamily="18" charset="0"/>
              </a:rPr>
              <a:t>Korea (1</a:t>
            </a:r>
            <a:r>
              <a:rPr lang="en-GB" altLang="zh-CN" sz="1100" b="1" dirty="0">
                <a:solidFill>
                  <a:srgbClr val="181ACC"/>
                </a:solidFill>
                <a:latin typeface="Times New Roman" panose="02020603050405020304" pitchFamily="18" charset="0"/>
                <a:cs typeface="Times New Roman" panose="02020603050405020304" pitchFamily="18" charset="0"/>
              </a:rPr>
              <a:t>):</a:t>
            </a:r>
            <a:r>
              <a:rPr lang="en" altLang="zh-CN" sz="1100" dirty="0">
                <a:solidFill>
                  <a:srgbClr val="181ACC"/>
                </a:solidFill>
              </a:rPr>
              <a:t> </a:t>
            </a:r>
            <a:r>
              <a:rPr lang="en" altLang="zh-CN" sz="1100" b="1" dirty="0">
                <a:solidFill>
                  <a:srgbClr val="181ACC"/>
                </a:solidFill>
                <a:latin typeface="Times New Roman" panose="02020603050405020304" pitchFamily="18" charset="0"/>
                <a:cs typeface="Times New Roman" panose="02020603050405020304" pitchFamily="18" charset="0"/>
              </a:rPr>
              <a:t>Chung-Ang University </a:t>
            </a:r>
            <a:endParaRPr lang="en-GB" altLang="zh-CN" sz="1100" b="1" dirty="0">
              <a:solidFill>
                <a:srgbClr val="181ACC"/>
              </a:solidFill>
              <a:latin typeface="Times New Roman" panose="02020603050405020304" pitchFamily="18" charset="0"/>
              <a:cs typeface="Times New Roman" panose="02020603050405020304" pitchFamily="18" charset="0"/>
            </a:endParaRPr>
          </a:p>
          <a:p>
            <a:r>
              <a:rPr lang="en-GB" altLang="zh-CN" sz="1100" b="1" dirty="0">
                <a:solidFill>
                  <a:srgbClr val="FF0000"/>
                </a:solidFill>
                <a:latin typeface="Times New Roman" panose="02020603050405020304" pitchFamily="18" charset="0"/>
                <a:cs typeface="Times New Roman" panose="02020603050405020304" pitchFamily="18" charset="0"/>
              </a:rPr>
              <a:t>India (1): </a:t>
            </a:r>
            <a:r>
              <a:rPr lang="en-GB" altLang="zh-CN" sz="1100" b="1" dirty="0">
                <a:solidFill>
                  <a:srgbClr val="0432FF"/>
                </a:solidFill>
                <a:latin typeface="Times New Roman" panose="02020603050405020304" pitchFamily="18" charset="0"/>
                <a:cs typeface="Times New Roman" panose="02020603050405020304" pitchFamily="18" charset="0"/>
              </a:rPr>
              <a:t> Indian Institute of Technology madras</a:t>
            </a:r>
            <a:endParaRPr lang="en-GB" altLang="zh-CN" sz="1100" b="1" i="1" dirty="0">
              <a:solidFill>
                <a:srgbClr val="0432FF"/>
              </a:solidFill>
              <a:latin typeface="Times New Roman" panose="02020603050405020304" pitchFamily="18" charset="0"/>
              <a:cs typeface="Times New Roman" panose="02020603050405020304" pitchFamily="18" charset="0"/>
            </a:endParaRPr>
          </a:p>
          <a:p>
            <a:r>
              <a:rPr lang="en-GB" altLang="zh-CN" sz="1100" b="1" dirty="0">
                <a:solidFill>
                  <a:srgbClr val="FF0000"/>
                </a:solidFill>
                <a:latin typeface="Times New Roman" panose="02020603050405020304" pitchFamily="18" charset="0"/>
                <a:cs typeface="Times New Roman" panose="02020603050405020304" pitchFamily="18" charset="0"/>
              </a:rPr>
              <a:t>Thailand (1): </a:t>
            </a:r>
            <a:r>
              <a:rPr lang="en-GB" altLang="zh-CN" sz="1100" b="1" dirty="0" err="1">
                <a:solidFill>
                  <a:srgbClr val="0432FF"/>
                </a:solidFill>
                <a:latin typeface="Times New Roman" panose="02020603050405020304" pitchFamily="18" charset="0"/>
                <a:cs typeface="Times New Roman" panose="02020603050405020304" pitchFamily="18" charset="0"/>
              </a:rPr>
              <a:t>Suranaree</a:t>
            </a:r>
            <a:r>
              <a:rPr lang="en-GB" altLang="zh-CN" sz="1100" b="1" dirty="0">
                <a:solidFill>
                  <a:srgbClr val="0432FF"/>
                </a:solidFill>
                <a:latin typeface="Times New Roman" panose="02020603050405020304" pitchFamily="18" charset="0"/>
                <a:cs typeface="Times New Roman" panose="02020603050405020304" pitchFamily="18" charset="0"/>
              </a:rPr>
              <a:t> University of Technology</a:t>
            </a:r>
          </a:p>
        </p:txBody>
      </p:sp>
      <p:pic>
        <p:nvPicPr>
          <p:cNvPr id="3" name="图片 2">
            <a:extLst>
              <a:ext uri="{FF2B5EF4-FFF2-40B4-BE49-F238E27FC236}">
                <a16:creationId xmlns:a16="http://schemas.microsoft.com/office/drawing/2014/main" id="{E10570E8-6D9E-4C9C-A8BF-63674FFDDD5F}"/>
              </a:ext>
            </a:extLst>
          </p:cNvPr>
          <p:cNvPicPr>
            <a:picLocks noChangeAspect="1"/>
          </p:cNvPicPr>
          <p:nvPr/>
        </p:nvPicPr>
        <p:blipFill>
          <a:blip r:embed="rId4"/>
          <a:stretch>
            <a:fillRect/>
          </a:stretch>
        </p:blipFill>
        <p:spPr>
          <a:xfrm>
            <a:off x="9883072" y="5196979"/>
            <a:ext cx="784928" cy="571550"/>
          </a:xfrm>
          <a:prstGeom prst="rect">
            <a:avLst/>
          </a:prstGeom>
        </p:spPr>
      </p:pic>
      <p:pic>
        <p:nvPicPr>
          <p:cNvPr id="21" name="图片 20">
            <a:extLst>
              <a:ext uri="{FF2B5EF4-FFF2-40B4-BE49-F238E27FC236}">
                <a16:creationId xmlns:a16="http://schemas.microsoft.com/office/drawing/2014/main" id="{B14C1436-86C5-4582-A19A-1B50B2C298A2}"/>
              </a:ext>
            </a:extLst>
          </p:cNvPr>
          <p:cNvPicPr>
            <a:picLocks noChangeAspect="1"/>
          </p:cNvPicPr>
          <p:nvPr/>
        </p:nvPicPr>
        <p:blipFill>
          <a:blip r:embed="rId4"/>
          <a:stretch>
            <a:fillRect/>
          </a:stretch>
        </p:blipFill>
        <p:spPr>
          <a:xfrm>
            <a:off x="1575927" y="82678"/>
            <a:ext cx="1013528" cy="738007"/>
          </a:xfrm>
          <a:prstGeom prst="rect">
            <a:avLst/>
          </a:prstGeom>
        </p:spPr>
      </p:pic>
      <p:pic>
        <p:nvPicPr>
          <p:cNvPr id="22" name="图片 21">
            <a:extLst>
              <a:ext uri="{FF2B5EF4-FFF2-40B4-BE49-F238E27FC236}">
                <a16:creationId xmlns:a16="http://schemas.microsoft.com/office/drawing/2014/main" id="{D1D1AADA-2007-452F-957D-96B4AD9D6FD2}"/>
              </a:ext>
            </a:extLst>
          </p:cNvPr>
          <p:cNvPicPr>
            <a:picLocks noChangeAspect="1"/>
          </p:cNvPicPr>
          <p:nvPr/>
        </p:nvPicPr>
        <p:blipFill>
          <a:blip r:embed="rId4"/>
          <a:stretch>
            <a:fillRect/>
          </a:stretch>
        </p:blipFill>
        <p:spPr>
          <a:xfrm>
            <a:off x="2514601" y="44098"/>
            <a:ext cx="915745" cy="500349"/>
          </a:xfrm>
          <a:prstGeom prst="rect">
            <a:avLst/>
          </a:prstGeom>
        </p:spPr>
      </p:pic>
      <p:sp>
        <p:nvSpPr>
          <p:cNvPr id="2" name="矩形 1">
            <a:extLst>
              <a:ext uri="{FF2B5EF4-FFF2-40B4-BE49-F238E27FC236}">
                <a16:creationId xmlns:a16="http://schemas.microsoft.com/office/drawing/2014/main" id="{1065DFE0-10B0-1D4B-9ADC-266E8FEA9ECF}"/>
              </a:ext>
            </a:extLst>
          </p:cNvPr>
          <p:cNvSpPr/>
          <p:nvPr/>
        </p:nvSpPr>
        <p:spPr>
          <a:xfrm>
            <a:off x="1618137" y="2935021"/>
            <a:ext cx="4572000" cy="615553"/>
          </a:xfrm>
          <a:prstGeom prst="rect">
            <a:avLst/>
          </a:prstGeom>
        </p:spPr>
        <p:txBody>
          <a:bodyPr>
            <a:spAutoFit/>
          </a:bodyPr>
          <a:lstStyle/>
          <a:p>
            <a:pPr algn="ctr"/>
            <a:r>
              <a:rPr lang="en-GB" altLang="zh-CN" b="1" dirty="0">
                <a:solidFill>
                  <a:srgbClr val="181ACC"/>
                </a:solidFill>
                <a:latin typeface="Times New Roman" panose="02020603050405020304" pitchFamily="18" charset="0"/>
                <a:cs typeface="Times New Roman" panose="02020603050405020304" pitchFamily="18" charset="0"/>
              </a:rPr>
              <a:t>South America  (</a:t>
            </a:r>
            <a:r>
              <a:rPr lang="en-GB" altLang="zh-CN" b="1" dirty="0">
                <a:solidFill>
                  <a:srgbClr val="FF0000"/>
                </a:solidFill>
                <a:latin typeface="Times New Roman" panose="02020603050405020304" pitchFamily="18" charset="0"/>
                <a:cs typeface="Times New Roman" panose="02020603050405020304" pitchFamily="18" charset="0"/>
              </a:rPr>
              <a:t>1</a:t>
            </a:r>
            <a:r>
              <a:rPr lang="en-GB" altLang="zh-CN" b="1" dirty="0">
                <a:solidFill>
                  <a:srgbClr val="181ACC"/>
                </a:solidFill>
                <a:latin typeface="Times New Roman" panose="02020603050405020304" pitchFamily="18" charset="0"/>
                <a:cs typeface="Times New Roman" panose="02020603050405020304" pitchFamily="18" charset="0"/>
              </a:rPr>
              <a:t>/1)</a:t>
            </a:r>
            <a:br>
              <a:rPr lang="en-GB" altLang="zh-CN" b="1" dirty="0">
                <a:solidFill>
                  <a:srgbClr val="181ACC"/>
                </a:solidFill>
                <a:latin typeface="Times New Roman" panose="02020603050405020304" pitchFamily="18" charset="0"/>
                <a:cs typeface="Times New Roman" panose="02020603050405020304" pitchFamily="18" charset="0"/>
              </a:rPr>
            </a:br>
            <a:r>
              <a:rPr lang="zh-CN" altLang="en-US" sz="1600" b="1" dirty="0">
                <a:solidFill>
                  <a:srgbClr val="181ACC"/>
                </a:solidFill>
                <a:latin typeface="Times New Roman" panose="02020603050405020304" pitchFamily="18" charset="0"/>
                <a:cs typeface="Times New Roman" panose="02020603050405020304" pitchFamily="18" charset="0"/>
              </a:rPr>
              <a:t> </a:t>
            </a:r>
            <a:r>
              <a:rPr lang="en" altLang="zh-CN" sz="1400" b="1" dirty="0">
                <a:solidFill>
                  <a:srgbClr val="FF0000"/>
                </a:solidFill>
                <a:latin typeface="Times New Roman" panose="02020603050405020304" pitchFamily="18" charset="0"/>
                <a:cs typeface="Times New Roman" panose="02020603050405020304" pitchFamily="18" charset="0"/>
              </a:rPr>
              <a:t>Chile</a:t>
            </a:r>
            <a:r>
              <a:rPr lang="en-US" altLang="zh-CN" sz="1400" b="1" dirty="0">
                <a:solidFill>
                  <a:srgbClr val="181ACC"/>
                </a:solidFill>
                <a:latin typeface="Times New Roman" panose="02020603050405020304" pitchFamily="18" charset="0"/>
                <a:cs typeface="Times New Roman" panose="02020603050405020304" pitchFamily="18" charset="0"/>
              </a:rPr>
              <a:t>: </a:t>
            </a:r>
            <a:r>
              <a:rPr lang="en" altLang="zh-CN" sz="1400" b="1" dirty="0">
                <a:solidFill>
                  <a:srgbClr val="181ACC"/>
                </a:solidFill>
                <a:latin typeface="Times New Roman" panose="02020603050405020304" pitchFamily="18" charset="0"/>
                <a:cs typeface="Times New Roman" panose="02020603050405020304" pitchFamily="18" charset="0"/>
              </a:rPr>
              <a:t>University of </a:t>
            </a:r>
            <a:r>
              <a:rPr lang="en" altLang="zh-CN" sz="1400" b="1" dirty="0" err="1">
                <a:solidFill>
                  <a:srgbClr val="181ACC"/>
                </a:solidFill>
                <a:latin typeface="Times New Roman" panose="02020603050405020304" pitchFamily="18" charset="0"/>
                <a:cs typeface="Times New Roman" panose="02020603050405020304" pitchFamily="18" charset="0"/>
              </a:rPr>
              <a:t>Tarapaca</a:t>
            </a:r>
            <a:endParaRPr lang="en" altLang="zh-CN" sz="1400" b="1" dirty="0">
              <a:solidFill>
                <a:srgbClr val="181ACC"/>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093E6E84-3657-5342-955D-33EC026134C6}"/>
              </a:ext>
            </a:extLst>
          </p:cNvPr>
          <p:cNvSpPr/>
          <p:nvPr/>
        </p:nvSpPr>
        <p:spPr>
          <a:xfrm>
            <a:off x="314037" y="82678"/>
            <a:ext cx="3446585" cy="584775"/>
          </a:xfrm>
          <a:prstGeom prst="rect">
            <a:avLst/>
          </a:prstGeom>
        </p:spPr>
        <p:txBody>
          <a:bodyPr wrap="none">
            <a:spAutoFit/>
          </a:bodyPr>
          <a:lstStyle/>
          <a:p>
            <a:r>
              <a:rPr kumimoji="1" lang="en-US" altLang="zh-CN" sz="3200" dirty="0">
                <a:solidFill>
                  <a:srgbClr val="181ACC"/>
                </a:solidFill>
              </a:rPr>
              <a:t>BESIII Collaboration</a:t>
            </a:r>
            <a:endParaRPr lang="zh-CN" altLang="en-US" sz="3200" dirty="0">
              <a:solidFill>
                <a:srgbClr val="181ACC"/>
              </a:solidFill>
            </a:endParaRPr>
          </a:p>
        </p:txBody>
      </p:sp>
      <p:sp>
        <p:nvSpPr>
          <p:cNvPr id="12" name="灯片编号占位符 11">
            <a:extLst>
              <a:ext uri="{FF2B5EF4-FFF2-40B4-BE49-F238E27FC236}">
                <a16:creationId xmlns:a16="http://schemas.microsoft.com/office/drawing/2014/main" id="{6730FE77-228B-790F-C668-B8A7875BAE45}"/>
              </a:ext>
            </a:extLst>
          </p:cNvPr>
          <p:cNvSpPr>
            <a:spLocks noGrp="1"/>
          </p:cNvSpPr>
          <p:nvPr>
            <p:ph type="sldNum" sz="quarter" idx="12"/>
          </p:nvPr>
        </p:nvSpPr>
        <p:spPr/>
        <p:txBody>
          <a:bodyPr/>
          <a:lstStyle/>
          <a:p>
            <a:fld id="{3880D999-AB6E-D04A-B8ED-211468A87D9E}" type="slidenum">
              <a:rPr kumimoji="1" lang="zh-CN" altLang="en-US" smtClean="0"/>
              <a:t>5</a:t>
            </a:fld>
            <a:endParaRPr kumimoji="1" lang="zh-CN" altLang="en-US"/>
          </a:p>
        </p:txBody>
      </p:sp>
    </p:spTree>
    <p:extLst>
      <p:ext uri="{BB962C8B-B14F-4D97-AF65-F5344CB8AC3E}">
        <p14:creationId xmlns:p14="http://schemas.microsoft.com/office/powerpoint/2010/main" val="3553636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6EEB27-58E2-140C-1D22-EFB374C85724}"/>
              </a:ext>
            </a:extLst>
          </p:cNvPr>
          <p:cNvSpPr>
            <a:spLocks noGrp="1"/>
          </p:cNvSpPr>
          <p:nvPr>
            <p:ph type="title"/>
          </p:nvPr>
        </p:nvSpPr>
        <p:spPr/>
        <p:txBody>
          <a:bodyPr>
            <a:normAutofit/>
          </a:bodyPr>
          <a:lstStyle/>
          <a:p>
            <a:pPr algn="ctr"/>
            <a:r>
              <a:rPr kumimoji="1" lang="en-US" altLang="zh-CN" b="1" dirty="0">
                <a:latin typeface="Times New Roman" panose="02020603050405020304" pitchFamily="18" charset="0"/>
                <a:cs typeface="Times New Roman" panose="02020603050405020304" pitchFamily="18" charset="0"/>
              </a:rPr>
              <a:t>BEPCII upgrades in 2024 </a:t>
            </a:r>
            <a:endParaRPr kumimoji="1" lang="zh-CN" altLang="en-US"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91A2C751-7742-16FC-3253-004D56B2EE28}"/>
              </a:ext>
            </a:extLst>
          </p:cNvPr>
          <p:cNvSpPr>
            <a:spLocks noGrp="1"/>
          </p:cNvSpPr>
          <p:nvPr>
            <p:ph type="sldNum" sz="quarter" idx="12"/>
          </p:nvPr>
        </p:nvSpPr>
        <p:spPr>
          <a:xfrm>
            <a:off x="10344472" y="6405942"/>
            <a:ext cx="1080000" cy="360000"/>
          </a:xfrm>
        </p:spPr>
        <p:txBody>
          <a:bodyPr/>
          <a:lstStyle/>
          <a:p>
            <a:fld id="{E077DA78-E013-4A8C-AD75-63A150561B10}" type="slidenum">
              <a:rPr lang="zh-CN" altLang="en-US" smtClean="0">
                <a:solidFill>
                  <a:prstClr val="black">
                    <a:tint val="75000"/>
                  </a:prstClr>
                </a:solidFill>
              </a:rPr>
              <a:pPr/>
              <a:t>50</a:t>
            </a:fld>
            <a:endParaRPr lang="zh-CN" altLang="en-US" dirty="0">
              <a:solidFill>
                <a:prstClr val="black">
                  <a:tint val="75000"/>
                </a:prstClr>
              </a:solidFill>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C6FAA49B-F7E8-BE0D-923B-D21533C1386B}"/>
                  </a:ext>
                </a:extLst>
              </p:cNvPr>
              <p:cNvSpPr txBox="1"/>
              <p:nvPr/>
            </p:nvSpPr>
            <p:spPr>
              <a:xfrm>
                <a:off x="89241" y="937628"/>
                <a:ext cx="5473922" cy="1721112"/>
              </a:xfrm>
              <a:prstGeom prst="rect">
                <a:avLst/>
              </a:prstGeom>
              <a:noFill/>
            </p:spPr>
            <p:txBody>
              <a:bodyPr wrap="square">
                <a:spAutoFit/>
              </a:bodyPr>
              <a:lstStyle/>
              <a:p>
                <a:pPr>
                  <a:lnSpc>
                    <a:spcPct val="150000"/>
                  </a:lnSpc>
                </a:pPr>
                <a:r>
                  <a:rPr lang="en-US" altLang="zh-CN" sz="1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BEPCII upgrade (installation: 2024. 7- 2024. 12)</a:t>
                </a:r>
                <a:r>
                  <a:rPr lang="zh-CN" altLang="en-US" sz="1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endParaRPr kumimoji="1" lang="en-US" altLang="zh-CN" sz="1800" dirty="0">
                  <a:solidFill>
                    <a:srgbClr val="0000FF"/>
                  </a:solidFill>
                  <a:latin typeface="Times New Roman" panose="02020603050405020304" pitchFamily="18" charset="0"/>
                  <a:cs typeface="Times New Roman" panose="02020603050405020304" pitchFamily="18" charset="0"/>
                </a:endParaRPr>
              </a:p>
              <a:p>
                <a:pPr>
                  <a:lnSpc>
                    <a:spcPct val="150000"/>
                  </a:lnSpc>
                </a:pPr>
                <a:r>
                  <a:rPr kumimoji="1" lang="en-US" altLang="zh-CN" sz="1800" b="1" dirty="0">
                    <a:solidFill>
                      <a:srgbClr val="0000FF"/>
                    </a:solidFill>
                    <a:latin typeface="Times New Roman" panose="02020603050405020304" pitchFamily="18" charset="0"/>
                    <a:cs typeface="Times New Roman" panose="02020603050405020304" pitchFamily="18" charset="0"/>
                  </a:rPr>
                  <a:t>Highest beam energy:  2.8  GeV</a:t>
                </a:r>
              </a:p>
              <a:p>
                <a:pPr>
                  <a:lnSpc>
                    <a:spcPct val="150000"/>
                  </a:lnSpc>
                </a:pPr>
                <a:r>
                  <a:rPr kumimoji="1" lang="en-US" altLang="zh-CN" sz="1800" b="1" dirty="0">
                    <a:solidFill>
                      <a:srgbClr val="0000FF"/>
                    </a:solidFill>
                    <a:latin typeface="Times New Roman" panose="02020603050405020304" pitchFamily="18" charset="0"/>
                    <a:cs typeface="Times New Roman" panose="02020603050405020304" pitchFamily="18" charset="0"/>
                  </a:rPr>
                  <a:t>Luminosity: 1.2</a:t>
                </a:r>
                <a14:m>
                  <m:oMath xmlns:m="http://schemas.openxmlformats.org/officeDocument/2006/math">
                    <m: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pPr>
                      <m:e>
                        <m: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𝟏𝟎</m:t>
                        </m:r>
                      </m:e>
                      <m:sup>
                        <m: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𝟑𝟑</m:t>
                        </m:r>
                      </m:sup>
                    </m:sSup>
                  </m:oMath>
                </a14:m>
                <a:r>
                  <a:rPr kumimoji="1" lang="en-US" altLang="zh-CN" sz="1800" b="1" dirty="0">
                    <a:solidFill>
                      <a:srgbClr val="0000FF"/>
                    </a:solidFill>
                    <a:latin typeface="Times New Roman" panose="02020603050405020304" pitchFamily="18" charset="0"/>
                    <a:cs typeface="Times New Roman" panose="02020603050405020304" pitchFamily="18" charset="0"/>
                  </a:rPr>
                  <a:t> </a:t>
                </a:r>
                <a:r>
                  <a:rPr kumimoji="1" lang="en-US" altLang="zh-CN" sz="18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cm</a:t>
                </a:r>
                <a:r>
                  <a:rPr kumimoji="1" lang="en-US" altLang="zh-CN" sz="1800" b="1" baseline="30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-2</a:t>
                </a:r>
                <a:r>
                  <a:rPr kumimoji="1" lang="en-US" altLang="zh-CN" sz="18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s</a:t>
                </a:r>
                <a:r>
                  <a:rPr kumimoji="1" lang="en-US" altLang="zh-CN" sz="1800" b="1" baseline="30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-1</a:t>
                </a:r>
                <a:r>
                  <a:rPr kumimoji="1" lang="en-US" altLang="zh-CN" sz="1800" b="1" dirty="0">
                    <a:solidFill>
                      <a:srgbClr val="0000FF"/>
                    </a:solidFill>
                    <a:latin typeface="Times New Roman" panose="02020603050405020304" pitchFamily="18" charset="0"/>
                    <a:cs typeface="Times New Roman" panose="02020603050405020304" pitchFamily="18" charset="0"/>
                  </a:rPr>
                  <a:t> </a:t>
                </a:r>
                <a:r>
                  <a:rPr kumimoji="1" lang="zh-CN" altLang="en-US" sz="1800" b="1" dirty="0">
                    <a:solidFill>
                      <a:srgbClr val="0000FF"/>
                    </a:solidFill>
                    <a:latin typeface="Times New Roman" panose="02020603050405020304" pitchFamily="18" charset="0"/>
                    <a:cs typeface="Times New Roman" panose="02020603050405020304" pitchFamily="18" charset="0"/>
                  </a:rPr>
                  <a:t>（</a:t>
                </a:r>
                <a:r>
                  <a:rPr kumimoji="1" lang="en-US" altLang="zh-CN" sz="1800" b="1" dirty="0">
                    <a:solidFill>
                      <a:srgbClr val="0000FF"/>
                    </a:solidFill>
                    <a:latin typeface="Times New Roman" panose="02020603050405020304" pitchFamily="18" charset="0"/>
                    <a:cs typeface="Times New Roman" panose="02020603050405020304" pitchFamily="18" charset="0"/>
                  </a:rPr>
                  <a:t> 4.0 ~ 5.0 GeV</a:t>
                </a:r>
                <a:r>
                  <a:rPr kumimoji="1" lang="zh-CN" altLang="en-US" sz="1800" b="1" dirty="0">
                    <a:solidFill>
                      <a:srgbClr val="0000FF"/>
                    </a:solidFill>
                    <a:latin typeface="Times New Roman" panose="02020603050405020304" pitchFamily="18" charset="0"/>
                    <a:cs typeface="Times New Roman" panose="02020603050405020304" pitchFamily="18" charset="0"/>
                  </a:rPr>
                  <a:t>）</a:t>
                </a:r>
                <a:endParaRPr kumimoji="1" lang="en-US" altLang="zh-CN" sz="1800" b="1" dirty="0">
                  <a:solidFill>
                    <a:srgbClr val="0000FF"/>
                  </a:solidFill>
                  <a:latin typeface="Times New Roman" panose="02020603050405020304" pitchFamily="18" charset="0"/>
                  <a:cs typeface="Times New Roman" panose="02020603050405020304" pitchFamily="18" charset="0"/>
                </a:endParaRPr>
              </a:p>
              <a:p>
                <a:pPr>
                  <a:lnSpc>
                    <a:spcPct val="150000"/>
                  </a:lnSpc>
                </a:pPr>
                <a:r>
                  <a:rPr kumimoji="1" lang="en-US" altLang="zh-CN" sz="1800" b="1" dirty="0">
                    <a:solidFill>
                      <a:srgbClr val="0000FF"/>
                    </a:solidFill>
                    <a:latin typeface="Times New Roman" panose="02020603050405020304" pitchFamily="18" charset="0"/>
                    <a:cs typeface="Times New Roman" panose="02020603050405020304" pitchFamily="18" charset="0"/>
                  </a:rPr>
                  <a:t>                     (0.4-0.7)</a:t>
                </a:r>
                <a:r>
                  <a:rPr kumimoji="1" lang="en-US" altLang="zh-CN" sz="1800" b="1" dirty="0">
                    <a:solidFill>
                      <a:srgbClr val="0000FF"/>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pPr>
                      <m:e>
                        <m: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𝟏𝟎</m:t>
                        </m:r>
                      </m:e>
                      <m:sup>
                        <m: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𝟑𝟑</m:t>
                        </m:r>
                      </m:sup>
                    </m:sSup>
                    <m:r>
                      <a:rPr kumimoji="1" lang="en-US" altLang="zh-CN" sz="1800" b="1"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 </m:t>
                    </m:r>
                  </m:oMath>
                </a14:m>
                <a:r>
                  <a:rPr kumimoji="1" lang="en-US" altLang="zh-CN" sz="18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cm</a:t>
                </a:r>
                <a:r>
                  <a:rPr kumimoji="1" lang="en-US" altLang="zh-CN" sz="1800" b="1" baseline="30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-2</a:t>
                </a:r>
                <a:r>
                  <a:rPr kumimoji="1" lang="en-US" altLang="zh-CN" sz="18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s</a:t>
                </a:r>
                <a:r>
                  <a:rPr kumimoji="1" lang="en-US" altLang="zh-CN" sz="1800" b="1" baseline="30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-1</a:t>
                </a:r>
                <a:r>
                  <a:rPr kumimoji="1" lang="en-US" altLang="zh-CN" sz="1800" b="1" dirty="0">
                    <a:solidFill>
                      <a:srgbClr val="0000FF"/>
                    </a:solidFill>
                    <a:latin typeface="Times New Roman" panose="02020603050405020304" pitchFamily="18" charset="0"/>
                    <a:cs typeface="Times New Roman" panose="02020603050405020304" pitchFamily="18" charset="0"/>
                  </a:rPr>
                  <a:t> </a:t>
                </a:r>
                <a:r>
                  <a:rPr kumimoji="1" lang="zh-CN" altLang="en-US" sz="1800" b="1" dirty="0">
                    <a:solidFill>
                      <a:srgbClr val="0000FF"/>
                    </a:solidFill>
                    <a:latin typeface="Times New Roman" panose="02020603050405020304" pitchFamily="18" charset="0"/>
                    <a:cs typeface="Times New Roman" panose="02020603050405020304" pitchFamily="18" charset="0"/>
                  </a:rPr>
                  <a:t>（</a:t>
                </a:r>
                <a:r>
                  <a:rPr kumimoji="1" lang="en-US" altLang="zh-CN" sz="1800" b="1" dirty="0">
                    <a:solidFill>
                      <a:srgbClr val="0000FF"/>
                    </a:solidFill>
                    <a:latin typeface="Times New Roman" panose="02020603050405020304" pitchFamily="18" charset="0"/>
                    <a:cs typeface="Times New Roman" panose="02020603050405020304" pitchFamily="18" charset="0"/>
                  </a:rPr>
                  <a:t> 5.0</a:t>
                </a:r>
                <a:r>
                  <a:rPr kumimoji="1" lang="zh-CN" altLang="en-US" sz="1800" b="1" dirty="0">
                    <a:solidFill>
                      <a:srgbClr val="0000FF"/>
                    </a:solidFill>
                    <a:latin typeface="Times New Roman" panose="02020603050405020304" pitchFamily="18" charset="0"/>
                    <a:cs typeface="Times New Roman" panose="02020603050405020304" pitchFamily="18" charset="0"/>
                  </a:rPr>
                  <a:t> </a:t>
                </a:r>
                <a:r>
                  <a:rPr kumimoji="1" lang="en-US" altLang="zh-CN" sz="1800" b="1" dirty="0">
                    <a:solidFill>
                      <a:srgbClr val="0000FF"/>
                    </a:solidFill>
                    <a:latin typeface="Times New Roman" panose="02020603050405020304" pitchFamily="18" charset="0"/>
                    <a:cs typeface="Times New Roman" panose="02020603050405020304" pitchFamily="18" charset="0"/>
                  </a:rPr>
                  <a:t>~</a:t>
                </a:r>
                <a:r>
                  <a:rPr kumimoji="1" lang="zh-CN" altLang="en-US" sz="1800" b="1" dirty="0">
                    <a:solidFill>
                      <a:srgbClr val="0000FF"/>
                    </a:solidFill>
                    <a:latin typeface="Times New Roman" panose="02020603050405020304" pitchFamily="18" charset="0"/>
                    <a:cs typeface="Times New Roman" panose="02020603050405020304" pitchFamily="18" charset="0"/>
                  </a:rPr>
                  <a:t> </a:t>
                </a:r>
                <a:r>
                  <a:rPr kumimoji="1" lang="en-US" altLang="zh-CN" sz="1800" b="1" dirty="0">
                    <a:solidFill>
                      <a:srgbClr val="0000FF"/>
                    </a:solidFill>
                    <a:latin typeface="Times New Roman" panose="02020603050405020304" pitchFamily="18" charset="0"/>
                    <a:cs typeface="Times New Roman" panose="02020603050405020304" pitchFamily="18" charset="0"/>
                  </a:rPr>
                  <a:t>5.6</a:t>
                </a:r>
                <a:r>
                  <a:rPr kumimoji="1" lang="zh-CN" altLang="en-US" sz="1800" b="1" dirty="0">
                    <a:solidFill>
                      <a:srgbClr val="0000FF"/>
                    </a:solidFill>
                    <a:latin typeface="Times New Roman" panose="02020603050405020304" pitchFamily="18" charset="0"/>
                    <a:cs typeface="Times New Roman" panose="02020603050405020304" pitchFamily="18" charset="0"/>
                  </a:rPr>
                  <a:t> </a:t>
                </a:r>
                <a:r>
                  <a:rPr kumimoji="1" lang="en-US" altLang="zh-CN" sz="1800" b="1" dirty="0">
                    <a:solidFill>
                      <a:srgbClr val="0000FF"/>
                    </a:solidFill>
                    <a:latin typeface="Times New Roman" panose="02020603050405020304" pitchFamily="18" charset="0"/>
                    <a:cs typeface="Times New Roman" panose="02020603050405020304" pitchFamily="18" charset="0"/>
                  </a:rPr>
                  <a:t>GeV</a:t>
                </a:r>
                <a:r>
                  <a:rPr kumimoji="1" lang="zh-CN" altLang="en-US" sz="1800" b="1" dirty="0">
                    <a:solidFill>
                      <a:srgbClr val="0000FF"/>
                    </a:solidFill>
                    <a:latin typeface="Times New Roman" panose="02020603050405020304" pitchFamily="18" charset="0"/>
                    <a:cs typeface="Times New Roman" panose="02020603050405020304" pitchFamily="18" charset="0"/>
                  </a:rPr>
                  <a:t>）</a:t>
                </a:r>
                <a:endParaRPr kumimoji="1" lang="en-US" altLang="zh-CN" sz="1800" b="1"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C6FAA49B-F7E8-BE0D-923B-D21533C1386B}"/>
                  </a:ext>
                </a:extLst>
              </p:cNvPr>
              <p:cNvSpPr txBox="1">
                <a:spLocks noRot="1" noChangeAspect="1" noMove="1" noResize="1" noEditPoints="1" noAdjustHandles="1" noChangeArrowheads="1" noChangeShapeType="1" noTextEdit="1"/>
              </p:cNvSpPr>
              <p:nvPr/>
            </p:nvSpPr>
            <p:spPr>
              <a:xfrm>
                <a:off x="89241" y="937628"/>
                <a:ext cx="5473922" cy="1721112"/>
              </a:xfrm>
              <a:prstGeom prst="rect">
                <a:avLst/>
              </a:prstGeom>
              <a:blipFill>
                <a:blip r:embed="rId3"/>
                <a:stretch>
                  <a:fillRect l="-1157" r="-4861" b="-4380"/>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62EE656E-0526-8570-87DA-7A5FA32DEF50}"/>
              </a:ext>
            </a:extLst>
          </p:cNvPr>
          <p:cNvPicPr>
            <a:picLocks noChangeAspect="1"/>
          </p:cNvPicPr>
          <p:nvPr/>
        </p:nvPicPr>
        <p:blipFill>
          <a:blip r:embed="rId4"/>
          <a:stretch>
            <a:fillRect/>
          </a:stretch>
        </p:blipFill>
        <p:spPr>
          <a:xfrm>
            <a:off x="27198" y="3112774"/>
            <a:ext cx="5440671" cy="2796586"/>
          </a:xfrm>
          <a:prstGeom prst="rect">
            <a:avLst/>
          </a:prstGeom>
        </p:spPr>
      </p:pic>
      <p:sp>
        <p:nvSpPr>
          <p:cNvPr id="8" name="文本框 7">
            <a:extLst>
              <a:ext uri="{FF2B5EF4-FFF2-40B4-BE49-F238E27FC236}">
                <a16:creationId xmlns:a16="http://schemas.microsoft.com/office/drawing/2014/main" id="{54134436-6E5D-FE58-40BD-F602C9AE751B}"/>
              </a:ext>
            </a:extLst>
          </p:cNvPr>
          <p:cNvSpPr txBox="1"/>
          <p:nvPr/>
        </p:nvSpPr>
        <p:spPr>
          <a:xfrm>
            <a:off x="5735959" y="904413"/>
            <a:ext cx="6209459" cy="1754326"/>
          </a:xfrm>
          <a:prstGeom prst="rect">
            <a:avLst/>
          </a:prstGeom>
          <a:solidFill>
            <a:srgbClr val="FFFF00"/>
          </a:solidFill>
        </p:spPr>
        <p:txBody>
          <a:bodyPr wrap="square">
            <a:spAutoFit/>
          </a:bodyPr>
          <a:lstStyle/>
          <a:p>
            <a:pPr marL="25312" defTabSz="342900">
              <a:defRPr/>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BESIII will collect about </a:t>
            </a:r>
            <a:r>
              <a:rPr kumimoji="1" lang="en-US" altLang="zh-CN" sz="1800" b="1" dirty="0">
                <a:solidFill>
                  <a:srgbClr val="FF0000"/>
                </a:solidFill>
                <a:latin typeface="Times New Roman" panose="02020603050405020304" pitchFamily="18" charset="0"/>
                <a:cs typeface="Times New Roman" panose="02020603050405020304" pitchFamily="18" charset="0"/>
              </a:rPr>
              <a:t>60 fb</a:t>
            </a:r>
            <a:r>
              <a:rPr kumimoji="1" lang="en-US" altLang="zh-CN" sz="1800" b="1" baseline="30000" dirty="0">
                <a:solidFill>
                  <a:srgbClr val="FF0000"/>
                </a:solidFill>
                <a:latin typeface="Times New Roman" panose="02020603050405020304" pitchFamily="18" charset="0"/>
                <a:cs typeface="Times New Roman" panose="02020603050405020304" pitchFamily="18" charset="0"/>
              </a:rPr>
              <a:t>-1</a:t>
            </a: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 between 4.0 – 5.6 GeV, and to study potential physics: </a:t>
            </a:r>
          </a:p>
          <a:p>
            <a:pPr marL="239625" indent="-214313" defTabSz="342900">
              <a:buFont typeface="Wingdings" panose="05000000000000000000" pitchFamily="2" charset="2"/>
              <a:buChar char="ü"/>
              <a:defRPr/>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Cover energy up to 5.6 GeV </a:t>
            </a:r>
          </a:p>
          <a:p>
            <a:pPr marL="239625" indent="-214313" defTabSz="342900">
              <a:buFont typeface="Wingdings" panose="05000000000000000000" pitchFamily="2" charset="2"/>
              <a:buChar char="ü"/>
              <a:defRPr/>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Deeper studies of the XYZ</a:t>
            </a:r>
            <a:r>
              <a:rPr lang="zh-CN" altLang="en-US"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 </a:t>
            </a: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states </a:t>
            </a:r>
          </a:p>
          <a:p>
            <a:pPr marL="239625" indent="-214313" defTabSz="342900">
              <a:buFont typeface="Wingdings" panose="05000000000000000000" pitchFamily="2" charset="2"/>
              <a:buChar char="ü"/>
              <a:defRPr/>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Study the</a:t>
            </a:r>
            <a:r>
              <a:rPr lang="zh-CN" altLang="en-US"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 </a:t>
            </a: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ground-state</a:t>
            </a:r>
            <a:r>
              <a:rPr lang="zh-CN" altLang="en-US"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 </a:t>
            </a: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charmed</a:t>
            </a:r>
            <a:r>
              <a:rPr lang="zh-CN" altLang="en-US"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 </a:t>
            </a: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baryons</a:t>
            </a:r>
          </a:p>
          <a:p>
            <a:pPr marL="239625" indent="-214313" defTabSz="342900">
              <a:buFont typeface="Wingdings" panose="05000000000000000000" pitchFamily="2" charset="2"/>
              <a:buChar char="ü"/>
              <a:defRPr/>
            </a:pPr>
            <a:r>
              <a:rPr lang="en-US" altLang="zh-CN" sz="1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Provide information on charm-quark fragmentation function </a:t>
            </a:r>
          </a:p>
        </p:txBody>
      </p:sp>
      <p:pic>
        <p:nvPicPr>
          <p:cNvPr id="10" name="图片 9">
            <a:extLst>
              <a:ext uri="{FF2B5EF4-FFF2-40B4-BE49-F238E27FC236}">
                <a16:creationId xmlns:a16="http://schemas.microsoft.com/office/drawing/2014/main" id="{F7A9972D-5920-B85E-E883-4FED99988B2F}"/>
              </a:ext>
            </a:extLst>
          </p:cNvPr>
          <p:cNvPicPr>
            <a:picLocks noChangeAspect="1"/>
          </p:cNvPicPr>
          <p:nvPr/>
        </p:nvPicPr>
        <p:blipFill>
          <a:blip r:embed="rId5"/>
          <a:stretch>
            <a:fillRect/>
          </a:stretch>
        </p:blipFill>
        <p:spPr>
          <a:xfrm>
            <a:off x="5467868" y="3073219"/>
            <a:ext cx="6724131" cy="3284981"/>
          </a:xfrm>
          <a:prstGeom prst="rect">
            <a:avLst/>
          </a:prstGeom>
        </p:spPr>
      </p:pic>
    </p:spTree>
    <p:extLst>
      <p:ext uri="{BB962C8B-B14F-4D97-AF65-F5344CB8AC3E}">
        <p14:creationId xmlns:p14="http://schemas.microsoft.com/office/powerpoint/2010/main" val="2865936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FCB665-1298-E54F-9C7F-B096856B67D0}"/>
              </a:ext>
            </a:extLst>
          </p:cNvPr>
          <p:cNvSpPr>
            <a:spLocks noGrp="1"/>
          </p:cNvSpPr>
          <p:nvPr>
            <p:ph type="title"/>
          </p:nvPr>
        </p:nvSpPr>
        <p:spPr/>
        <p:txBody>
          <a:bodyPr>
            <a:normAutofit/>
          </a:bodyPr>
          <a:lstStyle/>
          <a:p>
            <a:pPr algn="ctr"/>
            <a:r>
              <a:rPr lang="en-US" altLang="zh-CN" sz="4000" b="1" dirty="0">
                <a:latin typeface="Times New Roman" panose="02020603050405020304" pitchFamily="18" charset="0"/>
                <a:cs typeface="Times New Roman" panose="02020603050405020304" pitchFamily="18" charset="0"/>
              </a:rPr>
              <a:t>Summary</a:t>
            </a:r>
            <a:endParaRPr kumimoji="1" lang="zh-CN" altLang="en-US"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4D2C99B2-31D0-3895-FEF2-68EFD6DD3C57}"/>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51</a:t>
            </a:fld>
            <a:endParaRPr lang="zh-CN" altLang="en-US">
              <a:solidFill>
                <a:prstClr val="black">
                  <a:tint val="75000"/>
                </a:prstClr>
              </a:solidFill>
            </a:endParaRPr>
          </a:p>
        </p:txBody>
      </p:sp>
      <p:sp>
        <p:nvSpPr>
          <p:cNvPr id="6" name="文本框 5">
            <a:extLst>
              <a:ext uri="{FF2B5EF4-FFF2-40B4-BE49-F238E27FC236}">
                <a16:creationId xmlns:a16="http://schemas.microsoft.com/office/drawing/2014/main" id="{937E5431-2B62-EB85-3F80-A9B6B73A5C30}"/>
              </a:ext>
            </a:extLst>
          </p:cNvPr>
          <p:cNvSpPr txBox="1"/>
          <p:nvPr/>
        </p:nvSpPr>
        <p:spPr>
          <a:xfrm>
            <a:off x="312000" y="602231"/>
            <a:ext cx="11700220" cy="2397066"/>
          </a:xfrm>
          <a:prstGeom prst="rect">
            <a:avLst/>
          </a:prstGeom>
          <a:noFill/>
        </p:spPr>
        <p:txBody>
          <a:bodyPr wrap="square">
            <a:spAutoFit/>
          </a:bodyPr>
          <a:lstStyle/>
          <a:p>
            <a:endParaRPr lang="en" altLang="zh-CN" dirty="0">
              <a:effectLst/>
              <a:latin typeface="Arial Unicode MS" panose="020B0604020202020204" pitchFamily="34" charset="-128"/>
              <a:ea typeface="Arial Unicode MS" panose="020B0604020202020204" pitchFamily="34" charset="-128"/>
            </a:endParaRPr>
          </a:p>
          <a:p>
            <a:pPr marL="342900" indent="-342900">
              <a:lnSpc>
                <a:spcPct val="150000"/>
              </a:lnSpc>
              <a:buFont typeface="Wingdings" pitchFamily="2" charset="2"/>
              <a:buChar char="Ø"/>
            </a:pPr>
            <a:r>
              <a:rPr kumimoji="1" lang="en-US" altLang="zh-CN" sz="1800" b="1" dirty="0">
                <a:latin typeface="Times New Roman" panose="02020603050405020304" pitchFamily="18" charset="0"/>
                <a:cs typeface="Times New Roman" panose="02020603050405020304" pitchFamily="18" charset="0"/>
              </a:rPr>
              <a:t>BESIII</a:t>
            </a:r>
            <a:r>
              <a:rPr kumimoji="1" lang="zh-CN" altLang="en-US" sz="1800"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is</a:t>
            </a:r>
            <a:r>
              <a:rPr kumimoji="1" lang="en-US" altLang="zh-CN" sz="1800" b="1" dirty="0">
                <a:latin typeface="Times New Roman" panose="02020603050405020304" pitchFamily="18" charset="0"/>
                <a:cs typeface="Times New Roman" panose="02020603050405020304" pitchFamily="18" charset="0"/>
              </a:rPr>
              <a:t> running smoothly,  and very productive now;</a:t>
            </a:r>
          </a:p>
          <a:p>
            <a:pPr marL="342900" indent="-342900">
              <a:lnSpc>
                <a:spcPct val="150000"/>
              </a:lnSpc>
              <a:buFont typeface="Wingdings" pitchFamily="2" charset="2"/>
              <a:buChar char="Ø"/>
            </a:pPr>
            <a:r>
              <a:rPr kumimoji="1" lang="en-US" altLang="zh-CN" sz="1800" b="1" dirty="0">
                <a:latin typeface="Times New Roman" panose="02020603050405020304" pitchFamily="18" charset="0"/>
                <a:cs typeface="Times New Roman" panose="02020603050405020304" pitchFamily="18" charset="0"/>
              </a:rPr>
              <a:t>BEPCII upgrades </a:t>
            </a:r>
            <a:r>
              <a:rPr kumimoji="1" lang="en-US" altLang="zh-CN" b="1" dirty="0">
                <a:latin typeface="Times New Roman" panose="02020603050405020304" pitchFamily="18" charset="0"/>
                <a:cs typeface="Times New Roman" panose="02020603050405020304" pitchFamily="18" charset="0"/>
              </a:rPr>
              <a:t>have been</a:t>
            </a:r>
            <a:r>
              <a:rPr kumimoji="1" lang="en-US" altLang="zh-CN" sz="1800" b="1" dirty="0">
                <a:latin typeface="Times New Roman" panose="02020603050405020304" pitchFamily="18" charset="0"/>
                <a:cs typeface="Times New Roman" panose="02020603050405020304" pitchFamily="18" charset="0"/>
              </a:rPr>
              <a:t> finished </a:t>
            </a:r>
            <a:r>
              <a:rPr kumimoji="1" lang="en-US" altLang="zh-CN" b="1" dirty="0">
                <a:latin typeface="Times New Roman" panose="02020603050405020304" pitchFamily="18" charset="0"/>
                <a:cs typeface="Times New Roman" panose="02020603050405020304" pitchFamily="18" charset="0"/>
              </a:rPr>
              <a:t>in</a:t>
            </a:r>
            <a:r>
              <a:rPr kumimoji="1" lang="en-US" altLang="zh-CN" sz="1800" b="1" dirty="0">
                <a:latin typeface="Times New Roman" panose="02020603050405020304" pitchFamily="18" charset="0"/>
                <a:cs typeface="Times New Roman" panose="02020603050405020304" pitchFamily="18" charset="0"/>
              </a:rPr>
              <a:t> 2024, more data taking above 4.0 GeV, up to 5.6 GeV to study: excited charmonium, charmonium-like states, XYZ particles,  charmed baryon … </a:t>
            </a:r>
          </a:p>
          <a:p>
            <a:pPr marL="342900" indent="-342900">
              <a:lnSpc>
                <a:spcPct val="150000"/>
              </a:lnSpc>
              <a:buFont typeface="Wingdings" pitchFamily="2" charset="2"/>
              <a:buChar char="Ø"/>
            </a:pPr>
            <a:r>
              <a:rPr kumimoji="1" lang="en-US" altLang="zh-CN" sz="1800" b="1" dirty="0">
                <a:latin typeface="Times New Roman" panose="02020603050405020304" pitchFamily="18" charset="0"/>
                <a:cs typeface="Times New Roman" panose="02020603050405020304" pitchFamily="18" charset="0"/>
              </a:rPr>
              <a:t>Advantages at BECPII/BESIII:  scan data near thresholds,  quantum-entangled meson and baryon pairs</a:t>
            </a:r>
          </a:p>
          <a:p>
            <a:pPr marL="342900" indent="-342900">
              <a:lnSpc>
                <a:spcPct val="150000"/>
              </a:lnSpc>
              <a:buFont typeface="Wingdings" pitchFamily="2" charset="2"/>
              <a:buChar char="Ø"/>
            </a:pPr>
            <a:r>
              <a:rPr kumimoji="1" lang="en-US" altLang="zh-CN" sz="1800" b="1" dirty="0">
                <a:latin typeface="Times New Roman" panose="02020603050405020304" pitchFamily="18" charset="0"/>
                <a:cs typeface="Times New Roman" panose="02020603050405020304" pitchFamily="18" charset="0"/>
              </a:rPr>
              <a:t>BESIII plays leading role in hadron physics,  flavor physics(charmed hadron and strange hadron).</a:t>
            </a:r>
            <a:endParaRPr lang="en-US" altLang="zh-CN" sz="1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6" name="图片 25">
            <a:extLst>
              <a:ext uri="{FF2B5EF4-FFF2-40B4-BE49-F238E27FC236}">
                <a16:creationId xmlns:a16="http://schemas.microsoft.com/office/drawing/2014/main" id="{93832BB1-3C31-F3B1-69FC-A615258623F0}"/>
              </a:ext>
            </a:extLst>
          </p:cNvPr>
          <p:cNvPicPr>
            <a:picLocks noChangeAspect="1"/>
          </p:cNvPicPr>
          <p:nvPr/>
        </p:nvPicPr>
        <p:blipFill>
          <a:blip r:embed="rId2"/>
          <a:stretch>
            <a:fillRect/>
          </a:stretch>
        </p:blipFill>
        <p:spPr>
          <a:xfrm>
            <a:off x="5968448" y="3861737"/>
            <a:ext cx="4864580" cy="2991060"/>
          </a:xfrm>
          <a:prstGeom prst="rect">
            <a:avLst/>
          </a:prstGeom>
        </p:spPr>
      </p:pic>
      <p:pic>
        <p:nvPicPr>
          <p:cNvPr id="27" name="Picture 2">
            <a:extLst>
              <a:ext uri="{FF2B5EF4-FFF2-40B4-BE49-F238E27FC236}">
                <a16:creationId xmlns:a16="http://schemas.microsoft.com/office/drawing/2014/main" id="{EEEF37F2-BD31-C105-E5B0-BBD3CBE9BD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6559" y="3771610"/>
            <a:ext cx="5316092" cy="26407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9">
            <a:extLst>
              <a:ext uri="{FF2B5EF4-FFF2-40B4-BE49-F238E27FC236}">
                <a16:creationId xmlns:a16="http://schemas.microsoft.com/office/drawing/2014/main" id="{9E1006D1-075C-C0D5-E73F-59B8896CE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146" y="4493434"/>
            <a:ext cx="971550" cy="2655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20">
            <a:extLst>
              <a:ext uri="{FF2B5EF4-FFF2-40B4-BE49-F238E27FC236}">
                <a16:creationId xmlns:a16="http://schemas.microsoft.com/office/drawing/2014/main" id="{1D5F929B-2A9F-D568-2281-E95D6DB67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971" y="6298351"/>
            <a:ext cx="617935" cy="258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 name="Line 22">
            <a:extLst>
              <a:ext uri="{FF2B5EF4-FFF2-40B4-BE49-F238E27FC236}">
                <a16:creationId xmlns:a16="http://schemas.microsoft.com/office/drawing/2014/main" id="{B1650B39-4C1A-BC88-B288-1BA09C9F3890}"/>
              </a:ext>
            </a:extLst>
          </p:cNvPr>
          <p:cNvSpPr>
            <a:spLocks noChangeShapeType="1"/>
          </p:cNvSpPr>
          <p:nvPr/>
        </p:nvSpPr>
        <p:spPr bwMode="auto">
          <a:xfrm flipH="1" flipV="1">
            <a:off x="4436082" y="5934192"/>
            <a:ext cx="108347" cy="378619"/>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zh-CN" altLang="en-US" sz="1350"/>
          </a:p>
        </p:txBody>
      </p:sp>
      <p:sp>
        <p:nvSpPr>
          <p:cNvPr id="31" name="Line 23">
            <a:extLst>
              <a:ext uri="{FF2B5EF4-FFF2-40B4-BE49-F238E27FC236}">
                <a16:creationId xmlns:a16="http://schemas.microsoft.com/office/drawing/2014/main" id="{A58E434A-5C49-9A57-A56C-9B49AE85C7B4}"/>
              </a:ext>
            </a:extLst>
          </p:cNvPr>
          <p:cNvSpPr>
            <a:spLocks noChangeShapeType="1"/>
          </p:cNvSpPr>
          <p:nvPr/>
        </p:nvSpPr>
        <p:spPr bwMode="auto">
          <a:xfrm flipH="1" flipV="1">
            <a:off x="4224747" y="4339408"/>
            <a:ext cx="378619" cy="108347"/>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zh-CN" altLang="en-US" sz="1350"/>
          </a:p>
        </p:txBody>
      </p:sp>
      <p:sp>
        <p:nvSpPr>
          <p:cNvPr id="32" name="文本框 31">
            <a:extLst>
              <a:ext uri="{FF2B5EF4-FFF2-40B4-BE49-F238E27FC236}">
                <a16:creationId xmlns:a16="http://schemas.microsoft.com/office/drawing/2014/main" id="{B4836390-F46F-25B1-1E1C-EFF68F2D1BAC}"/>
              </a:ext>
            </a:extLst>
          </p:cNvPr>
          <p:cNvSpPr txBox="1"/>
          <p:nvPr/>
        </p:nvSpPr>
        <p:spPr>
          <a:xfrm>
            <a:off x="8150934" y="3656577"/>
            <a:ext cx="646331" cy="369332"/>
          </a:xfrm>
          <a:prstGeom prst="rect">
            <a:avLst/>
          </a:prstGeom>
          <a:noFill/>
        </p:spPr>
        <p:txBody>
          <a:bodyPr wrap="none" rtlCol="0">
            <a:spAutoFit/>
          </a:bodyPr>
          <a:lstStyle/>
          <a:p>
            <a:r>
              <a:rPr kumimoji="1" lang="en-US" altLang="zh-CN"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2035</a:t>
            </a:r>
            <a:endParaRPr kumimoji="1" lang="zh-CN" altLang="en-US"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3" name="文本框 32">
            <a:extLst>
              <a:ext uri="{FF2B5EF4-FFF2-40B4-BE49-F238E27FC236}">
                <a16:creationId xmlns:a16="http://schemas.microsoft.com/office/drawing/2014/main" id="{37B51E05-A292-3093-7C77-BA05B12467DF}"/>
              </a:ext>
            </a:extLst>
          </p:cNvPr>
          <p:cNvSpPr txBox="1"/>
          <p:nvPr/>
        </p:nvSpPr>
        <p:spPr>
          <a:xfrm>
            <a:off x="964557" y="6189414"/>
            <a:ext cx="1515158" cy="584775"/>
          </a:xfrm>
          <a:prstGeom prst="rect">
            <a:avLst/>
          </a:prstGeom>
          <a:solidFill>
            <a:srgbClr val="FFFF00"/>
          </a:solidFill>
        </p:spPr>
        <p:txBody>
          <a:bodyPr wrap="none" rtlCol="0">
            <a:spAutoFit/>
          </a:bodyPr>
          <a:lstStyle/>
          <a:p>
            <a:r>
              <a:rPr kumimoji="1" lang="en-US" altLang="zh-CN" sz="1600" dirty="0">
                <a:solidFill>
                  <a:srgbClr val="FF0000"/>
                </a:solidFill>
                <a:latin typeface="Times New Roman" panose="02020603050405020304" pitchFamily="18" charset="0"/>
                <a:cs typeface="Times New Roman" panose="02020603050405020304" pitchFamily="18" charset="0"/>
              </a:rPr>
              <a:t>Strong phase in </a:t>
            </a:r>
          </a:p>
          <a:p>
            <a:r>
              <a:rPr kumimoji="1" lang="en-US" altLang="zh-CN" sz="1600" dirty="0">
                <a:solidFill>
                  <a:srgbClr val="FF0000"/>
                </a:solidFill>
                <a:latin typeface="Times New Roman" panose="02020603050405020304" pitchFamily="18" charset="0"/>
                <a:cs typeface="Times New Roman" panose="02020603050405020304" pitchFamily="18" charset="0"/>
              </a:rPr>
              <a:t>neutral D decay</a:t>
            </a:r>
            <a:endParaRPr kumimoji="1" lang="zh-CN" altLang="en-US" sz="1600" dirty="0">
              <a:solidFill>
                <a:srgbClr val="FF0000"/>
              </a:solidFill>
              <a:latin typeface="Times New Roman" panose="02020603050405020304" pitchFamily="18" charset="0"/>
              <a:cs typeface="Times New Roman" panose="02020603050405020304" pitchFamily="18" charset="0"/>
            </a:endParaRPr>
          </a:p>
        </p:txBody>
      </p:sp>
      <p:cxnSp>
        <p:nvCxnSpPr>
          <p:cNvPr id="34" name="直线箭头连接符 33">
            <a:extLst>
              <a:ext uri="{FF2B5EF4-FFF2-40B4-BE49-F238E27FC236}">
                <a16:creationId xmlns:a16="http://schemas.microsoft.com/office/drawing/2014/main" id="{C8B740D0-19DE-8825-7833-4805BFC305B0}"/>
              </a:ext>
            </a:extLst>
          </p:cNvPr>
          <p:cNvCxnSpPr/>
          <p:nvPr/>
        </p:nvCxnSpPr>
        <p:spPr>
          <a:xfrm flipV="1">
            <a:off x="2824325" y="5969805"/>
            <a:ext cx="520690" cy="3177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F9211E6B-3704-F9D9-DDBA-677C2653C65A}"/>
              </a:ext>
            </a:extLst>
          </p:cNvPr>
          <p:cNvSpPr txBox="1"/>
          <p:nvPr/>
        </p:nvSpPr>
        <p:spPr>
          <a:xfrm>
            <a:off x="3559410" y="3621853"/>
            <a:ext cx="646331" cy="369332"/>
          </a:xfrm>
          <a:prstGeom prst="rect">
            <a:avLst/>
          </a:prstGeom>
          <a:noFill/>
        </p:spPr>
        <p:txBody>
          <a:bodyPr wrap="none" rtlCol="0">
            <a:spAutoFit/>
          </a:bodyPr>
          <a:lstStyle/>
          <a:p>
            <a:r>
              <a:rPr kumimoji="1" lang="en-US" altLang="zh-CN"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2021</a:t>
            </a:r>
            <a:endParaRPr kumimoji="1" lang="zh-CN" altLang="en-US"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77CA2F86-2B49-A418-CE9B-3990B5215992}"/>
              </a:ext>
            </a:extLst>
          </p:cNvPr>
          <p:cNvSpPr txBox="1"/>
          <p:nvPr/>
        </p:nvSpPr>
        <p:spPr>
          <a:xfrm>
            <a:off x="2824325" y="3245851"/>
            <a:ext cx="7448139" cy="369332"/>
          </a:xfrm>
          <a:prstGeom prst="rect">
            <a:avLst/>
          </a:prstGeom>
          <a:noFill/>
        </p:spPr>
        <p:txBody>
          <a:bodyPr wrap="square" rtlCol="0">
            <a:spAutoFit/>
          </a:bodyPr>
          <a:lstStyle/>
          <a:p>
            <a:r>
              <a:rPr kumimoji="1" lang="en-US" altLang="zh-CN" b="1" dirty="0">
                <a:solidFill>
                  <a:srgbClr val="FF0000"/>
                </a:solidFill>
                <a:latin typeface="Times New Roman" panose="02020603050405020304" pitchFamily="18" charset="0"/>
                <a:cs typeface="Times New Roman" panose="02020603050405020304" pitchFamily="18" charset="0"/>
              </a:rPr>
              <a:t>Charm is still needed for precise test of the SM!</a:t>
            </a:r>
            <a:endParaRPr kumimoji="1" lang="zh-CN" alt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564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0D7674E3-0D4F-9846-C066-813D485D5D12}"/>
              </a:ext>
            </a:extLst>
          </p:cNvPr>
          <p:cNvSpPr>
            <a:spLocks noGrp="1"/>
          </p:cNvSpPr>
          <p:nvPr>
            <p:ph type="sldNum" sz="quarter" idx="12"/>
          </p:nvPr>
        </p:nvSpPr>
        <p:spPr/>
        <p:txBody>
          <a:bodyPr/>
          <a:lstStyle/>
          <a:p>
            <a:fld id="{3880D999-AB6E-D04A-B8ED-211468A87D9E}" type="slidenum">
              <a:rPr kumimoji="1" lang="zh-CN" altLang="en-US" smtClean="0"/>
              <a:t>52</a:t>
            </a:fld>
            <a:endParaRPr kumimoji="1" lang="zh-CN" altLang="en-US"/>
          </a:p>
        </p:txBody>
      </p:sp>
      <p:sp>
        <p:nvSpPr>
          <p:cNvPr id="5" name="文本框 4">
            <a:extLst>
              <a:ext uri="{FF2B5EF4-FFF2-40B4-BE49-F238E27FC236}">
                <a16:creationId xmlns:a16="http://schemas.microsoft.com/office/drawing/2014/main" id="{EFCA5E66-1336-E107-78C6-C999F07F217B}"/>
              </a:ext>
            </a:extLst>
          </p:cNvPr>
          <p:cNvSpPr txBox="1"/>
          <p:nvPr/>
        </p:nvSpPr>
        <p:spPr>
          <a:xfrm>
            <a:off x="1979456" y="2846049"/>
            <a:ext cx="8233088" cy="861774"/>
          </a:xfrm>
          <a:prstGeom prst="rect">
            <a:avLst/>
          </a:prstGeom>
          <a:noFill/>
        </p:spPr>
        <p:txBody>
          <a:bodyPr wrap="none" rtlCol="0">
            <a:spAutoFit/>
          </a:bodyPr>
          <a:lstStyle/>
          <a:p>
            <a:r>
              <a:rPr kumimoji="1" lang="en-US" altLang="zh-CN" sz="5000" dirty="0">
                <a:solidFill>
                  <a:srgbClr val="FF0000"/>
                </a:solidFill>
              </a:rPr>
              <a:t>Thank you for your attentions! </a:t>
            </a:r>
          </a:p>
        </p:txBody>
      </p:sp>
    </p:spTree>
    <p:extLst>
      <p:ext uri="{BB962C8B-B14F-4D97-AF65-F5344CB8AC3E}">
        <p14:creationId xmlns:p14="http://schemas.microsoft.com/office/powerpoint/2010/main" val="1485667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1"/>
            <a:ext cx="7886700" cy="616499"/>
          </a:xfrm>
        </p:spPr>
        <p:txBody>
          <a:bodyPr>
            <a:normAutofit fontScale="90000"/>
          </a:bodyPr>
          <a:lstStyle/>
          <a:p>
            <a:r>
              <a:rPr kumimoji="1" lang="en-US" altLang="zh-CN" b="1" dirty="0">
                <a:latin typeface="+mn-lt"/>
                <a:ea typeface="Heiti SC Light" charset="-122"/>
                <a:cs typeface="Heiti SC Light" charset="-122"/>
              </a:rPr>
              <a:t>Entangled hyperon pairs  </a:t>
            </a:r>
            <a:endParaRPr kumimoji="1" lang="zh-CN" altLang="en-US" b="1" dirty="0">
              <a:latin typeface="+mn-lt"/>
              <a:ea typeface="Heiti SC Light" charset="-122"/>
              <a:cs typeface="Heiti SC Light" charset="-122"/>
            </a:endParaRPr>
          </a:p>
        </p:txBody>
      </p:sp>
      <p:sp>
        <p:nvSpPr>
          <p:cNvPr id="6" name="幻灯片编号占位符 5"/>
          <p:cNvSpPr>
            <a:spLocks noGrp="1"/>
          </p:cNvSpPr>
          <p:nvPr>
            <p:ph type="sldNum" sz="quarter" idx="12"/>
          </p:nvPr>
        </p:nvSpPr>
        <p:spPr/>
        <p:txBody>
          <a:bodyPr/>
          <a:lstStyle/>
          <a:p>
            <a:fld id="{3880D999-AB6E-D04A-B8ED-211468A87D9E}" type="slidenum">
              <a:rPr kumimoji="1" lang="zh-CN" altLang="en-US" smtClean="0"/>
              <a:t>53</a:t>
            </a:fld>
            <a:endParaRPr kumimoji="1" lang="zh-CN" altLang="en-US"/>
          </a:p>
        </p:txBody>
      </p:sp>
      <p:pic>
        <p:nvPicPr>
          <p:cNvPr id="7" name="图片 6"/>
          <p:cNvPicPr>
            <a:picLocks noChangeAspect="1"/>
          </p:cNvPicPr>
          <p:nvPr/>
        </p:nvPicPr>
        <p:blipFill>
          <a:blip r:embed="rId2"/>
          <a:stretch>
            <a:fillRect/>
          </a:stretch>
        </p:blipFill>
        <p:spPr>
          <a:xfrm>
            <a:off x="6676016" y="2411971"/>
            <a:ext cx="3921644" cy="3890355"/>
          </a:xfrm>
          <a:prstGeom prst="rect">
            <a:avLst/>
          </a:prstGeom>
        </p:spPr>
      </p:pic>
      <p:pic>
        <p:nvPicPr>
          <p:cNvPr id="8" name="图片 7"/>
          <p:cNvPicPr>
            <a:picLocks noChangeAspect="1"/>
          </p:cNvPicPr>
          <p:nvPr/>
        </p:nvPicPr>
        <p:blipFill>
          <a:blip r:embed="rId3"/>
          <a:stretch>
            <a:fillRect/>
          </a:stretch>
        </p:blipFill>
        <p:spPr>
          <a:xfrm>
            <a:off x="1122083" y="727866"/>
            <a:ext cx="4301588" cy="2705667"/>
          </a:xfrm>
          <a:prstGeom prst="rect">
            <a:avLst/>
          </a:prstGeom>
        </p:spPr>
      </p:pic>
      <p:pic>
        <p:nvPicPr>
          <p:cNvPr id="3" name="图片 2"/>
          <p:cNvPicPr>
            <a:picLocks noChangeAspect="1"/>
          </p:cNvPicPr>
          <p:nvPr/>
        </p:nvPicPr>
        <p:blipFill>
          <a:blip r:embed="rId4"/>
          <a:stretch>
            <a:fillRect/>
          </a:stretch>
        </p:blipFill>
        <p:spPr>
          <a:xfrm>
            <a:off x="6096000" y="1125386"/>
            <a:ext cx="4381500" cy="698500"/>
          </a:xfrm>
          <a:prstGeom prst="rect">
            <a:avLst/>
          </a:prstGeom>
          <a:solidFill>
            <a:schemeClr val="accent4">
              <a:lumMod val="60000"/>
              <a:lumOff val="40000"/>
            </a:schemeClr>
          </a:solidFill>
        </p:spPr>
      </p:pic>
      <p:sp>
        <p:nvSpPr>
          <p:cNvPr id="10" name="文本框 9"/>
          <p:cNvSpPr txBox="1"/>
          <p:nvPr/>
        </p:nvSpPr>
        <p:spPr>
          <a:xfrm>
            <a:off x="6278837" y="782839"/>
            <a:ext cx="4120295" cy="369332"/>
          </a:xfrm>
          <a:prstGeom prst="rect">
            <a:avLst/>
          </a:prstGeom>
          <a:noFill/>
        </p:spPr>
        <p:txBody>
          <a:bodyPr wrap="none" rtlCol="0">
            <a:spAutoFit/>
          </a:bodyPr>
          <a:lstStyle/>
          <a:p>
            <a:r>
              <a:rPr lang="is-IS" altLang="zh-CN" b="1"/>
              <a:t>Kang, Li, Lu, Phys.Rev</a:t>
            </a:r>
            <a:r>
              <a:rPr lang="is-IS" altLang="zh-CN" b="1" dirty="0"/>
              <a:t>. D81 (2010) 051901</a:t>
            </a:r>
            <a:endParaRPr kumimoji="1" lang="zh-CN" altLang="en-US" dirty="0"/>
          </a:p>
        </p:txBody>
      </p:sp>
      <p:pic>
        <p:nvPicPr>
          <p:cNvPr id="11" name="图片 10"/>
          <p:cNvPicPr>
            <a:picLocks noChangeAspect="1"/>
          </p:cNvPicPr>
          <p:nvPr/>
        </p:nvPicPr>
        <p:blipFill>
          <a:blip r:embed="rId5"/>
          <a:stretch>
            <a:fillRect/>
          </a:stretch>
        </p:blipFill>
        <p:spPr>
          <a:xfrm>
            <a:off x="1790981" y="4117736"/>
            <a:ext cx="2719951" cy="1958736"/>
          </a:xfrm>
          <a:prstGeom prst="rect">
            <a:avLst/>
          </a:prstGeom>
        </p:spPr>
      </p:pic>
      <p:sp>
        <p:nvSpPr>
          <p:cNvPr id="12" name="文本框 11"/>
          <p:cNvSpPr txBox="1"/>
          <p:nvPr/>
        </p:nvSpPr>
        <p:spPr>
          <a:xfrm>
            <a:off x="740854" y="3539317"/>
            <a:ext cx="3632982" cy="461665"/>
          </a:xfrm>
          <a:prstGeom prst="rect">
            <a:avLst/>
          </a:prstGeom>
          <a:noFill/>
        </p:spPr>
        <p:txBody>
          <a:bodyPr wrap="none" rtlCol="0">
            <a:spAutoFit/>
          </a:bodyPr>
          <a:lstStyle/>
          <a:p>
            <a:r>
              <a:rPr kumimoji="1" lang="en-US" altLang="zh-CN" sz="2400" b="1" dirty="0">
                <a:solidFill>
                  <a:srgbClr val="FF0000"/>
                </a:solidFill>
                <a:ea typeface="Heiti SC Light" charset="-122"/>
                <a:cs typeface="Heiti SC Light" charset="-122"/>
              </a:rPr>
              <a:t>To determine parameters: </a:t>
            </a:r>
            <a:r>
              <a:rPr kumimoji="1" lang="zh-CN" altLang="en-US" sz="2400" b="1" dirty="0">
                <a:solidFill>
                  <a:srgbClr val="FF0000"/>
                </a:solidFill>
                <a:ea typeface="Heiti SC Light" charset="-122"/>
                <a:cs typeface="Heiti SC Light" charset="-122"/>
              </a:rPr>
              <a:t> </a:t>
            </a:r>
          </a:p>
        </p:txBody>
      </p:sp>
    </p:spTree>
    <p:extLst>
      <p:ext uri="{BB962C8B-B14F-4D97-AF65-F5344CB8AC3E}">
        <p14:creationId xmlns:p14="http://schemas.microsoft.com/office/powerpoint/2010/main" val="3391180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791" y="0"/>
            <a:ext cx="10515600" cy="1091821"/>
          </a:xfrm>
        </p:spPr>
        <p:txBody>
          <a:bodyPr/>
          <a:lstStyle/>
          <a:p>
            <a:pPr algn="ctr"/>
            <a:r>
              <a:rPr lang="en-US" b="1" dirty="0">
                <a:latin typeface="Symbol" charset="2"/>
                <a:ea typeface="Symbol" charset="2"/>
                <a:cs typeface="Symbol" charset="2"/>
              </a:rPr>
              <a:t>S</a:t>
            </a:r>
            <a:r>
              <a:rPr lang="en-US" b="1" baseline="30000" dirty="0">
                <a:latin typeface="Symbol" charset="2"/>
                <a:ea typeface="Symbol" charset="2"/>
                <a:cs typeface="Symbol" charset="2"/>
              </a:rPr>
              <a:t>- </a:t>
            </a:r>
            <a:r>
              <a:rPr lang="en-US" b="1" baseline="30000" dirty="0">
                <a:latin typeface="+mn-lt"/>
                <a:ea typeface="Symbol" charset="2"/>
                <a:cs typeface="Symbol" charset="2"/>
              </a:rPr>
              <a:t> </a:t>
            </a:r>
            <a:r>
              <a:rPr lang="en-US" b="1" dirty="0">
                <a:latin typeface="+mn-lt"/>
              </a:rPr>
              <a:t> at BESIII</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37" y="3787546"/>
            <a:ext cx="5308600" cy="11557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763" y="2067446"/>
            <a:ext cx="12700" cy="127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477" y="1567890"/>
            <a:ext cx="5308600" cy="1743587"/>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flipH="1">
                <a:off x="6719897" y="2468325"/>
                <a:ext cx="4688494" cy="1446550"/>
              </a:xfrm>
              <a:prstGeom prst="rect">
                <a:avLst/>
              </a:prstGeom>
              <a:noFill/>
            </p:spPr>
            <p:txBody>
              <a:bodyPr wrap="square" rtlCol="0">
                <a:spAutoFit/>
              </a:bodyPr>
              <a:lstStyle/>
              <a:p>
                <a:r>
                  <a:rPr lang="en-US" sz="2400" b="1" dirty="0">
                    <a:solidFill>
                      <a:srgbClr val="0070C0"/>
                    </a:solidFill>
                    <a:latin typeface="Symbol" charset="2"/>
                    <a:ea typeface="Symbol" charset="2"/>
                    <a:cs typeface="Symbol" charset="2"/>
                  </a:rPr>
                  <a:t>a</a:t>
                </a:r>
                <a14:m>
                  <m:oMath xmlns:m="http://schemas.openxmlformats.org/officeDocument/2006/math">
                    <m:r>
                      <a:rPr lang="en-US" sz="2400" b="1" i="1" baseline="-25000" dirty="0" smtClean="0">
                        <a:solidFill>
                          <a:srgbClr val="0070C0"/>
                        </a:solidFill>
                        <a:latin typeface="Cambria Math" charset="0"/>
                        <a:ea typeface="Cambria Math" charset="0"/>
                        <a:cs typeface="Cambria Math" charset="0"/>
                      </a:rPr>
                      <m:t>−</m:t>
                    </m:r>
                  </m:oMath>
                </a14:m>
                <a:r>
                  <a:rPr lang="en-US" sz="2400" b="1" dirty="0">
                    <a:solidFill>
                      <a:srgbClr val="0070C0"/>
                    </a:solidFill>
                  </a:rPr>
                  <a:t>≈0 </a:t>
                </a:r>
                <a:r>
                  <a:rPr lang="en-US" sz="2400" b="1" dirty="0">
                    <a:solidFill>
                      <a:srgbClr val="0070C0"/>
                    </a:solidFill>
                    <a:sym typeface="Wingdings"/>
                  </a:rPr>
                  <a:t> 1 partial wave dominates</a:t>
                </a:r>
              </a:p>
              <a:p>
                <a:r>
                  <a:rPr lang="en-US" sz="2400" b="1" dirty="0">
                    <a:solidFill>
                      <a:srgbClr val="0070C0"/>
                    </a:solidFill>
                    <a:sym typeface="Wingdings"/>
                  </a:rPr>
                  <a:t>	</a:t>
                </a:r>
                <a:r>
                  <a:rPr lang="en-US" sz="2000" b="1" dirty="0">
                    <a:solidFill>
                      <a:srgbClr val="0070C0"/>
                    </a:solidFill>
                    <a:sym typeface="Wingdings"/>
                  </a:rPr>
                  <a:t>interference is small not</a:t>
                </a:r>
              </a:p>
              <a:p>
                <a:r>
                  <a:rPr lang="en-US" sz="2000" b="1" dirty="0">
                    <a:solidFill>
                      <a:srgbClr val="0070C0"/>
                    </a:solidFill>
                    <a:sym typeface="Wingdings"/>
                  </a:rPr>
                  <a:t>	well suited for </a:t>
                </a:r>
                <a:r>
                  <a:rPr lang="en-US" sz="2000" b="1" dirty="0">
                    <a:solidFill>
                      <a:srgbClr val="0070C0"/>
                    </a:solidFill>
                    <a:latin typeface="Symbol" charset="2"/>
                    <a:ea typeface="Symbol" charset="2"/>
                    <a:cs typeface="Symbol" charset="2"/>
                    <a:sym typeface="Wingdings"/>
                  </a:rPr>
                  <a:t>a</a:t>
                </a:r>
                <a:r>
                  <a:rPr lang="en-US" sz="2000" b="1" baseline="-25000" dirty="0">
                    <a:solidFill>
                      <a:srgbClr val="0070C0"/>
                    </a:solidFill>
                    <a:latin typeface="Symbol" charset="2"/>
                    <a:ea typeface="Symbol" charset="2"/>
                    <a:cs typeface="Symbol" charset="2"/>
                    <a:sym typeface="Wingdings"/>
                  </a:rPr>
                  <a:t>-</a:t>
                </a:r>
                <a:r>
                  <a:rPr lang="en-US" sz="2000" b="1" dirty="0">
                    <a:solidFill>
                      <a:srgbClr val="0070C0"/>
                    </a:solidFill>
                    <a:sym typeface="Wingdings"/>
                  </a:rPr>
                  <a:t>+</a:t>
                </a:r>
                <a:r>
                  <a:rPr lang="en-US" sz="2000" b="1" dirty="0">
                    <a:solidFill>
                      <a:srgbClr val="0070C0"/>
                    </a:solidFill>
                    <a:latin typeface="Symbol" charset="2"/>
                    <a:ea typeface="Symbol" charset="2"/>
                    <a:cs typeface="Symbol" charset="2"/>
                    <a:sym typeface="Wingdings"/>
                  </a:rPr>
                  <a:t>a</a:t>
                </a:r>
                <a:r>
                  <a:rPr lang="en-US" sz="2000" b="1" baseline="-25000" dirty="0">
                    <a:solidFill>
                      <a:srgbClr val="0070C0"/>
                    </a:solidFill>
                    <a:sym typeface="Wingdings"/>
                  </a:rPr>
                  <a:t>+</a:t>
                </a:r>
                <a:r>
                  <a:rPr lang="en-US" sz="2000" b="1" dirty="0">
                    <a:solidFill>
                      <a:srgbClr val="0070C0"/>
                    </a:solidFill>
                    <a:sym typeface="Wingdings"/>
                  </a:rPr>
                  <a:t>/</a:t>
                </a:r>
                <a:r>
                  <a:rPr lang="en-US" sz="2000" b="1" dirty="0">
                    <a:solidFill>
                      <a:srgbClr val="0070C0"/>
                    </a:solidFill>
                    <a:latin typeface="Symbol" charset="2"/>
                    <a:ea typeface="Symbol" charset="2"/>
                    <a:cs typeface="Symbol" charset="2"/>
                    <a:sym typeface="Wingdings"/>
                  </a:rPr>
                  <a:t>a</a:t>
                </a:r>
                <a:r>
                  <a:rPr lang="en-US" sz="2000" b="1" baseline="-25000" dirty="0">
                    <a:solidFill>
                      <a:srgbClr val="0070C0"/>
                    </a:solidFill>
                    <a:latin typeface="Symbol" charset="2"/>
                    <a:ea typeface="Symbol" charset="2"/>
                    <a:cs typeface="Symbol" charset="2"/>
                    <a:sym typeface="Wingdings"/>
                  </a:rPr>
                  <a:t>-</a:t>
                </a:r>
                <a:r>
                  <a:rPr lang="en-US" sz="2000" b="1" dirty="0">
                    <a:solidFill>
                      <a:srgbClr val="0070C0"/>
                    </a:solidFill>
                    <a:latin typeface="Symbol" charset="2"/>
                    <a:ea typeface="Symbol" charset="2"/>
                    <a:cs typeface="Symbol" charset="2"/>
                    <a:sym typeface="Wingdings"/>
                  </a:rPr>
                  <a:t>- a</a:t>
                </a:r>
                <a:r>
                  <a:rPr lang="en-US" sz="2000" b="1" baseline="-25000" dirty="0">
                    <a:solidFill>
                      <a:srgbClr val="0070C0"/>
                    </a:solidFill>
                    <a:sym typeface="Wingdings"/>
                  </a:rPr>
                  <a:t>+</a:t>
                </a:r>
              </a:p>
              <a:p>
                <a:r>
                  <a:rPr lang="en-US" sz="2000" b="1" dirty="0">
                    <a:solidFill>
                      <a:srgbClr val="0070C0"/>
                    </a:solidFill>
                    <a:sym typeface="Wingdings"/>
                  </a:rPr>
                  <a:t>	measurements</a:t>
                </a:r>
                <a:endParaRPr lang="en-US" sz="2000" b="1" dirty="0">
                  <a:solidFill>
                    <a:srgbClr val="0070C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flipH="1">
                <a:off x="6719897" y="2468325"/>
                <a:ext cx="4688494" cy="1446550"/>
              </a:xfrm>
              <a:prstGeom prst="rect">
                <a:avLst/>
              </a:prstGeom>
              <a:blipFill rotWithShape="0">
                <a:blip r:embed="rId5"/>
                <a:stretch>
                  <a:fillRect l="-1951" t="-4219" b="-67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flipH="1">
                <a:off x="6719896" y="4136256"/>
                <a:ext cx="5060624" cy="769441"/>
              </a:xfrm>
              <a:prstGeom prst="rect">
                <a:avLst/>
              </a:prstGeom>
              <a:noFill/>
            </p:spPr>
            <p:txBody>
              <a:bodyPr wrap="square" rtlCol="0">
                <a:spAutoFit/>
              </a:bodyPr>
              <a:lstStyle/>
              <a:p>
                <a:r>
                  <a:rPr lang="en-US" sz="2400" b="1" dirty="0">
                    <a:solidFill>
                      <a:srgbClr val="FF0000"/>
                    </a:solidFill>
                  </a:rPr>
                  <a:t>no measurements of </a:t>
                </a:r>
                <a:r>
                  <a:rPr lang="en-US" sz="2400" b="1" dirty="0">
                    <a:solidFill>
                      <a:srgbClr val="FF0000"/>
                    </a:solidFill>
                    <a:latin typeface="Symbol" charset="2"/>
                    <a:ea typeface="Symbol" charset="2"/>
                    <a:cs typeface="Symbol" charset="2"/>
                  </a:rPr>
                  <a:t>a</a:t>
                </a:r>
                <a:r>
                  <a:rPr lang="en-US" sz="2400" b="1" baseline="-25000" dirty="0">
                    <a:solidFill>
                      <a:srgbClr val="FF0000"/>
                    </a:solidFill>
                    <a:latin typeface="Symbol" charset="2"/>
                    <a:ea typeface="Symbol" charset="2"/>
                    <a:cs typeface="Symbol" charset="2"/>
                  </a:rPr>
                  <a:t>+ </a:t>
                </a:r>
                <a:r>
                  <a:rPr lang="en-US" sz="2400" b="1" dirty="0">
                    <a:solidFill>
                      <a:srgbClr val="FF0000"/>
                    </a:solidFill>
                    <a:latin typeface="Symbol" charset="2"/>
                    <a:ea typeface="Symbol" charset="2"/>
                    <a:cs typeface="Symbol" charset="2"/>
                  </a:rPr>
                  <a:t> </a:t>
                </a:r>
                <a:r>
                  <a:rPr lang="en-US" sz="2400" b="1" dirty="0">
                    <a:solidFill>
                      <a:srgbClr val="FF0000"/>
                    </a:solidFill>
                    <a:ea typeface="Symbol" charset="2"/>
                    <a:cs typeface="Symbol" charset="2"/>
                  </a:rPr>
                  <a:t>for </a:t>
                </a:r>
                <a14:m>
                  <m:oMath xmlns:m="http://schemas.openxmlformats.org/officeDocument/2006/math">
                    <m:acc>
                      <m:accPr>
                        <m:chr m:val="̅"/>
                        <m:ctrlPr>
                          <a:rPr lang="zh-CN" altLang="en-US" sz="2400" b="1" i="1">
                            <a:solidFill>
                              <a:srgbClr val="FF0000"/>
                            </a:solidFill>
                            <a:latin typeface="Cambria Math" panose="02040503050406030204" pitchFamily="18" charset="0"/>
                            <a:ea typeface="Symbol" charset="2"/>
                            <a:cs typeface="Symbol" charset="2"/>
                          </a:rPr>
                        </m:ctrlPr>
                      </m:accPr>
                      <m:e>
                        <m:r>
                          <a:rPr lang="zh-CN" altLang="en-US" sz="2400" b="1" i="1">
                            <a:solidFill>
                              <a:srgbClr val="FF0000"/>
                            </a:solidFill>
                            <a:latin typeface="Cambria Math" charset="0"/>
                            <a:ea typeface="Cambria Math" charset="0"/>
                            <a:cs typeface="Cambria Math" charset="0"/>
                          </a:rPr>
                          <m:t>𝚺</m:t>
                        </m:r>
                      </m:e>
                    </m:acc>
                    <m:r>
                      <a:rPr lang="en-US" altLang="zh-CN" sz="2400" b="1" i="1" baseline="30000" smtClean="0">
                        <a:solidFill>
                          <a:srgbClr val="FF0000"/>
                        </a:solidFill>
                        <a:latin typeface="Cambria Math" charset="0"/>
                        <a:ea typeface="Cambria Math" charset="0"/>
                        <a:cs typeface="Cambria Math" charset="0"/>
                      </a:rPr>
                      <m:t>+</m:t>
                    </m:r>
                  </m:oMath>
                </a14:m>
                <a:endParaRPr lang="en-US" altLang="zh-CN" sz="2400" b="1" baseline="30000" dirty="0">
                  <a:solidFill>
                    <a:srgbClr val="FF0000"/>
                  </a:solidFill>
                </a:endParaRPr>
              </a:p>
              <a:p>
                <a:endParaRPr lang="en-US" sz="2000" b="1" dirty="0"/>
              </a:p>
            </p:txBody>
          </p:sp>
        </mc:Choice>
        <mc:Fallback xmlns="">
          <p:sp>
            <p:nvSpPr>
              <p:cNvPr id="9" name="TextBox 8"/>
              <p:cNvSpPr txBox="1">
                <a:spLocks noRot="1" noChangeAspect="1" noMove="1" noResize="1" noEditPoints="1" noAdjustHandles="1" noChangeArrowheads="1" noChangeShapeType="1" noTextEdit="1"/>
              </p:cNvSpPr>
              <p:nvPr/>
            </p:nvSpPr>
            <p:spPr>
              <a:xfrm flipH="1">
                <a:off x="6719896" y="4136256"/>
                <a:ext cx="5060624" cy="769441"/>
              </a:xfrm>
              <a:prstGeom prst="rect">
                <a:avLst/>
              </a:prstGeom>
              <a:blipFill rotWithShape="0">
                <a:blip r:embed="rId6"/>
                <a:stretch>
                  <a:fillRect l="-1805" t="-7937"/>
                </a:stretch>
              </a:blipFill>
            </p:spPr>
            <p:txBody>
              <a:bodyPr/>
              <a:lstStyle/>
              <a:p>
                <a:r>
                  <a:rPr lang="zh-CN" altLang="en-US">
                    <a:noFill/>
                  </a:rPr>
                  <a:t> </a:t>
                </a:r>
              </a:p>
            </p:txBody>
          </p:sp>
        </mc:Fallback>
      </mc:AlternateContent>
      <p:sp>
        <p:nvSpPr>
          <p:cNvPr id="10" name="TextBox 9"/>
          <p:cNvSpPr txBox="1"/>
          <p:nvPr/>
        </p:nvSpPr>
        <p:spPr>
          <a:xfrm flipH="1">
            <a:off x="6719897" y="4943431"/>
            <a:ext cx="4915745" cy="769441"/>
          </a:xfrm>
          <a:prstGeom prst="rect">
            <a:avLst/>
          </a:prstGeom>
          <a:noFill/>
        </p:spPr>
        <p:txBody>
          <a:bodyPr wrap="square" rtlCol="0">
            <a:spAutoFit/>
          </a:bodyPr>
          <a:lstStyle/>
          <a:p>
            <a:r>
              <a:rPr lang="en-US" sz="2400" b="1" dirty="0"/>
              <a:t>single dominant decay mode</a:t>
            </a:r>
          </a:p>
          <a:p>
            <a:r>
              <a:rPr lang="en-US" sz="2000" b="1" dirty="0"/>
              <a:t>	no suitable for </a:t>
            </a:r>
            <a:r>
              <a:rPr lang="en-US" sz="2000" b="1" dirty="0">
                <a:latin typeface="Symbol" charset="2"/>
                <a:ea typeface="Symbol" charset="2"/>
                <a:cs typeface="Symbol" charset="2"/>
              </a:rPr>
              <a:t>DG</a:t>
            </a:r>
            <a:r>
              <a:rPr lang="en-US" sz="2000" b="1" dirty="0"/>
              <a:t> measurements</a:t>
            </a:r>
          </a:p>
        </p:txBody>
      </p:sp>
      <p:sp>
        <p:nvSpPr>
          <p:cNvPr id="11" name="TextBox 10"/>
          <p:cNvSpPr txBox="1"/>
          <p:nvPr/>
        </p:nvSpPr>
        <p:spPr>
          <a:xfrm flipH="1">
            <a:off x="6719897" y="1210686"/>
            <a:ext cx="4561486" cy="1138773"/>
          </a:xfrm>
          <a:prstGeom prst="rect">
            <a:avLst/>
          </a:prstGeom>
          <a:noFill/>
        </p:spPr>
        <p:txBody>
          <a:bodyPr wrap="square" rtlCol="0">
            <a:spAutoFit/>
          </a:bodyPr>
          <a:lstStyle/>
          <a:p>
            <a:r>
              <a:rPr lang="en-US" sz="2400" b="1" dirty="0"/>
              <a:t>40</a:t>
            </a:r>
            <a:r>
              <a:rPr lang="en-US" sz="2400" b="1" dirty="0">
                <a:latin typeface="Symbol" charset="2"/>
                <a:ea typeface="Symbol" charset="2"/>
                <a:cs typeface="Symbol" charset="2"/>
              </a:rPr>
              <a:t>~</a:t>
            </a:r>
            <a:r>
              <a:rPr lang="en-US" sz="2400" b="1" dirty="0"/>
              <a:t>50 year-old measurements,</a:t>
            </a:r>
          </a:p>
          <a:p>
            <a:r>
              <a:rPr lang="en-US" sz="2400" b="1" dirty="0"/>
              <a:t>      </a:t>
            </a:r>
            <a:r>
              <a:rPr lang="en-US" sz="2000" b="1" dirty="0"/>
              <a:t>probably wrong for the same reason</a:t>
            </a:r>
          </a:p>
          <a:p>
            <a:r>
              <a:rPr lang="en-US" sz="2000" b="1" dirty="0"/>
              <a:t>       the </a:t>
            </a:r>
            <a:r>
              <a:rPr lang="en-US" sz="2000" b="1" dirty="0">
                <a:latin typeface="Symbol" charset="2"/>
                <a:ea typeface="Symbol" charset="2"/>
                <a:cs typeface="Symbol" charset="2"/>
              </a:rPr>
              <a:t>L</a:t>
            </a:r>
            <a:r>
              <a:rPr lang="en-US" sz="2000" b="1" dirty="0"/>
              <a:t> measurements were wrong </a:t>
            </a:r>
          </a:p>
        </p:txBody>
      </p:sp>
      <p:sp>
        <p:nvSpPr>
          <p:cNvPr id="7" name="幻灯片编号占位符 6"/>
          <p:cNvSpPr>
            <a:spLocks noGrp="1"/>
          </p:cNvSpPr>
          <p:nvPr>
            <p:ph type="sldNum" sz="quarter" idx="12"/>
          </p:nvPr>
        </p:nvSpPr>
        <p:spPr/>
        <p:txBody>
          <a:bodyPr/>
          <a:lstStyle/>
          <a:p>
            <a:fld id="{3880D999-AB6E-D04A-B8ED-211468A87D9E}" type="slidenum">
              <a:rPr kumimoji="1" lang="zh-CN" altLang="en-US" smtClean="0"/>
              <a:t>54</a:t>
            </a:fld>
            <a:endParaRPr kumimoji="1" lang="zh-CN" altLang="en-US"/>
          </a:p>
        </p:txBody>
      </p:sp>
      <p:sp>
        <p:nvSpPr>
          <p:cNvPr id="12" name="TextBox 17"/>
          <p:cNvSpPr txBox="1"/>
          <p:nvPr/>
        </p:nvSpPr>
        <p:spPr>
          <a:xfrm rot="10800000" flipH="1">
            <a:off x="9422695" y="4170279"/>
            <a:ext cx="326571" cy="369332"/>
          </a:xfrm>
          <a:prstGeom prst="rect">
            <a:avLst/>
          </a:prstGeom>
          <a:noFill/>
        </p:spPr>
        <p:txBody>
          <a:bodyPr wrap="square" rtlCol="0">
            <a:spAutoFit/>
          </a:bodyPr>
          <a:lstStyle/>
          <a:p>
            <a:r>
              <a:rPr lang="en-US" dirty="0">
                <a:solidFill>
                  <a:srgbClr val="FF0000"/>
                </a:solidFill>
              </a:rPr>
              <a:t>_</a:t>
            </a:r>
          </a:p>
        </p:txBody>
      </p:sp>
      <p:sp>
        <p:nvSpPr>
          <p:cNvPr id="13" name="文本框 12">
            <a:extLst>
              <a:ext uri="{FF2B5EF4-FFF2-40B4-BE49-F238E27FC236}">
                <a16:creationId xmlns:a16="http://schemas.microsoft.com/office/drawing/2014/main" id="{E3D89D8F-4213-EEFB-DED9-D2924E3059A1}"/>
              </a:ext>
            </a:extLst>
          </p:cNvPr>
          <p:cNvSpPr txBox="1"/>
          <p:nvPr/>
        </p:nvSpPr>
        <p:spPr>
          <a:xfrm>
            <a:off x="2335427" y="5955957"/>
            <a:ext cx="6292364" cy="492443"/>
          </a:xfrm>
          <a:prstGeom prst="rect">
            <a:avLst/>
          </a:prstGeom>
          <a:solidFill>
            <a:srgbClr val="FFFF00"/>
          </a:solidFill>
        </p:spPr>
        <p:txBody>
          <a:bodyPr wrap="none" rtlCol="0">
            <a:spAutoFit/>
          </a:bodyPr>
          <a:lstStyle/>
          <a:p>
            <a:r>
              <a:rPr kumimoji="1" lang="en-US" altLang="zh-CN" sz="2600" dirty="0">
                <a:solidFill>
                  <a:srgbClr val="FF0000"/>
                </a:solidFill>
              </a:rPr>
              <a:t>BESIII</a:t>
            </a:r>
            <a:r>
              <a:rPr kumimoji="1" lang="zh-CN" altLang="en-US" sz="2600" dirty="0">
                <a:solidFill>
                  <a:srgbClr val="FF0000"/>
                </a:solidFill>
              </a:rPr>
              <a:t> </a:t>
            </a:r>
            <a:r>
              <a:rPr kumimoji="1" lang="en-US" altLang="zh-CN" sz="2600" dirty="0">
                <a:solidFill>
                  <a:srgbClr val="FF0000"/>
                </a:solidFill>
              </a:rPr>
              <a:t>analysis is underway, will appear soon. </a:t>
            </a:r>
            <a:endParaRPr kumimoji="1" lang="zh-CN" altLang="en-US" sz="2600" dirty="0">
              <a:solidFill>
                <a:srgbClr val="FF0000"/>
              </a:solidFill>
            </a:endParaRPr>
          </a:p>
        </p:txBody>
      </p:sp>
    </p:spTree>
    <p:extLst>
      <p:ext uri="{BB962C8B-B14F-4D97-AF65-F5344CB8AC3E}">
        <p14:creationId xmlns:p14="http://schemas.microsoft.com/office/powerpoint/2010/main" val="10098281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BD458E-F55F-27EB-C830-1A8A1F7BB71B}"/>
              </a:ext>
            </a:extLst>
          </p:cNvPr>
          <p:cNvSpPr>
            <a:spLocks noGrp="1"/>
          </p:cNvSpPr>
          <p:nvPr>
            <p:ph type="title"/>
          </p:nvPr>
        </p:nvSpPr>
        <p:spPr>
          <a:xfrm>
            <a:off x="296517" y="184833"/>
            <a:ext cx="11598965" cy="743158"/>
          </a:xfrm>
        </p:spPr>
        <p:txBody>
          <a:bodyPr>
            <a:noAutofit/>
          </a:bodyPr>
          <a:lstStyle/>
          <a:p>
            <a:pPr algn="ctr"/>
            <a:r>
              <a:rPr lang="en-US" altLang="zh-CN" sz="4000" dirty="0">
                <a:solidFill>
                  <a:srgbClr val="0070C0"/>
                </a:solidFill>
                <a:latin typeface="+mn-lt"/>
              </a:rPr>
              <a:t>BESIII achievements on hyperon physics</a:t>
            </a:r>
            <a:endParaRPr lang="zh-CN" altLang="en-US" sz="4000" dirty="0">
              <a:solidFill>
                <a:schemeClr val="bg1"/>
              </a:solidFill>
              <a:latin typeface="+mj-ea"/>
            </a:endParaRPr>
          </a:p>
        </p:txBody>
      </p:sp>
      <p:sp>
        <p:nvSpPr>
          <p:cNvPr id="6" name="灯片编号占位符 5">
            <a:extLst>
              <a:ext uri="{FF2B5EF4-FFF2-40B4-BE49-F238E27FC236}">
                <a16:creationId xmlns:a16="http://schemas.microsoft.com/office/drawing/2014/main" id="{70E045A3-73F0-2E0F-A49B-0FDFAC76B4FB}"/>
              </a:ext>
            </a:extLst>
          </p:cNvPr>
          <p:cNvSpPr>
            <a:spLocks noGrp="1"/>
          </p:cNvSpPr>
          <p:nvPr>
            <p:ph type="sldNum" sz="quarter" idx="12"/>
          </p:nvPr>
        </p:nvSpPr>
        <p:spPr>
          <a:xfrm>
            <a:off x="8610600" y="6476670"/>
            <a:ext cx="2743200" cy="365125"/>
          </a:xfrm>
        </p:spPr>
        <p:txBody>
          <a:bodyPr/>
          <a:lstStyle/>
          <a:p>
            <a:fld id="{92135CAB-D099-4CC5-B93B-F751150FBE57}" type="slidenum">
              <a:rPr lang="zh-CN" altLang="en-US" smtClean="0"/>
              <a:t>55</a:t>
            </a:fld>
            <a:endParaRPr lang="zh-CN" altLang="en-US"/>
          </a:p>
        </p:txBody>
      </p:sp>
      <mc:AlternateContent xmlns:mc="http://schemas.openxmlformats.org/markup-compatibility/2006" xmlns:a14="http://schemas.microsoft.com/office/drawing/2010/main">
        <mc:Choice Requires="a14">
          <p:graphicFrame>
            <p:nvGraphicFramePr>
              <p:cNvPr id="3" name="表格 6">
                <a:extLst>
                  <a:ext uri="{FF2B5EF4-FFF2-40B4-BE49-F238E27FC236}">
                    <a16:creationId xmlns:a16="http://schemas.microsoft.com/office/drawing/2014/main" id="{C4F448CC-FDF2-34D6-3432-577BFE9171F3}"/>
                  </a:ext>
                </a:extLst>
              </p:cNvPr>
              <p:cNvGraphicFramePr>
                <a:graphicFrameLocks noGrp="1"/>
              </p:cNvGraphicFramePr>
              <p:nvPr/>
            </p:nvGraphicFramePr>
            <p:xfrm>
              <a:off x="1341781" y="1452155"/>
              <a:ext cx="9233453" cy="3624820"/>
            </p:xfrm>
            <a:graphic>
              <a:graphicData uri="http://schemas.openxmlformats.org/drawingml/2006/table">
                <a:tbl>
                  <a:tblPr firstRow="1" bandRow="1">
                    <a:tableStyleId>{5940675A-B579-460E-94D1-54222C63F5DA}</a:tableStyleId>
                  </a:tblPr>
                  <a:tblGrid>
                    <a:gridCol w="1277439">
                      <a:extLst>
                        <a:ext uri="{9D8B030D-6E8A-4147-A177-3AD203B41FA5}">
                          <a16:colId xmlns:a16="http://schemas.microsoft.com/office/drawing/2014/main" val="3486090666"/>
                        </a:ext>
                      </a:extLst>
                    </a:gridCol>
                    <a:gridCol w="2045545">
                      <a:extLst>
                        <a:ext uri="{9D8B030D-6E8A-4147-A177-3AD203B41FA5}">
                          <a16:colId xmlns:a16="http://schemas.microsoft.com/office/drawing/2014/main" val="860277337"/>
                        </a:ext>
                      </a:extLst>
                    </a:gridCol>
                    <a:gridCol w="1815547">
                      <a:extLst>
                        <a:ext uri="{9D8B030D-6E8A-4147-A177-3AD203B41FA5}">
                          <a16:colId xmlns:a16="http://schemas.microsoft.com/office/drawing/2014/main" val="3842200770"/>
                        </a:ext>
                      </a:extLst>
                    </a:gridCol>
                    <a:gridCol w="1961322">
                      <a:extLst>
                        <a:ext uri="{9D8B030D-6E8A-4147-A177-3AD203B41FA5}">
                          <a16:colId xmlns:a16="http://schemas.microsoft.com/office/drawing/2014/main" val="3902885695"/>
                        </a:ext>
                      </a:extLst>
                    </a:gridCol>
                    <a:gridCol w="2133600">
                      <a:extLst>
                        <a:ext uri="{9D8B030D-6E8A-4147-A177-3AD203B41FA5}">
                          <a16:colId xmlns:a16="http://schemas.microsoft.com/office/drawing/2014/main" val="769587603"/>
                        </a:ext>
                      </a:extLst>
                    </a:gridCol>
                  </a:tblGrid>
                  <a:tr h="362482">
                    <a:tc>
                      <a:txBody>
                        <a:bodyPr/>
                        <a:lstStyle/>
                        <a:p>
                          <a:pPr algn="ctr"/>
                          <a:r>
                            <a:rPr lang="en-US" altLang="zh-CN" sz="1400" dirty="0">
                              <a:latin typeface="Times New Roman" panose="02020603050405020304" pitchFamily="18" charset="0"/>
                              <a:cs typeface="Times New Roman" panose="02020603050405020304" pitchFamily="18" charset="0"/>
                            </a:rPr>
                            <a:t>Parameters</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m:rPr>
                                    <m:sty m:val="p"/>
                                  </m:rPr>
                                  <a:rPr lang="en-US" altLang="zh-CN" sz="1400" b="0" i="0" smtClean="0">
                                    <a:latin typeface="Cambria Math" panose="02040503050406030204" pitchFamily="18" charset="0"/>
                                  </a:rPr>
                                  <m:t>Λ</m:t>
                                </m:r>
                                <m:acc>
                                  <m:accPr>
                                    <m:chr m:val="̅"/>
                                    <m:ctrlPr>
                                      <a:rPr lang="en-US" altLang="zh-CN" sz="1400" b="0" i="1" smtClean="0">
                                        <a:latin typeface="Cambria Math" panose="02040503050406030204" pitchFamily="18" charset="0"/>
                                      </a:rPr>
                                    </m:ctrlPr>
                                  </m:accPr>
                                  <m:e>
                                    <m:r>
                                      <m:rPr>
                                        <m:sty m:val="p"/>
                                      </m:rPr>
                                      <a:rPr lang="en-US" altLang="zh-CN" sz="1400" b="0" i="0" smtClean="0">
                                        <a:latin typeface="Cambria Math" panose="02040503050406030204" pitchFamily="18" charset="0"/>
                                      </a:rPr>
                                      <m:t>Λ</m:t>
                                    </m:r>
                                  </m:e>
                                </m:acc>
                              </m:oMath>
                            </m:oMathPara>
                          </a14:m>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altLang="zh-CN" sz="1400" b="0" i="1" smtClean="0">
                                        <a:latin typeface="Cambria Math" panose="02040503050406030204" pitchFamily="18" charset="0"/>
                                      </a:rPr>
                                    </m:ctrlPr>
                                  </m:sSupPr>
                                  <m:e>
                                    <m:r>
                                      <m:rPr>
                                        <m:sty m:val="p"/>
                                      </m:rPr>
                                      <a:rPr lang="en-US" altLang="zh-CN" sz="1400" b="0" i="0" smtClean="0">
                                        <a:latin typeface="Cambria Math" panose="02040503050406030204" pitchFamily="18" charset="0"/>
                                      </a:rPr>
                                      <m:t>Σ</m:t>
                                    </m:r>
                                  </m:e>
                                  <m:sup>
                                    <m:r>
                                      <a:rPr lang="en-US" altLang="zh-CN" sz="1400" b="0" i="1" smtClean="0">
                                        <a:latin typeface="Cambria Math" panose="02040503050406030204" pitchFamily="18" charset="0"/>
                                      </a:rPr>
                                      <m:t>+</m:t>
                                    </m:r>
                                  </m:sup>
                                </m:sSup>
                                <m:sSup>
                                  <m:sSupPr>
                                    <m:ctrlPr>
                                      <a:rPr lang="en-US" altLang="zh-CN" sz="1400" b="0" i="1" smtClean="0">
                                        <a:latin typeface="Cambria Math" panose="02040503050406030204" pitchFamily="18" charset="0"/>
                                      </a:rPr>
                                    </m:ctrlPr>
                                  </m:sSupPr>
                                  <m:e>
                                    <m:acc>
                                      <m:accPr>
                                        <m:chr m:val="̅"/>
                                        <m:ctrlPr>
                                          <a:rPr lang="en-US" altLang="zh-CN" sz="1400" b="0" i="1" smtClean="0">
                                            <a:latin typeface="Cambria Math" panose="02040503050406030204" pitchFamily="18" charset="0"/>
                                          </a:rPr>
                                        </m:ctrlPr>
                                      </m:accPr>
                                      <m:e>
                                        <m:r>
                                          <m:rPr>
                                            <m:sty m:val="p"/>
                                          </m:rPr>
                                          <a:rPr lang="en-US" altLang="zh-CN" sz="1400" b="0" i="0" smtClean="0">
                                            <a:latin typeface="Cambria Math" panose="02040503050406030204" pitchFamily="18" charset="0"/>
                                          </a:rPr>
                                          <m:t>Σ</m:t>
                                        </m:r>
                                      </m:e>
                                    </m:acc>
                                  </m:e>
                                  <m:sup>
                                    <m:r>
                                      <a:rPr lang="en-US" altLang="zh-CN" sz="1400" b="0" i="1" smtClean="0">
                                        <a:latin typeface="Cambria Math" panose="02040503050406030204" pitchFamily="18" charset="0"/>
                                      </a:rPr>
                                      <m:t>−</m:t>
                                    </m:r>
                                  </m:sup>
                                </m:sSup>
                              </m:oMath>
                            </m:oMathPara>
                          </a14:m>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altLang="zh-CN" sz="1400" b="0" i="1" smtClean="0">
                                        <a:latin typeface="Cambria Math" panose="02040503050406030204" pitchFamily="18" charset="0"/>
                                      </a:rPr>
                                    </m:ctrlPr>
                                  </m:sSupPr>
                                  <m:e>
                                    <m:r>
                                      <m:rPr>
                                        <m:sty m:val="p"/>
                                      </m:rPr>
                                      <a:rPr lang="en-US" altLang="zh-CN" sz="1400" b="0" i="0" smtClean="0">
                                        <a:latin typeface="Cambria Math" panose="02040503050406030204" pitchFamily="18" charset="0"/>
                                      </a:rPr>
                                      <m:t>Ξ</m:t>
                                    </m:r>
                                  </m:e>
                                  <m:sup>
                                    <m:r>
                                      <a:rPr lang="en-US" altLang="zh-CN" sz="1400" b="0" i="1" smtClean="0">
                                        <a:latin typeface="Cambria Math" panose="02040503050406030204" pitchFamily="18" charset="0"/>
                                      </a:rPr>
                                      <m:t>−</m:t>
                                    </m:r>
                                  </m:sup>
                                </m:sSup>
                                <m:sSup>
                                  <m:sSupPr>
                                    <m:ctrlPr>
                                      <a:rPr lang="en-US" altLang="zh-CN" sz="1400" b="0" i="1" smtClean="0">
                                        <a:latin typeface="Cambria Math" panose="02040503050406030204" pitchFamily="18" charset="0"/>
                                      </a:rPr>
                                    </m:ctrlPr>
                                  </m:sSupPr>
                                  <m:e>
                                    <m:acc>
                                      <m:accPr>
                                        <m:chr m:val="̅"/>
                                        <m:ctrlPr>
                                          <a:rPr lang="en-US" altLang="zh-CN" sz="1400" b="0" i="1" smtClean="0">
                                            <a:latin typeface="Cambria Math" panose="02040503050406030204" pitchFamily="18" charset="0"/>
                                          </a:rPr>
                                        </m:ctrlPr>
                                      </m:accPr>
                                      <m:e>
                                        <m:r>
                                          <m:rPr>
                                            <m:sty m:val="p"/>
                                          </m:rPr>
                                          <a:rPr lang="en-US" altLang="zh-CN" sz="1400" b="0" i="0" smtClean="0">
                                            <a:latin typeface="Cambria Math" panose="02040503050406030204" pitchFamily="18" charset="0"/>
                                          </a:rPr>
                                          <m:t>Ξ</m:t>
                                        </m:r>
                                      </m:e>
                                    </m:acc>
                                  </m:e>
                                  <m:sup>
                                    <m:r>
                                      <a:rPr lang="en-US" altLang="zh-CN" sz="1400" b="0" i="1" smtClean="0">
                                        <a:latin typeface="Cambria Math" panose="02040503050406030204" pitchFamily="18" charset="0"/>
                                      </a:rPr>
                                      <m:t>+</m:t>
                                    </m:r>
                                  </m:sup>
                                </m:sSup>
                              </m:oMath>
                            </m:oMathPara>
                          </a14:m>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altLang="zh-CN" sz="1400" b="0" i="1" smtClean="0">
                                        <a:latin typeface="Cambria Math" panose="02040503050406030204" pitchFamily="18" charset="0"/>
                                      </a:rPr>
                                    </m:ctrlPr>
                                  </m:sSupPr>
                                  <m:e>
                                    <m:r>
                                      <m:rPr>
                                        <m:sty m:val="p"/>
                                      </m:rPr>
                                      <a:rPr lang="en-US" altLang="zh-CN" sz="1400" b="0" i="0" smtClean="0">
                                        <a:latin typeface="Cambria Math" panose="02040503050406030204" pitchFamily="18" charset="0"/>
                                      </a:rPr>
                                      <m:t>Ξ</m:t>
                                    </m:r>
                                  </m:e>
                                  <m:sup>
                                    <m:r>
                                      <a:rPr lang="en-US" altLang="zh-CN" sz="1400" b="0" i="1" smtClean="0">
                                        <a:latin typeface="Cambria Math" panose="02040503050406030204" pitchFamily="18" charset="0"/>
                                      </a:rPr>
                                      <m:t>0</m:t>
                                    </m:r>
                                  </m:sup>
                                </m:sSup>
                                <m:sSup>
                                  <m:sSupPr>
                                    <m:ctrlPr>
                                      <a:rPr lang="en-US" altLang="zh-CN" sz="1400" b="0" i="1" smtClean="0">
                                        <a:latin typeface="Cambria Math" panose="02040503050406030204" pitchFamily="18" charset="0"/>
                                      </a:rPr>
                                    </m:ctrlPr>
                                  </m:sSupPr>
                                  <m:e>
                                    <m:acc>
                                      <m:accPr>
                                        <m:chr m:val="̅"/>
                                        <m:ctrlPr>
                                          <a:rPr lang="en-US" altLang="zh-CN" sz="1400" b="0" i="1" smtClean="0">
                                            <a:latin typeface="Cambria Math" panose="02040503050406030204" pitchFamily="18" charset="0"/>
                                          </a:rPr>
                                        </m:ctrlPr>
                                      </m:accPr>
                                      <m:e>
                                        <m:r>
                                          <m:rPr>
                                            <m:sty m:val="p"/>
                                          </m:rPr>
                                          <a:rPr lang="en-US" altLang="zh-CN" sz="1400" b="0" i="0" smtClean="0">
                                            <a:latin typeface="Cambria Math" panose="02040503050406030204" pitchFamily="18" charset="0"/>
                                          </a:rPr>
                                          <m:t>Ξ</m:t>
                                        </m:r>
                                      </m:e>
                                    </m:acc>
                                  </m:e>
                                  <m:sup>
                                    <m:r>
                                      <a:rPr lang="en-US" altLang="zh-CN" sz="1400" b="0" i="1" smtClean="0">
                                        <a:latin typeface="Cambria Math" panose="02040503050406030204" pitchFamily="18" charset="0"/>
                                      </a:rPr>
                                      <m:t>0</m:t>
                                    </m:r>
                                  </m:sup>
                                </m:sSup>
                              </m:oMath>
                            </m:oMathPara>
                          </a14:m>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97467258"/>
                      </a:ext>
                    </a:extLst>
                  </a:tr>
                  <a:tr h="362482">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𝛼</m:t>
                                    </m:r>
                                  </m:e>
                                  <m:sub>
                                    <m:sSup>
                                      <m:sSupPr>
                                        <m:ctrlPr>
                                          <a:rPr lang="en-US" altLang="zh-CN" sz="1400" b="0" i="1" smtClean="0">
                                            <a:latin typeface="Cambria Math" panose="02040503050406030204" pitchFamily="18" charset="0"/>
                                          </a:rPr>
                                        </m:ctrlPr>
                                      </m:sSupPr>
                                      <m:e>
                                        <m:r>
                                          <m:rPr>
                                            <m:sty m:val="p"/>
                                          </m:rPr>
                                          <a:rPr lang="en-US" altLang="zh-CN" sz="1400" b="0" i="0" smtClean="0">
                                            <a:latin typeface="Cambria Math" panose="02040503050406030204" pitchFamily="18" charset="0"/>
                                          </a:rPr>
                                          <m:t>Ξ</m:t>
                                        </m:r>
                                      </m:e>
                                      <m:sup>
                                        <m:r>
                                          <a:rPr lang="en-US" altLang="zh-CN" sz="1400" b="0" i="1" smtClean="0">
                                            <a:latin typeface="Cambria Math" panose="02040503050406030204" pitchFamily="18" charset="0"/>
                                          </a:rPr>
                                          <m:t>−</m:t>
                                        </m:r>
                                      </m:sup>
                                    </m:sSup>
                                    <m:r>
                                      <a:rPr lang="en-US" altLang="zh-CN" sz="1400" b="0" i="1" smtClean="0">
                                        <a:latin typeface="Cambria Math" panose="02040503050406030204" pitchFamily="18" charset="0"/>
                                      </a:rPr>
                                      <m:t>/</m:t>
                                    </m:r>
                                    <m:sSup>
                                      <m:sSupPr>
                                        <m:ctrlPr>
                                          <a:rPr lang="en-US" altLang="zh-CN" sz="1400" b="0" i="1" smtClean="0">
                                            <a:latin typeface="Cambria Math" panose="02040503050406030204" pitchFamily="18" charset="0"/>
                                          </a:rPr>
                                        </m:ctrlPr>
                                      </m:sSupPr>
                                      <m:e>
                                        <m:r>
                                          <m:rPr>
                                            <m:sty m:val="p"/>
                                          </m:rPr>
                                          <a:rPr lang="en-US" altLang="zh-CN" sz="1400" b="0" i="0" smtClean="0">
                                            <a:latin typeface="Cambria Math" panose="02040503050406030204" pitchFamily="18" charset="0"/>
                                          </a:rPr>
                                          <m:t>Ξ</m:t>
                                        </m:r>
                                      </m:e>
                                      <m:sup>
                                        <m:r>
                                          <a:rPr lang="en-US" altLang="zh-CN" sz="1400" b="0" i="1" smtClean="0">
                                            <a:latin typeface="Cambria Math" panose="02040503050406030204" pitchFamily="18" charset="0"/>
                                          </a:rPr>
                                          <m:t>0</m:t>
                                        </m:r>
                                      </m:sup>
                                    </m:sSup>
                                  </m:sub>
                                </m:sSub>
                              </m:oMath>
                            </m:oMathPara>
                          </a14:m>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−0.376±0.007±</m:t>
                                </m:r>
                                <m:r>
                                  <a:rPr lang="en-US" altLang="zh-CN" sz="1200" b="0" i="1" smtClean="0">
                                    <a:solidFill>
                                      <a:srgbClr val="FF0000"/>
                                    </a:solidFill>
                                    <a:latin typeface="Cambria Math" panose="02040503050406030204" pitchFamily="18" charset="0"/>
                                  </a:rPr>
                                  <m:t>0.003</m:t>
                                </m:r>
                              </m:oMath>
                            </m:oMathPara>
                          </a14:m>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−0.3750±0.0034±</m:t>
                                </m:r>
                                <m:r>
                                  <a:rPr lang="en-US" altLang="zh-CN" sz="1200" b="0" i="1" smtClean="0">
                                    <a:solidFill>
                                      <a:srgbClr val="FF0000"/>
                                    </a:solidFill>
                                    <a:latin typeface="Cambria Math" panose="02040503050406030204" pitchFamily="18" charset="0"/>
                                  </a:rPr>
                                  <m:t>0.0016</m:t>
                                </m:r>
                              </m:oMath>
                            </m:oMathPara>
                          </a14:m>
                          <a:endParaRPr lang="zh-CN" altLang="en-US" sz="12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55270788"/>
                      </a:ext>
                    </a:extLst>
                  </a:tr>
                  <a:tr h="362482">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𝛼</m:t>
                                    </m:r>
                                  </m:e>
                                  <m:sub>
                                    <m:sSup>
                                      <m:sSupPr>
                                        <m:ctrlPr>
                                          <a:rPr lang="en-US" altLang="zh-CN" sz="1400" b="0" i="1" smtClean="0">
                                            <a:latin typeface="Cambria Math" panose="02040503050406030204" pitchFamily="18" charset="0"/>
                                          </a:rPr>
                                        </m:ctrlPr>
                                      </m:sSupPr>
                                      <m:e>
                                        <m:acc>
                                          <m:accPr>
                                            <m:chr m:val="̅"/>
                                            <m:ctrlPr>
                                              <a:rPr lang="en-US" altLang="zh-CN" sz="1400" b="0" i="1" smtClean="0">
                                                <a:latin typeface="Cambria Math" panose="02040503050406030204" pitchFamily="18" charset="0"/>
                                              </a:rPr>
                                            </m:ctrlPr>
                                          </m:accPr>
                                          <m:e>
                                            <m:r>
                                              <m:rPr>
                                                <m:sty m:val="p"/>
                                              </m:rPr>
                                              <a:rPr lang="en-US" altLang="zh-CN" sz="1400" b="0" i="0" smtClean="0">
                                                <a:latin typeface="Cambria Math" panose="02040503050406030204" pitchFamily="18" charset="0"/>
                                              </a:rPr>
                                              <m:t>Ξ</m:t>
                                            </m:r>
                                          </m:e>
                                        </m:acc>
                                      </m:e>
                                      <m:sup>
                                        <m:r>
                                          <a:rPr lang="en-US" altLang="zh-CN" sz="1400" b="0" i="1" smtClean="0">
                                            <a:latin typeface="Cambria Math" panose="02040503050406030204" pitchFamily="18" charset="0"/>
                                          </a:rPr>
                                          <m:t>+</m:t>
                                        </m:r>
                                      </m:sup>
                                    </m:sSup>
                                    <m:r>
                                      <a:rPr lang="en-US" altLang="zh-CN" sz="1400" b="0" i="1" smtClean="0">
                                        <a:latin typeface="Cambria Math" panose="02040503050406030204" pitchFamily="18" charset="0"/>
                                      </a:rPr>
                                      <m:t>/</m:t>
                                    </m:r>
                                    <m:sSup>
                                      <m:sSupPr>
                                        <m:ctrlPr>
                                          <a:rPr lang="en-US" altLang="zh-CN" sz="1400" b="0" i="1" smtClean="0">
                                            <a:latin typeface="Cambria Math" panose="02040503050406030204" pitchFamily="18" charset="0"/>
                                          </a:rPr>
                                        </m:ctrlPr>
                                      </m:sSupPr>
                                      <m:e>
                                        <m:acc>
                                          <m:accPr>
                                            <m:chr m:val="̅"/>
                                            <m:ctrlPr>
                                              <a:rPr lang="en-US" altLang="zh-CN" sz="1400" b="0" i="1" smtClean="0">
                                                <a:latin typeface="Cambria Math" panose="02040503050406030204" pitchFamily="18" charset="0"/>
                                              </a:rPr>
                                            </m:ctrlPr>
                                          </m:accPr>
                                          <m:e>
                                            <m:r>
                                              <m:rPr>
                                                <m:sty m:val="p"/>
                                              </m:rPr>
                                              <a:rPr lang="en-US" altLang="zh-CN" sz="1400" b="0" i="0" smtClean="0">
                                                <a:latin typeface="Cambria Math" panose="02040503050406030204" pitchFamily="18" charset="0"/>
                                              </a:rPr>
                                              <m:t>Ξ</m:t>
                                            </m:r>
                                          </m:e>
                                        </m:acc>
                                      </m:e>
                                      <m:sup>
                                        <m:r>
                                          <a:rPr lang="en-US" altLang="zh-CN" sz="1400" b="0" i="1" smtClean="0">
                                            <a:latin typeface="Cambria Math" panose="02040503050406030204" pitchFamily="18" charset="0"/>
                                          </a:rPr>
                                          <m:t>0</m:t>
                                        </m:r>
                                      </m:sup>
                                    </m:sSup>
                                  </m:sub>
                                </m:sSub>
                              </m:oMath>
                            </m:oMathPara>
                          </a14:m>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0.371±0.007±</m:t>
                                </m:r>
                                <m:r>
                                  <a:rPr lang="en-US" altLang="zh-CN" sz="1200" b="0" i="1" smtClean="0">
                                    <a:solidFill>
                                      <a:srgbClr val="FF0000"/>
                                    </a:solidFill>
                                    <a:latin typeface="Cambria Math" panose="02040503050406030204" pitchFamily="18" charset="0"/>
                                  </a:rPr>
                                  <m:t>0.002</m:t>
                                </m:r>
                              </m:oMath>
                            </m:oMathPara>
                          </a14:m>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0.3790±0.0034±</m:t>
                                </m:r>
                                <m:r>
                                  <a:rPr lang="en-US" altLang="zh-CN" sz="1200" b="0" i="1" smtClean="0">
                                    <a:solidFill>
                                      <a:srgbClr val="FF0000"/>
                                    </a:solidFill>
                                    <a:latin typeface="Cambria Math" panose="02040503050406030204" pitchFamily="18" charset="0"/>
                                  </a:rPr>
                                  <m:t>0.0021</m:t>
                                </m:r>
                              </m:oMath>
                            </m:oMathPara>
                          </a14:m>
                          <a:endParaRPr lang="zh-CN" altLang="en-US" sz="12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26762446"/>
                      </a:ext>
                    </a:extLst>
                  </a:tr>
                  <a:tr h="362482">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𝜙</m:t>
                                    </m:r>
                                  </m:e>
                                  <m:sub>
                                    <m:sSup>
                                      <m:sSupPr>
                                        <m:ctrlPr>
                                          <a:rPr lang="en-US" altLang="zh-CN" sz="1400" b="0" i="1" smtClean="0">
                                            <a:latin typeface="Cambria Math" panose="02040503050406030204" pitchFamily="18" charset="0"/>
                                          </a:rPr>
                                        </m:ctrlPr>
                                      </m:sSupPr>
                                      <m:e>
                                        <m:r>
                                          <m:rPr>
                                            <m:sty m:val="p"/>
                                          </m:rPr>
                                          <a:rPr lang="en-US" altLang="zh-CN" sz="1400" b="0" i="0" smtClean="0">
                                            <a:latin typeface="Cambria Math" panose="02040503050406030204" pitchFamily="18" charset="0"/>
                                          </a:rPr>
                                          <m:t>Ξ</m:t>
                                        </m:r>
                                      </m:e>
                                      <m:sup>
                                        <m:r>
                                          <a:rPr lang="en-US" altLang="zh-CN" sz="1400" b="0" i="1" smtClean="0">
                                            <a:latin typeface="Cambria Math" panose="02040503050406030204" pitchFamily="18" charset="0"/>
                                          </a:rPr>
                                          <m:t>−</m:t>
                                        </m:r>
                                      </m:sup>
                                    </m:sSup>
                                    <m:r>
                                      <a:rPr lang="en-US" altLang="zh-CN" sz="1400" b="0" i="1" smtClean="0">
                                        <a:latin typeface="Cambria Math" panose="02040503050406030204" pitchFamily="18" charset="0"/>
                                      </a:rPr>
                                      <m:t>/</m:t>
                                    </m:r>
                                    <m:sSup>
                                      <m:sSupPr>
                                        <m:ctrlPr>
                                          <a:rPr lang="en-US" altLang="zh-CN" sz="1400" b="0" i="1" smtClean="0">
                                            <a:latin typeface="Cambria Math" panose="02040503050406030204" pitchFamily="18" charset="0"/>
                                          </a:rPr>
                                        </m:ctrlPr>
                                      </m:sSupPr>
                                      <m:e>
                                        <m:r>
                                          <m:rPr>
                                            <m:sty m:val="p"/>
                                          </m:rPr>
                                          <a:rPr lang="en-US" altLang="zh-CN" sz="1400" b="0" i="0" smtClean="0">
                                            <a:latin typeface="Cambria Math" panose="02040503050406030204" pitchFamily="18" charset="0"/>
                                          </a:rPr>
                                          <m:t>Ξ</m:t>
                                        </m:r>
                                      </m:e>
                                      <m:sup>
                                        <m:r>
                                          <a:rPr lang="en-US" altLang="zh-CN" sz="1400" b="0" i="1" smtClean="0">
                                            <a:latin typeface="Cambria Math" panose="02040503050406030204" pitchFamily="18" charset="0"/>
                                          </a:rPr>
                                          <m:t>0</m:t>
                                        </m:r>
                                      </m:sup>
                                    </m:sSup>
                                  </m:sub>
                                </m:sSub>
                              </m:oMath>
                            </m:oMathPara>
                          </a14:m>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0.011±0.019±</m:t>
                                </m:r>
                                <m:r>
                                  <a:rPr lang="en-US" altLang="zh-CN" sz="1200" b="0" i="1" smtClean="0">
                                    <a:solidFill>
                                      <a:srgbClr val="FF0000"/>
                                    </a:solidFill>
                                    <a:latin typeface="Cambria Math" panose="02040503050406030204" pitchFamily="18" charset="0"/>
                                  </a:rPr>
                                  <m:t>0.009</m:t>
                                </m:r>
                              </m:oMath>
                            </m:oMathPara>
                          </a14:m>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0.0051±0.0096±</m:t>
                                </m:r>
                                <m:r>
                                  <a:rPr lang="en-US" altLang="zh-CN" sz="1200" b="0" i="1" smtClean="0">
                                    <a:solidFill>
                                      <a:srgbClr val="FF0000"/>
                                    </a:solidFill>
                                    <a:latin typeface="Cambria Math" panose="02040503050406030204" pitchFamily="18" charset="0"/>
                                  </a:rPr>
                                  <m:t>0.0018</m:t>
                                </m:r>
                              </m:oMath>
                            </m:oMathPara>
                          </a14:m>
                          <a:endParaRPr lang="zh-CN" altLang="en-US" sz="12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84523854"/>
                      </a:ext>
                    </a:extLst>
                  </a:tr>
                  <a:tr h="362482">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𝜙</m:t>
                                    </m:r>
                                  </m:e>
                                  <m:sub>
                                    <m:sSup>
                                      <m:sSupPr>
                                        <m:ctrlPr>
                                          <a:rPr lang="en-US" altLang="zh-CN" sz="1400" b="0" i="1" smtClean="0">
                                            <a:latin typeface="Cambria Math" panose="02040503050406030204" pitchFamily="18" charset="0"/>
                                          </a:rPr>
                                        </m:ctrlPr>
                                      </m:sSupPr>
                                      <m:e>
                                        <m:acc>
                                          <m:accPr>
                                            <m:chr m:val="̅"/>
                                            <m:ctrlPr>
                                              <a:rPr lang="en-US" altLang="zh-CN" sz="1400" b="0" i="1" smtClean="0">
                                                <a:latin typeface="Cambria Math" panose="02040503050406030204" pitchFamily="18" charset="0"/>
                                              </a:rPr>
                                            </m:ctrlPr>
                                          </m:accPr>
                                          <m:e>
                                            <m:r>
                                              <m:rPr>
                                                <m:sty m:val="p"/>
                                              </m:rPr>
                                              <a:rPr lang="en-US" altLang="zh-CN" sz="1400" b="0" i="0" smtClean="0">
                                                <a:latin typeface="Cambria Math" panose="02040503050406030204" pitchFamily="18" charset="0"/>
                                              </a:rPr>
                                              <m:t>Ξ</m:t>
                                            </m:r>
                                          </m:e>
                                        </m:acc>
                                      </m:e>
                                      <m:sup>
                                        <m:r>
                                          <a:rPr lang="en-US" altLang="zh-CN" sz="1400" b="0" i="1" smtClean="0">
                                            <a:latin typeface="Cambria Math" panose="02040503050406030204" pitchFamily="18" charset="0"/>
                                          </a:rPr>
                                          <m:t>+</m:t>
                                        </m:r>
                                      </m:sup>
                                    </m:sSup>
                                    <m:r>
                                      <a:rPr lang="en-US" altLang="zh-CN" sz="1400" b="0" i="1" smtClean="0">
                                        <a:latin typeface="Cambria Math" panose="02040503050406030204" pitchFamily="18" charset="0"/>
                                      </a:rPr>
                                      <m:t>/</m:t>
                                    </m:r>
                                    <m:sSup>
                                      <m:sSupPr>
                                        <m:ctrlPr>
                                          <a:rPr lang="en-US" altLang="zh-CN" sz="1400" b="0" i="1" smtClean="0">
                                            <a:latin typeface="Cambria Math" panose="02040503050406030204" pitchFamily="18" charset="0"/>
                                          </a:rPr>
                                        </m:ctrlPr>
                                      </m:sSupPr>
                                      <m:e>
                                        <m:acc>
                                          <m:accPr>
                                            <m:chr m:val="̅"/>
                                            <m:ctrlPr>
                                              <a:rPr lang="en-US" altLang="zh-CN" sz="1400" b="0" i="1" smtClean="0">
                                                <a:latin typeface="Cambria Math" panose="02040503050406030204" pitchFamily="18" charset="0"/>
                                              </a:rPr>
                                            </m:ctrlPr>
                                          </m:accPr>
                                          <m:e>
                                            <m:r>
                                              <m:rPr>
                                                <m:sty m:val="p"/>
                                              </m:rPr>
                                              <a:rPr lang="en-US" altLang="zh-CN" sz="1400" b="0" i="0" smtClean="0">
                                                <a:latin typeface="Cambria Math" panose="02040503050406030204" pitchFamily="18" charset="0"/>
                                              </a:rPr>
                                              <m:t>Ξ</m:t>
                                            </m:r>
                                          </m:e>
                                        </m:acc>
                                      </m:e>
                                      <m:sup>
                                        <m:r>
                                          <a:rPr lang="en-US" altLang="zh-CN" sz="1400" b="0" i="1" smtClean="0">
                                            <a:latin typeface="Cambria Math" panose="02040503050406030204" pitchFamily="18" charset="0"/>
                                          </a:rPr>
                                          <m:t>0</m:t>
                                        </m:r>
                                      </m:sup>
                                    </m:sSup>
                                  </m:sub>
                                </m:sSub>
                              </m:oMath>
                            </m:oMathPara>
                          </a14:m>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−0.021±0.019±</m:t>
                                </m:r>
                                <m:r>
                                  <a:rPr lang="en-US" altLang="zh-CN" sz="1200" b="0" i="1" smtClean="0">
                                    <a:solidFill>
                                      <a:srgbClr val="FF0000"/>
                                    </a:solidFill>
                                    <a:latin typeface="Cambria Math" panose="02040503050406030204" pitchFamily="18" charset="0"/>
                                  </a:rPr>
                                  <m:t>0.007</m:t>
                                </m:r>
                              </m:oMath>
                            </m:oMathPara>
                          </a14:m>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−0.0053±0.0097±</m:t>
                                </m:r>
                                <m:r>
                                  <a:rPr lang="en-US" altLang="zh-CN" sz="1200" b="0" i="1" smtClean="0">
                                    <a:solidFill>
                                      <a:srgbClr val="FF0000"/>
                                    </a:solidFill>
                                    <a:latin typeface="Cambria Math" panose="02040503050406030204" pitchFamily="18" charset="0"/>
                                  </a:rPr>
                                  <m:t>0.0019</m:t>
                                </m:r>
                              </m:oMath>
                            </m:oMathPara>
                          </a14:m>
                          <a:endParaRPr lang="zh-CN" altLang="en-US" sz="12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70483833"/>
                      </a:ext>
                    </a:extLst>
                  </a:tr>
                  <a:tr h="362482">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𝐴</m:t>
                                    </m:r>
                                  </m:e>
                                  <m:sub>
                                    <m:r>
                                      <a:rPr lang="en-US" altLang="zh-CN" sz="1400" b="0" i="1" smtClean="0">
                                        <a:latin typeface="Cambria Math" panose="02040503050406030204" pitchFamily="18" charset="0"/>
                                      </a:rPr>
                                      <m:t>𝐶𝑃</m:t>
                                    </m:r>
                                  </m:sub>
                                </m:sSub>
                                <m:r>
                                  <a:rPr lang="en-US" altLang="zh-CN" sz="1400" b="0" i="1" smtClean="0">
                                    <a:latin typeface="Cambria Math" panose="02040503050406030204" pitchFamily="18" charset="0"/>
                                  </a:rPr>
                                  <m:t>(</m:t>
                                </m:r>
                                <m:sSup>
                                  <m:sSupPr>
                                    <m:ctrlPr>
                                      <a:rPr lang="en-US" altLang="zh-CN" sz="1400" b="0" i="1" smtClean="0">
                                        <a:latin typeface="Cambria Math" panose="02040503050406030204" pitchFamily="18" charset="0"/>
                                      </a:rPr>
                                    </m:ctrlPr>
                                  </m:sSupPr>
                                  <m:e>
                                    <m:r>
                                      <m:rPr>
                                        <m:sty m:val="p"/>
                                      </m:rPr>
                                      <a:rPr lang="en-US" altLang="zh-CN" sz="1400" b="0" i="0" smtClean="0">
                                        <a:latin typeface="Cambria Math" panose="02040503050406030204" pitchFamily="18" charset="0"/>
                                      </a:rPr>
                                      <m:t>Ξ</m:t>
                                    </m:r>
                                  </m:e>
                                  <m:sup>
                                    <m:r>
                                      <a:rPr lang="en-US" altLang="zh-CN" sz="1400" b="0" i="1" smtClean="0">
                                        <a:latin typeface="Cambria Math" panose="02040503050406030204" pitchFamily="18" charset="0"/>
                                      </a:rPr>
                                      <m:t>−</m:t>
                                    </m:r>
                                  </m:sup>
                                </m:sSup>
                                <m:r>
                                  <a:rPr lang="en-US" altLang="zh-CN" sz="1400" b="0" i="1" smtClean="0">
                                    <a:latin typeface="Cambria Math" panose="02040503050406030204" pitchFamily="18" charset="0"/>
                                  </a:rPr>
                                  <m:t>/</m:t>
                                </m:r>
                                <m:sSup>
                                  <m:sSupPr>
                                    <m:ctrlPr>
                                      <a:rPr lang="en-US" altLang="zh-CN" sz="1400" b="0" i="1" smtClean="0">
                                        <a:latin typeface="Cambria Math" panose="02040503050406030204" pitchFamily="18" charset="0"/>
                                      </a:rPr>
                                    </m:ctrlPr>
                                  </m:sSupPr>
                                  <m:e>
                                    <m:r>
                                      <m:rPr>
                                        <m:sty m:val="p"/>
                                      </m:rPr>
                                      <a:rPr lang="en-US" altLang="zh-CN" sz="1400" b="0" i="0" smtClean="0">
                                        <a:latin typeface="Cambria Math" panose="02040503050406030204" pitchFamily="18" charset="0"/>
                                      </a:rPr>
                                      <m:t>Ξ</m:t>
                                    </m:r>
                                  </m:e>
                                  <m:sup>
                                    <m:r>
                                      <a:rPr lang="en-US" altLang="zh-CN" sz="1400" b="0" i="1" smtClean="0">
                                        <a:latin typeface="Cambria Math" panose="02040503050406030204" pitchFamily="18" charset="0"/>
                                      </a:rPr>
                                      <m:t>0</m:t>
                                    </m:r>
                                  </m:sup>
                                </m:sSup>
                                <m:r>
                                  <a:rPr lang="en-US" altLang="zh-CN" sz="1400" b="0" i="1" smtClean="0">
                                    <a:latin typeface="Cambria Math" panose="02040503050406030204" pitchFamily="18" charset="0"/>
                                  </a:rPr>
                                  <m:t>)</m:t>
                                </m:r>
                              </m:oMath>
                            </m:oMathPara>
                          </a14:m>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0.006±0.013±</m:t>
                                </m:r>
                                <m:r>
                                  <a:rPr lang="en-US" altLang="zh-CN" sz="1200" b="0" i="1" smtClean="0">
                                    <a:solidFill>
                                      <a:srgbClr val="FF0000"/>
                                    </a:solidFill>
                                    <a:latin typeface="Cambria Math" panose="02040503050406030204" pitchFamily="18" charset="0"/>
                                  </a:rPr>
                                  <m:t>0.006</m:t>
                                </m:r>
                              </m:oMath>
                            </m:oMathPara>
                          </a14:m>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−0.0054±0.0065±</m:t>
                                </m:r>
                                <m:r>
                                  <a:rPr lang="en-US" altLang="zh-CN" sz="1200" b="0" i="1" smtClean="0">
                                    <a:solidFill>
                                      <a:srgbClr val="FF0000"/>
                                    </a:solidFill>
                                    <a:latin typeface="Cambria Math" panose="02040503050406030204" pitchFamily="18" charset="0"/>
                                  </a:rPr>
                                  <m:t>0.0031</m:t>
                                </m:r>
                              </m:oMath>
                            </m:oMathPara>
                          </a14:m>
                          <a:endParaRPr lang="zh-CN" altLang="en-US" sz="12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95408311"/>
                      </a:ext>
                    </a:extLst>
                  </a:tr>
                  <a:tr h="362482">
                    <a:tc>
                      <a:txBody>
                        <a:bodyPr/>
                        <a:lstStyle/>
                        <a:p>
                          <a:pPr algn="ctr"/>
                          <a14:m>
                            <m:oMathPara xmlns:m="http://schemas.openxmlformats.org/officeDocument/2006/math">
                              <m:oMathParaPr>
                                <m:jc m:val="centerGroup"/>
                              </m:oMathParaPr>
                              <m:oMath xmlns:m="http://schemas.openxmlformats.org/officeDocument/2006/math">
                                <m:r>
                                  <m:rPr>
                                    <m:sty m:val="p"/>
                                  </m:rPr>
                                  <a:rPr lang="en-US" altLang="zh-CN" sz="1400" b="0" i="0" smtClean="0">
                                    <a:latin typeface="Cambria Math" panose="02040503050406030204" pitchFamily="18" charset="0"/>
                                  </a:rPr>
                                  <m:t>Δ</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𝜙</m:t>
                                    </m:r>
                                  </m:e>
                                  <m:sub>
                                    <m:r>
                                      <a:rPr lang="en-US" altLang="zh-CN" sz="1400" b="0" i="1" smtClean="0">
                                        <a:latin typeface="Cambria Math" panose="02040503050406030204" pitchFamily="18" charset="0"/>
                                      </a:rPr>
                                      <m:t>𝐶𝑃</m:t>
                                    </m:r>
                                  </m:sub>
                                </m:sSub>
                                <m:r>
                                  <a:rPr lang="en-US" altLang="zh-CN" sz="1400" b="0" i="1" smtClean="0">
                                    <a:latin typeface="Cambria Math" panose="02040503050406030204" pitchFamily="18" charset="0"/>
                                  </a:rPr>
                                  <m:t>(</m:t>
                                </m:r>
                                <m:sSup>
                                  <m:sSupPr>
                                    <m:ctrlPr>
                                      <a:rPr lang="en-US" altLang="zh-CN" sz="1400" b="0" i="1" smtClean="0">
                                        <a:latin typeface="Cambria Math" panose="02040503050406030204" pitchFamily="18" charset="0"/>
                                      </a:rPr>
                                    </m:ctrlPr>
                                  </m:sSupPr>
                                  <m:e>
                                    <m:r>
                                      <m:rPr>
                                        <m:sty m:val="p"/>
                                      </m:rPr>
                                      <a:rPr lang="en-US" altLang="zh-CN" sz="1400" b="0" i="0" smtClean="0">
                                        <a:latin typeface="Cambria Math" panose="02040503050406030204" pitchFamily="18" charset="0"/>
                                      </a:rPr>
                                      <m:t>Ξ</m:t>
                                    </m:r>
                                  </m:e>
                                  <m:sup>
                                    <m:r>
                                      <a:rPr lang="en-US" altLang="zh-CN" sz="1400" b="0" i="1" smtClean="0">
                                        <a:latin typeface="Cambria Math" panose="02040503050406030204" pitchFamily="18" charset="0"/>
                                      </a:rPr>
                                      <m:t>−</m:t>
                                    </m:r>
                                  </m:sup>
                                </m:sSup>
                                <m:r>
                                  <a:rPr lang="en-US" altLang="zh-CN" sz="1400" b="0" i="1" smtClean="0">
                                    <a:latin typeface="Cambria Math" panose="02040503050406030204" pitchFamily="18" charset="0"/>
                                  </a:rPr>
                                  <m:t>/</m:t>
                                </m:r>
                                <m:sSup>
                                  <m:sSupPr>
                                    <m:ctrlPr>
                                      <a:rPr lang="en-US" altLang="zh-CN" sz="1400" b="0" i="1" smtClean="0">
                                        <a:latin typeface="Cambria Math" panose="02040503050406030204" pitchFamily="18" charset="0"/>
                                      </a:rPr>
                                    </m:ctrlPr>
                                  </m:sSupPr>
                                  <m:e>
                                    <m:r>
                                      <m:rPr>
                                        <m:sty m:val="p"/>
                                      </m:rPr>
                                      <a:rPr lang="en-US" altLang="zh-CN" sz="1400" b="0" i="0" smtClean="0">
                                        <a:latin typeface="Cambria Math" panose="02040503050406030204" pitchFamily="18" charset="0"/>
                                      </a:rPr>
                                      <m:t>Ξ</m:t>
                                    </m:r>
                                  </m:e>
                                  <m:sup>
                                    <m:r>
                                      <a:rPr lang="en-US" altLang="zh-CN" sz="1400" b="0" i="1" smtClean="0">
                                        <a:latin typeface="Cambria Math" panose="02040503050406030204" pitchFamily="18" charset="0"/>
                                      </a:rPr>
                                      <m:t>0</m:t>
                                    </m:r>
                                  </m:sup>
                                </m:sSup>
                                <m:r>
                                  <a:rPr lang="en-US" altLang="zh-CN" sz="1400" b="0" i="1" smtClean="0">
                                    <a:latin typeface="Cambria Math" panose="02040503050406030204" pitchFamily="18" charset="0"/>
                                  </a:rPr>
                                  <m:t>)</m:t>
                                </m:r>
                              </m:oMath>
                            </m:oMathPara>
                          </a14:m>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−0.005±0.014±</m:t>
                                </m:r>
                                <m:r>
                                  <a:rPr lang="en-US" altLang="zh-CN" sz="1200" b="0" i="1" smtClean="0">
                                    <a:solidFill>
                                      <a:srgbClr val="FF0000"/>
                                    </a:solidFill>
                                    <a:latin typeface="Cambria Math" panose="02040503050406030204" pitchFamily="18" charset="0"/>
                                  </a:rPr>
                                  <m:t>0.003</m:t>
                                </m:r>
                              </m:oMath>
                            </m:oMathPara>
                          </a14:m>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−0.0001±0.0069±</m:t>
                                </m:r>
                                <m:r>
                                  <a:rPr lang="en-US" altLang="zh-CN" sz="1200" b="0" i="1" smtClean="0">
                                    <a:solidFill>
                                      <a:srgbClr val="FF0000"/>
                                    </a:solidFill>
                                    <a:latin typeface="Cambria Math" panose="02040503050406030204" pitchFamily="18" charset="0"/>
                                  </a:rPr>
                                  <m:t>0.0009</m:t>
                                </m:r>
                              </m:oMath>
                            </m:oMathPara>
                          </a14:m>
                          <a:endParaRPr lang="zh-CN" altLang="en-US" sz="12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48507126"/>
                      </a:ext>
                    </a:extLst>
                  </a:tr>
                  <a:tr h="362482">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𝛼</m:t>
                                    </m:r>
                                  </m:e>
                                  <m:sub>
                                    <m:r>
                                      <m:rPr>
                                        <m:sty m:val="p"/>
                                      </m:rPr>
                                      <a:rPr lang="en-US" altLang="zh-CN" sz="1400" b="0" i="0" smtClean="0">
                                        <a:latin typeface="Cambria Math" panose="02040503050406030204" pitchFamily="18" charset="0"/>
                                      </a:rPr>
                                      <m:t>Λ</m:t>
                                    </m:r>
                                    <m:r>
                                      <a:rPr lang="en-US" altLang="zh-CN" sz="1400" b="0" i="1" smtClean="0">
                                        <a:latin typeface="Cambria Math" panose="02040503050406030204" pitchFamily="18" charset="0"/>
                                      </a:rPr>
                                      <m:t>/</m:t>
                                    </m:r>
                                    <m:sSup>
                                      <m:sSupPr>
                                        <m:ctrlPr>
                                          <a:rPr lang="en-US" altLang="zh-CN" sz="1400" b="0" i="1" smtClean="0">
                                            <a:latin typeface="Cambria Math" panose="02040503050406030204" pitchFamily="18" charset="0"/>
                                          </a:rPr>
                                        </m:ctrlPr>
                                      </m:sSupPr>
                                      <m:e>
                                        <m:r>
                                          <m:rPr>
                                            <m:sty m:val="p"/>
                                          </m:rPr>
                                          <a:rPr lang="en-US" altLang="zh-CN" sz="1400" b="0" i="0" smtClean="0">
                                            <a:latin typeface="Cambria Math" panose="02040503050406030204" pitchFamily="18" charset="0"/>
                                          </a:rPr>
                                          <m:t>Σ</m:t>
                                        </m:r>
                                      </m:e>
                                      <m:sup>
                                        <m:r>
                                          <a:rPr lang="en-US" altLang="zh-CN" sz="1400" b="0" i="1" smtClean="0">
                                            <a:latin typeface="Cambria Math" panose="02040503050406030204" pitchFamily="18" charset="0"/>
                                          </a:rPr>
                                          <m:t>+</m:t>
                                        </m:r>
                                      </m:sup>
                                    </m:sSup>
                                  </m:sub>
                                </m:sSub>
                              </m:oMath>
                            </m:oMathPara>
                          </a14:m>
                          <a:endParaRPr lang="zh-CN" altLang="en-US" sz="1400" dirty="0">
                            <a:latin typeface="Times New Roman" panose="02020603050405020304" pitchFamily="18" charset="0"/>
                            <a:cs typeface="Times New Roman" panose="02020603050405020304" pitchFamily="18" charset="0"/>
                          </a:endParaRPr>
                        </a:p>
                      </a:txBody>
                      <a:tcPr/>
                    </a:tc>
                    <a:tc>
                      <a:txBody>
                        <a:bodyPr/>
                        <a:lstStyle/>
                        <a:p>
                          <a:pPr marL="0" algn="ctr" defTabSz="914400" rtl="0" eaLnBrk="1" latinLnBrk="0" hangingPunct="1"/>
                          <a14:m>
                            <m:oMathPara xmlns:m="http://schemas.openxmlformats.org/officeDocument/2006/math">
                              <m:oMathParaPr>
                                <m:jc m:val="centerGroup"/>
                              </m:oMathParaPr>
                              <m:oMath xmlns:m="http://schemas.openxmlformats.org/officeDocument/2006/math">
                                <m:r>
                                  <m:rPr>
                                    <m:nor/>
                                  </m:rPr>
                                  <a:rPr lang="en-US" altLang="zh-CN" sz="1200" b="0" i="0" kern="1200" smtClean="0">
                                    <a:solidFill>
                                      <a:schemeClr val="tx1"/>
                                    </a:solidFill>
                                    <a:latin typeface="Times New Roman" panose="02020603050405020304" pitchFamily="18" charset="0"/>
                                    <a:ea typeface="+mn-ea"/>
                                    <a:cs typeface="Times New Roman" panose="02020603050405020304" pitchFamily="18" charset="0"/>
                                  </a:rPr>
                                  <m:t>0.7519</m:t>
                                </m:r>
                                <m:r>
                                  <a:rPr lang="en-US" altLang="zh-CN" sz="1200" b="0" i="0" kern="1200" smtClean="0">
                                    <a:solidFill>
                                      <a:schemeClr val="tx1"/>
                                    </a:solidFill>
                                    <a:latin typeface="Cambria Math" panose="02040503050406030204" pitchFamily="18" charset="0"/>
                                    <a:ea typeface="+mn-ea"/>
                                    <a:cs typeface="+mn-cs"/>
                                  </a:rPr>
                                  <m:t>±</m:t>
                                </m:r>
                                <m:r>
                                  <m:rPr>
                                    <m:nor/>
                                  </m:rPr>
                                  <a:rPr lang="en-US" altLang="zh-CN" sz="1200" b="0" i="0" kern="1200" smtClean="0">
                                    <a:solidFill>
                                      <a:schemeClr val="tx1"/>
                                    </a:solidFill>
                                    <a:latin typeface="Times New Roman" panose="02020603050405020304" pitchFamily="18" charset="0"/>
                                    <a:ea typeface="+mn-ea"/>
                                    <a:cs typeface="Times New Roman" panose="02020603050405020304" pitchFamily="18" charset="0"/>
                                  </a:rPr>
                                  <m:t>0.0036</m:t>
                                </m:r>
                                <m:r>
                                  <a:rPr lang="en-US" altLang="zh-CN" sz="1200" b="0" i="0" kern="1200" smtClean="0">
                                    <a:solidFill>
                                      <a:schemeClr val="tx1"/>
                                    </a:solidFill>
                                    <a:latin typeface="Cambria Math" panose="02040503050406030204" pitchFamily="18" charset="0"/>
                                    <a:ea typeface="+mn-ea"/>
                                    <a:cs typeface="+mn-cs"/>
                                  </a:rPr>
                                  <m:t>±</m:t>
                                </m:r>
                                <m:r>
                                  <m:rPr>
                                    <m:nor/>
                                  </m:rPr>
                                  <a:rPr lang="en-US" altLang="zh-CN" sz="1200" b="0" i="0" kern="1200" smtClean="0">
                                    <a:solidFill>
                                      <a:srgbClr val="FF0000"/>
                                    </a:solidFill>
                                    <a:latin typeface="Times New Roman" panose="02020603050405020304" pitchFamily="18" charset="0"/>
                                    <a:ea typeface="+mn-ea"/>
                                    <a:cs typeface="Times New Roman" panose="02020603050405020304" pitchFamily="18" charset="0"/>
                                  </a:rPr>
                                  <m:t>0.0024</m:t>
                                </m:r>
                              </m:oMath>
                            </m:oMathPara>
                          </a14:m>
                          <a:endParaRPr lang="zh-CN" altLang="en-US" sz="1200" b="0" i="0" kern="1200" dirty="0">
                            <a:solidFill>
                              <a:schemeClr val="tx1"/>
                            </a:solidFill>
                            <a:latin typeface="Times New Roman" panose="02020603050405020304" pitchFamily="18" charset="0"/>
                            <a:ea typeface="+mn-ea"/>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−0.998±0.037±</m:t>
                                </m:r>
                                <m:r>
                                  <a:rPr lang="en-US" altLang="zh-CN" sz="1200" b="0" i="1" smtClean="0">
                                    <a:solidFill>
                                      <a:srgbClr val="FF0000"/>
                                    </a:solidFill>
                                    <a:latin typeface="Cambria Math" panose="02040503050406030204" pitchFamily="18" charset="0"/>
                                  </a:rPr>
                                  <m:t>0.009</m:t>
                                </m:r>
                              </m:oMath>
                            </m:oMathPara>
                          </a14:m>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0.757±0.011±</m:t>
                                </m:r>
                                <m:r>
                                  <a:rPr lang="en-US" altLang="zh-CN" sz="1200" b="0" i="1" smtClean="0">
                                    <a:solidFill>
                                      <a:srgbClr val="FF0000"/>
                                    </a:solidFill>
                                    <a:latin typeface="Cambria Math" panose="02040503050406030204" pitchFamily="18" charset="0"/>
                                  </a:rPr>
                                  <m:t>0.008</m:t>
                                </m:r>
                              </m:oMath>
                            </m:oMathPara>
                          </a14:m>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0.7551±0.0052±</m:t>
                                </m:r>
                                <m:r>
                                  <a:rPr lang="en-US" altLang="zh-CN" sz="1200" b="0" i="1" smtClean="0">
                                    <a:solidFill>
                                      <a:srgbClr val="FF0000"/>
                                    </a:solidFill>
                                    <a:latin typeface="Cambria Math" panose="02040503050406030204" pitchFamily="18" charset="0"/>
                                  </a:rPr>
                                  <m:t>0.0023</m:t>
                                </m:r>
                              </m:oMath>
                            </m:oMathPara>
                          </a14:m>
                          <a:endParaRPr lang="zh-CN" altLang="en-US" sz="12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88518193"/>
                      </a:ext>
                    </a:extLst>
                  </a:tr>
                  <a:tr h="362482">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𝛼</m:t>
                                    </m:r>
                                  </m:e>
                                  <m:sub>
                                    <m:acc>
                                      <m:accPr>
                                        <m:chr m:val="̅"/>
                                        <m:ctrlPr>
                                          <a:rPr lang="en-US" altLang="zh-CN" sz="1400" b="0" i="1" smtClean="0">
                                            <a:latin typeface="Cambria Math" panose="02040503050406030204" pitchFamily="18" charset="0"/>
                                          </a:rPr>
                                        </m:ctrlPr>
                                      </m:accPr>
                                      <m:e>
                                        <m:r>
                                          <m:rPr>
                                            <m:sty m:val="p"/>
                                          </m:rPr>
                                          <a:rPr lang="en-US" altLang="zh-CN" sz="1400" b="0" i="0" smtClean="0">
                                            <a:latin typeface="Cambria Math" panose="02040503050406030204" pitchFamily="18" charset="0"/>
                                          </a:rPr>
                                          <m:t>Λ</m:t>
                                        </m:r>
                                      </m:e>
                                    </m:acc>
                                    <m:r>
                                      <a:rPr lang="en-US" altLang="zh-CN" sz="1400" b="0" i="1" smtClean="0">
                                        <a:latin typeface="Cambria Math" panose="02040503050406030204" pitchFamily="18" charset="0"/>
                                      </a:rPr>
                                      <m:t>/</m:t>
                                    </m:r>
                                    <m:sSup>
                                      <m:sSupPr>
                                        <m:ctrlPr>
                                          <a:rPr lang="en-US" altLang="zh-CN" sz="1400" b="0" i="1" smtClean="0">
                                            <a:latin typeface="Cambria Math" panose="02040503050406030204" pitchFamily="18" charset="0"/>
                                          </a:rPr>
                                        </m:ctrlPr>
                                      </m:sSupPr>
                                      <m:e>
                                        <m:acc>
                                          <m:accPr>
                                            <m:chr m:val="̅"/>
                                            <m:ctrlPr>
                                              <a:rPr lang="en-US" altLang="zh-CN" sz="1400" b="0" i="1" smtClean="0">
                                                <a:latin typeface="Cambria Math" panose="02040503050406030204" pitchFamily="18" charset="0"/>
                                              </a:rPr>
                                            </m:ctrlPr>
                                          </m:accPr>
                                          <m:e>
                                            <m:r>
                                              <m:rPr>
                                                <m:sty m:val="p"/>
                                              </m:rPr>
                                              <a:rPr lang="en-US" altLang="zh-CN" sz="1400" b="0" i="0" smtClean="0">
                                                <a:latin typeface="Cambria Math" panose="02040503050406030204" pitchFamily="18" charset="0"/>
                                              </a:rPr>
                                              <m:t>Σ</m:t>
                                            </m:r>
                                          </m:e>
                                        </m:acc>
                                      </m:e>
                                      <m:sup>
                                        <m:r>
                                          <a:rPr lang="en-US" altLang="zh-CN" sz="1400" b="0" i="1" smtClean="0">
                                            <a:latin typeface="Cambria Math" panose="02040503050406030204" pitchFamily="18" charset="0"/>
                                          </a:rPr>
                                          <m:t>−</m:t>
                                        </m:r>
                                      </m:sup>
                                    </m:sSup>
                                  </m:sub>
                                </m:sSub>
                              </m:oMath>
                            </m:oMathPara>
                          </a14:m>
                          <a:endParaRPr lang="zh-CN" altLang="en-US"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altLang="zh-CN" sz="1200" b="0" i="0" kern="1200" smtClean="0">
                                    <a:solidFill>
                                      <a:schemeClr val="tx1"/>
                                    </a:solidFill>
                                    <a:latin typeface="Times New Roman" panose="02020603050405020304" pitchFamily="18" charset="0"/>
                                    <a:ea typeface="+mn-ea"/>
                                    <a:cs typeface="Times New Roman" panose="02020603050405020304" pitchFamily="18" charset="0"/>
                                  </a:rPr>
                                  <m:t>−0.7559</m:t>
                                </m:r>
                                <m:r>
                                  <a:rPr lang="en-US" altLang="zh-CN" sz="1200" b="0" i="0" kern="1200" smtClean="0">
                                    <a:solidFill>
                                      <a:schemeClr val="tx1"/>
                                    </a:solidFill>
                                    <a:latin typeface="Cambria Math" panose="02040503050406030204" pitchFamily="18" charset="0"/>
                                    <a:ea typeface="+mn-ea"/>
                                    <a:cs typeface="+mn-cs"/>
                                  </a:rPr>
                                  <m:t>±</m:t>
                                </m:r>
                                <m:r>
                                  <m:rPr>
                                    <m:nor/>
                                  </m:rPr>
                                  <a:rPr lang="en-US" altLang="zh-CN" sz="1200" b="0" i="0" kern="1200" smtClean="0">
                                    <a:solidFill>
                                      <a:schemeClr val="tx1"/>
                                    </a:solidFill>
                                    <a:latin typeface="Times New Roman" panose="02020603050405020304" pitchFamily="18" charset="0"/>
                                    <a:ea typeface="+mn-ea"/>
                                    <a:cs typeface="Times New Roman" panose="02020603050405020304" pitchFamily="18" charset="0"/>
                                  </a:rPr>
                                  <m:t>0.0036</m:t>
                                </m:r>
                                <m:r>
                                  <a:rPr lang="en-US" altLang="zh-CN" sz="1200" b="0" i="0" kern="1200" smtClean="0">
                                    <a:solidFill>
                                      <a:schemeClr val="tx1"/>
                                    </a:solidFill>
                                    <a:latin typeface="Cambria Math" panose="02040503050406030204" pitchFamily="18" charset="0"/>
                                    <a:ea typeface="+mn-ea"/>
                                    <a:cs typeface="+mn-cs"/>
                                  </a:rPr>
                                  <m:t>±</m:t>
                                </m:r>
                                <m:r>
                                  <m:rPr>
                                    <m:nor/>
                                  </m:rPr>
                                  <a:rPr lang="en-US" altLang="zh-CN" sz="1200" b="0" i="0" kern="1200" smtClean="0">
                                    <a:solidFill>
                                      <a:srgbClr val="FF0000"/>
                                    </a:solidFill>
                                    <a:latin typeface="Times New Roman" panose="02020603050405020304" pitchFamily="18" charset="0"/>
                                    <a:ea typeface="+mn-ea"/>
                                    <a:cs typeface="Times New Roman" panose="02020603050405020304" pitchFamily="18" charset="0"/>
                                  </a:rPr>
                                  <m:t>0.0030</m:t>
                                </m:r>
                              </m:oMath>
                            </m:oMathPara>
                          </a14:m>
                          <a:endParaRPr lang="zh-CN" altLang="en-US" sz="1200" b="0" i="0" kern="1200" dirty="0">
                            <a:solidFill>
                              <a:schemeClr val="tx1"/>
                            </a:solidFill>
                            <a:latin typeface="Times New Roman" panose="02020603050405020304" pitchFamily="18" charset="0"/>
                            <a:ea typeface="+mn-ea"/>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0.990±0.037±</m:t>
                                </m:r>
                                <m:r>
                                  <a:rPr lang="en-US" altLang="zh-CN" sz="1200" b="0" i="1" smtClean="0">
                                    <a:solidFill>
                                      <a:srgbClr val="FF0000"/>
                                    </a:solidFill>
                                    <a:latin typeface="Cambria Math" panose="02040503050406030204" pitchFamily="18" charset="0"/>
                                  </a:rPr>
                                  <m:t>0.011</m:t>
                                </m:r>
                              </m:oMath>
                            </m:oMathPara>
                          </a14:m>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−0.763±0.011±</m:t>
                                </m:r>
                                <m:r>
                                  <a:rPr lang="en-US" altLang="zh-CN" sz="1200" b="0" i="1" smtClean="0">
                                    <a:solidFill>
                                      <a:srgbClr val="FF0000"/>
                                    </a:solidFill>
                                    <a:latin typeface="Cambria Math" panose="02040503050406030204" pitchFamily="18" charset="0"/>
                                  </a:rPr>
                                  <m:t>0.007</m:t>
                                </m:r>
                              </m:oMath>
                            </m:oMathPara>
                          </a14:m>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−0.7448±0.0052±</m:t>
                                </m:r>
                                <m:r>
                                  <a:rPr lang="en-US" altLang="zh-CN" sz="1200" b="0" i="1" smtClean="0">
                                    <a:solidFill>
                                      <a:srgbClr val="FF0000"/>
                                    </a:solidFill>
                                    <a:latin typeface="Cambria Math" panose="02040503050406030204" pitchFamily="18" charset="0"/>
                                  </a:rPr>
                                  <m:t>0.0023</m:t>
                                </m:r>
                              </m:oMath>
                            </m:oMathPara>
                          </a14:m>
                          <a:endParaRPr lang="zh-CN" altLang="en-US" sz="12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73152133"/>
                      </a:ext>
                    </a:extLst>
                  </a:tr>
                  <a:tr h="362482">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𝐴</m:t>
                                    </m:r>
                                  </m:e>
                                  <m:sub>
                                    <m:r>
                                      <a:rPr lang="en-US" altLang="zh-CN" sz="1400" b="0" i="1" smtClean="0">
                                        <a:latin typeface="Cambria Math" panose="02040503050406030204" pitchFamily="18" charset="0"/>
                                      </a:rPr>
                                      <m:t>𝐶𝑃</m:t>
                                    </m:r>
                                  </m:sub>
                                </m:sSub>
                                <m:r>
                                  <a:rPr lang="en-US" altLang="zh-CN" sz="1400" b="0" i="0" smtClean="0">
                                    <a:latin typeface="Cambria Math" panose="02040503050406030204" pitchFamily="18" charset="0"/>
                                  </a:rPr>
                                  <m:t>(</m:t>
                                </m:r>
                                <m:r>
                                  <m:rPr>
                                    <m:sty m:val="p"/>
                                  </m:rPr>
                                  <a:rPr lang="en-US" altLang="zh-CN" sz="1400" b="0" i="0" smtClean="0">
                                    <a:latin typeface="Cambria Math" panose="02040503050406030204" pitchFamily="18" charset="0"/>
                                  </a:rPr>
                                  <m:t>Λ</m:t>
                                </m:r>
                                <m:r>
                                  <a:rPr lang="en-US" altLang="zh-CN" sz="1400" b="0" i="0" smtClean="0">
                                    <a:latin typeface="Cambria Math" panose="02040503050406030204" pitchFamily="18" charset="0"/>
                                  </a:rPr>
                                  <m:t>/</m:t>
                                </m:r>
                                <m:sSup>
                                  <m:sSupPr>
                                    <m:ctrlPr>
                                      <a:rPr lang="en-US" altLang="zh-CN" sz="1400" b="0" i="1" smtClean="0">
                                        <a:latin typeface="Cambria Math" panose="02040503050406030204" pitchFamily="18" charset="0"/>
                                      </a:rPr>
                                    </m:ctrlPr>
                                  </m:sSupPr>
                                  <m:e>
                                    <m:r>
                                      <m:rPr>
                                        <m:sty m:val="p"/>
                                      </m:rPr>
                                      <a:rPr lang="en-US" altLang="zh-CN" sz="1400" b="0" i="0" smtClean="0">
                                        <a:latin typeface="Cambria Math" panose="02040503050406030204" pitchFamily="18" charset="0"/>
                                      </a:rPr>
                                      <m:t>Σ</m:t>
                                    </m:r>
                                  </m:e>
                                  <m:sup>
                                    <m:r>
                                      <a:rPr lang="en-US" altLang="zh-CN" sz="1400" b="0" i="0" smtClean="0">
                                        <a:latin typeface="Cambria Math" panose="02040503050406030204" pitchFamily="18" charset="0"/>
                                      </a:rPr>
                                      <m:t>+</m:t>
                                    </m:r>
                                  </m:sup>
                                </m:sSup>
                                <m:r>
                                  <a:rPr lang="en-US" altLang="zh-CN" sz="1400" b="0" i="0" smtClean="0">
                                    <a:latin typeface="Cambria Math" panose="02040503050406030204" pitchFamily="18" charset="0"/>
                                  </a:rPr>
                                  <m:t>)</m:t>
                                </m:r>
                              </m:oMath>
                            </m:oMathPara>
                          </a14:m>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−0.0025±0.0046±</m:t>
                                </m:r>
                                <m:r>
                                  <a:rPr lang="en-US" altLang="zh-CN" sz="1200" b="0" i="1" smtClean="0">
                                    <a:solidFill>
                                      <a:srgbClr val="FF0000"/>
                                    </a:solidFill>
                                    <a:latin typeface="Cambria Math" panose="02040503050406030204" pitchFamily="18" charset="0"/>
                                  </a:rPr>
                                  <m:t>0.0012</m:t>
                                </m:r>
                              </m:oMath>
                            </m:oMathPara>
                          </a14:m>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−0.004±0.037±</m:t>
                                </m:r>
                                <m:r>
                                  <a:rPr lang="en-US" altLang="zh-CN" sz="1200" b="0" i="1" smtClean="0">
                                    <a:solidFill>
                                      <a:srgbClr val="FF0000"/>
                                    </a:solidFill>
                                    <a:latin typeface="Cambria Math" panose="02040503050406030204" pitchFamily="18" charset="0"/>
                                  </a:rPr>
                                  <m:t>0.010</m:t>
                                </m:r>
                              </m:oMath>
                            </m:oMathPara>
                          </a14:m>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−0.004±0.012±</m:t>
                                </m:r>
                                <m:r>
                                  <a:rPr lang="en-US" altLang="zh-CN" sz="1200" b="0" i="1" smtClean="0">
                                    <a:solidFill>
                                      <a:srgbClr val="FF0000"/>
                                    </a:solidFill>
                                    <a:latin typeface="Cambria Math" panose="02040503050406030204" pitchFamily="18" charset="0"/>
                                  </a:rPr>
                                  <m:t>0.009</m:t>
                                </m:r>
                              </m:oMath>
                            </m:oMathPara>
                          </a14:m>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200" b="0" i="1" smtClean="0">
                                    <a:latin typeface="Cambria Math" panose="02040503050406030204" pitchFamily="18" charset="0"/>
                                  </a:rPr>
                                  <m:t>0.0069±0.0058±</m:t>
                                </m:r>
                                <m:r>
                                  <a:rPr lang="en-US" altLang="zh-CN" sz="1200" b="0" i="1" smtClean="0">
                                    <a:solidFill>
                                      <a:srgbClr val="FF0000"/>
                                    </a:solidFill>
                                    <a:latin typeface="Cambria Math" panose="02040503050406030204" pitchFamily="18" charset="0"/>
                                  </a:rPr>
                                  <m:t>0.0018</m:t>
                                </m:r>
                              </m:oMath>
                            </m:oMathPara>
                          </a14:m>
                          <a:endParaRPr lang="zh-CN" altLang="en-US" sz="12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44342181"/>
                      </a:ext>
                    </a:extLst>
                  </a:tr>
                </a:tbl>
              </a:graphicData>
            </a:graphic>
          </p:graphicFrame>
        </mc:Choice>
        <mc:Fallback xmlns="">
          <p:graphicFrame>
            <p:nvGraphicFramePr>
              <p:cNvPr id="3" name="表格 6">
                <a:extLst>
                  <a:ext uri="{FF2B5EF4-FFF2-40B4-BE49-F238E27FC236}">
                    <a16:creationId xmlns:a16="http://schemas.microsoft.com/office/drawing/2014/main" id="{C4F448CC-FDF2-34D6-3432-577BFE9171F3}"/>
                  </a:ext>
                </a:extLst>
              </p:cNvPr>
              <p:cNvGraphicFramePr>
                <a:graphicFrameLocks noGrp="1"/>
              </p:cNvGraphicFramePr>
              <p:nvPr>
                <p:extLst>
                  <p:ext uri="{D42A27DB-BD31-4B8C-83A1-F6EECF244321}">
                    <p14:modId xmlns:p14="http://schemas.microsoft.com/office/powerpoint/2010/main" val="2167797766"/>
                  </p:ext>
                </p:extLst>
              </p:nvPr>
            </p:nvGraphicFramePr>
            <p:xfrm>
              <a:off x="1341781" y="1452155"/>
              <a:ext cx="9233453" cy="3624820"/>
            </p:xfrm>
            <a:graphic>
              <a:graphicData uri="http://schemas.openxmlformats.org/drawingml/2006/table">
                <a:tbl>
                  <a:tblPr firstRow="1" bandRow="1">
                    <a:tableStyleId>{5940675A-B579-460E-94D1-54222C63F5DA}</a:tableStyleId>
                  </a:tblPr>
                  <a:tblGrid>
                    <a:gridCol w="1277439">
                      <a:extLst>
                        <a:ext uri="{9D8B030D-6E8A-4147-A177-3AD203B41FA5}">
                          <a16:colId xmlns:a16="http://schemas.microsoft.com/office/drawing/2014/main" val="3486090666"/>
                        </a:ext>
                      </a:extLst>
                    </a:gridCol>
                    <a:gridCol w="2045545">
                      <a:extLst>
                        <a:ext uri="{9D8B030D-6E8A-4147-A177-3AD203B41FA5}">
                          <a16:colId xmlns:a16="http://schemas.microsoft.com/office/drawing/2014/main" val="860277337"/>
                        </a:ext>
                      </a:extLst>
                    </a:gridCol>
                    <a:gridCol w="1815547">
                      <a:extLst>
                        <a:ext uri="{9D8B030D-6E8A-4147-A177-3AD203B41FA5}">
                          <a16:colId xmlns:a16="http://schemas.microsoft.com/office/drawing/2014/main" val="3842200770"/>
                        </a:ext>
                      </a:extLst>
                    </a:gridCol>
                    <a:gridCol w="1961322">
                      <a:extLst>
                        <a:ext uri="{9D8B030D-6E8A-4147-A177-3AD203B41FA5}">
                          <a16:colId xmlns:a16="http://schemas.microsoft.com/office/drawing/2014/main" val="3902885695"/>
                        </a:ext>
                      </a:extLst>
                    </a:gridCol>
                    <a:gridCol w="2133600">
                      <a:extLst>
                        <a:ext uri="{9D8B030D-6E8A-4147-A177-3AD203B41FA5}">
                          <a16:colId xmlns:a16="http://schemas.microsoft.com/office/drawing/2014/main" val="769587603"/>
                        </a:ext>
                      </a:extLst>
                    </a:gridCol>
                  </a:tblGrid>
                  <a:tr h="362482">
                    <a:tc>
                      <a:txBody>
                        <a:bodyPr/>
                        <a:lstStyle/>
                        <a:p>
                          <a:pPr algn="ctr"/>
                          <a:r>
                            <a:rPr lang="en-US" altLang="zh-CN" sz="1400" dirty="0">
                              <a:latin typeface="Times New Roman" panose="02020603050405020304" pitchFamily="18" charset="0"/>
                              <a:cs typeface="Times New Roman" panose="02020603050405020304" pitchFamily="18" charset="0"/>
                            </a:rPr>
                            <a:t>Parameters</a:t>
                          </a:r>
                          <a:endParaRPr lang="zh-CN" altLang="en-US" sz="1400" dirty="0">
                            <a:latin typeface="Times New Roman" panose="02020603050405020304" pitchFamily="18" charset="0"/>
                            <a:cs typeface="Times New Roman" panose="02020603050405020304" pitchFamily="18" charset="0"/>
                          </a:endParaRPr>
                        </a:p>
                      </a:txBody>
                      <a:tcPr/>
                    </a:tc>
                    <a:tc>
                      <a:txBody>
                        <a:bodyPr/>
                        <a:lstStyle/>
                        <a:p>
                          <a:endParaRPr lang="zh-CN"/>
                        </a:p>
                      </a:txBody>
                      <a:tcPr>
                        <a:blipFill>
                          <a:blip r:embed="rId4"/>
                          <a:stretch>
                            <a:fillRect l="-62985" t="-3333" r="-290149" b="-895000"/>
                          </a:stretch>
                        </a:blipFill>
                      </a:tcPr>
                    </a:tc>
                    <a:tc>
                      <a:txBody>
                        <a:bodyPr/>
                        <a:lstStyle/>
                        <a:p>
                          <a:endParaRPr lang="zh-CN"/>
                        </a:p>
                      </a:txBody>
                      <a:tcPr>
                        <a:blipFill>
                          <a:blip r:embed="rId4"/>
                          <a:stretch>
                            <a:fillRect l="-183221" t="-3333" r="-226174" b="-895000"/>
                          </a:stretch>
                        </a:blipFill>
                      </a:tcPr>
                    </a:tc>
                    <a:tc>
                      <a:txBody>
                        <a:bodyPr/>
                        <a:lstStyle/>
                        <a:p>
                          <a:endParaRPr lang="zh-CN"/>
                        </a:p>
                      </a:txBody>
                      <a:tcPr>
                        <a:blipFill>
                          <a:blip r:embed="rId4"/>
                          <a:stretch>
                            <a:fillRect l="-262112" t="-3333" r="-109317" b="-895000"/>
                          </a:stretch>
                        </a:blipFill>
                      </a:tcPr>
                    </a:tc>
                    <a:tc>
                      <a:txBody>
                        <a:bodyPr/>
                        <a:lstStyle/>
                        <a:p>
                          <a:endParaRPr lang="zh-CN"/>
                        </a:p>
                      </a:txBody>
                      <a:tcPr>
                        <a:blipFill>
                          <a:blip r:embed="rId4"/>
                          <a:stretch>
                            <a:fillRect l="-333143" t="-3333" r="-571" b="-895000"/>
                          </a:stretch>
                        </a:blipFill>
                      </a:tcPr>
                    </a:tc>
                    <a:extLst>
                      <a:ext uri="{0D108BD9-81ED-4DB2-BD59-A6C34878D82A}">
                        <a16:rowId xmlns:a16="http://schemas.microsoft.com/office/drawing/2014/main" val="1097467258"/>
                      </a:ext>
                    </a:extLst>
                  </a:tr>
                  <a:tr h="362482">
                    <a:tc>
                      <a:txBody>
                        <a:bodyPr/>
                        <a:lstStyle/>
                        <a:p>
                          <a:endParaRPr lang="zh-CN"/>
                        </a:p>
                      </a:txBody>
                      <a:tcPr>
                        <a:blipFill>
                          <a:blip r:embed="rId4"/>
                          <a:stretch>
                            <a:fillRect l="-476" t="-105085" r="-622381" b="-810169"/>
                          </a:stretch>
                        </a:blipFill>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endParaRPr lang="zh-CN"/>
                        </a:p>
                      </a:txBody>
                      <a:tcPr>
                        <a:blipFill>
                          <a:blip r:embed="rId4"/>
                          <a:stretch>
                            <a:fillRect l="-262112" t="-105085" r="-109317" b="-810169"/>
                          </a:stretch>
                        </a:blipFill>
                      </a:tcPr>
                    </a:tc>
                    <a:tc>
                      <a:txBody>
                        <a:bodyPr/>
                        <a:lstStyle/>
                        <a:p>
                          <a:endParaRPr lang="zh-CN"/>
                        </a:p>
                      </a:txBody>
                      <a:tcPr>
                        <a:blipFill>
                          <a:blip r:embed="rId4"/>
                          <a:stretch>
                            <a:fillRect l="-333143" t="-105085" r="-571" b="-810169"/>
                          </a:stretch>
                        </a:blipFill>
                      </a:tcPr>
                    </a:tc>
                    <a:extLst>
                      <a:ext uri="{0D108BD9-81ED-4DB2-BD59-A6C34878D82A}">
                        <a16:rowId xmlns:a16="http://schemas.microsoft.com/office/drawing/2014/main" val="4255270788"/>
                      </a:ext>
                    </a:extLst>
                  </a:tr>
                  <a:tr h="362482">
                    <a:tc>
                      <a:txBody>
                        <a:bodyPr/>
                        <a:lstStyle/>
                        <a:p>
                          <a:endParaRPr lang="zh-CN"/>
                        </a:p>
                      </a:txBody>
                      <a:tcPr>
                        <a:blipFill>
                          <a:blip r:embed="rId4"/>
                          <a:stretch>
                            <a:fillRect l="-476" t="-201667" r="-622381" b="-696667"/>
                          </a:stretch>
                        </a:blipFill>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endParaRPr lang="zh-CN"/>
                        </a:p>
                      </a:txBody>
                      <a:tcPr>
                        <a:blipFill>
                          <a:blip r:embed="rId4"/>
                          <a:stretch>
                            <a:fillRect l="-262112" t="-201667" r="-109317" b="-696667"/>
                          </a:stretch>
                        </a:blipFill>
                      </a:tcPr>
                    </a:tc>
                    <a:tc>
                      <a:txBody>
                        <a:bodyPr/>
                        <a:lstStyle/>
                        <a:p>
                          <a:endParaRPr lang="zh-CN"/>
                        </a:p>
                      </a:txBody>
                      <a:tcPr>
                        <a:blipFill>
                          <a:blip r:embed="rId4"/>
                          <a:stretch>
                            <a:fillRect l="-333143" t="-201667" r="-571" b="-696667"/>
                          </a:stretch>
                        </a:blipFill>
                      </a:tcPr>
                    </a:tc>
                    <a:extLst>
                      <a:ext uri="{0D108BD9-81ED-4DB2-BD59-A6C34878D82A}">
                        <a16:rowId xmlns:a16="http://schemas.microsoft.com/office/drawing/2014/main" val="3526762446"/>
                      </a:ext>
                    </a:extLst>
                  </a:tr>
                  <a:tr h="362482">
                    <a:tc>
                      <a:txBody>
                        <a:bodyPr/>
                        <a:lstStyle/>
                        <a:p>
                          <a:endParaRPr lang="zh-CN"/>
                        </a:p>
                      </a:txBody>
                      <a:tcPr>
                        <a:blipFill>
                          <a:blip r:embed="rId4"/>
                          <a:stretch>
                            <a:fillRect l="-476" t="-306780" r="-622381" b="-608475"/>
                          </a:stretch>
                        </a:blipFill>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endParaRPr lang="zh-CN"/>
                        </a:p>
                      </a:txBody>
                      <a:tcPr>
                        <a:blipFill>
                          <a:blip r:embed="rId4"/>
                          <a:stretch>
                            <a:fillRect l="-262112" t="-306780" r="-109317" b="-608475"/>
                          </a:stretch>
                        </a:blipFill>
                      </a:tcPr>
                    </a:tc>
                    <a:tc>
                      <a:txBody>
                        <a:bodyPr/>
                        <a:lstStyle/>
                        <a:p>
                          <a:endParaRPr lang="zh-CN"/>
                        </a:p>
                      </a:txBody>
                      <a:tcPr>
                        <a:blipFill>
                          <a:blip r:embed="rId4"/>
                          <a:stretch>
                            <a:fillRect l="-333143" t="-306780" r="-571" b="-608475"/>
                          </a:stretch>
                        </a:blipFill>
                      </a:tcPr>
                    </a:tc>
                    <a:extLst>
                      <a:ext uri="{0D108BD9-81ED-4DB2-BD59-A6C34878D82A}">
                        <a16:rowId xmlns:a16="http://schemas.microsoft.com/office/drawing/2014/main" val="3284523854"/>
                      </a:ext>
                    </a:extLst>
                  </a:tr>
                  <a:tr h="362482">
                    <a:tc>
                      <a:txBody>
                        <a:bodyPr/>
                        <a:lstStyle/>
                        <a:p>
                          <a:endParaRPr lang="zh-CN"/>
                        </a:p>
                      </a:txBody>
                      <a:tcPr>
                        <a:blipFill>
                          <a:blip r:embed="rId4"/>
                          <a:stretch>
                            <a:fillRect l="-476" t="-400000" r="-622381" b="-498333"/>
                          </a:stretch>
                        </a:blipFill>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endParaRPr lang="zh-CN"/>
                        </a:p>
                      </a:txBody>
                      <a:tcPr>
                        <a:blipFill>
                          <a:blip r:embed="rId4"/>
                          <a:stretch>
                            <a:fillRect l="-262112" t="-400000" r="-109317" b="-498333"/>
                          </a:stretch>
                        </a:blipFill>
                      </a:tcPr>
                    </a:tc>
                    <a:tc>
                      <a:txBody>
                        <a:bodyPr/>
                        <a:lstStyle/>
                        <a:p>
                          <a:endParaRPr lang="zh-CN"/>
                        </a:p>
                      </a:txBody>
                      <a:tcPr>
                        <a:blipFill>
                          <a:blip r:embed="rId4"/>
                          <a:stretch>
                            <a:fillRect l="-333143" t="-400000" r="-571" b="-498333"/>
                          </a:stretch>
                        </a:blipFill>
                      </a:tcPr>
                    </a:tc>
                    <a:extLst>
                      <a:ext uri="{0D108BD9-81ED-4DB2-BD59-A6C34878D82A}">
                        <a16:rowId xmlns:a16="http://schemas.microsoft.com/office/drawing/2014/main" val="3770483833"/>
                      </a:ext>
                    </a:extLst>
                  </a:tr>
                  <a:tr h="362482">
                    <a:tc>
                      <a:txBody>
                        <a:bodyPr/>
                        <a:lstStyle/>
                        <a:p>
                          <a:endParaRPr lang="zh-CN"/>
                        </a:p>
                      </a:txBody>
                      <a:tcPr>
                        <a:blipFill>
                          <a:blip r:embed="rId4"/>
                          <a:stretch>
                            <a:fillRect l="-476" t="-508475" r="-622381" b="-406780"/>
                          </a:stretch>
                        </a:blipFill>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endParaRPr lang="zh-CN"/>
                        </a:p>
                      </a:txBody>
                      <a:tcPr>
                        <a:blipFill>
                          <a:blip r:embed="rId4"/>
                          <a:stretch>
                            <a:fillRect l="-262112" t="-508475" r="-109317" b="-406780"/>
                          </a:stretch>
                        </a:blipFill>
                      </a:tcPr>
                    </a:tc>
                    <a:tc>
                      <a:txBody>
                        <a:bodyPr/>
                        <a:lstStyle/>
                        <a:p>
                          <a:endParaRPr lang="zh-CN"/>
                        </a:p>
                      </a:txBody>
                      <a:tcPr>
                        <a:blipFill>
                          <a:blip r:embed="rId4"/>
                          <a:stretch>
                            <a:fillRect l="-333143" t="-508475" r="-571" b="-406780"/>
                          </a:stretch>
                        </a:blipFill>
                      </a:tcPr>
                    </a:tc>
                    <a:extLst>
                      <a:ext uri="{0D108BD9-81ED-4DB2-BD59-A6C34878D82A}">
                        <a16:rowId xmlns:a16="http://schemas.microsoft.com/office/drawing/2014/main" val="595408311"/>
                      </a:ext>
                    </a:extLst>
                  </a:tr>
                  <a:tr h="362482">
                    <a:tc>
                      <a:txBody>
                        <a:bodyPr/>
                        <a:lstStyle/>
                        <a:p>
                          <a:endParaRPr lang="zh-CN"/>
                        </a:p>
                      </a:txBody>
                      <a:tcPr>
                        <a:blipFill>
                          <a:blip r:embed="rId4"/>
                          <a:stretch>
                            <a:fillRect l="-476" t="-598333" r="-622381" b="-300000"/>
                          </a:stretch>
                        </a:blipFill>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b="0" dirty="0">
                              <a:latin typeface="Times New Roman" panose="02020603050405020304" pitchFamily="18" charset="0"/>
                              <a:cs typeface="Times New Roman" panose="02020603050405020304" pitchFamily="18" charset="0"/>
                            </a:rPr>
                            <a:t>-</a:t>
                          </a:r>
                          <a:endParaRPr lang="zh-CN" altLang="en-US" sz="1200" b="0" dirty="0">
                            <a:latin typeface="Times New Roman" panose="02020603050405020304" pitchFamily="18" charset="0"/>
                            <a:cs typeface="Times New Roman" panose="02020603050405020304" pitchFamily="18" charset="0"/>
                          </a:endParaRPr>
                        </a:p>
                      </a:txBody>
                      <a:tcPr/>
                    </a:tc>
                    <a:tc>
                      <a:txBody>
                        <a:bodyPr/>
                        <a:lstStyle/>
                        <a:p>
                          <a:endParaRPr lang="zh-CN"/>
                        </a:p>
                      </a:txBody>
                      <a:tcPr>
                        <a:blipFill>
                          <a:blip r:embed="rId4"/>
                          <a:stretch>
                            <a:fillRect l="-262112" t="-598333" r="-109317" b="-300000"/>
                          </a:stretch>
                        </a:blipFill>
                      </a:tcPr>
                    </a:tc>
                    <a:tc>
                      <a:txBody>
                        <a:bodyPr/>
                        <a:lstStyle/>
                        <a:p>
                          <a:endParaRPr lang="zh-CN"/>
                        </a:p>
                      </a:txBody>
                      <a:tcPr>
                        <a:blipFill>
                          <a:blip r:embed="rId4"/>
                          <a:stretch>
                            <a:fillRect l="-333143" t="-598333" r="-571" b="-300000"/>
                          </a:stretch>
                        </a:blipFill>
                      </a:tcPr>
                    </a:tc>
                    <a:extLst>
                      <a:ext uri="{0D108BD9-81ED-4DB2-BD59-A6C34878D82A}">
                        <a16:rowId xmlns:a16="http://schemas.microsoft.com/office/drawing/2014/main" val="4048507126"/>
                      </a:ext>
                    </a:extLst>
                  </a:tr>
                  <a:tr h="362482">
                    <a:tc>
                      <a:txBody>
                        <a:bodyPr/>
                        <a:lstStyle/>
                        <a:p>
                          <a:endParaRPr lang="zh-CN"/>
                        </a:p>
                      </a:txBody>
                      <a:tcPr>
                        <a:blipFill>
                          <a:blip r:embed="rId4"/>
                          <a:stretch>
                            <a:fillRect l="-476" t="-710169" r="-622381" b="-205085"/>
                          </a:stretch>
                        </a:blipFill>
                      </a:tcPr>
                    </a:tc>
                    <a:tc>
                      <a:txBody>
                        <a:bodyPr/>
                        <a:lstStyle/>
                        <a:p>
                          <a:endParaRPr lang="zh-CN"/>
                        </a:p>
                      </a:txBody>
                      <a:tcPr>
                        <a:blipFill>
                          <a:blip r:embed="rId4"/>
                          <a:stretch>
                            <a:fillRect l="-62985" t="-710169" r="-290149" b="-205085"/>
                          </a:stretch>
                        </a:blipFill>
                      </a:tcPr>
                    </a:tc>
                    <a:tc>
                      <a:txBody>
                        <a:bodyPr/>
                        <a:lstStyle/>
                        <a:p>
                          <a:endParaRPr lang="zh-CN"/>
                        </a:p>
                      </a:txBody>
                      <a:tcPr>
                        <a:blipFill>
                          <a:blip r:embed="rId4"/>
                          <a:stretch>
                            <a:fillRect l="-183221" t="-710169" r="-226174" b="-205085"/>
                          </a:stretch>
                        </a:blipFill>
                      </a:tcPr>
                    </a:tc>
                    <a:tc>
                      <a:txBody>
                        <a:bodyPr/>
                        <a:lstStyle/>
                        <a:p>
                          <a:endParaRPr lang="zh-CN"/>
                        </a:p>
                      </a:txBody>
                      <a:tcPr>
                        <a:blipFill>
                          <a:blip r:embed="rId4"/>
                          <a:stretch>
                            <a:fillRect l="-262112" t="-710169" r="-109317" b="-205085"/>
                          </a:stretch>
                        </a:blipFill>
                      </a:tcPr>
                    </a:tc>
                    <a:tc>
                      <a:txBody>
                        <a:bodyPr/>
                        <a:lstStyle/>
                        <a:p>
                          <a:endParaRPr lang="zh-CN"/>
                        </a:p>
                      </a:txBody>
                      <a:tcPr>
                        <a:blipFill>
                          <a:blip r:embed="rId4"/>
                          <a:stretch>
                            <a:fillRect l="-333143" t="-710169" r="-571" b="-205085"/>
                          </a:stretch>
                        </a:blipFill>
                      </a:tcPr>
                    </a:tc>
                    <a:extLst>
                      <a:ext uri="{0D108BD9-81ED-4DB2-BD59-A6C34878D82A}">
                        <a16:rowId xmlns:a16="http://schemas.microsoft.com/office/drawing/2014/main" val="1388518193"/>
                      </a:ext>
                    </a:extLst>
                  </a:tr>
                  <a:tr h="362482">
                    <a:tc>
                      <a:txBody>
                        <a:bodyPr/>
                        <a:lstStyle/>
                        <a:p>
                          <a:endParaRPr lang="zh-CN"/>
                        </a:p>
                      </a:txBody>
                      <a:tcPr>
                        <a:blipFill>
                          <a:blip r:embed="rId4"/>
                          <a:stretch>
                            <a:fillRect l="-476" t="-796667" r="-622381" b="-101667"/>
                          </a:stretch>
                        </a:blipFill>
                      </a:tcPr>
                    </a:tc>
                    <a:tc>
                      <a:txBody>
                        <a:bodyPr/>
                        <a:lstStyle/>
                        <a:p>
                          <a:endParaRPr lang="zh-CN"/>
                        </a:p>
                      </a:txBody>
                      <a:tcPr>
                        <a:blipFill>
                          <a:blip r:embed="rId4"/>
                          <a:stretch>
                            <a:fillRect l="-62985" t="-796667" r="-290149" b="-101667"/>
                          </a:stretch>
                        </a:blipFill>
                      </a:tcPr>
                    </a:tc>
                    <a:tc>
                      <a:txBody>
                        <a:bodyPr/>
                        <a:lstStyle/>
                        <a:p>
                          <a:endParaRPr lang="zh-CN"/>
                        </a:p>
                      </a:txBody>
                      <a:tcPr>
                        <a:blipFill>
                          <a:blip r:embed="rId4"/>
                          <a:stretch>
                            <a:fillRect l="-183221" t="-796667" r="-226174" b="-101667"/>
                          </a:stretch>
                        </a:blipFill>
                      </a:tcPr>
                    </a:tc>
                    <a:tc>
                      <a:txBody>
                        <a:bodyPr/>
                        <a:lstStyle/>
                        <a:p>
                          <a:endParaRPr lang="zh-CN"/>
                        </a:p>
                      </a:txBody>
                      <a:tcPr>
                        <a:blipFill>
                          <a:blip r:embed="rId4"/>
                          <a:stretch>
                            <a:fillRect l="-262112" t="-796667" r="-109317" b="-101667"/>
                          </a:stretch>
                        </a:blipFill>
                      </a:tcPr>
                    </a:tc>
                    <a:tc>
                      <a:txBody>
                        <a:bodyPr/>
                        <a:lstStyle/>
                        <a:p>
                          <a:endParaRPr lang="zh-CN"/>
                        </a:p>
                      </a:txBody>
                      <a:tcPr>
                        <a:blipFill>
                          <a:blip r:embed="rId4"/>
                          <a:stretch>
                            <a:fillRect l="-333143" t="-796667" r="-571" b="-101667"/>
                          </a:stretch>
                        </a:blipFill>
                      </a:tcPr>
                    </a:tc>
                    <a:extLst>
                      <a:ext uri="{0D108BD9-81ED-4DB2-BD59-A6C34878D82A}">
                        <a16:rowId xmlns:a16="http://schemas.microsoft.com/office/drawing/2014/main" val="2473152133"/>
                      </a:ext>
                    </a:extLst>
                  </a:tr>
                  <a:tr h="362482">
                    <a:tc>
                      <a:txBody>
                        <a:bodyPr/>
                        <a:lstStyle/>
                        <a:p>
                          <a:endParaRPr lang="zh-CN"/>
                        </a:p>
                      </a:txBody>
                      <a:tcPr>
                        <a:blipFill>
                          <a:blip r:embed="rId4"/>
                          <a:stretch>
                            <a:fillRect l="-476" t="-911864" r="-622381" b="-3390"/>
                          </a:stretch>
                        </a:blipFill>
                      </a:tcPr>
                    </a:tc>
                    <a:tc>
                      <a:txBody>
                        <a:bodyPr/>
                        <a:lstStyle/>
                        <a:p>
                          <a:endParaRPr lang="zh-CN"/>
                        </a:p>
                      </a:txBody>
                      <a:tcPr>
                        <a:blipFill>
                          <a:blip r:embed="rId4"/>
                          <a:stretch>
                            <a:fillRect l="-62985" t="-911864" r="-290149" b="-3390"/>
                          </a:stretch>
                        </a:blipFill>
                      </a:tcPr>
                    </a:tc>
                    <a:tc>
                      <a:txBody>
                        <a:bodyPr/>
                        <a:lstStyle/>
                        <a:p>
                          <a:endParaRPr lang="zh-CN"/>
                        </a:p>
                      </a:txBody>
                      <a:tcPr>
                        <a:blipFill>
                          <a:blip r:embed="rId4"/>
                          <a:stretch>
                            <a:fillRect l="-183221" t="-911864" r="-226174" b="-3390"/>
                          </a:stretch>
                        </a:blipFill>
                      </a:tcPr>
                    </a:tc>
                    <a:tc>
                      <a:txBody>
                        <a:bodyPr/>
                        <a:lstStyle/>
                        <a:p>
                          <a:endParaRPr lang="zh-CN"/>
                        </a:p>
                      </a:txBody>
                      <a:tcPr>
                        <a:blipFill>
                          <a:blip r:embed="rId4"/>
                          <a:stretch>
                            <a:fillRect l="-262112" t="-911864" r="-109317" b="-3390"/>
                          </a:stretch>
                        </a:blipFill>
                      </a:tcPr>
                    </a:tc>
                    <a:tc>
                      <a:txBody>
                        <a:bodyPr/>
                        <a:lstStyle/>
                        <a:p>
                          <a:endParaRPr lang="zh-CN"/>
                        </a:p>
                      </a:txBody>
                      <a:tcPr>
                        <a:blipFill>
                          <a:blip r:embed="rId4"/>
                          <a:stretch>
                            <a:fillRect l="-333143" t="-911864" r="-571" b="-3390"/>
                          </a:stretch>
                        </a:blipFill>
                      </a:tcPr>
                    </a:tc>
                    <a:extLst>
                      <a:ext uri="{0D108BD9-81ED-4DB2-BD59-A6C34878D82A}">
                        <a16:rowId xmlns:a16="http://schemas.microsoft.com/office/drawing/2014/main" val="3144342181"/>
                      </a:ext>
                    </a:extLst>
                  </a:tr>
                </a:tbl>
              </a:graphicData>
            </a:graphic>
          </p:graphicFrame>
        </mc:Fallback>
      </mc:AlternateContent>
      <p:sp>
        <p:nvSpPr>
          <p:cNvPr id="7" name="文本框 6">
            <a:extLst>
              <a:ext uri="{FF2B5EF4-FFF2-40B4-BE49-F238E27FC236}">
                <a16:creationId xmlns:a16="http://schemas.microsoft.com/office/drawing/2014/main" id="{8D4103C9-C895-11E4-B8C4-E6DA2154FC1B}"/>
              </a:ext>
            </a:extLst>
          </p:cNvPr>
          <p:cNvSpPr txBox="1"/>
          <p:nvPr/>
        </p:nvSpPr>
        <p:spPr>
          <a:xfrm>
            <a:off x="2610677" y="1106015"/>
            <a:ext cx="2087217" cy="307777"/>
          </a:xfrm>
          <a:prstGeom prst="rect">
            <a:avLst/>
          </a:prstGeom>
          <a:noFill/>
        </p:spPr>
        <p:txBody>
          <a:bodyPr wrap="square">
            <a:spAutoFit/>
          </a:bodyPr>
          <a:lstStyle/>
          <a:p>
            <a:r>
              <a:rPr lang="en-US" altLang="zh-CN" sz="1400" dirty="0">
                <a:highlight>
                  <a:srgbClr val="FFFF00"/>
                </a:highlight>
                <a:latin typeface="Times New Roman" panose="02020603050405020304" pitchFamily="18" charset="0"/>
                <a:cs typeface="Times New Roman" panose="02020603050405020304" pitchFamily="18" charset="0"/>
              </a:rPr>
              <a:t>PRL 129, 131801(2022) </a:t>
            </a:r>
            <a:endParaRPr lang="zh-CN" altLang="en-US" sz="1400" dirty="0">
              <a:highlight>
                <a:srgbClr val="FFFF00"/>
              </a:highlight>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910CAD47-7185-688A-99A6-A69A3B03B4EE}"/>
              </a:ext>
            </a:extLst>
          </p:cNvPr>
          <p:cNvSpPr txBox="1"/>
          <p:nvPr/>
        </p:nvSpPr>
        <p:spPr>
          <a:xfrm>
            <a:off x="4625007" y="1112284"/>
            <a:ext cx="1881810" cy="307777"/>
          </a:xfrm>
          <a:prstGeom prst="rect">
            <a:avLst/>
          </a:prstGeom>
          <a:noFill/>
        </p:spPr>
        <p:txBody>
          <a:bodyPr wrap="square">
            <a:spAutoFit/>
          </a:bodyPr>
          <a:lstStyle/>
          <a:p>
            <a:r>
              <a:rPr lang="en-US" altLang="zh-CN" sz="1400" dirty="0">
                <a:highlight>
                  <a:srgbClr val="FFFF00"/>
                </a:highlight>
                <a:latin typeface="Times New Roman" panose="02020603050405020304" pitchFamily="18" charset="0"/>
                <a:cs typeface="Times New Roman" panose="02020603050405020304" pitchFamily="18" charset="0"/>
              </a:rPr>
              <a:t>PRL 125,052004(2020)</a:t>
            </a:r>
            <a:endParaRPr lang="zh-CN" altLang="en-US" sz="1400" dirty="0">
              <a:highlight>
                <a:srgbClr val="FFFF00"/>
              </a:highlight>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3833DA48-ABB7-FD78-03E2-B0CDB54E2186}"/>
              </a:ext>
            </a:extLst>
          </p:cNvPr>
          <p:cNvSpPr txBox="1"/>
          <p:nvPr/>
        </p:nvSpPr>
        <p:spPr>
          <a:xfrm>
            <a:off x="6573076" y="1106014"/>
            <a:ext cx="1881810" cy="307777"/>
          </a:xfrm>
          <a:prstGeom prst="rect">
            <a:avLst/>
          </a:prstGeom>
          <a:noFill/>
        </p:spPr>
        <p:txBody>
          <a:bodyPr wrap="square">
            <a:spAutoFit/>
          </a:bodyPr>
          <a:lstStyle/>
          <a:p>
            <a:r>
              <a:rPr lang="en-US" altLang="zh-CN" sz="1400" dirty="0">
                <a:highlight>
                  <a:srgbClr val="FFFF00"/>
                </a:highlight>
                <a:latin typeface="Times New Roman" panose="02020603050405020304" pitchFamily="18" charset="0"/>
                <a:cs typeface="Times New Roman" panose="02020603050405020304" pitchFamily="18" charset="0"/>
              </a:rPr>
              <a:t>Nature 606,64(2022)</a:t>
            </a:r>
            <a:endParaRPr lang="zh-CN" altLang="en-US" sz="1400" dirty="0">
              <a:highlight>
                <a:srgbClr val="FFFF00"/>
              </a:highlight>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5A4D711D-A2E1-514B-5439-D034AFD6B731}"/>
              </a:ext>
            </a:extLst>
          </p:cNvPr>
          <p:cNvSpPr txBox="1"/>
          <p:nvPr/>
        </p:nvSpPr>
        <p:spPr>
          <a:xfrm>
            <a:off x="8709990" y="1106013"/>
            <a:ext cx="1736035" cy="307777"/>
          </a:xfrm>
          <a:prstGeom prst="rect">
            <a:avLst/>
          </a:prstGeom>
          <a:noFill/>
        </p:spPr>
        <p:txBody>
          <a:bodyPr wrap="square">
            <a:spAutoFit/>
          </a:bodyPr>
          <a:lstStyle/>
          <a:p>
            <a:r>
              <a:rPr lang="en-US" altLang="zh-CN" sz="1400" dirty="0">
                <a:highlight>
                  <a:srgbClr val="FFFF00"/>
                </a:highlight>
                <a:latin typeface="Times New Roman" panose="02020603050405020304" pitchFamily="18" charset="0"/>
                <a:cs typeface="Times New Roman" panose="02020603050405020304" pitchFamily="18" charset="0"/>
              </a:rPr>
              <a:t>arXiv:2305.09218v1</a:t>
            </a:r>
            <a:endParaRPr lang="zh-CN" altLang="en-US" sz="1400" dirty="0">
              <a:highlight>
                <a:srgbClr val="FFFF00"/>
              </a:highligh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D2BDDF7B-5433-FA6F-1B28-DD8D3E23A570}"/>
                  </a:ext>
                </a:extLst>
              </p:cNvPr>
              <p:cNvSpPr txBox="1"/>
              <p:nvPr/>
            </p:nvSpPr>
            <p:spPr>
              <a:xfrm>
                <a:off x="2716513" y="5076975"/>
                <a:ext cx="7070037" cy="1739066"/>
              </a:xfrm>
              <a:prstGeom prst="rect">
                <a:avLst/>
              </a:prstGeom>
              <a:noFill/>
            </p:spPr>
            <p:txBody>
              <a:bodyPr wrap="square" rtlCol="0">
                <a:spAutoFit/>
              </a:bodyPr>
              <a:lstStyle/>
              <a:p>
                <a:pPr>
                  <a:lnSpc>
                    <a:spcPct val="150000"/>
                  </a:lnSpc>
                </a:pPr>
                <a:r>
                  <a:rPr lang="en-US" altLang="zh-CN" b="1" dirty="0">
                    <a:solidFill>
                      <a:srgbClr val="FF0000"/>
                    </a:solidFill>
                    <a:cs typeface="Times New Roman" panose="02020603050405020304" pitchFamily="18" charset="0"/>
                  </a:rPr>
                  <a:t>BESIII best measurements: </a:t>
                </a:r>
                <a14:m>
                  <m:oMath xmlns:m="http://schemas.openxmlformats.org/officeDocument/2006/math">
                    <m:sSubSup>
                      <m:sSubSupPr>
                        <m:ctrlPr>
                          <a:rPr lang="en-US" altLang="zh-CN" b="1" i="1" smtClean="0">
                            <a:solidFill>
                              <a:srgbClr val="FF0000"/>
                            </a:solidFill>
                            <a:latin typeface="Cambria Math" panose="02040503050406030204" pitchFamily="18" charset="0"/>
                            <a:cs typeface="Times New Roman" panose="02020603050405020304" pitchFamily="18" charset="0"/>
                          </a:rPr>
                        </m:ctrlPr>
                      </m:sSubSupPr>
                      <m:e>
                        <m:r>
                          <a:rPr lang="en-US" altLang="zh-CN" b="1" i="1" smtClean="0">
                            <a:solidFill>
                              <a:srgbClr val="FF0000"/>
                            </a:solidFill>
                            <a:latin typeface="Cambria Math" panose="02040503050406030204" pitchFamily="18" charset="0"/>
                            <a:cs typeface="Times New Roman" panose="02020603050405020304" pitchFamily="18" charset="0"/>
                          </a:rPr>
                          <m:t>𝑨</m:t>
                        </m:r>
                      </m:e>
                      <m:sub>
                        <m:r>
                          <a:rPr lang="en-US" altLang="zh-CN" b="1" i="1" smtClean="0">
                            <a:solidFill>
                              <a:srgbClr val="FF0000"/>
                            </a:solidFill>
                            <a:latin typeface="Cambria Math" panose="02040503050406030204" pitchFamily="18" charset="0"/>
                            <a:cs typeface="Times New Roman" panose="02020603050405020304" pitchFamily="18" charset="0"/>
                          </a:rPr>
                          <m:t>𝑪𝑷</m:t>
                        </m:r>
                      </m:sub>
                      <m:sup>
                        <m:r>
                          <a:rPr lang="en-US" altLang="zh-CN" b="1" i="0" smtClean="0">
                            <a:solidFill>
                              <a:srgbClr val="FF0000"/>
                            </a:solidFill>
                            <a:latin typeface="Cambria Math" panose="02040503050406030204" pitchFamily="18" charset="0"/>
                            <a:cs typeface="Times New Roman" panose="02020603050405020304" pitchFamily="18" charset="0"/>
                          </a:rPr>
                          <m:t>𝚲</m:t>
                        </m:r>
                      </m:sup>
                    </m:sSubSup>
                    <m:r>
                      <a:rPr lang="en-US" altLang="zh-CN" b="1" i="1" smtClean="0">
                        <a:solidFill>
                          <a:srgbClr val="FF0000"/>
                        </a:solidFill>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rPr>
                      <m:t>−0.0025±0.0046±</m:t>
                    </m:r>
                    <m:r>
                      <a:rPr lang="en-US" altLang="zh-CN" i="1">
                        <a:solidFill>
                          <a:srgbClr val="FF0000"/>
                        </a:solidFill>
                        <a:latin typeface="Cambria Math" panose="02040503050406030204" pitchFamily="18" charset="0"/>
                      </a:rPr>
                      <m:t>0.0012</m:t>
                    </m:r>
                  </m:oMath>
                </a14:m>
                <a:endParaRPr lang="zh-CN" altLang="en-US" dirty="0">
                  <a:cs typeface="Times New Roman" panose="02020603050405020304" pitchFamily="18" charset="0"/>
                </a:endParaRPr>
              </a:p>
              <a:p>
                <a:pPr>
                  <a:lnSpc>
                    <a:spcPct val="150000"/>
                  </a:lnSpc>
                </a:pPr>
                <a:r>
                  <a:rPr lang="en-US" altLang="zh-CN" b="1" dirty="0">
                    <a:solidFill>
                      <a:srgbClr val="FF0000"/>
                    </a:solidFill>
                    <a:cs typeface="Times New Roman" panose="02020603050405020304" pitchFamily="18" charset="0"/>
                  </a:rPr>
                  <a:t>Systematic uncertainties are well controlled!</a:t>
                </a:r>
              </a:p>
              <a:p>
                <a:pPr marL="742950" lvl="1" indent="-285750">
                  <a:lnSpc>
                    <a:spcPct val="150000"/>
                  </a:lnSpc>
                  <a:buFont typeface="Arial" panose="020B0604020202020204" pitchFamily="34" charset="0"/>
                  <a:buChar char="•"/>
                </a:pPr>
                <a:r>
                  <a:rPr lang="en-US" altLang="zh-CN" dirty="0">
                    <a:solidFill>
                      <a:srgbClr val="FF0000"/>
                    </a:solidFill>
                    <a:cs typeface="Times New Roman" panose="02020603050405020304" pitchFamily="18" charset="0"/>
                  </a:rPr>
                  <a:t>Excellent performance of BESIII detectors.</a:t>
                </a:r>
              </a:p>
              <a:p>
                <a:pPr marL="742950" lvl="1" indent="-285750">
                  <a:lnSpc>
                    <a:spcPct val="150000"/>
                  </a:lnSpc>
                  <a:buFont typeface="Arial" panose="020B0604020202020204" pitchFamily="34" charset="0"/>
                  <a:buChar char="•"/>
                </a:pPr>
                <a:r>
                  <a:rPr lang="en-US" altLang="zh-CN" dirty="0">
                    <a:solidFill>
                      <a:srgbClr val="FF0000"/>
                    </a:solidFill>
                    <a:cs typeface="Times New Roman" panose="02020603050405020304" pitchFamily="18" charset="0"/>
                  </a:rPr>
                  <a:t>Data-driven</a:t>
                </a:r>
                <a:r>
                  <a:rPr lang="zh-CN" altLang="en-US" dirty="0">
                    <a:solidFill>
                      <a:srgbClr val="FF0000"/>
                    </a:solidFill>
                    <a:cs typeface="Times New Roman" panose="02020603050405020304" pitchFamily="18" charset="0"/>
                  </a:rPr>
                  <a:t> </a:t>
                </a:r>
                <a:r>
                  <a:rPr lang="en-US" altLang="zh-CN" dirty="0">
                    <a:solidFill>
                      <a:srgbClr val="FF0000"/>
                    </a:solidFill>
                    <a:cs typeface="Times New Roman" panose="02020603050405020304" pitchFamily="18" charset="0"/>
                  </a:rPr>
                  <a:t>method</a:t>
                </a:r>
                <a:r>
                  <a:rPr lang="zh-CN" altLang="en-US" dirty="0">
                    <a:solidFill>
                      <a:srgbClr val="FF0000"/>
                    </a:solidFill>
                    <a:cs typeface="Times New Roman" panose="02020603050405020304" pitchFamily="18" charset="0"/>
                  </a:rPr>
                  <a:t> </a:t>
                </a:r>
                <a:r>
                  <a:rPr lang="en-US" altLang="zh-CN" dirty="0">
                    <a:solidFill>
                      <a:srgbClr val="FF0000"/>
                    </a:solidFill>
                    <a:cs typeface="Times New Roman" panose="02020603050405020304" pitchFamily="18" charset="0"/>
                  </a:rPr>
                  <a:t>to</a:t>
                </a:r>
                <a:r>
                  <a:rPr lang="zh-CN" altLang="en-US" dirty="0">
                    <a:solidFill>
                      <a:srgbClr val="FF0000"/>
                    </a:solidFill>
                    <a:cs typeface="Times New Roman" panose="02020603050405020304" pitchFamily="18" charset="0"/>
                  </a:rPr>
                  <a:t> </a:t>
                </a:r>
                <a:r>
                  <a:rPr lang="en-US" altLang="zh-CN" dirty="0">
                    <a:solidFill>
                      <a:srgbClr val="FF0000"/>
                    </a:solidFill>
                    <a:cs typeface="Times New Roman" panose="02020603050405020304" pitchFamily="18" charset="0"/>
                  </a:rPr>
                  <a:t>study</a:t>
                </a:r>
                <a:r>
                  <a:rPr lang="zh-CN" altLang="en-US" dirty="0">
                    <a:solidFill>
                      <a:srgbClr val="FF0000"/>
                    </a:solidFill>
                    <a:cs typeface="Times New Roman" panose="02020603050405020304" pitchFamily="18" charset="0"/>
                  </a:rPr>
                  <a:t> </a:t>
                </a:r>
                <a:r>
                  <a:rPr lang="en-US" altLang="zh-CN" dirty="0">
                    <a:solidFill>
                      <a:srgbClr val="FF0000"/>
                    </a:solidFill>
                    <a:cs typeface="Times New Roman" panose="02020603050405020304" pitchFamily="18" charset="0"/>
                  </a:rPr>
                  <a:t>data-MC</a:t>
                </a:r>
                <a:r>
                  <a:rPr lang="zh-CN" altLang="en-US" dirty="0">
                    <a:solidFill>
                      <a:srgbClr val="FF0000"/>
                    </a:solidFill>
                    <a:cs typeface="Times New Roman" panose="02020603050405020304" pitchFamily="18" charset="0"/>
                  </a:rPr>
                  <a:t> </a:t>
                </a:r>
                <a:r>
                  <a:rPr lang="en-US" altLang="zh-CN" dirty="0">
                    <a:solidFill>
                      <a:srgbClr val="FF0000"/>
                    </a:solidFill>
                    <a:cs typeface="Times New Roman" panose="02020603050405020304" pitchFamily="18" charset="0"/>
                  </a:rPr>
                  <a:t>inconsistency.</a:t>
                </a:r>
              </a:p>
            </p:txBody>
          </p:sp>
        </mc:Choice>
        <mc:Fallback xmlns="">
          <p:sp>
            <p:nvSpPr>
              <p:cNvPr id="13" name="文本框 12">
                <a:extLst>
                  <a:ext uri="{FF2B5EF4-FFF2-40B4-BE49-F238E27FC236}">
                    <a16:creationId xmlns:a16="http://schemas.microsoft.com/office/drawing/2014/main" id="{D2BDDF7B-5433-FA6F-1B28-DD8D3E23A570}"/>
                  </a:ext>
                </a:extLst>
              </p:cNvPr>
              <p:cNvSpPr txBox="1">
                <a:spLocks noRot="1" noChangeAspect="1" noMove="1" noResize="1" noEditPoints="1" noAdjustHandles="1" noChangeArrowheads="1" noChangeShapeType="1" noTextEdit="1"/>
              </p:cNvSpPr>
              <p:nvPr/>
            </p:nvSpPr>
            <p:spPr>
              <a:xfrm>
                <a:off x="2716513" y="5076975"/>
                <a:ext cx="7070037" cy="1739066"/>
              </a:xfrm>
              <a:prstGeom prst="rect">
                <a:avLst/>
              </a:prstGeom>
              <a:blipFill>
                <a:blip r:embed="rId5"/>
                <a:stretch>
                  <a:fillRect l="-898" b="-507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633052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DF8666-B60B-93AA-46DC-7A0031B8FB4A}"/>
              </a:ext>
            </a:extLst>
          </p:cNvPr>
          <p:cNvSpPr>
            <a:spLocks noGrp="1"/>
          </p:cNvSpPr>
          <p:nvPr>
            <p:ph type="title"/>
          </p:nvPr>
        </p:nvSpPr>
        <p:spPr>
          <a:xfrm>
            <a:off x="608819" y="119363"/>
            <a:ext cx="10515600" cy="743158"/>
          </a:xfrm>
        </p:spPr>
        <p:txBody>
          <a:bodyPr>
            <a:normAutofit/>
          </a:bodyPr>
          <a:lstStyle/>
          <a:p>
            <a:pPr algn="ctr"/>
            <a:r>
              <a:rPr lang="en-US" altLang="zh-CN" dirty="0">
                <a:solidFill>
                  <a:srgbClr val="0070C0"/>
                </a:solidFill>
                <a:latin typeface="+mn-lt"/>
              </a:rPr>
              <a:t>Searching for hyperon EDM at BESIII</a:t>
            </a:r>
            <a:endParaRPr lang="zh-CN" altLang="en-US" dirty="0">
              <a:solidFill>
                <a:srgbClr val="0070C0"/>
              </a:solidFill>
              <a:latin typeface="+mn-lt"/>
            </a:endParaRPr>
          </a:p>
        </p:txBody>
      </p:sp>
      <p:sp>
        <p:nvSpPr>
          <p:cNvPr id="6" name="灯片编号占位符 5">
            <a:extLst>
              <a:ext uri="{FF2B5EF4-FFF2-40B4-BE49-F238E27FC236}">
                <a16:creationId xmlns:a16="http://schemas.microsoft.com/office/drawing/2014/main" id="{9E3EB9B7-B3E7-25EA-2893-99FB64098750}"/>
              </a:ext>
            </a:extLst>
          </p:cNvPr>
          <p:cNvSpPr>
            <a:spLocks noGrp="1"/>
          </p:cNvSpPr>
          <p:nvPr>
            <p:ph type="sldNum" sz="quarter" idx="12"/>
          </p:nvPr>
        </p:nvSpPr>
        <p:spPr/>
        <p:txBody>
          <a:bodyPr/>
          <a:lstStyle/>
          <a:p>
            <a:fld id="{92135CAB-D099-4CC5-B93B-F751150FBE57}" type="slidenum">
              <a:rPr lang="zh-CN" altLang="en-US" smtClean="0"/>
              <a:t>56</a:t>
            </a:fld>
            <a:endParaRPr lang="zh-CN" altLang="en-US"/>
          </a:p>
        </p:txBody>
      </p:sp>
      <p:pic>
        <p:nvPicPr>
          <p:cNvPr id="10" name="图片 9">
            <a:extLst>
              <a:ext uri="{FF2B5EF4-FFF2-40B4-BE49-F238E27FC236}">
                <a16:creationId xmlns:a16="http://schemas.microsoft.com/office/drawing/2014/main" id="{CD2C4806-AD35-CAF1-B458-7704478E5299}"/>
              </a:ext>
            </a:extLst>
          </p:cNvPr>
          <p:cNvPicPr>
            <a:picLocks noChangeAspect="1"/>
          </p:cNvPicPr>
          <p:nvPr/>
        </p:nvPicPr>
        <p:blipFill rotWithShape="1">
          <a:blip r:embed="rId2"/>
          <a:srcRect t="17403" b="5327"/>
          <a:stretch/>
        </p:blipFill>
        <p:spPr>
          <a:xfrm>
            <a:off x="2227757" y="2471156"/>
            <a:ext cx="7277724" cy="3179852"/>
          </a:xfrm>
          <a:prstGeom prst="rect">
            <a:avLst/>
          </a:prstGeom>
        </p:spPr>
      </p:pic>
      <p:pic>
        <p:nvPicPr>
          <p:cNvPr id="11" name="图片 10">
            <a:extLst>
              <a:ext uri="{FF2B5EF4-FFF2-40B4-BE49-F238E27FC236}">
                <a16:creationId xmlns:a16="http://schemas.microsoft.com/office/drawing/2014/main" id="{430FA378-E0A7-2CC4-10F1-9884D4805A7D}"/>
              </a:ext>
            </a:extLst>
          </p:cNvPr>
          <p:cNvPicPr>
            <a:picLocks noChangeAspect="1"/>
          </p:cNvPicPr>
          <p:nvPr/>
        </p:nvPicPr>
        <p:blipFill>
          <a:blip r:embed="rId3"/>
          <a:stretch>
            <a:fillRect/>
          </a:stretch>
        </p:blipFill>
        <p:spPr>
          <a:xfrm>
            <a:off x="4543631" y="5640185"/>
            <a:ext cx="4066969" cy="392097"/>
          </a:xfrm>
          <a:prstGeom prst="rect">
            <a:avLst/>
          </a:prstGeom>
        </p:spPr>
      </p:pic>
      <p:sp>
        <p:nvSpPr>
          <p:cNvPr id="12" name="椭圆 11">
            <a:extLst>
              <a:ext uri="{FF2B5EF4-FFF2-40B4-BE49-F238E27FC236}">
                <a16:creationId xmlns:a16="http://schemas.microsoft.com/office/drawing/2014/main" id="{08672A8F-56A8-C00E-273D-ECC392DC2D58}"/>
              </a:ext>
            </a:extLst>
          </p:cNvPr>
          <p:cNvSpPr/>
          <p:nvPr/>
        </p:nvSpPr>
        <p:spPr>
          <a:xfrm>
            <a:off x="7168244" y="2159191"/>
            <a:ext cx="1987956" cy="11333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920ACE57-B291-8E0A-C684-28B0DCCCEF91}"/>
              </a:ext>
            </a:extLst>
          </p:cNvPr>
          <p:cNvSpPr txBox="1"/>
          <p:nvPr/>
        </p:nvSpPr>
        <p:spPr>
          <a:xfrm>
            <a:off x="439589" y="817804"/>
            <a:ext cx="11312822" cy="1508105"/>
          </a:xfrm>
          <a:prstGeom prst="rect">
            <a:avLst/>
          </a:prstGeom>
          <a:noFill/>
        </p:spPr>
        <p:txBody>
          <a:bodyPr wrap="square">
            <a:spAutoFit/>
          </a:bodyPr>
          <a:lstStyle/>
          <a:p>
            <a:r>
              <a:rPr lang="en-US" altLang="zh-CN" sz="2000" dirty="0">
                <a:solidFill>
                  <a:srgbClr val="FF0000"/>
                </a:solidFill>
                <a:latin typeface="ColfaxAI"/>
              </a:rPr>
              <a:t>S</a:t>
            </a:r>
            <a:r>
              <a:rPr lang="en-US" altLang="zh-CN" sz="2000" b="0" i="0" dirty="0">
                <a:solidFill>
                  <a:srgbClr val="FF0000"/>
                </a:solidFill>
                <a:effectLst/>
                <a:latin typeface="ColfaxAI"/>
              </a:rPr>
              <a:t>ystematic measurements of the EDMs of the hyperon family!</a:t>
            </a:r>
          </a:p>
          <a:p>
            <a:endParaRPr lang="en-US" altLang="zh-CN" b="0" i="0" dirty="0">
              <a:solidFill>
                <a:srgbClr val="353740"/>
              </a:solidFill>
              <a:effectLst/>
              <a:latin typeface="ColfaxAI"/>
            </a:endParaRPr>
          </a:p>
          <a:p>
            <a:r>
              <a:rPr lang="en-US" altLang="zh-CN" b="0" i="0" dirty="0">
                <a:solidFill>
                  <a:srgbClr val="353740"/>
                </a:solidFill>
                <a:effectLst/>
                <a:latin typeface="ColfaxAI"/>
              </a:rPr>
              <a:t> </a:t>
            </a:r>
            <a:r>
              <a:rPr lang="en-US" altLang="zh-CN" sz="1600" b="0" i="0" dirty="0">
                <a:effectLst/>
                <a:latin typeface="ColfaxAI"/>
              </a:rPr>
              <a:t>Only the EDM of Λ in the hyperon had been measured. Based on massive quantum-correlated hyperon pairs, BESIII is expected to improve the measurement precision of the Λ EDM by a factor of </a:t>
            </a:r>
            <a:r>
              <a:rPr lang="en-US" altLang="zh-CN" sz="2000" b="1" i="0" dirty="0">
                <a:solidFill>
                  <a:srgbClr val="FF0000"/>
                </a:solidFill>
                <a:effectLst/>
                <a:latin typeface="ColfaxAI"/>
              </a:rPr>
              <a:t>1000</a:t>
            </a:r>
            <a:r>
              <a:rPr lang="en-US" altLang="zh-CN" sz="1600" b="0" i="0" dirty="0">
                <a:effectLst/>
                <a:latin typeface="ColfaxAI"/>
              </a:rPr>
              <a:t>, and provides the first measurement results of the EDMs of Σ, Ξ, Ω, and other hyperons</a:t>
            </a:r>
            <a:endParaRPr lang="zh-CN" altLang="en-US" dirty="0"/>
          </a:p>
        </p:txBody>
      </p:sp>
      <p:sp>
        <p:nvSpPr>
          <p:cNvPr id="33" name="文本框 32">
            <a:extLst>
              <a:ext uri="{FF2B5EF4-FFF2-40B4-BE49-F238E27FC236}">
                <a16:creationId xmlns:a16="http://schemas.microsoft.com/office/drawing/2014/main" id="{4F0C02D8-4021-1B71-4A6D-FDB6D98543CA}"/>
              </a:ext>
            </a:extLst>
          </p:cNvPr>
          <p:cNvSpPr txBox="1"/>
          <p:nvPr/>
        </p:nvSpPr>
        <p:spPr>
          <a:xfrm>
            <a:off x="3225343" y="2159191"/>
            <a:ext cx="3219000" cy="307777"/>
          </a:xfrm>
          <a:prstGeom prst="rect">
            <a:avLst/>
          </a:prstGeom>
          <a:noFill/>
        </p:spPr>
        <p:txBody>
          <a:bodyPr wrap="square">
            <a:spAutoFit/>
          </a:bodyPr>
          <a:lstStyle/>
          <a:p>
            <a:r>
              <a:rPr lang="en-US" altLang="zh-CN" sz="1400" b="1" i="1" dirty="0" err="1">
                <a:solidFill>
                  <a:schemeClr val="accent1"/>
                </a:solidFill>
                <a:effectLst/>
                <a:latin typeface="微软雅黑" panose="020B0503020204020204" pitchFamily="34" charset="-122"/>
                <a:ea typeface="微软雅黑" panose="020B0503020204020204" pitchFamily="34" charset="-122"/>
              </a:rPr>
              <a:t>J.Phys.G</a:t>
            </a:r>
            <a:r>
              <a:rPr lang="en-US" altLang="zh-CN" sz="1400" b="1" i="0" dirty="0">
                <a:solidFill>
                  <a:schemeClr val="accent1"/>
                </a:solidFill>
                <a:effectLst/>
                <a:latin typeface="微软雅黑" panose="020B0503020204020204" pitchFamily="34" charset="-122"/>
                <a:ea typeface="微软雅黑" panose="020B0503020204020204" pitchFamily="34" charset="-122"/>
              </a:rPr>
              <a:t> 47 (2020) 1, 010501</a:t>
            </a:r>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60634BD1-FF0D-7A40-8A51-2155DC622B28}"/>
              </a:ext>
            </a:extLst>
          </p:cNvPr>
          <p:cNvSpPr/>
          <p:nvPr/>
        </p:nvSpPr>
        <p:spPr>
          <a:xfrm>
            <a:off x="7742686" y="879925"/>
            <a:ext cx="3805362" cy="338554"/>
          </a:xfrm>
          <a:prstGeom prst="rect">
            <a:avLst/>
          </a:prstGeom>
        </p:spPr>
        <p:txBody>
          <a:bodyPr wrap="square">
            <a:spAutoFit/>
          </a:bodyPr>
          <a:lstStyle/>
          <a:p>
            <a:r>
              <a:rPr lang="en-US" altLang="zh-CN" sz="1600" b="1" dirty="0">
                <a:highlight>
                  <a:srgbClr val="FFFF00"/>
                </a:highlight>
                <a:cs typeface="Times New Roman" panose="02020603050405020304" pitchFamily="18" charset="0"/>
              </a:rPr>
              <a:t>X.G. He, J.P. Ma    PLB 839 (2023) 137834</a:t>
            </a:r>
            <a:endParaRPr lang="zh-CN" altLang="en-US" sz="1600" b="1" dirty="0">
              <a:highlight>
                <a:srgbClr val="FFFF00"/>
              </a:highlight>
              <a:cs typeface="Times New Roman" panose="02020603050405020304" pitchFamily="18" charset="0"/>
            </a:endParaRPr>
          </a:p>
        </p:txBody>
      </p:sp>
      <p:sp>
        <p:nvSpPr>
          <p:cNvPr id="14" name="矩形 13">
            <a:extLst>
              <a:ext uri="{FF2B5EF4-FFF2-40B4-BE49-F238E27FC236}">
                <a16:creationId xmlns:a16="http://schemas.microsoft.com/office/drawing/2014/main" id="{78065A46-708F-E77D-4AAB-CB3E5C0F12DC}"/>
              </a:ext>
            </a:extLst>
          </p:cNvPr>
          <p:cNvSpPr/>
          <p:nvPr/>
        </p:nvSpPr>
        <p:spPr>
          <a:xfrm>
            <a:off x="2209800" y="6040196"/>
            <a:ext cx="8469086" cy="369332"/>
          </a:xfrm>
          <a:prstGeom prst="rect">
            <a:avLst/>
          </a:prstGeom>
          <a:solidFill>
            <a:srgbClr val="FFFF00"/>
          </a:solidFill>
        </p:spPr>
        <p:txBody>
          <a:bodyPr wrap="square">
            <a:spAutoFit/>
          </a:bodyPr>
          <a:lstStyle/>
          <a:p>
            <a:r>
              <a:rPr lang="en-US" altLang="zh-CN" dirty="0" err="1"/>
              <a:t>Jinlin</a:t>
            </a:r>
            <a:r>
              <a:rPr lang="en-US" altLang="zh-CN" dirty="0"/>
              <a:t> Fu, Hai-Bo Li, </a:t>
            </a:r>
            <a:r>
              <a:rPr lang="en-US" altLang="zh-CN" dirty="0" err="1"/>
              <a:t>Jianpeng</a:t>
            </a:r>
            <a:r>
              <a:rPr lang="en-US" altLang="zh-CN" dirty="0"/>
              <a:t> Wang, </a:t>
            </a:r>
            <a:r>
              <a:rPr lang="en-US" altLang="zh-CN" dirty="0" err="1"/>
              <a:t>Fusheng</a:t>
            </a:r>
            <a:r>
              <a:rPr lang="en-US" altLang="zh-CN" dirty="0"/>
              <a:t> Yu, and </a:t>
            </a:r>
            <a:r>
              <a:rPr lang="en-US" altLang="zh-CN" dirty="0" err="1"/>
              <a:t>Jianyu</a:t>
            </a:r>
            <a:r>
              <a:rPr lang="en-US" altLang="zh-CN" dirty="0"/>
              <a:t> Zhang, </a:t>
            </a:r>
            <a:r>
              <a:rPr lang="en-US" altLang="zh-CN" dirty="0" err="1"/>
              <a:t>arxiv</a:t>
            </a:r>
            <a:r>
              <a:rPr lang="en-US" altLang="zh-CN" dirty="0"/>
              <a:t>: 2307.04364</a:t>
            </a:r>
          </a:p>
        </p:txBody>
      </p:sp>
    </p:spTree>
    <p:extLst>
      <p:ext uri="{BB962C8B-B14F-4D97-AF65-F5344CB8AC3E}">
        <p14:creationId xmlns:p14="http://schemas.microsoft.com/office/powerpoint/2010/main" val="15148421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35B363AB-623F-4540-BDD7-AE67EE6684A9}"/>
                  </a:ext>
                </a:extLst>
              </p:cNvPr>
              <p:cNvSpPr>
                <a:spLocks noGrp="1"/>
              </p:cNvSpPr>
              <p:nvPr>
                <p:ph type="title"/>
              </p:nvPr>
            </p:nvSpPr>
            <p:spPr>
              <a:xfrm>
                <a:off x="1676400" y="136526"/>
                <a:ext cx="10515600" cy="745218"/>
              </a:xfrm>
            </p:spPr>
            <p:txBody>
              <a:bodyPr>
                <a:normAutofit/>
              </a:bodyPr>
              <a:lstStyle/>
              <a:p>
                <a14:m>
                  <m:oMath xmlns:m="http://schemas.openxmlformats.org/officeDocument/2006/math">
                    <m:func>
                      <m:funcPr>
                        <m:ctrlPr>
                          <a:rPr kumimoji="1" lang="en-US" altLang="zh-CN" sz="4000" i="1" dirty="0" smtClean="0">
                            <a:latin typeface="Cambria Math" panose="02040503050406030204" pitchFamily="18" charset="0"/>
                          </a:rPr>
                        </m:ctrlPr>
                      </m:funcPr>
                      <m:fName>
                        <m:sSup>
                          <m:sSupPr>
                            <m:ctrlPr>
                              <a:rPr kumimoji="1" lang="en-US" altLang="zh-CN" sz="4000" i="1" dirty="0">
                                <a:latin typeface="Cambria Math" panose="02040503050406030204" pitchFamily="18" charset="0"/>
                              </a:rPr>
                            </m:ctrlPr>
                          </m:sSupPr>
                          <m:e>
                            <m:r>
                              <m:rPr>
                                <m:nor/>
                              </m:rPr>
                              <a:rPr kumimoji="1" lang="en-US" altLang="zh-CN" sz="4000" dirty="0">
                                <a:latin typeface="+mn-lt"/>
                              </a:rPr>
                              <m:t>sensitivity</m:t>
                            </m:r>
                            <m:r>
                              <a:rPr kumimoji="1" lang="en-US" altLang="zh-CN" sz="4000" b="0" i="1" dirty="0" smtClean="0">
                                <a:latin typeface="Cambria Math" panose="02040503050406030204" pitchFamily="18" charset="0"/>
                              </a:rPr>
                              <m:t> </m:t>
                            </m:r>
                            <m:r>
                              <a:rPr kumimoji="1" lang="en-US" altLang="zh-CN" sz="4000" b="0" i="1" dirty="0" smtClean="0">
                                <a:latin typeface="Cambria Math" panose="02040503050406030204" pitchFamily="18" charset="0"/>
                              </a:rPr>
                              <m:t>𝑡𝑜</m:t>
                            </m:r>
                            <m:r>
                              <a:rPr kumimoji="1" lang="en-US" altLang="zh-CN" sz="4000" b="0" i="1" dirty="0" smtClean="0">
                                <a:latin typeface="Cambria Math" panose="02040503050406030204" pitchFamily="18" charset="0"/>
                              </a:rPr>
                              <m:t> </m:t>
                            </m:r>
                            <m:r>
                              <m:rPr>
                                <m:sty m:val="p"/>
                              </m:rPr>
                              <a:rPr kumimoji="1" lang="en-US" altLang="zh-CN" sz="4000" dirty="0">
                                <a:latin typeface="Cambria Math" panose="02040503050406030204" pitchFamily="18" charset="0"/>
                              </a:rPr>
                              <m:t>sin</m:t>
                            </m:r>
                          </m:e>
                          <m:sup>
                            <m:r>
                              <a:rPr kumimoji="1" lang="en-US" altLang="zh-CN" sz="4000" dirty="0">
                                <a:latin typeface="Cambria Math" panose="02040503050406030204" pitchFamily="18" charset="0"/>
                              </a:rPr>
                              <m:t>2</m:t>
                            </m:r>
                          </m:sup>
                        </m:sSup>
                      </m:fName>
                      <m:e>
                        <m:sSubSup>
                          <m:sSubSupPr>
                            <m:ctrlPr>
                              <a:rPr kumimoji="1" lang="en-US" altLang="zh-CN" sz="4000" i="1" dirty="0">
                                <a:latin typeface="Cambria Math" panose="02040503050406030204" pitchFamily="18" charset="0"/>
                              </a:rPr>
                            </m:ctrlPr>
                          </m:sSubSupPr>
                          <m:e>
                            <m:r>
                              <m:rPr>
                                <m:sty m:val="p"/>
                              </m:rPr>
                              <a:rPr kumimoji="1" lang="en-US" altLang="zh-CN" sz="4000" dirty="0">
                                <a:latin typeface="Cambria Math" panose="02040503050406030204" pitchFamily="18" charset="0"/>
                              </a:rPr>
                              <m:t>θ</m:t>
                            </m:r>
                          </m:e>
                          <m:sub>
                            <m:r>
                              <m:rPr>
                                <m:sty m:val="p"/>
                              </m:rPr>
                              <a:rPr kumimoji="1" lang="en-US" altLang="zh-CN" sz="4000" dirty="0">
                                <a:latin typeface="Cambria Math" panose="02040503050406030204" pitchFamily="18" charset="0"/>
                              </a:rPr>
                              <m:t>w</m:t>
                            </m:r>
                          </m:sub>
                          <m:sup>
                            <m:r>
                              <m:rPr>
                                <m:sty m:val="p"/>
                              </m:rPr>
                              <a:rPr kumimoji="1" lang="en-US" altLang="zh-CN" sz="4000" dirty="0">
                                <a:latin typeface="Cambria Math" panose="02040503050406030204" pitchFamily="18" charset="0"/>
                              </a:rPr>
                              <m:t>eff</m:t>
                            </m:r>
                          </m:sup>
                        </m:sSubSup>
                      </m:e>
                    </m:func>
                  </m:oMath>
                </a14:m>
                <a:r>
                  <a:rPr kumimoji="1" lang="en-US" altLang="zh-CN" sz="4000" dirty="0">
                    <a:latin typeface="+mn-lt"/>
                  </a:rPr>
                  <a:t>  at STCF</a:t>
                </a:r>
                <a:endParaRPr kumimoji="1" lang="zh-CN" altLang="en-US" sz="4000" dirty="0">
                  <a:latin typeface="+mn-lt"/>
                </a:endParaRPr>
              </a:p>
            </p:txBody>
          </p:sp>
        </mc:Choice>
        <mc:Fallback xmlns="">
          <p:sp>
            <p:nvSpPr>
              <p:cNvPr id="2" name="标题 1">
                <a:extLst>
                  <a:ext uri="{FF2B5EF4-FFF2-40B4-BE49-F238E27FC236}">
                    <a16:creationId xmlns:a16="http://schemas.microsoft.com/office/drawing/2014/main" id="{35B363AB-623F-4540-BDD7-AE67EE6684A9}"/>
                  </a:ext>
                </a:extLst>
              </p:cNvPr>
              <p:cNvSpPr>
                <a:spLocks noGrp="1" noRot="1" noChangeAspect="1" noMove="1" noResize="1" noEditPoints="1" noAdjustHandles="1" noChangeArrowheads="1" noChangeShapeType="1" noTextEdit="1"/>
              </p:cNvSpPr>
              <p:nvPr>
                <p:ph type="title"/>
              </p:nvPr>
            </p:nvSpPr>
            <p:spPr>
              <a:xfrm>
                <a:off x="1676400" y="136526"/>
                <a:ext cx="10515600" cy="745218"/>
              </a:xfrm>
              <a:blipFill>
                <a:blip r:embed="rId2"/>
                <a:stretch>
                  <a:fillRect l="-1206" t="-11667" b="-30000"/>
                </a:stretch>
              </a:blipFill>
            </p:spPr>
            <p:txBody>
              <a:bodyPr/>
              <a:lstStyle/>
              <a:p>
                <a:r>
                  <a:rPr lang="zh-CN" altLang="en-US">
                    <a:noFill/>
                  </a:rPr>
                  <a:t> </a:t>
                </a:r>
              </a:p>
            </p:txBody>
          </p:sp>
        </mc:Fallback>
      </mc:AlternateContent>
      <p:sp>
        <p:nvSpPr>
          <p:cNvPr id="6" name="灯片编号占位符 5">
            <a:extLst>
              <a:ext uri="{FF2B5EF4-FFF2-40B4-BE49-F238E27FC236}">
                <a16:creationId xmlns:a16="http://schemas.microsoft.com/office/drawing/2014/main" id="{98E228A1-FCF0-1749-A5CA-0A7BFB7406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814B6-0F20-4D5B-8F49-A9963098D09A}" type="slidenum">
              <a:rPr lang="zh-CN" altLang="en-US" smtClean="0"/>
              <a:pPr/>
              <a:t>57</a:t>
            </a:fld>
            <a:endParaRPr lang="zh-CN" altLang="en-US"/>
          </a:p>
        </p:txBody>
      </p:sp>
      <p:pic>
        <p:nvPicPr>
          <p:cNvPr id="7" name="图片 6">
            <a:extLst>
              <a:ext uri="{FF2B5EF4-FFF2-40B4-BE49-F238E27FC236}">
                <a16:creationId xmlns:a16="http://schemas.microsoft.com/office/drawing/2014/main" id="{CE98747D-B7E6-BC43-9F30-5EE8996254CB}"/>
              </a:ext>
            </a:extLst>
          </p:cNvPr>
          <p:cNvPicPr>
            <a:picLocks noChangeAspect="1"/>
          </p:cNvPicPr>
          <p:nvPr/>
        </p:nvPicPr>
        <p:blipFill>
          <a:blip r:embed="rId3"/>
          <a:stretch>
            <a:fillRect/>
          </a:stretch>
        </p:blipFill>
        <p:spPr>
          <a:xfrm>
            <a:off x="437770" y="724131"/>
            <a:ext cx="9544430" cy="5529949"/>
          </a:xfrm>
          <a:prstGeom prst="rect">
            <a:avLst/>
          </a:prstGeom>
        </p:spPr>
      </p:pic>
      <p:sp>
        <p:nvSpPr>
          <p:cNvPr id="3" name="矩形 2">
            <a:extLst>
              <a:ext uri="{FF2B5EF4-FFF2-40B4-BE49-F238E27FC236}">
                <a16:creationId xmlns:a16="http://schemas.microsoft.com/office/drawing/2014/main" id="{B6D3F757-B3E0-6D1C-4C03-A22139D55CE3}"/>
              </a:ext>
            </a:extLst>
          </p:cNvPr>
          <p:cNvSpPr/>
          <p:nvPr/>
        </p:nvSpPr>
        <p:spPr>
          <a:xfrm>
            <a:off x="2703943" y="6151810"/>
            <a:ext cx="8460514" cy="369332"/>
          </a:xfrm>
          <a:prstGeom prst="rect">
            <a:avLst/>
          </a:prstGeom>
          <a:solidFill>
            <a:srgbClr val="FFFF00"/>
          </a:solidFill>
        </p:spPr>
        <p:txBody>
          <a:bodyPr wrap="square">
            <a:spAutoFit/>
          </a:bodyPr>
          <a:lstStyle/>
          <a:p>
            <a:r>
              <a:rPr lang="en-US" altLang="zh-CN" dirty="0" err="1"/>
              <a:t>Jinlin</a:t>
            </a:r>
            <a:r>
              <a:rPr lang="en-US" altLang="zh-CN" dirty="0"/>
              <a:t> Fu, Hai-Bo Li, </a:t>
            </a:r>
            <a:r>
              <a:rPr lang="en-US" altLang="zh-CN" dirty="0" err="1"/>
              <a:t>Jianpeng</a:t>
            </a:r>
            <a:r>
              <a:rPr lang="en-US" altLang="zh-CN" dirty="0"/>
              <a:t> Wang, </a:t>
            </a:r>
            <a:r>
              <a:rPr lang="en-US" altLang="zh-CN" dirty="0" err="1"/>
              <a:t>Fusheng</a:t>
            </a:r>
            <a:r>
              <a:rPr lang="en-US" altLang="zh-CN" dirty="0"/>
              <a:t> Yu, and </a:t>
            </a:r>
            <a:r>
              <a:rPr lang="en-US" altLang="zh-CN" dirty="0" err="1"/>
              <a:t>Jianyu</a:t>
            </a:r>
            <a:r>
              <a:rPr lang="en-US" altLang="zh-CN" dirty="0"/>
              <a:t> Zhang, </a:t>
            </a:r>
            <a:r>
              <a:rPr lang="en-US" altLang="zh-CN" dirty="0" err="1"/>
              <a:t>arxiv</a:t>
            </a:r>
            <a:r>
              <a:rPr lang="en-US" altLang="zh-CN" dirty="0"/>
              <a:t>: 2307.04364</a:t>
            </a:r>
          </a:p>
        </p:txBody>
      </p:sp>
    </p:spTree>
    <p:extLst>
      <p:ext uri="{BB962C8B-B14F-4D97-AF65-F5344CB8AC3E}">
        <p14:creationId xmlns:p14="http://schemas.microsoft.com/office/powerpoint/2010/main" val="4107392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6" name="Rectangle 2"/>
          <p:cNvSpPr>
            <a:spLocks noGrp="1" noChangeArrowheads="1"/>
          </p:cNvSpPr>
          <p:nvPr>
            <p:ph type="title"/>
          </p:nvPr>
        </p:nvSpPr>
        <p:spPr>
          <a:xfrm>
            <a:off x="1518466" y="275318"/>
            <a:ext cx="9146391" cy="375262"/>
          </a:xfrm>
          <a:noFill/>
          <a:ln>
            <a:solidFill>
              <a:schemeClr val="bg1"/>
            </a:solidFill>
          </a:ln>
        </p:spPr>
        <p:txBody>
          <a:bodyPr>
            <a:noAutofit/>
          </a:bodyPr>
          <a:lstStyle/>
          <a:p>
            <a:pPr algn="ctr">
              <a:lnSpc>
                <a:spcPct val="90000"/>
              </a:lnSpc>
            </a:pPr>
            <a:r>
              <a:rPr lang="en-US" altLang="zh-CN" sz="3600" dirty="0">
                <a:solidFill>
                  <a:srgbClr val="000000"/>
                </a:solidFill>
                <a:latin typeface="+mn-lt"/>
              </a:rPr>
              <a:t>Rich</a:t>
            </a:r>
            <a:r>
              <a:rPr lang="zh-CN" altLang="en-US" sz="3600" dirty="0">
                <a:solidFill>
                  <a:srgbClr val="000000"/>
                </a:solidFill>
                <a:latin typeface="+mn-lt"/>
              </a:rPr>
              <a:t> </a:t>
            </a:r>
            <a:r>
              <a:rPr lang="en-US" altLang="zh-CN" sz="3600" dirty="0">
                <a:solidFill>
                  <a:srgbClr val="000000"/>
                </a:solidFill>
                <a:latin typeface="+mn-lt"/>
              </a:rPr>
              <a:t>Physics at </a:t>
            </a:r>
            <a:r>
              <a:rPr lang="en-US" altLang="zh-CN" sz="3600" dirty="0">
                <a:solidFill>
                  <a:srgbClr val="000000"/>
                </a:solidFill>
                <a:latin typeface="Symbol" charset="2"/>
                <a:cs typeface="Symbol" charset="2"/>
              </a:rPr>
              <a:t>t</a:t>
            </a:r>
            <a:r>
              <a:rPr lang="en-US" altLang="zh-CN" sz="3600" dirty="0">
                <a:solidFill>
                  <a:srgbClr val="000000"/>
                </a:solidFill>
              </a:rPr>
              <a:t>-charm </a:t>
            </a:r>
            <a:r>
              <a:rPr lang="en-US" altLang="zh-CN" sz="3600" dirty="0">
                <a:solidFill>
                  <a:srgbClr val="000000"/>
                </a:solidFill>
                <a:latin typeface="+mn-lt"/>
              </a:rPr>
              <a:t>Energy Region</a:t>
            </a:r>
            <a:endParaRPr lang="en-US" sz="3600" dirty="0">
              <a:solidFill>
                <a:srgbClr val="000000"/>
              </a:solidFill>
              <a:latin typeface="+mn-lt"/>
            </a:endParaRPr>
          </a:p>
        </p:txBody>
      </p:sp>
      <p:grpSp>
        <p:nvGrpSpPr>
          <p:cNvPr id="4" name="组合 3">
            <a:extLst>
              <a:ext uri="{FF2B5EF4-FFF2-40B4-BE49-F238E27FC236}">
                <a16:creationId xmlns:a16="http://schemas.microsoft.com/office/drawing/2014/main" id="{FF4155E1-9E29-4CC1-FACF-40331AD67FDF}"/>
              </a:ext>
            </a:extLst>
          </p:cNvPr>
          <p:cNvGrpSpPr/>
          <p:nvPr/>
        </p:nvGrpSpPr>
        <p:grpSpPr>
          <a:xfrm>
            <a:off x="1607105" y="1477975"/>
            <a:ext cx="9060894" cy="5067133"/>
            <a:chOff x="1607106" y="724595"/>
            <a:chExt cx="9060894" cy="5067133"/>
          </a:xfrm>
        </p:grpSpPr>
        <p:pic>
          <p:nvPicPr>
            <p:cNvPr id="2" name="图片 1" descr="未命名.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831" y="724595"/>
              <a:ext cx="8581340" cy="3554665"/>
            </a:xfrm>
            <a:prstGeom prst="rect">
              <a:avLst/>
            </a:prstGeom>
          </p:spPr>
        </p:pic>
        <p:sp>
          <p:nvSpPr>
            <p:cNvPr id="20" name="Rectangle 19"/>
            <p:cNvSpPr/>
            <p:nvPr/>
          </p:nvSpPr>
          <p:spPr>
            <a:xfrm>
              <a:off x="5290458" y="942292"/>
              <a:ext cx="1255483" cy="2621222"/>
            </a:xfrm>
            <a:prstGeom prst="rect">
              <a:avLst/>
            </a:prstGeom>
            <a:solidFill>
              <a:srgbClr val="F34BD2">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6545940" y="942292"/>
              <a:ext cx="1751720" cy="2621222"/>
            </a:xfrm>
            <a:prstGeom prst="rect">
              <a:avLst/>
            </a:prstGeom>
            <a:solidFill>
              <a:srgbClr val="79FF21">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8297660" y="942292"/>
              <a:ext cx="2033290" cy="2621222"/>
            </a:xfrm>
            <a:prstGeom prst="rect">
              <a:avLst/>
            </a:prstGeom>
            <a:solidFill>
              <a:srgbClr val="F3F137">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ounded Rectangular Callout 22"/>
            <p:cNvSpPr/>
            <p:nvPr/>
          </p:nvSpPr>
          <p:spPr>
            <a:xfrm>
              <a:off x="1607106" y="4310542"/>
              <a:ext cx="3007379" cy="1481186"/>
            </a:xfrm>
            <a:prstGeom prst="wedgeRoundRectCallout">
              <a:avLst>
                <a:gd name="adj1" fmla="val 36532"/>
                <a:gd name="adj2" fmla="val -59687"/>
                <a:gd name="adj3" fmla="val 16667"/>
              </a:avLst>
            </a:prstGeom>
            <a:solidFill>
              <a:srgbClr val="F34BD2">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a:buChar char="•"/>
              </a:pPr>
              <a:r>
                <a:rPr lang="de-DE" sz="2000" dirty="0" err="1">
                  <a:solidFill>
                    <a:srgbClr val="0000FF"/>
                  </a:solidFill>
                  <a:cs typeface="Calibri"/>
                  <a:sym typeface="Wingdings" panose="05000000000000000000"/>
                </a:rPr>
                <a:t>Hadron</a:t>
              </a:r>
              <a:r>
                <a:rPr lang="de-DE" sz="2000" dirty="0">
                  <a:solidFill>
                    <a:srgbClr val="0000FF"/>
                  </a:solidFill>
                  <a:cs typeface="Calibri"/>
                  <a:sym typeface="Wingdings" panose="05000000000000000000"/>
                </a:rPr>
                <a:t> form </a:t>
              </a:r>
              <a:r>
                <a:rPr lang="de-DE" sz="2000" dirty="0" err="1">
                  <a:solidFill>
                    <a:srgbClr val="0000FF"/>
                  </a:solidFill>
                  <a:cs typeface="Calibri"/>
                  <a:sym typeface="Wingdings" panose="05000000000000000000"/>
                </a:rPr>
                <a:t>factors</a:t>
              </a:r>
              <a:endParaRPr lang="de-DE" sz="2000" dirty="0">
                <a:solidFill>
                  <a:srgbClr val="0000FF"/>
                </a:solidFill>
                <a:cs typeface="Calibri"/>
                <a:sym typeface="Wingdings" panose="05000000000000000000"/>
              </a:endParaRPr>
            </a:p>
            <a:p>
              <a:pPr marL="285750" indent="-285750">
                <a:buFont typeface="Arial" panose="020B0604020202020204"/>
                <a:buChar char="•"/>
              </a:pPr>
              <a:r>
                <a:rPr lang="de-DE" sz="2000" dirty="0">
                  <a:solidFill>
                    <a:srgbClr val="0000FF"/>
                  </a:solidFill>
                  <a:cs typeface="Calibri"/>
                  <a:sym typeface="Wingdings" panose="05000000000000000000"/>
                </a:rPr>
                <a:t>R </a:t>
              </a:r>
              <a:r>
                <a:rPr lang="de-DE" sz="2000" dirty="0" err="1">
                  <a:solidFill>
                    <a:srgbClr val="0000FF"/>
                  </a:solidFill>
                  <a:cs typeface="Calibri"/>
                  <a:sym typeface="Wingdings" panose="05000000000000000000"/>
                </a:rPr>
                <a:t>values</a:t>
              </a:r>
              <a:r>
                <a:rPr lang="de-DE" sz="2000" dirty="0">
                  <a:solidFill>
                    <a:srgbClr val="0000FF"/>
                  </a:solidFill>
                  <a:cs typeface="Calibri"/>
                  <a:sym typeface="Wingdings" panose="05000000000000000000"/>
                </a:rPr>
                <a:t> </a:t>
              </a:r>
              <a:r>
                <a:rPr lang="de-DE" sz="2000" dirty="0" err="1">
                  <a:solidFill>
                    <a:srgbClr val="0000FF"/>
                  </a:solidFill>
                  <a:cs typeface="Calibri"/>
                  <a:sym typeface="Wingdings" panose="05000000000000000000"/>
                </a:rPr>
                <a:t>and</a:t>
              </a:r>
              <a:r>
                <a:rPr lang="de-DE" sz="2000" dirty="0">
                  <a:solidFill>
                    <a:srgbClr val="0000FF"/>
                  </a:solidFill>
                  <a:cs typeface="Calibri"/>
                  <a:sym typeface="Wingdings" panose="05000000000000000000"/>
                </a:rPr>
                <a:t> QCD</a:t>
              </a:r>
            </a:p>
          </p:txBody>
        </p:sp>
        <p:sp>
          <p:nvSpPr>
            <p:cNvPr id="24" name="Rounded Rectangular Callout 23"/>
            <p:cNvSpPr/>
            <p:nvPr/>
          </p:nvSpPr>
          <p:spPr>
            <a:xfrm>
              <a:off x="4539563" y="4386533"/>
              <a:ext cx="3664122" cy="1405194"/>
            </a:xfrm>
            <a:prstGeom prst="wedgeRoundRectCallout">
              <a:avLst>
                <a:gd name="adj1" fmla="val 24590"/>
                <a:gd name="adj2" fmla="val -59389"/>
                <a:gd name="adj3" fmla="val 16667"/>
              </a:avLst>
            </a:prstGeom>
            <a:solidFill>
              <a:srgbClr val="79FF21">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a:buChar char="•"/>
              </a:pPr>
              <a:r>
                <a:rPr lang="en-US" sz="2000" dirty="0">
                  <a:solidFill>
                    <a:srgbClr val="0000FF"/>
                  </a:solidFill>
                </a:rPr>
                <a:t>Light hadron spectroscopy</a:t>
              </a:r>
            </a:p>
            <a:p>
              <a:pPr marL="285750" indent="-285750">
                <a:buFont typeface="Arial" panose="020B0604020202020204"/>
                <a:buChar char="•"/>
              </a:pPr>
              <a:r>
                <a:rPr lang="en-US" sz="2000" dirty="0" err="1">
                  <a:solidFill>
                    <a:srgbClr val="0000FF"/>
                  </a:solidFill>
                </a:rPr>
                <a:t>Gluonic</a:t>
              </a:r>
              <a:r>
                <a:rPr lang="en-US" sz="2000" dirty="0">
                  <a:solidFill>
                    <a:srgbClr val="0000FF"/>
                  </a:solidFill>
                </a:rPr>
                <a:t> and exotic states</a:t>
              </a:r>
            </a:p>
            <a:p>
              <a:pPr marL="285750" indent="-285750">
                <a:buFont typeface="Arial" panose="020B0604020202020204"/>
                <a:buChar char="•"/>
              </a:pPr>
              <a:r>
                <a:rPr lang="en-US" sz="2000" dirty="0">
                  <a:solidFill>
                    <a:srgbClr val="0000FF"/>
                  </a:solidFill>
                </a:rPr>
                <a:t>Physics with </a:t>
              </a:r>
              <a:r>
                <a:rPr lang="en-US" sz="2000" dirty="0">
                  <a:solidFill>
                    <a:srgbClr val="0000FF"/>
                  </a:solidFill>
                  <a:latin typeface="Symbol" charset="2"/>
                  <a:cs typeface="Symbol" charset="2"/>
                </a:rPr>
                <a:t>t</a:t>
              </a:r>
              <a:r>
                <a:rPr lang="en-US" sz="2000" dirty="0">
                  <a:solidFill>
                    <a:srgbClr val="0000FF"/>
                  </a:solidFill>
                </a:rPr>
                <a:t> lepton </a:t>
              </a:r>
            </a:p>
          </p:txBody>
        </p:sp>
        <p:sp>
          <p:nvSpPr>
            <p:cNvPr id="25" name="Rounded Rectangular Callout 24"/>
            <p:cNvSpPr/>
            <p:nvPr/>
          </p:nvSpPr>
          <p:spPr>
            <a:xfrm>
              <a:off x="8160308" y="4386533"/>
              <a:ext cx="2507692" cy="1405194"/>
            </a:xfrm>
            <a:prstGeom prst="wedgeRoundRectCallout">
              <a:avLst>
                <a:gd name="adj1" fmla="val -12441"/>
                <a:gd name="adj2" fmla="val -60955"/>
                <a:gd name="adj3" fmla="val 16667"/>
              </a:avLst>
            </a:prstGeom>
            <a:solidFill>
              <a:srgbClr val="F3F137">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a:buChar char="•"/>
              </a:pPr>
              <a:r>
                <a:rPr lang="en-US" sz="2000" dirty="0">
                  <a:solidFill>
                    <a:srgbClr val="0000FF"/>
                  </a:solidFill>
                </a:rPr>
                <a:t>XYZ particles</a:t>
              </a:r>
            </a:p>
            <a:p>
              <a:pPr marL="285750" indent="-285750">
                <a:buFont typeface="Arial" panose="020B0604020202020204"/>
                <a:buChar char="•"/>
              </a:pPr>
              <a:r>
                <a:rPr lang="en-US" sz="2000" dirty="0">
                  <a:solidFill>
                    <a:srgbClr val="0000FF"/>
                  </a:solidFill>
                </a:rPr>
                <a:t>Charm mesons</a:t>
              </a:r>
            </a:p>
            <a:p>
              <a:pPr marL="285750" indent="-285750">
                <a:buFont typeface="Arial" panose="020B0604020202020204"/>
                <a:buChar char="•"/>
              </a:pPr>
              <a:r>
                <a:rPr lang="en-US" sz="2000" dirty="0">
                  <a:solidFill>
                    <a:srgbClr val="0000FF"/>
                  </a:solidFill>
                </a:rPr>
                <a:t>Charm baryons </a:t>
              </a:r>
            </a:p>
          </p:txBody>
        </p:sp>
      </p:grpSp>
      <p:pic>
        <p:nvPicPr>
          <p:cNvPr id="3" name="图片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17" y="2738267"/>
            <a:ext cx="2912068" cy="517040"/>
          </a:xfrm>
          <a:prstGeom prst="rect">
            <a:avLst/>
          </a:prstGeom>
          <a:solidFill>
            <a:srgbClr val="FFFF00"/>
          </a:solidFill>
          <a:scene3d>
            <a:camera prst="orthographicFront">
              <a:rot lat="0" lon="0" rev="5400000"/>
            </a:camera>
            <a:lightRig rig="threePt" dir="t"/>
          </a:scene3d>
        </p:spPr>
      </p:pic>
      <p:sp>
        <p:nvSpPr>
          <p:cNvPr id="6" name="幻灯片编号占位符 5"/>
          <p:cNvSpPr>
            <a:spLocks noGrp="1"/>
          </p:cNvSpPr>
          <p:nvPr>
            <p:ph type="sldNum" sz="quarter" idx="12"/>
          </p:nvPr>
        </p:nvSpPr>
        <p:spPr/>
        <p:txBody>
          <a:bodyPr/>
          <a:lstStyle/>
          <a:p>
            <a:fld id="{E7947E03-E5B2-6C42-BA98-8F7B442AD48C}" type="slidenum">
              <a:rPr kumimoji="1" lang="zh-CN" altLang="en-US" smtClean="0"/>
              <a:t>6</a:t>
            </a:fld>
            <a:endParaRPr kumimoji="1" lang="zh-CN" altLang="en-US"/>
          </a:p>
        </p:txBody>
      </p:sp>
      <p:pic>
        <p:nvPicPr>
          <p:cNvPr id="5" name="图片 4">
            <a:extLst>
              <a:ext uri="{FF2B5EF4-FFF2-40B4-BE49-F238E27FC236}">
                <a16:creationId xmlns:a16="http://schemas.microsoft.com/office/drawing/2014/main" id="{D5543A3A-2145-BAD9-84A2-2E3424F452BB}"/>
              </a:ext>
            </a:extLst>
          </p:cNvPr>
          <p:cNvPicPr>
            <a:picLocks noChangeAspect="1"/>
          </p:cNvPicPr>
          <p:nvPr/>
        </p:nvPicPr>
        <p:blipFill>
          <a:blip r:embed="rId5"/>
          <a:stretch>
            <a:fillRect/>
          </a:stretch>
        </p:blipFill>
        <p:spPr>
          <a:xfrm>
            <a:off x="4420584" y="1026726"/>
            <a:ext cx="2578100" cy="254000"/>
          </a:xfrm>
          <a:prstGeom prst="rect">
            <a:avLst/>
          </a:prstGeom>
          <a:solidFill>
            <a:srgbClr val="FFFF00"/>
          </a:solidFill>
        </p:spPr>
      </p:pic>
      <p:pic>
        <p:nvPicPr>
          <p:cNvPr id="7" name="图片 6">
            <a:extLst>
              <a:ext uri="{FF2B5EF4-FFF2-40B4-BE49-F238E27FC236}">
                <a16:creationId xmlns:a16="http://schemas.microsoft.com/office/drawing/2014/main" id="{9834D04B-A74A-D44B-59B7-DFA9AE07B184}"/>
              </a:ext>
            </a:extLst>
          </p:cNvPr>
          <p:cNvPicPr>
            <a:picLocks noChangeAspect="1"/>
          </p:cNvPicPr>
          <p:nvPr/>
        </p:nvPicPr>
        <p:blipFill>
          <a:blip r:embed="rId6"/>
          <a:stretch>
            <a:fillRect/>
          </a:stretch>
        </p:blipFill>
        <p:spPr>
          <a:xfrm>
            <a:off x="8494029" y="1018078"/>
            <a:ext cx="2844800" cy="254000"/>
          </a:xfrm>
          <a:prstGeom prst="rect">
            <a:avLst/>
          </a:prstGeom>
        </p:spPr>
      </p:pic>
      <p:cxnSp>
        <p:nvCxnSpPr>
          <p:cNvPr id="9" name="直线箭头连接符 8">
            <a:extLst>
              <a:ext uri="{FF2B5EF4-FFF2-40B4-BE49-F238E27FC236}">
                <a16:creationId xmlns:a16="http://schemas.microsoft.com/office/drawing/2014/main" id="{089490A3-0B1A-91F7-466A-3D1D85C691B2}"/>
              </a:ext>
            </a:extLst>
          </p:cNvPr>
          <p:cNvCxnSpPr>
            <a:cxnSpLocks/>
          </p:cNvCxnSpPr>
          <p:nvPr/>
        </p:nvCxnSpPr>
        <p:spPr>
          <a:xfrm>
            <a:off x="6709893" y="1280726"/>
            <a:ext cx="463639" cy="23431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2" name="直线箭头连接符 11">
            <a:extLst>
              <a:ext uri="{FF2B5EF4-FFF2-40B4-BE49-F238E27FC236}">
                <a16:creationId xmlns:a16="http://schemas.microsoft.com/office/drawing/2014/main" id="{D5178E65-F02B-980A-FFDD-B078B68CF6A9}"/>
              </a:ext>
            </a:extLst>
          </p:cNvPr>
          <p:cNvCxnSpPr>
            <a:cxnSpLocks/>
          </p:cNvCxnSpPr>
          <p:nvPr/>
        </p:nvCxnSpPr>
        <p:spPr>
          <a:xfrm flipH="1">
            <a:off x="8160307" y="1311166"/>
            <a:ext cx="486038" cy="18725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0" name="文本框 9">
            <a:extLst>
              <a:ext uri="{FF2B5EF4-FFF2-40B4-BE49-F238E27FC236}">
                <a16:creationId xmlns:a16="http://schemas.microsoft.com/office/drawing/2014/main" id="{E037A45E-579D-182E-692B-95E7C6E45D63}"/>
              </a:ext>
            </a:extLst>
          </p:cNvPr>
          <p:cNvSpPr txBox="1"/>
          <p:nvPr/>
        </p:nvSpPr>
        <p:spPr>
          <a:xfrm>
            <a:off x="8403326" y="4716945"/>
            <a:ext cx="3525965" cy="369332"/>
          </a:xfrm>
          <a:prstGeom prst="rect">
            <a:avLst/>
          </a:prstGeom>
          <a:noFill/>
        </p:spPr>
        <p:txBody>
          <a:bodyPr wrap="none" rtlCol="0">
            <a:spAutoFit/>
          </a:bodyPr>
          <a:lstStyle/>
          <a:p>
            <a:r>
              <a:rPr kumimoji="1" lang="en-US" altLang="zh-CN" b="1" dirty="0">
                <a:solidFill>
                  <a:srgbClr val="FF0000"/>
                </a:solidFill>
              </a:rPr>
              <a:t>Other talks will cover these physics</a:t>
            </a:r>
            <a:endParaRPr kumimoji="1" lang="zh-CN" altLang="en-US" b="1"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E64933-2E94-2850-2CC3-E6459369BC28}"/>
              </a:ext>
            </a:extLst>
          </p:cNvPr>
          <p:cNvSpPr>
            <a:spLocks noGrp="1"/>
          </p:cNvSpPr>
          <p:nvPr>
            <p:ph type="title"/>
          </p:nvPr>
        </p:nvSpPr>
        <p:spPr>
          <a:xfrm>
            <a:off x="313944" y="-21539"/>
            <a:ext cx="11353800" cy="1325563"/>
          </a:xfrm>
        </p:spPr>
        <p:txBody>
          <a:bodyPr/>
          <a:lstStyle/>
          <a:p>
            <a:r>
              <a:rPr lang="en-US" altLang="zh-CN" sz="4400" b="1" dirty="0">
                <a:solidFill>
                  <a:schemeClr val="tx1"/>
                </a:solidFill>
                <a:latin typeface="Times New Roman" panose="02020603050405020304" pitchFamily="18" charset="0"/>
                <a:cs typeface="Times New Roman" panose="02020603050405020304" pitchFamily="18" charset="0"/>
              </a:rPr>
              <a:t>BESIII data </a:t>
            </a:r>
            <a:r>
              <a:rPr lang="en-US" altLang="zh-CN" b="1" dirty="0">
                <a:latin typeface="Times New Roman" panose="02020603050405020304" pitchFamily="18" charset="0"/>
                <a:cs typeface="Times New Roman" panose="02020603050405020304" pitchFamily="18" charset="0"/>
              </a:rPr>
              <a:t>s</a:t>
            </a:r>
            <a:r>
              <a:rPr lang="en-US" altLang="zh-CN" sz="4400" b="1" dirty="0">
                <a:solidFill>
                  <a:schemeClr val="tx1"/>
                </a:solidFill>
                <a:latin typeface="Times New Roman" panose="02020603050405020304" pitchFamily="18" charset="0"/>
                <a:cs typeface="Times New Roman" panose="02020603050405020304" pitchFamily="18" charset="0"/>
              </a:rPr>
              <a:t>amples</a:t>
            </a:r>
            <a:r>
              <a:rPr lang="en-US" altLang="zh-CN" b="1" dirty="0">
                <a:latin typeface="Times New Roman" panose="02020603050405020304" pitchFamily="18" charset="0"/>
                <a:cs typeface="Times New Roman" panose="02020603050405020304" pitchFamily="18" charset="0"/>
              </a:rPr>
              <a:t>: integrated luminosity</a:t>
            </a:r>
            <a:endParaRPr kumimoji="1" lang="zh-CN" altLang="en-US" dirty="0"/>
          </a:p>
        </p:txBody>
      </p:sp>
      <p:sp>
        <p:nvSpPr>
          <p:cNvPr id="5" name="灯片编号占位符 4">
            <a:extLst>
              <a:ext uri="{FF2B5EF4-FFF2-40B4-BE49-F238E27FC236}">
                <a16:creationId xmlns:a16="http://schemas.microsoft.com/office/drawing/2014/main" id="{F5084B1B-AC06-C7D9-D031-7C4231D2638B}"/>
              </a:ext>
            </a:extLst>
          </p:cNvPr>
          <p:cNvSpPr>
            <a:spLocks noGrp="1"/>
          </p:cNvSpPr>
          <p:nvPr>
            <p:ph type="sldNum" sz="quarter" idx="12"/>
          </p:nvPr>
        </p:nvSpPr>
        <p:spPr/>
        <p:txBody>
          <a:bodyPr/>
          <a:lstStyle/>
          <a:p>
            <a:fld id="{3880D999-AB6E-D04A-B8ED-211468A87D9E}" type="slidenum">
              <a:rPr kumimoji="1" lang="zh-CN" altLang="en-US" smtClean="0"/>
              <a:t>7</a:t>
            </a:fld>
            <a:endParaRPr kumimoji="1" lang="zh-CN" altLang="en-US"/>
          </a:p>
        </p:txBody>
      </p:sp>
      <p:pic>
        <p:nvPicPr>
          <p:cNvPr id="7" name="图片 6">
            <a:extLst>
              <a:ext uri="{FF2B5EF4-FFF2-40B4-BE49-F238E27FC236}">
                <a16:creationId xmlns:a16="http://schemas.microsoft.com/office/drawing/2014/main" id="{EC249D19-D87B-1FA3-FDA4-94D938BCF4C6}"/>
              </a:ext>
            </a:extLst>
          </p:cNvPr>
          <p:cNvPicPr>
            <a:picLocks noChangeAspect="1"/>
          </p:cNvPicPr>
          <p:nvPr/>
        </p:nvPicPr>
        <p:blipFill>
          <a:blip r:embed="rId3"/>
          <a:stretch>
            <a:fillRect/>
          </a:stretch>
        </p:blipFill>
        <p:spPr>
          <a:xfrm>
            <a:off x="1438656" y="1304024"/>
            <a:ext cx="8753856" cy="5052326"/>
          </a:xfrm>
          <a:prstGeom prst="rect">
            <a:avLst/>
          </a:prstGeom>
        </p:spPr>
      </p:pic>
    </p:spTree>
    <p:extLst>
      <p:ext uri="{BB962C8B-B14F-4D97-AF65-F5344CB8AC3E}">
        <p14:creationId xmlns:p14="http://schemas.microsoft.com/office/powerpoint/2010/main" val="4201070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EE6C42-5E05-6785-F9F6-A73974E08606}"/>
              </a:ext>
            </a:extLst>
          </p:cNvPr>
          <p:cNvSpPr>
            <a:spLocks noGrp="1"/>
          </p:cNvSpPr>
          <p:nvPr>
            <p:ph type="title"/>
          </p:nvPr>
        </p:nvSpPr>
        <p:spPr/>
        <p:txBody>
          <a:bodyPr/>
          <a:lstStyle/>
          <a:p>
            <a:pPr algn="ctr"/>
            <a:r>
              <a:rPr lang="en-US" altLang="zh-CN" sz="3600" b="1" dirty="0">
                <a:solidFill>
                  <a:schemeClr val="tx1"/>
                </a:solidFill>
                <a:latin typeface="Times New Roman" panose="02020603050405020304" pitchFamily="18" charset="0"/>
                <a:cs typeface="Times New Roman" panose="02020603050405020304" pitchFamily="18" charset="0"/>
              </a:rPr>
              <a:t>BESIII data </a:t>
            </a:r>
            <a:r>
              <a:rPr lang="en-US" altLang="zh-CN" sz="3600" dirty="0">
                <a:solidFill>
                  <a:schemeClr val="tx1"/>
                </a:solidFill>
                <a:latin typeface="Times New Roman" panose="02020603050405020304" pitchFamily="18" charset="0"/>
                <a:cs typeface="Times New Roman" panose="02020603050405020304" pitchFamily="18" charset="0"/>
              </a:rPr>
              <a:t>s</a:t>
            </a:r>
            <a:r>
              <a:rPr lang="en-US" altLang="zh-CN" sz="3600" b="1" dirty="0">
                <a:solidFill>
                  <a:schemeClr val="tx1"/>
                </a:solidFill>
                <a:latin typeface="Times New Roman" panose="02020603050405020304" pitchFamily="18" charset="0"/>
                <a:cs typeface="Times New Roman" panose="02020603050405020304" pitchFamily="18" charset="0"/>
              </a:rPr>
              <a:t>amples</a:t>
            </a:r>
            <a:r>
              <a:rPr lang="en-US" altLang="zh-CN" sz="3600" dirty="0">
                <a:solidFill>
                  <a:schemeClr val="tx1"/>
                </a:solidFill>
                <a:latin typeface="Times New Roman" panose="02020603050405020304" pitchFamily="18" charset="0"/>
                <a:cs typeface="Times New Roman" panose="02020603050405020304" pitchFamily="18" charset="0"/>
              </a:rPr>
              <a:t>: r</a:t>
            </a:r>
            <a:r>
              <a:rPr lang="en-US" altLang="zh-CN" sz="3600" b="1" dirty="0">
                <a:solidFill>
                  <a:schemeClr val="tx1"/>
                </a:solidFill>
                <a:latin typeface="Times New Roman" panose="02020603050405020304" pitchFamily="18" charset="0"/>
                <a:cs typeface="Times New Roman" panose="02020603050405020304" pitchFamily="18" charset="0"/>
              </a:rPr>
              <a:t>ich physics </a:t>
            </a:r>
            <a:endParaRPr kumimoji="1" lang="zh-CN" altLang="en-US" sz="3600" dirty="0">
              <a:solidFill>
                <a:schemeClr val="tx1"/>
              </a:solidFill>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1F9933E2-8303-1973-B9FB-CF4605F2824A}"/>
              </a:ext>
            </a:extLst>
          </p:cNvPr>
          <p:cNvSpPr>
            <a:spLocks noGrp="1"/>
          </p:cNvSpPr>
          <p:nvPr>
            <p:ph type="sldNum" sz="quarter" idx="12"/>
          </p:nvPr>
        </p:nvSpPr>
        <p:spPr>
          <a:xfrm>
            <a:off x="10600854" y="6437119"/>
            <a:ext cx="1080000" cy="360000"/>
          </a:xfrm>
        </p:spPr>
        <p:txBody>
          <a:bodyPr/>
          <a:lstStyle/>
          <a:p>
            <a:fld id="{E077DA78-E013-4A8C-AD75-63A150561B10}" type="slidenum">
              <a:rPr lang="zh-CN" altLang="en-US" smtClean="0">
                <a:solidFill>
                  <a:prstClr val="black">
                    <a:tint val="75000"/>
                  </a:prstClr>
                </a:solidFill>
              </a:rPr>
              <a:pPr/>
              <a:t>8</a:t>
            </a:fld>
            <a:endParaRPr lang="zh-CN" altLang="en-US" dirty="0">
              <a:solidFill>
                <a:prstClr val="black">
                  <a:tint val="75000"/>
                </a:prstClr>
              </a:solidFill>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F6D4FBDE-0CA9-021C-A349-F63D0E1799B0}"/>
                  </a:ext>
                </a:extLst>
              </p:cNvPr>
              <p:cNvSpPr txBox="1"/>
              <p:nvPr/>
            </p:nvSpPr>
            <p:spPr>
              <a:xfrm>
                <a:off x="83127" y="659886"/>
                <a:ext cx="4402359" cy="5447645"/>
              </a:xfrm>
              <a:prstGeom prst="rect">
                <a:avLst/>
              </a:prstGeom>
              <a:noFill/>
            </p:spPr>
            <p:txBody>
              <a:bodyPr wrap="none" rtlCol="0">
                <a:spAutoFit/>
              </a:bodyPr>
              <a:lstStyle/>
              <a:p>
                <a:pPr>
                  <a:lnSpc>
                    <a:spcPct val="150000"/>
                  </a:lnSpc>
                </a:pPr>
                <a:r>
                  <a:rPr kumimoji="1" lang="en-US" altLang="zh-CN" sz="2000" dirty="0">
                    <a:latin typeface="Times New Roman" panose="02020603050405020304" pitchFamily="18" charset="0"/>
                    <a:cs typeface="Times New Roman" panose="02020603050405020304" pitchFamily="18" charset="0"/>
                  </a:rPr>
                  <a:t>Data sets collected so far include</a:t>
                </a:r>
              </a:p>
              <a:p>
                <a:pPr marL="285750" indent="-285750">
                  <a:lnSpc>
                    <a:spcPct val="150000"/>
                  </a:lnSpc>
                  <a:buFont typeface="Wingdings" pitchFamily="2" charset="2"/>
                  <a:buChar char="Ø"/>
                </a:pPr>
                <a14:m>
                  <m:oMath xmlns:m="http://schemas.openxmlformats.org/officeDocument/2006/math">
                    <m:r>
                      <a:rPr kumimoji="1" lang="en-US" altLang="zh-CN" sz="2000" b="0" i="0" smtClean="0">
                        <a:latin typeface="Cambria Math" panose="02040503050406030204" pitchFamily="18" charset="0"/>
                      </a:rPr>
                      <m:t>10 </m:t>
                    </m:r>
                    <m:r>
                      <a:rPr kumimoji="1" lang="en-US" altLang="zh-CN" sz="2000" b="0" i="1" smtClean="0">
                        <a:latin typeface="Cambria Math" panose="02040503050406030204" pitchFamily="18" charset="0"/>
                        <a:ea typeface="Cambria Math" panose="02040503050406030204" pitchFamily="18" charset="0"/>
                      </a:rPr>
                      <m:t>× </m:t>
                    </m:r>
                    <m:sSup>
                      <m:sSupPr>
                        <m:ctrlPr>
                          <a:rPr kumimoji="1" lang="en-US" altLang="zh-CN" sz="2000" b="0" i="1" smtClean="0">
                            <a:latin typeface="Cambria Math" panose="02040503050406030204" pitchFamily="18" charset="0"/>
                            <a:ea typeface="Cambria Math" panose="02040503050406030204" pitchFamily="18" charset="0"/>
                          </a:rPr>
                        </m:ctrlPr>
                      </m:sSupPr>
                      <m:e>
                        <m:r>
                          <a:rPr kumimoji="1" lang="en-US" altLang="zh-CN" sz="2000" b="0" i="1" smtClean="0">
                            <a:latin typeface="Cambria Math" panose="02040503050406030204" pitchFamily="18" charset="0"/>
                            <a:ea typeface="Cambria Math" panose="02040503050406030204" pitchFamily="18" charset="0"/>
                          </a:rPr>
                          <m:t>10</m:t>
                        </m:r>
                      </m:e>
                      <m:sup>
                        <m:r>
                          <a:rPr kumimoji="1" lang="en-US" altLang="zh-CN" sz="2000" b="0" i="1" smtClean="0">
                            <a:latin typeface="Cambria Math" panose="02040503050406030204" pitchFamily="18" charset="0"/>
                            <a:ea typeface="Cambria Math" panose="02040503050406030204" pitchFamily="18" charset="0"/>
                          </a:rPr>
                          <m:t>9</m:t>
                        </m:r>
                      </m:sup>
                    </m:sSup>
                  </m:oMath>
                </a14:m>
                <a:r>
                  <a:rPr kumimoji="1" lang="en-US" altLang="zh-CN" sz="20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kumimoji="1" lang="en-US" altLang="zh-CN" sz="2000" b="0" i="0" smtClean="0">
                        <a:latin typeface="Cambria Math" panose="02040503050406030204" pitchFamily="18" charset="0"/>
                      </a:rPr>
                      <m:t>J</m:t>
                    </m:r>
                    <m:r>
                      <a:rPr kumimoji="1" lang="en-US" altLang="zh-CN" sz="2000" b="0" i="0" smtClean="0">
                        <a:latin typeface="Cambria Math" panose="02040503050406030204" pitchFamily="18" charset="0"/>
                      </a:rPr>
                      <m:t>/</m:t>
                    </m:r>
                    <m:r>
                      <m:rPr>
                        <m:sty m:val="p"/>
                      </m:rPr>
                      <a:rPr kumimoji="1" lang="el-GR" altLang="zh-CN" sz="2000" b="0" i="1" smtClean="0">
                        <a:latin typeface="Cambria Math" panose="02040503050406030204" pitchFamily="18" charset="0"/>
                        <a:ea typeface="Cambria Math" panose="02040503050406030204" pitchFamily="18" charset="0"/>
                      </a:rPr>
                      <m:t>ψ</m:t>
                    </m:r>
                  </m:oMath>
                </a14:m>
                <a:r>
                  <a:rPr kumimoji="1" lang="en-US" altLang="zh-CN" sz="2000" dirty="0">
                    <a:latin typeface="Times New Roman" panose="02020603050405020304" pitchFamily="18" charset="0"/>
                    <a:cs typeface="Times New Roman" panose="02020603050405020304" pitchFamily="18" charset="0"/>
                  </a:rPr>
                  <a:t>  events </a:t>
                </a:r>
              </a:p>
              <a:p>
                <a:pPr marL="285750" indent="-285750">
                  <a:lnSpc>
                    <a:spcPct val="150000"/>
                  </a:lnSpc>
                  <a:buFont typeface="Wingdings" pitchFamily="2" charset="2"/>
                  <a:buChar char="Ø"/>
                </a:pPr>
                <a14:m>
                  <m:oMath xmlns:m="http://schemas.openxmlformats.org/officeDocument/2006/math">
                    <m:r>
                      <a:rPr kumimoji="1" lang="en-US" altLang="zh-CN" sz="2000">
                        <a:latin typeface="Cambria Math" panose="02040503050406030204" pitchFamily="18" charset="0"/>
                      </a:rPr>
                      <m:t>2</m:t>
                    </m:r>
                    <m:r>
                      <a:rPr kumimoji="1" lang="en-US" altLang="zh-CN" sz="2000" b="0" i="0" smtClean="0">
                        <a:latin typeface="Cambria Math" panose="02040503050406030204" pitchFamily="18" charset="0"/>
                      </a:rPr>
                      <m:t>.7 </m:t>
                    </m:r>
                    <m:r>
                      <a:rPr kumimoji="1" lang="en-US" altLang="zh-CN" sz="2000" b="0" i="1" smtClean="0">
                        <a:latin typeface="Cambria Math" panose="02040503050406030204" pitchFamily="18" charset="0"/>
                        <a:ea typeface="Cambria Math" panose="02040503050406030204" pitchFamily="18" charset="0"/>
                      </a:rPr>
                      <m:t>× </m:t>
                    </m:r>
                    <m:sSup>
                      <m:sSupPr>
                        <m:ctrlPr>
                          <a:rPr kumimoji="1" lang="en-US" altLang="zh-CN" sz="2000" b="0" i="1" smtClean="0">
                            <a:latin typeface="Cambria Math" panose="02040503050406030204" pitchFamily="18" charset="0"/>
                            <a:ea typeface="Cambria Math" panose="02040503050406030204" pitchFamily="18" charset="0"/>
                          </a:rPr>
                        </m:ctrlPr>
                      </m:sSupPr>
                      <m:e>
                        <m:r>
                          <a:rPr kumimoji="1" lang="en-US" altLang="zh-CN" sz="2000" b="0" i="1" smtClean="0">
                            <a:latin typeface="Cambria Math" panose="02040503050406030204" pitchFamily="18" charset="0"/>
                            <a:ea typeface="Cambria Math" panose="02040503050406030204" pitchFamily="18" charset="0"/>
                          </a:rPr>
                          <m:t>10</m:t>
                        </m:r>
                      </m:e>
                      <m:sup>
                        <m:r>
                          <a:rPr kumimoji="1" lang="en-US" altLang="zh-CN" sz="2000" b="0" i="1" smtClean="0">
                            <a:latin typeface="Cambria Math" panose="02040503050406030204" pitchFamily="18" charset="0"/>
                            <a:ea typeface="Cambria Math" panose="02040503050406030204" pitchFamily="18" charset="0"/>
                          </a:rPr>
                          <m:t>9</m:t>
                        </m:r>
                      </m:sup>
                    </m:sSup>
                  </m:oMath>
                </a14:m>
                <a:r>
                  <a:rPr kumimoji="1" lang="en-US" altLang="zh-CN" sz="20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kumimoji="1" lang="el-GR" altLang="zh-CN" sz="2000" b="0" i="1" smtClean="0">
                        <a:latin typeface="Cambria Math" panose="02040503050406030204" pitchFamily="18" charset="0"/>
                        <a:ea typeface="Cambria Math" panose="02040503050406030204" pitchFamily="18" charset="0"/>
                      </a:rPr>
                      <m:t>ψ</m:t>
                    </m:r>
                    <m:d>
                      <m:dPr>
                        <m:ctrlPr>
                          <a:rPr kumimoji="1" lang="en-US" altLang="zh-CN" sz="2000" b="0" i="1" smtClean="0">
                            <a:latin typeface="Cambria Math" panose="02040503050406030204" pitchFamily="18" charset="0"/>
                            <a:ea typeface="Cambria Math" panose="02040503050406030204" pitchFamily="18" charset="0"/>
                          </a:rPr>
                        </m:ctrlPr>
                      </m:dPr>
                      <m:e>
                        <m:r>
                          <a:rPr kumimoji="1" lang="en-US" altLang="zh-CN" sz="2000" b="0" i="1" smtClean="0">
                            <a:latin typeface="Cambria Math" panose="02040503050406030204" pitchFamily="18" charset="0"/>
                            <a:ea typeface="Cambria Math" panose="02040503050406030204" pitchFamily="18" charset="0"/>
                          </a:rPr>
                          <m:t>2</m:t>
                        </m:r>
                        <m:r>
                          <a:rPr kumimoji="1" lang="en-US" altLang="zh-CN" sz="2000" b="0" i="1" smtClean="0">
                            <a:latin typeface="Cambria Math" panose="02040503050406030204" pitchFamily="18" charset="0"/>
                            <a:ea typeface="Cambria Math" panose="02040503050406030204" pitchFamily="18" charset="0"/>
                          </a:rPr>
                          <m:t>𝑆</m:t>
                        </m:r>
                      </m:e>
                    </m:d>
                  </m:oMath>
                </a14:m>
                <a:r>
                  <a:rPr kumimoji="1" lang="en-US" altLang="zh-CN" sz="2000" dirty="0">
                    <a:latin typeface="Times New Roman" panose="02020603050405020304" pitchFamily="18" charset="0"/>
                    <a:cs typeface="Times New Roman" panose="02020603050405020304" pitchFamily="18" charset="0"/>
                  </a:rPr>
                  <a:t> events </a:t>
                </a:r>
              </a:p>
              <a:p>
                <a:pPr marL="285750" indent="-285750">
                  <a:lnSpc>
                    <a:spcPct val="150000"/>
                  </a:lnSpc>
                  <a:buFont typeface="Wingdings" pitchFamily="2" charset="2"/>
                  <a:buChar char="Ø"/>
                </a:pPr>
                <a:r>
                  <a:rPr kumimoji="1" lang="en-US" altLang="zh-CN" sz="2000" dirty="0">
                    <a:latin typeface="Times New Roman" panose="02020603050405020304" pitchFamily="18" charset="0"/>
                    <a:cs typeface="Times New Roman" panose="02020603050405020304" pitchFamily="18" charset="0"/>
                  </a:rPr>
                  <a:t>20 fb</a:t>
                </a:r>
                <a:r>
                  <a:rPr kumimoji="1" lang="en-US" altLang="zh-CN" sz="2000" baseline="30000" dirty="0">
                    <a:latin typeface="Times New Roman" panose="02020603050405020304" pitchFamily="18" charset="0"/>
                    <a:cs typeface="Times New Roman" panose="02020603050405020304" pitchFamily="18" charset="0"/>
                  </a:rPr>
                  <a:t>-1 </a:t>
                </a:r>
                <a14:m>
                  <m:oMath xmlns:m="http://schemas.openxmlformats.org/officeDocument/2006/math">
                    <m:r>
                      <m:rPr>
                        <m:sty m:val="p"/>
                      </m:rPr>
                      <a:rPr kumimoji="1" lang="el-GR" altLang="zh-CN" sz="2000" b="0" i="1" smtClean="0">
                        <a:latin typeface="Cambria Math" panose="02040503050406030204" pitchFamily="18" charset="0"/>
                        <a:ea typeface="Cambria Math" panose="02040503050406030204" pitchFamily="18" charset="0"/>
                      </a:rPr>
                      <m:t>ψ</m:t>
                    </m:r>
                    <m:d>
                      <m:dPr>
                        <m:ctrlPr>
                          <a:rPr kumimoji="1" lang="en-US" altLang="zh-CN" sz="2000" b="0" i="1" smtClean="0">
                            <a:latin typeface="Cambria Math" panose="02040503050406030204" pitchFamily="18" charset="0"/>
                            <a:ea typeface="Cambria Math" panose="02040503050406030204" pitchFamily="18" charset="0"/>
                          </a:rPr>
                        </m:ctrlPr>
                      </m:dPr>
                      <m:e>
                        <m:r>
                          <a:rPr kumimoji="1" lang="en-US" altLang="zh-CN" sz="2000" b="0" i="1" smtClean="0">
                            <a:latin typeface="Cambria Math" panose="02040503050406030204" pitchFamily="18" charset="0"/>
                            <a:ea typeface="Cambria Math" panose="02040503050406030204" pitchFamily="18" charset="0"/>
                          </a:rPr>
                          <m:t>3770</m:t>
                        </m:r>
                      </m:e>
                    </m:d>
                  </m:oMath>
                </a14:m>
                <a:endParaRPr kumimoji="1" lang="en-US" altLang="zh-CN" sz="2000" dirty="0">
                  <a:latin typeface="Times New Roman" panose="02020603050405020304" pitchFamily="18" charset="0"/>
                  <a:cs typeface="Times New Roman" panose="02020603050405020304" pitchFamily="18" charset="0"/>
                </a:endParaRPr>
              </a:p>
              <a:p>
                <a:pPr marL="285750" indent="-285750">
                  <a:lnSpc>
                    <a:spcPct val="150000"/>
                  </a:lnSpc>
                  <a:buFont typeface="Wingdings" pitchFamily="2" charset="2"/>
                  <a:buChar char="Ø"/>
                </a:pPr>
                <a:r>
                  <a:rPr kumimoji="1" lang="en-US" altLang="zh-CN" sz="2000" dirty="0">
                    <a:latin typeface="Times New Roman" panose="02020603050405020304" pitchFamily="18" charset="0"/>
                    <a:cs typeface="Times New Roman" panose="02020603050405020304" pitchFamily="18" charset="0"/>
                  </a:rPr>
                  <a:t>Scan data between </a:t>
                </a:r>
              </a:p>
              <a:p>
                <a:pPr>
                  <a:lnSpc>
                    <a:spcPct val="150000"/>
                  </a:lnSpc>
                </a:pPr>
                <a:r>
                  <a:rPr kumimoji="1" lang="en-US" altLang="zh-CN" sz="2000" dirty="0">
                    <a:latin typeface="Times New Roman" panose="02020603050405020304" pitchFamily="18" charset="0"/>
                    <a:cs typeface="Times New Roman" panose="02020603050405020304" pitchFamily="18" charset="0"/>
                  </a:rPr>
                  <a:t>      </a:t>
                </a:r>
                <a:r>
                  <a:rPr kumimoji="1" lang="en-US" altLang="zh-CN" sz="2000" dirty="0">
                    <a:solidFill>
                      <a:srgbClr val="FF0000"/>
                    </a:solidFill>
                    <a:latin typeface="Times New Roman" panose="02020603050405020304" pitchFamily="18" charset="0"/>
                    <a:cs typeface="Times New Roman" panose="02020603050405020304" pitchFamily="18" charset="0"/>
                  </a:rPr>
                  <a:t>1.85-1.97</a:t>
                </a:r>
                <a:r>
                  <a:rPr kumimoji="1" lang="zh-CN" altLang="en-US" sz="2000" dirty="0">
                    <a:solidFill>
                      <a:srgbClr val="FF0000"/>
                    </a:solidFill>
                    <a:latin typeface="Times New Roman" panose="02020603050405020304" pitchFamily="18" charset="0"/>
                    <a:cs typeface="Times New Roman" panose="02020603050405020304" pitchFamily="18" charset="0"/>
                  </a:rPr>
                  <a:t> </a:t>
                </a:r>
                <a:r>
                  <a:rPr kumimoji="1" lang="en-US" altLang="zh-CN" sz="2000" dirty="0">
                    <a:solidFill>
                      <a:srgbClr val="FF0000"/>
                    </a:solidFill>
                    <a:latin typeface="Times New Roman" panose="02020603050405020304" pitchFamily="18" charset="0"/>
                    <a:cs typeface="Times New Roman" panose="02020603050405020304" pitchFamily="18" charset="0"/>
                  </a:rPr>
                  <a:t>GeV (13 points, 25 pb</a:t>
                </a:r>
                <a:r>
                  <a:rPr kumimoji="1" lang="en-US" altLang="zh-CN" sz="2000" baseline="30000" dirty="0">
                    <a:solidFill>
                      <a:srgbClr val="FF0000"/>
                    </a:solidFill>
                    <a:latin typeface="Times New Roman" panose="02020603050405020304" pitchFamily="18" charset="0"/>
                    <a:cs typeface="Times New Roman" panose="02020603050405020304" pitchFamily="18" charset="0"/>
                  </a:rPr>
                  <a:t>-1</a:t>
                </a:r>
                <a:r>
                  <a:rPr kumimoji="1" lang="en-US" altLang="zh-CN" sz="2000" dirty="0">
                    <a:solidFill>
                      <a:srgbClr val="FF0000"/>
                    </a:solidFill>
                    <a:latin typeface="Times New Roman" panose="02020603050405020304" pitchFamily="18" charset="0"/>
                    <a:cs typeface="Times New Roman" panose="02020603050405020304" pitchFamily="18" charset="0"/>
                  </a:rPr>
                  <a:t>)</a:t>
                </a:r>
              </a:p>
              <a:p>
                <a:pPr>
                  <a:lnSpc>
                    <a:spcPct val="150000"/>
                  </a:lnSpc>
                </a:pPr>
                <a:r>
                  <a:rPr kumimoji="1" lang="en-US" altLang="zh-CN" sz="2000" dirty="0">
                    <a:latin typeface="Times New Roman" panose="02020603050405020304" pitchFamily="18" charset="0"/>
                    <a:cs typeface="Times New Roman" panose="02020603050405020304" pitchFamily="18" charset="0"/>
                  </a:rPr>
                  <a:t>     2.0 and 3.08 GeV, </a:t>
                </a:r>
              </a:p>
              <a:p>
                <a:pPr>
                  <a:lnSpc>
                    <a:spcPct val="150000"/>
                  </a:lnSpc>
                </a:pPr>
                <a:r>
                  <a:rPr kumimoji="1" lang="en-US" altLang="zh-CN" sz="2000" dirty="0">
                    <a:latin typeface="Times New Roman" panose="02020603050405020304" pitchFamily="18" charset="0"/>
                    <a:cs typeface="Times New Roman" panose="02020603050405020304" pitchFamily="18" charset="0"/>
                  </a:rPr>
                  <a:t>      and above 3.74 GeV </a:t>
                </a:r>
              </a:p>
              <a:p>
                <a:pPr marL="285750" indent="-285750">
                  <a:lnSpc>
                    <a:spcPct val="150000"/>
                  </a:lnSpc>
                  <a:buFont typeface="Wingdings" pitchFamily="2" charset="2"/>
                  <a:buChar char="Ø"/>
                </a:pPr>
                <a:r>
                  <a:rPr kumimoji="1" lang="en-US" altLang="zh-CN" sz="2000" dirty="0">
                    <a:latin typeface="Times New Roman" panose="02020603050405020304" pitchFamily="18" charset="0"/>
                    <a:cs typeface="Times New Roman" panose="02020603050405020304" pitchFamily="18" charset="0"/>
                  </a:rPr>
                  <a:t>Large datasets for XYZ studies: </a:t>
                </a:r>
              </a:p>
              <a:p>
                <a:pPr>
                  <a:lnSpc>
                    <a:spcPct val="150000"/>
                  </a:lnSpc>
                </a:pPr>
                <a:r>
                  <a:rPr kumimoji="1" lang="en-US" altLang="zh-CN" sz="2000" dirty="0">
                    <a:latin typeface="Times New Roman" panose="02020603050405020304" pitchFamily="18" charset="0"/>
                    <a:cs typeface="Times New Roman" panose="02020603050405020304" pitchFamily="18" charset="0"/>
                  </a:rPr>
                  <a:t>      scan with &gt;500 pb</a:t>
                </a:r>
                <a:r>
                  <a:rPr kumimoji="1" lang="en-US" altLang="zh-CN" sz="2000" baseline="30000" dirty="0">
                    <a:latin typeface="Times New Roman" panose="02020603050405020304" pitchFamily="18" charset="0"/>
                    <a:cs typeface="Times New Roman" panose="02020603050405020304" pitchFamily="18" charset="0"/>
                  </a:rPr>
                  <a:t>-1</a:t>
                </a:r>
                <a:r>
                  <a:rPr kumimoji="1" lang="en-US" altLang="zh-CN" sz="2000" dirty="0">
                    <a:latin typeface="Times New Roman" panose="02020603050405020304" pitchFamily="18" charset="0"/>
                    <a:cs typeface="Times New Roman" panose="02020603050405020304" pitchFamily="18" charset="0"/>
                  </a:rPr>
                  <a:t> per energy point </a:t>
                </a:r>
              </a:p>
              <a:p>
                <a:pPr>
                  <a:lnSpc>
                    <a:spcPct val="150000"/>
                  </a:lnSpc>
                </a:pPr>
                <a:r>
                  <a:rPr kumimoji="1" lang="en-US" altLang="zh-CN" sz="2000" dirty="0">
                    <a:latin typeface="Times New Roman" panose="02020603050405020304" pitchFamily="18" charset="0"/>
                    <a:cs typeface="Times New Roman" panose="02020603050405020304" pitchFamily="18" charset="0"/>
                  </a:rPr>
                  <a:t>      space 10 – 20 MeV apart  </a:t>
                </a:r>
                <a:endParaRPr kumimoji="1" lang="en-US" altLang="zh-CN" sz="2000" baseline="30000"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endParaRPr kumimoji="1" lang="zh-CN" altLang="en-US" dirty="0"/>
              </a:p>
            </p:txBody>
          </p:sp>
        </mc:Choice>
        <mc:Fallback xmlns="">
          <p:sp>
            <p:nvSpPr>
              <p:cNvPr id="8" name="文本框 7">
                <a:extLst>
                  <a:ext uri="{FF2B5EF4-FFF2-40B4-BE49-F238E27FC236}">
                    <a16:creationId xmlns:a16="http://schemas.microsoft.com/office/drawing/2014/main" id="{F6D4FBDE-0CA9-021C-A349-F63D0E1799B0}"/>
                  </a:ext>
                </a:extLst>
              </p:cNvPr>
              <p:cNvSpPr txBox="1">
                <a:spLocks noRot="1" noChangeAspect="1" noMove="1" noResize="1" noEditPoints="1" noAdjustHandles="1" noChangeArrowheads="1" noChangeShapeType="1" noTextEdit="1"/>
              </p:cNvSpPr>
              <p:nvPr/>
            </p:nvSpPr>
            <p:spPr>
              <a:xfrm>
                <a:off x="83127" y="659886"/>
                <a:ext cx="4402359" cy="5447645"/>
              </a:xfrm>
              <a:prstGeom prst="rect">
                <a:avLst/>
              </a:prstGeom>
              <a:blipFill>
                <a:blip r:embed="rId2"/>
                <a:stretch>
                  <a:fillRect l="-1437" r="-287"/>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27132490-3A10-08AB-9F12-3347804826D1}"/>
              </a:ext>
            </a:extLst>
          </p:cNvPr>
          <p:cNvPicPr>
            <a:picLocks noChangeAspect="1"/>
          </p:cNvPicPr>
          <p:nvPr/>
        </p:nvPicPr>
        <p:blipFill>
          <a:blip r:embed="rId3"/>
          <a:stretch>
            <a:fillRect/>
          </a:stretch>
        </p:blipFill>
        <p:spPr>
          <a:xfrm>
            <a:off x="4343400" y="784427"/>
            <a:ext cx="8124910" cy="4968801"/>
          </a:xfrm>
          <a:prstGeom prst="rect">
            <a:avLst/>
          </a:prstGeom>
        </p:spPr>
      </p:pic>
      <p:sp>
        <p:nvSpPr>
          <p:cNvPr id="4" name="文本框 3">
            <a:extLst>
              <a:ext uri="{FF2B5EF4-FFF2-40B4-BE49-F238E27FC236}">
                <a16:creationId xmlns:a16="http://schemas.microsoft.com/office/drawing/2014/main" id="{F2019278-AC27-395B-A2C1-11B64B05D5FA}"/>
              </a:ext>
            </a:extLst>
          </p:cNvPr>
          <p:cNvSpPr txBox="1"/>
          <p:nvPr/>
        </p:nvSpPr>
        <p:spPr>
          <a:xfrm>
            <a:off x="5526727" y="675394"/>
            <a:ext cx="5503110" cy="338554"/>
          </a:xfrm>
          <a:prstGeom prst="rect">
            <a:avLst/>
          </a:prstGeom>
          <a:solidFill>
            <a:schemeClr val="bg1"/>
          </a:solidFill>
        </p:spPr>
        <p:txBody>
          <a:bodyPr wrap="none" rtlCol="0">
            <a:spAutoFit/>
          </a:bodyPr>
          <a:lstStyle/>
          <a:p>
            <a:r>
              <a:rPr kumimoji="1" lang="en-US" altLang="zh-CN" sz="1600" b="1" dirty="0">
                <a:solidFill>
                  <a:srgbClr val="FF0000"/>
                </a:solidFill>
              </a:rPr>
              <a:t>Totally about 50 </a:t>
            </a:r>
            <a:r>
              <a:rPr kumimoji="1" lang="en-US" altLang="zh-CN" sz="1600" b="1" dirty="0">
                <a:solidFill>
                  <a:srgbClr val="FF0000"/>
                </a:solidFill>
                <a:cs typeface="Calibri" panose="020F0502020204030204" pitchFamily="34" charset="0"/>
              </a:rPr>
              <a:t>fb</a:t>
            </a:r>
            <a:r>
              <a:rPr kumimoji="1" lang="en-US" altLang="zh-CN" sz="1600" b="1" baseline="30000" dirty="0">
                <a:solidFill>
                  <a:srgbClr val="FF0000"/>
                </a:solidFill>
                <a:cs typeface="Calibri" panose="020F0502020204030204" pitchFamily="34" charset="0"/>
              </a:rPr>
              <a:t>-1</a:t>
            </a:r>
            <a:r>
              <a:rPr kumimoji="1" lang="en-US" altLang="zh-CN" sz="1600" b="1" dirty="0">
                <a:solidFill>
                  <a:srgbClr val="FF0000"/>
                </a:solidFill>
              </a:rPr>
              <a:t>  integrated luminosity from 1.84-4.95 GeV</a:t>
            </a:r>
            <a:endParaRPr kumimoji="1" lang="zh-CN" altLang="en-US" sz="1600" b="1" dirty="0">
              <a:solidFill>
                <a:srgbClr val="FF0000"/>
              </a:solidFill>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FDA53E2D-A19D-039B-A923-77CC5CCB1C65}"/>
                  </a:ext>
                </a:extLst>
              </p:cNvPr>
              <p:cNvSpPr txBox="1"/>
              <p:nvPr/>
            </p:nvSpPr>
            <p:spPr>
              <a:xfrm>
                <a:off x="5440534" y="6283987"/>
                <a:ext cx="5527154" cy="400110"/>
              </a:xfrm>
              <a:prstGeom prst="rect">
                <a:avLst/>
              </a:prstGeom>
              <a:noFill/>
            </p:spPr>
            <p:txBody>
              <a:bodyPr wrap="none" rtlCol="0">
                <a:spAutoFit/>
              </a:bodyPr>
              <a:lstStyle/>
              <a:p>
                <a:r>
                  <a:rPr kumimoji="1" lang="en-US" altLang="zh-CN" sz="2000" b="1" dirty="0">
                    <a:solidFill>
                      <a:srgbClr val="FF0000"/>
                    </a:solidFill>
                    <a:latin typeface="Times New Roman" panose="02020603050405020304" pitchFamily="18" charset="0"/>
                    <a:cs typeface="Times New Roman" panose="02020603050405020304" pitchFamily="18" charset="0"/>
                  </a:rPr>
                  <a:t>About 20 fb</a:t>
                </a:r>
                <a:r>
                  <a:rPr kumimoji="1" lang="en-US" altLang="zh-CN" sz="2000" b="1" baseline="30000" dirty="0">
                    <a:solidFill>
                      <a:srgbClr val="FF0000"/>
                    </a:solidFill>
                    <a:latin typeface="Times New Roman" panose="02020603050405020304" pitchFamily="18" charset="0"/>
                    <a:cs typeface="Times New Roman" panose="02020603050405020304" pitchFamily="18" charset="0"/>
                  </a:rPr>
                  <a:t>-1</a:t>
                </a:r>
                <a:r>
                  <a:rPr kumimoji="1" lang="en-US" altLang="zh-CN" sz="2000" b="1" dirty="0">
                    <a:solidFill>
                      <a:srgbClr val="FF0000"/>
                    </a:solidFill>
                    <a:latin typeface="Times New Roman" panose="02020603050405020304" pitchFamily="18" charset="0"/>
                    <a:cs typeface="Times New Roman" panose="02020603050405020304" pitchFamily="18" charset="0"/>
                  </a:rPr>
                  <a:t> on the </a:t>
                </a:r>
                <a14:m>
                  <m:oMath xmlns:m="http://schemas.openxmlformats.org/officeDocument/2006/math">
                    <m:r>
                      <a:rPr kumimoji="1" lang="en-US" altLang="zh-CN" sz="2000" b="1" i="1" smtClean="0">
                        <a:solidFill>
                          <a:srgbClr val="FF0000"/>
                        </a:solidFill>
                        <a:latin typeface="Cambria Math" panose="02040503050406030204" pitchFamily="18" charset="0"/>
                        <a:ea typeface="Cambria Math" panose="02040503050406030204" pitchFamily="18" charset="0"/>
                      </a:rPr>
                      <m:t>𝝍</m:t>
                    </m:r>
                    <m:d>
                      <m:dPr>
                        <m:ctrlPr>
                          <a:rPr kumimoji="1" lang="en-US" altLang="zh-CN" sz="2000" b="1" i="1" smtClean="0">
                            <a:solidFill>
                              <a:srgbClr val="FF0000"/>
                            </a:solidFill>
                            <a:latin typeface="Cambria Math" panose="02040503050406030204" pitchFamily="18" charset="0"/>
                            <a:ea typeface="Cambria Math" panose="02040503050406030204" pitchFamily="18" charset="0"/>
                          </a:rPr>
                        </m:ctrlPr>
                      </m:dPr>
                      <m:e>
                        <m:r>
                          <a:rPr kumimoji="1" lang="en-US" altLang="zh-CN" sz="2000" b="1" i="1" smtClean="0">
                            <a:solidFill>
                              <a:srgbClr val="FF0000"/>
                            </a:solidFill>
                            <a:latin typeface="Cambria Math" panose="02040503050406030204" pitchFamily="18" charset="0"/>
                            <a:ea typeface="Cambria Math" panose="02040503050406030204" pitchFamily="18" charset="0"/>
                          </a:rPr>
                          <m:t>𝟑𝟕𝟕𝟎</m:t>
                        </m:r>
                      </m:e>
                    </m:d>
                  </m:oMath>
                </a14:m>
                <a:r>
                  <a:rPr kumimoji="1" lang="en-US" altLang="zh-CN" sz="2000" b="1" dirty="0">
                    <a:solidFill>
                      <a:srgbClr val="FF0000"/>
                    </a:solidFill>
                    <a:latin typeface="Times New Roman" panose="02020603050405020304" pitchFamily="18" charset="0"/>
                    <a:cs typeface="Times New Roman" panose="02020603050405020304" pitchFamily="18" charset="0"/>
                  </a:rPr>
                  <a:t> had been collected</a:t>
                </a:r>
                <a:endParaRPr kumimoji="1" lang="zh-CN" altLang="en-US" sz="200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FDA53E2D-A19D-039B-A923-77CC5CCB1C65}"/>
                  </a:ext>
                </a:extLst>
              </p:cNvPr>
              <p:cNvSpPr txBox="1">
                <a:spLocks noRot="1" noChangeAspect="1" noMove="1" noResize="1" noEditPoints="1" noAdjustHandles="1" noChangeArrowheads="1" noChangeShapeType="1" noTextEdit="1"/>
              </p:cNvSpPr>
              <p:nvPr/>
            </p:nvSpPr>
            <p:spPr>
              <a:xfrm>
                <a:off x="5440534" y="6283987"/>
                <a:ext cx="5527154" cy="400110"/>
              </a:xfrm>
              <a:prstGeom prst="rect">
                <a:avLst/>
              </a:prstGeom>
              <a:blipFill>
                <a:blip r:embed="rId4"/>
                <a:stretch>
                  <a:fillRect l="-1147" t="-6061" r="-229" b="-24242"/>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34AABD6F-6B3E-CB9E-05BE-6BCF739CD129}"/>
              </a:ext>
            </a:extLst>
          </p:cNvPr>
          <p:cNvSpPr txBox="1"/>
          <p:nvPr/>
        </p:nvSpPr>
        <p:spPr>
          <a:xfrm>
            <a:off x="-18857" y="5802419"/>
            <a:ext cx="5015219" cy="1292662"/>
          </a:xfrm>
          <a:prstGeom prst="rect">
            <a:avLst/>
          </a:prstGeom>
          <a:noFill/>
        </p:spPr>
        <p:txBody>
          <a:bodyPr wrap="none" rtlCol="0">
            <a:spAutoFit/>
          </a:bodyPr>
          <a:lstStyle/>
          <a:p>
            <a:pPr marL="342900" indent="-342900">
              <a:buFont typeface="Wingdings" charset="2"/>
              <a:buChar char="Ø"/>
            </a:pPr>
            <a:r>
              <a:rPr kumimoji="1" lang="en-US" altLang="zh-CN" sz="1800" b="1" dirty="0">
                <a:solidFill>
                  <a:srgbClr val="0000FF"/>
                </a:solidFill>
                <a:latin typeface="Times New Roman" panose="02020603050405020304" pitchFamily="18" charset="0"/>
                <a:cs typeface="Times New Roman" panose="02020603050405020304" pitchFamily="18" charset="0"/>
              </a:rPr>
              <a:t>Entangled hadron pair-productions </a:t>
            </a:r>
          </a:p>
          <a:p>
            <a:r>
              <a:rPr kumimoji="1" lang="en-US" altLang="zh-CN" sz="1800" b="1" dirty="0">
                <a:solidFill>
                  <a:srgbClr val="0000FF"/>
                </a:solidFill>
                <a:latin typeface="Times New Roman" panose="02020603050405020304" pitchFamily="18" charset="0"/>
                <a:cs typeface="Times New Roman" panose="02020603050405020304" pitchFamily="18" charset="0"/>
              </a:rPr>
              <a:t>      near thresholds: </a:t>
            </a:r>
            <a:r>
              <a:rPr kumimoji="1" lang="en-US" altLang="zh-CN" sz="1800" b="1" dirty="0">
                <a:solidFill>
                  <a:srgbClr val="0000FF"/>
                </a:solidFill>
                <a:latin typeface="Times New Roman" panose="02020603050405020304" pitchFamily="18" charset="0"/>
                <a:ea typeface="Heiti SC Medium" charset="-122"/>
                <a:cs typeface="Times New Roman" panose="02020603050405020304" pitchFamily="18" charset="0"/>
              </a:rPr>
              <a:t>form-factors, </a:t>
            </a:r>
          </a:p>
          <a:p>
            <a:r>
              <a:rPr kumimoji="1" lang="en-US" altLang="zh-CN" sz="1800" b="1" dirty="0">
                <a:solidFill>
                  <a:srgbClr val="0000FF"/>
                </a:solidFill>
                <a:latin typeface="Times New Roman" panose="02020603050405020304" pitchFamily="18" charset="0"/>
                <a:ea typeface="Heiti SC Medium" charset="-122"/>
                <a:cs typeface="Times New Roman" panose="02020603050405020304" pitchFamily="18" charset="0"/>
              </a:rPr>
              <a:t>      </a:t>
            </a:r>
            <a:r>
              <a:rPr kumimoji="1" lang="en-US" altLang="zh-CN" sz="1800" b="1" dirty="0">
                <a:solidFill>
                  <a:srgbClr val="0000FF"/>
                </a:solidFill>
                <a:latin typeface="Times New Roman" panose="02020603050405020304" pitchFamily="18" charset="0"/>
                <a:cs typeface="Times New Roman" panose="02020603050405020304" pitchFamily="18" charset="0"/>
              </a:rPr>
              <a:t>relative phase, polarization and CP violation. </a:t>
            </a:r>
            <a:endParaRPr kumimoji="1" lang="zh-CN" altLang="en-US" sz="1800" b="1" dirty="0">
              <a:solidFill>
                <a:srgbClr val="0000FF"/>
              </a:solidFill>
              <a:latin typeface="Times New Roman" panose="02020603050405020304" pitchFamily="18" charset="0"/>
              <a:cs typeface="Times New Roman" panose="02020603050405020304" pitchFamily="18" charset="0"/>
            </a:endParaRPr>
          </a:p>
          <a:p>
            <a:endParaRPr kumimoji="1" lang="zh-CN" altLang="en-US" dirty="0"/>
          </a:p>
        </p:txBody>
      </p:sp>
      <p:sp>
        <p:nvSpPr>
          <p:cNvPr id="7" name="文本框 6">
            <a:extLst>
              <a:ext uri="{FF2B5EF4-FFF2-40B4-BE49-F238E27FC236}">
                <a16:creationId xmlns:a16="http://schemas.microsoft.com/office/drawing/2014/main" id="{6591F4B1-593C-B2DF-284A-85711A118E3F}"/>
              </a:ext>
            </a:extLst>
          </p:cNvPr>
          <p:cNvSpPr txBox="1"/>
          <p:nvPr/>
        </p:nvSpPr>
        <p:spPr>
          <a:xfrm>
            <a:off x="4996362" y="5801061"/>
            <a:ext cx="7043594" cy="369332"/>
          </a:xfrm>
          <a:prstGeom prst="rect">
            <a:avLst/>
          </a:prstGeom>
          <a:solidFill>
            <a:srgbClr val="FFFFBF"/>
          </a:solidFill>
        </p:spPr>
        <p:txBody>
          <a:bodyPr wrap="square">
            <a:spAutoFit/>
          </a:bodyPr>
          <a:lstStyle/>
          <a:p>
            <a:r>
              <a:rPr lang="en-US" altLang="zh-CN" sz="1800" b="1" dirty="0">
                <a:solidFill>
                  <a:srgbClr val="FF0000"/>
                </a:solidFill>
                <a:latin typeface="Times New Roman" panose="02020603050405020304" pitchFamily="18" charset="0"/>
                <a:cs typeface="Times New Roman" panose="02020603050405020304" pitchFamily="18" charset="0"/>
              </a:rPr>
              <a:t>H</a:t>
            </a:r>
            <a:r>
              <a:rPr lang="zh-CN" altLang="en-US" sz="1800" b="1" dirty="0">
                <a:solidFill>
                  <a:srgbClr val="FF0000"/>
                </a:solidFill>
                <a:latin typeface="Times New Roman" panose="02020603050405020304" pitchFamily="18" charset="0"/>
                <a:cs typeface="Times New Roman" panose="02020603050405020304" pitchFamily="18" charset="0"/>
              </a:rPr>
              <a:t>adron structure &amp; dynamics in the non</a:t>
            </a:r>
            <a:r>
              <a:rPr lang="en-US" altLang="zh-CN" sz="1800" b="1" dirty="0">
                <a:solidFill>
                  <a:srgbClr val="FF0000"/>
                </a:solidFill>
                <a:latin typeface="Times New Roman" panose="02020603050405020304" pitchFamily="18" charset="0"/>
                <a:cs typeface="Times New Roman" panose="02020603050405020304" pitchFamily="18" charset="0"/>
              </a:rPr>
              <a:t>-perturbative </a:t>
            </a:r>
            <a:r>
              <a:rPr lang="zh-CN" altLang="en-US" sz="1800" b="1" dirty="0">
                <a:solidFill>
                  <a:srgbClr val="FF0000"/>
                </a:solidFill>
                <a:latin typeface="Times New Roman" panose="02020603050405020304" pitchFamily="18" charset="0"/>
                <a:cs typeface="Times New Roman" panose="02020603050405020304" pitchFamily="18" charset="0"/>
              </a:rPr>
              <a:t>QCD regime</a:t>
            </a:r>
          </a:p>
        </p:txBody>
      </p:sp>
    </p:spTree>
    <p:extLst>
      <p:ext uri="{BB962C8B-B14F-4D97-AF65-F5344CB8AC3E}">
        <p14:creationId xmlns:p14="http://schemas.microsoft.com/office/powerpoint/2010/main" val="2124988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EA443A-80B2-4A20-8286-B8D332F1EC4E}"/>
              </a:ext>
            </a:extLst>
          </p:cNvPr>
          <p:cNvSpPr>
            <a:spLocks noGrp="1"/>
          </p:cNvSpPr>
          <p:nvPr>
            <p:ph type="title"/>
          </p:nvPr>
        </p:nvSpPr>
        <p:spPr/>
        <p:txBody>
          <a:bodyPr/>
          <a:lstStyle/>
          <a:p>
            <a:r>
              <a:rPr kumimoji="1" lang="en-US" altLang="zh-CN" dirty="0"/>
              <a:t>BESIII publications and achievements </a:t>
            </a:r>
            <a:endParaRPr kumimoji="1" lang="zh-CN" altLang="en-US" dirty="0"/>
          </a:p>
        </p:txBody>
      </p:sp>
      <p:sp>
        <p:nvSpPr>
          <p:cNvPr id="3" name="灯片编号占位符 2">
            <a:extLst>
              <a:ext uri="{FF2B5EF4-FFF2-40B4-BE49-F238E27FC236}">
                <a16:creationId xmlns:a16="http://schemas.microsoft.com/office/drawing/2014/main" id="{B8AD7FD6-1AE1-2F7F-8B5C-89D6F30784D4}"/>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9</a:t>
            </a:fld>
            <a:endParaRPr lang="zh-CN" altLang="en-US">
              <a:solidFill>
                <a:prstClr val="black">
                  <a:tint val="75000"/>
                </a:prstClr>
              </a:solidFill>
            </a:endParaRPr>
          </a:p>
        </p:txBody>
      </p:sp>
      <p:sp>
        <p:nvSpPr>
          <p:cNvPr id="7" name="文本框 5">
            <a:extLst>
              <a:ext uri="{FF2B5EF4-FFF2-40B4-BE49-F238E27FC236}">
                <a16:creationId xmlns:a16="http://schemas.microsoft.com/office/drawing/2014/main" id="{08679F73-BEC8-9B1C-1AF8-8F9A15FD091A}"/>
              </a:ext>
            </a:extLst>
          </p:cNvPr>
          <p:cNvSpPr txBox="1">
            <a:spLocks noChangeArrowheads="1"/>
          </p:cNvSpPr>
          <p:nvPr/>
        </p:nvSpPr>
        <p:spPr bwMode="auto">
          <a:xfrm>
            <a:off x="1107500" y="1211504"/>
            <a:ext cx="3627508" cy="545790"/>
          </a:xfrm>
          <a:prstGeom prst="rect">
            <a:avLst/>
          </a:prstGeom>
          <a:solidFill>
            <a:schemeClr val="bg1"/>
          </a:solidFill>
          <a:ln w="28575">
            <a:solidFill>
              <a:srgbClr val="FF0000"/>
            </a:solidFill>
            <a:miter lim="800000"/>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nSpc>
                <a:spcPts val="1600"/>
              </a:lnSpc>
              <a:buNone/>
            </a:pPr>
            <a:r>
              <a:rPr lang="en-US" altLang="zh-CN" sz="1400" b="1" dirty="0">
                <a:solidFill>
                  <a:srgbClr val="0432FF"/>
                </a:solidFill>
                <a:latin typeface="微软雅黑" panose="020B0503020204020204" charset="-122"/>
                <a:ea typeface="微软雅黑" panose="020B0503020204020204" charset="-122"/>
              </a:rPr>
              <a:t>BESIII</a:t>
            </a:r>
            <a:r>
              <a:rPr lang="zh-CN" altLang="en-US" sz="1400" b="1" dirty="0">
                <a:solidFill>
                  <a:srgbClr val="0432FF"/>
                </a:solidFill>
                <a:latin typeface="微软雅黑" panose="020B0503020204020204" charset="-122"/>
                <a:ea typeface="微软雅黑" panose="020B0503020204020204" charset="-122"/>
              </a:rPr>
              <a:t>累计投稿</a:t>
            </a:r>
            <a:r>
              <a:rPr lang="en-US" altLang="zh-CN" sz="1400" b="1" dirty="0">
                <a:solidFill>
                  <a:srgbClr val="0432FF"/>
                </a:solidFill>
                <a:latin typeface="微软雅黑" panose="020B0503020204020204" charset="-122"/>
                <a:ea typeface="微软雅黑" panose="020B0503020204020204" charset="-122"/>
              </a:rPr>
              <a:t>680</a:t>
            </a:r>
            <a:r>
              <a:rPr lang="zh-CN" altLang="en-US" sz="1400" b="1" dirty="0">
                <a:solidFill>
                  <a:srgbClr val="0432FF"/>
                </a:solidFill>
                <a:latin typeface="微软雅黑" panose="020B0503020204020204" charset="-122"/>
                <a:ea typeface="微软雅黑" panose="020B0503020204020204" charset="-122"/>
              </a:rPr>
              <a:t>余篇论文，</a:t>
            </a:r>
            <a:r>
              <a:rPr lang="en-US" altLang="zh-CN" sz="1400" b="1" dirty="0">
                <a:solidFill>
                  <a:srgbClr val="0432FF"/>
                </a:solidFill>
                <a:latin typeface="微软雅黑" panose="020B0503020204020204" charset="-122"/>
                <a:ea typeface="微软雅黑" panose="020B0503020204020204" charset="-122"/>
              </a:rPr>
              <a:t>130</a:t>
            </a:r>
            <a:r>
              <a:rPr lang="zh-CN" altLang="en-US" sz="1400" b="1" dirty="0">
                <a:solidFill>
                  <a:srgbClr val="0432FF"/>
                </a:solidFill>
                <a:latin typeface="微软雅黑" panose="020B0503020204020204" charset="-122"/>
                <a:ea typeface="微软雅黑" panose="020B0503020204020204" charset="-122"/>
              </a:rPr>
              <a:t>篇</a:t>
            </a:r>
            <a:r>
              <a:rPr lang="en-US" altLang="zh-CN" sz="1400" b="1" dirty="0">
                <a:solidFill>
                  <a:srgbClr val="0432FF"/>
                </a:solidFill>
                <a:latin typeface="微软雅黑" panose="020B0503020204020204" charset="-122"/>
                <a:ea typeface="微软雅黑" panose="020B0503020204020204" charset="-122"/>
              </a:rPr>
              <a:t>PRL</a:t>
            </a:r>
            <a:r>
              <a:rPr lang="zh-CN" altLang="en-US" sz="1400" b="1" dirty="0">
                <a:solidFill>
                  <a:srgbClr val="0432FF"/>
                </a:solidFill>
                <a:latin typeface="微软雅黑" panose="020B0503020204020204" charset="-122"/>
                <a:ea typeface="微软雅黑" panose="020B0503020204020204" charset="-122"/>
              </a:rPr>
              <a:t>。</a:t>
            </a:r>
            <a:endParaRPr lang="en-US" altLang="zh-CN" sz="1400" b="1" dirty="0">
              <a:solidFill>
                <a:srgbClr val="0432FF"/>
              </a:solidFill>
              <a:latin typeface="微软雅黑" panose="020B0503020204020204" charset="-122"/>
              <a:ea typeface="微软雅黑" panose="020B0503020204020204" charset="-122"/>
            </a:endParaRPr>
          </a:p>
          <a:p>
            <a:pPr>
              <a:lnSpc>
                <a:spcPts val="1600"/>
              </a:lnSpc>
              <a:buFont typeface="Arial" panose="020B0604020202020204" pitchFamily="34" charset="0"/>
              <a:buNone/>
            </a:pPr>
            <a:r>
              <a:rPr lang="en-US" altLang="zh-CN" sz="1400" b="1" dirty="0">
                <a:solidFill>
                  <a:srgbClr val="0432FF"/>
                </a:solidFill>
                <a:latin typeface="微软雅黑" panose="020B0503020204020204" charset="-122"/>
                <a:ea typeface="微软雅黑" panose="020B0503020204020204" charset="-122"/>
              </a:rPr>
              <a:t>2024</a:t>
            </a:r>
            <a:r>
              <a:rPr lang="zh-CN" altLang="en-US" sz="1400" b="1" dirty="0">
                <a:solidFill>
                  <a:srgbClr val="0432FF"/>
                </a:solidFill>
                <a:latin typeface="微软雅黑" panose="020B0503020204020204" charset="-122"/>
                <a:ea typeface="微软雅黑" panose="020B0503020204020204" charset="-122"/>
              </a:rPr>
              <a:t>年发表</a:t>
            </a:r>
            <a:r>
              <a:rPr lang="en-US" altLang="zh-CN" sz="1400" b="1" dirty="0">
                <a:solidFill>
                  <a:srgbClr val="0432FF"/>
                </a:solidFill>
                <a:latin typeface="微软雅黑" panose="020B0503020204020204" charset="-122"/>
                <a:ea typeface="微软雅黑" panose="020B0503020204020204" charset="-122"/>
              </a:rPr>
              <a:t>110</a:t>
            </a:r>
            <a:r>
              <a:rPr lang="zh-CN" altLang="en-US" sz="1400" b="1" dirty="0">
                <a:solidFill>
                  <a:srgbClr val="0432FF"/>
                </a:solidFill>
                <a:latin typeface="微软雅黑" panose="020B0503020204020204" charset="-122"/>
                <a:ea typeface="微软雅黑" panose="020B0503020204020204" charset="-122"/>
              </a:rPr>
              <a:t>余篇，</a:t>
            </a:r>
            <a:r>
              <a:rPr lang="en-US" altLang="zh-CN" sz="1400" b="1" dirty="0">
                <a:solidFill>
                  <a:srgbClr val="0432FF"/>
                </a:solidFill>
                <a:latin typeface="微软雅黑" panose="020B0503020204020204" charset="-122"/>
                <a:ea typeface="微软雅黑" panose="020B0503020204020204" charset="-122"/>
              </a:rPr>
              <a:t>25</a:t>
            </a:r>
            <a:r>
              <a:rPr lang="zh-CN" altLang="en-US" sz="1400" b="1" dirty="0">
                <a:solidFill>
                  <a:srgbClr val="0432FF"/>
                </a:solidFill>
                <a:latin typeface="微软雅黑" panose="020B0503020204020204" charset="-122"/>
                <a:ea typeface="微软雅黑" panose="020B0503020204020204" charset="-122"/>
              </a:rPr>
              <a:t>余篇</a:t>
            </a:r>
            <a:r>
              <a:rPr lang="en-US" altLang="zh-CN" sz="1400" b="1" dirty="0">
                <a:solidFill>
                  <a:srgbClr val="0432FF"/>
                </a:solidFill>
                <a:latin typeface="微软雅黑" panose="020B0503020204020204" charset="-122"/>
                <a:ea typeface="微软雅黑" panose="020B0503020204020204" charset="-122"/>
              </a:rPr>
              <a:t>PRL</a:t>
            </a:r>
            <a:r>
              <a:rPr lang="zh-CN" altLang="en-US" sz="1400" b="1" dirty="0">
                <a:solidFill>
                  <a:srgbClr val="0432FF"/>
                </a:solidFill>
                <a:latin typeface="微软雅黑" panose="020B0503020204020204" charset="-122"/>
                <a:ea typeface="微软雅黑" panose="020B0503020204020204" charset="-122"/>
              </a:rPr>
              <a:t>。</a:t>
            </a:r>
            <a:endParaRPr lang="en-US" altLang="zh-CN" sz="1400" b="1" dirty="0">
              <a:solidFill>
                <a:srgbClr val="0432FF"/>
              </a:solidFill>
              <a:latin typeface="微软雅黑" panose="020B0503020204020204" charset="-122"/>
              <a:ea typeface="微软雅黑" panose="020B0503020204020204" charset="-122"/>
            </a:endParaRPr>
          </a:p>
        </p:txBody>
      </p:sp>
      <p:pic>
        <p:nvPicPr>
          <p:cNvPr id="8" name="图片 7">
            <a:extLst>
              <a:ext uri="{FF2B5EF4-FFF2-40B4-BE49-F238E27FC236}">
                <a16:creationId xmlns:a16="http://schemas.microsoft.com/office/drawing/2014/main" id="{E0D2B401-855C-8859-85B8-2041149CA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5247" y="2217098"/>
            <a:ext cx="6025508" cy="3198445"/>
          </a:xfrm>
          <a:prstGeom prst="rect">
            <a:avLst/>
          </a:prstGeom>
        </p:spPr>
      </p:pic>
      <p:pic>
        <p:nvPicPr>
          <p:cNvPr id="4" name="图片 3">
            <a:extLst>
              <a:ext uri="{FF2B5EF4-FFF2-40B4-BE49-F238E27FC236}">
                <a16:creationId xmlns:a16="http://schemas.microsoft.com/office/drawing/2014/main" id="{FBEC7A31-64B6-C24D-11F2-2391C1B5BCF6}"/>
              </a:ext>
            </a:extLst>
          </p:cNvPr>
          <p:cNvPicPr>
            <a:picLocks noChangeAspect="1"/>
          </p:cNvPicPr>
          <p:nvPr/>
        </p:nvPicPr>
        <p:blipFill>
          <a:blip r:embed="rId3"/>
          <a:stretch>
            <a:fillRect/>
          </a:stretch>
        </p:blipFill>
        <p:spPr>
          <a:xfrm>
            <a:off x="381811" y="2235941"/>
            <a:ext cx="5537161" cy="3179602"/>
          </a:xfrm>
          <a:prstGeom prst="rect">
            <a:avLst/>
          </a:prstGeom>
        </p:spPr>
      </p:pic>
      <p:sp>
        <p:nvSpPr>
          <p:cNvPr id="5" name="矩形 1">
            <a:extLst>
              <a:ext uri="{FF2B5EF4-FFF2-40B4-BE49-F238E27FC236}">
                <a16:creationId xmlns:a16="http://schemas.microsoft.com/office/drawing/2014/main" id="{3078FD9F-2204-0214-FEB1-0EDE37C91FE2}"/>
              </a:ext>
            </a:extLst>
          </p:cNvPr>
          <p:cNvSpPr/>
          <p:nvPr/>
        </p:nvSpPr>
        <p:spPr>
          <a:xfrm>
            <a:off x="381811" y="1057736"/>
            <a:ext cx="6192688" cy="769441"/>
          </a:xfrm>
          <a:prstGeom prst="rect">
            <a:avLst/>
          </a:prstGeom>
          <a:solidFill>
            <a:schemeClr val="bg2">
              <a:lumMod val="95000"/>
            </a:schemeClr>
          </a:solid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R="0" lvl="0" defTabSz="0" latinLnBrk="0">
              <a:lnSpc>
                <a:spcPct val="100000"/>
              </a:lnSpc>
              <a:buClrTx/>
              <a:buSzPct val="100000"/>
              <a:tabLst/>
              <a:defRPr/>
            </a:pPr>
            <a:r>
              <a:rPr lang="en-US" altLang="zh-CN" sz="2000" b="1" dirty="0">
                <a:solidFill>
                  <a:schemeClr val="tx2"/>
                </a:solidFill>
                <a:latin typeface="Times New Roman" panose="02020603050405020304" pitchFamily="18" charset="0"/>
                <a:ea typeface="微软雅黑" panose="020B0503020204020204" pitchFamily="34" charset="-122"/>
                <a:sym typeface="Arial" panose="020B0604020202020204" pitchFamily="34" charset="0"/>
              </a:rPr>
              <a:t>110 papers published</a:t>
            </a:r>
            <a:r>
              <a:rPr lang="zh-CN" altLang="en-US" sz="2000" b="1" dirty="0">
                <a:solidFill>
                  <a:schemeClr val="tx2"/>
                </a:solidFill>
                <a:latin typeface="Times New Roman" panose="02020603050405020304" pitchFamily="18" charset="0"/>
                <a:ea typeface="微软雅黑" panose="020B0503020204020204" pitchFamily="34" charset="-122"/>
                <a:sym typeface="Arial" panose="020B0604020202020204" pitchFamily="34" charset="0"/>
              </a:rPr>
              <a:t> </a:t>
            </a:r>
            <a:r>
              <a:rPr lang="en-US" altLang="zh-CN" sz="2000" b="1" dirty="0">
                <a:solidFill>
                  <a:schemeClr val="tx2"/>
                </a:solidFill>
                <a:latin typeface="Times New Roman" panose="02020603050405020304" pitchFamily="18" charset="0"/>
                <a:ea typeface="微软雅黑" panose="020B0503020204020204" pitchFamily="34" charset="-122"/>
                <a:sym typeface="Arial" panose="020B0604020202020204" pitchFamily="34" charset="0"/>
              </a:rPr>
              <a:t>by BESIII in 2024</a:t>
            </a:r>
          </a:p>
          <a:p>
            <a:pPr marR="0" lvl="0" defTabSz="0" latinLnBrk="0">
              <a:lnSpc>
                <a:spcPct val="100000"/>
              </a:lnSpc>
              <a:buClrTx/>
              <a:buSzPct val="100000"/>
              <a:tabLst/>
              <a:defRPr/>
            </a:pPr>
            <a:r>
              <a:rPr lang="en-US" altLang="zh-CN" sz="2000" b="1" dirty="0">
                <a:solidFill>
                  <a:srgbClr val="FF0000"/>
                </a:solidFill>
                <a:latin typeface="Times New Roman" panose="02020603050405020304" pitchFamily="18" charset="0"/>
                <a:ea typeface="微软雅黑" panose="020B0503020204020204" pitchFamily="34" charset="-122"/>
                <a:sym typeface="Arial" panose="020B0604020202020204" pitchFamily="34" charset="0"/>
              </a:rPr>
              <a:t>74 papers submitted by BESIII as of April 14, 2025</a:t>
            </a:r>
          </a:p>
        </p:txBody>
      </p:sp>
    </p:spTree>
    <p:extLst>
      <p:ext uri="{BB962C8B-B14F-4D97-AF65-F5344CB8AC3E}">
        <p14:creationId xmlns:p14="http://schemas.microsoft.com/office/powerpoint/2010/main" val="23384559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BC3ADD3C-08CF-4F51-8B88-D91B016EBD79}&quot;/&gt;&lt;isInvalidForFieldText val=&quot;0&quot;/&gt;&lt;Image&gt;&lt;filename val=&quot;C:\Users\Ste\AppData\Local\Temp\~CaFCEA\data\asimages\{BC3ADD3C-08CF-4F51-8B88-D91B016EBD79}_10.png&quot;/&gt;&lt;left val=&quot;16&quot;/&gt;&lt;top val=&quot;16&quot;/&gt;&lt;width val=&quot;358&quot;/&gt;&lt;height val=&quot;276&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176328</TotalTime>
  <Words>5700</Words>
  <Application>Microsoft Macintosh PowerPoint</Application>
  <PresentationFormat>宽屏</PresentationFormat>
  <Paragraphs>861</Paragraphs>
  <Slides>57</Slides>
  <Notes>22</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57</vt:i4>
      </vt:variant>
    </vt:vector>
  </HeadingPairs>
  <TitlesOfParts>
    <vt:vector size="83" baseType="lpstr">
      <vt:lpstr>-apple-system</vt:lpstr>
      <vt:lpstr>DengXian</vt:lpstr>
      <vt:lpstr>DengXian</vt:lpstr>
      <vt:lpstr>黑体</vt:lpstr>
      <vt:lpstr>宋体</vt:lpstr>
      <vt:lpstr>微软雅黑</vt:lpstr>
      <vt:lpstr>微软雅黑</vt:lpstr>
      <vt:lpstr>ArialMT</vt:lpstr>
      <vt:lpstr>Calibri </vt:lpstr>
      <vt:lpstr>ColfaxAI</vt:lpstr>
      <vt:lpstr>Heiti SC Light</vt:lpstr>
      <vt:lpstr>TimesNewRomanPSMT</vt:lpstr>
      <vt:lpstr>Arial</vt:lpstr>
      <vt:lpstr>Arial Black</vt:lpstr>
      <vt:lpstr>Arial Unicode MS</vt:lpstr>
      <vt:lpstr>Calibri</vt:lpstr>
      <vt:lpstr>Calibri Light</vt:lpstr>
      <vt:lpstr>Cambria Math</vt:lpstr>
      <vt:lpstr>DejaVu Math TeX Gyre</vt:lpstr>
      <vt:lpstr>LucidaGrande</vt:lpstr>
      <vt:lpstr>PingFang SC</vt:lpstr>
      <vt:lpstr>Symbol</vt:lpstr>
      <vt:lpstr>Times</vt:lpstr>
      <vt:lpstr>Times New Roman</vt:lpstr>
      <vt:lpstr>Wingdings</vt:lpstr>
      <vt:lpstr>Office 主题</vt:lpstr>
      <vt:lpstr>BESIII highlights and prospects</vt:lpstr>
      <vt:lpstr>Beijing Electron-Positron Collider II (BEPCII)</vt:lpstr>
      <vt:lpstr>BESIII detector </vt:lpstr>
      <vt:lpstr>Cylindrical Gas Electron Multiplier Inner Tracker (CGEM-IT)</vt:lpstr>
      <vt:lpstr>PowerPoint 演示文稿</vt:lpstr>
      <vt:lpstr>Rich Physics at t-charm Energy Region</vt:lpstr>
      <vt:lpstr>BESIII data samples: integrated luminosity</vt:lpstr>
      <vt:lpstr>BESIII data samples: rich physics </vt:lpstr>
      <vt:lpstr>BESIII publications and achievements </vt:lpstr>
      <vt:lpstr>BESIII advantage: unique data near to the thresholds </vt:lpstr>
      <vt:lpstr>PowerPoint 演示文稿</vt:lpstr>
      <vt:lpstr>Updated R values at BESIII</vt:lpstr>
      <vt:lpstr>PowerPoint 演示文稿</vt:lpstr>
      <vt:lpstr>Inclusive π^0 and K_S productions in e^+ e^- annihilations</vt:lpstr>
      <vt:lpstr>Baryon Electromagnetic form factors (EMFF)</vt:lpstr>
      <vt:lpstr>Highlight: light spectroscopy </vt:lpstr>
      <vt:lpstr>Hadron spectroscopy: high-statistics data </vt:lpstr>
      <vt:lpstr>Highlight: light hadron from charmed hadron decays </vt:lpstr>
      <vt:lpstr>Highlight: light hadron from charmed hadron decays </vt:lpstr>
      <vt:lpstr>Highlight: light hadron from charmed hadron decays </vt:lpstr>
      <vt:lpstr>Highlight: Puzzle of φ decays in charm</vt:lpstr>
      <vt:lpstr>Highlight: Production and decay properties of h_c</vt:lpstr>
      <vt:lpstr>Highlight: Production and decay properties of h_c</vt:lpstr>
      <vt:lpstr>Highlight: measurements of η_c→γγ</vt:lpstr>
      <vt:lpstr>Highlights: The most precise measurement of D^+→μ^+ ν_μ </vt:lpstr>
      <vt:lpstr>Highlights： observation of Λ_c^+→ne^+ ν_e </vt:lpstr>
      <vt:lpstr>CPV in hyperon decays, # events we need? </vt:lpstr>
      <vt:lpstr>BESIII: A hyperon factory</vt:lpstr>
      <vt:lpstr>CPV in hyperon decay</vt:lpstr>
      <vt:lpstr>CP observables in hyperon decays </vt:lpstr>
      <vt:lpstr>PowerPoint 演示文稿</vt:lpstr>
      <vt:lpstr>Correlated 5-dim. angular distribution</vt:lpstr>
      <vt:lpstr>PowerPoint 演示文稿</vt:lpstr>
      <vt:lpstr>Search for CPV in Ξ decay</vt:lpstr>
      <vt:lpstr>Search for CPV in Ξ decay</vt:lpstr>
      <vt:lpstr>Polarization and CP test in Σ^+ Σ ̅^-   J/ψ and ψ(2S)→Σ^+ Σ ̅^-</vt:lpstr>
      <vt:lpstr>Search for Strong CPV in Σ^0 (→Λγ) decay</vt:lpstr>
      <vt:lpstr>More and more  J/ψ needed</vt:lpstr>
      <vt:lpstr> Radiative decay: Σ^+→pγ in J/ψ→Σ^+ Σ ̅^-</vt:lpstr>
      <vt:lpstr>Radiative decay: 𝚲→𝒏𝜸 in  </vt:lpstr>
      <vt:lpstr>Semileptonic decays: |Vus| </vt:lpstr>
      <vt:lpstr>PowerPoint 演示文稿</vt:lpstr>
      <vt:lpstr>Searching for hyperon EDM at BESIII</vt:lpstr>
      <vt:lpstr>Sensitivities of  hyperon EDM at BESIII</vt:lpstr>
      <vt:lpstr>PowerPoint 演示文稿</vt:lpstr>
      <vt:lpstr>The vector Y states from scan data near open-charm thresholds</vt:lpstr>
      <vt:lpstr>More Y states: Y(4500) ,Y(4710) and Y(4790)</vt:lpstr>
      <vt:lpstr>How many vectors in charmonium energy region?</vt:lpstr>
      <vt:lpstr>BESIII white paper: Future Physics Programme</vt:lpstr>
      <vt:lpstr>BEPCII upgrades in 2024 </vt:lpstr>
      <vt:lpstr>Summary</vt:lpstr>
      <vt:lpstr>PowerPoint 演示文稿</vt:lpstr>
      <vt:lpstr>Entangled hyperon pairs  </vt:lpstr>
      <vt:lpstr>S-   at BESIII</vt:lpstr>
      <vt:lpstr>BESIII achievements on hyperon physics</vt:lpstr>
      <vt:lpstr>Searching for hyperon EDM at BESIII</vt:lpstr>
      <vt:lpstr>〖"sensitivity"  to sin〗^2⁡〖θ_w^eff 〗  at STCF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数理科学部重点项目答辩报告  BESIII上正反超子对关联产生及其衰变的实验研究</dc:title>
  <dc:creator>Microsoft Office 用户</dc:creator>
  <cp:lastModifiedBy>Hai-Bo Li</cp:lastModifiedBy>
  <cp:revision>1233</cp:revision>
  <cp:lastPrinted>2021-05-24T04:21:02Z</cp:lastPrinted>
  <dcterms:created xsi:type="dcterms:W3CDTF">2019-06-19T06:14:58Z</dcterms:created>
  <dcterms:modified xsi:type="dcterms:W3CDTF">2025-04-26T01:50:05Z</dcterms:modified>
</cp:coreProperties>
</file>