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256" r:id="rId2"/>
    <p:sldId id="511" r:id="rId3"/>
    <p:sldId id="506" r:id="rId4"/>
    <p:sldId id="505" r:id="rId5"/>
    <p:sldId id="507" r:id="rId6"/>
    <p:sldId id="508" r:id="rId7"/>
    <p:sldId id="509" r:id="rId8"/>
    <p:sldId id="510" r:id="rId9"/>
    <p:sldId id="512" r:id="rId10"/>
    <p:sldId id="513" r:id="rId11"/>
    <p:sldId id="514" r:id="rId12"/>
    <p:sldId id="633" r:id="rId13"/>
    <p:sldId id="582" r:id="rId14"/>
    <p:sldId id="583" r:id="rId15"/>
    <p:sldId id="584" r:id="rId16"/>
    <p:sldId id="585" r:id="rId17"/>
    <p:sldId id="597" r:id="rId18"/>
    <p:sldId id="586" r:id="rId19"/>
    <p:sldId id="589" r:id="rId20"/>
    <p:sldId id="590" r:id="rId21"/>
    <p:sldId id="592" r:id="rId22"/>
    <p:sldId id="593" r:id="rId23"/>
    <p:sldId id="594" r:id="rId24"/>
    <p:sldId id="515" r:id="rId25"/>
    <p:sldId id="516" r:id="rId26"/>
    <p:sldId id="522" r:id="rId27"/>
    <p:sldId id="517" r:id="rId28"/>
    <p:sldId id="518" r:id="rId29"/>
    <p:sldId id="519" r:id="rId30"/>
    <p:sldId id="520" r:id="rId31"/>
    <p:sldId id="521" r:id="rId32"/>
    <p:sldId id="634" r:id="rId33"/>
  </p:sldIdLst>
  <p:sldSz cx="12192000" cy="6858000"/>
  <p:notesSz cx="6858000" cy="9144000"/>
  <p:custDataLst>
    <p:tags r:id="rId3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1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796" autoAdjust="0"/>
    <p:restoredTop sz="94681" autoAdjust="0"/>
  </p:normalViewPr>
  <p:slideViewPr>
    <p:cSldViewPr snapToGrid="0" showGuides="1">
      <p:cViewPr varScale="1">
        <p:scale>
          <a:sx n="64" d="100"/>
          <a:sy n="64" d="100"/>
        </p:scale>
        <p:origin x="56" y="556"/>
      </p:cViewPr>
      <p:guideLst>
        <p:guide orient="horz" pos="2160"/>
        <p:guide pos="381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0F9076-6A42-4859-B2EF-779E4F9F0427}" type="datetimeFigureOut">
              <a:rPr lang="zh-CN" altLang="en-US" smtClean="0"/>
              <a:t>2025/4/26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1E0DF0-4D13-47A1-A8E8-7DB4FB6A3E2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677F58-3CD6-4E62-A534-654C02291C56}" type="datetimeFigureOut">
              <a:rPr lang="zh-CN" altLang="en-US" smtClean="0"/>
              <a:t>2025/4/26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05CA99-94F4-4D23-83D2-8A9AB9C1855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 altLang="zh-CN" dirty="0"/>
              <a:t>Good afternoon, I am </a:t>
            </a:r>
            <a:r>
              <a:rPr lang="en-US" altLang="zh-CN" dirty="0" err="1"/>
              <a:t>En</a:t>
            </a:r>
            <a:r>
              <a:rPr lang="en-US" altLang="zh-CN" dirty="0"/>
              <a:t> Wang from Zhengzhou University, and I am glad to give a talk about our recent work about DD bar bound state. </a:t>
            </a: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05CA99-94F4-4D23-83D2-8A9AB9C1855E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1156D-0D53-4547-B441-3E56213AB7A3}" type="datetime1">
              <a:rPr lang="zh-CN" altLang="en-US" smtClean="0"/>
              <a:t>2025/4/26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3BC23-D74F-40C2-A21F-4F8A9769595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FA0DD-08EE-4420-AB65-31B6566BC986}" type="datetime1">
              <a:rPr lang="zh-CN" altLang="en-US" smtClean="0"/>
              <a:t>2025/4/26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3BC23-D74F-40C2-A21F-4F8A9769595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17972-D4E2-4DA7-A1C0-2B2474D897B3}" type="datetime1">
              <a:rPr lang="zh-CN" altLang="en-US" smtClean="0"/>
              <a:t>2025/4/26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3BC23-D74F-40C2-A21F-4F8A9769595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68377" y="333795"/>
            <a:ext cx="10515600" cy="864068"/>
          </a:xfrm>
        </p:spPr>
        <p:txBody>
          <a:bodyPr/>
          <a:lstStyle>
            <a:lvl1pPr>
              <a:defRPr b="1" baseline="0">
                <a:solidFill>
                  <a:srgbClr val="7030A0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68377" y="1446552"/>
            <a:ext cx="10966554" cy="4730411"/>
          </a:xfrm>
        </p:spPr>
        <p:txBody>
          <a:bodyPr/>
          <a:lstStyle>
            <a:lvl1pPr>
              <a:defRPr b="1" baseline="0">
                <a:latin typeface="Arial" panose="020B0604020202020204" pitchFamily="34" charset="0"/>
                <a:ea typeface="仿宋" panose="02010609060101010101" pitchFamily="49" charset="-122"/>
              </a:defRPr>
            </a:lvl1pPr>
            <a:lvl2pPr marL="685800" indent="-228600">
              <a:buFont typeface="Wingdings" panose="05000000000000000000" pitchFamily="2" charset="2"/>
              <a:buChar char="Ø"/>
              <a:defRPr b="1" baseline="0">
                <a:latin typeface="Arial" panose="020B0604020202020204" pitchFamily="34" charset="0"/>
                <a:ea typeface="仿宋" panose="02010609060101010101" pitchFamily="49" charset="-122"/>
              </a:defRPr>
            </a:lvl2pPr>
            <a:lvl3pPr>
              <a:defRPr b="1" baseline="0">
                <a:latin typeface="Arial" panose="020B0604020202020204" pitchFamily="34" charset="0"/>
              </a:defRPr>
            </a:lvl3pPr>
            <a:lvl4pPr>
              <a:defRPr b="1" baseline="0">
                <a:latin typeface="Arial" panose="020B0604020202020204" pitchFamily="34" charset="0"/>
              </a:defRPr>
            </a:lvl4pPr>
            <a:lvl5pPr>
              <a:defRPr b="1" baseline="0">
                <a:latin typeface="Arial" panose="020B0604020202020204" pitchFamily="34" charset="0"/>
              </a:defRPr>
            </a:lvl5pPr>
          </a:lstStyle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BED4B-51D3-4AE9-9866-3600BBBA5C71}" type="datetime1">
              <a:rPr lang="zh-CN" altLang="en-US" smtClean="0"/>
              <a:t>2025/4/26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3BC23-D74F-40C2-A21F-4F8A97695956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0" y="1227625"/>
            <a:ext cx="12192000" cy="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863549" y="190786"/>
            <a:ext cx="980502" cy="98050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F1560-FD20-4015-93EC-6B7302596EED}" type="datetime1">
              <a:rPr lang="zh-CN" altLang="en-US" smtClean="0"/>
              <a:t>2025/4/26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3BC23-D74F-40C2-A21F-4F8A9769595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140A1-4188-43D8-BD56-F3F041F92E94}" type="datetime1">
              <a:rPr lang="zh-CN" altLang="en-US" smtClean="0"/>
              <a:t>2025/4/26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3BC23-D74F-40C2-A21F-4F8A9769595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DA78C-A5AC-4404-A6F2-9B2BCA09E45F}" type="datetime1">
              <a:rPr lang="zh-CN" altLang="en-US" smtClean="0"/>
              <a:t>2025/4/26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3BC23-D74F-40C2-A21F-4F8A9769595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1BD2F-8B9E-42BF-9AA5-03848E48072D}" type="datetime1">
              <a:rPr lang="zh-CN" altLang="en-US" smtClean="0"/>
              <a:t>2025/4/26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3BC23-D74F-40C2-A21F-4F8A9769595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22C59-B578-4337-BF03-4109163685F6}" type="datetime1">
              <a:rPr lang="zh-CN" altLang="en-US" smtClean="0"/>
              <a:t>2025/4/26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3BC23-D74F-40C2-A21F-4F8A9769595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66152-5481-48A9-80D4-9588429D40FF}" type="datetime1">
              <a:rPr lang="zh-CN" altLang="en-US" smtClean="0"/>
              <a:t>2025/4/26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3BC23-D74F-40C2-A21F-4F8A9769595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466DB-BFCB-4C16-94F0-BF35196ECBAC}" type="datetime1">
              <a:rPr lang="zh-CN" altLang="en-US" smtClean="0"/>
              <a:t>2025/4/26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3BC23-D74F-40C2-A21F-4F8A9769595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B0DE00-0DCF-4304-B5C4-40D643894B3A}" type="datetime1">
              <a:rPr lang="zh-CN" altLang="en-US" smtClean="0"/>
              <a:t>2025/4/26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B3BC23-D74F-40C2-A21F-4F8A9769595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3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Relationship Id="rId9" Type="http://schemas.openxmlformats.org/officeDocument/2006/relationships/image" Target="../media/image6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image" Target="../media/image66.png"/><Relationship Id="rId7" Type="http://schemas.openxmlformats.org/officeDocument/2006/relationships/image" Target="../media/image70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67.png"/><Relationship Id="rId9" Type="http://schemas.openxmlformats.org/officeDocument/2006/relationships/image" Target="../media/image7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image" Target="../media/image74.png"/><Relationship Id="rId7" Type="http://schemas.openxmlformats.org/officeDocument/2006/relationships/image" Target="../media/image78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png"/><Relationship Id="rId5" Type="http://schemas.openxmlformats.org/officeDocument/2006/relationships/image" Target="../media/image76.png"/><Relationship Id="rId4" Type="http://schemas.openxmlformats.org/officeDocument/2006/relationships/image" Target="../media/image75.png"/><Relationship Id="rId9" Type="http://schemas.openxmlformats.org/officeDocument/2006/relationships/image" Target="../media/image7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3" Type="http://schemas.openxmlformats.org/officeDocument/2006/relationships/image" Target="../media/image81.png"/><Relationship Id="rId7" Type="http://schemas.openxmlformats.org/officeDocument/2006/relationships/image" Target="../media/image85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4.png"/><Relationship Id="rId5" Type="http://schemas.openxmlformats.org/officeDocument/2006/relationships/image" Target="../media/image83.png"/><Relationship Id="rId10" Type="http://schemas.openxmlformats.org/officeDocument/2006/relationships/image" Target="../media/image88.png"/><Relationship Id="rId4" Type="http://schemas.openxmlformats.org/officeDocument/2006/relationships/image" Target="../media/image82.png"/><Relationship Id="rId9" Type="http://schemas.openxmlformats.org/officeDocument/2006/relationships/image" Target="../media/image8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87.png"/><Relationship Id="rId5" Type="http://schemas.openxmlformats.org/officeDocument/2006/relationships/image" Target="../media/image91.png"/><Relationship Id="rId4" Type="http://schemas.openxmlformats.org/officeDocument/2006/relationships/image" Target="../media/image9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9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1.png"/><Relationship Id="rId5" Type="http://schemas.openxmlformats.org/officeDocument/2006/relationships/image" Target="../media/image100.png"/><Relationship Id="rId4" Type="http://schemas.openxmlformats.org/officeDocument/2006/relationships/image" Target="../media/image9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8.png"/><Relationship Id="rId3" Type="http://schemas.openxmlformats.org/officeDocument/2006/relationships/image" Target="../media/image103.png"/><Relationship Id="rId7" Type="http://schemas.openxmlformats.org/officeDocument/2006/relationships/image" Target="../media/image107.png"/><Relationship Id="rId12" Type="http://schemas.openxmlformats.org/officeDocument/2006/relationships/image" Target="../media/image112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6.png"/><Relationship Id="rId11" Type="http://schemas.openxmlformats.org/officeDocument/2006/relationships/image" Target="../media/image111.png"/><Relationship Id="rId5" Type="http://schemas.openxmlformats.org/officeDocument/2006/relationships/image" Target="../media/image105.png"/><Relationship Id="rId10" Type="http://schemas.openxmlformats.org/officeDocument/2006/relationships/image" Target="../media/image110.png"/><Relationship Id="rId4" Type="http://schemas.openxmlformats.org/officeDocument/2006/relationships/image" Target="../media/image104.png"/><Relationship Id="rId9" Type="http://schemas.openxmlformats.org/officeDocument/2006/relationships/image" Target="../media/image10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6.png"/><Relationship Id="rId4" Type="http://schemas.openxmlformats.org/officeDocument/2006/relationships/image" Target="../media/image11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png"/><Relationship Id="rId7" Type="http://schemas.openxmlformats.org/officeDocument/2006/relationships/image" Target="../media/image120.png"/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6.png"/><Relationship Id="rId5" Type="http://schemas.openxmlformats.org/officeDocument/2006/relationships/image" Target="../media/image102.png"/><Relationship Id="rId4" Type="http://schemas.openxmlformats.org/officeDocument/2006/relationships/image" Target="../media/image11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png"/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8.png"/><Relationship Id="rId4" Type="http://schemas.openxmlformats.org/officeDocument/2006/relationships/image" Target="../media/image102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7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26.png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image" Target="../media/image125.png"/><Relationship Id="rId5" Type="http://schemas.openxmlformats.org/officeDocument/2006/relationships/image" Target="../media/image124.png"/><Relationship Id="rId10" Type="http://schemas.openxmlformats.org/officeDocument/2006/relationships/image" Target="../media/image54.png"/><Relationship Id="rId4" Type="http://schemas.openxmlformats.org/officeDocument/2006/relationships/image" Target="../media/image123.png"/><Relationship Id="rId9" Type="http://schemas.openxmlformats.org/officeDocument/2006/relationships/image" Target="../media/image128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5.png"/><Relationship Id="rId3" Type="http://schemas.openxmlformats.org/officeDocument/2006/relationships/image" Target="../media/image130.png"/><Relationship Id="rId7" Type="http://schemas.openxmlformats.org/officeDocument/2006/relationships/image" Target="../media/image134.png"/><Relationship Id="rId2" Type="http://schemas.openxmlformats.org/officeDocument/2006/relationships/image" Target="../media/image1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3.png"/><Relationship Id="rId11" Type="http://schemas.openxmlformats.org/officeDocument/2006/relationships/image" Target="../media/image138.png"/><Relationship Id="rId5" Type="http://schemas.openxmlformats.org/officeDocument/2006/relationships/image" Target="../media/image132.png"/><Relationship Id="rId10" Type="http://schemas.openxmlformats.org/officeDocument/2006/relationships/image" Target="../media/image137.png"/><Relationship Id="rId4" Type="http://schemas.openxmlformats.org/officeDocument/2006/relationships/image" Target="../media/image131.png"/><Relationship Id="rId9" Type="http://schemas.openxmlformats.org/officeDocument/2006/relationships/image" Target="../media/image13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image" Target="../media/image1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3.png"/><Relationship Id="rId7" Type="http://schemas.openxmlformats.org/officeDocument/2006/relationships/image" Target="../media/image130.png"/><Relationship Id="rId2" Type="http://schemas.openxmlformats.org/officeDocument/2006/relationships/image" Target="../media/image1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5.png"/><Relationship Id="rId5" Type="http://schemas.openxmlformats.org/officeDocument/2006/relationships/image" Target="../media/image134.png"/><Relationship Id="rId4" Type="http://schemas.openxmlformats.org/officeDocument/2006/relationships/image" Target="../media/image14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6.png"/><Relationship Id="rId2" Type="http://schemas.openxmlformats.org/officeDocument/2006/relationships/image" Target="../media/image14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5.png"/><Relationship Id="rId4" Type="http://schemas.openxmlformats.org/officeDocument/2006/relationships/image" Target="../media/image13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8.png"/><Relationship Id="rId2" Type="http://schemas.openxmlformats.org/officeDocument/2006/relationships/image" Target="../media/image14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5.png"/><Relationship Id="rId4" Type="http://schemas.openxmlformats.org/officeDocument/2006/relationships/image" Target="../media/image13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5.png"/><Relationship Id="rId3" Type="http://schemas.openxmlformats.org/officeDocument/2006/relationships/image" Target="../media/image150.png"/><Relationship Id="rId7" Type="http://schemas.openxmlformats.org/officeDocument/2006/relationships/image" Target="../media/image154.png"/><Relationship Id="rId2" Type="http://schemas.openxmlformats.org/officeDocument/2006/relationships/image" Target="../media/image1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3.png"/><Relationship Id="rId5" Type="http://schemas.openxmlformats.org/officeDocument/2006/relationships/image" Target="../media/image152.png"/><Relationship Id="rId4" Type="http://schemas.openxmlformats.org/officeDocument/2006/relationships/image" Target="../media/image151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40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24.png"/><Relationship Id="rId4" Type="http://schemas.openxmlformats.org/officeDocument/2006/relationships/image" Target="../media/image5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/>
              <p:cNvSpPr>
                <a:spLocks noGrp="1"/>
              </p:cNvSpPr>
              <p:nvPr>
                <p:ph type="ctrTitle"/>
              </p:nvPr>
            </p:nvSpPr>
            <p:spPr>
              <a:xfrm>
                <a:off x="1302462" y="1163295"/>
                <a:ext cx="9144000" cy="1961277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sz="4800" dirty="0">
                    <a:ea typeface="华文中宋" panose="02010600040101010101" pitchFamily="2" charset="-122"/>
                  </a:rPr>
                  <a:t>开味四夸克态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4800" b="1" i="1" dirty="0" smtClean="0">
                            <a:latin typeface="Cambria Math" panose="02040503050406030204" pitchFamily="18" charset="0"/>
                            <a:ea typeface="华文中宋" panose="02010600040101010101" pitchFamily="2" charset="-122"/>
                          </a:rPr>
                        </m:ctrlPr>
                      </m:sSubPr>
                      <m:e>
                        <m:r>
                          <a:rPr lang="en-US" altLang="zh-CN" sz="4800" i="1" dirty="0" smtClean="0">
                            <a:latin typeface="Cambria Math" panose="02040503050406030204" pitchFamily="18" charset="0"/>
                            <a:ea typeface="华文中宋" panose="02010600040101010101" pitchFamily="2" charset="-122"/>
                          </a:rPr>
                          <m:t>𝑇</m:t>
                        </m:r>
                      </m:e>
                      <m:sub>
                        <m:r>
                          <a:rPr lang="en-US" altLang="zh-CN" sz="4800" i="1" dirty="0" smtClean="0">
                            <a:latin typeface="Cambria Math" panose="02040503050406030204" pitchFamily="18" charset="0"/>
                            <a:ea typeface="华文中宋" panose="02010600040101010101" pitchFamily="2" charset="-122"/>
                          </a:rPr>
                          <m:t>𝑐</m:t>
                        </m:r>
                        <m:acc>
                          <m:accPr>
                            <m:chr m:val="̅"/>
                            <m:ctrlPr>
                              <a:rPr lang="en-US" altLang="zh-CN" sz="4800" b="1" i="1" dirty="0" smtClean="0">
                                <a:latin typeface="Cambria Math" panose="02040503050406030204" pitchFamily="18" charset="0"/>
                                <a:ea typeface="华文中宋" panose="02010600040101010101" pitchFamily="2" charset="-122"/>
                              </a:rPr>
                            </m:ctrlPr>
                          </m:accPr>
                          <m:e>
                            <m:r>
                              <a:rPr lang="en-US" altLang="zh-CN" sz="4800" i="1" dirty="0" smtClean="0">
                                <a:latin typeface="Cambria Math" panose="02040503050406030204" pitchFamily="18" charset="0"/>
                                <a:ea typeface="华文中宋" panose="02010600040101010101" pitchFamily="2" charset="-122"/>
                              </a:rPr>
                              <m:t>𝑠</m:t>
                            </m:r>
                          </m:e>
                        </m:acc>
                        <m:r>
                          <a:rPr lang="en-US" altLang="zh-CN" sz="4800" b="1" i="1" dirty="0" smtClean="0">
                            <a:latin typeface="Cambria Math" panose="02040503050406030204" pitchFamily="18" charset="0"/>
                            <a:ea typeface="华文中宋" panose="02010600040101010101" pitchFamily="2" charset="-122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altLang="zh-CN" sz="4800" dirty="0">
                    <a:ea typeface="华文中宋" panose="02010600040101010101" pitchFamily="2" charset="-122"/>
                  </a:rPr>
                  <a:t>(2900)</a:t>
                </a:r>
                <a:r>
                  <a:rPr lang="en-US" altLang="zh-CN" sz="4800" dirty="0" err="1">
                    <a:ea typeface="华文中宋" panose="02010600040101010101" pitchFamily="2" charset="-122"/>
                  </a:rPr>
                  <a:t>及其自旋伴随态的研究</a:t>
                </a:r>
                <a:endParaRPr lang="en-US" altLang="zh-CN" sz="4800" dirty="0">
                  <a:ea typeface="华文中宋" panose="02010600040101010101" pitchFamily="2" charset="-122"/>
                </a:endParaRPr>
              </a:p>
            </p:txBody>
          </p:sp>
        </mc:Choice>
        <mc:Fallback xmlns="">
          <p:sp>
            <p:nvSpPr>
              <p:cNvPr id="2" name="标题 1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xfrm>
                <a:off x="1302462" y="1163295"/>
                <a:ext cx="9144000" cy="1961277"/>
              </a:xfrm>
              <a:blipFill rotWithShape="1">
                <a:blip r:embed="rId3"/>
                <a:stretch>
                  <a:fillRect l="-1" t="-31" r="1" b="1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83742" y="3733428"/>
            <a:ext cx="9062720" cy="2387600"/>
          </a:xfrm>
        </p:spPr>
        <p:txBody>
          <a:bodyPr>
            <a:normAutofit/>
          </a:bodyPr>
          <a:lstStyle/>
          <a:p>
            <a:r>
              <a:rPr lang="zh-CN" altLang="en-US" sz="4000" b="1" dirty="0" err="1">
                <a:solidFill>
                  <a:srgbClr val="C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王恩</a:t>
            </a:r>
            <a:r>
              <a:rPr lang="zh-CN" altLang="en-US" sz="4000" b="1" dirty="0">
                <a:solidFill>
                  <a:srgbClr val="C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（郑州大学）</a:t>
            </a:r>
          </a:p>
          <a:p>
            <a:pPr algn="ctr">
              <a:buClrTx/>
              <a:buSzTx/>
            </a:pPr>
            <a:r>
              <a:rPr lang="zh-CN" altLang="en-US" sz="2800" b="1" dirty="0">
                <a:solidFill>
                  <a:srgbClr val="002060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第五届</a:t>
            </a:r>
            <a:r>
              <a:rPr lang="en-US" altLang="zh-CN" sz="2800" b="1" dirty="0">
                <a:solidFill>
                  <a:srgbClr val="002060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LHCb</a:t>
            </a:r>
            <a:r>
              <a:rPr lang="zh-CN" altLang="en-US" sz="2800" b="1" dirty="0">
                <a:solidFill>
                  <a:srgbClr val="002060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前沿物理研讨会</a:t>
            </a:r>
            <a:endParaRPr lang="en-US" altLang="zh-CN" sz="2800" b="1" dirty="0">
              <a:solidFill>
                <a:srgbClr val="002060"/>
              </a:solidFill>
              <a:latin typeface="华文楷体" panose="02010600040101010101" pitchFamily="2" charset="-122"/>
              <a:ea typeface="华文楷体" panose="02010600040101010101" pitchFamily="2" charset="-122"/>
              <a:sym typeface="+mn-ea"/>
            </a:endParaRPr>
          </a:p>
          <a:p>
            <a:pPr algn="ctr">
              <a:buClrTx/>
              <a:buSzTx/>
            </a:pPr>
            <a:r>
              <a:rPr lang="en-US" altLang="zh-CN" sz="2800" b="1" dirty="0">
                <a:solidFill>
                  <a:srgbClr val="00206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2025</a:t>
            </a:r>
            <a:r>
              <a:rPr lang="zh-CN" altLang="en-US" sz="2800" b="1" dirty="0">
                <a:solidFill>
                  <a:srgbClr val="00206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年</a:t>
            </a:r>
            <a:r>
              <a:rPr lang="en-US" altLang="zh-CN" sz="2800" b="1" dirty="0">
                <a:solidFill>
                  <a:srgbClr val="00206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4</a:t>
            </a:r>
            <a:r>
              <a:rPr lang="zh-CN" altLang="en-US" sz="2800" b="1" dirty="0">
                <a:solidFill>
                  <a:srgbClr val="00206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月</a:t>
            </a:r>
            <a:r>
              <a:rPr lang="en-US" altLang="zh-CN" sz="2800" b="1" dirty="0">
                <a:solidFill>
                  <a:srgbClr val="00206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25-28</a:t>
            </a:r>
            <a:r>
              <a:rPr lang="zh-CN" altLang="en-US" sz="2800" b="1" dirty="0">
                <a:solidFill>
                  <a:srgbClr val="00206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日</a:t>
            </a:r>
            <a:r>
              <a:rPr lang="en-US" altLang="zh-CN" sz="2800" b="1" dirty="0">
                <a:solidFill>
                  <a:srgbClr val="002060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@</a:t>
            </a:r>
            <a:r>
              <a:rPr lang="zh-CN" altLang="en-US" sz="2800" b="1" dirty="0">
                <a:solidFill>
                  <a:srgbClr val="002060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武汉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altLang="zh-CN" b="1" dirty="0"/>
                  <a:t>Spin partner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𝒄</m:t>
                        </m:r>
                        <m:acc>
                          <m:accPr>
                            <m:chr m:val="̅"/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𝒔</m:t>
                            </m:r>
                          </m:e>
                        </m:acc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" name="标题 1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t="-49" b="2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" indent="-285750">
              <a:buFont typeface="Wingdings" panose="05000000000000000000" pitchFamily="2" charset="2"/>
              <a:buChar char="p"/>
            </a:pPr>
            <a:r>
              <a:rPr lang="en-US" altLang="zh-CN" sz="1800" dirty="0">
                <a:solidFill>
                  <a:srgbClr val="7030A0"/>
                </a:solidFill>
                <a:ea typeface="+mn-ea"/>
                <a:cs typeface="Arial" panose="020B0604020202020204" pitchFamily="34" charset="0"/>
              </a:rPr>
              <a:t>Molina-</a:t>
            </a:r>
            <a:r>
              <a:rPr lang="en-US" altLang="zh-CN" sz="1800" dirty="0" err="1">
                <a:solidFill>
                  <a:srgbClr val="7030A0"/>
                </a:solidFill>
                <a:ea typeface="+mn-ea"/>
                <a:cs typeface="Arial" panose="020B0604020202020204" pitchFamily="34" charset="0"/>
              </a:rPr>
              <a:t>Oset</a:t>
            </a:r>
            <a:r>
              <a:rPr lang="en-US" altLang="zh-CN" sz="1800" dirty="0">
                <a:solidFill>
                  <a:srgbClr val="7030A0"/>
                </a:solidFill>
                <a:ea typeface="+mn-ea"/>
                <a:cs typeface="Arial" panose="020B0604020202020204" pitchFamily="34" charset="0"/>
              </a:rPr>
              <a:t>, PRD107(2023)056015</a:t>
            </a:r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3BC23-D74F-40C2-A21F-4F8A97695956}" type="slidenum">
              <a:rPr lang="zh-CN" altLang="en-US" smtClean="0"/>
              <a:t>10</a:t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2432" y="1893906"/>
            <a:ext cx="3599745" cy="1545023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7361" y="3501346"/>
            <a:ext cx="4450826" cy="1449357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67831" y="2015309"/>
            <a:ext cx="6255792" cy="1483854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67831" y="3660276"/>
            <a:ext cx="6116854" cy="1878318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5691251" y="1421920"/>
            <a:ext cx="62467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p"/>
            </a:pPr>
            <a:r>
              <a:rPr lang="en-US" altLang="zh-CN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Du-Guo-Chen-Wang, PRD108(2023)074006</a:t>
            </a:r>
            <a:endParaRPr lang="en-US" altLang="zh-C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/>
              <p:cNvSpPr txBox="1"/>
              <p:nvPr/>
            </p:nvSpPr>
            <p:spPr>
              <a:xfrm>
                <a:off x="2859247" y="5654174"/>
                <a:ext cx="6964022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b="1" dirty="0">
                    <a:solidFill>
                      <a:srgbClr val="FF0000"/>
                    </a:solidFill>
                  </a:rPr>
                  <a:t>Spin partner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  <m:sub>
                        <m:r>
                          <a:rPr lang="en-US" altLang="zh-CN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  <m:acc>
                          <m:accPr>
                            <m:chr m:val="̅"/>
                            <m:ctrlPr>
                              <a:rPr lang="en-US" altLang="zh-CN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𝒔</m:t>
                            </m:r>
                          </m:e>
                        </m:acc>
                        <m:r>
                          <a:rPr lang="en-US" altLang="zh-CN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zh-CN" altLang="en-US" b="1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zh-CN" b="1" dirty="0">
                    <a:solidFill>
                      <a:srgbClr val="FF0000"/>
                    </a:solidFill>
                  </a:rPr>
                  <a:t>with mass around 2.8GeV was predicted!</a:t>
                </a:r>
                <a:endParaRPr lang="zh-CN" alt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文本框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9247" y="5654174"/>
                <a:ext cx="6964022" cy="369332"/>
              </a:xfrm>
              <a:prstGeom prst="rect">
                <a:avLst/>
              </a:prstGeom>
              <a:blipFill rotWithShape="1">
                <a:blip r:embed="rId7"/>
                <a:stretch>
                  <a:fillRect l="-7" t="-36" r="7" b="14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椭圆 5"/>
          <p:cNvSpPr/>
          <p:nvPr/>
        </p:nvSpPr>
        <p:spPr>
          <a:xfrm>
            <a:off x="1798983" y="4482549"/>
            <a:ext cx="1848678" cy="34787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0" name="椭圆 9"/>
          <p:cNvSpPr/>
          <p:nvPr/>
        </p:nvSpPr>
        <p:spPr>
          <a:xfrm>
            <a:off x="1404730" y="3929536"/>
            <a:ext cx="2113721" cy="34787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4" name="椭圆 13"/>
          <p:cNvSpPr/>
          <p:nvPr/>
        </p:nvSpPr>
        <p:spPr>
          <a:xfrm>
            <a:off x="10159638" y="4656109"/>
            <a:ext cx="1848678" cy="34787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cxnSp>
        <p:nvCxnSpPr>
          <p:cNvPr id="15" name="直接连接符 14"/>
          <p:cNvCxnSpPr/>
          <p:nvPr/>
        </p:nvCxnSpPr>
        <p:spPr>
          <a:xfrm>
            <a:off x="7863840" y="2892286"/>
            <a:ext cx="74676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Interpretation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1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𝑐</m:t>
                        </m:r>
                        <m:acc>
                          <m:accPr>
                            <m:chr m:val="̅"/>
                            <m:ctrlPr>
                              <a:rPr lang="en-US" altLang="zh-CN" b="1" i="1" dirty="0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i="1" dirty="0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acc>
                        <m:r>
                          <a:rPr lang="en-US" altLang="zh-CN" b="1" i="1" dirty="0" smtClean="0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altLang="zh-CN" dirty="0"/>
                  <a:t>(2900) 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2" name="标题 1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t="-49" b="2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pPr>
                  <a:buFont typeface="Wingdings" panose="05000000000000000000" pitchFamily="2" charset="2"/>
                  <a:buChar char="p"/>
                </a:pPr>
                <a:r>
                  <a:rPr lang="en-US" altLang="zh-CN" dirty="0">
                    <a:solidFill>
                      <a:srgbClr val="FF0000"/>
                    </a:solidFill>
                  </a:rPr>
                  <a:t>Virtual state or cusp </a:t>
                </a:r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lang="en-US" altLang="zh-CN" dirty="0"/>
                  <a:t>PRD107(2023)056015, PRD108(2023)074006</a:t>
                </a:r>
              </a:p>
              <a:p>
                <a:pPr>
                  <a:buFont typeface="Wingdings" panose="05000000000000000000" pitchFamily="2" charset="2"/>
                  <a:buChar char="p"/>
                </a:pPr>
                <a:r>
                  <a:rPr lang="en-US" altLang="zh-CN" dirty="0">
                    <a:solidFill>
                      <a:srgbClr val="FF0000"/>
                    </a:solidFill>
                  </a:rPr>
                  <a:t>Compact tetraquark</a:t>
                </a:r>
              </a:p>
              <a:p>
                <a:pPr>
                  <a:lnSpc>
                    <a:spcPct val="110000"/>
                  </a:lnSpc>
                  <a:buFont typeface="Wingdings" panose="05000000000000000000" pitchFamily="2" charset="2"/>
                  <a:buChar char="Ø"/>
                </a:pPr>
                <a:r>
                  <a:rPr lang="en-US" altLang="zh-CN" dirty="0"/>
                  <a:t>IJMPA38(2023)2350056, PRD108(2023)114016</a:t>
                </a:r>
              </a:p>
              <a:p>
                <a:pPr>
                  <a:lnSpc>
                    <a:spcPct val="110000"/>
                  </a:lnSpc>
                  <a:buFont typeface="Wingdings" panose="05000000000000000000" pitchFamily="2" charset="2"/>
                  <a:buChar char="Ø"/>
                </a:pPr>
                <a:r>
                  <a:rPr lang="en-US" altLang="zh-CN" dirty="0"/>
                  <a:t>EPJC84(2024)1</a:t>
                </a:r>
              </a:p>
              <a:p>
                <a:pPr>
                  <a:lnSpc>
                    <a:spcPct val="110000"/>
                  </a:lnSpc>
                  <a:buFont typeface="Wingdings" panose="05000000000000000000" pitchFamily="2" charset="2"/>
                  <a:buChar char="Ø"/>
                </a:pPr>
                <a:r>
                  <a:rPr lang="en-US" altLang="zh-CN" dirty="0"/>
                  <a:t>Symmetry 2023, 15, 695</a:t>
                </a:r>
              </a:p>
              <a:p>
                <a:pPr>
                  <a:lnSpc>
                    <a:spcPct val="110000"/>
                  </a:lnSpc>
                  <a:buFont typeface="Wingdings" panose="05000000000000000000" pitchFamily="2" charset="2"/>
                  <a:buChar char="p"/>
                </a:pPr>
                <a:r>
                  <a:rPr lang="en-US" altLang="zh-CN" dirty="0">
                    <a:solidFill>
                      <a:srgbClr val="FF0000"/>
                    </a:solidFill>
                  </a:rPr>
                  <a:t>Searching for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  <m:sub>
                        <m:r>
                          <a:rPr lang="en-US" altLang="zh-CN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  <m:acc>
                          <m:accPr>
                            <m:chr m:val="̅"/>
                            <m:ctrlPr>
                              <a:rPr lang="en-US" altLang="zh-CN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𝒔</m:t>
                            </m:r>
                          </m:e>
                        </m:acc>
                        <m:r>
                          <a:rPr lang="en-US" altLang="zh-CN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en-US" altLang="zh-CN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𝟐𝟗𝟎𝟎</m:t>
                    </m:r>
                    <m:r>
                      <a:rPr lang="en-US" altLang="zh-CN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CN" dirty="0">
                  <a:solidFill>
                    <a:srgbClr val="FF0000"/>
                  </a:solidFill>
                </a:endParaRPr>
              </a:p>
              <a:p>
                <a:pPr>
                  <a:lnSpc>
                    <a:spcPct val="110000"/>
                  </a:lnSpc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0" smtClean="0">
                            <a:latin typeface="Cambria Math" panose="02040503050406030204" pitchFamily="18" charset="0"/>
                          </a:rPr>
                          <m:t>𝚲</m:t>
                        </m:r>
                      </m:e>
                      <m:sub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𝒃</m:t>
                        </m:r>
                      </m:sub>
                    </m:sSub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zh-CN" b="1" i="0" smtClean="0">
                        <a:latin typeface="Cambria Math" panose="02040503050406030204" pitchFamily="18" charset="0"/>
                      </a:rPr>
                      <m:t>𝚲</m:t>
                    </m:r>
                    <m:sSup>
                      <m:sSup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1" i="1">
                            <a:latin typeface="Cambria Math" panose="02040503050406030204" pitchFamily="18" charset="0"/>
                          </a:rPr>
                          <m:t>𝑫</m:t>
                        </m:r>
                      </m:e>
                      <m:sup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  <m:sSup>
                      <m:sSup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1" i="1">
                            <a:latin typeface="Cambria Math" panose="02040503050406030204" pitchFamily="18" charset="0"/>
                          </a:rPr>
                          <m:t>𝑲</m:t>
                        </m:r>
                      </m:e>
                      <m:sup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zh-CN" altLang="en-US" dirty="0"/>
                  <a:t>，</a:t>
                </a:r>
                <a:r>
                  <a:rPr lang="en-US" altLang="zh-CN" dirty="0"/>
                  <a:t>2310.11139, EPJC85(2025)123</a:t>
                </a:r>
                <a:r>
                  <a:rPr lang="zh-CN" altLang="en-US" dirty="0"/>
                  <a:t> </a:t>
                </a:r>
              </a:p>
              <a:p>
                <a:pPr>
                  <a:lnSpc>
                    <a:spcPct val="110000"/>
                  </a:lnSpc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1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altLang="zh-CN" b="1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b="1" i="1" smtClean="0">
                                <a:latin typeface="Cambria Math" panose="02040503050406030204" pitchFamily="18" charset="0"/>
                              </a:rPr>
                              <m:t>𝑩</m:t>
                            </m:r>
                          </m:e>
                        </m:acc>
                      </m:e>
                      <m:sub>
                        <m:r>
                          <a:rPr lang="en-US" altLang="zh-CN" b="1" i="1" dirty="0" smtClean="0">
                            <a:latin typeface="Cambria Math" panose="02040503050406030204" pitchFamily="18" charset="0"/>
                          </a:rPr>
                          <m:t>𝒔</m:t>
                        </m:r>
                      </m:sub>
                    </m:sSub>
                    <m:r>
                      <a:rPr lang="en-US" altLang="zh-CN" b="1" i="1" dirty="0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zh-CN" b="1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1" i="1" dirty="0" smtClean="0">
                            <a:latin typeface="Cambria Math" panose="02040503050406030204" pitchFamily="18" charset="0"/>
                          </a:rPr>
                          <m:t>𝑲</m:t>
                        </m:r>
                      </m:e>
                      <m:sup>
                        <m:r>
                          <a:rPr lang="en-US" altLang="zh-CN" b="1" i="1" dirty="0" smtClean="0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  <m:sSup>
                      <m:sSupPr>
                        <m:ctrlPr>
                          <a:rPr lang="en-US" altLang="zh-CN" b="1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1" i="1" dirty="0" smtClean="0">
                            <a:latin typeface="Cambria Math" panose="02040503050406030204" pitchFamily="18" charset="0"/>
                          </a:rPr>
                          <m:t>𝑫</m:t>
                        </m:r>
                      </m:e>
                      <m:sup>
                        <m:r>
                          <a:rPr lang="en-US" altLang="zh-CN" b="1" i="1" dirty="0" smtClean="0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  <m:sSup>
                      <m:sSupPr>
                        <m:ctrlPr>
                          <a:rPr lang="en-US" altLang="zh-CN" b="1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1" i="1" dirty="0" smtClean="0">
                            <a:latin typeface="Cambria Math" panose="02040503050406030204" pitchFamily="18" charset="0"/>
                          </a:rPr>
                          <m:t>𝝅</m:t>
                        </m:r>
                      </m:e>
                      <m:sup>
                        <m:r>
                          <a:rPr lang="en-US" altLang="zh-CN" b="1" i="1" dirty="0" smtClean="0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altLang="zh-CN" dirty="0"/>
                  <a:t>, 2408.11454, EPJC85(2025)90</a:t>
                </a:r>
                <a:r>
                  <a:rPr lang="zh-CN" altLang="en-US" dirty="0"/>
                  <a:t> </a:t>
                </a:r>
              </a:p>
              <a:p>
                <a:pPr>
                  <a:lnSpc>
                    <a:spcPct val="110000"/>
                  </a:lnSpc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r>
                      <a:rPr lang="en-US" altLang="zh-CN" b="1" i="1" dirty="0" smtClean="0"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US" altLang="zh-CN" b="1" i="1" dirty="0" smtClean="0">
                        <a:latin typeface="Cambria Math" panose="02040503050406030204" pitchFamily="18" charset="0"/>
                      </a:rPr>
                      <m:t>→</m:t>
                    </m:r>
                    <m:sSubSup>
                      <m:sSubSupPr>
                        <m:ctrlPr>
                          <a:rPr lang="en-US" altLang="zh-CN" b="1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b="1" i="1" dirty="0" smtClean="0">
                            <a:latin typeface="Cambria Math" panose="02040503050406030204" pitchFamily="18" charset="0"/>
                          </a:rPr>
                          <m:t>𝑫</m:t>
                        </m:r>
                      </m:e>
                      <m:sub>
                        <m:r>
                          <a:rPr lang="en-US" altLang="zh-CN" b="1" i="1" dirty="0" smtClean="0">
                            <a:latin typeface="Cambria Math" panose="02040503050406030204" pitchFamily="18" charset="0"/>
                          </a:rPr>
                          <m:t>𝒔</m:t>
                        </m:r>
                      </m:sub>
                      <m:sup>
                        <m:r>
                          <a:rPr lang="en-US" altLang="zh-CN" b="1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  <m:sSup>
                      <m:sSupPr>
                        <m:ctrlPr>
                          <a:rPr lang="en-US" altLang="zh-CN" b="1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1" i="1" dirty="0" smtClean="0">
                            <a:latin typeface="Cambria Math" panose="02040503050406030204" pitchFamily="18" charset="0"/>
                          </a:rPr>
                          <m:t>𝝅</m:t>
                        </m:r>
                      </m:e>
                      <m:sup>
                        <m:r>
                          <a:rPr lang="en-US" altLang="zh-CN" b="1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sSup>
                      <m:sSupPr>
                        <m:ctrlPr>
                          <a:rPr lang="en-US" altLang="zh-CN" b="1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1" i="1" dirty="0" smtClean="0">
                            <a:latin typeface="Cambria Math" panose="02040503050406030204" pitchFamily="18" charset="0"/>
                          </a:rPr>
                          <m:t>𝑲</m:t>
                        </m:r>
                      </m:e>
                      <m:sup>
                        <m:r>
                          <a:rPr lang="en-US" altLang="zh-CN" b="1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altLang="zh-CN" dirty="0"/>
                  <a:t>, PRD109(2024)014008</a:t>
                </a:r>
              </a:p>
              <a:p>
                <a:pPr>
                  <a:lnSpc>
                    <a:spcPct val="110000"/>
                  </a:lnSpc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  <m:sup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zh-CN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𝑲</m:t>
                        </m:r>
                      </m:e>
                      <m:sup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𝑫</m:t>
                        </m:r>
                      </m:e>
                      <m:sup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𝑫</m:t>
                        </m:r>
                      </m:e>
                      <m:sup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altLang="zh-CN" i="1" dirty="0"/>
                  <a:t> </a:t>
                </a:r>
                <a:r>
                  <a:rPr lang="en-US" altLang="zh-CN" dirty="0"/>
                  <a:t>EPJC84(2024)681</a:t>
                </a:r>
              </a:p>
              <a:p>
                <a:pPr marL="0" indent="0">
                  <a:lnSpc>
                    <a:spcPct val="110000"/>
                  </a:lnSpc>
                  <a:buNone/>
                </a:pPr>
                <a:endParaRPr lang="en-US" altLang="zh-CN" dirty="0"/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11" t="-270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41642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3BC23-D74F-40C2-A21F-4F8A97695956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  <m:sup>
                          <m: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en-US" altLang="zh-CN" b="1" i="1" smtClean="0">
                          <a:latin typeface="Cambria Math" panose="02040503050406030204" pitchFamily="18" charset="0"/>
                        </a:rPr>
                        <m:t>→</m:t>
                      </m:r>
                      <m:sSubSup>
                        <m:sSubSupPr>
                          <m:ctrlP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  <m:t>𝑫</m:t>
                          </m:r>
                        </m:e>
                        <m:sub>
                          <m: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  <m:t>𝒔</m:t>
                          </m:r>
                        </m:sub>
                        <m:sup>
                          <m: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bSup>
                      <m:sSup>
                        <m:sSupPr>
                          <m:ctrlP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  <m:t>𝑲</m:t>
                          </m:r>
                        </m:e>
                        <m:sup>
                          <m: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sSup>
                        <m:sSupPr>
                          <m:ctrlP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  <m:t>𝝅</m:t>
                          </m:r>
                        </m:e>
                        <m:sup>
                          <m: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zh-CN" altLang="en-US"/>
              </a:p>
            </p:txBody>
          </p:sp>
        </mc:Choice>
        <mc:Fallback xmlns="">
          <p:sp>
            <p:nvSpPr>
              <p:cNvPr id="2" name="标题 1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4"/>
                <a:stretch>
                  <a:fillRect t="-49" b="2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-457200" algn="l">
              <a:lnSpc>
                <a:spcPct val="100000"/>
              </a:lnSpc>
              <a:buClrTx/>
              <a:buSzTx/>
              <a:buFont typeface="Wingdings" panose="05000000000000000000" charset="0"/>
              <a:buChar char="p"/>
            </a:pPr>
            <a:r>
              <a:rPr lang="en-US" altLang="zh-CN" dirty="0"/>
              <a:t>Belle data </a:t>
            </a:r>
            <a:endParaRPr lang="de-DE" altLang="zh-CN" sz="18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3BC23-D74F-40C2-A21F-4F8A97695956}" type="slidenum">
              <a:rPr lang="zh-CN" altLang="en-US" smtClean="0"/>
              <a:t>12</a:t>
            </a:fld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563370" y="1933575"/>
            <a:ext cx="4112895" cy="35883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图片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076960" y="5584666"/>
            <a:ext cx="5008880" cy="99695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3613150" y="2692400"/>
            <a:ext cx="2511425" cy="3416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buClrTx/>
              <a:buSzTx/>
            </a:pPr>
            <a:r>
              <a:rPr lang="de-DE" altLang="zh-CN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PRD80, 052005 (2009)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86898" y="1933575"/>
            <a:ext cx="4304579" cy="35883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15191" y="2125842"/>
            <a:ext cx="1914525" cy="438150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8516740" y="2630677"/>
            <a:ext cx="2511425" cy="3416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altLang="zh-CN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PRD91, 032008 (2015)</a:t>
            </a:r>
            <a:endParaRPr lang="zh-CN" altLang="en-US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60931" y="5588644"/>
            <a:ext cx="4272159" cy="90423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  <m:sup>
                          <m: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en-US" altLang="zh-CN" b="1" i="1" smtClean="0">
                          <a:latin typeface="Cambria Math" panose="02040503050406030204" pitchFamily="18" charset="0"/>
                        </a:rPr>
                        <m:t>→</m:t>
                      </m:r>
                      <m:sSubSup>
                        <m:sSubSupPr>
                          <m:ctrlP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  <m:t>𝑫</m:t>
                          </m:r>
                        </m:e>
                        <m:sub>
                          <m: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  <m:t>𝒔</m:t>
                          </m:r>
                        </m:sub>
                        <m:sup>
                          <m: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bSup>
                      <m:sSup>
                        <m:sSupPr>
                          <m:ctrlP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  <m:t>𝑲</m:t>
                          </m:r>
                        </m:e>
                        <m:sup>
                          <m: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sSup>
                        <m:sSupPr>
                          <m:ctrlP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  <m:t>𝝅</m:t>
                          </m:r>
                        </m:e>
                        <m:sup>
                          <m: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" name="标题 1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t="-49" b="2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p"/>
            </a:pPr>
            <a:r>
              <a:rPr lang="en-US" altLang="zh-CN" dirty="0"/>
              <a:t>Mechanisms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3BC23-D74F-40C2-A21F-4F8A97695956}" type="slidenum">
              <a:rPr lang="zh-CN" altLang="en-US" smtClean="0"/>
              <a:t>13</a:t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637" y="1967496"/>
            <a:ext cx="2873387" cy="37095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64617" y="1946494"/>
            <a:ext cx="2961531" cy="37305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81925" y="3306520"/>
            <a:ext cx="2200275" cy="30480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17722" y="1641259"/>
            <a:ext cx="3905250" cy="1466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96404" y="3777127"/>
            <a:ext cx="3086100" cy="657225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29449" y="4634667"/>
            <a:ext cx="3705225" cy="24765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19447" y="5038561"/>
            <a:ext cx="3267075" cy="120015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7971250" y="802861"/>
            <a:ext cx="269349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PRD109(2024)014008</a:t>
            </a:r>
            <a:endParaRPr lang="zh-CN" altLang="en-US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coupling constants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p"/>
            </a:pPr>
            <a:r>
              <a:rPr lang="en-US" altLang="zh-CN" dirty="0"/>
              <a:t>Transition amplitudes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3BC23-D74F-40C2-A21F-4F8A97695956}" type="slidenum">
              <a:rPr lang="zh-CN" altLang="en-US" smtClean="0"/>
              <a:t>14</a:t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0602" y="2180165"/>
            <a:ext cx="3781425" cy="169545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6405" y="4006551"/>
            <a:ext cx="3371850" cy="66675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2810" y="3301701"/>
            <a:ext cx="3190875" cy="70485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80435" y="4063995"/>
            <a:ext cx="3143250" cy="695325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90992" y="3401289"/>
            <a:ext cx="2095500" cy="409575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02939" y="4097974"/>
            <a:ext cx="2609850" cy="428625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5743575" y="4760416"/>
            <a:ext cx="395181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ClrTx/>
              <a:buSzTx/>
              <a:buNone/>
            </a:pPr>
            <a:r>
              <a:rPr lang="de-DE" altLang="zh-CN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DYChen, PRD107, 034018 (2023)</a:t>
            </a: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22400" y="1720823"/>
            <a:ext cx="3905250" cy="1466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本框 20"/>
              <p:cNvSpPr txBox="1"/>
              <p:nvPr/>
            </p:nvSpPr>
            <p:spPr>
              <a:xfrm>
                <a:off x="1040602" y="4847578"/>
                <a:ext cx="3951817" cy="9220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>
                  <a:buClrTx/>
                  <a:buSzTx/>
                  <a:buNone/>
                </a:pPr>
                <a14:m>
                  <m:oMath xmlns:m="http://schemas.openxmlformats.org/officeDocument/2006/math">
                    <m:r>
                      <a:rPr lang="en-US" altLang="zh-CN" sz="1800" b="1" dirty="0" err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𝜆</m:t>
                    </m:r>
                    <m:r>
                      <a:rPr lang="en-US" altLang="zh-CN" sz="1800" b="1" dirty="0" err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=1</m:t>
                    </m:r>
                  </m:oMath>
                </a14:m>
                <a:r>
                  <a:rPr lang="en-US" altLang="zh-CN" sz="1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gives the probability to find the molecular component in the physical states</a:t>
                </a:r>
                <a:endParaRPr lang="en-US" altLang="zh-CN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文本框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0602" y="4847578"/>
                <a:ext cx="3951817" cy="922020"/>
              </a:xfrm>
              <a:prstGeom prst="rect">
                <a:avLst/>
              </a:prstGeom>
              <a:blipFill rotWithShape="1">
                <a:blip r:embed="rId9"/>
                <a:stretch>
                  <a:fillRect l="-12" t="-68" r="1" b="6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文本框 21"/>
          <p:cNvSpPr txBox="1"/>
          <p:nvPr/>
        </p:nvSpPr>
        <p:spPr>
          <a:xfrm>
            <a:off x="1558128" y="5789571"/>
            <a:ext cx="3434291" cy="645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altLang="zh-CN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S. Weinberg, PR137, B672 </a:t>
            </a: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(1965)</a:t>
            </a:r>
          </a:p>
          <a:p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Baru, </a:t>
            </a:r>
            <a:r>
              <a:rPr lang="en-US" altLang="zh-CN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PLB 586, 53-61 (2004)</a:t>
            </a:r>
            <a:endParaRPr lang="zh-CN" alt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altLang="zh-CN" i="1" dirty="0"/>
                  <a:t>D</a:t>
                </a:r>
                <a:r>
                  <a:rPr lang="en-US" altLang="zh-CN" dirty="0"/>
                  <a:t>(2300)-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1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altLang="zh-CN" dirty="0"/>
                  <a:t> interaction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2" name="标题 1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t="-49" b="2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p"/>
            </a:pPr>
            <a:r>
              <a:rPr lang="en-US" altLang="zh-CN" dirty="0"/>
              <a:t>Mechanisms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3BC23-D74F-40C2-A21F-4F8A97695956}" type="slidenum">
              <a:rPr lang="zh-CN" altLang="en-US" smtClean="0"/>
              <a:t>15</a:t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924" y="2125186"/>
            <a:ext cx="3279670" cy="31401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9940" y="1372777"/>
            <a:ext cx="3943350" cy="101917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26627" y="2571339"/>
            <a:ext cx="3609975" cy="144780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69848" y="2055019"/>
            <a:ext cx="3848100" cy="24765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16300" y="5347078"/>
            <a:ext cx="1695450" cy="333375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742459" y="5762235"/>
            <a:ext cx="4524375" cy="645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ClrTx/>
              <a:buSzTx/>
              <a:buNone/>
            </a:pPr>
            <a:r>
              <a:rPr lang="de-DE" altLang="zh-CN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Phys. Rev. D 102, 096020 (2020)</a:t>
            </a:r>
          </a:p>
          <a:p>
            <a:pPr algn="l">
              <a:buClrTx/>
              <a:buSzTx/>
              <a:buNone/>
            </a:pPr>
            <a:r>
              <a:rPr lang="de-DE" altLang="zh-CN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Phys. Rev. D 87, 014508 (2013)</a:t>
            </a: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47942" y="5336355"/>
            <a:ext cx="4324350" cy="771525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12390" y="4533254"/>
            <a:ext cx="2838450" cy="542925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008165" y="2520054"/>
            <a:ext cx="3424077" cy="23782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Results 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  <m:sup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→</m:t>
                    </m:r>
                    <m:sSubSup>
                      <m:sSubSupPr>
                        <m:ctrlPr>
                          <a:rPr lang="en-US" altLang="zh-CN" b="1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𝑫</m:t>
                        </m:r>
                      </m:e>
                      <m:sub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𝒔</m:t>
                        </m:r>
                      </m:sub>
                      <m:sup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  <m:sSup>
                      <m:sSupPr>
                        <m:ctrlPr>
                          <a:rPr lang="en-US" altLang="zh-CN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𝑲</m:t>
                        </m:r>
                      </m:e>
                      <m:sup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sSup>
                      <m:sSupPr>
                        <m:ctrlPr>
                          <a:rPr lang="en-US" altLang="zh-CN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𝝅</m:t>
                        </m:r>
                      </m:e>
                      <m:sup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" name="标题 1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3"/>
                <a:stretch>
                  <a:fillRect t="-49" b="2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p"/>
            </a:pPr>
            <a:r>
              <a:rPr lang="en-US" altLang="zh-CN" dirty="0"/>
              <a:t>Mass distributions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3BC23-D74F-40C2-A21F-4F8A97695956}" type="slidenum">
              <a:rPr lang="zh-CN" altLang="en-US" smtClean="0"/>
              <a:t>16</a:t>
            </a:fld>
            <a:endParaRPr lang="zh-CN" altLang="en-US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0649" y="2020427"/>
            <a:ext cx="4505325" cy="3133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86476" y="2020427"/>
            <a:ext cx="4714875" cy="3133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文本框 14"/>
          <p:cNvSpPr txBox="1"/>
          <p:nvPr/>
        </p:nvSpPr>
        <p:spPr>
          <a:xfrm>
            <a:off x="2514600" y="5218691"/>
            <a:ext cx="609600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ClrTx/>
              <a:buSzTx/>
              <a:buNone/>
            </a:pPr>
            <a:r>
              <a:rPr lang="de-DE" altLang="zh-CN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Belle: PRD80 (2009)052005 </a:t>
            </a:r>
          </a:p>
        </p:txBody>
      </p:sp>
      <p:pic>
        <p:nvPicPr>
          <p:cNvPr id="21" name="图片 2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3975469" y="5586991"/>
            <a:ext cx="3701415" cy="708025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Results with fitted parameters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p"/>
            </a:pPr>
            <a:r>
              <a:rPr lang="en-US" altLang="zh-CN" dirty="0"/>
              <a:t>Fitted results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3BC23-D74F-40C2-A21F-4F8A97695956}" type="slidenum">
              <a:rPr lang="zh-CN" altLang="en-US" smtClean="0"/>
              <a:t>17</a:t>
            </a:fld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7808" y="1990761"/>
            <a:ext cx="8739354" cy="32614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1600" y="5603883"/>
            <a:ext cx="4541269" cy="385085"/>
          </a:xfrm>
          <a:prstGeom prst="rect">
            <a:avLst/>
          </a:prstGeom>
        </p:spPr>
      </p:pic>
      <p:sp>
        <p:nvSpPr>
          <p:cNvPr id="7" name="椭圆 6"/>
          <p:cNvSpPr/>
          <p:nvPr>
            <p:custDataLst>
              <p:tags r:id="rId1"/>
            </p:custDataLst>
          </p:nvPr>
        </p:nvSpPr>
        <p:spPr>
          <a:xfrm>
            <a:off x="3252247" y="4119513"/>
            <a:ext cx="2355915" cy="57164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Results-Fitted parameters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buFont typeface="Wingdings" panose="05000000000000000000" pitchFamily="2" charset="2"/>
                  <a:buChar char="p"/>
                </a:pPr>
                <a:r>
                  <a:rPr lang="en-US" altLang="zh-CN" b="1" dirty="0"/>
                  <a:t>Belle: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  <m:sup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→</m:t>
                    </m:r>
                    <m:sSubSup>
                      <m:sSubSupPr>
                        <m:ctrlPr>
                          <a:rPr lang="en-US" altLang="zh-CN" b="1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𝑫</m:t>
                        </m:r>
                      </m:e>
                      <m:sub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𝒔</m:t>
                        </m:r>
                      </m:sub>
                      <m:sup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bSup>
                    <m:sSubSup>
                      <m:sSubSupPr>
                        <m:ctrlPr>
                          <a:rPr lang="en-US" altLang="zh-CN" b="1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𝑲</m:t>
                        </m:r>
                      </m:e>
                      <m:sub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𝒔</m:t>
                        </m:r>
                      </m:sub>
                      <m:sup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bSup>
                    <m:sSup>
                      <m:sSupPr>
                        <m:ctrlPr>
                          <a:rPr lang="en-US" altLang="zh-CN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𝝅</m:t>
                        </m:r>
                      </m:e>
                      <m:sup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altLang="zh-CN" dirty="0"/>
                  <a:t>, </a:t>
                </a:r>
                <a:r>
                  <a:rPr lang="en-US" altLang="zh-CN" sz="1800" dirty="0">
                    <a:solidFill>
                      <a:srgbClr val="7030A0"/>
                    </a:solidFill>
                    <a:ea typeface="+mn-ea"/>
                    <a:cs typeface="Arial" panose="020B0604020202020204" pitchFamily="34" charset="0"/>
                  </a:rPr>
                  <a:t>PRD</a:t>
                </a:r>
                <a:r>
                  <a:rPr lang="nn-NO" altLang="zh-CN" sz="1800" dirty="0">
                    <a:solidFill>
                      <a:srgbClr val="7030A0"/>
                    </a:solidFill>
                    <a:ea typeface="+mn-ea"/>
                    <a:cs typeface="Arial" panose="020B0604020202020204" pitchFamily="34" charset="0"/>
                  </a:rPr>
                  <a:t>91, 032008(2015)</a:t>
                </a:r>
                <a:endParaRPr lang="zh-CN" altLang="en-US" sz="1800" dirty="0">
                  <a:solidFill>
                    <a:srgbClr val="7030A0"/>
                  </a:solidFill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r="1" b="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3BC23-D74F-40C2-A21F-4F8A97695956}" type="slidenum">
              <a:rPr lang="zh-CN" altLang="en-US" smtClean="0"/>
              <a:t>18</a:t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7750" y="1959010"/>
            <a:ext cx="9829800" cy="3714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5337" y="5470525"/>
            <a:ext cx="5286375" cy="885825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1" i="0" smtClean="0">
                              <a:latin typeface="Cambria Math" panose="02040503050406030204" pitchFamily="18" charset="0"/>
                            </a:rPr>
                            <m:t>𝚲</m:t>
                          </m:r>
                        </m:e>
                        <m:sub>
                          <m: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  <m:t>𝒃</m:t>
                          </m:r>
                        </m:sub>
                      </m:sSub>
                      <m:r>
                        <a:rPr lang="en-US" altLang="zh-CN" b="1" i="1" smtClean="0">
                          <a:latin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  <m:t>𝑲</m:t>
                          </m:r>
                        </m:e>
                        <m:sup>
                          <m: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  <m:sSup>
                        <m:sSupPr>
                          <m:ctrlP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  <m:t>𝑫</m:t>
                          </m:r>
                        </m:e>
                        <m:sup>
                          <m: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  <m:r>
                        <a:rPr lang="en-US" altLang="zh-CN" b="1" i="0" smtClean="0">
                          <a:latin typeface="Cambria Math" panose="02040503050406030204" pitchFamily="18" charset="0"/>
                        </a:rPr>
                        <m:t>𝚲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" name="标题 1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t="-49" b="2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p"/>
            </a:pPr>
            <a:r>
              <a:rPr lang="en-US" altLang="zh-CN" dirty="0"/>
              <a:t>Mechanisms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3BC23-D74F-40C2-A21F-4F8A97695956}" type="slidenum">
              <a:rPr lang="zh-CN" altLang="en-US" smtClean="0"/>
              <a:t>19</a:t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0783" y="1938453"/>
            <a:ext cx="3039198" cy="42910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1612" y="1681162"/>
            <a:ext cx="2800350" cy="349567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43593" y="4635836"/>
            <a:ext cx="4284722" cy="1082001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43593" y="1778909"/>
            <a:ext cx="2847975" cy="230505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8006963" y="733559"/>
            <a:ext cx="212763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EPJC85(2025)123</a:t>
            </a:r>
            <a:r>
              <a:rPr lang="zh-CN" altLang="en-US" dirty="0"/>
              <a:t>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  <m:sub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𝟐𝟗𝟎𝟎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at </a:t>
                </a:r>
                <a:r>
                  <a:rPr lang="en-US" altLang="zh-CN" dirty="0" err="1"/>
                  <a:t>LHCb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2" name="标题 1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t="-49" b="2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68377" y="1446551"/>
            <a:ext cx="10966554" cy="4730411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3BC23-D74F-40C2-A21F-4F8A97695956}" type="slidenum">
              <a:rPr lang="zh-CN" altLang="en-US" smtClean="0"/>
              <a:t>2</a:t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8644" y="1421633"/>
            <a:ext cx="4555545" cy="31398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1451" y="1454751"/>
            <a:ext cx="4648079" cy="31067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5"/>
          <a:srcRect b="2099"/>
          <a:stretch>
            <a:fillRect/>
          </a:stretch>
        </p:blipFill>
        <p:spPr>
          <a:xfrm>
            <a:off x="1190680" y="5022030"/>
            <a:ext cx="7149889" cy="694399"/>
          </a:xfrm>
          <a:prstGeom prst="rect">
            <a:avLst/>
          </a:prstGeom>
          <a:ln w="25400">
            <a:solidFill>
              <a:srgbClr val="0070C0"/>
            </a:solidFill>
          </a:ln>
        </p:spPr>
      </p:pic>
      <p:sp>
        <p:nvSpPr>
          <p:cNvPr id="13" name="文本框 12"/>
          <p:cNvSpPr txBox="1"/>
          <p:nvPr/>
        </p:nvSpPr>
        <p:spPr>
          <a:xfrm>
            <a:off x="8610600" y="4939909"/>
            <a:ext cx="2654300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altLang="zh-CN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PRL125(2020)242001</a:t>
            </a:r>
          </a:p>
          <a:p>
            <a:r>
              <a:rPr lang="en-US" altLang="zh-CN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PRD102(2020)112003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76802" y="1454751"/>
            <a:ext cx="2266950" cy="40005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37000" y="1486994"/>
            <a:ext cx="2266950" cy="40005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Formalism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p"/>
            </a:pPr>
            <a:r>
              <a:rPr lang="en-US" altLang="zh-CN" dirty="0"/>
              <a:t>Final state interaction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3BC23-D74F-40C2-A21F-4F8A97695956}" type="slidenum">
              <a:rPr lang="zh-CN" altLang="en-US" smtClean="0"/>
              <a:t>20</a:t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1582" y="3806755"/>
            <a:ext cx="3857625" cy="86677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2668" y="4853557"/>
            <a:ext cx="4238625" cy="145732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1845" y="2092073"/>
            <a:ext cx="4086225" cy="15906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11772" y="3101723"/>
            <a:ext cx="3752850" cy="58102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00117" y="3748525"/>
            <a:ext cx="3638550" cy="409575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10186" y="5108141"/>
            <a:ext cx="4410075" cy="64770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10186" y="5919788"/>
            <a:ext cx="2400300" cy="51435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81293" y="1623826"/>
            <a:ext cx="2695576" cy="13348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129428" y="1616617"/>
            <a:ext cx="3071813" cy="13025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485842" y="4331160"/>
            <a:ext cx="1733550" cy="314325"/>
          </a:xfrm>
          <a:prstGeom prst="rect">
            <a:avLst/>
          </a:prstGeom>
        </p:spPr>
      </p:pic>
      <p:sp>
        <p:nvSpPr>
          <p:cNvPr id="24" name="文本框 23"/>
          <p:cNvSpPr txBox="1"/>
          <p:nvPr/>
        </p:nvSpPr>
        <p:spPr>
          <a:xfrm>
            <a:off x="5537594" y="4692131"/>
            <a:ext cx="3955257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ClrTx/>
              <a:buSzTx/>
              <a:buNone/>
            </a:pPr>
            <a:r>
              <a:rPr lang="de-DE" altLang="zh-CN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Inone Oset, PRC65, 035204 (2002) </a:t>
            </a:r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417845" y="3282769"/>
            <a:ext cx="2605092" cy="18136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b="1" i="0" smtClean="0">
                        <a:latin typeface="Cambria Math" panose="02040503050406030204" pitchFamily="18" charset="0"/>
                      </a:rPr>
                      <m:t>𝚲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𝑫</m:t>
                    </m:r>
                    <m:r>
                      <a:rPr lang="en-US" altLang="zh-CN" b="1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b="1" dirty="0"/>
                  <a:t> interaction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2" name="标题 1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t="-49" b="2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p"/>
            </a:pPr>
            <a:r>
              <a:rPr lang="en-US" altLang="zh-CN" dirty="0" err="1"/>
              <a:t>Dalitz</a:t>
            </a:r>
            <a:r>
              <a:rPr lang="en-US" altLang="zh-CN" dirty="0"/>
              <a:t> plots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3BC23-D74F-40C2-A21F-4F8A97695956}" type="slidenum">
              <a:rPr lang="zh-CN" altLang="en-US" smtClean="0"/>
              <a:t>21</a:t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7789" y="1940927"/>
            <a:ext cx="4629150" cy="3276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1979027"/>
            <a:ext cx="4505325" cy="3238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文本框 10"/>
          <p:cNvSpPr txBox="1"/>
          <p:nvPr/>
        </p:nvSpPr>
        <p:spPr>
          <a:xfrm>
            <a:off x="8153400" y="5380288"/>
            <a:ext cx="609600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ClrTx/>
              <a:buSzTx/>
              <a:buNone/>
            </a:pPr>
            <a:r>
              <a:rPr lang="de-DE" altLang="zh-CN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PRD 85 (2012), 114032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/>
              <p:cNvSpPr txBox="1"/>
              <p:nvPr/>
            </p:nvSpPr>
            <p:spPr>
              <a:xfrm>
                <a:off x="1347789" y="5466216"/>
                <a:ext cx="744378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b="1" dirty="0"/>
                  <a:t>Contribution from </a:t>
                </a:r>
                <a14:m>
                  <m:oMath xmlns:m="http://schemas.openxmlformats.org/officeDocument/2006/math">
                    <m:r>
                      <a:rPr lang="en-US" altLang="zh-CN" b="1" i="0" smtClean="0">
                        <a:latin typeface="Cambria Math" panose="02040503050406030204" pitchFamily="18" charset="0"/>
                      </a:rPr>
                      <m:t>𝚲</m:t>
                    </m:r>
                    <m:r>
                      <a:rPr lang="en-US" altLang="zh-CN" b="1" i="0" smtClean="0">
                        <a:latin typeface="Cambria Math" panose="02040503050406030204" pitchFamily="18" charset="0"/>
                      </a:rPr>
                      <m:t>𝐃</m:t>
                    </m:r>
                  </m:oMath>
                </a14:m>
                <a:r>
                  <a:rPr lang="en-US" altLang="zh-CN" b="1" dirty="0"/>
                  <a:t> interaction is neglected!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13" name="文本框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7789" y="5466216"/>
                <a:ext cx="7443786" cy="369332"/>
              </a:xfrm>
              <a:prstGeom prst="rect">
                <a:avLst/>
              </a:prstGeom>
              <a:blipFill rotWithShape="1">
                <a:blip r:embed="rId5"/>
                <a:stretch>
                  <a:fillRect l="-4" t="-37" b="14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Results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0" smtClean="0">
                            <a:latin typeface="Cambria Math" panose="02040503050406030204" pitchFamily="18" charset="0"/>
                          </a:rPr>
                          <m:t>𝚲</m:t>
                        </m:r>
                      </m:e>
                      <m:sub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𝒃</m:t>
                        </m:r>
                      </m:sub>
                    </m:sSub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zh-CN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𝑲</m:t>
                        </m:r>
                      </m:e>
                      <m:sup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  <m:sSup>
                      <m:sSupPr>
                        <m:ctrlPr>
                          <a:rPr lang="en-US" altLang="zh-CN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𝑫</m:t>
                        </m:r>
                      </m:e>
                      <m:sup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  <m:r>
                      <a:rPr lang="en-US" altLang="zh-CN" b="1" i="0" smtClean="0">
                        <a:latin typeface="Cambria Math" panose="02040503050406030204" pitchFamily="18" charset="0"/>
                      </a:rPr>
                      <m:t>𝚲</m:t>
                    </m:r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" name="标题 1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t="-49" b="2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p"/>
            </a:pPr>
            <a:r>
              <a:rPr lang="en-US" altLang="zh-CN" dirty="0"/>
              <a:t>Mass distributions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3BC23-D74F-40C2-A21F-4F8A97695956}" type="slidenum">
              <a:rPr lang="zh-CN" altLang="en-US" smtClean="0"/>
              <a:t>22</a:t>
            </a:fld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7499" y="1968000"/>
            <a:ext cx="4562475" cy="320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0356" y="1973597"/>
            <a:ext cx="4695825" cy="31948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49923" y="5272316"/>
            <a:ext cx="3857625" cy="866775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59974" y="5386616"/>
            <a:ext cx="3638550" cy="409575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94761" y="5852999"/>
            <a:ext cx="1057275" cy="3429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Results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p"/>
            </a:pPr>
            <a:r>
              <a:rPr lang="en-US" altLang="zh-CN" dirty="0"/>
              <a:t>Interference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3BC23-D74F-40C2-A21F-4F8A97695956}" type="slidenum">
              <a:rPr lang="zh-CN" altLang="en-US" smtClean="0"/>
              <a:t>23</a:t>
            </a:fld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8761" y="2050141"/>
            <a:ext cx="4186237" cy="29914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9312" y="2050141"/>
            <a:ext cx="4448175" cy="29523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3068" y="5219701"/>
            <a:ext cx="3857625" cy="86677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41309" y="5380100"/>
            <a:ext cx="2400300" cy="51435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Some hints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𝒄</m:t>
                        </m:r>
                        <m:acc>
                          <m:accPr>
                            <m:chr m:val="̅"/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𝒔</m:t>
                            </m:r>
                          </m:e>
                        </m:acc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altLang="zh-CN" dirty="0"/>
                  <a:t> 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2" name="标题 1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4"/>
                <a:stretch>
                  <a:fillRect t="-49" b="2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3BC23-D74F-40C2-A21F-4F8A97695956}" type="slidenum">
              <a:rPr lang="zh-CN" altLang="en-US" smtClean="0"/>
              <a:t>24</a:t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0428" y="1506524"/>
            <a:ext cx="4825477" cy="29007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53318" y="1446552"/>
            <a:ext cx="2400300" cy="400050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1203639" y="4053082"/>
            <a:ext cx="271997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PRL</a:t>
            </a:r>
            <a:r>
              <a:rPr lang="zh-CN" altLang="en-US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133</a:t>
            </a:r>
            <a:r>
              <a:rPr lang="en-US" altLang="zh-CN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(2024)</a:t>
            </a:r>
            <a:r>
              <a:rPr lang="zh-CN" altLang="en-US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131902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40213" y="1606859"/>
            <a:ext cx="4717736" cy="28003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18950" y="4685497"/>
            <a:ext cx="7622430" cy="1091807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64231" y="1344808"/>
            <a:ext cx="2352675" cy="466725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6727724" y="4080627"/>
            <a:ext cx="22136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JHEP08(2024)165</a:t>
            </a: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69176" y="5442493"/>
            <a:ext cx="4114801" cy="1339935"/>
          </a:xfrm>
          <a:prstGeom prst="rect">
            <a:avLst/>
          </a:prstGeom>
        </p:spPr>
      </p:pic>
      <p:sp>
        <p:nvSpPr>
          <p:cNvPr id="6" name="椭圆 5"/>
          <p:cNvSpPr/>
          <p:nvPr>
            <p:custDataLst>
              <p:tags r:id="rId1"/>
            </p:custDataLst>
          </p:nvPr>
        </p:nvSpPr>
        <p:spPr>
          <a:xfrm>
            <a:off x="3503166" y="2082140"/>
            <a:ext cx="669235" cy="97412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/>
          <p:cNvSpPr/>
          <p:nvPr>
            <p:custDataLst>
              <p:tags r:id="rId2"/>
            </p:custDataLst>
          </p:nvPr>
        </p:nvSpPr>
        <p:spPr>
          <a:xfrm>
            <a:off x="8863671" y="1816484"/>
            <a:ext cx="669235" cy="97412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  <m:sup>
                          <m: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en-US" altLang="zh-CN" b="1" i="1" smtClean="0">
                          <a:latin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  <m:t>𝑫</m:t>
                          </m:r>
                        </m:e>
                        <m:sup>
                          <m: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  <m:t>∗−</m:t>
                          </m:r>
                        </m:sup>
                      </m:sSup>
                      <m:sSup>
                        <m:sSupPr>
                          <m:ctrlP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  <m:t>𝑫</m:t>
                          </m:r>
                        </m:e>
                        <m:sup>
                          <m: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sSup>
                        <m:sSupPr>
                          <m:ctrlP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  <m:t>𝑲</m:t>
                          </m:r>
                        </m:e>
                        <m:sup>
                          <m: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" name="标题 1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t="-49" b="2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p"/>
            </a:pPr>
            <a:r>
              <a:rPr lang="en-US" altLang="zh-CN" dirty="0"/>
              <a:t>Formalism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3BC23-D74F-40C2-A21F-4F8A97695956}" type="slidenum">
              <a:rPr lang="zh-CN" altLang="en-US" smtClean="0"/>
              <a:t>25</a:t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0455" y="2752116"/>
            <a:ext cx="4084421" cy="45382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9875" y="1839313"/>
            <a:ext cx="4952700" cy="828296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6912" y="3167452"/>
            <a:ext cx="5205663" cy="152400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11647" y="1328285"/>
            <a:ext cx="2502480" cy="74017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82232" y="2149711"/>
            <a:ext cx="4952699" cy="1927366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82232" y="4027461"/>
            <a:ext cx="3106104" cy="1206254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61811" y="5254314"/>
            <a:ext cx="3987984" cy="589134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121226" y="2058429"/>
            <a:ext cx="1805203" cy="592950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42205" y="4704971"/>
            <a:ext cx="4457700" cy="1605121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7674543" y="576713"/>
            <a:ext cx="46153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EPJC84 (2024) 12, 1302</a:t>
            </a:r>
            <a:endParaRPr lang="zh-CN" altLang="en-US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963378" y="1567067"/>
            <a:ext cx="213345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b="1" dirty="0">
                <a:solidFill>
                  <a:srgbClr val="FF0000"/>
                </a:solidFill>
              </a:rPr>
              <a:t>Angular moments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600" dirty="0"/>
              <a:t>Angular moments</a:t>
            </a:r>
            <a:endParaRPr lang="zh-CN" altLang="en-US" sz="36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42900" y="1411901"/>
            <a:ext cx="10966554" cy="4730411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altLang="zh-CN" sz="2000" dirty="0" err="1">
                <a:solidFill>
                  <a:srgbClr val="7030A0"/>
                </a:solidFill>
                <a:cs typeface="Arial" panose="020B0604020202020204" pitchFamily="34" charset="0"/>
              </a:rPr>
              <a:t>LHCb</a:t>
            </a:r>
            <a:r>
              <a:rPr lang="en-US" altLang="zh-CN" sz="2000" dirty="0">
                <a:solidFill>
                  <a:srgbClr val="7030A0"/>
                </a:solidFill>
                <a:cs typeface="Arial" panose="020B0604020202020204" pitchFamily="34" charset="0"/>
              </a:rPr>
              <a:t>: </a:t>
            </a:r>
            <a:r>
              <a:rPr lang="en-US" altLang="zh-CN" sz="2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PRD</a:t>
            </a:r>
            <a:r>
              <a:rPr lang="zh-CN" altLang="en-US" sz="2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102</a:t>
            </a:r>
            <a:r>
              <a:rPr lang="en-US" altLang="zh-CN" sz="2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(2020)</a:t>
            </a:r>
            <a:r>
              <a:rPr lang="zh-CN" altLang="en-US" sz="2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112003</a:t>
            </a:r>
            <a:endParaRPr lang="en-US" altLang="zh-CN" sz="20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altLang="zh-CN" sz="2000" dirty="0">
              <a:solidFill>
                <a:srgbClr val="7030A0"/>
              </a:solidFill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altLang="zh-CN" sz="20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altLang="zh-CN" sz="2000" dirty="0">
              <a:solidFill>
                <a:srgbClr val="7030A0"/>
              </a:solidFill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CN" sz="2000" dirty="0">
                <a:solidFill>
                  <a:srgbClr val="7030A0"/>
                </a:solidFill>
                <a:cs typeface="Arial" panose="020B0604020202020204" pitchFamily="34" charset="0"/>
              </a:rPr>
              <a:t>BESIII: PRD104(2021)012016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CN" sz="2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BABAR: PRD83(2011)052001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CN" sz="2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EW-</a:t>
            </a:r>
            <a:r>
              <a:rPr lang="en-US" altLang="zh-CN" sz="20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DMLi</a:t>
            </a:r>
            <a:r>
              <a:rPr lang="en-US" altLang="zh-CN" sz="2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PLB821(2021)136617</a:t>
            </a:r>
            <a:endParaRPr lang="zh-CN" altLang="en-US" sz="20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3BC23-D74F-40C2-A21F-4F8A97695956}" type="slidenum">
              <a:rPr lang="zh-CN" altLang="en-US" smtClean="0"/>
              <a:t>26</a:t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6798" y="1613602"/>
            <a:ext cx="7173204" cy="46357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rcRect l="-392" t="-24503" r="392" b="24503"/>
          <a:stretch>
            <a:fillRect/>
          </a:stretch>
        </p:blipFill>
        <p:spPr>
          <a:xfrm>
            <a:off x="1075885" y="1708717"/>
            <a:ext cx="2221667" cy="56864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2777" y="4503719"/>
            <a:ext cx="2485229" cy="480101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Results for J=0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3BC23-D74F-40C2-A21F-4F8A97695956}" type="slidenum">
              <a:rPr lang="zh-CN" altLang="en-US" smtClean="0"/>
              <a:t>27</a:t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436" y="2169596"/>
            <a:ext cx="5067650" cy="894291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3105" y="2335611"/>
            <a:ext cx="4687428" cy="35700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6177" y="1637467"/>
            <a:ext cx="1197939" cy="660089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6198" y="3286560"/>
            <a:ext cx="4952699" cy="192736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6198" y="5164310"/>
            <a:ext cx="3106104" cy="1206254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90336" y="1716732"/>
            <a:ext cx="4084421" cy="453825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Results for J=1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3BC23-D74F-40C2-A21F-4F8A97695956}" type="slidenum">
              <a:rPr lang="zh-CN" altLang="en-US" smtClean="0"/>
              <a:t>28</a:t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069" y="1446552"/>
            <a:ext cx="5250754" cy="1206254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8177" y="1915885"/>
            <a:ext cx="5395446" cy="39743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6198" y="2576150"/>
            <a:ext cx="4952699" cy="192736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6198" y="4453900"/>
            <a:ext cx="3106104" cy="1206254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Results for J=2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3BC23-D74F-40C2-A21F-4F8A97695956}" type="slidenum">
              <a:rPr lang="zh-CN" altLang="en-US" smtClean="0"/>
              <a:t>29</a:t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987" y="1387177"/>
            <a:ext cx="5276823" cy="1285723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8978" y="1769106"/>
            <a:ext cx="5276824" cy="39576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069" y="2708854"/>
            <a:ext cx="4952699" cy="192736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6198" y="4633323"/>
            <a:ext cx="3106104" cy="120625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  <m:sub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𝟐𝟗𝟎𝟎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1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 dirty="0" smtClean="0"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  <m:sub>
                        <m:r>
                          <a:rPr lang="en-US" altLang="zh-CN" b="1" i="1" dirty="0" smtClean="0">
                            <a:latin typeface="Cambria Math" panose="02040503050406030204" pitchFamily="18" charset="0"/>
                          </a:rPr>
                          <m:t>𝒄𝒔</m:t>
                        </m:r>
                      </m:sub>
                    </m:sSub>
                  </m:oMath>
                </a14:m>
                <a:r>
                  <a:rPr lang="en-US" altLang="zh-CN" dirty="0"/>
                  <a:t>) at </a:t>
                </a:r>
                <a:r>
                  <a:rPr lang="en-US" altLang="zh-CN" dirty="0" err="1"/>
                  <a:t>LHCb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2" name="标题 1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t="-49" b="2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3BC23-D74F-40C2-A21F-4F8A97695956}" type="slidenum">
              <a:rPr lang="zh-CN" altLang="en-US" smtClean="0"/>
              <a:t>3</a:t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/>
          <a:srcRect l="34197" r="33551"/>
          <a:stretch>
            <a:fillRect/>
          </a:stretch>
        </p:blipFill>
        <p:spPr>
          <a:xfrm>
            <a:off x="678712" y="1549411"/>
            <a:ext cx="5088910" cy="32117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4986156"/>
            <a:ext cx="4596067" cy="1137006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2158579" y="4370911"/>
            <a:ext cx="163633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2411.19781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09911" y="1512429"/>
            <a:ext cx="5443890" cy="32405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74145" y="1385191"/>
            <a:ext cx="2143125" cy="4095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9" name="文本框 18"/>
          <p:cNvSpPr txBox="1"/>
          <p:nvPr/>
        </p:nvSpPr>
        <p:spPr>
          <a:xfrm>
            <a:off x="7110073" y="4385794"/>
            <a:ext cx="25110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PRL</a:t>
            </a:r>
            <a:r>
              <a:rPr lang="zh-CN" altLang="en-US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133</a:t>
            </a:r>
            <a:r>
              <a:rPr lang="en-US" altLang="zh-CN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(2024)</a:t>
            </a:r>
            <a:r>
              <a:rPr lang="zh-CN" altLang="en-US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131902</a:t>
            </a: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93595" y="5096566"/>
            <a:ext cx="2608280" cy="1296730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96713" y="4798974"/>
            <a:ext cx="1627439" cy="1598635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012950" y="4796641"/>
            <a:ext cx="1340850" cy="151603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909887" y="1385311"/>
            <a:ext cx="2257425" cy="466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  <m:sup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zh-CN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𝑫</m:t>
                        </m:r>
                      </m:e>
                      <m:sup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∗−</m:t>
                        </m:r>
                      </m:sup>
                    </m:sSup>
                    <m:sSubSup>
                      <m:sSubSupPr>
                        <m:ctrlPr>
                          <a:rPr lang="en-US" altLang="zh-CN" b="1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𝑫</m:t>
                        </m:r>
                      </m:e>
                      <m:sub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𝒔</m:t>
                        </m:r>
                      </m:sub>
                      <m:sup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  <m:sSup>
                      <m:sSupPr>
                        <m:ctrlPr>
                          <a:rPr lang="en-US" altLang="zh-CN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𝝅</m:t>
                        </m:r>
                      </m:e>
                      <m:sup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" name="标题 1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t="-49" b="2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3BC23-D74F-40C2-A21F-4F8A97695956}" type="slidenum">
              <a:rPr lang="zh-CN" altLang="en-US" smtClean="0"/>
              <a:t>30</a:t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816" y="1446551"/>
            <a:ext cx="3433402" cy="24808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9228" y="1446552"/>
            <a:ext cx="3496758" cy="24808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68904" y="1446552"/>
            <a:ext cx="3537447" cy="24808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文本框 5"/>
          <p:cNvSpPr txBox="1"/>
          <p:nvPr/>
        </p:nvSpPr>
        <p:spPr>
          <a:xfrm>
            <a:off x="4768058" y="681037"/>
            <a:ext cx="186649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2501.02839</a:t>
            </a:r>
            <a:r>
              <a:rPr lang="zh-CN" altLang="en-US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7069" y="4483465"/>
            <a:ext cx="3789056" cy="472664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56642" y="4311976"/>
            <a:ext cx="3496758" cy="815641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63917" y="4311976"/>
            <a:ext cx="3537447" cy="878148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Summary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  <m:sub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𝒄</m:t>
                        </m:r>
                        <m:acc>
                          <m:accPr>
                            <m:chr m:val="̅"/>
                            <m:ctrlPr>
                              <a:rPr lang="en-US" altLang="zh-CN" b="1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b="1" i="1" smtClean="0">
                                <a:latin typeface="Cambria Math" panose="02040503050406030204" pitchFamily="18" charset="0"/>
                              </a:rPr>
                              <m:t>𝒔</m:t>
                            </m:r>
                          </m:e>
                        </m:acc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𝟐𝟗𝟎𝟎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could be explained as the virtual state within the hidden-gauge formalism.</a:t>
                </a:r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lang="en-US" altLang="zh-CN" dirty="0"/>
                  <a:t>Spin partner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  <m:sub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𝒄</m:t>
                        </m:r>
                        <m:acc>
                          <m:accPr>
                            <m:chr m:val="̅"/>
                            <m:ctrlPr>
                              <a:rPr lang="en-US" altLang="zh-CN" b="1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b="1" i="1" smtClean="0">
                                <a:latin typeface="Cambria Math" panose="02040503050406030204" pitchFamily="18" charset="0"/>
                              </a:rPr>
                              <m:t>𝒔</m:t>
                            </m:r>
                          </m:e>
                        </m:acc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is expected be more bound than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𝒄</m:t>
                        </m:r>
                        <m:acc>
                          <m:accPr>
                            <m:chr m:val="̅"/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𝒔</m:t>
                            </m:r>
                          </m:e>
                        </m:acc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𝟐𝟗𝟎𝟎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dirty="0"/>
                  <a:t>.</a:t>
                </a:r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lang="en-US" altLang="zh-CN" dirty="0"/>
                  <a:t>The measurements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  <m:sup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zh-CN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𝑫</m:t>
                        </m:r>
                      </m:e>
                      <m:sup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∗−</m:t>
                        </m:r>
                      </m:sup>
                    </m:sSup>
                    <m:sSup>
                      <m:sSupPr>
                        <m:ctrlPr>
                          <a:rPr lang="en-US" altLang="zh-CN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𝑫</m:t>
                        </m:r>
                      </m:e>
                      <m:sup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𝑲</m:t>
                        </m:r>
                      </m:e>
                      <m:sup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altLang="zh-CN" i="1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𝑫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∗−</m:t>
                        </m:r>
                      </m:sup>
                    </m:sSup>
                    <m:sSubSup>
                      <m:sSub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𝑫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𝒔</m:t>
                        </m:r>
                      </m:sub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𝝅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show some hints for the predicted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𝒄</m:t>
                        </m:r>
                        <m:acc>
                          <m:accPr>
                            <m:chr m:val="̅"/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𝒔</m:t>
                            </m:r>
                          </m:e>
                        </m:acc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altLang="zh-CN" dirty="0"/>
                  <a:t>.</a:t>
                </a:r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lang="en-US" altLang="zh-CN" dirty="0"/>
                  <a:t>The angular mass distributions are very different for each of the spin assumptions 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𝑱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altLang="zh-CN" dirty="0"/>
              </a:p>
              <a:p>
                <a:pPr marL="0" indent="0">
                  <a:buNone/>
                </a:pPr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r="1" b="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3BC23-D74F-40C2-A21F-4F8A97695956}" type="slidenum">
              <a:rPr lang="zh-CN" altLang="en-US" smtClean="0"/>
              <a:t>31</a:t>
            </a:fld>
            <a:endParaRPr lang="zh-CN" altLang="en-US"/>
          </a:p>
        </p:txBody>
      </p:sp>
      <p:sp>
        <p:nvSpPr>
          <p:cNvPr id="6" name="标题 5"/>
          <p:cNvSpPr txBox="1"/>
          <p:nvPr/>
        </p:nvSpPr>
        <p:spPr>
          <a:xfrm>
            <a:off x="4137440" y="4711476"/>
            <a:ext cx="7216360" cy="13999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baseline="0">
                <a:solidFill>
                  <a:srgbClr val="7030A0"/>
                </a:solidFill>
                <a:latin typeface="Arial" panose="020B0604020202020204" pitchFamily="34" charset="0"/>
                <a:ea typeface="华文中宋" panose="02010600040101010101" pitchFamily="2" charset="-122"/>
                <a:cs typeface="Arial" panose="020B0604020202020204" pitchFamily="34" charset="0"/>
              </a:defRPr>
            </a:lvl1pPr>
          </a:lstStyle>
          <a:p>
            <a:r>
              <a:rPr lang="en-US" altLang="zh-CN" dirty="0"/>
              <a:t>Thanks for your attention!</a:t>
            </a:r>
            <a:endParaRPr lang="zh-CN" altLang="en-U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FADA7D0-CA9E-99B8-8220-CFA20FD5DC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招聘</a:t>
            </a:r>
            <a:r>
              <a:rPr lang="en-US" altLang="zh-CN" dirty="0"/>
              <a:t>-</a:t>
            </a:r>
            <a:r>
              <a:rPr lang="zh-CN" altLang="en-US" dirty="0"/>
              <a:t>有编制，不是“非升即走”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ACA8883-83DD-EC58-42BA-2BBB1545B8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p"/>
            </a:pPr>
            <a:r>
              <a:rPr lang="zh-CN" altLang="en-US" dirty="0">
                <a:solidFill>
                  <a:srgbClr val="FF0000"/>
                </a:solidFill>
                <a:highlight>
                  <a:srgbClr val="FFFF00"/>
                </a:highlight>
              </a:rPr>
              <a:t>感谢国内实验和理论同行的支持，郑州大学物理学院领导对粒子物理理论和实验的发展给予大力支持，包括进人指标</a:t>
            </a:r>
            <a:endParaRPr lang="en-US" altLang="zh-CN" dirty="0">
              <a:solidFill>
                <a:srgbClr val="FF0000"/>
              </a:solidFill>
              <a:highlight>
                <a:srgbClr val="FFFF00"/>
              </a:highlight>
            </a:endParaRPr>
          </a:p>
          <a:p>
            <a:pPr>
              <a:buFont typeface="Wingdings" panose="05000000000000000000" pitchFamily="2" charset="2"/>
              <a:buChar char="p"/>
            </a:pPr>
            <a:r>
              <a:rPr lang="zh-CN" altLang="en-US" dirty="0"/>
              <a:t>方向：粒子物理实验（</a:t>
            </a:r>
            <a:r>
              <a:rPr lang="en-US" altLang="zh-CN" dirty="0"/>
              <a:t>BESIII</a:t>
            </a:r>
            <a:r>
              <a:rPr lang="zh-CN" altLang="en-US" dirty="0"/>
              <a:t>，</a:t>
            </a:r>
            <a:r>
              <a:rPr lang="en-US" altLang="zh-CN" dirty="0"/>
              <a:t>Belle II</a:t>
            </a:r>
            <a:r>
              <a:rPr lang="zh-CN" altLang="en-US" dirty="0"/>
              <a:t>，</a:t>
            </a:r>
            <a:r>
              <a:rPr lang="en-US" altLang="zh-CN" dirty="0"/>
              <a:t>ATLAS</a:t>
            </a:r>
            <a:r>
              <a:rPr lang="zh-CN" altLang="en-US" dirty="0"/>
              <a:t>，</a:t>
            </a:r>
            <a:r>
              <a:rPr lang="en-US" altLang="zh-CN" dirty="0"/>
              <a:t>JUNO</a:t>
            </a:r>
            <a:r>
              <a:rPr lang="zh-CN" altLang="en-US" dirty="0"/>
              <a:t>，</a:t>
            </a:r>
            <a:r>
              <a:rPr lang="en-US" altLang="zh-CN" dirty="0"/>
              <a:t>LHAASO</a:t>
            </a:r>
            <a:r>
              <a:rPr lang="zh-CN" altLang="en-US" dirty="0"/>
              <a:t>，</a:t>
            </a:r>
            <a:r>
              <a:rPr lang="zh-CN" altLang="en-US" dirty="0">
                <a:solidFill>
                  <a:srgbClr val="FF0000"/>
                </a:solidFill>
                <a:highlight>
                  <a:srgbClr val="FFFF00"/>
                </a:highlight>
              </a:rPr>
              <a:t>也包括</a:t>
            </a:r>
            <a:r>
              <a:rPr lang="en-US" altLang="zh-CN" dirty="0" err="1">
                <a:solidFill>
                  <a:srgbClr val="FF0000"/>
                </a:solidFill>
                <a:highlight>
                  <a:srgbClr val="FFFF00"/>
                </a:highlight>
              </a:rPr>
              <a:t>LHCb</a:t>
            </a:r>
            <a:r>
              <a:rPr lang="zh-CN" altLang="en-US" dirty="0">
                <a:solidFill>
                  <a:srgbClr val="FF0000"/>
                </a:solidFill>
                <a:highlight>
                  <a:srgbClr val="FFFF00"/>
                </a:highlight>
              </a:rPr>
              <a:t>等其他合作组</a:t>
            </a:r>
            <a:r>
              <a:rPr lang="zh-CN" altLang="en-US" dirty="0"/>
              <a:t>），粒子物理理论</a:t>
            </a:r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E13F64D7-3E2B-93E0-65DF-BD5339980F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6428EEA2-31CE-2ACD-A10B-A9D2B0C61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3BC23-D74F-40C2-A21F-4F8A97695956}" type="slidenum">
              <a:rPr lang="zh-CN" altLang="en-US" smtClean="0"/>
              <a:t>32</a:t>
            </a:fld>
            <a:endParaRPr lang="zh-CN" altLang="en-US"/>
          </a:p>
        </p:txBody>
      </p:sp>
      <p:pic>
        <p:nvPicPr>
          <p:cNvPr id="6" name="内容占位符 7">
            <a:extLst>
              <a:ext uri="{FF2B5EF4-FFF2-40B4-BE49-F238E27FC236}">
                <a16:creationId xmlns:a16="http://schemas.microsoft.com/office/drawing/2014/main" id="{CE68AFB0-ADF9-81CF-DB5C-193BECF8BE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247874"/>
            <a:ext cx="8684953" cy="3360611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47070280-F5DB-91C2-6C0D-B7E81ABC6728}"/>
              </a:ext>
            </a:extLst>
          </p:cNvPr>
          <p:cNvSpPr txBox="1"/>
          <p:nvPr/>
        </p:nvSpPr>
        <p:spPr>
          <a:xfrm>
            <a:off x="9895215" y="4281849"/>
            <a:ext cx="19351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rgbClr val="FF0000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联系邮箱：</a:t>
            </a:r>
            <a:endParaRPr lang="en-US" altLang="zh-CN" b="1" dirty="0">
              <a:solidFill>
                <a:srgbClr val="FF0000"/>
              </a:solidFill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CN" b="1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ipp@zzu.edu.cn</a:t>
            </a:r>
            <a:endParaRPr lang="zh-CN" altLang="en-US" b="1" dirty="0"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49203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1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 dirty="0" smtClean="0"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  <m:sub>
                        <m:r>
                          <a:rPr lang="en-US" altLang="zh-CN" b="1" i="1" dirty="0" smtClean="0">
                            <a:latin typeface="Cambria Math" panose="02040503050406030204" pitchFamily="18" charset="0"/>
                          </a:rPr>
                          <m:t>𝒄</m:t>
                        </m:r>
                        <m:acc>
                          <m:accPr>
                            <m:chr m:val="̅"/>
                            <m:ctrlPr>
                              <a:rPr lang="en-US" altLang="zh-CN" b="1" i="1" dirty="0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b="1" i="1" dirty="0" smtClean="0">
                                <a:latin typeface="Cambria Math" panose="02040503050406030204" pitchFamily="18" charset="0"/>
                              </a:rPr>
                              <m:t>𝒔</m:t>
                            </m:r>
                          </m:e>
                        </m:acc>
                        <m:r>
                          <a:rPr lang="en-US" altLang="zh-CN" b="1" i="1" dirty="0" smtClean="0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en-US" altLang="zh-CN" b="1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b="1" i="1" dirty="0" smtClean="0">
                        <a:latin typeface="Cambria Math" panose="02040503050406030204" pitchFamily="18" charset="0"/>
                      </a:rPr>
                      <m:t>𝟐𝟗𝟎𝟎</m:t>
                    </m:r>
                    <m:r>
                      <a:rPr lang="en-US" altLang="zh-CN" b="1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dirty="0"/>
                  <a:t> at </a:t>
                </a:r>
                <a:r>
                  <a:rPr lang="en-US" altLang="zh-CN" dirty="0" err="1"/>
                  <a:t>LHCb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2" name="标题 1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t="-49" b="2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3BC23-D74F-40C2-A21F-4F8A97695956}" type="slidenum">
              <a:rPr lang="zh-CN" altLang="en-US" smtClean="0"/>
              <a:t>4</a:t>
            </a:fld>
            <a:endParaRPr lang="zh-CN" altLang="en-US" dirty="0"/>
          </a:p>
        </p:txBody>
      </p:sp>
      <p:sp>
        <p:nvSpPr>
          <p:cNvPr id="6" name="内容占位符 2"/>
          <p:cNvSpPr>
            <a:spLocks noGrp="1"/>
          </p:cNvSpPr>
          <p:nvPr/>
        </p:nvSpPr>
        <p:spPr>
          <a:xfrm>
            <a:off x="653107" y="1497564"/>
            <a:ext cx="10515600" cy="47211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 baseline="0">
                <a:solidFill>
                  <a:schemeClr val="tx1"/>
                </a:solidFill>
                <a:latin typeface="Arial" panose="020B0604020202020204" pitchFamily="34" charset="0"/>
                <a:ea typeface="仿宋" panose="02010609060101010101" pitchFamily="49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Ø"/>
              <a:defRPr sz="2400" b="1" kern="1200" baseline="0">
                <a:solidFill>
                  <a:schemeClr val="tx1"/>
                </a:solidFill>
                <a:latin typeface="Arial" panose="020B0604020202020204" pitchFamily="34" charset="0"/>
                <a:ea typeface="仿宋" panose="02010609060101010101" pitchFamily="49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1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dirty="0"/>
          </a:p>
        </p:txBody>
      </p:sp>
      <p:sp>
        <p:nvSpPr>
          <p:cNvPr id="7" name="页脚占位符 3"/>
          <p:cNvSpPr>
            <a:spLocks noGrp="1"/>
          </p:cNvSpPr>
          <p:nvPr/>
        </p:nvSpPr>
        <p:spPr>
          <a:xfrm>
            <a:off x="3811958" y="638926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8" name="灯片编号占位符 4"/>
          <p:cNvSpPr>
            <a:spLocks noGrp="1"/>
          </p:cNvSpPr>
          <p:nvPr/>
        </p:nvSpPr>
        <p:spPr>
          <a:xfrm>
            <a:off x="8383958" y="638926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3B3BC23-D74F-40C2-A21F-4F8A97695956}" type="slidenum">
              <a:rPr lang="zh-CN" altLang="en-US" smtClean="0"/>
              <a:t>4</a:t>
            </a:fld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5240" y="1459144"/>
            <a:ext cx="4810760" cy="28562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3677" y="1464649"/>
            <a:ext cx="4685030" cy="28807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1958" y="1524884"/>
            <a:ext cx="1734568" cy="326507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36616" y="1560484"/>
            <a:ext cx="1957334" cy="290907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59308" y="4488198"/>
            <a:ext cx="4305300" cy="85725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85744" y="4492249"/>
            <a:ext cx="3879850" cy="760919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86212" y="5684880"/>
            <a:ext cx="4219575" cy="866775"/>
          </a:xfrm>
          <a:prstGeom prst="rect">
            <a:avLst/>
          </a:prstGeom>
          <a:ln w="25400">
            <a:solidFill>
              <a:srgbClr val="0070C0"/>
            </a:solidFill>
          </a:ln>
        </p:spPr>
      </p:pic>
      <p:sp>
        <p:nvSpPr>
          <p:cNvPr id="16" name="文本框 20"/>
          <p:cNvSpPr txBox="1"/>
          <p:nvPr/>
        </p:nvSpPr>
        <p:spPr>
          <a:xfrm>
            <a:off x="8940840" y="5423713"/>
            <a:ext cx="27432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altLang="zh-CN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PRL131(2023)041902</a:t>
            </a:r>
          </a:p>
          <a:p>
            <a:pPr>
              <a:buClrTx/>
              <a:buSzTx/>
              <a:buNone/>
            </a:pPr>
            <a:r>
              <a:rPr lang="de-DE" altLang="zh-CN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PRD108(2023)012017</a:t>
            </a:r>
          </a:p>
        </p:txBody>
      </p:sp>
      <p:sp>
        <p:nvSpPr>
          <p:cNvPr id="17" name="右大括号 16"/>
          <p:cNvSpPr/>
          <p:nvPr/>
        </p:nvSpPr>
        <p:spPr>
          <a:xfrm rot="5400000">
            <a:off x="5986011" y="3775660"/>
            <a:ext cx="365125" cy="3379494"/>
          </a:xfrm>
          <a:prstGeom prst="righ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V-V interaction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-457200">
              <a:buFont typeface="Wingdings" panose="05000000000000000000" pitchFamily="2" charset="2"/>
              <a:buChar char="p"/>
            </a:pPr>
            <a:r>
              <a:rPr lang="en-US" altLang="zh-CN" dirty="0"/>
              <a:t>Hidden-gauge formalism </a:t>
            </a:r>
            <a:r>
              <a:rPr lang="en-US" altLang="zh-CN" sz="1800" dirty="0">
                <a:solidFill>
                  <a:srgbClr val="7030A0"/>
                </a:solidFill>
                <a:ea typeface="+mn-ea"/>
                <a:cs typeface="Arial" panose="020B0604020202020204" pitchFamily="34" charset="0"/>
              </a:rPr>
              <a:t>Molina-</a:t>
            </a:r>
            <a:r>
              <a:rPr lang="en-US" altLang="zh-CN" sz="1800" dirty="0" err="1">
                <a:solidFill>
                  <a:srgbClr val="7030A0"/>
                </a:solidFill>
                <a:ea typeface="+mn-ea"/>
                <a:cs typeface="Arial" panose="020B0604020202020204" pitchFamily="34" charset="0"/>
              </a:rPr>
              <a:t>Branz</a:t>
            </a:r>
            <a:r>
              <a:rPr lang="en-US" altLang="zh-CN" sz="1800" dirty="0">
                <a:solidFill>
                  <a:srgbClr val="7030A0"/>
                </a:solidFill>
                <a:ea typeface="+mn-ea"/>
                <a:cs typeface="Arial" panose="020B0604020202020204" pitchFamily="34" charset="0"/>
              </a:rPr>
              <a:t>-</a:t>
            </a:r>
            <a:r>
              <a:rPr lang="en-US" altLang="zh-CN" sz="1800" dirty="0" err="1">
                <a:solidFill>
                  <a:srgbClr val="7030A0"/>
                </a:solidFill>
                <a:ea typeface="+mn-ea"/>
                <a:cs typeface="Arial" panose="020B0604020202020204" pitchFamily="34" charset="0"/>
              </a:rPr>
              <a:t>Oset</a:t>
            </a:r>
            <a:r>
              <a:rPr lang="en-US" altLang="zh-CN" sz="1800" dirty="0">
                <a:solidFill>
                  <a:srgbClr val="7030A0"/>
                </a:solidFill>
                <a:ea typeface="+mn-ea"/>
                <a:cs typeface="Arial" panose="020B0604020202020204" pitchFamily="34" charset="0"/>
              </a:rPr>
              <a:t>, PRD82(2010)014010</a:t>
            </a:r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pPr>
              <a:buFont typeface="Wingdings" panose="05000000000000000000" pitchFamily="2" charset="2"/>
              <a:buChar char="p"/>
            </a:pPr>
            <a:r>
              <a:rPr lang="en-US" altLang="zh-CN" i="1" dirty="0"/>
              <a:t>V/P </a:t>
            </a:r>
            <a:r>
              <a:rPr lang="en-US" altLang="zh-CN" dirty="0"/>
              <a:t>mesons in SU(4) flavor space </a:t>
            </a:r>
          </a:p>
          <a:p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3BC23-D74F-40C2-A21F-4F8A97695956}" type="slidenum">
              <a:rPr lang="zh-CN" altLang="en-US" smtClean="0"/>
              <a:t>5</a:t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6773" y="1886944"/>
            <a:ext cx="5524500" cy="5715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5389" y="2534188"/>
            <a:ext cx="4981575" cy="58102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7151" y="3259307"/>
            <a:ext cx="7258050" cy="55245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3961" y="4652155"/>
            <a:ext cx="4552950" cy="158115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60991" y="3856091"/>
            <a:ext cx="2571750" cy="55245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46866" y="1794072"/>
            <a:ext cx="1400175" cy="857250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55089" y="4596183"/>
            <a:ext cx="4145468" cy="165652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V-V interaction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p"/>
            </a:pPr>
            <a:r>
              <a:rPr lang="en-US" altLang="zh-CN" dirty="0"/>
              <a:t>The </a:t>
            </a:r>
            <a:r>
              <a:rPr lang="en-US" altLang="zh-CN" dirty="0" err="1"/>
              <a:t>Lagrangian</a:t>
            </a:r>
            <a:r>
              <a:rPr lang="en-US" altLang="zh-CN" dirty="0"/>
              <a:t> of four-vector and three-vector contact terms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3BC23-D74F-40C2-A21F-4F8A97695956}" type="slidenum">
              <a:rPr lang="zh-CN" altLang="en-US" smtClean="0"/>
              <a:t>6</a:t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4412" y="1897382"/>
            <a:ext cx="4683176" cy="2296557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2649" y="4412662"/>
            <a:ext cx="7706701" cy="101925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4651" y="5806538"/>
            <a:ext cx="4124325" cy="49530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48681" y="5833794"/>
            <a:ext cx="4286250" cy="495300"/>
          </a:xfrm>
          <a:prstGeom prst="rect">
            <a:avLst/>
          </a:prstGeom>
        </p:spPr>
      </p:pic>
      <p:cxnSp>
        <p:nvCxnSpPr>
          <p:cNvPr id="14" name="直接箭头连接符 13"/>
          <p:cNvCxnSpPr/>
          <p:nvPr/>
        </p:nvCxnSpPr>
        <p:spPr>
          <a:xfrm flipH="1">
            <a:off x="5968779" y="5409993"/>
            <a:ext cx="1009334" cy="396545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5" name="直接箭头连接符 14"/>
          <p:cNvCxnSpPr/>
          <p:nvPr/>
        </p:nvCxnSpPr>
        <p:spPr>
          <a:xfrm>
            <a:off x="9032682" y="5236308"/>
            <a:ext cx="198782" cy="570230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pic>
        <p:nvPicPr>
          <p:cNvPr id="21" name="图片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32073" y="2986601"/>
            <a:ext cx="1381125" cy="46672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V-V interaction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p"/>
            </a:pPr>
            <a:r>
              <a:rPr lang="en-US" altLang="zh-CN" dirty="0"/>
              <a:t> spin-projection operators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3BC23-D74F-40C2-A21F-4F8A97695956}" type="slidenum">
              <a:rPr lang="zh-CN" altLang="en-US" smtClean="0"/>
              <a:t>7</a:t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1142" y="1941312"/>
            <a:ext cx="5934277" cy="148356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0779" y="3632540"/>
            <a:ext cx="4124325" cy="4953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9816" y="4127840"/>
            <a:ext cx="4286250" cy="4953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3554036"/>
            <a:ext cx="4667250" cy="40005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63552" y="3954086"/>
            <a:ext cx="4829175" cy="981075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13821" y="4895430"/>
            <a:ext cx="7067550" cy="162877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Bethe-Salpeter equation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p"/>
            </a:pPr>
            <a:r>
              <a:rPr lang="en-US" altLang="zh-CN" dirty="0"/>
              <a:t>Bethe-Salpeter equation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3BC23-D74F-40C2-A21F-4F8A97695956}" type="slidenum">
              <a:rPr lang="zh-CN" altLang="en-US" smtClean="0"/>
              <a:t>8</a:t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8495" y="1853526"/>
            <a:ext cx="2371725" cy="51435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069" y="2396732"/>
            <a:ext cx="5634793" cy="790848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8336" y="3200253"/>
            <a:ext cx="5091595" cy="2287177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8377" y="5500103"/>
            <a:ext cx="5618588" cy="766554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78007" y="2555427"/>
            <a:ext cx="5080676" cy="720907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91405" y="3514949"/>
            <a:ext cx="5560282" cy="1121025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32029" y="5777329"/>
            <a:ext cx="2057400" cy="40005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76622" y="4931899"/>
            <a:ext cx="5797135" cy="72673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Pole and coupling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3BC23-D74F-40C2-A21F-4F8A97695956}" type="slidenum">
              <a:rPr lang="zh-CN" altLang="en-US" smtClean="0"/>
              <a:t>9</a:t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309" y="1548862"/>
            <a:ext cx="5528868" cy="222847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6177" y="4239672"/>
            <a:ext cx="5776006" cy="1591348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48793" y="1558625"/>
            <a:ext cx="6349679" cy="958442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50973" y="2909790"/>
            <a:ext cx="4219575" cy="866775"/>
          </a:xfrm>
          <a:prstGeom prst="rect">
            <a:avLst/>
          </a:prstGeom>
          <a:ln w="25400">
            <a:solidFill>
              <a:srgbClr val="0070C0"/>
            </a:solidFill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6"/>
          <a:srcRect t="4853" r="33533" b="2099"/>
          <a:stretch>
            <a:fillRect/>
          </a:stretch>
        </p:blipFill>
        <p:spPr>
          <a:xfrm>
            <a:off x="657069" y="4239672"/>
            <a:ext cx="4752329" cy="659976"/>
          </a:xfrm>
          <a:prstGeom prst="rect">
            <a:avLst/>
          </a:prstGeom>
          <a:ln w="25400">
            <a:solidFill>
              <a:srgbClr val="0070C0"/>
            </a:solidFill>
          </a:ln>
        </p:spPr>
      </p:pic>
      <p:sp>
        <p:nvSpPr>
          <p:cNvPr id="10" name="文本框 9"/>
          <p:cNvSpPr txBox="1"/>
          <p:nvPr/>
        </p:nvSpPr>
        <p:spPr>
          <a:xfrm>
            <a:off x="870668" y="5449994"/>
            <a:ext cx="61145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b="1" dirty="0">
                <a:solidFill>
                  <a:srgbClr val="7030A0"/>
                </a:solidFill>
                <a:ea typeface="+mn-ea"/>
                <a:cs typeface="Arial" panose="020B0604020202020204" pitchFamily="34" charset="0"/>
              </a:rPr>
              <a:t>Molina-</a:t>
            </a:r>
            <a:r>
              <a:rPr lang="en-US" altLang="zh-CN" sz="1800" b="1" dirty="0" err="1">
                <a:solidFill>
                  <a:srgbClr val="7030A0"/>
                </a:solidFill>
                <a:ea typeface="+mn-ea"/>
                <a:cs typeface="Arial" panose="020B0604020202020204" pitchFamily="34" charset="0"/>
              </a:rPr>
              <a:t>Branz</a:t>
            </a:r>
            <a:r>
              <a:rPr lang="en-US" altLang="zh-CN" sz="1800" b="1" dirty="0">
                <a:solidFill>
                  <a:srgbClr val="7030A0"/>
                </a:solidFill>
                <a:ea typeface="+mn-ea"/>
                <a:cs typeface="Arial" panose="020B0604020202020204" pitchFamily="34" charset="0"/>
              </a:rPr>
              <a:t>-</a:t>
            </a:r>
            <a:r>
              <a:rPr lang="en-US" altLang="zh-CN" sz="1800" b="1" dirty="0" err="1">
                <a:solidFill>
                  <a:srgbClr val="7030A0"/>
                </a:solidFill>
                <a:ea typeface="+mn-ea"/>
                <a:cs typeface="Arial" panose="020B0604020202020204" pitchFamily="34" charset="0"/>
              </a:rPr>
              <a:t>Oset</a:t>
            </a:r>
            <a:r>
              <a:rPr lang="en-US" altLang="zh-CN" sz="1800" b="1" dirty="0">
                <a:solidFill>
                  <a:srgbClr val="7030A0"/>
                </a:solidFill>
                <a:ea typeface="+mn-ea"/>
                <a:cs typeface="Arial" panose="020B0604020202020204" pitchFamily="34" charset="0"/>
              </a:rPr>
              <a:t>, PRD82(2010)014010</a:t>
            </a:r>
            <a:endParaRPr lang="zh-CN" altLang="en-US" b="1" dirty="0"/>
          </a:p>
        </p:txBody>
      </p:sp>
      <p:cxnSp>
        <p:nvCxnSpPr>
          <p:cNvPr id="14" name="直接连接符 13"/>
          <p:cNvCxnSpPr/>
          <p:nvPr/>
        </p:nvCxnSpPr>
        <p:spPr>
          <a:xfrm>
            <a:off x="389614" y="3101008"/>
            <a:ext cx="1916265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椭圆 16"/>
          <p:cNvSpPr/>
          <p:nvPr/>
        </p:nvSpPr>
        <p:spPr>
          <a:xfrm>
            <a:off x="5748793" y="5254355"/>
            <a:ext cx="2679590" cy="48963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c27dce80-f4c2-4ec1-a39f-1477bacdfff7"/>
  <p:tag name="COMMONDATA" val="eyJoZGlkIjoiNDk2Y2NjMTA2OGY2YzgxNDNlNTNhZjEzMjRhOTZiNTE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652</Words>
  <Application>Microsoft Office PowerPoint</Application>
  <PresentationFormat>宽屏</PresentationFormat>
  <Paragraphs>151</Paragraphs>
  <Slides>32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32</vt:i4>
      </vt:variant>
    </vt:vector>
  </HeadingPairs>
  <TitlesOfParts>
    <vt:vector size="40" baseType="lpstr">
      <vt:lpstr>等线</vt:lpstr>
      <vt:lpstr>华文楷体</vt:lpstr>
      <vt:lpstr>Arial</vt:lpstr>
      <vt:lpstr>Calibri</vt:lpstr>
      <vt:lpstr>Cambria Math</vt:lpstr>
      <vt:lpstr>Times New Roman</vt:lpstr>
      <vt:lpstr>Wingdings</vt:lpstr>
      <vt:lpstr>Office 主题​​</vt:lpstr>
      <vt:lpstr>开味四夸克态T_(cs ̅0)(2900)及其自旋伴随态的研究</vt:lpstr>
      <vt:lpstr>X_(0,1) (2900) at LHCb</vt:lpstr>
      <vt:lpstr>X_(0,1) (2900) (T_cs) at LHCb</vt:lpstr>
      <vt:lpstr>T_(cs ̅0) (2900) at LHCb</vt:lpstr>
      <vt:lpstr>V-V interaction</vt:lpstr>
      <vt:lpstr>V-V interaction</vt:lpstr>
      <vt:lpstr>V-V interaction</vt:lpstr>
      <vt:lpstr>Bethe-Salpeter equation</vt:lpstr>
      <vt:lpstr>Pole and coupling</vt:lpstr>
      <vt:lpstr>Spin partner T_(cs ̅2)</vt:lpstr>
      <vt:lpstr>Interpretation of T_(cs ̅0)(2900) </vt:lpstr>
      <vt:lpstr>B^-→D_s^+ K^- π^-</vt:lpstr>
      <vt:lpstr>B^-→D_s^+ K^- π^-</vt:lpstr>
      <vt:lpstr>coupling constants</vt:lpstr>
      <vt:lpstr>D(2300)-D_s K interaction</vt:lpstr>
      <vt:lpstr>Results for B^-→D_s^+ K^- π^-</vt:lpstr>
      <vt:lpstr>Results with fitted parameters</vt:lpstr>
      <vt:lpstr>Results-Fitted parameters</vt:lpstr>
      <vt:lpstr>Λ_b→K^0 D^0 Λ</vt:lpstr>
      <vt:lpstr>Formalism</vt:lpstr>
      <vt:lpstr>ΛD  interaction</vt:lpstr>
      <vt:lpstr>Results for Λ_b→K^0 D^0 Λ</vt:lpstr>
      <vt:lpstr>Results</vt:lpstr>
      <vt:lpstr>Some hints of T_(cs ̅2) </vt:lpstr>
      <vt:lpstr>B^+→D^(∗-) D^+ K^+</vt:lpstr>
      <vt:lpstr>Angular moments</vt:lpstr>
      <vt:lpstr>Results for J=0</vt:lpstr>
      <vt:lpstr>Results for J=1</vt:lpstr>
      <vt:lpstr>Results for J=2</vt:lpstr>
      <vt:lpstr> B^+→D^(∗-) D_s^+ π^+</vt:lpstr>
      <vt:lpstr>Summary</vt:lpstr>
      <vt:lpstr>招聘-有编制，不是“非升即走”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lijuan liu</dc:creator>
  <cp:lastModifiedBy>恩 王</cp:lastModifiedBy>
  <cp:revision>454</cp:revision>
  <dcterms:created xsi:type="dcterms:W3CDTF">2018-01-23T01:30:00Z</dcterms:created>
  <dcterms:modified xsi:type="dcterms:W3CDTF">2025-04-26T15:45:13Z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FFAE3EBCCD454EE8B45947695312FF18_13</vt:lpwstr>
  </property>
  <property fmtid="{D5CDD505-2E9C-101B-9397-08002B2CF9AE}" pid="3" name="KSOProductBuildVer">
    <vt:lpwstr>2052-12.1.0.20305</vt:lpwstr>
  </property>
</Properties>
</file>