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7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F9CA-368E-4CBC-91E6-2AD2D22C5D46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F4AE6-C4C8-4904-A8B3-F4D9D9AEC1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95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F4AE6-C4C8-4904-A8B3-F4D9D9AEC1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43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1DE00-EE86-EB5F-6413-443415C0D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4A9465-60C3-B645-322C-A663CEAB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3E6B8D-C2CC-5491-9A5B-D7A952C0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52F199-E392-2CCA-31B5-11923406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94919-4166-2803-FB1D-1E7066B1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CBB2A-7C1A-80E8-3CD8-0E23B884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CF1E16-A653-DF91-867F-C2EFDA6D8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39ED9F-C7D2-0412-E375-1F048081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A3DC94-9DAB-BA1A-3376-5C484CAC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A93B5-B228-F0AE-C730-52425546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7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C3974F-EF43-294D-B79E-659206F56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302FF9-9CAD-9018-E90A-D97C1A0AA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5D682E-F9FA-0D95-4E18-D74282836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D31AC4-BCD5-F299-D8A7-F79AC6EC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53CB59-F092-1815-1E16-4682A55F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25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EE659-295F-A742-96F0-157F1734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F9F7BA-5D7B-7836-B384-A0570415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F2231-4CBC-1055-0084-1E1520A4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6AB78D-D645-4BCF-84C3-CA99E823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18B72E-FC7C-80B8-866C-BE508506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6857F-3B11-F2D3-E19A-4E57D822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B563BF-5352-94E8-52D9-301AE4282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72DD2C-F52C-507E-55B6-C106311F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D1A5B1-543F-884E-9043-3152D9AA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404326-0531-0516-B754-3D5E4872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1A3B9-BB32-1C66-8C0E-625DC1F1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C78184-93EC-1CA5-37E9-06B0B8C12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05C1DC-ED28-051D-C10F-9590BD7EA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320982-EE44-019C-59C0-1DF5735C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3B4605-DC9C-8CA6-8869-D9870D4C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21BB30-8C6C-3D2E-5CC6-4AF5B769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5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ACE3E-2D2D-B09D-AA88-64B86E81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49BEA3-4EEE-22B1-544B-D8D159EDE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A69761-3D84-01B8-7DF2-D6BDB3CD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31A1F2-2B79-4888-067C-5AAA10855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811ED-F5A9-4799-4E89-F84BC39E8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38E1D2-521B-8457-7E71-18964B8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12640F-AB8F-682E-78DE-084327D1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B4CE50-A300-7C1F-5AD7-39941230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70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90CEC-3A68-3CE0-4BD6-0C593185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F24B67-D06F-9EF7-EE3A-F488D5F7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DFE37E-48AF-F036-B41F-57A72CCC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20968C-FA7A-3B52-E5FA-FD73C158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4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251067-5CA5-B47C-3CDA-E9B1CDE6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D0FEBF-E638-FDCF-1C19-A5A4D7B6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C5E930-B4EE-62F4-002B-4395F540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2FD07-DB9E-F89D-6B20-73D715CF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EF4DC0-E6FF-D26E-2BB7-F31FE3486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B275DD-CDC0-0C19-EB4A-81609E081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38D6B2-5501-2C03-2CDF-7023A0D8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42C13C-2B6E-146F-8069-AAFAAEC0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C316FC-8232-9172-91A3-2DE7DD1D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38F95-EA40-8651-9AF9-1DF5C0A4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10FF21-01CB-2F13-ED98-F502C0896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19BD86-0550-D39E-89F1-9E9BC2352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381A1-C70A-1E35-83E6-4928EAAA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C622FE-2C7D-2C02-1F1C-C88E556F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6DD96E-F53F-6980-6E34-160B7A93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31054F-1353-C95E-B3DC-2B7FAE00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753D66-31F8-B133-B2EA-BF359CCA5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3681C0-F6D7-6DC5-3BE7-C2FA9B8A1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9983-0BB7-4C20-AF31-144F82DD64E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560BB2-A9B8-E67A-D9E7-2FF9EB1B1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A37D31-71CD-BF46-5D8D-AB29FD0B4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D0EE-3B83-4CCE-999B-AE5FAFD1D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4FDC8A-D599-40C3-5866-2DFAD49177F9}"/>
              </a:ext>
            </a:extLst>
          </p:cNvPr>
          <p:cNvSpPr txBox="1"/>
          <p:nvPr/>
        </p:nvSpPr>
        <p:spPr>
          <a:xfrm>
            <a:off x="1679331" y="2646484"/>
            <a:ext cx="9548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</a:rPr>
              <a:t>Progress Report for CEPC FLM detector  with </a:t>
            </a:r>
            <a:r>
              <a:rPr lang="en-US" altLang="zh-CN" sz="4000" dirty="0" err="1">
                <a:solidFill>
                  <a:schemeClr val="accent1"/>
                </a:solidFill>
              </a:rPr>
              <a:t>SiC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8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287A35B-C012-14F5-B72F-7AE976C01BEE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39AF14-BCEF-0238-36BA-C4B969B2D02A}"/>
              </a:ext>
            </a:extLst>
          </p:cNvPr>
          <p:cNvSpPr txBox="1"/>
          <p:nvPr/>
        </p:nvSpPr>
        <p:spPr>
          <a:xfrm>
            <a:off x="184638" y="1103697"/>
            <a:ext cx="386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Noto Sans SC"/>
              </a:rPr>
              <a:t>10-bunch-crossing Simulation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E10C01-B80A-B3AF-0E73-9C48B5679A0E}"/>
              </a:ext>
            </a:extLst>
          </p:cNvPr>
          <p:cNvSpPr txBox="1"/>
          <p:nvPr/>
        </p:nvSpPr>
        <p:spPr>
          <a:xfrm>
            <a:off x="7172324" y="3255304"/>
            <a:ext cx="4046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To obtain statistical results, 100 sets of 10-bunch-crossings were simulated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00795F-2125-82EE-305C-BC9552F0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3" y="1665085"/>
            <a:ext cx="6680065" cy="467768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623252-439B-7EF5-D4CF-BCE014A451EF}"/>
              </a:ext>
            </a:extLst>
          </p:cNvPr>
          <p:cNvSpPr/>
          <p:nvPr/>
        </p:nvSpPr>
        <p:spPr>
          <a:xfrm>
            <a:off x="5414682" y="2223247"/>
            <a:ext cx="175764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468BDDF-187B-6FA6-2C85-2C52AC5A5016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C31903-18BF-BE4B-5D7F-89915AE09773}"/>
              </a:ext>
            </a:extLst>
          </p:cNvPr>
          <p:cNvSpPr txBox="1"/>
          <p:nvPr/>
        </p:nvSpPr>
        <p:spPr>
          <a:xfrm>
            <a:off x="220129" y="1062603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Precision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9ED001-6F57-61E0-9955-8D825C04FD7E}"/>
                  </a:ext>
                </a:extLst>
              </p:cNvPr>
              <p:cNvSpPr txBox="1"/>
              <p:nvPr/>
            </p:nvSpPr>
            <p:spPr>
              <a:xfrm>
                <a:off x="999841" y="2666020"/>
                <a:ext cx="8906320" cy="532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Time required for a beam bunch to complete one round: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round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=333</m:t>
                    </m:r>
                  </m:oMath>
                </a14:m>
                <a:r>
                  <a:rPr lang="en-US" altLang="zh-CN" dirty="0"/>
                  <a:t>us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89ED001-6F57-61E0-9955-8D825C04F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41" y="2666020"/>
                <a:ext cx="8906320" cy="532582"/>
              </a:xfrm>
              <a:prstGeom prst="rect">
                <a:avLst/>
              </a:prstGeom>
              <a:blipFill>
                <a:blip r:embed="rId2"/>
                <a:stretch>
                  <a:fillRect l="-548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B4FC4A-3C34-AFC5-AC56-703696B9B105}"/>
                  </a:ext>
                </a:extLst>
              </p:cNvPr>
              <p:cNvSpPr txBox="1"/>
              <p:nvPr/>
            </p:nvSpPr>
            <p:spPr>
              <a:xfrm>
                <a:off x="938294" y="3371777"/>
                <a:ext cx="7344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 </a:t>
                </a:r>
                <a:r>
                  <a:rPr lang="en-US" altLang="zh-CN" dirty="0">
                    <a:solidFill>
                      <a:srgbClr val="24292F"/>
                    </a:solidFill>
                  </a:rPr>
                  <a:t>For Higgs mode,</a:t>
                </a:r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 the bunch only exists in half of the 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=268</m:t>
                    </m:r>
                  </m:oMath>
                </a14:m>
                <a:r>
                  <a:rPr lang="en-US" altLang="zh-CN" b="0" i="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B4FC4A-3C34-AFC5-AC56-703696B9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94" y="3371777"/>
                <a:ext cx="7344059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333CA4-CC77-86AE-836A-F3E571491F4A}"/>
                  </a:ext>
                </a:extLst>
              </p:cNvPr>
              <p:cNvSpPr txBox="1"/>
              <p:nvPr/>
            </p:nvSpPr>
            <p:spPr>
              <a:xfrm>
                <a:off x="999841" y="3895996"/>
                <a:ext cx="70275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Assuming the interval between beam bunches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𝑖𝑛𝑡𝑒𝑟𝑣𝑎𝑙</m:t>
                        </m:r>
                      </m:sub>
                    </m:sSub>
                  </m:oMath>
                </a14:m>
                <a:r>
                  <a:rPr lang="en-US" altLang="zh-CN" b="0" i="0" dirty="0">
                    <a:solidFill>
                      <a:srgbClr val="FF0000"/>
                    </a:solidFill>
                    <a:effectLst/>
                  </a:rPr>
                  <a:t>=600ns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333CA4-CC77-86AE-836A-F3E571491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41" y="3895996"/>
                <a:ext cx="7027536" cy="369332"/>
              </a:xfrm>
              <a:prstGeom prst="rect">
                <a:avLst/>
              </a:prstGeom>
              <a:blipFill>
                <a:blip r:embed="rId4"/>
                <a:stretch>
                  <a:fillRect l="-6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E6452B8-63D9-4670-6A1A-88A640A9EC6C}"/>
                  </a:ext>
                </a:extLst>
              </p:cNvPr>
              <p:cNvSpPr txBox="1"/>
              <p:nvPr/>
            </p:nvSpPr>
            <p:spPr>
              <a:xfrm>
                <a:off x="649523" y="4855810"/>
                <a:ext cx="11336140" cy="821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Total signal time for one round: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</m:oMath>
                </a14:m>
                <a:r>
                  <a:rPr lang="en-US" altLang="zh-CN" dirty="0"/>
                  <a:t>*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𝑖𝑛𝑡𝑒𝑟𝑣𝑎𝑙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=160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us</m:t>
                    </m:r>
                  </m:oMath>
                </a14:m>
                <a:r>
                  <a:rPr lang="en-US" altLang="zh-CN" dirty="0"/>
                  <a:t>, and total signal time in 1ms: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ms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round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=480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us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E6452B8-63D9-4670-6A1A-88A640A9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3" y="4855810"/>
                <a:ext cx="11336140" cy="821700"/>
              </a:xfrm>
              <a:prstGeom prst="rect">
                <a:avLst/>
              </a:prstGeom>
              <a:blipFill>
                <a:blip r:embed="rId5"/>
                <a:stretch>
                  <a:fillRect l="-484" b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0D89466D-186D-3A7A-600A-A8E6431F8C2B}"/>
              </a:ext>
            </a:extLst>
          </p:cNvPr>
          <p:cNvSpPr txBox="1"/>
          <p:nvPr/>
        </p:nvSpPr>
        <p:spPr>
          <a:xfrm>
            <a:off x="649523" y="1904860"/>
            <a:ext cx="427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</a:rPr>
              <a:t>Time of signal generation within 1ms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35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393D66-E5C5-CFD9-E0EF-25C00137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113DE6-B197-4237-87E0-E6177EA785EB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1B3AC03-890B-F9A1-5A5A-09A6F11C0C0B}"/>
                  </a:ext>
                </a:extLst>
              </p:cNvPr>
              <p:cNvSpPr txBox="1"/>
              <p:nvPr/>
            </p:nvSpPr>
            <p:spPr>
              <a:xfrm>
                <a:off x="1112042" y="2653334"/>
                <a:ext cx="101961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On average, 9.55 bunch crossings are detected in one 10-bunch-crossing, so the average number of bunches detected in 1ms is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24292F"/>
                    </a:solidFill>
                  </a:rPr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1B3AC03-890B-F9A1-5A5A-09A6F11C0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2" y="2653334"/>
                <a:ext cx="10196166" cy="646331"/>
              </a:xfrm>
              <a:prstGeom prst="rect">
                <a:avLst/>
              </a:prstGeom>
              <a:blipFill>
                <a:blip r:embed="rId2"/>
                <a:stretch>
                  <a:fillRect l="-47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5CCF151-910E-EE79-E57A-3A40AF3E84E9}"/>
                  </a:ext>
                </a:extLst>
              </p:cNvPr>
              <p:cNvSpPr txBox="1"/>
              <p:nvPr/>
            </p:nvSpPr>
            <p:spPr>
              <a:xfrm>
                <a:off x="2996547" y="4114145"/>
                <a:ext cx="4125222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∗9.55=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480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us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us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=764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5CCF151-910E-EE79-E57A-3A40AF3E8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47" y="4114145"/>
                <a:ext cx="4125222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DB75DA49-048D-9629-AECF-C8BBAAC49218}"/>
              </a:ext>
            </a:extLst>
          </p:cNvPr>
          <p:cNvSpPr txBox="1"/>
          <p:nvPr/>
        </p:nvSpPr>
        <p:spPr>
          <a:xfrm>
            <a:off x="727433" y="1858256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</a:rPr>
              <a:t>the number of bunch crossings we detect within 1ms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5106A4D-3CCC-D396-1097-0388687D40EB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40C786A-3F14-ABB0-A6E7-280706E139C4}"/>
              </a:ext>
            </a:extLst>
          </p:cNvPr>
          <p:cNvSpPr txBox="1"/>
          <p:nvPr/>
        </p:nvSpPr>
        <p:spPr>
          <a:xfrm>
            <a:off x="167375" y="1012726"/>
            <a:ext cx="3403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Precision Calculation</a:t>
            </a:r>
          </a:p>
        </p:txBody>
      </p:sp>
    </p:spTree>
    <p:extLst>
      <p:ext uri="{BB962C8B-B14F-4D97-AF65-F5344CB8AC3E}">
        <p14:creationId xmlns:p14="http://schemas.microsoft.com/office/powerpoint/2010/main" val="231669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C1D14FF-964C-C84B-9732-0CB4A4A6A4A2}"/>
                  </a:ext>
                </a:extLst>
              </p:cNvPr>
              <p:cNvSpPr txBox="1"/>
              <p:nvPr/>
            </p:nvSpPr>
            <p:spPr>
              <a:xfrm>
                <a:off x="884471" y="2533412"/>
                <a:ext cx="11043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Average Number detected/collision: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=3.4, and we can get the number of total Bhabha electrons we detect in 1ms and precision: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C1D14FF-964C-C84B-9732-0CB4A4A6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1" y="2533412"/>
                <a:ext cx="11043954" cy="646331"/>
              </a:xfrm>
              <a:prstGeom prst="rect">
                <a:avLst/>
              </a:prstGeom>
              <a:blipFill>
                <a:blip r:embed="rId2"/>
                <a:stretch>
                  <a:fillRect l="-33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915C2B-6551-9DB8-0B9B-576FB181B2A9}"/>
                  </a:ext>
                </a:extLst>
              </p:cNvPr>
              <p:cNvSpPr txBox="1"/>
              <p:nvPr/>
            </p:nvSpPr>
            <p:spPr>
              <a:xfrm>
                <a:off x="1237212" y="3488455"/>
                <a:ext cx="7153969" cy="118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𝐵h𝑎𝑏h𝑎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en-US" altLang="zh-CN" dirty="0"/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= 2598                                    (double sides, 1ms)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𝐵h𝑎𝑏h𝑎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1088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*100% = 1.96%±0.06%      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double sides, 1ms</a:t>
                </a:r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915C2B-6551-9DB8-0B9B-576FB181B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12" y="3488455"/>
                <a:ext cx="7153969" cy="1185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22939A8-6A1A-B021-8D4C-E89C0BC4CA35}"/>
              </a:ext>
            </a:extLst>
          </p:cNvPr>
          <p:cNvSpPr txBox="1"/>
          <p:nvPr/>
        </p:nvSpPr>
        <p:spPr>
          <a:xfrm>
            <a:off x="622056" y="1855368"/>
            <a:ext cx="745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number of total Bhabha electrons we detect in 1ms </a:t>
            </a:r>
            <a:r>
              <a:rPr lang="en-US" altLang="zh-CN" sz="1800" dirty="0"/>
              <a:t>and precision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BDB831-AEA1-57B3-3F7F-F217BDD6E30A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25C39C-076C-6400-AF18-B90B6D31E15C}"/>
              </a:ext>
            </a:extLst>
          </p:cNvPr>
          <p:cNvSpPr txBox="1"/>
          <p:nvPr/>
        </p:nvSpPr>
        <p:spPr>
          <a:xfrm>
            <a:off x="167375" y="1156799"/>
            <a:ext cx="3403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Precision Calculation</a:t>
            </a:r>
          </a:p>
        </p:txBody>
      </p:sp>
    </p:spTree>
    <p:extLst>
      <p:ext uri="{BB962C8B-B14F-4D97-AF65-F5344CB8AC3E}">
        <p14:creationId xmlns:p14="http://schemas.microsoft.com/office/powerpoint/2010/main" val="264215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6A44DB5-5DD7-BBBF-8939-8B40B1D533D9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F5F594-9E87-0736-D48A-A40DF37A1E5D}"/>
              </a:ext>
            </a:extLst>
          </p:cNvPr>
          <p:cNvSpPr txBox="1"/>
          <p:nvPr/>
        </p:nvSpPr>
        <p:spPr>
          <a:xfrm>
            <a:off x="701186" y="1108504"/>
            <a:ext cx="36422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effectLst/>
                <a:latin typeface="Noto Sans SC"/>
              </a:rPr>
              <a:t>Incident Particle Selection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9767D3-9E03-CE2E-A1A5-7A4D96FD92B5}"/>
              </a:ext>
            </a:extLst>
          </p:cNvPr>
          <p:cNvSpPr txBox="1"/>
          <p:nvPr/>
        </p:nvSpPr>
        <p:spPr>
          <a:xfrm>
            <a:off x="622056" y="3429000"/>
            <a:ext cx="143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Select Condition</a:t>
            </a:r>
            <a:endParaRPr lang="zh-CN" altLang="en-US" dirty="0"/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4954BD68-55D0-C35D-E849-7677CD3A311A}"/>
              </a:ext>
            </a:extLst>
          </p:cNvPr>
          <p:cNvSpPr/>
          <p:nvPr/>
        </p:nvSpPr>
        <p:spPr>
          <a:xfrm>
            <a:off x="1948595" y="2945421"/>
            <a:ext cx="222007" cy="19079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FEFE82-9C9F-7D58-9251-77D1D5D23FA9}"/>
                  </a:ext>
                </a:extLst>
              </p:cNvPr>
              <p:cNvSpPr txBox="1"/>
              <p:nvPr/>
            </p:nvSpPr>
            <p:spPr>
              <a:xfrm>
                <a:off x="2279413" y="4611330"/>
                <a:ext cx="2242038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X </a:t>
                </a:r>
                <a:r>
                  <a:rPr lang="zh-CN" altLang="en-US" dirty="0"/>
                  <a:t>≤</a:t>
                </a:r>
                <a:r>
                  <a:rPr lang="en-US" altLang="zh-CN" dirty="0"/>
                  <a:t>-28*cos(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/>
                  <a:t>°)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FEFE82-9C9F-7D58-9251-77D1D5D2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13" y="4611330"/>
                <a:ext cx="2242038" cy="484043"/>
              </a:xfrm>
              <a:prstGeom prst="rect">
                <a:avLst/>
              </a:prstGeom>
              <a:blipFill>
                <a:blip r:embed="rId2"/>
                <a:stretch>
                  <a:fillRect l="-2446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E657F06-3BA5-6A10-90C6-D41E85BB8295}"/>
              </a:ext>
            </a:extLst>
          </p:cNvPr>
          <p:cNvSpPr txBox="1"/>
          <p:nvPr/>
        </p:nvSpPr>
        <p:spPr>
          <a:xfrm>
            <a:off x="2257425" y="2760755"/>
            <a:ext cx="247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90.35m</a:t>
            </a:r>
            <a:r>
              <a:rPr lang="zh-CN" altLang="en-US" dirty="0"/>
              <a:t>≤</a:t>
            </a:r>
            <a:r>
              <a:rPr lang="en-US" altLang="zh-CN" dirty="0"/>
              <a:t>S</a:t>
            </a:r>
            <a:r>
              <a:rPr lang="zh-CN" altLang="en-US" dirty="0"/>
              <a:t>≤</a:t>
            </a:r>
            <a:r>
              <a:rPr lang="en-US" altLang="zh-CN" dirty="0"/>
              <a:t>90.5m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F42557-E1FF-C91B-7432-B7AD8B17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39" y="248400"/>
            <a:ext cx="4334362" cy="3095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3676263-5473-2FD3-6CDA-4D0DF8721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611" y="3429000"/>
            <a:ext cx="4264268" cy="32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BFB42BA-E1A1-E3D1-B314-4B7B726684EF}"/>
              </a:ext>
            </a:extLst>
          </p:cNvPr>
          <p:cNvSpPr txBox="1"/>
          <p:nvPr/>
        </p:nvSpPr>
        <p:spPr>
          <a:xfrm>
            <a:off x="465585" y="93839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DD04D0-E7AF-BA95-9018-09F37AF13AF2}"/>
              </a:ext>
            </a:extLst>
          </p:cNvPr>
          <p:cNvSpPr txBox="1"/>
          <p:nvPr/>
        </p:nvSpPr>
        <p:spPr>
          <a:xfrm>
            <a:off x="182441" y="775853"/>
            <a:ext cx="4020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effectLst/>
                <a:latin typeface="Noto Sans SC"/>
              </a:rPr>
              <a:t>Incident Particle Selection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6178173-18D2-D36B-0D71-426EE4A4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9" y="1323962"/>
            <a:ext cx="3433041" cy="25728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63ECCF-54A8-B8B5-2B38-B70E02D03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01" y="1323962"/>
            <a:ext cx="3465777" cy="25983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5284B66-A396-A8F9-09EE-E8A825381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69" y="4044848"/>
            <a:ext cx="3573491" cy="26968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8E5F69A-966A-FFA1-B840-EBB8711F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566" y="4143288"/>
            <a:ext cx="3442017" cy="25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EC2A1BA-7D55-32A8-4D0B-441FD979BA39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8C83DA-9D71-2256-4EB3-77619724A2FB}"/>
              </a:ext>
            </a:extLst>
          </p:cNvPr>
          <p:cNvSpPr txBox="1"/>
          <p:nvPr/>
        </p:nvSpPr>
        <p:spPr>
          <a:xfrm>
            <a:off x="243986" y="1051242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Geometric Design</a:t>
            </a:r>
            <a:endParaRPr lang="en-US" altLang="zh-CN" sz="2000" b="0" i="0" dirty="0">
              <a:effectLst/>
              <a:latin typeface="Noto Sans SC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946BF4-B485-0349-0AC4-77AA78DA4D66}"/>
              </a:ext>
            </a:extLst>
          </p:cNvPr>
          <p:cNvSpPr txBox="1"/>
          <p:nvPr/>
        </p:nvSpPr>
        <p:spPr>
          <a:xfrm>
            <a:off x="6444760" y="3071444"/>
            <a:ext cx="5222632" cy="185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0" dirty="0">
                <a:solidFill>
                  <a:srgbClr val="24292F"/>
                </a:solidFill>
                <a:effectLst/>
              </a:rPr>
              <a:t>Geometric Dimensions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: </a:t>
            </a:r>
            <a:r>
              <a:rPr lang="en-US" altLang="zh-CN" sz="2000" dirty="0"/>
              <a:t>5mm*5mm*100um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Y direction: 6, Z direction: 30 (total 180)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One side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262157E-0CA3-0259-C1E8-4A577B3F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2063667"/>
            <a:ext cx="5111261" cy="41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E42477-320C-2DF0-7ED0-9DCE1B2A1DF6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0EFD78-A248-6C07-92E6-7CB5C0CD3FAD}"/>
              </a:ext>
            </a:extLst>
          </p:cNvPr>
          <p:cNvSpPr txBox="1"/>
          <p:nvPr/>
        </p:nvSpPr>
        <p:spPr>
          <a:xfrm>
            <a:off x="173648" y="1103697"/>
            <a:ext cx="387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Noto Sans SC"/>
              </a:rPr>
              <a:t>10-bunch-crossing Simulation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DD2FCFF-CE5B-C443-7DC4-1E422388D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0" y="2274261"/>
            <a:ext cx="4474137" cy="3141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51644B5-3D85-FD75-AFA0-73168C78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97" y="2171841"/>
            <a:ext cx="4627488" cy="32438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48D9825-89D2-F23F-E9E7-D9ACA5537833}"/>
              </a:ext>
            </a:extLst>
          </p:cNvPr>
          <p:cNvSpPr/>
          <p:nvPr/>
        </p:nvSpPr>
        <p:spPr>
          <a:xfrm>
            <a:off x="9363808" y="2549769"/>
            <a:ext cx="1485900" cy="386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9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0090B6-369F-F844-A550-86FEBE9D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113DE6-B197-4237-87E0-E6177EA785EB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A06C0A-B0B9-6AA6-2BAC-8D40CA803019}"/>
                  </a:ext>
                </a:extLst>
              </p:cNvPr>
              <p:cNvSpPr txBox="1"/>
              <p:nvPr/>
            </p:nvSpPr>
            <p:spPr>
              <a:xfrm>
                <a:off x="1112042" y="2653334"/>
                <a:ext cx="101961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On average,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9.36</a:t>
                </a:r>
                <a:r>
                  <a:rPr lang="en-US" altLang="zh-CN" dirty="0"/>
                  <a:t> bunch crossings are detected in one 10-bunch-crossing, so the average number of bunches detected in 1ms is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24292F"/>
                    </a:solidFill>
                  </a:rPr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A06C0A-B0B9-6AA6-2BAC-8D40CA803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2" y="2653334"/>
                <a:ext cx="10196166" cy="646331"/>
              </a:xfrm>
              <a:prstGeom prst="rect">
                <a:avLst/>
              </a:prstGeom>
              <a:blipFill>
                <a:blip r:embed="rId2"/>
                <a:stretch>
                  <a:fillRect l="-47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62F7AD-76F8-1292-4007-B685D7EAF6B3}"/>
                  </a:ext>
                </a:extLst>
              </p:cNvPr>
              <p:cNvSpPr txBox="1"/>
              <p:nvPr/>
            </p:nvSpPr>
            <p:spPr>
              <a:xfrm>
                <a:off x="2996547" y="4114145"/>
                <a:ext cx="4125222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𝑡𝑤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∗9.36=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480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us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us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=749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862F7AD-76F8-1292-4007-B685D7EAF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47" y="4114145"/>
                <a:ext cx="4125222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FF23F9B-4603-DF0C-9880-52F82317259A}"/>
              </a:ext>
            </a:extLst>
          </p:cNvPr>
          <p:cNvSpPr txBox="1"/>
          <p:nvPr/>
        </p:nvSpPr>
        <p:spPr>
          <a:xfrm>
            <a:off x="727433" y="1858256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</a:rPr>
              <a:t>the number of bunch crossings we detect within 1ms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6DA3E6-1AB8-E63B-2F10-B5221CCFC86E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EE4F2C-12AA-AD9D-BF4E-431916119EDE}"/>
              </a:ext>
            </a:extLst>
          </p:cNvPr>
          <p:cNvSpPr txBox="1"/>
          <p:nvPr/>
        </p:nvSpPr>
        <p:spPr>
          <a:xfrm>
            <a:off x="167375" y="1012726"/>
            <a:ext cx="3403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Precision Calculation</a:t>
            </a:r>
          </a:p>
        </p:txBody>
      </p:sp>
    </p:spTree>
    <p:extLst>
      <p:ext uri="{BB962C8B-B14F-4D97-AF65-F5344CB8AC3E}">
        <p14:creationId xmlns:p14="http://schemas.microsoft.com/office/powerpoint/2010/main" val="853916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32FEE5-1CDE-6F9D-485B-3C072BDF946F}"/>
                  </a:ext>
                </a:extLst>
              </p:cNvPr>
              <p:cNvSpPr txBox="1"/>
              <p:nvPr/>
            </p:nvSpPr>
            <p:spPr>
              <a:xfrm>
                <a:off x="884471" y="2533412"/>
                <a:ext cx="11043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Average Number detected/collision: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=3.2</a:t>
                </a:r>
                <a:r>
                  <a:rPr lang="en-US" altLang="zh-CN" dirty="0"/>
                  <a:t>, and we can get the number of total Bhabha electrons we detect in 1ms and precision: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A32FEE5-1CDE-6F9D-485B-3C072BDF9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1" y="2533412"/>
                <a:ext cx="11043954" cy="646331"/>
              </a:xfrm>
              <a:prstGeom prst="rect">
                <a:avLst/>
              </a:prstGeom>
              <a:blipFill>
                <a:blip r:embed="rId2"/>
                <a:stretch>
                  <a:fillRect l="-33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7DD4A4-CB57-FA4B-29C3-FEA780D49184}"/>
                  </a:ext>
                </a:extLst>
              </p:cNvPr>
              <p:cNvSpPr txBox="1"/>
              <p:nvPr/>
            </p:nvSpPr>
            <p:spPr>
              <a:xfrm>
                <a:off x="1237212" y="3488455"/>
                <a:ext cx="7153969" cy="118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𝐵h𝑎𝑏h𝑎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</m:oMath>
                </a14:m>
                <a:r>
                  <a:rPr lang="en-US" altLang="zh-CN" dirty="0"/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= 2396                                   (one side, 1ms)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𝐵h𝑎𝑏h𝑎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1088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/>
                  <a:t>*100% = 2.04%±0.08%      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one side, 1ms</a:t>
                </a:r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77DD4A4-CB57-FA4B-29C3-FEA780D49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12" y="3488455"/>
                <a:ext cx="7153969" cy="1185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04A4099-C120-4927-4949-3CC728E4A47B}"/>
              </a:ext>
            </a:extLst>
          </p:cNvPr>
          <p:cNvSpPr txBox="1"/>
          <p:nvPr/>
        </p:nvSpPr>
        <p:spPr>
          <a:xfrm>
            <a:off x="622056" y="1855368"/>
            <a:ext cx="745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number of total Bhabha electrons we detect in 1ms </a:t>
            </a:r>
            <a:r>
              <a:rPr lang="en-US" altLang="zh-CN" sz="1800" dirty="0"/>
              <a:t>and precision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FBD7F9-5BB3-8AC9-F9FF-614FA6C46350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9EAB00-B944-E550-A771-53AB7191834F}"/>
              </a:ext>
            </a:extLst>
          </p:cNvPr>
          <p:cNvSpPr txBox="1"/>
          <p:nvPr/>
        </p:nvSpPr>
        <p:spPr>
          <a:xfrm>
            <a:off x="167375" y="1156799"/>
            <a:ext cx="3403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Precision Calculation</a:t>
            </a:r>
          </a:p>
        </p:txBody>
      </p:sp>
    </p:spTree>
    <p:extLst>
      <p:ext uri="{BB962C8B-B14F-4D97-AF65-F5344CB8AC3E}">
        <p14:creationId xmlns:p14="http://schemas.microsoft.com/office/powerpoint/2010/main" val="334014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C030699-9673-AA24-575F-51E4A23236D9}"/>
              </a:ext>
            </a:extLst>
          </p:cNvPr>
          <p:cNvSpPr txBox="1"/>
          <p:nvPr/>
        </p:nvSpPr>
        <p:spPr>
          <a:xfrm>
            <a:off x="501162" y="56270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OUTLINE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9B3DAD-D11A-C538-783A-FC50FB2CFF57}"/>
              </a:ext>
            </a:extLst>
          </p:cNvPr>
          <p:cNvSpPr txBox="1"/>
          <p:nvPr/>
        </p:nvSpPr>
        <p:spPr>
          <a:xfrm>
            <a:off x="1230925" y="1905022"/>
            <a:ext cx="462475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Description about CEPC FLM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Position 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effectLst/>
                <a:latin typeface="Noto Sans SC"/>
              </a:rPr>
              <a:t>Incident Particle Selection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Geometric Design</a:t>
            </a:r>
            <a:endParaRPr lang="en-US" altLang="zh-CN" sz="2000" b="0" i="0" dirty="0">
              <a:effectLst/>
              <a:latin typeface="Noto Sans SC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10-bunch-crossing Simulation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Noto Sans SC"/>
              </a:rPr>
              <a:t>Precision Calculation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Noto Sans SC"/>
              </a:rPr>
              <a:t>Position 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Noto Sans SC"/>
              </a:rPr>
              <a:t>Conclusion and Next to do</a:t>
            </a:r>
          </a:p>
        </p:txBody>
      </p:sp>
    </p:spTree>
    <p:extLst>
      <p:ext uri="{BB962C8B-B14F-4D97-AF65-F5344CB8AC3E}">
        <p14:creationId xmlns:p14="http://schemas.microsoft.com/office/powerpoint/2010/main" val="3351769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D46B5B5-9B82-14FA-8F68-BB3EE6849147}"/>
              </a:ext>
            </a:extLst>
          </p:cNvPr>
          <p:cNvSpPr txBox="1"/>
          <p:nvPr/>
        </p:nvSpPr>
        <p:spPr>
          <a:xfrm>
            <a:off x="474785" y="413238"/>
            <a:ext cx="535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Conclusion and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Next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to</a:t>
            </a:r>
            <a:r>
              <a:rPr lang="zh-CN" altLang="en-US" sz="3200" dirty="0">
                <a:solidFill>
                  <a:schemeClr val="accent1"/>
                </a:solidFill>
              </a:rPr>
              <a:t> </a:t>
            </a:r>
            <a:r>
              <a:rPr lang="en-US" altLang="zh-CN" sz="3200" dirty="0">
                <a:solidFill>
                  <a:schemeClr val="accent1"/>
                </a:solidFill>
              </a:rPr>
              <a:t>do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6FC513-7FDA-DDB5-9B71-59EE74727AF1}"/>
              </a:ext>
            </a:extLst>
          </p:cNvPr>
          <p:cNvSpPr txBox="1"/>
          <p:nvPr/>
        </p:nvSpPr>
        <p:spPr>
          <a:xfrm>
            <a:off x="553916" y="1182633"/>
            <a:ext cx="220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Conclusion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872594-8994-FE28-DD8E-3AE8DB0A63BD}"/>
              </a:ext>
            </a:extLst>
          </p:cNvPr>
          <p:cNvSpPr txBox="1"/>
          <p:nvPr/>
        </p:nvSpPr>
        <p:spPr>
          <a:xfrm>
            <a:off x="626085" y="1811451"/>
            <a:ext cx="10640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4292F"/>
                </a:solidFill>
                <a:effectLst/>
              </a:rPr>
              <a:t>Without considering the trigger, under normal beam alignment conditions, the </a:t>
            </a:r>
            <a:r>
              <a:rPr lang="en-US" altLang="zh-CN" dirty="0">
                <a:solidFill>
                  <a:srgbClr val="24292F"/>
                </a:solidFill>
              </a:rPr>
              <a:t>precision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 of the luminosity monitoring detectors at positions 1 and 3 are </a:t>
            </a:r>
            <a:r>
              <a:rPr lang="en-US" altLang="zh-CN" dirty="0"/>
              <a:t>1.96%±0.06%</a:t>
            </a:r>
            <a:r>
              <a:rPr lang="en-US" altLang="zh-CN" b="0" i="0" dirty="0">
                <a:solidFill>
                  <a:srgbClr val="24292F"/>
                </a:solidFill>
                <a:effectLst/>
              </a:rPr>
              <a:t> and </a:t>
            </a:r>
            <a:r>
              <a:rPr lang="en-US" altLang="zh-CN" dirty="0"/>
              <a:t>2.04%±</a:t>
            </a:r>
            <a:r>
              <a:rPr lang="en-US" altLang="zh-CN"/>
              <a:t>0.08%,</a:t>
            </a:r>
            <a:r>
              <a:rPr lang="en-US" altLang="zh-CN" b="0" i="0">
                <a:solidFill>
                  <a:srgbClr val="24292F"/>
                </a:solidFill>
                <a:effectLst/>
              </a:rPr>
              <a:t> respectively.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71422F-7943-EA8C-5CB2-4811F84C1587}"/>
              </a:ext>
            </a:extLst>
          </p:cNvPr>
          <p:cNvSpPr txBox="1"/>
          <p:nvPr/>
        </p:nvSpPr>
        <p:spPr>
          <a:xfrm>
            <a:off x="553916" y="2624935"/>
            <a:ext cx="220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/>
              <a:t>Next to do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2824BDB-EE15-FD8B-B3DF-5BAC250A9025}"/>
                  </a:ext>
                </a:extLst>
              </p:cNvPr>
              <p:cNvSpPr txBox="1"/>
              <p:nvPr/>
            </p:nvSpPr>
            <p:spPr>
              <a:xfrm>
                <a:off x="800101" y="3280130"/>
                <a:ext cx="9794630" cy="1296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Explore 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b="0" i="0" dirty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and the </a:t>
                </a:r>
                <a:r>
                  <a:rPr lang="en-US" altLang="zh-CN" b="0" i="0" dirty="0">
                    <a:solidFill>
                      <a:srgbClr val="FF0000"/>
                    </a:solidFill>
                    <a:effectLst/>
                  </a:rPr>
                  <a:t>integrated signal amplitude</a:t>
                </a:r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/Identify the number of particles corresponding to each bunch crossing(</a:t>
                </a:r>
                <a:r>
                  <a:rPr lang="en-US" altLang="zh-CN" b="0" i="0" dirty="0">
                    <a:solidFill>
                      <a:srgbClr val="FF0000"/>
                    </a:solidFill>
                    <a:effectLst/>
                  </a:rPr>
                  <a:t>BDT….</a:t>
                </a:r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b="0" i="0" dirty="0">
                    <a:solidFill>
                      <a:srgbClr val="24292F"/>
                    </a:solidFill>
                    <a:effectLst/>
                  </a:rPr>
                  <a:t>Fabrication of devices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2824BDB-EE15-FD8B-B3DF-5BAC250A9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1" y="3280130"/>
                <a:ext cx="9794630" cy="1296637"/>
              </a:xfrm>
              <a:prstGeom prst="rect">
                <a:avLst/>
              </a:prstGeom>
              <a:blipFill>
                <a:blip r:embed="rId2"/>
                <a:stretch>
                  <a:fillRect l="-373" b="-6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2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6844F8F-C9A4-B39C-ADBC-1C213E4FC6F3}"/>
              </a:ext>
            </a:extLst>
          </p:cNvPr>
          <p:cNvSpPr txBox="1"/>
          <p:nvPr/>
        </p:nvSpPr>
        <p:spPr>
          <a:xfrm>
            <a:off x="367314" y="448117"/>
            <a:ext cx="71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CEPC Fast Luminosity Feedback System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EDF60E-2398-E9E6-7BA7-0DCEA896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14" y="1234650"/>
            <a:ext cx="4360985" cy="2935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C05034-5045-C980-1A70-B2D153330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507" y="1674653"/>
            <a:ext cx="5302139" cy="7111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831757-9DC4-8600-302A-C594E3104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727" y="2486815"/>
            <a:ext cx="4514825" cy="711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C7E55E-F31C-989D-97AC-AB26C4E87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084" y="3992579"/>
            <a:ext cx="4851325" cy="27058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5067AD4-79E5-CC94-FC8B-0861795FF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14" y="4556248"/>
            <a:ext cx="5748202" cy="15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6476AA-2B5D-31E6-C0C7-4B9B54C8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5" y="2024755"/>
            <a:ext cx="7852465" cy="39540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41AD26C-3348-D75C-3B0C-72C0B1111EFC}"/>
              </a:ext>
            </a:extLst>
          </p:cNvPr>
          <p:cNvSpPr txBox="1"/>
          <p:nvPr/>
        </p:nvSpPr>
        <p:spPr>
          <a:xfrm>
            <a:off x="367314" y="448117"/>
            <a:ext cx="71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CEPC Fast Luminosity Feedback System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6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18B6D37-3E61-E477-5ED2-59F4EF442F72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BB23EC-715E-E96F-B5A2-8DDDA35351CF}"/>
              </a:ext>
            </a:extLst>
          </p:cNvPr>
          <p:cNvSpPr txBox="1"/>
          <p:nvPr/>
        </p:nvSpPr>
        <p:spPr>
          <a:xfrm>
            <a:off x="243987" y="1345896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effectLst/>
                <a:latin typeface="Noto Sans SC"/>
              </a:rPr>
              <a:t>Incident Particle Selection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A91F8B-AFC4-5659-1926-D4C6FD8FEECA}"/>
              </a:ext>
            </a:extLst>
          </p:cNvPr>
          <p:cNvSpPr txBox="1"/>
          <p:nvPr/>
        </p:nvSpPr>
        <p:spPr>
          <a:xfrm>
            <a:off x="400049" y="3178323"/>
            <a:ext cx="143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Select Condition</a:t>
            </a:r>
            <a:endParaRPr lang="zh-CN" altLang="en-US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9A10EB07-FB09-6068-A222-862C034E2CE5}"/>
              </a:ext>
            </a:extLst>
          </p:cNvPr>
          <p:cNvSpPr/>
          <p:nvPr/>
        </p:nvSpPr>
        <p:spPr>
          <a:xfrm>
            <a:off x="1726588" y="2694744"/>
            <a:ext cx="222007" cy="19079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EA40CE-E841-8A03-C7B1-323FCEC2C08C}"/>
              </a:ext>
            </a:extLst>
          </p:cNvPr>
          <p:cNvSpPr txBox="1"/>
          <p:nvPr/>
        </p:nvSpPr>
        <p:spPr>
          <a:xfrm>
            <a:off x="2057406" y="4378514"/>
            <a:ext cx="188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|x| </a:t>
            </a:r>
            <a:r>
              <a:rPr lang="zh-CN" altLang="en-US" dirty="0"/>
              <a:t>≥</a:t>
            </a:r>
            <a:r>
              <a:rPr lang="en-US" altLang="zh-CN" dirty="0"/>
              <a:t>28*cos(51°)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319C5AD-E4D3-D670-54CD-D9657786ED6D}"/>
              </a:ext>
            </a:extLst>
          </p:cNvPr>
          <p:cNvSpPr txBox="1"/>
          <p:nvPr/>
        </p:nvSpPr>
        <p:spPr>
          <a:xfrm>
            <a:off x="2057406" y="2538260"/>
            <a:ext cx="199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10m</a:t>
            </a:r>
            <a:r>
              <a:rPr lang="zh-CN" altLang="en-US" dirty="0"/>
              <a:t>≤</a:t>
            </a:r>
            <a:r>
              <a:rPr lang="en-US" altLang="zh-CN" dirty="0"/>
              <a:t>S</a:t>
            </a:r>
            <a:r>
              <a:rPr lang="zh-CN" altLang="en-US" dirty="0"/>
              <a:t>≤</a:t>
            </a:r>
            <a:r>
              <a:rPr lang="en-US" altLang="zh-CN" dirty="0"/>
              <a:t>10.2m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33CC7F-2636-5169-FCD4-11C0C4AB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17" y="2569131"/>
            <a:ext cx="7220283" cy="21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40BF9FD-8931-1C2C-80FA-4C1DADC5E615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15DA14-E50F-E55F-4D5A-F31E985DDF97}"/>
              </a:ext>
            </a:extLst>
          </p:cNvPr>
          <p:cNvSpPr txBox="1"/>
          <p:nvPr/>
        </p:nvSpPr>
        <p:spPr>
          <a:xfrm>
            <a:off x="243987" y="1345896"/>
            <a:ext cx="4020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effectLst/>
                <a:latin typeface="Noto Sans SC"/>
              </a:rPr>
              <a:t>Incident Particle Selection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809C23-3E8F-6D82-F3CE-DB2E0963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34" y="2131516"/>
            <a:ext cx="4555957" cy="32652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AA2AF8-858B-F2E2-C86F-4E2186FBC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44" y="2131515"/>
            <a:ext cx="4522889" cy="332850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36084C7-757A-1710-4807-D601009E678D}"/>
              </a:ext>
            </a:extLst>
          </p:cNvPr>
          <p:cNvSpPr txBox="1"/>
          <p:nvPr/>
        </p:nvSpPr>
        <p:spPr>
          <a:xfrm>
            <a:off x="1163088" y="5782226"/>
            <a:ext cx="22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z=(s-10)*1000mm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65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2A17495-FFF7-A8FE-D00C-E7EF6323FA18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48D940-28E4-4C9C-7AD2-8E5868E06ADD}"/>
              </a:ext>
            </a:extLst>
          </p:cNvPr>
          <p:cNvSpPr txBox="1"/>
          <p:nvPr/>
        </p:nvSpPr>
        <p:spPr>
          <a:xfrm>
            <a:off x="226403" y="1119648"/>
            <a:ext cx="4020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effectLst/>
                <a:latin typeface="Noto Sans SC"/>
              </a:rPr>
              <a:t>Incident Particle Selection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A8E5D5D-889E-E440-25F1-75A5F3A1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04" y="1727641"/>
            <a:ext cx="3164113" cy="23895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AA74BE-C172-98BE-0419-1AB6E853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78" y="1685893"/>
            <a:ext cx="3335516" cy="24730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1EA17A-DD82-21E9-B0F2-6502E9153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34" y="4255615"/>
            <a:ext cx="3164113" cy="23930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0B3668-C731-5FD9-B862-145FA5878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19" y="4255615"/>
            <a:ext cx="3237975" cy="24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0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0030631-FBE3-149F-928A-17BD1F60C5B8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4ABB36-86B7-C5A4-FC6A-BD0ABF37779A}"/>
              </a:ext>
            </a:extLst>
          </p:cNvPr>
          <p:cNvSpPr txBox="1"/>
          <p:nvPr/>
        </p:nvSpPr>
        <p:spPr>
          <a:xfrm>
            <a:off x="243986" y="1051242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Geometric Design</a:t>
            </a:r>
            <a:endParaRPr lang="en-US" altLang="zh-CN" sz="2000" b="0" i="0" dirty="0">
              <a:effectLst/>
              <a:latin typeface="Noto Sans SC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4829F2C-6C3F-FB05-0632-98DCFDF7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86" y="1904453"/>
            <a:ext cx="6097464" cy="43653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0AC7C5-DD75-6D9F-B69C-7FE46AE29AA2}"/>
              </a:ext>
            </a:extLst>
          </p:cNvPr>
          <p:cNvSpPr txBox="1"/>
          <p:nvPr/>
        </p:nvSpPr>
        <p:spPr>
          <a:xfrm>
            <a:off x="6444760" y="3071444"/>
            <a:ext cx="5222632" cy="185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0" dirty="0">
                <a:solidFill>
                  <a:srgbClr val="24292F"/>
                </a:solidFill>
                <a:effectLst/>
              </a:rPr>
              <a:t>Geometric Dimensions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: </a:t>
            </a:r>
            <a:r>
              <a:rPr lang="en-US" altLang="zh-CN" sz="2000" dirty="0"/>
              <a:t>5mm*5mm*100um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Y direction: 10, Z direction: 40 (total 400)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Double sides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02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F9A912-8161-5658-8A51-8CB1FEE0F44F}"/>
              </a:ext>
            </a:extLst>
          </p:cNvPr>
          <p:cNvSpPr txBox="1"/>
          <p:nvPr/>
        </p:nvSpPr>
        <p:spPr>
          <a:xfrm>
            <a:off x="622056" y="382642"/>
            <a:ext cx="216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Position 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02FD61-3823-BA36-7871-8A977971DD75}"/>
              </a:ext>
            </a:extLst>
          </p:cNvPr>
          <p:cNvSpPr txBox="1"/>
          <p:nvPr/>
        </p:nvSpPr>
        <p:spPr>
          <a:xfrm>
            <a:off x="173648" y="1103697"/>
            <a:ext cx="387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Noto Sans SC"/>
              </a:rPr>
              <a:t>10-bunch-crossing Simulation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4B07D-CF1E-10E4-0852-4DA4D7ED1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7" y="1609310"/>
            <a:ext cx="9691322" cy="35921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6A2D87-EA37-D602-5C8C-BB4F78F3A284}"/>
              </a:ext>
            </a:extLst>
          </p:cNvPr>
          <p:cNvSpPr txBox="1"/>
          <p:nvPr/>
        </p:nvSpPr>
        <p:spPr>
          <a:xfrm>
            <a:off x="1345222" y="2133655"/>
            <a:ext cx="262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Detector negative X-axis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FC9B3A-B9A7-8410-BB32-1BFFD4B6D44A}"/>
              </a:ext>
            </a:extLst>
          </p:cNvPr>
          <p:cNvSpPr txBox="1"/>
          <p:nvPr/>
        </p:nvSpPr>
        <p:spPr>
          <a:xfrm>
            <a:off x="6403730" y="2253816"/>
            <a:ext cx="262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Detector positive X-axis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6A356F-21CD-EF92-9713-5750E99DE4CF}"/>
              </a:ext>
            </a:extLst>
          </p:cNvPr>
          <p:cNvSpPr txBox="1"/>
          <p:nvPr/>
        </p:nvSpPr>
        <p:spPr>
          <a:xfrm>
            <a:off x="526073" y="5294856"/>
            <a:ext cx="1166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In 10 bunch crossings, a response was generated in the detector 9 times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 At t=60ns, no electrons hit the detection area, the detector did not respond, so the signal was interrupted at t=60ns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In the simulation, the time interval for each bunch crossing is set to 10ns, while the bunch crossing interval for CEPC is 600ns. Therefore, a 10-bunch-crossing can represent the response of the detector within 6us.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7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668</Words>
  <Application>Microsoft Office PowerPoint</Application>
  <PresentationFormat>宽屏</PresentationFormat>
  <Paragraphs>89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Noto Sans SC</vt:lpstr>
      <vt:lpstr>等线</vt:lpstr>
      <vt:lpstr>等线 Light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雁鹏 李</dc:creator>
  <cp:lastModifiedBy>雁鹏 李</cp:lastModifiedBy>
  <cp:revision>6</cp:revision>
  <dcterms:created xsi:type="dcterms:W3CDTF">2025-01-04T08:45:13Z</dcterms:created>
  <dcterms:modified xsi:type="dcterms:W3CDTF">2025-01-07T02:44:56Z</dcterms:modified>
</cp:coreProperties>
</file>