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0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3BA35-B5C2-4117-B28D-A049810C6333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BD12EC-3ACE-4051-AED2-DC21B608C6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254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03FFAA-93A4-C197-EF00-56B1A5D0D2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F4B1DD1-4BAC-CF72-188B-68840AB06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10C229C-8FA9-20BC-1E68-C4FC6B13D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9B3DE-01BF-4511-A2AB-E766BA32CAC8}" type="datetime1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C9FD648-92DD-0233-CCE1-767656696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AED05C7-DD2B-A11E-76E0-28DD01ED6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09B1-B9C0-458B-ACC8-F096232058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1767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5455EF-830C-94C0-5D16-83D0E962A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F6E7195-2F55-B70B-9D5A-8812AF0494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17F55F6-FBD9-9B93-A087-205DFB703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059B-BFD2-45B1-8232-26A5E1AA54EB}" type="datetime1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DCE008F-256F-45C4-B87A-9CD657DE0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72A0D71-50CE-16D9-BF03-96423F1C4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09B1-B9C0-458B-ACC8-F096232058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0645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2AAB231-B0E3-D318-0009-01989BC4EB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E85DD20-447B-69D1-CAA3-2DAFFEA5C0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A2F3FE-3846-40AA-27A0-435BE21B0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CA553-9864-4D4A-A959-97C786E5B5CE}" type="datetime1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8465F23-958C-8071-F63C-6F723AC17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E401174-1CF9-2994-B91A-197D7A28A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09B1-B9C0-458B-ACC8-F096232058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5413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2878C6-C7C0-C9E9-93FB-523862947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A7D45F-90DC-E5E2-E425-3B87DCE9B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71C864-563C-8728-0CA0-243B44E8B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6EBA4-2026-494B-8158-87568774FD0E}" type="datetime1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4202A28-08A3-6AF6-246D-D6986F3DA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4F85E2D-8805-9A5B-1607-5F44F0105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09B1-B9C0-458B-ACC8-F096232058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0077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57F51A-0079-5072-B723-F33D884A5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B1A9A3F-558B-5E38-BFC1-5CEEC2B5D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EF91C22-6D2D-E4D5-DFF3-13C44D1B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74FEA-1B7F-4D63-9076-F84AEA897228}" type="datetime1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F0825B1-CD08-D86E-84EA-F1AF4BF04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515DC7B-F2AD-F301-A028-BC9BD3042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09B1-B9C0-458B-ACC8-F096232058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338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AA1BEB-AECD-6EDB-F083-ADFD1CC03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877F4F-4B42-FB6F-B862-96DDBF2AD5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21F9291-A58B-38A9-2B71-D2B0CFFF45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4F22425-17B8-CCCD-873E-A4BA27B9A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143E7-57CF-4058-BCAA-03C7D0A010A8}" type="datetime1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BFAE88C-74D1-C91A-61FC-0E44E873D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F798342-8ADC-B0FE-1228-EEA7D1A56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09B1-B9C0-458B-ACC8-F096232058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178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742CFD-541E-B3DE-3C22-AED2DFAC1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3A35D7A-2816-8939-965A-9E8D5BEBF0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0F97C8A-8BFF-C26B-3F76-4F3B962601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0D40358-A2B2-8DEB-E5FE-A3FC4119D8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D6A4170-896B-6565-C4A7-7F465B5C49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B575E2F-AB37-5A5E-AC9E-A7858743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759FD-74E5-4419-A1CB-4F2D76782D0A}" type="datetime1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FC8FE3B-E69A-ADF7-7ABE-4B680CB21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D652792-B0FC-5C97-8C6A-8E24CED34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09B1-B9C0-458B-ACC8-F096232058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8361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C6E7A0-4303-8194-98B5-CCB500918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C78064B-07D0-896F-ECF3-C2D4137FA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8809A-11AB-462C-A8D2-BFA75340F5B0}" type="datetime1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B13B17A-752C-DC36-DD4E-148547CC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FC02491-43BA-EDA6-B6BF-E97AB7062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09B1-B9C0-458B-ACC8-F096232058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4684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11F79D6-FC60-34E0-6C24-73554A47F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73B0-6668-4076-B0E1-04D84ECBCF1B}" type="datetime1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04B4244-F66C-F545-9FF4-860C7870D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0ABF04E-1F31-BE18-7208-32851D9C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09B1-B9C0-458B-ACC8-F096232058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8013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234534-653A-A47F-5ECF-98657BEDE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6897E51-80BD-430F-8106-6A03B4B2F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10CEA77-8196-EA56-0E64-B632C7D76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0B0F9B8-A924-0E79-ED66-A399C86E5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2218-9C7A-49BA-BBC1-441A0D843352}" type="datetime1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B44FDE7-F91E-09AD-6450-B4E33F920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3270F90-8DD8-888A-E9A2-87462F4E4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09B1-B9C0-458B-ACC8-F096232058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42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94824D-B2E6-7524-D239-8C2B62C55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E30BBE5-E406-09F0-19C7-70BE866840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D48BCB0-5514-58B7-594D-45D219B03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CE8D4C3-0480-A2D4-329F-1EE4F75B1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5CAC0-CAB7-4AEC-80CA-3D40E13AE671}" type="datetime1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BC8BFC6-1C28-30DA-8D5B-855825D58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D54A92F-AB51-7C62-F257-0630D2935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09B1-B9C0-458B-ACC8-F096232058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567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FA19E70-94B3-62C8-386E-1F321437D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7A9099D-9186-1D33-0F6C-84474E000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4B2DEA-A2FC-5740-F031-A1E4069810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66AE9-CB1E-43CB-AC9F-61D0D3F6FA84}" type="datetime1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CC59ABB-4B6B-2369-0499-4550B51D60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8D2F5D-040A-576B-8C21-D81CFF26C8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F09B1-B9C0-458B-ACC8-F096232058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3476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993BFB40-1DBF-9927-8A96-5AD0C21EADD1}"/>
              </a:ext>
            </a:extLst>
          </p:cNvPr>
          <p:cNvSpPr txBox="1"/>
          <p:nvPr/>
        </p:nvSpPr>
        <p:spPr>
          <a:xfrm>
            <a:off x="1914064" y="2391481"/>
            <a:ext cx="892785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4000" dirty="0">
                <a:solidFill>
                  <a:schemeClr val="accent1"/>
                </a:solidFill>
              </a:rPr>
              <a:t>Progress Report for CEPC FLM detector  with </a:t>
            </a:r>
            <a:r>
              <a:rPr lang="en-US" altLang="zh-CN" sz="4000" dirty="0" err="1">
                <a:solidFill>
                  <a:schemeClr val="accent1"/>
                </a:solidFill>
              </a:rPr>
              <a:t>SiC</a:t>
            </a:r>
            <a:endParaRPr lang="zh-CN" altLang="en-US" sz="4000" dirty="0">
              <a:solidFill>
                <a:schemeClr val="accent1"/>
              </a:solidFill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82029AAC-686C-6A2C-7162-518E67B607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14064" cy="1617188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2DF5E5C7-57C8-1508-3327-B492CE0E9D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759" y="104469"/>
            <a:ext cx="2822900" cy="140825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FBD9AF2B-D2F2-EF7D-23E1-D3254E3F3A89}"/>
              </a:ext>
            </a:extLst>
          </p:cNvPr>
          <p:cNvSpPr txBox="1"/>
          <p:nvPr/>
        </p:nvSpPr>
        <p:spPr>
          <a:xfrm>
            <a:off x="4621659" y="4141839"/>
            <a:ext cx="3693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0" i="0" dirty="0">
                <a:solidFill>
                  <a:srgbClr val="24292F"/>
                </a:solidFill>
                <a:effectLst/>
                <a:latin typeface="Noto Sans SC"/>
              </a:rPr>
              <a:t>Reporter</a:t>
            </a:r>
            <a:r>
              <a:rPr lang="zh-CN" altLang="en-US" sz="2800" b="0" i="0" dirty="0">
                <a:solidFill>
                  <a:srgbClr val="24292F"/>
                </a:solidFill>
                <a:effectLst/>
                <a:latin typeface="Noto Sans SC"/>
              </a:rPr>
              <a:t>： </a:t>
            </a:r>
            <a:r>
              <a:rPr lang="en-US" altLang="zh-CN" sz="2800" b="0" i="0" dirty="0" err="1">
                <a:solidFill>
                  <a:srgbClr val="24292F"/>
                </a:solidFill>
                <a:effectLst/>
                <a:latin typeface="Noto Sans SC"/>
              </a:rPr>
              <a:t>Yanpeng</a:t>
            </a:r>
            <a:r>
              <a:rPr lang="en-US" altLang="zh-CN" sz="2800" b="0" i="0" dirty="0">
                <a:solidFill>
                  <a:srgbClr val="24292F"/>
                </a:solidFill>
                <a:effectLst/>
                <a:latin typeface="Noto Sans SC"/>
              </a:rPr>
              <a:t> Li</a:t>
            </a:r>
            <a:endParaRPr lang="zh-CN" altLang="en-US" sz="2800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86485FF8-24F3-544B-57B8-7A5D66A74D64}"/>
              </a:ext>
            </a:extLst>
          </p:cNvPr>
          <p:cNvSpPr txBox="1"/>
          <p:nvPr/>
        </p:nvSpPr>
        <p:spPr>
          <a:xfrm>
            <a:off x="5591907" y="4907312"/>
            <a:ext cx="1310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2025.02.11</a:t>
            </a:r>
            <a:endParaRPr lang="zh-CN" altLang="en-US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50CBAB5E-9089-5F8B-C9C6-666E3696E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09B1-B9C0-458B-ACC8-F0962320589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203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8689177F-795A-521D-B2AB-C08201A36EB7}"/>
              </a:ext>
            </a:extLst>
          </p:cNvPr>
          <p:cNvSpPr txBox="1"/>
          <p:nvPr/>
        </p:nvSpPr>
        <p:spPr>
          <a:xfrm>
            <a:off x="720970" y="6858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accent1"/>
                </a:solidFill>
              </a:rPr>
              <a:t>OUTLINE</a:t>
            </a:r>
            <a:endParaRPr lang="zh-CN" altLang="en-US" sz="3200" dirty="0">
              <a:solidFill>
                <a:schemeClr val="accent1"/>
              </a:solidFill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F1475FC-EF8A-4E33-7BC4-626E62CB604D}"/>
              </a:ext>
            </a:extLst>
          </p:cNvPr>
          <p:cNvSpPr txBox="1"/>
          <p:nvPr/>
        </p:nvSpPr>
        <p:spPr>
          <a:xfrm>
            <a:off x="1222131" y="2529277"/>
            <a:ext cx="9328638" cy="1892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000" dirty="0"/>
              <a:t>Detect precision @50MW Higgs mode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000" dirty="0"/>
              <a:t>The relationship between the integral of the current and N0 at Position 1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000" dirty="0"/>
              <a:t>Conclusion and Next to do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000" dirty="0"/>
              <a:t>About the reply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DBC9A79C-F668-F22D-6C3F-8F8B56F76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09B1-B9C0-458B-ACC8-F0962320589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4847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F6D75013-C55D-B738-F939-F19890EDC027}"/>
              </a:ext>
            </a:extLst>
          </p:cNvPr>
          <p:cNvSpPr txBox="1"/>
          <p:nvPr/>
        </p:nvSpPr>
        <p:spPr>
          <a:xfrm>
            <a:off x="411041" y="391435"/>
            <a:ext cx="700087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accent1"/>
                </a:solidFill>
              </a:rPr>
              <a:t>Detect precision @50MW Higgs mode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976FF5EF-192A-C1F4-9AC5-3907792A3B32}"/>
                  </a:ext>
                </a:extLst>
              </p:cNvPr>
              <p:cNvSpPr txBox="1"/>
              <p:nvPr/>
            </p:nvSpPr>
            <p:spPr>
              <a:xfrm>
                <a:off x="323118" y="1323170"/>
                <a:ext cx="7344059" cy="7099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b="0" i="0" dirty="0">
                    <a:solidFill>
                      <a:srgbClr val="24292F"/>
                    </a:solidFill>
                    <a:effectLst/>
                  </a:rPr>
                  <a:t> </a:t>
                </a:r>
                <a:r>
                  <a:rPr lang="en-US" altLang="zh-CN" dirty="0">
                    <a:solidFill>
                      <a:srgbClr val="24292F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8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8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sz="28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𝑏𝑢𝑛𝑐h</m:t>
                        </m:r>
                      </m:sub>
                    </m:sSub>
                    <m:r>
                      <a:rPr lang="en-US" altLang="zh-CN" sz="2800" b="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</a:rPr>
                      <m:t>=268∗</m:t>
                    </m:r>
                    <m:f>
                      <m:fPr>
                        <m:ctrlPr>
                          <a:rPr lang="en-US" altLang="zh-CN" sz="28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altLang="zh-CN" sz="28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altLang="zh-CN" sz="2800" b="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2800" b="0" i="0" dirty="0">
                    <a:solidFill>
                      <a:srgbClr val="FF0000"/>
                    </a:solidFill>
                    <a:effectLst/>
                  </a:rPr>
                  <a:t>= 447 </a:t>
                </a:r>
                <a:r>
                  <a:rPr lang="en-US" altLang="zh-CN" sz="2800" dirty="0"/>
                  <a:t>@50MW</a:t>
                </a:r>
                <a:r>
                  <a:rPr lang="en-US" altLang="zh-CN" sz="2800" b="0" i="0" dirty="0">
                    <a:effectLst/>
                  </a:rPr>
                  <a:t> </a:t>
                </a:r>
                <a:endParaRPr lang="zh-CN" altLang="en-US" sz="2800" dirty="0"/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976FF5EF-192A-C1F4-9AC5-3907792A3B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118" y="1323170"/>
                <a:ext cx="7344059" cy="709938"/>
              </a:xfrm>
              <a:prstGeom prst="rect">
                <a:avLst/>
              </a:prstGeom>
              <a:blipFill>
                <a:blip r:embed="rId2"/>
                <a:stretch>
                  <a:fillRect b="-1025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FB79EA55-2A41-7A42-64E5-D59CA9D8221D}"/>
                  </a:ext>
                </a:extLst>
              </p:cNvPr>
              <p:cNvSpPr txBox="1"/>
              <p:nvPr/>
            </p:nvSpPr>
            <p:spPr>
              <a:xfrm>
                <a:off x="481379" y="2195402"/>
                <a:ext cx="609746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dirty="0">
                    <a:solidFill>
                      <a:srgbClr val="24292F"/>
                    </a:solidFill>
                  </a:rPr>
                  <a:t>T</a:t>
                </a:r>
                <a:r>
                  <a:rPr lang="en-US" altLang="zh-CN" b="0" i="0" dirty="0">
                    <a:solidFill>
                      <a:srgbClr val="24292F"/>
                    </a:solidFill>
                    <a:effectLst/>
                  </a:rPr>
                  <a:t>he interval between beam bunches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𝑖𝑛𝑡𝑒𝑟𝑣𝑎𝑙</m:t>
                        </m:r>
                      </m:sub>
                    </m:sSub>
                  </m:oMath>
                </a14:m>
                <a:r>
                  <a:rPr lang="en-US" altLang="zh-CN" b="0" i="0" dirty="0">
                    <a:solidFill>
                      <a:srgbClr val="FF0000"/>
                    </a:solidFill>
                    <a:effectLst/>
                  </a:rPr>
                  <a:t>=600ns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FB79EA55-2A41-7A42-64E5-D59CA9D822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379" y="2195402"/>
                <a:ext cx="6097464" cy="369332"/>
              </a:xfrm>
              <a:prstGeom prst="rect">
                <a:avLst/>
              </a:prstGeom>
              <a:blipFill>
                <a:blip r:embed="rId3"/>
                <a:stretch>
                  <a:fillRect l="-900" t="-8197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F73CC974-74BC-5E11-B5AC-DD75ECFB6B2C}"/>
                  </a:ext>
                </a:extLst>
              </p:cNvPr>
              <p:cNvSpPr txBox="1"/>
              <p:nvPr/>
            </p:nvSpPr>
            <p:spPr>
              <a:xfrm>
                <a:off x="481379" y="2943332"/>
                <a:ext cx="7153969" cy="1185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𝐵h𝑎𝑏h𝑎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𝑏𝑐</m:t>
                        </m:r>
                      </m:sub>
                    </m:sSub>
                  </m:oMath>
                </a14:m>
                <a:r>
                  <a:rPr lang="en-US" altLang="zh-CN" dirty="0"/>
                  <a:t> *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dirty="0"/>
                  <a:t> = 4330                                    (double sides, 1ms)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𝐵h𝑎𝑏h𝑎</m:t>
                                </m:r>
                              </m:sub>
                            </m:sSub>
                          </m:e>
                        </m:rad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4330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altLang="zh-CN" dirty="0"/>
                  <a:t>*100% = 1.52%±0.01%        </a:t>
                </a:r>
                <a:r>
                  <a:rPr lang="zh-CN" altLang="en-US" dirty="0"/>
                  <a:t>（</a:t>
                </a:r>
                <a:r>
                  <a:rPr lang="en-US" altLang="zh-CN" dirty="0"/>
                  <a:t>double sides, 1ms</a:t>
                </a:r>
                <a:r>
                  <a:rPr lang="zh-CN" altLang="en-US" dirty="0"/>
                  <a:t>）</a:t>
                </a:r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F73CC974-74BC-5E11-B5AC-DD75ECFB6B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379" y="2943332"/>
                <a:ext cx="7153969" cy="11854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文本框 9">
            <a:extLst>
              <a:ext uri="{FF2B5EF4-FFF2-40B4-BE49-F238E27FC236}">
                <a16:creationId xmlns:a16="http://schemas.microsoft.com/office/drawing/2014/main" id="{59751872-3AE4-ACB2-634A-064A470081B9}"/>
              </a:ext>
            </a:extLst>
          </p:cNvPr>
          <p:cNvSpPr txBox="1"/>
          <p:nvPr/>
        </p:nvSpPr>
        <p:spPr>
          <a:xfrm>
            <a:off x="7790269" y="3305225"/>
            <a:ext cx="2189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(Position 1)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EC38B960-51A6-0ABE-A1E2-CCE3179F8BD8}"/>
                  </a:ext>
                </a:extLst>
              </p:cNvPr>
              <p:cNvSpPr txBox="1"/>
              <p:nvPr/>
            </p:nvSpPr>
            <p:spPr>
              <a:xfrm>
                <a:off x="481378" y="4569909"/>
                <a:ext cx="7153969" cy="1185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𝐵h𝑎𝑏h𝑎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𝑏𝑐</m:t>
                        </m:r>
                      </m:sub>
                    </m:sSub>
                  </m:oMath>
                </a14:m>
                <a:r>
                  <a:rPr lang="en-US" altLang="zh-CN" dirty="0"/>
                  <a:t>*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dirty="0"/>
                  <a:t> = 3993                                   (one side, 1ms)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𝐵h𝑎𝑏h𝑎</m:t>
                                </m:r>
                              </m:sub>
                            </m:sSub>
                          </m:e>
                        </m:rad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3993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altLang="zh-CN" dirty="0"/>
                  <a:t>*100% = 1.58%±0.02%        </a:t>
                </a:r>
                <a:r>
                  <a:rPr lang="zh-CN" altLang="en-US" dirty="0"/>
                  <a:t>（</a:t>
                </a:r>
                <a:r>
                  <a:rPr lang="en-US" altLang="zh-CN" dirty="0"/>
                  <a:t>one side, 1ms</a:t>
                </a:r>
                <a:r>
                  <a:rPr lang="zh-CN" altLang="en-US" dirty="0"/>
                  <a:t>）</a:t>
                </a:r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EC38B960-51A6-0ABE-A1E2-CCE3179F8B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378" y="4569909"/>
                <a:ext cx="7153969" cy="11854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文本框 11">
            <a:extLst>
              <a:ext uri="{FF2B5EF4-FFF2-40B4-BE49-F238E27FC236}">
                <a16:creationId xmlns:a16="http://schemas.microsoft.com/office/drawing/2014/main" id="{7C27FC51-18D1-C98B-54B0-BE7C9B2BABB4}"/>
              </a:ext>
            </a:extLst>
          </p:cNvPr>
          <p:cNvSpPr txBox="1"/>
          <p:nvPr/>
        </p:nvSpPr>
        <p:spPr>
          <a:xfrm>
            <a:off x="7790269" y="4931802"/>
            <a:ext cx="2189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(Position 3)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46BE4DB8-BCD0-0122-F60F-C1EDBC5AE9A2}"/>
              </a:ext>
            </a:extLst>
          </p:cNvPr>
          <p:cNvCxnSpPr>
            <a:cxnSpLocks/>
          </p:cNvCxnSpPr>
          <p:nvPr/>
        </p:nvCxnSpPr>
        <p:spPr>
          <a:xfrm>
            <a:off x="553915" y="4334608"/>
            <a:ext cx="89769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69A6836E-95DA-B206-26F3-C2B725DB2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09B1-B9C0-458B-ACC8-F0962320589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4578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69F1CFCC-5E84-1BDD-D609-286DD34E1F74}"/>
              </a:ext>
            </a:extLst>
          </p:cNvPr>
          <p:cNvSpPr txBox="1"/>
          <p:nvPr/>
        </p:nvSpPr>
        <p:spPr>
          <a:xfrm>
            <a:off x="349493" y="297984"/>
            <a:ext cx="1089586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accent1"/>
                </a:solidFill>
              </a:rPr>
              <a:t>The integral of the current versus N0 at Position 1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2D0FF913-3D09-2A25-5A92-C86EA186C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93" y="1234044"/>
            <a:ext cx="7273437" cy="2698948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91214195-9B65-0243-CA3D-CD36AB1EF985}"/>
              </a:ext>
            </a:extLst>
          </p:cNvPr>
          <p:cNvSpPr txBox="1"/>
          <p:nvPr/>
        </p:nvSpPr>
        <p:spPr>
          <a:xfrm>
            <a:off x="983804" y="1619839"/>
            <a:ext cx="2479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FF0000"/>
                </a:solidFill>
              </a:rPr>
              <a:t>Detector negative X-axis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8B952CA0-8B50-B094-E717-6A6B2781B2DD}"/>
              </a:ext>
            </a:extLst>
          </p:cNvPr>
          <p:cNvSpPr txBox="1"/>
          <p:nvPr/>
        </p:nvSpPr>
        <p:spPr>
          <a:xfrm>
            <a:off x="4416166" y="1619839"/>
            <a:ext cx="26289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FF0000"/>
                </a:solidFill>
              </a:rPr>
              <a:t>Detector positive X-axis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ECF1009-2703-028F-732A-872B2B0D12A9}"/>
              </a:ext>
            </a:extLst>
          </p:cNvPr>
          <p:cNvSpPr txBox="1"/>
          <p:nvPr/>
        </p:nvSpPr>
        <p:spPr>
          <a:xfrm>
            <a:off x="450814" y="5088951"/>
            <a:ext cx="96704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b="0" i="0" dirty="0">
                <a:solidFill>
                  <a:srgbClr val="24292F"/>
                </a:solidFill>
                <a:effectLst/>
              </a:rPr>
              <a:t>Integrate over each 10-bunch-crossing  </a:t>
            </a:r>
            <a:r>
              <a:rPr lang="en-US" altLang="zh-CN" dirty="0">
                <a:solidFill>
                  <a:srgbClr val="24292F"/>
                </a:solidFill>
              </a:rPr>
              <a:t>(100ns, simulation ~ 6μs, reality)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b="0" i="0" dirty="0">
                <a:solidFill>
                  <a:srgbClr val="24292F"/>
                </a:solidFill>
                <a:effectLst/>
              </a:rPr>
              <a:t>all pixels with response on both sides of the detect area.</a:t>
            </a:r>
            <a:r>
              <a:rPr lang="en-US" altLang="zh-CN" b="0" i="0" dirty="0">
                <a:solidFill>
                  <a:srgbClr val="24292F"/>
                </a:solidFill>
                <a:effectLst/>
                <a:latin typeface="Noto Sans SC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rgbClr val="24292F"/>
                </a:solidFill>
                <a:latin typeface="+mn-ea"/>
              </a:rPr>
              <a:t>I</a:t>
            </a:r>
            <a:r>
              <a:rPr lang="en-US" altLang="zh-CN" b="0" i="0" dirty="0">
                <a:solidFill>
                  <a:srgbClr val="24292F"/>
                </a:solidFill>
                <a:effectLst/>
                <a:latin typeface="+mn-ea"/>
              </a:rPr>
              <a:t>ntegration step: 1ps, Simpson’s integration method.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b="0" i="0" dirty="0">
                <a:solidFill>
                  <a:srgbClr val="24292F"/>
                </a:solidFill>
                <a:effectLst/>
                <a:latin typeface="+mn-ea"/>
              </a:rPr>
              <a:t>Record the integration results of 100 sets of 10-bunch-crossings to obtain statistical results.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26C3DF26-8E67-F36B-BE91-56EC25198E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3699" y="1773728"/>
            <a:ext cx="4606981" cy="3310543"/>
          </a:xfrm>
          <a:prstGeom prst="rect">
            <a:avLst/>
          </a:prstGeom>
        </p:spPr>
      </p:pic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F623620-C958-A4AC-4FC1-1CD0BB036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09B1-B9C0-458B-ACC8-F0962320589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7326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078F98C9-4A2F-4A27-F7AC-A5FD1D04D92C}"/>
              </a:ext>
            </a:extLst>
          </p:cNvPr>
          <p:cNvSpPr txBox="1"/>
          <p:nvPr/>
        </p:nvSpPr>
        <p:spPr>
          <a:xfrm>
            <a:off x="349493" y="297984"/>
            <a:ext cx="1089586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accent1"/>
                </a:solidFill>
              </a:rPr>
              <a:t>The integral of the current versus N0 at Position 1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BF12F6A2-FC34-341D-1DEE-60B0DFE1EB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73" y="1337064"/>
            <a:ext cx="6116108" cy="458708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A7CAA17A-8719-BB66-C98F-FDF2C0B20C83}"/>
                  </a:ext>
                </a:extLst>
              </p:cNvPr>
              <p:cNvSpPr txBox="1"/>
              <p:nvPr/>
            </p:nvSpPr>
            <p:spPr>
              <a:xfrm>
                <a:off x="7441659" y="3137170"/>
                <a:ext cx="3589507" cy="1123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20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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fit:</a:t>
                </a:r>
              </a:p>
              <a:p>
                <a:pPr>
                  <a:lnSpc>
                    <a:spcPct val="200000"/>
                  </a:lnSpc>
                </a:pPr>
                <a:r>
                  <a:rPr lang="en-US" altLang="zh-CN" dirty="0"/>
                  <a:t>y=0.74x-0.03</a:t>
                </a: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A7CAA17A-8719-BB66-C98F-FDF2C0B20C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1659" y="3137170"/>
                <a:ext cx="3589507" cy="1123513"/>
              </a:xfrm>
              <a:prstGeom prst="rect">
                <a:avLst/>
              </a:prstGeom>
              <a:blipFill>
                <a:blip r:embed="rId3"/>
                <a:stretch>
                  <a:fillRect l="-1528" b="-815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灯片编号占位符 7">
            <a:extLst>
              <a:ext uri="{FF2B5EF4-FFF2-40B4-BE49-F238E27FC236}">
                <a16:creationId xmlns:a16="http://schemas.microsoft.com/office/drawing/2014/main" id="{759FAC5B-E7CA-843A-C575-366042382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09B1-B9C0-458B-ACC8-F0962320589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8733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E6816176-3E62-17FB-BCAB-4AF5E7BF0712}"/>
              </a:ext>
            </a:extLst>
          </p:cNvPr>
          <p:cNvSpPr txBox="1"/>
          <p:nvPr/>
        </p:nvSpPr>
        <p:spPr>
          <a:xfrm>
            <a:off x="177531" y="278931"/>
            <a:ext cx="609437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accent1"/>
                </a:solidFill>
              </a:rPr>
              <a:t>Conclusion and Next to do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A571E74-E9C7-3AE0-F4D1-4BC6B02E20FC}"/>
              </a:ext>
            </a:extLst>
          </p:cNvPr>
          <p:cNvSpPr txBox="1"/>
          <p:nvPr/>
        </p:nvSpPr>
        <p:spPr>
          <a:xfrm>
            <a:off x="366205" y="1162614"/>
            <a:ext cx="20948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/>
              <a:t>Conclusion</a:t>
            </a:r>
            <a:endParaRPr lang="zh-CN" altLang="en-US" sz="2400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DFAD871-1A3A-207C-B7D7-ED6A2C816A85}"/>
              </a:ext>
            </a:extLst>
          </p:cNvPr>
          <p:cNvSpPr txBox="1"/>
          <p:nvPr/>
        </p:nvSpPr>
        <p:spPr>
          <a:xfrm>
            <a:off x="620746" y="1748089"/>
            <a:ext cx="10950507" cy="18921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/>
              <a:t>Detect precision @50MW Higgs mode is 1.52%±0.01% (Position 1) and 1.58%±0.02% (Position 3), respectively.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b="0" i="0" dirty="0">
                <a:solidFill>
                  <a:srgbClr val="24292F"/>
                </a:solidFill>
                <a:effectLst/>
              </a:rPr>
              <a:t>The current integral has a linear relationship with N0, therefore N0 can be inferred based on the current integral.</a:t>
            </a:r>
            <a:endParaRPr lang="en-US" altLang="zh-CN" sz="2000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8AC76175-2191-D8A2-2E2A-98791E00585A}"/>
              </a:ext>
            </a:extLst>
          </p:cNvPr>
          <p:cNvSpPr txBox="1"/>
          <p:nvPr/>
        </p:nvSpPr>
        <p:spPr>
          <a:xfrm>
            <a:off x="366205" y="3851569"/>
            <a:ext cx="20073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/>
              <a:t>Next to do</a:t>
            </a:r>
            <a:endParaRPr lang="zh-CN" altLang="en-US" sz="2400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10D322C1-B97D-8581-A057-6B98907B559E}"/>
              </a:ext>
            </a:extLst>
          </p:cNvPr>
          <p:cNvSpPr txBox="1"/>
          <p:nvPr/>
        </p:nvSpPr>
        <p:spPr>
          <a:xfrm>
            <a:off x="620746" y="4524593"/>
            <a:ext cx="11211939" cy="9687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en-US" altLang="zh-CN" sz="2000" dirty="0"/>
              <a:t>The relationship between the integral of the current and N0 at Position 3 (Data file </a:t>
            </a:r>
            <a:r>
              <a:rPr lang="en-US" altLang="zh-CN" sz="2000" b="0" i="0" dirty="0">
                <a:solidFill>
                  <a:srgbClr val="24292F"/>
                </a:solidFill>
                <a:effectLst/>
                <a:latin typeface="+mn-ea"/>
              </a:rPr>
              <a:t>calibration</a:t>
            </a:r>
            <a:r>
              <a:rPr lang="en-US" altLang="zh-CN" sz="2000" dirty="0"/>
              <a:t>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en-US" altLang="zh-CN" sz="2000" b="0" i="0" dirty="0">
                <a:solidFill>
                  <a:srgbClr val="24292F"/>
                </a:solidFill>
                <a:effectLst/>
                <a:latin typeface="+mn-ea"/>
              </a:rPr>
              <a:t>study the impact of photons</a:t>
            </a:r>
            <a:r>
              <a:rPr lang="en-US" altLang="zh-CN" sz="2000" dirty="0">
                <a:latin typeface="+mn-ea"/>
              </a:rPr>
              <a:t> </a:t>
            </a:r>
          </a:p>
        </p:txBody>
      </p:sp>
      <p:sp>
        <p:nvSpPr>
          <p:cNvPr id="16" name="灯片编号占位符 15">
            <a:extLst>
              <a:ext uri="{FF2B5EF4-FFF2-40B4-BE49-F238E27FC236}">
                <a16:creationId xmlns:a16="http://schemas.microsoft.com/office/drawing/2014/main" id="{8A353467-46F1-67B7-DD9B-B39BA61FF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09B1-B9C0-458B-ACC8-F0962320589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5103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B8816AF-4401-E720-5D80-A561E4E2F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09B1-B9C0-458B-ACC8-F09623205895}" type="slidenum">
              <a:rPr lang="zh-CN" altLang="en-US" smtClean="0"/>
              <a:t>7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FB830C26-3E77-F484-2397-982BBB577E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439" y="1448209"/>
            <a:ext cx="11441122" cy="4629796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4435CA32-6D0A-493A-E710-68216D5C5FC6}"/>
              </a:ext>
            </a:extLst>
          </p:cNvPr>
          <p:cNvSpPr txBox="1"/>
          <p:nvPr/>
        </p:nvSpPr>
        <p:spPr>
          <a:xfrm>
            <a:off x="375439" y="487607"/>
            <a:ext cx="298322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accent1"/>
                </a:solidFill>
              </a:rPr>
              <a:t>About the reply</a:t>
            </a:r>
          </a:p>
        </p:txBody>
      </p:sp>
    </p:spTree>
    <p:extLst>
      <p:ext uri="{BB962C8B-B14F-4D97-AF65-F5344CB8AC3E}">
        <p14:creationId xmlns:p14="http://schemas.microsoft.com/office/powerpoint/2010/main" val="3080823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307</Words>
  <Application>Microsoft Office PowerPoint</Application>
  <PresentationFormat>宽屏</PresentationFormat>
  <Paragraphs>42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Noto Sans SC</vt:lpstr>
      <vt:lpstr>等线</vt:lpstr>
      <vt:lpstr>等线 Light</vt:lpstr>
      <vt:lpstr>Arial</vt:lpstr>
      <vt:lpstr>Cambria Math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雁鹏 李</dc:creator>
  <cp:lastModifiedBy>雁鹏 李</cp:lastModifiedBy>
  <cp:revision>3</cp:revision>
  <dcterms:created xsi:type="dcterms:W3CDTF">2025-02-06T02:42:45Z</dcterms:created>
  <dcterms:modified xsi:type="dcterms:W3CDTF">2025-02-11T02:41:42Z</dcterms:modified>
</cp:coreProperties>
</file>