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61" r:id="rId5"/>
    <p:sldId id="258" r:id="rId6"/>
    <p:sldId id="274" r:id="rId7"/>
    <p:sldId id="277" r:id="rId8"/>
    <p:sldId id="265" r:id="rId9"/>
    <p:sldId id="262" r:id="rId10"/>
    <p:sldId id="282" r:id="rId11"/>
    <p:sldId id="284" r:id="rId12"/>
    <p:sldId id="28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2025-1-10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7.xml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微条探测器桶部</a:t>
            </a:r>
            <a:r>
              <a:rPr lang="zh-CN" altLang="en-US" dirty="0">
                <a:effectLst/>
              </a:rPr>
              <a:t>设计</a:t>
            </a:r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</a:rPr>
              <a:t>符晨曦</a:t>
            </a:r>
            <a:endParaRPr lang="zh-CN" altLang="en-US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2025.1.10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r>
              <a:rPr lang="zh-CN" altLang="en-US"/>
              <a:t>与展望</a:t>
            </a:r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r>
              <a:rPr lang="zh-CN" altLang="en-US"/>
              <a:t>两种方案对比</a:t>
            </a:r>
            <a:r>
              <a:rPr lang="zh-CN" altLang="en-US"/>
              <a:t>如下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下一步</a:t>
            </a:r>
            <a:r>
              <a:rPr lang="zh-CN" altLang="en-US"/>
              <a:t>计划：</a:t>
            </a:r>
            <a:endParaRPr lang="zh-CN" altLang="en-US"/>
          </a:p>
          <a:p>
            <a:pPr lvl="1"/>
            <a:r>
              <a:rPr lang="zh-CN" altLang="en-US"/>
              <a:t>完善方案二的排布，给出完整的模块排布</a:t>
            </a:r>
            <a:r>
              <a:rPr lang="zh-CN" altLang="en-US"/>
              <a:t>建模</a:t>
            </a:r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7700" y="2409825"/>
          <a:ext cx="10515600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33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方案</a:t>
                      </a:r>
                      <a:r>
                        <a:rPr lang="zh-CN" altLang="en-US"/>
                        <a:t>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方案</a:t>
                      </a:r>
                      <a:r>
                        <a:rPr lang="zh-CN" altLang="en-US"/>
                        <a:t>二</a:t>
                      </a:r>
                      <a:endParaRPr lang="zh-CN" altLang="en-US"/>
                    </a:p>
                  </a:txBody>
                  <a:tcPr/>
                </a:tc>
              </a:tr>
              <a:tr h="373380"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zh-CN" sz="1800">
                          <a:sym typeface="+mn-ea"/>
                        </a:rPr>
                        <a:t>σ</a:t>
                      </a:r>
                      <a:r>
                        <a:rPr lang="el-GR" altLang="zh-CN" sz="1800" baseline="-25000">
                          <a:sym typeface="+mn-ea"/>
                        </a:rPr>
                        <a:t>φ</a:t>
                      </a:r>
                      <a:r>
                        <a:rPr lang="el-GR" altLang="zh-CN" sz="1800">
                          <a:sym typeface="+mn-ea"/>
                        </a:rPr>
                        <a:t> </a:t>
                      </a:r>
                      <a:r>
                        <a:rPr lang="en-US" altLang="el-GR" sz="1800">
                          <a:sym typeface="+mn-ea"/>
                        </a:rPr>
                        <a:t>/ 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zh-CN"/>
                        <a:t>5</a:t>
                      </a:r>
                      <a:endParaRPr lang="el-GR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zh-CN"/>
                        <a:t>4.1</a:t>
                      </a:r>
                      <a:endParaRPr lang="el-GR" altLang="zh-CN"/>
                    </a:p>
                  </a:txBody>
                  <a:tcPr/>
                </a:tc>
              </a:tr>
              <a:tr h="373380"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en-US" sz="1800">
                          <a:sym typeface="+mn-ea"/>
                        </a:rPr>
                        <a:t>σ</a:t>
                      </a:r>
                      <a:r>
                        <a:rPr lang="en-US" altLang="el-GR" sz="1800" baseline="-25000">
                          <a:sym typeface="+mn-ea"/>
                        </a:rPr>
                        <a:t>z</a:t>
                      </a:r>
                      <a:r>
                        <a:rPr lang="en-US" altLang="el-GR" sz="1800">
                          <a:sym typeface="+mn-ea"/>
                        </a:rPr>
                        <a:t> / um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zh-CN"/>
                        <a:t>5</a:t>
                      </a:r>
                      <a:endParaRPr lang="el-GR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l-GR" altLang="zh-CN"/>
                        <a:t>7.1</a:t>
                      </a:r>
                      <a:endParaRPr lang="el-GR" altLang="zh-CN"/>
                    </a:p>
                  </a:txBody>
                  <a:tcPr/>
                </a:tc>
              </a:tr>
              <a:tr h="373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l-GR"/>
                        <a:t>切向模块</a:t>
                      </a:r>
                      <a:r>
                        <a:rPr lang="zh-CN" altLang="el-GR"/>
                        <a:t>密度</a:t>
                      </a:r>
                      <a:endParaRPr lang="zh-CN" altLang="el-GR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较大</a:t>
                      </a:r>
                      <a:endParaRPr lang="zh-CN" altLang="en-US"/>
                    </a:p>
                  </a:txBody>
                  <a:tcPr/>
                </a:tc>
              </a:tr>
              <a:tr h="373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l-GR"/>
                        <a:t>物质量（</a:t>
                      </a:r>
                      <a:r>
                        <a:rPr lang="zh-CN" altLang="el-GR"/>
                        <a:t>预估）</a:t>
                      </a:r>
                      <a:endParaRPr lang="zh-CN" altLang="el-GR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较大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方案一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模块与堆叠</a:t>
            </a:r>
            <a:r>
              <a:rPr lang="zh-CN" altLang="en-US">
                <a:sym typeface="+mn-ea"/>
              </a:rPr>
              <a:t>设计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8500" y="3461385"/>
            <a:ext cx="8254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微条方向与</a:t>
            </a:r>
            <a:r>
              <a:rPr lang="en-US" altLang="zh-CN"/>
              <a:t>z</a:t>
            </a:r>
            <a:r>
              <a:rPr lang="zh-CN" altLang="en-US"/>
              <a:t>方向成</a:t>
            </a:r>
            <a:r>
              <a:rPr lang="en-US" altLang="zh-CN"/>
              <a:t>45</a:t>
            </a:r>
            <a:r>
              <a:rPr lang="zh-CN" altLang="en-US"/>
              <a:t>度，与背面翻转的模块之间成</a:t>
            </a:r>
            <a:r>
              <a:rPr lang="en-US" altLang="zh-CN"/>
              <a:t>90</a:t>
            </a:r>
            <a:r>
              <a:rPr lang="zh-CN" altLang="en-US"/>
              <a:t>度角，预计</a:t>
            </a:r>
            <a:r>
              <a:rPr lang="zh-CN" altLang="en-US"/>
              <a:t>切向分辨</a:t>
            </a:r>
            <a:r>
              <a:rPr lang="en-US" altLang="zh-CN"/>
              <a:t>5</a:t>
            </a:r>
            <a:r>
              <a:rPr lang="en-US" altLang="zh-CN"/>
              <a:t>um</a:t>
            </a:r>
            <a:endParaRPr lang="zh-CN" altLang="en-US"/>
          </a:p>
        </p:txBody>
      </p:sp>
      <p:pic>
        <p:nvPicPr>
          <p:cNvPr id="22" name="图片 21" descr="屏幕截图 2025-01-09 164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995" y="1304290"/>
            <a:ext cx="10256520" cy="2171700"/>
          </a:xfrm>
          <a:prstGeom prst="rect">
            <a:avLst/>
          </a:prstGeom>
        </p:spPr>
      </p:pic>
      <p:pic>
        <p:nvPicPr>
          <p:cNvPr id="23" name="图片 22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50605" y="1584325"/>
            <a:ext cx="1062355" cy="10623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00910" y="6101715"/>
            <a:ext cx="779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邻近的</a:t>
            </a:r>
            <a:r>
              <a:rPr lang="en-US" altLang="zh-CN">
                <a:sym typeface="+mn-ea"/>
              </a:rPr>
              <a:t>stave</a:t>
            </a:r>
            <a:r>
              <a:rPr lang="zh-CN" altLang="en-US">
                <a:sym typeface="+mn-ea"/>
              </a:rPr>
              <a:t>之间互相平行且对齐，互相交叠，遮蔽</a:t>
            </a:r>
            <a:r>
              <a:rPr lang="en-US" altLang="zh-CN">
                <a:sym typeface="+mn-ea"/>
              </a:rPr>
              <a:t>ASIC</a:t>
            </a:r>
            <a:r>
              <a:rPr lang="zh-CN" altLang="en-US">
                <a:sym typeface="+mn-ea"/>
              </a:rPr>
              <a:t>区域带来的</a:t>
            </a:r>
            <a:r>
              <a:rPr lang="zh-CN" altLang="en-US">
                <a:sym typeface="+mn-ea"/>
              </a:rPr>
              <a:t>死区</a:t>
            </a:r>
            <a:endParaRPr lang="zh-CN" altLang="en-US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DC/DC</a:t>
            </a:r>
            <a:r>
              <a:rPr lang="zh-CN" altLang="en-US">
                <a:sym typeface="+mn-ea"/>
              </a:rPr>
              <a:t>、光缆接口等预计放置在如图的模块外露部分</a:t>
            </a:r>
            <a:endParaRPr lang="zh-CN" altLang="en-US">
              <a:sym typeface="+mn-ea"/>
            </a:endParaRPr>
          </a:p>
        </p:txBody>
      </p:sp>
      <p:pic>
        <p:nvPicPr>
          <p:cNvPr id="25" name="图片 24" descr="屏幕截图 2025-01-09 164422"/>
          <p:cNvPicPr>
            <a:picLocks noChangeAspect="1"/>
          </p:cNvPicPr>
          <p:nvPr/>
        </p:nvPicPr>
        <p:blipFill>
          <a:blip r:embed="rId4"/>
          <a:srcRect t="4873" b="6611"/>
          <a:stretch>
            <a:fillRect/>
          </a:stretch>
        </p:blipFill>
        <p:spPr>
          <a:xfrm>
            <a:off x="2969895" y="3829685"/>
            <a:ext cx="6252210" cy="2295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40220" y="544195"/>
            <a:ext cx="4323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模块</a:t>
            </a:r>
            <a:r>
              <a:rPr lang="en-US" altLang="zh-CN"/>
              <a:t>z</a:t>
            </a:r>
            <a:r>
              <a:rPr lang="zh-CN" altLang="en-US"/>
              <a:t>方向</a:t>
            </a:r>
            <a:r>
              <a:rPr lang="zh-CN" altLang="en-US"/>
              <a:t>排布周期</a:t>
            </a:r>
            <a:r>
              <a:rPr lang="en-US" altLang="zh-CN"/>
              <a:t>198</a:t>
            </a:r>
            <a:r>
              <a:rPr lang="en-US" altLang="zh-CN"/>
              <a:t>mm </a:t>
            </a:r>
            <a:endParaRPr lang="en-US" altLang="zh-CN"/>
          </a:p>
          <a:p>
            <a:r>
              <a:rPr lang="zh-CN" altLang="en-US"/>
              <a:t>有效长度</a:t>
            </a:r>
            <a:r>
              <a:rPr lang="en-US" altLang="zh-CN"/>
              <a:t>212mm </a:t>
            </a:r>
            <a:r>
              <a:rPr lang="zh-CN" altLang="en-US"/>
              <a:t>宽</a:t>
            </a:r>
            <a:r>
              <a:rPr lang="en-US" altLang="zh-CN"/>
              <a:t>42mm </a:t>
            </a:r>
            <a:r>
              <a:rPr lang="zh-CN" altLang="en-US"/>
              <a:t>厚</a:t>
            </a:r>
            <a:r>
              <a:rPr lang="en-US" altLang="zh-CN"/>
              <a:t>2</a:t>
            </a:r>
            <a:r>
              <a:rPr lang="en-US" altLang="zh-CN"/>
              <a:t>mm (</a:t>
            </a:r>
            <a:r>
              <a:rPr lang="zh-CN" altLang="en-US"/>
              <a:t>预估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方案一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密铺条件推导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970" y="1825625"/>
            <a:ext cx="3366770" cy="4351655"/>
          </a:xfrm>
        </p:spPr>
        <p:txBody>
          <a:bodyPr/>
          <a:p>
            <a:r>
              <a:rPr lang="zh-CN" altLang="en-US"/>
              <a:t>模块的位置可以用两个参数</a:t>
            </a:r>
            <a:r>
              <a:rPr lang="zh-CN" altLang="en-US"/>
              <a:t>刻画</a:t>
            </a:r>
            <a:endParaRPr lang="zh-CN" altLang="en-US"/>
          </a:p>
          <a:p>
            <a:pPr lvl="1"/>
            <a:r>
              <a:rPr lang="zh-CN" altLang="en-US"/>
              <a:t>离束流距离</a:t>
            </a:r>
            <a:r>
              <a:rPr lang="en-US" altLang="zh-CN"/>
              <a:t>r</a:t>
            </a:r>
            <a:endParaRPr lang="en-US" altLang="zh-CN"/>
          </a:p>
          <a:p>
            <a:pPr lvl="1"/>
            <a:r>
              <a:rPr lang="zh-CN" altLang="en-US"/>
              <a:t>自身与同</a:t>
            </a:r>
            <a:r>
              <a:rPr lang="en-US" altLang="zh-CN"/>
              <a:t>r</a:t>
            </a:r>
            <a:r>
              <a:rPr lang="zh-CN" altLang="en-US"/>
              <a:t>的圆柱面</a:t>
            </a:r>
            <a:r>
              <a:rPr lang="zh-CN" altLang="en-US"/>
              <a:t>的夹角</a:t>
            </a:r>
            <a:r>
              <a:rPr lang="el-GR" altLang="zh-CN"/>
              <a:t>φ</a:t>
            </a:r>
            <a:endParaRPr lang="el-GR" altLang="zh-CN"/>
          </a:p>
        </p:txBody>
      </p:sp>
      <p:sp>
        <p:nvSpPr>
          <p:cNvPr id="5" name="椭圆 4"/>
          <p:cNvSpPr/>
          <p:nvPr/>
        </p:nvSpPr>
        <p:spPr>
          <a:xfrm>
            <a:off x="888365" y="4104005"/>
            <a:ext cx="1800000" cy="180000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316355" y="3836670"/>
            <a:ext cx="883285" cy="53530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1195705" y="4104005"/>
            <a:ext cx="11709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784985" y="4104640"/>
            <a:ext cx="0" cy="923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24940" y="4371975"/>
            <a:ext cx="303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063115" y="3796665"/>
            <a:ext cx="303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/>
              <a:t>φ</a:t>
            </a:r>
            <a:endParaRPr lang="el-GR" altLang="en-US"/>
          </a:p>
        </p:txBody>
      </p:sp>
      <p:pic>
        <p:nvPicPr>
          <p:cNvPr id="21" name="图片 20" descr="屏幕截图 2025-01-08 220559"/>
          <p:cNvPicPr>
            <a:picLocks noChangeAspect="1"/>
          </p:cNvPicPr>
          <p:nvPr/>
        </p:nvPicPr>
        <p:blipFill>
          <a:blip r:embed="rId4"/>
          <a:srcRect l="4627" t="7345" r="2512" b="4661"/>
          <a:stretch>
            <a:fillRect/>
          </a:stretch>
        </p:blipFill>
        <p:spPr>
          <a:xfrm>
            <a:off x="7497445" y="258445"/>
            <a:ext cx="2370455" cy="11868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053955" y="1216025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探测单元</a:t>
            </a:r>
            <a:endParaRPr lang="zh-CN" altLang="en-US"/>
          </a:p>
        </p:txBody>
      </p:sp>
      <p:pic>
        <p:nvPicPr>
          <p:cNvPr id="25" name="图片 24" descr="屏幕截图 2025-01-08 2205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4627" t="7345" r="2512" b="4661"/>
          <a:stretch>
            <a:fillRect/>
          </a:stretch>
        </p:blipFill>
        <p:spPr>
          <a:xfrm rot="2700000">
            <a:off x="3295015" y="2489835"/>
            <a:ext cx="2370455" cy="1186815"/>
          </a:xfrm>
          <a:prstGeom prst="rect">
            <a:avLst/>
          </a:prstGeom>
        </p:spPr>
      </p:pic>
      <p:pic>
        <p:nvPicPr>
          <p:cNvPr id="26" name="图片 25" descr="屏幕截图 2025-01-08 22055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rcRect l="4627" t="7345" r="2512" b="4661"/>
          <a:stretch>
            <a:fillRect/>
          </a:stretch>
        </p:blipFill>
        <p:spPr>
          <a:xfrm rot="2700000">
            <a:off x="4548505" y="4138930"/>
            <a:ext cx="2370455" cy="1186815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5307330" y="3481705"/>
            <a:ext cx="39497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499610" y="3032760"/>
            <a:ext cx="0" cy="3002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7"/>
            </p:custDataLst>
          </p:nvPr>
        </p:nvCxnSpPr>
        <p:spPr>
          <a:xfrm>
            <a:off x="5745480" y="4654550"/>
            <a:ext cx="0" cy="1343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525010" y="5784215"/>
            <a:ext cx="11931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536440" y="5997575"/>
            <a:ext cx="119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l-GR"/>
              <a:t>rsin</a:t>
            </a:r>
            <a:r>
              <a:rPr lang="el-GR" altLang="zh-CN"/>
              <a:t>θ</a:t>
            </a:r>
            <a:endParaRPr lang="el-GR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5640070" y="2935605"/>
            <a:ext cx="1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必需的交错</a:t>
            </a:r>
            <a:endParaRPr lang="zh-CN" altLang="en-US"/>
          </a:p>
        </p:txBody>
      </p:sp>
      <p:sp>
        <p:nvSpPr>
          <p:cNvPr id="50" name="内容占位符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7004685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两个头尾相接的探测单元需要如红色箭头所示互相靠近，以</a:t>
            </a:r>
            <a:r>
              <a:rPr lang="zh-CN" altLang="en-US">
                <a:sym typeface="+mn-ea"/>
              </a:rPr>
              <a:t>形成死区的互相遮蔽时</a:t>
            </a:r>
            <a:endParaRPr lang="zh-CN" altLang="en-US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两个邻近的探测单元对应的两点，他们相对圆柱中轴能张成的最大角度被</a:t>
            </a:r>
            <a:r>
              <a:rPr lang="en-US" altLang="zh-CN">
                <a:sym typeface="+mn-ea"/>
              </a:rPr>
              <a:t>r</a:t>
            </a:r>
            <a:r>
              <a:rPr lang="zh-CN" altLang="en-US">
                <a:sym typeface="+mn-ea"/>
              </a:rPr>
              <a:t>和</a:t>
            </a:r>
            <a:r>
              <a:rPr lang="el-GR" altLang="en-US">
                <a:sym typeface="+mn-ea"/>
              </a:rPr>
              <a:t>φ</a:t>
            </a:r>
            <a:r>
              <a:rPr lang="zh-CN" altLang="en-US">
                <a:sym typeface="+mn-ea"/>
              </a:rPr>
              <a:t>唯一确定</a:t>
            </a:r>
            <a:endParaRPr lang="zh-CN" altLang="en-US"/>
          </a:p>
          <a:p>
            <a:r>
              <a:rPr lang="zh-CN" altLang="el-GR"/>
              <a:t>近似：两个</a:t>
            </a:r>
            <a:r>
              <a:rPr lang="zh-CN" altLang="el-GR"/>
              <a:t>探测单元能覆盖“以他们法向量之和为法向量”的平面，</a:t>
            </a:r>
            <a:r>
              <a:rPr lang="zh-CN" altLang="el-GR"/>
              <a:t>不留空隙</a:t>
            </a:r>
            <a:endParaRPr lang="zh-CN" altLang="el-GR"/>
          </a:p>
          <a:p>
            <a:r>
              <a:rPr lang="en-US" altLang="zh-CN"/>
              <a:t>rsin</a:t>
            </a:r>
            <a:r>
              <a:rPr lang="el-GR" altLang="en-US"/>
              <a:t>θ</a:t>
            </a:r>
            <a:r>
              <a:rPr lang="en-US" altLang="el-GR"/>
              <a:t>=(20-2)*2/</a:t>
            </a:r>
            <a:r>
              <a:rPr lang="en-US" altLang="el-GR">
                <a:latin typeface="Arial" panose="020B0704020202020204" pitchFamily="34" charset="0"/>
                <a:cs typeface="Arial" panose="020B0704020202020204" pitchFamily="34" charset="0"/>
              </a:rPr>
              <a:t>√</a:t>
            </a:r>
            <a:r>
              <a:rPr lang="en-US" altLang="el-GR"/>
              <a:t>2*cos(</a:t>
            </a: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+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/2</a:t>
            </a:r>
            <a:r>
              <a:rPr lang="en-US" altLang="el-GR"/>
              <a:t>)</a:t>
            </a:r>
            <a:endParaRPr lang="zh-CN" altLang="en-US"/>
          </a:p>
        </p:txBody>
      </p:sp>
      <p:cxnSp>
        <p:nvCxnSpPr>
          <p:cNvPr id="54" name="直接连接符 53"/>
          <p:cNvCxnSpPr/>
          <p:nvPr>
            <p:custDataLst>
              <p:tags r:id="rId9"/>
            </p:custDataLst>
          </p:nvPr>
        </p:nvCxnSpPr>
        <p:spPr>
          <a:xfrm>
            <a:off x="1949450" y="4267200"/>
            <a:ext cx="816610" cy="7556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0"/>
            </p:custDataLst>
          </p:nvPr>
        </p:nvCxnSpPr>
        <p:spPr>
          <a:xfrm>
            <a:off x="2181860" y="4111625"/>
            <a:ext cx="540385" cy="553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11"/>
            </p:custDataLst>
          </p:nvPr>
        </p:nvCxnSpPr>
        <p:spPr>
          <a:xfrm flipH="1">
            <a:off x="1762760" y="4315460"/>
            <a:ext cx="615315" cy="690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>
            <p:custDataLst>
              <p:tags r:id="rId12"/>
            </p:custDataLst>
          </p:nvPr>
        </p:nvSpPr>
        <p:spPr>
          <a:xfrm>
            <a:off x="2503805" y="4237355"/>
            <a:ext cx="303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/>
              <a:t>φ</a:t>
            </a:r>
            <a:endParaRPr lang="el-GR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738630" y="4464685"/>
            <a:ext cx="303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zh-CN">
                <a:sym typeface="+mn-ea"/>
              </a:rPr>
              <a:t>θ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方案一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所用模块数</a:t>
            </a:r>
            <a:r>
              <a:rPr lang="zh-CN" altLang="en-US">
                <a:sym typeface="+mn-ea"/>
              </a:rPr>
              <a:t>计算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2rsin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/2 =                           (20-2)*2/</a:t>
            </a:r>
            <a:r>
              <a:rPr lang="en-US" altLang="el-GR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√</a:t>
            </a:r>
            <a:r>
              <a:rPr lang="en-US" altLang="el-GR">
                <a:sym typeface="+mn-ea"/>
              </a:rPr>
              <a:t>2*cos(</a:t>
            </a: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+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/2</a:t>
            </a:r>
            <a:r>
              <a:rPr lang="en-US" altLang="el-GR">
                <a:sym typeface="+mn-ea"/>
              </a:rPr>
              <a:t>)</a:t>
            </a:r>
            <a:endParaRPr lang="en-US" altLang="el-GR">
              <a:sym typeface="+mn-ea"/>
            </a:endParaRPr>
          </a:p>
          <a:p>
            <a:r>
              <a:rPr lang="zh-CN" altLang="en-US"/>
              <a:t>第一层</a:t>
            </a:r>
            <a:endParaRPr lang="zh-CN" altLang="en-US"/>
          </a:p>
          <a:p>
            <a:pPr lvl="1"/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=8˚ </a:t>
            </a:r>
            <a:r>
              <a:rPr lang="en-US" altLang="zh-CN">
                <a:sym typeface="+mn-ea"/>
              </a:rPr>
              <a:t>r=240 =&gt; 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=5.97˚</a:t>
            </a:r>
            <a:endParaRPr lang="en-US" altLang="el-GR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即</a:t>
            </a:r>
            <a:r>
              <a:rPr lang="en-US" altLang="zh-CN">
                <a:sym typeface="+mn-ea"/>
              </a:rPr>
              <a:t>360</a:t>
            </a:r>
            <a:r>
              <a:rPr lang="en-US" altLang="el-GR">
                <a:sym typeface="+mn-ea"/>
              </a:rPr>
              <a:t>˚</a:t>
            </a:r>
            <a:r>
              <a:rPr lang="en-US" altLang="zh-CN">
                <a:sym typeface="+mn-ea"/>
              </a:rPr>
              <a:t>/5.97</a:t>
            </a:r>
            <a:r>
              <a:rPr lang="en-US" altLang="el-GR">
                <a:sym typeface="+mn-ea"/>
              </a:rPr>
              <a:t>˚=61</a:t>
            </a:r>
            <a:r>
              <a:rPr lang="zh-CN" altLang="en-US">
                <a:sym typeface="+mn-ea"/>
              </a:rPr>
              <a:t>个模块可以将第一层的所有角度</a:t>
            </a:r>
            <a:r>
              <a:rPr lang="zh-CN" altLang="en-US">
                <a:sym typeface="+mn-ea"/>
              </a:rPr>
              <a:t>包裹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为安装方便取</a:t>
            </a:r>
            <a:r>
              <a:rPr lang="en-US" altLang="zh-CN">
                <a:sym typeface="+mn-ea"/>
              </a:rPr>
              <a:t>64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z</a:t>
            </a:r>
            <a:r>
              <a:rPr lang="zh-CN" altLang="en-US">
                <a:sym typeface="+mn-ea"/>
              </a:rPr>
              <a:t>方向上需要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个</a:t>
            </a:r>
            <a:r>
              <a:rPr lang="zh-CN" altLang="en-US">
                <a:sym typeface="+mn-ea"/>
              </a:rPr>
              <a:t>模块以铺满</a:t>
            </a:r>
            <a:endParaRPr lang="zh-CN" altLang="en-US">
              <a:sym typeface="+mn-ea"/>
            </a:endParaRPr>
          </a:p>
          <a:p>
            <a:pPr lvl="2"/>
            <a:r>
              <a:rPr lang="en-US" altLang="zh-CN">
                <a:sym typeface="+mn-ea"/>
              </a:rPr>
              <a:t>987/198=4.98</a:t>
            </a:r>
            <a:endParaRPr lang="en-US" altLang="zh-CN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20000"/>
          </a:bodyPr>
          <a:p>
            <a:pPr fontAlgn="auto">
              <a:lnSpc>
                <a:spcPct val="100000"/>
              </a:lnSpc>
            </a:pPr>
            <a:r>
              <a:rPr lang="zh-CN" altLang="en-US"/>
              <a:t>第二层</a:t>
            </a:r>
            <a:endParaRPr lang="zh-CN" altLang="en-US"/>
          </a:p>
          <a:p>
            <a:pPr lvl="1" fontAlgn="auto">
              <a:lnSpc>
                <a:spcPct val="100000"/>
              </a:lnSpc>
            </a:pP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=6˚ </a:t>
            </a:r>
            <a:r>
              <a:rPr lang="en-US" altLang="zh-CN">
                <a:sym typeface="+mn-ea"/>
              </a:rPr>
              <a:t>r=350 =&gt; 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=4.13˚</a:t>
            </a:r>
            <a:endParaRPr lang="en-US" altLang="el-GR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en-US" altLang="el-GR">
                <a:sym typeface="+mn-ea"/>
              </a:rPr>
              <a:t>360/4.13=88</a:t>
            </a:r>
            <a:r>
              <a:rPr lang="zh-CN" altLang="en-US">
                <a:sym typeface="+mn-ea"/>
              </a:rPr>
              <a:t>个模块可以密铺</a:t>
            </a:r>
            <a:endParaRPr lang="zh-CN" altLang="en-US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z</a:t>
            </a:r>
            <a:r>
              <a:rPr lang="zh-CN" altLang="en-US">
                <a:sym typeface="+mn-ea"/>
              </a:rPr>
              <a:t>方向上需要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个模块以铺满</a:t>
            </a:r>
            <a:endParaRPr lang="zh-CN" altLang="en-US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en-US" altLang="zh-CN"/>
              <a:t>1410.4/198=7.12</a:t>
            </a:r>
            <a:endParaRPr lang="zh-CN" altLang="en-US"/>
          </a:p>
          <a:p>
            <a:pPr fontAlgn="auto">
              <a:lnSpc>
                <a:spcPct val="100000"/>
              </a:lnSpc>
            </a:pPr>
            <a:r>
              <a:rPr lang="zh-CN" altLang="en-US"/>
              <a:t>第三层</a:t>
            </a:r>
            <a:endParaRPr lang="zh-CN" altLang="en-US"/>
          </a:p>
          <a:p>
            <a:pPr lvl="1" fontAlgn="auto">
              <a:lnSpc>
                <a:spcPct val="100000"/>
              </a:lnSpc>
            </a:pP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=5.5˚ </a:t>
            </a:r>
            <a:r>
              <a:rPr lang="en-US" altLang="zh-CN">
                <a:sym typeface="+mn-ea"/>
              </a:rPr>
              <a:t>r=564 =&gt; 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=2.57˚</a:t>
            </a:r>
            <a:endParaRPr lang="en-US" altLang="el-GR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en-US" altLang="el-GR">
                <a:sym typeface="+mn-ea"/>
              </a:rPr>
              <a:t>360/2.57=141</a:t>
            </a:r>
            <a:r>
              <a:rPr lang="zh-CN" altLang="en-US">
                <a:sym typeface="+mn-ea"/>
              </a:rPr>
              <a:t>个模块可以密铺</a:t>
            </a:r>
            <a:endParaRPr lang="zh-CN" altLang="en-US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为安装方便取</a:t>
            </a:r>
            <a:r>
              <a:rPr lang="en-US" altLang="zh-CN">
                <a:sym typeface="+mn-ea"/>
              </a:rPr>
              <a:t>144</a:t>
            </a:r>
            <a:endParaRPr lang="en-US" altLang="zh-CN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z</a:t>
            </a:r>
            <a:r>
              <a:rPr lang="zh-CN" altLang="en-US">
                <a:sym typeface="+mn-ea"/>
              </a:rPr>
              <a:t>方向上需要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个模块</a:t>
            </a:r>
            <a:r>
              <a:rPr lang="zh-CN" altLang="en-US">
                <a:sym typeface="+mn-ea"/>
              </a:rPr>
              <a:t>以铺满</a:t>
            </a:r>
            <a:endParaRPr lang="zh-CN" altLang="en-US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1974/198=9.96</a:t>
            </a:r>
            <a:endParaRPr lang="en-US" altLang="zh-CN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方案一堆叠姿态</a:t>
            </a:r>
            <a:r>
              <a:rPr lang="zh-CN" altLang="en-US"/>
              <a:t>一览</a:t>
            </a:r>
            <a:endParaRPr lang="zh-CN" altLang="en-US"/>
          </a:p>
        </p:txBody>
      </p:sp>
      <p:pic>
        <p:nvPicPr>
          <p:cNvPr id="7" name="图片 6" descr="屏幕截图 2025-01-09 1703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0443" b="43847"/>
          <a:stretch>
            <a:fillRect/>
          </a:stretch>
        </p:blipFill>
        <p:spPr>
          <a:xfrm>
            <a:off x="826135" y="4720590"/>
            <a:ext cx="10158730" cy="1423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4000" y="6143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第三层，模块倾斜角</a:t>
            </a:r>
            <a:r>
              <a:rPr lang="en-US" altLang="zh-CN"/>
              <a:t>5.5</a:t>
            </a:r>
            <a:r>
              <a:rPr lang="zh-CN" altLang="en-US"/>
              <a:t>度</a:t>
            </a:r>
            <a:endParaRPr lang="zh-CN" altLang="en-US"/>
          </a:p>
        </p:txBody>
      </p:sp>
      <p:pic>
        <p:nvPicPr>
          <p:cNvPr id="6" name="图片 5" descr="屏幕截图 2025-01-09 1657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9186" b="20638"/>
          <a:stretch>
            <a:fillRect/>
          </a:stretch>
        </p:blipFill>
        <p:spPr>
          <a:xfrm>
            <a:off x="1269365" y="3151505"/>
            <a:ext cx="9272270" cy="11207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064000" y="4312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</a:t>
            </a:r>
            <a:r>
              <a:rPr lang="zh-CN" altLang="en-US"/>
              <a:t>二层，模块倾斜角</a:t>
            </a:r>
            <a:r>
              <a:rPr lang="en-US" altLang="zh-CN"/>
              <a:t>6</a:t>
            </a:r>
            <a:r>
              <a:rPr lang="zh-CN" altLang="en-US"/>
              <a:t>度</a:t>
            </a:r>
            <a:endParaRPr lang="zh-CN" altLang="en-US"/>
          </a:p>
        </p:txBody>
      </p:sp>
      <p:pic>
        <p:nvPicPr>
          <p:cNvPr id="9" name="图片 8" descr="屏幕截图 2025-01-09 1654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1402"/>
          <a:stretch>
            <a:fillRect/>
          </a:stretch>
        </p:blipFill>
        <p:spPr>
          <a:xfrm>
            <a:off x="1989455" y="1271270"/>
            <a:ext cx="7831455" cy="14738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064000" y="27641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</a:t>
            </a:r>
            <a:r>
              <a:rPr lang="zh-CN" altLang="en-US"/>
              <a:t>一层，模块倾斜角</a:t>
            </a:r>
            <a:r>
              <a:rPr lang="en-US" altLang="zh-CN"/>
              <a:t>8</a:t>
            </a:r>
            <a:r>
              <a:rPr lang="zh-CN" altLang="en-US"/>
              <a:t>度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方案一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桶部设计总览</a:t>
            </a:r>
            <a:endParaRPr lang="zh-CN" altLang="en-US"/>
          </a:p>
        </p:txBody>
      </p:sp>
      <p:pic>
        <p:nvPicPr>
          <p:cNvPr id="14" name="图片 13" descr="屏幕截图 2025-01-09 1711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58670" y="1297940"/>
            <a:ext cx="7694295" cy="545528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方案二草稿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模块与堆叠设计</a:t>
            </a:r>
            <a:endParaRPr lang="zh-CN" altLang="en-US">
              <a:sym typeface="+mn-ea"/>
            </a:endParaRPr>
          </a:p>
        </p:txBody>
      </p:sp>
      <p:pic>
        <p:nvPicPr>
          <p:cNvPr id="5" name="图片 4" descr="171736343933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54455"/>
            <a:ext cx="10261600" cy="1762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5200" y="324485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微条与</a:t>
            </a:r>
            <a:r>
              <a:rPr lang="en-US" altLang="zh-CN"/>
              <a:t>z</a:t>
            </a:r>
            <a:r>
              <a:rPr lang="zh-CN" altLang="en-US"/>
              <a:t>方向形成</a:t>
            </a:r>
            <a:r>
              <a:rPr lang="en-US" altLang="zh-CN"/>
              <a:t>30</a:t>
            </a:r>
            <a:r>
              <a:rPr lang="zh-CN" altLang="en-US"/>
              <a:t>度夹角，探测器与背面翻转的探测器形成</a:t>
            </a:r>
            <a:r>
              <a:rPr lang="en-US" altLang="zh-CN"/>
              <a:t>60</a:t>
            </a:r>
            <a:r>
              <a:rPr lang="zh-CN" altLang="en-US"/>
              <a:t>度夹角，</a:t>
            </a:r>
            <a:r>
              <a:rPr lang="zh-CN" altLang="en-US"/>
              <a:t>切向分辨预计为</a:t>
            </a:r>
            <a:r>
              <a:rPr lang="en-US" altLang="zh-CN"/>
              <a:t>4.1</a:t>
            </a:r>
            <a:r>
              <a:rPr lang="en-US" altLang="zh-CN"/>
              <a:t>um</a:t>
            </a:r>
            <a:endParaRPr lang="en-US" altLang="zh-CN"/>
          </a:p>
        </p:txBody>
      </p:sp>
      <p:pic>
        <p:nvPicPr>
          <p:cNvPr id="7" name="图片 6" descr="屏幕截图 2025-01-08 212445"/>
          <p:cNvPicPr>
            <a:picLocks noChangeAspect="1"/>
          </p:cNvPicPr>
          <p:nvPr/>
        </p:nvPicPr>
        <p:blipFill>
          <a:blip r:embed="rId2"/>
          <a:srcRect t="22390"/>
          <a:stretch>
            <a:fillRect/>
          </a:stretch>
        </p:blipFill>
        <p:spPr>
          <a:xfrm>
            <a:off x="2252980" y="3740785"/>
            <a:ext cx="7305675" cy="2190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3070" y="5726430"/>
            <a:ext cx="11325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堆叠思路，利用</a:t>
            </a:r>
            <a:r>
              <a:rPr lang="en-US" altLang="zh-CN"/>
              <a:t>30</a:t>
            </a:r>
            <a:r>
              <a:rPr lang="zh-CN" altLang="en-US"/>
              <a:t>度角的特殊性，将</a:t>
            </a:r>
            <a:r>
              <a:rPr lang="en-US" altLang="zh-CN"/>
              <a:t>stave</a:t>
            </a:r>
            <a:r>
              <a:rPr lang="zh-CN" altLang="en-US"/>
              <a:t>分为四组，每组在</a:t>
            </a:r>
            <a:r>
              <a:rPr lang="en-US" altLang="zh-CN"/>
              <a:t>z</a:t>
            </a:r>
            <a:r>
              <a:rPr lang="zh-CN" altLang="en-US"/>
              <a:t>方向做一定</a:t>
            </a:r>
            <a:r>
              <a:rPr lang="zh-CN" altLang="en-US"/>
              <a:t>偏移，第五组与第一组</a:t>
            </a:r>
            <a:r>
              <a:rPr lang="zh-CN" altLang="en-US"/>
              <a:t>重合</a:t>
            </a:r>
            <a:endParaRPr lang="zh-CN" altLang="en-US"/>
          </a:p>
          <a:p>
            <a:pPr algn="ctr"/>
            <a:r>
              <a:rPr lang="zh-CN" altLang="en-US"/>
              <a:t>密铺条件可被直接确定为</a:t>
            </a:r>
            <a:r>
              <a:rPr lang="en-US" altLang="zh-CN">
                <a:sym typeface="+mn-ea"/>
              </a:rPr>
              <a:t>rsin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=10</a:t>
            </a:r>
            <a:r>
              <a:rPr lang="en-US" altLang="el-GR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√3</a:t>
            </a:r>
            <a:r>
              <a:rPr lang="en-US" altLang="el-GR">
                <a:sym typeface="+mn-ea"/>
              </a:rPr>
              <a:t>*cos</a:t>
            </a:r>
            <a:r>
              <a:rPr lang="el-GR" altLang="en-US">
                <a:sym typeface="+mn-ea"/>
              </a:rPr>
              <a:t>φ</a:t>
            </a:r>
            <a:endParaRPr lang="el-GR" altLang="en-US">
              <a:sym typeface="+mn-ea"/>
            </a:endParaRPr>
          </a:p>
          <a:p>
            <a:pPr algn="ctr"/>
            <a:r>
              <a:rPr lang="en-US" altLang="zh-CN"/>
              <a:t>DC/DC</a:t>
            </a:r>
            <a:r>
              <a:rPr lang="zh-CN" altLang="en-US"/>
              <a:t>、光缆接口等预计放置在如图的模块外露</a:t>
            </a:r>
            <a:r>
              <a:rPr lang="zh-CN" altLang="en-US"/>
              <a:t>部分</a:t>
            </a:r>
            <a:endParaRPr lang="zh-CN" altLang="en-US"/>
          </a:p>
        </p:txBody>
      </p:sp>
      <p:pic>
        <p:nvPicPr>
          <p:cNvPr id="22" name="图片 2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60000">
            <a:off x="7350760" y="1997075"/>
            <a:ext cx="958215" cy="9582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889875" y="137160"/>
            <a:ext cx="3336925" cy="1326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模块</a:t>
            </a:r>
            <a:r>
              <a:rPr lang="en-US" altLang="zh-CN"/>
              <a:t>z</a:t>
            </a:r>
            <a:r>
              <a:rPr lang="zh-CN" altLang="en-US"/>
              <a:t>方向</a:t>
            </a:r>
            <a:r>
              <a:rPr lang="zh-CN" altLang="en-US"/>
              <a:t>排布周期</a:t>
            </a:r>
            <a:r>
              <a:rPr lang="en-US" altLang="zh-CN"/>
              <a:t>280</a:t>
            </a:r>
            <a:r>
              <a:rPr lang="en-US" altLang="zh-CN"/>
              <a:t>mm</a:t>
            </a:r>
            <a:endParaRPr lang="en-US" altLang="zh-CN"/>
          </a:p>
          <a:p>
            <a:r>
              <a:rPr lang="zh-CN" altLang="en-US"/>
              <a:t>探测单元排布周期</a:t>
            </a:r>
            <a:r>
              <a:rPr lang="en-US" altLang="zh-CN"/>
              <a:t>40</a:t>
            </a:r>
            <a:r>
              <a:rPr lang="en-US" altLang="zh-CN"/>
              <a:t>mm </a:t>
            </a:r>
            <a:endParaRPr lang="en-US" altLang="zh-CN"/>
          </a:p>
          <a:p>
            <a:r>
              <a:rPr lang="zh-CN" altLang="en-US"/>
              <a:t>有效长度</a:t>
            </a:r>
            <a:r>
              <a:rPr lang="en-US" altLang="zh-CN"/>
              <a:t>283.5</a:t>
            </a:r>
            <a:r>
              <a:rPr lang="en-US" altLang="zh-CN"/>
              <a:t>mm </a:t>
            </a:r>
            <a:r>
              <a:rPr lang="zh-CN" altLang="en-US"/>
              <a:t>宽</a:t>
            </a:r>
            <a:r>
              <a:rPr lang="en-US" altLang="zh-CN"/>
              <a:t>37.2</a:t>
            </a:r>
            <a:r>
              <a:rPr lang="en-US" altLang="zh-CN"/>
              <a:t>mm </a:t>
            </a:r>
            <a:r>
              <a:rPr lang="zh-CN" altLang="en-US"/>
              <a:t>厚</a:t>
            </a:r>
            <a:r>
              <a:rPr lang="en-US" altLang="zh-CN"/>
              <a:t>2</a:t>
            </a:r>
            <a:r>
              <a:rPr lang="en-US" altLang="zh-CN"/>
              <a:t>mm (</a:t>
            </a:r>
            <a:r>
              <a:rPr lang="zh-CN" altLang="en-US"/>
              <a:t>预估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方案二草稿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所用模块数计算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584960"/>
            <a:ext cx="5181600" cy="4919980"/>
          </a:xfrm>
        </p:spPr>
        <p:txBody>
          <a:bodyPr>
            <a:normAutofit/>
          </a:bodyPr>
          <a:p>
            <a:r>
              <a:rPr lang="en-US" altLang="zh-CN" sz="2800">
                <a:sym typeface="+mn-ea"/>
              </a:rPr>
              <a:t>2rsin</a:t>
            </a:r>
            <a:r>
              <a:rPr lang="el-GR" altLang="en-US" sz="2800">
                <a:sym typeface="+mn-ea"/>
              </a:rPr>
              <a:t>θ</a:t>
            </a:r>
            <a:r>
              <a:rPr lang="en-US" altLang="el-GR" sz="2800">
                <a:sym typeface="+mn-ea"/>
              </a:rPr>
              <a:t>/2=10</a:t>
            </a:r>
            <a:r>
              <a:rPr lang="en-US" altLang="el-GR" sz="28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√3</a:t>
            </a:r>
            <a:r>
              <a:rPr lang="en-US" altLang="el-GR" sz="2800">
                <a:sym typeface="+mn-ea"/>
              </a:rPr>
              <a:t>*cos</a:t>
            </a:r>
            <a:r>
              <a:rPr lang="el-GR" altLang="en-US" sz="2800">
                <a:sym typeface="+mn-ea"/>
              </a:rPr>
              <a:t>φ</a:t>
            </a:r>
            <a:endParaRPr lang="el-GR" altLang="en-US" sz="2800">
              <a:sym typeface="+mn-ea"/>
            </a:endParaRPr>
          </a:p>
          <a:p>
            <a:r>
              <a:rPr lang="zh-CN" altLang="el-GR" sz="2800">
                <a:sym typeface="+mn-ea"/>
              </a:rPr>
              <a:t>由于需要实现</a:t>
            </a:r>
            <a:r>
              <a:rPr lang="en-US" altLang="zh-CN" sz="2800">
                <a:sym typeface="+mn-ea"/>
              </a:rPr>
              <a:t>stave</a:t>
            </a:r>
            <a:r>
              <a:rPr lang="zh-CN" altLang="en-US" sz="2800">
                <a:sym typeface="+mn-ea"/>
              </a:rPr>
              <a:t>错位，需要额外的</a:t>
            </a:r>
            <a:r>
              <a:rPr lang="en-US" altLang="zh-CN" sz="2800">
                <a:sym typeface="+mn-ea"/>
              </a:rPr>
              <a:t>0.75</a:t>
            </a:r>
            <a:r>
              <a:rPr lang="zh-CN" altLang="en-US" sz="2800">
                <a:sym typeface="+mn-ea"/>
              </a:rPr>
              <a:t>个探测单元展宽</a:t>
            </a:r>
            <a:endParaRPr lang="el-GR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第一层</a:t>
            </a:r>
            <a:r>
              <a:rPr lang="en-US" altLang="zh-CN" sz="2800">
                <a:sym typeface="+mn-ea"/>
              </a:rPr>
              <a:t> </a:t>
            </a:r>
            <a:endParaRPr lang="en-US" altLang="zh-CN" sz="28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r=240 </a:t>
            </a:r>
            <a:r>
              <a:rPr lang="el-GR" altLang="en-US" sz="2400">
                <a:sym typeface="+mn-ea"/>
              </a:rPr>
              <a:t>φ</a:t>
            </a:r>
            <a:r>
              <a:rPr lang="en-US" altLang="el-GR" sz="2400">
                <a:sym typeface="+mn-ea"/>
              </a:rPr>
              <a:t>=11˚ </a:t>
            </a:r>
            <a:r>
              <a:rPr lang="el-GR" altLang="en-US" sz="2400">
                <a:sym typeface="+mn-ea"/>
              </a:rPr>
              <a:t>θ</a:t>
            </a:r>
            <a:r>
              <a:rPr lang="en-US" altLang="el-GR" sz="2400">
                <a:sym typeface="+mn-ea"/>
              </a:rPr>
              <a:t>=4.06˚ </a:t>
            </a:r>
            <a:endParaRPr lang="en-US" altLang="el-GR" sz="2400">
              <a:sym typeface="+mn-ea"/>
            </a:endParaRPr>
          </a:p>
          <a:p>
            <a:pPr lvl="1"/>
            <a:r>
              <a:rPr lang="zh-CN" altLang="en-US" sz="2400">
                <a:sym typeface="+mn-ea"/>
              </a:rPr>
              <a:t>需要</a:t>
            </a:r>
            <a:r>
              <a:rPr lang="en-US" altLang="zh-CN" sz="2400">
                <a:sym typeface="+mn-ea"/>
              </a:rPr>
              <a:t>89</a:t>
            </a:r>
            <a:r>
              <a:rPr lang="zh-CN" altLang="en-US" sz="2400">
                <a:sym typeface="+mn-ea"/>
              </a:rPr>
              <a:t>个模块围成一圈</a:t>
            </a:r>
            <a:endParaRPr lang="zh-CN" altLang="en-US" sz="2400">
              <a:sym typeface="+mn-ea"/>
            </a:endParaRPr>
          </a:p>
          <a:p>
            <a:pPr lvl="1"/>
            <a:r>
              <a:rPr lang="zh-CN" altLang="en-US" sz="2400">
                <a:sym typeface="+mn-ea"/>
              </a:rPr>
              <a:t>考虑到</a:t>
            </a:r>
            <a:r>
              <a:rPr lang="en-US" altLang="zh-CN" sz="2400">
                <a:sym typeface="+mn-ea"/>
              </a:rPr>
              <a:t>stave</a:t>
            </a:r>
            <a:r>
              <a:rPr lang="zh-CN" altLang="en-US" sz="2400">
                <a:sym typeface="+mn-ea"/>
              </a:rPr>
              <a:t>需要四个为一组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取</a:t>
            </a:r>
            <a:r>
              <a:rPr lang="en-US" altLang="zh-CN" sz="2400">
                <a:sym typeface="+mn-ea"/>
              </a:rPr>
              <a:t>92</a:t>
            </a:r>
            <a:r>
              <a:rPr lang="zh-CN" altLang="en-US" sz="2400">
                <a:sym typeface="+mn-ea"/>
              </a:rPr>
              <a:t>个模块</a:t>
            </a:r>
            <a:endParaRPr lang="zh-CN" altLang="en-US" sz="24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z</a:t>
            </a:r>
            <a:r>
              <a:rPr lang="zh-CN" altLang="en-US" sz="2400">
                <a:sym typeface="+mn-ea"/>
              </a:rPr>
              <a:t>方向不兼容</a:t>
            </a:r>
            <a:r>
              <a:rPr lang="en-US" altLang="zh-CN" sz="2400">
                <a:sym typeface="+mn-ea"/>
              </a:rPr>
              <a:t>2x7</a:t>
            </a:r>
            <a:r>
              <a:rPr lang="zh-CN" altLang="en-US" sz="2400">
                <a:sym typeface="+mn-ea"/>
              </a:rPr>
              <a:t>的模块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对第一层桶部需要改为</a:t>
            </a:r>
            <a:r>
              <a:rPr lang="en-US" altLang="zh-CN" sz="2400">
                <a:sym typeface="+mn-ea"/>
              </a:rPr>
              <a:t>2x6</a:t>
            </a:r>
            <a:endParaRPr lang="en-US" altLang="zh-CN" sz="24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987/40 = 24.675 ≈ 6</a:t>
            </a:r>
            <a:r>
              <a:rPr lang="en-US" altLang="zh-CN" sz="2400">
                <a:sym typeface="+mn-ea"/>
              </a:rPr>
              <a:t>x4+0.75</a:t>
            </a:r>
            <a:endParaRPr lang="en-US" altLang="zh-CN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584960"/>
            <a:ext cx="5181600" cy="5043170"/>
          </a:xfrm>
        </p:spPr>
        <p:txBody>
          <a:bodyPr>
            <a:normAutofit lnSpcReduction="20000"/>
          </a:bodyPr>
          <a:p>
            <a:pPr fontAlgn="auto">
              <a:lnSpc>
                <a:spcPct val="100000"/>
              </a:lnSpc>
            </a:pPr>
            <a:r>
              <a:rPr lang="zh-CN" altLang="en-US"/>
              <a:t>第二层</a:t>
            </a:r>
            <a:endParaRPr lang="zh-CN" altLang="en-US"/>
          </a:p>
          <a:p>
            <a:pPr lvl="1" fontAlgn="auto">
              <a:lnSpc>
                <a:spcPct val="100000"/>
              </a:lnSpc>
            </a:pPr>
            <a:r>
              <a:rPr lang="en-US" altLang="zh-CN"/>
              <a:t>r=350 </a:t>
            </a: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=10˚ 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=2.80˚</a:t>
            </a:r>
            <a:endParaRPr lang="en-US" altLang="el-GR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zh-CN" altLang="en-US"/>
              <a:t>需要</a:t>
            </a:r>
            <a:r>
              <a:rPr lang="en-US" altLang="zh-CN"/>
              <a:t>130/132</a:t>
            </a:r>
            <a:r>
              <a:rPr lang="zh-CN" altLang="en-US"/>
              <a:t>个模块</a:t>
            </a:r>
            <a:r>
              <a:rPr lang="zh-CN" altLang="en-US"/>
              <a:t>围成一圈</a:t>
            </a:r>
            <a:endParaRPr lang="zh-CN" altLang="en-US"/>
          </a:p>
          <a:p>
            <a:pPr lvl="1" fontAlgn="auto">
              <a:lnSpc>
                <a:spcPct val="100000"/>
              </a:lnSpc>
            </a:pPr>
            <a:r>
              <a:rPr lang="en-US" altLang="zh-CN"/>
              <a:t>1410.4/40 = 35.26</a:t>
            </a:r>
            <a:endParaRPr lang="en-US" altLang="zh-CN"/>
          </a:p>
          <a:p>
            <a:pPr lvl="2" fontAlgn="auto">
              <a:lnSpc>
                <a:spcPct val="100000"/>
              </a:lnSpc>
            </a:pPr>
            <a:r>
              <a:rPr lang="zh-CN" altLang="en-US" sz="2000"/>
              <a:t>基本适配</a:t>
            </a:r>
            <a:r>
              <a:rPr lang="en-US" altLang="zh-CN" sz="2000"/>
              <a:t>2x7</a:t>
            </a:r>
            <a:r>
              <a:rPr lang="zh-CN" altLang="en-US" sz="2000"/>
              <a:t>的模块</a:t>
            </a:r>
            <a:endParaRPr lang="zh-CN" altLang="en-US" sz="2000"/>
          </a:p>
          <a:p>
            <a:pPr lvl="2" fontAlgn="auto">
              <a:lnSpc>
                <a:spcPct val="100000"/>
              </a:lnSpc>
            </a:pPr>
            <a:r>
              <a:rPr lang="en-US" altLang="zh-CN" sz="2000"/>
              <a:t>z</a:t>
            </a:r>
            <a:r>
              <a:rPr lang="zh-CN" altLang="en-US" sz="2000"/>
              <a:t>方向铺五个模块</a:t>
            </a:r>
            <a:r>
              <a:rPr lang="en-US" altLang="zh-CN" sz="2000"/>
              <a:t> </a:t>
            </a:r>
            <a:r>
              <a:rPr lang="zh-CN" altLang="en-US" sz="2000"/>
              <a:t>长度约为</a:t>
            </a:r>
            <a:r>
              <a:rPr lang="en-US" altLang="zh-CN" sz="2000"/>
              <a:t>1433.5</a:t>
            </a:r>
            <a:endParaRPr lang="en-US" altLang="zh-CN" sz="2000"/>
          </a:p>
          <a:p>
            <a:pPr lvl="0" fontAlgn="auto">
              <a:lnSpc>
                <a:spcPct val="100000"/>
              </a:lnSpc>
            </a:pPr>
            <a:r>
              <a:rPr lang="zh-CN" altLang="en-US"/>
              <a:t>第三层</a:t>
            </a:r>
            <a:endParaRPr lang="zh-CN" altLang="en-US"/>
          </a:p>
          <a:p>
            <a:pPr lvl="1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r=564 </a:t>
            </a:r>
            <a:r>
              <a:rPr lang="el-GR" altLang="en-US">
                <a:sym typeface="+mn-ea"/>
              </a:rPr>
              <a:t>φ</a:t>
            </a:r>
            <a:r>
              <a:rPr lang="en-US" altLang="el-GR">
                <a:sym typeface="+mn-ea"/>
              </a:rPr>
              <a:t>=8˚ </a:t>
            </a:r>
            <a:r>
              <a:rPr lang="el-GR" altLang="en-US">
                <a:sym typeface="+mn-ea"/>
              </a:rPr>
              <a:t>θ</a:t>
            </a:r>
            <a:r>
              <a:rPr lang="en-US" altLang="el-GR">
                <a:sym typeface="+mn-ea"/>
              </a:rPr>
              <a:t>=1.74˚</a:t>
            </a:r>
            <a:endParaRPr lang="en-US" altLang="el-GR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需要</a:t>
            </a:r>
            <a:r>
              <a:rPr lang="en-US" altLang="zh-CN">
                <a:sym typeface="+mn-ea"/>
              </a:rPr>
              <a:t>207/208</a:t>
            </a:r>
            <a:r>
              <a:rPr lang="zh-CN" altLang="en-US">
                <a:sym typeface="+mn-ea"/>
              </a:rPr>
              <a:t>个模块围成一圈</a:t>
            </a:r>
            <a:endParaRPr lang="zh-CN" altLang="en-US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1974/40 = 49.35</a:t>
            </a:r>
            <a:endParaRPr lang="en-US" altLang="zh-CN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 sz="2000">
                <a:sym typeface="+mn-ea"/>
              </a:rPr>
              <a:t>基本适配</a:t>
            </a:r>
            <a:r>
              <a:rPr lang="en-US" altLang="zh-CN" sz="2000">
                <a:sym typeface="+mn-ea"/>
              </a:rPr>
              <a:t>2x7</a:t>
            </a:r>
            <a:r>
              <a:rPr lang="zh-CN" altLang="en-US" sz="2000">
                <a:sym typeface="+mn-ea"/>
              </a:rPr>
              <a:t>的模块</a:t>
            </a:r>
            <a:endParaRPr lang="zh-CN" altLang="en-US" sz="2000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z</a:t>
            </a:r>
            <a:r>
              <a:rPr lang="zh-CN" altLang="en-US">
                <a:sym typeface="+mn-ea"/>
              </a:rPr>
              <a:t>方向铺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个模块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长度约为</a:t>
            </a:r>
            <a:r>
              <a:rPr lang="en-US" altLang="zh-CN">
                <a:sym typeface="+mn-ea"/>
              </a:rPr>
              <a:t>1993.5</a:t>
            </a:r>
            <a:endParaRPr lang="en-US" altLang="zh-CN">
              <a:sym typeface="+mn-ea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也可改为</a:t>
            </a:r>
            <a:r>
              <a:rPr lang="en-US" altLang="zh-CN">
                <a:sym typeface="+mn-ea"/>
              </a:rPr>
              <a:t>2x6</a:t>
            </a:r>
            <a:r>
              <a:rPr lang="zh-CN" altLang="en-US">
                <a:sym typeface="+mn-ea"/>
              </a:rPr>
              <a:t>的模块铺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个</a:t>
            </a:r>
            <a:endParaRPr lang="zh-CN" altLang="en-US">
              <a:sym typeface="+mn-ea"/>
            </a:endParaRPr>
          </a:p>
          <a:p>
            <a:pPr lvl="3" fontAlgn="auto">
              <a:lnSpc>
                <a:spcPct val="100000"/>
              </a:lnSpc>
            </a:pPr>
            <a:r>
              <a:rPr lang="zh-CN" altLang="en-US">
                <a:sym typeface="+mn-ea"/>
              </a:rPr>
              <a:t>此时长度约为</a:t>
            </a:r>
            <a:r>
              <a:rPr lang="en-US" altLang="zh-CN">
                <a:sym typeface="+mn-ea"/>
              </a:rPr>
              <a:t>1953.5</a:t>
            </a:r>
            <a:endParaRPr lang="zh-CN" altLang="en-US">
              <a:sym typeface="+mn-ea"/>
            </a:endParaRPr>
          </a:p>
          <a:p>
            <a:pPr lvl="1" fontAlgn="auto">
              <a:lnSpc>
                <a:spcPct val="100000"/>
              </a:lnSpc>
            </a:pPr>
            <a:endParaRPr lang="zh-CN" altLang="en-US"/>
          </a:p>
          <a:p>
            <a:pPr lvl="1" fontAlgn="auto">
              <a:lnSpc>
                <a:spcPct val="100000"/>
              </a:lnSpc>
            </a:pP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方案二草稿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堆叠关系预览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64000" y="6143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第三层，模块倾斜角</a:t>
            </a:r>
            <a:r>
              <a:rPr lang="en-US" altLang="zh-CN"/>
              <a:t>8</a:t>
            </a:r>
            <a:r>
              <a:rPr lang="zh-CN" altLang="en-US"/>
              <a:t>度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64000" y="4312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第二层，模块倾斜角</a:t>
            </a:r>
            <a:r>
              <a:rPr lang="en-US" altLang="zh-CN"/>
              <a:t>10</a:t>
            </a:r>
            <a:r>
              <a:rPr lang="zh-CN" altLang="en-US"/>
              <a:t>度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064000" y="27641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第一层，模块倾斜角</a:t>
            </a:r>
            <a:r>
              <a:rPr lang="en-US" altLang="zh-CN"/>
              <a:t>11</a:t>
            </a:r>
            <a:r>
              <a:rPr lang="zh-CN" altLang="en-US"/>
              <a:t>度</a:t>
            </a:r>
            <a:endParaRPr lang="zh-CN" altLang="en-US"/>
          </a:p>
        </p:txBody>
      </p:sp>
      <p:pic>
        <p:nvPicPr>
          <p:cNvPr id="3" name="图片 2" descr="屏幕截图 2025-01-09 221816"/>
          <p:cNvPicPr>
            <a:picLocks noChangeAspect="1"/>
          </p:cNvPicPr>
          <p:nvPr/>
        </p:nvPicPr>
        <p:blipFill>
          <a:blip r:embed="rId3"/>
          <a:srcRect t="14031" b="7036"/>
          <a:stretch>
            <a:fillRect/>
          </a:stretch>
        </p:blipFill>
        <p:spPr>
          <a:xfrm>
            <a:off x="2033270" y="4806315"/>
            <a:ext cx="8124825" cy="1210945"/>
          </a:xfrm>
          <a:prstGeom prst="rect">
            <a:avLst/>
          </a:prstGeom>
        </p:spPr>
      </p:pic>
      <p:pic>
        <p:nvPicPr>
          <p:cNvPr id="4" name="图片 3" descr="第一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75" y="1359535"/>
            <a:ext cx="6962775" cy="1279525"/>
          </a:xfrm>
          <a:prstGeom prst="rect">
            <a:avLst/>
          </a:prstGeom>
        </p:spPr>
      </p:pic>
      <p:pic>
        <p:nvPicPr>
          <p:cNvPr id="11" name="图片 10" descr="第二层"/>
          <p:cNvPicPr>
            <a:picLocks noChangeAspect="1"/>
          </p:cNvPicPr>
          <p:nvPr/>
        </p:nvPicPr>
        <p:blipFill>
          <a:blip r:embed="rId5"/>
          <a:srcRect l="18135" t="22528" r="5495" b="32547"/>
          <a:stretch>
            <a:fillRect/>
          </a:stretch>
        </p:blipFill>
        <p:spPr>
          <a:xfrm>
            <a:off x="1610360" y="3192145"/>
            <a:ext cx="9311005" cy="1087755"/>
          </a:xfrm>
          <a:prstGeom prst="rect">
            <a:avLst/>
          </a:prstGeom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2025-1-10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  <p:tag name="TABLE_ENDDRAG_ORIGIN_RECT" val="828*146"/>
  <p:tag name="TABLE_ENDDRAG_RECT" val="51*189*828*146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WPS 演示</Application>
  <PresentationFormat>宽屏</PresentationFormat>
  <Paragraphs>194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WPS</vt:lpstr>
      <vt:lpstr>微条探测器桶部设计</vt:lpstr>
      <vt:lpstr>方案一 模块与堆叠设计</vt:lpstr>
      <vt:lpstr>方案一 密铺条件推导</vt:lpstr>
      <vt:lpstr>方案一 所用模块数计算</vt:lpstr>
      <vt:lpstr>方案一堆叠姿态一览</vt:lpstr>
      <vt:lpstr>方案一 桶部设计总览</vt:lpstr>
      <vt:lpstr>方案二草稿 模块与堆叠设计</vt:lpstr>
      <vt:lpstr>方案二草稿 所用模块数计算</vt:lpstr>
      <vt:lpstr>方案二草稿 堆叠关系预览</vt:lpstr>
      <vt:lpstr>总结与展望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一只（）</cp:lastModifiedBy>
  <cp:revision>197</cp:revision>
  <dcterms:created xsi:type="dcterms:W3CDTF">2025-01-10T03:06:32Z</dcterms:created>
  <dcterms:modified xsi:type="dcterms:W3CDTF">2025-01-10T03:06:32Z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F3C34711FAB0A440B23B7E67F3137CCF_41</vt:lpwstr>
  </property>
</Properties>
</file>