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754" r:id="rId3"/>
    <p:sldId id="795" r:id="rId4"/>
    <p:sldId id="787" r:id="rId5"/>
    <p:sldId id="772" r:id="rId6"/>
    <p:sldId id="797" r:id="rId7"/>
    <p:sldId id="782" r:id="rId8"/>
    <p:sldId id="565" r:id="rId9"/>
    <p:sldId id="774" r:id="rId10"/>
    <p:sldId id="783" r:id="rId11"/>
    <p:sldId id="746" r:id="rId12"/>
    <p:sldId id="785" r:id="rId13"/>
    <p:sldId id="775" r:id="rId14"/>
    <p:sldId id="798" r:id="rId15"/>
    <p:sldId id="793" r:id="rId16"/>
    <p:sldId id="757" r:id="rId17"/>
    <p:sldId id="784" r:id="rId18"/>
    <p:sldId id="571" r:id="rId19"/>
    <p:sldId id="769" r:id="rId20"/>
    <p:sldId id="791" r:id="rId21"/>
    <p:sldId id="566" r:id="rId22"/>
    <p:sldId id="567" r:id="rId23"/>
    <p:sldId id="789" r:id="rId24"/>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084DB-E39E-DA4C-BCAB-170E321E53D9}" v="19" dt="2024-08-30T16:18:48.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9"/>
    <p:restoredTop sz="86393"/>
  </p:normalViewPr>
  <p:slideViewPr>
    <p:cSldViewPr snapToGrid="0">
      <p:cViewPr varScale="1">
        <p:scale>
          <a:sx n="117" d="100"/>
          <a:sy n="117" d="100"/>
        </p:scale>
        <p:origin x="4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D696B-DFAE-884F-B8B6-D75CDC5ECFBC}" type="doc">
      <dgm:prSet loTypeId="urn:microsoft.com/office/officeart/2005/8/layout/process1" loCatId="" qsTypeId="urn:microsoft.com/office/officeart/2005/8/quickstyle/simple4" qsCatId="simple" csTypeId="urn:microsoft.com/office/officeart/2005/8/colors/accent1_2" csCatId="accent1" phldr="1"/>
      <dgm:spPr/>
    </dgm:pt>
    <dgm:pt modelId="{99FE1074-92B6-3041-B834-BDD5126455F3}">
      <dgm:prSet phldrT="[文本]"/>
      <dgm:spPr/>
      <dgm:t>
        <a:bodyPr/>
        <a:lstStyle/>
        <a:p>
          <a:r>
            <a:rPr lang="en-US" altLang="zh-CN" dirty="0"/>
            <a:t>Design</a:t>
          </a:r>
          <a:endParaRPr lang="zh-CN" altLang="en-US" dirty="0"/>
        </a:p>
      </dgm:t>
    </dgm:pt>
    <dgm:pt modelId="{BA960E02-3F4A-1C45-B35D-47AAC8C606F0}" type="parTrans" cxnId="{FD38D2FD-699B-754F-A386-866FC26C3F00}">
      <dgm:prSet/>
      <dgm:spPr/>
      <dgm:t>
        <a:bodyPr/>
        <a:lstStyle/>
        <a:p>
          <a:endParaRPr lang="zh-CN" altLang="en-US"/>
        </a:p>
      </dgm:t>
    </dgm:pt>
    <dgm:pt modelId="{B0D50AC4-90C0-D242-9006-69C31FB414DB}" type="sibTrans" cxnId="{FD38D2FD-699B-754F-A386-866FC26C3F00}">
      <dgm:prSet/>
      <dgm:spPr/>
      <dgm:t>
        <a:bodyPr/>
        <a:lstStyle/>
        <a:p>
          <a:endParaRPr lang="zh-CN" altLang="en-US"/>
        </a:p>
      </dgm:t>
    </dgm:pt>
    <dgm:pt modelId="{9CFFA637-B670-1943-A7F7-02DE384331EF}">
      <dgm:prSet phldrT="[文本]"/>
      <dgm:spPr/>
      <dgm:t>
        <a:bodyPr/>
        <a:lstStyle/>
        <a:p>
          <a:r>
            <a:rPr lang="en-US" altLang="zh-CN" dirty="0"/>
            <a:t>Simulation</a:t>
          </a:r>
          <a:endParaRPr lang="zh-CN" altLang="en-US" dirty="0"/>
        </a:p>
      </dgm:t>
    </dgm:pt>
    <dgm:pt modelId="{8CD96441-110B-594F-8F8B-0B589824E71E}" type="parTrans" cxnId="{B0FBE32C-23FB-7B47-8D27-12689047B89B}">
      <dgm:prSet/>
      <dgm:spPr/>
      <dgm:t>
        <a:bodyPr/>
        <a:lstStyle/>
        <a:p>
          <a:endParaRPr lang="zh-CN" altLang="en-US"/>
        </a:p>
      </dgm:t>
    </dgm:pt>
    <dgm:pt modelId="{C404924D-A30F-B443-B7F3-951B120DBB93}" type="sibTrans" cxnId="{B0FBE32C-23FB-7B47-8D27-12689047B89B}">
      <dgm:prSet/>
      <dgm:spPr/>
      <dgm:t>
        <a:bodyPr/>
        <a:lstStyle/>
        <a:p>
          <a:endParaRPr lang="zh-CN" altLang="en-US"/>
        </a:p>
      </dgm:t>
    </dgm:pt>
    <dgm:pt modelId="{3229F5D9-1D64-E44C-8888-6E7E21EEF005}">
      <dgm:prSet phldrT="[文本]"/>
      <dgm:spPr/>
      <dgm:t>
        <a:bodyPr/>
        <a:lstStyle/>
        <a:p>
          <a:r>
            <a:rPr lang="en-US" altLang="zh-CN" dirty="0"/>
            <a:t>Optimization</a:t>
          </a:r>
          <a:endParaRPr lang="zh-CN" altLang="en-US" dirty="0"/>
        </a:p>
      </dgm:t>
    </dgm:pt>
    <dgm:pt modelId="{0BF30E93-C36B-AE4E-8687-FCC6D9CD51B1}" type="parTrans" cxnId="{0A2BDB49-7C4E-5C41-83BD-66B64565A1B5}">
      <dgm:prSet/>
      <dgm:spPr/>
      <dgm:t>
        <a:bodyPr/>
        <a:lstStyle/>
        <a:p>
          <a:endParaRPr lang="zh-CN" altLang="en-US"/>
        </a:p>
      </dgm:t>
    </dgm:pt>
    <dgm:pt modelId="{E3D27B86-9A78-E14F-832A-C571C4018BCA}" type="sibTrans" cxnId="{0A2BDB49-7C4E-5C41-83BD-66B64565A1B5}">
      <dgm:prSet/>
      <dgm:spPr/>
      <dgm:t>
        <a:bodyPr/>
        <a:lstStyle/>
        <a:p>
          <a:endParaRPr lang="zh-CN" altLang="en-US"/>
        </a:p>
      </dgm:t>
    </dgm:pt>
    <dgm:pt modelId="{38CB37C2-5C44-5148-88D9-6E2B5CC34F03}">
      <dgm:prSet phldrT="[文本]"/>
      <dgm:spPr/>
      <dgm:t>
        <a:bodyPr/>
        <a:lstStyle/>
        <a:p>
          <a:r>
            <a:rPr lang="en-US" altLang="zh-CN" dirty="0"/>
            <a:t>Physical Verification</a:t>
          </a:r>
          <a:endParaRPr lang="zh-CN" altLang="en-US" dirty="0"/>
        </a:p>
      </dgm:t>
    </dgm:pt>
    <dgm:pt modelId="{50CD1204-344F-3644-A90A-043FEEBC8112}" type="parTrans" cxnId="{17813A5C-3BC9-2D42-8803-BABA5F9F5C49}">
      <dgm:prSet/>
      <dgm:spPr/>
      <dgm:t>
        <a:bodyPr/>
        <a:lstStyle/>
        <a:p>
          <a:endParaRPr lang="zh-CN" altLang="en-US"/>
        </a:p>
      </dgm:t>
    </dgm:pt>
    <dgm:pt modelId="{4E005027-AA77-014A-A82D-CA1B1A8F16EB}" type="sibTrans" cxnId="{17813A5C-3BC9-2D42-8803-BABA5F9F5C49}">
      <dgm:prSet/>
      <dgm:spPr/>
      <dgm:t>
        <a:bodyPr/>
        <a:lstStyle/>
        <a:p>
          <a:endParaRPr lang="zh-CN" altLang="en-US"/>
        </a:p>
      </dgm:t>
    </dgm:pt>
    <dgm:pt modelId="{AE12EAD8-37C9-3444-B746-C04E41AE3EC4}" type="pres">
      <dgm:prSet presAssocID="{890D696B-DFAE-884F-B8B6-D75CDC5ECFBC}" presName="Name0" presStyleCnt="0">
        <dgm:presLayoutVars>
          <dgm:dir/>
          <dgm:resizeHandles val="exact"/>
        </dgm:presLayoutVars>
      </dgm:prSet>
      <dgm:spPr/>
    </dgm:pt>
    <dgm:pt modelId="{14AEC939-F8B0-6F48-8E67-A0F5F1BC1937}" type="pres">
      <dgm:prSet presAssocID="{99FE1074-92B6-3041-B834-BDD5126455F3}" presName="node" presStyleLbl="node1" presStyleIdx="0" presStyleCnt="4">
        <dgm:presLayoutVars>
          <dgm:bulletEnabled val="1"/>
        </dgm:presLayoutVars>
      </dgm:prSet>
      <dgm:spPr/>
    </dgm:pt>
    <dgm:pt modelId="{96D79040-19FD-BB4C-840B-1C853AB9F93E}" type="pres">
      <dgm:prSet presAssocID="{B0D50AC4-90C0-D242-9006-69C31FB414DB}" presName="sibTrans" presStyleLbl="sibTrans2D1" presStyleIdx="0" presStyleCnt="3"/>
      <dgm:spPr/>
    </dgm:pt>
    <dgm:pt modelId="{5B5BDC63-A4CA-5640-9D01-C7811644352D}" type="pres">
      <dgm:prSet presAssocID="{B0D50AC4-90C0-D242-9006-69C31FB414DB}" presName="connectorText" presStyleLbl="sibTrans2D1" presStyleIdx="0" presStyleCnt="3"/>
      <dgm:spPr/>
    </dgm:pt>
    <dgm:pt modelId="{3321887C-BD24-B04F-A015-8FC4161C00DC}" type="pres">
      <dgm:prSet presAssocID="{9CFFA637-B670-1943-A7F7-02DE384331EF}" presName="node" presStyleLbl="node1" presStyleIdx="1" presStyleCnt="4">
        <dgm:presLayoutVars>
          <dgm:bulletEnabled val="1"/>
        </dgm:presLayoutVars>
      </dgm:prSet>
      <dgm:spPr/>
    </dgm:pt>
    <dgm:pt modelId="{B3843A75-BF54-CD47-8B37-06EE1A886557}" type="pres">
      <dgm:prSet presAssocID="{C404924D-A30F-B443-B7F3-951B120DBB93}" presName="sibTrans" presStyleLbl="sibTrans2D1" presStyleIdx="1" presStyleCnt="3"/>
      <dgm:spPr/>
    </dgm:pt>
    <dgm:pt modelId="{3019C602-7776-184F-AB00-1FB71079D386}" type="pres">
      <dgm:prSet presAssocID="{C404924D-A30F-B443-B7F3-951B120DBB93}" presName="connectorText" presStyleLbl="sibTrans2D1" presStyleIdx="1" presStyleCnt="3"/>
      <dgm:spPr/>
    </dgm:pt>
    <dgm:pt modelId="{A06185F1-2E8A-DC4C-BA9F-20BB7C7E5F9D}" type="pres">
      <dgm:prSet presAssocID="{3229F5D9-1D64-E44C-8888-6E7E21EEF005}" presName="node" presStyleLbl="node1" presStyleIdx="2" presStyleCnt="4">
        <dgm:presLayoutVars>
          <dgm:bulletEnabled val="1"/>
        </dgm:presLayoutVars>
      </dgm:prSet>
      <dgm:spPr/>
    </dgm:pt>
    <dgm:pt modelId="{84B9553F-B791-A049-A855-87BC4C8A61DD}" type="pres">
      <dgm:prSet presAssocID="{E3D27B86-9A78-E14F-832A-C571C4018BCA}" presName="sibTrans" presStyleLbl="sibTrans2D1" presStyleIdx="2" presStyleCnt="3"/>
      <dgm:spPr/>
    </dgm:pt>
    <dgm:pt modelId="{CD24919F-7B5F-3049-9F01-B585E410693A}" type="pres">
      <dgm:prSet presAssocID="{E3D27B86-9A78-E14F-832A-C571C4018BCA}" presName="connectorText" presStyleLbl="sibTrans2D1" presStyleIdx="2" presStyleCnt="3"/>
      <dgm:spPr/>
    </dgm:pt>
    <dgm:pt modelId="{68E141D5-F699-F741-BB7A-F5E405A5DBAE}" type="pres">
      <dgm:prSet presAssocID="{38CB37C2-5C44-5148-88D9-6E2B5CC34F03}" presName="node" presStyleLbl="node1" presStyleIdx="3" presStyleCnt="4">
        <dgm:presLayoutVars>
          <dgm:bulletEnabled val="1"/>
        </dgm:presLayoutVars>
      </dgm:prSet>
      <dgm:spPr/>
    </dgm:pt>
  </dgm:ptLst>
  <dgm:cxnLst>
    <dgm:cxn modelId="{890B8D26-2871-4A4C-AE2C-7913F42BFC02}" type="presOf" srcId="{C404924D-A30F-B443-B7F3-951B120DBB93}" destId="{3019C602-7776-184F-AB00-1FB71079D386}" srcOrd="1" destOrd="0" presId="urn:microsoft.com/office/officeart/2005/8/layout/process1"/>
    <dgm:cxn modelId="{A765EF2B-3697-714F-B9E3-DE2BF5211D03}" type="presOf" srcId="{9CFFA637-B670-1943-A7F7-02DE384331EF}" destId="{3321887C-BD24-B04F-A015-8FC4161C00DC}" srcOrd="0" destOrd="0" presId="urn:microsoft.com/office/officeart/2005/8/layout/process1"/>
    <dgm:cxn modelId="{B0FBE32C-23FB-7B47-8D27-12689047B89B}" srcId="{890D696B-DFAE-884F-B8B6-D75CDC5ECFBC}" destId="{9CFFA637-B670-1943-A7F7-02DE384331EF}" srcOrd="1" destOrd="0" parTransId="{8CD96441-110B-594F-8F8B-0B589824E71E}" sibTransId="{C404924D-A30F-B443-B7F3-951B120DBB93}"/>
    <dgm:cxn modelId="{41A2673C-2573-B34B-9D8C-45D206ED8544}" type="presOf" srcId="{C404924D-A30F-B443-B7F3-951B120DBB93}" destId="{B3843A75-BF54-CD47-8B37-06EE1A886557}" srcOrd="0" destOrd="0" presId="urn:microsoft.com/office/officeart/2005/8/layout/process1"/>
    <dgm:cxn modelId="{85C36F43-9FB3-A14C-B2ED-B89FCF1D7121}" type="presOf" srcId="{B0D50AC4-90C0-D242-9006-69C31FB414DB}" destId="{5B5BDC63-A4CA-5640-9D01-C7811644352D}" srcOrd="1" destOrd="0" presId="urn:microsoft.com/office/officeart/2005/8/layout/process1"/>
    <dgm:cxn modelId="{0A2BDB49-7C4E-5C41-83BD-66B64565A1B5}" srcId="{890D696B-DFAE-884F-B8B6-D75CDC5ECFBC}" destId="{3229F5D9-1D64-E44C-8888-6E7E21EEF005}" srcOrd="2" destOrd="0" parTransId="{0BF30E93-C36B-AE4E-8687-FCC6D9CD51B1}" sibTransId="{E3D27B86-9A78-E14F-832A-C571C4018BCA}"/>
    <dgm:cxn modelId="{274EF058-C4BF-CE46-ABD9-302EDD897E7E}" type="presOf" srcId="{B0D50AC4-90C0-D242-9006-69C31FB414DB}" destId="{96D79040-19FD-BB4C-840B-1C853AB9F93E}" srcOrd="0" destOrd="0" presId="urn:microsoft.com/office/officeart/2005/8/layout/process1"/>
    <dgm:cxn modelId="{17813A5C-3BC9-2D42-8803-BABA5F9F5C49}" srcId="{890D696B-DFAE-884F-B8B6-D75CDC5ECFBC}" destId="{38CB37C2-5C44-5148-88D9-6E2B5CC34F03}" srcOrd="3" destOrd="0" parTransId="{50CD1204-344F-3644-A90A-043FEEBC8112}" sibTransId="{4E005027-AA77-014A-A82D-CA1B1A8F16EB}"/>
    <dgm:cxn modelId="{3061A95D-027B-834C-A834-2248BE4F74D7}" type="presOf" srcId="{38CB37C2-5C44-5148-88D9-6E2B5CC34F03}" destId="{68E141D5-F699-F741-BB7A-F5E405A5DBAE}" srcOrd="0" destOrd="0" presId="urn:microsoft.com/office/officeart/2005/8/layout/process1"/>
    <dgm:cxn modelId="{8C57B9A8-C4B4-DB4C-B384-16A828EDA0BE}" type="presOf" srcId="{890D696B-DFAE-884F-B8B6-D75CDC5ECFBC}" destId="{AE12EAD8-37C9-3444-B746-C04E41AE3EC4}" srcOrd="0" destOrd="0" presId="urn:microsoft.com/office/officeart/2005/8/layout/process1"/>
    <dgm:cxn modelId="{84FF86AA-5F9E-BD4A-864B-A198191E3DDE}" type="presOf" srcId="{3229F5D9-1D64-E44C-8888-6E7E21EEF005}" destId="{A06185F1-2E8A-DC4C-BA9F-20BB7C7E5F9D}" srcOrd="0" destOrd="0" presId="urn:microsoft.com/office/officeart/2005/8/layout/process1"/>
    <dgm:cxn modelId="{4B491DAB-2718-314F-BEFF-2F1928DC215F}" type="presOf" srcId="{E3D27B86-9A78-E14F-832A-C571C4018BCA}" destId="{CD24919F-7B5F-3049-9F01-B585E410693A}" srcOrd="1" destOrd="0" presId="urn:microsoft.com/office/officeart/2005/8/layout/process1"/>
    <dgm:cxn modelId="{A78FEDB5-3B2A-6148-ADEE-C31DC48F416B}" type="presOf" srcId="{E3D27B86-9A78-E14F-832A-C571C4018BCA}" destId="{84B9553F-B791-A049-A855-87BC4C8A61DD}" srcOrd="0" destOrd="0" presId="urn:microsoft.com/office/officeart/2005/8/layout/process1"/>
    <dgm:cxn modelId="{4E4ED3D6-E8D4-9F40-A275-5176D3A96E54}" type="presOf" srcId="{99FE1074-92B6-3041-B834-BDD5126455F3}" destId="{14AEC939-F8B0-6F48-8E67-A0F5F1BC1937}" srcOrd="0" destOrd="0" presId="urn:microsoft.com/office/officeart/2005/8/layout/process1"/>
    <dgm:cxn modelId="{FD38D2FD-699B-754F-A386-866FC26C3F00}" srcId="{890D696B-DFAE-884F-B8B6-D75CDC5ECFBC}" destId="{99FE1074-92B6-3041-B834-BDD5126455F3}" srcOrd="0" destOrd="0" parTransId="{BA960E02-3F4A-1C45-B35D-47AAC8C606F0}" sibTransId="{B0D50AC4-90C0-D242-9006-69C31FB414DB}"/>
    <dgm:cxn modelId="{6A5E939B-BE84-DD41-ABEA-BE54BFAF65E0}" type="presParOf" srcId="{AE12EAD8-37C9-3444-B746-C04E41AE3EC4}" destId="{14AEC939-F8B0-6F48-8E67-A0F5F1BC1937}" srcOrd="0" destOrd="0" presId="urn:microsoft.com/office/officeart/2005/8/layout/process1"/>
    <dgm:cxn modelId="{7683275F-2B12-FD41-BCC7-9B4F0F9C6C4E}" type="presParOf" srcId="{AE12EAD8-37C9-3444-B746-C04E41AE3EC4}" destId="{96D79040-19FD-BB4C-840B-1C853AB9F93E}" srcOrd="1" destOrd="0" presId="urn:microsoft.com/office/officeart/2005/8/layout/process1"/>
    <dgm:cxn modelId="{EAC8ECF5-19F0-E54E-91E4-A746A5DB122F}" type="presParOf" srcId="{96D79040-19FD-BB4C-840B-1C853AB9F93E}" destId="{5B5BDC63-A4CA-5640-9D01-C7811644352D}" srcOrd="0" destOrd="0" presId="urn:microsoft.com/office/officeart/2005/8/layout/process1"/>
    <dgm:cxn modelId="{FFD5253E-2F8B-A947-9496-A8EB4E4D4A77}" type="presParOf" srcId="{AE12EAD8-37C9-3444-B746-C04E41AE3EC4}" destId="{3321887C-BD24-B04F-A015-8FC4161C00DC}" srcOrd="2" destOrd="0" presId="urn:microsoft.com/office/officeart/2005/8/layout/process1"/>
    <dgm:cxn modelId="{BC27E853-A5FC-DD4B-9CC3-CD36F176C741}" type="presParOf" srcId="{AE12EAD8-37C9-3444-B746-C04E41AE3EC4}" destId="{B3843A75-BF54-CD47-8B37-06EE1A886557}" srcOrd="3" destOrd="0" presId="urn:microsoft.com/office/officeart/2005/8/layout/process1"/>
    <dgm:cxn modelId="{5BA2A7B5-2467-3048-B7EA-FF1C44155F5A}" type="presParOf" srcId="{B3843A75-BF54-CD47-8B37-06EE1A886557}" destId="{3019C602-7776-184F-AB00-1FB71079D386}" srcOrd="0" destOrd="0" presId="urn:microsoft.com/office/officeart/2005/8/layout/process1"/>
    <dgm:cxn modelId="{61C5C1AB-D680-8A41-BBFA-170AACE907AB}" type="presParOf" srcId="{AE12EAD8-37C9-3444-B746-C04E41AE3EC4}" destId="{A06185F1-2E8A-DC4C-BA9F-20BB7C7E5F9D}" srcOrd="4" destOrd="0" presId="urn:microsoft.com/office/officeart/2005/8/layout/process1"/>
    <dgm:cxn modelId="{80D414F7-2E15-7647-B567-66409B109B96}" type="presParOf" srcId="{AE12EAD8-37C9-3444-B746-C04E41AE3EC4}" destId="{84B9553F-B791-A049-A855-87BC4C8A61DD}" srcOrd="5" destOrd="0" presId="urn:microsoft.com/office/officeart/2005/8/layout/process1"/>
    <dgm:cxn modelId="{3D2B8E4B-A311-F543-850D-94A851CDF138}" type="presParOf" srcId="{84B9553F-B791-A049-A855-87BC4C8A61DD}" destId="{CD24919F-7B5F-3049-9F01-B585E410693A}" srcOrd="0" destOrd="0" presId="urn:microsoft.com/office/officeart/2005/8/layout/process1"/>
    <dgm:cxn modelId="{58B46B81-85C9-FB45-880E-8FB6FEE2C035}" type="presParOf" srcId="{AE12EAD8-37C9-3444-B746-C04E41AE3EC4}" destId="{68E141D5-F699-F741-BB7A-F5E405A5DBAE}"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EC939-F8B0-6F48-8E67-A0F5F1BC1937}">
      <dsp:nvSpPr>
        <dsp:cNvPr id="0" name=""/>
        <dsp:cNvSpPr/>
      </dsp:nvSpPr>
      <dsp:spPr>
        <a:xfrm>
          <a:off x="5189" y="0"/>
          <a:ext cx="2269025" cy="52902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Design</a:t>
          </a:r>
          <a:endParaRPr lang="zh-CN" altLang="en-US" sz="1800" kern="1200" dirty="0"/>
        </a:p>
      </dsp:txBody>
      <dsp:txXfrm>
        <a:off x="20684" y="15495"/>
        <a:ext cx="2238035" cy="498033"/>
      </dsp:txXfrm>
    </dsp:sp>
    <dsp:sp modelId="{96D79040-19FD-BB4C-840B-1C853AB9F93E}">
      <dsp:nvSpPr>
        <dsp:cNvPr id="0" name=""/>
        <dsp:cNvSpPr/>
      </dsp:nvSpPr>
      <dsp:spPr>
        <a:xfrm>
          <a:off x="2501117" y="0"/>
          <a:ext cx="481033" cy="52902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2501117" y="105805"/>
        <a:ext cx="336723" cy="317413"/>
      </dsp:txXfrm>
    </dsp:sp>
    <dsp:sp modelId="{3321887C-BD24-B04F-A015-8FC4161C00DC}">
      <dsp:nvSpPr>
        <dsp:cNvPr id="0" name=""/>
        <dsp:cNvSpPr/>
      </dsp:nvSpPr>
      <dsp:spPr>
        <a:xfrm>
          <a:off x="3181825" y="0"/>
          <a:ext cx="2269025" cy="52902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Simulation</a:t>
          </a:r>
          <a:endParaRPr lang="zh-CN" altLang="en-US" sz="1800" kern="1200" dirty="0"/>
        </a:p>
      </dsp:txBody>
      <dsp:txXfrm>
        <a:off x="3197320" y="15495"/>
        <a:ext cx="2238035" cy="498033"/>
      </dsp:txXfrm>
    </dsp:sp>
    <dsp:sp modelId="{B3843A75-BF54-CD47-8B37-06EE1A886557}">
      <dsp:nvSpPr>
        <dsp:cNvPr id="0" name=""/>
        <dsp:cNvSpPr/>
      </dsp:nvSpPr>
      <dsp:spPr>
        <a:xfrm>
          <a:off x="5677753" y="0"/>
          <a:ext cx="481033" cy="52902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5677753" y="105805"/>
        <a:ext cx="336723" cy="317413"/>
      </dsp:txXfrm>
    </dsp:sp>
    <dsp:sp modelId="{A06185F1-2E8A-DC4C-BA9F-20BB7C7E5F9D}">
      <dsp:nvSpPr>
        <dsp:cNvPr id="0" name=""/>
        <dsp:cNvSpPr/>
      </dsp:nvSpPr>
      <dsp:spPr>
        <a:xfrm>
          <a:off x="6358461" y="0"/>
          <a:ext cx="2269025" cy="52902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Optimization</a:t>
          </a:r>
          <a:endParaRPr lang="zh-CN" altLang="en-US" sz="1800" kern="1200" dirty="0"/>
        </a:p>
      </dsp:txBody>
      <dsp:txXfrm>
        <a:off x="6373956" y="15495"/>
        <a:ext cx="2238035" cy="498033"/>
      </dsp:txXfrm>
    </dsp:sp>
    <dsp:sp modelId="{84B9553F-B791-A049-A855-87BC4C8A61DD}">
      <dsp:nvSpPr>
        <dsp:cNvPr id="0" name=""/>
        <dsp:cNvSpPr/>
      </dsp:nvSpPr>
      <dsp:spPr>
        <a:xfrm>
          <a:off x="8854389" y="0"/>
          <a:ext cx="481033" cy="52902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8854389" y="105805"/>
        <a:ext cx="336723" cy="317413"/>
      </dsp:txXfrm>
    </dsp:sp>
    <dsp:sp modelId="{68E141D5-F699-F741-BB7A-F5E405A5DBAE}">
      <dsp:nvSpPr>
        <dsp:cNvPr id="0" name=""/>
        <dsp:cNvSpPr/>
      </dsp:nvSpPr>
      <dsp:spPr>
        <a:xfrm>
          <a:off x="9535096" y="0"/>
          <a:ext cx="2269025" cy="52902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Physical Verification</a:t>
          </a:r>
          <a:endParaRPr lang="zh-CN" altLang="en-US" sz="1800" kern="1200" dirty="0"/>
        </a:p>
      </dsp:txBody>
      <dsp:txXfrm>
        <a:off x="9550591" y="15495"/>
        <a:ext cx="2238035" cy="4980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50F61-4C41-EF42-A80E-D8816ED24109}" type="datetimeFigureOut">
              <a:rPr lang="en-CN" smtClean="0"/>
              <a:t>2025/1/8</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CCA25-8615-A247-BA89-DB0FB77AC4AB}" type="slidenum">
              <a:rPr lang="en-CN" smtClean="0"/>
              <a:t>‹#›</a:t>
            </a:fld>
            <a:endParaRPr lang="en-CN"/>
          </a:p>
        </p:txBody>
      </p:sp>
    </p:spTree>
    <p:extLst>
      <p:ext uri="{BB962C8B-B14F-4D97-AF65-F5344CB8AC3E}">
        <p14:creationId xmlns:p14="http://schemas.microsoft.com/office/powerpoint/2010/main" val="6253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致谢</a:t>
            </a:r>
          </a:p>
          <a:p>
            <a:pPr>
              <a:lnSpc>
                <a:spcPts val="1350"/>
              </a:lnSpc>
            </a:pPr>
            <a:r>
              <a:rPr lang="zh-CN" altLang="en-US" b="0" dirty="0">
                <a:solidFill>
                  <a:srgbClr val="D4D4D4"/>
                </a:solidFill>
                <a:effectLst/>
                <a:latin typeface="Menlo" panose="020B0609030804020204" pitchFamily="49" charset="0"/>
              </a:rPr>
              <a:t>老师同学们好，很高兴在这次年会上分享过去一年中我们的工作进展，我会讨论针对超导量子处理器模拟和优化的一些工作，并针对这一领域的现状和挑战做一些介绍。</a:t>
            </a:r>
          </a:p>
        </p:txBody>
      </p:sp>
      <p:sp>
        <p:nvSpPr>
          <p:cNvPr id="4" name="Slide Number Placeholder 3"/>
          <p:cNvSpPr>
            <a:spLocks noGrp="1"/>
          </p:cNvSpPr>
          <p:nvPr>
            <p:ph type="sldNum" sz="quarter" idx="5"/>
          </p:nvPr>
        </p:nvSpPr>
        <p:spPr/>
        <p:txBody>
          <a:bodyPr/>
          <a:lstStyle/>
          <a:p>
            <a:fld id="{25BCCA25-8615-A247-BA89-DB0FB77AC4AB}" type="slidenum">
              <a:rPr lang="en-CN" smtClean="0"/>
              <a:t>1</a:t>
            </a:fld>
            <a:endParaRPr lang="en-CN"/>
          </a:p>
        </p:txBody>
      </p:sp>
    </p:spTree>
    <p:extLst>
      <p:ext uri="{BB962C8B-B14F-4D97-AF65-F5344CB8AC3E}">
        <p14:creationId xmlns:p14="http://schemas.microsoft.com/office/powerpoint/2010/main" val="43138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8B4B-4728-C969-AB20-4C1D039AC3C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7F863D-9973-2700-63C3-02BA62FAC3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4482EC6-E78F-B6A0-A8B9-31B8F7A8D8E0}"/>
              </a:ext>
            </a:extLst>
          </p:cNvPr>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而第二步对应了</a:t>
            </a:r>
            <a:r>
              <a:rPr lang="en-US" b="0" dirty="0">
                <a:solidFill>
                  <a:srgbClr val="D4D4D4"/>
                </a:solidFill>
                <a:effectLst/>
                <a:latin typeface="Menlo" panose="020B0609030804020204" pitchFamily="49" charset="0"/>
              </a:rPr>
              <a:t>circuit</a:t>
            </a:r>
            <a:r>
              <a:rPr lang="zh-CN" altLang="en-US" b="0" dirty="0">
                <a:solidFill>
                  <a:srgbClr val="D4D4D4"/>
                </a:solidFill>
                <a:effectLst/>
                <a:latin typeface="Menlo" panose="020B0609030804020204" pitchFamily="49" charset="0"/>
              </a:rPr>
              <a:t>量子化过程，从电容，电感和</a:t>
            </a:r>
            <a:r>
              <a:rPr lang="en-US" b="0" dirty="0">
                <a:solidFill>
                  <a:srgbClr val="D4D4D4"/>
                </a:solidFill>
                <a:effectLst/>
                <a:latin typeface="Menlo" panose="020B0609030804020204" pitchFamily="49" charset="0"/>
              </a:rPr>
              <a:t>Josephson</a:t>
            </a:r>
            <a:r>
              <a:rPr lang="zh-CN" altLang="en-US" b="0" dirty="0">
                <a:solidFill>
                  <a:srgbClr val="D4D4D4"/>
                </a:solidFill>
                <a:effectLst/>
                <a:latin typeface="Menlo" panose="020B0609030804020204" pitchFamily="49" charset="0"/>
              </a:rPr>
              <a:t>结参数出发，经过</a:t>
            </a:r>
            <a:r>
              <a:rPr lang="en-US" b="0" dirty="0">
                <a:solidFill>
                  <a:srgbClr val="D4D4D4"/>
                </a:solidFill>
                <a:effectLst/>
                <a:latin typeface="Menlo" panose="020B0609030804020204" pitchFamily="49" charset="0"/>
              </a:rPr>
              <a:t>qubit modeling</a:t>
            </a:r>
            <a:r>
              <a:rPr lang="zh-CN" altLang="en-US" b="0" dirty="0">
                <a:solidFill>
                  <a:srgbClr val="D4D4D4"/>
                </a:solidFill>
                <a:effectLst/>
                <a:latin typeface="Menlo" panose="020B0609030804020204" pitchFamily="49" charset="0"/>
              </a:rPr>
              <a:t>得到芯片的</a:t>
            </a:r>
            <a:r>
              <a:rPr lang="en-US" b="0" dirty="0">
                <a:solidFill>
                  <a:srgbClr val="D4D4D4"/>
                </a:solidFill>
                <a:effectLst/>
                <a:latin typeface="Menlo" panose="020B0609030804020204" pitchFamily="49" charset="0"/>
              </a:rPr>
              <a:t>Hamiltonian。</a:t>
            </a:r>
          </a:p>
        </p:txBody>
      </p:sp>
      <p:sp>
        <p:nvSpPr>
          <p:cNvPr id="4" name="灯片编号占位符 3">
            <a:extLst>
              <a:ext uri="{FF2B5EF4-FFF2-40B4-BE49-F238E27FC236}">
                <a16:creationId xmlns:a16="http://schemas.microsoft.com/office/drawing/2014/main" id="{F57F60B2-05DF-C5F5-B6F2-5C57E9C44584}"/>
              </a:ext>
            </a:extLst>
          </p:cNvPr>
          <p:cNvSpPr>
            <a:spLocks noGrp="1"/>
          </p:cNvSpPr>
          <p:nvPr>
            <p:ph type="sldNum" sz="quarter" idx="5"/>
          </p:nvPr>
        </p:nvSpPr>
        <p:spPr/>
        <p:txBody>
          <a:bodyPr/>
          <a:lstStyle/>
          <a:p>
            <a:fld id="{0D33DE70-1117-4183-93A2-0C544A1A6F90}" type="slidenum">
              <a:rPr lang="zh-CN" altLang="en-US" smtClean="0"/>
              <a:pPr/>
              <a:t>10</a:t>
            </a:fld>
            <a:endParaRPr lang="zh-CN" altLang="en-US"/>
          </a:p>
        </p:txBody>
      </p:sp>
    </p:spTree>
    <p:extLst>
      <p:ext uri="{BB962C8B-B14F-4D97-AF65-F5344CB8AC3E}">
        <p14:creationId xmlns:p14="http://schemas.microsoft.com/office/powerpoint/2010/main" val="56824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我们的工作是</a:t>
            </a:r>
            <a:r>
              <a:rPr lang="en-US" b="0" dirty="0">
                <a:solidFill>
                  <a:srgbClr val="D4D4D4"/>
                </a:solidFill>
                <a:effectLst/>
                <a:latin typeface="Menlo" panose="020B0609030804020204" pitchFamily="49" charset="0"/>
              </a:rPr>
              <a:t>qubit mode</a:t>
            </a:r>
            <a:r>
              <a:rPr lang="zh-CN" altLang="en-US" b="0" dirty="0">
                <a:solidFill>
                  <a:srgbClr val="D4D4D4"/>
                </a:solidFill>
                <a:effectLst/>
                <a:latin typeface="Menlo" panose="020B0609030804020204" pitchFamily="49" charset="0"/>
              </a:rPr>
              <a:t>提取的过程自动化，并让这一过程兼容自动微分，从而嵌入可微分编程的框架中。</a:t>
            </a:r>
          </a:p>
        </p:txBody>
      </p:sp>
      <p:sp>
        <p:nvSpPr>
          <p:cNvPr id="4" name="Slide Number Placeholder 3"/>
          <p:cNvSpPr>
            <a:spLocks noGrp="1"/>
          </p:cNvSpPr>
          <p:nvPr>
            <p:ph type="sldNum" sz="quarter" idx="5"/>
          </p:nvPr>
        </p:nvSpPr>
        <p:spPr/>
        <p:txBody>
          <a:bodyPr/>
          <a:lstStyle/>
          <a:p>
            <a:fld id="{25BCCA25-8615-A247-BA89-DB0FB77AC4AB}" type="slidenum">
              <a:rPr lang="en-CN" smtClean="0"/>
              <a:t>11</a:t>
            </a:fld>
            <a:endParaRPr lang="en-CN"/>
          </a:p>
        </p:txBody>
      </p:sp>
    </p:spTree>
    <p:extLst>
      <p:ext uri="{BB962C8B-B14F-4D97-AF65-F5344CB8AC3E}">
        <p14:creationId xmlns:p14="http://schemas.microsoft.com/office/powerpoint/2010/main" val="8088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8B4B-4728-C969-AB20-4C1D039AC3C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7F863D-9973-2700-63C3-02BA62FAC3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4482EC6-E78F-B6A0-A8B9-31B8F7A8D8E0}"/>
              </a:ext>
            </a:extLst>
          </p:cNvPr>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在框架的第三步，我们基于芯片</a:t>
            </a:r>
            <a:r>
              <a:rPr lang="en-US" b="0" dirty="0">
                <a:solidFill>
                  <a:srgbClr val="D4D4D4"/>
                </a:solidFill>
                <a:effectLst/>
                <a:latin typeface="Menlo" panose="020B0609030804020204" pitchFamily="49" charset="0"/>
              </a:rPr>
              <a:t>Hamiltonian</a:t>
            </a:r>
            <a:r>
              <a:rPr lang="zh-CN" altLang="en-US" b="0" dirty="0">
                <a:solidFill>
                  <a:srgbClr val="D4D4D4"/>
                </a:solidFill>
                <a:effectLst/>
                <a:latin typeface="Menlo" panose="020B0609030804020204" pitchFamily="49" charset="0"/>
              </a:rPr>
              <a:t>的参数和芯片操控中用到的微波波形实现了统一的量子控制可微分模拟。通过计算时间演化，我们就能用量子动力学的方法预测经过操控后量子比特的状态。这样我们在设定目标函数后，就能同时得到关于器件参数和控制参数的导数。这里的目标函数可以是简单的量子门</a:t>
            </a:r>
            <a:r>
              <a:rPr lang="en-US" b="0" dirty="0">
                <a:solidFill>
                  <a:srgbClr val="D4D4D4"/>
                </a:solidFill>
                <a:effectLst/>
                <a:latin typeface="Menlo" panose="020B0609030804020204" pitchFamily="49" charset="0"/>
              </a:rPr>
              <a:t>fidelity，</a:t>
            </a:r>
            <a:r>
              <a:rPr lang="zh-CN" altLang="en-US" b="0" dirty="0">
                <a:solidFill>
                  <a:srgbClr val="D4D4D4"/>
                </a:solidFill>
                <a:effectLst/>
                <a:latin typeface="Menlo" panose="020B0609030804020204" pitchFamily="49" charset="0"/>
              </a:rPr>
              <a:t>也可以是为了优化</a:t>
            </a:r>
            <a:r>
              <a:rPr lang="en-US" b="0" dirty="0">
                <a:solidFill>
                  <a:srgbClr val="D4D4D4"/>
                </a:solidFill>
                <a:effectLst/>
                <a:latin typeface="Menlo" panose="020B0609030804020204" pitchFamily="49" charset="0"/>
              </a:rPr>
              <a:t>QEC</a:t>
            </a:r>
            <a:r>
              <a:rPr lang="zh-CN" altLang="en-US" b="0" dirty="0">
                <a:solidFill>
                  <a:srgbClr val="D4D4D4"/>
                </a:solidFill>
                <a:effectLst/>
                <a:latin typeface="Menlo" panose="020B0609030804020204" pitchFamily="49" charset="0"/>
              </a:rPr>
              <a:t>性能设定的复杂函数。</a:t>
            </a:r>
          </a:p>
          <a:p>
            <a:r>
              <a:rPr kumimoji="1" lang="zh-CN" altLang="en-US" dirty="0"/>
              <a:t>）</a:t>
            </a:r>
            <a:endParaRPr kumimoji="1" lang="en-US" altLang="zh-CN" dirty="0"/>
          </a:p>
        </p:txBody>
      </p:sp>
      <p:sp>
        <p:nvSpPr>
          <p:cNvPr id="4" name="灯片编号占位符 3">
            <a:extLst>
              <a:ext uri="{FF2B5EF4-FFF2-40B4-BE49-F238E27FC236}">
                <a16:creationId xmlns:a16="http://schemas.microsoft.com/office/drawing/2014/main" id="{F57F60B2-05DF-C5F5-B6F2-5C57E9C44584}"/>
              </a:ext>
            </a:extLst>
          </p:cNvPr>
          <p:cNvSpPr>
            <a:spLocks noGrp="1"/>
          </p:cNvSpPr>
          <p:nvPr>
            <p:ph type="sldNum" sz="quarter" idx="5"/>
          </p:nvPr>
        </p:nvSpPr>
        <p:spPr/>
        <p:txBody>
          <a:bodyPr/>
          <a:lstStyle/>
          <a:p>
            <a:fld id="{0D33DE70-1117-4183-93A2-0C544A1A6F90}" type="slidenum">
              <a:rPr lang="zh-CN" altLang="en-US" smtClean="0"/>
              <a:pPr/>
              <a:t>12</a:t>
            </a:fld>
            <a:endParaRPr lang="zh-CN" altLang="en-US"/>
          </a:p>
        </p:txBody>
      </p:sp>
    </p:spTree>
    <p:extLst>
      <p:ext uri="{BB962C8B-B14F-4D97-AF65-F5344CB8AC3E}">
        <p14:creationId xmlns:p14="http://schemas.microsoft.com/office/powerpoint/2010/main" val="908058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我们研究了同时在正向计算和反向传播上有效的时间演化算法，并用最新的机器学习工具开发了一套量子控制模拟器，它的主要优势是在设计和控制模拟之间建立了统一的框架。这样能同时对器件和控制参数计算梯度，而统一的数据结构也让实现更高效的求解器成为可能。这里我想为大家简单介绍它的工作原理。对受到</a:t>
            </a:r>
            <a:r>
              <a:rPr lang="en-US" b="0" dirty="0">
                <a:solidFill>
                  <a:srgbClr val="D4D4D4"/>
                </a:solidFill>
                <a:effectLst/>
                <a:latin typeface="Menlo" panose="020B0609030804020204" pitchFamily="49" charset="0"/>
              </a:rPr>
              <a:t>control pulse</a:t>
            </a:r>
            <a:r>
              <a:rPr lang="zh-CN" altLang="en-US" b="0" dirty="0">
                <a:solidFill>
                  <a:srgbClr val="D4D4D4"/>
                </a:solidFill>
                <a:effectLst/>
                <a:latin typeface="Menlo" panose="020B0609030804020204" pitchFamily="49" charset="0"/>
              </a:rPr>
              <a:t>驱动的超导量子芯片，它的</a:t>
            </a:r>
            <a:r>
              <a:rPr lang="en-US" b="0" dirty="0">
                <a:solidFill>
                  <a:srgbClr val="D4D4D4"/>
                </a:solidFill>
                <a:effectLst/>
                <a:latin typeface="Menlo" panose="020B0609030804020204" pitchFamily="49" charset="0"/>
              </a:rPr>
              <a:t>Hamiltonian</a:t>
            </a:r>
            <a:r>
              <a:rPr lang="zh-CN" altLang="en-US" b="0" dirty="0">
                <a:solidFill>
                  <a:srgbClr val="D4D4D4"/>
                </a:solidFill>
                <a:effectLst/>
                <a:latin typeface="Menlo" panose="020B0609030804020204" pitchFamily="49" charset="0"/>
              </a:rPr>
              <a:t>可以写成只包含单体项和两体项的形式，这提示我们引入</a:t>
            </a:r>
            <a:r>
              <a:rPr lang="en-US" b="0" dirty="0">
                <a:solidFill>
                  <a:srgbClr val="D4D4D4"/>
                </a:solidFill>
                <a:effectLst/>
                <a:latin typeface="Menlo" panose="020B0609030804020204" pitchFamily="49" charset="0"/>
              </a:rPr>
              <a:t>Trotter</a:t>
            </a:r>
            <a:r>
              <a:rPr lang="zh-CN" altLang="en-US" b="0" dirty="0">
                <a:solidFill>
                  <a:srgbClr val="D4D4D4"/>
                </a:solidFill>
                <a:effectLst/>
                <a:latin typeface="Menlo" panose="020B0609030804020204" pitchFamily="49" charset="0"/>
              </a:rPr>
              <a:t>分解来进行处理。首先将时间演化算符拆分成一组分别描述</a:t>
            </a:r>
            <a:r>
              <a:rPr lang="en-US" b="0" dirty="0">
                <a:solidFill>
                  <a:srgbClr val="D4D4D4"/>
                </a:solidFill>
                <a:effectLst/>
                <a:latin typeface="Menlo" panose="020B0609030804020204" pitchFamily="49" charset="0"/>
              </a:rPr>
              <a:t>dt</a:t>
            </a:r>
            <a:r>
              <a:rPr lang="zh-CN" altLang="en-US" b="0" dirty="0">
                <a:solidFill>
                  <a:srgbClr val="D4D4D4"/>
                </a:solidFill>
                <a:effectLst/>
                <a:latin typeface="Menlo" panose="020B0609030804020204" pitchFamily="49" charset="0"/>
              </a:rPr>
              <a:t>时间的算符，这组算符将作用在初态上。接着对每个</a:t>
            </a:r>
            <a:r>
              <a:rPr lang="en-US" b="0" dirty="0">
                <a:solidFill>
                  <a:srgbClr val="D4D4D4"/>
                </a:solidFill>
                <a:effectLst/>
                <a:latin typeface="Menlo" panose="020B0609030804020204" pitchFamily="49" charset="0"/>
              </a:rPr>
              <a:t>dt</a:t>
            </a:r>
            <a:r>
              <a:rPr lang="zh-CN" altLang="en-US" b="0" dirty="0">
                <a:solidFill>
                  <a:srgbClr val="D4D4D4"/>
                </a:solidFill>
                <a:effectLst/>
                <a:latin typeface="Menlo" panose="020B0609030804020204" pitchFamily="49" charset="0"/>
              </a:rPr>
              <a:t>时间上的算符，我们用</a:t>
            </a:r>
            <a:r>
              <a:rPr lang="en-US" b="0" dirty="0">
                <a:solidFill>
                  <a:srgbClr val="D4D4D4"/>
                </a:solidFill>
                <a:effectLst/>
                <a:latin typeface="Menlo" panose="020B0609030804020204" pitchFamily="49" charset="0"/>
              </a:rPr>
              <a:t>Suzuki-Trotter</a:t>
            </a:r>
            <a:r>
              <a:rPr lang="zh-CN" altLang="en-US" b="0" dirty="0">
                <a:solidFill>
                  <a:srgbClr val="D4D4D4"/>
                </a:solidFill>
                <a:effectLst/>
                <a:latin typeface="Menlo" panose="020B0609030804020204" pitchFamily="49" charset="0"/>
              </a:rPr>
              <a:t>将他们转换成一组单体及两体项相乘的形式。</a:t>
            </a:r>
          </a:p>
        </p:txBody>
      </p:sp>
      <p:sp>
        <p:nvSpPr>
          <p:cNvPr id="4" name="灯片编号占位符 3"/>
          <p:cNvSpPr>
            <a:spLocks noGrp="1"/>
          </p:cNvSpPr>
          <p:nvPr>
            <p:ph type="sldNum" sz="quarter" idx="5"/>
          </p:nvPr>
        </p:nvSpPr>
        <p:spPr/>
        <p:txBody>
          <a:bodyPr/>
          <a:lstStyle/>
          <a:p>
            <a:fld id="{0D33DE70-1117-4183-93A2-0C544A1A6F90}" type="slidenum">
              <a:rPr lang="zh-CN" altLang="en-US" smtClean="0"/>
              <a:pPr/>
              <a:t>13</a:t>
            </a:fld>
            <a:endParaRPr lang="zh-CN" altLang="en-US"/>
          </a:p>
        </p:txBody>
      </p:sp>
    </p:spTree>
    <p:extLst>
      <p:ext uri="{BB962C8B-B14F-4D97-AF65-F5344CB8AC3E}">
        <p14:creationId xmlns:p14="http://schemas.microsoft.com/office/powerpoint/2010/main" val="1784038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9B1C-F5F8-F66E-D589-C2CA37A2F0A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025D22-A12B-3392-2C24-F7D5F29F060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A3D799C-1D75-492E-0993-93BA0E0B79A0}"/>
              </a:ext>
            </a:extLst>
          </p:cNvPr>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接下来我们把这些多体项组合成张量网络的结构，并计算尽可能好的缩并路径，最后执行张量缩并，这样张量缩并的结果就是经过时间演化后的量子态。借助自动向量化的方法，这套数值工具可以自然地推广到</a:t>
            </a:r>
            <a:r>
              <a:rPr lang="en-US" b="0" dirty="0">
                <a:solidFill>
                  <a:srgbClr val="D4D4D4"/>
                </a:solidFill>
                <a:effectLst/>
                <a:latin typeface="Menlo" panose="020B0609030804020204" pitchFamily="49" charset="0"/>
              </a:rPr>
              <a:t>unitary</a:t>
            </a:r>
            <a:r>
              <a:rPr lang="zh-CN" altLang="en-US" b="0" dirty="0">
                <a:solidFill>
                  <a:srgbClr val="D4D4D4"/>
                </a:solidFill>
                <a:effectLst/>
                <a:latin typeface="Menlo" panose="020B0609030804020204" pitchFamily="49" charset="0"/>
              </a:rPr>
              <a:t>或者密度矩阵的计算上。接下来要讨论的是如何高效实现反向传播算法，我们考虑计算一个量子态时间演化，并用末态计算损失函数的过程，如图中黑线所示。如果用传统的反向传播算法，程序会记录每个时间步对应的量子态，而这会引入极大的内存开销。我们发展了</a:t>
            </a:r>
            <a:r>
              <a:rPr lang="en-US" b="0" dirty="0">
                <a:solidFill>
                  <a:srgbClr val="D4D4D4"/>
                </a:solidFill>
                <a:effectLst/>
                <a:latin typeface="Menlo" panose="020B0609030804020204" pitchFamily="49" charset="0"/>
              </a:rPr>
              <a:t>continuous adjoint method</a:t>
            </a:r>
            <a:r>
              <a:rPr lang="zh-CN" altLang="en-US" b="0" dirty="0">
                <a:solidFill>
                  <a:srgbClr val="D4D4D4"/>
                </a:solidFill>
                <a:effectLst/>
                <a:latin typeface="Menlo" panose="020B0609030804020204" pitchFamily="49" charset="0"/>
              </a:rPr>
              <a:t>方法，在梯度计算的过程中把蓝线对应的量子态和红线对应的</a:t>
            </a:r>
            <a:r>
              <a:rPr lang="en-US" b="0" dirty="0">
                <a:solidFill>
                  <a:srgbClr val="D4D4D4"/>
                </a:solidFill>
                <a:effectLst/>
                <a:latin typeface="Menlo" panose="020B0609030804020204" pitchFamily="49" charset="0"/>
              </a:rPr>
              <a:t>adjoint state</a:t>
            </a:r>
            <a:r>
              <a:rPr lang="zh-CN" altLang="en-US" b="0" dirty="0">
                <a:solidFill>
                  <a:srgbClr val="D4D4D4"/>
                </a:solidFill>
                <a:effectLst/>
                <a:latin typeface="Menlo" panose="020B0609030804020204" pitchFamily="49" charset="0"/>
              </a:rPr>
              <a:t>反向演化，从而成功在较大的量子系统中计算出准确的梯度。</a:t>
            </a:r>
          </a:p>
        </p:txBody>
      </p:sp>
      <p:sp>
        <p:nvSpPr>
          <p:cNvPr id="4" name="灯片编号占位符 3">
            <a:extLst>
              <a:ext uri="{FF2B5EF4-FFF2-40B4-BE49-F238E27FC236}">
                <a16:creationId xmlns:a16="http://schemas.microsoft.com/office/drawing/2014/main" id="{C6242022-C004-CF4D-CFC9-1D8FF6E279A3}"/>
              </a:ext>
            </a:extLst>
          </p:cNvPr>
          <p:cNvSpPr>
            <a:spLocks noGrp="1"/>
          </p:cNvSpPr>
          <p:nvPr>
            <p:ph type="sldNum" sz="quarter" idx="5"/>
          </p:nvPr>
        </p:nvSpPr>
        <p:spPr/>
        <p:txBody>
          <a:bodyPr/>
          <a:lstStyle/>
          <a:p>
            <a:fld id="{0D33DE70-1117-4183-93A2-0C544A1A6F90}" type="slidenum">
              <a:rPr lang="zh-CN" altLang="en-US" smtClean="0"/>
              <a:pPr/>
              <a:t>14</a:t>
            </a:fld>
            <a:endParaRPr lang="zh-CN" altLang="en-US"/>
          </a:p>
        </p:txBody>
      </p:sp>
    </p:spTree>
    <p:extLst>
      <p:ext uri="{BB962C8B-B14F-4D97-AF65-F5344CB8AC3E}">
        <p14:creationId xmlns:p14="http://schemas.microsoft.com/office/powerpoint/2010/main" val="214896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90BA1-F981-2EDC-76A9-23E91EC8A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BC919-8F0C-D558-DB0D-10CEC5D54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8BFC9-0F98-D9D3-7BC4-09E96462C645}"/>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928971D6-A3CC-930B-8119-FA93AD6033CC}"/>
              </a:ext>
            </a:extLst>
          </p:cNvPr>
          <p:cNvSpPr>
            <a:spLocks noGrp="1"/>
          </p:cNvSpPr>
          <p:nvPr>
            <p:ph type="sldNum" sz="quarter" idx="5"/>
          </p:nvPr>
        </p:nvSpPr>
        <p:spPr/>
        <p:txBody>
          <a:bodyPr/>
          <a:lstStyle/>
          <a:p>
            <a:fld id="{25BCCA25-8615-A247-BA89-DB0FB77AC4AB}" type="slidenum">
              <a:rPr lang="en-CN" smtClean="0"/>
              <a:t>15</a:t>
            </a:fld>
            <a:endParaRPr lang="en-CN"/>
          </a:p>
        </p:txBody>
      </p:sp>
    </p:spTree>
    <p:extLst>
      <p:ext uri="{BB962C8B-B14F-4D97-AF65-F5344CB8AC3E}">
        <p14:creationId xmlns:p14="http://schemas.microsoft.com/office/powerpoint/2010/main" val="1881210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solidFill>
                  <a:srgbClr val="D4D4D4"/>
                </a:solidFill>
                <a:effectLst/>
                <a:latin typeface="Menlo" panose="020B0609030804020204" pitchFamily="49" charset="0"/>
              </a:rPr>
              <a:t>总结来说，我们为超导量子芯片的设计优化，开发了两款高效的求解工具，包括芯片电磁场模拟的表面积分方程求解器和量子控制的</a:t>
            </a:r>
            <a:r>
              <a:rPr lang="en-US" b="0" dirty="0">
                <a:solidFill>
                  <a:srgbClr val="D4D4D4"/>
                </a:solidFill>
                <a:effectLst/>
                <a:latin typeface="Menlo" panose="020B0609030804020204" pitchFamily="49" charset="0"/>
              </a:rPr>
              <a:t>Trotter</a:t>
            </a:r>
            <a:r>
              <a:rPr lang="zh-CN" altLang="en-US" b="0" dirty="0">
                <a:solidFill>
                  <a:srgbClr val="D4D4D4"/>
                </a:solidFill>
                <a:effectLst/>
                <a:latin typeface="Menlo" panose="020B0609030804020204" pitchFamily="49" charset="0"/>
              </a:rPr>
              <a:t>求解器。而这些工具串联成了</a:t>
            </a:r>
            <a:r>
              <a:rPr lang="en-US" b="0" dirty="0">
                <a:solidFill>
                  <a:srgbClr val="D4D4D4"/>
                </a:solidFill>
                <a:effectLst/>
                <a:latin typeface="Menlo" panose="020B0609030804020204" pitchFamily="49" charset="0"/>
              </a:rPr>
              <a:t>workflow</a:t>
            </a:r>
            <a:r>
              <a:rPr lang="zh-CN" altLang="en-US" b="0" dirty="0">
                <a:solidFill>
                  <a:srgbClr val="D4D4D4"/>
                </a:solidFill>
                <a:effectLst/>
                <a:latin typeface="Menlo" panose="020B0609030804020204" pitchFamily="49" charset="0"/>
              </a:rPr>
              <a:t>自动化的编程框架，提供了从芯片几何参数到目标函数的计算方案，这之中</a:t>
            </a:r>
            <a:r>
              <a:rPr lang="en-US" b="0" dirty="0">
                <a:solidFill>
                  <a:srgbClr val="D4D4D4"/>
                </a:solidFill>
                <a:effectLst/>
                <a:latin typeface="Menlo" panose="020B0609030804020204" pitchFamily="49" charset="0"/>
              </a:rPr>
              <a:t>layout</a:t>
            </a:r>
            <a:r>
              <a:rPr lang="zh-CN" altLang="en-US" b="0" dirty="0">
                <a:solidFill>
                  <a:srgbClr val="D4D4D4"/>
                </a:solidFill>
                <a:effectLst/>
                <a:latin typeface="Menlo" panose="020B0609030804020204" pitchFamily="49" charset="0"/>
              </a:rPr>
              <a:t>模拟，</a:t>
            </a:r>
            <a:r>
              <a:rPr lang="en-US" b="0" dirty="0">
                <a:solidFill>
                  <a:srgbClr val="D4D4D4"/>
                </a:solidFill>
                <a:effectLst/>
                <a:latin typeface="Menlo" panose="020B0609030804020204" pitchFamily="49" charset="0"/>
              </a:rPr>
              <a:t>qubit modeling</a:t>
            </a:r>
            <a:r>
              <a:rPr lang="zh-CN" altLang="en-US" b="0" dirty="0">
                <a:solidFill>
                  <a:srgbClr val="D4D4D4"/>
                </a:solidFill>
                <a:effectLst/>
                <a:latin typeface="Menlo" panose="020B0609030804020204" pitchFamily="49" charset="0"/>
              </a:rPr>
              <a:t>和控制模拟三个重要步骤都能实现端到端的梯度计算。</a:t>
            </a:r>
          </a:p>
          <a:p>
            <a:endParaRPr kumimoji="1" lang="zh-CN" altLang="en-US" dirty="0"/>
          </a:p>
        </p:txBody>
      </p:sp>
      <p:sp>
        <p:nvSpPr>
          <p:cNvPr id="4" name="灯片编号占位符 3"/>
          <p:cNvSpPr>
            <a:spLocks noGrp="1"/>
          </p:cNvSpPr>
          <p:nvPr>
            <p:ph type="sldNum" sz="quarter" idx="5"/>
          </p:nvPr>
        </p:nvSpPr>
        <p:spPr/>
        <p:txBody>
          <a:bodyPr/>
          <a:lstStyle/>
          <a:p>
            <a:fld id="{0D33DE70-1117-4183-93A2-0C544A1A6F90}" type="slidenum">
              <a:rPr lang="zh-CN" altLang="en-US" smtClean="0"/>
              <a:pPr/>
              <a:t>16</a:t>
            </a:fld>
            <a:endParaRPr lang="zh-CN" altLang="en-US"/>
          </a:p>
        </p:txBody>
      </p:sp>
    </p:spTree>
    <p:extLst>
      <p:ext uri="{BB962C8B-B14F-4D97-AF65-F5344CB8AC3E}">
        <p14:creationId xmlns:p14="http://schemas.microsoft.com/office/powerpoint/2010/main" val="1468945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8B4B-4728-C969-AB20-4C1D039AC3C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7F863D-9973-2700-63C3-02BA62FAC3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4482EC6-E78F-B6A0-A8B9-31B8F7A8D8E0}"/>
              </a:ext>
            </a:extLst>
          </p:cNvPr>
          <p:cNvSpPr>
            <a:spLocks noGrp="1"/>
          </p:cNvSpPr>
          <p:nvPr>
            <p:ph type="body" idx="1"/>
          </p:nvPr>
        </p:nvSpPr>
        <p:spPr/>
        <p:txBody>
          <a:bodyPr/>
          <a:lstStyle/>
          <a:p>
            <a:r>
              <a:rPr kumimoji="1" lang="zh-CN" altLang="en-US" dirty="0"/>
              <a:t>结合这两部分，我们可以高效解决一类设计问题</a:t>
            </a:r>
            <a:r>
              <a:rPr kumimoji="1" lang="en-US" altLang="zh-CN" dirty="0"/>
              <a:t>—</a:t>
            </a:r>
            <a:r>
              <a:rPr kumimoji="1" lang="zh-CN" altLang="en-US" dirty="0"/>
              <a:t>给定需要的</a:t>
            </a:r>
            <a:r>
              <a:rPr kumimoji="1" lang="en-US" altLang="zh-CN" dirty="0"/>
              <a:t>Hamiltonian</a:t>
            </a:r>
            <a:r>
              <a:rPr kumimoji="1" lang="zh-CN" altLang="en-US" dirty="0"/>
              <a:t>参数，优化器件的几何参数</a:t>
            </a:r>
            <a:endParaRPr kumimoji="1" lang="en-US" altLang="zh-CN" dirty="0"/>
          </a:p>
        </p:txBody>
      </p:sp>
      <p:sp>
        <p:nvSpPr>
          <p:cNvPr id="4" name="灯片编号占位符 3">
            <a:extLst>
              <a:ext uri="{FF2B5EF4-FFF2-40B4-BE49-F238E27FC236}">
                <a16:creationId xmlns:a16="http://schemas.microsoft.com/office/drawing/2014/main" id="{F57F60B2-05DF-C5F5-B6F2-5C57E9C44584}"/>
              </a:ext>
            </a:extLst>
          </p:cNvPr>
          <p:cNvSpPr>
            <a:spLocks noGrp="1"/>
          </p:cNvSpPr>
          <p:nvPr>
            <p:ph type="sldNum" sz="quarter" idx="5"/>
          </p:nvPr>
        </p:nvSpPr>
        <p:spPr/>
        <p:txBody>
          <a:bodyPr/>
          <a:lstStyle/>
          <a:p>
            <a:fld id="{0D33DE70-1117-4183-93A2-0C544A1A6F90}" type="slidenum">
              <a:rPr lang="zh-CN" altLang="en-US" smtClean="0"/>
              <a:pPr/>
              <a:t>17</a:t>
            </a:fld>
            <a:endParaRPr lang="zh-CN" altLang="en-US"/>
          </a:p>
        </p:txBody>
      </p:sp>
    </p:spTree>
    <p:extLst>
      <p:ext uri="{BB962C8B-B14F-4D97-AF65-F5344CB8AC3E}">
        <p14:creationId xmlns:p14="http://schemas.microsoft.com/office/powerpoint/2010/main" val="2761000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有限差分算出的梯度并不准确</a:t>
            </a:r>
            <a:r>
              <a:rPr lang="zh-CN" altLang="en-US" dirty="0"/>
              <a:t>，需要对每一个可优化变量分别去算。对于具有大量几何参数的问题效率很低，多次正向模拟的代价不可接受。而通过反向传播算法，只需要一次计算就能求出所有可优化参数的梯度</a:t>
            </a:r>
            <a:endParaRPr lang="en-US" altLang="zh-CN" dirty="0"/>
          </a:p>
          <a:p>
            <a:r>
              <a:rPr lang="zh-CN" altLang="en-US" dirty="0"/>
              <a:t>用这套方法能更快地让</a:t>
            </a:r>
            <a:r>
              <a:rPr lang="en-US" altLang="zh-CN" dirty="0"/>
              <a:t>cost</a:t>
            </a:r>
            <a:r>
              <a:rPr lang="zh-CN" altLang="en-US" dirty="0"/>
              <a:t> </a:t>
            </a:r>
            <a:r>
              <a:rPr lang="en-US" altLang="zh-CN" dirty="0"/>
              <a:t>function</a:t>
            </a:r>
            <a:r>
              <a:rPr lang="zh-CN" altLang="en-US" dirty="0"/>
              <a:t>收敛到更低的值，迭代地修正超导芯片几何参数后，得到更符合要求的版图设计</a:t>
            </a:r>
            <a:endParaRPr lang="en-CN" dirty="0"/>
          </a:p>
        </p:txBody>
      </p:sp>
      <p:sp>
        <p:nvSpPr>
          <p:cNvPr id="4" name="Slide Number Placeholder 3"/>
          <p:cNvSpPr>
            <a:spLocks noGrp="1"/>
          </p:cNvSpPr>
          <p:nvPr>
            <p:ph type="sldNum" sz="quarter" idx="5"/>
          </p:nvPr>
        </p:nvSpPr>
        <p:spPr/>
        <p:txBody>
          <a:bodyPr/>
          <a:lstStyle/>
          <a:p>
            <a:fld id="{25BCCA25-8615-A247-BA89-DB0FB77AC4AB}" type="slidenum">
              <a:rPr lang="en-CN" smtClean="0"/>
              <a:t>18</a:t>
            </a:fld>
            <a:endParaRPr lang="en-CN"/>
          </a:p>
        </p:txBody>
      </p:sp>
    </p:spTree>
    <p:extLst>
      <p:ext uri="{BB962C8B-B14F-4D97-AF65-F5344CB8AC3E}">
        <p14:creationId xmlns:p14="http://schemas.microsoft.com/office/powerpoint/2010/main" val="2764214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D33DE70-1117-4183-93A2-0C544A1A6F90}" type="slidenum">
              <a:rPr lang="zh-CN" altLang="en-US" smtClean="0"/>
              <a:pPr/>
              <a:t>19</a:t>
            </a:fld>
            <a:endParaRPr lang="zh-CN" altLang="en-US"/>
          </a:p>
        </p:txBody>
      </p:sp>
    </p:spTree>
    <p:extLst>
      <p:ext uri="{BB962C8B-B14F-4D97-AF65-F5344CB8AC3E}">
        <p14:creationId xmlns:p14="http://schemas.microsoft.com/office/powerpoint/2010/main" val="78129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8B4B-4728-C969-AB20-4C1D039AC3C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7F863D-9973-2700-63C3-02BA62FAC3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4482EC6-E78F-B6A0-A8B9-31B8F7A8D8E0}"/>
              </a:ext>
            </a:extLst>
          </p:cNvPr>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作为</a:t>
            </a:r>
            <a:r>
              <a:rPr lang="en-US" altLang="zh-CN" b="0" dirty="0">
                <a:solidFill>
                  <a:srgbClr val="D4D4D4"/>
                </a:solidFill>
                <a:effectLst/>
                <a:latin typeface="Menlo" panose="020B0609030804020204" pitchFamily="49" charset="0"/>
              </a:rPr>
              <a:t>2024</a:t>
            </a:r>
            <a:r>
              <a:rPr lang="zh-CN" altLang="en-US" b="0" dirty="0">
                <a:solidFill>
                  <a:srgbClr val="D4D4D4"/>
                </a:solidFill>
                <a:effectLst/>
                <a:latin typeface="Menlo" panose="020B0609030804020204" pitchFamily="49" charset="0"/>
              </a:rPr>
              <a:t>年广受关注的大新闻，</a:t>
            </a:r>
            <a:r>
              <a:rPr lang="en-US" b="0" dirty="0">
                <a:solidFill>
                  <a:srgbClr val="D4D4D4"/>
                </a:solidFill>
                <a:effectLst/>
                <a:latin typeface="Menlo" panose="020B0609030804020204" pitchFamily="49" charset="0"/>
              </a:rPr>
              <a:t>Google</a:t>
            </a:r>
            <a:r>
              <a:rPr lang="zh-CN" altLang="en-US" b="0" dirty="0">
                <a:solidFill>
                  <a:srgbClr val="D4D4D4"/>
                </a:solidFill>
                <a:effectLst/>
                <a:latin typeface="Menlo" panose="020B0609030804020204" pitchFamily="49" charset="0"/>
              </a:rPr>
              <a:t>宣布他们在新的</a:t>
            </a:r>
            <a:r>
              <a:rPr lang="en-US" b="0" dirty="0">
                <a:solidFill>
                  <a:srgbClr val="D4D4D4"/>
                </a:solidFill>
                <a:effectLst/>
                <a:latin typeface="Menlo" panose="020B0609030804020204" pitchFamily="49" charset="0"/>
              </a:rPr>
              <a:t>willow</a:t>
            </a:r>
            <a:r>
              <a:rPr lang="zh-CN" altLang="en-US" b="0" dirty="0">
                <a:solidFill>
                  <a:srgbClr val="D4D4D4"/>
                </a:solidFill>
                <a:effectLst/>
                <a:latin typeface="Menlo" panose="020B0609030804020204" pitchFamily="49" charset="0"/>
              </a:rPr>
              <a:t>量子芯片上实现了两个重要突破，一是实现了</a:t>
            </a:r>
            <a:r>
              <a:rPr lang="en-US" b="0" dirty="0">
                <a:solidFill>
                  <a:srgbClr val="D4D4D4"/>
                </a:solidFill>
                <a:effectLst/>
                <a:latin typeface="Menlo" panose="020B0609030804020204" pitchFamily="49" charset="0"/>
              </a:rPr>
              <a:t>distance=7</a:t>
            </a:r>
            <a:r>
              <a:rPr lang="zh-CN" altLang="en-US" b="0" dirty="0">
                <a:solidFill>
                  <a:srgbClr val="D4D4D4"/>
                </a:solidFill>
                <a:effectLst/>
                <a:latin typeface="Menlo" panose="020B0609030804020204" pitchFamily="49" charset="0"/>
              </a:rPr>
              <a:t>的量子纠错码，并展示了低于</a:t>
            </a:r>
            <a:r>
              <a:rPr lang="en-US" b="0" dirty="0">
                <a:solidFill>
                  <a:srgbClr val="D4D4D4"/>
                </a:solidFill>
                <a:effectLst/>
                <a:latin typeface="Menlo" panose="020B0609030804020204" pitchFamily="49" charset="0"/>
              </a:rPr>
              <a:t>threshold</a:t>
            </a:r>
            <a:r>
              <a:rPr lang="zh-CN" altLang="en-US" b="0" dirty="0">
                <a:solidFill>
                  <a:srgbClr val="D4D4D4"/>
                </a:solidFill>
                <a:effectLst/>
                <a:latin typeface="Menlo" panose="020B0609030804020204" pitchFamily="49" charset="0"/>
              </a:rPr>
              <a:t>的性能；二是在量子计算的传统</a:t>
            </a:r>
            <a:r>
              <a:rPr lang="en-US" b="0" dirty="0">
                <a:solidFill>
                  <a:srgbClr val="D4D4D4"/>
                </a:solidFill>
                <a:effectLst/>
                <a:latin typeface="Menlo" panose="020B0609030804020204" pitchFamily="49" charset="0"/>
              </a:rPr>
              <a:t>benchmark</a:t>
            </a:r>
            <a:r>
              <a:rPr lang="zh-CN" altLang="en-US" b="0" dirty="0">
                <a:solidFill>
                  <a:srgbClr val="D4D4D4"/>
                </a:solidFill>
                <a:effectLst/>
                <a:latin typeface="Menlo" panose="020B0609030804020204" pitchFamily="49" charset="0"/>
              </a:rPr>
              <a:t>随机电路采样问题中展示了远超经典计算机的能力。这会是本次报告很好的切入点，我会针对性地介绍量子芯片物理底层的设计方法，还有我们做出的算法创新和工具变革。这些努力是为了解决量子计算遇到的困难，并完成现阶段的使命，即证明量子计算超越经典的能力，并探索可行的设计技术。</a:t>
            </a:r>
          </a:p>
        </p:txBody>
      </p:sp>
      <p:sp>
        <p:nvSpPr>
          <p:cNvPr id="4" name="灯片编号占位符 3">
            <a:extLst>
              <a:ext uri="{FF2B5EF4-FFF2-40B4-BE49-F238E27FC236}">
                <a16:creationId xmlns:a16="http://schemas.microsoft.com/office/drawing/2014/main" id="{F57F60B2-05DF-C5F5-B6F2-5C57E9C44584}"/>
              </a:ext>
            </a:extLst>
          </p:cNvPr>
          <p:cNvSpPr>
            <a:spLocks noGrp="1"/>
          </p:cNvSpPr>
          <p:nvPr>
            <p:ph type="sldNum" sz="quarter" idx="5"/>
          </p:nvPr>
        </p:nvSpPr>
        <p:spPr/>
        <p:txBody>
          <a:bodyPr/>
          <a:lstStyle/>
          <a:p>
            <a:fld id="{0D33DE70-1117-4183-93A2-0C544A1A6F90}" type="slidenum">
              <a:rPr lang="zh-CN" altLang="en-US" smtClean="0"/>
              <a:pPr/>
              <a:t>2</a:t>
            </a:fld>
            <a:endParaRPr lang="zh-CN" altLang="en-US"/>
          </a:p>
        </p:txBody>
      </p:sp>
    </p:spTree>
    <p:extLst>
      <p:ext uri="{BB962C8B-B14F-4D97-AF65-F5344CB8AC3E}">
        <p14:creationId xmlns:p14="http://schemas.microsoft.com/office/powerpoint/2010/main" val="1091138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这里选用共面电容来做</a:t>
            </a:r>
            <a:r>
              <a:rPr kumimoji="1" lang="en-US" altLang="zh-CN" dirty="0"/>
              <a:t>benchmark</a:t>
            </a:r>
            <a:r>
              <a:rPr kumimoji="1" lang="zh-CN" altLang="en-US" dirty="0"/>
              <a:t>，它的电容值有解析解。就这个问题而言，有限元法和表面积分方程法</a:t>
            </a:r>
            <a:r>
              <a:rPr kumimoji="1" lang="zh-CN" altLang="en-CN" dirty="0"/>
              <a:t>都收敛到</a:t>
            </a:r>
            <a:r>
              <a:rPr kumimoji="1" lang="zh-CN" altLang="en-US" dirty="0"/>
              <a:t>了解析解，但</a:t>
            </a:r>
            <a:r>
              <a:rPr kumimoji="1" lang="en-US" altLang="zh-CN" dirty="0"/>
              <a:t>SIE</a:t>
            </a:r>
            <a:r>
              <a:rPr kumimoji="1" lang="zh-CN" altLang="en-US" dirty="0"/>
              <a:t>明显更快</a:t>
            </a:r>
          </a:p>
        </p:txBody>
      </p:sp>
      <p:sp>
        <p:nvSpPr>
          <p:cNvPr id="4" name="灯片编号占位符 3"/>
          <p:cNvSpPr>
            <a:spLocks noGrp="1"/>
          </p:cNvSpPr>
          <p:nvPr>
            <p:ph type="sldNum" sz="quarter" idx="5"/>
          </p:nvPr>
        </p:nvSpPr>
        <p:spPr/>
        <p:txBody>
          <a:bodyPr/>
          <a:lstStyle/>
          <a:p>
            <a:fld id="{0D33DE70-1117-4183-93A2-0C544A1A6F90}" type="slidenum">
              <a:rPr lang="zh-CN" altLang="en-US" smtClean="0"/>
              <a:pPr/>
              <a:t>21</a:t>
            </a:fld>
            <a:endParaRPr lang="zh-CN" altLang="en-US"/>
          </a:p>
        </p:txBody>
      </p:sp>
    </p:spTree>
    <p:extLst>
      <p:ext uri="{BB962C8B-B14F-4D97-AF65-F5344CB8AC3E}">
        <p14:creationId xmlns:p14="http://schemas.microsoft.com/office/powerpoint/2010/main" val="621927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在同一个共面电容问题里，我们再来比较两种方法的准确性。由于电场能量集中在超导薄膜的边界上，与之相关的物理量</a:t>
            </a:r>
            <a:r>
              <a:rPr kumimoji="1" lang="en-US" altLang="zh-CN" dirty="0"/>
              <a:t>–participation</a:t>
            </a:r>
            <a:r>
              <a:rPr kumimoji="1" lang="zh-CN" altLang="en-US" dirty="0"/>
              <a:t> </a:t>
            </a:r>
            <a:r>
              <a:rPr kumimoji="1" lang="en-US" altLang="zh-CN" dirty="0"/>
              <a:t>ratio</a:t>
            </a:r>
            <a:r>
              <a:rPr kumimoji="1" lang="zh-CN" altLang="en-US" dirty="0"/>
              <a:t>就成为了对静电场问题求解精度高度敏感的物理量。</a:t>
            </a:r>
            <a:endParaRPr kumimoji="1" lang="en-US" altLang="zh-CN" dirty="0"/>
          </a:p>
          <a:p>
            <a:r>
              <a:rPr kumimoji="1" lang="zh-CN" altLang="en-US" dirty="0"/>
              <a:t>与解析解比较后，可以注意到</a:t>
            </a:r>
            <a:r>
              <a:rPr kumimoji="1" lang="en-US" altLang="zh-CN" dirty="0"/>
              <a:t>SIE</a:t>
            </a:r>
            <a:r>
              <a:rPr kumimoji="1" lang="zh-CN" altLang="en-US" dirty="0"/>
              <a:t>是一种高度准确的方法，并且适用于超导芯片的电磁场模拟。</a:t>
            </a:r>
          </a:p>
        </p:txBody>
      </p:sp>
      <p:sp>
        <p:nvSpPr>
          <p:cNvPr id="4" name="灯片编号占位符 3"/>
          <p:cNvSpPr>
            <a:spLocks noGrp="1"/>
          </p:cNvSpPr>
          <p:nvPr>
            <p:ph type="sldNum" sz="quarter" idx="5"/>
          </p:nvPr>
        </p:nvSpPr>
        <p:spPr/>
        <p:txBody>
          <a:bodyPr/>
          <a:lstStyle/>
          <a:p>
            <a:fld id="{0D33DE70-1117-4183-93A2-0C544A1A6F90}" type="slidenum">
              <a:rPr lang="zh-CN" altLang="en-US" smtClean="0"/>
              <a:pPr/>
              <a:t>22</a:t>
            </a:fld>
            <a:endParaRPr lang="zh-CN" altLang="en-US"/>
          </a:p>
        </p:txBody>
      </p:sp>
    </p:spTree>
    <p:extLst>
      <p:ext uri="{BB962C8B-B14F-4D97-AF65-F5344CB8AC3E}">
        <p14:creationId xmlns:p14="http://schemas.microsoft.com/office/powerpoint/2010/main" val="68076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solidFill>
                  <a:srgbClr val="D4D4D4"/>
                </a:solidFill>
                <a:effectLst/>
                <a:latin typeface="Menlo" panose="020B0609030804020204" pitchFamily="49" charset="0"/>
              </a:rPr>
              <a:t>量子计算仍然有很多困难，最突出的一点就是量子信息本身非常脆弱，为了准确地操控量子信息，人们已经做出了太多努力。首先是创造良好控制的计算环境，这包括给芯片做尽可能好的屏蔽，并用稀释制冷机把温度推到</a:t>
            </a:r>
            <a:r>
              <a:rPr lang="en-US" altLang="zh-CN" b="0" dirty="0">
                <a:solidFill>
                  <a:srgbClr val="D4D4D4"/>
                </a:solidFill>
                <a:effectLst/>
                <a:latin typeface="Menlo" panose="020B0609030804020204" pitchFamily="49" charset="0"/>
              </a:rPr>
              <a:t>10</a:t>
            </a:r>
            <a:r>
              <a:rPr lang="en-US" b="0" dirty="0">
                <a:solidFill>
                  <a:srgbClr val="D4D4D4"/>
                </a:solidFill>
                <a:effectLst/>
                <a:latin typeface="Menlo" panose="020B0609030804020204" pitchFamily="49" charset="0"/>
              </a:rPr>
              <a:t>mk，</a:t>
            </a:r>
            <a:r>
              <a:rPr lang="zh-CN" altLang="en-US" b="0" dirty="0">
                <a:solidFill>
                  <a:srgbClr val="D4D4D4"/>
                </a:solidFill>
                <a:effectLst/>
                <a:latin typeface="Menlo" panose="020B0609030804020204" pitchFamily="49" charset="0"/>
              </a:rPr>
              <a:t>这样让噪音尽可能小。另一方面，人们也在开发新的技术来抑制量子信息的错误，这之中极其重要的代表就是量子纠错码，此外还有本次报告的主题</a:t>
            </a:r>
            <a:r>
              <a:rPr lang="en-US" altLang="zh-CN" b="0" dirty="0">
                <a:solidFill>
                  <a:srgbClr val="D4D4D4"/>
                </a:solidFill>
                <a:effectLst/>
                <a:latin typeface="Menlo" panose="020B0609030804020204" pitchFamily="49" charset="0"/>
              </a:rPr>
              <a:t>--</a:t>
            </a:r>
            <a:r>
              <a:rPr lang="zh-CN" altLang="en-US" b="0" dirty="0">
                <a:solidFill>
                  <a:srgbClr val="D4D4D4"/>
                </a:solidFill>
                <a:effectLst/>
                <a:latin typeface="Menlo" panose="020B0609030804020204" pitchFamily="49" charset="0"/>
              </a:rPr>
              <a:t>新颖的设计优化方法，基于这些方法，我们可以实现最优控制和</a:t>
            </a:r>
            <a:r>
              <a:rPr lang="en-US" b="0" dirty="0">
                <a:solidFill>
                  <a:srgbClr val="D4D4D4"/>
                </a:solidFill>
                <a:effectLst/>
                <a:latin typeface="Menlo" panose="020B0609030804020204" pitchFamily="49" charset="0"/>
              </a:rPr>
              <a:t>Hamiltonian engineering。</a:t>
            </a:r>
            <a:r>
              <a:rPr lang="zh-CN" altLang="en-US" b="0" dirty="0">
                <a:solidFill>
                  <a:srgbClr val="D4D4D4"/>
                </a:solidFill>
                <a:effectLst/>
                <a:latin typeface="Menlo" panose="020B0609030804020204" pitchFamily="49" charset="0"/>
              </a:rPr>
              <a:t>然而，即使已经做了这么多努力，实现通用量子计算机仍旧是一个遥远的目标，众多物理因素会给量子信息处理过程造成错误，以至于随机袭来的宇宙射线都能让量子芯片一团糟。这里推荐一个</a:t>
            </a:r>
            <a:r>
              <a:rPr lang="en-US" b="0" dirty="0">
                <a:solidFill>
                  <a:srgbClr val="D4D4D4"/>
                </a:solidFill>
                <a:effectLst/>
                <a:latin typeface="Menlo" panose="020B0609030804020204" pitchFamily="49" charset="0"/>
              </a:rPr>
              <a:t>Google</a:t>
            </a:r>
            <a:r>
              <a:rPr lang="zh-CN" altLang="en-US" b="0" dirty="0">
                <a:solidFill>
                  <a:srgbClr val="D4D4D4"/>
                </a:solidFill>
                <a:effectLst/>
                <a:latin typeface="Menlo" panose="020B0609030804020204" pitchFamily="49" charset="0"/>
              </a:rPr>
              <a:t>开发的小游戏，大家可以通过这个游戏感受实现量子计算的艰难，以及解锁各项新技术的必要性。</a:t>
            </a:r>
          </a:p>
          <a:p>
            <a:endParaRPr lang="en-CN" dirty="0"/>
          </a:p>
        </p:txBody>
      </p:sp>
      <p:sp>
        <p:nvSpPr>
          <p:cNvPr id="4" name="Slide Number Placeholder 3"/>
          <p:cNvSpPr>
            <a:spLocks noGrp="1"/>
          </p:cNvSpPr>
          <p:nvPr>
            <p:ph type="sldNum" sz="quarter" idx="5"/>
          </p:nvPr>
        </p:nvSpPr>
        <p:spPr/>
        <p:txBody>
          <a:bodyPr/>
          <a:lstStyle/>
          <a:p>
            <a:fld id="{25BCCA25-8615-A247-BA89-DB0FB77AC4AB}" type="slidenum">
              <a:rPr lang="en-CN" smtClean="0"/>
              <a:t>3</a:t>
            </a:fld>
            <a:endParaRPr lang="en-CN"/>
          </a:p>
        </p:txBody>
      </p:sp>
    </p:spTree>
    <p:extLst>
      <p:ext uri="{BB962C8B-B14F-4D97-AF65-F5344CB8AC3E}">
        <p14:creationId xmlns:p14="http://schemas.microsoft.com/office/powerpoint/2010/main" val="2739993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8B4B-4728-C969-AB20-4C1D039AC3C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7F863D-9973-2700-63C3-02BA62FAC3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4482EC6-E78F-B6A0-A8B9-31B8F7A8D8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solidFill>
                  <a:srgbClr val="D4D4D4"/>
                </a:solidFill>
                <a:effectLst/>
                <a:latin typeface="Menlo" panose="020B0609030804020204" pitchFamily="49" charset="0"/>
              </a:rPr>
              <a:t>回到主题，一个量子芯片设计的</a:t>
            </a:r>
            <a:r>
              <a:rPr lang="en-US" b="0" dirty="0">
                <a:solidFill>
                  <a:srgbClr val="D4D4D4"/>
                </a:solidFill>
                <a:effectLst/>
                <a:latin typeface="Menlo" panose="020B0609030804020204" pitchFamily="49" charset="0"/>
              </a:rPr>
              <a:t>workflow</a:t>
            </a:r>
            <a:r>
              <a:rPr lang="zh-CN" altLang="en-US" b="0" dirty="0">
                <a:solidFill>
                  <a:srgbClr val="D4D4D4"/>
                </a:solidFill>
                <a:effectLst/>
                <a:latin typeface="Menlo" panose="020B0609030804020204" pitchFamily="49" charset="0"/>
              </a:rPr>
              <a:t>包括四部分，而我们在优化设计的过程中意识到两件事情，第一是超导量子芯片是一个工作在经典与量子结合处的系统，实现经典电磁仿真和量子演化两类模拟器的统一是重要的；第二是量子芯片工作在量子极限，这时芯片几何上微小的改动都会影响芯片参数，于是准确高效的模拟优化工具是非常重要的。在这一领域我们的工作可以总结为三个方面，第一是设计优化和设计自动化，第二是统一的可微分模拟器，第三是为了提升</a:t>
            </a:r>
            <a:r>
              <a:rPr lang="en-US" b="0" dirty="0">
                <a:solidFill>
                  <a:srgbClr val="D4D4D4"/>
                </a:solidFill>
                <a:effectLst/>
                <a:latin typeface="Menlo" panose="020B0609030804020204" pitchFamily="49" charset="0"/>
              </a:rPr>
              <a:t>QEC</a:t>
            </a:r>
            <a:r>
              <a:rPr lang="zh-CN" altLang="en-US" b="0" dirty="0">
                <a:solidFill>
                  <a:srgbClr val="D4D4D4"/>
                </a:solidFill>
                <a:effectLst/>
                <a:latin typeface="Menlo" panose="020B0609030804020204" pitchFamily="49" charset="0"/>
              </a:rPr>
              <a:t>性能做的设计优化。如果大家尝试了</a:t>
            </a:r>
            <a:r>
              <a:rPr lang="en-US" b="0" dirty="0">
                <a:solidFill>
                  <a:srgbClr val="D4D4D4"/>
                </a:solidFill>
                <a:effectLst/>
                <a:latin typeface="Menlo" panose="020B0609030804020204" pitchFamily="49" charset="0"/>
              </a:rPr>
              <a:t>the qubit game</a:t>
            </a:r>
            <a:r>
              <a:rPr lang="zh-CN" altLang="en-US" b="0" dirty="0">
                <a:solidFill>
                  <a:srgbClr val="D4D4D4"/>
                </a:solidFill>
                <a:effectLst/>
                <a:latin typeface="Menlo" panose="020B0609030804020204" pitchFamily="49" charset="0"/>
              </a:rPr>
              <a:t>小游戏，会发现这三个工作都有对应的技能点。</a:t>
            </a:r>
          </a:p>
          <a:p>
            <a:endParaRPr kumimoji="1" lang="en-US" altLang="zh-CN" dirty="0"/>
          </a:p>
        </p:txBody>
      </p:sp>
      <p:sp>
        <p:nvSpPr>
          <p:cNvPr id="4" name="灯片编号占位符 3">
            <a:extLst>
              <a:ext uri="{FF2B5EF4-FFF2-40B4-BE49-F238E27FC236}">
                <a16:creationId xmlns:a16="http://schemas.microsoft.com/office/drawing/2014/main" id="{F57F60B2-05DF-C5F5-B6F2-5C57E9C44584}"/>
              </a:ext>
            </a:extLst>
          </p:cNvPr>
          <p:cNvSpPr>
            <a:spLocks noGrp="1"/>
          </p:cNvSpPr>
          <p:nvPr>
            <p:ph type="sldNum" sz="quarter" idx="5"/>
          </p:nvPr>
        </p:nvSpPr>
        <p:spPr/>
        <p:txBody>
          <a:bodyPr/>
          <a:lstStyle/>
          <a:p>
            <a:fld id="{0D33DE70-1117-4183-93A2-0C544A1A6F90}" type="slidenum">
              <a:rPr lang="zh-CN" altLang="en-US" smtClean="0"/>
              <a:pPr/>
              <a:t>4</a:t>
            </a:fld>
            <a:endParaRPr lang="zh-CN" altLang="en-US"/>
          </a:p>
        </p:txBody>
      </p:sp>
    </p:spTree>
    <p:extLst>
      <p:ext uri="{BB962C8B-B14F-4D97-AF65-F5344CB8AC3E}">
        <p14:creationId xmlns:p14="http://schemas.microsoft.com/office/powerpoint/2010/main" val="1091138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8B4B-4728-C969-AB20-4C1D039AC3C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7F863D-9973-2700-63C3-02BA62FAC3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4482EC6-E78F-B6A0-A8B9-31B8F7A8D8E0}"/>
              </a:ext>
            </a:extLst>
          </p:cNvPr>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这里先给出我们现有的模拟框架，接下来将分段进行解释，由于超导薄膜复杂的几何结构引入了大量的可调参数，引入微分编程就十分必要了。基于微分编程我们实现了端到端的梯度计算，设定好优化目标后，就可以便捷地计算出目标函数关于所有参数的导数。这样将芯片模拟的三大步骤统一在一套框架下，让芯片设计的</a:t>
            </a:r>
            <a:r>
              <a:rPr lang="en-US" b="0" dirty="0">
                <a:solidFill>
                  <a:srgbClr val="D4D4D4"/>
                </a:solidFill>
                <a:effectLst/>
                <a:latin typeface="Menlo" panose="020B0609030804020204" pitchFamily="49" charset="0"/>
              </a:rPr>
              <a:t>workflow</a:t>
            </a:r>
            <a:r>
              <a:rPr lang="zh-CN" altLang="en-US" b="0" dirty="0">
                <a:solidFill>
                  <a:srgbClr val="D4D4D4"/>
                </a:solidFill>
                <a:effectLst/>
                <a:latin typeface="Menlo" panose="020B0609030804020204" pitchFamily="49" charset="0"/>
              </a:rPr>
              <a:t>高效和准确。</a:t>
            </a:r>
          </a:p>
        </p:txBody>
      </p:sp>
      <p:sp>
        <p:nvSpPr>
          <p:cNvPr id="4" name="灯片编号占位符 3">
            <a:extLst>
              <a:ext uri="{FF2B5EF4-FFF2-40B4-BE49-F238E27FC236}">
                <a16:creationId xmlns:a16="http://schemas.microsoft.com/office/drawing/2014/main" id="{F57F60B2-05DF-C5F5-B6F2-5C57E9C44584}"/>
              </a:ext>
            </a:extLst>
          </p:cNvPr>
          <p:cNvSpPr>
            <a:spLocks noGrp="1"/>
          </p:cNvSpPr>
          <p:nvPr>
            <p:ph type="sldNum" sz="quarter" idx="5"/>
          </p:nvPr>
        </p:nvSpPr>
        <p:spPr/>
        <p:txBody>
          <a:bodyPr/>
          <a:lstStyle/>
          <a:p>
            <a:fld id="{0D33DE70-1117-4183-93A2-0C544A1A6F90}" type="slidenum">
              <a:rPr lang="zh-CN" altLang="en-US" smtClean="0"/>
              <a:pPr/>
              <a:t>5</a:t>
            </a:fld>
            <a:endParaRPr lang="zh-CN" altLang="en-US"/>
          </a:p>
        </p:txBody>
      </p:sp>
    </p:spTree>
    <p:extLst>
      <p:ext uri="{BB962C8B-B14F-4D97-AF65-F5344CB8AC3E}">
        <p14:creationId xmlns:p14="http://schemas.microsoft.com/office/powerpoint/2010/main" val="95197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758FC-40BF-7961-B5E6-32F409519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4CFCE-681E-7214-684E-05585707F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FA3C5-AAD0-2E4B-73C1-85567B609D9C}"/>
              </a:ext>
            </a:extLst>
          </p:cNvPr>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这里先给出本次报告的目录，我会分三点说明微分编程框架的重要步骤，这微分编程是机器学习领域发展出来的重要算法，而我们实现的器件模拟框架完整地支持这一算法，我们还更进一步研究了一套减少内存开销的反向传播的实现方法。</a:t>
            </a:r>
          </a:p>
          <a:p>
            <a:endParaRPr lang="en-CN" dirty="0"/>
          </a:p>
        </p:txBody>
      </p:sp>
      <p:sp>
        <p:nvSpPr>
          <p:cNvPr id="4" name="Slide Number Placeholder 3">
            <a:extLst>
              <a:ext uri="{FF2B5EF4-FFF2-40B4-BE49-F238E27FC236}">
                <a16:creationId xmlns:a16="http://schemas.microsoft.com/office/drawing/2014/main" id="{D2EFDDE3-FE70-4AE3-E467-DC5A6432D22E}"/>
              </a:ext>
            </a:extLst>
          </p:cNvPr>
          <p:cNvSpPr>
            <a:spLocks noGrp="1"/>
          </p:cNvSpPr>
          <p:nvPr>
            <p:ph type="sldNum" sz="quarter" idx="5"/>
          </p:nvPr>
        </p:nvSpPr>
        <p:spPr/>
        <p:txBody>
          <a:bodyPr/>
          <a:lstStyle/>
          <a:p>
            <a:fld id="{25BCCA25-8615-A247-BA89-DB0FB77AC4AB}" type="slidenum">
              <a:rPr lang="en-CN" smtClean="0"/>
              <a:t>6</a:t>
            </a:fld>
            <a:endParaRPr lang="en-CN"/>
          </a:p>
        </p:txBody>
      </p:sp>
    </p:spTree>
    <p:extLst>
      <p:ext uri="{BB962C8B-B14F-4D97-AF65-F5344CB8AC3E}">
        <p14:creationId xmlns:p14="http://schemas.microsoft.com/office/powerpoint/2010/main" val="402476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8B4B-4728-C969-AB20-4C1D039AC3C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7F863D-9973-2700-63C3-02BA62FAC3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4482EC6-E78F-B6A0-A8B9-31B8F7A8D8E0}"/>
              </a:ext>
            </a:extLst>
          </p:cNvPr>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版图的设计模拟将从超导薄膜的几何参数出发，通过电磁场模拟得到电容，电感和</a:t>
            </a:r>
            <a:r>
              <a:rPr lang="en-US" b="0" dirty="0">
                <a:solidFill>
                  <a:srgbClr val="D4D4D4"/>
                </a:solidFill>
                <a:effectLst/>
                <a:latin typeface="Menlo" panose="020B0609030804020204" pitchFamily="49" charset="0"/>
              </a:rPr>
              <a:t>Josephson</a:t>
            </a:r>
            <a:r>
              <a:rPr lang="zh-CN" altLang="en-US" b="0" dirty="0">
                <a:solidFill>
                  <a:srgbClr val="D4D4D4"/>
                </a:solidFill>
                <a:effectLst/>
                <a:latin typeface="Menlo" panose="020B0609030804020204" pitchFamily="49" charset="0"/>
              </a:rPr>
              <a:t>结组成的</a:t>
            </a:r>
            <a:r>
              <a:rPr lang="en-US" b="0" dirty="0">
                <a:solidFill>
                  <a:srgbClr val="D4D4D4"/>
                </a:solidFill>
                <a:effectLst/>
                <a:latin typeface="Menlo" panose="020B0609030804020204" pitchFamily="49" charset="0"/>
              </a:rPr>
              <a:t>circuit</a:t>
            </a:r>
            <a:r>
              <a:rPr lang="zh-CN" altLang="en-US" b="0" dirty="0">
                <a:solidFill>
                  <a:srgbClr val="D4D4D4"/>
                </a:solidFill>
                <a:effectLst/>
                <a:latin typeface="Menlo" panose="020B0609030804020204" pitchFamily="49" charset="0"/>
              </a:rPr>
              <a:t>模型，这一步我们用格林函数实现了一些算法创新。</a:t>
            </a:r>
          </a:p>
        </p:txBody>
      </p:sp>
      <p:sp>
        <p:nvSpPr>
          <p:cNvPr id="4" name="灯片编号占位符 3">
            <a:extLst>
              <a:ext uri="{FF2B5EF4-FFF2-40B4-BE49-F238E27FC236}">
                <a16:creationId xmlns:a16="http://schemas.microsoft.com/office/drawing/2014/main" id="{F57F60B2-05DF-C5F5-B6F2-5C57E9C44584}"/>
              </a:ext>
            </a:extLst>
          </p:cNvPr>
          <p:cNvSpPr>
            <a:spLocks noGrp="1"/>
          </p:cNvSpPr>
          <p:nvPr>
            <p:ph type="sldNum" sz="quarter" idx="5"/>
          </p:nvPr>
        </p:nvSpPr>
        <p:spPr/>
        <p:txBody>
          <a:bodyPr/>
          <a:lstStyle/>
          <a:p>
            <a:fld id="{0D33DE70-1117-4183-93A2-0C544A1A6F90}" type="slidenum">
              <a:rPr lang="zh-CN" altLang="en-US" smtClean="0"/>
              <a:pPr/>
              <a:t>7</a:t>
            </a:fld>
            <a:endParaRPr lang="zh-CN" altLang="en-US"/>
          </a:p>
        </p:txBody>
      </p:sp>
    </p:spTree>
    <p:extLst>
      <p:ext uri="{BB962C8B-B14F-4D97-AF65-F5344CB8AC3E}">
        <p14:creationId xmlns:p14="http://schemas.microsoft.com/office/powerpoint/2010/main" val="194243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详细地讲，电磁场模拟的常规求解方法是有限元，但是由于超导芯片具有分层结构，利用表面积分方程法来求解更加高效，并且这一方法同时在正向计算和反向传播上具有优势。以求解静电场计算电容的问题为例，我们给定任意电势后希望得到电荷分布。我们按照积分方程的观点去看静电场问题，就需要先在柱坐标下解析求解一个格林函数</a:t>
            </a:r>
            <a:r>
              <a:rPr lang="en-US" b="0" dirty="0">
                <a:solidFill>
                  <a:srgbClr val="D4D4D4"/>
                </a:solidFill>
                <a:effectLst/>
                <a:latin typeface="Menlo" panose="020B0609030804020204" pitchFamily="49" charset="0"/>
              </a:rPr>
              <a:t>g，</a:t>
            </a:r>
            <a:r>
              <a:rPr lang="zh-CN" altLang="en-US" b="0" dirty="0">
                <a:solidFill>
                  <a:srgbClr val="D4D4D4"/>
                </a:solidFill>
                <a:effectLst/>
                <a:latin typeface="Menlo" panose="020B0609030804020204" pitchFamily="49" charset="0"/>
              </a:rPr>
              <a:t>它代表电荷的库仑势。之后对积分方程做离散化处理后，电荷分布就可以用线性方程组的数值方法求出。</a:t>
            </a:r>
          </a:p>
        </p:txBody>
      </p:sp>
      <p:sp>
        <p:nvSpPr>
          <p:cNvPr id="4" name="灯片编号占位符 3"/>
          <p:cNvSpPr>
            <a:spLocks noGrp="1"/>
          </p:cNvSpPr>
          <p:nvPr>
            <p:ph type="sldNum" sz="quarter" idx="5"/>
          </p:nvPr>
        </p:nvSpPr>
        <p:spPr/>
        <p:txBody>
          <a:bodyPr/>
          <a:lstStyle/>
          <a:p>
            <a:fld id="{0D33DE70-1117-4183-93A2-0C544A1A6F90}" type="slidenum">
              <a:rPr lang="zh-CN" altLang="en-US" smtClean="0"/>
              <a:pPr/>
              <a:t>8</a:t>
            </a:fld>
            <a:endParaRPr lang="zh-CN" altLang="en-US"/>
          </a:p>
        </p:txBody>
      </p:sp>
    </p:spTree>
    <p:extLst>
      <p:ext uri="{BB962C8B-B14F-4D97-AF65-F5344CB8AC3E}">
        <p14:creationId xmlns:p14="http://schemas.microsoft.com/office/powerpoint/2010/main" val="23870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zh-CN" altLang="en-US" b="0" dirty="0">
                <a:solidFill>
                  <a:srgbClr val="D4D4D4"/>
                </a:solidFill>
                <a:effectLst/>
                <a:latin typeface="Menlo" panose="020B0609030804020204" pitchFamily="49" charset="0"/>
              </a:rPr>
              <a:t>现在来分析梯度的求解，为了计算电容对几何参数的导数，我们需要求解电荷分布对几何参数的导数，而这也能转化为一个线性方程组的求解问题。我们来看这个式子，这里的</a:t>
            </a:r>
            <a:r>
              <a:rPr lang="en-US" b="0" dirty="0">
                <a:solidFill>
                  <a:srgbClr val="D4D4D4"/>
                </a:solidFill>
                <a:effectLst/>
                <a:latin typeface="Menlo" panose="020B0609030804020204" pitchFamily="49" charset="0"/>
              </a:rPr>
              <a:t>Q</a:t>
            </a:r>
            <a:r>
              <a:rPr lang="zh-CN" altLang="en-US" b="0" dirty="0">
                <a:solidFill>
                  <a:srgbClr val="D4D4D4"/>
                </a:solidFill>
                <a:effectLst/>
                <a:latin typeface="Menlo" panose="020B0609030804020204" pitchFamily="49" charset="0"/>
              </a:rPr>
              <a:t>在正向计算中已经求出，我们只需要处理几何参数变化后，各个三角形面积的梯度和边界处</a:t>
            </a:r>
            <a:r>
              <a:rPr lang="en-US" b="0" dirty="0">
                <a:solidFill>
                  <a:srgbClr val="D4D4D4"/>
                </a:solidFill>
                <a:effectLst/>
                <a:latin typeface="Menlo" panose="020B0609030804020204" pitchFamily="49" charset="0"/>
              </a:rPr>
              <a:t>expanding vector</a:t>
            </a:r>
            <a:r>
              <a:rPr lang="zh-CN" altLang="en-US" b="0" dirty="0">
                <a:solidFill>
                  <a:srgbClr val="D4D4D4"/>
                </a:solidFill>
                <a:effectLst/>
                <a:latin typeface="Menlo" panose="020B0609030804020204" pitchFamily="49" charset="0"/>
              </a:rPr>
              <a:t>的</a:t>
            </a:r>
            <a:r>
              <a:rPr lang="en-US" b="0" dirty="0">
                <a:solidFill>
                  <a:srgbClr val="D4D4D4"/>
                </a:solidFill>
                <a:effectLst/>
                <a:latin typeface="Menlo" panose="020B0609030804020204" pitchFamily="49" charset="0"/>
              </a:rPr>
              <a:t>Jacobian。</a:t>
            </a:r>
          </a:p>
        </p:txBody>
      </p:sp>
      <p:sp>
        <p:nvSpPr>
          <p:cNvPr id="4" name="Slide Number Placeholder 3"/>
          <p:cNvSpPr>
            <a:spLocks noGrp="1"/>
          </p:cNvSpPr>
          <p:nvPr>
            <p:ph type="sldNum" sz="quarter" idx="5"/>
          </p:nvPr>
        </p:nvSpPr>
        <p:spPr/>
        <p:txBody>
          <a:bodyPr/>
          <a:lstStyle/>
          <a:p>
            <a:fld id="{25BCCA25-8615-A247-BA89-DB0FB77AC4AB}" type="slidenum">
              <a:rPr lang="en-CN" smtClean="0"/>
              <a:t>9</a:t>
            </a:fld>
            <a:endParaRPr lang="en-CN"/>
          </a:p>
        </p:txBody>
      </p:sp>
    </p:spTree>
    <p:extLst>
      <p:ext uri="{BB962C8B-B14F-4D97-AF65-F5344CB8AC3E}">
        <p14:creationId xmlns:p14="http://schemas.microsoft.com/office/powerpoint/2010/main" val="98045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6CC6B88-94CE-4DC3-B76A-B13D4C3F64D5}"/>
              </a:ext>
            </a:extLst>
          </p:cNvPr>
          <p:cNvSpPr/>
          <p:nvPr userDrawn="1"/>
        </p:nvSpPr>
        <p:spPr>
          <a:xfrm>
            <a:off x="0" y="-1"/>
            <a:ext cx="12192000" cy="681037"/>
          </a:xfrm>
          <a:prstGeom prst="rect">
            <a:avLst/>
          </a:prstGeom>
          <a:solidFill>
            <a:srgbClr val="003F88"/>
          </a:solidFill>
          <a:ln>
            <a:solidFill>
              <a:srgbClr val="003F88"/>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2" name="Title 1"/>
          <p:cNvSpPr>
            <a:spLocks noGrp="1"/>
          </p:cNvSpPr>
          <p:nvPr>
            <p:ph type="title"/>
          </p:nvPr>
        </p:nvSpPr>
        <p:spPr>
          <a:xfrm>
            <a:off x="103516" y="30603"/>
            <a:ext cx="8834891" cy="595041"/>
          </a:xfrm>
        </p:spPr>
        <p:txBody>
          <a:bodyPr>
            <a:normAutofit/>
          </a:bodyPr>
          <a:lstStyle>
            <a:lvl1pPr>
              <a:defRPr sz="3200" b="0">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en-US" dirty="0"/>
          </a:p>
        </p:txBody>
      </p:sp>
      <p:pic>
        <p:nvPicPr>
          <p:cNvPr id="17" name="图形 16">
            <a:extLst>
              <a:ext uri="{FF2B5EF4-FFF2-40B4-BE49-F238E27FC236}">
                <a16:creationId xmlns:a16="http://schemas.microsoft.com/office/drawing/2014/main" id="{E246B469-1CCD-496B-96AE-03F2015D04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9173" y="85996"/>
            <a:ext cx="1909312" cy="509042"/>
          </a:xfrm>
          <a:prstGeom prst="rect">
            <a:avLst/>
          </a:prstGeom>
        </p:spPr>
      </p:pic>
      <p:sp>
        <p:nvSpPr>
          <p:cNvPr id="18" name="矩形 17">
            <a:extLst>
              <a:ext uri="{FF2B5EF4-FFF2-40B4-BE49-F238E27FC236}">
                <a16:creationId xmlns:a16="http://schemas.microsoft.com/office/drawing/2014/main" id="{494F3BB0-CFD5-43E6-8A79-9EC744D635C4}"/>
              </a:ext>
            </a:extLst>
          </p:cNvPr>
          <p:cNvSpPr/>
          <p:nvPr userDrawn="1"/>
        </p:nvSpPr>
        <p:spPr>
          <a:xfrm>
            <a:off x="0" y="6590582"/>
            <a:ext cx="12192000" cy="267419"/>
          </a:xfrm>
          <a:prstGeom prst="rect">
            <a:avLst/>
          </a:prstGeom>
          <a:solidFill>
            <a:srgbClr val="003F88"/>
          </a:solidFill>
          <a:ln>
            <a:solidFill>
              <a:srgbClr val="003F88"/>
            </a:solidFill>
          </a:ln>
          <a:effectLst>
            <a:outerShdw blurRad="50800" dist="127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日期占位符 18">
            <a:extLst>
              <a:ext uri="{FF2B5EF4-FFF2-40B4-BE49-F238E27FC236}">
                <a16:creationId xmlns:a16="http://schemas.microsoft.com/office/drawing/2014/main" id="{862BEA87-06F7-4A5F-ACC7-3DB7DAD2D1B2}"/>
              </a:ext>
            </a:extLst>
          </p:cNvPr>
          <p:cNvSpPr>
            <a:spLocks noGrp="1"/>
          </p:cNvSpPr>
          <p:nvPr>
            <p:ph type="dt" sz="half" idx="10"/>
          </p:nvPr>
        </p:nvSpPr>
        <p:spPr>
          <a:xfrm>
            <a:off x="-1441" y="6588209"/>
            <a:ext cx="2014268" cy="268103"/>
          </a:xfrm>
          <a:prstGeom prst="rect">
            <a:avLst/>
          </a:prstGeo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1E09889F-35A5-43B8-BC7D-F2AEEAABC2EA}" type="datetime1">
              <a:rPr lang="zh-CN" altLang="en-US" smtClean="0"/>
              <a:t>2025/1/8</a:t>
            </a:fld>
            <a:endParaRPr lang="zh-CN" altLang="en-US"/>
          </a:p>
        </p:txBody>
      </p:sp>
      <p:sp>
        <p:nvSpPr>
          <p:cNvPr id="20" name="页脚占位符 19">
            <a:extLst>
              <a:ext uri="{FF2B5EF4-FFF2-40B4-BE49-F238E27FC236}">
                <a16:creationId xmlns:a16="http://schemas.microsoft.com/office/drawing/2014/main" id="{B9441050-81A8-4B47-9CE5-78195C7398CF}"/>
              </a:ext>
            </a:extLst>
          </p:cNvPr>
          <p:cNvSpPr>
            <a:spLocks noGrp="1"/>
          </p:cNvSpPr>
          <p:nvPr>
            <p:ph type="ftr" sz="quarter" idx="11"/>
          </p:nvPr>
        </p:nvSpPr>
        <p:spPr>
          <a:xfrm>
            <a:off x="4038600" y="6588208"/>
            <a:ext cx="4114800" cy="269792"/>
          </a:xfrm>
          <a:prstGeom prst="rect">
            <a:avLst/>
          </a:prstGeom>
        </p:spPr>
        <p:txBody>
          <a:bodyPr/>
          <a:lstStyle>
            <a:lvl1pPr>
              <a:defRPr>
                <a:solidFill>
                  <a:schemeClr val="bg1"/>
                </a:solidFill>
                <a:latin typeface="微软雅黑" panose="020B0503020204020204" pitchFamily="34" charset="-122"/>
                <a:ea typeface="微软雅黑" panose="020B0503020204020204" pitchFamily="34" charset="-122"/>
              </a:defRPr>
            </a:lvl1pPr>
          </a:lstStyle>
          <a:p>
            <a:r>
              <a:rPr lang="zh-CN" altLang="en-US" dirty="0"/>
              <a:t>幻灯片标题</a:t>
            </a:r>
          </a:p>
        </p:txBody>
      </p:sp>
      <p:sp>
        <p:nvSpPr>
          <p:cNvPr id="21" name="灯片编号占位符 20">
            <a:extLst>
              <a:ext uri="{FF2B5EF4-FFF2-40B4-BE49-F238E27FC236}">
                <a16:creationId xmlns:a16="http://schemas.microsoft.com/office/drawing/2014/main" id="{3CB22150-4CDC-43E8-92FD-4F92F20DCCAB}"/>
              </a:ext>
            </a:extLst>
          </p:cNvPr>
          <p:cNvSpPr>
            <a:spLocks noGrp="1"/>
          </p:cNvSpPr>
          <p:nvPr>
            <p:ph type="sldNum" sz="quarter" idx="12"/>
          </p:nvPr>
        </p:nvSpPr>
        <p:spPr>
          <a:xfrm>
            <a:off x="10179173" y="6590090"/>
            <a:ext cx="2012827" cy="267911"/>
          </a:xfrm>
          <a:prstGeom prst="rect">
            <a:avLst/>
          </a:prstGeo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35FE389D-2142-40F6-A969-B44017970034}" type="slidenum">
              <a:rPr lang="zh-CN" altLang="en-US" smtClean="0"/>
              <a:pPr/>
              <a:t>‹#›</a:t>
            </a:fld>
            <a:endParaRPr lang="zh-CN" altLang="en-US" dirty="0"/>
          </a:p>
        </p:txBody>
      </p:sp>
    </p:spTree>
    <p:extLst>
      <p:ext uri="{BB962C8B-B14F-4D97-AF65-F5344CB8AC3E}">
        <p14:creationId xmlns:p14="http://schemas.microsoft.com/office/powerpoint/2010/main" val="2812040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4F935-BA41-7D57-AA0F-611F9BF65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6C2F8EA1-57E7-43AB-4944-39513CABBD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DEBB6D86-3EE1-F4D7-2556-1A4994125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45E6F-3685-F781-A2C6-03D7DAC2B2F4}"/>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6" name="Footer Placeholder 5">
            <a:extLst>
              <a:ext uri="{FF2B5EF4-FFF2-40B4-BE49-F238E27FC236}">
                <a16:creationId xmlns:a16="http://schemas.microsoft.com/office/drawing/2014/main" id="{7AAF5DBA-CFAD-B94B-C1C8-4D2AD9244EA3}"/>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7" name="Slide Number Placeholder 6">
            <a:extLst>
              <a:ext uri="{FF2B5EF4-FFF2-40B4-BE49-F238E27FC236}">
                <a16:creationId xmlns:a16="http://schemas.microsoft.com/office/drawing/2014/main" id="{49FFE7AB-5E7A-B315-935E-DE0CE4B9DB8C}"/>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1467891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EAED-88FE-1E41-E55E-9E4B72E4DB5C}"/>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D0EB1F70-F8C8-D512-FDEB-EB637B5763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45017548-1C80-1425-A090-249B887CF912}"/>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5" name="Footer Placeholder 4">
            <a:extLst>
              <a:ext uri="{FF2B5EF4-FFF2-40B4-BE49-F238E27FC236}">
                <a16:creationId xmlns:a16="http://schemas.microsoft.com/office/drawing/2014/main" id="{BA7EEF36-C505-985D-FFC5-58852C5F5700}"/>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6" name="Slide Number Placeholder 5">
            <a:extLst>
              <a:ext uri="{FF2B5EF4-FFF2-40B4-BE49-F238E27FC236}">
                <a16:creationId xmlns:a16="http://schemas.microsoft.com/office/drawing/2014/main" id="{CD0DF33D-EE30-E7A9-4F62-69F44B23155D}"/>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3534669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BF285E-82F4-3D2C-B6C3-F7FAB944CC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0582C2CF-10F0-B12D-A26A-7FDFBE437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F823D402-A733-9EBF-3E0B-BB8B58A55D8F}"/>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5" name="Footer Placeholder 4">
            <a:extLst>
              <a:ext uri="{FF2B5EF4-FFF2-40B4-BE49-F238E27FC236}">
                <a16:creationId xmlns:a16="http://schemas.microsoft.com/office/drawing/2014/main" id="{F902A53F-D0A7-8B3B-5E52-1DFCD66A284B}"/>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6" name="Slide Number Placeholder 5">
            <a:extLst>
              <a:ext uri="{FF2B5EF4-FFF2-40B4-BE49-F238E27FC236}">
                <a16:creationId xmlns:a16="http://schemas.microsoft.com/office/drawing/2014/main" id="{D29060D6-8CCF-A5BB-9371-F7562A856E6B}"/>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32300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9A89-0574-DEFB-C556-8A440A290A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88BE7AAE-DBB8-01C1-2EBD-F7708E6A41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90686C8B-DA85-EE7D-77F8-932E64F11F3F}"/>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5" name="Footer Placeholder 4">
            <a:extLst>
              <a:ext uri="{FF2B5EF4-FFF2-40B4-BE49-F238E27FC236}">
                <a16:creationId xmlns:a16="http://schemas.microsoft.com/office/drawing/2014/main" id="{E17B380F-BD04-4F10-34BF-BAE8000B7315}"/>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6" name="Slide Number Placeholder 5">
            <a:extLst>
              <a:ext uri="{FF2B5EF4-FFF2-40B4-BE49-F238E27FC236}">
                <a16:creationId xmlns:a16="http://schemas.microsoft.com/office/drawing/2014/main" id="{1418B073-61A5-25F3-4F63-C6495558E785}"/>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175847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D94F-5DCF-6A16-71BF-D9E41EBB5B8A}"/>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06143B72-07C9-2406-703B-FBA640A445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58FFA6DD-0DDD-4299-9F4C-974A50975DD8}"/>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5" name="Footer Placeholder 4">
            <a:extLst>
              <a:ext uri="{FF2B5EF4-FFF2-40B4-BE49-F238E27FC236}">
                <a16:creationId xmlns:a16="http://schemas.microsoft.com/office/drawing/2014/main" id="{9B3D15DE-5795-3E66-B436-E26E78FBEE8F}"/>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6" name="Slide Number Placeholder 5">
            <a:extLst>
              <a:ext uri="{FF2B5EF4-FFF2-40B4-BE49-F238E27FC236}">
                <a16:creationId xmlns:a16="http://schemas.microsoft.com/office/drawing/2014/main" id="{BA495D73-A75B-F60B-A683-15840577A8DE}"/>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1293739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B49E-EA1F-486A-8C0B-646EBD4F7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A7C30743-F61A-8468-1E7F-9903577362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C82BA3-A04D-79D8-9B32-B44D7F4EAD1D}"/>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5" name="Footer Placeholder 4">
            <a:extLst>
              <a:ext uri="{FF2B5EF4-FFF2-40B4-BE49-F238E27FC236}">
                <a16:creationId xmlns:a16="http://schemas.microsoft.com/office/drawing/2014/main" id="{4DA20A94-21B5-C3A3-ABA8-F6DEFEAF9A7D}"/>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6" name="Slide Number Placeholder 5">
            <a:extLst>
              <a:ext uri="{FF2B5EF4-FFF2-40B4-BE49-F238E27FC236}">
                <a16:creationId xmlns:a16="http://schemas.microsoft.com/office/drawing/2014/main" id="{7DD7BB77-21C5-DA60-793E-E2660EB42F16}"/>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423483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F7D4-3A23-F180-CC74-4B8F859B416A}"/>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15C69AB4-65CC-23D5-4FA3-BF1279EB8F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2D629E22-475F-EF70-BA71-76D259292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983EAF39-541C-39AD-7D3D-6296A8597A07}"/>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6" name="Footer Placeholder 5">
            <a:extLst>
              <a:ext uri="{FF2B5EF4-FFF2-40B4-BE49-F238E27FC236}">
                <a16:creationId xmlns:a16="http://schemas.microsoft.com/office/drawing/2014/main" id="{E189FA43-C30C-D6CA-CFC6-DA84A162BE59}"/>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7" name="Slide Number Placeholder 6">
            <a:extLst>
              <a:ext uri="{FF2B5EF4-FFF2-40B4-BE49-F238E27FC236}">
                <a16:creationId xmlns:a16="http://schemas.microsoft.com/office/drawing/2014/main" id="{7F0909FE-79C5-25FB-D12E-724599170F88}"/>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422686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839F-BE85-0ED5-9C4A-99F1F8D772F9}"/>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58381D0D-31F4-88C2-635B-A09E3A09D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1F41D0-D09B-F34E-1BE9-E6212DE66E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28D757D2-C959-C0A2-E17E-183BCAA3CA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6D37E4-E3E1-C85E-C0DF-32D881A3A5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D34DCBC7-CB75-C874-2579-B2BC1B1067B0}"/>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8" name="Footer Placeholder 7">
            <a:extLst>
              <a:ext uri="{FF2B5EF4-FFF2-40B4-BE49-F238E27FC236}">
                <a16:creationId xmlns:a16="http://schemas.microsoft.com/office/drawing/2014/main" id="{7150F48B-2DEC-C1C4-B1A3-52A586D0EF48}"/>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9" name="Slide Number Placeholder 8">
            <a:extLst>
              <a:ext uri="{FF2B5EF4-FFF2-40B4-BE49-F238E27FC236}">
                <a16:creationId xmlns:a16="http://schemas.microsoft.com/office/drawing/2014/main" id="{98CCA014-5310-9E5C-D88C-2AF6232122FA}"/>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52503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AF31-8051-5629-21C1-14081E141CE1}"/>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CA331575-ECCA-FD43-F4C3-9A9D0E5EBE10}"/>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4" name="Footer Placeholder 3">
            <a:extLst>
              <a:ext uri="{FF2B5EF4-FFF2-40B4-BE49-F238E27FC236}">
                <a16:creationId xmlns:a16="http://schemas.microsoft.com/office/drawing/2014/main" id="{FC53409D-A970-A052-0CAB-4F9746A520F7}"/>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5" name="Slide Number Placeholder 4">
            <a:extLst>
              <a:ext uri="{FF2B5EF4-FFF2-40B4-BE49-F238E27FC236}">
                <a16:creationId xmlns:a16="http://schemas.microsoft.com/office/drawing/2014/main" id="{8BC14473-0F96-ACFA-88A7-9918E12500C9}"/>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333675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26642-3FB9-0E41-9FD2-45A32B80129C}"/>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3" name="Footer Placeholder 2">
            <a:extLst>
              <a:ext uri="{FF2B5EF4-FFF2-40B4-BE49-F238E27FC236}">
                <a16:creationId xmlns:a16="http://schemas.microsoft.com/office/drawing/2014/main" id="{ECE73344-13BF-134F-C628-68436EC32079}"/>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4" name="Slide Number Placeholder 3">
            <a:extLst>
              <a:ext uri="{FF2B5EF4-FFF2-40B4-BE49-F238E27FC236}">
                <a16:creationId xmlns:a16="http://schemas.microsoft.com/office/drawing/2014/main" id="{6AB99416-3610-5362-B492-9792F92EBA59}"/>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2040759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F124-98F4-71DA-C61E-F1BCF59DB2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2035B7D1-75AC-F336-55CB-5EE70DF864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97F5E813-D226-C1F6-92B8-018904955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2BD5D-069D-F486-415A-9F22AD62BE50}"/>
              </a:ext>
            </a:extLst>
          </p:cNvPr>
          <p:cNvSpPr>
            <a:spLocks noGrp="1"/>
          </p:cNvSpPr>
          <p:nvPr>
            <p:ph type="dt" sz="half" idx="10"/>
          </p:nvPr>
        </p:nvSpPr>
        <p:spPr>
          <a:xfrm>
            <a:off x="838200" y="6356350"/>
            <a:ext cx="2743200" cy="365125"/>
          </a:xfrm>
          <a:prstGeom prst="rect">
            <a:avLst/>
          </a:prstGeom>
        </p:spPr>
        <p:txBody>
          <a:bodyPr/>
          <a:lstStyle/>
          <a:p>
            <a:fld id="{1D28CAA0-717C-0E41-B603-F832A3120AC2}" type="datetimeFigureOut">
              <a:rPr lang="en-CN" smtClean="0"/>
              <a:t>2025/1/8</a:t>
            </a:fld>
            <a:endParaRPr lang="en-CN"/>
          </a:p>
        </p:txBody>
      </p:sp>
      <p:sp>
        <p:nvSpPr>
          <p:cNvPr id="6" name="Footer Placeholder 5">
            <a:extLst>
              <a:ext uri="{FF2B5EF4-FFF2-40B4-BE49-F238E27FC236}">
                <a16:creationId xmlns:a16="http://schemas.microsoft.com/office/drawing/2014/main" id="{9E7D2F25-04A2-A386-74B5-87FFD45A2B14}"/>
              </a:ext>
            </a:extLst>
          </p:cNvPr>
          <p:cNvSpPr>
            <a:spLocks noGrp="1"/>
          </p:cNvSpPr>
          <p:nvPr>
            <p:ph type="ftr" sz="quarter" idx="11"/>
          </p:nvPr>
        </p:nvSpPr>
        <p:spPr>
          <a:xfrm>
            <a:off x="4038600" y="6356350"/>
            <a:ext cx="4114800" cy="365125"/>
          </a:xfrm>
          <a:prstGeom prst="rect">
            <a:avLst/>
          </a:prstGeom>
        </p:spPr>
        <p:txBody>
          <a:bodyPr/>
          <a:lstStyle/>
          <a:p>
            <a:endParaRPr lang="en-CN"/>
          </a:p>
        </p:txBody>
      </p:sp>
      <p:sp>
        <p:nvSpPr>
          <p:cNvPr id="7" name="Slide Number Placeholder 6">
            <a:extLst>
              <a:ext uri="{FF2B5EF4-FFF2-40B4-BE49-F238E27FC236}">
                <a16:creationId xmlns:a16="http://schemas.microsoft.com/office/drawing/2014/main" id="{3EAA4F93-BF59-F31C-2713-AED0A2C9740D}"/>
              </a:ext>
            </a:extLst>
          </p:cNvPr>
          <p:cNvSpPr>
            <a:spLocks noGrp="1"/>
          </p:cNvSpPr>
          <p:nvPr>
            <p:ph type="sldNum" sz="quarter" idx="12"/>
          </p:nvPr>
        </p:nvSpPr>
        <p:spPr>
          <a:xfrm>
            <a:off x="8610600" y="6356350"/>
            <a:ext cx="2743200" cy="365125"/>
          </a:xfrm>
          <a:prstGeom prst="rect">
            <a:avLst/>
          </a:prstGeom>
        </p:spPr>
        <p:txBody>
          <a:bodyPr/>
          <a:lstStyle/>
          <a:p>
            <a:fld id="{555D275C-98C6-C24C-9C40-77B186F24A4D}" type="slidenum">
              <a:rPr lang="en-CN" smtClean="0"/>
              <a:t>‹#›</a:t>
            </a:fld>
            <a:endParaRPr lang="en-CN"/>
          </a:p>
        </p:txBody>
      </p:sp>
    </p:spTree>
    <p:extLst>
      <p:ext uri="{BB962C8B-B14F-4D97-AF65-F5344CB8AC3E}">
        <p14:creationId xmlns:p14="http://schemas.microsoft.com/office/powerpoint/2010/main" val="337109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DC0C7-9BED-D312-8164-CA987B10A8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DF1032FE-38FC-41B6-05EB-C60832C10F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矩形 8">
            <a:extLst>
              <a:ext uri="{FF2B5EF4-FFF2-40B4-BE49-F238E27FC236}">
                <a16:creationId xmlns:a16="http://schemas.microsoft.com/office/drawing/2014/main" id="{EC7F2B27-A350-2BB1-F157-C50025A028F5}"/>
              </a:ext>
            </a:extLst>
          </p:cNvPr>
          <p:cNvSpPr/>
          <p:nvPr userDrawn="1"/>
        </p:nvSpPr>
        <p:spPr>
          <a:xfrm>
            <a:off x="0" y="-1"/>
            <a:ext cx="12192000" cy="681037"/>
          </a:xfrm>
          <a:prstGeom prst="rect">
            <a:avLst/>
          </a:prstGeom>
          <a:solidFill>
            <a:srgbClr val="003F88"/>
          </a:solidFill>
          <a:ln>
            <a:solidFill>
              <a:srgbClr val="003F88"/>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10" name="矩形 17">
            <a:extLst>
              <a:ext uri="{FF2B5EF4-FFF2-40B4-BE49-F238E27FC236}">
                <a16:creationId xmlns:a16="http://schemas.microsoft.com/office/drawing/2014/main" id="{A7E10024-3B65-A668-06B5-F2ED8D20B9C7}"/>
              </a:ext>
            </a:extLst>
          </p:cNvPr>
          <p:cNvSpPr/>
          <p:nvPr userDrawn="1"/>
        </p:nvSpPr>
        <p:spPr>
          <a:xfrm>
            <a:off x="0" y="6590582"/>
            <a:ext cx="12192000" cy="267419"/>
          </a:xfrm>
          <a:prstGeom prst="rect">
            <a:avLst/>
          </a:prstGeom>
          <a:solidFill>
            <a:srgbClr val="003F88"/>
          </a:solidFill>
          <a:ln>
            <a:solidFill>
              <a:srgbClr val="003F88"/>
            </a:solidFill>
          </a:ln>
          <a:effectLst>
            <a:outerShdw blurRad="50800" dist="127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日期占位符 18">
            <a:extLst>
              <a:ext uri="{FF2B5EF4-FFF2-40B4-BE49-F238E27FC236}">
                <a16:creationId xmlns:a16="http://schemas.microsoft.com/office/drawing/2014/main" id="{56B8C550-448A-D7BA-80EF-B2947AB1B847}"/>
              </a:ext>
            </a:extLst>
          </p:cNvPr>
          <p:cNvSpPr>
            <a:spLocks noGrp="1"/>
          </p:cNvSpPr>
          <p:nvPr>
            <p:ph type="dt" sz="half" idx="2"/>
          </p:nvPr>
        </p:nvSpPr>
        <p:spPr>
          <a:xfrm>
            <a:off x="-1441" y="6588209"/>
            <a:ext cx="2014268" cy="268103"/>
          </a:xfrm>
          <a:prstGeom prst="rect">
            <a:avLst/>
          </a:prstGeo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1E09889F-35A5-43B8-BC7D-F2AEEAABC2EA}" type="datetime1">
              <a:rPr lang="zh-CN" altLang="en-US" smtClean="0"/>
              <a:t>2025/1/8</a:t>
            </a:fld>
            <a:endParaRPr lang="zh-CN" altLang="en-US"/>
          </a:p>
        </p:txBody>
      </p:sp>
      <p:sp>
        <p:nvSpPr>
          <p:cNvPr id="12" name="页脚占位符 19">
            <a:extLst>
              <a:ext uri="{FF2B5EF4-FFF2-40B4-BE49-F238E27FC236}">
                <a16:creationId xmlns:a16="http://schemas.microsoft.com/office/drawing/2014/main" id="{5B0F4439-DFE9-E47D-6BF2-C7819C304FA7}"/>
              </a:ext>
            </a:extLst>
          </p:cNvPr>
          <p:cNvSpPr>
            <a:spLocks noGrp="1"/>
          </p:cNvSpPr>
          <p:nvPr>
            <p:ph type="ftr" sz="quarter" idx="3"/>
          </p:nvPr>
        </p:nvSpPr>
        <p:spPr>
          <a:xfrm>
            <a:off x="4038600" y="6588208"/>
            <a:ext cx="4114800" cy="269792"/>
          </a:xfrm>
          <a:prstGeom prst="rect">
            <a:avLst/>
          </a:prstGeom>
        </p:spPr>
        <p:txBody>
          <a:bodyPr/>
          <a:lstStyle>
            <a:lvl1pPr>
              <a:defRPr>
                <a:solidFill>
                  <a:schemeClr val="bg1"/>
                </a:solidFill>
                <a:latin typeface="微软雅黑" panose="020B0503020204020204" pitchFamily="34" charset="-122"/>
                <a:ea typeface="微软雅黑" panose="020B0503020204020204" pitchFamily="34" charset="-122"/>
              </a:defRPr>
            </a:lvl1pPr>
          </a:lstStyle>
          <a:p>
            <a:r>
              <a:rPr lang="zh-CN" altLang="en-US" dirty="0"/>
              <a:t>幻灯片标题</a:t>
            </a:r>
          </a:p>
        </p:txBody>
      </p:sp>
      <p:sp>
        <p:nvSpPr>
          <p:cNvPr id="13" name="灯片编号占位符 20">
            <a:extLst>
              <a:ext uri="{FF2B5EF4-FFF2-40B4-BE49-F238E27FC236}">
                <a16:creationId xmlns:a16="http://schemas.microsoft.com/office/drawing/2014/main" id="{1D5A97B8-F953-99B4-EFFD-F8EBC48E43A3}"/>
              </a:ext>
            </a:extLst>
          </p:cNvPr>
          <p:cNvSpPr>
            <a:spLocks noGrp="1"/>
          </p:cNvSpPr>
          <p:nvPr>
            <p:ph type="sldNum" sz="quarter" idx="4"/>
          </p:nvPr>
        </p:nvSpPr>
        <p:spPr>
          <a:xfrm>
            <a:off x="10179173" y="6590090"/>
            <a:ext cx="2012827" cy="267911"/>
          </a:xfrm>
          <a:prstGeom prst="rect">
            <a:avLst/>
          </a:prstGeo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35FE389D-2142-40F6-A969-B44017970034}" type="slidenum">
              <a:rPr lang="zh-CN" altLang="en-US" smtClean="0"/>
              <a:pPr/>
              <a:t>‹#›</a:t>
            </a:fld>
            <a:endParaRPr lang="zh-CN" altLang="en-US" dirty="0"/>
          </a:p>
        </p:txBody>
      </p:sp>
    </p:spTree>
    <p:extLst>
      <p:ext uri="{BB962C8B-B14F-4D97-AF65-F5344CB8AC3E}">
        <p14:creationId xmlns:p14="http://schemas.microsoft.com/office/powerpoint/2010/main" val="4037570085"/>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1.png"/><Relationship Id="rId3" Type="http://schemas.openxmlformats.org/officeDocument/2006/relationships/image" Target="../media/image80.png"/><Relationship Id="rId7" Type="http://schemas.openxmlformats.org/officeDocument/2006/relationships/image" Target="../media/image110.png"/><Relationship Id="rId12" Type="http://schemas.openxmlformats.org/officeDocument/2006/relationships/image" Target="../media/image16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00.png"/><Relationship Id="rId11" Type="http://schemas.openxmlformats.org/officeDocument/2006/relationships/image" Target="../media/image19.png"/><Relationship Id="rId15" Type="http://schemas.openxmlformats.org/officeDocument/2006/relationships/image" Target="../media/image191.png"/><Relationship Id="rId10" Type="http://schemas.openxmlformats.org/officeDocument/2006/relationships/image" Target="../media/image18.png"/><Relationship Id="rId4" Type="http://schemas.openxmlformats.org/officeDocument/2006/relationships/image" Target="../media/image90.png"/><Relationship Id="rId9" Type="http://schemas.openxmlformats.org/officeDocument/2006/relationships/image" Target="../media/image17.png"/><Relationship Id="rId14" Type="http://schemas.openxmlformats.org/officeDocument/2006/relationships/image" Target="../media/image20.gif"/></Relationships>
</file>

<file path=ppt/slides/_rels/slide11.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notesSlide" Target="../notesSlides/notesSlide11.xml"/><Relationship Id="rId7" Type="http://schemas.openxmlformats.org/officeDocument/2006/relationships/image" Target="../media/image570.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60.png"/><Relationship Id="rId5" Type="http://schemas.openxmlformats.org/officeDocument/2006/relationships/image" Target="../media/image55.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1.png"/><Relationship Id="rId3" Type="http://schemas.openxmlformats.org/officeDocument/2006/relationships/image" Target="../media/image80.png"/><Relationship Id="rId7" Type="http://schemas.openxmlformats.org/officeDocument/2006/relationships/image" Target="../media/image110.png"/><Relationship Id="rId12" Type="http://schemas.openxmlformats.org/officeDocument/2006/relationships/image" Target="../media/image16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00.png"/><Relationship Id="rId11" Type="http://schemas.openxmlformats.org/officeDocument/2006/relationships/image" Target="../media/image19.png"/><Relationship Id="rId15" Type="http://schemas.openxmlformats.org/officeDocument/2006/relationships/image" Target="../media/image191.png"/><Relationship Id="rId10" Type="http://schemas.openxmlformats.org/officeDocument/2006/relationships/image" Target="../media/image18.png"/><Relationship Id="rId4" Type="http://schemas.openxmlformats.org/officeDocument/2006/relationships/image" Target="../media/image90.png"/><Relationship Id="rId9" Type="http://schemas.openxmlformats.org/officeDocument/2006/relationships/image" Target="../media/image17.png"/><Relationship Id="rId14" Type="http://schemas.openxmlformats.org/officeDocument/2006/relationships/image" Target="../media/image20.gif"/></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1.png"/><Relationship Id="rId3" Type="http://schemas.openxmlformats.org/officeDocument/2006/relationships/image" Target="../media/image66.png"/><Relationship Id="rId7" Type="http://schemas.openxmlformats.org/officeDocument/2006/relationships/image" Target="../media/image110.png"/><Relationship Id="rId12"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00.png"/><Relationship Id="rId11" Type="http://schemas.openxmlformats.org/officeDocument/2006/relationships/image" Target="../media/image19.png"/><Relationship Id="rId15" Type="http://schemas.openxmlformats.org/officeDocument/2006/relationships/image" Target="../media/image191.png"/><Relationship Id="rId10" Type="http://schemas.openxmlformats.org/officeDocument/2006/relationships/image" Target="../media/image18.png"/><Relationship Id="rId4" Type="http://schemas.openxmlformats.org/officeDocument/2006/relationships/image" Target="../media/image90.png"/><Relationship Id="rId9" Type="http://schemas.openxmlformats.org/officeDocument/2006/relationships/image" Target="../media/image17.png"/><Relationship Id="rId1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69.png"/><Relationship Id="rId5" Type="http://schemas.openxmlformats.org/officeDocument/2006/relationships/image" Target="../media/image46.gif"/><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jp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9.png"/><Relationship Id="rId3" Type="http://schemas.openxmlformats.org/officeDocument/2006/relationships/notesSlide" Target="../notesSlides/notesSlide20.xml"/><Relationship Id="rId7" Type="http://schemas.openxmlformats.org/officeDocument/2006/relationships/image" Target="../media/image50.png"/><Relationship Id="rId12"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9.png"/><Relationship Id="rId11" Type="http://schemas.openxmlformats.org/officeDocument/2006/relationships/image" Target="../media/image57.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53.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1.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6.png"/><Relationship Id="rId4" Type="http://schemas.openxmlformats.org/officeDocument/2006/relationships/diagramData" Target="../diagrams/data1.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1.png"/><Relationship Id="rId3" Type="http://schemas.openxmlformats.org/officeDocument/2006/relationships/notesSlide" Target="../notesSlides/notesSlide5.xml"/><Relationship Id="rId7" Type="http://schemas.openxmlformats.org/officeDocument/2006/relationships/image" Target="../media/image110.png"/><Relationship Id="rId12" Type="http://schemas.openxmlformats.org/officeDocument/2006/relationships/image" Target="../media/image160.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00.png"/><Relationship Id="rId11" Type="http://schemas.openxmlformats.org/officeDocument/2006/relationships/image" Target="../media/image19.png"/><Relationship Id="rId5" Type="http://schemas.openxmlformats.org/officeDocument/2006/relationships/image" Target="../media/image90.png"/><Relationship Id="rId15" Type="http://schemas.openxmlformats.org/officeDocument/2006/relationships/image" Target="../media/image191.png"/><Relationship Id="rId10" Type="http://schemas.openxmlformats.org/officeDocument/2006/relationships/image" Target="../media/image18.png"/><Relationship Id="rId4" Type="http://schemas.openxmlformats.org/officeDocument/2006/relationships/image" Target="../media/image80.png"/><Relationship Id="rId9" Type="http://schemas.openxmlformats.org/officeDocument/2006/relationships/image" Target="../media/image17.png"/><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1.png"/><Relationship Id="rId3" Type="http://schemas.openxmlformats.org/officeDocument/2006/relationships/image" Target="../media/image180.png"/><Relationship Id="rId7" Type="http://schemas.openxmlformats.org/officeDocument/2006/relationships/image" Target="../media/image110.png"/><Relationship Id="rId12" Type="http://schemas.openxmlformats.org/officeDocument/2006/relationships/image" Target="../media/image16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00.png"/><Relationship Id="rId15" Type="http://schemas.openxmlformats.org/officeDocument/2006/relationships/image" Target="../media/image191.png"/><Relationship Id="rId10"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 Id="rId1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image" Target="../media/image161.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40.png"/><Relationship Id="rId15" Type="http://schemas.openxmlformats.org/officeDocument/2006/relationships/image" Target="../media/image27.png"/><Relationship Id="rId10" Type="http://schemas.openxmlformats.org/officeDocument/2006/relationships/image" Target="../media/image190.png"/><Relationship Id="rId4"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890.png"/><Relationship Id="rId3" Type="http://schemas.openxmlformats.org/officeDocument/2006/relationships/notesSlide" Target="../notesSlides/notesSlide9.xml"/><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slideLayout" Target="../slideLayouts/slideLayout2.xml"/><Relationship Id="rId16" Type="http://schemas.openxmlformats.org/officeDocument/2006/relationships/image" Target="../media/image34.png"/><Relationship Id="rId1" Type="http://schemas.openxmlformats.org/officeDocument/2006/relationships/tags" Target="../tags/tag8.xml"/><Relationship Id="rId6" Type="http://schemas.openxmlformats.org/officeDocument/2006/relationships/image" Target="../media/image24.png"/><Relationship Id="rId11" Type="http://schemas.openxmlformats.org/officeDocument/2006/relationships/image" Target="../media/image56.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image" Target="../media/image860.png"/><Relationship Id="rId4" Type="http://schemas.openxmlformats.org/officeDocument/2006/relationships/image" Target="../media/image52.png"/><Relationship Id="rId9" Type="http://schemas.openxmlformats.org/officeDocument/2006/relationships/image" Target="../media/image850.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4367-D81A-5B1F-2D35-EF638B727B4C}"/>
              </a:ext>
            </a:extLst>
          </p:cNvPr>
          <p:cNvSpPr>
            <a:spLocks noGrp="1"/>
          </p:cNvSpPr>
          <p:nvPr>
            <p:ph type="ctrTitle"/>
          </p:nvPr>
        </p:nvSpPr>
        <p:spPr>
          <a:xfrm>
            <a:off x="1524000" y="1869897"/>
            <a:ext cx="9144000" cy="1109609"/>
          </a:xfrm>
          <a:noFill/>
          <a:ln>
            <a:noFill/>
          </a:ln>
        </p:spPr>
        <p:style>
          <a:lnRef idx="0">
            <a:scrgbClr r="0" g="0" b="0"/>
          </a:lnRef>
          <a:fillRef idx="0">
            <a:scrgbClr r="0" g="0" b="0"/>
          </a:fillRef>
          <a:effectRef idx="0">
            <a:scrgbClr r="0" g="0" b="0"/>
          </a:effectRef>
          <a:fontRef idx="minor">
            <a:schemeClr val="accent1"/>
          </a:fontRef>
        </p:style>
        <p:txBody>
          <a:bodyPr>
            <a:normAutofit/>
          </a:bodyPr>
          <a:lstStyle/>
          <a:p>
            <a:r>
              <a:rPr lang="en-CN" sz="3600" dirty="0"/>
              <a:t>Framework of Superconducting Quantum Processor’s simulation and optimization</a:t>
            </a:r>
          </a:p>
        </p:txBody>
      </p:sp>
      <p:sp>
        <p:nvSpPr>
          <p:cNvPr id="3" name="Subtitle 2">
            <a:extLst>
              <a:ext uri="{FF2B5EF4-FFF2-40B4-BE49-F238E27FC236}">
                <a16:creationId xmlns:a16="http://schemas.microsoft.com/office/drawing/2014/main" id="{9D47888D-CDD1-92B0-BCA9-92242FCF2538}"/>
              </a:ext>
            </a:extLst>
          </p:cNvPr>
          <p:cNvSpPr>
            <a:spLocks noGrp="1"/>
          </p:cNvSpPr>
          <p:nvPr>
            <p:ph type="subTitle" idx="1"/>
          </p:nvPr>
        </p:nvSpPr>
        <p:spPr/>
        <p:txBody>
          <a:bodyPr/>
          <a:lstStyle/>
          <a:p>
            <a:r>
              <a:rPr lang="en-CN" dirty="0"/>
              <a:t>Ziang Wang</a:t>
            </a:r>
          </a:p>
          <a:p>
            <a:r>
              <a:rPr lang="en-CN" dirty="0"/>
              <a:t>Supervisor</a:t>
            </a:r>
            <a:r>
              <a:rPr lang="en-US" dirty="0"/>
              <a:t>: </a:t>
            </a:r>
            <a:r>
              <a:rPr lang="en-US" altLang="zh-CN" dirty="0"/>
              <a:t>Prof.</a:t>
            </a:r>
            <a:r>
              <a:rPr lang="zh-CN" altLang="en-US" dirty="0"/>
              <a:t> </a:t>
            </a:r>
            <a:r>
              <a:rPr lang="en-CN" dirty="0"/>
              <a:t>Xin Wan</a:t>
            </a:r>
          </a:p>
          <a:p>
            <a:r>
              <a:rPr lang="en-CN" dirty="0"/>
              <a:t>Zhejiang University</a:t>
            </a:r>
          </a:p>
        </p:txBody>
      </p:sp>
      <p:sp>
        <p:nvSpPr>
          <p:cNvPr id="4" name="TextBox 3">
            <a:extLst>
              <a:ext uri="{FF2B5EF4-FFF2-40B4-BE49-F238E27FC236}">
                <a16:creationId xmlns:a16="http://schemas.microsoft.com/office/drawing/2014/main" id="{D95ACD56-90E1-2B9E-1ADF-C94170D196C8}"/>
              </a:ext>
            </a:extLst>
          </p:cNvPr>
          <p:cNvSpPr txBox="1"/>
          <p:nvPr/>
        </p:nvSpPr>
        <p:spPr>
          <a:xfrm>
            <a:off x="-231494" y="5069711"/>
            <a:ext cx="184731" cy="369332"/>
          </a:xfrm>
          <a:prstGeom prst="rect">
            <a:avLst/>
          </a:prstGeom>
          <a:noFill/>
        </p:spPr>
        <p:txBody>
          <a:bodyPr wrap="none" rtlCol="0">
            <a:spAutoFit/>
          </a:bodyPr>
          <a:lstStyle/>
          <a:p>
            <a:endParaRPr lang="en-CN"/>
          </a:p>
        </p:txBody>
      </p:sp>
    </p:spTree>
    <p:extLst>
      <p:ext uri="{BB962C8B-B14F-4D97-AF65-F5344CB8AC3E}">
        <p14:creationId xmlns:p14="http://schemas.microsoft.com/office/powerpoint/2010/main" val="3289259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8FFC-CDD4-7D74-C684-5DC1B1A267C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圆角矩形 10">
                <a:extLst>
                  <a:ext uri="{FF2B5EF4-FFF2-40B4-BE49-F238E27FC236}">
                    <a16:creationId xmlns:a16="http://schemas.microsoft.com/office/drawing/2014/main" id="{5ABC4F20-BAAF-9703-27BA-426DF8F374FF}"/>
                  </a:ext>
                </a:extLst>
              </p:cNvPr>
              <p:cNvSpPr/>
              <p:nvPr/>
            </p:nvSpPr>
            <p:spPr>
              <a:xfrm>
                <a:off x="2755071" y="3958155"/>
                <a:ext cx="2159999"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Chip layout geometry </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1" name="圆角矩形 10">
                <a:extLst>
                  <a:ext uri="{FF2B5EF4-FFF2-40B4-BE49-F238E27FC236}">
                    <a16:creationId xmlns:a16="http://schemas.microsoft.com/office/drawing/2014/main" id="{5ABC4F20-BAAF-9703-27BA-426DF8F374FF}"/>
                  </a:ext>
                </a:extLst>
              </p:cNvPr>
              <p:cNvSpPr>
                <a:spLocks noRot="1" noChangeAspect="1" noMove="1" noResize="1" noEditPoints="1" noAdjustHandles="1" noChangeArrowheads="1" noChangeShapeType="1" noTextEdit="1"/>
              </p:cNvSpPr>
              <p:nvPr/>
            </p:nvSpPr>
            <p:spPr>
              <a:xfrm>
                <a:off x="2755071" y="3958155"/>
                <a:ext cx="2159999" cy="540000"/>
              </a:xfrm>
              <a:prstGeom prst="roundRect">
                <a:avLst/>
              </a:prstGeom>
              <a:blipFill>
                <a:blip r:embed="rId3"/>
                <a:stretch>
                  <a:fillRect t="-6818" b="-227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 name="圆角矩形 11">
                <a:extLst>
                  <a:ext uri="{FF2B5EF4-FFF2-40B4-BE49-F238E27FC236}">
                    <a16:creationId xmlns:a16="http://schemas.microsoft.com/office/drawing/2014/main" id="{90753143-1D38-9BA8-DA29-C6F619EA174E}"/>
                  </a:ext>
                </a:extLst>
              </p:cNvPr>
              <p:cNvSpPr/>
              <p:nvPr/>
            </p:nvSpPr>
            <p:spPr>
              <a:xfrm>
                <a:off x="2755072"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Circuit diagram</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2" name="圆角矩形 11">
                <a:extLst>
                  <a:ext uri="{FF2B5EF4-FFF2-40B4-BE49-F238E27FC236}">
                    <a16:creationId xmlns:a16="http://schemas.microsoft.com/office/drawing/2014/main" id="{90753143-1D38-9BA8-DA29-C6F619EA174E}"/>
                  </a:ext>
                </a:extLst>
              </p:cNvPr>
              <p:cNvSpPr>
                <a:spLocks noRot="1" noChangeAspect="1" noMove="1" noResize="1" noEditPoints="1" noAdjustHandles="1" noChangeArrowheads="1" noChangeShapeType="1" noTextEdit="1"/>
              </p:cNvSpPr>
              <p:nvPr/>
            </p:nvSpPr>
            <p:spPr>
              <a:xfrm>
                <a:off x="2755072" y="2371163"/>
                <a:ext cx="2016000" cy="540000"/>
              </a:xfrm>
              <a:prstGeom prst="round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圆角矩形 12">
                <a:extLst>
                  <a:ext uri="{FF2B5EF4-FFF2-40B4-BE49-F238E27FC236}">
                    <a16:creationId xmlns:a16="http://schemas.microsoft.com/office/drawing/2014/main" id="{3DCF6C78-4E7A-FD34-7B55-FD8012164E91}"/>
                  </a:ext>
                </a:extLst>
              </p:cNvPr>
              <p:cNvSpPr/>
              <p:nvPr/>
            </p:nvSpPr>
            <p:spPr>
              <a:xfrm>
                <a:off x="6035868"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Qubit Hamiltonian</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3" name="圆角矩形 12">
                <a:extLst>
                  <a:ext uri="{FF2B5EF4-FFF2-40B4-BE49-F238E27FC236}">
                    <a16:creationId xmlns:a16="http://schemas.microsoft.com/office/drawing/2014/main" id="{3DCF6C78-4E7A-FD34-7B55-FD8012164E91}"/>
                  </a:ext>
                </a:extLst>
              </p:cNvPr>
              <p:cNvSpPr>
                <a:spLocks noRot="1" noChangeAspect="1" noMove="1" noResize="1" noEditPoints="1" noAdjustHandles="1" noChangeArrowheads="1" noChangeShapeType="1" noTextEdit="1"/>
              </p:cNvSpPr>
              <p:nvPr/>
            </p:nvSpPr>
            <p:spPr>
              <a:xfrm>
                <a:off x="6035868" y="2371163"/>
                <a:ext cx="2016000" cy="540000"/>
              </a:xfrm>
              <a:prstGeom prst="round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圆角矩形 14">
                <a:extLst>
                  <a:ext uri="{FF2B5EF4-FFF2-40B4-BE49-F238E27FC236}">
                    <a16:creationId xmlns:a16="http://schemas.microsoft.com/office/drawing/2014/main" id="{B838190D-3073-C336-5B2E-37109901A28B}"/>
                  </a:ext>
                </a:extLst>
              </p:cNvPr>
              <p:cNvSpPr/>
              <p:nvPr/>
            </p:nvSpPr>
            <p:spPr>
              <a:xfrm>
                <a:off x="9815643" y="3149557"/>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Performance goal</a:t>
                </a:r>
              </a:p>
              <a:p>
                <a:pPr/>
                <a14:m>
                  <m:oMathPara xmlns:m="http://schemas.openxmlformats.org/officeDocument/2006/math">
                    <m:oMathParaPr>
                      <m:jc m:val="centerGroup"/>
                    </m:oMathParaPr>
                    <m:oMath xmlns:m="http://schemas.openxmlformats.org/officeDocument/2006/math">
                      <m:r>
                        <a:rPr kumimoji="1" lang="en-US" altLang="zh-CN" sz="1600" i="1">
                          <a:latin typeface="Cambria Math" panose="02040503050406030204" pitchFamily="18" charset="0"/>
                        </a:rPr>
                        <m:t>ℒ</m:t>
                      </m:r>
                      <m:d>
                        <m:dPr>
                          <m:ctrlPr>
                            <a:rPr kumimoji="1" lang="en-US" altLang="zh-CN" sz="1600" i="1" smtClean="0">
                              <a:latin typeface="Cambria Math" panose="02040503050406030204" pitchFamily="18" charset="0"/>
                            </a:rPr>
                          </m:ctrlPr>
                        </m:dPr>
                        <m:e>
                          <m:r>
                            <a:rPr kumimoji="1" lang="en-US" altLang="zh-CN" sz="1600" i="1">
                              <a:latin typeface="Cambria Math" panose="02040503050406030204" pitchFamily="18" charset="0"/>
                            </a:rPr>
                            <m:t>𝑈</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𝜓</m:t>
                              </m:r>
                            </m:e>
                            <m:sub>
                              <m:r>
                                <a:rPr kumimoji="1" lang="en-US" altLang="zh-CN" sz="1600" i="1">
                                  <a:latin typeface="Cambria Math" panose="02040503050406030204" pitchFamily="18" charset="0"/>
                                </a:rPr>
                                <m:t>0</m:t>
                              </m:r>
                            </m:sub>
                          </m:sSub>
                        </m:e>
                      </m:d>
                    </m:oMath>
                  </m:oMathPara>
                </a14:m>
                <a:endParaRPr kumimoji="1" lang="en-US" altLang="zh-CN" sz="1600" b="0" dirty="0"/>
              </a:p>
            </p:txBody>
          </p:sp>
        </mc:Choice>
        <mc:Fallback xmlns="">
          <p:sp>
            <p:nvSpPr>
              <p:cNvPr id="15" name="圆角矩形 14">
                <a:extLst>
                  <a:ext uri="{FF2B5EF4-FFF2-40B4-BE49-F238E27FC236}">
                    <a16:creationId xmlns:a16="http://schemas.microsoft.com/office/drawing/2014/main" id="{B838190D-3073-C336-5B2E-37109901A28B}"/>
                  </a:ext>
                </a:extLst>
              </p:cNvPr>
              <p:cNvSpPr>
                <a:spLocks noRot="1" noChangeAspect="1" noMove="1" noResize="1" noEditPoints="1" noAdjustHandles="1" noChangeArrowheads="1" noChangeShapeType="1" noTextEdit="1"/>
              </p:cNvSpPr>
              <p:nvPr/>
            </p:nvSpPr>
            <p:spPr>
              <a:xfrm>
                <a:off x="9815643" y="3149557"/>
                <a:ext cx="2016000" cy="540000"/>
              </a:xfrm>
              <a:prstGeom prst="round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圆角矩形 15">
                <a:extLst>
                  <a:ext uri="{FF2B5EF4-FFF2-40B4-BE49-F238E27FC236}">
                    <a16:creationId xmlns:a16="http://schemas.microsoft.com/office/drawing/2014/main" id="{166B9C79-9CBF-75D7-AC68-4A9619CDB1B3}"/>
                  </a:ext>
                </a:extLst>
              </p:cNvPr>
              <p:cNvSpPr/>
              <p:nvPr/>
            </p:nvSpPr>
            <p:spPr>
              <a:xfrm>
                <a:off x="6057808" y="3973035"/>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Control pulse</a:t>
                </a:r>
              </a:p>
              <a:p>
                <a:pPr/>
                <a14:m>
                  <m:oMathPara xmlns:m="http://schemas.openxmlformats.org/officeDocument/2006/math">
                    <m:oMathParaPr>
                      <m:jc m:val="centerGroup"/>
                    </m:oMathParaPr>
                    <m:oMath xmlns:m="http://schemas.openxmlformats.org/officeDocument/2006/math">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1</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2</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3</m:t>
                          </m:r>
                        </m:sub>
                      </m:sSub>
                      <m:r>
                        <a:rPr kumimoji="1" lang="en-US" altLang="zh-CN" sz="1600">
                          <a:latin typeface="Cambria Math" panose="02040503050406030204" pitchFamily="18" charset="0"/>
                        </a:rPr>
                        <m:t>,⋯</m:t>
                      </m:r>
                    </m:oMath>
                  </m:oMathPara>
                </a14:m>
                <a:endParaRPr kumimoji="1" lang="en-US" altLang="zh-CN" sz="1600" dirty="0"/>
              </a:p>
            </p:txBody>
          </p:sp>
        </mc:Choice>
        <mc:Fallback xmlns="">
          <p:sp>
            <p:nvSpPr>
              <p:cNvPr id="16" name="圆角矩形 15">
                <a:extLst>
                  <a:ext uri="{FF2B5EF4-FFF2-40B4-BE49-F238E27FC236}">
                    <a16:creationId xmlns:a16="http://schemas.microsoft.com/office/drawing/2014/main" id="{166B9C79-9CBF-75D7-AC68-4A9619CDB1B3}"/>
                  </a:ext>
                </a:extLst>
              </p:cNvPr>
              <p:cNvSpPr>
                <a:spLocks noRot="1" noChangeAspect="1" noMove="1" noResize="1" noEditPoints="1" noAdjustHandles="1" noChangeArrowheads="1" noChangeShapeType="1" noTextEdit="1"/>
              </p:cNvSpPr>
              <p:nvPr/>
            </p:nvSpPr>
            <p:spPr>
              <a:xfrm>
                <a:off x="6057808" y="3973035"/>
                <a:ext cx="2016000" cy="540000"/>
              </a:xfrm>
              <a:prstGeom prst="roundRect">
                <a:avLst/>
              </a:prstGeom>
              <a:blipFill>
                <a:blip r:embed="rId8"/>
                <a:stretch>
                  <a:fillRect/>
                </a:stretch>
              </a:blipFill>
            </p:spPr>
            <p:txBody>
              <a:bodyPr/>
              <a:lstStyle/>
              <a:p>
                <a:r>
                  <a:rPr lang="zh-CN" altLang="en-US">
                    <a:noFill/>
                  </a:rPr>
                  <a:t> </a:t>
                </a:r>
              </a:p>
            </p:txBody>
          </p:sp>
        </mc:Fallback>
      </mc:AlternateContent>
      <p:sp>
        <p:nvSpPr>
          <p:cNvPr id="17" name="右箭头 16">
            <a:extLst>
              <a:ext uri="{FF2B5EF4-FFF2-40B4-BE49-F238E27FC236}">
                <a16:creationId xmlns:a16="http://schemas.microsoft.com/office/drawing/2014/main" id="{F8750AFF-212F-6D8F-EF05-C756B8847402}"/>
              </a:ext>
            </a:extLst>
          </p:cNvPr>
          <p:cNvSpPr/>
          <p:nvPr/>
        </p:nvSpPr>
        <p:spPr>
          <a:xfrm rot="16200000">
            <a:off x="3323751" y="3350555"/>
            <a:ext cx="900000"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文本框 18">
            <a:extLst>
              <a:ext uri="{FF2B5EF4-FFF2-40B4-BE49-F238E27FC236}">
                <a16:creationId xmlns:a16="http://schemas.microsoft.com/office/drawing/2014/main" id="{278060CB-EF18-3BA0-3D5F-1E4F13FF08C9}"/>
              </a:ext>
            </a:extLst>
          </p:cNvPr>
          <p:cNvSpPr txBox="1"/>
          <p:nvPr/>
        </p:nvSpPr>
        <p:spPr>
          <a:xfrm>
            <a:off x="2702803" y="3209361"/>
            <a:ext cx="1128387" cy="584775"/>
          </a:xfrm>
          <a:prstGeom prst="rect">
            <a:avLst/>
          </a:prstGeom>
          <a:noFill/>
        </p:spPr>
        <p:txBody>
          <a:bodyPr wrap="square" rtlCol="0">
            <a:spAutoFit/>
          </a:bodyPr>
          <a:lstStyle/>
          <a:p>
            <a:r>
              <a:rPr kumimoji="1" lang="en-US" altLang="zh-CN" sz="1600" dirty="0"/>
              <a:t>EM field simulation</a:t>
            </a:r>
            <a:endParaRPr kumimoji="1" lang="zh-CN" altLang="en-US" sz="1600" dirty="0"/>
          </a:p>
        </p:txBody>
      </p:sp>
      <p:sp>
        <p:nvSpPr>
          <p:cNvPr id="21" name="右箭头 20">
            <a:extLst>
              <a:ext uri="{FF2B5EF4-FFF2-40B4-BE49-F238E27FC236}">
                <a16:creationId xmlns:a16="http://schemas.microsoft.com/office/drawing/2014/main" id="{373178A8-C907-980C-ABB5-892CEE31C49A}"/>
              </a:ext>
            </a:extLst>
          </p:cNvPr>
          <p:cNvSpPr/>
          <p:nvPr/>
        </p:nvSpPr>
        <p:spPr>
          <a:xfrm>
            <a:off x="4835861" y="256916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140CD11B-D535-5344-65A4-EA5B68E7D26A}"/>
              </a:ext>
            </a:extLst>
          </p:cNvPr>
          <p:cNvSpPr txBox="1"/>
          <p:nvPr/>
        </p:nvSpPr>
        <p:spPr>
          <a:xfrm>
            <a:off x="7248128" y="3197248"/>
            <a:ext cx="1001477" cy="584775"/>
          </a:xfrm>
          <a:prstGeom prst="rect">
            <a:avLst/>
          </a:prstGeom>
          <a:noFill/>
        </p:spPr>
        <p:txBody>
          <a:bodyPr wrap="square" rtlCol="0">
            <a:spAutoFit/>
          </a:bodyPr>
          <a:lstStyle/>
          <a:p>
            <a:r>
              <a:rPr kumimoji="1" lang="en-US" altLang="zh-CN" sz="1600" dirty="0"/>
              <a:t>Time evolution</a:t>
            </a:r>
            <a:endParaRPr kumimoji="1" lang="zh-CN" altLang="en-US" sz="1600" dirty="0"/>
          </a:p>
        </p:txBody>
      </p:sp>
      <p:sp>
        <p:nvSpPr>
          <p:cNvPr id="28" name="右箭头 27">
            <a:extLst>
              <a:ext uri="{FF2B5EF4-FFF2-40B4-BE49-F238E27FC236}">
                <a16:creationId xmlns:a16="http://schemas.microsoft.com/office/drawing/2014/main" id="{52139FA6-F184-184C-4E16-586552BCADA6}"/>
              </a:ext>
            </a:extLst>
          </p:cNvPr>
          <p:cNvSpPr/>
          <p:nvPr/>
        </p:nvSpPr>
        <p:spPr>
          <a:xfrm>
            <a:off x="8611182" y="334428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 name="图片 2" descr="图示, 示意图&#10;&#10;描述已自动生成">
            <a:extLst>
              <a:ext uri="{FF2B5EF4-FFF2-40B4-BE49-F238E27FC236}">
                <a16:creationId xmlns:a16="http://schemas.microsoft.com/office/drawing/2014/main" id="{4D63EFD9-2E8F-4B80-51A7-C8997E1E3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0571" y="3795130"/>
            <a:ext cx="2619162" cy="1800000"/>
          </a:xfrm>
          <a:prstGeom prst="rect">
            <a:avLst/>
          </a:prstGeom>
        </p:spPr>
      </p:pic>
      <p:sp>
        <p:nvSpPr>
          <p:cNvPr id="4" name="右大括号 3">
            <a:extLst>
              <a:ext uri="{FF2B5EF4-FFF2-40B4-BE49-F238E27FC236}">
                <a16:creationId xmlns:a16="http://schemas.microsoft.com/office/drawing/2014/main" id="{D8CA2DBE-0472-2E6C-9231-ABD06E71FBA0}"/>
              </a:ext>
            </a:extLst>
          </p:cNvPr>
          <p:cNvSpPr/>
          <p:nvPr/>
        </p:nvSpPr>
        <p:spPr>
          <a:xfrm>
            <a:off x="8127630" y="2678289"/>
            <a:ext cx="396000" cy="1512000"/>
          </a:xfrm>
          <a:prstGeom prst="rightBrace">
            <a:avLst/>
          </a:prstGeom>
          <a:ln w="76200">
            <a:solidFill>
              <a:srgbClr val="0000FF"/>
            </a:solidFill>
            <a:tailEnd type="none"/>
          </a:ln>
          <a:scene3d>
            <a:camera prst="orthographicFront"/>
            <a:lightRig rig="threePt" dir="t"/>
          </a:scene3d>
          <a:sp3d extrusionH="76200" contourW="12700">
            <a:extrusionClr>
              <a:srgbClr val="0000FF"/>
            </a:extrusionClr>
            <a:contourClr>
              <a:srgbClr val="0000FF"/>
            </a:contourClr>
          </a:sp3d>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zh-CN" altLang="en-US"/>
          </a:p>
        </p:txBody>
      </p:sp>
      <p:pic>
        <p:nvPicPr>
          <p:cNvPr id="5" name="图片 74">
            <a:extLst>
              <a:ext uri="{FF2B5EF4-FFF2-40B4-BE49-F238E27FC236}">
                <a16:creationId xmlns:a16="http://schemas.microsoft.com/office/drawing/2014/main" id="{9CDFAB80-3916-529A-7472-8C6D72211AF6}"/>
              </a:ext>
            </a:extLst>
          </p:cNvPr>
          <p:cNvPicPr>
            <a:picLocks noChangeAspect="1"/>
          </p:cNvPicPr>
          <p:nvPr/>
        </p:nvPicPr>
        <p:blipFill rotWithShape="1">
          <a:blip r:embed="rId10">
            <a:extLst>
              <a:ext uri="{28A0092B-C50C-407E-A947-70E740481C1C}">
                <a14:useLocalDpi xmlns:a14="http://schemas.microsoft.com/office/drawing/2010/main" val="0"/>
              </a:ext>
            </a:extLst>
          </a:blip>
          <a:srcRect l="35771" t="21192" r="35742" b="28909"/>
          <a:stretch/>
        </p:blipFill>
        <p:spPr>
          <a:xfrm flipV="1">
            <a:off x="532618" y="3629818"/>
            <a:ext cx="2160000" cy="1936761"/>
          </a:xfrm>
          <a:prstGeom prst="rect">
            <a:avLst/>
          </a:prstGeom>
        </p:spPr>
      </p:pic>
      <p:pic>
        <p:nvPicPr>
          <p:cNvPr id="6" name="图片 1">
            <a:extLst>
              <a:ext uri="{FF2B5EF4-FFF2-40B4-BE49-F238E27FC236}">
                <a16:creationId xmlns:a16="http://schemas.microsoft.com/office/drawing/2014/main" id="{A179999E-735E-14EE-5E3A-2CB7A81299B6}"/>
              </a:ext>
            </a:extLst>
          </p:cNvPr>
          <p:cNvPicPr>
            <a:picLocks noChangeAspect="1"/>
          </p:cNvPicPr>
          <p:nvPr/>
        </p:nvPicPr>
        <p:blipFill rotWithShape="1">
          <a:blip r:embed="rId11">
            <a:extLst>
              <a:ext uri="{28A0092B-C50C-407E-A947-70E740481C1C}">
                <a14:useLocalDpi xmlns:a14="http://schemas.microsoft.com/office/drawing/2010/main"/>
              </a:ext>
            </a:extLst>
          </a:blip>
          <a:srcRect l="4081" t="2997" r="3908" b="6992"/>
          <a:stretch/>
        </p:blipFill>
        <p:spPr>
          <a:xfrm>
            <a:off x="161191" y="1807683"/>
            <a:ext cx="2556000" cy="1666959"/>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D6F763B-18FF-73C2-0253-E013632C3535}"/>
                  </a:ext>
                </a:extLst>
              </p:cNvPr>
              <p:cNvSpPr txBox="1"/>
              <p:nvPr/>
            </p:nvSpPr>
            <p:spPr>
              <a:xfrm>
                <a:off x="5182679" y="1634936"/>
                <a:ext cx="3484384" cy="625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chip</m:t>
                          </m:r>
                        </m:sub>
                      </m:sSub>
                      <m:d>
                        <m:dPr>
                          <m:ctrlPr>
                            <a:rPr lang="en-US" altLang="zh-CN" sz="1600" i="1" smtClean="0">
                              <a:ln w="0">
                                <a:noFill/>
                              </a:ln>
                              <a:effectLst/>
                              <a:latin typeface="Cambria Math" panose="02040503050406030204" pitchFamily="18" charset="0"/>
                              <a:sym typeface="Calibri"/>
                            </a:rPr>
                          </m:ctrlPr>
                        </m:dPr>
                        <m:e>
                          <m:acc>
                            <m:accPr>
                              <m:chr m:val="⃑"/>
                              <m:ctrlPr>
                                <a:rPr lang="en-US" altLang="zh-CN" sz="1600" i="1" smtClean="0">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h</m:t>
                              </m:r>
                            </m:e>
                          </m:acc>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sub>
                        <m:sup/>
                        <m:e>
                          <m:sSubSup>
                            <m:sSubSupPr>
                              <m:ctrlPr>
                                <a:rPr lang="en-US" altLang="zh-CN" sz="1600" b="0" i="1" smtClean="0">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sub>
                            <m:sup>
                              <m:d>
                                <m:dPr>
                                  <m:ctrlPr>
                                    <a:rPr lang="en-US" altLang="zh-CN" sz="1600" i="1" smtClean="0">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1</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r>
                            <a:rPr lang="en-US" altLang="zh-CN" sz="1600" i="1">
                              <a:ln w="0">
                                <a:noFill/>
                              </a:ln>
                              <a:effectLst/>
                              <a:latin typeface="Cambria Math" panose="02040503050406030204" pitchFamily="18" charset="0"/>
                              <a:sym typeface="Calibri"/>
                            </a:rPr>
                            <m:t>,</m:t>
                          </m:r>
                          <m:r>
                            <a:rPr lang="en-US" altLang="zh-CN" sz="1600" i="1">
                              <a:ln w="0">
                                <a:noFill/>
                              </a:ln>
                              <a:effectLst/>
                              <a:latin typeface="Cambria Math" panose="02040503050406030204" pitchFamily="18" charset="0"/>
                              <a:sym typeface="Calibri"/>
                            </a:rPr>
                            <m:t>𝑗</m:t>
                          </m:r>
                        </m:sub>
                        <m:sup/>
                        <m:e>
                          <m:sSubSup>
                            <m:sSubSupPr>
                              <m:ctrlPr>
                                <a:rPr lang="en-US" altLang="zh-CN" sz="1600" i="1">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r>
                                <a:rPr lang="en-US" altLang="zh-CN" sz="1600" b="0" i="1" smtClean="0">
                                  <a:ln w="0">
                                    <a:noFill/>
                                  </a:ln>
                                  <a:effectLst/>
                                  <a:latin typeface="Cambria Math" panose="02040503050406030204" pitchFamily="18" charset="0"/>
                                  <a:sym typeface="Calibri"/>
                                </a:rPr>
                                <m:t>𝑗</m:t>
                              </m:r>
                            </m:sub>
                            <m:sup>
                              <m:d>
                                <m:dPr>
                                  <m:ctrlPr>
                                    <a:rPr lang="en-US" altLang="zh-CN" sz="1600" i="1">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2</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7" name="文本框 6">
                <a:extLst>
                  <a:ext uri="{FF2B5EF4-FFF2-40B4-BE49-F238E27FC236}">
                    <a16:creationId xmlns:a16="http://schemas.microsoft.com/office/drawing/2014/main" id="{FD6F763B-18FF-73C2-0253-E013632C3535}"/>
                  </a:ext>
                </a:extLst>
              </p:cNvPr>
              <p:cNvSpPr txBox="1">
                <a:spLocks noRot="1" noChangeAspect="1" noMove="1" noResize="1" noEditPoints="1" noAdjustHandles="1" noChangeArrowheads="1" noChangeShapeType="1" noTextEdit="1"/>
              </p:cNvSpPr>
              <p:nvPr/>
            </p:nvSpPr>
            <p:spPr>
              <a:xfrm>
                <a:off x="5182679" y="1634936"/>
                <a:ext cx="3484384" cy="625364"/>
              </a:xfrm>
              <a:prstGeom prst="rect">
                <a:avLst/>
              </a:prstGeom>
              <a:blipFill>
                <a:blip r:embed="rId12"/>
                <a:stretch>
                  <a:fillRect t="-139216" b="-190196"/>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500E9D9-B268-ABF9-0DB8-B3885EF604C8}"/>
                  </a:ext>
                </a:extLst>
              </p:cNvPr>
              <p:cNvSpPr txBox="1"/>
              <p:nvPr/>
            </p:nvSpPr>
            <p:spPr>
              <a:xfrm>
                <a:off x="5430105" y="4616782"/>
                <a:ext cx="3320866" cy="597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control</m:t>
                          </m:r>
                        </m:sub>
                      </m:sSub>
                      <m:d>
                        <m:dPr>
                          <m:ctrlPr>
                            <a:rPr lang="en-US" altLang="zh-CN" sz="1600" b="0" i="1" smtClean="0">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r>
                            <a:rPr lang="en-US" altLang="zh-CN" sz="1600" i="1">
                              <a:ln w="0">
                                <a:noFill/>
                              </a:ln>
                              <a:effectLst/>
                              <a:latin typeface="Cambria Math" panose="02040503050406030204" pitchFamily="18" charset="0"/>
                              <a:sym typeface="Calibri"/>
                            </a:rPr>
                            <m:t>,</m:t>
                          </m:r>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𝑘</m:t>
                          </m:r>
                        </m:sub>
                        <m:sup/>
                        <m:e>
                          <m:sSub>
                            <m:sSubPr>
                              <m:ctrlPr>
                                <a:rPr lang="en-US" altLang="zh-CN" sz="1600" i="1">
                                  <a:ln w="0">
                                    <a:noFill/>
                                  </a:ln>
                                  <a:effectLst/>
                                  <a:latin typeface="Cambria Math" panose="02040503050406030204" pitchFamily="18" charset="0"/>
                                  <a:sym typeface="Calibri"/>
                                </a:rPr>
                              </m:ctrlPr>
                            </m:sSubPr>
                            <m:e>
                              <m:r>
                                <a:rPr lang="en-US" altLang="zh-CN" sz="1600" i="1">
                                  <a:ln w="0">
                                    <a:noFill/>
                                  </a:ln>
                                  <a:effectLst/>
                                  <a:latin typeface="Cambria Math" panose="02040503050406030204" pitchFamily="18" charset="0"/>
                                  <a:sym typeface="Calibri"/>
                                </a:rPr>
                                <m:t>𝐹</m:t>
                              </m:r>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sSub>
                            <m:sSubPr>
                              <m:ctrlPr>
                                <a:rPr lang="en-US" altLang="zh-CN" sz="1600" i="1">
                                  <a:ln w="0">
                                    <a:noFill/>
                                  </a:ln>
                                  <a:effectLst/>
                                  <a:latin typeface="Cambria Math" panose="02040503050406030204" pitchFamily="18" charset="0"/>
                                  <a:sym typeface="Calibri"/>
                                </a:rPr>
                              </m:ctrlPr>
                            </m:sSub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𝐷</m:t>
                                  </m:r>
                                </m:e>
                              </m:acc>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9" name="文本框 8">
                <a:extLst>
                  <a:ext uri="{FF2B5EF4-FFF2-40B4-BE49-F238E27FC236}">
                    <a16:creationId xmlns:a16="http://schemas.microsoft.com/office/drawing/2014/main" id="{0500E9D9-B268-ABF9-0DB8-B3885EF604C8}"/>
                  </a:ext>
                </a:extLst>
              </p:cNvPr>
              <p:cNvSpPr txBox="1">
                <a:spLocks noRot="1" noChangeAspect="1" noMove="1" noResize="1" noEditPoints="1" noAdjustHandles="1" noChangeArrowheads="1" noChangeShapeType="1" noTextEdit="1"/>
              </p:cNvSpPr>
              <p:nvPr/>
            </p:nvSpPr>
            <p:spPr>
              <a:xfrm>
                <a:off x="5430105" y="4616782"/>
                <a:ext cx="3320866" cy="597471"/>
              </a:xfrm>
              <a:prstGeom prst="rect">
                <a:avLst/>
              </a:prstGeom>
              <a:blipFill>
                <a:blip r:embed="rId13"/>
                <a:stretch>
                  <a:fillRect l="-380" t="-147917" b="-206250"/>
                </a:stretch>
              </a:blipFill>
              <a:ln w="12700" cap="flat">
                <a:noFill/>
                <a:miter lim="400000"/>
              </a:ln>
              <a:effec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1E108B48-E6E6-7093-2B7B-9D80CDDD82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0056" y="5233077"/>
            <a:ext cx="1944019" cy="1148251"/>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F8DF4C6-C500-90E3-8E71-6E9CD28EB3AC}"/>
                  </a:ext>
                </a:extLst>
              </p:cNvPr>
              <p:cNvSpPr txBox="1"/>
              <p:nvPr/>
            </p:nvSpPr>
            <p:spPr>
              <a:xfrm>
                <a:off x="5621493" y="5542595"/>
                <a:ext cx="76253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sSub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𝐹</m:t>
                          </m:r>
                        </m:e>
                        <m:sub>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𝑘</m:t>
                          </m:r>
                        </m:sub>
                      </m:sSub>
                      <m:d>
                        <m:dPr>
                          <m:ctrlPr>
                            <a:rPr lang="en-US" altLang="zh-CN" sz="1600" i="1">
                              <a:ln w="0">
                                <a:noFill/>
                              </a:ln>
                              <a:effectLst>
                                <a:outerShdw blurRad="38100" dist="19050" dir="2700000" algn="tl" rotWithShape="0">
                                  <a:schemeClr val="dk1">
                                    <a:alpha val="40000"/>
                                  </a:schemeClr>
                                </a:outerShdw>
                              </a:effectLst>
                              <a:latin typeface="Cambria Math" panose="02040503050406030204" pitchFamily="18" charset="0"/>
                              <a:sym typeface="Calibri"/>
                            </a:rPr>
                          </m:ctrlPr>
                        </m:dPr>
                        <m:e>
                          <m:acc>
                            <m:accPr>
                              <m:chr m:val="⃑"/>
                              <m:ctrlPr>
                                <a:rPr lang="en-US" altLang="zh-CN" sz="160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acc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𝑔</m:t>
                              </m:r>
                            </m:e>
                          </m:acc>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m:t>
                          </m:r>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𝑡</m:t>
                          </m:r>
                        </m:e>
                      </m:d>
                    </m:oMath>
                  </m:oMathPara>
                </a14:m>
                <a:endParaRPr lang="zh-CN" altLang="en-US" sz="1600" dirty="0"/>
              </a:p>
            </p:txBody>
          </p:sp>
        </mc:Choice>
        <mc:Fallback xmlns="">
          <p:sp>
            <p:nvSpPr>
              <p:cNvPr id="18" name="文本框 17">
                <a:extLst>
                  <a:ext uri="{FF2B5EF4-FFF2-40B4-BE49-F238E27FC236}">
                    <a16:creationId xmlns:a16="http://schemas.microsoft.com/office/drawing/2014/main" id="{9F8DF4C6-C500-90E3-8E71-6E9CD28EB3AC}"/>
                  </a:ext>
                </a:extLst>
              </p:cNvPr>
              <p:cNvSpPr txBox="1">
                <a:spLocks noRot="1" noChangeAspect="1" noMove="1" noResize="1" noEditPoints="1" noAdjustHandles="1" noChangeArrowheads="1" noChangeShapeType="1" noTextEdit="1"/>
              </p:cNvSpPr>
              <p:nvPr/>
            </p:nvSpPr>
            <p:spPr>
              <a:xfrm>
                <a:off x="5621493" y="5542595"/>
                <a:ext cx="762539" cy="338554"/>
              </a:xfrm>
              <a:prstGeom prst="rect">
                <a:avLst/>
              </a:prstGeom>
              <a:blipFill>
                <a:blip r:embed="rId15"/>
                <a:stretch>
                  <a:fillRect t="-3571" b="-7143"/>
                </a:stretch>
              </a:blipFill>
            </p:spPr>
            <p:txBody>
              <a:bodyPr/>
              <a:lstStyle/>
              <a:p>
                <a:r>
                  <a:rPr lang="zh-CN" altLang="en-US">
                    <a:noFill/>
                  </a:rPr>
                  <a:t> </a:t>
                </a:r>
              </a:p>
            </p:txBody>
          </p:sp>
        </mc:Fallback>
      </mc:AlternateContent>
      <p:sp>
        <p:nvSpPr>
          <p:cNvPr id="14" name="矩形 13">
            <a:extLst>
              <a:ext uri="{FF2B5EF4-FFF2-40B4-BE49-F238E27FC236}">
                <a16:creationId xmlns:a16="http://schemas.microsoft.com/office/drawing/2014/main" id="{162A03FC-1017-0116-D515-4B29F3667187}"/>
              </a:ext>
            </a:extLst>
          </p:cNvPr>
          <p:cNvSpPr/>
          <p:nvPr/>
        </p:nvSpPr>
        <p:spPr>
          <a:xfrm>
            <a:off x="119336" y="1587530"/>
            <a:ext cx="8547727" cy="1936760"/>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F179EA71-4A82-02F2-DB4A-D65AAFF321CD}"/>
              </a:ext>
            </a:extLst>
          </p:cNvPr>
          <p:cNvSpPr txBox="1"/>
          <p:nvPr/>
        </p:nvSpPr>
        <p:spPr>
          <a:xfrm>
            <a:off x="3227636" y="1086169"/>
            <a:ext cx="2253568" cy="461665"/>
          </a:xfrm>
          <a:prstGeom prst="rect">
            <a:avLst/>
          </a:prstGeom>
          <a:noFill/>
        </p:spPr>
        <p:txBody>
          <a:bodyPr wrap="square">
            <a:spAutoFit/>
          </a:bodyPr>
          <a:lstStyle/>
          <a:p>
            <a:pPr algn="l"/>
            <a:r>
              <a:rPr lang="en-US" altLang="zh-CN" sz="2400" dirty="0">
                <a:solidFill>
                  <a:srgbClr val="0000FF"/>
                </a:solidFill>
                <a:latin typeface="+mj-lt"/>
                <a:ea typeface="Microsoft YaHei" panose="020B0503020204020204" pitchFamily="34" charset="-122"/>
                <a:cs typeface="Times New Roman" panose="02020603050405020304" pitchFamily="18" charset="0"/>
              </a:rPr>
              <a:t>Qubit modeling</a:t>
            </a:r>
          </a:p>
        </p:txBody>
      </p:sp>
      <p:sp>
        <p:nvSpPr>
          <p:cNvPr id="2" name="文本框 1">
            <a:extLst>
              <a:ext uri="{FF2B5EF4-FFF2-40B4-BE49-F238E27FC236}">
                <a16:creationId xmlns:a16="http://schemas.microsoft.com/office/drawing/2014/main" id="{10F5A0FA-BF50-F8F0-AD46-CF82943063EC}"/>
              </a:ext>
            </a:extLst>
          </p:cNvPr>
          <p:cNvSpPr txBox="1"/>
          <p:nvPr/>
        </p:nvSpPr>
        <p:spPr>
          <a:xfrm>
            <a:off x="4808953" y="2677993"/>
            <a:ext cx="1226915" cy="584775"/>
          </a:xfrm>
          <a:prstGeom prst="rect">
            <a:avLst/>
          </a:prstGeom>
          <a:noFill/>
        </p:spPr>
        <p:txBody>
          <a:bodyPr wrap="square" rtlCol="0">
            <a:spAutoFit/>
          </a:bodyPr>
          <a:lstStyle/>
          <a:p>
            <a:r>
              <a:rPr kumimoji="1" lang="en-US" altLang="zh-CN" sz="1600" dirty="0"/>
              <a:t>Qubit modeling</a:t>
            </a:r>
            <a:endParaRPr kumimoji="1" lang="zh-CN" altLang="en-US" sz="1600" dirty="0"/>
          </a:p>
        </p:txBody>
      </p:sp>
    </p:spTree>
    <p:extLst>
      <p:ext uri="{BB962C8B-B14F-4D97-AF65-F5344CB8AC3E}">
        <p14:creationId xmlns:p14="http://schemas.microsoft.com/office/powerpoint/2010/main" val="2727527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951BA63-5CF5-DDC8-BD96-81EE02F4A8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1344" y="1412776"/>
            <a:ext cx="3240000" cy="2160000"/>
          </a:xfrm>
          <a:prstGeom prst="rect">
            <a:avLst/>
          </a:prstGeom>
        </p:spPr>
      </p:pic>
      <p:sp>
        <p:nvSpPr>
          <p:cNvPr id="8" name="线条">
            <a:extLst>
              <a:ext uri="{FF2B5EF4-FFF2-40B4-BE49-F238E27FC236}">
                <a16:creationId xmlns:a16="http://schemas.microsoft.com/office/drawing/2014/main" id="{6F16F4A5-1000-BEC1-D80F-CF12CB3584C0}"/>
              </a:ext>
            </a:extLst>
          </p:cNvPr>
          <p:cNvSpPr/>
          <p:nvPr/>
        </p:nvSpPr>
        <p:spPr>
          <a:xfrm>
            <a:off x="3562481" y="2550358"/>
            <a:ext cx="1935351" cy="6633"/>
          </a:xfrm>
          <a:prstGeom prst="line">
            <a:avLst/>
          </a:prstGeom>
          <a:ln w="50800" cmpd="sng">
            <a:solidFill>
              <a:schemeClr val="accent6"/>
            </a:solidFill>
            <a:miter/>
            <a:tailEnd type="arrow" w="lg" len="lg"/>
          </a:ln>
        </p:spPr>
        <p:txBody>
          <a:bodyPr lIns="45719" rIns="45719"/>
          <a:lstStyle/>
          <a:p>
            <a:pPr marL="0" marR="0" lvl="0" indent="0" algn="l" defTabSz="609492" rtl="0" eaLnBrk="1" fontAlgn="auto" latinLnBrk="0" hangingPunct="0">
              <a:lnSpc>
                <a:spcPct val="100000"/>
              </a:lnSpc>
              <a:spcBef>
                <a:spcPts val="0"/>
              </a:spcBef>
              <a:spcAft>
                <a:spcPts val="0"/>
              </a:spcAft>
              <a:buClrTx/>
              <a:buSzTx/>
              <a:buFontTx/>
              <a:buNone/>
              <a:tabLst/>
              <a:defRPr>
                <a:solidFill>
                  <a:srgbClr val="FFFFFF"/>
                </a:solidFill>
              </a:defRPr>
            </a:pPr>
            <a:endParaRPr kumimoji="0" sz="3600" b="0" i="0" u="none" strike="noStrike" kern="0" cap="none" spc="0" normalizeH="0" baseline="0" noProof="0" dirty="0">
              <a:ln>
                <a:noFill/>
              </a:ln>
              <a:solidFill>
                <a:srgbClr val="FFFFFF"/>
              </a:solidFill>
              <a:effectLst/>
              <a:uLnTx/>
              <a:uFillTx/>
              <a:latin typeface="Arial"/>
              <a:ea typeface="Microsoft YaHei"/>
              <a:cs typeface="+mn-ea"/>
              <a:sym typeface="+mn-lt"/>
            </a:endParaRPr>
          </a:p>
        </p:txBody>
      </p:sp>
      <mc:AlternateContent xmlns:mc="http://schemas.openxmlformats.org/markup-compatibility/2006" xmlns:a14="http://schemas.microsoft.com/office/drawing/2010/main">
        <mc:Choice Requires="a14">
          <p:sp>
            <p:nvSpPr>
              <p:cNvPr id="9" name="TextBox 86">
                <a:extLst>
                  <a:ext uri="{FF2B5EF4-FFF2-40B4-BE49-F238E27FC236}">
                    <a16:creationId xmlns:a16="http://schemas.microsoft.com/office/drawing/2014/main" id="{3F344C57-28F4-0D84-70DF-648E9775BBA0}"/>
                  </a:ext>
                </a:extLst>
              </p:cNvPr>
              <p:cNvSpPr txBox="1"/>
              <p:nvPr/>
            </p:nvSpPr>
            <p:spPr>
              <a:xfrm>
                <a:off x="5628969" y="2091366"/>
                <a:ext cx="5695709" cy="766364"/>
              </a:xfrm>
              <a:prstGeom prst="rect">
                <a:avLst/>
              </a:prstGeom>
              <a:solidFill>
                <a:schemeClr val="bg1"/>
              </a:solidFill>
              <a:ln>
                <a:solidFill>
                  <a:srgbClr val="FF0000"/>
                </a:solidFill>
              </a:ln>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r>
                        <a:rPr lang="en-US" sz="2000" b="0" i="1" smtClean="0">
                          <a:ln>
                            <a:solidFill>
                              <a:schemeClr val="tx1"/>
                            </a:solidFill>
                          </a:ln>
                          <a:solidFill>
                            <a:schemeClr val="tx1"/>
                          </a:solidFill>
                          <a:latin typeface="Cambria Math" panose="02040503050406030204" pitchFamily="18" charset="0"/>
                        </a:rPr>
                        <m:t>𝐻</m:t>
                      </m:r>
                      <m:r>
                        <a:rPr lang="en-US" sz="2000" b="0" i="1" smtClean="0">
                          <a:ln>
                            <a:solidFill>
                              <a:schemeClr val="tx1"/>
                            </a:solidFill>
                          </a:ln>
                          <a:solidFill>
                            <a:schemeClr val="tx1"/>
                          </a:solidFill>
                          <a:latin typeface="Cambria Math" panose="02040503050406030204" pitchFamily="18" charset="0"/>
                        </a:rPr>
                        <m:t>=</m:t>
                      </m:r>
                      <m:f>
                        <m:fPr>
                          <m:ctrlPr>
                            <a:rPr lang="en-US" sz="2000" b="0" i="1" smtClean="0">
                              <a:ln>
                                <a:solidFill>
                                  <a:schemeClr val="tx1"/>
                                </a:solidFill>
                              </a:ln>
                              <a:solidFill>
                                <a:schemeClr val="tx1"/>
                              </a:solidFill>
                              <a:latin typeface="Cambria Math" panose="02040503050406030204" pitchFamily="18" charset="0"/>
                            </a:rPr>
                          </m:ctrlPr>
                        </m:fPr>
                        <m:num>
                          <m:r>
                            <a:rPr lang="en-US" sz="2000" b="0" i="1" smtClean="0">
                              <a:ln>
                                <a:solidFill>
                                  <a:schemeClr val="tx1"/>
                                </a:solidFill>
                              </a:ln>
                              <a:solidFill>
                                <a:schemeClr val="tx1"/>
                              </a:solidFill>
                              <a:latin typeface="Cambria Math" panose="02040503050406030204" pitchFamily="18" charset="0"/>
                            </a:rPr>
                            <m:t>1</m:t>
                          </m:r>
                        </m:num>
                        <m:den>
                          <m:r>
                            <a:rPr lang="en-US" sz="2000" b="0" i="1" smtClean="0">
                              <a:ln>
                                <a:solidFill>
                                  <a:schemeClr val="tx1"/>
                                </a:solidFill>
                              </a:ln>
                              <a:solidFill>
                                <a:schemeClr val="tx1"/>
                              </a:solidFill>
                              <a:latin typeface="Cambria Math" panose="02040503050406030204" pitchFamily="18" charset="0"/>
                            </a:rPr>
                            <m:t>2</m:t>
                          </m:r>
                        </m:den>
                      </m:f>
                      <m:sSup>
                        <m:sSupPr>
                          <m:ctrlPr>
                            <a:rPr lang="en-US"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ctrlPr>
                        </m:sSupPr>
                        <m:e>
                          <m:d>
                            <m:dPr>
                              <m:ctrlPr>
                                <a:rPr lang="el-GR"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ctrlPr>
                            </m:dPr>
                            <m:e>
                              <m:m>
                                <m:mPr>
                                  <m:mcs>
                                    <m:mc>
                                      <m:mcPr>
                                        <m:count m:val="1"/>
                                        <m:mcJc m:val="center"/>
                                      </m:mcPr>
                                    </m:mc>
                                  </m:mcs>
                                  <m:ctrlPr>
                                    <a:rPr lang="el-GR"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ctrlPr>
                                </m:mPr>
                                <m:mr>
                                  <m:e>
                                    <m:r>
                                      <a:rPr lang="en-US" altLang="zh-CN" sz="2000" b="1" i="1">
                                        <a:ln>
                                          <a:solidFill>
                                            <a:schemeClr val="tx1"/>
                                          </a:solidFill>
                                        </a:ln>
                                        <a:latin typeface="Cambria Math" panose="02040503050406030204" pitchFamily="18" charset="0"/>
                                      </a:rPr>
                                      <m:t>𝑸</m:t>
                                    </m:r>
                                  </m:e>
                                </m:mr>
                                <m:mr>
                                  <m:e>
                                    <m:r>
                                      <a:rPr lang="en-US" altLang="zh-CN" sz="2000" i="1">
                                        <a:ln>
                                          <a:solidFill>
                                            <a:schemeClr val="tx1"/>
                                          </a:solidFill>
                                        </a:ln>
                                        <a:latin typeface="Cambria Math" panose="02040503050406030204" pitchFamily="18" charset="0"/>
                                        <a:ea typeface="Cambria Math" panose="02040503050406030204" pitchFamily="18" charset="0"/>
                                      </a:rPr>
                                      <m:t>𝚽</m:t>
                                    </m:r>
                                  </m:e>
                                </m:mr>
                              </m:m>
                            </m:e>
                          </m:d>
                        </m:e>
                        <m:sup>
                          <m:r>
                            <a:rPr lang="en-US"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t>𝑻</m:t>
                          </m:r>
                        </m:sup>
                      </m:sSup>
                      <m:d>
                        <m:dPr>
                          <m:ctrlPr>
                            <a:rPr lang="el-GR"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ctrlPr>
                        </m:dPr>
                        <m:e>
                          <m:m>
                            <m:mPr>
                              <m:mcs>
                                <m:mc>
                                  <m:mcPr>
                                    <m:count m:val="2"/>
                                    <m:mcJc m:val="center"/>
                                  </m:mcPr>
                                </m:mc>
                              </m:mcs>
                              <m:ctrlPr>
                                <a:rPr lang="el-GR"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ctrlPr>
                            </m:mPr>
                            <m:mr>
                              <m:e>
                                <m:sSup>
                                  <m:sSupPr>
                                    <m:ctrlPr>
                                      <a:rPr lang="en-US" altLang="zh-CN" sz="2000" i="1">
                                        <a:ln>
                                          <a:solidFill>
                                            <a:schemeClr val="tx1"/>
                                          </a:solidFill>
                                        </a:ln>
                                        <a:latin typeface="Cambria Math" panose="02040503050406030204" pitchFamily="18" charset="0"/>
                                      </a:rPr>
                                    </m:ctrlPr>
                                  </m:sSupPr>
                                  <m:e>
                                    <m:r>
                                      <a:rPr lang="en-US" altLang="zh-CN" sz="2000" b="1" i="1" smtClean="0">
                                        <a:ln>
                                          <a:solidFill>
                                            <a:schemeClr val="tx1"/>
                                          </a:solidFill>
                                        </a:ln>
                                        <a:latin typeface="Cambria Math" panose="02040503050406030204" pitchFamily="18" charset="0"/>
                                        <a:ea typeface="Cambria Math" panose="02040503050406030204" pitchFamily="18" charset="0"/>
                                      </a:rPr>
                                      <m:t>𝓒</m:t>
                                    </m:r>
                                  </m:e>
                                  <m:sup>
                                    <m:r>
                                      <a:rPr lang="en-US" altLang="zh-CN" sz="2000" i="1">
                                        <a:ln>
                                          <a:solidFill>
                                            <a:schemeClr val="tx1"/>
                                          </a:solidFill>
                                        </a:ln>
                                        <a:latin typeface="Cambria Math" panose="02040503050406030204" pitchFamily="18" charset="0"/>
                                      </a:rPr>
                                      <m:t>−1</m:t>
                                    </m:r>
                                  </m:sup>
                                </m:sSup>
                              </m:e>
                              <m:e>
                                <m:sSub>
                                  <m:sSubPr>
                                    <m:ctrlPr>
                                      <a:rPr lang="en-US"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ctrlPr>
                                  </m:sSubPr>
                                  <m:e>
                                    <m:r>
                                      <a:rPr lang="en-US"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t>𝟎</m:t>
                                    </m:r>
                                  </m:e>
                                  <m:sub>
                                    <m:r>
                                      <a:rPr lang="en-US"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t>𝒏</m:t>
                                    </m:r>
                                  </m:sub>
                                </m:sSub>
                              </m:e>
                            </m:mr>
                            <m:mr>
                              <m:e>
                                <m:sSub>
                                  <m:sSubPr>
                                    <m:ctrlPr>
                                      <a:rPr lang="en-US"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ctrlPr>
                                  </m:sSubPr>
                                  <m:e>
                                    <m:r>
                                      <a:rPr lang="en-US"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t>𝟎</m:t>
                                    </m:r>
                                  </m:e>
                                  <m:sub>
                                    <m:r>
                                      <a:rPr lang="en-US" altLang="zh-CN" sz="2000" b="1" i="1" smtClean="0">
                                        <a:ln>
                                          <a:solidFill>
                                            <a:schemeClr val="tx1"/>
                                          </a:solidFill>
                                        </a:ln>
                                        <a:solidFill>
                                          <a:schemeClr val="tx1"/>
                                        </a:solidFill>
                                        <a:latin typeface="Cambria Math" panose="02040503050406030204" pitchFamily="18" charset="0"/>
                                        <a:ea typeface="Cambria Math" panose="02040503050406030204" pitchFamily="18" charset="0"/>
                                      </a:rPr>
                                      <m:t>𝒏</m:t>
                                    </m:r>
                                  </m:sub>
                                </m:sSub>
                              </m:e>
                              <m:e>
                                <m:sSub>
                                  <m:sSubPr>
                                    <m:ctrlPr>
                                      <a:rPr lang="en-US" altLang="zh-CN" sz="2000" b="1" i="1">
                                        <a:ln>
                                          <a:solidFill>
                                            <a:schemeClr val="tx1"/>
                                          </a:solidFill>
                                        </a:ln>
                                        <a:latin typeface="Cambria Math" panose="02040503050406030204" pitchFamily="18" charset="0"/>
                                      </a:rPr>
                                    </m:ctrlPr>
                                  </m:sSubPr>
                                  <m:e>
                                    <m:r>
                                      <a:rPr lang="en-US" altLang="zh-CN" sz="2000" b="1" i="1">
                                        <a:ln>
                                          <a:solidFill>
                                            <a:schemeClr val="tx1"/>
                                          </a:solidFill>
                                        </a:ln>
                                        <a:latin typeface="Cambria Math" panose="02040503050406030204" pitchFamily="18" charset="0"/>
                                      </a:rPr>
                                      <m:t>𝑴</m:t>
                                    </m:r>
                                  </m:e>
                                  <m:sub>
                                    <m:r>
                                      <a:rPr lang="en-US" altLang="zh-CN" sz="2000" b="1" i="1">
                                        <a:ln>
                                          <a:solidFill>
                                            <a:schemeClr val="tx1"/>
                                          </a:solidFill>
                                        </a:ln>
                                        <a:latin typeface="Cambria Math" panose="02040503050406030204" pitchFamily="18" charset="0"/>
                                      </a:rPr>
                                      <m:t>𝟎</m:t>
                                    </m:r>
                                  </m:sub>
                                </m:sSub>
                              </m:e>
                            </m:mr>
                          </m:m>
                        </m:e>
                      </m:d>
                      <m:d>
                        <m:dPr>
                          <m:ctrlPr>
                            <a:rPr lang="el-GR" altLang="zh-CN" sz="2000" b="1" i="1">
                              <a:ln>
                                <a:solidFill>
                                  <a:schemeClr val="tx1"/>
                                </a:solidFill>
                              </a:ln>
                              <a:latin typeface="Cambria Math" panose="02040503050406030204" pitchFamily="18" charset="0"/>
                              <a:ea typeface="Cambria Math" panose="02040503050406030204" pitchFamily="18" charset="0"/>
                            </a:rPr>
                          </m:ctrlPr>
                        </m:dPr>
                        <m:e>
                          <m:m>
                            <m:mPr>
                              <m:mcs>
                                <m:mc>
                                  <m:mcPr>
                                    <m:count m:val="1"/>
                                    <m:mcJc m:val="center"/>
                                  </m:mcPr>
                                </m:mc>
                              </m:mcs>
                              <m:ctrlPr>
                                <a:rPr lang="el-GR" altLang="zh-CN" sz="2000" b="1" i="1">
                                  <a:ln>
                                    <a:solidFill>
                                      <a:schemeClr val="tx1"/>
                                    </a:solidFill>
                                  </a:ln>
                                  <a:latin typeface="Cambria Math" panose="02040503050406030204" pitchFamily="18" charset="0"/>
                                  <a:ea typeface="Cambria Math" panose="02040503050406030204" pitchFamily="18" charset="0"/>
                                </a:rPr>
                              </m:ctrlPr>
                            </m:mPr>
                            <m:mr>
                              <m:e>
                                <m:r>
                                  <a:rPr lang="en-US" altLang="zh-CN" sz="2000" b="1" i="1">
                                    <a:ln>
                                      <a:solidFill>
                                        <a:schemeClr val="tx1"/>
                                      </a:solidFill>
                                    </a:ln>
                                    <a:latin typeface="Cambria Math" panose="02040503050406030204" pitchFamily="18" charset="0"/>
                                  </a:rPr>
                                  <m:t>𝑸</m:t>
                                </m:r>
                              </m:e>
                            </m:mr>
                            <m:mr>
                              <m:e>
                                <m:r>
                                  <a:rPr lang="en-US" altLang="zh-CN" sz="2000" i="1">
                                    <a:ln>
                                      <a:solidFill>
                                        <a:schemeClr val="tx1"/>
                                      </a:solidFill>
                                    </a:ln>
                                    <a:latin typeface="Cambria Math" panose="02040503050406030204" pitchFamily="18" charset="0"/>
                                    <a:ea typeface="Cambria Math" panose="02040503050406030204" pitchFamily="18" charset="0"/>
                                  </a:rPr>
                                  <m:t>𝚽</m:t>
                                </m:r>
                              </m:e>
                            </m:mr>
                          </m:m>
                        </m:e>
                      </m:d>
                      <m:r>
                        <a:rPr lang="en-US" altLang="zh-CN" sz="2000" b="0" i="1" smtClean="0">
                          <a:ln>
                            <a:solidFill>
                              <a:schemeClr val="tx1"/>
                            </a:solidFill>
                          </a:ln>
                          <a:solidFill>
                            <a:schemeClr val="tx1"/>
                          </a:solidFill>
                          <a:latin typeface="Cambria Math" panose="02040503050406030204" pitchFamily="18" charset="0"/>
                          <a:ea typeface="Cambria Math" panose="02040503050406030204" pitchFamily="18" charset="0"/>
                        </a:rPr>
                        <m:t>−</m:t>
                      </m:r>
                      <m:nary>
                        <m:naryPr>
                          <m:chr m:val="∑"/>
                          <m:supHide m:val="on"/>
                          <m:ctrlPr>
                            <a:rPr lang="en-US" altLang="zh-CN" sz="2000" b="0" i="1" smtClean="0">
                              <a:ln>
                                <a:solidFill>
                                  <a:schemeClr val="tx1"/>
                                </a:solidFill>
                              </a:ln>
                              <a:solidFill>
                                <a:schemeClr val="tx1"/>
                              </a:solidFill>
                              <a:latin typeface="Cambria Math" panose="02040503050406030204" pitchFamily="18" charset="0"/>
                              <a:ea typeface="Cambria Math" panose="02040503050406030204" pitchFamily="18" charset="0"/>
                            </a:rPr>
                          </m:ctrlPr>
                        </m:naryPr>
                        <m:sub>
                          <m:r>
                            <a:rPr lang="en-US" altLang="zh-CN" sz="2000" b="0" i="1" smtClean="0">
                              <a:ln>
                                <a:solidFill>
                                  <a:schemeClr val="tx1"/>
                                </a:solidFill>
                              </a:ln>
                              <a:solidFill>
                                <a:schemeClr val="tx1"/>
                              </a:solidFill>
                              <a:latin typeface="Cambria Math" panose="02040503050406030204" pitchFamily="18" charset="0"/>
                              <a:ea typeface="Cambria Math" panose="02040503050406030204" pitchFamily="18" charset="0"/>
                            </a:rPr>
                            <m:t>𝑖</m:t>
                          </m:r>
                        </m:sub>
                        <m:sup/>
                        <m:e>
                          <m:sSub>
                            <m:sSubPr>
                              <m:ctrlPr>
                                <a:rPr lang="en-US" altLang="zh-CN" sz="2000" i="1">
                                  <a:ln>
                                    <a:solidFill>
                                      <a:schemeClr val="tx1"/>
                                    </a:solidFill>
                                  </a:ln>
                                  <a:solidFill>
                                    <a:schemeClr val="tx1"/>
                                  </a:solidFill>
                                  <a:latin typeface="Cambria Math" panose="02040503050406030204" pitchFamily="18" charset="0"/>
                                </a:rPr>
                              </m:ctrlPr>
                            </m:sSubPr>
                            <m:e>
                              <m:r>
                                <a:rPr lang="en-US" altLang="zh-CN" sz="2000" i="1">
                                  <a:ln>
                                    <a:solidFill>
                                      <a:schemeClr val="tx1"/>
                                    </a:solidFill>
                                  </a:ln>
                                  <a:solidFill>
                                    <a:schemeClr val="tx1"/>
                                  </a:solidFill>
                                  <a:latin typeface="Cambria Math" panose="02040503050406030204" pitchFamily="18" charset="0"/>
                                </a:rPr>
                                <m:t>𝐸</m:t>
                              </m:r>
                            </m:e>
                            <m:sub>
                              <m:sSub>
                                <m:sSubPr>
                                  <m:ctrlPr>
                                    <a:rPr lang="en-US" altLang="zh-CN" sz="2000" b="0" i="1" smtClean="0">
                                      <a:ln>
                                        <a:solidFill>
                                          <a:schemeClr val="tx1"/>
                                        </a:solidFill>
                                      </a:ln>
                                      <a:solidFill>
                                        <a:schemeClr val="tx1"/>
                                      </a:solidFill>
                                      <a:latin typeface="Cambria Math" panose="02040503050406030204" pitchFamily="18" charset="0"/>
                                    </a:rPr>
                                  </m:ctrlPr>
                                </m:sSubPr>
                                <m:e>
                                  <m:r>
                                    <a:rPr lang="en-US" altLang="zh-CN" sz="2000" b="0" i="1" smtClean="0">
                                      <a:ln>
                                        <a:solidFill>
                                          <a:schemeClr val="tx1"/>
                                        </a:solidFill>
                                      </a:ln>
                                      <a:solidFill>
                                        <a:schemeClr val="tx1"/>
                                      </a:solidFill>
                                      <a:latin typeface="Cambria Math" panose="02040503050406030204" pitchFamily="18" charset="0"/>
                                    </a:rPr>
                                    <m:t>𝐽</m:t>
                                  </m:r>
                                </m:e>
                                <m:sub>
                                  <m:r>
                                    <a:rPr lang="en-US" altLang="zh-CN" sz="2000" b="0" i="1" smtClean="0">
                                      <a:ln>
                                        <a:solidFill>
                                          <a:schemeClr val="tx1"/>
                                        </a:solidFill>
                                      </a:ln>
                                      <a:solidFill>
                                        <a:schemeClr val="tx1"/>
                                      </a:solidFill>
                                      <a:latin typeface="Cambria Math" panose="02040503050406030204" pitchFamily="18" charset="0"/>
                                    </a:rPr>
                                    <m:t>𝑖</m:t>
                                  </m:r>
                                </m:sub>
                              </m:sSub>
                            </m:sub>
                          </m:sSub>
                          <m:func>
                            <m:funcPr>
                              <m:ctrlPr>
                                <a:rPr lang="en-US" altLang="zh-CN" sz="2000" i="1">
                                  <a:ln>
                                    <a:solidFill>
                                      <a:schemeClr val="tx1"/>
                                    </a:solidFill>
                                  </a:ln>
                                  <a:solidFill>
                                    <a:schemeClr val="tx1"/>
                                  </a:solidFill>
                                  <a:latin typeface="Cambria Math" panose="02040503050406030204" pitchFamily="18" charset="0"/>
                                </a:rPr>
                              </m:ctrlPr>
                            </m:funcPr>
                            <m:fName>
                              <m:r>
                                <m:rPr>
                                  <m:sty m:val="p"/>
                                </m:rPr>
                                <a:rPr lang="en-US" altLang="zh-CN" sz="2000">
                                  <a:ln>
                                    <a:solidFill>
                                      <a:schemeClr val="tx1"/>
                                    </a:solidFill>
                                  </a:ln>
                                  <a:solidFill>
                                    <a:schemeClr val="tx1"/>
                                  </a:solidFill>
                                  <a:latin typeface="Cambria Math" panose="02040503050406030204" pitchFamily="18" charset="0"/>
                                </a:rPr>
                                <m:t>cos</m:t>
                              </m:r>
                            </m:fName>
                            <m:e>
                              <m:sSub>
                                <m:sSubPr>
                                  <m:ctrlPr>
                                    <a:rPr lang="en-US" altLang="zh-CN" sz="2000" i="1">
                                      <a:ln>
                                        <a:solidFill>
                                          <a:schemeClr val="tx1"/>
                                        </a:solidFill>
                                      </a:ln>
                                      <a:solidFill>
                                        <a:schemeClr val="tx1"/>
                                      </a:solidFill>
                                      <a:latin typeface="Cambria Math" panose="02040503050406030204" pitchFamily="18" charset="0"/>
                                    </a:rPr>
                                  </m:ctrlPr>
                                </m:sSubPr>
                                <m:e>
                                  <m:r>
                                    <m:rPr>
                                      <m:sty m:val="p"/>
                                    </m:rPr>
                                    <a:rPr lang="el-GR" altLang="zh-CN" sz="2000" i="1">
                                      <a:ln>
                                        <a:solidFill>
                                          <a:schemeClr val="tx1"/>
                                        </a:solidFill>
                                      </a:ln>
                                      <a:solidFill>
                                        <a:schemeClr val="tx1"/>
                                      </a:solidFill>
                                      <a:latin typeface="Cambria Math" panose="02040503050406030204" pitchFamily="18" charset="0"/>
                                      <a:ea typeface="Cambria Math" panose="02040503050406030204" pitchFamily="18" charset="0"/>
                                    </a:rPr>
                                    <m:t>Φ</m:t>
                                  </m:r>
                                </m:e>
                                <m:sub>
                                  <m:r>
                                    <a:rPr lang="en-US" altLang="zh-CN" sz="2000" b="0" i="1" smtClean="0">
                                      <a:ln>
                                        <a:solidFill>
                                          <a:schemeClr val="tx1"/>
                                        </a:solidFill>
                                      </a:ln>
                                      <a:solidFill>
                                        <a:schemeClr val="tx1"/>
                                      </a:solidFill>
                                      <a:latin typeface="Cambria Math" panose="02040503050406030204" pitchFamily="18" charset="0"/>
                                      <a:ea typeface="Cambria Math" panose="02040503050406030204" pitchFamily="18" charset="0"/>
                                    </a:rPr>
                                    <m:t>𝑖</m:t>
                                  </m:r>
                                </m:sub>
                              </m:sSub>
                            </m:e>
                          </m:func>
                        </m:e>
                      </m:nary>
                    </m:oMath>
                  </m:oMathPara>
                </a14:m>
                <a:endParaRPr lang="en-US" sz="2000" b="1" dirty="0">
                  <a:ln>
                    <a:solidFill>
                      <a:schemeClr val="tx1"/>
                    </a:solidFill>
                  </a:ln>
                  <a:solidFill>
                    <a:schemeClr val="tx1"/>
                  </a:solidFill>
                </a:endParaRPr>
              </a:p>
            </p:txBody>
          </p:sp>
        </mc:Choice>
        <mc:Fallback xmlns="">
          <p:sp>
            <p:nvSpPr>
              <p:cNvPr id="9" name="TextBox 86">
                <a:extLst>
                  <a:ext uri="{FF2B5EF4-FFF2-40B4-BE49-F238E27FC236}">
                    <a16:creationId xmlns:a16="http://schemas.microsoft.com/office/drawing/2014/main" id="{3F344C57-28F4-0D84-70DF-648E9775BBA0}"/>
                  </a:ext>
                </a:extLst>
              </p:cNvPr>
              <p:cNvSpPr txBox="1">
                <a:spLocks noRot="1" noChangeAspect="1" noMove="1" noResize="1" noEditPoints="1" noAdjustHandles="1" noChangeArrowheads="1" noChangeShapeType="1" noTextEdit="1"/>
              </p:cNvSpPr>
              <p:nvPr/>
            </p:nvSpPr>
            <p:spPr>
              <a:xfrm>
                <a:off x="5628969" y="2091366"/>
                <a:ext cx="5695709" cy="766364"/>
              </a:xfrm>
              <a:prstGeom prst="rect">
                <a:avLst/>
              </a:prstGeom>
              <a:blipFill>
                <a:blip r:embed="rId5"/>
                <a:stretch>
                  <a:fillRect/>
                </a:stretch>
              </a:blipFill>
              <a:ln>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圆角矩形 2">
                <a:extLst>
                  <a:ext uri="{FF2B5EF4-FFF2-40B4-BE49-F238E27FC236}">
                    <a16:creationId xmlns:a16="http://schemas.microsoft.com/office/drawing/2014/main" id="{0A92F398-643E-4BFD-9DE4-74B857ECAB56}"/>
                  </a:ext>
                </a:extLst>
              </p:cNvPr>
              <p:cNvSpPr/>
              <p:nvPr/>
            </p:nvSpPr>
            <p:spPr>
              <a:xfrm>
                <a:off x="2664896" y="3892074"/>
                <a:ext cx="1152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3" name="圆角矩形 2">
                <a:extLst>
                  <a:ext uri="{FF2B5EF4-FFF2-40B4-BE49-F238E27FC236}">
                    <a16:creationId xmlns:a16="http://schemas.microsoft.com/office/drawing/2014/main" id="{0A92F398-643E-4BFD-9DE4-74B857ECAB56}"/>
                  </a:ext>
                </a:extLst>
              </p:cNvPr>
              <p:cNvSpPr>
                <a:spLocks noRot="1" noChangeAspect="1" noMove="1" noResize="1" noEditPoints="1" noAdjustHandles="1" noChangeArrowheads="1" noChangeShapeType="1" noTextEdit="1"/>
              </p:cNvSpPr>
              <p:nvPr/>
            </p:nvSpPr>
            <p:spPr>
              <a:xfrm>
                <a:off x="2664896" y="3892074"/>
                <a:ext cx="1152000" cy="540000"/>
              </a:xfrm>
              <a:prstGeom prst="roundRect">
                <a:avLst/>
              </a:prstGeom>
              <a:blipFill>
                <a:blip r:embed="rId6"/>
                <a:stretch>
                  <a:fillRect/>
                </a:stretch>
              </a:blipFill>
            </p:spPr>
            <p:txBody>
              <a:bodyPr/>
              <a:lstStyle/>
              <a:p>
                <a:r>
                  <a:rPr lang="zh-CN" altLang="en-US">
                    <a:noFill/>
                  </a:rPr>
                  <a:t> </a:t>
                </a:r>
              </a:p>
            </p:txBody>
          </p:sp>
        </mc:Fallback>
      </mc:AlternateContent>
      <p:sp>
        <p:nvSpPr>
          <p:cNvPr id="10" name="线条">
            <a:extLst>
              <a:ext uri="{FF2B5EF4-FFF2-40B4-BE49-F238E27FC236}">
                <a16:creationId xmlns:a16="http://schemas.microsoft.com/office/drawing/2014/main" id="{3DE25B92-44E4-BB62-8E4A-B7E3F6832732}"/>
              </a:ext>
            </a:extLst>
          </p:cNvPr>
          <p:cNvSpPr/>
          <p:nvPr/>
        </p:nvSpPr>
        <p:spPr>
          <a:xfrm>
            <a:off x="3871056" y="4158758"/>
            <a:ext cx="1512000" cy="6633"/>
          </a:xfrm>
          <a:prstGeom prst="line">
            <a:avLst/>
          </a:prstGeom>
          <a:ln w="50800" cmpd="sng">
            <a:solidFill>
              <a:schemeClr val="accent6"/>
            </a:solidFill>
            <a:miter/>
            <a:tailEnd type="arrow" w="lg" len="lg"/>
          </a:ln>
        </p:spPr>
        <p:txBody>
          <a:bodyPr lIns="45719" rIns="45719"/>
          <a:lstStyle/>
          <a:p>
            <a:pPr marL="0" marR="0" lvl="0" indent="0" algn="l" defTabSz="609492" rtl="0" eaLnBrk="1" fontAlgn="auto" latinLnBrk="0" hangingPunct="0">
              <a:lnSpc>
                <a:spcPct val="100000"/>
              </a:lnSpc>
              <a:spcBef>
                <a:spcPts val="0"/>
              </a:spcBef>
              <a:spcAft>
                <a:spcPts val="0"/>
              </a:spcAft>
              <a:buClrTx/>
              <a:buSzTx/>
              <a:buFontTx/>
              <a:buNone/>
              <a:tabLst/>
              <a:defRPr>
                <a:solidFill>
                  <a:srgbClr val="FFFFFF"/>
                </a:solidFill>
              </a:defRPr>
            </a:pPr>
            <a:endParaRPr kumimoji="0" sz="3600" b="0" i="0" u="none" strike="noStrike" kern="0" cap="none" spc="0" normalizeH="0" baseline="0" noProof="0" dirty="0">
              <a:ln>
                <a:noFill/>
              </a:ln>
              <a:solidFill>
                <a:srgbClr val="FFFFFF"/>
              </a:solidFill>
              <a:effectLst/>
              <a:uLnTx/>
              <a:uFillTx/>
              <a:latin typeface="Arial"/>
              <a:ea typeface="Microsoft YaHei"/>
              <a:cs typeface="+mn-ea"/>
              <a:sym typeface="+mn-lt"/>
            </a:endParaRPr>
          </a:p>
        </p:txBody>
      </p:sp>
      <mc:AlternateContent xmlns:mc="http://schemas.openxmlformats.org/markup-compatibility/2006" xmlns:a14="http://schemas.microsoft.com/office/drawing/2010/main">
        <mc:Choice Requires="a14">
          <p:sp>
            <p:nvSpPr>
              <p:cNvPr id="11" name="圆角矩形 10">
                <a:extLst>
                  <a:ext uri="{FF2B5EF4-FFF2-40B4-BE49-F238E27FC236}">
                    <a16:creationId xmlns:a16="http://schemas.microsoft.com/office/drawing/2014/main" id="{06142AA2-6A96-6943-6A4E-8603912E8757}"/>
                  </a:ext>
                </a:extLst>
              </p:cNvPr>
              <p:cNvSpPr/>
              <p:nvPr/>
            </p:nvSpPr>
            <p:spPr>
              <a:xfrm>
                <a:off x="5509095" y="3895391"/>
                <a:ext cx="1152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n-US" altLang="zh-CN" sz="1600" b="1" i="1">
                          <a:ln>
                            <a:solidFill>
                              <a:schemeClr val="tx1"/>
                            </a:solidFill>
                          </a:ln>
                          <a:latin typeface="Cambria Math" panose="02040503050406030204" pitchFamily="18" charset="0"/>
                          <a:ea typeface="Cambria Math" panose="02040503050406030204" pitchFamily="18" charset="0"/>
                        </a:rPr>
                        <m:t>𝓒</m:t>
                      </m:r>
                    </m:oMath>
                  </m:oMathPara>
                </a14:m>
                <a:endParaRPr kumimoji="1" lang="en-US" altLang="zh-CN" sz="1600" b="0" dirty="0"/>
              </a:p>
            </p:txBody>
          </p:sp>
        </mc:Choice>
        <mc:Fallback xmlns="">
          <p:sp>
            <p:nvSpPr>
              <p:cNvPr id="11" name="圆角矩形 10">
                <a:extLst>
                  <a:ext uri="{FF2B5EF4-FFF2-40B4-BE49-F238E27FC236}">
                    <a16:creationId xmlns:a16="http://schemas.microsoft.com/office/drawing/2014/main" id="{06142AA2-6A96-6943-6A4E-8603912E8757}"/>
                  </a:ext>
                </a:extLst>
              </p:cNvPr>
              <p:cNvSpPr>
                <a:spLocks noRot="1" noChangeAspect="1" noMove="1" noResize="1" noEditPoints="1" noAdjustHandles="1" noChangeArrowheads="1" noChangeShapeType="1" noTextEdit="1"/>
              </p:cNvSpPr>
              <p:nvPr/>
            </p:nvSpPr>
            <p:spPr>
              <a:xfrm>
                <a:off x="5509095" y="3895391"/>
                <a:ext cx="1152000" cy="540000"/>
              </a:xfrm>
              <a:prstGeom prst="roundRect">
                <a:avLst/>
              </a:prstGeom>
              <a:blipFill>
                <a:blip r:embed="rId7"/>
                <a:stretch>
                  <a:fillRect/>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174C77A5-E168-F2EE-663C-1DD22347492D}"/>
              </a:ext>
            </a:extLst>
          </p:cNvPr>
          <p:cNvSpPr txBox="1"/>
          <p:nvPr/>
        </p:nvSpPr>
        <p:spPr>
          <a:xfrm>
            <a:off x="3799048" y="4197070"/>
            <a:ext cx="1375640" cy="307777"/>
          </a:xfrm>
          <a:prstGeom prst="rect">
            <a:avLst/>
          </a:prstGeom>
          <a:noFill/>
        </p:spPr>
        <p:txBody>
          <a:bodyPr wrap="square">
            <a:spAutoFit/>
          </a:bodyPr>
          <a:lstStyle/>
          <a:p>
            <a:r>
              <a:rPr lang="en-US" altLang="zh-CN" sz="1400" dirty="0"/>
              <a:t>linear functional</a:t>
            </a:r>
            <a:endParaRPr lang="zh-CN" altLang="en-US" sz="1400" dirty="0"/>
          </a:p>
        </p:txBody>
      </p:sp>
      <p:sp>
        <p:nvSpPr>
          <p:cNvPr id="13" name="线条">
            <a:extLst>
              <a:ext uri="{FF2B5EF4-FFF2-40B4-BE49-F238E27FC236}">
                <a16:creationId xmlns:a16="http://schemas.microsoft.com/office/drawing/2014/main" id="{2853DE5B-FCC8-996E-C57C-67C1FF863481}"/>
              </a:ext>
            </a:extLst>
          </p:cNvPr>
          <p:cNvSpPr/>
          <p:nvPr/>
        </p:nvSpPr>
        <p:spPr>
          <a:xfrm>
            <a:off x="6715134" y="4162074"/>
            <a:ext cx="1512000" cy="6633"/>
          </a:xfrm>
          <a:prstGeom prst="line">
            <a:avLst/>
          </a:prstGeom>
          <a:ln w="50800" cmpd="sng">
            <a:solidFill>
              <a:schemeClr val="accent6"/>
            </a:solidFill>
            <a:miter/>
            <a:tailEnd type="arrow" w="lg" len="lg"/>
          </a:ln>
        </p:spPr>
        <p:txBody>
          <a:bodyPr lIns="45719" rIns="45719"/>
          <a:lstStyle/>
          <a:p>
            <a:pPr marL="0" marR="0" lvl="0" indent="0" algn="l" defTabSz="609492" rtl="0" eaLnBrk="1" fontAlgn="auto" latinLnBrk="0" hangingPunct="0">
              <a:lnSpc>
                <a:spcPct val="100000"/>
              </a:lnSpc>
              <a:spcBef>
                <a:spcPts val="0"/>
              </a:spcBef>
              <a:spcAft>
                <a:spcPts val="0"/>
              </a:spcAft>
              <a:buClrTx/>
              <a:buSzTx/>
              <a:buFontTx/>
              <a:buNone/>
              <a:tabLst/>
              <a:defRPr>
                <a:solidFill>
                  <a:srgbClr val="FFFFFF"/>
                </a:solidFill>
              </a:defRPr>
            </a:pPr>
            <a:endParaRPr kumimoji="0" sz="3600" b="0" i="0" u="none" strike="noStrike" kern="0" cap="none" spc="0" normalizeH="0" baseline="0" noProof="0" dirty="0">
              <a:ln>
                <a:noFill/>
              </a:ln>
              <a:solidFill>
                <a:srgbClr val="FFFFFF"/>
              </a:solidFill>
              <a:effectLst/>
              <a:uLnTx/>
              <a:uFillTx/>
              <a:latin typeface="Arial"/>
              <a:ea typeface="Microsoft YaHei"/>
              <a:cs typeface="+mn-ea"/>
              <a:sym typeface="+mn-lt"/>
            </a:endParaRPr>
          </a:p>
        </p:txBody>
      </p:sp>
      <p:sp>
        <p:nvSpPr>
          <p:cNvPr id="14" name="文本框 13">
            <a:extLst>
              <a:ext uri="{FF2B5EF4-FFF2-40B4-BE49-F238E27FC236}">
                <a16:creationId xmlns:a16="http://schemas.microsoft.com/office/drawing/2014/main" id="{AA6D4147-5952-F4FE-364A-A04828345AEB}"/>
              </a:ext>
            </a:extLst>
          </p:cNvPr>
          <p:cNvSpPr txBox="1"/>
          <p:nvPr/>
        </p:nvSpPr>
        <p:spPr>
          <a:xfrm>
            <a:off x="6683558" y="4201103"/>
            <a:ext cx="1375640" cy="307777"/>
          </a:xfrm>
          <a:prstGeom prst="rect">
            <a:avLst/>
          </a:prstGeom>
          <a:noFill/>
        </p:spPr>
        <p:txBody>
          <a:bodyPr wrap="square">
            <a:spAutoFit/>
          </a:bodyPr>
          <a:lstStyle/>
          <a:p>
            <a:r>
              <a:rPr lang="en-US" altLang="zh-CN" sz="1400" dirty="0"/>
              <a:t>matrix inverse</a:t>
            </a:r>
            <a:endParaRPr lang="zh-CN" altLang="en-US" sz="1400" dirty="0"/>
          </a:p>
        </p:txBody>
      </p:sp>
      <mc:AlternateContent xmlns:mc="http://schemas.openxmlformats.org/markup-compatibility/2006" xmlns:a14="http://schemas.microsoft.com/office/drawing/2010/main">
        <mc:Choice Requires="a14">
          <p:sp>
            <p:nvSpPr>
              <p:cNvPr id="15" name="圆角矩形 14">
                <a:extLst>
                  <a:ext uri="{FF2B5EF4-FFF2-40B4-BE49-F238E27FC236}">
                    <a16:creationId xmlns:a16="http://schemas.microsoft.com/office/drawing/2014/main" id="{DC9FC1FB-7B12-D282-5941-E51DB9B86778}"/>
                  </a:ext>
                </a:extLst>
              </p:cNvPr>
              <p:cNvSpPr/>
              <p:nvPr/>
            </p:nvSpPr>
            <p:spPr>
              <a:xfrm>
                <a:off x="8328248" y="3898707"/>
                <a:ext cx="1152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14:m>
                  <m:oMathPara xmlns:m="http://schemas.openxmlformats.org/officeDocument/2006/math">
                    <m:oMathParaPr>
                      <m:jc m:val="left"/>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5" name="圆角矩形 14">
                <a:extLst>
                  <a:ext uri="{FF2B5EF4-FFF2-40B4-BE49-F238E27FC236}">
                    <a16:creationId xmlns:a16="http://schemas.microsoft.com/office/drawing/2014/main" id="{DC9FC1FB-7B12-D282-5941-E51DB9B86778}"/>
                  </a:ext>
                </a:extLst>
              </p:cNvPr>
              <p:cNvSpPr>
                <a:spLocks noRot="1" noChangeAspect="1" noMove="1" noResize="1" noEditPoints="1" noAdjustHandles="1" noChangeArrowheads="1" noChangeShapeType="1" noTextEdit="1"/>
              </p:cNvSpPr>
              <p:nvPr/>
            </p:nvSpPr>
            <p:spPr>
              <a:xfrm>
                <a:off x="8328248" y="3898707"/>
                <a:ext cx="1152000" cy="540000"/>
              </a:xfrm>
              <a:prstGeom prst="roundRect">
                <a:avLst/>
              </a:prstGeom>
              <a:blipFill>
                <a:blip r:embed="rId8"/>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70E4A1EE-81D0-510F-5139-68CE8EC19051}"/>
              </a:ext>
            </a:extLst>
          </p:cNvPr>
          <p:cNvSpPr txBox="1"/>
          <p:nvPr/>
        </p:nvSpPr>
        <p:spPr>
          <a:xfrm>
            <a:off x="524274" y="5445224"/>
            <a:ext cx="11476382" cy="830997"/>
          </a:xfrm>
          <a:prstGeom prst="rect">
            <a:avLst/>
          </a:prstGeom>
          <a:noFill/>
        </p:spPr>
        <p:txBody>
          <a:bodyPr wrap="square">
            <a:spAutoFit/>
          </a:bodyPr>
          <a:lstStyle/>
          <a:p>
            <a:r>
              <a:rPr lang="en-US" altLang="zh-CN" sz="2400" dirty="0">
                <a:solidFill>
                  <a:srgbClr val="0000FF"/>
                </a:solidFill>
              </a:rPr>
              <a:t>This quantization</a:t>
            </a:r>
            <a:r>
              <a:rPr lang="zh-CN" altLang="en-US" sz="2400" dirty="0">
                <a:solidFill>
                  <a:srgbClr val="0000FF"/>
                </a:solidFill>
              </a:rPr>
              <a:t> </a:t>
            </a:r>
            <a:r>
              <a:rPr lang="en-US" altLang="zh-CN" sz="2400" dirty="0">
                <a:solidFill>
                  <a:srgbClr val="0000FF"/>
                </a:solidFill>
              </a:rPr>
              <a:t>procedure can be performed automatically, and compatible with </a:t>
            </a:r>
            <a:r>
              <a:rPr lang="en-US" altLang="zh-CN" sz="2400" b="1" dirty="0">
                <a:solidFill>
                  <a:srgbClr val="0000FF"/>
                </a:solidFill>
              </a:rPr>
              <a:t>automatic differentiation</a:t>
            </a:r>
            <a:r>
              <a:rPr lang="en-US" altLang="zh-CN" sz="2400" dirty="0">
                <a:solidFill>
                  <a:srgbClr val="0000FF"/>
                </a:solidFill>
              </a:rPr>
              <a:t>. </a:t>
            </a:r>
            <a:endParaRPr lang="zh-CN" altLang="en-US" sz="2400" dirty="0">
              <a:solidFill>
                <a:srgbClr val="0000FF"/>
              </a:solidFill>
            </a:endParaRPr>
          </a:p>
        </p:txBody>
      </p:sp>
      <p:sp>
        <p:nvSpPr>
          <p:cNvPr id="16" name="Content Placeholder 2">
            <a:extLst>
              <a:ext uri="{FF2B5EF4-FFF2-40B4-BE49-F238E27FC236}">
                <a16:creationId xmlns:a16="http://schemas.microsoft.com/office/drawing/2014/main" id="{54E1B4B5-686C-4A56-D05C-6CAEEB28E16D}"/>
              </a:ext>
            </a:extLst>
          </p:cNvPr>
          <p:cNvSpPr txBox="1">
            <a:spLocks/>
          </p:cNvSpPr>
          <p:nvPr/>
        </p:nvSpPr>
        <p:spPr>
          <a:xfrm>
            <a:off x="191344" y="5046191"/>
            <a:ext cx="11377264" cy="4668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Qubit modeling: extract Hamiltonian only with qubit modes.</a:t>
            </a:r>
          </a:p>
        </p:txBody>
      </p:sp>
      <p:sp>
        <p:nvSpPr>
          <p:cNvPr id="17" name="01">
            <a:extLst>
              <a:ext uri="{FF2B5EF4-FFF2-40B4-BE49-F238E27FC236}">
                <a16:creationId xmlns:a16="http://schemas.microsoft.com/office/drawing/2014/main" id="{CB26DB3A-D2EF-7FBA-AAB1-01BB488A1F84}"/>
              </a:ext>
            </a:extLst>
          </p:cNvPr>
          <p:cNvSpPr txBox="1"/>
          <p:nvPr/>
        </p:nvSpPr>
        <p:spPr>
          <a:xfrm>
            <a:off x="1024618" y="716562"/>
            <a:ext cx="417646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l"/>
            <a:r>
              <a:rPr lang="en-US" altLang="zh-CN" sz="2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General Circuit Quantization</a:t>
            </a:r>
            <a:endParaRPr sz="2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8" name="01">
            <a:extLst>
              <a:ext uri="{FF2B5EF4-FFF2-40B4-BE49-F238E27FC236}">
                <a16:creationId xmlns:a16="http://schemas.microsoft.com/office/drawing/2014/main" id="{99081F55-2AEF-35F6-98FE-623EBE752B00}"/>
              </a:ext>
            </a:extLst>
          </p:cNvPr>
          <p:cNvSpPr txBox="1"/>
          <p:nvPr/>
        </p:nvSpPr>
        <p:spPr>
          <a:xfrm>
            <a:off x="65291" y="24697"/>
            <a:ext cx="10567213"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l"/>
            <a:r>
              <a:rPr lang="en-US" altLang="zh-CN" sz="32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Qubit Modeling</a:t>
            </a:r>
            <a:endParaRPr sz="32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9" name="文本框 4">
            <a:extLst>
              <a:ext uri="{FF2B5EF4-FFF2-40B4-BE49-F238E27FC236}">
                <a16:creationId xmlns:a16="http://schemas.microsoft.com/office/drawing/2014/main" id="{EA2709CF-5C32-98F5-2389-E2C244091D10}"/>
              </a:ext>
            </a:extLst>
          </p:cNvPr>
          <p:cNvSpPr txBox="1"/>
          <p:nvPr/>
        </p:nvSpPr>
        <p:spPr>
          <a:xfrm>
            <a:off x="34013" y="6530751"/>
            <a:ext cx="4866760" cy="369332"/>
          </a:xfrm>
          <a:prstGeom prst="rect">
            <a:avLst/>
          </a:prstGeom>
          <a:noFill/>
        </p:spPr>
        <p:txBody>
          <a:bodyPr wrap="square">
            <a:spAutoFit/>
          </a:bodyPr>
          <a:lstStyle/>
          <a:p>
            <a:r>
              <a:rPr lang="en-US" altLang="zh-CN" dirty="0">
                <a:solidFill>
                  <a:schemeClr val="bg1"/>
                </a:solidFill>
              </a:rPr>
              <a:t>D. Ding, </a:t>
            </a:r>
            <a:r>
              <a:rPr lang="en-US" altLang="zh-CN" i="1" dirty="0">
                <a:solidFill>
                  <a:schemeClr val="bg1"/>
                </a:solidFill>
              </a:rPr>
              <a:t>et al.</a:t>
            </a:r>
            <a:r>
              <a:rPr lang="en-US" altLang="zh-CN" dirty="0">
                <a:solidFill>
                  <a:schemeClr val="bg1"/>
                </a:solidFill>
              </a:rPr>
              <a:t>, </a:t>
            </a:r>
            <a:r>
              <a:rPr lang="zh-CN" altLang="en-US" dirty="0">
                <a:solidFill>
                  <a:schemeClr val="bg1"/>
                </a:solidFill>
              </a:rPr>
              <a:t>Phys. Rev. B 103, 174501 (2021)</a:t>
            </a:r>
          </a:p>
        </p:txBody>
      </p:sp>
      <p:sp>
        <p:nvSpPr>
          <p:cNvPr id="20" name="文本框 4">
            <a:extLst>
              <a:ext uri="{FF2B5EF4-FFF2-40B4-BE49-F238E27FC236}">
                <a16:creationId xmlns:a16="http://schemas.microsoft.com/office/drawing/2014/main" id="{CBA89284-14C4-777C-65E0-0CCB4B6559B0}"/>
              </a:ext>
            </a:extLst>
          </p:cNvPr>
          <p:cNvSpPr txBox="1"/>
          <p:nvPr/>
        </p:nvSpPr>
        <p:spPr>
          <a:xfrm>
            <a:off x="3402352" y="3119612"/>
            <a:ext cx="5069912" cy="369332"/>
          </a:xfrm>
          <a:prstGeom prst="rect">
            <a:avLst/>
          </a:prstGeom>
          <a:noFill/>
        </p:spPr>
        <p:txBody>
          <a:bodyPr wrap="square">
            <a:spAutoFit/>
          </a:bodyPr>
          <a:lstStyle/>
          <a:p>
            <a:r>
              <a:rPr lang="zh-CN" altLang="en-US" dirty="0"/>
              <a:t>Burkard, Koch, DiVincenzo</a:t>
            </a:r>
            <a:r>
              <a:rPr lang="en-US" altLang="zh-CN" dirty="0"/>
              <a:t>, PRB, 69, 064503 (2004)</a:t>
            </a:r>
            <a:endParaRPr lang="zh-CN" altLang="en-US" dirty="0"/>
          </a:p>
        </p:txBody>
      </p:sp>
    </p:spTree>
    <p:custDataLst>
      <p:tags r:id="rId1"/>
    </p:custDataLst>
    <p:extLst>
      <p:ext uri="{BB962C8B-B14F-4D97-AF65-F5344CB8AC3E}">
        <p14:creationId xmlns:p14="http://schemas.microsoft.com/office/powerpoint/2010/main" val="497209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8FFC-CDD4-7D74-C684-5DC1B1A267C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圆角矩形 10">
                <a:extLst>
                  <a:ext uri="{FF2B5EF4-FFF2-40B4-BE49-F238E27FC236}">
                    <a16:creationId xmlns:a16="http://schemas.microsoft.com/office/drawing/2014/main" id="{5ABC4F20-BAAF-9703-27BA-426DF8F374FF}"/>
                  </a:ext>
                </a:extLst>
              </p:cNvPr>
              <p:cNvSpPr/>
              <p:nvPr/>
            </p:nvSpPr>
            <p:spPr>
              <a:xfrm>
                <a:off x="2755071" y="3958155"/>
                <a:ext cx="2159999"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Chip layout geometry </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1" name="圆角矩形 10">
                <a:extLst>
                  <a:ext uri="{FF2B5EF4-FFF2-40B4-BE49-F238E27FC236}">
                    <a16:creationId xmlns:a16="http://schemas.microsoft.com/office/drawing/2014/main" id="{5ABC4F20-BAAF-9703-27BA-426DF8F374FF}"/>
                  </a:ext>
                </a:extLst>
              </p:cNvPr>
              <p:cNvSpPr>
                <a:spLocks noRot="1" noChangeAspect="1" noMove="1" noResize="1" noEditPoints="1" noAdjustHandles="1" noChangeArrowheads="1" noChangeShapeType="1" noTextEdit="1"/>
              </p:cNvSpPr>
              <p:nvPr/>
            </p:nvSpPr>
            <p:spPr>
              <a:xfrm>
                <a:off x="2755071" y="3958155"/>
                <a:ext cx="2159999" cy="540000"/>
              </a:xfrm>
              <a:prstGeom prst="roundRect">
                <a:avLst/>
              </a:prstGeom>
              <a:blipFill>
                <a:blip r:embed="rId3"/>
                <a:stretch>
                  <a:fillRect t="-6818" b="-227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 name="圆角矩形 11">
                <a:extLst>
                  <a:ext uri="{FF2B5EF4-FFF2-40B4-BE49-F238E27FC236}">
                    <a16:creationId xmlns:a16="http://schemas.microsoft.com/office/drawing/2014/main" id="{90753143-1D38-9BA8-DA29-C6F619EA174E}"/>
                  </a:ext>
                </a:extLst>
              </p:cNvPr>
              <p:cNvSpPr/>
              <p:nvPr/>
            </p:nvSpPr>
            <p:spPr>
              <a:xfrm>
                <a:off x="2755072"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Circuit diagram</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2" name="圆角矩形 11">
                <a:extLst>
                  <a:ext uri="{FF2B5EF4-FFF2-40B4-BE49-F238E27FC236}">
                    <a16:creationId xmlns:a16="http://schemas.microsoft.com/office/drawing/2014/main" id="{90753143-1D38-9BA8-DA29-C6F619EA174E}"/>
                  </a:ext>
                </a:extLst>
              </p:cNvPr>
              <p:cNvSpPr>
                <a:spLocks noRot="1" noChangeAspect="1" noMove="1" noResize="1" noEditPoints="1" noAdjustHandles="1" noChangeArrowheads="1" noChangeShapeType="1" noTextEdit="1"/>
              </p:cNvSpPr>
              <p:nvPr/>
            </p:nvSpPr>
            <p:spPr>
              <a:xfrm>
                <a:off x="2755072" y="2371163"/>
                <a:ext cx="2016000" cy="540000"/>
              </a:xfrm>
              <a:prstGeom prst="round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圆角矩形 12">
                <a:extLst>
                  <a:ext uri="{FF2B5EF4-FFF2-40B4-BE49-F238E27FC236}">
                    <a16:creationId xmlns:a16="http://schemas.microsoft.com/office/drawing/2014/main" id="{3DCF6C78-4E7A-FD34-7B55-FD8012164E91}"/>
                  </a:ext>
                </a:extLst>
              </p:cNvPr>
              <p:cNvSpPr/>
              <p:nvPr/>
            </p:nvSpPr>
            <p:spPr>
              <a:xfrm>
                <a:off x="6035868"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Qubit Hamiltonian</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3" name="圆角矩形 12">
                <a:extLst>
                  <a:ext uri="{FF2B5EF4-FFF2-40B4-BE49-F238E27FC236}">
                    <a16:creationId xmlns:a16="http://schemas.microsoft.com/office/drawing/2014/main" id="{3DCF6C78-4E7A-FD34-7B55-FD8012164E91}"/>
                  </a:ext>
                </a:extLst>
              </p:cNvPr>
              <p:cNvSpPr>
                <a:spLocks noRot="1" noChangeAspect="1" noMove="1" noResize="1" noEditPoints="1" noAdjustHandles="1" noChangeArrowheads="1" noChangeShapeType="1" noTextEdit="1"/>
              </p:cNvSpPr>
              <p:nvPr/>
            </p:nvSpPr>
            <p:spPr>
              <a:xfrm>
                <a:off x="6035868" y="2371163"/>
                <a:ext cx="2016000" cy="540000"/>
              </a:xfrm>
              <a:prstGeom prst="round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圆角矩形 14">
                <a:extLst>
                  <a:ext uri="{FF2B5EF4-FFF2-40B4-BE49-F238E27FC236}">
                    <a16:creationId xmlns:a16="http://schemas.microsoft.com/office/drawing/2014/main" id="{B838190D-3073-C336-5B2E-37109901A28B}"/>
                  </a:ext>
                </a:extLst>
              </p:cNvPr>
              <p:cNvSpPr/>
              <p:nvPr/>
            </p:nvSpPr>
            <p:spPr>
              <a:xfrm>
                <a:off x="9815643" y="3149557"/>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Performance goal</a:t>
                </a:r>
              </a:p>
              <a:p>
                <a:pPr/>
                <a14:m>
                  <m:oMathPara xmlns:m="http://schemas.openxmlformats.org/officeDocument/2006/math">
                    <m:oMathParaPr>
                      <m:jc m:val="centerGroup"/>
                    </m:oMathParaPr>
                    <m:oMath xmlns:m="http://schemas.openxmlformats.org/officeDocument/2006/math">
                      <m:r>
                        <a:rPr kumimoji="1" lang="en-US" altLang="zh-CN" sz="1600" i="1">
                          <a:latin typeface="Cambria Math" panose="02040503050406030204" pitchFamily="18" charset="0"/>
                        </a:rPr>
                        <m:t>ℒ</m:t>
                      </m:r>
                      <m:d>
                        <m:dPr>
                          <m:ctrlPr>
                            <a:rPr kumimoji="1" lang="en-US" altLang="zh-CN" sz="1600" i="1" smtClean="0">
                              <a:latin typeface="Cambria Math" panose="02040503050406030204" pitchFamily="18" charset="0"/>
                            </a:rPr>
                          </m:ctrlPr>
                        </m:dPr>
                        <m:e>
                          <m:r>
                            <a:rPr kumimoji="1" lang="en-US" altLang="zh-CN" sz="1600" i="1">
                              <a:latin typeface="Cambria Math" panose="02040503050406030204" pitchFamily="18" charset="0"/>
                            </a:rPr>
                            <m:t>𝑈</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𝜓</m:t>
                              </m:r>
                            </m:e>
                            <m:sub>
                              <m:r>
                                <a:rPr kumimoji="1" lang="en-US" altLang="zh-CN" sz="1600" i="1">
                                  <a:latin typeface="Cambria Math" panose="02040503050406030204" pitchFamily="18" charset="0"/>
                                </a:rPr>
                                <m:t>0</m:t>
                              </m:r>
                            </m:sub>
                          </m:sSub>
                        </m:e>
                      </m:d>
                    </m:oMath>
                  </m:oMathPara>
                </a14:m>
                <a:endParaRPr kumimoji="1" lang="en-US" altLang="zh-CN" sz="1600" b="0" dirty="0"/>
              </a:p>
            </p:txBody>
          </p:sp>
        </mc:Choice>
        <mc:Fallback xmlns="">
          <p:sp>
            <p:nvSpPr>
              <p:cNvPr id="15" name="圆角矩形 14">
                <a:extLst>
                  <a:ext uri="{FF2B5EF4-FFF2-40B4-BE49-F238E27FC236}">
                    <a16:creationId xmlns:a16="http://schemas.microsoft.com/office/drawing/2014/main" id="{B838190D-3073-C336-5B2E-37109901A28B}"/>
                  </a:ext>
                </a:extLst>
              </p:cNvPr>
              <p:cNvSpPr>
                <a:spLocks noRot="1" noChangeAspect="1" noMove="1" noResize="1" noEditPoints="1" noAdjustHandles="1" noChangeArrowheads="1" noChangeShapeType="1" noTextEdit="1"/>
              </p:cNvSpPr>
              <p:nvPr/>
            </p:nvSpPr>
            <p:spPr>
              <a:xfrm>
                <a:off x="9815643" y="3149557"/>
                <a:ext cx="2016000" cy="540000"/>
              </a:xfrm>
              <a:prstGeom prst="round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圆角矩形 15">
                <a:extLst>
                  <a:ext uri="{FF2B5EF4-FFF2-40B4-BE49-F238E27FC236}">
                    <a16:creationId xmlns:a16="http://schemas.microsoft.com/office/drawing/2014/main" id="{166B9C79-9CBF-75D7-AC68-4A9619CDB1B3}"/>
                  </a:ext>
                </a:extLst>
              </p:cNvPr>
              <p:cNvSpPr/>
              <p:nvPr/>
            </p:nvSpPr>
            <p:spPr>
              <a:xfrm>
                <a:off x="6057808" y="3973035"/>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Control pulse</a:t>
                </a:r>
              </a:p>
              <a:p>
                <a:pPr/>
                <a14:m>
                  <m:oMathPara xmlns:m="http://schemas.openxmlformats.org/officeDocument/2006/math">
                    <m:oMathParaPr>
                      <m:jc m:val="centerGroup"/>
                    </m:oMathParaPr>
                    <m:oMath xmlns:m="http://schemas.openxmlformats.org/officeDocument/2006/math">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1</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2</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3</m:t>
                          </m:r>
                        </m:sub>
                      </m:sSub>
                      <m:r>
                        <a:rPr kumimoji="1" lang="en-US" altLang="zh-CN" sz="1600">
                          <a:latin typeface="Cambria Math" panose="02040503050406030204" pitchFamily="18" charset="0"/>
                        </a:rPr>
                        <m:t>,⋯</m:t>
                      </m:r>
                    </m:oMath>
                  </m:oMathPara>
                </a14:m>
                <a:endParaRPr kumimoji="1" lang="en-US" altLang="zh-CN" sz="1600" dirty="0"/>
              </a:p>
            </p:txBody>
          </p:sp>
        </mc:Choice>
        <mc:Fallback xmlns="">
          <p:sp>
            <p:nvSpPr>
              <p:cNvPr id="16" name="圆角矩形 15">
                <a:extLst>
                  <a:ext uri="{FF2B5EF4-FFF2-40B4-BE49-F238E27FC236}">
                    <a16:creationId xmlns:a16="http://schemas.microsoft.com/office/drawing/2014/main" id="{166B9C79-9CBF-75D7-AC68-4A9619CDB1B3}"/>
                  </a:ext>
                </a:extLst>
              </p:cNvPr>
              <p:cNvSpPr>
                <a:spLocks noRot="1" noChangeAspect="1" noMove="1" noResize="1" noEditPoints="1" noAdjustHandles="1" noChangeArrowheads="1" noChangeShapeType="1" noTextEdit="1"/>
              </p:cNvSpPr>
              <p:nvPr/>
            </p:nvSpPr>
            <p:spPr>
              <a:xfrm>
                <a:off x="6057808" y="3973035"/>
                <a:ext cx="2016000" cy="540000"/>
              </a:xfrm>
              <a:prstGeom prst="roundRect">
                <a:avLst/>
              </a:prstGeom>
              <a:blipFill>
                <a:blip r:embed="rId8"/>
                <a:stretch>
                  <a:fillRect/>
                </a:stretch>
              </a:blipFill>
            </p:spPr>
            <p:txBody>
              <a:bodyPr/>
              <a:lstStyle/>
              <a:p>
                <a:r>
                  <a:rPr lang="zh-CN" altLang="en-US">
                    <a:noFill/>
                  </a:rPr>
                  <a:t> </a:t>
                </a:r>
              </a:p>
            </p:txBody>
          </p:sp>
        </mc:Fallback>
      </mc:AlternateContent>
      <p:sp>
        <p:nvSpPr>
          <p:cNvPr id="17" name="右箭头 16">
            <a:extLst>
              <a:ext uri="{FF2B5EF4-FFF2-40B4-BE49-F238E27FC236}">
                <a16:creationId xmlns:a16="http://schemas.microsoft.com/office/drawing/2014/main" id="{F8750AFF-212F-6D8F-EF05-C756B8847402}"/>
              </a:ext>
            </a:extLst>
          </p:cNvPr>
          <p:cNvSpPr/>
          <p:nvPr/>
        </p:nvSpPr>
        <p:spPr>
          <a:xfrm rot="16200000">
            <a:off x="3323751" y="3350555"/>
            <a:ext cx="900000"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文本框 18">
            <a:extLst>
              <a:ext uri="{FF2B5EF4-FFF2-40B4-BE49-F238E27FC236}">
                <a16:creationId xmlns:a16="http://schemas.microsoft.com/office/drawing/2014/main" id="{278060CB-EF18-3BA0-3D5F-1E4F13FF08C9}"/>
              </a:ext>
            </a:extLst>
          </p:cNvPr>
          <p:cNvSpPr txBox="1"/>
          <p:nvPr/>
        </p:nvSpPr>
        <p:spPr>
          <a:xfrm>
            <a:off x="2671981" y="3127169"/>
            <a:ext cx="1135696" cy="584775"/>
          </a:xfrm>
          <a:prstGeom prst="rect">
            <a:avLst/>
          </a:prstGeom>
          <a:noFill/>
        </p:spPr>
        <p:txBody>
          <a:bodyPr wrap="square" rtlCol="0">
            <a:spAutoFit/>
          </a:bodyPr>
          <a:lstStyle/>
          <a:p>
            <a:r>
              <a:rPr kumimoji="1" lang="en-US" altLang="zh-CN" sz="1600" dirty="0"/>
              <a:t>EM field simulation</a:t>
            </a:r>
            <a:endParaRPr kumimoji="1" lang="zh-CN" altLang="en-US" sz="1600" dirty="0"/>
          </a:p>
        </p:txBody>
      </p:sp>
      <p:sp>
        <p:nvSpPr>
          <p:cNvPr id="21" name="右箭头 20">
            <a:extLst>
              <a:ext uri="{FF2B5EF4-FFF2-40B4-BE49-F238E27FC236}">
                <a16:creationId xmlns:a16="http://schemas.microsoft.com/office/drawing/2014/main" id="{373178A8-C907-980C-ABB5-892CEE31C49A}"/>
              </a:ext>
            </a:extLst>
          </p:cNvPr>
          <p:cNvSpPr/>
          <p:nvPr/>
        </p:nvSpPr>
        <p:spPr>
          <a:xfrm>
            <a:off x="4835861" y="256916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140CD11B-D535-5344-65A4-EA5B68E7D26A}"/>
              </a:ext>
            </a:extLst>
          </p:cNvPr>
          <p:cNvSpPr txBox="1"/>
          <p:nvPr/>
        </p:nvSpPr>
        <p:spPr>
          <a:xfrm>
            <a:off x="7248128" y="3104782"/>
            <a:ext cx="1001477" cy="584775"/>
          </a:xfrm>
          <a:prstGeom prst="rect">
            <a:avLst/>
          </a:prstGeom>
          <a:noFill/>
        </p:spPr>
        <p:txBody>
          <a:bodyPr wrap="square" rtlCol="0">
            <a:spAutoFit/>
          </a:bodyPr>
          <a:lstStyle/>
          <a:p>
            <a:r>
              <a:rPr kumimoji="1" lang="en-US" altLang="zh-CN" sz="1600" dirty="0"/>
              <a:t>Time evolution</a:t>
            </a:r>
            <a:endParaRPr kumimoji="1" lang="zh-CN" altLang="en-US" sz="1600" dirty="0"/>
          </a:p>
        </p:txBody>
      </p:sp>
      <p:sp>
        <p:nvSpPr>
          <p:cNvPr id="28" name="右箭头 27">
            <a:extLst>
              <a:ext uri="{FF2B5EF4-FFF2-40B4-BE49-F238E27FC236}">
                <a16:creationId xmlns:a16="http://schemas.microsoft.com/office/drawing/2014/main" id="{52139FA6-F184-184C-4E16-586552BCADA6}"/>
              </a:ext>
            </a:extLst>
          </p:cNvPr>
          <p:cNvSpPr/>
          <p:nvPr/>
        </p:nvSpPr>
        <p:spPr>
          <a:xfrm>
            <a:off x="8611182" y="334428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 name="图片 2" descr="图示, 示意图&#10;&#10;描述已自动生成">
            <a:extLst>
              <a:ext uri="{FF2B5EF4-FFF2-40B4-BE49-F238E27FC236}">
                <a16:creationId xmlns:a16="http://schemas.microsoft.com/office/drawing/2014/main" id="{4D63EFD9-2E8F-4B80-51A7-C8997E1E3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0571" y="3795130"/>
            <a:ext cx="2619162" cy="1800000"/>
          </a:xfrm>
          <a:prstGeom prst="rect">
            <a:avLst/>
          </a:prstGeom>
        </p:spPr>
      </p:pic>
      <p:sp>
        <p:nvSpPr>
          <p:cNvPr id="4" name="右大括号 3">
            <a:extLst>
              <a:ext uri="{FF2B5EF4-FFF2-40B4-BE49-F238E27FC236}">
                <a16:creationId xmlns:a16="http://schemas.microsoft.com/office/drawing/2014/main" id="{D8CA2DBE-0472-2E6C-9231-ABD06E71FBA0}"/>
              </a:ext>
            </a:extLst>
          </p:cNvPr>
          <p:cNvSpPr/>
          <p:nvPr/>
        </p:nvSpPr>
        <p:spPr>
          <a:xfrm>
            <a:off x="8127630" y="2678289"/>
            <a:ext cx="396000" cy="1512000"/>
          </a:xfrm>
          <a:prstGeom prst="rightBrace">
            <a:avLst/>
          </a:prstGeom>
          <a:ln w="76200">
            <a:solidFill>
              <a:srgbClr val="0000FF"/>
            </a:solidFill>
            <a:tailEnd type="none"/>
          </a:ln>
          <a:scene3d>
            <a:camera prst="orthographicFront"/>
            <a:lightRig rig="threePt" dir="t"/>
          </a:scene3d>
          <a:sp3d extrusionH="76200" contourW="12700">
            <a:extrusionClr>
              <a:srgbClr val="0000FF"/>
            </a:extrusionClr>
            <a:contourClr>
              <a:srgbClr val="0000FF"/>
            </a:contourClr>
          </a:sp3d>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zh-CN" altLang="en-US"/>
          </a:p>
        </p:txBody>
      </p:sp>
      <p:pic>
        <p:nvPicPr>
          <p:cNvPr id="5" name="图片 74">
            <a:extLst>
              <a:ext uri="{FF2B5EF4-FFF2-40B4-BE49-F238E27FC236}">
                <a16:creationId xmlns:a16="http://schemas.microsoft.com/office/drawing/2014/main" id="{9CDFAB80-3916-529A-7472-8C6D72211AF6}"/>
              </a:ext>
            </a:extLst>
          </p:cNvPr>
          <p:cNvPicPr>
            <a:picLocks noChangeAspect="1"/>
          </p:cNvPicPr>
          <p:nvPr/>
        </p:nvPicPr>
        <p:blipFill rotWithShape="1">
          <a:blip r:embed="rId10">
            <a:extLst>
              <a:ext uri="{28A0092B-C50C-407E-A947-70E740481C1C}">
                <a14:useLocalDpi xmlns:a14="http://schemas.microsoft.com/office/drawing/2010/main" val="0"/>
              </a:ext>
            </a:extLst>
          </a:blip>
          <a:srcRect l="35771" t="21192" r="35742" b="28909"/>
          <a:stretch/>
        </p:blipFill>
        <p:spPr>
          <a:xfrm flipV="1">
            <a:off x="532618" y="3629818"/>
            <a:ext cx="2160000" cy="1936761"/>
          </a:xfrm>
          <a:prstGeom prst="rect">
            <a:avLst/>
          </a:prstGeom>
        </p:spPr>
      </p:pic>
      <p:pic>
        <p:nvPicPr>
          <p:cNvPr id="6" name="图片 1">
            <a:extLst>
              <a:ext uri="{FF2B5EF4-FFF2-40B4-BE49-F238E27FC236}">
                <a16:creationId xmlns:a16="http://schemas.microsoft.com/office/drawing/2014/main" id="{A179999E-735E-14EE-5E3A-2CB7A81299B6}"/>
              </a:ext>
            </a:extLst>
          </p:cNvPr>
          <p:cNvPicPr>
            <a:picLocks noChangeAspect="1"/>
          </p:cNvPicPr>
          <p:nvPr/>
        </p:nvPicPr>
        <p:blipFill rotWithShape="1">
          <a:blip r:embed="rId11">
            <a:extLst>
              <a:ext uri="{28A0092B-C50C-407E-A947-70E740481C1C}">
                <a14:useLocalDpi xmlns:a14="http://schemas.microsoft.com/office/drawing/2010/main"/>
              </a:ext>
            </a:extLst>
          </a:blip>
          <a:srcRect l="4081" t="2997" r="3908" b="6992"/>
          <a:stretch/>
        </p:blipFill>
        <p:spPr>
          <a:xfrm>
            <a:off x="161191" y="1807683"/>
            <a:ext cx="2556000" cy="1666959"/>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D6F763B-18FF-73C2-0253-E013632C3535}"/>
                  </a:ext>
                </a:extLst>
              </p:cNvPr>
              <p:cNvSpPr txBox="1"/>
              <p:nvPr/>
            </p:nvSpPr>
            <p:spPr>
              <a:xfrm>
                <a:off x="5182679" y="1634936"/>
                <a:ext cx="3484384" cy="625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chip</m:t>
                          </m:r>
                        </m:sub>
                      </m:sSub>
                      <m:d>
                        <m:dPr>
                          <m:ctrlPr>
                            <a:rPr lang="en-US" altLang="zh-CN" sz="1600" i="1" smtClean="0">
                              <a:ln w="0">
                                <a:noFill/>
                              </a:ln>
                              <a:effectLst/>
                              <a:latin typeface="Cambria Math" panose="02040503050406030204" pitchFamily="18" charset="0"/>
                              <a:sym typeface="Calibri"/>
                            </a:rPr>
                          </m:ctrlPr>
                        </m:dPr>
                        <m:e>
                          <m:acc>
                            <m:accPr>
                              <m:chr m:val="⃑"/>
                              <m:ctrlPr>
                                <a:rPr lang="en-US" altLang="zh-CN" sz="1600" i="1" smtClean="0">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h</m:t>
                              </m:r>
                            </m:e>
                          </m:acc>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sub>
                        <m:sup/>
                        <m:e>
                          <m:sSubSup>
                            <m:sSubSupPr>
                              <m:ctrlPr>
                                <a:rPr lang="en-US" altLang="zh-CN" sz="1600" b="0" i="1" smtClean="0">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sub>
                            <m:sup>
                              <m:d>
                                <m:dPr>
                                  <m:ctrlPr>
                                    <a:rPr lang="en-US" altLang="zh-CN" sz="1600" i="1" smtClean="0">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1</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r>
                            <a:rPr lang="en-US" altLang="zh-CN" sz="1600" i="1">
                              <a:ln w="0">
                                <a:noFill/>
                              </a:ln>
                              <a:effectLst/>
                              <a:latin typeface="Cambria Math" panose="02040503050406030204" pitchFamily="18" charset="0"/>
                              <a:sym typeface="Calibri"/>
                            </a:rPr>
                            <m:t>,</m:t>
                          </m:r>
                          <m:r>
                            <a:rPr lang="en-US" altLang="zh-CN" sz="1600" i="1">
                              <a:ln w="0">
                                <a:noFill/>
                              </a:ln>
                              <a:effectLst/>
                              <a:latin typeface="Cambria Math" panose="02040503050406030204" pitchFamily="18" charset="0"/>
                              <a:sym typeface="Calibri"/>
                            </a:rPr>
                            <m:t>𝑗</m:t>
                          </m:r>
                        </m:sub>
                        <m:sup/>
                        <m:e>
                          <m:sSubSup>
                            <m:sSubSupPr>
                              <m:ctrlPr>
                                <a:rPr lang="en-US" altLang="zh-CN" sz="1600" i="1">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r>
                                <a:rPr lang="en-US" altLang="zh-CN" sz="1600" b="0" i="1" smtClean="0">
                                  <a:ln w="0">
                                    <a:noFill/>
                                  </a:ln>
                                  <a:effectLst/>
                                  <a:latin typeface="Cambria Math" panose="02040503050406030204" pitchFamily="18" charset="0"/>
                                  <a:sym typeface="Calibri"/>
                                </a:rPr>
                                <m:t>𝑗</m:t>
                              </m:r>
                            </m:sub>
                            <m:sup>
                              <m:d>
                                <m:dPr>
                                  <m:ctrlPr>
                                    <a:rPr lang="en-US" altLang="zh-CN" sz="1600" i="1">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2</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7" name="文本框 6">
                <a:extLst>
                  <a:ext uri="{FF2B5EF4-FFF2-40B4-BE49-F238E27FC236}">
                    <a16:creationId xmlns:a16="http://schemas.microsoft.com/office/drawing/2014/main" id="{FD6F763B-18FF-73C2-0253-E013632C3535}"/>
                  </a:ext>
                </a:extLst>
              </p:cNvPr>
              <p:cNvSpPr txBox="1">
                <a:spLocks noRot="1" noChangeAspect="1" noMove="1" noResize="1" noEditPoints="1" noAdjustHandles="1" noChangeArrowheads="1" noChangeShapeType="1" noTextEdit="1"/>
              </p:cNvSpPr>
              <p:nvPr/>
            </p:nvSpPr>
            <p:spPr>
              <a:xfrm>
                <a:off x="5182679" y="1634936"/>
                <a:ext cx="3484384" cy="625364"/>
              </a:xfrm>
              <a:prstGeom prst="rect">
                <a:avLst/>
              </a:prstGeom>
              <a:blipFill>
                <a:blip r:embed="rId12"/>
                <a:stretch>
                  <a:fillRect t="-139216" b="-190196"/>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500E9D9-B268-ABF9-0DB8-B3885EF604C8}"/>
                  </a:ext>
                </a:extLst>
              </p:cNvPr>
              <p:cNvSpPr txBox="1"/>
              <p:nvPr/>
            </p:nvSpPr>
            <p:spPr>
              <a:xfrm>
                <a:off x="5430105" y="4616782"/>
                <a:ext cx="3320866" cy="597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control</m:t>
                          </m:r>
                        </m:sub>
                      </m:sSub>
                      <m:d>
                        <m:dPr>
                          <m:ctrlPr>
                            <a:rPr lang="en-US" altLang="zh-CN" sz="1600" b="0" i="1" smtClean="0">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r>
                            <a:rPr lang="en-US" altLang="zh-CN" sz="1600" i="1">
                              <a:ln w="0">
                                <a:noFill/>
                              </a:ln>
                              <a:effectLst/>
                              <a:latin typeface="Cambria Math" panose="02040503050406030204" pitchFamily="18" charset="0"/>
                              <a:sym typeface="Calibri"/>
                            </a:rPr>
                            <m:t>,</m:t>
                          </m:r>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𝑘</m:t>
                          </m:r>
                        </m:sub>
                        <m:sup/>
                        <m:e>
                          <m:sSub>
                            <m:sSubPr>
                              <m:ctrlPr>
                                <a:rPr lang="en-US" altLang="zh-CN" sz="1600" i="1">
                                  <a:ln w="0">
                                    <a:noFill/>
                                  </a:ln>
                                  <a:effectLst/>
                                  <a:latin typeface="Cambria Math" panose="02040503050406030204" pitchFamily="18" charset="0"/>
                                  <a:sym typeface="Calibri"/>
                                </a:rPr>
                              </m:ctrlPr>
                            </m:sSubPr>
                            <m:e>
                              <m:r>
                                <a:rPr lang="en-US" altLang="zh-CN" sz="1600" i="1">
                                  <a:ln w="0">
                                    <a:noFill/>
                                  </a:ln>
                                  <a:effectLst/>
                                  <a:latin typeface="Cambria Math" panose="02040503050406030204" pitchFamily="18" charset="0"/>
                                  <a:sym typeface="Calibri"/>
                                </a:rPr>
                                <m:t>𝐹</m:t>
                              </m:r>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sSub>
                            <m:sSubPr>
                              <m:ctrlPr>
                                <a:rPr lang="en-US" altLang="zh-CN" sz="1600" i="1">
                                  <a:ln w="0">
                                    <a:noFill/>
                                  </a:ln>
                                  <a:effectLst/>
                                  <a:latin typeface="Cambria Math" panose="02040503050406030204" pitchFamily="18" charset="0"/>
                                  <a:sym typeface="Calibri"/>
                                </a:rPr>
                              </m:ctrlPr>
                            </m:sSub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𝐷</m:t>
                                  </m:r>
                                </m:e>
                              </m:acc>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9" name="文本框 8">
                <a:extLst>
                  <a:ext uri="{FF2B5EF4-FFF2-40B4-BE49-F238E27FC236}">
                    <a16:creationId xmlns:a16="http://schemas.microsoft.com/office/drawing/2014/main" id="{0500E9D9-B268-ABF9-0DB8-B3885EF604C8}"/>
                  </a:ext>
                </a:extLst>
              </p:cNvPr>
              <p:cNvSpPr txBox="1">
                <a:spLocks noRot="1" noChangeAspect="1" noMove="1" noResize="1" noEditPoints="1" noAdjustHandles="1" noChangeArrowheads="1" noChangeShapeType="1" noTextEdit="1"/>
              </p:cNvSpPr>
              <p:nvPr/>
            </p:nvSpPr>
            <p:spPr>
              <a:xfrm>
                <a:off x="5430105" y="4616782"/>
                <a:ext cx="3320866" cy="597471"/>
              </a:xfrm>
              <a:prstGeom prst="rect">
                <a:avLst/>
              </a:prstGeom>
              <a:blipFill>
                <a:blip r:embed="rId13"/>
                <a:stretch>
                  <a:fillRect l="-380" t="-147917" b="-206250"/>
                </a:stretch>
              </a:blipFill>
              <a:ln w="12700" cap="flat">
                <a:noFill/>
                <a:miter lim="400000"/>
              </a:ln>
              <a:effec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1E108B48-E6E6-7093-2B7B-9D80CDDD82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0056" y="5233077"/>
            <a:ext cx="1944019" cy="1148251"/>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F8DF4C6-C500-90E3-8E71-6E9CD28EB3AC}"/>
                  </a:ext>
                </a:extLst>
              </p:cNvPr>
              <p:cNvSpPr txBox="1"/>
              <p:nvPr/>
            </p:nvSpPr>
            <p:spPr>
              <a:xfrm>
                <a:off x="5621493" y="5542595"/>
                <a:ext cx="76253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sSub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𝐹</m:t>
                          </m:r>
                        </m:e>
                        <m:sub>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𝑘</m:t>
                          </m:r>
                        </m:sub>
                      </m:sSub>
                      <m:d>
                        <m:dPr>
                          <m:ctrlPr>
                            <a:rPr lang="en-US" altLang="zh-CN" sz="1600" i="1">
                              <a:ln w="0">
                                <a:noFill/>
                              </a:ln>
                              <a:effectLst>
                                <a:outerShdw blurRad="38100" dist="19050" dir="2700000" algn="tl" rotWithShape="0">
                                  <a:schemeClr val="dk1">
                                    <a:alpha val="40000"/>
                                  </a:schemeClr>
                                </a:outerShdw>
                              </a:effectLst>
                              <a:latin typeface="Cambria Math" panose="02040503050406030204" pitchFamily="18" charset="0"/>
                              <a:sym typeface="Calibri"/>
                            </a:rPr>
                          </m:ctrlPr>
                        </m:dPr>
                        <m:e>
                          <m:acc>
                            <m:accPr>
                              <m:chr m:val="⃑"/>
                              <m:ctrlPr>
                                <a:rPr lang="en-US" altLang="zh-CN" sz="160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acc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𝑔</m:t>
                              </m:r>
                            </m:e>
                          </m:acc>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m:t>
                          </m:r>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𝑡</m:t>
                          </m:r>
                        </m:e>
                      </m:d>
                    </m:oMath>
                  </m:oMathPara>
                </a14:m>
                <a:endParaRPr lang="zh-CN" altLang="en-US" sz="1600" dirty="0"/>
              </a:p>
            </p:txBody>
          </p:sp>
        </mc:Choice>
        <mc:Fallback xmlns="">
          <p:sp>
            <p:nvSpPr>
              <p:cNvPr id="18" name="文本框 17">
                <a:extLst>
                  <a:ext uri="{FF2B5EF4-FFF2-40B4-BE49-F238E27FC236}">
                    <a16:creationId xmlns:a16="http://schemas.microsoft.com/office/drawing/2014/main" id="{9F8DF4C6-C500-90E3-8E71-6E9CD28EB3AC}"/>
                  </a:ext>
                </a:extLst>
              </p:cNvPr>
              <p:cNvSpPr txBox="1">
                <a:spLocks noRot="1" noChangeAspect="1" noMove="1" noResize="1" noEditPoints="1" noAdjustHandles="1" noChangeArrowheads="1" noChangeShapeType="1" noTextEdit="1"/>
              </p:cNvSpPr>
              <p:nvPr/>
            </p:nvSpPr>
            <p:spPr>
              <a:xfrm>
                <a:off x="5621493" y="5542595"/>
                <a:ext cx="762539" cy="338554"/>
              </a:xfrm>
              <a:prstGeom prst="rect">
                <a:avLst/>
              </a:prstGeom>
              <a:blipFill>
                <a:blip r:embed="rId15"/>
                <a:stretch>
                  <a:fillRect t="-3571" b="-7143"/>
                </a:stretch>
              </a:blipFill>
            </p:spPr>
            <p:txBody>
              <a:bodyPr/>
              <a:lstStyle/>
              <a:p>
                <a:r>
                  <a:rPr lang="zh-CN" altLang="en-US">
                    <a:noFill/>
                  </a:rPr>
                  <a:t> </a:t>
                </a:r>
              </a:p>
            </p:txBody>
          </p:sp>
        </mc:Fallback>
      </mc:AlternateContent>
      <p:sp>
        <p:nvSpPr>
          <p:cNvPr id="14" name="矩形 13">
            <a:extLst>
              <a:ext uri="{FF2B5EF4-FFF2-40B4-BE49-F238E27FC236}">
                <a16:creationId xmlns:a16="http://schemas.microsoft.com/office/drawing/2014/main" id="{162A03FC-1017-0116-D515-4B29F3667187}"/>
              </a:ext>
            </a:extLst>
          </p:cNvPr>
          <p:cNvSpPr/>
          <p:nvPr/>
        </p:nvSpPr>
        <p:spPr>
          <a:xfrm>
            <a:off x="5015881" y="1634936"/>
            <a:ext cx="7119468" cy="4890408"/>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F179EA71-4A82-02F2-DB4A-D65AAFF321CD}"/>
              </a:ext>
            </a:extLst>
          </p:cNvPr>
          <p:cNvSpPr txBox="1"/>
          <p:nvPr/>
        </p:nvSpPr>
        <p:spPr>
          <a:xfrm>
            <a:off x="6096000" y="1102026"/>
            <a:ext cx="5614291" cy="461665"/>
          </a:xfrm>
          <a:prstGeom prst="rect">
            <a:avLst/>
          </a:prstGeom>
          <a:noFill/>
        </p:spPr>
        <p:txBody>
          <a:bodyPr wrap="square">
            <a:spAutoFit/>
          </a:bodyPr>
          <a:lstStyle/>
          <a:p>
            <a:pPr algn="l"/>
            <a:r>
              <a:rPr lang="en-US" altLang="zh-CN" sz="2400" dirty="0">
                <a:solidFill>
                  <a:srgbClr val="0000FF"/>
                </a:solidFill>
                <a:latin typeface="+mj-lt"/>
                <a:ea typeface="Microsoft YaHei" panose="020B0503020204020204" pitchFamily="34" charset="-122"/>
                <a:cs typeface="Times New Roman" panose="02020603050405020304" pitchFamily="18" charset="0"/>
              </a:rPr>
              <a:t>Quantum control differentiable simulation </a:t>
            </a:r>
          </a:p>
        </p:txBody>
      </p:sp>
      <p:sp>
        <p:nvSpPr>
          <p:cNvPr id="2" name="文本框 1">
            <a:extLst>
              <a:ext uri="{FF2B5EF4-FFF2-40B4-BE49-F238E27FC236}">
                <a16:creationId xmlns:a16="http://schemas.microsoft.com/office/drawing/2014/main" id="{858F26CA-C9B6-CEB3-A03A-684D38BC6B2E}"/>
              </a:ext>
            </a:extLst>
          </p:cNvPr>
          <p:cNvSpPr txBox="1"/>
          <p:nvPr/>
        </p:nvSpPr>
        <p:spPr>
          <a:xfrm>
            <a:off x="4808953" y="2677993"/>
            <a:ext cx="1226915" cy="584775"/>
          </a:xfrm>
          <a:prstGeom prst="rect">
            <a:avLst/>
          </a:prstGeom>
          <a:noFill/>
        </p:spPr>
        <p:txBody>
          <a:bodyPr wrap="square" rtlCol="0">
            <a:spAutoFit/>
          </a:bodyPr>
          <a:lstStyle/>
          <a:p>
            <a:r>
              <a:rPr kumimoji="1" lang="en-US" altLang="zh-CN" sz="1600" dirty="0"/>
              <a:t>Qubit modeling</a:t>
            </a:r>
            <a:endParaRPr kumimoji="1" lang="zh-CN" altLang="en-US" sz="1600" dirty="0"/>
          </a:p>
        </p:txBody>
      </p:sp>
      <p:sp>
        <p:nvSpPr>
          <p:cNvPr id="8" name="文本框 26">
            <a:extLst>
              <a:ext uri="{FF2B5EF4-FFF2-40B4-BE49-F238E27FC236}">
                <a16:creationId xmlns:a16="http://schemas.microsoft.com/office/drawing/2014/main" id="{95A2D7F6-440C-7F80-2A42-1AF8FF9E9CEC}"/>
              </a:ext>
            </a:extLst>
          </p:cNvPr>
          <p:cNvSpPr txBox="1"/>
          <p:nvPr/>
        </p:nvSpPr>
        <p:spPr>
          <a:xfrm>
            <a:off x="116530" y="6508909"/>
            <a:ext cx="4709820" cy="369332"/>
          </a:xfrm>
          <a:prstGeom prst="rect">
            <a:avLst/>
          </a:prstGeom>
          <a:noFill/>
        </p:spPr>
        <p:txBody>
          <a:bodyPr wrap="square" rtlCol="0">
            <a:spAutoFit/>
          </a:bodyPr>
          <a:lstStyle/>
          <a:p>
            <a:r>
              <a:rPr lang="en-US" altLang="zh-CN" dirty="0">
                <a:solidFill>
                  <a:schemeClr val="bg1"/>
                </a:solidFill>
              </a:rPr>
              <a:t>X. Ni, </a:t>
            </a:r>
            <a:r>
              <a:rPr lang="en-US" altLang="zh-CN" i="1" dirty="0">
                <a:solidFill>
                  <a:schemeClr val="bg1"/>
                </a:solidFill>
              </a:rPr>
              <a:t>et al.</a:t>
            </a:r>
            <a:r>
              <a:rPr lang="en-US" altLang="zh-CN" dirty="0">
                <a:solidFill>
                  <a:schemeClr val="bg1"/>
                </a:solidFill>
              </a:rPr>
              <a:t>, </a:t>
            </a:r>
            <a:r>
              <a:rPr kumimoji="1" lang="en-US" altLang="zh-CN" dirty="0">
                <a:solidFill>
                  <a:schemeClr val="bg1"/>
                </a:solidFill>
                <a:latin typeface="Times New Roman" panose="02020603050405020304" pitchFamily="18" charset="0"/>
                <a:cs typeface="Times New Roman" panose="02020603050405020304" pitchFamily="18" charset="0"/>
              </a:rPr>
              <a:t>arXiv:2312.04186</a:t>
            </a:r>
            <a:endParaRPr kumimoji="1" lang="en" altLang="zh-CN"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976FF2A-7F0C-26A2-18C9-1380CE8826F6}"/>
              </a:ext>
            </a:extLst>
          </p:cNvPr>
          <p:cNvSpPr txBox="1"/>
          <p:nvPr/>
        </p:nvSpPr>
        <p:spPr>
          <a:xfrm>
            <a:off x="9412607" y="2467603"/>
            <a:ext cx="2677126" cy="646331"/>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CN" dirty="0"/>
              <a:t>Quantum error correction performance</a:t>
            </a:r>
          </a:p>
        </p:txBody>
      </p:sp>
    </p:spTree>
    <p:extLst>
      <p:ext uri="{BB962C8B-B14F-4D97-AF65-F5344CB8AC3E}">
        <p14:creationId xmlns:p14="http://schemas.microsoft.com/office/powerpoint/2010/main" val="82452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7E4C0BB6-3E33-16DE-DFC4-6EDE71A295BF}"/>
              </a:ext>
            </a:extLst>
          </p:cNvPr>
          <p:cNvSpPr txBox="1"/>
          <p:nvPr/>
        </p:nvSpPr>
        <p:spPr>
          <a:xfrm>
            <a:off x="23687" y="44624"/>
            <a:ext cx="12075471" cy="523220"/>
          </a:xfrm>
          <a:prstGeom prst="rect">
            <a:avLst/>
          </a:prstGeom>
          <a:noFill/>
        </p:spPr>
        <p:txBody>
          <a:bodyPr wrap="square" rtlCol="0">
            <a:spAutoFit/>
          </a:bodyPr>
          <a:lstStyle/>
          <a:p>
            <a:r>
              <a:rPr kumimoji="1" lang="en-US" altLang="zh-CN" sz="2800" dirty="0" err="1">
                <a:solidFill>
                  <a:schemeClr val="bg1"/>
                </a:solidFill>
                <a:latin typeface="Times New Roman" panose="02020603050405020304" pitchFamily="18" charset="0"/>
                <a:cs typeface="Times New Roman" panose="02020603050405020304" pitchFamily="18" charset="0"/>
              </a:rPr>
              <a:t>SuperGrad</a:t>
            </a:r>
            <a:r>
              <a:rPr kumimoji="1" lang="en-US" altLang="zh-CN" sz="2800" dirty="0">
                <a:solidFill>
                  <a:schemeClr val="bg1"/>
                </a:solidFill>
                <a:latin typeface="Times New Roman" panose="02020603050405020304" pitchFamily="18" charset="0"/>
                <a:cs typeface="Times New Roman" panose="02020603050405020304" pitchFamily="18" charset="0"/>
              </a:rPr>
              <a:t>: a Differentiable Simulator for Quantum Control</a:t>
            </a:r>
            <a:endParaRPr kumimoji="1" lang="en" altLang="zh-CN" sz="2800" dirty="0">
              <a:solidFill>
                <a:schemeClr val="bg1"/>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06A68A8A-E335-ABFF-FFB1-7728E29551AC}"/>
              </a:ext>
            </a:extLst>
          </p:cNvPr>
          <p:cNvSpPr txBox="1"/>
          <p:nvPr/>
        </p:nvSpPr>
        <p:spPr>
          <a:xfrm>
            <a:off x="378323" y="1099179"/>
            <a:ext cx="5922363" cy="2246769"/>
          </a:xfrm>
          <a:prstGeom prst="rect">
            <a:avLst/>
          </a:prstGeom>
          <a:noFill/>
        </p:spPr>
        <p:txBody>
          <a:bodyPr wrap="square">
            <a:spAutoFit/>
          </a:bodyPr>
          <a:lstStyle/>
          <a:p>
            <a:r>
              <a:rPr lang="en-US" sz="2000" dirty="0">
                <a:effectLst/>
                <a:latin typeface="Helvetica" pitchFamily="2" charset="0"/>
              </a:rPr>
              <a:t>Primary</a:t>
            </a:r>
            <a:r>
              <a:rPr lang="zh-CN" altLang="en-US" sz="2000" dirty="0">
                <a:effectLst/>
                <a:latin typeface="Helvetica" pitchFamily="2" charset="0"/>
              </a:rPr>
              <a:t> </a:t>
            </a:r>
            <a:r>
              <a:rPr lang="en-US" altLang="zh-CN" sz="2000" dirty="0">
                <a:effectLst/>
                <a:latin typeface="Helvetica" pitchFamily="2" charset="0"/>
              </a:rPr>
              <a:t>advantages of the unified framework</a:t>
            </a:r>
          </a:p>
          <a:p>
            <a:pPr marL="342900" indent="-342900">
              <a:buFont typeface="Arial" panose="020B0604020202020204" pitchFamily="34" charset="0"/>
              <a:buChar char="•"/>
            </a:pPr>
            <a:r>
              <a:rPr lang="en-US" sz="2000" dirty="0"/>
              <a:t>Enable the computation of gradients with respect to both device parameters</a:t>
            </a:r>
            <a:r>
              <a:rPr lang="zh-CN" altLang="en-US" sz="2000" dirty="0"/>
              <a:t> </a:t>
            </a:r>
            <a:r>
              <a:rPr lang="en-US" altLang="zh-CN" sz="2000" dirty="0"/>
              <a:t>and </a:t>
            </a:r>
            <a:r>
              <a:rPr lang="en-US" sz="2000" dirty="0"/>
              <a:t>control parameters. </a:t>
            </a:r>
          </a:p>
          <a:p>
            <a:pPr marL="342900" indent="-342900">
              <a:buFont typeface="Arial" panose="020B0604020202020204" pitchFamily="34" charset="0"/>
              <a:buChar char="•"/>
            </a:pPr>
            <a:r>
              <a:rPr lang="en-US" sz="2000" dirty="0"/>
              <a:t>Defining a unified data structure to bridge the quantized Hamiltonian and the ODE solver which facilitates the adoption of advanced solvers.</a:t>
            </a:r>
            <a:endParaRPr lang="en-US" sz="2000" dirty="0">
              <a:effectLst/>
              <a:latin typeface="Helvetica" pitchFamily="2" charset="0"/>
            </a:endParaRPr>
          </a:p>
        </p:txBody>
      </p:sp>
      <p:sp>
        <p:nvSpPr>
          <p:cNvPr id="27" name="文本框 26">
            <a:extLst>
              <a:ext uri="{FF2B5EF4-FFF2-40B4-BE49-F238E27FC236}">
                <a16:creationId xmlns:a16="http://schemas.microsoft.com/office/drawing/2014/main" id="{1DCA5B02-BAD9-2009-675E-A56B4A935EE4}"/>
              </a:ext>
            </a:extLst>
          </p:cNvPr>
          <p:cNvSpPr txBox="1"/>
          <p:nvPr/>
        </p:nvSpPr>
        <p:spPr>
          <a:xfrm>
            <a:off x="116530" y="6508909"/>
            <a:ext cx="4709820" cy="369332"/>
          </a:xfrm>
          <a:prstGeom prst="rect">
            <a:avLst/>
          </a:prstGeom>
          <a:noFill/>
        </p:spPr>
        <p:txBody>
          <a:bodyPr wrap="square" rtlCol="0">
            <a:spAutoFit/>
          </a:bodyPr>
          <a:lstStyle/>
          <a:p>
            <a:r>
              <a:rPr lang="en-US" altLang="zh-CN" dirty="0">
                <a:solidFill>
                  <a:schemeClr val="bg1"/>
                </a:solidFill>
              </a:rPr>
              <a:t>Z. Wang, </a:t>
            </a:r>
            <a:r>
              <a:rPr lang="en-US" altLang="zh-CN" i="1" dirty="0">
                <a:solidFill>
                  <a:schemeClr val="bg1"/>
                </a:solidFill>
              </a:rPr>
              <a:t>et al.</a:t>
            </a:r>
            <a:r>
              <a:rPr lang="en-US" altLang="zh-CN" dirty="0">
                <a:solidFill>
                  <a:schemeClr val="bg1"/>
                </a:solidFill>
              </a:rPr>
              <a:t>, </a:t>
            </a:r>
            <a:r>
              <a:rPr kumimoji="1" lang="en-US" altLang="zh-CN" dirty="0">
                <a:solidFill>
                  <a:schemeClr val="bg1"/>
                </a:solidFill>
                <a:latin typeface="Times New Roman" panose="02020603050405020304" pitchFamily="18" charset="0"/>
                <a:cs typeface="Times New Roman" panose="02020603050405020304" pitchFamily="18" charset="0"/>
              </a:rPr>
              <a:t>arXiv:2406.18155</a:t>
            </a:r>
            <a:endParaRPr kumimoji="1" lang="en" altLang="zh-CN"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FE8C703-3441-2632-8077-254AD00929EB}"/>
              </a:ext>
            </a:extLst>
          </p:cNvPr>
          <p:cNvPicPr>
            <a:picLocks noChangeAspect="1"/>
          </p:cNvPicPr>
          <p:nvPr/>
        </p:nvPicPr>
        <p:blipFill>
          <a:blip r:embed="rId4"/>
          <a:stretch>
            <a:fillRect/>
          </a:stretch>
        </p:blipFill>
        <p:spPr>
          <a:xfrm>
            <a:off x="1166896" y="3467739"/>
            <a:ext cx="3956957" cy="2790696"/>
          </a:xfrm>
          <a:prstGeom prst="rect">
            <a:avLst/>
          </a:prstGeom>
        </p:spPr>
      </p:pic>
      <p:sp>
        <p:nvSpPr>
          <p:cNvPr id="28" name="文本框 11">
            <a:extLst>
              <a:ext uri="{FF2B5EF4-FFF2-40B4-BE49-F238E27FC236}">
                <a16:creationId xmlns:a16="http://schemas.microsoft.com/office/drawing/2014/main" id="{EB7F2AA3-2438-D585-2CAD-B58BAEB0226D}"/>
              </a:ext>
            </a:extLst>
          </p:cNvPr>
          <p:cNvSpPr txBox="1"/>
          <p:nvPr/>
        </p:nvSpPr>
        <p:spPr>
          <a:xfrm>
            <a:off x="6660738" y="1099179"/>
            <a:ext cx="5080478" cy="400110"/>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The Hamiltonian of qubits and control pulses</a:t>
            </a:r>
            <a:endParaRPr kumimoji="1" lang="en" altLang="zh-CN" sz="20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64D93753-6719-645D-E65E-AAB57D7CA61E}"/>
                  </a:ext>
                </a:extLst>
              </p:cNvPr>
              <p:cNvSpPr txBox="1"/>
              <p:nvPr/>
            </p:nvSpPr>
            <p:spPr>
              <a:xfrm>
                <a:off x="6660738" y="2563634"/>
                <a:ext cx="5080478" cy="3170099"/>
              </a:xfrm>
              <a:prstGeom prst="rect">
                <a:avLst/>
              </a:prstGeom>
              <a:noFill/>
            </p:spPr>
            <p:txBody>
              <a:bodyPr wrap="square" rtlCol="0">
                <a:spAutoFit/>
              </a:bodyPr>
              <a:lstStyle/>
              <a:p>
                <a:r>
                  <a:rPr lang="en-CN" sz="2000" dirty="0">
                    <a:solidFill>
                      <a:schemeClr val="tx1"/>
                    </a:solidFill>
                  </a:rPr>
                  <a:t>Trotterization solver</a:t>
                </a:r>
              </a:p>
              <a:p>
                <a:pPr marL="285750" indent="-285750">
                  <a:buFont typeface="Arial" panose="020B0604020202020204" pitchFamily="34" charset="0"/>
                  <a:buChar char="•"/>
                </a:pPr>
                <a:r>
                  <a:rPr lang="en-US" dirty="0">
                    <a:solidFill>
                      <a:schemeClr val="tx1"/>
                    </a:solidFill>
                  </a:rPr>
                  <a:t>Simulating time evolution utilizes Trotterization. We </a:t>
                </a:r>
                <a:r>
                  <a:rPr lang="en-US" dirty="0"/>
                  <a:t>divide the time evolution operator </a:t>
                </a:r>
                <a:r>
                  <a:rPr lang="en-US" dirty="0">
                    <a:solidFill>
                      <a:schemeClr val="tx1"/>
                    </a:solidFill>
                  </a:rPr>
                  <a:t>into a sequence of operators over time intervals </a:t>
                </a:r>
                <a14:m>
                  <m:oMath xmlns:m="http://schemas.openxmlformats.org/officeDocument/2006/math">
                    <m:r>
                      <a:rPr lang="en-US" b="0" i="1" smtClean="0">
                        <a:solidFill>
                          <a:schemeClr val="tx1"/>
                        </a:solidFill>
                        <a:latin typeface="Cambria Math" panose="02040503050406030204" pitchFamily="18" charset="0"/>
                      </a:rPr>
                      <m:t>𝛿</m:t>
                    </m:r>
                    <m:r>
                      <a:rPr lang="en-US" b="0" i="1" smtClean="0">
                        <a:solidFill>
                          <a:schemeClr val="tx1"/>
                        </a:solidFill>
                        <a:latin typeface="Cambria Math" panose="02040503050406030204" pitchFamily="18" charset="0"/>
                      </a:rPr>
                      <m:t>𝑡</m:t>
                    </m:r>
                  </m:oMath>
                </a14:m>
                <a:r>
                  <a:rPr lang="en-US" dirty="0">
                    <a:solidFill>
                      <a:schemeClr val="tx1"/>
                    </a:solidFill>
                  </a:rPr>
                  <a:t>, ensuring that</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Additionally, we apply the Suzuki-Trotter decomposition as a further approximation. For a Hamiltonian </a:t>
                </a:r>
                <a14:m>
                  <m:oMath xmlns:m="http://schemas.openxmlformats.org/officeDocument/2006/math">
                    <m:r>
                      <a:rPr lang="en-US" b="0" i="1" smtClean="0">
                        <a:solidFill>
                          <a:schemeClr val="tx1"/>
                        </a:solidFill>
                        <a:latin typeface="Cambria Math" panose="02040503050406030204" pitchFamily="18" charset="0"/>
                      </a:rPr>
                      <m:t>𝐻</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𝜃</m:t>
                        </m:r>
                      </m:e>
                    </m:d>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𝐻</m:t>
                        </m:r>
                      </m:e>
                      <m:sub>
                        <m:r>
                          <a:rPr lang="en-US" b="0" i="1" smtClean="0">
                            <a:solidFill>
                              <a:schemeClr val="tx1"/>
                            </a:solidFill>
                            <a:latin typeface="Cambria Math" panose="02040503050406030204" pitchFamily="18" charset="0"/>
                          </a:rPr>
                          <m:t>𝑘</m:t>
                        </m:r>
                      </m:sub>
                    </m:sSub>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𝜃</m:t>
                    </m:r>
                    <m:r>
                      <a:rPr lang="en-US" b="0" i="1" smtClean="0">
                        <a:solidFill>
                          <a:schemeClr val="tx1"/>
                        </a:solidFill>
                        <a:latin typeface="Cambria Math" panose="02040503050406030204" pitchFamily="18" charset="0"/>
                      </a:rPr>
                      <m:t>)</m:t>
                    </m:r>
                  </m:oMath>
                </a14:m>
                <a:r>
                  <a:rPr lang="el-GR" dirty="0">
                    <a:solidFill>
                      <a:schemeClr val="tx1"/>
                    </a:solidFill>
                  </a:rPr>
                  <a:t>, </a:t>
                </a:r>
                <a:r>
                  <a:rPr lang="en-US" dirty="0">
                    <a:solidFill>
                      <a:schemeClr val="tx1"/>
                    </a:solidFill>
                  </a:rPr>
                  <a:t>the first-order Suzuki-Trotter decomposition is simply</a:t>
                </a:r>
              </a:p>
              <a:p>
                <a:pPr marL="285750" indent="-285750">
                  <a:buFont typeface="Arial" panose="020B0604020202020204" pitchFamily="34" charset="0"/>
                  <a:buChar char="•"/>
                </a:pPr>
                <a:endParaRPr lang="en-CN" dirty="0">
                  <a:solidFill>
                    <a:schemeClr val="tx1"/>
                  </a:solidFill>
                </a:endParaRPr>
              </a:p>
            </p:txBody>
          </p:sp>
        </mc:Choice>
        <mc:Fallback>
          <p:sp>
            <p:nvSpPr>
              <p:cNvPr id="29" name="TextBox 28">
                <a:extLst>
                  <a:ext uri="{FF2B5EF4-FFF2-40B4-BE49-F238E27FC236}">
                    <a16:creationId xmlns:a16="http://schemas.microsoft.com/office/drawing/2014/main" id="{64D93753-6719-645D-E65E-AAB57D7CA61E}"/>
                  </a:ext>
                </a:extLst>
              </p:cNvPr>
              <p:cNvSpPr txBox="1">
                <a:spLocks noRot="1" noChangeAspect="1" noMove="1" noResize="1" noEditPoints="1" noAdjustHandles="1" noChangeArrowheads="1" noChangeShapeType="1" noTextEdit="1"/>
              </p:cNvSpPr>
              <p:nvPr/>
            </p:nvSpPr>
            <p:spPr>
              <a:xfrm>
                <a:off x="6660738" y="2563634"/>
                <a:ext cx="5080478" cy="3170099"/>
              </a:xfrm>
              <a:prstGeom prst="rect">
                <a:avLst/>
              </a:prstGeom>
              <a:blipFill>
                <a:blip r:embed="rId5"/>
                <a:stretch>
                  <a:fillRect l="-1247" t="-1200" r="-748"/>
                </a:stretch>
              </a:blipFill>
            </p:spPr>
            <p:txBody>
              <a:bodyPr/>
              <a:lstStyle/>
              <a:p>
                <a:r>
                  <a:rPr lang="en-CN">
                    <a:noFill/>
                  </a:rPr>
                  <a:t> </a:t>
                </a:r>
              </a:p>
            </p:txBody>
          </p:sp>
        </mc:Fallback>
      </mc:AlternateContent>
      <p:pic>
        <p:nvPicPr>
          <p:cNvPr id="30" name="Picture 29">
            <a:extLst>
              <a:ext uri="{FF2B5EF4-FFF2-40B4-BE49-F238E27FC236}">
                <a16:creationId xmlns:a16="http://schemas.microsoft.com/office/drawing/2014/main" id="{ED03C75C-DAA5-E613-F011-332A81E17835}"/>
              </a:ext>
            </a:extLst>
          </p:cNvPr>
          <p:cNvPicPr>
            <a:picLocks noChangeAspect="1"/>
          </p:cNvPicPr>
          <p:nvPr/>
        </p:nvPicPr>
        <p:blipFill>
          <a:blip r:embed="rId6"/>
          <a:stretch>
            <a:fillRect/>
          </a:stretch>
        </p:blipFill>
        <p:spPr>
          <a:xfrm>
            <a:off x="7043117" y="3998826"/>
            <a:ext cx="3516086" cy="283348"/>
          </a:xfrm>
          <a:prstGeom prst="rect">
            <a:avLst/>
          </a:prstGeom>
        </p:spPr>
      </p:pic>
      <p:pic>
        <p:nvPicPr>
          <p:cNvPr id="31" name="Picture 30">
            <a:extLst>
              <a:ext uri="{FF2B5EF4-FFF2-40B4-BE49-F238E27FC236}">
                <a16:creationId xmlns:a16="http://schemas.microsoft.com/office/drawing/2014/main" id="{8F73E934-5711-391A-B9E7-54A77A788AE3}"/>
              </a:ext>
            </a:extLst>
          </p:cNvPr>
          <p:cNvPicPr>
            <a:picLocks noChangeAspect="1"/>
          </p:cNvPicPr>
          <p:nvPr/>
        </p:nvPicPr>
        <p:blipFill>
          <a:blip r:embed="rId7"/>
          <a:stretch>
            <a:fillRect/>
          </a:stretch>
        </p:blipFill>
        <p:spPr>
          <a:xfrm>
            <a:off x="7068713" y="5406963"/>
            <a:ext cx="2383029" cy="283348"/>
          </a:xfrm>
          <a:prstGeom prst="rect">
            <a:avLst/>
          </a:prstGeom>
        </p:spPr>
      </p:pic>
      <p:cxnSp>
        <p:nvCxnSpPr>
          <p:cNvPr id="32" name="Straight Arrow Connector 31">
            <a:extLst>
              <a:ext uri="{FF2B5EF4-FFF2-40B4-BE49-F238E27FC236}">
                <a16:creationId xmlns:a16="http://schemas.microsoft.com/office/drawing/2014/main" id="{74C7A15A-2E8A-1893-EED0-B80C24DC59A5}"/>
              </a:ext>
            </a:extLst>
          </p:cNvPr>
          <p:cNvCxnSpPr>
            <a:cxnSpLocks/>
          </p:cNvCxnSpPr>
          <p:nvPr/>
        </p:nvCxnSpPr>
        <p:spPr>
          <a:xfrm>
            <a:off x="9068902" y="5717916"/>
            <a:ext cx="752674" cy="4565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0191DD56-13DA-2CD3-CDD3-2C7028266434}"/>
              </a:ext>
            </a:extLst>
          </p:cNvPr>
          <p:cNvSpPr txBox="1"/>
          <p:nvPr/>
        </p:nvSpPr>
        <p:spPr>
          <a:xfrm>
            <a:off x="9848150" y="6024223"/>
            <a:ext cx="1505348" cy="369332"/>
          </a:xfrm>
          <a:prstGeom prst="rect">
            <a:avLst/>
          </a:prstGeom>
          <a:noFill/>
        </p:spPr>
        <p:txBody>
          <a:bodyPr wrap="none" rtlCol="0">
            <a:spAutoFit/>
          </a:bodyPr>
          <a:lstStyle/>
          <a:p>
            <a:r>
              <a:rPr lang="en-US" dirty="0">
                <a:solidFill>
                  <a:schemeClr val="accent2"/>
                </a:solidFill>
              </a:rPr>
              <a:t>K</a:t>
            </a:r>
            <a:r>
              <a:rPr lang="en-CN" dirty="0">
                <a:solidFill>
                  <a:schemeClr val="accent2"/>
                </a:solidFill>
              </a:rPr>
              <a:t>-body terms</a:t>
            </a:r>
          </a:p>
        </p:txBody>
      </p:sp>
      <p:sp>
        <p:nvSpPr>
          <p:cNvPr id="34" name="Rounded Rectangle 33">
            <a:extLst>
              <a:ext uri="{FF2B5EF4-FFF2-40B4-BE49-F238E27FC236}">
                <a16:creationId xmlns:a16="http://schemas.microsoft.com/office/drawing/2014/main" id="{E8CDE3B4-9400-5210-EB47-485C7099C064}"/>
              </a:ext>
            </a:extLst>
          </p:cNvPr>
          <p:cNvSpPr/>
          <p:nvPr/>
        </p:nvSpPr>
        <p:spPr>
          <a:xfrm>
            <a:off x="8607287" y="5380459"/>
            <a:ext cx="465066" cy="337457"/>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CN"/>
          </a:p>
        </p:txBody>
      </p:sp>
      <p:pic>
        <p:nvPicPr>
          <p:cNvPr id="35" name="Picture 34">
            <a:extLst>
              <a:ext uri="{FF2B5EF4-FFF2-40B4-BE49-F238E27FC236}">
                <a16:creationId xmlns:a16="http://schemas.microsoft.com/office/drawing/2014/main" id="{63147AB2-5DDD-B447-6DF9-E0D58C346964}"/>
              </a:ext>
            </a:extLst>
          </p:cNvPr>
          <p:cNvPicPr>
            <a:picLocks noChangeAspect="1"/>
          </p:cNvPicPr>
          <p:nvPr/>
        </p:nvPicPr>
        <p:blipFill>
          <a:blip r:embed="rId8"/>
          <a:stretch>
            <a:fillRect/>
          </a:stretch>
        </p:blipFill>
        <p:spPr>
          <a:xfrm>
            <a:off x="7043117" y="1715944"/>
            <a:ext cx="2343702" cy="476685"/>
          </a:xfrm>
          <a:prstGeom prst="rect">
            <a:avLst/>
          </a:prstGeom>
        </p:spPr>
      </p:pic>
    </p:spTree>
    <p:custDataLst>
      <p:tags r:id="rId1"/>
    </p:custDataLst>
    <p:extLst>
      <p:ext uri="{BB962C8B-B14F-4D97-AF65-F5344CB8AC3E}">
        <p14:creationId xmlns:p14="http://schemas.microsoft.com/office/powerpoint/2010/main" val="2859464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02BA-5800-AE6B-CD62-C211C1EA974F}"/>
            </a:ext>
          </a:extLst>
        </p:cNvPr>
        <p:cNvGrpSpPr/>
        <p:nvPr/>
      </p:nvGrpSpPr>
      <p:grpSpPr>
        <a:xfrm>
          <a:off x="0" y="0"/>
          <a:ext cx="0" cy="0"/>
          <a:chOff x="0" y="0"/>
          <a:chExt cx="0" cy="0"/>
        </a:xfrm>
      </p:grpSpPr>
      <p:sp>
        <p:nvSpPr>
          <p:cNvPr id="15" name="文本框 14">
            <a:extLst>
              <a:ext uri="{FF2B5EF4-FFF2-40B4-BE49-F238E27FC236}">
                <a16:creationId xmlns:a16="http://schemas.microsoft.com/office/drawing/2014/main" id="{F924538F-8CCC-6F61-3470-B6C0914EDC0C}"/>
              </a:ext>
            </a:extLst>
          </p:cNvPr>
          <p:cNvSpPr txBox="1"/>
          <p:nvPr/>
        </p:nvSpPr>
        <p:spPr>
          <a:xfrm>
            <a:off x="23687" y="44624"/>
            <a:ext cx="12075471" cy="523220"/>
          </a:xfrm>
          <a:prstGeom prst="rect">
            <a:avLst/>
          </a:prstGeom>
          <a:noFill/>
        </p:spPr>
        <p:txBody>
          <a:bodyPr wrap="square" rtlCol="0">
            <a:spAutoFit/>
          </a:bodyPr>
          <a:lstStyle/>
          <a:p>
            <a:r>
              <a:rPr kumimoji="1" lang="en-US" altLang="zh-CN" sz="2800" dirty="0">
                <a:solidFill>
                  <a:schemeClr val="bg1"/>
                </a:solidFill>
                <a:latin typeface="Times New Roman" panose="02020603050405020304" pitchFamily="18" charset="0"/>
                <a:cs typeface="Times New Roman" panose="02020603050405020304" pitchFamily="18" charset="0"/>
              </a:rPr>
              <a:t>Advanced Trotterization solver equipped with continuous adjoint method</a:t>
            </a:r>
          </a:p>
        </p:txBody>
      </p:sp>
      <p:sp>
        <p:nvSpPr>
          <p:cNvPr id="24" name="文本框 23">
            <a:extLst>
              <a:ext uri="{FF2B5EF4-FFF2-40B4-BE49-F238E27FC236}">
                <a16:creationId xmlns:a16="http://schemas.microsoft.com/office/drawing/2014/main" id="{FBBCA6D2-FE03-DEFD-6E34-57625B51DB8B}"/>
              </a:ext>
            </a:extLst>
          </p:cNvPr>
          <p:cNvSpPr txBox="1"/>
          <p:nvPr/>
        </p:nvSpPr>
        <p:spPr>
          <a:xfrm>
            <a:off x="6275698" y="882957"/>
            <a:ext cx="5922363" cy="707886"/>
          </a:xfrm>
          <a:prstGeom prst="rect">
            <a:avLst/>
          </a:prstGeom>
          <a:noFill/>
        </p:spPr>
        <p:txBody>
          <a:bodyPr wrap="square">
            <a:spAutoFit/>
          </a:bodyPr>
          <a:lstStyle/>
          <a:p>
            <a:r>
              <a:rPr lang="en-US" altLang="zh-CN" sz="2000" dirty="0"/>
              <a:t>Efficient gradient computation by continuous adjoint method</a:t>
            </a:r>
            <a:r>
              <a:rPr kumimoji="1" lang="en-US" altLang="zh-CN" sz="2000" dirty="0">
                <a:latin typeface="Times New Roman" panose="02020603050405020304" pitchFamily="18" charset="0"/>
                <a:cs typeface="Times New Roman" panose="02020603050405020304" pitchFamily="18" charset="0"/>
              </a:rPr>
              <a:t> </a:t>
            </a:r>
            <a:endParaRPr lang="zh-CN" altLang="en-US" sz="2000" dirty="0"/>
          </a:p>
        </p:txBody>
      </p:sp>
      <p:sp>
        <p:nvSpPr>
          <p:cNvPr id="27" name="文本框 26">
            <a:extLst>
              <a:ext uri="{FF2B5EF4-FFF2-40B4-BE49-F238E27FC236}">
                <a16:creationId xmlns:a16="http://schemas.microsoft.com/office/drawing/2014/main" id="{56D26707-98E7-1BA1-93F0-45D04FE3B1EB}"/>
              </a:ext>
            </a:extLst>
          </p:cNvPr>
          <p:cNvSpPr txBox="1"/>
          <p:nvPr/>
        </p:nvSpPr>
        <p:spPr>
          <a:xfrm>
            <a:off x="116530" y="6508909"/>
            <a:ext cx="4709820" cy="369332"/>
          </a:xfrm>
          <a:prstGeom prst="rect">
            <a:avLst/>
          </a:prstGeom>
          <a:noFill/>
        </p:spPr>
        <p:txBody>
          <a:bodyPr wrap="square" rtlCol="0">
            <a:spAutoFit/>
          </a:bodyPr>
          <a:lstStyle/>
          <a:p>
            <a:r>
              <a:rPr lang="en-US" altLang="zh-CN" dirty="0">
                <a:solidFill>
                  <a:schemeClr val="bg1"/>
                </a:solidFill>
              </a:rPr>
              <a:t>Z. Wang, </a:t>
            </a:r>
            <a:r>
              <a:rPr lang="en-US" altLang="zh-CN" i="1" dirty="0">
                <a:solidFill>
                  <a:schemeClr val="bg1"/>
                </a:solidFill>
              </a:rPr>
              <a:t>et al.</a:t>
            </a:r>
            <a:r>
              <a:rPr lang="en-US" altLang="zh-CN" dirty="0">
                <a:solidFill>
                  <a:schemeClr val="bg1"/>
                </a:solidFill>
              </a:rPr>
              <a:t>, </a:t>
            </a:r>
            <a:r>
              <a:rPr kumimoji="1" lang="en-US" altLang="zh-CN" dirty="0">
                <a:solidFill>
                  <a:schemeClr val="bg1"/>
                </a:solidFill>
                <a:latin typeface="Times New Roman" panose="02020603050405020304" pitchFamily="18" charset="0"/>
                <a:cs typeface="Times New Roman" panose="02020603050405020304" pitchFamily="18" charset="0"/>
              </a:rPr>
              <a:t>arXiv:2406.18155</a:t>
            </a:r>
            <a:endParaRPr kumimoji="1" lang="en" altLang="zh-CN"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CCC01EA-77B5-33FB-A454-49FE0F4EAE20}"/>
              </a:ext>
            </a:extLst>
          </p:cNvPr>
          <p:cNvPicPr>
            <a:picLocks noChangeAspect="1"/>
          </p:cNvPicPr>
          <p:nvPr/>
        </p:nvPicPr>
        <p:blipFill>
          <a:blip r:embed="rId4"/>
          <a:srcRect l="31508" t="10831" r="28716" b="7624"/>
          <a:stretch/>
        </p:blipFill>
        <p:spPr>
          <a:xfrm>
            <a:off x="283030" y="1246321"/>
            <a:ext cx="3091544" cy="3342317"/>
          </a:xfrm>
          <a:prstGeom prst="rect">
            <a:avLst/>
          </a:prstGeom>
        </p:spPr>
      </p:pic>
      <p:sp>
        <p:nvSpPr>
          <p:cNvPr id="5" name="TextBox 4">
            <a:extLst>
              <a:ext uri="{FF2B5EF4-FFF2-40B4-BE49-F238E27FC236}">
                <a16:creationId xmlns:a16="http://schemas.microsoft.com/office/drawing/2014/main" id="{F4893093-95A5-7133-8C2F-5412E969C9DE}"/>
              </a:ext>
            </a:extLst>
          </p:cNvPr>
          <p:cNvSpPr txBox="1"/>
          <p:nvPr/>
        </p:nvSpPr>
        <p:spPr>
          <a:xfrm>
            <a:off x="283030" y="857644"/>
            <a:ext cx="5308914" cy="707886"/>
          </a:xfrm>
          <a:prstGeom prst="rect">
            <a:avLst/>
          </a:prstGeom>
          <a:noFill/>
        </p:spPr>
        <p:txBody>
          <a:bodyPr wrap="square" rtlCol="0">
            <a:spAutoFit/>
          </a:bodyPr>
          <a:lstStyle/>
          <a:p>
            <a:r>
              <a:rPr lang="en-CN" sz="2000" dirty="0"/>
              <a:t>Fast tensor network contraction using </a:t>
            </a:r>
            <a:r>
              <a:rPr lang="en-US" sz="2000" dirty="0"/>
              <a:t>the </a:t>
            </a:r>
            <a:r>
              <a:rPr lang="en-CN" sz="2000" dirty="0"/>
              <a:t>optimized path</a:t>
            </a:r>
          </a:p>
        </p:txBody>
      </p:sp>
      <p:pic>
        <p:nvPicPr>
          <p:cNvPr id="7" name="Picture 6">
            <a:extLst>
              <a:ext uri="{FF2B5EF4-FFF2-40B4-BE49-F238E27FC236}">
                <a16:creationId xmlns:a16="http://schemas.microsoft.com/office/drawing/2014/main" id="{5BDE500F-D52C-B834-A0D2-A39B6DB4A88C}"/>
              </a:ext>
            </a:extLst>
          </p:cNvPr>
          <p:cNvPicPr>
            <a:picLocks noChangeAspect="1"/>
          </p:cNvPicPr>
          <p:nvPr/>
        </p:nvPicPr>
        <p:blipFill>
          <a:blip r:embed="rId5"/>
          <a:stretch>
            <a:fillRect/>
          </a:stretch>
        </p:blipFill>
        <p:spPr>
          <a:xfrm>
            <a:off x="966784" y="4208852"/>
            <a:ext cx="5308914" cy="1938981"/>
          </a:xfrm>
          <a:prstGeom prst="rect">
            <a:avLst/>
          </a:prstGeom>
        </p:spPr>
      </p:pic>
      <p:pic>
        <p:nvPicPr>
          <p:cNvPr id="14" name="Picture 13">
            <a:extLst>
              <a:ext uri="{FF2B5EF4-FFF2-40B4-BE49-F238E27FC236}">
                <a16:creationId xmlns:a16="http://schemas.microsoft.com/office/drawing/2014/main" id="{B6E36ABD-9151-591C-6F51-A027E0378D24}"/>
              </a:ext>
            </a:extLst>
          </p:cNvPr>
          <p:cNvPicPr>
            <a:picLocks noChangeAspect="1"/>
          </p:cNvPicPr>
          <p:nvPr/>
        </p:nvPicPr>
        <p:blipFill>
          <a:blip r:embed="rId6"/>
          <a:stretch>
            <a:fillRect/>
          </a:stretch>
        </p:blipFill>
        <p:spPr>
          <a:xfrm>
            <a:off x="6275698" y="1639884"/>
            <a:ext cx="5436507" cy="3473067"/>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F9913BF-0CD0-BEB6-04FE-B6988509AE66}"/>
                  </a:ext>
                </a:extLst>
              </p:cNvPr>
              <p:cNvSpPr txBox="1"/>
              <p:nvPr/>
            </p:nvSpPr>
            <p:spPr>
              <a:xfrm>
                <a:off x="6275698" y="5064193"/>
                <a:ext cx="5799772" cy="1499898"/>
              </a:xfrm>
              <a:prstGeom prst="rect">
                <a:avLst/>
              </a:prstGeom>
              <a:noFill/>
            </p:spPr>
            <p:txBody>
              <a:bodyPr wrap="square" rtlCol="0">
                <a:spAutoFit/>
              </a:bodyPr>
              <a:lstStyle/>
              <a:p>
                <a:r>
                  <a:rPr lang="en-US" dirty="0">
                    <a:solidFill>
                      <a:schemeClr val="tx1"/>
                    </a:solidFill>
                  </a:rPr>
                  <a:t>The black lines represent the forward time evolution. </a:t>
                </a:r>
              </a:p>
              <a:p>
                <a:r>
                  <a:rPr lang="en-US" dirty="0">
                    <a:solidFill>
                      <a:schemeClr val="tx1"/>
                    </a:solidFill>
                  </a:rPr>
                  <a:t>To compute the gradient with the continuous adjoint method, we can evolve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𝜓</m:t>
                        </m:r>
                      </m:e>
                      <m:sub>
                        <m:r>
                          <a:rPr lang="en-US" b="0" i="1" smtClean="0">
                            <a:solidFill>
                              <a:schemeClr val="tx1"/>
                            </a:solidFill>
                            <a:latin typeface="Cambria Math" panose="02040503050406030204" pitchFamily="18" charset="0"/>
                          </a:rPr>
                          <m:t>𝑔</m:t>
                        </m:r>
                      </m:sub>
                    </m:sSub>
                  </m:oMath>
                </a14:m>
                <a:r>
                  <a:rPr lang="en-US" dirty="0">
                    <a:solidFill>
                      <a:schemeClr val="tx1"/>
                    </a:solidFill>
                  </a:rPr>
                  <a:t> and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𝑔</m:t>
                        </m:r>
                      </m:sub>
                    </m:sSub>
                  </m:oMath>
                </a14:m>
                <a:r>
                  <a:rPr lang="en-US" dirty="0">
                    <a:solidFill>
                      <a:schemeClr val="tx1"/>
                    </a:solidFill>
                  </a:rPr>
                  <a:t> backward in time, which means no need to store them during the forward pass.</a:t>
                </a:r>
                <a:endParaRPr lang="en-CN" dirty="0">
                  <a:solidFill>
                    <a:schemeClr val="tx1"/>
                  </a:solidFill>
                </a:endParaRPr>
              </a:p>
            </p:txBody>
          </p:sp>
        </mc:Choice>
        <mc:Fallback>
          <p:sp>
            <p:nvSpPr>
              <p:cNvPr id="16" name="TextBox 15">
                <a:extLst>
                  <a:ext uri="{FF2B5EF4-FFF2-40B4-BE49-F238E27FC236}">
                    <a16:creationId xmlns:a16="http://schemas.microsoft.com/office/drawing/2014/main" id="{7F9913BF-0CD0-BEB6-04FE-B6988509AE66}"/>
                  </a:ext>
                </a:extLst>
              </p:cNvPr>
              <p:cNvSpPr txBox="1">
                <a:spLocks noRot="1" noChangeAspect="1" noMove="1" noResize="1" noEditPoints="1" noAdjustHandles="1" noChangeArrowheads="1" noChangeShapeType="1" noTextEdit="1"/>
              </p:cNvSpPr>
              <p:nvPr/>
            </p:nvSpPr>
            <p:spPr>
              <a:xfrm>
                <a:off x="6275698" y="5064193"/>
                <a:ext cx="5799772" cy="1499898"/>
              </a:xfrm>
              <a:prstGeom prst="rect">
                <a:avLst/>
              </a:prstGeom>
              <a:blipFill>
                <a:blip r:embed="rId7"/>
                <a:stretch>
                  <a:fillRect l="-655" t="-1681" b="-5882"/>
                </a:stretch>
              </a:blipFill>
            </p:spPr>
            <p:txBody>
              <a:bodyPr/>
              <a:lstStyle/>
              <a:p>
                <a:r>
                  <a:rPr lang="en-CN">
                    <a:noFill/>
                  </a:rPr>
                  <a:t> </a:t>
                </a:r>
              </a:p>
            </p:txBody>
          </p:sp>
        </mc:Fallback>
      </mc:AlternateContent>
      <p:sp>
        <p:nvSpPr>
          <p:cNvPr id="17" name="TextBox 16">
            <a:extLst>
              <a:ext uri="{FF2B5EF4-FFF2-40B4-BE49-F238E27FC236}">
                <a16:creationId xmlns:a16="http://schemas.microsoft.com/office/drawing/2014/main" id="{D0358150-9221-A084-745C-6F6783080CB4}"/>
              </a:ext>
            </a:extLst>
          </p:cNvPr>
          <p:cNvSpPr txBox="1"/>
          <p:nvPr/>
        </p:nvSpPr>
        <p:spPr>
          <a:xfrm>
            <a:off x="3211020" y="2678225"/>
            <a:ext cx="2544479" cy="116955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CN" sz="1400" dirty="0"/>
              <a:t>Using </a:t>
            </a:r>
            <a:r>
              <a:rPr lang="en-US" sz="1400" dirty="0"/>
              <a:t>automatic vectorization,</a:t>
            </a:r>
          </a:p>
          <a:p>
            <a:r>
              <a:rPr lang="en-US" sz="1400" dirty="0"/>
              <a:t>Compute time evolution for:</a:t>
            </a:r>
          </a:p>
          <a:p>
            <a:pPr marL="285750" indent="-285750">
              <a:buFont typeface="Arial" panose="020B0604020202020204" pitchFamily="34" charset="0"/>
              <a:buChar char="•"/>
            </a:pPr>
            <a:r>
              <a:rPr lang="en-US" sz="1400" dirty="0"/>
              <a:t>State</a:t>
            </a:r>
          </a:p>
          <a:p>
            <a:pPr marL="285750" indent="-285750">
              <a:buFont typeface="Arial" panose="020B0604020202020204" pitchFamily="34" charset="0"/>
              <a:buChar char="•"/>
            </a:pPr>
            <a:r>
              <a:rPr lang="en-US" sz="1400" dirty="0"/>
              <a:t>Unitary</a:t>
            </a:r>
          </a:p>
          <a:p>
            <a:pPr marL="285750" indent="-285750">
              <a:buFont typeface="Arial" panose="020B0604020202020204" pitchFamily="34" charset="0"/>
              <a:buChar char="•"/>
            </a:pPr>
            <a:r>
              <a:rPr lang="en-US" sz="1400" dirty="0"/>
              <a:t>Density matrix</a:t>
            </a:r>
          </a:p>
        </p:txBody>
      </p:sp>
    </p:spTree>
    <p:custDataLst>
      <p:tags r:id="rId1"/>
    </p:custDataLst>
    <p:extLst>
      <p:ext uri="{BB962C8B-B14F-4D97-AF65-F5344CB8AC3E}">
        <p14:creationId xmlns:p14="http://schemas.microsoft.com/office/powerpoint/2010/main" val="67108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AD8C6-32CC-55C4-2E2E-B9BF7702A2AB}"/>
            </a:ext>
          </a:extLst>
        </p:cNvPr>
        <p:cNvGrpSpPr/>
        <p:nvPr/>
      </p:nvGrpSpPr>
      <p:grpSpPr>
        <a:xfrm>
          <a:off x="0" y="0"/>
          <a:ext cx="0" cy="0"/>
          <a:chOff x="0" y="0"/>
          <a:chExt cx="0" cy="0"/>
        </a:xfrm>
      </p:grpSpPr>
      <p:sp>
        <p:nvSpPr>
          <p:cNvPr id="8" name="01">
            <a:extLst>
              <a:ext uri="{FF2B5EF4-FFF2-40B4-BE49-F238E27FC236}">
                <a16:creationId xmlns:a16="http://schemas.microsoft.com/office/drawing/2014/main" id="{73A6FDA5-F844-B04C-388B-C7A6D36672B4}"/>
              </a:ext>
            </a:extLst>
          </p:cNvPr>
          <p:cNvSpPr txBox="1"/>
          <p:nvPr/>
        </p:nvSpPr>
        <p:spPr>
          <a:xfrm>
            <a:off x="2351584" y="2600312"/>
            <a:ext cx="680475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ctr"/>
            <a:r>
              <a:rPr lang="en-US" sz="48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Summary</a:t>
            </a:r>
            <a:endParaRPr sz="48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67711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这是图片排版样式">
            <a:extLst>
              <a:ext uri="{FF2B5EF4-FFF2-40B4-BE49-F238E27FC236}">
                <a16:creationId xmlns:a16="http://schemas.microsoft.com/office/drawing/2014/main" id="{218A3B3B-677C-D916-D197-B30AC33E0A0F}"/>
              </a:ext>
            </a:extLst>
          </p:cNvPr>
          <p:cNvSpPr/>
          <p:nvPr/>
        </p:nvSpPr>
        <p:spPr>
          <a:xfrm>
            <a:off x="64994" y="28724"/>
            <a:ext cx="5598957" cy="590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lnSpc>
                <a:spcPct val="120000"/>
              </a:lnSpc>
              <a:defRPr sz="5600" spc="112">
                <a:latin typeface="Alibaba-PuHuiTi-R"/>
                <a:ea typeface="Alibaba-PuHuiTi-R"/>
                <a:cs typeface="Alibaba-PuHuiTi-R"/>
                <a:sym typeface="Alibaba-PuHuiTi-R"/>
              </a:defRPr>
            </a:lvl1pPr>
          </a:lstStyle>
          <a:p>
            <a:pPr defTabSz="412750" hangingPunct="0"/>
            <a:r>
              <a:rPr lang="en-US" altLang="zh-CN" sz="3200" kern="0" spc="56" dirty="0">
                <a:solidFill>
                  <a:schemeClr val="bg1"/>
                </a:solidFill>
                <a:latin typeface="Times New Roman" panose="02020603050405020304" pitchFamily="18" charset="0"/>
                <a:cs typeface="Times New Roman" panose="02020603050405020304" pitchFamily="18" charset="0"/>
              </a:rPr>
              <a:t>Summary</a:t>
            </a:r>
            <a:endParaRPr sz="3200" kern="0" spc="56" dirty="0">
              <a:solidFill>
                <a:schemeClr val="bg1"/>
              </a:solidFill>
              <a:latin typeface="Times New Roman" panose="02020603050405020304" pitchFamily="18" charset="0"/>
              <a:cs typeface="Times New Roman" panose="02020603050405020304" pitchFamily="18" charset="0"/>
            </a:endParaRPr>
          </a:p>
        </p:txBody>
      </p:sp>
      <p:sp>
        <p:nvSpPr>
          <p:cNvPr id="3" name="圆角矩形 2">
            <a:extLst>
              <a:ext uri="{FF2B5EF4-FFF2-40B4-BE49-F238E27FC236}">
                <a16:creationId xmlns:a16="http://schemas.microsoft.com/office/drawing/2014/main" id="{6CAAB04D-8AD5-D5AD-A3FD-084B1DAB74F3}"/>
              </a:ext>
            </a:extLst>
          </p:cNvPr>
          <p:cNvSpPr/>
          <p:nvPr/>
        </p:nvSpPr>
        <p:spPr>
          <a:xfrm>
            <a:off x="551384" y="986552"/>
            <a:ext cx="3866504" cy="5040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2400" b="0" dirty="0"/>
              <a:t>Efficient Simulation Solvers</a:t>
            </a:r>
          </a:p>
        </p:txBody>
      </p:sp>
      <p:sp>
        <p:nvSpPr>
          <p:cNvPr id="4" name="圆角矩形 3">
            <a:extLst>
              <a:ext uri="{FF2B5EF4-FFF2-40B4-BE49-F238E27FC236}">
                <a16:creationId xmlns:a16="http://schemas.microsoft.com/office/drawing/2014/main" id="{AA65F995-C6EC-E70F-60DD-34F7704E7A8A}"/>
              </a:ext>
            </a:extLst>
          </p:cNvPr>
          <p:cNvSpPr/>
          <p:nvPr/>
        </p:nvSpPr>
        <p:spPr>
          <a:xfrm>
            <a:off x="561642" y="2692197"/>
            <a:ext cx="3662150" cy="5040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2400" b="0" dirty="0"/>
              <a:t>Workflow Automation</a:t>
            </a:r>
          </a:p>
        </p:txBody>
      </p:sp>
      <p:sp>
        <p:nvSpPr>
          <p:cNvPr id="5" name="圆角矩形 4">
            <a:extLst>
              <a:ext uri="{FF2B5EF4-FFF2-40B4-BE49-F238E27FC236}">
                <a16:creationId xmlns:a16="http://schemas.microsoft.com/office/drawing/2014/main" id="{A53F6FB8-448C-CDC5-C563-498FBED4C208}"/>
              </a:ext>
            </a:extLst>
          </p:cNvPr>
          <p:cNvSpPr/>
          <p:nvPr/>
        </p:nvSpPr>
        <p:spPr>
          <a:xfrm>
            <a:off x="551384" y="4321823"/>
            <a:ext cx="3672408" cy="5040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2400" b="0" dirty="0"/>
              <a:t>End-to-end </a:t>
            </a:r>
            <a:r>
              <a:rPr kumimoji="1" lang="en-US" altLang="zh-CN" sz="2400" dirty="0">
                <a:latin typeface="Times New Roman" panose="02020603050405020304" pitchFamily="18" charset="0"/>
                <a:cs typeface="Times New Roman" panose="02020603050405020304" pitchFamily="18" charset="0"/>
              </a:rPr>
              <a:t>Differentiable</a:t>
            </a:r>
            <a:r>
              <a:rPr kumimoji="1" lang="en-US" altLang="zh-CN" sz="2400" b="0" dirty="0"/>
              <a:t> </a:t>
            </a:r>
          </a:p>
        </p:txBody>
      </p:sp>
      <p:sp>
        <p:nvSpPr>
          <p:cNvPr id="6" name="文本框 5">
            <a:extLst>
              <a:ext uri="{FF2B5EF4-FFF2-40B4-BE49-F238E27FC236}">
                <a16:creationId xmlns:a16="http://schemas.microsoft.com/office/drawing/2014/main" id="{FDA2FA8D-BD18-2042-8694-063513BFCA7A}"/>
              </a:ext>
            </a:extLst>
          </p:cNvPr>
          <p:cNvSpPr txBox="1"/>
          <p:nvPr/>
        </p:nvSpPr>
        <p:spPr>
          <a:xfrm>
            <a:off x="479376" y="1590635"/>
            <a:ext cx="1032044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zh-CN"/>
            </a:defPPr>
            <a:lvl1pPr defTabSz="412750" hangingPunct="0">
              <a:defRPr>
                <a:solidFill>
                  <a:srgbClr val="0432FF"/>
                </a:solidFill>
                <a:latin typeface="Helvetica Neue"/>
                <a:ea typeface="Helvetica Neue"/>
                <a:cs typeface="Helvetica Neue"/>
              </a:defRPr>
            </a:lvl1pPr>
          </a:lstStyle>
          <a:p>
            <a:pPr marL="285750" indent="-285750">
              <a:buFont typeface="Arial" panose="020B0604020202020204" pitchFamily="34" charset="0"/>
              <a:buChar char="•"/>
            </a:pPr>
            <a:r>
              <a:rPr lang="en-US" altLang="zh-CN" sz="2000" dirty="0">
                <a:solidFill>
                  <a:schemeClr val="tx1"/>
                </a:solidFill>
                <a:latin typeface="Times New Roman" panose="02020603050405020304" pitchFamily="18" charset="0"/>
                <a:ea typeface="Helvetica Neue" panose="02000503000000020004" pitchFamily="2" charset="0"/>
                <a:cs typeface="Times New Roman" panose="02020603050405020304" pitchFamily="18" charset="0"/>
              </a:rPr>
              <a:t>Chip: the surface integral equation solver</a:t>
            </a:r>
          </a:p>
          <a:p>
            <a:pPr marL="285750" indent="-285750">
              <a:buFont typeface="Arial" panose="020B0604020202020204" pitchFamily="34" charset="0"/>
              <a:buChar char="•"/>
            </a:pPr>
            <a:r>
              <a:rPr lang="en-US" altLang="zh-CN" sz="2000" dirty="0">
                <a:solidFill>
                  <a:schemeClr val="tx1"/>
                </a:solidFill>
                <a:latin typeface="Times New Roman" panose="02020603050405020304" pitchFamily="18" charset="0"/>
                <a:ea typeface="Helvetica Neue" panose="02000503000000020004" pitchFamily="2" charset="0"/>
                <a:cs typeface="Times New Roman" panose="02020603050405020304" pitchFamily="18" charset="0"/>
              </a:rPr>
              <a:t>Quantum</a:t>
            </a:r>
            <a:r>
              <a:rPr lang="zh-CN" altLang="en-US" sz="2000" dirty="0">
                <a:solidFill>
                  <a:schemeClr val="tx1"/>
                </a:solidFill>
                <a:latin typeface="Times New Roman" panose="02020603050405020304" pitchFamily="18" charset="0"/>
                <a:ea typeface="Helvetica Neue" panose="02000503000000020004" pitchFamily="2" charset="0"/>
                <a:cs typeface="Times New Roman" panose="02020603050405020304" pitchFamily="18" charset="0"/>
              </a:rPr>
              <a:t> </a:t>
            </a:r>
            <a:r>
              <a:rPr lang="en-US" altLang="zh-CN" sz="2000" dirty="0">
                <a:solidFill>
                  <a:schemeClr val="tx1"/>
                </a:solidFill>
                <a:latin typeface="Times New Roman" panose="02020603050405020304" pitchFamily="18" charset="0"/>
                <a:ea typeface="Helvetica Neue" panose="02000503000000020004" pitchFamily="2" charset="0"/>
                <a:cs typeface="Times New Roman" panose="02020603050405020304" pitchFamily="18" charset="0"/>
              </a:rPr>
              <a:t>control: the Trotterization solver</a:t>
            </a:r>
          </a:p>
        </p:txBody>
      </p:sp>
      <p:sp>
        <p:nvSpPr>
          <p:cNvPr id="7" name="文本框 6">
            <a:extLst>
              <a:ext uri="{FF2B5EF4-FFF2-40B4-BE49-F238E27FC236}">
                <a16:creationId xmlns:a16="http://schemas.microsoft.com/office/drawing/2014/main" id="{E8EF553F-B8D0-55B7-A5D1-25DACB3C1073}"/>
              </a:ext>
            </a:extLst>
          </p:cNvPr>
          <p:cNvSpPr txBox="1"/>
          <p:nvPr/>
        </p:nvSpPr>
        <p:spPr>
          <a:xfrm>
            <a:off x="503730" y="4941168"/>
            <a:ext cx="1032044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zh-CN"/>
            </a:defPPr>
            <a:lvl1pPr defTabSz="412750" hangingPunct="0">
              <a:defRPr>
                <a:solidFill>
                  <a:srgbClr val="0432FF"/>
                </a:solidFill>
                <a:latin typeface="Helvetica Neue"/>
                <a:ea typeface="Helvetica Neue"/>
                <a:cs typeface="Helvetica Neue"/>
              </a:defRPr>
            </a:lvl1pPr>
          </a:lstStyle>
          <a:p>
            <a:pPr marL="285750" indent="-285750">
              <a:buFont typeface="Arial" panose="020B0604020202020204" pitchFamily="34" charset="0"/>
              <a:buChar char="•"/>
            </a:pPr>
            <a:r>
              <a:rPr lang="en-US" altLang="zh-CN" sz="2000" dirty="0">
                <a:solidFill>
                  <a:schemeClr val="tx1"/>
                </a:solidFill>
                <a:latin typeface="Times New Roman" panose="02020603050405020304" pitchFamily="18" charset="0"/>
                <a:ea typeface="Helvetica Neue" panose="02000503000000020004" pitchFamily="2" charset="0"/>
                <a:cs typeface="Times New Roman" panose="02020603050405020304" pitchFamily="18" charset="0"/>
              </a:rPr>
              <a:t>All differentiable: layout simulation, qubit modeling, control simulation</a:t>
            </a:r>
          </a:p>
        </p:txBody>
      </p:sp>
      <p:sp>
        <p:nvSpPr>
          <p:cNvPr id="10" name="文本框 9">
            <a:extLst>
              <a:ext uri="{FF2B5EF4-FFF2-40B4-BE49-F238E27FC236}">
                <a16:creationId xmlns:a16="http://schemas.microsoft.com/office/drawing/2014/main" id="{AB6F4D57-0094-C7AA-E080-7EC70BCC72F5}"/>
              </a:ext>
            </a:extLst>
          </p:cNvPr>
          <p:cNvSpPr txBox="1"/>
          <p:nvPr/>
        </p:nvSpPr>
        <p:spPr>
          <a:xfrm>
            <a:off x="551384" y="3351058"/>
            <a:ext cx="1032044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zh-CN"/>
            </a:defPPr>
            <a:lvl1pPr defTabSz="412750" hangingPunct="0">
              <a:defRPr>
                <a:solidFill>
                  <a:srgbClr val="0432FF"/>
                </a:solidFill>
                <a:latin typeface="Helvetica Neue"/>
                <a:ea typeface="Helvetica Neue"/>
                <a:cs typeface="Helvetica Neue"/>
              </a:defRPr>
            </a:lvl1pPr>
          </a:lstStyle>
          <a:p>
            <a:pPr marL="342900" indent="-342900">
              <a:buFont typeface="Arial" panose="020B0604020202020204" pitchFamily="34" charset="0"/>
              <a:buChar char="•"/>
            </a:pPr>
            <a:r>
              <a:rPr lang="en-US" altLang="zh-CN" sz="2000" dirty="0">
                <a:solidFill>
                  <a:schemeClr val="tx1"/>
                </a:solidFill>
                <a:latin typeface="Times New Roman" panose="02020603050405020304" pitchFamily="18" charset="0"/>
                <a:ea typeface="Helvetica Neue" panose="02000503000000020004" pitchFamily="2" charset="0"/>
                <a:cs typeface="Times New Roman" panose="02020603050405020304" pitchFamily="18" charset="0"/>
              </a:rPr>
              <a:t>From the chip layout geometry to the performance goal function.</a:t>
            </a:r>
          </a:p>
        </p:txBody>
      </p:sp>
    </p:spTree>
    <p:custDataLst>
      <p:tags r:id="rId1"/>
    </p:custDataLst>
    <p:extLst>
      <p:ext uri="{BB962C8B-B14F-4D97-AF65-F5344CB8AC3E}">
        <p14:creationId xmlns:p14="http://schemas.microsoft.com/office/powerpoint/2010/main" val="964518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8FFC-CDD4-7D74-C684-5DC1B1A267C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圆角矩形 10">
                <a:extLst>
                  <a:ext uri="{FF2B5EF4-FFF2-40B4-BE49-F238E27FC236}">
                    <a16:creationId xmlns:a16="http://schemas.microsoft.com/office/drawing/2014/main" id="{5ABC4F20-BAAF-9703-27BA-426DF8F374FF}"/>
                  </a:ext>
                </a:extLst>
              </p:cNvPr>
              <p:cNvSpPr/>
              <p:nvPr/>
            </p:nvSpPr>
            <p:spPr>
              <a:xfrm>
                <a:off x="2713976" y="3958155"/>
                <a:ext cx="2160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Chip layout geometry </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1" name="圆角矩形 10">
                <a:extLst>
                  <a:ext uri="{FF2B5EF4-FFF2-40B4-BE49-F238E27FC236}">
                    <a16:creationId xmlns:a16="http://schemas.microsoft.com/office/drawing/2014/main" id="{5ABC4F20-BAAF-9703-27BA-426DF8F374FF}"/>
                  </a:ext>
                </a:extLst>
              </p:cNvPr>
              <p:cNvSpPr>
                <a:spLocks noRot="1" noChangeAspect="1" noMove="1" noResize="1" noEditPoints="1" noAdjustHandles="1" noChangeArrowheads="1" noChangeShapeType="1" noTextEdit="1"/>
              </p:cNvSpPr>
              <p:nvPr/>
            </p:nvSpPr>
            <p:spPr>
              <a:xfrm>
                <a:off x="2713976" y="3958155"/>
                <a:ext cx="2160000" cy="540000"/>
              </a:xfrm>
              <a:prstGeom prst="roundRect">
                <a:avLst/>
              </a:prstGeom>
              <a:blipFill>
                <a:blip r:embed="rId3"/>
                <a:stretch>
                  <a:fillRect t="-6818" b="-227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 name="圆角矩形 11">
                <a:extLst>
                  <a:ext uri="{FF2B5EF4-FFF2-40B4-BE49-F238E27FC236}">
                    <a16:creationId xmlns:a16="http://schemas.microsoft.com/office/drawing/2014/main" id="{90753143-1D38-9BA8-DA29-C6F619EA174E}"/>
                  </a:ext>
                </a:extLst>
              </p:cNvPr>
              <p:cNvSpPr/>
              <p:nvPr/>
            </p:nvSpPr>
            <p:spPr>
              <a:xfrm>
                <a:off x="2755072"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Circuit diagram</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2" name="圆角矩形 11">
                <a:extLst>
                  <a:ext uri="{FF2B5EF4-FFF2-40B4-BE49-F238E27FC236}">
                    <a16:creationId xmlns:a16="http://schemas.microsoft.com/office/drawing/2014/main" id="{90753143-1D38-9BA8-DA29-C6F619EA174E}"/>
                  </a:ext>
                </a:extLst>
              </p:cNvPr>
              <p:cNvSpPr>
                <a:spLocks noRot="1" noChangeAspect="1" noMove="1" noResize="1" noEditPoints="1" noAdjustHandles="1" noChangeArrowheads="1" noChangeShapeType="1" noTextEdit="1"/>
              </p:cNvSpPr>
              <p:nvPr/>
            </p:nvSpPr>
            <p:spPr>
              <a:xfrm>
                <a:off x="2755072" y="2371163"/>
                <a:ext cx="2016000" cy="540000"/>
              </a:xfrm>
              <a:prstGeom prst="round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圆角矩形 12">
                <a:extLst>
                  <a:ext uri="{FF2B5EF4-FFF2-40B4-BE49-F238E27FC236}">
                    <a16:creationId xmlns:a16="http://schemas.microsoft.com/office/drawing/2014/main" id="{3DCF6C78-4E7A-FD34-7B55-FD8012164E91}"/>
                  </a:ext>
                </a:extLst>
              </p:cNvPr>
              <p:cNvSpPr/>
              <p:nvPr/>
            </p:nvSpPr>
            <p:spPr>
              <a:xfrm>
                <a:off x="6035868"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Qubit Hamiltonian</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3" name="圆角矩形 12">
                <a:extLst>
                  <a:ext uri="{FF2B5EF4-FFF2-40B4-BE49-F238E27FC236}">
                    <a16:creationId xmlns:a16="http://schemas.microsoft.com/office/drawing/2014/main" id="{3DCF6C78-4E7A-FD34-7B55-FD8012164E91}"/>
                  </a:ext>
                </a:extLst>
              </p:cNvPr>
              <p:cNvSpPr>
                <a:spLocks noRot="1" noChangeAspect="1" noMove="1" noResize="1" noEditPoints="1" noAdjustHandles="1" noChangeArrowheads="1" noChangeShapeType="1" noTextEdit="1"/>
              </p:cNvSpPr>
              <p:nvPr/>
            </p:nvSpPr>
            <p:spPr>
              <a:xfrm>
                <a:off x="6035868" y="2371163"/>
                <a:ext cx="2016000" cy="540000"/>
              </a:xfrm>
              <a:prstGeom prst="round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圆角矩形 14">
                <a:extLst>
                  <a:ext uri="{FF2B5EF4-FFF2-40B4-BE49-F238E27FC236}">
                    <a16:creationId xmlns:a16="http://schemas.microsoft.com/office/drawing/2014/main" id="{B838190D-3073-C336-5B2E-37109901A28B}"/>
                  </a:ext>
                </a:extLst>
              </p:cNvPr>
              <p:cNvSpPr/>
              <p:nvPr/>
            </p:nvSpPr>
            <p:spPr>
              <a:xfrm>
                <a:off x="9815643" y="3149557"/>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Performance goal</a:t>
                </a:r>
              </a:p>
              <a:p>
                <a:pPr/>
                <a14:m>
                  <m:oMathPara xmlns:m="http://schemas.openxmlformats.org/officeDocument/2006/math">
                    <m:oMathParaPr>
                      <m:jc m:val="centerGroup"/>
                    </m:oMathParaPr>
                    <m:oMath xmlns:m="http://schemas.openxmlformats.org/officeDocument/2006/math">
                      <m:r>
                        <a:rPr kumimoji="1" lang="en-US" altLang="zh-CN" sz="1600" i="1">
                          <a:latin typeface="Cambria Math" panose="02040503050406030204" pitchFamily="18" charset="0"/>
                        </a:rPr>
                        <m:t>ℒ</m:t>
                      </m:r>
                      <m:d>
                        <m:dPr>
                          <m:ctrlPr>
                            <a:rPr kumimoji="1" lang="en-US" altLang="zh-CN" sz="1600" i="1" smtClean="0">
                              <a:latin typeface="Cambria Math" panose="02040503050406030204" pitchFamily="18" charset="0"/>
                            </a:rPr>
                          </m:ctrlPr>
                        </m:dPr>
                        <m:e>
                          <m:r>
                            <a:rPr kumimoji="1" lang="en-US" altLang="zh-CN" sz="1600" i="1">
                              <a:latin typeface="Cambria Math" panose="02040503050406030204" pitchFamily="18" charset="0"/>
                            </a:rPr>
                            <m:t>𝑈</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𝜓</m:t>
                              </m:r>
                            </m:e>
                            <m:sub>
                              <m:r>
                                <a:rPr kumimoji="1" lang="en-US" altLang="zh-CN" sz="1600" i="1">
                                  <a:latin typeface="Cambria Math" panose="02040503050406030204" pitchFamily="18" charset="0"/>
                                </a:rPr>
                                <m:t>0</m:t>
                              </m:r>
                            </m:sub>
                          </m:sSub>
                        </m:e>
                      </m:d>
                    </m:oMath>
                  </m:oMathPara>
                </a14:m>
                <a:endParaRPr kumimoji="1" lang="en-US" altLang="zh-CN" sz="1600" b="0" dirty="0"/>
              </a:p>
            </p:txBody>
          </p:sp>
        </mc:Choice>
        <mc:Fallback xmlns="">
          <p:sp>
            <p:nvSpPr>
              <p:cNvPr id="15" name="圆角矩形 14">
                <a:extLst>
                  <a:ext uri="{FF2B5EF4-FFF2-40B4-BE49-F238E27FC236}">
                    <a16:creationId xmlns:a16="http://schemas.microsoft.com/office/drawing/2014/main" id="{B838190D-3073-C336-5B2E-37109901A28B}"/>
                  </a:ext>
                </a:extLst>
              </p:cNvPr>
              <p:cNvSpPr>
                <a:spLocks noRot="1" noChangeAspect="1" noMove="1" noResize="1" noEditPoints="1" noAdjustHandles="1" noChangeArrowheads="1" noChangeShapeType="1" noTextEdit="1"/>
              </p:cNvSpPr>
              <p:nvPr/>
            </p:nvSpPr>
            <p:spPr>
              <a:xfrm>
                <a:off x="9815643" y="3149557"/>
                <a:ext cx="2016000" cy="540000"/>
              </a:xfrm>
              <a:prstGeom prst="round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圆角矩形 15">
                <a:extLst>
                  <a:ext uri="{FF2B5EF4-FFF2-40B4-BE49-F238E27FC236}">
                    <a16:creationId xmlns:a16="http://schemas.microsoft.com/office/drawing/2014/main" id="{166B9C79-9CBF-75D7-AC68-4A9619CDB1B3}"/>
                  </a:ext>
                </a:extLst>
              </p:cNvPr>
              <p:cNvSpPr/>
              <p:nvPr/>
            </p:nvSpPr>
            <p:spPr>
              <a:xfrm>
                <a:off x="6057808" y="3973035"/>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Control pulse</a:t>
                </a:r>
              </a:p>
              <a:p>
                <a:pPr/>
                <a14:m>
                  <m:oMathPara xmlns:m="http://schemas.openxmlformats.org/officeDocument/2006/math">
                    <m:oMathParaPr>
                      <m:jc m:val="centerGroup"/>
                    </m:oMathParaPr>
                    <m:oMath xmlns:m="http://schemas.openxmlformats.org/officeDocument/2006/math">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1</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2</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3</m:t>
                          </m:r>
                        </m:sub>
                      </m:sSub>
                      <m:r>
                        <a:rPr kumimoji="1" lang="en-US" altLang="zh-CN" sz="1600">
                          <a:latin typeface="Cambria Math" panose="02040503050406030204" pitchFamily="18" charset="0"/>
                        </a:rPr>
                        <m:t>,⋯</m:t>
                      </m:r>
                    </m:oMath>
                  </m:oMathPara>
                </a14:m>
                <a:endParaRPr kumimoji="1" lang="en-US" altLang="zh-CN" sz="1600" dirty="0"/>
              </a:p>
            </p:txBody>
          </p:sp>
        </mc:Choice>
        <mc:Fallback xmlns="">
          <p:sp>
            <p:nvSpPr>
              <p:cNvPr id="16" name="圆角矩形 15">
                <a:extLst>
                  <a:ext uri="{FF2B5EF4-FFF2-40B4-BE49-F238E27FC236}">
                    <a16:creationId xmlns:a16="http://schemas.microsoft.com/office/drawing/2014/main" id="{166B9C79-9CBF-75D7-AC68-4A9619CDB1B3}"/>
                  </a:ext>
                </a:extLst>
              </p:cNvPr>
              <p:cNvSpPr>
                <a:spLocks noRot="1" noChangeAspect="1" noMove="1" noResize="1" noEditPoints="1" noAdjustHandles="1" noChangeArrowheads="1" noChangeShapeType="1" noTextEdit="1"/>
              </p:cNvSpPr>
              <p:nvPr/>
            </p:nvSpPr>
            <p:spPr>
              <a:xfrm>
                <a:off x="6057808" y="3973035"/>
                <a:ext cx="2016000" cy="540000"/>
              </a:xfrm>
              <a:prstGeom prst="roundRect">
                <a:avLst/>
              </a:prstGeom>
              <a:blipFill>
                <a:blip r:embed="rId8"/>
                <a:stretch>
                  <a:fillRect/>
                </a:stretch>
              </a:blipFill>
            </p:spPr>
            <p:txBody>
              <a:bodyPr/>
              <a:lstStyle/>
              <a:p>
                <a:r>
                  <a:rPr lang="zh-CN" altLang="en-US">
                    <a:noFill/>
                  </a:rPr>
                  <a:t> </a:t>
                </a:r>
              </a:p>
            </p:txBody>
          </p:sp>
        </mc:Fallback>
      </mc:AlternateContent>
      <p:sp>
        <p:nvSpPr>
          <p:cNvPr id="17" name="右箭头 16">
            <a:extLst>
              <a:ext uri="{FF2B5EF4-FFF2-40B4-BE49-F238E27FC236}">
                <a16:creationId xmlns:a16="http://schemas.microsoft.com/office/drawing/2014/main" id="{F8750AFF-212F-6D8F-EF05-C756B8847402}"/>
              </a:ext>
            </a:extLst>
          </p:cNvPr>
          <p:cNvSpPr/>
          <p:nvPr/>
        </p:nvSpPr>
        <p:spPr>
          <a:xfrm rot="16200000">
            <a:off x="3323751" y="3350555"/>
            <a:ext cx="900000"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文本框 18">
            <a:extLst>
              <a:ext uri="{FF2B5EF4-FFF2-40B4-BE49-F238E27FC236}">
                <a16:creationId xmlns:a16="http://schemas.microsoft.com/office/drawing/2014/main" id="{278060CB-EF18-3BA0-3D5F-1E4F13FF08C9}"/>
              </a:ext>
            </a:extLst>
          </p:cNvPr>
          <p:cNvSpPr txBox="1"/>
          <p:nvPr/>
        </p:nvSpPr>
        <p:spPr>
          <a:xfrm>
            <a:off x="2671981" y="3127169"/>
            <a:ext cx="1195826" cy="584775"/>
          </a:xfrm>
          <a:prstGeom prst="rect">
            <a:avLst/>
          </a:prstGeom>
          <a:noFill/>
        </p:spPr>
        <p:txBody>
          <a:bodyPr wrap="square" rtlCol="0">
            <a:spAutoFit/>
          </a:bodyPr>
          <a:lstStyle/>
          <a:p>
            <a:r>
              <a:rPr kumimoji="1" lang="en-US" altLang="zh-CN" sz="1600" dirty="0"/>
              <a:t>EM field simulation</a:t>
            </a:r>
            <a:endParaRPr kumimoji="1" lang="zh-CN" altLang="en-US" sz="1600" dirty="0"/>
          </a:p>
        </p:txBody>
      </p:sp>
      <p:sp>
        <p:nvSpPr>
          <p:cNvPr id="21" name="右箭头 20">
            <a:extLst>
              <a:ext uri="{FF2B5EF4-FFF2-40B4-BE49-F238E27FC236}">
                <a16:creationId xmlns:a16="http://schemas.microsoft.com/office/drawing/2014/main" id="{373178A8-C907-980C-ABB5-892CEE31C49A}"/>
              </a:ext>
            </a:extLst>
          </p:cNvPr>
          <p:cNvSpPr/>
          <p:nvPr/>
        </p:nvSpPr>
        <p:spPr>
          <a:xfrm>
            <a:off x="4835861" y="256916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140CD11B-D535-5344-65A4-EA5B68E7D26A}"/>
              </a:ext>
            </a:extLst>
          </p:cNvPr>
          <p:cNvSpPr txBox="1"/>
          <p:nvPr/>
        </p:nvSpPr>
        <p:spPr>
          <a:xfrm>
            <a:off x="7340594" y="3207524"/>
            <a:ext cx="1001477" cy="584775"/>
          </a:xfrm>
          <a:prstGeom prst="rect">
            <a:avLst/>
          </a:prstGeom>
          <a:noFill/>
        </p:spPr>
        <p:txBody>
          <a:bodyPr wrap="square" rtlCol="0">
            <a:spAutoFit/>
          </a:bodyPr>
          <a:lstStyle/>
          <a:p>
            <a:r>
              <a:rPr kumimoji="1" lang="en-US" altLang="zh-CN" sz="1600" dirty="0"/>
              <a:t>Time evolution</a:t>
            </a:r>
            <a:endParaRPr kumimoji="1" lang="zh-CN" altLang="en-US" sz="1600" dirty="0"/>
          </a:p>
        </p:txBody>
      </p:sp>
      <p:sp>
        <p:nvSpPr>
          <p:cNvPr id="28" name="右箭头 27">
            <a:extLst>
              <a:ext uri="{FF2B5EF4-FFF2-40B4-BE49-F238E27FC236}">
                <a16:creationId xmlns:a16="http://schemas.microsoft.com/office/drawing/2014/main" id="{52139FA6-F184-184C-4E16-586552BCADA6}"/>
              </a:ext>
            </a:extLst>
          </p:cNvPr>
          <p:cNvSpPr/>
          <p:nvPr/>
        </p:nvSpPr>
        <p:spPr>
          <a:xfrm>
            <a:off x="8611182" y="334428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 name="图片 2" descr="图示, 示意图&#10;&#10;描述已自动生成">
            <a:extLst>
              <a:ext uri="{FF2B5EF4-FFF2-40B4-BE49-F238E27FC236}">
                <a16:creationId xmlns:a16="http://schemas.microsoft.com/office/drawing/2014/main" id="{4D63EFD9-2E8F-4B80-51A7-C8997E1E3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0571" y="3795130"/>
            <a:ext cx="2619162" cy="1800000"/>
          </a:xfrm>
          <a:prstGeom prst="rect">
            <a:avLst/>
          </a:prstGeom>
        </p:spPr>
      </p:pic>
      <p:sp>
        <p:nvSpPr>
          <p:cNvPr id="4" name="右大括号 3">
            <a:extLst>
              <a:ext uri="{FF2B5EF4-FFF2-40B4-BE49-F238E27FC236}">
                <a16:creationId xmlns:a16="http://schemas.microsoft.com/office/drawing/2014/main" id="{D8CA2DBE-0472-2E6C-9231-ABD06E71FBA0}"/>
              </a:ext>
            </a:extLst>
          </p:cNvPr>
          <p:cNvSpPr/>
          <p:nvPr/>
        </p:nvSpPr>
        <p:spPr>
          <a:xfrm>
            <a:off x="8127630" y="2678289"/>
            <a:ext cx="396000" cy="1512000"/>
          </a:xfrm>
          <a:prstGeom prst="rightBrace">
            <a:avLst/>
          </a:prstGeom>
          <a:ln w="76200">
            <a:solidFill>
              <a:srgbClr val="0000FF"/>
            </a:solidFill>
            <a:tailEnd type="none"/>
          </a:ln>
          <a:scene3d>
            <a:camera prst="orthographicFront"/>
            <a:lightRig rig="threePt" dir="t"/>
          </a:scene3d>
          <a:sp3d extrusionH="76200" contourW="12700">
            <a:extrusionClr>
              <a:srgbClr val="0000FF"/>
            </a:extrusionClr>
            <a:contourClr>
              <a:srgbClr val="0000FF"/>
            </a:contourClr>
          </a:sp3d>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zh-CN" altLang="en-US"/>
          </a:p>
        </p:txBody>
      </p:sp>
      <p:pic>
        <p:nvPicPr>
          <p:cNvPr id="5" name="图片 74">
            <a:extLst>
              <a:ext uri="{FF2B5EF4-FFF2-40B4-BE49-F238E27FC236}">
                <a16:creationId xmlns:a16="http://schemas.microsoft.com/office/drawing/2014/main" id="{9CDFAB80-3916-529A-7472-8C6D72211AF6}"/>
              </a:ext>
            </a:extLst>
          </p:cNvPr>
          <p:cNvPicPr>
            <a:picLocks noChangeAspect="1"/>
          </p:cNvPicPr>
          <p:nvPr/>
        </p:nvPicPr>
        <p:blipFill rotWithShape="1">
          <a:blip r:embed="rId10">
            <a:extLst>
              <a:ext uri="{28A0092B-C50C-407E-A947-70E740481C1C}">
                <a14:useLocalDpi xmlns:a14="http://schemas.microsoft.com/office/drawing/2010/main" val="0"/>
              </a:ext>
            </a:extLst>
          </a:blip>
          <a:srcRect l="35771" t="21192" r="35742" b="28909"/>
          <a:stretch/>
        </p:blipFill>
        <p:spPr>
          <a:xfrm flipV="1">
            <a:off x="532618" y="3629818"/>
            <a:ext cx="2160000" cy="1936761"/>
          </a:xfrm>
          <a:prstGeom prst="rect">
            <a:avLst/>
          </a:prstGeom>
        </p:spPr>
      </p:pic>
      <p:pic>
        <p:nvPicPr>
          <p:cNvPr id="6" name="图片 1">
            <a:extLst>
              <a:ext uri="{FF2B5EF4-FFF2-40B4-BE49-F238E27FC236}">
                <a16:creationId xmlns:a16="http://schemas.microsoft.com/office/drawing/2014/main" id="{A179999E-735E-14EE-5E3A-2CB7A81299B6}"/>
              </a:ext>
            </a:extLst>
          </p:cNvPr>
          <p:cNvPicPr>
            <a:picLocks noChangeAspect="1"/>
          </p:cNvPicPr>
          <p:nvPr/>
        </p:nvPicPr>
        <p:blipFill rotWithShape="1">
          <a:blip r:embed="rId11">
            <a:extLst>
              <a:ext uri="{28A0092B-C50C-407E-A947-70E740481C1C}">
                <a14:useLocalDpi xmlns:a14="http://schemas.microsoft.com/office/drawing/2010/main"/>
              </a:ext>
            </a:extLst>
          </a:blip>
          <a:srcRect l="4081" t="2997" r="3908" b="6992"/>
          <a:stretch/>
        </p:blipFill>
        <p:spPr>
          <a:xfrm>
            <a:off x="161191" y="1807683"/>
            <a:ext cx="2556000" cy="1666959"/>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D6F763B-18FF-73C2-0253-E013632C3535}"/>
                  </a:ext>
                </a:extLst>
              </p:cNvPr>
              <p:cNvSpPr txBox="1"/>
              <p:nvPr/>
            </p:nvSpPr>
            <p:spPr>
              <a:xfrm>
                <a:off x="5182679" y="1634936"/>
                <a:ext cx="3484384" cy="625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chip</m:t>
                          </m:r>
                        </m:sub>
                      </m:sSub>
                      <m:d>
                        <m:dPr>
                          <m:ctrlPr>
                            <a:rPr lang="en-US" altLang="zh-CN" sz="1600" i="1" smtClean="0">
                              <a:ln w="0">
                                <a:noFill/>
                              </a:ln>
                              <a:effectLst/>
                              <a:latin typeface="Cambria Math" panose="02040503050406030204" pitchFamily="18" charset="0"/>
                              <a:sym typeface="Calibri"/>
                            </a:rPr>
                          </m:ctrlPr>
                        </m:dPr>
                        <m:e>
                          <m:acc>
                            <m:accPr>
                              <m:chr m:val="⃑"/>
                              <m:ctrlPr>
                                <a:rPr lang="en-US" altLang="zh-CN" sz="1600" i="1" smtClean="0">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h</m:t>
                              </m:r>
                            </m:e>
                          </m:acc>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sub>
                        <m:sup/>
                        <m:e>
                          <m:sSubSup>
                            <m:sSubSupPr>
                              <m:ctrlPr>
                                <a:rPr lang="en-US" altLang="zh-CN" sz="1600" b="0" i="1" smtClean="0">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sub>
                            <m:sup>
                              <m:d>
                                <m:dPr>
                                  <m:ctrlPr>
                                    <a:rPr lang="en-US" altLang="zh-CN" sz="1600" i="1" smtClean="0">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1</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r>
                            <a:rPr lang="en-US" altLang="zh-CN" sz="1600" i="1">
                              <a:ln w="0">
                                <a:noFill/>
                              </a:ln>
                              <a:effectLst/>
                              <a:latin typeface="Cambria Math" panose="02040503050406030204" pitchFamily="18" charset="0"/>
                              <a:sym typeface="Calibri"/>
                            </a:rPr>
                            <m:t>,</m:t>
                          </m:r>
                          <m:r>
                            <a:rPr lang="en-US" altLang="zh-CN" sz="1600" i="1">
                              <a:ln w="0">
                                <a:noFill/>
                              </a:ln>
                              <a:effectLst/>
                              <a:latin typeface="Cambria Math" panose="02040503050406030204" pitchFamily="18" charset="0"/>
                              <a:sym typeface="Calibri"/>
                            </a:rPr>
                            <m:t>𝑗</m:t>
                          </m:r>
                        </m:sub>
                        <m:sup/>
                        <m:e>
                          <m:sSubSup>
                            <m:sSubSupPr>
                              <m:ctrlPr>
                                <a:rPr lang="en-US" altLang="zh-CN" sz="1600" i="1">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r>
                                <a:rPr lang="en-US" altLang="zh-CN" sz="1600" b="0" i="1" smtClean="0">
                                  <a:ln w="0">
                                    <a:noFill/>
                                  </a:ln>
                                  <a:effectLst/>
                                  <a:latin typeface="Cambria Math" panose="02040503050406030204" pitchFamily="18" charset="0"/>
                                  <a:sym typeface="Calibri"/>
                                </a:rPr>
                                <m:t>𝑗</m:t>
                              </m:r>
                            </m:sub>
                            <m:sup>
                              <m:d>
                                <m:dPr>
                                  <m:ctrlPr>
                                    <a:rPr lang="en-US" altLang="zh-CN" sz="1600" i="1">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2</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7" name="文本框 6">
                <a:extLst>
                  <a:ext uri="{FF2B5EF4-FFF2-40B4-BE49-F238E27FC236}">
                    <a16:creationId xmlns:a16="http://schemas.microsoft.com/office/drawing/2014/main" id="{FD6F763B-18FF-73C2-0253-E013632C3535}"/>
                  </a:ext>
                </a:extLst>
              </p:cNvPr>
              <p:cNvSpPr txBox="1">
                <a:spLocks noRot="1" noChangeAspect="1" noMove="1" noResize="1" noEditPoints="1" noAdjustHandles="1" noChangeArrowheads="1" noChangeShapeType="1" noTextEdit="1"/>
              </p:cNvSpPr>
              <p:nvPr/>
            </p:nvSpPr>
            <p:spPr>
              <a:xfrm>
                <a:off x="5182679" y="1634936"/>
                <a:ext cx="3484384" cy="625364"/>
              </a:xfrm>
              <a:prstGeom prst="rect">
                <a:avLst/>
              </a:prstGeom>
              <a:blipFill>
                <a:blip r:embed="rId12"/>
                <a:stretch>
                  <a:fillRect t="-139216" b="-190196"/>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500E9D9-B268-ABF9-0DB8-B3885EF604C8}"/>
                  </a:ext>
                </a:extLst>
              </p:cNvPr>
              <p:cNvSpPr txBox="1"/>
              <p:nvPr/>
            </p:nvSpPr>
            <p:spPr>
              <a:xfrm>
                <a:off x="5430105" y="4616782"/>
                <a:ext cx="3320866" cy="597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control</m:t>
                          </m:r>
                        </m:sub>
                      </m:sSub>
                      <m:d>
                        <m:dPr>
                          <m:ctrlPr>
                            <a:rPr lang="en-US" altLang="zh-CN" sz="1600" b="0" i="1" smtClean="0">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r>
                            <a:rPr lang="en-US" altLang="zh-CN" sz="1600" i="1">
                              <a:ln w="0">
                                <a:noFill/>
                              </a:ln>
                              <a:effectLst/>
                              <a:latin typeface="Cambria Math" panose="02040503050406030204" pitchFamily="18" charset="0"/>
                              <a:sym typeface="Calibri"/>
                            </a:rPr>
                            <m:t>,</m:t>
                          </m:r>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𝑘</m:t>
                          </m:r>
                        </m:sub>
                        <m:sup/>
                        <m:e>
                          <m:sSub>
                            <m:sSubPr>
                              <m:ctrlPr>
                                <a:rPr lang="en-US" altLang="zh-CN" sz="1600" i="1">
                                  <a:ln w="0">
                                    <a:noFill/>
                                  </a:ln>
                                  <a:effectLst/>
                                  <a:latin typeface="Cambria Math" panose="02040503050406030204" pitchFamily="18" charset="0"/>
                                  <a:sym typeface="Calibri"/>
                                </a:rPr>
                              </m:ctrlPr>
                            </m:sSubPr>
                            <m:e>
                              <m:r>
                                <a:rPr lang="en-US" altLang="zh-CN" sz="1600" i="1">
                                  <a:ln w="0">
                                    <a:noFill/>
                                  </a:ln>
                                  <a:effectLst/>
                                  <a:latin typeface="Cambria Math" panose="02040503050406030204" pitchFamily="18" charset="0"/>
                                  <a:sym typeface="Calibri"/>
                                </a:rPr>
                                <m:t>𝐹</m:t>
                              </m:r>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sSub>
                            <m:sSubPr>
                              <m:ctrlPr>
                                <a:rPr lang="en-US" altLang="zh-CN" sz="1600" i="1">
                                  <a:ln w="0">
                                    <a:noFill/>
                                  </a:ln>
                                  <a:effectLst/>
                                  <a:latin typeface="Cambria Math" panose="02040503050406030204" pitchFamily="18" charset="0"/>
                                  <a:sym typeface="Calibri"/>
                                </a:rPr>
                              </m:ctrlPr>
                            </m:sSub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𝐷</m:t>
                                  </m:r>
                                </m:e>
                              </m:acc>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9" name="文本框 8">
                <a:extLst>
                  <a:ext uri="{FF2B5EF4-FFF2-40B4-BE49-F238E27FC236}">
                    <a16:creationId xmlns:a16="http://schemas.microsoft.com/office/drawing/2014/main" id="{0500E9D9-B268-ABF9-0DB8-B3885EF604C8}"/>
                  </a:ext>
                </a:extLst>
              </p:cNvPr>
              <p:cNvSpPr txBox="1">
                <a:spLocks noRot="1" noChangeAspect="1" noMove="1" noResize="1" noEditPoints="1" noAdjustHandles="1" noChangeArrowheads="1" noChangeShapeType="1" noTextEdit="1"/>
              </p:cNvSpPr>
              <p:nvPr/>
            </p:nvSpPr>
            <p:spPr>
              <a:xfrm>
                <a:off x="5430105" y="4616782"/>
                <a:ext cx="3320866" cy="597471"/>
              </a:xfrm>
              <a:prstGeom prst="rect">
                <a:avLst/>
              </a:prstGeom>
              <a:blipFill>
                <a:blip r:embed="rId13"/>
                <a:stretch>
                  <a:fillRect l="-380" t="-147917" b="-206250"/>
                </a:stretch>
              </a:blipFill>
              <a:ln w="12700" cap="flat">
                <a:noFill/>
                <a:miter lim="400000"/>
              </a:ln>
              <a:effec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1E108B48-E6E6-7093-2B7B-9D80CDDD82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0056" y="5233077"/>
            <a:ext cx="1944019" cy="1148251"/>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F8DF4C6-C500-90E3-8E71-6E9CD28EB3AC}"/>
                  </a:ext>
                </a:extLst>
              </p:cNvPr>
              <p:cNvSpPr txBox="1"/>
              <p:nvPr/>
            </p:nvSpPr>
            <p:spPr>
              <a:xfrm>
                <a:off x="5621493" y="5542595"/>
                <a:ext cx="76253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sSub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𝐹</m:t>
                          </m:r>
                        </m:e>
                        <m:sub>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𝑘</m:t>
                          </m:r>
                        </m:sub>
                      </m:sSub>
                      <m:d>
                        <m:dPr>
                          <m:ctrlPr>
                            <a:rPr lang="en-US" altLang="zh-CN" sz="1600" i="1">
                              <a:ln w="0">
                                <a:noFill/>
                              </a:ln>
                              <a:effectLst>
                                <a:outerShdw blurRad="38100" dist="19050" dir="2700000" algn="tl" rotWithShape="0">
                                  <a:schemeClr val="dk1">
                                    <a:alpha val="40000"/>
                                  </a:schemeClr>
                                </a:outerShdw>
                              </a:effectLst>
                              <a:latin typeface="Cambria Math" panose="02040503050406030204" pitchFamily="18" charset="0"/>
                              <a:sym typeface="Calibri"/>
                            </a:rPr>
                          </m:ctrlPr>
                        </m:dPr>
                        <m:e>
                          <m:acc>
                            <m:accPr>
                              <m:chr m:val="⃑"/>
                              <m:ctrlPr>
                                <a:rPr lang="en-US" altLang="zh-CN" sz="160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acc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𝑔</m:t>
                              </m:r>
                            </m:e>
                          </m:acc>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m:t>
                          </m:r>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𝑡</m:t>
                          </m:r>
                        </m:e>
                      </m:d>
                    </m:oMath>
                  </m:oMathPara>
                </a14:m>
                <a:endParaRPr lang="zh-CN" altLang="en-US" sz="1600" dirty="0"/>
              </a:p>
            </p:txBody>
          </p:sp>
        </mc:Choice>
        <mc:Fallback xmlns="">
          <p:sp>
            <p:nvSpPr>
              <p:cNvPr id="18" name="文本框 17">
                <a:extLst>
                  <a:ext uri="{FF2B5EF4-FFF2-40B4-BE49-F238E27FC236}">
                    <a16:creationId xmlns:a16="http://schemas.microsoft.com/office/drawing/2014/main" id="{9F8DF4C6-C500-90E3-8E71-6E9CD28EB3AC}"/>
                  </a:ext>
                </a:extLst>
              </p:cNvPr>
              <p:cNvSpPr txBox="1">
                <a:spLocks noRot="1" noChangeAspect="1" noMove="1" noResize="1" noEditPoints="1" noAdjustHandles="1" noChangeArrowheads="1" noChangeShapeType="1" noTextEdit="1"/>
              </p:cNvSpPr>
              <p:nvPr/>
            </p:nvSpPr>
            <p:spPr>
              <a:xfrm>
                <a:off x="5621493" y="5542595"/>
                <a:ext cx="762539" cy="338554"/>
              </a:xfrm>
              <a:prstGeom prst="rect">
                <a:avLst/>
              </a:prstGeom>
              <a:blipFill>
                <a:blip r:embed="rId15"/>
                <a:stretch>
                  <a:fillRect t="-3571" b="-7143"/>
                </a:stretch>
              </a:blipFill>
            </p:spPr>
            <p:txBody>
              <a:bodyPr/>
              <a:lstStyle/>
              <a:p>
                <a:r>
                  <a:rPr lang="zh-CN" altLang="en-US">
                    <a:noFill/>
                  </a:rPr>
                  <a:t> </a:t>
                </a:r>
              </a:p>
            </p:txBody>
          </p:sp>
        </mc:Fallback>
      </mc:AlternateContent>
      <p:sp>
        <p:nvSpPr>
          <p:cNvPr id="2" name="01">
            <a:extLst>
              <a:ext uri="{FF2B5EF4-FFF2-40B4-BE49-F238E27FC236}">
                <a16:creationId xmlns:a16="http://schemas.microsoft.com/office/drawing/2014/main" id="{868CA7D7-CB74-122F-BFF4-C9305F4A26A4}"/>
              </a:ext>
            </a:extLst>
          </p:cNvPr>
          <p:cNvSpPr txBox="1"/>
          <p:nvPr/>
        </p:nvSpPr>
        <p:spPr>
          <a:xfrm>
            <a:off x="119336" y="0"/>
            <a:ext cx="388843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l"/>
            <a:r>
              <a:rPr lang="en-US" altLang="zh-CN" sz="28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Gradient Optimization</a:t>
            </a:r>
            <a:endParaRPr sz="28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L 形 7">
            <a:extLst>
              <a:ext uri="{FF2B5EF4-FFF2-40B4-BE49-F238E27FC236}">
                <a16:creationId xmlns:a16="http://schemas.microsoft.com/office/drawing/2014/main" id="{6FA3F20B-1D39-5C56-9009-B1BBDB83462D}"/>
              </a:ext>
            </a:extLst>
          </p:cNvPr>
          <p:cNvSpPr/>
          <p:nvPr/>
        </p:nvSpPr>
        <p:spPr>
          <a:xfrm rot="5400000">
            <a:off x="2394912" y="-699010"/>
            <a:ext cx="3993181" cy="8632745"/>
          </a:xfrm>
          <a:custGeom>
            <a:avLst/>
            <a:gdLst>
              <a:gd name="connsiteX0" fmla="*/ 0 w 4322532"/>
              <a:gd name="connsiteY0" fmla="*/ 0 h 4824536"/>
              <a:gd name="connsiteX1" fmla="*/ 2161266 w 4322532"/>
              <a:gd name="connsiteY1" fmla="*/ 0 h 4824536"/>
              <a:gd name="connsiteX2" fmla="*/ 2161266 w 4322532"/>
              <a:gd name="connsiteY2" fmla="*/ 2663270 h 4824536"/>
              <a:gd name="connsiteX3" fmla="*/ 4322532 w 4322532"/>
              <a:gd name="connsiteY3" fmla="*/ 2663270 h 4824536"/>
              <a:gd name="connsiteX4" fmla="*/ 4322532 w 4322532"/>
              <a:gd name="connsiteY4" fmla="*/ 4824536 h 4824536"/>
              <a:gd name="connsiteX5" fmla="*/ 0 w 4322532"/>
              <a:gd name="connsiteY5" fmla="*/ 4824536 h 4824536"/>
              <a:gd name="connsiteX6" fmla="*/ 0 w 4322532"/>
              <a:gd name="connsiteY6" fmla="*/ 0 h 4824536"/>
              <a:gd name="connsiteX0" fmla="*/ 0 w 4322532"/>
              <a:gd name="connsiteY0" fmla="*/ 0 h 4824536"/>
              <a:gd name="connsiteX1" fmla="*/ 2161266 w 4322532"/>
              <a:gd name="connsiteY1" fmla="*/ 0 h 4824536"/>
              <a:gd name="connsiteX2" fmla="*/ 2182782 w 4322532"/>
              <a:gd name="connsiteY2" fmla="*/ 2372814 h 4824536"/>
              <a:gd name="connsiteX3" fmla="*/ 4322532 w 4322532"/>
              <a:gd name="connsiteY3" fmla="*/ 2663270 h 4824536"/>
              <a:gd name="connsiteX4" fmla="*/ 4322532 w 4322532"/>
              <a:gd name="connsiteY4" fmla="*/ 4824536 h 4824536"/>
              <a:gd name="connsiteX5" fmla="*/ 0 w 4322532"/>
              <a:gd name="connsiteY5" fmla="*/ 4824536 h 4824536"/>
              <a:gd name="connsiteX6" fmla="*/ 0 w 4322532"/>
              <a:gd name="connsiteY6" fmla="*/ 0 h 4824536"/>
              <a:gd name="connsiteX0" fmla="*/ 0 w 4322532"/>
              <a:gd name="connsiteY0" fmla="*/ 1333948 h 6158484"/>
              <a:gd name="connsiteX1" fmla="*/ 2139750 w 4322532"/>
              <a:gd name="connsiteY1" fmla="*/ 0 h 6158484"/>
              <a:gd name="connsiteX2" fmla="*/ 2182782 w 4322532"/>
              <a:gd name="connsiteY2" fmla="*/ 3706762 h 6158484"/>
              <a:gd name="connsiteX3" fmla="*/ 4322532 w 4322532"/>
              <a:gd name="connsiteY3" fmla="*/ 3997218 h 6158484"/>
              <a:gd name="connsiteX4" fmla="*/ 4322532 w 4322532"/>
              <a:gd name="connsiteY4" fmla="*/ 6158484 h 6158484"/>
              <a:gd name="connsiteX5" fmla="*/ 0 w 4322532"/>
              <a:gd name="connsiteY5" fmla="*/ 6158484 h 6158484"/>
              <a:gd name="connsiteX6" fmla="*/ 0 w 4322532"/>
              <a:gd name="connsiteY6" fmla="*/ 1333948 h 6158484"/>
              <a:gd name="connsiteX0" fmla="*/ 0 w 4322532"/>
              <a:gd name="connsiteY0" fmla="*/ 0 h 6190757"/>
              <a:gd name="connsiteX1" fmla="*/ 2139750 w 4322532"/>
              <a:gd name="connsiteY1" fmla="*/ 32273 h 6190757"/>
              <a:gd name="connsiteX2" fmla="*/ 2182782 w 4322532"/>
              <a:gd name="connsiteY2" fmla="*/ 3739035 h 6190757"/>
              <a:gd name="connsiteX3" fmla="*/ 4322532 w 4322532"/>
              <a:gd name="connsiteY3" fmla="*/ 4029491 h 6190757"/>
              <a:gd name="connsiteX4" fmla="*/ 4322532 w 4322532"/>
              <a:gd name="connsiteY4" fmla="*/ 6190757 h 6190757"/>
              <a:gd name="connsiteX5" fmla="*/ 0 w 4322532"/>
              <a:gd name="connsiteY5" fmla="*/ 6190757 h 6190757"/>
              <a:gd name="connsiteX6" fmla="*/ 0 w 4322532"/>
              <a:gd name="connsiteY6" fmla="*/ 0 h 6190757"/>
              <a:gd name="connsiteX0" fmla="*/ 43031 w 4365563"/>
              <a:gd name="connsiteY0" fmla="*/ 0 h 8557439"/>
              <a:gd name="connsiteX1" fmla="*/ 2182781 w 4365563"/>
              <a:gd name="connsiteY1" fmla="*/ 32273 h 8557439"/>
              <a:gd name="connsiteX2" fmla="*/ 2225813 w 4365563"/>
              <a:gd name="connsiteY2" fmla="*/ 3739035 h 8557439"/>
              <a:gd name="connsiteX3" fmla="*/ 4365563 w 4365563"/>
              <a:gd name="connsiteY3" fmla="*/ 4029491 h 8557439"/>
              <a:gd name="connsiteX4" fmla="*/ 4365563 w 4365563"/>
              <a:gd name="connsiteY4" fmla="*/ 6190757 h 8557439"/>
              <a:gd name="connsiteX5" fmla="*/ 0 w 4365563"/>
              <a:gd name="connsiteY5" fmla="*/ 8557439 h 8557439"/>
              <a:gd name="connsiteX6" fmla="*/ 43031 w 4365563"/>
              <a:gd name="connsiteY6" fmla="*/ 0 h 8557439"/>
              <a:gd name="connsiteX0" fmla="*/ 43031 w 4365563"/>
              <a:gd name="connsiteY0" fmla="*/ 0 h 8611227"/>
              <a:gd name="connsiteX1" fmla="*/ 2182781 w 4365563"/>
              <a:gd name="connsiteY1" fmla="*/ 32273 h 8611227"/>
              <a:gd name="connsiteX2" fmla="*/ 2225813 w 4365563"/>
              <a:gd name="connsiteY2" fmla="*/ 3739035 h 8611227"/>
              <a:gd name="connsiteX3" fmla="*/ 4365563 w 4365563"/>
              <a:gd name="connsiteY3" fmla="*/ 4029491 h 8611227"/>
              <a:gd name="connsiteX4" fmla="*/ 4365563 w 4365563"/>
              <a:gd name="connsiteY4" fmla="*/ 8611227 h 8611227"/>
              <a:gd name="connsiteX5" fmla="*/ 0 w 4365563"/>
              <a:gd name="connsiteY5" fmla="*/ 8557439 h 8611227"/>
              <a:gd name="connsiteX6" fmla="*/ 43031 w 4365563"/>
              <a:gd name="connsiteY6" fmla="*/ 0 h 8611227"/>
              <a:gd name="connsiteX0" fmla="*/ 387276 w 4365563"/>
              <a:gd name="connsiteY0" fmla="*/ 0 h 8632742"/>
              <a:gd name="connsiteX1" fmla="*/ 2182781 w 4365563"/>
              <a:gd name="connsiteY1" fmla="*/ 53788 h 8632742"/>
              <a:gd name="connsiteX2" fmla="*/ 2225813 w 4365563"/>
              <a:gd name="connsiteY2" fmla="*/ 3760550 h 8632742"/>
              <a:gd name="connsiteX3" fmla="*/ 4365563 w 4365563"/>
              <a:gd name="connsiteY3" fmla="*/ 4051006 h 8632742"/>
              <a:gd name="connsiteX4" fmla="*/ 4365563 w 4365563"/>
              <a:gd name="connsiteY4" fmla="*/ 8632742 h 8632742"/>
              <a:gd name="connsiteX5" fmla="*/ 0 w 4365563"/>
              <a:gd name="connsiteY5" fmla="*/ 8578954 h 8632742"/>
              <a:gd name="connsiteX6" fmla="*/ 387276 w 4365563"/>
              <a:gd name="connsiteY6" fmla="*/ 0 h 8632742"/>
              <a:gd name="connsiteX0" fmla="*/ 387276 w 4365563"/>
              <a:gd name="connsiteY0" fmla="*/ 0 h 8632742"/>
              <a:gd name="connsiteX1" fmla="*/ 2182781 w 4365563"/>
              <a:gd name="connsiteY1" fmla="*/ 53788 h 8632742"/>
              <a:gd name="connsiteX2" fmla="*/ 2225813 w 4365563"/>
              <a:gd name="connsiteY2" fmla="*/ 3760550 h 8632742"/>
              <a:gd name="connsiteX3" fmla="*/ 4333293 w 4365563"/>
              <a:gd name="connsiteY3" fmla="*/ 3792823 h 8632742"/>
              <a:gd name="connsiteX4" fmla="*/ 4365563 w 4365563"/>
              <a:gd name="connsiteY4" fmla="*/ 8632742 h 8632742"/>
              <a:gd name="connsiteX5" fmla="*/ 0 w 4365563"/>
              <a:gd name="connsiteY5" fmla="*/ 8578954 h 8632742"/>
              <a:gd name="connsiteX6" fmla="*/ 387276 w 4365563"/>
              <a:gd name="connsiteY6" fmla="*/ 0 h 8632742"/>
              <a:gd name="connsiteX0" fmla="*/ 0 w 3978287"/>
              <a:gd name="connsiteY0" fmla="*/ 0 h 8632742"/>
              <a:gd name="connsiteX1" fmla="*/ 1795505 w 3978287"/>
              <a:gd name="connsiteY1" fmla="*/ 53788 h 8632742"/>
              <a:gd name="connsiteX2" fmla="*/ 1838537 w 3978287"/>
              <a:gd name="connsiteY2" fmla="*/ 3760550 h 8632742"/>
              <a:gd name="connsiteX3" fmla="*/ 3946017 w 3978287"/>
              <a:gd name="connsiteY3" fmla="*/ 3792823 h 8632742"/>
              <a:gd name="connsiteX4" fmla="*/ 3978287 w 3978287"/>
              <a:gd name="connsiteY4" fmla="*/ 8632742 h 8632742"/>
              <a:gd name="connsiteX5" fmla="*/ 86064 w 3978287"/>
              <a:gd name="connsiteY5" fmla="*/ 8568196 h 8632742"/>
              <a:gd name="connsiteX6" fmla="*/ 0 w 3978287"/>
              <a:gd name="connsiteY6" fmla="*/ 0 h 8632742"/>
              <a:gd name="connsiteX0" fmla="*/ 21511 w 3999798"/>
              <a:gd name="connsiteY0" fmla="*/ 0 h 8632742"/>
              <a:gd name="connsiteX1" fmla="*/ 1817016 w 3999798"/>
              <a:gd name="connsiteY1" fmla="*/ 53788 h 8632742"/>
              <a:gd name="connsiteX2" fmla="*/ 1860048 w 3999798"/>
              <a:gd name="connsiteY2" fmla="*/ 3760550 h 8632742"/>
              <a:gd name="connsiteX3" fmla="*/ 3967528 w 3999798"/>
              <a:gd name="connsiteY3" fmla="*/ 3792823 h 8632742"/>
              <a:gd name="connsiteX4" fmla="*/ 3999798 w 3999798"/>
              <a:gd name="connsiteY4" fmla="*/ 8632742 h 8632742"/>
              <a:gd name="connsiteX5" fmla="*/ 0 w 3999798"/>
              <a:gd name="connsiteY5" fmla="*/ 8568196 h 8632742"/>
              <a:gd name="connsiteX6" fmla="*/ 21511 w 3999798"/>
              <a:gd name="connsiteY6" fmla="*/ 0 h 8632742"/>
              <a:gd name="connsiteX0" fmla="*/ 21511 w 3999798"/>
              <a:gd name="connsiteY0" fmla="*/ 0 h 8632742"/>
              <a:gd name="connsiteX1" fmla="*/ 1817016 w 3999798"/>
              <a:gd name="connsiteY1" fmla="*/ 53788 h 8632742"/>
              <a:gd name="connsiteX2" fmla="*/ 1644895 w 3999798"/>
              <a:gd name="connsiteY2" fmla="*/ 3782066 h 8632742"/>
              <a:gd name="connsiteX3" fmla="*/ 3967528 w 3999798"/>
              <a:gd name="connsiteY3" fmla="*/ 3792823 h 8632742"/>
              <a:gd name="connsiteX4" fmla="*/ 3999798 w 3999798"/>
              <a:gd name="connsiteY4" fmla="*/ 8632742 h 8632742"/>
              <a:gd name="connsiteX5" fmla="*/ 0 w 3999798"/>
              <a:gd name="connsiteY5" fmla="*/ 8568196 h 8632742"/>
              <a:gd name="connsiteX6" fmla="*/ 21511 w 3999798"/>
              <a:gd name="connsiteY6" fmla="*/ 0 h 8632742"/>
              <a:gd name="connsiteX0" fmla="*/ 21511 w 3999798"/>
              <a:gd name="connsiteY0" fmla="*/ 0 h 8632742"/>
              <a:gd name="connsiteX1" fmla="*/ 1634136 w 3999798"/>
              <a:gd name="connsiteY1" fmla="*/ 0 h 8632742"/>
              <a:gd name="connsiteX2" fmla="*/ 1644895 w 3999798"/>
              <a:gd name="connsiteY2" fmla="*/ 3782066 h 8632742"/>
              <a:gd name="connsiteX3" fmla="*/ 3967528 w 3999798"/>
              <a:gd name="connsiteY3" fmla="*/ 3792823 h 8632742"/>
              <a:gd name="connsiteX4" fmla="*/ 3999798 w 3999798"/>
              <a:gd name="connsiteY4" fmla="*/ 8632742 h 8632742"/>
              <a:gd name="connsiteX5" fmla="*/ 0 w 3999798"/>
              <a:gd name="connsiteY5" fmla="*/ 8568196 h 8632742"/>
              <a:gd name="connsiteX6" fmla="*/ 21511 w 3999798"/>
              <a:gd name="connsiteY6" fmla="*/ 0 h 8632742"/>
              <a:gd name="connsiteX0" fmla="*/ 752 w 4032827"/>
              <a:gd name="connsiteY0" fmla="*/ 0 h 8654258"/>
              <a:gd name="connsiteX1" fmla="*/ 1667165 w 4032827"/>
              <a:gd name="connsiteY1" fmla="*/ 21516 h 8654258"/>
              <a:gd name="connsiteX2" fmla="*/ 1677924 w 4032827"/>
              <a:gd name="connsiteY2" fmla="*/ 3803582 h 8654258"/>
              <a:gd name="connsiteX3" fmla="*/ 4000557 w 4032827"/>
              <a:gd name="connsiteY3" fmla="*/ 3814339 h 8654258"/>
              <a:gd name="connsiteX4" fmla="*/ 4032827 w 4032827"/>
              <a:gd name="connsiteY4" fmla="*/ 8654258 h 8654258"/>
              <a:gd name="connsiteX5" fmla="*/ 33029 w 4032827"/>
              <a:gd name="connsiteY5" fmla="*/ 8589712 h 8654258"/>
              <a:gd name="connsiteX6" fmla="*/ 752 w 4032827"/>
              <a:gd name="connsiteY6" fmla="*/ 0 h 8654258"/>
              <a:gd name="connsiteX0" fmla="*/ 622 w 4032697"/>
              <a:gd name="connsiteY0" fmla="*/ 0 h 8654258"/>
              <a:gd name="connsiteX1" fmla="*/ 1667035 w 4032697"/>
              <a:gd name="connsiteY1" fmla="*/ 21516 h 8654258"/>
              <a:gd name="connsiteX2" fmla="*/ 1677794 w 4032697"/>
              <a:gd name="connsiteY2" fmla="*/ 3803582 h 8654258"/>
              <a:gd name="connsiteX3" fmla="*/ 4000427 w 4032697"/>
              <a:gd name="connsiteY3" fmla="*/ 3814339 h 8654258"/>
              <a:gd name="connsiteX4" fmla="*/ 4032697 w 4032697"/>
              <a:gd name="connsiteY4" fmla="*/ 8654258 h 8654258"/>
              <a:gd name="connsiteX5" fmla="*/ 43659 w 4032697"/>
              <a:gd name="connsiteY5" fmla="*/ 8654258 h 8654258"/>
              <a:gd name="connsiteX6" fmla="*/ 622 w 4032697"/>
              <a:gd name="connsiteY6" fmla="*/ 0 h 8654258"/>
              <a:gd name="connsiteX0" fmla="*/ 748 w 4032823"/>
              <a:gd name="connsiteY0" fmla="*/ 0 h 8654258"/>
              <a:gd name="connsiteX1" fmla="*/ 1667161 w 4032823"/>
              <a:gd name="connsiteY1" fmla="*/ 21516 h 8654258"/>
              <a:gd name="connsiteX2" fmla="*/ 1677920 w 4032823"/>
              <a:gd name="connsiteY2" fmla="*/ 3803582 h 8654258"/>
              <a:gd name="connsiteX3" fmla="*/ 4000553 w 4032823"/>
              <a:gd name="connsiteY3" fmla="*/ 3814339 h 8654258"/>
              <a:gd name="connsiteX4" fmla="*/ 4032823 w 4032823"/>
              <a:gd name="connsiteY4" fmla="*/ 8654258 h 8654258"/>
              <a:gd name="connsiteX5" fmla="*/ 43785 w 4032823"/>
              <a:gd name="connsiteY5" fmla="*/ 8654258 h 8654258"/>
              <a:gd name="connsiteX6" fmla="*/ 748 w 4032823"/>
              <a:gd name="connsiteY6" fmla="*/ 0 h 8654258"/>
              <a:gd name="connsiteX0" fmla="*/ 4138 w 3993182"/>
              <a:gd name="connsiteY0" fmla="*/ 0 h 8632745"/>
              <a:gd name="connsiteX1" fmla="*/ 1627520 w 3993182"/>
              <a:gd name="connsiteY1" fmla="*/ 3 h 8632745"/>
              <a:gd name="connsiteX2" fmla="*/ 1638279 w 3993182"/>
              <a:gd name="connsiteY2" fmla="*/ 3782069 h 8632745"/>
              <a:gd name="connsiteX3" fmla="*/ 3960912 w 3993182"/>
              <a:gd name="connsiteY3" fmla="*/ 3792826 h 8632745"/>
              <a:gd name="connsiteX4" fmla="*/ 3993182 w 3993182"/>
              <a:gd name="connsiteY4" fmla="*/ 8632745 h 8632745"/>
              <a:gd name="connsiteX5" fmla="*/ 4144 w 3993182"/>
              <a:gd name="connsiteY5" fmla="*/ 8632745 h 8632745"/>
              <a:gd name="connsiteX6" fmla="*/ 4138 w 3993182"/>
              <a:gd name="connsiteY6" fmla="*/ 0 h 8632745"/>
              <a:gd name="connsiteX0" fmla="*/ 4137 w 3993181"/>
              <a:gd name="connsiteY0" fmla="*/ 0 h 8632745"/>
              <a:gd name="connsiteX1" fmla="*/ 1627519 w 3993181"/>
              <a:gd name="connsiteY1" fmla="*/ 3 h 8632745"/>
              <a:gd name="connsiteX2" fmla="*/ 1638278 w 3993181"/>
              <a:gd name="connsiteY2" fmla="*/ 3782069 h 8632745"/>
              <a:gd name="connsiteX3" fmla="*/ 3960911 w 3993181"/>
              <a:gd name="connsiteY3" fmla="*/ 3792826 h 8632745"/>
              <a:gd name="connsiteX4" fmla="*/ 3993181 w 3993181"/>
              <a:gd name="connsiteY4" fmla="*/ 8632745 h 8632745"/>
              <a:gd name="connsiteX5" fmla="*/ 4145 w 3993181"/>
              <a:gd name="connsiteY5" fmla="*/ 8611230 h 8632745"/>
              <a:gd name="connsiteX6" fmla="*/ 4137 w 3993181"/>
              <a:gd name="connsiteY6" fmla="*/ 0 h 863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3181" h="8632745">
                <a:moveTo>
                  <a:pt x="4137" y="0"/>
                </a:moveTo>
                <a:lnTo>
                  <a:pt x="1627519" y="3"/>
                </a:lnTo>
                <a:cubicBezTo>
                  <a:pt x="1631105" y="1260692"/>
                  <a:pt x="1634692" y="2521380"/>
                  <a:pt x="1638278" y="3782069"/>
                </a:cubicBezTo>
                <a:lnTo>
                  <a:pt x="3960911" y="3792826"/>
                </a:lnTo>
                <a:lnTo>
                  <a:pt x="3993181" y="8632745"/>
                </a:lnTo>
                <a:lnTo>
                  <a:pt x="4145" y="8611230"/>
                </a:lnTo>
                <a:cubicBezTo>
                  <a:pt x="560" y="5690619"/>
                  <a:pt x="-3033" y="2856065"/>
                  <a:pt x="4137" y="0"/>
                </a:cubicBezTo>
                <a:close/>
              </a:path>
            </a:pathLst>
          </a:cu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99F0F955-FF64-54C7-14E5-D7F6C16DC7F5}"/>
              </a:ext>
            </a:extLst>
          </p:cNvPr>
          <p:cNvSpPr txBox="1"/>
          <p:nvPr/>
        </p:nvSpPr>
        <p:spPr>
          <a:xfrm>
            <a:off x="75129" y="976851"/>
            <a:ext cx="9395441" cy="461665"/>
          </a:xfrm>
          <a:prstGeom prst="rect">
            <a:avLst/>
          </a:prstGeom>
          <a:noFill/>
        </p:spPr>
        <p:txBody>
          <a:bodyPr wrap="square">
            <a:spAutoFit/>
          </a:bodyPr>
          <a:lstStyle/>
          <a:p>
            <a:r>
              <a:rPr lang="en-US" altLang="zh-CN" sz="2400" dirty="0">
                <a:solidFill>
                  <a:srgbClr val="0000FF"/>
                </a:solidFill>
              </a:rPr>
              <a:t>Optimize chip layout geometry parameters for target qubit parameters</a:t>
            </a:r>
            <a:endParaRPr lang="zh-CN" altLang="en-US" sz="2400" dirty="0">
              <a:solidFill>
                <a:srgbClr val="0000FF"/>
              </a:solidFill>
            </a:endParaRPr>
          </a:p>
        </p:txBody>
      </p:sp>
      <p:sp>
        <p:nvSpPr>
          <p:cNvPr id="14" name="文本框 13">
            <a:extLst>
              <a:ext uri="{FF2B5EF4-FFF2-40B4-BE49-F238E27FC236}">
                <a16:creationId xmlns:a16="http://schemas.microsoft.com/office/drawing/2014/main" id="{4D7DC29D-D4B9-18B4-29AE-0B83493E2F7E}"/>
              </a:ext>
            </a:extLst>
          </p:cNvPr>
          <p:cNvSpPr txBox="1"/>
          <p:nvPr/>
        </p:nvSpPr>
        <p:spPr>
          <a:xfrm>
            <a:off x="4808953" y="2677993"/>
            <a:ext cx="1226915" cy="584775"/>
          </a:xfrm>
          <a:prstGeom prst="rect">
            <a:avLst/>
          </a:prstGeom>
          <a:noFill/>
        </p:spPr>
        <p:txBody>
          <a:bodyPr wrap="square" rtlCol="0">
            <a:spAutoFit/>
          </a:bodyPr>
          <a:lstStyle/>
          <a:p>
            <a:r>
              <a:rPr kumimoji="1" lang="en-US" altLang="zh-CN" sz="1600" dirty="0"/>
              <a:t>Qubit modeling</a:t>
            </a:r>
            <a:endParaRPr kumimoji="1" lang="zh-CN" altLang="en-US" sz="1600" dirty="0"/>
          </a:p>
        </p:txBody>
      </p:sp>
    </p:spTree>
    <p:extLst>
      <p:ext uri="{BB962C8B-B14F-4D97-AF65-F5344CB8AC3E}">
        <p14:creationId xmlns:p14="http://schemas.microsoft.com/office/powerpoint/2010/main" val="2160658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4B460C3-0694-3CCD-08A5-C1B301111F93}"/>
              </a:ext>
            </a:extLst>
          </p:cNvPr>
          <p:cNvSpPr txBox="1">
            <a:spLocks/>
          </p:cNvSpPr>
          <p:nvPr/>
        </p:nvSpPr>
        <p:spPr>
          <a:xfrm>
            <a:off x="204455" y="1136669"/>
            <a:ext cx="10680935" cy="1728816"/>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marL="285750" lvl="1" indent="-285750" algn="l">
              <a:spcAft>
                <a:spcPts val="1200"/>
              </a:spcAft>
              <a:buFont typeface="Arial" panose="020B0604020202020204" pitchFamily="34" charset="0"/>
              <a:buChar char="•"/>
            </a:pPr>
            <a:r>
              <a:rPr lang="en-CN" sz="2000" dirty="0">
                <a:latin typeface="Times New Roman" panose="02020603050405020304" pitchFamily="18" charset="0"/>
                <a:ea typeface="Microsoft YaHei" panose="020B0503020204020204" pitchFamily="34" charset="-122"/>
                <a:cs typeface="Times New Roman" panose="02020603050405020304" pitchFamily="18" charset="0"/>
              </a:rPr>
              <a:t>Compute derivatives with respect to optimization parameters within one</a:t>
            </a:r>
            <a:r>
              <a:rPr lang="en-US" sz="2000" dirty="0">
                <a:latin typeface="Times New Roman" panose="02020603050405020304" pitchFamily="18" charset="0"/>
                <a:ea typeface="Microsoft YaHei" panose="020B0503020204020204" pitchFamily="34" charset="-122"/>
                <a:cs typeface="Times New Roman" panose="02020603050405020304" pitchFamily="18" charset="0"/>
              </a:rPr>
              <a:t> time</a:t>
            </a:r>
            <a:r>
              <a:rPr lang="en-CN" sz="2000" dirty="0">
                <a:latin typeface="Times New Roman" panose="02020603050405020304" pitchFamily="18" charset="0"/>
                <a:ea typeface="Microsoft YaHei" panose="020B0503020204020204" pitchFamily="34" charset="-122"/>
                <a:cs typeface="Times New Roman" panose="02020603050405020304" pitchFamily="18" charset="0"/>
              </a:rPr>
              <a:t> backpropagation</a:t>
            </a:r>
          </a:p>
          <a:p>
            <a:pPr marL="285750" lvl="1" indent="-285750" algn="l">
              <a:spcAft>
                <a:spcPts val="1200"/>
              </a:spcAft>
              <a:buFont typeface="Arial" panose="020B0604020202020204" pitchFamily="34" charset="0"/>
              <a:buChar char="•"/>
            </a:pPr>
            <a:r>
              <a:rPr lang="en-CN" sz="2000" dirty="0">
                <a:latin typeface="Times New Roman" panose="02020603050405020304" pitchFamily="18" charset="0"/>
                <a:ea typeface="Microsoft YaHei" panose="020B0503020204020204" pitchFamily="34" charset="-122"/>
                <a:cs typeface="Times New Roman" panose="02020603050405020304" pitchFamily="18" charset="0"/>
              </a:rPr>
              <a:t>Better accura</a:t>
            </a:r>
            <a:r>
              <a:rPr lang="en-US" sz="2000" dirty="0">
                <a:latin typeface="Times New Roman" panose="02020603050405020304" pitchFamily="18" charset="0"/>
                <a:ea typeface="Microsoft YaHei" panose="020B0503020204020204" pitchFamily="34" charset="-122"/>
                <a:cs typeface="Times New Roman" panose="02020603050405020304" pitchFamily="18" charset="0"/>
              </a:rPr>
              <a:t>cy</a:t>
            </a:r>
            <a:r>
              <a:rPr lang="en-CN" sz="2000" dirty="0">
                <a:latin typeface="Times New Roman" panose="02020603050405020304" pitchFamily="18" charset="0"/>
                <a:ea typeface="Microsoft YaHei" panose="020B0503020204020204" pitchFamily="34" charset="-122"/>
                <a:cs typeface="Times New Roman" panose="02020603050405020304" pitchFamily="18" charset="0"/>
              </a:rPr>
              <a:t> in gradient evaluations: lower noise floor in cost function</a:t>
            </a:r>
          </a:p>
          <a:p>
            <a:pPr marL="285750" lvl="1" indent="-285750" algn="l">
              <a:spcAft>
                <a:spcPts val="1200"/>
              </a:spcAft>
              <a:buFont typeface="Arial" panose="020B0604020202020204" pitchFamily="34" charset="0"/>
              <a:buChar char="•"/>
            </a:pPr>
            <a:r>
              <a:rPr lang="en-CN" sz="2000" dirty="0">
                <a:latin typeface="Times New Roman" panose="02020603050405020304" pitchFamily="18" charset="0"/>
                <a:ea typeface="Microsoft YaHei" panose="020B0503020204020204" pitchFamily="34" charset="-122"/>
                <a:cs typeface="Times New Roman" panose="02020603050405020304" pitchFamily="18" charset="0"/>
              </a:rPr>
              <a:t>Faster convergence</a:t>
            </a:r>
          </a:p>
        </p:txBody>
      </p:sp>
      <p:pic>
        <p:nvPicPr>
          <p:cNvPr id="7" name="Picture 18">
            <a:extLst>
              <a:ext uri="{FF2B5EF4-FFF2-40B4-BE49-F238E27FC236}">
                <a16:creationId xmlns:a16="http://schemas.microsoft.com/office/drawing/2014/main" id="{A27360A5-4BE0-65DA-E023-1306E8287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40" y="2441991"/>
            <a:ext cx="4681805" cy="3494141"/>
          </a:xfrm>
          <a:prstGeom prst="rect">
            <a:avLst/>
          </a:prstGeom>
        </p:spPr>
      </p:pic>
      <p:sp>
        <p:nvSpPr>
          <p:cNvPr id="9" name="01">
            <a:extLst>
              <a:ext uri="{FF2B5EF4-FFF2-40B4-BE49-F238E27FC236}">
                <a16:creationId xmlns:a16="http://schemas.microsoft.com/office/drawing/2014/main" id="{BAE2A911-0001-E311-A02C-258AC846437F}"/>
              </a:ext>
            </a:extLst>
          </p:cNvPr>
          <p:cNvSpPr txBox="1"/>
          <p:nvPr/>
        </p:nvSpPr>
        <p:spPr>
          <a:xfrm>
            <a:off x="119336" y="0"/>
            <a:ext cx="1173730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l"/>
            <a:r>
              <a:rPr lang="en-US" altLang="zh-CN" sz="28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Differentiable Programming vs Finite Difference</a:t>
            </a:r>
            <a:endParaRPr sz="28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1" name="Picture 12">
            <a:extLst>
              <a:ext uri="{FF2B5EF4-FFF2-40B4-BE49-F238E27FC236}">
                <a16:creationId xmlns:a16="http://schemas.microsoft.com/office/drawing/2014/main" id="{A976115B-86BC-C4F5-50E7-545EA60EF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0671" y="2441991"/>
            <a:ext cx="3923616" cy="3101050"/>
          </a:xfrm>
          <a:prstGeom prst="rect">
            <a:avLst/>
          </a:prstGeom>
        </p:spPr>
      </p:pic>
      <p:sp>
        <p:nvSpPr>
          <p:cNvPr id="14" name="文本框 13">
            <a:extLst>
              <a:ext uri="{FF2B5EF4-FFF2-40B4-BE49-F238E27FC236}">
                <a16:creationId xmlns:a16="http://schemas.microsoft.com/office/drawing/2014/main" id="{07C99A91-DB08-C8EC-9AC3-4B2B8BD8AEAD}"/>
              </a:ext>
            </a:extLst>
          </p:cNvPr>
          <p:cNvSpPr txBox="1"/>
          <p:nvPr/>
        </p:nvSpPr>
        <p:spPr>
          <a:xfrm>
            <a:off x="1209838" y="5936132"/>
            <a:ext cx="3672407" cy="369332"/>
          </a:xfrm>
          <a:prstGeom prst="rect">
            <a:avLst/>
          </a:prstGeom>
          <a:noFill/>
        </p:spPr>
        <p:txBody>
          <a:bodyPr wrap="square">
            <a:spAutoFit/>
          </a:bodyPr>
          <a:lstStyle/>
          <a:p>
            <a:pPr defTabSz="412750" hangingPunct="0"/>
            <a:r>
              <a:rPr lang="en-US" altLang="zh-CN" sz="1800" dirty="0">
                <a:solidFill>
                  <a:srgbClr val="FF0000"/>
                </a:solidFill>
                <a:latin typeface="Helvetica Neue"/>
                <a:ea typeface="Helvetica Neue"/>
                <a:cs typeface="Helvetica Neue"/>
                <a:sym typeface="Helvetica Neue"/>
              </a:rPr>
              <a:t>~1/10 iteration steps. ~1/10 </a:t>
            </a:r>
            <a:r>
              <a:rPr lang="en-US" altLang="zh-CN" dirty="0">
                <a:solidFill>
                  <a:srgbClr val="FF0000"/>
                </a:solidFill>
                <a:latin typeface="Helvetica Neue"/>
                <a:ea typeface="Helvetica Neue"/>
                <a:cs typeface="Helvetica Neue"/>
                <a:sym typeface="Helvetica Neue"/>
              </a:rPr>
              <a:t>loss</a:t>
            </a:r>
            <a:r>
              <a:rPr lang="en-US" altLang="zh-CN" sz="1800" dirty="0">
                <a:solidFill>
                  <a:srgbClr val="FF0000"/>
                </a:solidFill>
                <a:latin typeface="Helvetica Neue"/>
                <a:ea typeface="Helvetica Neue"/>
                <a:cs typeface="Helvetica Neue"/>
                <a:sym typeface="Helvetica Neue"/>
              </a:rPr>
              <a:t>. </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CC3A5164-9067-708D-0CCE-60A2737C7FE0}"/>
                  </a:ext>
                </a:extLst>
              </p:cNvPr>
              <p:cNvSpPr txBox="1"/>
              <p:nvPr/>
            </p:nvSpPr>
            <p:spPr>
              <a:xfrm>
                <a:off x="8982479" y="1525089"/>
                <a:ext cx="1296144" cy="7194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ctrlPr>
                        </m:naryPr>
                        <m:sub>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𝑗</m:t>
                          </m:r>
                        </m:sub>
                        <m:sup/>
                        <m:e>
                          <m:f>
                            <m:fPr>
                              <m:ctrlPr>
                                <a:rPr lang="en-US" altLang="zh-CN" sz="1600" i="1">
                                  <a:latin typeface="Cambria Math" panose="02040503050406030204" pitchFamily="18" charset="0"/>
                                  <a:ea typeface="Microsoft YaHei" panose="020B0503020204020204" pitchFamily="34" charset="-122"/>
                                  <a:cs typeface="Times New Roman" panose="02020603050405020304" pitchFamily="18" charset="0"/>
                                </a:rPr>
                              </m:ctrlPr>
                            </m:fPr>
                            <m:num>
                              <m:r>
                                <a:rPr lang="en-US" altLang="zh-CN" sz="1600" i="1">
                                  <a:latin typeface="Cambria Math" panose="02040503050406030204" pitchFamily="18" charset="0"/>
                                  <a:ea typeface="Microsoft YaHei" panose="020B0503020204020204" pitchFamily="34" charset="-122"/>
                                  <a:cs typeface="Times New Roman" panose="02020603050405020304" pitchFamily="18" charset="0"/>
                                </a:rPr>
                                <m:t>𝜕</m:t>
                              </m:r>
                              <m:sSub>
                                <m:sSubPr>
                                  <m:ctrlP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h</m:t>
                                  </m:r>
                                </m:e>
                                <m:sub>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𝑖</m:t>
                                  </m:r>
                                </m:sub>
                              </m:sSub>
                              <m:r>
                                <m:rPr>
                                  <m:nor/>
                                </m:rPr>
                                <a:rPr kumimoji="1" lang="en-US" altLang="zh-CN" sz="1600" dirty="0"/>
                                <m:t> </m:t>
                              </m:r>
                            </m:num>
                            <m:den>
                              <m:r>
                                <a:rPr lang="en-US" altLang="zh-CN" sz="1600" i="1">
                                  <a:latin typeface="Cambria Math" panose="02040503050406030204" pitchFamily="18" charset="0"/>
                                  <a:ea typeface="Microsoft YaHei" panose="020B0503020204020204" pitchFamily="34" charset="-122"/>
                                  <a:cs typeface="Times New Roman" panose="02020603050405020304" pitchFamily="18" charset="0"/>
                                </a:rPr>
                                <m:t>𝜕</m:t>
                              </m:r>
                              <m:sSub>
                                <m:sSubPr>
                                  <m:ctrlP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𝑐</m:t>
                                  </m:r>
                                </m:e>
                                <m:sub>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𝑗</m:t>
                                  </m:r>
                                </m:sub>
                              </m:sSub>
                            </m:den>
                          </m:f>
                          <m:f>
                            <m:fPr>
                              <m:ctrlPr>
                                <a:rPr lang="en-US" altLang="zh-CN" sz="1600" i="1">
                                  <a:latin typeface="Cambria Math" panose="02040503050406030204" pitchFamily="18" charset="0"/>
                                  <a:ea typeface="Microsoft YaHei" panose="020B0503020204020204" pitchFamily="34" charset="-122"/>
                                  <a:cs typeface="Times New Roman" panose="02020603050405020304" pitchFamily="18" charset="0"/>
                                </a:rPr>
                              </m:ctrlPr>
                            </m:fPr>
                            <m:num>
                              <m:r>
                                <a:rPr lang="en-US" altLang="zh-CN" sz="1600" i="1">
                                  <a:latin typeface="Cambria Math" panose="02040503050406030204" pitchFamily="18" charset="0"/>
                                  <a:ea typeface="Microsoft YaHei" panose="020B0503020204020204" pitchFamily="34" charset="-122"/>
                                  <a:cs typeface="Times New Roman" panose="02020603050405020304" pitchFamily="18" charset="0"/>
                                </a:rPr>
                                <m:t>𝜕</m:t>
                              </m:r>
                              <m:sSub>
                                <m:sSubPr>
                                  <m:ctrlP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𝑐</m:t>
                                  </m:r>
                                </m:e>
                                <m:sub>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𝑗</m:t>
                                  </m:r>
                                </m:sub>
                              </m:sSub>
                              <m:r>
                                <m:rPr>
                                  <m:nor/>
                                </m:rPr>
                                <a:rPr kumimoji="1" lang="en-US" altLang="zh-CN" sz="1600" dirty="0"/>
                                <m:t> </m:t>
                              </m:r>
                            </m:num>
                            <m:den>
                              <m:r>
                                <a:rPr lang="en-US" altLang="zh-CN" sz="1600" i="1">
                                  <a:latin typeface="Cambria Math" panose="02040503050406030204" pitchFamily="18" charset="0"/>
                                  <a:ea typeface="Microsoft YaHei" panose="020B0503020204020204" pitchFamily="34" charset="-122"/>
                                  <a:cs typeface="Times New Roman" panose="02020603050405020304" pitchFamily="18" charset="0"/>
                                </a:rPr>
                                <m:t>𝜕</m:t>
                              </m:r>
                              <m:sSub>
                                <m:sSubPr>
                                  <m:ctrlP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𝑥</m:t>
                                  </m:r>
                                </m:e>
                                <m:sub>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𝑘</m:t>
                                  </m:r>
                                </m:sub>
                              </m:sSub>
                            </m:den>
                          </m:f>
                          <m:r>
                            <a:rPr lang="en-US" altLang="zh-CN" sz="1600" b="0" i="1" smtClean="0">
                              <a:latin typeface="Cambria Math" panose="02040503050406030204" pitchFamily="18" charset="0"/>
                              <a:ea typeface="Microsoft YaHei" panose="020B0503020204020204" pitchFamily="34" charset="-122"/>
                              <a:cs typeface="Times New Roman" panose="02020603050405020304" pitchFamily="18" charset="0"/>
                            </a:rPr>
                            <m:t> </m:t>
                          </m:r>
                        </m:e>
                      </m:nary>
                    </m:oMath>
                  </m:oMathPara>
                </a14:m>
                <a:endParaRPr lang="zh-CN" altLang="en-US" sz="1600" dirty="0"/>
              </a:p>
            </p:txBody>
          </p:sp>
        </mc:Choice>
        <mc:Fallback xmlns="">
          <p:sp>
            <p:nvSpPr>
              <p:cNvPr id="3" name="文本框 2">
                <a:extLst>
                  <a:ext uri="{FF2B5EF4-FFF2-40B4-BE49-F238E27FC236}">
                    <a16:creationId xmlns:a16="http://schemas.microsoft.com/office/drawing/2014/main" id="{CC3A5164-9067-708D-0CCE-60A2737C7FE0}"/>
                  </a:ext>
                </a:extLst>
              </p:cNvPr>
              <p:cNvSpPr txBox="1">
                <a:spLocks noRot="1" noChangeAspect="1" noMove="1" noResize="1" noEditPoints="1" noAdjustHandles="1" noChangeArrowheads="1" noChangeShapeType="1" noTextEdit="1"/>
              </p:cNvSpPr>
              <p:nvPr/>
            </p:nvSpPr>
            <p:spPr>
              <a:xfrm>
                <a:off x="8982479" y="1525089"/>
                <a:ext cx="1296144" cy="719428"/>
              </a:xfrm>
              <a:prstGeom prst="rect">
                <a:avLst/>
              </a:prstGeom>
              <a:blipFill>
                <a:blip r:embed="rId6"/>
                <a:stretch>
                  <a:fillRect l="-51456" t="-119298" b="-163158"/>
                </a:stretch>
              </a:blipFill>
            </p:spPr>
            <p:txBody>
              <a:bodyPr/>
              <a:lstStyle/>
              <a:p>
                <a:r>
                  <a:rPr lang="en-CN">
                    <a:noFill/>
                  </a:rPr>
                  <a:t> </a:t>
                </a:r>
              </a:p>
            </p:txBody>
          </p:sp>
        </mc:Fallback>
      </mc:AlternateContent>
    </p:spTree>
    <p:custDataLst>
      <p:tags r:id="rId1"/>
    </p:custDataLst>
    <p:extLst>
      <p:ext uri="{BB962C8B-B14F-4D97-AF65-F5344CB8AC3E}">
        <p14:creationId xmlns:p14="http://schemas.microsoft.com/office/powerpoint/2010/main" val="2919168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这是图片排版样式">
            <a:extLst>
              <a:ext uri="{FF2B5EF4-FFF2-40B4-BE49-F238E27FC236}">
                <a16:creationId xmlns:a16="http://schemas.microsoft.com/office/drawing/2014/main" id="{218A3B3B-677C-D916-D197-B30AC33E0A0F}"/>
              </a:ext>
            </a:extLst>
          </p:cNvPr>
          <p:cNvSpPr/>
          <p:nvPr/>
        </p:nvSpPr>
        <p:spPr>
          <a:xfrm>
            <a:off x="64994" y="28724"/>
            <a:ext cx="5598957" cy="590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lnSpc>
                <a:spcPct val="120000"/>
              </a:lnSpc>
              <a:defRPr sz="5600" spc="112">
                <a:latin typeface="Alibaba-PuHuiTi-R"/>
                <a:ea typeface="Alibaba-PuHuiTi-R"/>
                <a:cs typeface="Alibaba-PuHuiTi-R"/>
                <a:sym typeface="Alibaba-PuHuiTi-R"/>
              </a:defRPr>
            </a:lvl1pPr>
          </a:lstStyle>
          <a:p>
            <a:pPr defTabSz="412750" hangingPunct="0"/>
            <a:r>
              <a:rPr lang="en-US" sz="3200" kern="0" spc="56" dirty="0">
                <a:solidFill>
                  <a:schemeClr val="bg1"/>
                </a:solidFill>
                <a:latin typeface="Times New Roman" panose="02020603050405020304" pitchFamily="18" charset="0"/>
                <a:cs typeface="Times New Roman" panose="02020603050405020304" pitchFamily="18" charset="0"/>
              </a:rPr>
              <a:t>Acknowledgement</a:t>
            </a:r>
            <a:endParaRPr sz="3200" kern="0" spc="56" dirty="0">
              <a:solidFill>
                <a:schemeClr val="bg1"/>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DC3281D2-B2B2-2E8D-AC5D-260C2A00F015}"/>
              </a:ext>
            </a:extLst>
          </p:cNvPr>
          <p:cNvSpPr txBox="1"/>
          <p:nvPr/>
        </p:nvSpPr>
        <p:spPr>
          <a:xfrm>
            <a:off x="3296521" y="1233365"/>
            <a:ext cx="5598957" cy="3046988"/>
          </a:xfrm>
          <a:prstGeom prst="rect">
            <a:avLst/>
          </a:prstGeom>
          <a:noFill/>
        </p:spPr>
        <p:txBody>
          <a:bodyPr wrap="square">
            <a:spAutoFit/>
          </a:bodyPr>
          <a:lstStyle/>
          <a:p>
            <a:r>
              <a:rPr kumimoji="0" lang="zh-CN" altLang="en-US" sz="2400" b="0" i="0" u="none" strike="noStrike" kern="0" cap="none" spc="56" normalizeH="0" baseline="0" noProof="0" dirty="0">
                <a:ln>
                  <a:noFill/>
                </a:ln>
                <a:solidFill>
                  <a:srgbClr val="000000"/>
                </a:solidFill>
                <a:effectLst/>
                <a:uLnTx/>
                <a:uFillTx/>
                <a:latin typeface="+mn-ea"/>
                <a:cs typeface="Times New Roman" panose="02020603050405020304" pitchFamily="18" charset="0"/>
              </a:rPr>
              <a:t>万歆    （浙江大学）</a:t>
            </a:r>
            <a:endParaRPr lang="en-US" altLang="zh-CN" sz="2400" kern="0" spc="56" dirty="0">
              <a:solidFill>
                <a:srgbClr val="000000"/>
              </a:solidFill>
              <a:latin typeface="+mn-ea"/>
              <a:cs typeface="Times New Roman" panose="02020603050405020304" pitchFamily="18" charset="0"/>
            </a:endParaRPr>
          </a:p>
          <a:p>
            <a:r>
              <a:rPr lang="zh-CN" altLang="en-CN" sz="2400" kern="0" spc="56" dirty="0">
                <a:solidFill>
                  <a:srgbClr val="000000"/>
                </a:solidFill>
                <a:latin typeface="+mn-ea"/>
                <a:cs typeface="Times New Roman" panose="02020603050405020304" pitchFamily="18" charset="0"/>
              </a:rPr>
              <a:t>赵汇海</a:t>
            </a:r>
            <a:r>
              <a:rPr lang="zh-CN" altLang="en-US" sz="2400" kern="0" spc="56" dirty="0">
                <a:solidFill>
                  <a:srgbClr val="000000"/>
                </a:solidFill>
                <a:latin typeface="+mn-ea"/>
                <a:cs typeface="Times New Roman" panose="02020603050405020304" pitchFamily="18" charset="0"/>
              </a:rPr>
              <a:t> （</a:t>
            </a:r>
            <a:r>
              <a:rPr kumimoji="0" lang="zh-CN" altLang="en-US" sz="2400" b="0" i="0" u="none" strike="noStrike" kern="0" cap="none" spc="56" normalizeH="0" baseline="0" noProof="0" dirty="0">
                <a:ln>
                  <a:noFill/>
                </a:ln>
                <a:solidFill>
                  <a:srgbClr val="000000"/>
                </a:solidFill>
                <a:effectLst/>
                <a:uLnTx/>
                <a:uFillTx/>
                <a:latin typeface="+mn-ea"/>
                <a:cs typeface="Times New Roman" panose="02020603050405020304" pitchFamily="18" charset="0"/>
              </a:rPr>
              <a:t>中关村实验室</a:t>
            </a:r>
            <a:r>
              <a:rPr lang="zh-CN" altLang="en-US" sz="2400" kern="0" spc="56" dirty="0">
                <a:solidFill>
                  <a:srgbClr val="000000"/>
                </a:solidFill>
                <a:latin typeface="+mn-ea"/>
                <a:cs typeface="Times New Roman" panose="02020603050405020304" pitchFamily="18" charset="0"/>
              </a:rPr>
              <a:t>）</a:t>
            </a:r>
            <a:endParaRPr lang="en-US" altLang="zh-CN" sz="2400" kern="0" spc="56" dirty="0">
              <a:solidFill>
                <a:srgbClr val="000000"/>
              </a:solidFill>
              <a:latin typeface="+mn-ea"/>
              <a:cs typeface="Times New Roman" panose="02020603050405020304" pitchFamily="18" charset="0"/>
            </a:endParaRPr>
          </a:p>
          <a:p>
            <a:r>
              <a:rPr lang="zh-CN" altLang="en-US" sz="2400" kern="0" spc="56" dirty="0">
                <a:solidFill>
                  <a:srgbClr val="000000"/>
                </a:solidFill>
                <a:latin typeface="+mn-ea"/>
                <a:cs typeface="Times New Roman" panose="02020603050405020304" pitchFamily="18" charset="0"/>
              </a:rPr>
              <a:t>吴沣    （</a:t>
            </a:r>
            <a:r>
              <a:rPr kumimoji="0" lang="zh-CN" altLang="en-US" sz="2400" b="0" i="0" u="none" strike="noStrike" kern="0" cap="none" spc="56" normalizeH="0" baseline="0" noProof="0" dirty="0">
                <a:ln>
                  <a:noFill/>
                </a:ln>
                <a:solidFill>
                  <a:srgbClr val="000000"/>
                </a:solidFill>
                <a:effectLst/>
                <a:uLnTx/>
                <a:uFillTx/>
                <a:latin typeface="+mn-ea"/>
                <a:cs typeface="Times New Roman" panose="02020603050405020304" pitchFamily="18" charset="0"/>
              </a:rPr>
              <a:t>中关村实验室</a:t>
            </a:r>
            <a:r>
              <a:rPr lang="zh-CN" altLang="en-US" sz="2400" kern="0" spc="56" dirty="0">
                <a:solidFill>
                  <a:srgbClr val="000000"/>
                </a:solidFill>
                <a:latin typeface="+mn-ea"/>
                <a:cs typeface="Times New Roman" panose="02020603050405020304" pitchFamily="18" charset="0"/>
              </a:rPr>
              <a:t>）</a:t>
            </a:r>
            <a:endParaRPr kumimoji="0" lang="en-US" altLang="zh-CN" sz="2400" b="0" i="0" u="none" strike="noStrike" kern="0" cap="none" spc="56" normalizeH="0" baseline="0" noProof="0" dirty="0">
              <a:ln>
                <a:noFill/>
              </a:ln>
              <a:solidFill>
                <a:srgbClr val="000000"/>
              </a:solidFill>
              <a:effectLst/>
              <a:uLnTx/>
              <a:uFillTx/>
              <a:latin typeface="+mn-ea"/>
              <a:cs typeface="Times New Roman" panose="02020603050405020304" pitchFamily="18" charset="0"/>
            </a:endParaRPr>
          </a:p>
          <a:p>
            <a:r>
              <a:rPr kumimoji="0" lang="zh-CN" altLang="en-US" sz="2400" b="0" i="0" u="none" strike="noStrike" kern="0" cap="none" spc="56" normalizeH="0" baseline="0" noProof="0" dirty="0">
                <a:ln>
                  <a:noFill/>
                </a:ln>
                <a:solidFill>
                  <a:srgbClr val="000000"/>
                </a:solidFill>
                <a:effectLst/>
                <a:uLnTx/>
                <a:uFillTx/>
                <a:latin typeface="+mn-ea"/>
                <a:cs typeface="Times New Roman" panose="02020603050405020304" pitchFamily="18" charset="0"/>
              </a:rPr>
              <a:t>夏天    （华芯巨数）</a:t>
            </a:r>
            <a:endParaRPr kumimoji="0" lang="en-US" altLang="zh-CN" sz="2400" b="0" i="0" u="none" strike="noStrike" kern="0" cap="none" spc="56" normalizeH="0" baseline="0" noProof="0" dirty="0">
              <a:ln>
                <a:noFill/>
              </a:ln>
              <a:solidFill>
                <a:srgbClr val="000000"/>
              </a:solidFill>
              <a:effectLst/>
              <a:uLnTx/>
              <a:uFillTx/>
              <a:latin typeface="+mn-ea"/>
              <a:cs typeface="Times New Roman" panose="02020603050405020304" pitchFamily="18" charset="0"/>
            </a:endParaRPr>
          </a:p>
          <a:p>
            <a:r>
              <a:rPr kumimoji="0" lang="zh-CN" altLang="en-US" sz="2400" b="0" i="0" u="none" strike="noStrike" kern="0" cap="none" spc="56" normalizeH="0" baseline="0" noProof="0" dirty="0">
                <a:ln>
                  <a:noFill/>
                </a:ln>
                <a:solidFill>
                  <a:srgbClr val="000000"/>
                </a:solidFill>
                <a:effectLst/>
                <a:uLnTx/>
                <a:uFillTx/>
                <a:latin typeface="+mn-ea"/>
                <a:cs typeface="Times New Roman" panose="02020603050405020304" pitchFamily="18" charset="0"/>
              </a:rPr>
              <a:t>倪孝彤 （粤港澳大湾区量子科学中心）</a:t>
            </a:r>
            <a:endParaRPr kumimoji="0" lang="en-US" altLang="zh-CN" sz="2400" b="0" i="0" u="none" strike="noStrike" kern="0" cap="none" spc="56" normalizeH="0" baseline="0" noProof="0" dirty="0">
              <a:ln>
                <a:noFill/>
              </a:ln>
              <a:solidFill>
                <a:srgbClr val="000000"/>
              </a:solidFill>
              <a:effectLst/>
              <a:uLnTx/>
              <a:uFillTx/>
              <a:latin typeface="+mn-ea"/>
              <a:cs typeface="Times New Roman" panose="02020603050405020304" pitchFamily="18" charset="0"/>
            </a:endParaRPr>
          </a:p>
          <a:p>
            <a:r>
              <a:rPr lang="zh-CN" altLang="en-CN" sz="2400" kern="0" spc="56" dirty="0">
                <a:solidFill>
                  <a:srgbClr val="000000"/>
                </a:solidFill>
                <a:latin typeface="+mn-ea"/>
                <a:cs typeface="Times New Roman" panose="02020603050405020304" pitchFamily="18" charset="0"/>
              </a:rPr>
              <a:t>王磊</a:t>
            </a:r>
            <a:r>
              <a:rPr lang="zh-CN" altLang="en-US" sz="2400" kern="0" spc="56" dirty="0">
                <a:solidFill>
                  <a:srgbClr val="000000"/>
                </a:solidFill>
                <a:latin typeface="+mn-ea"/>
                <a:cs typeface="Times New Roman" panose="02020603050405020304" pitchFamily="18" charset="0"/>
              </a:rPr>
              <a:t>    （中国科学院物理研究所）</a:t>
            </a:r>
            <a:endParaRPr lang="en-US" altLang="zh-CN" sz="2400" kern="0" spc="56" dirty="0">
              <a:solidFill>
                <a:srgbClr val="000000"/>
              </a:solidFill>
              <a:latin typeface="+mn-ea"/>
              <a:cs typeface="Times New Roman" panose="02020603050405020304" pitchFamily="18" charset="0"/>
            </a:endParaRPr>
          </a:p>
          <a:p>
            <a:r>
              <a:rPr kumimoji="0" lang="en-US" altLang="zh-CN" sz="2400" b="0" i="0" u="none" strike="noStrike" kern="0" cap="none" spc="56" normalizeH="0" baseline="0" noProof="0" dirty="0" err="1">
                <a:ln>
                  <a:noFill/>
                </a:ln>
                <a:solidFill>
                  <a:srgbClr val="000000"/>
                </a:solidFill>
                <a:effectLst/>
                <a:uLnTx/>
                <a:uFillTx/>
                <a:latin typeface="+mn-ea"/>
                <a:cs typeface="Times New Roman" panose="02020603050405020304" pitchFamily="18" charset="0"/>
              </a:rPr>
              <a:t>Dawei</a:t>
            </a:r>
            <a:r>
              <a:rPr kumimoji="0" lang="en-US" altLang="zh-CN" sz="2400" b="0" i="0" u="none" strike="noStrike" kern="0" cap="none" spc="56" normalizeH="0" baseline="0" noProof="0" dirty="0">
                <a:ln>
                  <a:noFill/>
                </a:ln>
                <a:solidFill>
                  <a:srgbClr val="000000"/>
                </a:solidFill>
                <a:effectLst/>
                <a:uLnTx/>
                <a:uFillTx/>
                <a:latin typeface="+mn-ea"/>
                <a:cs typeface="Times New Roman" panose="02020603050405020304" pitchFamily="18" charset="0"/>
              </a:rPr>
              <a:t> Ding</a:t>
            </a:r>
            <a:r>
              <a:rPr kumimoji="0" lang="zh-CN" altLang="en-US" sz="2400" b="0" i="0" u="none" strike="noStrike" kern="0" cap="none" spc="56" normalizeH="0" baseline="0" noProof="0" dirty="0">
                <a:ln>
                  <a:noFill/>
                </a:ln>
                <a:solidFill>
                  <a:srgbClr val="000000"/>
                </a:solidFill>
                <a:effectLst/>
                <a:uLnTx/>
                <a:uFillTx/>
                <a:latin typeface="+mn-ea"/>
                <a:cs typeface="Times New Roman" panose="02020603050405020304" pitchFamily="18" charset="0"/>
              </a:rPr>
              <a:t> </a:t>
            </a:r>
            <a:r>
              <a:rPr lang="zh-CN" altLang="en-US" sz="2400" kern="0" spc="56" dirty="0">
                <a:solidFill>
                  <a:srgbClr val="000000"/>
                </a:solidFill>
                <a:latin typeface="+mn-ea"/>
                <a:cs typeface="Times New Roman" panose="02020603050405020304" pitchFamily="18" charset="0"/>
              </a:rPr>
              <a:t>（</a:t>
            </a:r>
            <a:r>
              <a:rPr kumimoji="0" lang="zh-CN" altLang="en-US" sz="2400" b="0" i="0" u="none" strike="noStrike" kern="0" cap="none" spc="56" normalizeH="0" baseline="0" noProof="0" dirty="0">
                <a:ln>
                  <a:noFill/>
                </a:ln>
                <a:solidFill>
                  <a:srgbClr val="000000"/>
                </a:solidFill>
                <a:effectLst/>
                <a:uLnTx/>
                <a:uFillTx/>
                <a:latin typeface="+mn-ea"/>
                <a:cs typeface="Times New Roman" panose="02020603050405020304" pitchFamily="18" charset="0"/>
              </a:rPr>
              <a:t>清华大学</a:t>
            </a:r>
            <a:r>
              <a:rPr kumimoji="0" lang="en-US" altLang="zh-CN" sz="2400" b="0" i="0" u="none" strike="noStrike" kern="0" cap="none" spc="56" normalizeH="0" baseline="0" noProof="0" dirty="0">
                <a:ln>
                  <a:noFill/>
                </a:ln>
                <a:solidFill>
                  <a:srgbClr val="000000"/>
                </a:solidFill>
                <a:effectLst/>
                <a:uLnTx/>
                <a:uFillTx/>
                <a:latin typeface="+mn-ea"/>
                <a:cs typeface="Times New Roman" panose="02020603050405020304" pitchFamily="18" charset="0"/>
              </a:rPr>
              <a:t>)</a:t>
            </a:r>
          </a:p>
          <a:p>
            <a:r>
              <a:rPr lang="zh-CN" altLang="en-US" sz="2400" kern="0" spc="56" dirty="0">
                <a:solidFill>
                  <a:srgbClr val="000000"/>
                </a:solidFill>
                <a:latin typeface="+mn-ea"/>
                <a:cs typeface="Times New Roman" panose="02020603050405020304" pitchFamily="18" charset="0"/>
              </a:rPr>
              <a:t>陈建鑫 （清华大学）</a:t>
            </a:r>
            <a:endParaRPr kumimoji="0" lang="en-US" altLang="zh-CN" sz="2400" b="0" i="0" u="none" strike="noStrike" kern="0" cap="none" spc="56" normalizeH="0" baseline="0" noProof="0" dirty="0">
              <a:ln>
                <a:noFill/>
              </a:ln>
              <a:solidFill>
                <a:srgbClr val="000000"/>
              </a:solidFill>
              <a:effectLst/>
              <a:uLnTx/>
              <a:uFillTx/>
              <a:latin typeface="+mn-ea"/>
              <a:cs typeface="Times New Roman" panose="02020603050405020304" pitchFamily="18" charset="0"/>
            </a:endParaRPr>
          </a:p>
        </p:txBody>
      </p:sp>
      <p:sp>
        <p:nvSpPr>
          <p:cNvPr id="4" name="这是图片排版样式">
            <a:extLst>
              <a:ext uri="{FF2B5EF4-FFF2-40B4-BE49-F238E27FC236}">
                <a16:creationId xmlns:a16="http://schemas.microsoft.com/office/drawing/2014/main" id="{C90055CA-38D5-9C9D-4CE6-0300CEFF0F90}"/>
              </a:ext>
            </a:extLst>
          </p:cNvPr>
          <p:cNvSpPr/>
          <p:nvPr/>
        </p:nvSpPr>
        <p:spPr>
          <a:xfrm>
            <a:off x="2386375" y="5248334"/>
            <a:ext cx="807189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defRPr sz="5600" spc="112">
                <a:latin typeface="Alibaba-PuHuiTi-R"/>
                <a:ea typeface="Alibaba-PuHuiTi-R"/>
                <a:cs typeface="Alibaba-PuHuiTi-R"/>
                <a:sym typeface="Alibaba-PuHuiTi-R"/>
              </a:defRPr>
            </a:lvl1pPr>
          </a:lstStyle>
          <a:p>
            <a:pPr defTabSz="412750" hangingPunct="0"/>
            <a:r>
              <a:rPr lang="en-US" altLang="zh-CN" sz="2800" kern="0" spc="56" dirty="0">
                <a:solidFill>
                  <a:srgbClr val="0070C0"/>
                </a:solidFill>
                <a:latin typeface="Times New Roman" panose="02020603050405020304" pitchFamily="18" charset="0"/>
                <a:cs typeface="Times New Roman" panose="02020603050405020304" pitchFamily="18" charset="0"/>
              </a:rPr>
              <a:t>Thanks so much to my supervisor and collaborators.</a:t>
            </a:r>
            <a:endParaRPr sz="2800" kern="0" spc="56"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27710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8FFC-CDD4-7D74-C684-5DC1B1A267C3}"/>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8DE584DA-B1D2-9719-94FB-6DC7015838CF}"/>
              </a:ext>
            </a:extLst>
          </p:cNvPr>
          <p:cNvSpPr txBox="1">
            <a:spLocks/>
          </p:cNvSpPr>
          <p:nvPr>
            <p:custDataLst>
              <p:tags r:id="rId1"/>
            </p:custDataLst>
          </p:nvPr>
        </p:nvSpPr>
        <p:spPr>
          <a:xfrm>
            <a:off x="47328" y="55405"/>
            <a:ext cx="8229600"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dirty="0">
                <a:solidFill>
                  <a:schemeClr val="bg1"/>
                </a:solidFill>
                <a:latin typeface="Times New Roman" panose="02020603050405020304" pitchFamily="18" charset="0"/>
                <a:ea typeface="微软雅黑" pitchFamily="34" charset="-122"/>
                <a:cs typeface="Times New Roman" panose="02020603050405020304" pitchFamily="18" charset="0"/>
              </a:rPr>
              <a:t>Useful, Beyond-classical Computation</a:t>
            </a:r>
          </a:p>
        </p:txBody>
      </p:sp>
      <p:sp>
        <p:nvSpPr>
          <p:cNvPr id="10" name="01">
            <a:extLst>
              <a:ext uri="{FF2B5EF4-FFF2-40B4-BE49-F238E27FC236}">
                <a16:creationId xmlns:a16="http://schemas.microsoft.com/office/drawing/2014/main" id="{7DEF8464-FD02-BD9D-3B0A-87EA931E1FE9}"/>
              </a:ext>
            </a:extLst>
          </p:cNvPr>
          <p:cNvSpPr txBox="1"/>
          <p:nvPr/>
        </p:nvSpPr>
        <p:spPr>
          <a:xfrm>
            <a:off x="151768" y="2757572"/>
            <a:ext cx="2711686"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sz="1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USTC, </a:t>
            </a:r>
            <a:r>
              <a:rPr lang="en" altLang="zh-CN" sz="1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Science Bulletin 7 (3) (2022)</a:t>
            </a:r>
            <a:endParaRPr lang="en-US" sz="1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7" name="图片 16" descr="电脑萤幕画面&#10;&#10;低可信度描述已自动生成">
            <a:extLst>
              <a:ext uri="{FF2B5EF4-FFF2-40B4-BE49-F238E27FC236}">
                <a16:creationId xmlns:a16="http://schemas.microsoft.com/office/drawing/2014/main" id="{BFAC4D8A-6CB8-3C81-74E8-CB2685F86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4816" y="1166814"/>
            <a:ext cx="1348650" cy="1620000"/>
          </a:xfrm>
          <a:prstGeom prst="rect">
            <a:avLst/>
          </a:prstGeom>
        </p:spPr>
      </p:pic>
      <p:sp>
        <p:nvSpPr>
          <p:cNvPr id="18" name="01">
            <a:extLst>
              <a:ext uri="{FF2B5EF4-FFF2-40B4-BE49-F238E27FC236}">
                <a16:creationId xmlns:a16="http://schemas.microsoft.com/office/drawing/2014/main" id="{4ABB3075-857C-87AA-62FD-FB6EA31A1ACB}"/>
              </a:ext>
            </a:extLst>
          </p:cNvPr>
          <p:cNvSpPr txBox="1"/>
          <p:nvPr/>
        </p:nvSpPr>
        <p:spPr>
          <a:xfrm>
            <a:off x="3160277" y="2767749"/>
            <a:ext cx="122609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sz="1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BAQIS (2024)</a:t>
            </a:r>
          </a:p>
        </p:txBody>
      </p:sp>
      <p:sp>
        <p:nvSpPr>
          <p:cNvPr id="21" name="01">
            <a:extLst>
              <a:ext uri="{FF2B5EF4-FFF2-40B4-BE49-F238E27FC236}">
                <a16:creationId xmlns:a16="http://schemas.microsoft.com/office/drawing/2014/main" id="{DEA70EFF-7F7E-4428-14A9-19544DAC72D0}"/>
              </a:ext>
            </a:extLst>
          </p:cNvPr>
          <p:cNvSpPr txBox="1"/>
          <p:nvPr/>
        </p:nvSpPr>
        <p:spPr>
          <a:xfrm>
            <a:off x="208454" y="4820174"/>
            <a:ext cx="2448272"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sz="1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Google, Nature 574, 505 (2019)</a:t>
            </a:r>
          </a:p>
        </p:txBody>
      </p:sp>
      <p:pic>
        <p:nvPicPr>
          <p:cNvPr id="24" name="图片 23">
            <a:extLst>
              <a:ext uri="{FF2B5EF4-FFF2-40B4-BE49-F238E27FC236}">
                <a16:creationId xmlns:a16="http://schemas.microsoft.com/office/drawing/2014/main" id="{B46ABD89-702A-0E38-53EC-C5D1340F7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5423" y="3229415"/>
            <a:ext cx="2339464" cy="1620000"/>
          </a:xfrm>
          <a:prstGeom prst="rect">
            <a:avLst/>
          </a:prstGeom>
        </p:spPr>
      </p:pic>
      <p:sp>
        <p:nvSpPr>
          <p:cNvPr id="25" name="01">
            <a:extLst>
              <a:ext uri="{FF2B5EF4-FFF2-40B4-BE49-F238E27FC236}">
                <a16:creationId xmlns:a16="http://schemas.microsoft.com/office/drawing/2014/main" id="{2CCD1555-958C-57DC-A62D-7A9BE0B11481}"/>
              </a:ext>
            </a:extLst>
          </p:cNvPr>
          <p:cNvSpPr txBox="1"/>
          <p:nvPr/>
        </p:nvSpPr>
        <p:spPr>
          <a:xfrm>
            <a:off x="3621072" y="4834794"/>
            <a:ext cx="153059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sz="1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IBM Heron (2024)</a:t>
            </a:r>
          </a:p>
        </p:txBody>
      </p:sp>
      <p:pic>
        <p:nvPicPr>
          <p:cNvPr id="28" name="图片 27" descr="图片包含 游戏机, 桌子, 电脑, 键盘&#10;&#10;描述已自动生成">
            <a:extLst>
              <a:ext uri="{FF2B5EF4-FFF2-40B4-BE49-F238E27FC236}">
                <a16:creationId xmlns:a16="http://schemas.microsoft.com/office/drawing/2014/main" id="{C528B828-CF22-04EB-AF67-823AFA2767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553" y="1166814"/>
            <a:ext cx="2059157" cy="1620000"/>
          </a:xfrm>
          <a:prstGeom prst="rect">
            <a:avLst/>
          </a:prstGeom>
        </p:spPr>
      </p:pic>
      <p:pic>
        <p:nvPicPr>
          <p:cNvPr id="33" name="图片 32" descr="电脑萤幕画面&#10;&#10;中度可信度描述已自动生成">
            <a:extLst>
              <a:ext uri="{FF2B5EF4-FFF2-40B4-BE49-F238E27FC236}">
                <a16:creationId xmlns:a16="http://schemas.microsoft.com/office/drawing/2014/main" id="{A603E379-4630-10E6-E06D-236EE4C19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90" y="1166814"/>
            <a:ext cx="2874194" cy="1620000"/>
          </a:xfrm>
          <a:prstGeom prst="rect">
            <a:avLst/>
          </a:prstGeom>
        </p:spPr>
      </p:pic>
      <p:sp>
        <p:nvSpPr>
          <p:cNvPr id="37" name="01">
            <a:extLst>
              <a:ext uri="{FF2B5EF4-FFF2-40B4-BE49-F238E27FC236}">
                <a16:creationId xmlns:a16="http://schemas.microsoft.com/office/drawing/2014/main" id="{96DDBB21-1D80-930D-F695-FF557ADD3C50}"/>
              </a:ext>
            </a:extLst>
          </p:cNvPr>
          <p:cNvSpPr txBox="1"/>
          <p:nvPr/>
        </p:nvSpPr>
        <p:spPr>
          <a:xfrm>
            <a:off x="4466837" y="2757572"/>
            <a:ext cx="2174588"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sz="1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ZJU, CPL. 40 060301 (2023) </a:t>
            </a:r>
          </a:p>
        </p:txBody>
      </p:sp>
      <p:sp>
        <p:nvSpPr>
          <p:cNvPr id="38" name="01">
            <a:extLst>
              <a:ext uri="{FF2B5EF4-FFF2-40B4-BE49-F238E27FC236}">
                <a16:creationId xmlns:a16="http://schemas.microsoft.com/office/drawing/2014/main" id="{41BFA91A-46C6-DCA1-0832-0725E01C8651}"/>
              </a:ext>
            </a:extLst>
          </p:cNvPr>
          <p:cNvSpPr txBox="1"/>
          <p:nvPr/>
        </p:nvSpPr>
        <p:spPr>
          <a:xfrm>
            <a:off x="5554131" y="3795553"/>
            <a:ext cx="864096"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sz="1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a:t>
            </a:r>
          </a:p>
        </p:txBody>
      </p:sp>
      <p:sp>
        <p:nvSpPr>
          <p:cNvPr id="40" name="矩形 39">
            <a:extLst>
              <a:ext uri="{FF2B5EF4-FFF2-40B4-BE49-F238E27FC236}">
                <a16:creationId xmlns:a16="http://schemas.microsoft.com/office/drawing/2014/main" id="{5197C06F-AA6A-44BB-8A24-726CDB10F9C6}"/>
              </a:ext>
            </a:extLst>
          </p:cNvPr>
          <p:cNvSpPr/>
          <p:nvPr/>
        </p:nvSpPr>
        <p:spPr>
          <a:xfrm>
            <a:off x="55790" y="1100402"/>
            <a:ext cx="6585635" cy="4042170"/>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26" name="Picture 2" descr="an illustrated chart reading &quot;Random Circuit Sampling (RCS): in context">
            <a:extLst>
              <a:ext uri="{FF2B5EF4-FFF2-40B4-BE49-F238E27FC236}">
                <a16:creationId xmlns:a16="http://schemas.microsoft.com/office/drawing/2014/main" id="{EAF86577-B416-A6EC-739F-6FFD9810B1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7215" y="780503"/>
            <a:ext cx="5494785" cy="35716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1AB991-3689-FB65-CA22-62BCF13988BB}"/>
              </a:ext>
            </a:extLst>
          </p:cNvPr>
          <p:cNvPicPr>
            <a:picLocks noChangeAspect="1"/>
          </p:cNvPicPr>
          <p:nvPr/>
        </p:nvPicPr>
        <p:blipFill>
          <a:blip r:embed="rId9"/>
          <a:stretch>
            <a:fillRect/>
          </a:stretch>
        </p:blipFill>
        <p:spPr>
          <a:xfrm>
            <a:off x="7993435" y="4218225"/>
            <a:ext cx="3663398" cy="2071673"/>
          </a:xfrm>
          <a:prstGeom prst="rect">
            <a:avLst/>
          </a:prstGeom>
        </p:spPr>
      </p:pic>
      <p:pic>
        <p:nvPicPr>
          <p:cNvPr id="4" name="图片 19">
            <a:extLst>
              <a:ext uri="{FF2B5EF4-FFF2-40B4-BE49-F238E27FC236}">
                <a16:creationId xmlns:a16="http://schemas.microsoft.com/office/drawing/2014/main" id="{4E12F292-1C70-BC33-786B-D3E66F03F3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36" y="3229415"/>
            <a:ext cx="2626509" cy="1620000"/>
          </a:xfrm>
          <a:prstGeom prst="rect">
            <a:avLst/>
          </a:prstGeom>
        </p:spPr>
      </p:pic>
      <p:sp>
        <p:nvSpPr>
          <p:cNvPr id="11" name="TextBox 10">
            <a:extLst>
              <a:ext uri="{FF2B5EF4-FFF2-40B4-BE49-F238E27FC236}">
                <a16:creationId xmlns:a16="http://schemas.microsoft.com/office/drawing/2014/main" id="{35AE9FE3-7761-35EC-1327-1247A32886DD}"/>
              </a:ext>
            </a:extLst>
          </p:cNvPr>
          <p:cNvSpPr txBox="1"/>
          <p:nvPr/>
        </p:nvSpPr>
        <p:spPr>
          <a:xfrm>
            <a:off x="680424" y="5366568"/>
            <a:ext cx="3844129" cy="923330"/>
          </a:xfrm>
          <a:prstGeom prst="rect">
            <a:avLst/>
          </a:prstGeom>
          <a:noFill/>
        </p:spPr>
        <p:txBody>
          <a:bodyPr wrap="none" rtlCol="0">
            <a:spAutoFit/>
          </a:bodyPr>
          <a:lstStyle/>
          <a:p>
            <a:r>
              <a:rPr lang="en-CN" dirty="0"/>
              <a:t>Mission:</a:t>
            </a:r>
          </a:p>
          <a:p>
            <a:pPr marL="285750" indent="-285750">
              <a:buFont typeface="Arial" panose="020B0604020202020204" pitchFamily="34" charset="0"/>
              <a:buChar char="•"/>
            </a:pPr>
            <a:r>
              <a:rPr lang="en-CN" dirty="0"/>
              <a:t>D</a:t>
            </a:r>
            <a:r>
              <a:rPr lang="en-US" dirty="0" err="1"/>
              <a:t>emon</a:t>
            </a:r>
            <a:r>
              <a:rPr lang="en-CN" dirty="0"/>
              <a:t>strating quantum potential</a:t>
            </a:r>
          </a:p>
          <a:p>
            <a:pPr marL="285750" indent="-285750">
              <a:buFont typeface="Arial" panose="020B0604020202020204" pitchFamily="34" charset="0"/>
              <a:buChar char="•"/>
            </a:pPr>
            <a:r>
              <a:rPr lang="en-CN" dirty="0"/>
              <a:t>Exploring design </a:t>
            </a:r>
            <a:r>
              <a:rPr lang="en-US" dirty="0"/>
              <a:t>technologies</a:t>
            </a:r>
            <a:endParaRPr lang="en-CN" dirty="0"/>
          </a:p>
        </p:txBody>
      </p:sp>
    </p:spTree>
    <p:extLst>
      <p:ext uri="{BB962C8B-B14F-4D97-AF65-F5344CB8AC3E}">
        <p14:creationId xmlns:p14="http://schemas.microsoft.com/office/powerpoint/2010/main" val="1923693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01">
            <a:extLst>
              <a:ext uri="{FF2B5EF4-FFF2-40B4-BE49-F238E27FC236}">
                <a16:creationId xmlns:a16="http://schemas.microsoft.com/office/drawing/2014/main" id="{05B289F6-249A-FC29-930A-7DE817257A89}"/>
              </a:ext>
            </a:extLst>
          </p:cNvPr>
          <p:cNvSpPr txBox="1"/>
          <p:nvPr/>
        </p:nvSpPr>
        <p:spPr>
          <a:xfrm>
            <a:off x="2351584" y="2600312"/>
            <a:ext cx="680475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ctr"/>
            <a:r>
              <a:rPr lang="en-US" sz="4800" dirty="0">
                <a:solidFill>
                  <a:schemeClr val="accent1"/>
                </a:solidFill>
                <a:latin typeface="Times New Roman" panose="02020603050405020304" pitchFamily="18" charset="0"/>
                <a:ea typeface="Microsoft YaHei" panose="020B0503020204020204" pitchFamily="34" charset="-122"/>
                <a:cs typeface="Times New Roman" panose="02020603050405020304" pitchFamily="18" charset="0"/>
              </a:rPr>
              <a:t>Thank you!</a:t>
            </a:r>
            <a:endParaRPr sz="4800" dirty="0">
              <a:solidFill>
                <a:schemeClr val="accent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509805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a:extLst>
              <a:ext uri="{FF2B5EF4-FFF2-40B4-BE49-F238E27FC236}">
                <a16:creationId xmlns:a16="http://schemas.microsoft.com/office/drawing/2014/main" id="{237AAE95-822A-DA5B-4BC6-9DA0AA843B4E}"/>
              </a:ext>
            </a:extLst>
          </p:cNvPr>
          <p:cNvSpPr txBox="1"/>
          <p:nvPr/>
        </p:nvSpPr>
        <p:spPr>
          <a:xfrm>
            <a:off x="928912" y="713442"/>
            <a:ext cx="333038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l"/>
            <a:r>
              <a:rPr lang="en-US" altLang="zh-CN" sz="2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Benchmarking: Speed</a:t>
            </a:r>
            <a:endParaRPr sz="2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01">
            <a:extLst>
              <a:ext uri="{FF2B5EF4-FFF2-40B4-BE49-F238E27FC236}">
                <a16:creationId xmlns:a16="http://schemas.microsoft.com/office/drawing/2014/main" id="{071C5E08-1AD1-1661-0407-4848405AA4B5}"/>
              </a:ext>
            </a:extLst>
          </p:cNvPr>
          <p:cNvSpPr txBox="1"/>
          <p:nvPr/>
        </p:nvSpPr>
        <p:spPr>
          <a:xfrm>
            <a:off x="1106580" y="1669518"/>
            <a:ext cx="28083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a:defRPr lang="zh-CN"/>
            </a:defPPr>
            <a:lvl1pPr>
              <a:defRPr sz="2400">
                <a:latin typeface="Times New Roman" panose="02020603050405020304" pitchFamily="18" charset="0"/>
                <a:ea typeface="Microsoft YaHei" panose="020B0503020204020204" pitchFamily="34" charset="-122"/>
                <a:cs typeface="Times New Roman" panose="02020603050405020304" pitchFamily="18" charset="0"/>
              </a:defRPr>
            </a:lvl1pPr>
          </a:lstStyle>
          <a:p>
            <a:r>
              <a:rPr lang="en-US" altLang="zh-CN" dirty="0"/>
              <a:t>Capacitance</a:t>
            </a:r>
            <a:endParaRPr dirty="0"/>
          </a:p>
        </p:txBody>
      </p:sp>
      <p:grpSp>
        <p:nvGrpSpPr>
          <p:cNvPr id="5" name="Group 2">
            <a:extLst>
              <a:ext uri="{FF2B5EF4-FFF2-40B4-BE49-F238E27FC236}">
                <a16:creationId xmlns:a16="http://schemas.microsoft.com/office/drawing/2014/main" id="{24A3E293-8153-A608-AF99-EFCE1D236177}"/>
              </a:ext>
            </a:extLst>
          </p:cNvPr>
          <p:cNvGrpSpPr>
            <a:grpSpLocks noChangeAspect="1"/>
          </p:cNvGrpSpPr>
          <p:nvPr/>
        </p:nvGrpSpPr>
        <p:grpSpPr>
          <a:xfrm>
            <a:off x="3482334" y="1997142"/>
            <a:ext cx="4500000" cy="4273282"/>
            <a:chOff x="2059200" y="1440000"/>
            <a:chExt cx="5298865" cy="5031899"/>
          </a:xfrm>
        </p:grpSpPr>
        <p:grpSp>
          <p:nvGrpSpPr>
            <p:cNvPr id="6" name="Group 3">
              <a:extLst>
                <a:ext uri="{FF2B5EF4-FFF2-40B4-BE49-F238E27FC236}">
                  <a16:creationId xmlns:a16="http://schemas.microsoft.com/office/drawing/2014/main" id="{DE2E5874-7CD7-3F9D-2F99-60B142E8628C}"/>
                </a:ext>
              </a:extLst>
            </p:cNvPr>
            <p:cNvGrpSpPr/>
            <p:nvPr/>
          </p:nvGrpSpPr>
          <p:grpSpPr>
            <a:xfrm>
              <a:off x="2059200" y="1440000"/>
              <a:ext cx="5298865" cy="5031899"/>
              <a:chOff x="2059200" y="1440000"/>
              <a:chExt cx="5298865" cy="5031899"/>
            </a:xfrm>
          </p:grpSpPr>
          <p:pic>
            <p:nvPicPr>
              <p:cNvPr id="79" name="Picture 77">
                <a:extLst>
                  <a:ext uri="{FF2B5EF4-FFF2-40B4-BE49-F238E27FC236}">
                    <a16:creationId xmlns:a16="http://schemas.microsoft.com/office/drawing/2014/main" id="{15D76F58-E5DC-7662-89CF-A53EEBE2480C}"/>
                  </a:ext>
                </a:extLst>
              </p:cNvPr>
              <p:cNvPicPr>
                <a:picLocks noChangeAspect="1"/>
              </p:cNvPicPr>
              <p:nvPr/>
            </p:nvPicPr>
            <p:blipFill rotWithShape="1">
              <a:blip r:embed="rId4"/>
              <a:srcRect t="-1" b="-2727"/>
              <a:stretch/>
            </p:blipFill>
            <p:spPr>
              <a:xfrm>
                <a:off x="2059200" y="1440000"/>
                <a:ext cx="5298865" cy="4519720"/>
              </a:xfrm>
              <a:prstGeom prst="rect">
                <a:avLst/>
              </a:prstGeom>
            </p:spPr>
          </p:pic>
          <p:grpSp>
            <p:nvGrpSpPr>
              <p:cNvPr id="80" name="Group 78">
                <a:extLst>
                  <a:ext uri="{FF2B5EF4-FFF2-40B4-BE49-F238E27FC236}">
                    <a16:creationId xmlns:a16="http://schemas.microsoft.com/office/drawing/2014/main" id="{7C0F07BB-19FA-8BB0-0A6F-662B7C2B7966}"/>
                  </a:ext>
                </a:extLst>
              </p:cNvPr>
              <p:cNvGrpSpPr/>
              <p:nvPr/>
            </p:nvGrpSpPr>
            <p:grpSpPr>
              <a:xfrm>
                <a:off x="4142487" y="5958895"/>
                <a:ext cx="1582440" cy="513004"/>
                <a:chOff x="5178241" y="1982818"/>
                <a:chExt cx="1582440" cy="513004"/>
              </a:xfrm>
            </p:grpSpPr>
            <p:sp>
              <p:nvSpPr>
                <p:cNvPr id="87" name="Rectangle 85">
                  <a:extLst>
                    <a:ext uri="{FF2B5EF4-FFF2-40B4-BE49-F238E27FC236}">
                      <a16:creationId xmlns:a16="http://schemas.microsoft.com/office/drawing/2014/main" id="{8B832EA1-8631-41CD-1E91-AB870109B2DD}"/>
                    </a:ext>
                  </a:extLst>
                </p:cNvPr>
                <p:cNvSpPr/>
                <p:nvPr/>
              </p:nvSpPr>
              <p:spPr>
                <a:xfrm>
                  <a:off x="5178241" y="1982818"/>
                  <a:ext cx="1582440" cy="253691"/>
                </a:xfrm>
                <a:prstGeom prst="rect">
                  <a:avLst/>
                </a:prstGeom>
              </p:spPr>
              <p:txBody>
                <a:bodyPr wrap="square">
                  <a:spAutoFit/>
                </a:bodyPr>
                <a:lstStyle/>
                <a:p>
                  <a:r>
                    <a:rPr lang="en-CN" altLang="zh-CN" sz="800">
                      <a:latin typeface="Times" pitchFamily="2" charset="0"/>
                      <a:cs typeface="Arial" panose="020B0604020202020204" pitchFamily="34" charset="0"/>
                    </a:rPr>
                    <a:t>SIE</a:t>
                  </a:r>
                  <a:r>
                    <a:rPr lang="en-CN" altLang="zh-CN" sz="800">
                      <a:solidFill>
                        <a:schemeClr val="tx2">
                          <a:lumMod val="75000"/>
                        </a:schemeClr>
                      </a:solidFill>
                      <a:latin typeface="Times" pitchFamily="2" charset="0"/>
                      <a:cs typeface="Arial" panose="020B0604020202020204" pitchFamily="34" charset="0"/>
                    </a:rPr>
                    <a:t> </a:t>
                  </a:r>
                </a:p>
              </p:txBody>
            </p:sp>
            <p:grpSp>
              <p:nvGrpSpPr>
                <p:cNvPr id="88" name="Group 86">
                  <a:extLst>
                    <a:ext uri="{FF2B5EF4-FFF2-40B4-BE49-F238E27FC236}">
                      <a16:creationId xmlns:a16="http://schemas.microsoft.com/office/drawing/2014/main" id="{A9D4286F-C670-C881-BDB2-724E1B3FC17A}"/>
                    </a:ext>
                  </a:extLst>
                </p:cNvPr>
                <p:cNvGrpSpPr/>
                <p:nvPr/>
              </p:nvGrpSpPr>
              <p:grpSpPr>
                <a:xfrm>
                  <a:off x="5646483" y="2242498"/>
                  <a:ext cx="765077" cy="253324"/>
                  <a:chOff x="9071002" y="1878613"/>
                  <a:chExt cx="765077" cy="253324"/>
                </a:xfrm>
              </p:grpSpPr>
              <p:pic>
                <p:nvPicPr>
                  <p:cNvPr id="89" name="Picture 87">
                    <a:extLst>
                      <a:ext uri="{FF2B5EF4-FFF2-40B4-BE49-F238E27FC236}">
                        <a16:creationId xmlns:a16="http://schemas.microsoft.com/office/drawing/2014/main" id="{BFF8F479-4809-2B1E-28F4-911D84F06F8E}"/>
                      </a:ext>
                    </a:extLst>
                  </p:cNvPr>
                  <p:cNvPicPr>
                    <a:picLocks noChangeAspect="1"/>
                  </p:cNvPicPr>
                  <p:nvPr/>
                </p:nvPicPr>
                <p:blipFill>
                  <a:blip r:embed="rId5"/>
                  <a:stretch>
                    <a:fillRect/>
                  </a:stretch>
                </p:blipFill>
                <p:spPr>
                  <a:xfrm>
                    <a:off x="9071002" y="1882375"/>
                    <a:ext cx="215900" cy="152400"/>
                  </a:xfrm>
                  <a:prstGeom prst="rect">
                    <a:avLst/>
                  </a:prstGeom>
                </p:spPr>
              </p:pic>
              <p:pic>
                <p:nvPicPr>
                  <p:cNvPr id="90" name="Picture 88">
                    <a:extLst>
                      <a:ext uri="{FF2B5EF4-FFF2-40B4-BE49-F238E27FC236}">
                        <a16:creationId xmlns:a16="http://schemas.microsoft.com/office/drawing/2014/main" id="{096921F3-F747-343A-1EF3-DAB49AE953C5}"/>
                      </a:ext>
                    </a:extLst>
                  </p:cNvPr>
                  <p:cNvPicPr>
                    <a:picLocks noChangeAspect="1"/>
                  </p:cNvPicPr>
                  <p:nvPr/>
                </p:nvPicPr>
                <p:blipFill>
                  <a:blip r:embed="rId6"/>
                  <a:stretch>
                    <a:fillRect/>
                  </a:stretch>
                </p:blipFill>
                <p:spPr>
                  <a:xfrm>
                    <a:off x="9363937" y="1878613"/>
                    <a:ext cx="190500" cy="215900"/>
                  </a:xfrm>
                  <a:prstGeom prst="rect">
                    <a:avLst/>
                  </a:prstGeom>
                </p:spPr>
              </p:pic>
              <p:pic>
                <p:nvPicPr>
                  <p:cNvPr id="91" name="Picture 89">
                    <a:extLst>
                      <a:ext uri="{FF2B5EF4-FFF2-40B4-BE49-F238E27FC236}">
                        <a16:creationId xmlns:a16="http://schemas.microsoft.com/office/drawing/2014/main" id="{FB3DAAFB-0F83-A2B3-6AC5-84F66FFE9178}"/>
                      </a:ext>
                    </a:extLst>
                  </p:cNvPr>
                  <p:cNvPicPr>
                    <a:picLocks noChangeAspect="1"/>
                  </p:cNvPicPr>
                  <p:nvPr/>
                </p:nvPicPr>
                <p:blipFill>
                  <a:blip r:embed="rId7"/>
                  <a:stretch>
                    <a:fillRect/>
                  </a:stretch>
                </p:blipFill>
                <p:spPr>
                  <a:xfrm>
                    <a:off x="9645579" y="1890637"/>
                    <a:ext cx="190500" cy="241300"/>
                  </a:xfrm>
                  <a:prstGeom prst="rect">
                    <a:avLst/>
                  </a:prstGeom>
                </p:spPr>
              </p:pic>
            </p:grpSp>
          </p:grpSp>
          <p:grpSp>
            <p:nvGrpSpPr>
              <p:cNvPr id="81" name="Group 79">
                <a:extLst>
                  <a:ext uri="{FF2B5EF4-FFF2-40B4-BE49-F238E27FC236}">
                    <a16:creationId xmlns:a16="http://schemas.microsoft.com/office/drawing/2014/main" id="{17C2C061-D88F-897D-137C-4C2649D7494E}"/>
                  </a:ext>
                </a:extLst>
              </p:cNvPr>
              <p:cNvGrpSpPr/>
              <p:nvPr/>
            </p:nvGrpSpPr>
            <p:grpSpPr>
              <a:xfrm>
                <a:off x="5737209" y="5958895"/>
                <a:ext cx="1582440" cy="475580"/>
                <a:chOff x="4571312" y="2294459"/>
                <a:chExt cx="1582440" cy="475580"/>
              </a:xfrm>
            </p:grpSpPr>
            <p:grpSp>
              <p:nvGrpSpPr>
                <p:cNvPr id="82" name="Group 80">
                  <a:extLst>
                    <a:ext uri="{FF2B5EF4-FFF2-40B4-BE49-F238E27FC236}">
                      <a16:creationId xmlns:a16="http://schemas.microsoft.com/office/drawing/2014/main" id="{38EA292B-E60D-C581-D84A-9C430CDCE28E}"/>
                    </a:ext>
                  </a:extLst>
                </p:cNvPr>
                <p:cNvGrpSpPr/>
                <p:nvPr/>
              </p:nvGrpSpPr>
              <p:grpSpPr>
                <a:xfrm>
                  <a:off x="5022300" y="2454705"/>
                  <a:ext cx="785730" cy="315334"/>
                  <a:chOff x="8444442" y="1590599"/>
                  <a:chExt cx="785730" cy="315334"/>
                </a:xfrm>
              </p:grpSpPr>
              <p:pic>
                <p:nvPicPr>
                  <p:cNvPr id="84" name="Picture 82">
                    <a:extLst>
                      <a:ext uri="{FF2B5EF4-FFF2-40B4-BE49-F238E27FC236}">
                        <a16:creationId xmlns:a16="http://schemas.microsoft.com/office/drawing/2014/main" id="{6C69014F-8757-8937-5481-9CA044FACC10}"/>
                      </a:ext>
                    </a:extLst>
                  </p:cNvPr>
                  <p:cNvPicPr>
                    <a:picLocks noChangeAspect="1"/>
                  </p:cNvPicPr>
                  <p:nvPr/>
                </p:nvPicPr>
                <p:blipFill>
                  <a:blip r:embed="rId8"/>
                  <a:stretch>
                    <a:fillRect/>
                  </a:stretch>
                </p:blipFill>
                <p:spPr>
                  <a:xfrm>
                    <a:off x="8697607" y="1590599"/>
                    <a:ext cx="279400" cy="292100"/>
                  </a:xfrm>
                  <a:prstGeom prst="rect">
                    <a:avLst/>
                  </a:prstGeom>
                </p:spPr>
              </p:pic>
              <p:pic>
                <p:nvPicPr>
                  <p:cNvPr id="85" name="Picture 83">
                    <a:extLst>
                      <a:ext uri="{FF2B5EF4-FFF2-40B4-BE49-F238E27FC236}">
                        <a16:creationId xmlns:a16="http://schemas.microsoft.com/office/drawing/2014/main" id="{6C4F80B0-755A-BF63-CFD2-620762621EB8}"/>
                      </a:ext>
                    </a:extLst>
                  </p:cNvPr>
                  <p:cNvPicPr>
                    <a:picLocks noChangeAspect="1"/>
                  </p:cNvPicPr>
                  <p:nvPr/>
                </p:nvPicPr>
                <p:blipFill>
                  <a:blip r:embed="rId9"/>
                  <a:stretch>
                    <a:fillRect/>
                  </a:stretch>
                </p:blipFill>
                <p:spPr>
                  <a:xfrm>
                    <a:off x="9001572" y="1651687"/>
                    <a:ext cx="228600" cy="203200"/>
                  </a:xfrm>
                  <a:prstGeom prst="rect">
                    <a:avLst/>
                  </a:prstGeom>
                </p:spPr>
              </p:pic>
              <p:pic>
                <p:nvPicPr>
                  <p:cNvPr id="86" name="Picture 84">
                    <a:extLst>
                      <a:ext uri="{FF2B5EF4-FFF2-40B4-BE49-F238E27FC236}">
                        <a16:creationId xmlns:a16="http://schemas.microsoft.com/office/drawing/2014/main" id="{43B873D1-8048-093A-BF66-D7F5E3710B1D}"/>
                      </a:ext>
                    </a:extLst>
                  </p:cNvPr>
                  <p:cNvPicPr>
                    <a:picLocks noChangeAspect="1"/>
                  </p:cNvPicPr>
                  <p:nvPr/>
                </p:nvPicPr>
                <p:blipFill>
                  <a:blip r:embed="rId10"/>
                  <a:stretch>
                    <a:fillRect/>
                  </a:stretch>
                </p:blipFill>
                <p:spPr>
                  <a:xfrm>
                    <a:off x="8444442" y="1639233"/>
                    <a:ext cx="228600" cy="266700"/>
                  </a:xfrm>
                  <a:prstGeom prst="rect">
                    <a:avLst/>
                  </a:prstGeom>
                </p:spPr>
              </p:pic>
            </p:grpSp>
            <p:sp>
              <p:nvSpPr>
                <p:cNvPr id="83" name="Rectangle 81">
                  <a:extLst>
                    <a:ext uri="{FF2B5EF4-FFF2-40B4-BE49-F238E27FC236}">
                      <a16:creationId xmlns:a16="http://schemas.microsoft.com/office/drawing/2014/main" id="{0FF02778-40B7-9C28-5E1B-6BFEC9F76D84}"/>
                    </a:ext>
                  </a:extLst>
                </p:cNvPr>
                <p:cNvSpPr/>
                <p:nvPr/>
              </p:nvSpPr>
              <p:spPr>
                <a:xfrm>
                  <a:off x="4571312" y="2294459"/>
                  <a:ext cx="1582440" cy="253691"/>
                </a:xfrm>
                <a:prstGeom prst="rect">
                  <a:avLst/>
                </a:prstGeom>
              </p:spPr>
              <p:txBody>
                <a:bodyPr wrap="square">
                  <a:spAutoFit/>
                </a:bodyPr>
                <a:lstStyle/>
                <a:p>
                  <a:r>
                    <a:rPr lang="en-CN" altLang="zh-CN" sz="800">
                      <a:latin typeface="Times" pitchFamily="2" charset="0"/>
                      <a:cs typeface="Arial" panose="020B0604020202020204" pitchFamily="34" charset="0"/>
                    </a:rPr>
                    <a:t>FEM</a:t>
                  </a:r>
                </a:p>
              </p:txBody>
            </p:sp>
          </p:grpSp>
        </p:grpSp>
        <p:grpSp>
          <p:nvGrpSpPr>
            <p:cNvPr id="7" name="Group 4">
              <a:extLst>
                <a:ext uri="{FF2B5EF4-FFF2-40B4-BE49-F238E27FC236}">
                  <a16:creationId xmlns:a16="http://schemas.microsoft.com/office/drawing/2014/main" id="{C8420176-75E5-C5F1-FBC6-E5BD19FB96D1}"/>
                </a:ext>
              </a:extLst>
            </p:cNvPr>
            <p:cNvGrpSpPr/>
            <p:nvPr/>
          </p:nvGrpSpPr>
          <p:grpSpPr>
            <a:xfrm>
              <a:off x="2309624" y="5958895"/>
              <a:ext cx="1582440" cy="450995"/>
              <a:chOff x="2309624" y="5958895"/>
              <a:chExt cx="1582440" cy="450995"/>
            </a:xfrm>
          </p:grpSpPr>
          <p:sp>
            <p:nvSpPr>
              <p:cNvPr id="9" name="Rectangle 5">
                <a:extLst>
                  <a:ext uri="{FF2B5EF4-FFF2-40B4-BE49-F238E27FC236}">
                    <a16:creationId xmlns:a16="http://schemas.microsoft.com/office/drawing/2014/main" id="{675FED68-C44B-BBB0-C1B7-F86896A3344B}"/>
                  </a:ext>
                </a:extLst>
              </p:cNvPr>
              <p:cNvSpPr/>
              <p:nvPr/>
            </p:nvSpPr>
            <p:spPr>
              <a:xfrm>
                <a:off x="2309624" y="5958895"/>
                <a:ext cx="1582440" cy="253691"/>
              </a:xfrm>
              <a:prstGeom prst="rect">
                <a:avLst/>
              </a:prstGeom>
            </p:spPr>
            <p:txBody>
              <a:bodyPr wrap="square">
                <a:spAutoFit/>
              </a:bodyPr>
              <a:lstStyle/>
              <a:p>
                <a:r>
                  <a:rPr lang="en-CN" altLang="zh-CN" sz="800">
                    <a:latin typeface="Times" pitchFamily="2" charset="0"/>
                    <a:cs typeface="Arial" panose="020B0604020202020204" pitchFamily="34" charset="0"/>
                  </a:rPr>
                  <a:t>Analytical</a:t>
                </a:r>
                <a:r>
                  <a:rPr lang="en-CN" altLang="zh-CN" sz="800">
                    <a:solidFill>
                      <a:schemeClr val="tx2">
                        <a:lumMod val="75000"/>
                      </a:schemeClr>
                    </a:solidFill>
                    <a:latin typeface="Times" pitchFamily="2" charset="0"/>
                    <a:cs typeface="Arial" panose="020B0604020202020204" pitchFamily="34" charset="0"/>
                  </a:rPr>
                  <a:t> </a:t>
                </a:r>
              </a:p>
            </p:txBody>
          </p:sp>
          <p:pic>
            <p:nvPicPr>
              <p:cNvPr id="76" name="Picture 6">
                <a:extLst>
                  <a:ext uri="{FF2B5EF4-FFF2-40B4-BE49-F238E27FC236}">
                    <a16:creationId xmlns:a16="http://schemas.microsoft.com/office/drawing/2014/main" id="{750184C5-39D9-AD9F-02CF-91E5AD7322D2}"/>
                  </a:ext>
                </a:extLst>
              </p:cNvPr>
              <p:cNvPicPr>
                <a:picLocks noChangeAspect="1"/>
              </p:cNvPicPr>
              <p:nvPr/>
            </p:nvPicPr>
            <p:blipFill rotWithShape="1">
              <a:blip r:embed="rId11"/>
              <a:srcRect b="37089"/>
              <a:stretch/>
            </p:blipFill>
            <p:spPr>
              <a:xfrm>
                <a:off x="2974095" y="6181112"/>
                <a:ext cx="304800" cy="79897"/>
              </a:xfrm>
              <a:prstGeom prst="rect">
                <a:avLst/>
              </a:prstGeom>
            </p:spPr>
          </p:pic>
          <p:pic>
            <p:nvPicPr>
              <p:cNvPr id="77" name="Picture 75">
                <a:extLst>
                  <a:ext uri="{FF2B5EF4-FFF2-40B4-BE49-F238E27FC236}">
                    <a16:creationId xmlns:a16="http://schemas.microsoft.com/office/drawing/2014/main" id="{0F6CE3BD-6ADB-D13C-F0F5-F7DFCF394BB1}"/>
                  </a:ext>
                </a:extLst>
              </p:cNvPr>
              <p:cNvPicPr>
                <a:picLocks noChangeAspect="1"/>
              </p:cNvPicPr>
              <p:nvPr/>
            </p:nvPicPr>
            <p:blipFill rotWithShape="1">
              <a:blip r:embed="rId12"/>
              <a:srcRect t="10324" b="26765"/>
              <a:stretch/>
            </p:blipFill>
            <p:spPr>
              <a:xfrm>
                <a:off x="2966678" y="6261010"/>
                <a:ext cx="304800" cy="79897"/>
              </a:xfrm>
              <a:prstGeom prst="rect">
                <a:avLst/>
              </a:prstGeom>
            </p:spPr>
          </p:pic>
          <p:pic>
            <p:nvPicPr>
              <p:cNvPr id="78" name="Picture 76">
                <a:extLst>
                  <a:ext uri="{FF2B5EF4-FFF2-40B4-BE49-F238E27FC236}">
                    <a16:creationId xmlns:a16="http://schemas.microsoft.com/office/drawing/2014/main" id="{BBD4B582-0DAB-AF41-0063-26478822C331}"/>
                  </a:ext>
                </a:extLst>
              </p:cNvPr>
              <p:cNvPicPr>
                <a:picLocks noChangeAspect="1"/>
              </p:cNvPicPr>
              <p:nvPr/>
            </p:nvPicPr>
            <p:blipFill rotWithShape="1">
              <a:blip r:embed="rId13"/>
              <a:srcRect t="18177" b="18912"/>
              <a:stretch/>
            </p:blipFill>
            <p:spPr>
              <a:xfrm>
                <a:off x="2964860" y="6329993"/>
                <a:ext cx="304800" cy="79897"/>
              </a:xfrm>
              <a:prstGeom prst="rect">
                <a:avLst/>
              </a:prstGeom>
            </p:spPr>
          </p:pic>
        </p:grpSp>
      </p:grpSp>
      <p:grpSp>
        <p:nvGrpSpPr>
          <p:cNvPr id="93" name="Group 91">
            <a:extLst>
              <a:ext uri="{FF2B5EF4-FFF2-40B4-BE49-F238E27FC236}">
                <a16:creationId xmlns:a16="http://schemas.microsoft.com/office/drawing/2014/main" id="{F915D1E0-5B2B-F021-0AA8-4B233E72AF84}"/>
              </a:ext>
            </a:extLst>
          </p:cNvPr>
          <p:cNvGrpSpPr>
            <a:grpSpLocks noChangeAspect="1"/>
          </p:cNvGrpSpPr>
          <p:nvPr/>
        </p:nvGrpSpPr>
        <p:grpSpPr>
          <a:xfrm>
            <a:off x="1273305" y="2214637"/>
            <a:ext cx="1399702" cy="3780000"/>
            <a:chOff x="1293274" y="1568368"/>
            <a:chExt cx="1884847" cy="5091232"/>
          </a:xfrm>
        </p:grpSpPr>
        <p:sp>
          <p:nvSpPr>
            <p:cNvPr id="94" name="TextBox 92">
              <a:extLst>
                <a:ext uri="{FF2B5EF4-FFF2-40B4-BE49-F238E27FC236}">
                  <a16:creationId xmlns:a16="http://schemas.microsoft.com/office/drawing/2014/main" id="{6EEE425F-BEED-28D1-AE19-2685702D41B2}"/>
                </a:ext>
              </a:extLst>
            </p:cNvPr>
            <p:cNvSpPr txBox="1"/>
            <p:nvPr/>
          </p:nvSpPr>
          <p:spPr>
            <a:xfrm>
              <a:off x="2741091" y="3953832"/>
              <a:ext cx="437030" cy="269451"/>
            </a:xfrm>
            <a:prstGeom prst="rect">
              <a:avLst/>
            </a:prstGeom>
            <a:noFill/>
          </p:spPr>
          <p:txBody>
            <a:bodyPr wrap="square" rtlCol="0">
              <a:spAutoFit/>
            </a:bodyPr>
            <a:lstStyle/>
            <a:p>
              <a:pPr algn="ctr"/>
              <a:r>
                <a:rPr lang="en-CN" sz="700">
                  <a:latin typeface="Times New Roman" panose="02020603050405020304" pitchFamily="18" charset="0"/>
                  <a:cs typeface="Times New Roman" panose="02020603050405020304" pitchFamily="18" charset="0"/>
                </a:rPr>
                <a:t>L</a:t>
              </a:r>
              <a:r>
                <a:rPr lang="en-US" altLang="zh-CN" sz="700" baseline="-25000">
                  <a:latin typeface="Times New Roman" panose="02020603050405020304" pitchFamily="18" charset="0"/>
                  <a:cs typeface="Times New Roman" panose="02020603050405020304" pitchFamily="18" charset="0"/>
                </a:rPr>
                <a:t>0</a:t>
              </a:r>
              <a:endParaRPr lang="en-CN" sz="700" baseline="-25000">
                <a:latin typeface="Times New Roman" panose="02020603050405020304" pitchFamily="18" charset="0"/>
                <a:cs typeface="Times New Roman" panose="02020603050405020304" pitchFamily="18" charset="0"/>
              </a:endParaRPr>
            </a:p>
          </p:txBody>
        </p:sp>
        <p:sp>
          <p:nvSpPr>
            <p:cNvPr id="95" name="TextBox 93">
              <a:extLst>
                <a:ext uri="{FF2B5EF4-FFF2-40B4-BE49-F238E27FC236}">
                  <a16:creationId xmlns:a16="http://schemas.microsoft.com/office/drawing/2014/main" id="{EAFF8EC2-4F58-D9AF-B69E-40F803EF6444}"/>
                </a:ext>
              </a:extLst>
            </p:cNvPr>
            <p:cNvSpPr txBox="1"/>
            <p:nvPr/>
          </p:nvSpPr>
          <p:spPr>
            <a:xfrm>
              <a:off x="1293274" y="3953832"/>
              <a:ext cx="326351" cy="269451"/>
            </a:xfrm>
            <a:prstGeom prst="rect">
              <a:avLst/>
            </a:prstGeom>
            <a:noFill/>
          </p:spPr>
          <p:txBody>
            <a:bodyPr wrap="square" rtlCol="0">
              <a:spAutoFit/>
            </a:bodyPr>
            <a:lstStyle/>
            <a:p>
              <a:r>
                <a:rPr lang="en-CN" sz="700">
                  <a:latin typeface="Times New Roman" panose="02020603050405020304" pitchFamily="18" charset="0"/>
                  <a:cs typeface="Times New Roman" panose="02020603050405020304" pitchFamily="18" charset="0"/>
                </a:rPr>
                <a:t>L</a:t>
              </a:r>
            </a:p>
          </p:txBody>
        </p:sp>
        <p:grpSp>
          <p:nvGrpSpPr>
            <p:cNvPr id="96" name="Group 94">
              <a:extLst>
                <a:ext uri="{FF2B5EF4-FFF2-40B4-BE49-F238E27FC236}">
                  <a16:creationId xmlns:a16="http://schemas.microsoft.com/office/drawing/2014/main" id="{AD129ABC-6E96-DA82-90B6-C1D74D17168A}"/>
                </a:ext>
              </a:extLst>
            </p:cNvPr>
            <p:cNvGrpSpPr/>
            <p:nvPr/>
          </p:nvGrpSpPr>
          <p:grpSpPr>
            <a:xfrm rot="5400000">
              <a:off x="-361042" y="3538032"/>
              <a:ext cx="5091232" cy="1151904"/>
              <a:chOff x="3479438" y="4687564"/>
              <a:chExt cx="5091232" cy="1151904"/>
            </a:xfrm>
          </p:grpSpPr>
          <p:pic>
            <p:nvPicPr>
              <p:cNvPr id="99" name="Picture 97">
                <a:extLst>
                  <a:ext uri="{FF2B5EF4-FFF2-40B4-BE49-F238E27FC236}">
                    <a16:creationId xmlns:a16="http://schemas.microsoft.com/office/drawing/2014/main" id="{9B70C925-2249-3728-55CE-D780A07B6CAD}"/>
                  </a:ext>
                </a:extLst>
              </p:cNvPr>
              <p:cNvPicPr>
                <a:picLocks noChangeAspect="1"/>
              </p:cNvPicPr>
              <p:nvPr/>
            </p:nvPicPr>
            <p:blipFill>
              <a:blip r:embed="rId14"/>
              <a:stretch>
                <a:fillRect/>
              </a:stretch>
            </p:blipFill>
            <p:spPr>
              <a:xfrm rot="5400000">
                <a:off x="5463122" y="2705594"/>
                <a:ext cx="1123863" cy="5091232"/>
              </a:xfrm>
              <a:prstGeom prst="rect">
                <a:avLst/>
              </a:prstGeom>
            </p:spPr>
          </p:pic>
          <p:cxnSp>
            <p:nvCxnSpPr>
              <p:cNvPr id="100" name="Straight Arrow Connector 98">
                <a:extLst>
                  <a:ext uri="{FF2B5EF4-FFF2-40B4-BE49-F238E27FC236}">
                    <a16:creationId xmlns:a16="http://schemas.microsoft.com/office/drawing/2014/main" id="{426C4AA8-2856-D762-B267-48C5755B5770}"/>
                  </a:ext>
                </a:extLst>
              </p:cNvPr>
              <p:cNvCxnSpPr>
                <a:cxnSpLocks/>
              </p:cNvCxnSpPr>
              <p:nvPr/>
            </p:nvCxnSpPr>
            <p:spPr>
              <a:xfrm>
                <a:off x="5161543" y="4687564"/>
                <a:ext cx="171449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99">
                <a:extLst>
                  <a:ext uri="{FF2B5EF4-FFF2-40B4-BE49-F238E27FC236}">
                    <a16:creationId xmlns:a16="http://schemas.microsoft.com/office/drawing/2014/main" id="{7B549594-DFA0-D27B-CF0D-1A168BE3DFE8}"/>
                  </a:ext>
                </a:extLst>
              </p:cNvPr>
              <p:cNvCxnSpPr>
                <a:cxnSpLocks/>
              </p:cNvCxnSpPr>
              <p:nvPr/>
            </p:nvCxnSpPr>
            <p:spPr>
              <a:xfrm>
                <a:off x="3512648" y="5839468"/>
                <a:ext cx="501228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0">
                <a:extLst>
                  <a:ext uri="{FF2B5EF4-FFF2-40B4-BE49-F238E27FC236}">
                    <a16:creationId xmlns:a16="http://schemas.microsoft.com/office/drawing/2014/main" id="{D24E8AFD-B066-AF6D-2747-78BB8A582B9D}"/>
                  </a:ext>
                </a:extLst>
              </p:cNvPr>
              <p:cNvSpPr/>
              <p:nvPr/>
            </p:nvSpPr>
            <p:spPr>
              <a:xfrm rot="5400000">
                <a:off x="5857990" y="4089380"/>
                <a:ext cx="327600" cy="1670400"/>
              </a:xfrm>
              <a:prstGeom prst="rect">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sp>
            <p:nvSpPr>
              <p:cNvPr id="103" name="Rectangle 101">
                <a:extLst>
                  <a:ext uri="{FF2B5EF4-FFF2-40B4-BE49-F238E27FC236}">
                    <a16:creationId xmlns:a16="http://schemas.microsoft.com/office/drawing/2014/main" id="{1BD29F61-712E-893B-BDBA-1A34C5214550}"/>
                  </a:ext>
                </a:extLst>
              </p:cNvPr>
              <p:cNvSpPr/>
              <p:nvPr/>
            </p:nvSpPr>
            <p:spPr>
              <a:xfrm rot="5400000">
                <a:off x="5854457" y="4753870"/>
                <a:ext cx="335785" cy="1670400"/>
              </a:xfrm>
              <a:prstGeom prst="rect">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900"/>
              </a:p>
            </p:txBody>
          </p:sp>
          <p:cxnSp>
            <p:nvCxnSpPr>
              <p:cNvPr id="104" name="Straight Arrow Connector 102">
                <a:extLst>
                  <a:ext uri="{FF2B5EF4-FFF2-40B4-BE49-F238E27FC236}">
                    <a16:creationId xmlns:a16="http://schemas.microsoft.com/office/drawing/2014/main" id="{E0261D82-455F-E066-6917-25791BEE55C6}"/>
                  </a:ext>
                </a:extLst>
              </p:cNvPr>
              <p:cNvCxnSpPr>
                <a:cxnSpLocks/>
              </p:cNvCxnSpPr>
              <p:nvPr/>
            </p:nvCxnSpPr>
            <p:spPr>
              <a:xfrm>
                <a:off x="3605013" y="5092360"/>
                <a:ext cx="0" cy="332797"/>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3">
                <a:extLst>
                  <a:ext uri="{FF2B5EF4-FFF2-40B4-BE49-F238E27FC236}">
                    <a16:creationId xmlns:a16="http://schemas.microsoft.com/office/drawing/2014/main" id="{6EE2D41E-FD31-9F0C-69DD-95032619DDAE}"/>
                  </a:ext>
                </a:extLst>
              </p:cNvPr>
              <p:cNvCxnSpPr>
                <a:cxnSpLocks/>
              </p:cNvCxnSpPr>
              <p:nvPr/>
            </p:nvCxnSpPr>
            <p:spPr>
              <a:xfrm>
                <a:off x="8290502" y="4755583"/>
                <a:ext cx="0" cy="100138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97" name="TextBox 95">
              <a:extLst>
                <a:ext uri="{FF2B5EF4-FFF2-40B4-BE49-F238E27FC236}">
                  <a16:creationId xmlns:a16="http://schemas.microsoft.com/office/drawing/2014/main" id="{794C6684-4FD3-C457-6258-3D8BFC3CD9C6}"/>
                </a:ext>
              </a:extLst>
            </p:cNvPr>
            <p:cNvSpPr txBox="1"/>
            <p:nvPr/>
          </p:nvSpPr>
          <p:spPr>
            <a:xfrm>
              <a:off x="1993882" y="1671696"/>
              <a:ext cx="402013" cy="269451"/>
            </a:xfrm>
            <a:prstGeom prst="rect">
              <a:avLst/>
            </a:prstGeom>
            <a:noFill/>
          </p:spPr>
          <p:txBody>
            <a:bodyPr wrap="square" rtlCol="0">
              <a:spAutoFit/>
            </a:bodyPr>
            <a:lstStyle/>
            <a:p>
              <a:pPr algn="ctr"/>
              <a:r>
                <a:rPr lang="en-CN" sz="700">
                  <a:latin typeface="Times New Roman" panose="02020603050405020304" pitchFamily="18" charset="0"/>
                  <a:cs typeface="Times New Roman" panose="02020603050405020304" pitchFamily="18" charset="0"/>
                </a:rPr>
                <a:t>2a</a:t>
              </a:r>
            </a:p>
          </p:txBody>
        </p:sp>
        <p:sp>
          <p:nvSpPr>
            <p:cNvPr id="98" name="TextBox 96">
              <a:extLst>
                <a:ext uri="{FF2B5EF4-FFF2-40B4-BE49-F238E27FC236}">
                  <a16:creationId xmlns:a16="http://schemas.microsoft.com/office/drawing/2014/main" id="{4F2DF22B-1B12-1592-681E-35CFFF57FD6A}"/>
                </a:ext>
              </a:extLst>
            </p:cNvPr>
            <p:cNvSpPr txBox="1"/>
            <p:nvPr/>
          </p:nvSpPr>
          <p:spPr>
            <a:xfrm>
              <a:off x="1946350" y="6064320"/>
              <a:ext cx="485960" cy="269451"/>
            </a:xfrm>
            <a:prstGeom prst="rect">
              <a:avLst/>
            </a:prstGeom>
            <a:noFill/>
          </p:spPr>
          <p:txBody>
            <a:bodyPr wrap="square" rtlCol="0">
              <a:spAutoFit/>
            </a:bodyPr>
            <a:lstStyle/>
            <a:p>
              <a:pPr algn="ctr"/>
              <a:r>
                <a:rPr lang="en-CN" sz="700">
                  <a:latin typeface="Times New Roman" panose="02020603050405020304" pitchFamily="18" charset="0"/>
                  <a:cs typeface="Times New Roman" panose="02020603050405020304" pitchFamily="18" charset="0"/>
                </a:rPr>
                <a:t>2b</a:t>
              </a:r>
            </a:p>
          </p:txBody>
        </p:sp>
      </p:grpSp>
      <p:sp>
        <p:nvSpPr>
          <p:cNvPr id="107" name="TextBox 105">
            <a:extLst>
              <a:ext uri="{FF2B5EF4-FFF2-40B4-BE49-F238E27FC236}">
                <a16:creationId xmlns:a16="http://schemas.microsoft.com/office/drawing/2014/main" id="{BEE2F58B-9FF0-D85C-3F52-1E2DDCA99EE1}"/>
              </a:ext>
            </a:extLst>
          </p:cNvPr>
          <p:cNvSpPr txBox="1"/>
          <p:nvPr/>
        </p:nvSpPr>
        <p:spPr>
          <a:xfrm>
            <a:off x="8328248" y="1332493"/>
            <a:ext cx="3116766" cy="877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defTabSz="304746" hangingPunct="0"/>
            <a:r>
              <a:rPr lang="en-CN" altLang="zh-CN" dirty="0">
                <a:latin typeface="Times New Roman" panose="02020603050405020304" pitchFamily="18" charset="0"/>
                <a:cs typeface="Times New Roman" panose="02020603050405020304" pitchFamily="18" charset="0"/>
              </a:rPr>
              <a:t>Coplanar capacitance</a:t>
            </a:r>
          </a:p>
          <a:p>
            <a:pPr lvl="1"/>
            <a:r>
              <a:rPr lang="en-CN" altLang="zh-CN" dirty="0">
                <a:latin typeface="Times New Roman" panose="02020603050405020304" pitchFamily="18" charset="0"/>
                <a:cs typeface="Times New Roman" panose="02020603050405020304" pitchFamily="18" charset="0"/>
              </a:rPr>
              <a:t>	silicon substrate</a:t>
            </a:r>
          </a:p>
          <a:p>
            <a:r>
              <a:rPr lang="en-CN" altLang="zh-CN" dirty="0">
                <a:latin typeface="Times New Roman" panose="02020603050405020304" pitchFamily="18" charset="0"/>
                <a:cs typeface="Times New Roman" panose="02020603050405020304" pitchFamily="18" charset="0"/>
              </a:rPr>
              <a:t>	L=800um</a:t>
            </a:r>
            <a:r>
              <a:rPr lang="en-CN" altLang="zh-CN">
                <a:latin typeface="Times New Roman" panose="02020603050405020304" pitchFamily="18" charset="0"/>
                <a:cs typeface="Times New Roman" panose="02020603050405020304" pitchFamily="18" charset="0"/>
              </a:rPr>
              <a:t>, L</a:t>
            </a:r>
            <a:r>
              <a:rPr lang="en-CN" altLang="zh-CN" baseline="-25000">
                <a:latin typeface="Times New Roman" panose="02020603050405020304" pitchFamily="18" charset="0"/>
                <a:cs typeface="Times New Roman" panose="02020603050405020304" pitchFamily="18" charset="0"/>
              </a:rPr>
              <a:t>0</a:t>
            </a:r>
            <a:r>
              <a:rPr lang="en-CN" altLang="zh-CN">
                <a:latin typeface="Times New Roman" panose="02020603050405020304" pitchFamily="18" charset="0"/>
                <a:cs typeface="Times New Roman" panose="02020603050405020304" pitchFamily="18" charset="0"/>
              </a:rPr>
              <a:t>=100um</a:t>
            </a:r>
            <a:endParaRPr lang="en-CN" altLang="zh-CN"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CD1F1A33-FC0C-232D-9CDE-97F66970F416}"/>
              </a:ext>
            </a:extLst>
          </p:cNvPr>
          <p:cNvSpPr txBox="1"/>
          <p:nvPr/>
        </p:nvSpPr>
        <p:spPr>
          <a:xfrm>
            <a:off x="8252604" y="3198014"/>
            <a:ext cx="2428869" cy="923330"/>
          </a:xfrm>
          <a:prstGeom prst="rect">
            <a:avLst/>
          </a:prstGeom>
          <a:noFill/>
        </p:spPr>
        <p:txBody>
          <a:bodyPr wrap="square">
            <a:spAutoFit/>
          </a:bodyPr>
          <a:lstStyle/>
          <a:p>
            <a:pPr defTabSz="609492" hangingPunct="0"/>
            <a:r>
              <a:rPr lang="en" altLang="zh-CN" sz="1800" dirty="0">
                <a:latin typeface="Times New Roman" panose="02020603050405020304" pitchFamily="18" charset="0"/>
                <a:cs typeface="Times New Roman" panose="02020603050405020304" pitchFamily="18" charset="0"/>
              </a:rPr>
              <a:t>Surface integral equation (SIE)</a:t>
            </a:r>
            <a:r>
              <a:rPr lang="zh-CN" altLang="en-US" sz="1800" dirty="0">
                <a:latin typeface="Times New Roman" panose="02020603050405020304" pitchFamily="18" charset="0"/>
                <a:cs typeface="Times New Roman" panose="02020603050405020304" pitchFamily="18" charset="0"/>
              </a:rPr>
              <a:t> </a:t>
            </a:r>
            <a:r>
              <a:rPr lang="en-US" altLang="zh-CN" sz="1800" i="1" dirty="0">
                <a:latin typeface="Times New Roman" panose="02020603050405020304" pitchFamily="18" charset="0"/>
                <a:cs typeface="Times New Roman" panose="02020603050405020304" pitchFamily="18" charset="0"/>
              </a:rPr>
              <a:t>VS</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finite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element</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method (FEM)</a:t>
            </a:r>
            <a:r>
              <a:rPr lang="en-CN" altLang="zh-CN" sz="1800">
                <a:latin typeface="Times New Roman" panose="02020603050405020304" pitchFamily="18" charset="0"/>
                <a:cs typeface="Times New Roman" panose="02020603050405020304" pitchFamily="18" charset="0"/>
              </a:rPr>
              <a:t>: </a:t>
            </a:r>
            <a:endParaRPr lang="en-US" altLang="zh-CN" sz="18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EB9C62E3-B159-583A-E6EB-9B7F6A2CB17D}"/>
              </a:ext>
            </a:extLst>
          </p:cNvPr>
          <p:cNvSpPr txBox="1"/>
          <p:nvPr/>
        </p:nvSpPr>
        <p:spPr>
          <a:xfrm>
            <a:off x="8499110" y="4099988"/>
            <a:ext cx="1935856" cy="369332"/>
          </a:xfrm>
          <a:prstGeom prst="rect">
            <a:avLst/>
          </a:prstGeom>
          <a:noFill/>
        </p:spPr>
        <p:txBody>
          <a:bodyPr wrap="square">
            <a:spAutoFit/>
          </a:bodyPr>
          <a:lstStyle/>
          <a:p>
            <a:pPr marR="0" algn="l" defTabSz="609492" rtl="0" fontAlgn="auto" latinLnBrk="0" hangingPunct="0">
              <a:spcBef>
                <a:spcPts val="0"/>
              </a:spcBef>
              <a:spcAft>
                <a:spcPts val="0"/>
              </a:spcAft>
              <a:buClrTx/>
              <a:buSzTx/>
              <a:tabLst/>
            </a:pPr>
            <a:r>
              <a:rPr lang="en-US" altLang="zh-CN" sz="1800" dirty="0">
                <a:solidFill>
                  <a:srgbClr val="FF0000"/>
                </a:solidFill>
                <a:latin typeface="Times New Roman" panose="02020603050405020304" pitchFamily="18" charset="0"/>
                <a:cs typeface="Times New Roman" panose="02020603050405020304" pitchFamily="18" charset="0"/>
              </a:rPr>
              <a:t>&gt;</a:t>
            </a:r>
            <a:r>
              <a:rPr lang="zh-CN" altLang="en-US" sz="1800" dirty="0">
                <a:solidFill>
                  <a:srgbClr val="FF0000"/>
                </a:solidFill>
                <a:latin typeface="Times New Roman" panose="02020603050405020304" pitchFamily="18" charset="0"/>
                <a:cs typeface="Times New Roman" panose="02020603050405020304" pitchFamily="18" charset="0"/>
              </a:rPr>
              <a:t> </a:t>
            </a:r>
            <a:r>
              <a:rPr lang="en-US" altLang="zh-CN" sz="1800" dirty="0">
                <a:solidFill>
                  <a:srgbClr val="FF0000"/>
                </a:solidFill>
                <a:latin typeface="Times New Roman" panose="02020603050405020304" pitchFamily="18" charset="0"/>
                <a:cs typeface="Times New Roman" panose="02020603050405020304" pitchFamily="18" charset="0"/>
              </a:rPr>
              <a:t>50x</a:t>
            </a:r>
            <a:r>
              <a:rPr lang="zh-CN" altLang="en-US" sz="1800" dirty="0">
                <a:solidFill>
                  <a:srgbClr val="FF0000"/>
                </a:solidFill>
                <a:latin typeface="Times New Roman" panose="02020603050405020304" pitchFamily="18" charset="0"/>
                <a:cs typeface="Times New Roman" panose="02020603050405020304" pitchFamily="18" charset="0"/>
              </a:rPr>
              <a:t> </a:t>
            </a:r>
            <a:r>
              <a:rPr lang="en-CN" altLang="zh-CN" sz="1800">
                <a:solidFill>
                  <a:srgbClr val="FF0000"/>
                </a:solidFill>
                <a:latin typeface="Times New Roman" panose="02020603050405020304" pitchFamily="18" charset="0"/>
                <a:cs typeface="Times New Roman" panose="02020603050405020304" pitchFamily="18" charset="0"/>
              </a:rPr>
              <a:t>accelerat</a:t>
            </a:r>
            <a:r>
              <a:rPr lang="en-US" altLang="zh-CN" sz="1800" dirty="0">
                <a:solidFill>
                  <a:srgbClr val="FF0000"/>
                </a:solidFill>
                <a:latin typeface="Times New Roman" panose="02020603050405020304" pitchFamily="18" charset="0"/>
                <a:cs typeface="Times New Roman" panose="02020603050405020304" pitchFamily="18" charset="0"/>
              </a:rPr>
              <a:t>ion</a:t>
            </a:r>
            <a:endParaRPr lang="en-CN" altLang="zh-CN" sz="1800" dirty="0">
              <a:solidFill>
                <a:srgbClr val="FF0000"/>
              </a:solidFill>
              <a:latin typeface="Times New Roman" panose="02020603050405020304" pitchFamily="18" charset="0"/>
              <a:cs typeface="Times New Roman" panose="02020603050405020304" pitchFamily="18" charset="0"/>
            </a:endParaRPr>
          </a:p>
        </p:txBody>
      </p:sp>
      <p:sp>
        <p:nvSpPr>
          <p:cNvPr id="8" name="01">
            <a:extLst>
              <a:ext uri="{FF2B5EF4-FFF2-40B4-BE49-F238E27FC236}">
                <a16:creationId xmlns:a16="http://schemas.microsoft.com/office/drawing/2014/main" id="{62189D1B-465D-6846-6136-D2B1EAF80BC9}"/>
              </a:ext>
            </a:extLst>
          </p:cNvPr>
          <p:cNvSpPr txBox="1"/>
          <p:nvPr/>
        </p:nvSpPr>
        <p:spPr>
          <a:xfrm>
            <a:off x="27914" y="62249"/>
            <a:ext cx="1173730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altLang="zh-CN" sz="32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Chip Layout Simulation</a:t>
            </a:r>
          </a:p>
        </p:txBody>
      </p:sp>
    </p:spTree>
    <p:custDataLst>
      <p:tags r:id="rId1"/>
    </p:custDataLst>
    <p:extLst>
      <p:ext uri="{BB962C8B-B14F-4D97-AF65-F5344CB8AC3E}">
        <p14:creationId xmlns:p14="http://schemas.microsoft.com/office/powerpoint/2010/main" val="2772407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9">
            <a:extLst>
              <a:ext uri="{FF2B5EF4-FFF2-40B4-BE49-F238E27FC236}">
                <a16:creationId xmlns:a16="http://schemas.microsoft.com/office/drawing/2014/main" id="{BFD6C534-6BEB-DD6C-3E58-11D83C715AE7}"/>
              </a:ext>
            </a:extLst>
          </p:cNvPr>
          <p:cNvGrpSpPr/>
          <p:nvPr/>
        </p:nvGrpSpPr>
        <p:grpSpPr>
          <a:xfrm>
            <a:off x="2399293" y="1779191"/>
            <a:ext cx="4392762" cy="4183975"/>
            <a:chOff x="209621" y="1532095"/>
            <a:chExt cx="5144708" cy="4900182"/>
          </a:xfrm>
        </p:grpSpPr>
        <p:sp>
          <p:nvSpPr>
            <p:cNvPr id="10" name="TextBox 1">
              <a:extLst>
                <a:ext uri="{FF2B5EF4-FFF2-40B4-BE49-F238E27FC236}">
                  <a16:creationId xmlns:a16="http://schemas.microsoft.com/office/drawing/2014/main" id="{01B361C0-89B5-DAD3-EC27-B6BE9DCB6871}"/>
                </a:ext>
              </a:extLst>
            </p:cNvPr>
            <p:cNvSpPr txBox="1"/>
            <p:nvPr/>
          </p:nvSpPr>
          <p:spPr>
            <a:xfrm>
              <a:off x="389007" y="4593925"/>
              <a:ext cx="4965322" cy="18383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algn="l">
                <a:lnSpc>
                  <a:spcPct val="150000"/>
                </a:lnSpc>
              </a:pPr>
              <a:endParaRPr lang="en-CN" altLang="zh-CN" sz="1600" dirty="0">
                <a:latin typeface="Times New Roman" panose="02020603050405020304" pitchFamily="18" charset="0"/>
                <a:cs typeface="Times New Roman" panose="02020603050405020304" pitchFamily="18" charset="0"/>
              </a:endParaRPr>
            </a:p>
            <a:p>
              <a:pPr algn="l">
                <a:lnSpc>
                  <a:spcPct val="150000"/>
                </a:lnSpc>
              </a:pPr>
              <a:endParaRPr lang="en-CN" altLang="zh-CN" sz="1600" dirty="0">
                <a:latin typeface="Times New Roman" panose="02020603050405020304" pitchFamily="18" charset="0"/>
                <a:cs typeface="Times New Roman" panose="02020603050405020304" pitchFamily="18" charset="0"/>
              </a:endParaRPr>
            </a:p>
            <a:p>
              <a:pPr algn="l">
                <a:lnSpc>
                  <a:spcPct val="150000"/>
                </a:lnSpc>
              </a:pPr>
              <a:endParaRPr lang="en-CN" altLang="zh-CN" sz="1600" dirty="0">
                <a:latin typeface="Times New Roman" panose="02020603050405020304" pitchFamily="18" charset="0"/>
                <a:cs typeface="Times New Roman" panose="02020603050405020304" pitchFamily="18" charset="0"/>
              </a:endParaRPr>
            </a:p>
            <a:p>
              <a:pPr algn="l">
                <a:lnSpc>
                  <a:spcPct val="150000"/>
                </a:lnSpc>
              </a:pPr>
              <a:r>
                <a:rPr lang="en-CN" altLang="zh-CN" dirty="0">
                  <a:latin typeface="Times New Roman" panose="02020603050405020304" pitchFamily="18" charset="0"/>
                  <a:cs typeface="Times New Roman" panose="02020603050405020304" pitchFamily="18" charset="0"/>
                </a:rPr>
                <a:t>Energy density is singular near the edge</a:t>
              </a:r>
            </a:p>
          </p:txBody>
        </p:sp>
        <p:pic>
          <p:nvPicPr>
            <p:cNvPr id="11" name="Picture 7">
              <a:extLst>
                <a:ext uri="{FF2B5EF4-FFF2-40B4-BE49-F238E27FC236}">
                  <a16:creationId xmlns:a16="http://schemas.microsoft.com/office/drawing/2014/main" id="{078E8DCC-C3B3-97B9-E3C6-D8A86C80B614}"/>
                </a:ext>
              </a:extLst>
            </p:cNvPr>
            <p:cNvPicPr>
              <a:picLocks noChangeAspect="1"/>
            </p:cNvPicPr>
            <p:nvPr/>
          </p:nvPicPr>
          <p:blipFill>
            <a:blip r:embed="rId4"/>
            <a:stretch>
              <a:fillRect/>
            </a:stretch>
          </p:blipFill>
          <p:spPr>
            <a:xfrm>
              <a:off x="1587425" y="4765377"/>
              <a:ext cx="3426963" cy="674599"/>
            </a:xfrm>
            <a:prstGeom prst="rect">
              <a:avLst/>
            </a:prstGeom>
          </p:spPr>
        </p:pic>
        <p:pic>
          <p:nvPicPr>
            <p:cNvPr id="12" name="Picture 8">
              <a:extLst>
                <a:ext uri="{FF2B5EF4-FFF2-40B4-BE49-F238E27FC236}">
                  <a16:creationId xmlns:a16="http://schemas.microsoft.com/office/drawing/2014/main" id="{3AB7A63A-7B1C-B1AB-F727-0850F3952193}"/>
                </a:ext>
              </a:extLst>
            </p:cNvPr>
            <p:cNvPicPr>
              <a:picLocks noChangeAspect="1"/>
            </p:cNvPicPr>
            <p:nvPr/>
          </p:nvPicPr>
          <p:blipFill>
            <a:blip r:embed="rId5"/>
            <a:stretch>
              <a:fillRect/>
            </a:stretch>
          </p:blipFill>
          <p:spPr>
            <a:xfrm>
              <a:off x="685884" y="1532095"/>
              <a:ext cx="4668445" cy="1455640"/>
            </a:xfrm>
            <a:prstGeom prst="rect">
              <a:avLst/>
            </a:prstGeom>
          </p:spPr>
        </p:pic>
        <p:sp>
          <p:nvSpPr>
            <p:cNvPr id="13" name="Rounded Rectangle 9">
              <a:extLst>
                <a:ext uri="{FF2B5EF4-FFF2-40B4-BE49-F238E27FC236}">
                  <a16:creationId xmlns:a16="http://schemas.microsoft.com/office/drawing/2014/main" id="{27A08193-4107-811E-299F-5F6E1A72D30C}"/>
                </a:ext>
              </a:extLst>
            </p:cNvPr>
            <p:cNvSpPr>
              <a:spLocks/>
            </p:cNvSpPr>
            <p:nvPr/>
          </p:nvSpPr>
          <p:spPr>
            <a:xfrm>
              <a:off x="3720697" y="1988023"/>
              <a:ext cx="406681" cy="378868"/>
            </a:xfrm>
            <a:prstGeom prst="roundRect">
              <a:avLst/>
            </a:prstGeom>
            <a:noFill/>
            <a:ln w="25400" cap="flat">
              <a:solidFill>
                <a:schemeClr val="accent6">
                  <a:lumMod val="75000"/>
                </a:schemeClr>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304746" hangingPunct="0"/>
              <a:endParaRPr lang="en-CN" sz="1600">
                <a:solidFill>
                  <a:srgbClr val="000000"/>
                </a:solidFill>
                <a:latin typeface="+mj-lt"/>
                <a:ea typeface="+mj-ea"/>
                <a:cs typeface="+mj-cs"/>
                <a:sym typeface="Calibri"/>
              </a:endParaRPr>
            </a:p>
          </p:txBody>
        </p:sp>
        <p:sp>
          <p:nvSpPr>
            <p:cNvPr id="14" name="Rounded Rectangle 10">
              <a:extLst>
                <a:ext uri="{FF2B5EF4-FFF2-40B4-BE49-F238E27FC236}">
                  <a16:creationId xmlns:a16="http://schemas.microsoft.com/office/drawing/2014/main" id="{DB67BE5E-90A2-DB1A-B72A-3C17B1FD3701}"/>
                </a:ext>
              </a:extLst>
            </p:cNvPr>
            <p:cNvSpPr>
              <a:spLocks/>
            </p:cNvSpPr>
            <p:nvPr/>
          </p:nvSpPr>
          <p:spPr>
            <a:xfrm>
              <a:off x="1854921" y="1988024"/>
              <a:ext cx="406680" cy="378868"/>
            </a:xfrm>
            <a:prstGeom prst="roundRect">
              <a:avLst/>
            </a:prstGeom>
            <a:noFill/>
            <a:ln w="25400" cap="flat">
              <a:solidFill>
                <a:schemeClr val="accent6">
                  <a:lumMod val="75000"/>
                </a:schemeClr>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304746" hangingPunct="0"/>
              <a:endParaRPr lang="en-CN" sz="1600">
                <a:solidFill>
                  <a:srgbClr val="000000"/>
                </a:solidFill>
                <a:latin typeface="+mj-lt"/>
                <a:ea typeface="+mj-ea"/>
                <a:cs typeface="+mj-cs"/>
                <a:sym typeface="Calibri"/>
              </a:endParaRPr>
            </a:p>
          </p:txBody>
        </p:sp>
        <p:grpSp>
          <p:nvGrpSpPr>
            <p:cNvPr id="15" name="Group 11">
              <a:extLst>
                <a:ext uri="{FF2B5EF4-FFF2-40B4-BE49-F238E27FC236}">
                  <a16:creationId xmlns:a16="http://schemas.microsoft.com/office/drawing/2014/main" id="{58C41BBA-401C-2F7B-830F-C953398DF0E8}"/>
                </a:ext>
              </a:extLst>
            </p:cNvPr>
            <p:cNvGrpSpPr/>
            <p:nvPr/>
          </p:nvGrpSpPr>
          <p:grpSpPr>
            <a:xfrm>
              <a:off x="209621" y="3009259"/>
              <a:ext cx="5104951" cy="1455640"/>
              <a:chOff x="-70415" y="3824158"/>
              <a:chExt cx="5104951" cy="1455640"/>
            </a:xfrm>
          </p:grpSpPr>
          <p:pic>
            <p:nvPicPr>
              <p:cNvPr id="21" name="Picture 12">
                <a:extLst>
                  <a:ext uri="{FF2B5EF4-FFF2-40B4-BE49-F238E27FC236}">
                    <a16:creationId xmlns:a16="http://schemas.microsoft.com/office/drawing/2014/main" id="{6EF98F49-E763-AB23-C40B-3891C32FFF17}"/>
                  </a:ext>
                </a:extLst>
              </p:cNvPr>
              <p:cNvPicPr>
                <a:picLocks noChangeAspect="1"/>
              </p:cNvPicPr>
              <p:nvPr/>
            </p:nvPicPr>
            <p:blipFill>
              <a:blip r:embed="rId6"/>
              <a:stretch>
                <a:fillRect/>
              </a:stretch>
            </p:blipFill>
            <p:spPr>
              <a:xfrm>
                <a:off x="366091" y="3824158"/>
                <a:ext cx="4668445" cy="1455640"/>
              </a:xfrm>
              <a:prstGeom prst="rect">
                <a:avLst/>
              </a:prstGeom>
            </p:spPr>
          </p:pic>
          <p:sp>
            <p:nvSpPr>
              <p:cNvPr id="22" name="TextBox 13">
                <a:extLst>
                  <a:ext uri="{FF2B5EF4-FFF2-40B4-BE49-F238E27FC236}">
                    <a16:creationId xmlns:a16="http://schemas.microsoft.com/office/drawing/2014/main" id="{4ABBC3A3-1DC4-C704-13F4-64D8A7130BDE}"/>
                  </a:ext>
                </a:extLst>
              </p:cNvPr>
              <p:cNvSpPr txBox="1"/>
              <p:nvPr/>
            </p:nvSpPr>
            <p:spPr>
              <a:xfrm rot="16200000">
                <a:off x="-330243" y="4352012"/>
                <a:ext cx="862095" cy="342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algn="ctr" defTabSz="304746" hangingPunct="0"/>
                <a:r>
                  <a:rPr lang="en-US" sz="1600" dirty="0">
                    <a:latin typeface="Times" pitchFamily="2" charset="0"/>
                  </a:rPr>
                  <a:t>U</a:t>
                </a:r>
                <a:r>
                  <a:rPr lang="en-CN" sz="1600" dirty="0">
                    <a:latin typeface="Times" pitchFamily="2" charset="0"/>
                  </a:rPr>
                  <a:t>(z=0)</a:t>
                </a:r>
                <a:endParaRPr lang="en-CN" sz="1600" dirty="0">
                  <a:solidFill>
                    <a:srgbClr val="000000"/>
                  </a:solidFill>
                  <a:latin typeface="Times" pitchFamily="2" charset="0"/>
                  <a:sym typeface="Calibri"/>
                </a:endParaRPr>
              </a:p>
            </p:txBody>
          </p:sp>
        </p:grpSp>
        <p:sp>
          <p:nvSpPr>
            <p:cNvPr id="16" name="Rounded Rectangle 14">
              <a:extLst>
                <a:ext uri="{FF2B5EF4-FFF2-40B4-BE49-F238E27FC236}">
                  <a16:creationId xmlns:a16="http://schemas.microsoft.com/office/drawing/2014/main" id="{B67CBBAB-0160-81F5-DB73-0AD5FA294CB7}"/>
                </a:ext>
              </a:extLst>
            </p:cNvPr>
            <p:cNvSpPr>
              <a:spLocks/>
            </p:cNvSpPr>
            <p:nvPr/>
          </p:nvSpPr>
          <p:spPr>
            <a:xfrm>
              <a:off x="3836318" y="3537097"/>
              <a:ext cx="161607" cy="355686"/>
            </a:xfrm>
            <a:prstGeom prst="roundRect">
              <a:avLst/>
            </a:prstGeom>
            <a:noFill/>
            <a:ln w="25400" cap="flat">
              <a:solidFill>
                <a:schemeClr val="accent6">
                  <a:lumMod val="75000"/>
                </a:schemeClr>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304746" hangingPunct="0"/>
              <a:endParaRPr lang="en-CN" sz="1600">
                <a:solidFill>
                  <a:srgbClr val="000000"/>
                </a:solidFill>
                <a:latin typeface="+mj-lt"/>
                <a:ea typeface="+mj-ea"/>
                <a:cs typeface="+mj-cs"/>
                <a:sym typeface="Calibri"/>
              </a:endParaRPr>
            </a:p>
          </p:txBody>
        </p:sp>
        <p:sp>
          <p:nvSpPr>
            <p:cNvPr id="17" name="Rounded Rectangle 15">
              <a:extLst>
                <a:ext uri="{FF2B5EF4-FFF2-40B4-BE49-F238E27FC236}">
                  <a16:creationId xmlns:a16="http://schemas.microsoft.com/office/drawing/2014/main" id="{58B54A94-CC1A-CD1A-F6CA-73805479643C}"/>
                </a:ext>
              </a:extLst>
            </p:cNvPr>
            <p:cNvSpPr>
              <a:spLocks/>
            </p:cNvSpPr>
            <p:nvPr/>
          </p:nvSpPr>
          <p:spPr>
            <a:xfrm>
              <a:off x="1987093" y="3537097"/>
              <a:ext cx="161607" cy="355686"/>
            </a:xfrm>
            <a:prstGeom prst="roundRect">
              <a:avLst/>
            </a:prstGeom>
            <a:noFill/>
            <a:ln w="25400" cap="flat">
              <a:solidFill>
                <a:schemeClr val="accent6">
                  <a:lumMod val="75000"/>
                </a:schemeClr>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304746" hangingPunct="0"/>
              <a:endParaRPr lang="en-CN" sz="1600">
                <a:solidFill>
                  <a:srgbClr val="000000"/>
                </a:solidFill>
                <a:latin typeface="+mj-lt"/>
                <a:ea typeface="+mj-ea"/>
                <a:cs typeface="+mj-cs"/>
                <a:sym typeface="Calibri"/>
              </a:endParaRPr>
            </a:p>
          </p:txBody>
        </p:sp>
        <p:sp>
          <p:nvSpPr>
            <p:cNvPr id="20" name="TextBox 18">
              <a:extLst>
                <a:ext uri="{FF2B5EF4-FFF2-40B4-BE49-F238E27FC236}">
                  <a16:creationId xmlns:a16="http://schemas.microsoft.com/office/drawing/2014/main" id="{CC71974E-279E-7CC1-62E4-CD81E823DF09}"/>
                </a:ext>
              </a:extLst>
            </p:cNvPr>
            <p:cNvSpPr txBox="1"/>
            <p:nvPr/>
          </p:nvSpPr>
          <p:spPr>
            <a:xfrm>
              <a:off x="318894" y="5594274"/>
              <a:ext cx="4402007" cy="396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304746" hangingPunct="0"/>
              <a:r>
                <a:rPr lang="en-CN" sz="1600" dirty="0">
                  <a:solidFill>
                    <a:srgbClr val="000000"/>
                  </a:solidFill>
                  <a:latin typeface="Times New Roman" panose="02020603050405020304" pitchFamily="18" charset="0"/>
                  <a:cs typeface="Times New Roman" panose="02020603050405020304" pitchFamily="18" charset="0"/>
                  <a:sym typeface="Calibri"/>
                </a:rPr>
                <a:t>C. Wang, et al., APL, 107, 162601 (2015)</a:t>
              </a:r>
            </a:p>
          </p:txBody>
        </p:sp>
      </p:grpSp>
      <p:pic>
        <p:nvPicPr>
          <p:cNvPr id="5" name="图片 4" descr="图形用户界面&#10;&#10;中度可信度描述已自动生成">
            <a:extLst>
              <a:ext uri="{FF2B5EF4-FFF2-40B4-BE49-F238E27FC236}">
                <a16:creationId xmlns:a16="http://schemas.microsoft.com/office/drawing/2014/main" id="{2A7C75D0-2781-BCC9-962D-99721D6A20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53" y="1961143"/>
            <a:ext cx="2034943" cy="3060000"/>
          </a:xfrm>
          <a:prstGeom prst="rect">
            <a:avLst/>
          </a:prstGeom>
        </p:spPr>
      </p:pic>
      <p:sp>
        <p:nvSpPr>
          <p:cNvPr id="3" name="01">
            <a:extLst>
              <a:ext uri="{FF2B5EF4-FFF2-40B4-BE49-F238E27FC236}">
                <a16:creationId xmlns:a16="http://schemas.microsoft.com/office/drawing/2014/main" id="{550FAD93-DD43-4609-E865-0105BA6083A8}"/>
              </a:ext>
            </a:extLst>
          </p:cNvPr>
          <p:cNvSpPr txBox="1"/>
          <p:nvPr/>
        </p:nvSpPr>
        <p:spPr>
          <a:xfrm>
            <a:off x="910999" y="694351"/>
            <a:ext cx="324036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l"/>
            <a:r>
              <a:rPr lang="en-US" altLang="zh-CN" sz="2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Benchmarking: Accuracy</a:t>
            </a:r>
            <a:endParaRPr sz="24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4" name="Picture 61">
            <a:extLst>
              <a:ext uri="{FF2B5EF4-FFF2-40B4-BE49-F238E27FC236}">
                <a16:creationId xmlns:a16="http://schemas.microsoft.com/office/drawing/2014/main" id="{BCDC55D3-77E5-3DC4-9041-BF9F60C57DDB}"/>
              </a:ext>
            </a:extLst>
          </p:cNvPr>
          <p:cNvPicPr>
            <a:picLocks noChangeAspect="1"/>
          </p:cNvPicPr>
          <p:nvPr/>
        </p:nvPicPr>
        <p:blipFill rotWithShape="1">
          <a:blip r:embed="rId8"/>
          <a:srcRect t="3310" b="1391"/>
          <a:stretch/>
        </p:blipFill>
        <p:spPr>
          <a:xfrm>
            <a:off x="7135835" y="3737354"/>
            <a:ext cx="2900417" cy="2160000"/>
          </a:xfrm>
          <a:prstGeom prst="rect">
            <a:avLst/>
          </a:prstGeom>
        </p:spPr>
      </p:pic>
      <p:pic>
        <p:nvPicPr>
          <p:cNvPr id="6" name="Picture 62">
            <a:extLst>
              <a:ext uri="{FF2B5EF4-FFF2-40B4-BE49-F238E27FC236}">
                <a16:creationId xmlns:a16="http://schemas.microsoft.com/office/drawing/2014/main" id="{8EFAF069-7DAF-7BCF-7E3E-F9FBA4D6A808}"/>
              </a:ext>
            </a:extLst>
          </p:cNvPr>
          <p:cNvPicPr>
            <a:picLocks noChangeAspect="1"/>
          </p:cNvPicPr>
          <p:nvPr/>
        </p:nvPicPr>
        <p:blipFill rotWithShape="1">
          <a:blip r:embed="rId9"/>
          <a:srcRect r="267"/>
          <a:stretch/>
        </p:blipFill>
        <p:spPr>
          <a:xfrm>
            <a:off x="7113270" y="1412776"/>
            <a:ext cx="2900417" cy="2160000"/>
          </a:xfrm>
          <a:prstGeom prst="rect">
            <a:avLst/>
          </a:prstGeom>
        </p:spPr>
      </p:pic>
      <p:sp>
        <p:nvSpPr>
          <p:cNvPr id="7" name="TextBox 78">
            <a:extLst>
              <a:ext uri="{FF2B5EF4-FFF2-40B4-BE49-F238E27FC236}">
                <a16:creationId xmlns:a16="http://schemas.microsoft.com/office/drawing/2014/main" id="{E1F70352-C1EB-03E8-434D-D570032855AE}"/>
              </a:ext>
            </a:extLst>
          </p:cNvPr>
          <p:cNvSpPr txBox="1"/>
          <p:nvPr/>
        </p:nvSpPr>
        <p:spPr>
          <a:xfrm>
            <a:off x="10079963" y="3882253"/>
            <a:ext cx="1764316"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defTabSz="304746" hangingPunct="0"/>
            <a:r>
              <a:rPr lang="en-CN" sz="1600" dirty="0">
                <a:solidFill>
                  <a:srgbClr val="000000"/>
                </a:solidFill>
                <a:latin typeface="Times New Roman" panose="02020603050405020304" pitchFamily="18" charset="0"/>
                <a:cs typeface="Times New Roman" panose="02020603050405020304" pitchFamily="18" charset="0"/>
                <a:sym typeface="Calibri"/>
              </a:rPr>
              <a:t>SIE</a:t>
            </a:r>
            <a:r>
              <a:rPr lang="en-CN" sz="1600">
                <a:solidFill>
                  <a:srgbClr val="000000"/>
                </a:solidFill>
                <a:latin typeface="Times New Roman" panose="02020603050405020304" pitchFamily="18" charset="0"/>
                <a:cs typeface="Times New Roman" panose="02020603050405020304" pitchFamily="18" charset="0"/>
                <a:sym typeface="Calibri"/>
              </a:rPr>
              <a:t>: </a:t>
            </a:r>
            <a:endParaRPr lang="en-CN" sz="1600" dirty="0">
              <a:latin typeface="Times New Roman" panose="02020603050405020304" pitchFamily="18" charset="0"/>
              <a:cs typeface="Times New Roman" panose="02020603050405020304" pitchFamily="18" charset="0"/>
              <a:sym typeface="Calibri"/>
            </a:endParaRPr>
          </a:p>
          <a:p>
            <a:pPr defTabSz="304746" hangingPunct="0"/>
            <a:r>
              <a:rPr lang="en-US" sz="1600" dirty="0">
                <a:solidFill>
                  <a:srgbClr val="000000"/>
                </a:solidFill>
                <a:latin typeface="Times New Roman" panose="02020603050405020304" pitchFamily="18" charset="0"/>
                <a:cs typeface="Times New Roman" panose="02020603050405020304" pitchFamily="18" charset="0"/>
                <a:sym typeface="Calibri"/>
              </a:rPr>
              <a:t>C</a:t>
            </a:r>
            <a:r>
              <a:rPr lang="en-CN" sz="1600" dirty="0">
                <a:solidFill>
                  <a:srgbClr val="000000"/>
                </a:solidFill>
                <a:latin typeface="Times New Roman" panose="02020603050405020304" pitchFamily="18" charset="0"/>
                <a:cs typeface="Times New Roman" panose="02020603050405020304" pitchFamily="18" charset="0"/>
                <a:sym typeface="Calibri"/>
              </a:rPr>
              <a:t>onverges, 50x acceleration</a:t>
            </a:r>
          </a:p>
        </p:txBody>
      </p:sp>
      <p:sp>
        <p:nvSpPr>
          <p:cNvPr id="9" name="TextBox 79">
            <a:extLst>
              <a:ext uri="{FF2B5EF4-FFF2-40B4-BE49-F238E27FC236}">
                <a16:creationId xmlns:a16="http://schemas.microsoft.com/office/drawing/2014/main" id="{1F97E1F9-F32D-E0AD-40D0-77F4C41E8CAA}"/>
              </a:ext>
            </a:extLst>
          </p:cNvPr>
          <p:cNvSpPr txBox="1"/>
          <p:nvPr/>
        </p:nvSpPr>
        <p:spPr>
          <a:xfrm>
            <a:off x="10079963" y="1531710"/>
            <a:ext cx="1764316"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defTabSz="304746" hangingPunct="0"/>
            <a:r>
              <a:rPr lang="en-CN" sz="1600" dirty="0">
                <a:solidFill>
                  <a:srgbClr val="000000"/>
                </a:solidFill>
                <a:latin typeface="Times New Roman" panose="02020603050405020304" pitchFamily="18" charset="0"/>
                <a:cs typeface="Times New Roman" panose="02020603050405020304" pitchFamily="18" charset="0"/>
                <a:sym typeface="Calibri"/>
              </a:rPr>
              <a:t>FEM</a:t>
            </a:r>
            <a:r>
              <a:rPr lang="en-CN" sz="1600">
                <a:solidFill>
                  <a:srgbClr val="000000"/>
                </a:solidFill>
                <a:latin typeface="Times New Roman" panose="02020603050405020304" pitchFamily="18" charset="0"/>
                <a:cs typeface="Times New Roman" panose="02020603050405020304" pitchFamily="18" charset="0"/>
                <a:sym typeface="Calibri"/>
              </a:rPr>
              <a:t>: </a:t>
            </a:r>
            <a:endParaRPr lang="en-CN" sz="1600" dirty="0">
              <a:latin typeface="Times New Roman" panose="02020603050405020304" pitchFamily="18" charset="0"/>
              <a:cs typeface="Times New Roman" panose="02020603050405020304" pitchFamily="18" charset="0"/>
              <a:sym typeface="Calibri"/>
            </a:endParaRPr>
          </a:p>
          <a:p>
            <a:pPr defTabSz="304746" hangingPunct="0"/>
            <a:r>
              <a:rPr lang="en-CN" sz="1600" dirty="0">
                <a:solidFill>
                  <a:srgbClr val="000000"/>
                </a:solidFill>
                <a:latin typeface="Times New Roman" panose="02020603050405020304" pitchFamily="18" charset="0"/>
                <a:cs typeface="Times New Roman" panose="02020603050405020304" pitchFamily="18" charset="0"/>
                <a:sym typeface="Calibri"/>
              </a:rPr>
              <a:t>converges slowly (15% errors)</a:t>
            </a:r>
          </a:p>
        </p:txBody>
      </p:sp>
      <p:sp>
        <p:nvSpPr>
          <p:cNvPr id="23" name="文本框 22">
            <a:extLst>
              <a:ext uri="{FF2B5EF4-FFF2-40B4-BE49-F238E27FC236}">
                <a16:creationId xmlns:a16="http://schemas.microsoft.com/office/drawing/2014/main" id="{3EA173E9-7646-3181-0F02-F9FB2295B60D}"/>
              </a:ext>
            </a:extLst>
          </p:cNvPr>
          <p:cNvSpPr txBox="1"/>
          <p:nvPr/>
        </p:nvSpPr>
        <p:spPr>
          <a:xfrm>
            <a:off x="6935416" y="5949874"/>
            <a:ext cx="525658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2750" hangingPunct="0"/>
            <a:r>
              <a:rPr lang="en-US" altLang="zh-CN" sz="1600" dirty="0">
                <a:solidFill>
                  <a:srgbClr val="FF0000"/>
                </a:solidFill>
                <a:latin typeface="Helvetica Neue"/>
                <a:ea typeface="Helvetica Neue"/>
                <a:cs typeface="Helvetica Neue"/>
                <a:sym typeface="Helvetica Neue"/>
              </a:rPr>
              <a:t>SIE is not only faster, but also more accurate than FEM.</a:t>
            </a:r>
          </a:p>
        </p:txBody>
      </p:sp>
      <p:sp>
        <p:nvSpPr>
          <p:cNvPr id="26" name="01">
            <a:extLst>
              <a:ext uri="{FF2B5EF4-FFF2-40B4-BE49-F238E27FC236}">
                <a16:creationId xmlns:a16="http://schemas.microsoft.com/office/drawing/2014/main" id="{3477CD36-0867-9DE8-96D6-48CE0CED8EA7}"/>
              </a:ext>
            </a:extLst>
          </p:cNvPr>
          <p:cNvSpPr txBox="1"/>
          <p:nvPr/>
        </p:nvSpPr>
        <p:spPr>
          <a:xfrm>
            <a:off x="67597" y="1321215"/>
            <a:ext cx="487053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a:defRPr lang="zh-CN"/>
            </a:defPPr>
            <a:lvl1pPr>
              <a:defRPr sz="2400">
                <a:latin typeface="Times New Roman" panose="02020603050405020304" pitchFamily="18" charset="0"/>
                <a:ea typeface="Microsoft YaHei" panose="020B0503020204020204" pitchFamily="34" charset="-122"/>
                <a:cs typeface="Times New Roman" panose="02020603050405020304" pitchFamily="18" charset="0"/>
              </a:defRPr>
            </a:lvl1pPr>
          </a:lstStyle>
          <a:p>
            <a:r>
              <a:rPr lang="en-US" altLang="zh-CN" dirty="0"/>
              <a:t>Electric energy stored in the interface.</a:t>
            </a:r>
          </a:p>
        </p:txBody>
      </p:sp>
      <p:sp>
        <p:nvSpPr>
          <p:cNvPr id="27" name="01">
            <a:extLst>
              <a:ext uri="{FF2B5EF4-FFF2-40B4-BE49-F238E27FC236}">
                <a16:creationId xmlns:a16="http://schemas.microsoft.com/office/drawing/2014/main" id="{56EDD3C9-6FF7-3B9C-B57D-C506A61ACBF4}"/>
              </a:ext>
            </a:extLst>
          </p:cNvPr>
          <p:cNvSpPr txBox="1"/>
          <p:nvPr/>
        </p:nvSpPr>
        <p:spPr>
          <a:xfrm>
            <a:off x="27914" y="62249"/>
            <a:ext cx="1173730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altLang="zh-CN" sz="32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Chip Layout Simulation</a:t>
            </a:r>
          </a:p>
        </p:txBody>
      </p:sp>
      <p:sp>
        <p:nvSpPr>
          <p:cNvPr id="28" name="矩形 27">
            <a:extLst>
              <a:ext uri="{FF2B5EF4-FFF2-40B4-BE49-F238E27FC236}">
                <a16:creationId xmlns:a16="http://schemas.microsoft.com/office/drawing/2014/main" id="{69958815-DEEF-5BDD-50F3-5A1F1BC72B6C}"/>
              </a:ext>
            </a:extLst>
          </p:cNvPr>
          <p:cNvSpPr/>
          <p:nvPr/>
        </p:nvSpPr>
        <p:spPr>
          <a:xfrm>
            <a:off x="14207" y="3187114"/>
            <a:ext cx="2164106" cy="359125"/>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ustDataLst>
      <p:tags r:id="rId1"/>
    </p:custDataLst>
    <p:extLst>
      <p:ext uri="{BB962C8B-B14F-4D97-AF65-F5344CB8AC3E}">
        <p14:creationId xmlns:p14="http://schemas.microsoft.com/office/powerpoint/2010/main" val="2222269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01">
            <a:extLst>
              <a:ext uri="{FF2B5EF4-FFF2-40B4-BE49-F238E27FC236}">
                <a16:creationId xmlns:a16="http://schemas.microsoft.com/office/drawing/2014/main" id="{A84C5FAD-5874-AAB9-4369-2C2215136571}"/>
              </a:ext>
            </a:extLst>
          </p:cNvPr>
          <p:cNvSpPr txBox="1"/>
          <p:nvPr/>
        </p:nvSpPr>
        <p:spPr>
          <a:xfrm>
            <a:off x="117582" y="132637"/>
            <a:ext cx="884594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sz="3200" dirty="0">
                <a:solidFill>
                  <a:schemeClr val="bg1"/>
                </a:solidFill>
                <a:latin typeface="Arial" panose="020B0604020202020204" pitchFamily="34" charset="0"/>
                <a:cs typeface="Arial" panose="020B0604020202020204" pitchFamily="34" charset="0"/>
              </a:rPr>
              <a:t>SIE: Dense mesh near the edge</a:t>
            </a:r>
            <a:endParaRPr sz="32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E9A1EB2-8DDA-2A42-1F2D-78E104E9AB56}"/>
              </a:ext>
            </a:extLst>
          </p:cNvPr>
          <p:cNvSpPr txBox="1"/>
          <p:nvPr/>
        </p:nvSpPr>
        <p:spPr>
          <a:xfrm>
            <a:off x="1961787" y="823836"/>
            <a:ext cx="470390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200000"/>
              </a:lnSpc>
            </a:pPr>
            <a:r>
              <a:rPr lang="en-US" dirty="0">
                <a:solidFill>
                  <a:srgbClr val="0070C0"/>
                </a:solidFill>
                <a:latin typeface="Arial" panose="020B0604020202020204" pitchFamily="34" charset="0"/>
                <a:cs typeface="Arial" panose="020B0604020202020204" pitchFamily="34" charset="0"/>
              </a:rPr>
              <a:t>SIE					    FEM</a:t>
            </a:r>
            <a:endParaRPr lang="en-CN" altLang="zh-CN"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8FA1DA3-8BE9-9E52-C6EB-1A79F0811760}"/>
              </a:ext>
            </a:extLst>
          </p:cNvPr>
          <p:cNvPicPr>
            <a:picLocks noChangeAspect="1"/>
          </p:cNvPicPr>
          <p:nvPr/>
        </p:nvPicPr>
        <p:blipFill>
          <a:blip r:embed="rId2"/>
          <a:stretch>
            <a:fillRect/>
          </a:stretch>
        </p:blipFill>
        <p:spPr>
          <a:xfrm>
            <a:off x="4608528" y="4141355"/>
            <a:ext cx="2140893" cy="1994606"/>
          </a:xfrm>
          <a:prstGeom prst="rect">
            <a:avLst/>
          </a:prstGeom>
        </p:spPr>
      </p:pic>
      <p:pic>
        <p:nvPicPr>
          <p:cNvPr id="7" name="Picture 6">
            <a:extLst>
              <a:ext uri="{FF2B5EF4-FFF2-40B4-BE49-F238E27FC236}">
                <a16:creationId xmlns:a16="http://schemas.microsoft.com/office/drawing/2014/main" id="{765CA093-AF11-47FB-CF20-50320555175B}"/>
              </a:ext>
            </a:extLst>
          </p:cNvPr>
          <p:cNvPicPr>
            <a:picLocks noChangeAspect="1"/>
          </p:cNvPicPr>
          <p:nvPr/>
        </p:nvPicPr>
        <p:blipFill>
          <a:blip r:embed="rId3"/>
          <a:stretch>
            <a:fillRect/>
          </a:stretch>
        </p:blipFill>
        <p:spPr>
          <a:xfrm>
            <a:off x="4599110" y="1654831"/>
            <a:ext cx="2140893" cy="2123628"/>
          </a:xfrm>
          <a:prstGeom prst="rect">
            <a:avLst/>
          </a:prstGeom>
        </p:spPr>
      </p:pic>
      <p:pic>
        <p:nvPicPr>
          <p:cNvPr id="8" name="Picture 7">
            <a:extLst>
              <a:ext uri="{FF2B5EF4-FFF2-40B4-BE49-F238E27FC236}">
                <a16:creationId xmlns:a16="http://schemas.microsoft.com/office/drawing/2014/main" id="{2E03D5D3-E85E-8B38-762A-8BABF7775C75}"/>
              </a:ext>
            </a:extLst>
          </p:cNvPr>
          <p:cNvPicPr>
            <a:picLocks noChangeAspect="1"/>
          </p:cNvPicPr>
          <p:nvPr/>
        </p:nvPicPr>
        <p:blipFill>
          <a:blip r:embed="rId4"/>
          <a:stretch>
            <a:fillRect/>
          </a:stretch>
        </p:blipFill>
        <p:spPr>
          <a:xfrm>
            <a:off x="260862" y="4141355"/>
            <a:ext cx="4063566" cy="2116440"/>
          </a:xfrm>
          <a:prstGeom prst="rect">
            <a:avLst/>
          </a:prstGeom>
        </p:spPr>
      </p:pic>
      <p:pic>
        <p:nvPicPr>
          <p:cNvPr id="9" name="Picture 8">
            <a:extLst>
              <a:ext uri="{FF2B5EF4-FFF2-40B4-BE49-F238E27FC236}">
                <a16:creationId xmlns:a16="http://schemas.microsoft.com/office/drawing/2014/main" id="{A8945425-ADB5-C95C-A0CE-A333C930945D}"/>
              </a:ext>
            </a:extLst>
          </p:cNvPr>
          <p:cNvPicPr>
            <a:picLocks noChangeAspect="1"/>
          </p:cNvPicPr>
          <p:nvPr/>
        </p:nvPicPr>
        <p:blipFill>
          <a:blip r:embed="rId5"/>
          <a:stretch>
            <a:fillRect/>
          </a:stretch>
        </p:blipFill>
        <p:spPr>
          <a:xfrm>
            <a:off x="260862" y="1654831"/>
            <a:ext cx="4063566" cy="2123628"/>
          </a:xfrm>
          <a:prstGeom prst="rect">
            <a:avLst/>
          </a:prstGeom>
        </p:spPr>
      </p:pic>
      <p:pic>
        <p:nvPicPr>
          <p:cNvPr id="10" name="Picture 9">
            <a:extLst>
              <a:ext uri="{FF2B5EF4-FFF2-40B4-BE49-F238E27FC236}">
                <a16:creationId xmlns:a16="http://schemas.microsoft.com/office/drawing/2014/main" id="{E4005F38-4443-420E-D3A6-15789A873A16}"/>
              </a:ext>
            </a:extLst>
          </p:cNvPr>
          <p:cNvPicPr>
            <a:picLocks noChangeAspect="1"/>
          </p:cNvPicPr>
          <p:nvPr/>
        </p:nvPicPr>
        <p:blipFill>
          <a:blip r:embed="rId6"/>
          <a:stretch>
            <a:fillRect/>
          </a:stretch>
        </p:blipFill>
        <p:spPr>
          <a:xfrm>
            <a:off x="8554554" y="1135464"/>
            <a:ext cx="2381763" cy="1753057"/>
          </a:xfrm>
          <a:prstGeom prst="rect">
            <a:avLst/>
          </a:prstGeom>
        </p:spPr>
      </p:pic>
      <p:sp>
        <p:nvSpPr>
          <p:cNvPr id="11" name="TextBox 10">
            <a:extLst>
              <a:ext uri="{FF2B5EF4-FFF2-40B4-BE49-F238E27FC236}">
                <a16:creationId xmlns:a16="http://schemas.microsoft.com/office/drawing/2014/main" id="{571C6B70-92E8-217F-6C26-86F8BE1EFFAA}"/>
              </a:ext>
            </a:extLst>
          </p:cNvPr>
          <p:cNvSpPr txBox="1"/>
          <p:nvPr/>
        </p:nvSpPr>
        <p:spPr>
          <a:xfrm>
            <a:off x="7303887" y="2903213"/>
            <a:ext cx="44627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CN" altLang="zh-CN" sz="1800" dirty="0">
                <a:latin typeface="Arial" panose="020B0604020202020204" pitchFamily="34" charset="0"/>
                <a:cs typeface="Arial" panose="020B0604020202020204" pitchFamily="34" charset="0"/>
              </a:rPr>
              <a:t>SIE easily meshes boundary densely</a:t>
            </a:r>
          </a:p>
          <a:p>
            <a:r>
              <a:rPr lang="en-CN" altLang="zh-CN" sz="1800" dirty="0">
                <a:latin typeface="Arial" panose="020B0604020202020204" pitchFamily="34" charset="0"/>
                <a:cs typeface="Arial" panose="020B0604020202020204" pitchFamily="34" charset="0"/>
              </a:rPr>
              <a:t>SIE captures singular field better than FEM </a:t>
            </a:r>
          </a:p>
        </p:txBody>
      </p:sp>
      <p:pic>
        <p:nvPicPr>
          <p:cNvPr id="12" name="Picture 11">
            <a:extLst>
              <a:ext uri="{FF2B5EF4-FFF2-40B4-BE49-F238E27FC236}">
                <a16:creationId xmlns:a16="http://schemas.microsoft.com/office/drawing/2014/main" id="{4584CC53-E46C-5F6B-3882-86A356B7E3EF}"/>
              </a:ext>
            </a:extLst>
          </p:cNvPr>
          <p:cNvPicPr>
            <a:picLocks noChangeAspect="1"/>
          </p:cNvPicPr>
          <p:nvPr/>
        </p:nvPicPr>
        <p:blipFill>
          <a:blip r:embed="rId7"/>
          <a:stretch>
            <a:fillRect/>
          </a:stretch>
        </p:blipFill>
        <p:spPr>
          <a:xfrm>
            <a:off x="9439423" y="3632527"/>
            <a:ext cx="2677292" cy="2660437"/>
          </a:xfrm>
          <a:prstGeom prst="rect">
            <a:avLst/>
          </a:prstGeom>
        </p:spPr>
      </p:pic>
      <p:pic>
        <p:nvPicPr>
          <p:cNvPr id="13" name="Picture 12">
            <a:extLst>
              <a:ext uri="{FF2B5EF4-FFF2-40B4-BE49-F238E27FC236}">
                <a16:creationId xmlns:a16="http://schemas.microsoft.com/office/drawing/2014/main" id="{D2664A79-8FA8-EFC6-80AA-8B3041EFE112}"/>
              </a:ext>
            </a:extLst>
          </p:cNvPr>
          <p:cNvPicPr>
            <a:picLocks noChangeAspect="1"/>
          </p:cNvPicPr>
          <p:nvPr/>
        </p:nvPicPr>
        <p:blipFill>
          <a:blip r:embed="rId8"/>
          <a:stretch>
            <a:fillRect/>
          </a:stretch>
        </p:blipFill>
        <p:spPr>
          <a:xfrm>
            <a:off x="7025374" y="3643347"/>
            <a:ext cx="2414049" cy="2660437"/>
          </a:xfrm>
          <a:prstGeom prst="rect">
            <a:avLst/>
          </a:prstGeom>
        </p:spPr>
      </p:pic>
    </p:spTree>
    <p:extLst>
      <p:ext uri="{BB962C8B-B14F-4D97-AF65-F5344CB8AC3E}">
        <p14:creationId xmlns:p14="http://schemas.microsoft.com/office/powerpoint/2010/main" val="131483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CED3A53-919D-B8F3-F3E6-885D2C4A485B}"/>
              </a:ext>
            </a:extLst>
          </p:cNvPr>
          <p:cNvGrpSpPr/>
          <p:nvPr/>
        </p:nvGrpSpPr>
        <p:grpSpPr>
          <a:xfrm>
            <a:off x="5565914" y="2850980"/>
            <a:ext cx="6507762" cy="3689357"/>
            <a:chOff x="4518990" y="730561"/>
            <a:chExt cx="7673009" cy="4349955"/>
          </a:xfrm>
        </p:grpSpPr>
        <p:pic>
          <p:nvPicPr>
            <p:cNvPr id="2" name="Picture 1">
              <a:extLst>
                <a:ext uri="{FF2B5EF4-FFF2-40B4-BE49-F238E27FC236}">
                  <a16:creationId xmlns:a16="http://schemas.microsoft.com/office/drawing/2014/main" id="{F4A15251-9CB5-76C0-60A3-F549A4A19F40}"/>
                </a:ext>
              </a:extLst>
            </p:cNvPr>
            <p:cNvPicPr>
              <a:picLocks noChangeAspect="1"/>
            </p:cNvPicPr>
            <p:nvPr/>
          </p:nvPicPr>
          <p:blipFill>
            <a:blip r:embed="rId4"/>
            <a:srcRect l="1279"/>
            <a:stretch/>
          </p:blipFill>
          <p:spPr>
            <a:xfrm>
              <a:off x="4518990" y="730561"/>
              <a:ext cx="7673009" cy="4349955"/>
            </a:xfrm>
            <a:prstGeom prst="rect">
              <a:avLst/>
            </a:prstGeom>
          </p:spPr>
        </p:pic>
        <p:pic>
          <p:nvPicPr>
            <p:cNvPr id="3" name="Picture 2">
              <a:extLst>
                <a:ext uri="{FF2B5EF4-FFF2-40B4-BE49-F238E27FC236}">
                  <a16:creationId xmlns:a16="http://schemas.microsoft.com/office/drawing/2014/main" id="{6E946FB7-E16A-747F-F8DF-01B8547077A9}"/>
                </a:ext>
              </a:extLst>
            </p:cNvPr>
            <p:cNvPicPr>
              <a:picLocks noChangeAspect="1"/>
            </p:cNvPicPr>
            <p:nvPr/>
          </p:nvPicPr>
          <p:blipFill>
            <a:blip r:embed="rId5"/>
            <a:stretch>
              <a:fillRect/>
            </a:stretch>
          </p:blipFill>
          <p:spPr>
            <a:xfrm>
              <a:off x="9187070" y="2975850"/>
              <a:ext cx="2819400" cy="760523"/>
            </a:xfrm>
            <a:prstGeom prst="rect">
              <a:avLst/>
            </a:prstGeom>
          </p:spPr>
        </p:pic>
      </p:grpSp>
      <p:sp>
        <p:nvSpPr>
          <p:cNvPr id="4" name="标题 1">
            <a:extLst>
              <a:ext uri="{FF2B5EF4-FFF2-40B4-BE49-F238E27FC236}">
                <a16:creationId xmlns:a16="http://schemas.microsoft.com/office/drawing/2014/main" id="{8F41AB7D-E5AA-8851-20FA-C418B5598E20}"/>
              </a:ext>
            </a:extLst>
          </p:cNvPr>
          <p:cNvSpPr txBox="1">
            <a:spLocks/>
          </p:cNvSpPr>
          <p:nvPr>
            <p:custDataLst>
              <p:tags r:id="rId1"/>
            </p:custDataLst>
          </p:nvPr>
        </p:nvSpPr>
        <p:spPr>
          <a:xfrm>
            <a:off x="47328" y="55405"/>
            <a:ext cx="8229600"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dirty="0">
                <a:solidFill>
                  <a:schemeClr val="bg1"/>
                </a:solidFill>
                <a:latin typeface="Times New Roman" panose="02020603050405020304" pitchFamily="18" charset="0"/>
                <a:ea typeface="微软雅黑" pitchFamily="34" charset="-122"/>
                <a:cs typeface="Times New Roman" panose="02020603050405020304" pitchFamily="18" charset="0"/>
              </a:rPr>
              <a:t>Oops…Quantum information is</a:t>
            </a:r>
            <a:r>
              <a:rPr lang="zh-CN" altLang="en-US" sz="3200"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3200" dirty="0">
                <a:solidFill>
                  <a:schemeClr val="bg1"/>
                </a:solidFill>
                <a:latin typeface="Times New Roman" panose="02020603050405020304" pitchFamily="18" charset="0"/>
                <a:ea typeface="微软雅黑" pitchFamily="34" charset="-122"/>
                <a:cs typeface="Times New Roman" panose="02020603050405020304" pitchFamily="18" charset="0"/>
              </a:rPr>
              <a:t>fragile </a:t>
            </a:r>
          </a:p>
        </p:txBody>
      </p:sp>
      <p:sp>
        <p:nvSpPr>
          <p:cNvPr id="5" name="TextBox 4">
            <a:extLst>
              <a:ext uri="{FF2B5EF4-FFF2-40B4-BE49-F238E27FC236}">
                <a16:creationId xmlns:a16="http://schemas.microsoft.com/office/drawing/2014/main" id="{867FD2F7-A20C-C643-1350-4523916EDFDC}"/>
              </a:ext>
            </a:extLst>
          </p:cNvPr>
          <p:cNvSpPr txBox="1"/>
          <p:nvPr/>
        </p:nvSpPr>
        <p:spPr>
          <a:xfrm>
            <a:off x="570173" y="926127"/>
            <a:ext cx="1058303" cy="369332"/>
          </a:xfrm>
          <a:prstGeom prst="rect">
            <a:avLst/>
          </a:prstGeom>
          <a:noFill/>
        </p:spPr>
        <p:txBody>
          <a:bodyPr wrap="none" rtlCol="0">
            <a:spAutoFit/>
          </a:bodyPr>
          <a:lstStyle/>
          <a:p>
            <a:r>
              <a:rPr lang="en-CN" dirty="0"/>
              <a:t>Shielded</a:t>
            </a:r>
          </a:p>
        </p:txBody>
      </p:sp>
      <p:pic>
        <p:nvPicPr>
          <p:cNvPr id="6" name="Picture 5">
            <a:extLst>
              <a:ext uri="{FF2B5EF4-FFF2-40B4-BE49-F238E27FC236}">
                <a16:creationId xmlns:a16="http://schemas.microsoft.com/office/drawing/2014/main" id="{37D9727C-CAA6-F5C4-813D-BBB7A5090308}"/>
              </a:ext>
            </a:extLst>
          </p:cNvPr>
          <p:cNvPicPr>
            <a:picLocks noChangeAspect="1"/>
          </p:cNvPicPr>
          <p:nvPr/>
        </p:nvPicPr>
        <p:blipFill>
          <a:blip r:embed="rId6"/>
          <a:stretch>
            <a:fillRect/>
          </a:stretch>
        </p:blipFill>
        <p:spPr>
          <a:xfrm>
            <a:off x="312975" y="1190967"/>
            <a:ext cx="2594941" cy="2293307"/>
          </a:xfrm>
          <a:prstGeom prst="rect">
            <a:avLst/>
          </a:prstGeom>
        </p:spPr>
      </p:pic>
      <p:sp>
        <p:nvSpPr>
          <p:cNvPr id="7" name="TextBox 6">
            <a:extLst>
              <a:ext uri="{FF2B5EF4-FFF2-40B4-BE49-F238E27FC236}">
                <a16:creationId xmlns:a16="http://schemas.microsoft.com/office/drawing/2014/main" id="{6002481C-6EAE-9856-5A3B-3E45EC492DF3}"/>
              </a:ext>
            </a:extLst>
          </p:cNvPr>
          <p:cNvSpPr txBox="1"/>
          <p:nvPr/>
        </p:nvSpPr>
        <p:spPr>
          <a:xfrm>
            <a:off x="631027" y="3447831"/>
            <a:ext cx="2882712" cy="369332"/>
          </a:xfrm>
          <a:prstGeom prst="rect">
            <a:avLst/>
          </a:prstGeom>
          <a:noFill/>
        </p:spPr>
        <p:txBody>
          <a:bodyPr wrap="none" rtlCol="0">
            <a:spAutoFit/>
          </a:bodyPr>
          <a:lstStyle/>
          <a:p>
            <a:r>
              <a:rPr lang="en-CN" dirty="0"/>
              <a:t>Protecting qubits from heat</a:t>
            </a:r>
          </a:p>
        </p:txBody>
      </p:sp>
      <p:pic>
        <p:nvPicPr>
          <p:cNvPr id="8" name="Picture 7">
            <a:extLst>
              <a:ext uri="{FF2B5EF4-FFF2-40B4-BE49-F238E27FC236}">
                <a16:creationId xmlns:a16="http://schemas.microsoft.com/office/drawing/2014/main" id="{76982D5B-E10A-8FD1-B7BF-3808D7EDCD74}"/>
              </a:ext>
            </a:extLst>
          </p:cNvPr>
          <p:cNvPicPr>
            <a:picLocks noChangeAspect="1"/>
          </p:cNvPicPr>
          <p:nvPr/>
        </p:nvPicPr>
        <p:blipFill>
          <a:blip r:embed="rId7"/>
          <a:stretch>
            <a:fillRect/>
          </a:stretch>
        </p:blipFill>
        <p:spPr>
          <a:xfrm>
            <a:off x="397976" y="3866982"/>
            <a:ext cx="1402699" cy="1800051"/>
          </a:xfrm>
          <a:prstGeom prst="rect">
            <a:avLst/>
          </a:prstGeom>
        </p:spPr>
      </p:pic>
      <p:sp>
        <p:nvSpPr>
          <p:cNvPr id="10" name="TextBox 9">
            <a:extLst>
              <a:ext uri="{FF2B5EF4-FFF2-40B4-BE49-F238E27FC236}">
                <a16:creationId xmlns:a16="http://schemas.microsoft.com/office/drawing/2014/main" id="{1E00EF80-8F11-BA29-767E-146B0073478F}"/>
              </a:ext>
            </a:extLst>
          </p:cNvPr>
          <p:cNvSpPr txBox="1"/>
          <p:nvPr/>
        </p:nvSpPr>
        <p:spPr>
          <a:xfrm>
            <a:off x="1859879" y="4492487"/>
            <a:ext cx="2395015" cy="369332"/>
          </a:xfrm>
          <a:prstGeom prst="rect">
            <a:avLst/>
          </a:prstGeom>
          <a:noFill/>
        </p:spPr>
        <p:txBody>
          <a:bodyPr wrap="none" rtlCol="0">
            <a:spAutoFit/>
          </a:bodyPr>
          <a:lstStyle/>
          <a:p>
            <a:r>
              <a:rPr lang="en-CN" dirty="0"/>
              <a:t>Cooling down to 10mk</a:t>
            </a:r>
          </a:p>
        </p:txBody>
      </p:sp>
      <p:sp>
        <p:nvSpPr>
          <p:cNvPr id="11" name="TextBox 10">
            <a:extLst>
              <a:ext uri="{FF2B5EF4-FFF2-40B4-BE49-F238E27FC236}">
                <a16:creationId xmlns:a16="http://schemas.microsoft.com/office/drawing/2014/main" id="{734B0FFD-87FB-2288-BB77-760FD5EDA2F7}"/>
              </a:ext>
            </a:extLst>
          </p:cNvPr>
          <p:cNvSpPr txBox="1"/>
          <p:nvPr/>
        </p:nvSpPr>
        <p:spPr>
          <a:xfrm>
            <a:off x="5504887" y="821635"/>
            <a:ext cx="2943374" cy="1754326"/>
          </a:xfrm>
          <a:prstGeom prst="rect">
            <a:avLst/>
          </a:prstGeom>
          <a:noFill/>
        </p:spPr>
        <p:txBody>
          <a:bodyPr wrap="square" rtlCol="0">
            <a:spAutoFit/>
          </a:bodyPr>
          <a:lstStyle/>
          <a:p>
            <a:r>
              <a:rPr lang="en-CN" dirty="0"/>
              <a:t>Quantum Error Correction</a:t>
            </a:r>
          </a:p>
          <a:p>
            <a:pPr marL="285750" indent="-285750">
              <a:buFont typeface="Arial" panose="020B0604020202020204" pitchFamily="34" charset="0"/>
              <a:buChar char="•"/>
            </a:pPr>
            <a:r>
              <a:rPr lang="en-CN" dirty="0"/>
              <a:t>Encoding physics qubits to logical qubit.</a:t>
            </a:r>
          </a:p>
          <a:p>
            <a:r>
              <a:rPr lang="en-CN" dirty="0"/>
              <a:t>Design optimization</a:t>
            </a:r>
          </a:p>
          <a:p>
            <a:pPr marL="285750" indent="-285750">
              <a:buFont typeface="Arial" panose="020B0604020202020204" pitchFamily="34" charset="0"/>
              <a:buChar char="•"/>
            </a:pPr>
            <a:r>
              <a:rPr lang="en-CN" dirty="0"/>
              <a:t>Optimal control</a:t>
            </a:r>
          </a:p>
          <a:p>
            <a:pPr marL="285750" indent="-285750">
              <a:buFont typeface="Arial" panose="020B0604020202020204" pitchFamily="34" charset="0"/>
              <a:buChar char="•"/>
            </a:pPr>
            <a:r>
              <a:rPr lang="en-CN" dirty="0"/>
              <a:t>Hamiltonian engineering</a:t>
            </a:r>
          </a:p>
        </p:txBody>
      </p:sp>
      <p:pic>
        <p:nvPicPr>
          <p:cNvPr id="3074" name="Picture 2">
            <a:extLst>
              <a:ext uri="{FF2B5EF4-FFF2-40B4-BE49-F238E27FC236}">
                <a16:creationId xmlns:a16="http://schemas.microsoft.com/office/drawing/2014/main" id="{1015E80D-7957-215B-D5E4-19A21D0E7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6688" y="919501"/>
            <a:ext cx="1836794" cy="16434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9F14627-494F-26F5-68D3-0FFA46F95460}"/>
              </a:ext>
            </a:extLst>
          </p:cNvPr>
          <p:cNvSpPr txBox="1"/>
          <p:nvPr/>
        </p:nvSpPr>
        <p:spPr>
          <a:xfrm>
            <a:off x="3317135" y="1673068"/>
            <a:ext cx="1678936" cy="9233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CN" dirty="0"/>
              <a:t>Create</a:t>
            </a:r>
          </a:p>
          <a:p>
            <a:r>
              <a:rPr lang="en-CN" dirty="0"/>
              <a:t>well-control</a:t>
            </a:r>
            <a:r>
              <a:rPr lang="en-US" dirty="0"/>
              <a:t>l</a:t>
            </a:r>
            <a:r>
              <a:rPr lang="en-CN" dirty="0"/>
              <a:t>ed environment</a:t>
            </a:r>
          </a:p>
        </p:txBody>
      </p:sp>
      <p:sp>
        <p:nvSpPr>
          <p:cNvPr id="13" name="Rounded Rectangle 12">
            <a:extLst>
              <a:ext uri="{FF2B5EF4-FFF2-40B4-BE49-F238E27FC236}">
                <a16:creationId xmlns:a16="http://schemas.microsoft.com/office/drawing/2014/main" id="{7E5E2598-8429-A6B9-9D12-C2B37D8F4916}"/>
              </a:ext>
            </a:extLst>
          </p:cNvPr>
          <p:cNvSpPr/>
          <p:nvPr/>
        </p:nvSpPr>
        <p:spPr>
          <a:xfrm>
            <a:off x="238540" y="821635"/>
            <a:ext cx="4909930" cy="5546035"/>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CN"/>
          </a:p>
        </p:txBody>
      </p:sp>
      <p:sp>
        <p:nvSpPr>
          <p:cNvPr id="14" name="Rounded Rectangle 13">
            <a:extLst>
              <a:ext uri="{FF2B5EF4-FFF2-40B4-BE49-F238E27FC236}">
                <a16:creationId xmlns:a16="http://schemas.microsoft.com/office/drawing/2014/main" id="{4BB0BE58-0D95-52EF-DC26-83927D3F2965}"/>
              </a:ext>
            </a:extLst>
          </p:cNvPr>
          <p:cNvSpPr/>
          <p:nvPr/>
        </p:nvSpPr>
        <p:spPr>
          <a:xfrm>
            <a:off x="5453270" y="768626"/>
            <a:ext cx="6513443" cy="208235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CN"/>
          </a:p>
        </p:txBody>
      </p:sp>
      <p:sp>
        <p:nvSpPr>
          <p:cNvPr id="15" name="TextBox 14">
            <a:extLst>
              <a:ext uri="{FF2B5EF4-FFF2-40B4-BE49-F238E27FC236}">
                <a16:creationId xmlns:a16="http://schemas.microsoft.com/office/drawing/2014/main" id="{9CF55D6C-0423-E694-651B-BB54B169F1AB}"/>
              </a:ext>
            </a:extLst>
          </p:cNvPr>
          <p:cNvSpPr txBox="1"/>
          <p:nvPr/>
        </p:nvSpPr>
        <p:spPr>
          <a:xfrm>
            <a:off x="10445332" y="1110793"/>
            <a:ext cx="1470990" cy="92333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CN" dirty="0"/>
              <a:t>Implement new technol</a:t>
            </a:r>
            <a:r>
              <a:rPr lang="en-US" dirty="0"/>
              <a:t>o</a:t>
            </a:r>
            <a:r>
              <a:rPr lang="en-CN" dirty="0"/>
              <a:t>gies</a:t>
            </a:r>
          </a:p>
        </p:txBody>
      </p:sp>
      <p:sp>
        <p:nvSpPr>
          <p:cNvPr id="17" name="TextBox 16">
            <a:extLst>
              <a:ext uri="{FF2B5EF4-FFF2-40B4-BE49-F238E27FC236}">
                <a16:creationId xmlns:a16="http://schemas.microsoft.com/office/drawing/2014/main" id="{59CDD3E5-3FE3-B6E9-B6D4-D7FA4AE08A92}"/>
              </a:ext>
            </a:extLst>
          </p:cNvPr>
          <p:cNvSpPr txBox="1"/>
          <p:nvPr/>
        </p:nvSpPr>
        <p:spPr>
          <a:xfrm>
            <a:off x="5759846" y="3956994"/>
            <a:ext cx="1656522" cy="147732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CN" dirty="0"/>
              <a:t>Still hard to store and process quantum information </a:t>
            </a:r>
          </a:p>
        </p:txBody>
      </p:sp>
      <p:sp>
        <p:nvSpPr>
          <p:cNvPr id="18" name="TextBox 17">
            <a:extLst>
              <a:ext uri="{FF2B5EF4-FFF2-40B4-BE49-F238E27FC236}">
                <a16:creationId xmlns:a16="http://schemas.microsoft.com/office/drawing/2014/main" id="{F2C31C29-7D8F-70FA-F939-026425E479DB}"/>
              </a:ext>
            </a:extLst>
          </p:cNvPr>
          <p:cNvSpPr txBox="1"/>
          <p:nvPr/>
        </p:nvSpPr>
        <p:spPr>
          <a:xfrm>
            <a:off x="0" y="6536899"/>
            <a:ext cx="10188815" cy="369332"/>
          </a:xfrm>
          <a:prstGeom prst="rect">
            <a:avLst/>
          </a:prstGeom>
          <a:noFill/>
        </p:spPr>
        <p:txBody>
          <a:bodyPr wrap="none" rtlCol="0">
            <a:spAutoFit/>
          </a:bodyPr>
          <a:lstStyle/>
          <a:p>
            <a:r>
              <a:rPr lang="en-CN" dirty="0">
                <a:solidFill>
                  <a:schemeClr val="bg1"/>
                </a:solidFill>
              </a:rPr>
              <a:t>Try the game about building quantum computer</a:t>
            </a:r>
            <a:r>
              <a:rPr lang="en-US" dirty="0">
                <a:solidFill>
                  <a:schemeClr val="bg1"/>
                </a:solidFill>
              </a:rPr>
              <a:t>s</a:t>
            </a:r>
            <a:r>
              <a:rPr lang="en-CN" dirty="0">
                <a:solidFill>
                  <a:schemeClr val="bg1"/>
                </a:solidFill>
              </a:rPr>
              <a:t>: </a:t>
            </a:r>
            <a:r>
              <a:rPr lang="en-US" dirty="0">
                <a:solidFill>
                  <a:schemeClr val="bg1"/>
                </a:solidFill>
              </a:rPr>
              <a:t>https://</a:t>
            </a:r>
            <a:r>
              <a:rPr lang="en-US" dirty="0" err="1">
                <a:solidFill>
                  <a:schemeClr val="bg1"/>
                </a:solidFill>
              </a:rPr>
              <a:t>quantumai.google</a:t>
            </a:r>
            <a:r>
              <a:rPr lang="en-US" dirty="0">
                <a:solidFill>
                  <a:schemeClr val="bg1"/>
                </a:solidFill>
              </a:rPr>
              <a:t>/education/</a:t>
            </a:r>
            <a:r>
              <a:rPr lang="en-US" dirty="0" err="1">
                <a:solidFill>
                  <a:schemeClr val="bg1"/>
                </a:solidFill>
              </a:rPr>
              <a:t>thequbitgame</a:t>
            </a:r>
            <a:endParaRPr lang="en-CN" dirty="0">
              <a:solidFill>
                <a:schemeClr val="bg1"/>
              </a:solidFill>
            </a:endParaRPr>
          </a:p>
        </p:txBody>
      </p:sp>
    </p:spTree>
    <p:extLst>
      <p:ext uri="{BB962C8B-B14F-4D97-AF65-F5344CB8AC3E}">
        <p14:creationId xmlns:p14="http://schemas.microsoft.com/office/powerpoint/2010/main" val="227895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8FFC-CDD4-7D74-C684-5DC1B1A267C3}"/>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8DE584DA-B1D2-9719-94FB-6DC7015838CF}"/>
              </a:ext>
            </a:extLst>
          </p:cNvPr>
          <p:cNvSpPr txBox="1">
            <a:spLocks/>
          </p:cNvSpPr>
          <p:nvPr>
            <p:custDataLst>
              <p:tags r:id="rId1"/>
            </p:custDataLst>
          </p:nvPr>
        </p:nvSpPr>
        <p:spPr>
          <a:xfrm>
            <a:off x="119336" y="55405"/>
            <a:ext cx="8229600"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dirty="0">
                <a:solidFill>
                  <a:schemeClr val="bg1"/>
                </a:solidFill>
                <a:latin typeface="Times New Roman" panose="02020603050405020304" pitchFamily="18" charset="0"/>
                <a:ea typeface="微软雅黑" pitchFamily="34" charset="-122"/>
                <a:cs typeface="Times New Roman" panose="02020603050405020304" pitchFamily="18" charset="0"/>
              </a:rPr>
              <a:t>Design Workflow</a:t>
            </a:r>
          </a:p>
        </p:txBody>
      </p:sp>
      <p:graphicFrame>
        <p:nvGraphicFramePr>
          <p:cNvPr id="16" name="图示 15">
            <a:extLst>
              <a:ext uri="{FF2B5EF4-FFF2-40B4-BE49-F238E27FC236}">
                <a16:creationId xmlns:a16="http://schemas.microsoft.com/office/drawing/2014/main" id="{6AD17690-1F38-1ED2-B1B0-5DF36D3DA3AF}"/>
              </a:ext>
            </a:extLst>
          </p:cNvPr>
          <p:cNvGraphicFramePr/>
          <p:nvPr>
            <p:extLst>
              <p:ext uri="{D42A27DB-BD31-4B8C-83A1-F6EECF244321}">
                <p14:modId xmlns:p14="http://schemas.microsoft.com/office/powerpoint/2010/main" val="500401100"/>
              </p:ext>
            </p:extLst>
          </p:nvPr>
        </p:nvGraphicFramePr>
        <p:xfrm>
          <a:off x="130630" y="764704"/>
          <a:ext cx="11809312" cy="5290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01">
            <a:extLst>
              <a:ext uri="{FF2B5EF4-FFF2-40B4-BE49-F238E27FC236}">
                <a16:creationId xmlns:a16="http://schemas.microsoft.com/office/drawing/2014/main" id="{A928383E-B968-3B7F-E7EC-DF0A443F7393}"/>
              </a:ext>
            </a:extLst>
          </p:cNvPr>
          <p:cNvSpPr txBox="1"/>
          <p:nvPr/>
        </p:nvSpPr>
        <p:spPr>
          <a:xfrm>
            <a:off x="305003" y="1849091"/>
            <a:ext cx="6009658"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marL="342900" indent="-342900" algn="l">
              <a:buFont typeface="Arial" panose="020B0604020202020204" pitchFamily="34" charset="0"/>
              <a:buChar char="•"/>
            </a:pPr>
            <a:r>
              <a:rPr 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Multiscale system with classical-quantum crossover. Need to develop unified framework to combine the simulation workflow.  </a:t>
            </a:r>
          </a:p>
          <a:p>
            <a:pPr algn="l"/>
            <a:endParaRPr 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lgn="l">
              <a:buFont typeface="Arial" panose="020B0604020202020204" pitchFamily="34" charset="0"/>
              <a:buChar char="•"/>
            </a:pP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The quantum processor works in quantum limit, so the specifications are extremely sensitive to the</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change</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of</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design.</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Accurate</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efficient</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simulation</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optimization</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of</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the</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fine</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structure</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are</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required.</a:t>
            </a:r>
            <a:endParaRPr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6" name="01">
            <a:extLst>
              <a:ext uri="{FF2B5EF4-FFF2-40B4-BE49-F238E27FC236}">
                <a16:creationId xmlns:a16="http://schemas.microsoft.com/office/drawing/2014/main" id="{694427DF-8358-863C-B896-5C55DE9B724C}"/>
              </a:ext>
            </a:extLst>
          </p:cNvPr>
          <p:cNvSpPr txBox="1"/>
          <p:nvPr/>
        </p:nvSpPr>
        <p:spPr>
          <a:xfrm>
            <a:off x="227348" y="1426962"/>
            <a:ext cx="1173730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We explore new technologies for design optimization:</a:t>
            </a:r>
          </a:p>
        </p:txBody>
      </p:sp>
      <p:pic>
        <p:nvPicPr>
          <p:cNvPr id="2" name="Picture 1">
            <a:extLst>
              <a:ext uri="{FF2B5EF4-FFF2-40B4-BE49-F238E27FC236}">
                <a16:creationId xmlns:a16="http://schemas.microsoft.com/office/drawing/2014/main" id="{73E4790F-008E-3EF6-6F9A-48A19C766158}"/>
              </a:ext>
            </a:extLst>
          </p:cNvPr>
          <p:cNvPicPr>
            <a:picLocks noChangeAspect="1"/>
          </p:cNvPicPr>
          <p:nvPr/>
        </p:nvPicPr>
        <p:blipFill>
          <a:blip r:embed="rId9"/>
          <a:srcRect b="61855"/>
          <a:stretch/>
        </p:blipFill>
        <p:spPr>
          <a:xfrm>
            <a:off x="8024190" y="1445348"/>
            <a:ext cx="3660666" cy="1509359"/>
          </a:xfrm>
          <a:prstGeom prst="rect">
            <a:avLst/>
          </a:prstGeom>
        </p:spPr>
      </p:pic>
      <p:pic>
        <p:nvPicPr>
          <p:cNvPr id="11" name="Picture 10">
            <a:extLst>
              <a:ext uri="{FF2B5EF4-FFF2-40B4-BE49-F238E27FC236}">
                <a16:creationId xmlns:a16="http://schemas.microsoft.com/office/drawing/2014/main" id="{B85E8F9A-E3E1-CB5D-4AEB-D7CA2F80BC07}"/>
              </a:ext>
            </a:extLst>
          </p:cNvPr>
          <p:cNvPicPr>
            <a:picLocks noChangeAspect="1"/>
          </p:cNvPicPr>
          <p:nvPr/>
        </p:nvPicPr>
        <p:blipFill>
          <a:blip r:embed="rId9"/>
          <a:srcRect t="58742" b="21031"/>
          <a:stretch/>
        </p:blipFill>
        <p:spPr>
          <a:xfrm>
            <a:off x="8024191" y="3166579"/>
            <a:ext cx="3710610" cy="870013"/>
          </a:xfrm>
          <a:prstGeom prst="rect">
            <a:avLst/>
          </a:prstGeom>
        </p:spPr>
      </p:pic>
      <p:sp>
        <p:nvSpPr>
          <p:cNvPr id="13" name="TextBox 12">
            <a:extLst>
              <a:ext uri="{FF2B5EF4-FFF2-40B4-BE49-F238E27FC236}">
                <a16:creationId xmlns:a16="http://schemas.microsoft.com/office/drawing/2014/main" id="{496BB64A-3D77-8642-31FA-27E8123734D0}"/>
              </a:ext>
            </a:extLst>
          </p:cNvPr>
          <p:cNvSpPr txBox="1"/>
          <p:nvPr/>
        </p:nvSpPr>
        <p:spPr>
          <a:xfrm>
            <a:off x="6453822" y="3220525"/>
            <a:ext cx="1570369" cy="147732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CN" dirty="0">
                <a:solidFill>
                  <a:schemeClr val="bg1"/>
                </a:solidFill>
              </a:rPr>
              <a:t>Unified Differentiable simulation</a:t>
            </a:r>
          </a:p>
          <a:p>
            <a:r>
              <a:rPr lang="en-US" dirty="0" err="1">
                <a:solidFill>
                  <a:schemeClr val="bg1"/>
                </a:solidFill>
              </a:rPr>
              <a:t>arXiv</a:t>
            </a:r>
            <a:r>
              <a:rPr lang="en-US" dirty="0">
                <a:solidFill>
                  <a:schemeClr val="bg1"/>
                </a:solidFill>
              </a:rPr>
              <a:t>: 2406.18155</a:t>
            </a:r>
            <a:endParaRPr lang="en-CN" dirty="0">
              <a:solidFill>
                <a:schemeClr val="bg1"/>
              </a:solidFill>
            </a:endParaRPr>
          </a:p>
        </p:txBody>
      </p:sp>
      <p:sp>
        <p:nvSpPr>
          <p:cNvPr id="14" name="TextBox 13">
            <a:extLst>
              <a:ext uri="{FF2B5EF4-FFF2-40B4-BE49-F238E27FC236}">
                <a16:creationId xmlns:a16="http://schemas.microsoft.com/office/drawing/2014/main" id="{D40896B2-9A22-6E19-1ABD-A5B014A6BA68}"/>
              </a:ext>
            </a:extLst>
          </p:cNvPr>
          <p:cNvSpPr txBox="1"/>
          <p:nvPr/>
        </p:nvSpPr>
        <p:spPr>
          <a:xfrm>
            <a:off x="6453821" y="1443116"/>
            <a:ext cx="1570369" cy="147732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CN" dirty="0">
                <a:solidFill>
                  <a:schemeClr val="bg1"/>
                </a:solidFill>
              </a:rPr>
              <a:t>Design Optimization and Design Automation</a:t>
            </a:r>
          </a:p>
          <a:p>
            <a:r>
              <a:rPr lang="en-CN" dirty="0">
                <a:solidFill>
                  <a:schemeClr val="bg1"/>
                </a:solidFill>
              </a:rPr>
              <a:t>(In progress)</a:t>
            </a:r>
          </a:p>
        </p:txBody>
      </p:sp>
      <p:pic>
        <p:nvPicPr>
          <p:cNvPr id="15" name="Picture 14">
            <a:extLst>
              <a:ext uri="{FF2B5EF4-FFF2-40B4-BE49-F238E27FC236}">
                <a16:creationId xmlns:a16="http://schemas.microsoft.com/office/drawing/2014/main" id="{B282A3B8-6AB5-F697-C56F-AC4F373CA027}"/>
              </a:ext>
            </a:extLst>
          </p:cNvPr>
          <p:cNvPicPr>
            <a:picLocks noChangeAspect="1"/>
          </p:cNvPicPr>
          <p:nvPr/>
        </p:nvPicPr>
        <p:blipFill>
          <a:blip r:embed="rId10"/>
          <a:stretch>
            <a:fillRect/>
          </a:stretch>
        </p:blipFill>
        <p:spPr>
          <a:xfrm>
            <a:off x="8024190" y="4860018"/>
            <a:ext cx="3571461" cy="892866"/>
          </a:xfrm>
          <a:prstGeom prst="rect">
            <a:avLst/>
          </a:prstGeom>
        </p:spPr>
      </p:pic>
      <p:sp>
        <p:nvSpPr>
          <p:cNvPr id="17" name="TextBox 16">
            <a:extLst>
              <a:ext uri="{FF2B5EF4-FFF2-40B4-BE49-F238E27FC236}">
                <a16:creationId xmlns:a16="http://schemas.microsoft.com/office/drawing/2014/main" id="{6B8486F9-AA25-0D28-02D8-35A8F0E61B2C}"/>
              </a:ext>
            </a:extLst>
          </p:cNvPr>
          <p:cNvSpPr txBox="1"/>
          <p:nvPr/>
        </p:nvSpPr>
        <p:spPr>
          <a:xfrm>
            <a:off x="6453822" y="4917421"/>
            <a:ext cx="1570369" cy="147732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CN" dirty="0"/>
              <a:t>Design Optimization for QEC</a:t>
            </a:r>
          </a:p>
          <a:p>
            <a:r>
              <a:rPr lang="en-US" dirty="0" err="1"/>
              <a:t>arXiv</a:t>
            </a:r>
            <a:r>
              <a:rPr lang="en-US" dirty="0"/>
              <a:t>: 2312.04186</a:t>
            </a:r>
            <a:endParaRPr lang="en-CN" dirty="0"/>
          </a:p>
        </p:txBody>
      </p:sp>
    </p:spTree>
    <p:extLst>
      <p:ext uri="{BB962C8B-B14F-4D97-AF65-F5344CB8AC3E}">
        <p14:creationId xmlns:p14="http://schemas.microsoft.com/office/powerpoint/2010/main" val="2501023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8FFC-CDD4-7D74-C684-5DC1B1A267C3}"/>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8DE584DA-B1D2-9719-94FB-6DC7015838CF}"/>
              </a:ext>
            </a:extLst>
          </p:cNvPr>
          <p:cNvSpPr txBox="1">
            <a:spLocks/>
          </p:cNvSpPr>
          <p:nvPr>
            <p:custDataLst>
              <p:tags r:id="rId1"/>
            </p:custDataLst>
          </p:nvPr>
        </p:nvSpPr>
        <p:spPr>
          <a:xfrm>
            <a:off x="47328" y="44624"/>
            <a:ext cx="8229600"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dirty="0">
                <a:solidFill>
                  <a:schemeClr val="bg1"/>
                </a:solidFill>
                <a:latin typeface="Times New Roman" panose="02020603050405020304" pitchFamily="18" charset="0"/>
                <a:ea typeface="微软雅黑" pitchFamily="34" charset="-122"/>
                <a:cs typeface="Times New Roman" panose="02020603050405020304" pitchFamily="18" charset="0"/>
              </a:rPr>
              <a:t>Framework</a:t>
            </a:r>
            <a:r>
              <a:rPr lang="zh-CN" altLang="en-US" sz="3200"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3200" dirty="0">
                <a:solidFill>
                  <a:schemeClr val="bg1"/>
                </a:solidFill>
                <a:latin typeface="Times New Roman" panose="02020603050405020304" pitchFamily="18" charset="0"/>
                <a:ea typeface="微软雅黑" pitchFamily="34" charset="-122"/>
                <a:cs typeface="Times New Roman" panose="02020603050405020304" pitchFamily="18" charset="0"/>
              </a:rPr>
              <a:t>of</a:t>
            </a:r>
            <a:r>
              <a:rPr lang="zh-CN" altLang="en-US" sz="3200" dirty="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3200" dirty="0">
                <a:solidFill>
                  <a:schemeClr val="bg1"/>
                </a:solidFill>
                <a:latin typeface="Times New Roman" panose="02020603050405020304" pitchFamily="18" charset="0"/>
                <a:ea typeface="微软雅黑" pitchFamily="34" charset="-122"/>
                <a:cs typeface="Times New Roman" panose="02020603050405020304" pitchFamily="18" charset="0"/>
              </a:rPr>
              <a:t>Differentiable Programming</a:t>
            </a:r>
          </a:p>
        </p:txBody>
      </p:sp>
      <p:sp>
        <p:nvSpPr>
          <p:cNvPr id="2" name="01">
            <a:extLst>
              <a:ext uri="{FF2B5EF4-FFF2-40B4-BE49-F238E27FC236}">
                <a16:creationId xmlns:a16="http://schemas.microsoft.com/office/drawing/2014/main" id="{1D8B46AD-17F6-B956-A72A-C18012C66614}"/>
              </a:ext>
            </a:extLst>
          </p:cNvPr>
          <p:cNvSpPr txBox="1"/>
          <p:nvPr/>
        </p:nvSpPr>
        <p:spPr>
          <a:xfrm>
            <a:off x="119336" y="620688"/>
            <a:ext cx="1173730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Differentiable programming: a programming paradigm enabling end-to-end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derivatives</a:t>
            </a:r>
            <a:r>
              <a:rPr lang="zh-CN" alt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computation</a:t>
            </a:r>
            <a:endParaRPr lang="en-US" sz="20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圆角矩形 10">
                <a:extLst>
                  <a:ext uri="{FF2B5EF4-FFF2-40B4-BE49-F238E27FC236}">
                    <a16:creationId xmlns:a16="http://schemas.microsoft.com/office/drawing/2014/main" id="{5ABC4F20-BAAF-9703-27BA-426DF8F374FF}"/>
                  </a:ext>
                </a:extLst>
              </p:cNvPr>
              <p:cNvSpPr/>
              <p:nvPr/>
            </p:nvSpPr>
            <p:spPr>
              <a:xfrm>
                <a:off x="2755072" y="3958155"/>
                <a:ext cx="2160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Chip layout geometry </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1" name="圆角矩形 10">
                <a:extLst>
                  <a:ext uri="{FF2B5EF4-FFF2-40B4-BE49-F238E27FC236}">
                    <a16:creationId xmlns:a16="http://schemas.microsoft.com/office/drawing/2014/main" id="{5ABC4F20-BAAF-9703-27BA-426DF8F374FF}"/>
                  </a:ext>
                </a:extLst>
              </p:cNvPr>
              <p:cNvSpPr>
                <a:spLocks noRot="1" noChangeAspect="1" noMove="1" noResize="1" noEditPoints="1" noAdjustHandles="1" noChangeArrowheads="1" noChangeShapeType="1" noTextEdit="1"/>
              </p:cNvSpPr>
              <p:nvPr/>
            </p:nvSpPr>
            <p:spPr>
              <a:xfrm>
                <a:off x="2755072" y="3958155"/>
                <a:ext cx="2160000" cy="540000"/>
              </a:xfrm>
              <a:prstGeom prst="roundRect">
                <a:avLst/>
              </a:prstGeom>
              <a:blipFill>
                <a:blip r:embed="rId4"/>
                <a:stretch>
                  <a:fillRect t="-6818" b="-227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 name="圆角矩形 11">
                <a:extLst>
                  <a:ext uri="{FF2B5EF4-FFF2-40B4-BE49-F238E27FC236}">
                    <a16:creationId xmlns:a16="http://schemas.microsoft.com/office/drawing/2014/main" id="{90753143-1D38-9BA8-DA29-C6F619EA174E}"/>
                  </a:ext>
                </a:extLst>
              </p:cNvPr>
              <p:cNvSpPr/>
              <p:nvPr/>
            </p:nvSpPr>
            <p:spPr>
              <a:xfrm>
                <a:off x="2755072"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Circuit diagram</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2" name="圆角矩形 11">
                <a:extLst>
                  <a:ext uri="{FF2B5EF4-FFF2-40B4-BE49-F238E27FC236}">
                    <a16:creationId xmlns:a16="http://schemas.microsoft.com/office/drawing/2014/main" id="{90753143-1D38-9BA8-DA29-C6F619EA174E}"/>
                  </a:ext>
                </a:extLst>
              </p:cNvPr>
              <p:cNvSpPr>
                <a:spLocks noRot="1" noChangeAspect="1" noMove="1" noResize="1" noEditPoints="1" noAdjustHandles="1" noChangeArrowheads="1" noChangeShapeType="1" noTextEdit="1"/>
              </p:cNvSpPr>
              <p:nvPr/>
            </p:nvSpPr>
            <p:spPr>
              <a:xfrm>
                <a:off x="2755072" y="2371163"/>
                <a:ext cx="2016000" cy="540000"/>
              </a:xfrm>
              <a:prstGeom prst="round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圆角矩形 12">
                <a:extLst>
                  <a:ext uri="{FF2B5EF4-FFF2-40B4-BE49-F238E27FC236}">
                    <a16:creationId xmlns:a16="http://schemas.microsoft.com/office/drawing/2014/main" id="{3DCF6C78-4E7A-FD34-7B55-FD8012164E91}"/>
                  </a:ext>
                </a:extLst>
              </p:cNvPr>
              <p:cNvSpPr/>
              <p:nvPr/>
            </p:nvSpPr>
            <p:spPr>
              <a:xfrm>
                <a:off x="6035868"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Qubit Hamiltonian</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3" name="圆角矩形 12">
                <a:extLst>
                  <a:ext uri="{FF2B5EF4-FFF2-40B4-BE49-F238E27FC236}">
                    <a16:creationId xmlns:a16="http://schemas.microsoft.com/office/drawing/2014/main" id="{3DCF6C78-4E7A-FD34-7B55-FD8012164E91}"/>
                  </a:ext>
                </a:extLst>
              </p:cNvPr>
              <p:cNvSpPr>
                <a:spLocks noRot="1" noChangeAspect="1" noMove="1" noResize="1" noEditPoints="1" noAdjustHandles="1" noChangeArrowheads="1" noChangeShapeType="1" noTextEdit="1"/>
              </p:cNvSpPr>
              <p:nvPr/>
            </p:nvSpPr>
            <p:spPr>
              <a:xfrm>
                <a:off x="6035868" y="2371163"/>
                <a:ext cx="2016000" cy="540000"/>
              </a:xfrm>
              <a:prstGeom prst="round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圆角矩形 14">
                <a:extLst>
                  <a:ext uri="{FF2B5EF4-FFF2-40B4-BE49-F238E27FC236}">
                    <a16:creationId xmlns:a16="http://schemas.microsoft.com/office/drawing/2014/main" id="{B838190D-3073-C336-5B2E-37109901A28B}"/>
                  </a:ext>
                </a:extLst>
              </p:cNvPr>
              <p:cNvSpPr/>
              <p:nvPr/>
            </p:nvSpPr>
            <p:spPr>
              <a:xfrm>
                <a:off x="9815643" y="3149557"/>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Performance goal</a:t>
                </a:r>
              </a:p>
              <a:p>
                <a:pPr/>
                <a14:m>
                  <m:oMathPara xmlns:m="http://schemas.openxmlformats.org/officeDocument/2006/math">
                    <m:oMathParaPr>
                      <m:jc m:val="centerGroup"/>
                    </m:oMathParaPr>
                    <m:oMath xmlns:m="http://schemas.openxmlformats.org/officeDocument/2006/math">
                      <m:r>
                        <a:rPr kumimoji="1" lang="en-US" altLang="zh-CN" sz="1600" i="1">
                          <a:latin typeface="Cambria Math" panose="02040503050406030204" pitchFamily="18" charset="0"/>
                        </a:rPr>
                        <m:t>ℒ</m:t>
                      </m:r>
                      <m:d>
                        <m:dPr>
                          <m:ctrlPr>
                            <a:rPr kumimoji="1" lang="en-US" altLang="zh-CN" sz="1600" i="1" smtClean="0">
                              <a:latin typeface="Cambria Math" panose="02040503050406030204" pitchFamily="18" charset="0"/>
                            </a:rPr>
                          </m:ctrlPr>
                        </m:dPr>
                        <m:e>
                          <m:r>
                            <a:rPr kumimoji="1" lang="en-US" altLang="zh-CN" sz="1600" i="1">
                              <a:latin typeface="Cambria Math" panose="02040503050406030204" pitchFamily="18" charset="0"/>
                            </a:rPr>
                            <m:t>𝑈</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𝜓</m:t>
                              </m:r>
                            </m:e>
                            <m:sub>
                              <m:r>
                                <a:rPr kumimoji="1" lang="en-US" altLang="zh-CN" sz="1600" i="1">
                                  <a:latin typeface="Cambria Math" panose="02040503050406030204" pitchFamily="18" charset="0"/>
                                </a:rPr>
                                <m:t>0</m:t>
                              </m:r>
                            </m:sub>
                          </m:sSub>
                        </m:e>
                      </m:d>
                    </m:oMath>
                  </m:oMathPara>
                </a14:m>
                <a:endParaRPr kumimoji="1" lang="en-US" altLang="zh-CN" sz="1600" b="0" dirty="0"/>
              </a:p>
            </p:txBody>
          </p:sp>
        </mc:Choice>
        <mc:Fallback xmlns="">
          <p:sp>
            <p:nvSpPr>
              <p:cNvPr id="15" name="圆角矩形 14">
                <a:extLst>
                  <a:ext uri="{FF2B5EF4-FFF2-40B4-BE49-F238E27FC236}">
                    <a16:creationId xmlns:a16="http://schemas.microsoft.com/office/drawing/2014/main" id="{B838190D-3073-C336-5B2E-37109901A28B}"/>
                  </a:ext>
                </a:extLst>
              </p:cNvPr>
              <p:cNvSpPr>
                <a:spLocks noRot="1" noChangeAspect="1" noMove="1" noResize="1" noEditPoints="1" noAdjustHandles="1" noChangeArrowheads="1" noChangeShapeType="1" noTextEdit="1"/>
              </p:cNvSpPr>
              <p:nvPr/>
            </p:nvSpPr>
            <p:spPr>
              <a:xfrm>
                <a:off x="9815643" y="3149557"/>
                <a:ext cx="2016000" cy="540000"/>
              </a:xfrm>
              <a:prstGeom prst="round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圆角矩形 15">
                <a:extLst>
                  <a:ext uri="{FF2B5EF4-FFF2-40B4-BE49-F238E27FC236}">
                    <a16:creationId xmlns:a16="http://schemas.microsoft.com/office/drawing/2014/main" id="{166B9C79-9CBF-75D7-AC68-4A9619CDB1B3}"/>
                  </a:ext>
                </a:extLst>
              </p:cNvPr>
              <p:cNvSpPr/>
              <p:nvPr/>
            </p:nvSpPr>
            <p:spPr>
              <a:xfrm>
                <a:off x="6057808" y="3973035"/>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Control pulse</a:t>
                </a:r>
              </a:p>
              <a:p>
                <a:pPr/>
                <a14:m>
                  <m:oMathPara xmlns:m="http://schemas.openxmlformats.org/officeDocument/2006/math">
                    <m:oMathParaPr>
                      <m:jc m:val="centerGroup"/>
                    </m:oMathParaPr>
                    <m:oMath xmlns:m="http://schemas.openxmlformats.org/officeDocument/2006/math">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1</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2</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3</m:t>
                          </m:r>
                        </m:sub>
                      </m:sSub>
                      <m:r>
                        <a:rPr kumimoji="1" lang="en-US" altLang="zh-CN" sz="1600">
                          <a:latin typeface="Cambria Math" panose="02040503050406030204" pitchFamily="18" charset="0"/>
                        </a:rPr>
                        <m:t>,⋯</m:t>
                      </m:r>
                    </m:oMath>
                  </m:oMathPara>
                </a14:m>
                <a:endParaRPr kumimoji="1" lang="en-US" altLang="zh-CN" sz="1600" dirty="0"/>
              </a:p>
            </p:txBody>
          </p:sp>
        </mc:Choice>
        <mc:Fallback xmlns="">
          <p:sp>
            <p:nvSpPr>
              <p:cNvPr id="16" name="圆角矩形 15">
                <a:extLst>
                  <a:ext uri="{FF2B5EF4-FFF2-40B4-BE49-F238E27FC236}">
                    <a16:creationId xmlns:a16="http://schemas.microsoft.com/office/drawing/2014/main" id="{166B9C79-9CBF-75D7-AC68-4A9619CDB1B3}"/>
                  </a:ext>
                </a:extLst>
              </p:cNvPr>
              <p:cNvSpPr>
                <a:spLocks noRot="1" noChangeAspect="1" noMove="1" noResize="1" noEditPoints="1" noAdjustHandles="1" noChangeArrowheads="1" noChangeShapeType="1" noTextEdit="1"/>
              </p:cNvSpPr>
              <p:nvPr/>
            </p:nvSpPr>
            <p:spPr>
              <a:xfrm>
                <a:off x="6057808" y="3973035"/>
                <a:ext cx="2016000" cy="540000"/>
              </a:xfrm>
              <a:prstGeom prst="roundRect">
                <a:avLst/>
              </a:prstGeom>
              <a:blipFill>
                <a:blip r:embed="rId8"/>
                <a:stretch>
                  <a:fillRect/>
                </a:stretch>
              </a:blipFill>
            </p:spPr>
            <p:txBody>
              <a:bodyPr/>
              <a:lstStyle/>
              <a:p>
                <a:r>
                  <a:rPr lang="zh-CN" altLang="en-US">
                    <a:noFill/>
                  </a:rPr>
                  <a:t> </a:t>
                </a:r>
              </a:p>
            </p:txBody>
          </p:sp>
        </mc:Fallback>
      </mc:AlternateContent>
      <p:sp>
        <p:nvSpPr>
          <p:cNvPr id="17" name="右箭头 16">
            <a:extLst>
              <a:ext uri="{FF2B5EF4-FFF2-40B4-BE49-F238E27FC236}">
                <a16:creationId xmlns:a16="http://schemas.microsoft.com/office/drawing/2014/main" id="{F8750AFF-212F-6D8F-EF05-C756B8847402}"/>
              </a:ext>
            </a:extLst>
          </p:cNvPr>
          <p:cNvSpPr/>
          <p:nvPr/>
        </p:nvSpPr>
        <p:spPr>
          <a:xfrm rot="16200000">
            <a:off x="3323751" y="3350555"/>
            <a:ext cx="900000"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文本框 18">
            <a:extLst>
              <a:ext uri="{FF2B5EF4-FFF2-40B4-BE49-F238E27FC236}">
                <a16:creationId xmlns:a16="http://schemas.microsoft.com/office/drawing/2014/main" id="{278060CB-EF18-3BA0-3D5F-1E4F13FF08C9}"/>
              </a:ext>
            </a:extLst>
          </p:cNvPr>
          <p:cNvSpPr txBox="1"/>
          <p:nvPr/>
        </p:nvSpPr>
        <p:spPr>
          <a:xfrm>
            <a:off x="2671981" y="3127169"/>
            <a:ext cx="1168007" cy="584775"/>
          </a:xfrm>
          <a:prstGeom prst="rect">
            <a:avLst/>
          </a:prstGeom>
          <a:noFill/>
        </p:spPr>
        <p:txBody>
          <a:bodyPr wrap="square" rtlCol="0">
            <a:spAutoFit/>
          </a:bodyPr>
          <a:lstStyle/>
          <a:p>
            <a:r>
              <a:rPr kumimoji="1" lang="en-US" altLang="zh-CN" sz="1600" dirty="0"/>
              <a:t>EM field simulation</a:t>
            </a:r>
            <a:endParaRPr kumimoji="1" lang="zh-CN" altLang="en-US" sz="1600" dirty="0"/>
          </a:p>
        </p:txBody>
      </p:sp>
      <p:sp>
        <p:nvSpPr>
          <p:cNvPr id="21" name="右箭头 20">
            <a:extLst>
              <a:ext uri="{FF2B5EF4-FFF2-40B4-BE49-F238E27FC236}">
                <a16:creationId xmlns:a16="http://schemas.microsoft.com/office/drawing/2014/main" id="{373178A8-C907-980C-ABB5-892CEE31C49A}"/>
              </a:ext>
            </a:extLst>
          </p:cNvPr>
          <p:cNvSpPr/>
          <p:nvPr/>
        </p:nvSpPr>
        <p:spPr>
          <a:xfrm>
            <a:off x="4835861" y="256916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文本框 21">
            <a:extLst>
              <a:ext uri="{FF2B5EF4-FFF2-40B4-BE49-F238E27FC236}">
                <a16:creationId xmlns:a16="http://schemas.microsoft.com/office/drawing/2014/main" id="{D709AD54-A16C-9CA2-32CF-A43A5909DFEB}"/>
              </a:ext>
            </a:extLst>
          </p:cNvPr>
          <p:cNvSpPr txBox="1"/>
          <p:nvPr/>
        </p:nvSpPr>
        <p:spPr>
          <a:xfrm>
            <a:off x="4808953" y="2677993"/>
            <a:ext cx="1226915" cy="584775"/>
          </a:xfrm>
          <a:prstGeom prst="rect">
            <a:avLst/>
          </a:prstGeom>
          <a:noFill/>
        </p:spPr>
        <p:txBody>
          <a:bodyPr wrap="square" rtlCol="0">
            <a:spAutoFit/>
          </a:bodyPr>
          <a:lstStyle/>
          <a:p>
            <a:r>
              <a:rPr kumimoji="1" lang="en-US" altLang="zh-CN" sz="1600" dirty="0"/>
              <a:t>Qubit modeling</a:t>
            </a:r>
            <a:endParaRPr kumimoji="1" lang="zh-CN" altLang="en-US" sz="1600" dirty="0"/>
          </a:p>
        </p:txBody>
      </p:sp>
      <p:sp>
        <p:nvSpPr>
          <p:cNvPr id="25" name="文本框 24">
            <a:extLst>
              <a:ext uri="{FF2B5EF4-FFF2-40B4-BE49-F238E27FC236}">
                <a16:creationId xmlns:a16="http://schemas.microsoft.com/office/drawing/2014/main" id="{140CD11B-D535-5344-65A4-EA5B68E7D26A}"/>
              </a:ext>
            </a:extLst>
          </p:cNvPr>
          <p:cNvSpPr txBox="1"/>
          <p:nvPr/>
        </p:nvSpPr>
        <p:spPr>
          <a:xfrm>
            <a:off x="7248128" y="3104782"/>
            <a:ext cx="1001477" cy="584775"/>
          </a:xfrm>
          <a:prstGeom prst="rect">
            <a:avLst/>
          </a:prstGeom>
          <a:noFill/>
        </p:spPr>
        <p:txBody>
          <a:bodyPr wrap="square" rtlCol="0">
            <a:spAutoFit/>
          </a:bodyPr>
          <a:lstStyle/>
          <a:p>
            <a:r>
              <a:rPr kumimoji="1" lang="en-US" altLang="zh-CN" sz="1600" dirty="0"/>
              <a:t>Time evolution</a:t>
            </a:r>
            <a:endParaRPr kumimoji="1" lang="zh-CN" altLang="en-US" sz="1600" dirty="0"/>
          </a:p>
        </p:txBody>
      </p:sp>
      <p:sp>
        <p:nvSpPr>
          <p:cNvPr id="28" name="右箭头 27">
            <a:extLst>
              <a:ext uri="{FF2B5EF4-FFF2-40B4-BE49-F238E27FC236}">
                <a16:creationId xmlns:a16="http://schemas.microsoft.com/office/drawing/2014/main" id="{52139FA6-F184-184C-4E16-586552BCADA6}"/>
              </a:ext>
            </a:extLst>
          </p:cNvPr>
          <p:cNvSpPr/>
          <p:nvPr/>
        </p:nvSpPr>
        <p:spPr>
          <a:xfrm>
            <a:off x="8611182" y="334428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 name="图片 2" descr="图示, 示意图&#10;&#10;描述已自动生成">
            <a:extLst>
              <a:ext uri="{FF2B5EF4-FFF2-40B4-BE49-F238E27FC236}">
                <a16:creationId xmlns:a16="http://schemas.microsoft.com/office/drawing/2014/main" id="{4D63EFD9-2E8F-4B80-51A7-C8997E1E3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0571" y="3795130"/>
            <a:ext cx="2619162" cy="1800000"/>
          </a:xfrm>
          <a:prstGeom prst="rect">
            <a:avLst/>
          </a:prstGeom>
        </p:spPr>
      </p:pic>
      <p:sp>
        <p:nvSpPr>
          <p:cNvPr id="4" name="右大括号 3">
            <a:extLst>
              <a:ext uri="{FF2B5EF4-FFF2-40B4-BE49-F238E27FC236}">
                <a16:creationId xmlns:a16="http://schemas.microsoft.com/office/drawing/2014/main" id="{D8CA2DBE-0472-2E6C-9231-ABD06E71FBA0}"/>
              </a:ext>
            </a:extLst>
          </p:cNvPr>
          <p:cNvSpPr/>
          <p:nvPr/>
        </p:nvSpPr>
        <p:spPr>
          <a:xfrm>
            <a:off x="8127630" y="2678289"/>
            <a:ext cx="396000" cy="1512000"/>
          </a:xfrm>
          <a:prstGeom prst="rightBrace">
            <a:avLst/>
          </a:prstGeom>
          <a:ln w="76200">
            <a:solidFill>
              <a:srgbClr val="0000FF"/>
            </a:solidFill>
            <a:tailEnd type="none"/>
          </a:ln>
          <a:scene3d>
            <a:camera prst="orthographicFront"/>
            <a:lightRig rig="threePt" dir="t"/>
          </a:scene3d>
          <a:sp3d extrusionH="76200" contourW="12700">
            <a:extrusionClr>
              <a:srgbClr val="0000FF"/>
            </a:extrusionClr>
            <a:contourClr>
              <a:srgbClr val="0000FF"/>
            </a:contourClr>
          </a:sp3d>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zh-CN" altLang="en-US"/>
          </a:p>
        </p:txBody>
      </p:sp>
      <p:pic>
        <p:nvPicPr>
          <p:cNvPr id="5" name="图片 74">
            <a:extLst>
              <a:ext uri="{FF2B5EF4-FFF2-40B4-BE49-F238E27FC236}">
                <a16:creationId xmlns:a16="http://schemas.microsoft.com/office/drawing/2014/main" id="{9CDFAB80-3916-529A-7472-8C6D72211AF6}"/>
              </a:ext>
            </a:extLst>
          </p:cNvPr>
          <p:cNvPicPr>
            <a:picLocks noChangeAspect="1"/>
          </p:cNvPicPr>
          <p:nvPr/>
        </p:nvPicPr>
        <p:blipFill rotWithShape="1">
          <a:blip r:embed="rId10">
            <a:extLst>
              <a:ext uri="{28A0092B-C50C-407E-A947-70E740481C1C}">
                <a14:useLocalDpi xmlns:a14="http://schemas.microsoft.com/office/drawing/2010/main" val="0"/>
              </a:ext>
            </a:extLst>
          </a:blip>
          <a:srcRect l="35771" t="21192" r="35742" b="28909"/>
          <a:stretch/>
        </p:blipFill>
        <p:spPr>
          <a:xfrm flipV="1">
            <a:off x="532618" y="3629818"/>
            <a:ext cx="2160000" cy="1936761"/>
          </a:xfrm>
          <a:prstGeom prst="rect">
            <a:avLst/>
          </a:prstGeom>
        </p:spPr>
      </p:pic>
      <p:pic>
        <p:nvPicPr>
          <p:cNvPr id="6" name="图片 1">
            <a:extLst>
              <a:ext uri="{FF2B5EF4-FFF2-40B4-BE49-F238E27FC236}">
                <a16:creationId xmlns:a16="http://schemas.microsoft.com/office/drawing/2014/main" id="{A179999E-735E-14EE-5E3A-2CB7A81299B6}"/>
              </a:ext>
            </a:extLst>
          </p:cNvPr>
          <p:cNvPicPr>
            <a:picLocks noChangeAspect="1"/>
          </p:cNvPicPr>
          <p:nvPr/>
        </p:nvPicPr>
        <p:blipFill rotWithShape="1">
          <a:blip r:embed="rId11">
            <a:extLst>
              <a:ext uri="{28A0092B-C50C-407E-A947-70E740481C1C}">
                <a14:useLocalDpi xmlns:a14="http://schemas.microsoft.com/office/drawing/2010/main"/>
              </a:ext>
            </a:extLst>
          </a:blip>
          <a:srcRect l="4081" t="2997" r="3908" b="6992"/>
          <a:stretch/>
        </p:blipFill>
        <p:spPr>
          <a:xfrm>
            <a:off x="161191" y="1807683"/>
            <a:ext cx="2556000" cy="1666959"/>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D6F763B-18FF-73C2-0253-E013632C3535}"/>
                  </a:ext>
                </a:extLst>
              </p:cNvPr>
              <p:cNvSpPr txBox="1"/>
              <p:nvPr/>
            </p:nvSpPr>
            <p:spPr>
              <a:xfrm>
                <a:off x="5182679" y="1634936"/>
                <a:ext cx="3484384" cy="625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chip</m:t>
                          </m:r>
                        </m:sub>
                      </m:sSub>
                      <m:d>
                        <m:dPr>
                          <m:ctrlPr>
                            <a:rPr lang="en-US" altLang="zh-CN" sz="1600" i="1" smtClean="0">
                              <a:ln w="0">
                                <a:noFill/>
                              </a:ln>
                              <a:effectLst/>
                              <a:latin typeface="Cambria Math" panose="02040503050406030204" pitchFamily="18" charset="0"/>
                              <a:sym typeface="Calibri"/>
                            </a:rPr>
                          </m:ctrlPr>
                        </m:dPr>
                        <m:e>
                          <m:acc>
                            <m:accPr>
                              <m:chr m:val="⃑"/>
                              <m:ctrlPr>
                                <a:rPr lang="en-US" altLang="zh-CN" sz="1600" i="1" smtClean="0">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h</m:t>
                              </m:r>
                            </m:e>
                          </m:acc>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sub>
                        <m:sup/>
                        <m:e>
                          <m:sSubSup>
                            <m:sSubSupPr>
                              <m:ctrlPr>
                                <a:rPr lang="en-US" altLang="zh-CN" sz="1600" b="0" i="1" smtClean="0">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sub>
                            <m:sup>
                              <m:d>
                                <m:dPr>
                                  <m:ctrlPr>
                                    <a:rPr lang="en-US" altLang="zh-CN" sz="1600" i="1" smtClean="0">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1</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r>
                            <a:rPr lang="en-US" altLang="zh-CN" sz="1600" i="1">
                              <a:ln w="0">
                                <a:noFill/>
                              </a:ln>
                              <a:effectLst/>
                              <a:latin typeface="Cambria Math" panose="02040503050406030204" pitchFamily="18" charset="0"/>
                              <a:sym typeface="Calibri"/>
                            </a:rPr>
                            <m:t>,</m:t>
                          </m:r>
                          <m:r>
                            <a:rPr lang="en-US" altLang="zh-CN" sz="1600" i="1">
                              <a:ln w="0">
                                <a:noFill/>
                              </a:ln>
                              <a:effectLst/>
                              <a:latin typeface="Cambria Math" panose="02040503050406030204" pitchFamily="18" charset="0"/>
                              <a:sym typeface="Calibri"/>
                            </a:rPr>
                            <m:t>𝑗</m:t>
                          </m:r>
                        </m:sub>
                        <m:sup/>
                        <m:e>
                          <m:sSubSup>
                            <m:sSubSupPr>
                              <m:ctrlPr>
                                <a:rPr lang="en-US" altLang="zh-CN" sz="1600" i="1">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r>
                                <a:rPr lang="en-US" altLang="zh-CN" sz="1600" b="0" i="1" smtClean="0">
                                  <a:ln w="0">
                                    <a:noFill/>
                                  </a:ln>
                                  <a:effectLst/>
                                  <a:latin typeface="Cambria Math" panose="02040503050406030204" pitchFamily="18" charset="0"/>
                                  <a:sym typeface="Calibri"/>
                                </a:rPr>
                                <m:t>𝑗</m:t>
                              </m:r>
                            </m:sub>
                            <m:sup>
                              <m:d>
                                <m:dPr>
                                  <m:ctrlPr>
                                    <a:rPr lang="en-US" altLang="zh-CN" sz="1600" i="1">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2</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7" name="文本框 6">
                <a:extLst>
                  <a:ext uri="{FF2B5EF4-FFF2-40B4-BE49-F238E27FC236}">
                    <a16:creationId xmlns:a16="http://schemas.microsoft.com/office/drawing/2014/main" id="{FD6F763B-18FF-73C2-0253-E013632C3535}"/>
                  </a:ext>
                </a:extLst>
              </p:cNvPr>
              <p:cNvSpPr txBox="1">
                <a:spLocks noRot="1" noChangeAspect="1" noMove="1" noResize="1" noEditPoints="1" noAdjustHandles="1" noChangeArrowheads="1" noChangeShapeType="1" noTextEdit="1"/>
              </p:cNvSpPr>
              <p:nvPr/>
            </p:nvSpPr>
            <p:spPr>
              <a:xfrm>
                <a:off x="5182679" y="1634936"/>
                <a:ext cx="3484384" cy="625364"/>
              </a:xfrm>
              <a:prstGeom prst="rect">
                <a:avLst/>
              </a:prstGeom>
              <a:blipFill>
                <a:blip r:embed="rId12"/>
                <a:stretch>
                  <a:fillRect t="-139216" b="-190196"/>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500E9D9-B268-ABF9-0DB8-B3885EF604C8}"/>
                  </a:ext>
                </a:extLst>
              </p:cNvPr>
              <p:cNvSpPr txBox="1"/>
              <p:nvPr/>
            </p:nvSpPr>
            <p:spPr>
              <a:xfrm>
                <a:off x="5430105" y="4616782"/>
                <a:ext cx="3320866" cy="597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control</m:t>
                          </m:r>
                        </m:sub>
                      </m:sSub>
                      <m:d>
                        <m:dPr>
                          <m:ctrlPr>
                            <a:rPr lang="en-US" altLang="zh-CN" sz="1600" b="0" i="1" smtClean="0">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r>
                            <a:rPr lang="en-US" altLang="zh-CN" sz="1600" i="1">
                              <a:ln w="0">
                                <a:noFill/>
                              </a:ln>
                              <a:effectLst/>
                              <a:latin typeface="Cambria Math" panose="02040503050406030204" pitchFamily="18" charset="0"/>
                              <a:sym typeface="Calibri"/>
                            </a:rPr>
                            <m:t>,</m:t>
                          </m:r>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𝑘</m:t>
                          </m:r>
                        </m:sub>
                        <m:sup/>
                        <m:e>
                          <m:sSub>
                            <m:sSubPr>
                              <m:ctrlPr>
                                <a:rPr lang="en-US" altLang="zh-CN" sz="1600" i="1">
                                  <a:ln w="0">
                                    <a:noFill/>
                                  </a:ln>
                                  <a:effectLst/>
                                  <a:latin typeface="Cambria Math" panose="02040503050406030204" pitchFamily="18" charset="0"/>
                                  <a:sym typeface="Calibri"/>
                                </a:rPr>
                              </m:ctrlPr>
                            </m:sSubPr>
                            <m:e>
                              <m:r>
                                <a:rPr lang="en-US" altLang="zh-CN" sz="1600" i="1">
                                  <a:ln w="0">
                                    <a:noFill/>
                                  </a:ln>
                                  <a:effectLst/>
                                  <a:latin typeface="Cambria Math" panose="02040503050406030204" pitchFamily="18" charset="0"/>
                                  <a:sym typeface="Calibri"/>
                                </a:rPr>
                                <m:t>𝐹</m:t>
                              </m:r>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sSub>
                            <m:sSubPr>
                              <m:ctrlPr>
                                <a:rPr lang="en-US" altLang="zh-CN" sz="1600" i="1">
                                  <a:ln w="0">
                                    <a:noFill/>
                                  </a:ln>
                                  <a:effectLst/>
                                  <a:latin typeface="Cambria Math" panose="02040503050406030204" pitchFamily="18" charset="0"/>
                                  <a:sym typeface="Calibri"/>
                                </a:rPr>
                              </m:ctrlPr>
                            </m:sSub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𝐷</m:t>
                                  </m:r>
                                </m:e>
                              </m:acc>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9" name="文本框 8">
                <a:extLst>
                  <a:ext uri="{FF2B5EF4-FFF2-40B4-BE49-F238E27FC236}">
                    <a16:creationId xmlns:a16="http://schemas.microsoft.com/office/drawing/2014/main" id="{0500E9D9-B268-ABF9-0DB8-B3885EF604C8}"/>
                  </a:ext>
                </a:extLst>
              </p:cNvPr>
              <p:cNvSpPr txBox="1">
                <a:spLocks noRot="1" noChangeAspect="1" noMove="1" noResize="1" noEditPoints="1" noAdjustHandles="1" noChangeArrowheads="1" noChangeShapeType="1" noTextEdit="1"/>
              </p:cNvSpPr>
              <p:nvPr/>
            </p:nvSpPr>
            <p:spPr>
              <a:xfrm>
                <a:off x="5430105" y="4616782"/>
                <a:ext cx="3320866" cy="597471"/>
              </a:xfrm>
              <a:prstGeom prst="rect">
                <a:avLst/>
              </a:prstGeom>
              <a:blipFill>
                <a:blip r:embed="rId13"/>
                <a:stretch>
                  <a:fillRect l="-380" t="-147917" b="-206250"/>
                </a:stretch>
              </a:blipFill>
              <a:ln w="12700" cap="flat">
                <a:noFill/>
                <a:miter lim="400000"/>
              </a:ln>
              <a:effec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1E108B48-E6E6-7093-2B7B-9D80CDDD82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0056" y="5233077"/>
            <a:ext cx="1944019" cy="1148251"/>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F8DF4C6-C500-90E3-8E71-6E9CD28EB3AC}"/>
                  </a:ext>
                </a:extLst>
              </p:cNvPr>
              <p:cNvSpPr txBox="1"/>
              <p:nvPr/>
            </p:nvSpPr>
            <p:spPr>
              <a:xfrm>
                <a:off x="5621493" y="5542595"/>
                <a:ext cx="76253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sSub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𝐹</m:t>
                          </m:r>
                        </m:e>
                        <m:sub>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𝑘</m:t>
                          </m:r>
                        </m:sub>
                      </m:sSub>
                      <m:d>
                        <m:dPr>
                          <m:ctrlPr>
                            <a:rPr lang="en-US" altLang="zh-CN" sz="1600" i="1">
                              <a:ln w="0">
                                <a:noFill/>
                              </a:ln>
                              <a:effectLst>
                                <a:outerShdw blurRad="38100" dist="19050" dir="2700000" algn="tl" rotWithShape="0">
                                  <a:schemeClr val="dk1">
                                    <a:alpha val="40000"/>
                                  </a:schemeClr>
                                </a:outerShdw>
                              </a:effectLst>
                              <a:latin typeface="Cambria Math" panose="02040503050406030204" pitchFamily="18" charset="0"/>
                              <a:sym typeface="Calibri"/>
                            </a:rPr>
                          </m:ctrlPr>
                        </m:dPr>
                        <m:e>
                          <m:acc>
                            <m:accPr>
                              <m:chr m:val="⃑"/>
                              <m:ctrlPr>
                                <a:rPr lang="en-US" altLang="zh-CN" sz="160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acc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𝑔</m:t>
                              </m:r>
                            </m:e>
                          </m:acc>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m:t>
                          </m:r>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𝑡</m:t>
                          </m:r>
                        </m:e>
                      </m:d>
                    </m:oMath>
                  </m:oMathPara>
                </a14:m>
                <a:endParaRPr lang="zh-CN" altLang="en-US" sz="1600" dirty="0"/>
              </a:p>
            </p:txBody>
          </p:sp>
        </mc:Choice>
        <mc:Fallback xmlns="">
          <p:sp>
            <p:nvSpPr>
              <p:cNvPr id="18" name="文本框 17">
                <a:extLst>
                  <a:ext uri="{FF2B5EF4-FFF2-40B4-BE49-F238E27FC236}">
                    <a16:creationId xmlns:a16="http://schemas.microsoft.com/office/drawing/2014/main" id="{9F8DF4C6-C500-90E3-8E71-6E9CD28EB3AC}"/>
                  </a:ext>
                </a:extLst>
              </p:cNvPr>
              <p:cNvSpPr txBox="1">
                <a:spLocks noRot="1" noChangeAspect="1" noMove="1" noResize="1" noEditPoints="1" noAdjustHandles="1" noChangeArrowheads="1" noChangeShapeType="1" noTextEdit="1"/>
              </p:cNvSpPr>
              <p:nvPr/>
            </p:nvSpPr>
            <p:spPr>
              <a:xfrm>
                <a:off x="5621493" y="5542595"/>
                <a:ext cx="762539" cy="338554"/>
              </a:xfrm>
              <a:prstGeom prst="rect">
                <a:avLst/>
              </a:prstGeom>
              <a:blipFill>
                <a:blip r:embed="rId15"/>
                <a:stretch>
                  <a:fillRect t="-3571" b="-7143"/>
                </a:stretch>
              </a:blipFill>
            </p:spPr>
            <p:txBody>
              <a:bodyPr/>
              <a:lstStyle/>
              <a:p>
                <a:r>
                  <a:rPr lang="zh-CN" altLang="en-US">
                    <a:noFill/>
                  </a:rPr>
                  <a:t> </a:t>
                </a:r>
              </a:p>
            </p:txBody>
          </p:sp>
        </mc:Fallback>
      </mc:AlternateContent>
      <p:sp>
        <p:nvSpPr>
          <p:cNvPr id="29" name="01">
            <a:extLst>
              <a:ext uri="{FF2B5EF4-FFF2-40B4-BE49-F238E27FC236}">
                <a16:creationId xmlns:a16="http://schemas.microsoft.com/office/drawing/2014/main" id="{9BDAF4F9-9296-69CD-35E2-74E6EDE2C74E}"/>
              </a:ext>
            </a:extLst>
          </p:cNvPr>
          <p:cNvSpPr txBox="1"/>
          <p:nvPr/>
        </p:nvSpPr>
        <p:spPr>
          <a:xfrm>
            <a:off x="119336" y="6237312"/>
            <a:ext cx="449812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l"/>
            <a:r>
              <a:rPr lang="en-US" sz="18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Efficient, Accurate, Automatic, Differentiable</a:t>
            </a:r>
          </a:p>
        </p:txBody>
      </p:sp>
    </p:spTree>
    <p:extLst>
      <p:ext uri="{BB962C8B-B14F-4D97-AF65-F5344CB8AC3E}">
        <p14:creationId xmlns:p14="http://schemas.microsoft.com/office/powerpoint/2010/main" val="4036724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34DCC-37FF-0053-5498-52E0F885168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1D38FD9-A5F9-C4D0-65CB-AE8EA9CE7EA4}"/>
              </a:ext>
            </a:extLst>
          </p:cNvPr>
          <p:cNvSpPr txBox="1">
            <a:spLocks/>
          </p:cNvSpPr>
          <p:nvPr>
            <p:custDataLst>
              <p:tags r:id="rId2"/>
            </p:custDataLst>
          </p:nvPr>
        </p:nvSpPr>
        <p:spPr>
          <a:xfrm>
            <a:off x="119336" y="55405"/>
            <a:ext cx="8229600"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dirty="0">
                <a:solidFill>
                  <a:schemeClr val="bg1"/>
                </a:solidFill>
                <a:latin typeface="Times New Roman" panose="02020603050405020304" pitchFamily="18" charset="0"/>
                <a:ea typeface="微软雅黑" pitchFamily="34" charset="-122"/>
                <a:cs typeface="Times New Roman" panose="02020603050405020304" pitchFamily="18" charset="0"/>
              </a:rPr>
              <a:t>Outline</a:t>
            </a:r>
          </a:p>
        </p:txBody>
      </p:sp>
      <p:sp>
        <p:nvSpPr>
          <p:cNvPr id="3" name="Content Placeholder 2">
            <a:extLst>
              <a:ext uri="{FF2B5EF4-FFF2-40B4-BE49-F238E27FC236}">
                <a16:creationId xmlns:a16="http://schemas.microsoft.com/office/drawing/2014/main" id="{EA21B4B4-3D44-96F1-2C7E-B72F2E3F90F9}"/>
              </a:ext>
            </a:extLst>
          </p:cNvPr>
          <p:cNvSpPr txBox="1">
            <a:spLocks/>
          </p:cNvSpPr>
          <p:nvPr/>
        </p:nvSpPr>
        <p:spPr>
          <a:xfrm>
            <a:off x="1847528" y="1124744"/>
            <a:ext cx="8712968" cy="302433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Font typeface="+mj-lt"/>
              <a:buAutoNum type="arabicPeriod"/>
            </a:pPr>
            <a:r>
              <a:rPr lang="en-US" dirty="0">
                <a:solidFill>
                  <a:schemeClr val="tx1"/>
                </a:solidFill>
                <a:latin typeface="+mj-lt"/>
              </a:rPr>
              <a:t>Overview</a:t>
            </a:r>
          </a:p>
          <a:p>
            <a:pPr marL="514350" indent="-514350" algn="l">
              <a:buFont typeface="+mj-lt"/>
              <a:buAutoNum type="arabicPeriod"/>
            </a:pPr>
            <a:r>
              <a:rPr lang="en-US" altLang="zh-CN" sz="3200" dirty="0">
                <a:solidFill>
                  <a:schemeClr val="tx1"/>
                </a:solidFill>
                <a:latin typeface="+mj-lt"/>
                <a:ea typeface="Microsoft YaHei" panose="020B0503020204020204" pitchFamily="34" charset="-122"/>
                <a:cs typeface="Times New Roman" panose="02020603050405020304" pitchFamily="18" charset="0"/>
              </a:rPr>
              <a:t>Chip layout differentiable simulation</a:t>
            </a:r>
          </a:p>
          <a:p>
            <a:pPr marL="514350" indent="-514350" algn="l">
              <a:buFont typeface="+mj-lt"/>
              <a:buAutoNum type="arabicPeriod"/>
            </a:pPr>
            <a:r>
              <a:rPr lang="en-US" altLang="zh-CN" sz="3200" dirty="0">
                <a:solidFill>
                  <a:schemeClr val="tx1"/>
                </a:solidFill>
                <a:latin typeface="+mj-lt"/>
                <a:ea typeface="Microsoft YaHei" panose="020B0503020204020204" pitchFamily="34" charset="-122"/>
                <a:cs typeface="Times New Roman" panose="02020603050405020304" pitchFamily="18" charset="0"/>
              </a:rPr>
              <a:t>Qubit differentiable modeling</a:t>
            </a:r>
          </a:p>
          <a:p>
            <a:pPr marL="514350" indent="-514350" algn="l">
              <a:buFont typeface="+mj-lt"/>
              <a:buAutoNum type="arabicPeriod"/>
            </a:pPr>
            <a:r>
              <a:rPr lang="en-US" altLang="zh-CN" sz="3200" dirty="0">
                <a:solidFill>
                  <a:schemeClr val="tx1"/>
                </a:solidFill>
                <a:latin typeface="+mj-lt"/>
                <a:ea typeface="Microsoft YaHei" panose="020B0503020204020204" pitchFamily="34" charset="-122"/>
                <a:cs typeface="Times New Roman" panose="02020603050405020304" pitchFamily="18" charset="0"/>
              </a:rPr>
              <a:t>Quantum control differentiable simulation </a:t>
            </a:r>
          </a:p>
          <a:p>
            <a:pPr marL="514350" indent="-514350" algn="l">
              <a:buFont typeface="+mj-lt"/>
              <a:buAutoNum type="arabicPeriod"/>
            </a:pPr>
            <a:r>
              <a:rPr lang="en-US" dirty="0">
                <a:solidFill>
                  <a:schemeClr val="tx1"/>
                </a:solidFill>
                <a:latin typeface="+mj-lt"/>
              </a:rPr>
              <a:t>Summary</a:t>
            </a:r>
          </a:p>
        </p:txBody>
      </p:sp>
    </p:spTree>
    <p:custDataLst>
      <p:tags r:id="rId1"/>
    </p:custDataLst>
    <p:extLst>
      <p:ext uri="{BB962C8B-B14F-4D97-AF65-F5344CB8AC3E}">
        <p14:creationId xmlns:p14="http://schemas.microsoft.com/office/powerpoint/2010/main" val="1696969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8FFC-CDD4-7D74-C684-5DC1B1A267C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圆角矩形 10">
                <a:extLst>
                  <a:ext uri="{FF2B5EF4-FFF2-40B4-BE49-F238E27FC236}">
                    <a16:creationId xmlns:a16="http://schemas.microsoft.com/office/drawing/2014/main" id="{5ABC4F20-BAAF-9703-27BA-426DF8F374FF}"/>
                  </a:ext>
                </a:extLst>
              </p:cNvPr>
              <p:cNvSpPr/>
              <p:nvPr/>
            </p:nvSpPr>
            <p:spPr>
              <a:xfrm>
                <a:off x="2755071" y="3958155"/>
                <a:ext cx="2156551"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Chip layout geometry </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𝑥</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1" name="圆角矩形 10">
                <a:extLst>
                  <a:ext uri="{FF2B5EF4-FFF2-40B4-BE49-F238E27FC236}">
                    <a16:creationId xmlns:a16="http://schemas.microsoft.com/office/drawing/2014/main" id="{5ABC4F20-BAAF-9703-27BA-426DF8F374FF}"/>
                  </a:ext>
                </a:extLst>
              </p:cNvPr>
              <p:cNvSpPr>
                <a:spLocks noRot="1" noChangeAspect="1" noMove="1" noResize="1" noEditPoints="1" noAdjustHandles="1" noChangeArrowheads="1" noChangeShapeType="1" noTextEdit="1"/>
              </p:cNvSpPr>
              <p:nvPr/>
            </p:nvSpPr>
            <p:spPr>
              <a:xfrm>
                <a:off x="2755071" y="3958155"/>
                <a:ext cx="2156551" cy="540000"/>
              </a:xfrm>
              <a:prstGeom prst="roundRect">
                <a:avLst/>
              </a:prstGeom>
              <a:blipFill>
                <a:blip r:embed="rId3"/>
                <a:stretch>
                  <a:fillRect t="-6818" b="-227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 name="圆角矩形 11">
                <a:extLst>
                  <a:ext uri="{FF2B5EF4-FFF2-40B4-BE49-F238E27FC236}">
                    <a16:creationId xmlns:a16="http://schemas.microsoft.com/office/drawing/2014/main" id="{90753143-1D38-9BA8-DA29-C6F619EA174E}"/>
                  </a:ext>
                </a:extLst>
              </p:cNvPr>
              <p:cNvSpPr/>
              <p:nvPr/>
            </p:nvSpPr>
            <p:spPr>
              <a:xfrm>
                <a:off x="2755072"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Circuit diagram</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𝑐</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2" name="圆角矩形 11">
                <a:extLst>
                  <a:ext uri="{FF2B5EF4-FFF2-40B4-BE49-F238E27FC236}">
                    <a16:creationId xmlns:a16="http://schemas.microsoft.com/office/drawing/2014/main" id="{90753143-1D38-9BA8-DA29-C6F619EA174E}"/>
                  </a:ext>
                </a:extLst>
              </p:cNvPr>
              <p:cNvSpPr>
                <a:spLocks noRot="1" noChangeAspect="1" noMove="1" noResize="1" noEditPoints="1" noAdjustHandles="1" noChangeArrowheads="1" noChangeShapeType="1" noTextEdit="1"/>
              </p:cNvSpPr>
              <p:nvPr/>
            </p:nvSpPr>
            <p:spPr>
              <a:xfrm>
                <a:off x="2755072" y="2371163"/>
                <a:ext cx="2016000" cy="540000"/>
              </a:xfrm>
              <a:prstGeom prst="roundRect">
                <a:avLst/>
              </a:prstGeom>
              <a:blipFill>
                <a:blip r:embed="rId4"/>
                <a:stretch>
                  <a:fillRect t="-6818" b="-227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3" name="圆角矩形 12">
                <a:extLst>
                  <a:ext uri="{FF2B5EF4-FFF2-40B4-BE49-F238E27FC236}">
                    <a16:creationId xmlns:a16="http://schemas.microsoft.com/office/drawing/2014/main" id="{3DCF6C78-4E7A-FD34-7B55-FD8012164E91}"/>
                  </a:ext>
                </a:extLst>
              </p:cNvPr>
              <p:cNvSpPr/>
              <p:nvPr/>
            </p:nvSpPr>
            <p:spPr>
              <a:xfrm>
                <a:off x="6035868" y="2371163"/>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Qubit Hamiltonian</a:t>
                </a:r>
              </a:p>
              <a:p>
                <a:pPr/>
                <a14:m>
                  <m:oMathPara xmlns:m="http://schemas.openxmlformats.org/officeDocument/2006/math">
                    <m:oMathParaPr>
                      <m:jc m:val="centerGroup"/>
                    </m:oMathParaPr>
                    <m:oMath xmlns:m="http://schemas.openxmlformats.org/officeDocument/2006/math">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h</m:t>
                          </m:r>
                        </m:e>
                        <m:sub>
                          <m:r>
                            <a:rPr kumimoji="1" lang="en-US" altLang="zh-CN" sz="1600" b="0" i="1" smtClean="0">
                              <a:latin typeface="Cambria Math" panose="02040503050406030204" pitchFamily="18" charset="0"/>
                            </a:rPr>
                            <m:t>3</m:t>
                          </m:r>
                        </m:sub>
                      </m:sSub>
                      <m:r>
                        <a:rPr kumimoji="1" lang="en-US" altLang="zh-CN" sz="1600" b="0" i="1" smtClean="0">
                          <a:latin typeface="Cambria Math" panose="02040503050406030204" pitchFamily="18" charset="0"/>
                        </a:rPr>
                        <m:t>,⋯</m:t>
                      </m:r>
                    </m:oMath>
                  </m:oMathPara>
                </a14:m>
                <a:endParaRPr kumimoji="1" lang="en-US" altLang="zh-CN" sz="1600" b="0" dirty="0"/>
              </a:p>
            </p:txBody>
          </p:sp>
        </mc:Choice>
        <mc:Fallback xmlns="">
          <p:sp>
            <p:nvSpPr>
              <p:cNvPr id="13" name="圆角矩形 12">
                <a:extLst>
                  <a:ext uri="{FF2B5EF4-FFF2-40B4-BE49-F238E27FC236}">
                    <a16:creationId xmlns:a16="http://schemas.microsoft.com/office/drawing/2014/main" id="{3DCF6C78-4E7A-FD34-7B55-FD8012164E91}"/>
                  </a:ext>
                </a:extLst>
              </p:cNvPr>
              <p:cNvSpPr>
                <a:spLocks noRot="1" noChangeAspect="1" noMove="1" noResize="1" noEditPoints="1" noAdjustHandles="1" noChangeArrowheads="1" noChangeShapeType="1" noTextEdit="1"/>
              </p:cNvSpPr>
              <p:nvPr/>
            </p:nvSpPr>
            <p:spPr>
              <a:xfrm>
                <a:off x="6035868" y="2371163"/>
                <a:ext cx="2016000" cy="540000"/>
              </a:xfrm>
              <a:prstGeom prst="round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圆角矩形 14">
                <a:extLst>
                  <a:ext uri="{FF2B5EF4-FFF2-40B4-BE49-F238E27FC236}">
                    <a16:creationId xmlns:a16="http://schemas.microsoft.com/office/drawing/2014/main" id="{B838190D-3073-C336-5B2E-37109901A28B}"/>
                  </a:ext>
                </a:extLst>
              </p:cNvPr>
              <p:cNvSpPr/>
              <p:nvPr/>
            </p:nvSpPr>
            <p:spPr>
              <a:xfrm>
                <a:off x="9815643" y="3149557"/>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Performance goal</a:t>
                </a:r>
              </a:p>
              <a:p>
                <a:pPr/>
                <a14:m>
                  <m:oMathPara xmlns:m="http://schemas.openxmlformats.org/officeDocument/2006/math">
                    <m:oMathParaPr>
                      <m:jc m:val="centerGroup"/>
                    </m:oMathParaPr>
                    <m:oMath xmlns:m="http://schemas.openxmlformats.org/officeDocument/2006/math">
                      <m:r>
                        <a:rPr kumimoji="1" lang="en-US" altLang="zh-CN" sz="1600" i="1">
                          <a:latin typeface="Cambria Math" panose="02040503050406030204" pitchFamily="18" charset="0"/>
                        </a:rPr>
                        <m:t>ℒ</m:t>
                      </m:r>
                      <m:d>
                        <m:dPr>
                          <m:ctrlPr>
                            <a:rPr kumimoji="1" lang="en-US" altLang="zh-CN" sz="1600" i="1" smtClean="0">
                              <a:latin typeface="Cambria Math" panose="02040503050406030204" pitchFamily="18" charset="0"/>
                            </a:rPr>
                          </m:ctrlPr>
                        </m:dPr>
                        <m:e>
                          <m:r>
                            <a:rPr kumimoji="1" lang="en-US" altLang="zh-CN" sz="1600" i="1">
                              <a:latin typeface="Cambria Math" panose="02040503050406030204" pitchFamily="18" charset="0"/>
                            </a:rPr>
                            <m:t>𝑈</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𝜓</m:t>
                              </m:r>
                            </m:e>
                            <m:sub>
                              <m:r>
                                <a:rPr kumimoji="1" lang="en-US" altLang="zh-CN" sz="1600" i="1">
                                  <a:latin typeface="Cambria Math" panose="02040503050406030204" pitchFamily="18" charset="0"/>
                                </a:rPr>
                                <m:t>0</m:t>
                              </m:r>
                            </m:sub>
                          </m:sSub>
                        </m:e>
                      </m:d>
                    </m:oMath>
                  </m:oMathPara>
                </a14:m>
                <a:endParaRPr kumimoji="1" lang="en-US" altLang="zh-CN" sz="1600" b="0" dirty="0"/>
              </a:p>
            </p:txBody>
          </p:sp>
        </mc:Choice>
        <mc:Fallback xmlns="">
          <p:sp>
            <p:nvSpPr>
              <p:cNvPr id="15" name="圆角矩形 14">
                <a:extLst>
                  <a:ext uri="{FF2B5EF4-FFF2-40B4-BE49-F238E27FC236}">
                    <a16:creationId xmlns:a16="http://schemas.microsoft.com/office/drawing/2014/main" id="{B838190D-3073-C336-5B2E-37109901A28B}"/>
                  </a:ext>
                </a:extLst>
              </p:cNvPr>
              <p:cNvSpPr>
                <a:spLocks noRot="1" noChangeAspect="1" noMove="1" noResize="1" noEditPoints="1" noAdjustHandles="1" noChangeArrowheads="1" noChangeShapeType="1" noTextEdit="1"/>
              </p:cNvSpPr>
              <p:nvPr/>
            </p:nvSpPr>
            <p:spPr>
              <a:xfrm>
                <a:off x="9815643" y="3149557"/>
                <a:ext cx="2016000" cy="540000"/>
              </a:xfrm>
              <a:prstGeom prst="round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圆角矩形 15">
                <a:extLst>
                  <a:ext uri="{FF2B5EF4-FFF2-40B4-BE49-F238E27FC236}">
                    <a16:creationId xmlns:a16="http://schemas.microsoft.com/office/drawing/2014/main" id="{166B9C79-9CBF-75D7-AC68-4A9619CDB1B3}"/>
                  </a:ext>
                </a:extLst>
              </p:cNvPr>
              <p:cNvSpPr/>
              <p:nvPr/>
            </p:nvSpPr>
            <p:spPr>
              <a:xfrm>
                <a:off x="6057808" y="3973035"/>
                <a:ext cx="2016000" cy="540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sz="1600" dirty="0"/>
                  <a:t>Control pulse</a:t>
                </a:r>
              </a:p>
              <a:p>
                <a:pPr/>
                <a14:m>
                  <m:oMathPara xmlns:m="http://schemas.openxmlformats.org/officeDocument/2006/math">
                    <m:oMathParaPr>
                      <m:jc m:val="centerGroup"/>
                    </m:oMathParaPr>
                    <m:oMath xmlns:m="http://schemas.openxmlformats.org/officeDocument/2006/math">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1</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2</m:t>
                          </m:r>
                        </m:sub>
                      </m:sSub>
                      <m:r>
                        <a:rPr kumimoji="1" lang="en-US" altLang="zh-CN" sz="160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a:latin typeface="Cambria Math" panose="02040503050406030204" pitchFamily="18" charset="0"/>
                            </a:rPr>
                            <m:t>𝑔</m:t>
                          </m:r>
                        </m:e>
                        <m:sub>
                          <m:r>
                            <a:rPr kumimoji="1" lang="en-US" altLang="zh-CN" sz="1600">
                              <a:latin typeface="Cambria Math" panose="02040503050406030204" pitchFamily="18" charset="0"/>
                            </a:rPr>
                            <m:t>3</m:t>
                          </m:r>
                        </m:sub>
                      </m:sSub>
                      <m:r>
                        <a:rPr kumimoji="1" lang="en-US" altLang="zh-CN" sz="1600">
                          <a:latin typeface="Cambria Math" panose="02040503050406030204" pitchFamily="18" charset="0"/>
                        </a:rPr>
                        <m:t>,⋯</m:t>
                      </m:r>
                    </m:oMath>
                  </m:oMathPara>
                </a14:m>
                <a:endParaRPr kumimoji="1" lang="en-US" altLang="zh-CN" sz="1600" dirty="0"/>
              </a:p>
            </p:txBody>
          </p:sp>
        </mc:Choice>
        <mc:Fallback xmlns="">
          <p:sp>
            <p:nvSpPr>
              <p:cNvPr id="16" name="圆角矩形 15">
                <a:extLst>
                  <a:ext uri="{FF2B5EF4-FFF2-40B4-BE49-F238E27FC236}">
                    <a16:creationId xmlns:a16="http://schemas.microsoft.com/office/drawing/2014/main" id="{166B9C79-9CBF-75D7-AC68-4A9619CDB1B3}"/>
                  </a:ext>
                </a:extLst>
              </p:cNvPr>
              <p:cNvSpPr>
                <a:spLocks noRot="1" noChangeAspect="1" noMove="1" noResize="1" noEditPoints="1" noAdjustHandles="1" noChangeArrowheads="1" noChangeShapeType="1" noTextEdit="1"/>
              </p:cNvSpPr>
              <p:nvPr/>
            </p:nvSpPr>
            <p:spPr>
              <a:xfrm>
                <a:off x="6057808" y="3973035"/>
                <a:ext cx="2016000" cy="540000"/>
              </a:xfrm>
              <a:prstGeom prst="roundRect">
                <a:avLst/>
              </a:prstGeom>
              <a:blipFill>
                <a:blip r:embed="rId8"/>
                <a:stretch>
                  <a:fillRect/>
                </a:stretch>
              </a:blipFill>
            </p:spPr>
            <p:txBody>
              <a:bodyPr/>
              <a:lstStyle/>
              <a:p>
                <a:r>
                  <a:rPr lang="zh-CN" altLang="en-US">
                    <a:noFill/>
                  </a:rPr>
                  <a:t> </a:t>
                </a:r>
              </a:p>
            </p:txBody>
          </p:sp>
        </mc:Fallback>
      </mc:AlternateContent>
      <p:sp>
        <p:nvSpPr>
          <p:cNvPr id="17" name="右箭头 16">
            <a:extLst>
              <a:ext uri="{FF2B5EF4-FFF2-40B4-BE49-F238E27FC236}">
                <a16:creationId xmlns:a16="http://schemas.microsoft.com/office/drawing/2014/main" id="{F8750AFF-212F-6D8F-EF05-C756B8847402}"/>
              </a:ext>
            </a:extLst>
          </p:cNvPr>
          <p:cNvSpPr/>
          <p:nvPr/>
        </p:nvSpPr>
        <p:spPr>
          <a:xfrm rot="16200000">
            <a:off x="3323751" y="3350555"/>
            <a:ext cx="900000"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文本框 18">
            <a:extLst>
              <a:ext uri="{FF2B5EF4-FFF2-40B4-BE49-F238E27FC236}">
                <a16:creationId xmlns:a16="http://schemas.microsoft.com/office/drawing/2014/main" id="{278060CB-EF18-3BA0-3D5F-1E4F13FF08C9}"/>
              </a:ext>
            </a:extLst>
          </p:cNvPr>
          <p:cNvSpPr txBox="1"/>
          <p:nvPr/>
        </p:nvSpPr>
        <p:spPr>
          <a:xfrm>
            <a:off x="2682255" y="3127169"/>
            <a:ext cx="1195826" cy="584775"/>
          </a:xfrm>
          <a:prstGeom prst="rect">
            <a:avLst/>
          </a:prstGeom>
          <a:noFill/>
        </p:spPr>
        <p:txBody>
          <a:bodyPr wrap="square" rtlCol="0">
            <a:spAutoFit/>
          </a:bodyPr>
          <a:lstStyle/>
          <a:p>
            <a:r>
              <a:rPr kumimoji="1" lang="en-US" altLang="zh-CN" sz="1600" dirty="0"/>
              <a:t>EM field simulation</a:t>
            </a:r>
            <a:endParaRPr kumimoji="1" lang="zh-CN" altLang="en-US" sz="1600" dirty="0"/>
          </a:p>
        </p:txBody>
      </p:sp>
      <p:sp>
        <p:nvSpPr>
          <p:cNvPr id="21" name="右箭头 20">
            <a:extLst>
              <a:ext uri="{FF2B5EF4-FFF2-40B4-BE49-F238E27FC236}">
                <a16:creationId xmlns:a16="http://schemas.microsoft.com/office/drawing/2014/main" id="{373178A8-C907-980C-ABB5-892CEE31C49A}"/>
              </a:ext>
            </a:extLst>
          </p:cNvPr>
          <p:cNvSpPr/>
          <p:nvPr/>
        </p:nvSpPr>
        <p:spPr>
          <a:xfrm>
            <a:off x="4835861" y="256916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140CD11B-D535-5344-65A4-EA5B68E7D26A}"/>
              </a:ext>
            </a:extLst>
          </p:cNvPr>
          <p:cNvSpPr txBox="1"/>
          <p:nvPr/>
        </p:nvSpPr>
        <p:spPr>
          <a:xfrm>
            <a:off x="7248128" y="3104782"/>
            <a:ext cx="1001477" cy="584775"/>
          </a:xfrm>
          <a:prstGeom prst="rect">
            <a:avLst/>
          </a:prstGeom>
          <a:noFill/>
        </p:spPr>
        <p:txBody>
          <a:bodyPr wrap="square" rtlCol="0">
            <a:spAutoFit/>
          </a:bodyPr>
          <a:lstStyle/>
          <a:p>
            <a:r>
              <a:rPr kumimoji="1" lang="en-US" altLang="zh-CN" sz="1600" dirty="0"/>
              <a:t>Time evolution</a:t>
            </a:r>
            <a:endParaRPr kumimoji="1" lang="zh-CN" altLang="en-US" sz="1600" dirty="0"/>
          </a:p>
        </p:txBody>
      </p:sp>
      <p:sp>
        <p:nvSpPr>
          <p:cNvPr id="28" name="右箭头 27">
            <a:extLst>
              <a:ext uri="{FF2B5EF4-FFF2-40B4-BE49-F238E27FC236}">
                <a16:creationId xmlns:a16="http://schemas.microsoft.com/office/drawing/2014/main" id="{52139FA6-F184-184C-4E16-586552BCADA6}"/>
              </a:ext>
            </a:extLst>
          </p:cNvPr>
          <p:cNvSpPr/>
          <p:nvPr/>
        </p:nvSpPr>
        <p:spPr>
          <a:xfrm>
            <a:off x="8611182" y="3344289"/>
            <a:ext cx="1152128" cy="180000"/>
          </a:xfrm>
          <a:prstGeom prst="right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 name="图片 2" descr="图示, 示意图&#10;&#10;描述已自动生成">
            <a:extLst>
              <a:ext uri="{FF2B5EF4-FFF2-40B4-BE49-F238E27FC236}">
                <a16:creationId xmlns:a16="http://schemas.microsoft.com/office/drawing/2014/main" id="{4D63EFD9-2E8F-4B80-51A7-C8997E1E3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0571" y="3795130"/>
            <a:ext cx="2619162" cy="1800000"/>
          </a:xfrm>
          <a:prstGeom prst="rect">
            <a:avLst/>
          </a:prstGeom>
        </p:spPr>
      </p:pic>
      <p:sp>
        <p:nvSpPr>
          <p:cNvPr id="4" name="右大括号 3">
            <a:extLst>
              <a:ext uri="{FF2B5EF4-FFF2-40B4-BE49-F238E27FC236}">
                <a16:creationId xmlns:a16="http://schemas.microsoft.com/office/drawing/2014/main" id="{D8CA2DBE-0472-2E6C-9231-ABD06E71FBA0}"/>
              </a:ext>
            </a:extLst>
          </p:cNvPr>
          <p:cNvSpPr/>
          <p:nvPr/>
        </p:nvSpPr>
        <p:spPr>
          <a:xfrm>
            <a:off x="8127630" y="2678289"/>
            <a:ext cx="396000" cy="1512000"/>
          </a:xfrm>
          <a:prstGeom prst="rightBrace">
            <a:avLst/>
          </a:prstGeom>
          <a:ln w="76200">
            <a:solidFill>
              <a:srgbClr val="0000FF"/>
            </a:solidFill>
            <a:tailEnd type="none"/>
          </a:ln>
          <a:scene3d>
            <a:camera prst="orthographicFront"/>
            <a:lightRig rig="threePt" dir="t"/>
          </a:scene3d>
          <a:sp3d extrusionH="76200" contourW="12700">
            <a:extrusionClr>
              <a:srgbClr val="0000FF"/>
            </a:extrusionClr>
            <a:contourClr>
              <a:srgbClr val="0000FF"/>
            </a:contourClr>
          </a:sp3d>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zh-CN" altLang="en-US"/>
          </a:p>
        </p:txBody>
      </p:sp>
      <p:pic>
        <p:nvPicPr>
          <p:cNvPr id="5" name="图片 74">
            <a:extLst>
              <a:ext uri="{FF2B5EF4-FFF2-40B4-BE49-F238E27FC236}">
                <a16:creationId xmlns:a16="http://schemas.microsoft.com/office/drawing/2014/main" id="{9CDFAB80-3916-529A-7472-8C6D72211AF6}"/>
              </a:ext>
            </a:extLst>
          </p:cNvPr>
          <p:cNvPicPr>
            <a:picLocks noChangeAspect="1"/>
          </p:cNvPicPr>
          <p:nvPr/>
        </p:nvPicPr>
        <p:blipFill rotWithShape="1">
          <a:blip r:embed="rId3">
            <a:extLst>
              <a:ext uri="{28A0092B-C50C-407E-A947-70E740481C1C}">
                <a14:useLocalDpi xmlns:a14="http://schemas.microsoft.com/office/drawing/2010/main" val="0"/>
              </a:ext>
            </a:extLst>
          </a:blip>
          <a:srcRect l="35771" t="21192" r="35742" b="28909"/>
          <a:stretch/>
        </p:blipFill>
        <p:spPr>
          <a:xfrm flipV="1">
            <a:off x="532618" y="3629818"/>
            <a:ext cx="2160000" cy="1936761"/>
          </a:xfrm>
          <a:prstGeom prst="rect">
            <a:avLst/>
          </a:prstGeom>
        </p:spPr>
      </p:pic>
      <p:pic>
        <p:nvPicPr>
          <p:cNvPr id="6" name="图片 1">
            <a:extLst>
              <a:ext uri="{FF2B5EF4-FFF2-40B4-BE49-F238E27FC236}">
                <a16:creationId xmlns:a16="http://schemas.microsoft.com/office/drawing/2014/main" id="{A179999E-735E-14EE-5E3A-2CB7A81299B6}"/>
              </a:ext>
            </a:extLst>
          </p:cNvPr>
          <p:cNvPicPr>
            <a:picLocks noChangeAspect="1"/>
          </p:cNvPicPr>
          <p:nvPr/>
        </p:nvPicPr>
        <p:blipFill rotWithShape="1">
          <a:blip r:embed="rId10">
            <a:extLst>
              <a:ext uri="{28A0092B-C50C-407E-A947-70E740481C1C}">
                <a14:useLocalDpi xmlns:a14="http://schemas.microsoft.com/office/drawing/2010/main"/>
              </a:ext>
            </a:extLst>
          </a:blip>
          <a:srcRect l="4081" t="2997" r="3908" b="6992"/>
          <a:stretch/>
        </p:blipFill>
        <p:spPr>
          <a:xfrm>
            <a:off x="161191" y="1807683"/>
            <a:ext cx="2556000" cy="1666959"/>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D6F763B-18FF-73C2-0253-E013632C3535}"/>
                  </a:ext>
                </a:extLst>
              </p:cNvPr>
              <p:cNvSpPr txBox="1"/>
              <p:nvPr/>
            </p:nvSpPr>
            <p:spPr>
              <a:xfrm>
                <a:off x="5182679" y="1634936"/>
                <a:ext cx="3484384" cy="625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chip</m:t>
                          </m:r>
                        </m:sub>
                      </m:sSub>
                      <m:d>
                        <m:dPr>
                          <m:ctrlPr>
                            <a:rPr lang="en-US" altLang="zh-CN" sz="1600" i="1" smtClean="0">
                              <a:ln w="0">
                                <a:noFill/>
                              </a:ln>
                              <a:effectLst/>
                              <a:latin typeface="Cambria Math" panose="02040503050406030204" pitchFamily="18" charset="0"/>
                              <a:sym typeface="Calibri"/>
                            </a:rPr>
                          </m:ctrlPr>
                        </m:dPr>
                        <m:e>
                          <m:acc>
                            <m:accPr>
                              <m:chr m:val="⃑"/>
                              <m:ctrlPr>
                                <a:rPr lang="en-US" altLang="zh-CN" sz="1600" i="1" smtClean="0">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h</m:t>
                              </m:r>
                            </m:e>
                          </m:acc>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sub>
                        <m:sup/>
                        <m:e>
                          <m:sSubSup>
                            <m:sSubSupPr>
                              <m:ctrlPr>
                                <a:rPr lang="en-US" altLang="zh-CN" sz="1600" b="0" i="1" smtClean="0">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sub>
                            <m:sup>
                              <m:d>
                                <m:dPr>
                                  <m:ctrlPr>
                                    <a:rPr lang="en-US" altLang="zh-CN" sz="1600" i="1" smtClean="0">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1</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𝑖</m:t>
                          </m:r>
                          <m:r>
                            <a:rPr lang="en-US" altLang="zh-CN" sz="1600" i="1">
                              <a:ln w="0">
                                <a:noFill/>
                              </a:ln>
                              <a:effectLst/>
                              <a:latin typeface="Cambria Math" panose="02040503050406030204" pitchFamily="18" charset="0"/>
                              <a:sym typeface="Calibri"/>
                            </a:rPr>
                            <m:t>,</m:t>
                          </m:r>
                          <m:r>
                            <a:rPr lang="en-US" altLang="zh-CN" sz="1600" i="1">
                              <a:ln w="0">
                                <a:noFill/>
                              </a:ln>
                              <a:effectLst/>
                              <a:latin typeface="Cambria Math" panose="02040503050406030204" pitchFamily="18" charset="0"/>
                              <a:sym typeface="Calibri"/>
                            </a:rPr>
                            <m:t>𝑗</m:t>
                          </m:r>
                        </m:sub>
                        <m:sup/>
                        <m:e>
                          <m:sSubSup>
                            <m:sSubSupPr>
                              <m:ctrlPr>
                                <a:rPr lang="en-US" altLang="zh-CN" sz="1600" i="1">
                                  <a:ln w="0">
                                    <a:noFill/>
                                  </a:ln>
                                  <a:effectLst/>
                                  <a:latin typeface="Cambria Math" panose="02040503050406030204" pitchFamily="18" charset="0"/>
                                  <a:sym typeface="Calibri"/>
                                </a:rPr>
                              </m:ctrlPr>
                            </m:sSubSup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a:rPr lang="en-US" altLang="zh-CN" sz="1600" i="1">
                                  <a:ln w="0">
                                    <a:noFill/>
                                  </a:ln>
                                  <a:effectLst/>
                                  <a:latin typeface="Cambria Math" panose="02040503050406030204" pitchFamily="18" charset="0"/>
                                  <a:sym typeface="Calibri"/>
                                </a:rPr>
                                <m:t>𝑖</m:t>
                              </m:r>
                              <m:r>
                                <a:rPr lang="en-US" altLang="zh-CN" sz="1600" b="0" i="1" smtClean="0">
                                  <a:ln w="0">
                                    <a:noFill/>
                                  </a:ln>
                                  <a:effectLst/>
                                  <a:latin typeface="Cambria Math" panose="02040503050406030204" pitchFamily="18" charset="0"/>
                                  <a:sym typeface="Calibri"/>
                                </a:rPr>
                                <m:t>𝑗</m:t>
                              </m:r>
                            </m:sub>
                            <m:sup>
                              <m:d>
                                <m:dPr>
                                  <m:ctrlPr>
                                    <a:rPr lang="en-US" altLang="zh-CN" sz="1600" i="1">
                                      <a:ln w="0">
                                        <a:noFill/>
                                      </a:ln>
                                      <a:effectLst/>
                                      <a:latin typeface="Cambria Math" panose="02040503050406030204" pitchFamily="18" charset="0"/>
                                      <a:sym typeface="Calibri"/>
                                    </a:rPr>
                                  </m:ctrlPr>
                                </m:dPr>
                                <m:e>
                                  <m:r>
                                    <a:rPr lang="en-US" altLang="zh-CN" sz="1600" b="0" i="1" smtClean="0">
                                      <a:ln w="0">
                                        <a:noFill/>
                                      </a:ln>
                                      <a:effectLst/>
                                      <a:latin typeface="Cambria Math" panose="02040503050406030204" pitchFamily="18" charset="0"/>
                                      <a:sym typeface="Calibri"/>
                                    </a:rPr>
                                    <m:t>2</m:t>
                                  </m:r>
                                </m:e>
                              </m:d>
                            </m:sup>
                          </m:sSubSup>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7" name="文本框 6">
                <a:extLst>
                  <a:ext uri="{FF2B5EF4-FFF2-40B4-BE49-F238E27FC236}">
                    <a16:creationId xmlns:a16="http://schemas.microsoft.com/office/drawing/2014/main" id="{FD6F763B-18FF-73C2-0253-E013632C3535}"/>
                  </a:ext>
                </a:extLst>
              </p:cNvPr>
              <p:cNvSpPr txBox="1">
                <a:spLocks noRot="1" noChangeAspect="1" noMove="1" noResize="1" noEditPoints="1" noAdjustHandles="1" noChangeArrowheads="1" noChangeShapeType="1" noTextEdit="1"/>
              </p:cNvSpPr>
              <p:nvPr/>
            </p:nvSpPr>
            <p:spPr>
              <a:xfrm>
                <a:off x="5182679" y="1634936"/>
                <a:ext cx="3484384" cy="625364"/>
              </a:xfrm>
              <a:prstGeom prst="rect">
                <a:avLst/>
              </a:prstGeom>
              <a:blipFill>
                <a:blip r:embed="rId12"/>
                <a:stretch>
                  <a:fillRect t="-139216" b="-190196"/>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500E9D9-B268-ABF9-0DB8-B3885EF604C8}"/>
                  </a:ext>
                </a:extLst>
              </p:cNvPr>
              <p:cNvSpPr txBox="1"/>
              <p:nvPr/>
            </p:nvSpPr>
            <p:spPr>
              <a:xfrm>
                <a:off x="5430105" y="4616782"/>
                <a:ext cx="3320866" cy="597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latin typeface="Cambria Math" panose="02040503050406030204" pitchFamily="18" charset="0"/>
                              <a:sym typeface="Calibri"/>
                            </a:rPr>
                          </m:ctrlPr>
                        </m:sSubPr>
                        <m:e>
                          <m:acc>
                            <m:accPr>
                              <m:chr m:val="̂"/>
                              <m:ctrlPr>
                                <a:rPr lang="en-US" altLang="zh-CN" sz="1600" i="1" smtClean="0">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𝐻</m:t>
                              </m:r>
                            </m:e>
                          </m:acc>
                        </m:e>
                        <m:sub>
                          <m:r>
                            <m:rPr>
                              <m:nor/>
                            </m:rPr>
                            <a:rPr lang="en-US" altLang="zh-CN" sz="1600" b="0" i="0" smtClean="0">
                              <a:ln w="0">
                                <a:noFill/>
                              </a:ln>
                              <a:effectLst/>
                              <a:latin typeface="Cambria Math" panose="02040503050406030204" pitchFamily="18" charset="0"/>
                              <a:sym typeface="Calibri"/>
                            </a:rPr>
                            <m:t>control</m:t>
                          </m:r>
                        </m:sub>
                      </m:sSub>
                      <m:d>
                        <m:dPr>
                          <m:ctrlPr>
                            <a:rPr lang="en-US" altLang="zh-CN" sz="1600" b="0" i="1" smtClean="0">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r>
                            <a:rPr lang="en-US" altLang="zh-CN" sz="1600" i="1">
                              <a:ln w="0">
                                <a:noFill/>
                              </a:ln>
                              <a:effectLst/>
                              <a:latin typeface="Cambria Math" panose="02040503050406030204" pitchFamily="18" charset="0"/>
                              <a:sym typeface="Calibri"/>
                            </a:rPr>
                            <m:t>,</m:t>
                          </m:r>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r>
                        <a:rPr lang="en-US" altLang="zh-CN" sz="1600" i="1">
                          <a:ln w="0">
                            <a:noFill/>
                          </a:ln>
                          <a:effectLst/>
                          <a:latin typeface="Cambria Math" panose="02040503050406030204" pitchFamily="18" charset="0"/>
                          <a:sym typeface="Calibri"/>
                        </a:rPr>
                        <m:t>=</m:t>
                      </m:r>
                      <m:nary>
                        <m:naryPr>
                          <m:chr m:val="∑"/>
                          <m:supHide m:val="on"/>
                          <m:ctrlPr>
                            <a:rPr lang="en-US" altLang="zh-CN" sz="1600" i="1">
                              <a:ln w="0">
                                <a:noFill/>
                              </a:ln>
                              <a:effectLst/>
                              <a:latin typeface="Cambria Math" panose="02040503050406030204" pitchFamily="18" charset="0"/>
                              <a:sym typeface="Calibri"/>
                            </a:rPr>
                          </m:ctrlPr>
                        </m:naryPr>
                        <m:sub>
                          <m:r>
                            <a:rPr lang="en-US" altLang="zh-CN" sz="1600" i="1">
                              <a:ln w="0">
                                <a:noFill/>
                              </a:ln>
                              <a:effectLst/>
                              <a:latin typeface="Cambria Math" panose="02040503050406030204" pitchFamily="18" charset="0"/>
                              <a:sym typeface="Calibri"/>
                            </a:rPr>
                            <m:t>𝑘</m:t>
                          </m:r>
                        </m:sub>
                        <m:sup/>
                        <m:e>
                          <m:sSub>
                            <m:sSubPr>
                              <m:ctrlPr>
                                <a:rPr lang="en-US" altLang="zh-CN" sz="1600" i="1">
                                  <a:ln w="0">
                                    <a:noFill/>
                                  </a:ln>
                                  <a:effectLst/>
                                  <a:latin typeface="Cambria Math" panose="02040503050406030204" pitchFamily="18" charset="0"/>
                                  <a:sym typeface="Calibri"/>
                                </a:rPr>
                              </m:ctrlPr>
                            </m:sSubPr>
                            <m:e>
                              <m:r>
                                <a:rPr lang="en-US" altLang="zh-CN" sz="1600" i="1">
                                  <a:ln w="0">
                                    <a:noFill/>
                                  </a:ln>
                                  <a:effectLst/>
                                  <a:latin typeface="Cambria Math" panose="02040503050406030204" pitchFamily="18" charset="0"/>
                                  <a:sym typeface="Calibri"/>
                                </a:rPr>
                                <m:t>𝐹</m:t>
                              </m:r>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b="0" i="1" smtClean="0">
                                      <a:ln w="0">
                                        <a:noFill/>
                                      </a:ln>
                                      <a:effectLst/>
                                      <a:latin typeface="Cambria Math" panose="02040503050406030204" pitchFamily="18" charset="0"/>
                                      <a:sym typeface="Calibri"/>
                                    </a:rPr>
                                    <m:t>𝑔</m:t>
                                  </m:r>
                                </m:e>
                              </m:acc>
                              <m:r>
                                <a:rPr lang="en-US" altLang="zh-CN" sz="1600" i="1" smtClean="0">
                                  <a:ln w="0">
                                    <a:noFill/>
                                  </a:ln>
                                  <a:effectLst/>
                                  <a:latin typeface="Cambria Math" panose="02040503050406030204" pitchFamily="18" charset="0"/>
                                  <a:sym typeface="Calibri"/>
                                </a:rPr>
                                <m:t>,</m:t>
                              </m:r>
                              <m:r>
                                <a:rPr lang="en-US" altLang="zh-CN" sz="1600" i="1" smtClean="0">
                                  <a:ln w="0">
                                    <a:noFill/>
                                  </a:ln>
                                  <a:effectLst/>
                                  <a:latin typeface="Cambria Math" panose="02040503050406030204" pitchFamily="18" charset="0"/>
                                  <a:sym typeface="Calibri"/>
                                </a:rPr>
                                <m:t>𝑡</m:t>
                              </m:r>
                            </m:e>
                          </m:d>
                          <m:sSub>
                            <m:sSubPr>
                              <m:ctrlPr>
                                <a:rPr lang="en-US" altLang="zh-CN" sz="1600" i="1">
                                  <a:ln w="0">
                                    <a:noFill/>
                                  </a:ln>
                                  <a:effectLst/>
                                  <a:latin typeface="Cambria Math" panose="02040503050406030204" pitchFamily="18" charset="0"/>
                                  <a:sym typeface="Calibri"/>
                                </a:rPr>
                              </m:ctrlPr>
                            </m:sSub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𝐷</m:t>
                                  </m:r>
                                </m:e>
                              </m:acc>
                            </m:e>
                            <m:sub>
                              <m:r>
                                <a:rPr lang="en-US" altLang="zh-CN" sz="1600" i="1">
                                  <a:ln w="0">
                                    <a:noFill/>
                                  </a:ln>
                                  <a:effectLst/>
                                  <a:latin typeface="Cambria Math" panose="02040503050406030204" pitchFamily="18" charset="0"/>
                                  <a:sym typeface="Calibri"/>
                                </a:rPr>
                                <m:t>𝑘</m:t>
                              </m:r>
                            </m:sub>
                          </m:sSub>
                          <m:d>
                            <m:dPr>
                              <m:ctrlPr>
                                <a:rPr lang="en-US" altLang="zh-CN" sz="1600" i="1">
                                  <a:ln w="0">
                                    <a:noFill/>
                                  </a:ln>
                                  <a:effectLst/>
                                  <a:latin typeface="Cambria Math" panose="02040503050406030204" pitchFamily="18" charset="0"/>
                                  <a:sym typeface="Calibri"/>
                                </a:rPr>
                              </m:ctrlPr>
                            </m:dPr>
                            <m:e>
                              <m:acc>
                                <m:accPr>
                                  <m:chr m:val="⃑"/>
                                  <m:ctrlPr>
                                    <a:rPr lang="en-US" altLang="zh-CN" sz="1600" i="1">
                                      <a:ln w="0">
                                        <a:noFill/>
                                      </a:ln>
                                      <a:effectLst/>
                                      <a:latin typeface="Cambria Math" panose="02040503050406030204" pitchFamily="18" charset="0"/>
                                      <a:sym typeface="Calibri"/>
                                    </a:rPr>
                                  </m:ctrlPr>
                                </m:accPr>
                                <m:e>
                                  <m:r>
                                    <a:rPr lang="en-US" altLang="zh-CN" sz="1600" i="1">
                                      <a:ln w="0">
                                        <a:noFill/>
                                      </a:ln>
                                      <a:effectLst/>
                                      <a:latin typeface="Cambria Math" panose="02040503050406030204" pitchFamily="18" charset="0"/>
                                      <a:sym typeface="Calibri"/>
                                    </a:rPr>
                                    <m:t>h</m:t>
                                  </m:r>
                                </m:e>
                              </m:acc>
                            </m:e>
                          </m:d>
                        </m:e>
                      </m:nary>
                    </m:oMath>
                  </m:oMathPara>
                </a14:m>
                <a:endParaRPr lang="zh-CN" altLang="en-US" sz="1600" dirty="0">
                  <a:ln w="0">
                    <a:noFill/>
                  </a:ln>
                  <a:effectLst/>
                  <a:sym typeface="Calibri"/>
                </a:endParaRPr>
              </a:p>
            </p:txBody>
          </p:sp>
        </mc:Choice>
        <mc:Fallback xmlns="">
          <p:sp>
            <p:nvSpPr>
              <p:cNvPr id="9" name="文本框 8">
                <a:extLst>
                  <a:ext uri="{FF2B5EF4-FFF2-40B4-BE49-F238E27FC236}">
                    <a16:creationId xmlns:a16="http://schemas.microsoft.com/office/drawing/2014/main" id="{0500E9D9-B268-ABF9-0DB8-B3885EF604C8}"/>
                  </a:ext>
                </a:extLst>
              </p:cNvPr>
              <p:cNvSpPr txBox="1">
                <a:spLocks noRot="1" noChangeAspect="1" noMove="1" noResize="1" noEditPoints="1" noAdjustHandles="1" noChangeArrowheads="1" noChangeShapeType="1" noTextEdit="1"/>
              </p:cNvSpPr>
              <p:nvPr/>
            </p:nvSpPr>
            <p:spPr>
              <a:xfrm>
                <a:off x="5430105" y="4616782"/>
                <a:ext cx="3320866" cy="597471"/>
              </a:xfrm>
              <a:prstGeom prst="rect">
                <a:avLst/>
              </a:prstGeom>
              <a:blipFill>
                <a:blip r:embed="rId13"/>
                <a:stretch>
                  <a:fillRect l="-380" t="-147917" b="-206250"/>
                </a:stretch>
              </a:blipFill>
              <a:ln w="12700" cap="flat">
                <a:noFill/>
                <a:miter lim="400000"/>
              </a:ln>
              <a:effec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1E108B48-E6E6-7093-2B7B-9D80CDDD82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0056" y="5233077"/>
            <a:ext cx="1944019" cy="1148251"/>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F8DF4C6-C500-90E3-8E71-6E9CD28EB3AC}"/>
                  </a:ext>
                </a:extLst>
              </p:cNvPr>
              <p:cNvSpPr txBox="1"/>
              <p:nvPr/>
            </p:nvSpPr>
            <p:spPr>
              <a:xfrm>
                <a:off x="5621493" y="5542595"/>
                <a:ext cx="76253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sSub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𝐹</m:t>
                          </m:r>
                        </m:e>
                        <m:sub>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𝑘</m:t>
                          </m:r>
                        </m:sub>
                      </m:sSub>
                      <m:d>
                        <m:dPr>
                          <m:ctrlPr>
                            <a:rPr lang="en-US" altLang="zh-CN" sz="1600" i="1">
                              <a:ln w="0">
                                <a:noFill/>
                              </a:ln>
                              <a:effectLst>
                                <a:outerShdw blurRad="38100" dist="19050" dir="2700000" algn="tl" rotWithShape="0">
                                  <a:schemeClr val="dk1">
                                    <a:alpha val="40000"/>
                                  </a:schemeClr>
                                </a:outerShdw>
                              </a:effectLst>
                              <a:latin typeface="Cambria Math" panose="02040503050406030204" pitchFamily="18" charset="0"/>
                              <a:sym typeface="Calibri"/>
                            </a:rPr>
                          </m:ctrlPr>
                        </m:dPr>
                        <m:e>
                          <m:acc>
                            <m:accPr>
                              <m:chr m:val="⃑"/>
                              <m:ctrlPr>
                                <a:rPr lang="en-US" altLang="zh-CN" sz="160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ctrlPr>
                            </m:accPr>
                            <m:e>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𝑔</m:t>
                              </m:r>
                            </m:e>
                          </m:acc>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m:t>
                          </m:r>
                          <m:r>
                            <a:rPr lang="en-US" altLang="zh-CN" sz="1600" b="0" i="1" smtClean="0">
                              <a:ln w="0">
                                <a:noFill/>
                              </a:ln>
                              <a:effectLst>
                                <a:outerShdw blurRad="38100" dist="19050" dir="2700000" algn="tl" rotWithShape="0">
                                  <a:schemeClr val="dk1">
                                    <a:alpha val="40000"/>
                                  </a:schemeClr>
                                </a:outerShdw>
                              </a:effectLst>
                              <a:latin typeface="Cambria Math" panose="02040503050406030204" pitchFamily="18" charset="0"/>
                              <a:sym typeface="Calibri"/>
                            </a:rPr>
                            <m:t>𝑡</m:t>
                          </m:r>
                        </m:e>
                      </m:d>
                    </m:oMath>
                  </m:oMathPara>
                </a14:m>
                <a:endParaRPr lang="zh-CN" altLang="en-US" sz="1600" dirty="0"/>
              </a:p>
            </p:txBody>
          </p:sp>
        </mc:Choice>
        <mc:Fallback xmlns="">
          <p:sp>
            <p:nvSpPr>
              <p:cNvPr id="18" name="文本框 17">
                <a:extLst>
                  <a:ext uri="{FF2B5EF4-FFF2-40B4-BE49-F238E27FC236}">
                    <a16:creationId xmlns:a16="http://schemas.microsoft.com/office/drawing/2014/main" id="{9F8DF4C6-C500-90E3-8E71-6E9CD28EB3AC}"/>
                  </a:ext>
                </a:extLst>
              </p:cNvPr>
              <p:cNvSpPr txBox="1">
                <a:spLocks noRot="1" noChangeAspect="1" noMove="1" noResize="1" noEditPoints="1" noAdjustHandles="1" noChangeArrowheads="1" noChangeShapeType="1" noTextEdit="1"/>
              </p:cNvSpPr>
              <p:nvPr/>
            </p:nvSpPr>
            <p:spPr>
              <a:xfrm>
                <a:off x="5621493" y="5542595"/>
                <a:ext cx="762539" cy="338554"/>
              </a:xfrm>
              <a:prstGeom prst="rect">
                <a:avLst/>
              </a:prstGeom>
              <a:blipFill>
                <a:blip r:embed="rId15"/>
                <a:stretch>
                  <a:fillRect t="-3571" b="-7143"/>
                </a:stretch>
              </a:blipFill>
            </p:spPr>
            <p:txBody>
              <a:bodyPr/>
              <a:lstStyle/>
              <a:p>
                <a:r>
                  <a:rPr lang="zh-CN" altLang="en-US">
                    <a:noFill/>
                  </a:rPr>
                  <a:t> </a:t>
                </a:r>
              </a:p>
            </p:txBody>
          </p:sp>
        </mc:Fallback>
      </mc:AlternateContent>
      <p:sp>
        <p:nvSpPr>
          <p:cNvPr id="14" name="矩形 13">
            <a:extLst>
              <a:ext uri="{FF2B5EF4-FFF2-40B4-BE49-F238E27FC236}">
                <a16:creationId xmlns:a16="http://schemas.microsoft.com/office/drawing/2014/main" id="{162A03FC-1017-0116-D515-4B29F3667187}"/>
              </a:ext>
            </a:extLst>
          </p:cNvPr>
          <p:cNvSpPr/>
          <p:nvPr/>
        </p:nvSpPr>
        <p:spPr>
          <a:xfrm>
            <a:off x="119336" y="1757670"/>
            <a:ext cx="4789318" cy="3837460"/>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F179EA71-4A82-02F2-DB4A-D65AAFF321CD}"/>
              </a:ext>
            </a:extLst>
          </p:cNvPr>
          <p:cNvSpPr txBox="1"/>
          <p:nvPr/>
        </p:nvSpPr>
        <p:spPr>
          <a:xfrm>
            <a:off x="98016" y="1243983"/>
            <a:ext cx="4716525" cy="461665"/>
          </a:xfrm>
          <a:prstGeom prst="rect">
            <a:avLst/>
          </a:prstGeom>
          <a:noFill/>
        </p:spPr>
        <p:txBody>
          <a:bodyPr wrap="square">
            <a:spAutoFit/>
          </a:bodyPr>
          <a:lstStyle/>
          <a:p>
            <a:pPr algn="l"/>
            <a:r>
              <a:rPr lang="en-US" altLang="zh-CN" sz="2400" dirty="0">
                <a:solidFill>
                  <a:srgbClr val="0000FF"/>
                </a:solidFill>
                <a:latin typeface="+mj-lt"/>
                <a:ea typeface="Microsoft YaHei" panose="020B0503020204020204" pitchFamily="34" charset="-122"/>
                <a:cs typeface="Times New Roman" panose="02020603050405020304" pitchFamily="18" charset="0"/>
              </a:rPr>
              <a:t>Chip layout differentiable simulation</a:t>
            </a:r>
          </a:p>
        </p:txBody>
      </p:sp>
      <p:sp>
        <p:nvSpPr>
          <p:cNvPr id="2" name="文本框 1">
            <a:extLst>
              <a:ext uri="{FF2B5EF4-FFF2-40B4-BE49-F238E27FC236}">
                <a16:creationId xmlns:a16="http://schemas.microsoft.com/office/drawing/2014/main" id="{5B8EEAE4-EE77-8978-20C2-7CC27B0C9040}"/>
              </a:ext>
            </a:extLst>
          </p:cNvPr>
          <p:cNvSpPr txBox="1"/>
          <p:nvPr/>
        </p:nvSpPr>
        <p:spPr>
          <a:xfrm>
            <a:off x="4880871" y="2677993"/>
            <a:ext cx="1226915" cy="584775"/>
          </a:xfrm>
          <a:prstGeom prst="rect">
            <a:avLst/>
          </a:prstGeom>
          <a:noFill/>
        </p:spPr>
        <p:txBody>
          <a:bodyPr wrap="square" rtlCol="0">
            <a:spAutoFit/>
          </a:bodyPr>
          <a:lstStyle/>
          <a:p>
            <a:r>
              <a:rPr kumimoji="1" lang="en-US" altLang="zh-CN" sz="1600" dirty="0"/>
              <a:t>Qubit modeling</a:t>
            </a:r>
            <a:endParaRPr kumimoji="1" lang="zh-CN" altLang="en-US" sz="1600" dirty="0"/>
          </a:p>
        </p:txBody>
      </p:sp>
    </p:spTree>
    <p:extLst>
      <p:ext uri="{BB962C8B-B14F-4D97-AF65-F5344CB8AC3E}">
        <p14:creationId xmlns:p14="http://schemas.microsoft.com/office/powerpoint/2010/main" val="2923401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01">
            <a:extLst>
              <a:ext uri="{FF2B5EF4-FFF2-40B4-BE49-F238E27FC236}">
                <a16:creationId xmlns:a16="http://schemas.microsoft.com/office/drawing/2014/main" id="{E9CC4857-311D-42E7-BB64-A8B503F8F8BB}"/>
              </a:ext>
            </a:extLst>
          </p:cNvPr>
          <p:cNvSpPr txBox="1"/>
          <p:nvPr/>
        </p:nvSpPr>
        <p:spPr>
          <a:xfrm>
            <a:off x="27914" y="62249"/>
            <a:ext cx="1173730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r>
              <a:rPr lang="en-US" altLang="zh-CN" sz="32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Chip Layout Simulation</a:t>
            </a:r>
          </a:p>
        </p:txBody>
      </p:sp>
      <p:sp>
        <p:nvSpPr>
          <p:cNvPr id="8" name="TextBox 7">
            <a:extLst>
              <a:ext uri="{FF2B5EF4-FFF2-40B4-BE49-F238E27FC236}">
                <a16:creationId xmlns:a16="http://schemas.microsoft.com/office/drawing/2014/main" id="{9F5F6FEF-CAF9-A5E4-F9EE-A55644E659A9}"/>
              </a:ext>
            </a:extLst>
          </p:cNvPr>
          <p:cNvSpPr txBox="1"/>
          <p:nvPr/>
        </p:nvSpPr>
        <p:spPr>
          <a:xfrm>
            <a:off x="191344" y="500662"/>
            <a:ext cx="4768224"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defTabSz="304746" hangingPunct="0">
              <a:lnSpc>
                <a:spcPct val="200000"/>
              </a:lnSpc>
            </a:pPr>
            <a:r>
              <a:rPr lang="en-US" altLang="zh-CN" sz="2400" dirty="0">
                <a:latin typeface="Times New Roman" panose="02020603050405020304" pitchFamily="18" charset="0"/>
                <a:cs typeface="Times New Roman" panose="02020603050405020304" pitchFamily="18" charset="0"/>
              </a:rPr>
              <a:t>Layered structure charge distribution</a:t>
            </a:r>
            <a:endParaRPr lang="en-CN" altLang="zh-CN" sz="2400" dirty="0">
              <a:latin typeface="Times New Roman" panose="02020603050405020304" pitchFamily="18" charset="0"/>
              <a:cs typeface="Times New Roman" panose="02020603050405020304" pitchFamily="18" charset="0"/>
            </a:endParaRPr>
          </a:p>
        </p:txBody>
      </p:sp>
      <p:grpSp>
        <p:nvGrpSpPr>
          <p:cNvPr id="10" name="Group 8">
            <a:extLst>
              <a:ext uri="{FF2B5EF4-FFF2-40B4-BE49-F238E27FC236}">
                <a16:creationId xmlns:a16="http://schemas.microsoft.com/office/drawing/2014/main" id="{52639071-B184-6557-F870-D63979E2965F}"/>
              </a:ext>
            </a:extLst>
          </p:cNvPr>
          <p:cNvGrpSpPr>
            <a:grpSpLocks noChangeAspect="1"/>
          </p:cNvGrpSpPr>
          <p:nvPr/>
        </p:nvGrpSpPr>
        <p:grpSpPr>
          <a:xfrm>
            <a:off x="1271800" y="2545605"/>
            <a:ext cx="9648400" cy="776732"/>
            <a:chOff x="-474370" y="3322119"/>
            <a:chExt cx="11350682" cy="1179958"/>
          </a:xfrm>
        </p:grpSpPr>
        <p:pic>
          <p:nvPicPr>
            <p:cNvPr id="11" name="Picture 9">
              <a:extLst>
                <a:ext uri="{FF2B5EF4-FFF2-40B4-BE49-F238E27FC236}">
                  <a16:creationId xmlns:a16="http://schemas.microsoft.com/office/drawing/2014/main" id="{B8355EB8-3D4D-A74A-0AA7-17F4866A5459}"/>
                </a:ext>
              </a:extLst>
            </p:cNvPr>
            <p:cNvPicPr>
              <a:picLocks noChangeAspect="1"/>
            </p:cNvPicPr>
            <p:nvPr/>
          </p:nvPicPr>
          <p:blipFill rotWithShape="1">
            <a:blip r:embed="rId4"/>
            <a:srcRect l="6657" t="642" r="4259" b="719"/>
            <a:stretch/>
          </p:blipFill>
          <p:spPr>
            <a:xfrm rot="5400000">
              <a:off x="1272423" y="1575326"/>
              <a:ext cx="1095767" cy="4589354"/>
            </a:xfrm>
            <a:prstGeom prst="rect">
              <a:avLst/>
            </a:prstGeom>
          </p:spPr>
        </p:pic>
        <mc:AlternateContent xmlns:mc="http://schemas.openxmlformats.org/markup-compatibility/2006" xmlns:a14="http://schemas.microsoft.com/office/drawing/2010/main">
          <mc:Choice Requires="a14">
            <p:sp>
              <p:nvSpPr>
                <p:cNvPr id="12" name="TextBox 10">
                  <a:extLst>
                    <a:ext uri="{FF2B5EF4-FFF2-40B4-BE49-F238E27FC236}">
                      <a16:creationId xmlns:a16="http://schemas.microsoft.com/office/drawing/2014/main" id="{5C2CD4AA-BF4D-125A-6EA5-4C7AA8C2C054}"/>
                    </a:ext>
                  </a:extLst>
                </p:cNvPr>
                <p:cNvSpPr txBox="1"/>
                <p:nvPr/>
              </p:nvSpPr>
              <p:spPr>
                <a:xfrm>
                  <a:off x="491134" y="3610790"/>
                  <a:ext cx="910187" cy="508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14:m>
                    <m:oMath xmlns:m="http://schemas.openxmlformats.org/officeDocument/2006/math">
                      <m:sSup>
                        <m:sSupPr>
                          <m:ctrlPr>
                            <a:rPr lang="en-US" b="0" i="1" dirty="0" smtClean="0">
                              <a:solidFill>
                                <a:srgbClr val="000000"/>
                              </a:solidFill>
                              <a:latin typeface="Cambria Math" panose="02040503050406030204" pitchFamily="18" charset="0"/>
                              <a:cs typeface="Times New Roman" panose="02020603050405020304" pitchFamily="18" charset="0"/>
                              <a:sym typeface="Calibri"/>
                            </a:rPr>
                          </m:ctrlPr>
                        </m:sSupPr>
                        <m:e>
                          <m:r>
                            <a:rPr lang="en-US" b="0" i="1" dirty="0" smtClean="0">
                              <a:solidFill>
                                <a:srgbClr val="000000"/>
                              </a:solidFill>
                              <a:latin typeface="Cambria Math" panose="02040503050406030204" pitchFamily="18" charset="0"/>
                              <a:cs typeface="Times New Roman" panose="02020603050405020304" pitchFamily="18" charset="0"/>
                              <a:sym typeface="Calibri"/>
                            </a:rPr>
                            <m:t>𝑉</m:t>
                          </m:r>
                        </m:e>
                        <m:sup>
                          <m:r>
                            <a:rPr lang="en-US" b="0" i="1" dirty="0" smtClean="0">
                              <a:solidFill>
                                <a:srgbClr val="000000"/>
                              </a:solidFill>
                              <a:latin typeface="Cambria Math" panose="02040503050406030204" pitchFamily="18" charset="0"/>
                              <a:cs typeface="Times New Roman" panose="02020603050405020304" pitchFamily="18" charset="0"/>
                              <a:sym typeface="Calibri"/>
                            </a:rPr>
                            <m:t>(1)</m:t>
                          </m:r>
                        </m:sup>
                      </m:sSup>
                    </m:oMath>
                  </a14:m>
                  <a:r>
                    <a:rPr lang="en-CN">
                      <a:latin typeface="Times New Roman" panose="02020603050405020304" pitchFamily="18" charset="0"/>
                      <a:cs typeface="Times New Roman" panose="02020603050405020304" pitchFamily="18" charset="0"/>
                    </a:rPr>
                    <a:t>=</a:t>
                  </a:r>
                  <a:r>
                    <a:rPr lang="en-CN">
                      <a:solidFill>
                        <a:srgbClr val="000000"/>
                      </a:solidFill>
                      <a:latin typeface="Times New Roman" panose="02020603050405020304" pitchFamily="18" charset="0"/>
                      <a:cs typeface="Times New Roman" panose="02020603050405020304" pitchFamily="18" charset="0"/>
                      <a:sym typeface="Calibri"/>
                    </a:rPr>
                    <a:t>1</a:t>
                  </a:r>
                </a:p>
              </p:txBody>
            </p:sp>
          </mc:Choice>
          <mc:Fallback xmlns="">
            <p:sp>
              <p:nvSpPr>
                <p:cNvPr id="12" name="TextBox 10">
                  <a:extLst>
                    <a:ext uri="{FF2B5EF4-FFF2-40B4-BE49-F238E27FC236}">
                      <a16:creationId xmlns:a16="http://schemas.microsoft.com/office/drawing/2014/main" id="{5C2CD4AA-BF4D-125A-6EA5-4C7AA8C2C054}"/>
                    </a:ext>
                  </a:extLst>
                </p:cNvPr>
                <p:cNvSpPr txBox="1">
                  <a:spLocks noRot="1" noChangeAspect="1" noMove="1" noResize="1" noEditPoints="1" noAdjustHandles="1" noChangeArrowheads="1" noChangeShapeType="1" noTextEdit="1"/>
                </p:cNvSpPr>
                <p:nvPr/>
              </p:nvSpPr>
              <p:spPr>
                <a:xfrm>
                  <a:off x="491134" y="3610790"/>
                  <a:ext cx="910187" cy="508367"/>
                </a:xfrm>
                <a:prstGeom prst="rect">
                  <a:avLst/>
                </a:prstGeom>
                <a:blipFill>
                  <a:blip r:embed="rId5"/>
                  <a:stretch>
                    <a:fillRect l="-8065" t="-11111" r="-3226" b="-33333"/>
                  </a:stretch>
                </a:blipFill>
                <a:ln w="12700" cap="flat">
                  <a:noFill/>
                  <a:miter lim="400000"/>
                </a:ln>
                <a:effectLst/>
              </p:spPr>
              <p:txBody>
                <a:bodyPr/>
                <a:lstStyle/>
                <a:p>
                  <a:r>
                    <a:rPr lang="zh-CN" altLang="en-US">
                      <a:noFill/>
                    </a:rPr>
                    <a:t> </a:t>
                  </a:r>
                </a:p>
              </p:txBody>
            </p:sp>
          </mc:Fallback>
        </mc:AlternateContent>
        <p:grpSp>
          <p:nvGrpSpPr>
            <p:cNvPr id="13" name="Group 11">
              <a:extLst>
                <a:ext uri="{FF2B5EF4-FFF2-40B4-BE49-F238E27FC236}">
                  <a16:creationId xmlns:a16="http://schemas.microsoft.com/office/drawing/2014/main" id="{F47369DD-8561-EECE-80D8-05F2BB95B916}"/>
                </a:ext>
              </a:extLst>
            </p:cNvPr>
            <p:cNvGrpSpPr/>
            <p:nvPr/>
          </p:nvGrpSpPr>
          <p:grpSpPr>
            <a:xfrm rot="5400000">
              <a:off x="8015437" y="1609629"/>
              <a:ext cx="1132396" cy="4589355"/>
              <a:chOff x="6652674" y="847513"/>
              <a:chExt cx="1132396" cy="4589355"/>
            </a:xfrm>
          </p:grpSpPr>
          <p:pic>
            <p:nvPicPr>
              <p:cNvPr id="18" name="Picture 16">
                <a:extLst>
                  <a:ext uri="{FF2B5EF4-FFF2-40B4-BE49-F238E27FC236}">
                    <a16:creationId xmlns:a16="http://schemas.microsoft.com/office/drawing/2014/main" id="{188B9B16-D65B-DAB2-91BC-29C759ABDC35}"/>
                  </a:ext>
                </a:extLst>
              </p:cNvPr>
              <p:cNvPicPr>
                <a:picLocks noChangeAspect="1"/>
              </p:cNvPicPr>
              <p:nvPr/>
            </p:nvPicPr>
            <p:blipFill rotWithShape="1">
              <a:blip r:embed="rId6"/>
              <a:srcRect l="4645" t="796" r="2308" b="689"/>
              <a:stretch/>
            </p:blipFill>
            <p:spPr>
              <a:xfrm>
                <a:off x="6652674" y="847513"/>
                <a:ext cx="1097136" cy="4589355"/>
              </a:xfrm>
              <a:prstGeom prst="rect">
                <a:avLst/>
              </a:prstGeom>
            </p:spPr>
          </p:pic>
          <mc:AlternateContent xmlns:mc="http://schemas.openxmlformats.org/markup-compatibility/2006" xmlns:a14="http://schemas.microsoft.com/office/drawing/2010/main">
            <mc:Choice Requires="a14">
              <p:sp>
                <p:nvSpPr>
                  <p:cNvPr id="19" name="TextBox 17">
                    <a:extLst>
                      <a:ext uri="{FF2B5EF4-FFF2-40B4-BE49-F238E27FC236}">
                        <a16:creationId xmlns:a16="http://schemas.microsoft.com/office/drawing/2014/main" id="{1D082BCD-7038-BC92-0E1A-3C659FC4667C}"/>
                      </a:ext>
                    </a:extLst>
                  </p:cNvPr>
                  <p:cNvSpPr txBox="1"/>
                  <p:nvPr/>
                </p:nvSpPr>
                <p:spPr>
                  <a:xfrm rot="16200000">
                    <a:off x="6263435" y="3833989"/>
                    <a:ext cx="1954261" cy="10890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defTabSz="304746" hangingPunct="0"/>
                    <a14:m>
                      <m:oMathPara xmlns:m="http://schemas.openxmlformats.org/officeDocument/2006/math">
                        <m:oMathParaPr>
                          <m:jc m:val="centerGroup"/>
                        </m:oMathParaPr>
                        <m:oMath xmlns:m="http://schemas.openxmlformats.org/officeDocument/2006/math">
                          <m:sSup>
                            <m:sSupPr>
                              <m:ctrlPr>
                                <a:rPr lang="en-US" i="1">
                                  <a:solidFill>
                                    <a:schemeClr val="bg1"/>
                                  </a:solidFill>
                                  <a:latin typeface="Cambria Math" panose="02040503050406030204" pitchFamily="18" charset="0"/>
                                  <a:ea typeface="+mj-ea"/>
                                  <a:cs typeface="+mj-cs"/>
                                  <a:sym typeface="Calibri"/>
                                </a:rPr>
                              </m:ctrlPr>
                            </m:sSupPr>
                            <m:e>
                              <m:r>
                                <a:rPr lang="en-US" i="1">
                                  <a:solidFill>
                                    <a:schemeClr val="bg1"/>
                                  </a:solidFill>
                                  <a:latin typeface="Cambria Math" panose="02040503050406030204" pitchFamily="18" charset="0"/>
                                  <a:ea typeface="+mj-ea"/>
                                  <a:cs typeface="+mj-cs"/>
                                  <a:sym typeface="Calibri"/>
                                </a:rPr>
                                <m:t>𝑄</m:t>
                              </m:r>
                            </m:e>
                            <m:sup>
                              <m:r>
                                <a:rPr lang="en-US" i="1">
                                  <a:solidFill>
                                    <a:schemeClr val="bg1"/>
                                  </a:solidFill>
                                  <a:latin typeface="Cambria Math" panose="02040503050406030204" pitchFamily="18" charset="0"/>
                                  <a:ea typeface="+mj-ea"/>
                                  <a:cs typeface="+mj-cs"/>
                                  <a:sym typeface="Calibri"/>
                                </a:rPr>
                                <m:t>(1)</m:t>
                              </m:r>
                            </m:sup>
                          </m:sSup>
                          <m:r>
                            <a:rPr lang="en-US" i="1">
                              <a:solidFill>
                                <a:schemeClr val="bg1"/>
                              </a:solidFill>
                              <a:latin typeface="Cambria Math" panose="02040503050406030204" pitchFamily="18" charset="0"/>
                              <a:ea typeface="+mj-ea"/>
                              <a:cs typeface="+mj-cs"/>
                              <a:sym typeface="Calibri"/>
                            </a:rPr>
                            <m:t>=</m:t>
                          </m:r>
                          <m:nary>
                            <m:naryPr>
                              <m:chr m:val="∑"/>
                              <m:subHide m:val="on"/>
                              <m:supHide m:val="on"/>
                              <m:ctrlPr>
                                <a:rPr lang="en-US" i="1">
                                  <a:solidFill>
                                    <a:schemeClr val="bg1"/>
                                  </a:solidFill>
                                  <a:latin typeface="Cambria Math" panose="02040503050406030204" pitchFamily="18" charset="0"/>
                                  <a:ea typeface="+mj-ea"/>
                                  <a:cs typeface="+mj-cs"/>
                                  <a:sym typeface="Calibri"/>
                                </a:rPr>
                              </m:ctrlPr>
                            </m:naryPr>
                            <m:sub/>
                            <m:sup/>
                            <m:e>
                              <m:sSup>
                                <m:sSupPr>
                                  <m:ctrlPr>
                                    <a:rPr lang="en-US" i="1">
                                      <a:solidFill>
                                        <a:schemeClr val="bg1"/>
                                      </a:solidFill>
                                      <a:latin typeface="Cambria Math" panose="02040503050406030204" pitchFamily="18" charset="0"/>
                                      <a:ea typeface="+mj-ea"/>
                                      <a:cs typeface="+mj-cs"/>
                                      <a:sym typeface="Calibri"/>
                                    </a:rPr>
                                  </m:ctrlPr>
                                </m:sSupPr>
                                <m:e>
                                  <m:r>
                                    <a:rPr lang="en-US" i="1">
                                      <a:solidFill>
                                        <a:schemeClr val="bg1"/>
                                      </a:solidFill>
                                      <a:latin typeface="Cambria Math" panose="02040503050406030204" pitchFamily="18" charset="0"/>
                                      <a:ea typeface="+mj-ea"/>
                                      <a:cs typeface="+mj-cs"/>
                                      <a:sym typeface="Calibri"/>
                                    </a:rPr>
                                    <m:t>𝑞</m:t>
                                  </m:r>
                                </m:e>
                                <m:sup>
                                  <m:r>
                                    <a:rPr lang="en-US" i="1">
                                      <a:solidFill>
                                        <a:schemeClr val="bg1"/>
                                      </a:solidFill>
                                      <a:latin typeface="Cambria Math" panose="02040503050406030204" pitchFamily="18" charset="0"/>
                                      <a:ea typeface="+mj-ea"/>
                                      <a:cs typeface="+mj-cs"/>
                                      <a:sym typeface="Calibri"/>
                                    </a:rPr>
                                    <m:t>(1)</m:t>
                                  </m:r>
                                </m:sup>
                              </m:sSup>
                            </m:e>
                          </m:nary>
                        </m:oMath>
                      </m:oMathPara>
                    </a14:m>
                    <a:endParaRPr lang="en-CN">
                      <a:solidFill>
                        <a:schemeClr val="bg1"/>
                      </a:solidFill>
                      <a:latin typeface="Times New Roman" panose="02020603050405020304" pitchFamily="18" charset="0"/>
                      <a:ea typeface="+mj-ea"/>
                      <a:cs typeface="Times New Roman" panose="02020603050405020304" pitchFamily="18" charset="0"/>
                      <a:sym typeface="Calibri"/>
                    </a:endParaRPr>
                  </a:p>
                </p:txBody>
              </p:sp>
            </mc:Choice>
            <mc:Fallback xmlns="">
              <p:sp>
                <p:nvSpPr>
                  <p:cNvPr id="19" name="TextBox 17">
                    <a:extLst>
                      <a:ext uri="{FF2B5EF4-FFF2-40B4-BE49-F238E27FC236}">
                        <a16:creationId xmlns:a16="http://schemas.microsoft.com/office/drawing/2014/main" id="{1D082BCD-7038-BC92-0E1A-3C659FC4667C}"/>
                      </a:ext>
                    </a:extLst>
                  </p:cNvPr>
                  <p:cNvSpPr txBox="1">
                    <a:spLocks noRot="1" noChangeAspect="1" noMove="1" noResize="1" noEditPoints="1" noAdjustHandles="1" noChangeArrowheads="1" noChangeShapeType="1" noTextEdit="1"/>
                  </p:cNvSpPr>
                  <p:nvPr/>
                </p:nvSpPr>
                <p:spPr>
                  <a:xfrm rot="16200000">
                    <a:off x="6263435" y="3833989"/>
                    <a:ext cx="1954261" cy="1089008"/>
                  </a:xfrm>
                  <a:prstGeom prst="rect">
                    <a:avLst/>
                  </a:prstGeom>
                  <a:blipFill>
                    <a:blip r:embed="rId7"/>
                    <a:stretch>
                      <a:fillRect l="-3030" t="-131034" r="-2273" b="-181034"/>
                    </a:stretch>
                  </a:blipFill>
                  <a:ln w="12700" cap="flat">
                    <a:noFill/>
                    <a:miter lim="400000"/>
                  </a:ln>
                  <a:effectLst/>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4" name="TextBox 12">
                  <a:extLst>
                    <a:ext uri="{FF2B5EF4-FFF2-40B4-BE49-F238E27FC236}">
                      <a16:creationId xmlns:a16="http://schemas.microsoft.com/office/drawing/2014/main" id="{06E29AD7-F832-57E7-095A-4C8289489D81}"/>
                    </a:ext>
                  </a:extLst>
                </p:cNvPr>
                <p:cNvSpPr txBox="1"/>
                <p:nvPr/>
              </p:nvSpPr>
              <p:spPr>
                <a:xfrm>
                  <a:off x="8934954" y="3413068"/>
                  <a:ext cx="1860490" cy="10890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defTabSz="304746" hangingPunct="0"/>
                  <a14:m>
                    <m:oMathPara xmlns:m="http://schemas.openxmlformats.org/officeDocument/2006/math">
                      <m:oMathParaPr>
                        <m:jc m:val="centerGroup"/>
                      </m:oMathParaPr>
                      <m:oMath xmlns:m="http://schemas.openxmlformats.org/officeDocument/2006/math">
                        <m:sSup>
                          <m:sSupPr>
                            <m:ctrlPr>
                              <a:rPr lang="en-US" i="1">
                                <a:solidFill>
                                  <a:schemeClr val="bg1"/>
                                </a:solidFill>
                                <a:latin typeface="Cambria Math" panose="02040503050406030204" pitchFamily="18" charset="0"/>
                                <a:sym typeface="Calibri"/>
                              </a:rPr>
                            </m:ctrlPr>
                          </m:sSupPr>
                          <m:e>
                            <m:r>
                              <a:rPr lang="en-US" i="1">
                                <a:solidFill>
                                  <a:schemeClr val="bg1"/>
                                </a:solidFill>
                                <a:latin typeface="Cambria Math" panose="02040503050406030204" pitchFamily="18" charset="0"/>
                                <a:sym typeface="Calibri"/>
                              </a:rPr>
                              <m:t>𝑄</m:t>
                            </m:r>
                          </m:e>
                          <m:sup>
                            <m:r>
                              <a:rPr lang="en-US" i="1">
                                <a:solidFill>
                                  <a:schemeClr val="bg1"/>
                                </a:solidFill>
                                <a:latin typeface="Cambria Math" panose="02040503050406030204" pitchFamily="18" charset="0"/>
                                <a:sym typeface="Calibri"/>
                              </a:rPr>
                              <m:t>(2)</m:t>
                            </m:r>
                          </m:sup>
                        </m:sSup>
                        <m:r>
                          <a:rPr lang="en-US" i="1">
                            <a:solidFill>
                              <a:schemeClr val="bg1"/>
                            </a:solidFill>
                            <a:latin typeface="Cambria Math" panose="02040503050406030204" pitchFamily="18" charset="0"/>
                            <a:sym typeface="Calibri"/>
                          </a:rPr>
                          <m:t>=</m:t>
                        </m:r>
                        <m:nary>
                          <m:naryPr>
                            <m:chr m:val="∑"/>
                            <m:subHide m:val="on"/>
                            <m:supHide m:val="on"/>
                            <m:ctrlPr>
                              <a:rPr lang="en-US" i="1">
                                <a:solidFill>
                                  <a:schemeClr val="bg1"/>
                                </a:solidFill>
                                <a:latin typeface="Cambria Math" panose="02040503050406030204" pitchFamily="18" charset="0"/>
                                <a:sym typeface="Calibri"/>
                              </a:rPr>
                            </m:ctrlPr>
                          </m:naryPr>
                          <m:sub/>
                          <m:sup/>
                          <m:e>
                            <m:sSup>
                              <m:sSupPr>
                                <m:ctrlPr>
                                  <a:rPr lang="en-US" i="1">
                                    <a:solidFill>
                                      <a:schemeClr val="bg1"/>
                                    </a:solidFill>
                                    <a:latin typeface="Cambria Math" panose="02040503050406030204" pitchFamily="18" charset="0"/>
                                    <a:sym typeface="Calibri"/>
                                  </a:rPr>
                                </m:ctrlPr>
                              </m:sSupPr>
                              <m:e>
                                <m:r>
                                  <a:rPr lang="en-US" i="1">
                                    <a:solidFill>
                                      <a:schemeClr val="bg1"/>
                                    </a:solidFill>
                                    <a:latin typeface="Cambria Math" panose="02040503050406030204" pitchFamily="18" charset="0"/>
                                    <a:sym typeface="Calibri"/>
                                  </a:rPr>
                                  <m:t>𝑞</m:t>
                                </m:r>
                              </m:e>
                              <m:sup>
                                <m:r>
                                  <a:rPr lang="en-US" i="1">
                                    <a:solidFill>
                                      <a:schemeClr val="bg1"/>
                                    </a:solidFill>
                                    <a:latin typeface="Cambria Math" panose="02040503050406030204" pitchFamily="18" charset="0"/>
                                    <a:sym typeface="Calibri"/>
                                  </a:rPr>
                                  <m:t>(2)</m:t>
                                </m:r>
                              </m:sup>
                            </m:sSup>
                          </m:e>
                        </m:nary>
                      </m:oMath>
                    </m:oMathPara>
                  </a14:m>
                  <a:endParaRPr lang="en-CN" dirty="0">
                    <a:solidFill>
                      <a:schemeClr val="bg1"/>
                    </a:solidFill>
                    <a:latin typeface="Times New Roman" panose="02020603050405020304" pitchFamily="18" charset="0"/>
                    <a:cs typeface="Times New Roman" panose="02020603050405020304" pitchFamily="18" charset="0"/>
                    <a:sym typeface="Calibri"/>
                  </a:endParaRPr>
                </a:p>
              </p:txBody>
            </p:sp>
          </mc:Choice>
          <mc:Fallback xmlns="">
            <p:sp>
              <p:nvSpPr>
                <p:cNvPr id="14" name="TextBox 12">
                  <a:extLst>
                    <a:ext uri="{FF2B5EF4-FFF2-40B4-BE49-F238E27FC236}">
                      <a16:creationId xmlns:a16="http://schemas.microsoft.com/office/drawing/2014/main" id="{06E29AD7-F832-57E7-095A-4C8289489D81}"/>
                    </a:ext>
                  </a:extLst>
                </p:cNvPr>
                <p:cNvSpPr txBox="1">
                  <a:spLocks noRot="1" noChangeAspect="1" noMove="1" noResize="1" noEditPoints="1" noAdjustHandles="1" noChangeArrowheads="1" noChangeShapeType="1" noTextEdit="1"/>
                </p:cNvSpPr>
                <p:nvPr/>
              </p:nvSpPr>
              <p:spPr>
                <a:xfrm>
                  <a:off x="8934954" y="3413068"/>
                  <a:ext cx="1860490" cy="1089009"/>
                </a:xfrm>
                <a:prstGeom prst="rect">
                  <a:avLst/>
                </a:prstGeom>
                <a:blipFill>
                  <a:blip r:embed="rId8"/>
                  <a:stretch>
                    <a:fillRect l="-5600" t="-131034" r="-4800" b="-182759"/>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4">
                  <a:extLst>
                    <a:ext uri="{FF2B5EF4-FFF2-40B4-BE49-F238E27FC236}">
                      <a16:creationId xmlns:a16="http://schemas.microsoft.com/office/drawing/2014/main" id="{9092DA27-7264-482A-3D04-9F5C4E52A5B7}"/>
                    </a:ext>
                  </a:extLst>
                </p:cNvPr>
                <p:cNvSpPr txBox="1"/>
                <p:nvPr/>
              </p:nvSpPr>
              <p:spPr>
                <a:xfrm>
                  <a:off x="2901344" y="3610790"/>
                  <a:ext cx="962693" cy="508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14:m>
                    <m:oMath xmlns:m="http://schemas.openxmlformats.org/officeDocument/2006/math">
                      <m:sSup>
                        <m:sSupPr>
                          <m:ctrlPr>
                            <a:rPr lang="en-US" b="0" i="1" dirty="0" smtClean="0">
                              <a:solidFill>
                                <a:srgbClr val="000000"/>
                              </a:solidFill>
                              <a:latin typeface="Cambria Math" panose="02040503050406030204" pitchFamily="18" charset="0"/>
                              <a:cs typeface="Times New Roman" panose="02020603050405020304" pitchFamily="18" charset="0"/>
                              <a:sym typeface="Calibri"/>
                            </a:rPr>
                          </m:ctrlPr>
                        </m:sSupPr>
                        <m:e>
                          <m:r>
                            <a:rPr lang="en-US" b="0" i="1" dirty="0" smtClean="0">
                              <a:solidFill>
                                <a:srgbClr val="000000"/>
                              </a:solidFill>
                              <a:latin typeface="Cambria Math" panose="02040503050406030204" pitchFamily="18" charset="0"/>
                              <a:cs typeface="Times New Roman" panose="02020603050405020304" pitchFamily="18" charset="0"/>
                              <a:sym typeface="Calibri"/>
                            </a:rPr>
                            <m:t>𝑉</m:t>
                          </m:r>
                        </m:e>
                        <m:sup>
                          <m:r>
                            <a:rPr lang="en-US" b="0" i="1" dirty="0" smtClean="0">
                              <a:solidFill>
                                <a:srgbClr val="000000"/>
                              </a:solidFill>
                              <a:latin typeface="Cambria Math" panose="02040503050406030204" pitchFamily="18" charset="0"/>
                              <a:cs typeface="Times New Roman" panose="02020603050405020304" pitchFamily="18" charset="0"/>
                              <a:sym typeface="Calibri"/>
                            </a:rPr>
                            <m:t>(2)</m:t>
                          </m:r>
                        </m:sup>
                      </m:sSup>
                    </m:oMath>
                  </a14:m>
                  <a:r>
                    <a:rPr lang="en-CN">
                      <a:latin typeface="Times New Roman" panose="02020603050405020304" pitchFamily="18" charset="0"/>
                      <a:cs typeface="Times New Roman" panose="02020603050405020304" pitchFamily="18" charset="0"/>
                    </a:rPr>
                    <a:t>=0</a:t>
                  </a:r>
                  <a:endParaRPr lang="en-CN">
                    <a:solidFill>
                      <a:srgbClr val="000000"/>
                    </a:solidFill>
                    <a:latin typeface="Times New Roman" panose="02020603050405020304" pitchFamily="18" charset="0"/>
                    <a:cs typeface="Times New Roman" panose="02020603050405020304" pitchFamily="18" charset="0"/>
                    <a:sym typeface="Calibri"/>
                  </a:endParaRPr>
                </a:p>
              </p:txBody>
            </p:sp>
          </mc:Choice>
          <mc:Fallback xmlns="">
            <p:sp>
              <p:nvSpPr>
                <p:cNvPr id="16" name="TextBox 14">
                  <a:extLst>
                    <a:ext uri="{FF2B5EF4-FFF2-40B4-BE49-F238E27FC236}">
                      <a16:creationId xmlns:a16="http://schemas.microsoft.com/office/drawing/2014/main" id="{9092DA27-7264-482A-3D04-9F5C4E52A5B7}"/>
                    </a:ext>
                  </a:extLst>
                </p:cNvPr>
                <p:cNvSpPr txBox="1">
                  <a:spLocks noRot="1" noChangeAspect="1" noMove="1" noResize="1" noEditPoints="1" noAdjustHandles="1" noChangeArrowheads="1" noChangeShapeType="1" noTextEdit="1"/>
                </p:cNvSpPr>
                <p:nvPr/>
              </p:nvSpPr>
              <p:spPr>
                <a:xfrm>
                  <a:off x="2901344" y="3610790"/>
                  <a:ext cx="962693" cy="508367"/>
                </a:xfrm>
                <a:prstGeom prst="rect">
                  <a:avLst/>
                </a:prstGeom>
                <a:blipFill>
                  <a:blip r:embed="rId10"/>
                  <a:stretch>
                    <a:fillRect l="-6154" t="-11111" b="-33333"/>
                  </a:stretch>
                </a:blipFill>
                <a:ln w="12700" cap="flat">
                  <a:noFill/>
                  <a:miter lim="400000"/>
                </a:ln>
                <a:effectLst/>
              </p:spPr>
              <p:txBody>
                <a:bodyPr/>
                <a:lstStyle/>
                <a:p>
                  <a:r>
                    <a:rPr lang="zh-CN" altLang="en-US">
                      <a:noFill/>
                    </a:rPr>
                    <a:t> </a:t>
                  </a:r>
                </a:p>
              </p:txBody>
            </p:sp>
          </mc:Fallback>
        </mc:AlternateContent>
        <p:sp>
          <p:nvSpPr>
            <p:cNvPr id="17" name="Right Arrow 15">
              <a:extLst>
                <a:ext uri="{FF2B5EF4-FFF2-40B4-BE49-F238E27FC236}">
                  <a16:creationId xmlns:a16="http://schemas.microsoft.com/office/drawing/2014/main" id="{413BAF01-D0EF-F39D-A756-7BA9C3DD61AA}"/>
                </a:ext>
              </a:extLst>
            </p:cNvPr>
            <p:cNvSpPr/>
            <p:nvPr/>
          </p:nvSpPr>
          <p:spPr>
            <a:xfrm>
              <a:off x="4960721" y="3524335"/>
              <a:ext cx="480497" cy="735592"/>
            </a:xfrm>
            <a:prstGeom prst="rightArrow">
              <a:avLst/>
            </a:prstGeom>
            <a:solidFill>
              <a:srgbClr val="FFFFFF"/>
            </a:solidFill>
            <a:ln w="25400" cap="flat" cmpd="dbl">
              <a:solidFill>
                <a:schemeClr val="tx1">
                  <a:alpha val="8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304746" hangingPunct="0"/>
              <a:endParaRPr lang="en-CN" sz="1200">
                <a:solidFill>
                  <a:srgbClr val="000000"/>
                </a:solidFill>
                <a:latin typeface="Times New Roman" panose="02020603050405020304" pitchFamily="18" charset="0"/>
                <a:ea typeface="+mj-ea"/>
                <a:cs typeface="Times New Roman" panose="02020603050405020304" pitchFamily="18" charset="0"/>
                <a:sym typeface="Calibri"/>
              </a:endParaRPr>
            </a:p>
          </p:txBody>
        </p:sp>
      </p:grpSp>
      <p:pic>
        <p:nvPicPr>
          <p:cNvPr id="4" name="图片 3">
            <a:extLst>
              <a:ext uri="{FF2B5EF4-FFF2-40B4-BE49-F238E27FC236}">
                <a16:creationId xmlns:a16="http://schemas.microsoft.com/office/drawing/2014/main" id="{97EBA0F9-2EB8-BFB1-E6D0-877789A1BA40}"/>
              </a:ext>
            </a:extLst>
          </p:cNvPr>
          <p:cNvPicPr>
            <a:picLocks noChangeAspect="1"/>
          </p:cNvPicPr>
          <p:nvPr/>
        </p:nvPicPr>
        <p:blipFill>
          <a:blip r:embed="rId11"/>
          <a:stretch>
            <a:fillRect/>
          </a:stretch>
        </p:blipFill>
        <p:spPr>
          <a:xfrm>
            <a:off x="7373883" y="1862919"/>
            <a:ext cx="1488000" cy="360000"/>
          </a:xfrm>
          <a:prstGeom prst="rect">
            <a:avLst/>
          </a:prstGeom>
        </p:spPr>
      </p:pic>
      <p:sp>
        <p:nvSpPr>
          <p:cNvPr id="5" name="Right Arrow 21">
            <a:extLst>
              <a:ext uri="{FF2B5EF4-FFF2-40B4-BE49-F238E27FC236}">
                <a16:creationId xmlns:a16="http://schemas.microsoft.com/office/drawing/2014/main" id="{813273BC-8CF6-1FCC-EEDD-681B567219F3}"/>
              </a:ext>
            </a:extLst>
          </p:cNvPr>
          <p:cNvSpPr>
            <a:spLocks/>
          </p:cNvSpPr>
          <p:nvPr/>
        </p:nvSpPr>
        <p:spPr>
          <a:xfrm flipV="1">
            <a:off x="5760940" y="1958436"/>
            <a:ext cx="670117" cy="252000"/>
          </a:xfrm>
          <a:prstGeom prst="rightArrow">
            <a:avLst>
              <a:gd name="adj1" fmla="val 50000"/>
              <a:gd name="adj2" fmla="val 67279"/>
            </a:avLst>
          </a:prstGeom>
          <a:solidFill>
            <a:srgbClr val="FFFFFF"/>
          </a:solidFill>
          <a:ln w="25400" cap="flat" cmpd="dbl">
            <a:solidFill>
              <a:schemeClr val="tx1">
                <a:alpha val="8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304746" hangingPunct="0"/>
            <a:endParaRPr lang="en-CN" sz="1200">
              <a:solidFill>
                <a:srgbClr val="000000"/>
              </a:solidFill>
              <a:latin typeface="Times New Roman" panose="02020603050405020304" pitchFamily="18" charset="0"/>
              <a:ea typeface="+mj-ea"/>
              <a:cs typeface="Times New Roman" panose="02020603050405020304" pitchFamily="18" charset="0"/>
              <a:sym typeface="Calibri"/>
            </a:endParaRPr>
          </a:p>
        </p:txBody>
      </p:sp>
      <p:pic>
        <p:nvPicPr>
          <p:cNvPr id="6" name="图片 5">
            <a:extLst>
              <a:ext uri="{FF2B5EF4-FFF2-40B4-BE49-F238E27FC236}">
                <a16:creationId xmlns:a16="http://schemas.microsoft.com/office/drawing/2014/main" id="{D7F84A25-284C-BA34-BFEE-517C20439EA3}"/>
              </a:ext>
            </a:extLst>
          </p:cNvPr>
          <p:cNvPicPr>
            <a:picLocks noChangeAspect="1"/>
          </p:cNvPicPr>
          <p:nvPr/>
        </p:nvPicPr>
        <p:blipFill>
          <a:blip r:embed="rId12"/>
          <a:stretch>
            <a:fillRect/>
          </a:stretch>
        </p:blipFill>
        <p:spPr>
          <a:xfrm>
            <a:off x="2331568" y="1772919"/>
            <a:ext cx="2628000" cy="540000"/>
          </a:xfrm>
          <a:prstGeom prst="rect">
            <a:avLst/>
          </a:prstGeom>
        </p:spPr>
      </p:pic>
      <p:sp>
        <p:nvSpPr>
          <p:cNvPr id="7" name="文本框 6">
            <a:extLst>
              <a:ext uri="{FF2B5EF4-FFF2-40B4-BE49-F238E27FC236}">
                <a16:creationId xmlns:a16="http://schemas.microsoft.com/office/drawing/2014/main" id="{99B022D4-B3F2-3A4E-D732-FC05E95453CB}"/>
              </a:ext>
            </a:extLst>
          </p:cNvPr>
          <p:cNvSpPr txBox="1"/>
          <p:nvPr/>
        </p:nvSpPr>
        <p:spPr>
          <a:xfrm>
            <a:off x="5414471" y="1539629"/>
            <a:ext cx="1604647" cy="369332"/>
          </a:xfrm>
          <a:prstGeom prst="rect">
            <a:avLst/>
          </a:prstGeom>
          <a:noFill/>
        </p:spPr>
        <p:txBody>
          <a:bodyPr wrap="square" rtlCol="0">
            <a:spAutoFit/>
          </a:bodyPr>
          <a:lstStyle/>
          <a:p>
            <a:r>
              <a:rPr kumimoji="1" lang="en-US" altLang="zh-CN" dirty="0"/>
              <a:t>discretization</a:t>
            </a:r>
          </a:p>
        </p:txBody>
      </p:sp>
      <p:sp>
        <p:nvSpPr>
          <p:cNvPr id="9" name="文本框 8">
            <a:extLst>
              <a:ext uri="{FF2B5EF4-FFF2-40B4-BE49-F238E27FC236}">
                <a16:creationId xmlns:a16="http://schemas.microsoft.com/office/drawing/2014/main" id="{1A3422F4-8D15-2798-BAB6-49AE369F734B}"/>
              </a:ext>
            </a:extLst>
          </p:cNvPr>
          <p:cNvSpPr txBox="1"/>
          <p:nvPr/>
        </p:nvSpPr>
        <p:spPr>
          <a:xfrm>
            <a:off x="2205408" y="1256467"/>
            <a:ext cx="2880320" cy="40011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Surface</a:t>
            </a:r>
            <a:r>
              <a:rPr lang="en-CN" altLang="zh-CN" sz="2000">
                <a:latin typeface="Times New Roman" panose="02020603050405020304" pitchFamily="18" charset="0"/>
                <a:cs typeface="Times New Roman" panose="02020603050405020304" pitchFamily="18" charset="0"/>
              </a:rPr>
              <a:t> integral equation</a:t>
            </a:r>
            <a:endParaRPr lang="zh-CN" altLang="en-US" sz="2000" dirty="0"/>
          </a:p>
        </p:txBody>
      </p:sp>
      <p:sp>
        <p:nvSpPr>
          <p:cNvPr id="2" name="TextBox 7">
            <a:extLst>
              <a:ext uri="{FF2B5EF4-FFF2-40B4-BE49-F238E27FC236}">
                <a16:creationId xmlns:a16="http://schemas.microsoft.com/office/drawing/2014/main" id="{4450F98A-86AF-DC3C-C296-F5ED8CA49BE5}"/>
              </a:ext>
            </a:extLst>
          </p:cNvPr>
          <p:cNvSpPr txBox="1"/>
          <p:nvPr/>
        </p:nvSpPr>
        <p:spPr>
          <a:xfrm>
            <a:off x="5459310" y="4321894"/>
            <a:ext cx="5402961" cy="6001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defTabSz="304746" hangingPunct="0">
              <a:lnSpc>
                <a:spcPct val="200000"/>
              </a:lnSpc>
            </a:pPr>
            <a:r>
              <a:rPr lang="en-US" altLang="zh-CN" dirty="0">
                <a:latin typeface="Times New Roman" panose="02020603050405020304" pitchFamily="18" charset="0"/>
                <a:cs typeface="Times New Roman" panose="02020603050405020304" pitchFamily="18" charset="0"/>
              </a:rPr>
              <a:t>The Green’s function for layered structure satisfies</a:t>
            </a:r>
            <a:endParaRPr lang="en-CN" altLang="zh-CN" dirty="0">
              <a:latin typeface="Times New Roman" panose="02020603050405020304" pitchFamily="18" charset="0"/>
              <a:cs typeface="Times New Roman" panose="02020603050405020304" pitchFamily="18" charset="0"/>
            </a:endParaRPr>
          </a:p>
        </p:txBody>
      </p:sp>
      <p:pic>
        <p:nvPicPr>
          <p:cNvPr id="15" name="图片 19" descr="应用程序&#10;&#10;低可信度描述已自动生成">
            <a:extLst>
              <a:ext uri="{FF2B5EF4-FFF2-40B4-BE49-F238E27FC236}">
                <a16:creationId xmlns:a16="http://schemas.microsoft.com/office/drawing/2014/main" id="{568A0A04-2F15-6A80-DDBA-9C0BEF6EF7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39616" y="3546121"/>
            <a:ext cx="2641600" cy="2679700"/>
          </a:xfrm>
          <a:prstGeom prst="rect">
            <a:avLst/>
          </a:prstGeom>
        </p:spPr>
      </p:pic>
      <mc:AlternateContent xmlns:mc="http://schemas.openxmlformats.org/markup-compatibility/2006" xmlns:a14="http://schemas.microsoft.com/office/drawing/2010/main">
        <mc:Choice Requires="a14">
          <p:sp>
            <p:nvSpPr>
              <p:cNvPr id="20" name="TextBox 13">
                <a:extLst>
                  <a:ext uri="{FF2B5EF4-FFF2-40B4-BE49-F238E27FC236}">
                    <a16:creationId xmlns:a16="http://schemas.microsoft.com/office/drawing/2014/main" id="{9B0D038E-17DB-24AF-294A-E5F7F6C5E218}"/>
                  </a:ext>
                </a:extLst>
              </p:cNvPr>
              <p:cNvSpPr txBox="1"/>
              <p:nvPr/>
            </p:nvSpPr>
            <p:spPr>
              <a:xfrm>
                <a:off x="5677696" y="5077837"/>
                <a:ext cx="4464496" cy="591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00000"/>
                              </a:solidFill>
                              <a:latin typeface="Cambria Math" panose="02040503050406030204" pitchFamily="18" charset="0"/>
                              <a:sym typeface="Calibri"/>
                            </a:rPr>
                          </m:ctrlPr>
                        </m:sSupPr>
                        <m:e>
                          <m:r>
                            <m:rPr>
                              <m:sty m:val="p"/>
                            </m:rPr>
                            <a:rPr lang="en-US" b="0" i="0" smtClean="0">
                              <a:solidFill>
                                <a:srgbClr val="000000"/>
                              </a:solidFill>
                              <a:latin typeface="Cambria Math" panose="02040503050406030204" pitchFamily="18" charset="0"/>
                              <a:sym typeface="Calibri"/>
                            </a:rPr>
                            <m:t>∇</m:t>
                          </m:r>
                        </m:e>
                        <m:sup>
                          <m:r>
                            <a:rPr lang="en-US" b="0" i="1" smtClean="0">
                              <a:solidFill>
                                <a:srgbClr val="000000"/>
                              </a:solidFill>
                              <a:latin typeface="Cambria Math" panose="02040503050406030204" pitchFamily="18" charset="0"/>
                              <a:sym typeface="Calibri"/>
                            </a:rPr>
                            <m:t>2</m:t>
                          </m:r>
                        </m:sup>
                      </m:sSup>
                      <m:r>
                        <a:rPr lang="en-US" b="0" i="1" smtClean="0">
                          <a:solidFill>
                            <a:srgbClr val="000000"/>
                          </a:solidFill>
                          <a:latin typeface="Cambria Math" panose="02040503050406030204" pitchFamily="18" charset="0"/>
                          <a:sym typeface="Calibri"/>
                        </a:rPr>
                        <m:t>𝑔</m:t>
                      </m:r>
                      <m:d>
                        <m:dPr>
                          <m:ctrlPr>
                            <a:rPr lang="en-US" altLang="zh-CN" b="0" i="1" smtClean="0">
                              <a:solidFill>
                                <a:srgbClr val="000000"/>
                              </a:solidFill>
                              <a:latin typeface="Cambria Math" panose="02040503050406030204" pitchFamily="18" charset="0"/>
                              <a:sym typeface="Calibri"/>
                            </a:rPr>
                          </m:ctrlPr>
                        </m:dPr>
                        <m:e>
                          <m:r>
                            <a:rPr lang="en-US" altLang="zh-CN" b="0" i="1" smtClean="0">
                              <a:solidFill>
                                <a:srgbClr val="000000"/>
                              </a:solidFill>
                              <a:latin typeface="Cambria Math" panose="02040503050406030204" pitchFamily="18" charset="0"/>
                              <a:sym typeface="Calibri"/>
                            </a:rPr>
                            <m:t>𝜌</m:t>
                          </m:r>
                          <m:r>
                            <a:rPr lang="en-US" altLang="zh-CN" b="0" i="1" smtClean="0">
                              <a:solidFill>
                                <a:srgbClr val="000000"/>
                              </a:solidFill>
                              <a:latin typeface="Cambria Math" panose="02040503050406030204" pitchFamily="18" charset="0"/>
                              <a:sym typeface="Calibri"/>
                            </a:rPr>
                            <m:t>,</m:t>
                          </m:r>
                          <m:r>
                            <a:rPr lang="en-US" altLang="zh-CN" b="0" i="1" smtClean="0">
                              <a:solidFill>
                                <a:srgbClr val="000000"/>
                              </a:solidFill>
                              <a:latin typeface="Cambria Math" panose="02040503050406030204" pitchFamily="18" charset="0"/>
                              <a:sym typeface="Calibri"/>
                            </a:rPr>
                            <m:t>𝑧</m:t>
                          </m:r>
                          <m:r>
                            <a:rPr lang="en-US" altLang="zh-CN" b="0" i="1" smtClean="0">
                              <a:solidFill>
                                <a:srgbClr val="000000"/>
                              </a:solidFill>
                              <a:latin typeface="Cambria Math" panose="02040503050406030204" pitchFamily="18" charset="0"/>
                              <a:sym typeface="Calibri"/>
                            </a:rPr>
                            <m:t>;</m:t>
                          </m:r>
                          <m:r>
                            <a:rPr lang="en-US" altLang="zh-CN" b="0" i="1" smtClean="0">
                              <a:solidFill>
                                <a:srgbClr val="000000"/>
                              </a:solidFill>
                              <a:latin typeface="Cambria Math" panose="02040503050406030204" pitchFamily="18" charset="0"/>
                              <a:sym typeface="Calibri"/>
                            </a:rPr>
                            <m:t>𝑧</m:t>
                          </m:r>
                          <m:r>
                            <a:rPr lang="en-US" altLang="zh-CN" b="0" i="1" smtClean="0">
                              <a:solidFill>
                                <a:srgbClr val="000000"/>
                              </a:solidFill>
                              <a:latin typeface="Cambria Math" panose="02040503050406030204" pitchFamily="18" charset="0"/>
                              <a:sym typeface="Calibri"/>
                            </a:rPr>
                            <m:t>′</m:t>
                          </m:r>
                        </m:e>
                      </m:d>
                      <m:r>
                        <a:rPr lang="en-US" altLang="zh-CN" b="0" i="1" smtClean="0">
                          <a:solidFill>
                            <a:srgbClr val="000000"/>
                          </a:solidFill>
                          <a:latin typeface="Cambria Math" panose="02040503050406030204" pitchFamily="18" charset="0"/>
                          <a:sym typeface="Calibri"/>
                        </a:rPr>
                        <m:t>=−</m:t>
                      </m:r>
                      <m:f>
                        <m:fPr>
                          <m:ctrlPr>
                            <a:rPr lang="en-US" altLang="zh-CN" b="0" i="1" smtClean="0">
                              <a:solidFill>
                                <a:srgbClr val="000000"/>
                              </a:solidFill>
                              <a:latin typeface="Cambria Math" panose="02040503050406030204" pitchFamily="18" charset="0"/>
                              <a:sym typeface="Calibri"/>
                            </a:rPr>
                          </m:ctrlPr>
                        </m:fPr>
                        <m:num>
                          <m:r>
                            <a:rPr lang="en-US" altLang="zh-CN" b="0" i="1" smtClean="0">
                              <a:solidFill>
                                <a:srgbClr val="000000"/>
                              </a:solidFill>
                              <a:latin typeface="Cambria Math" panose="02040503050406030204" pitchFamily="18" charset="0"/>
                              <a:sym typeface="Calibri"/>
                            </a:rPr>
                            <m:t>1</m:t>
                          </m:r>
                        </m:num>
                        <m:den>
                          <m:sSub>
                            <m:sSubPr>
                              <m:ctrlPr>
                                <a:rPr lang="en-US" altLang="zh-CN" b="0" i="1" smtClean="0">
                                  <a:solidFill>
                                    <a:srgbClr val="000000"/>
                                  </a:solidFill>
                                  <a:latin typeface="Cambria Math" panose="02040503050406030204" pitchFamily="18" charset="0"/>
                                  <a:sym typeface="Calibri"/>
                                </a:rPr>
                              </m:ctrlPr>
                            </m:sSubPr>
                            <m:e>
                              <m:r>
                                <a:rPr lang="en-US" altLang="zh-CN" b="0" i="1" smtClean="0">
                                  <a:solidFill>
                                    <a:srgbClr val="000000"/>
                                  </a:solidFill>
                                  <a:latin typeface="Cambria Math" panose="02040503050406030204" pitchFamily="18" charset="0"/>
                                  <a:sym typeface="Calibri"/>
                                </a:rPr>
                                <m:t>𝜖</m:t>
                              </m:r>
                            </m:e>
                            <m:sub>
                              <m:r>
                                <a:rPr lang="en-US" altLang="zh-CN" b="0" i="1" smtClean="0">
                                  <a:solidFill>
                                    <a:srgbClr val="000000"/>
                                  </a:solidFill>
                                  <a:latin typeface="Cambria Math" panose="02040503050406030204" pitchFamily="18" charset="0"/>
                                  <a:sym typeface="Calibri"/>
                                </a:rPr>
                                <m:t>0</m:t>
                              </m:r>
                            </m:sub>
                          </m:sSub>
                          <m:r>
                            <a:rPr lang="en-US" altLang="zh-CN" b="0" i="1" smtClean="0">
                              <a:solidFill>
                                <a:srgbClr val="000000"/>
                              </a:solidFill>
                              <a:latin typeface="Cambria Math" panose="02040503050406030204" pitchFamily="18" charset="0"/>
                              <a:sym typeface="Calibri"/>
                            </a:rPr>
                            <m:t>𝜖</m:t>
                          </m:r>
                          <m:d>
                            <m:dPr>
                              <m:ctrlPr>
                                <a:rPr lang="en-US" altLang="zh-CN" b="0" i="1" smtClean="0">
                                  <a:solidFill>
                                    <a:srgbClr val="000000"/>
                                  </a:solidFill>
                                  <a:latin typeface="Cambria Math" panose="02040503050406030204" pitchFamily="18" charset="0"/>
                                  <a:sym typeface="Calibri"/>
                                </a:rPr>
                              </m:ctrlPr>
                            </m:dPr>
                            <m:e>
                              <m:r>
                                <a:rPr lang="en-US" altLang="zh-CN" b="0" i="1" smtClean="0">
                                  <a:solidFill>
                                    <a:srgbClr val="000000"/>
                                  </a:solidFill>
                                  <a:latin typeface="Cambria Math" panose="02040503050406030204" pitchFamily="18" charset="0"/>
                                  <a:sym typeface="Calibri"/>
                                </a:rPr>
                                <m:t>𝑧</m:t>
                              </m:r>
                            </m:e>
                          </m:d>
                        </m:den>
                      </m:f>
                      <m:f>
                        <m:fPr>
                          <m:ctrlPr>
                            <a:rPr lang="en-US" altLang="zh-CN" b="0" i="1" smtClean="0">
                              <a:solidFill>
                                <a:srgbClr val="000000"/>
                              </a:solidFill>
                              <a:latin typeface="Cambria Math" panose="02040503050406030204" pitchFamily="18" charset="0"/>
                              <a:sym typeface="Calibri"/>
                            </a:rPr>
                          </m:ctrlPr>
                        </m:fPr>
                        <m:num>
                          <m:r>
                            <a:rPr lang="en-US" altLang="zh-CN" b="0" i="1" smtClean="0">
                              <a:solidFill>
                                <a:srgbClr val="000000"/>
                              </a:solidFill>
                              <a:latin typeface="Cambria Math" panose="02040503050406030204" pitchFamily="18" charset="0"/>
                              <a:sym typeface="Calibri"/>
                            </a:rPr>
                            <m:t>𝛿</m:t>
                          </m:r>
                          <m:d>
                            <m:dPr>
                              <m:ctrlPr>
                                <a:rPr lang="en-US" altLang="zh-CN" b="0" i="1" smtClean="0">
                                  <a:solidFill>
                                    <a:srgbClr val="000000"/>
                                  </a:solidFill>
                                  <a:latin typeface="Cambria Math" panose="02040503050406030204" pitchFamily="18" charset="0"/>
                                  <a:sym typeface="Calibri"/>
                                </a:rPr>
                              </m:ctrlPr>
                            </m:dPr>
                            <m:e>
                              <m:r>
                                <a:rPr lang="en-US" altLang="zh-CN" b="0" i="1" smtClean="0">
                                  <a:solidFill>
                                    <a:srgbClr val="000000"/>
                                  </a:solidFill>
                                  <a:latin typeface="Cambria Math" panose="02040503050406030204" pitchFamily="18" charset="0"/>
                                  <a:sym typeface="Calibri"/>
                                </a:rPr>
                                <m:t>𝜌</m:t>
                              </m:r>
                            </m:e>
                          </m:d>
                        </m:num>
                        <m:den>
                          <m:r>
                            <a:rPr lang="en-US" altLang="zh-CN" b="0" i="1" smtClean="0">
                              <a:solidFill>
                                <a:srgbClr val="000000"/>
                              </a:solidFill>
                              <a:latin typeface="Cambria Math" panose="02040503050406030204" pitchFamily="18" charset="0"/>
                              <a:sym typeface="Calibri"/>
                            </a:rPr>
                            <m:t>2</m:t>
                          </m:r>
                          <m:r>
                            <a:rPr lang="en-US" altLang="zh-CN" b="0" i="1" smtClean="0">
                              <a:solidFill>
                                <a:srgbClr val="000000"/>
                              </a:solidFill>
                              <a:latin typeface="Cambria Math" panose="02040503050406030204" pitchFamily="18" charset="0"/>
                              <a:sym typeface="Calibri"/>
                            </a:rPr>
                            <m:t>𝜋𝜌</m:t>
                          </m:r>
                        </m:den>
                      </m:f>
                      <m:r>
                        <a:rPr lang="en-US" altLang="zh-CN" b="0" i="1" smtClean="0">
                          <a:solidFill>
                            <a:srgbClr val="000000"/>
                          </a:solidFill>
                          <a:latin typeface="Cambria Math" panose="02040503050406030204" pitchFamily="18" charset="0"/>
                          <a:sym typeface="Calibri"/>
                        </a:rPr>
                        <m:t>𝛿</m:t>
                      </m:r>
                      <m:d>
                        <m:dPr>
                          <m:ctrlPr>
                            <a:rPr lang="en-US" altLang="zh-CN" b="0" i="1" smtClean="0">
                              <a:solidFill>
                                <a:srgbClr val="000000"/>
                              </a:solidFill>
                              <a:latin typeface="Cambria Math" panose="02040503050406030204" pitchFamily="18" charset="0"/>
                              <a:sym typeface="Calibri"/>
                            </a:rPr>
                          </m:ctrlPr>
                        </m:dPr>
                        <m:e>
                          <m:r>
                            <a:rPr lang="en-US" altLang="zh-CN" b="0" i="1" smtClean="0">
                              <a:solidFill>
                                <a:srgbClr val="000000"/>
                              </a:solidFill>
                              <a:latin typeface="Cambria Math" panose="02040503050406030204" pitchFamily="18" charset="0"/>
                              <a:sym typeface="Calibri"/>
                            </a:rPr>
                            <m:t>𝑧</m:t>
                          </m:r>
                          <m:r>
                            <a:rPr lang="en-US" altLang="zh-CN" b="0" i="1" smtClean="0">
                              <a:solidFill>
                                <a:srgbClr val="000000"/>
                              </a:solidFill>
                              <a:latin typeface="Cambria Math" panose="02040503050406030204" pitchFamily="18" charset="0"/>
                              <a:sym typeface="Calibri"/>
                            </a:rPr>
                            <m:t>−</m:t>
                          </m:r>
                          <m:r>
                            <a:rPr lang="en-US" altLang="zh-CN" b="0" i="1" smtClean="0">
                              <a:solidFill>
                                <a:srgbClr val="000000"/>
                              </a:solidFill>
                              <a:latin typeface="Cambria Math" panose="02040503050406030204" pitchFamily="18" charset="0"/>
                              <a:sym typeface="Calibri"/>
                            </a:rPr>
                            <m:t>𝑧</m:t>
                          </m:r>
                          <m:r>
                            <a:rPr lang="en-US" altLang="zh-CN" b="0" i="1" smtClean="0">
                              <a:solidFill>
                                <a:srgbClr val="000000"/>
                              </a:solidFill>
                              <a:latin typeface="Cambria Math" panose="02040503050406030204" pitchFamily="18" charset="0"/>
                              <a:sym typeface="Calibri"/>
                            </a:rPr>
                            <m:t>′</m:t>
                          </m:r>
                        </m:e>
                      </m:d>
                    </m:oMath>
                  </m:oMathPara>
                </a14:m>
                <a:endParaRPr lang="en-CN" dirty="0">
                  <a:solidFill>
                    <a:srgbClr val="000000"/>
                  </a:solidFill>
                  <a:latin typeface="Times New Roman" panose="02020603050405020304" pitchFamily="18" charset="0"/>
                  <a:cs typeface="Times New Roman" panose="02020603050405020304" pitchFamily="18" charset="0"/>
                  <a:sym typeface="Calibri"/>
                </a:endParaRPr>
              </a:p>
            </p:txBody>
          </p:sp>
        </mc:Choice>
        <mc:Fallback xmlns="">
          <p:sp>
            <p:nvSpPr>
              <p:cNvPr id="20" name="TextBox 13">
                <a:extLst>
                  <a:ext uri="{FF2B5EF4-FFF2-40B4-BE49-F238E27FC236}">
                    <a16:creationId xmlns:a16="http://schemas.microsoft.com/office/drawing/2014/main" id="{9B0D038E-17DB-24AF-294A-E5F7F6C5E218}"/>
                  </a:ext>
                </a:extLst>
              </p:cNvPr>
              <p:cNvSpPr txBox="1">
                <a:spLocks noRot="1" noChangeAspect="1" noMove="1" noResize="1" noEditPoints="1" noAdjustHandles="1" noChangeArrowheads="1" noChangeShapeType="1" noTextEdit="1"/>
              </p:cNvSpPr>
              <p:nvPr/>
            </p:nvSpPr>
            <p:spPr>
              <a:xfrm>
                <a:off x="5677696" y="5077837"/>
                <a:ext cx="4464496" cy="591316"/>
              </a:xfrm>
              <a:prstGeom prst="rect">
                <a:avLst/>
              </a:prstGeom>
              <a:blipFill>
                <a:blip r:embed="rId14"/>
                <a:stretch>
                  <a:fillRect b="-16667"/>
                </a:stretch>
              </a:blipFill>
              <a:ln w="12700" cap="flat">
                <a:noFill/>
                <a:miter lim="400000"/>
              </a:ln>
              <a:effec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2" name="文本框 22">
                <a:extLst>
                  <a:ext uri="{FF2B5EF4-FFF2-40B4-BE49-F238E27FC236}">
                    <a16:creationId xmlns:a16="http://schemas.microsoft.com/office/drawing/2014/main" id="{5806FCB8-32E4-32BA-7E35-FD0894EF7BE0}"/>
                  </a:ext>
                </a:extLst>
              </p:cNvPr>
              <p:cNvSpPr txBox="1"/>
              <p:nvPr/>
            </p:nvSpPr>
            <p:spPr>
              <a:xfrm>
                <a:off x="6707524" y="4065679"/>
                <a:ext cx="21532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latin typeface="Cambria Math" panose="02040503050406030204" pitchFamily="18" charset="0"/>
                        </a:rPr>
                        <m:t>𝒓</m:t>
                      </m:r>
                      <m:r>
                        <a:rPr kumimoji="1" lang="en-US" altLang="zh-CN" b="0" i="1" smtClean="0">
                          <a:latin typeface="Cambria Math" panose="02040503050406030204" pitchFamily="18" charset="0"/>
                        </a:rPr>
                        <m:t>=</m:t>
                      </m:r>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𝜌</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𝑧</m:t>
                          </m:r>
                        </m:e>
                      </m:d>
                      <m:r>
                        <a:rPr kumimoji="1" lang="en-US" altLang="zh-CN" b="0" i="1" smtClean="0">
                          <a:latin typeface="Cambria Math" panose="02040503050406030204" pitchFamily="18" charset="0"/>
                        </a:rPr>
                        <m:t>,</m:t>
                      </m:r>
                      <m:r>
                        <a:rPr kumimoji="1" lang="en-US" altLang="zh-CN" b="1" i="1" smtClean="0">
                          <a:latin typeface="Cambria Math" panose="02040503050406030204" pitchFamily="18" charset="0"/>
                        </a:rPr>
                        <m:t>𝒓</m:t>
                      </m:r>
                      <m:r>
                        <a:rPr kumimoji="1" lang="en-US" altLang="zh-CN" b="1" i="1" smtClean="0">
                          <a:latin typeface="Cambria Math" panose="02040503050406030204" pitchFamily="18" charset="0"/>
                        </a:rPr>
                        <m:t>′</m:t>
                      </m:r>
                      <m:r>
                        <a:rPr kumimoji="1" lang="en-US" altLang="zh-CN" b="0" i="1" smtClean="0">
                          <a:latin typeface="Cambria Math" panose="02040503050406030204" pitchFamily="18" charset="0"/>
                        </a:rPr>
                        <m:t>=</m:t>
                      </m:r>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0,</m:t>
                          </m:r>
                          <m:r>
                            <a:rPr kumimoji="1" lang="en-US" altLang="zh-CN" b="0" i="1" smtClean="0">
                              <a:latin typeface="Cambria Math" panose="02040503050406030204" pitchFamily="18" charset="0"/>
                            </a:rPr>
                            <m:t>𝑧</m:t>
                          </m:r>
                          <m:r>
                            <a:rPr kumimoji="1" lang="en-US" altLang="zh-CN" b="0" i="1" smtClean="0">
                              <a:latin typeface="Cambria Math" panose="02040503050406030204" pitchFamily="18" charset="0"/>
                            </a:rPr>
                            <m:t>′</m:t>
                          </m:r>
                        </m:e>
                      </m:d>
                    </m:oMath>
                  </m:oMathPara>
                </a14:m>
                <a:endParaRPr kumimoji="1" lang="zh-CN" altLang="en-US" dirty="0"/>
              </a:p>
            </p:txBody>
          </p:sp>
        </mc:Choice>
        <mc:Fallback xmlns="">
          <p:sp>
            <p:nvSpPr>
              <p:cNvPr id="22" name="文本框 22">
                <a:extLst>
                  <a:ext uri="{FF2B5EF4-FFF2-40B4-BE49-F238E27FC236}">
                    <a16:creationId xmlns:a16="http://schemas.microsoft.com/office/drawing/2014/main" id="{5806FCB8-32E4-32BA-7E35-FD0894EF7BE0}"/>
                  </a:ext>
                </a:extLst>
              </p:cNvPr>
              <p:cNvSpPr txBox="1">
                <a:spLocks noRot="1" noChangeAspect="1" noMove="1" noResize="1" noEditPoints="1" noAdjustHandles="1" noChangeArrowheads="1" noChangeShapeType="1" noTextEdit="1"/>
              </p:cNvSpPr>
              <p:nvPr/>
            </p:nvSpPr>
            <p:spPr>
              <a:xfrm>
                <a:off x="6707524" y="4065679"/>
                <a:ext cx="2153282" cy="276999"/>
              </a:xfrm>
              <a:prstGeom prst="rect">
                <a:avLst/>
              </a:prstGeom>
              <a:blipFill>
                <a:blip r:embed="rId15"/>
                <a:stretch>
                  <a:fillRect l="-1176" t="-4545" b="-27273"/>
                </a:stretch>
              </a:blipFill>
            </p:spPr>
            <p:txBody>
              <a:bodyPr/>
              <a:lstStyle/>
              <a:p>
                <a:r>
                  <a:rPr lang="en-CN">
                    <a:noFill/>
                  </a:rPr>
                  <a:t> </a:t>
                </a:r>
              </a:p>
            </p:txBody>
          </p:sp>
        </mc:Fallback>
      </mc:AlternateContent>
    </p:spTree>
    <p:custDataLst>
      <p:tags r:id="rId1"/>
    </p:custDataLst>
    <p:extLst>
      <p:ext uri="{BB962C8B-B14F-4D97-AF65-F5344CB8AC3E}">
        <p14:creationId xmlns:p14="http://schemas.microsoft.com/office/powerpoint/2010/main" val="100838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Box 7">
                <a:extLst>
                  <a:ext uri="{FF2B5EF4-FFF2-40B4-BE49-F238E27FC236}">
                    <a16:creationId xmlns:a16="http://schemas.microsoft.com/office/drawing/2014/main" id="{EAB610C8-44F9-F621-18BE-3986A46C18B6}"/>
                  </a:ext>
                </a:extLst>
              </p:cNvPr>
              <p:cNvSpPr txBox="1"/>
              <p:nvPr/>
            </p:nvSpPr>
            <p:spPr>
              <a:xfrm>
                <a:off x="93315" y="699506"/>
                <a:ext cx="6938787" cy="6617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t">
                <a:spAutoFit/>
              </a:bodyPr>
              <a:lstStyle/>
              <a:p>
                <a:pPr marL="285750" indent="-285750" defTabSz="304746" hangingPunct="0">
                  <a:buFont typeface="Arial" panose="020B0604020202020204" pitchFamily="34" charset="0"/>
                  <a:buChar char="•"/>
                </a:pPr>
                <a:r>
                  <a:rPr lang="en-CN" altLang="zh-CN" sz="2000" dirty="0">
                    <a:latin typeface="Times New Roman" panose="02020603050405020304" pitchFamily="18" charset="0"/>
                    <a:cs typeface="Times New Roman" panose="02020603050405020304" pitchFamily="18" charset="0"/>
                  </a:rPr>
                  <a:t>Recall the electrostatic integral equation, the matrix form depends on geometric parameters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𝑥</m:t>
                    </m:r>
                  </m:oMath>
                </a14:m>
                <a:endParaRPr lang="en-US" altLang="zh-CN" sz="2000" dirty="0">
                  <a:latin typeface="Times New Roman" panose="02020603050405020304" pitchFamily="18" charset="0"/>
                  <a:cs typeface="Times New Roman" panose="02020603050405020304" pitchFamily="18" charset="0"/>
                </a:endParaRPr>
              </a:p>
            </p:txBody>
          </p:sp>
        </mc:Choice>
        <mc:Fallback xmlns="">
          <p:sp>
            <p:nvSpPr>
              <p:cNvPr id="28" name="TextBox 7">
                <a:extLst>
                  <a:ext uri="{FF2B5EF4-FFF2-40B4-BE49-F238E27FC236}">
                    <a16:creationId xmlns:a16="http://schemas.microsoft.com/office/drawing/2014/main" id="{EAB610C8-44F9-F621-18BE-3986A46C18B6}"/>
                  </a:ext>
                </a:extLst>
              </p:cNvPr>
              <p:cNvSpPr txBox="1">
                <a:spLocks noRot="1" noChangeAspect="1" noMove="1" noResize="1" noEditPoints="1" noAdjustHandles="1" noChangeArrowheads="1" noChangeShapeType="1" noTextEdit="1"/>
              </p:cNvSpPr>
              <p:nvPr/>
            </p:nvSpPr>
            <p:spPr>
              <a:xfrm>
                <a:off x="93315" y="699506"/>
                <a:ext cx="6938787" cy="661720"/>
              </a:xfrm>
              <a:prstGeom prst="rect">
                <a:avLst/>
              </a:prstGeom>
              <a:blipFill>
                <a:blip r:embed="rId4"/>
                <a:stretch>
                  <a:fillRect l="-1645" t="-9434" b="-18868"/>
                </a:stretch>
              </a:blipFill>
              <a:ln w="12700" cap="flat">
                <a:noFill/>
                <a:miter lim="400000"/>
              </a:ln>
              <a:effectLst/>
            </p:spPr>
            <p:txBody>
              <a:bodyPr/>
              <a:lstStyle/>
              <a:p>
                <a:r>
                  <a:rPr lang="en-CN">
                    <a:noFill/>
                  </a:rPr>
                  <a:t> </a:t>
                </a:r>
              </a:p>
            </p:txBody>
          </p:sp>
        </mc:Fallback>
      </mc:AlternateContent>
      <p:sp>
        <p:nvSpPr>
          <p:cNvPr id="29" name="Right Arrow 21">
            <a:extLst>
              <a:ext uri="{FF2B5EF4-FFF2-40B4-BE49-F238E27FC236}">
                <a16:creationId xmlns:a16="http://schemas.microsoft.com/office/drawing/2014/main" id="{0DFC32CF-3B02-6C1C-9D6C-FC35969FB55C}"/>
              </a:ext>
            </a:extLst>
          </p:cNvPr>
          <p:cNvSpPr>
            <a:spLocks/>
          </p:cNvSpPr>
          <p:nvPr/>
        </p:nvSpPr>
        <p:spPr>
          <a:xfrm flipV="1">
            <a:off x="3215680" y="1541290"/>
            <a:ext cx="670117" cy="252000"/>
          </a:xfrm>
          <a:prstGeom prst="rightArrow">
            <a:avLst/>
          </a:prstGeom>
          <a:solidFill>
            <a:srgbClr val="FFFFFF"/>
          </a:solidFill>
          <a:ln w="25400" cap="flat" cmpd="dbl">
            <a:solidFill>
              <a:schemeClr val="tx1">
                <a:alpha val="8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304746" hangingPunct="0"/>
            <a:endParaRPr lang="en-CN" sz="1200">
              <a:solidFill>
                <a:srgbClr val="000000"/>
              </a:solidFill>
              <a:latin typeface="Times New Roman" panose="02020603050405020304" pitchFamily="18" charset="0"/>
              <a:ea typeface="+mj-ea"/>
              <a:cs typeface="Times New Roman" panose="02020603050405020304" pitchFamily="18" charset="0"/>
              <a:sym typeface="Calibri"/>
            </a:endParaRPr>
          </a:p>
        </p:txBody>
      </p:sp>
      <p:sp>
        <p:nvSpPr>
          <p:cNvPr id="10" name="文本框 9">
            <a:extLst>
              <a:ext uri="{FF2B5EF4-FFF2-40B4-BE49-F238E27FC236}">
                <a16:creationId xmlns:a16="http://schemas.microsoft.com/office/drawing/2014/main" id="{D905C35C-5EC3-C22E-568B-6D843078978C}"/>
              </a:ext>
            </a:extLst>
          </p:cNvPr>
          <p:cNvSpPr txBox="1"/>
          <p:nvPr/>
        </p:nvSpPr>
        <p:spPr>
          <a:xfrm>
            <a:off x="-210110" y="1920601"/>
            <a:ext cx="2154852" cy="400110"/>
          </a:xfrm>
          <a:prstGeom prst="rect">
            <a:avLst/>
          </a:prstGeom>
          <a:noFill/>
        </p:spPr>
        <p:txBody>
          <a:bodyPr wrap="square">
            <a:spAutoFit/>
          </a:bodyPr>
          <a:lstStyle/>
          <a:p>
            <a:pPr lvl="1" defTabSz="304746" hangingPunct="0"/>
            <a:r>
              <a:rPr lang="en-CN" altLang="zh-CN" sz="2000">
                <a:latin typeface="Times New Roman" panose="02020603050405020304" pitchFamily="18" charset="0"/>
                <a:cs typeface="Times New Roman" panose="02020603050405020304" pitchFamily="18" charset="0"/>
              </a:rPr>
              <a:t>Take gradient</a:t>
            </a:r>
            <a:endParaRPr lang="en-CN" altLang="zh-CN" sz="20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9FACD161-4F90-C3EC-0BE1-9A02DB0CB321}"/>
              </a:ext>
            </a:extLst>
          </p:cNvPr>
          <p:cNvSpPr txBox="1"/>
          <p:nvPr/>
        </p:nvSpPr>
        <p:spPr>
          <a:xfrm>
            <a:off x="-388794" y="3291317"/>
            <a:ext cx="3071664" cy="400110"/>
          </a:xfrm>
          <a:prstGeom prst="rect">
            <a:avLst/>
          </a:prstGeom>
          <a:noFill/>
        </p:spPr>
        <p:txBody>
          <a:bodyPr wrap="square">
            <a:spAutoFit/>
          </a:bodyPr>
          <a:lstStyle/>
          <a:p>
            <a:pPr lvl="1" defTabSz="304746" hangingPunct="0"/>
            <a:r>
              <a:rPr lang="en-US" altLang="zh-CN" sz="2000" dirty="0">
                <a:latin typeface="Times New Roman" panose="02020603050405020304" pitchFamily="18" charset="0"/>
                <a:cs typeface="Times New Roman" panose="02020603050405020304" pitchFamily="18" charset="0"/>
              </a:rPr>
              <a:t>Find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matrix</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form                          </a:t>
            </a:r>
          </a:p>
        </p:txBody>
      </p:sp>
      <p:pic>
        <p:nvPicPr>
          <p:cNvPr id="13" name="图片 12">
            <a:extLst>
              <a:ext uri="{FF2B5EF4-FFF2-40B4-BE49-F238E27FC236}">
                <a16:creationId xmlns:a16="http://schemas.microsoft.com/office/drawing/2014/main" id="{676ADA42-CD72-5D43-A93A-A81E151922EC}"/>
              </a:ext>
            </a:extLst>
          </p:cNvPr>
          <p:cNvPicPr>
            <a:picLocks noChangeAspect="1"/>
          </p:cNvPicPr>
          <p:nvPr/>
        </p:nvPicPr>
        <p:blipFill>
          <a:blip r:embed="rId5"/>
          <a:stretch>
            <a:fillRect/>
          </a:stretch>
        </p:blipFill>
        <p:spPr>
          <a:xfrm>
            <a:off x="1833344" y="2280985"/>
            <a:ext cx="3120000" cy="360000"/>
          </a:xfrm>
          <a:prstGeom prst="rect">
            <a:avLst/>
          </a:prstGeom>
        </p:spPr>
      </p:pic>
      <p:pic>
        <p:nvPicPr>
          <p:cNvPr id="14" name="图片 13">
            <a:extLst>
              <a:ext uri="{FF2B5EF4-FFF2-40B4-BE49-F238E27FC236}">
                <a16:creationId xmlns:a16="http://schemas.microsoft.com/office/drawing/2014/main" id="{D97B657B-02C4-CB84-AA51-0DDECC6EFD81}"/>
              </a:ext>
            </a:extLst>
          </p:cNvPr>
          <p:cNvPicPr>
            <a:picLocks noChangeAspect="1"/>
          </p:cNvPicPr>
          <p:nvPr/>
        </p:nvPicPr>
        <p:blipFill>
          <a:blip r:embed="rId6"/>
          <a:stretch>
            <a:fillRect/>
          </a:stretch>
        </p:blipFill>
        <p:spPr>
          <a:xfrm>
            <a:off x="349328" y="1397290"/>
            <a:ext cx="2628000" cy="540000"/>
          </a:xfrm>
          <a:prstGeom prst="rect">
            <a:avLst/>
          </a:prstGeom>
        </p:spPr>
      </p:pic>
      <p:pic>
        <p:nvPicPr>
          <p:cNvPr id="18" name="图片 17">
            <a:extLst>
              <a:ext uri="{FF2B5EF4-FFF2-40B4-BE49-F238E27FC236}">
                <a16:creationId xmlns:a16="http://schemas.microsoft.com/office/drawing/2014/main" id="{D8F172A7-6E7E-4185-76EA-E6B2D61039D6}"/>
              </a:ext>
            </a:extLst>
          </p:cNvPr>
          <p:cNvPicPr>
            <a:picLocks noChangeAspect="1"/>
          </p:cNvPicPr>
          <p:nvPr/>
        </p:nvPicPr>
        <p:blipFill>
          <a:blip r:embed="rId7"/>
          <a:stretch>
            <a:fillRect/>
          </a:stretch>
        </p:blipFill>
        <p:spPr>
          <a:xfrm>
            <a:off x="4124149" y="1498201"/>
            <a:ext cx="2352000" cy="360000"/>
          </a:xfrm>
          <a:prstGeom prst="rect">
            <a:avLst/>
          </a:prstGeom>
        </p:spPr>
      </p:pic>
      <p:pic>
        <p:nvPicPr>
          <p:cNvPr id="15" name="图片 14" descr="图片包含 建筑, 圆顶, 游戏机, 窗户&#10;&#10;描述已自动生成">
            <a:extLst>
              <a:ext uri="{FF2B5EF4-FFF2-40B4-BE49-F238E27FC236}">
                <a16:creationId xmlns:a16="http://schemas.microsoft.com/office/drawing/2014/main" id="{C2AA8C7C-1C9B-9541-E3F4-E3DB0E3C9F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7082" y="1197192"/>
            <a:ext cx="3935250" cy="3960000"/>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B8588071-C878-BFE6-90B1-92D0E466C121}"/>
                  </a:ext>
                </a:extLst>
              </p:cNvPr>
              <p:cNvSpPr txBox="1"/>
              <p:nvPr/>
            </p:nvSpPr>
            <p:spPr>
              <a:xfrm>
                <a:off x="9048328" y="1205183"/>
                <a:ext cx="13394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i="1">
                          <a:solidFill>
                            <a:srgbClr val="FF0000"/>
                          </a:solidFill>
                          <a:latin typeface="Cambria Math" panose="02040503050406030204" pitchFamily="18" charset="0"/>
                        </a:rPr>
                        <m:t>𝑖</m:t>
                      </m:r>
                    </m:oMath>
                  </m:oMathPara>
                </a14:m>
                <a:endParaRPr kumimoji="1" lang="zh-CN" altLang="en-US" dirty="0">
                  <a:solidFill>
                    <a:srgbClr val="FF0000"/>
                  </a:solidFill>
                </a:endParaRPr>
              </a:p>
            </p:txBody>
          </p:sp>
        </mc:Choice>
        <mc:Fallback xmlns="">
          <p:sp>
            <p:nvSpPr>
              <p:cNvPr id="16" name="文本框 15">
                <a:extLst>
                  <a:ext uri="{FF2B5EF4-FFF2-40B4-BE49-F238E27FC236}">
                    <a16:creationId xmlns:a16="http://schemas.microsoft.com/office/drawing/2014/main" id="{B8588071-C878-BFE6-90B1-92D0E466C121}"/>
                  </a:ext>
                </a:extLst>
              </p:cNvPr>
              <p:cNvSpPr txBox="1">
                <a:spLocks noRot="1" noChangeAspect="1" noMove="1" noResize="1" noEditPoints="1" noAdjustHandles="1" noChangeArrowheads="1" noChangeShapeType="1" noTextEdit="1"/>
              </p:cNvSpPr>
              <p:nvPr/>
            </p:nvSpPr>
            <p:spPr>
              <a:xfrm>
                <a:off x="9048328" y="1205183"/>
                <a:ext cx="133947" cy="276999"/>
              </a:xfrm>
              <a:prstGeom prst="rect">
                <a:avLst/>
              </a:prstGeom>
              <a:blipFill>
                <a:blip r:embed="rId9"/>
                <a:stretch>
                  <a:fillRect l="-36364" r="-36364" b="-90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001DB74-818A-B48D-E673-0ABC518A9198}"/>
                  </a:ext>
                </a:extLst>
              </p:cNvPr>
              <p:cNvSpPr txBox="1"/>
              <p:nvPr/>
            </p:nvSpPr>
            <p:spPr>
              <a:xfrm>
                <a:off x="10743208" y="1147379"/>
                <a:ext cx="3567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b="0" i="1" smtClean="0">
                          <a:solidFill>
                            <a:srgbClr val="FF0000"/>
                          </a:solidFill>
                          <a:latin typeface="Cambria Math" panose="02040503050406030204" pitchFamily="18" charset="0"/>
                        </a:rPr>
                        <m:t>𝑗</m:t>
                      </m:r>
                    </m:oMath>
                  </m:oMathPara>
                </a14:m>
                <a:endParaRPr lang="zh-CN" altLang="en-US" dirty="0"/>
              </a:p>
            </p:txBody>
          </p:sp>
        </mc:Choice>
        <mc:Fallback xmlns="">
          <p:sp>
            <p:nvSpPr>
              <p:cNvPr id="20" name="文本框 19">
                <a:extLst>
                  <a:ext uri="{FF2B5EF4-FFF2-40B4-BE49-F238E27FC236}">
                    <a16:creationId xmlns:a16="http://schemas.microsoft.com/office/drawing/2014/main" id="{8001DB74-818A-B48D-E673-0ABC518A9198}"/>
                  </a:ext>
                </a:extLst>
              </p:cNvPr>
              <p:cNvSpPr txBox="1">
                <a:spLocks noRot="1" noChangeAspect="1" noMove="1" noResize="1" noEditPoints="1" noAdjustHandles="1" noChangeArrowheads="1" noChangeShapeType="1" noTextEdit="1"/>
              </p:cNvSpPr>
              <p:nvPr/>
            </p:nvSpPr>
            <p:spPr>
              <a:xfrm>
                <a:off x="10743208" y="1147379"/>
                <a:ext cx="356717" cy="369332"/>
              </a:xfrm>
              <a:prstGeom prst="rect">
                <a:avLst/>
              </a:prstGeom>
              <a:blipFill>
                <a:blip r:embed="rId10"/>
                <a:stretch>
                  <a:fillRect b="-13333"/>
                </a:stretch>
              </a:blipFill>
            </p:spPr>
            <p:txBody>
              <a:bodyPr/>
              <a:lstStyle/>
              <a:p>
                <a:r>
                  <a:rPr lang="zh-CN" altLang="en-US">
                    <a:noFill/>
                  </a:rPr>
                  <a:t> </a:t>
                </a:r>
              </a:p>
            </p:txBody>
          </p:sp>
        </mc:Fallback>
      </mc:AlternateContent>
      <p:cxnSp>
        <p:nvCxnSpPr>
          <p:cNvPr id="21" name="直线箭头连接符 23">
            <a:extLst>
              <a:ext uri="{FF2B5EF4-FFF2-40B4-BE49-F238E27FC236}">
                <a16:creationId xmlns:a16="http://schemas.microsoft.com/office/drawing/2014/main" id="{5A8DF6B6-4D06-86C3-EDE0-5DC48E497566}"/>
              </a:ext>
            </a:extLst>
          </p:cNvPr>
          <p:cNvCxnSpPr>
            <a:cxnSpLocks/>
          </p:cNvCxnSpPr>
          <p:nvPr/>
        </p:nvCxnSpPr>
        <p:spPr>
          <a:xfrm flipV="1">
            <a:off x="10056440" y="699506"/>
            <a:ext cx="0" cy="497246"/>
          </a:xfrm>
          <a:prstGeom prst="straightConnector1">
            <a:avLst/>
          </a:prstGeom>
          <a:noFill/>
          <a:ln w="76200" cap="flat">
            <a:solidFill>
              <a:srgbClr val="FF6600"/>
            </a:solidFill>
            <a:prstDash val="solid"/>
            <a:miter lim="400000"/>
            <a:tailEnd type="triangle"/>
          </a:ln>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4D65F6B1-304D-F547-8FBC-1BA2234743D8}"/>
                  </a:ext>
                </a:extLst>
              </p:cNvPr>
              <p:cNvSpPr txBox="1"/>
              <p:nvPr/>
            </p:nvSpPr>
            <p:spPr>
              <a:xfrm>
                <a:off x="10200456" y="776268"/>
                <a:ext cx="337144" cy="276999"/>
              </a:xfrm>
              <a:prstGeom prst="rect">
                <a:avLst/>
              </a:prstGeom>
              <a:noFill/>
            </p:spPr>
            <p:txBody>
              <a:bodyPr wrap="none" lIns="0" tIns="0" rIns="0" bIns="0" rtlCol="0">
                <a:spAutoFit/>
              </a:bodyPr>
              <a:lstStyle/>
              <a:p>
                <a14:m>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m:t>
                        </m:r>
                      </m:e>
                      <m:sub>
                        <m:r>
                          <a:rPr kumimoji="1" lang="en-US" altLang="zh-CN" b="0" i="1" smtClean="0">
                            <a:latin typeface="Cambria Math" panose="02040503050406030204" pitchFamily="18" charset="0"/>
                          </a:rPr>
                          <m:t>𝑥</m:t>
                        </m:r>
                      </m:sub>
                    </m:sSub>
                  </m:oMath>
                </a14:m>
                <a:r>
                  <a:rPr kumimoji="1" lang="en-US" altLang="zh-CN" b="1" dirty="0"/>
                  <a:t>v</a:t>
                </a:r>
                <a:endParaRPr kumimoji="1" lang="zh-CN" altLang="en-US" b="1" dirty="0"/>
              </a:p>
            </p:txBody>
          </p:sp>
        </mc:Choice>
        <mc:Fallback xmlns="">
          <p:sp>
            <p:nvSpPr>
              <p:cNvPr id="23" name="文本框 22">
                <a:extLst>
                  <a:ext uri="{FF2B5EF4-FFF2-40B4-BE49-F238E27FC236}">
                    <a16:creationId xmlns:a16="http://schemas.microsoft.com/office/drawing/2014/main" id="{4D65F6B1-304D-F547-8FBC-1BA2234743D8}"/>
                  </a:ext>
                </a:extLst>
              </p:cNvPr>
              <p:cNvSpPr txBox="1">
                <a:spLocks noRot="1" noChangeAspect="1" noMove="1" noResize="1" noEditPoints="1" noAdjustHandles="1" noChangeArrowheads="1" noChangeShapeType="1" noTextEdit="1"/>
              </p:cNvSpPr>
              <p:nvPr/>
            </p:nvSpPr>
            <p:spPr>
              <a:xfrm>
                <a:off x="10200456" y="776268"/>
                <a:ext cx="337144" cy="276999"/>
              </a:xfrm>
              <a:prstGeom prst="rect">
                <a:avLst/>
              </a:prstGeom>
              <a:blipFill>
                <a:blip r:embed="rId11"/>
                <a:stretch>
                  <a:fillRect l="-25926" t="-20833" r="-40741" b="-45833"/>
                </a:stretch>
              </a:blipFill>
            </p:spPr>
            <p:txBody>
              <a:bodyPr/>
              <a:lstStyle/>
              <a:p>
                <a:r>
                  <a:rPr lang="en-CN">
                    <a:noFill/>
                  </a:rPr>
                  <a:t> </a:t>
                </a:r>
              </a:p>
            </p:txBody>
          </p:sp>
        </mc:Fallback>
      </mc:AlternateContent>
      <p:pic>
        <p:nvPicPr>
          <p:cNvPr id="24" name="图片 23">
            <a:extLst>
              <a:ext uri="{FF2B5EF4-FFF2-40B4-BE49-F238E27FC236}">
                <a16:creationId xmlns:a16="http://schemas.microsoft.com/office/drawing/2014/main" id="{5E0165F9-D06E-D8AF-CCDF-F2F7AE557E78}"/>
              </a:ext>
            </a:extLst>
          </p:cNvPr>
          <p:cNvPicPr>
            <a:picLocks noChangeAspect="1"/>
          </p:cNvPicPr>
          <p:nvPr/>
        </p:nvPicPr>
        <p:blipFill>
          <a:blip r:embed="rId12"/>
          <a:stretch>
            <a:fillRect/>
          </a:stretch>
        </p:blipFill>
        <p:spPr>
          <a:xfrm>
            <a:off x="9142644" y="5613957"/>
            <a:ext cx="2628001" cy="612000"/>
          </a:xfrm>
          <a:prstGeom prst="rect">
            <a:avLst/>
          </a:prstGeom>
        </p:spPr>
      </p:pic>
      <p:sp>
        <p:nvSpPr>
          <p:cNvPr id="25" name="文本框 24">
            <a:extLst>
              <a:ext uri="{FF2B5EF4-FFF2-40B4-BE49-F238E27FC236}">
                <a16:creationId xmlns:a16="http://schemas.microsoft.com/office/drawing/2014/main" id="{B5C32706-0E20-AD23-6A68-83A98AC3F443}"/>
              </a:ext>
            </a:extLst>
          </p:cNvPr>
          <p:cNvSpPr txBox="1"/>
          <p:nvPr/>
        </p:nvSpPr>
        <p:spPr>
          <a:xfrm>
            <a:off x="8612879" y="5123296"/>
            <a:ext cx="2783656" cy="400110"/>
          </a:xfrm>
          <a:prstGeom prst="rect">
            <a:avLst/>
          </a:prstGeom>
          <a:noFill/>
        </p:spPr>
        <p:txBody>
          <a:bodyPr wrap="square">
            <a:spAutoFit/>
          </a:bodyPr>
          <a:lstStyle/>
          <a:p>
            <a:pPr lvl="1" defTabSz="304746" hangingPunct="0"/>
            <a:r>
              <a:rPr lang="en-US" altLang="zh-CN" sz="2000" dirty="0">
                <a:latin typeface="Times New Roman" panose="02020603050405020304" pitchFamily="18" charset="0"/>
                <a:cs typeface="Times New Roman" panose="02020603050405020304" pitchFamily="18" charset="0"/>
              </a:rPr>
              <a:t>Mesh basis function</a:t>
            </a: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9233B9BF-1C94-DD58-3973-85EAA07D8077}"/>
                  </a:ext>
                </a:extLst>
              </p:cNvPr>
              <p:cNvSpPr txBox="1"/>
              <p:nvPr/>
            </p:nvSpPr>
            <p:spPr>
              <a:xfrm>
                <a:off x="8517627" y="6179838"/>
                <a:ext cx="3672408" cy="400110"/>
              </a:xfrm>
              <a:prstGeom prst="rect">
                <a:avLst/>
              </a:prstGeom>
              <a:noFill/>
            </p:spPr>
            <p:txBody>
              <a:bodyPr wrap="square">
                <a:spAutoFit/>
              </a:bodyPr>
              <a:lstStyle/>
              <a:p>
                <a:pPr lvl="1" defTabSz="304746" hangingPunct="0"/>
                <a14:m>
                  <m:oMath xmlns:m="http://schemas.openxmlformats.org/officeDocument/2006/math">
                    <m:sSub>
                      <m:sSubPr>
                        <m:ctrlPr>
                          <a:rPr lang="en-US" altLang="zh-CN" sz="2000" b="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𝛼</m:t>
                        </m:r>
                      </m:e>
                      <m:sub>
                        <m:r>
                          <a:rPr lang="en-US" altLang="zh-CN" sz="2000" b="0" i="1" smtClean="0">
                            <a:latin typeface="Cambria Math" panose="02040503050406030204" pitchFamily="18" charset="0"/>
                            <a:cs typeface="Times New Roman" panose="02020603050405020304" pitchFamily="18" charset="0"/>
                          </a:rPr>
                          <m:t>𝑖</m:t>
                        </m:r>
                      </m:sub>
                    </m:sSub>
                  </m:oMath>
                </a14:m>
                <a:r>
                  <a:rPr lang="en-US" altLang="zh-CN" sz="2000" dirty="0">
                    <a:latin typeface="Times New Roman" panose="02020603050405020304" pitchFamily="18" charset="0"/>
                    <a:cs typeface="Times New Roman" panose="02020603050405020304" pitchFamily="18" charset="0"/>
                  </a:rPr>
                  <a:t> is the area of triangle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𝑖</m:t>
                    </m:r>
                  </m:oMath>
                </a14:m>
                <a:r>
                  <a:rPr lang="en-US" altLang="zh-CN" sz="2000" dirty="0">
                    <a:latin typeface="Times New Roman" panose="02020603050405020304" pitchFamily="18" charset="0"/>
                    <a:cs typeface="Times New Roman" panose="02020603050405020304" pitchFamily="18" charset="0"/>
                  </a:rPr>
                  <a:t>.</a:t>
                </a:r>
              </a:p>
            </p:txBody>
          </p:sp>
        </mc:Choice>
        <mc:Fallback xmlns="">
          <p:sp>
            <p:nvSpPr>
              <p:cNvPr id="26" name="文本框 25">
                <a:extLst>
                  <a:ext uri="{FF2B5EF4-FFF2-40B4-BE49-F238E27FC236}">
                    <a16:creationId xmlns:a16="http://schemas.microsoft.com/office/drawing/2014/main" id="{9233B9BF-1C94-DD58-3973-85EAA07D8077}"/>
                  </a:ext>
                </a:extLst>
              </p:cNvPr>
              <p:cNvSpPr txBox="1">
                <a:spLocks noRot="1" noChangeAspect="1" noMove="1" noResize="1" noEditPoints="1" noAdjustHandles="1" noChangeArrowheads="1" noChangeShapeType="1" noTextEdit="1"/>
              </p:cNvSpPr>
              <p:nvPr/>
            </p:nvSpPr>
            <p:spPr>
              <a:xfrm>
                <a:off x="8517627" y="6179838"/>
                <a:ext cx="3672408" cy="400110"/>
              </a:xfrm>
              <a:prstGeom prst="rect">
                <a:avLst/>
              </a:prstGeom>
              <a:blipFill>
                <a:blip r:embed="rId13"/>
                <a:stretch>
                  <a:fillRect t="-9375" b="-28125"/>
                </a:stretch>
              </a:blipFill>
            </p:spPr>
            <p:txBody>
              <a:bodyPr/>
              <a:lstStyle/>
              <a:p>
                <a:r>
                  <a:rPr lang="zh-CN" altLang="en-US">
                    <a:noFill/>
                  </a:rPr>
                  <a:t> </a:t>
                </a:r>
              </a:p>
            </p:txBody>
          </p:sp>
        </mc:Fallback>
      </mc:AlternateContent>
      <p:pic>
        <p:nvPicPr>
          <p:cNvPr id="27" name="图片 26">
            <a:extLst>
              <a:ext uri="{FF2B5EF4-FFF2-40B4-BE49-F238E27FC236}">
                <a16:creationId xmlns:a16="http://schemas.microsoft.com/office/drawing/2014/main" id="{12FCB27C-AEE7-05B8-8BBC-12B7BCF9C5F8}"/>
              </a:ext>
            </a:extLst>
          </p:cNvPr>
          <p:cNvPicPr>
            <a:picLocks noChangeAspect="1"/>
          </p:cNvPicPr>
          <p:nvPr/>
        </p:nvPicPr>
        <p:blipFill>
          <a:blip r:embed="rId14"/>
          <a:stretch>
            <a:fillRect/>
          </a:stretch>
        </p:blipFill>
        <p:spPr>
          <a:xfrm>
            <a:off x="135165" y="3739307"/>
            <a:ext cx="7678800" cy="648000"/>
          </a:xfrm>
          <a:prstGeom prst="rect">
            <a:avLst/>
          </a:prstGeom>
        </p:spPr>
      </p:pic>
      <p:pic>
        <p:nvPicPr>
          <p:cNvPr id="31" name="图片 30">
            <a:extLst>
              <a:ext uri="{FF2B5EF4-FFF2-40B4-BE49-F238E27FC236}">
                <a16:creationId xmlns:a16="http://schemas.microsoft.com/office/drawing/2014/main" id="{B429E15C-9CF5-DCD0-37CC-324C6192379B}"/>
              </a:ext>
            </a:extLst>
          </p:cNvPr>
          <p:cNvPicPr>
            <a:picLocks noChangeAspect="1"/>
          </p:cNvPicPr>
          <p:nvPr/>
        </p:nvPicPr>
        <p:blipFill>
          <a:blip r:embed="rId15"/>
          <a:stretch>
            <a:fillRect/>
          </a:stretch>
        </p:blipFill>
        <p:spPr>
          <a:xfrm>
            <a:off x="135165" y="5519312"/>
            <a:ext cx="8223750" cy="612000"/>
          </a:xfrm>
          <a:prstGeom prst="rect">
            <a:avLst/>
          </a:prstGeom>
          <a:ln>
            <a:solidFill>
              <a:srgbClr val="0000FF"/>
            </a:solidFill>
          </a:ln>
        </p:spPr>
      </p:pic>
      <p:sp>
        <p:nvSpPr>
          <p:cNvPr id="32" name="文本框 31">
            <a:extLst>
              <a:ext uri="{FF2B5EF4-FFF2-40B4-BE49-F238E27FC236}">
                <a16:creationId xmlns:a16="http://schemas.microsoft.com/office/drawing/2014/main" id="{15A866EA-FB4B-C5F4-6053-97CD3786062C}"/>
              </a:ext>
            </a:extLst>
          </p:cNvPr>
          <p:cNvSpPr txBox="1"/>
          <p:nvPr/>
        </p:nvSpPr>
        <p:spPr>
          <a:xfrm>
            <a:off x="-388794" y="5037639"/>
            <a:ext cx="4577918" cy="400110"/>
          </a:xfrm>
          <a:prstGeom prst="rect">
            <a:avLst/>
          </a:prstGeom>
          <a:noFill/>
        </p:spPr>
        <p:txBody>
          <a:bodyPr wrap="square">
            <a:spAutoFit/>
          </a:bodyPr>
          <a:lstStyle/>
          <a:p>
            <a:pPr lvl="1" defTabSz="304746" hangingPunct="0"/>
            <a:r>
              <a:rPr lang="en-US" altLang="zh-CN" sz="2000" dirty="0">
                <a:latin typeface="Times New Roman" panose="02020603050405020304" pitchFamily="18" charset="0"/>
                <a:cs typeface="Times New Roman" panose="02020603050405020304" pitchFamily="18" charset="0"/>
              </a:rPr>
              <a:t>Apply Reynolds transport theorem:</a:t>
            </a:r>
          </a:p>
        </p:txBody>
      </p:sp>
      <p:cxnSp>
        <p:nvCxnSpPr>
          <p:cNvPr id="37" name="直线连接符 36">
            <a:extLst>
              <a:ext uri="{FF2B5EF4-FFF2-40B4-BE49-F238E27FC236}">
                <a16:creationId xmlns:a16="http://schemas.microsoft.com/office/drawing/2014/main" id="{A3CA6595-89BA-2A31-8D43-9E4B4DEEF977}"/>
              </a:ext>
            </a:extLst>
          </p:cNvPr>
          <p:cNvCxnSpPr/>
          <p:nvPr/>
        </p:nvCxnSpPr>
        <p:spPr>
          <a:xfrm>
            <a:off x="4583832" y="4509120"/>
            <a:ext cx="3230133"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8" name="直线箭头连接符 23">
            <a:extLst>
              <a:ext uri="{FF2B5EF4-FFF2-40B4-BE49-F238E27FC236}">
                <a16:creationId xmlns:a16="http://schemas.microsoft.com/office/drawing/2014/main" id="{91BB9014-C726-DCB0-928E-CF9C73D4ED9C}"/>
              </a:ext>
            </a:extLst>
          </p:cNvPr>
          <p:cNvCxnSpPr>
            <a:cxnSpLocks/>
          </p:cNvCxnSpPr>
          <p:nvPr/>
        </p:nvCxnSpPr>
        <p:spPr>
          <a:xfrm>
            <a:off x="6312024" y="4542598"/>
            <a:ext cx="0" cy="976714"/>
          </a:xfrm>
          <a:prstGeom prst="straightConnector1">
            <a:avLst/>
          </a:prstGeom>
          <a:noFill/>
          <a:ln w="76200" cap="flat">
            <a:solidFill>
              <a:srgbClr val="FF0000"/>
            </a:solidFill>
            <a:prstDash val="solid"/>
            <a:miter lim="400000"/>
            <a:tailEnd type="triangle"/>
          </a:ln>
        </p:spPr>
        <p:style>
          <a:lnRef idx="0">
            <a:scrgbClr r="0" g="0" b="0"/>
          </a:lnRef>
          <a:fillRef idx="0">
            <a:scrgbClr r="0" g="0" b="0"/>
          </a:fillRef>
          <a:effectRef idx="0">
            <a:scrgbClr r="0" g="0" b="0"/>
          </a:effectRef>
          <a:fontRef idx="none"/>
        </p:style>
      </p:cxnSp>
      <p:sp>
        <p:nvSpPr>
          <p:cNvPr id="2" name="01">
            <a:extLst>
              <a:ext uri="{FF2B5EF4-FFF2-40B4-BE49-F238E27FC236}">
                <a16:creationId xmlns:a16="http://schemas.microsoft.com/office/drawing/2014/main" id="{F9A647BC-4239-B7CC-6F37-7410B54B00BF}"/>
              </a:ext>
            </a:extLst>
          </p:cNvPr>
          <p:cNvSpPr txBox="1"/>
          <p:nvPr/>
        </p:nvSpPr>
        <p:spPr>
          <a:xfrm>
            <a:off x="93315" y="15025"/>
            <a:ext cx="461295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0">
                <a:solidFill>
                  <a:srgbClr val="008EFF"/>
                </a:solidFill>
                <a:latin typeface="Microsoft YaHei"/>
                <a:ea typeface="Microsoft YaHei"/>
                <a:cs typeface="Microsoft YaHei"/>
                <a:sym typeface="Microsoft YaHei"/>
              </a:defRPr>
            </a:lvl1pPr>
          </a:lstStyle>
          <a:p>
            <a:pPr algn="l"/>
            <a:r>
              <a:rPr lang="en-US" altLang="zh-CN" sz="32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Equation of Derivatives</a:t>
            </a:r>
            <a:endParaRPr sz="32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Rounded Rectangle 3">
            <a:extLst>
              <a:ext uri="{FF2B5EF4-FFF2-40B4-BE49-F238E27FC236}">
                <a16:creationId xmlns:a16="http://schemas.microsoft.com/office/drawing/2014/main" id="{193BAED6-0B2B-E75A-A60F-193B6ACC20BA}"/>
              </a:ext>
            </a:extLst>
          </p:cNvPr>
          <p:cNvSpPr/>
          <p:nvPr/>
        </p:nvSpPr>
        <p:spPr>
          <a:xfrm>
            <a:off x="1746607" y="3739307"/>
            <a:ext cx="936263" cy="28816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CN"/>
          </a:p>
        </p:txBody>
      </p:sp>
      <p:cxnSp>
        <p:nvCxnSpPr>
          <p:cNvPr id="6" name="Straight Arrow Connector 5">
            <a:extLst>
              <a:ext uri="{FF2B5EF4-FFF2-40B4-BE49-F238E27FC236}">
                <a16:creationId xmlns:a16="http://schemas.microsoft.com/office/drawing/2014/main" id="{101E4534-D358-D071-3BC2-C51646B91F26}"/>
              </a:ext>
            </a:extLst>
          </p:cNvPr>
          <p:cNvCxnSpPr>
            <a:stCxn id="4" idx="0"/>
          </p:cNvCxnSpPr>
          <p:nvPr/>
        </p:nvCxnSpPr>
        <p:spPr>
          <a:xfrm flipV="1">
            <a:off x="2214739" y="3429000"/>
            <a:ext cx="662025" cy="3103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F517C78-1346-EDB7-F466-F5EC5A1E74CA}"/>
              </a:ext>
            </a:extLst>
          </p:cNvPr>
          <p:cNvSpPr txBox="1"/>
          <p:nvPr/>
        </p:nvSpPr>
        <p:spPr>
          <a:xfrm>
            <a:off x="2876764" y="3237181"/>
            <a:ext cx="2135136" cy="369332"/>
          </a:xfrm>
          <a:prstGeom prst="rect">
            <a:avLst/>
          </a:prstGeom>
          <a:noFill/>
        </p:spPr>
        <p:txBody>
          <a:bodyPr wrap="none" rtlCol="0">
            <a:spAutoFit/>
          </a:bodyPr>
          <a:lstStyle/>
          <a:p>
            <a:r>
              <a:rPr lang="en-US" dirty="0">
                <a:solidFill>
                  <a:schemeClr val="accent1"/>
                </a:solidFill>
              </a:rPr>
              <a:t>The gradient of area</a:t>
            </a:r>
            <a:endParaRPr lang="en-CN" dirty="0">
              <a:solidFill>
                <a:schemeClr val="accent1"/>
              </a:solidFill>
            </a:endParaRPr>
          </a:p>
        </p:txBody>
      </p:sp>
      <p:sp>
        <p:nvSpPr>
          <p:cNvPr id="8" name="Rounded Rectangle 7">
            <a:extLst>
              <a:ext uri="{FF2B5EF4-FFF2-40B4-BE49-F238E27FC236}">
                <a16:creationId xmlns:a16="http://schemas.microsoft.com/office/drawing/2014/main" id="{29E15BAA-6284-3B3B-7957-B1B6DA822F58}"/>
              </a:ext>
            </a:extLst>
          </p:cNvPr>
          <p:cNvSpPr/>
          <p:nvPr/>
        </p:nvSpPr>
        <p:spPr>
          <a:xfrm>
            <a:off x="5650787" y="5613957"/>
            <a:ext cx="445213" cy="386151"/>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CN"/>
          </a:p>
        </p:txBody>
      </p:sp>
      <p:cxnSp>
        <p:nvCxnSpPr>
          <p:cNvPr id="11" name="Straight Arrow Connector 10">
            <a:extLst>
              <a:ext uri="{FF2B5EF4-FFF2-40B4-BE49-F238E27FC236}">
                <a16:creationId xmlns:a16="http://schemas.microsoft.com/office/drawing/2014/main" id="{5F5162B1-65E4-BCF5-F6B3-E3304DCA3BDB}"/>
              </a:ext>
            </a:extLst>
          </p:cNvPr>
          <p:cNvCxnSpPr>
            <a:stCxn id="8" idx="0"/>
          </p:cNvCxnSpPr>
          <p:nvPr/>
        </p:nvCxnSpPr>
        <p:spPr>
          <a:xfrm flipH="1" flipV="1">
            <a:off x="5435029" y="5237694"/>
            <a:ext cx="438365" cy="376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92BFC03-0846-3A6F-C78D-671B419CEBD5}"/>
              </a:ext>
            </a:extLst>
          </p:cNvPr>
          <p:cNvSpPr txBox="1"/>
          <p:nvPr/>
        </p:nvSpPr>
        <p:spPr>
          <a:xfrm>
            <a:off x="2417863" y="4768059"/>
            <a:ext cx="3977820" cy="369332"/>
          </a:xfrm>
          <a:prstGeom prst="rect">
            <a:avLst/>
          </a:prstGeom>
          <a:noFill/>
        </p:spPr>
        <p:txBody>
          <a:bodyPr wrap="none" rtlCol="0">
            <a:spAutoFit/>
          </a:bodyPr>
          <a:lstStyle/>
          <a:p>
            <a:r>
              <a:rPr lang="en-US" dirty="0">
                <a:solidFill>
                  <a:schemeClr val="accent1"/>
                </a:solidFill>
              </a:rPr>
              <a:t>The Jacobian of the expanding vector </a:t>
            </a:r>
            <a:r>
              <a:rPr lang="en-US" b="1" dirty="0">
                <a:solidFill>
                  <a:schemeClr val="accent1"/>
                </a:solidFill>
              </a:rPr>
              <a:t>v</a:t>
            </a:r>
            <a:endParaRPr lang="en-CN" b="1" dirty="0">
              <a:solidFill>
                <a:schemeClr val="accent1"/>
              </a:solidFill>
            </a:endParaRPr>
          </a:p>
        </p:txBody>
      </p:sp>
      <mc:AlternateContent xmlns:mc="http://schemas.openxmlformats.org/markup-compatibility/2006">
        <mc:Choice xmlns:a14="http://schemas.microsoft.com/office/drawing/2010/main" Requires="a14">
          <p:sp>
            <p:nvSpPr>
              <p:cNvPr id="3" name="文本框 7">
                <a:extLst>
                  <a:ext uri="{FF2B5EF4-FFF2-40B4-BE49-F238E27FC236}">
                    <a16:creationId xmlns:a16="http://schemas.microsoft.com/office/drawing/2014/main" id="{849B2EEA-DADF-4E4D-C4EF-93FF9E1EB6AF}"/>
                  </a:ext>
                </a:extLst>
              </p:cNvPr>
              <p:cNvSpPr txBox="1"/>
              <p:nvPr/>
            </p:nvSpPr>
            <p:spPr>
              <a:xfrm>
                <a:off x="5374232" y="2098633"/>
                <a:ext cx="2160360" cy="92236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pPr/>
                <a:r>
                  <a:rPr lang="en-US" altLang="zh-CN" sz="1600" dirty="0">
                    <a:solidFill>
                      <a:schemeClr val="bg1"/>
                    </a:solidFill>
                    <a:ea typeface="Microsoft YaHei" panose="020B0503020204020204" pitchFamily="34" charset="-122"/>
                    <a:cs typeface="Times New Roman" panose="02020603050405020304" pitchFamily="18" charset="0"/>
                  </a:rPr>
                  <a:t>Consider</a:t>
                </a:r>
                <a:r>
                  <a:rPr lang="zh-CN" altLang="en-US" sz="1600" dirty="0">
                    <a:solidFill>
                      <a:schemeClr val="bg1"/>
                    </a:solidFill>
                    <a:ea typeface="Microsoft YaHei" panose="020B0503020204020204" pitchFamily="34" charset="-122"/>
                    <a:cs typeface="Times New Roman" panose="02020603050405020304" pitchFamily="18" charset="0"/>
                  </a:rPr>
                  <a:t> </a:t>
                </a:r>
                <a:r>
                  <a:rPr kumimoji="1" lang="en-US" altLang="zh-CN" sz="1600" dirty="0">
                    <a:solidFill>
                      <a:schemeClr val="bg1"/>
                    </a:solidFill>
                    <a:latin typeface="Helvetica" pitchFamily="2" charset="0"/>
                  </a:rPr>
                  <a:t>differentiable simulation of </a:t>
                </a:r>
                <a14:m>
                  <m:oMath xmlns:m="http://schemas.openxmlformats.org/officeDocument/2006/math">
                    <m:sSub>
                      <m:sSubPr>
                        <m:ctrlPr>
                          <a:rPr kumimoji="1" lang="en-US" altLang="zh-CN" sz="1600" i="1">
                            <a:solidFill>
                              <a:schemeClr val="bg1"/>
                            </a:solidFill>
                            <a:latin typeface="Cambria Math" panose="02040503050406030204" pitchFamily="18" charset="0"/>
                          </a:rPr>
                        </m:ctrlPr>
                      </m:sSubPr>
                      <m:e>
                        <m:r>
                          <a:rPr kumimoji="1" lang="en-US" altLang="zh-CN" sz="1600" i="1">
                            <a:solidFill>
                              <a:schemeClr val="bg1"/>
                            </a:solidFill>
                            <a:latin typeface="Cambria Math" panose="02040503050406030204" pitchFamily="18" charset="0"/>
                          </a:rPr>
                          <m:t>𝑐</m:t>
                        </m:r>
                      </m:e>
                      <m:sub>
                        <m:r>
                          <a:rPr kumimoji="1" lang="en-US" altLang="zh-CN" sz="1600" i="1">
                            <a:solidFill>
                              <a:schemeClr val="bg1"/>
                            </a:solidFill>
                            <a:latin typeface="Cambria Math" panose="02040503050406030204" pitchFamily="18" charset="0"/>
                          </a:rPr>
                          <m:t>𝑗</m:t>
                        </m:r>
                      </m:sub>
                    </m:sSub>
                  </m:oMath>
                </a14:m>
                <a:endParaRPr lang="en-US" altLang="zh-CN" sz="1600" dirty="0">
                  <a:solidFill>
                    <a:schemeClr val="bg1"/>
                  </a:solidFill>
                  <a:ea typeface="Microsoft YaHei" panose="020B0503020204020204" pitchFamily="34" charset="-122"/>
                  <a:cs typeface="Times New Roman" panose="02020603050405020304" pitchFamily="18" charset="0"/>
                </a:endParaRPr>
              </a:p>
              <a:p>
                <a:pPr/>
                <a:r>
                  <a:rPr lang="en-US" altLang="zh-CN" sz="1600" dirty="0">
                    <a:solidFill>
                      <a:schemeClr val="bg1"/>
                    </a:solidFill>
                    <a:ea typeface="Microsoft YaHei" panose="020B0503020204020204" pitchFamily="34" charset="-122"/>
                    <a:cs typeface="Times New Roman" panose="02020603050405020304" pitchFamily="18" charset="0"/>
                  </a:rPr>
                  <a:t> </a:t>
                </a:r>
                <a14:m>
                  <m:oMath xmlns:m="http://schemas.openxmlformats.org/officeDocument/2006/math">
                    <m:f>
                      <m:fPr>
                        <m:ctrlPr>
                          <a:rPr lang="en-US" altLang="zh-CN" sz="1600" i="1" smtClean="0">
                            <a:solidFill>
                              <a:schemeClr val="bg1"/>
                            </a:solidFill>
                            <a:latin typeface="Cambria Math" panose="02040503050406030204" pitchFamily="18" charset="0"/>
                            <a:ea typeface="Microsoft YaHei" panose="020B0503020204020204" pitchFamily="34" charset="-122"/>
                            <a:cs typeface="Times New Roman" panose="02020603050405020304" pitchFamily="18" charset="0"/>
                          </a:rPr>
                        </m:ctrlPr>
                      </m:fPr>
                      <m:num>
                        <m:r>
                          <a:rPr lang="en-US" altLang="zh-CN" sz="1600" i="1">
                            <a:solidFill>
                              <a:schemeClr val="bg1"/>
                            </a:solidFill>
                            <a:latin typeface="Cambria Math" panose="02040503050406030204" pitchFamily="18" charset="0"/>
                            <a:ea typeface="Microsoft YaHei" panose="020B0503020204020204" pitchFamily="34" charset="-122"/>
                            <a:cs typeface="Times New Roman" panose="02020603050405020304" pitchFamily="18" charset="0"/>
                          </a:rPr>
                          <m:t>𝜕</m:t>
                        </m:r>
                        <m:sSub>
                          <m:sSubPr>
                            <m:ctrlPr>
                              <a:rPr lang="en-US" altLang="zh-CN" sz="1600" i="1">
                                <a:solidFill>
                                  <a:schemeClr val="bg1"/>
                                </a:solidFill>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600" i="1">
                                <a:solidFill>
                                  <a:schemeClr val="bg1"/>
                                </a:solidFill>
                                <a:latin typeface="Cambria Math" panose="02040503050406030204" pitchFamily="18" charset="0"/>
                                <a:ea typeface="Microsoft YaHei" panose="020B0503020204020204" pitchFamily="34" charset="-122"/>
                                <a:cs typeface="Times New Roman" panose="02020603050405020304" pitchFamily="18" charset="0"/>
                              </a:rPr>
                              <m:t>𝑐</m:t>
                            </m:r>
                          </m:e>
                          <m:sub>
                            <m:r>
                              <a:rPr lang="en-US" altLang="zh-CN" sz="1600" i="1">
                                <a:solidFill>
                                  <a:schemeClr val="bg1"/>
                                </a:solidFill>
                                <a:latin typeface="Cambria Math" panose="02040503050406030204" pitchFamily="18" charset="0"/>
                                <a:ea typeface="Microsoft YaHei" panose="020B0503020204020204" pitchFamily="34" charset="-122"/>
                                <a:cs typeface="Times New Roman" panose="02020603050405020304" pitchFamily="18" charset="0"/>
                              </a:rPr>
                              <m:t>𝑗</m:t>
                            </m:r>
                          </m:sub>
                        </m:sSub>
                        <m:r>
                          <m:rPr>
                            <m:nor/>
                          </m:rPr>
                          <a:rPr kumimoji="1" lang="en-US" altLang="zh-CN" sz="1600" dirty="0">
                            <a:solidFill>
                              <a:schemeClr val="bg1"/>
                            </a:solidFill>
                          </a:rPr>
                          <m:t> </m:t>
                        </m:r>
                      </m:num>
                      <m:den>
                        <m:r>
                          <a:rPr lang="en-US" altLang="zh-CN" sz="1600" i="1">
                            <a:solidFill>
                              <a:schemeClr val="bg1"/>
                            </a:solidFill>
                            <a:latin typeface="Cambria Math" panose="02040503050406030204" pitchFamily="18" charset="0"/>
                            <a:ea typeface="Microsoft YaHei" panose="020B0503020204020204" pitchFamily="34" charset="-122"/>
                            <a:cs typeface="Times New Roman" panose="02020603050405020304" pitchFamily="18" charset="0"/>
                          </a:rPr>
                          <m:t>𝜕</m:t>
                        </m:r>
                        <m:sSub>
                          <m:sSubPr>
                            <m:ctrlPr>
                              <a:rPr lang="en-US" altLang="zh-CN" sz="1600" i="1">
                                <a:solidFill>
                                  <a:schemeClr val="bg1"/>
                                </a:solidFill>
                                <a:latin typeface="Cambria Math" panose="02040503050406030204" pitchFamily="18" charset="0"/>
                                <a:ea typeface="Microsoft YaHei" panose="020B0503020204020204" pitchFamily="34" charset="-122"/>
                                <a:cs typeface="Times New Roman" panose="02020603050405020304" pitchFamily="18" charset="0"/>
                              </a:rPr>
                            </m:ctrlPr>
                          </m:sSubPr>
                          <m:e>
                            <m:r>
                              <a:rPr lang="en-US" altLang="zh-CN" sz="1600" i="1">
                                <a:solidFill>
                                  <a:schemeClr val="bg1"/>
                                </a:solidFill>
                                <a:latin typeface="Cambria Math" panose="02040503050406030204" pitchFamily="18" charset="0"/>
                                <a:ea typeface="Microsoft YaHei" panose="020B0503020204020204" pitchFamily="34" charset="-122"/>
                                <a:cs typeface="Times New Roman" panose="02020603050405020304" pitchFamily="18" charset="0"/>
                              </a:rPr>
                              <m:t>𝑥</m:t>
                            </m:r>
                          </m:e>
                          <m:sub>
                            <m:r>
                              <a:rPr lang="en-US" altLang="zh-CN" sz="1600" i="1">
                                <a:solidFill>
                                  <a:schemeClr val="bg1"/>
                                </a:solidFill>
                                <a:latin typeface="Cambria Math" panose="02040503050406030204" pitchFamily="18" charset="0"/>
                                <a:ea typeface="Microsoft YaHei" panose="020B0503020204020204" pitchFamily="34" charset="-122"/>
                                <a:cs typeface="Times New Roman" panose="02020603050405020304" pitchFamily="18" charset="0"/>
                              </a:rPr>
                              <m:t>𝑘</m:t>
                            </m:r>
                          </m:sub>
                        </m:sSub>
                      </m:den>
                    </m:f>
                    <m: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nary>
                      <m:naryPr>
                        <m:chr m:val="∑"/>
                        <m:supHide m:val="on"/>
                        <m:ctrlP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naryPr>
                      <m:sub>
                        <m:r>
                          <m:rPr>
                            <m:brk m:alnAt="7"/>
                          </m:rP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𝑙</m:t>
                        </m:r>
                        <m: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n-US" altLang="zh-CN" sz="160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S</m:t>
                            </m:r>
                          </m:e>
                          <m:sub>
                            <m: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𝑗</m:t>
                            </m:r>
                          </m:sub>
                        </m:sSub>
                      </m:sub>
                      <m:sup/>
                      <m:e>
                        <m:f>
                          <m:fPr>
                            <m:ctrlP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600" b="1"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b="1"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𝑸</m:t>
                                </m:r>
                              </m:e>
                              <m:sub>
                                <m: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𝑙</m:t>
                                </m:r>
                              </m:sub>
                            </m:sSub>
                          </m:num>
                          <m:den>
                            <m: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altLang="zh-CN" sz="16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sub>
                            </m:sSub>
                          </m:den>
                        </m:f>
                      </m:e>
                    </m:nary>
                  </m:oMath>
                </a14:m>
                <a:endParaRPr kumimoji="1" lang="zh-CN" altLang="en-US" sz="1600" dirty="0">
                  <a:solidFill>
                    <a:schemeClr val="bg1"/>
                  </a:solidFill>
                </a:endParaRPr>
              </a:p>
            </p:txBody>
          </p:sp>
        </mc:Choice>
        <mc:Fallback>
          <p:sp>
            <p:nvSpPr>
              <p:cNvPr id="3" name="文本框 7">
                <a:extLst>
                  <a:ext uri="{FF2B5EF4-FFF2-40B4-BE49-F238E27FC236}">
                    <a16:creationId xmlns:a16="http://schemas.microsoft.com/office/drawing/2014/main" id="{849B2EEA-DADF-4E4D-C4EF-93FF9E1EB6AF}"/>
                  </a:ext>
                </a:extLst>
              </p:cNvPr>
              <p:cNvSpPr txBox="1">
                <a:spLocks noRot="1" noChangeAspect="1" noMove="1" noResize="1" noEditPoints="1" noAdjustHandles="1" noChangeArrowheads="1" noChangeShapeType="1" noTextEdit="1"/>
              </p:cNvSpPr>
              <p:nvPr/>
            </p:nvSpPr>
            <p:spPr>
              <a:xfrm>
                <a:off x="5374232" y="2098633"/>
                <a:ext cx="2160360" cy="922368"/>
              </a:xfrm>
              <a:prstGeom prst="rect">
                <a:avLst/>
              </a:prstGeom>
              <a:blipFill>
                <a:blip r:embed="rId16"/>
                <a:stretch>
                  <a:fillRect l="-5848" t="-6757" r="-1170" b="-59459"/>
                </a:stretch>
              </a:blipFill>
              <a:ln>
                <a:noFill/>
              </a:ln>
            </p:spPr>
            <p:txBody>
              <a:bodyPr/>
              <a:lstStyle/>
              <a:p>
                <a:r>
                  <a:rPr lang="en-CN">
                    <a:noFill/>
                  </a:rPr>
                  <a:t> </a:t>
                </a:r>
              </a:p>
            </p:txBody>
          </p:sp>
        </mc:Fallback>
      </mc:AlternateContent>
    </p:spTree>
    <p:custDataLst>
      <p:tags r:id="rId1"/>
    </p:custDataLst>
    <p:extLst>
      <p:ext uri="{BB962C8B-B14F-4D97-AF65-F5344CB8AC3E}">
        <p14:creationId xmlns:p14="http://schemas.microsoft.com/office/powerpoint/2010/main" val="33970008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cTeTqkyY2KwneaZ7QHNdL2"/>
</p:tagLst>
</file>

<file path=ppt/tags/tag10.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11.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12.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13.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14.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15.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16.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17.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18.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2.xml><?xml version="1.0" encoding="utf-8"?>
<p:tagLst xmlns:a="http://schemas.openxmlformats.org/drawingml/2006/main" xmlns:r="http://schemas.openxmlformats.org/officeDocument/2006/relationships" xmlns:p="http://schemas.openxmlformats.org/presentationml/2006/main">
  <p:tag name="DVSHAPEID" val="cTeTqkyY2KwneaZ7QHNdL2"/>
</p:tagLst>
</file>

<file path=ppt/tags/tag3.xml><?xml version="1.0" encoding="utf-8"?>
<p:tagLst xmlns:a="http://schemas.openxmlformats.org/drawingml/2006/main" xmlns:r="http://schemas.openxmlformats.org/officeDocument/2006/relationships" xmlns:p="http://schemas.openxmlformats.org/presentationml/2006/main">
  <p:tag name="DVSHAPEID" val="cTeTqkyY2KwneaZ7QHNdL2"/>
</p:tagLst>
</file>

<file path=ppt/tags/tag4.xml><?xml version="1.0" encoding="utf-8"?>
<p:tagLst xmlns:a="http://schemas.openxmlformats.org/drawingml/2006/main" xmlns:r="http://schemas.openxmlformats.org/officeDocument/2006/relationships" xmlns:p="http://schemas.openxmlformats.org/presentationml/2006/main">
  <p:tag name="DVSHAPEID" val="cTeTqkyY2KwneaZ7QHNdL2"/>
</p:tagLst>
</file>

<file path=ppt/tags/tag5.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6.xml><?xml version="1.0" encoding="utf-8"?>
<p:tagLst xmlns:a="http://schemas.openxmlformats.org/drawingml/2006/main" xmlns:r="http://schemas.openxmlformats.org/officeDocument/2006/relationships" xmlns:p="http://schemas.openxmlformats.org/presentationml/2006/main">
  <p:tag name="DVSHAPEID" val="cTeTqkyY2KwneaZ7QHNdL2"/>
</p:tagLst>
</file>

<file path=ppt/tags/tag7.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8.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ags/tag9.xml><?xml version="1.0" encoding="utf-8"?>
<p:tagLst xmlns:a="http://schemas.openxmlformats.org/drawingml/2006/main" xmlns:r="http://schemas.openxmlformats.org/officeDocument/2006/relationships" xmlns:p="http://schemas.openxmlformats.org/presentationml/2006/main">
  <p:tag name="DVSECTIONID" val="MwKgJrLL25D2k5WEfZQZ2i"/>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19809</TotalTime>
  <Words>3116</Words>
  <Application>Microsoft Macintosh PowerPoint</Application>
  <PresentationFormat>Widescreen</PresentationFormat>
  <Paragraphs>301</Paragraphs>
  <Slides>23</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微软雅黑</vt:lpstr>
      <vt:lpstr>微软雅黑</vt:lpstr>
      <vt:lpstr>Times</vt:lpstr>
      <vt:lpstr>Aptos</vt:lpstr>
      <vt:lpstr>Aptos Display</vt:lpstr>
      <vt:lpstr>Arial</vt:lpstr>
      <vt:lpstr>Calibri</vt:lpstr>
      <vt:lpstr>Cambria Math</vt:lpstr>
      <vt:lpstr>Helvetica</vt:lpstr>
      <vt:lpstr>Helvetica Neue</vt:lpstr>
      <vt:lpstr>Menlo</vt:lpstr>
      <vt:lpstr>Times New Roman</vt:lpstr>
      <vt:lpstr>Office Theme</vt:lpstr>
      <vt:lpstr>Framework of Superconducting Quantum Processor’s simulation and optimization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ziang wang</dc:creator>
  <cp:lastModifiedBy>ziang wang</cp:lastModifiedBy>
  <cp:revision>43</cp:revision>
  <dcterms:created xsi:type="dcterms:W3CDTF">2024-08-18T05:24:33Z</dcterms:created>
  <dcterms:modified xsi:type="dcterms:W3CDTF">2025-01-09T12:11:22Z</dcterms:modified>
</cp:coreProperties>
</file>