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81" r:id="rId4"/>
    <p:sldId id="280" r:id="rId5"/>
    <p:sldId id="279" r:id="rId6"/>
    <p:sldId id="283" r:id="rId7"/>
    <p:sldId id="266" r:id="rId8"/>
    <p:sldId id="286" r:id="rId9"/>
    <p:sldId id="291" r:id="rId10"/>
    <p:sldId id="290" r:id="rId11"/>
    <p:sldId id="265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6" r:id="rId20"/>
    <p:sldId id="27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5"/>
    <p:restoredTop sz="94851"/>
  </p:normalViewPr>
  <p:slideViewPr>
    <p:cSldViewPr snapToGrid="0">
      <p:cViewPr varScale="1">
        <p:scale>
          <a:sx n="100" d="100"/>
          <a:sy n="100" d="100"/>
        </p:scale>
        <p:origin x="17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B7CFA-03D3-994A-B6F0-9C355830013A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37359-F9A2-904E-8114-C3D0343C68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624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37359-F9A2-904E-8114-C3D0343C680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448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37359-F9A2-904E-8114-C3D0343C680D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394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8B8A2-A47B-B182-A3B1-C24F7DE38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96722D-3233-B7E1-4A3E-771884C59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BA78B9-995A-EB11-C839-D19E1B0F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80A3-8230-9F41-97A6-6323AEB92B99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3887EC-4D3C-B495-36ED-A8869B93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6ED8CF-5F48-5FEC-A0C5-880D1BFE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A9AD-BAB4-1047-9895-9211F660B8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865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DB912-605D-90A1-A81B-AF95CF24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CCD7F8-468C-212A-E856-5CFB9105F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7059F4-3957-8104-2F13-A98A954B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80A3-8230-9F41-97A6-6323AEB92B99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97A1D3-2B82-EE08-4E1D-2898AFFF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FC793-6254-1D0D-05DA-0383BEA6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A9AD-BAB4-1047-9895-9211F660B8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077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A6C384-815D-1685-2A0A-6E2E8FE1E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4B0DCF-62D6-8906-5950-34441B2D9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2DB67E-8799-BAAD-068E-1248B9F2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80A3-8230-9F41-97A6-6323AEB92B99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47716-B4AD-EF1F-83BB-F0C5C5D9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694AE9-E779-B29C-CE8A-E15EA653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A9AD-BAB4-1047-9895-9211F660B8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402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913F71-FBA3-CEF8-F772-1FCF53D4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0C0F32-2A84-6623-A69C-629517C8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58710D-0B8F-A810-D9A4-C4686A09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80A3-8230-9F41-97A6-6323AEB92B99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40DF24-5196-846E-BADD-67039F71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8FEAC7-CB37-3CFA-8753-F52DB339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A9AD-BAB4-1047-9895-9211F660B8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59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508A3-D790-B587-503A-C0CB9D71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A544A4-69D3-0600-BAF4-7826C43DE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B3B8AF-3613-02B4-8442-2543E9DB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80A3-8230-9F41-97A6-6323AEB92B99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4A5C88-1224-5123-0799-D3932824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C5A4F2-69B5-5356-CDE9-D43DC93A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A9AD-BAB4-1047-9895-9211F660B8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51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E2A36-5359-341B-9A0A-72AC5635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A1C052-9E53-0E5F-0159-79B5CE136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F9EB03-B20E-697E-456B-C3C1C5CE6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F71FC7-B5BA-9E26-FE22-A5EC0506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80A3-8230-9F41-97A6-6323AEB92B99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6DE3F5-26A5-4C77-D42B-CADED248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8E6F2B-5E6C-AE65-3464-995C9191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A9AD-BAB4-1047-9895-9211F660B8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128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672115-35D4-C531-B28E-4067A323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60DB0C-4B95-DFB5-BB11-49AADB24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49486A-295D-878A-6275-E98DF6B19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C4CDD1-513F-CDA9-F170-134CA0631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AB132FB-9CAE-09C6-1BE7-3677381AB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21DFB8-22B3-7D05-872D-D2319E7D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80A3-8230-9F41-97A6-6323AEB92B99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B459E4-2515-B7CA-E3F3-23FE7838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39829E-60F2-3091-2B86-AEBB4CBF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A9AD-BAB4-1047-9895-9211F660B8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338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06D1C-C34B-00D0-0A9A-E9070DCD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C2C70F2-B620-6308-91FA-A3D9FA79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80A3-8230-9F41-97A6-6323AEB92B99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E10F12-DB5A-C168-F891-AADCF16A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7E39FE-E547-37E2-6D8F-FC3A83E3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A9AD-BAB4-1047-9895-9211F660B8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155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6751FBA-DFEF-0B99-B254-3A53FFA5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80A3-8230-9F41-97A6-6323AEB92B99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7626D1-1AFD-3AAB-6A0E-28091E3F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4D539F-26EA-5728-92AF-CB3A22A7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A9AD-BAB4-1047-9895-9211F660B8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312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A48F3D-787E-265E-5F0B-92C19309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61D1E7-D3EF-82AC-3EF3-A357404CF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C79566-3974-BA77-A8F9-D3FA6B244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43C41E-C388-BB53-71A8-7553325B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80A3-8230-9F41-97A6-6323AEB92B99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14E66A-4DDB-F033-31FC-D1A62C7C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D1CF3C-B9C7-3967-5DCE-9CCBD4AC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A9AD-BAB4-1047-9895-9211F660B8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136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E3C25-EB3C-7BC4-0F64-030A62DB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08740E2-88BE-BA98-5A52-5720FD016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5A906B-4F3F-58F3-6035-7F7B6879B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63EBB9-BD61-A339-7A4E-BE39E509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80A3-8230-9F41-97A6-6323AEB92B99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8A708E-4E44-2FA3-DF8A-25C03051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2D1F1B-2FB6-0623-D333-38E4BDEE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A9AD-BAB4-1047-9895-9211F660B8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559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3BA150-AB17-D3E9-8F67-5D941DF4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7441EE-1C6B-CB00-3D17-28C1D81BC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CD3BFE-B222-F4C3-7AE6-7FBFC6792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80A3-8230-9F41-97A6-6323AEB92B99}" type="datetimeFigureOut">
              <a:rPr kumimoji="1" lang="zh-CN" altLang="en-US" smtClean="0"/>
              <a:t>2025/1/8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E67C65-5313-9684-18D9-E39706309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E6EDC1-AA64-C501-392C-8084192E4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FA9AD-BAB4-1047-9895-9211F660B8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733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6346E-0F04-7A42-5184-7EF3634F08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NQS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在量子多体系统中的应用</a:t>
            </a:r>
            <a:r>
              <a:rPr lang="en-US" altLang="zh-CN" b="1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对称的神经网络态</a:t>
            </a:r>
            <a:endParaRPr kumimoji="1" lang="zh-CN" alt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D4325C-3A4B-72B4-CEB0-6973501808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Xingkai SC Light" panose="02010600040101010101" pitchFamily="2" charset="-122"/>
                <a:cs typeface="Times New Roman" panose="02020603050405020304" pitchFamily="18" charset="0"/>
              </a:rPr>
              <a:t>2025.1.10</a:t>
            </a:r>
          </a:p>
          <a:p>
            <a:r>
              <a:rPr kumimoji="1" lang="zh-CN" altLang="en-US" dirty="0">
                <a:latin typeface="Xingkai SC Light" panose="02010600040101010101" pitchFamily="2" charset="-122"/>
                <a:ea typeface="Xingkai SC Light" panose="02010600040101010101" pitchFamily="2" charset="-122"/>
              </a:rPr>
              <a:t>鲍帅廷</a:t>
            </a:r>
          </a:p>
        </p:txBody>
      </p:sp>
    </p:spTree>
    <p:extLst>
      <p:ext uri="{BB962C8B-B14F-4D97-AF65-F5344CB8AC3E}">
        <p14:creationId xmlns:p14="http://schemas.microsoft.com/office/powerpoint/2010/main" val="308609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D5D36-2524-0709-FBF7-9A685B64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对称基的优势：更高效、更精准</a:t>
            </a:r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C34E04-2F3E-8A32-C075-391FB864E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精确度提升：子空间分块后，能隙增大，每个子空间独立计算，结果更加准确</a:t>
            </a:r>
            <a:endParaRPr kumimoji="1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endParaRPr kumimoji="1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变分参数减少：优化自由度由指数级缩小为大约全空间的</a:t>
            </a:r>
            <a:r>
              <a:rPr kumimoji="1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1/G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（</a:t>
            </a:r>
            <a:r>
              <a:rPr kumimoji="1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G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是群元素的数量）</a:t>
            </a:r>
            <a:endParaRPr kumimoji="1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00000"/>
              </a:lnSpc>
            </a:pP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B37AB3-8789-9138-6ABE-54A693BE9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86" y="3673094"/>
            <a:ext cx="6870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7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87B78B-F93D-C209-63A3-6E71BB2B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、波函数参数化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EFF959-D948-2D13-5C69-70E6D7BE46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波函数形式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𝐶𝑜𝑚𝑝𝑙𝑒𝑥𝑁𝑒𝑡</m:t>
                    </m:r>
                  </m:oMath>
                </a14:m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: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输出复数波函数，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𝑖𝐼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𝑆𝑒𝑝𝑎𝑟𝑎𝑡𝑒𝑁𝑒𝑡</m:t>
                    </m:r>
                  </m:oMath>
                </a14:m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: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分别建模振幅和相位，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kumimoji="1" lang="en-US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网络架构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4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前馈神经网络（</a:t>
                </a:r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FFNN</a:t>
                </a:r>
                <a:r>
                  <a:rPr lang="zh-CN" altLang="e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）：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包含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3-4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层隐藏层，</a:t>
                </a:r>
                <a:r>
                  <a:rPr lang="en" altLang="zh-CN" sz="2000" dirty="0" err="1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ReLU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激活。</a:t>
                </a:r>
              </a:p>
              <a:p>
                <a:pPr>
                  <a:lnSpc>
                    <a:spcPct val="100000"/>
                  </a:lnSpc>
                </a:pPr>
                <a:endParaRPr kumimoji="1" lang="en-US" altLang="zh-CN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对比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4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𝐶𝑜𝑚𝑝𝑙𝑒𝑥𝑁𝑒𝑡</m:t>
                    </m:r>
                  </m:oMath>
                </a14:m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: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单个网络直接处理复数参数。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𝑆𝑒𝑝𝑎𝑟𝑎𝑡𝑒𝑁𝑒𝑡</m:t>
                    </m:r>
                  </m:oMath>
                </a14:m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: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两个独立网络处理振幅和相位。</a:t>
                </a:r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EFF959-D948-2D13-5C69-70E6D7BE4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1744" b="-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95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DA9692-58B2-A1B2-199D-286FC71F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、优化过程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AD5A49-2B4B-4F84-17CC-D2360ED07A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23121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26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优化目标</a:t>
                </a:r>
                <a:r>
                  <a:rPr lang="zh-CN" altLang="en-US" sz="26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6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zh-CN" altLang="en-US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最小化能量：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i="1" dirty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e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e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e>
                            <m:r>
                              <a:rPr lang="en-US" altLang="zh-CN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den>
                    </m:f>
                  </m:oMath>
                </a14:m>
                <a:endParaRPr lang="en-US" altLang="zh-CN" sz="2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CN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zh-CN" altLang="en-US" sz="26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能量梯度公式</a:t>
                </a:r>
                <a:r>
                  <a:rPr lang="zh-CN" altLang="en-US" sz="26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6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altLang="zh-CN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ℜ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𝜕𝜃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𝑙𝑜𝑐</m:t>
                            </m:r>
                          </m:sub>
                        </m:s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ℜ</m:t>
                        </m:r>
                        <m:f>
                          <m:f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𝜕𝜃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CN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6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优化算法</a:t>
                </a:r>
                <a:r>
                  <a:rPr lang="zh-CN" altLang="en-US" sz="26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6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" altLang="zh-CN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Metropolis</a:t>
                </a:r>
                <a:r>
                  <a:rPr lang="zh-CN" altLang="en-US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采样：满足细致平衡条件。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" altLang="zh-CN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Stochastic Reconfiguration (SR)</a:t>
                </a:r>
                <a:r>
                  <a:rPr lang="zh-CN" altLang="en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利用几何矩阵正则化优化：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1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zh-CN" altLang="en-US" sz="2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AD5A49-2B4B-4F84-17CC-D2360ED07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23121" cy="4351338"/>
              </a:xfrm>
              <a:blipFill>
                <a:blip r:embed="rId2"/>
                <a:stretch>
                  <a:fillRect l="-690" t="-1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30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3BD91C-3A0C-530B-A2CC-6485FD7C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模型与实验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D33EA3-FEE3-1ECF-C019-E7AD87599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561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3FE1E-86D9-3123-A31D-FE195C3F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Model: J1-J2 Heisenberg Chain</a:t>
            </a:r>
            <a:endParaRPr kumimoji="1" lang="zh-CN" altLang="en-US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1BFEA1-A267-4D83-E00F-32C724D169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26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模型哈密顿量</a:t>
                </a:r>
                <a:r>
                  <a:rPr lang="zh-CN" altLang="en-US" sz="26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6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sz="2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2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2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最近邻相互作用</a:t>
                </a:r>
                <a:endParaRPr lang="en-US" altLang="zh-CN" sz="2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200" baseline="-25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次近邻相互作用，定义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altLang="zh-CN" sz="22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altLang="zh-CN" sz="22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sz="2200" baseline="-25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CN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zh-CN" altLang="en-US" sz="26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系统的相图</a:t>
                </a:r>
                <a:r>
                  <a:rPr lang="zh-CN" altLang="en-US" sz="26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6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0.2411</m:t>
                    </m:r>
                  </m:oMath>
                </a14:m>
                <a:r>
                  <a:rPr lang="zh-CN" altLang="en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" altLang="zh-CN" sz="2200" dirty="0" err="1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Luttinger</a:t>
                </a:r>
                <a:r>
                  <a:rPr lang="en" altLang="zh-CN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液体相</a:t>
                </a:r>
                <a:endParaRPr lang="en-US" altLang="zh-CN" sz="2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altLang="zh-CN" sz="2200" dirty="0" smtClean="0"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rPr>
                      <m:t>0.5294</m:t>
                    </m:r>
                  </m:oMath>
                </a14:m>
                <a:r>
                  <a:rPr lang="zh-CN" altLang="en-US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：配对键固体 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" altLang="zh-CN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VBS) </a:t>
                </a:r>
                <a:r>
                  <a:rPr lang="zh-CN" altLang="en-US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相</a:t>
                </a:r>
                <a:endParaRPr lang="en-US" altLang="zh-CN" sz="2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非共线螺旋相</a:t>
                </a:r>
                <a:endParaRPr kumimoji="1" lang="zh-CN" altLang="en-US" sz="2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1BFEA1-A267-4D83-E00F-32C724D169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13372" b="-2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63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7A39BA-72CB-5FC2-6527-E8CA9C58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实验设置</a:t>
            </a:r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9B435C-5998-A73E-5779-7D1D83DC0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4303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系统配置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4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系统大小：</a:t>
                </a:r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N=20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和 </a:t>
                </a:r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N=24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total spin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000" baseline="30000" dirty="0" err="1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= 0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，动量 </a:t>
                </a:r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k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和自旋反演 </a:t>
                </a:r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z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神经网络架构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4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前馈神经网络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FFNN)</a:t>
                </a:r>
                <a:r>
                  <a:rPr lang="zh-CN" altLang="e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3-4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层隐藏层。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隐藏神经元比率：</a:t>
                </a:r>
                <a:r>
                  <a:rPr lang="el-GR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α=2</a:t>
                </a:r>
                <a:r>
                  <a:rPr lang="zh-CN" altLang="el-GR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隐藏层到物理层比例）。</a:t>
                </a:r>
                <a:endParaRPr lang="en-US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关键指标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</a:p>
              <a:p>
                <a:pPr marL="742950" lvl="1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收敛步数与精度对比。</a:t>
                </a:r>
              </a:p>
              <a:p>
                <a:pPr marL="742950" lvl="1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误差测量：相对能量误差 ：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e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lvl="1">
                  <a:lnSpc>
                    <a:spcPct val="11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/>
                <a:endParaRPr lang="en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9B435C-5998-A73E-5779-7D1D83DC0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43037"/>
              </a:xfrm>
              <a:blipFill>
                <a:blip r:embed="rId2"/>
                <a:stretch>
                  <a:fillRect l="-844" t="-1282" b="-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03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6A2DB-1C3F-D6F2-EE01-65C00325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结果对比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A3557-310E-BBBE-CD3E-C03E322E7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8737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FC6A4-DC41-0543-130E-027F02BD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结果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——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基态能量</a:t>
            </a:r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912D116-470F-3A60-7166-2A7BFA8D7B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收敛性比较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</a:p>
              <a:p>
                <a:pPr marL="742950" lvl="1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对称 </a:t>
                </a:r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NQS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的收敛速度更快，精度更高。</a:t>
                </a:r>
              </a:p>
              <a:p>
                <a:pPr marL="742950" lvl="1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与 </a:t>
                </a:r>
                <a:r>
                  <a:rPr lang="en" altLang="zh-CN" sz="2000" dirty="0" err="1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NetKet</a:t>
                </a:r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基准相比，能量误差降低了两个数量级</a:t>
                </a:r>
                <a:r>
                  <a:rPr lang="zh-CN" altLang="en-US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zh-CN" altLang="en-US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能量优化曲线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：</a:t>
                </a:r>
              </a:p>
              <a:p>
                <a:pPr marL="742950" lvl="1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系统大小 </a:t>
                </a:r>
                <a14:m>
                  <m:oMath xmlns:m="http://schemas.openxmlformats.org/officeDocument/2006/math"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zh-CN" altLang="e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参数 </a:t>
                </a:r>
                <a14:m>
                  <m:oMath xmlns:m="http://schemas.openxmlformats.org/officeDocument/2006/math"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=0.7 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和 </a:t>
                </a:r>
                <a14:m>
                  <m:oMath xmlns:m="http://schemas.openxmlformats.org/officeDocument/2006/math"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" altLang="zh-CN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marL="742950" lvl="1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在相同超参数下，对称 </a:t>
                </a:r>
                <a:r>
                  <a:rPr lang="en" altLang="zh-CN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NQS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显示出显著优势。</a:t>
                </a:r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912D116-470F-3A60-7166-2A7BFA8D7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1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37B8767-DBDB-E78E-D6DA-79C272E0C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353" y="1492250"/>
            <a:ext cx="35814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3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1BB17D5-D314-C86A-A52A-A2D178EB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666" y="267418"/>
            <a:ext cx="3320168" cy="39595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51CE905-672D-604A-92D4-8BB29E4B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结果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——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低能色散关系</a:t>
            </a:r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D9FC30-81AB-ED9C-7727-F920E4A0D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能量色散关系</a:t>
            </a:r>
            <a:r>
              <a:rPr lang="zh-CN" altLang="en-US" sz="24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系统大小：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N=</a:t>
            </a:r>
            <a:r>
              <a:rPr lang="en-US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和 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N=24</a:t>
            </a:r>
            <a:r>
              <a:rPr lang="zh-CN" altLang="e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比较</a:t>
            </a:r>
            <a:r>
              <a:rPr lang="en" altLang="zh-CN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" altLang="zh-CN" sz="2000" baseline="30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z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=0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" altLang="zh-CN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" altLang="zh-CN" sz="2000" baseline="30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z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=1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区域</a:t>
            </a:r>
            <a:r>
              <a:rPr lang="zh-CN" altLang="e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结果</a:t>
            </a:r>
            <a:r>
              <a:rPr lang="zh-CN" altLang="en-US" sz="24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在动量 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k=</a:t>
            </a:r>
            <a:r>
              <a:rPr lang="en-US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和 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k=</a:t>
            </a:r>
            <a:r>
              <a:rPr lang="el-GR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π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处，能隙较大时，计算精度得到了提升。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altLang="zh-CN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" altLang="zh-CN" sz="2000" baseline="30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z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=0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的精度比 </a:t>
            </a:r>
            <a:r>
              <a:rPr lang="en" altLang="zh-CN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" altLang="zh-CN" sz="2000" baseline="30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z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=1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高一个数量级。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关键图表</a:t>
            </a:r>
            <a:r>
              <a:rPr lang="zh-CN" altLang="en-US" sz="24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能量误差随动量 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 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的变化关系图。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426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8A87D9-1DDE-33C3-0B88-08CA42CC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结论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56BBB-D40F-6302-1E32-24BFE3F6C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对称性减少变分空间</a:t>
            </a:r>
            <a:r>
              <a:rPr lang="zh-CN" altLang="en-US" sz="24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提高计算效率和基态模拟精度。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zh-CN" altLang="en-US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低能色散关系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对称 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NQS 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结果与精确解高度一致。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000" baseline="30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z</a:t>
            </a:r>
            <a:r>
              <a:rPr lang="en-US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=0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表现更优。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en-US" altLang="zh-CN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zh-CN" altLang="en-US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003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C56677-EB7E-95F5-56C1-15C15104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NQS</a:t>
            </a:r>
            <a:r>
              <a: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（神经网络量子态）是什么？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A7B9D2-0A5D-53E9-4E70-544B76F0C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背景：</a:t>
                </a:r>
                <a:endParaRPr lang="zh-CN" altLang="en-US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zh-CN" altLang="en-US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在量子多体系统中，波函数是描述系统状态的基础，但随着系统规模增加，直接表示波函数的复杂度会呈指数增长。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zh-CN" altLang="en-US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传统方法在高维系统中面临计算瓶颈，难以有效处理复杂纠缠态。</a:t>
                </a:r>
                <a:endParaRPr lang="en-US" altLang="zh-CN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" altLang="zh-CN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NQS </a:t>
                </a:r>
                <a:r>
                  <a:rPr lang="zh-CN" altLang="en-US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的概念：</a:t>
                </a:r>
                <a:endParaRPr lang="zh-CN" altLang="en-US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" altLang="zh-CN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NQS </a:t>
                </a:r>
                <a:r>
                  <a:rPr lang="zh-CN" altLang="en-US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使用神经网络来表示量子态波函数，通过参数化建模，逼近波函数的幅值和相位。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zh-CN" altLang="en-US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这种方法用神经网络的强大非线性能力代替传统的波函数表示方式。</a:t>
                </a:r>
                <a:endParaRPr lang="en-US" altLang="zh-CN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altLang="zh-CN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" altLang="zh-CN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NQS </a:t>
                </a:r>
                <a:r>
                  <a:rPr lang="zh-CN" altLang="en-US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的原理：</a:t>
                </a:r>
                <a:endParaRPr lang="zh-CN" altLang="en-US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zh-CN" altLang="en-US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波函数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被分解为幅值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" altLang="zh-CN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和相位</a:t>
                </a:r>
                <a:r>
                  <a:rPr lang="zh-CN" altLang="en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这两部分由神经网络建模。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zh-CN" altLang="en-US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神经网络的参数通过优化过程训练，使其最小化能量或其他物理目标。</a:t>
                </a:r>
              </a:p>
              <a:p>
                <a:pPr lvl="1">
                  <a:lnSpc>
                    <a:spcPct val="110000"/>
                  </a:lnSpc>
                </a:pPr>
                <a:endParaRPr lang="zh-CN" altLang="en-US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A7B9D2-0A5D-53E9-4E70-544B76F0C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326" r="-1206" b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654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ECD9C-5905-CEA0-E385-797E4305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展望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0164D-E313-C1B4-2B38-E43883D22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方法的扩展</a:t>
            </a:r>
            <a:r>
              <a:rPr lang="zh-CN" altLang="en-US" sz="24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推广到二维和三维量子系统。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引入更多复杂对称性，如 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SU(2) 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自旋对称性。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endParaRPr lang="zh-CN" altLang="en-US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结合现代技术</a:t>
            </a:r>
            <a:r>
              <a:rPr lang="zh-CN" altLang="en-US" sz="24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结合图神经网络 </a:t>
            </a:r>
            <a:r>
              <a:rPr lang="en-US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GNN) 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和 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Transformer 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架构。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并行优化算法，提高计算效率。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endParaRPr lang="zh-CN" altLang="en-US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实际应用</a:t>
            </a:r>
            <a:r>
              <a:rPr lang="zh-CN" altLang="en-US" sz="24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研究量子相变、激发态性质和时间演化。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应用于高温超导和量子磁性材料等前沿问题。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233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A24B2-8F6D-5315-1CA5-A9E70D12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与传统的强关联方法相比（以</a:t>
            </a:r>
            <a:r>
              <a:rPr kumimoji="1"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MPS</a:t>
            </a:r>
            <a:r>
              <a: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为例）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03D4F3-D678-7B03-DA1E-B26C3B9BCD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65738"/>
                <a:ext cx="10832869" cy="4727137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34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MPS</a:t>
                </a:r>
                <a:r>
                  <a:rPr lang="zh-CN" altLang="en-US" sz="34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的特点与局限</a:t>
                </a:r>
                <a:endParaRPr lang="en-US" altLang="zh-CN" sz="3400" b="1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zh-CN" altLang="en-US" sz="3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基于线性方程求解：适合低维量子系统，但在高维系统中计算易成为瓶颈。</a:t>
                </a:r>
                <a:endParaRPr lang="en-US" altLang="zh-CN" sz="3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zh-CN" altLang="en-US" sz="3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精度与计算量权衡：提升精度需增大 </a:t>
                </a:r>
                <a:r>
                  <a:rPr lang="en" altLang="zh-CN" sz="3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bond dimension</a:t>
                </a:r>
                <a:r>
                  <a:rPr lang="zh-CN" altLang="en" sz="3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3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计算成本显著增加。</a:t>
                </a:r>
                <a:endParaRPr lang="en-US" altLang="zh-CN" sz="3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zh-CN" altLang="en-US" sz="3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受限于面积律：善于描述低维系统中的局部纠缠，对复杂系统表现欠佳。</a:t>
                </a:r>
                <a:endParaRPr lang="en-US" altLang="zh-CN" sz="3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b="0" dirty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sz="3200" b="0" dirty="0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sz="3200" b="0" i="1" dirty="0"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 lang="en-US" altLang="zh-CN" sz="3200" b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0" i="1" dirty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m:rPr>
                          <m:sty m:val="p"/>
                        </m:rPr>
                        <a:rPr lang="en-US" altLang="zh-CN" sz="3200" b="0" i="1" dirty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sz="3200" b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" altLang="zh-CN" sz="38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NQS </a:t>
                </a:r>
                <a:r>
                  <a:rPr lang="zh-CN" altLang="en-US" sz="38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的特点和优势</a:t>
                </a:r>
                <a:endParaRPr lang="en-US" altLang="zh-CN" sz="3800" b="1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zh-CN" altLang="en-US" sz="3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非线性表达能力：具备强大的表示能力，适应复杂问题。</a:t>
                </a:r>
                <a:endParaRPr lang="en-US" altLang="zh-CN" sz="3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zh-CN" altLang="en-US" sz="3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自动微分支持：工业工具（如 </a:t>
                </a:r>
                <a:r>
                  <a:rPr lang="en" altLang="zh-CN" sz="3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TensorFlow/</a:t>
                </a:r>
                <a:r>
                  <a:rPr lang="en" altLang="zh-CN" sz="3200" dirty="0" err="1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PyTorch</a:t>
                </a:r>
                <a:r>
                  <a:rPr lang="zh-CN" altLang="en" sz="3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3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便捷处理梯度计算。</a:t>
                </a:r>
                <a:endParaRPr lang="en-US" altLang="zh-CN" sz="32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zh-CN" altLang="en-US" sz="32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无面积律限制：适合高维系统，不受面积律限制（除非强约束）。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endParaRPr lang="en-US" altLang="zh-CN" sz="3200" b="1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3200" b="1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特别指出：虽然参数较多会导致优化较慢，但可以通过引入对称性或其他方法（如生成式网络）来缓解优化难题。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03D4F3-D678-7B03-DA1E-B26C3B9BCD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65738"/>
                <a:ext cx="10832869" cy="4727137"/>
              </a:xfrm>
              <a:blipFill>
                <a:blip r:embed="rId2"/>
                <a:stretch>
                  <a:fillRect l="-702" t="-1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2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88820-F1A7-99E2-B589-91319A67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其他相关神经网络方法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1B9013-F51E-F1AC-7D06-2437A92BF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072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BB9B8-CA30-7E06-E26E-DB395473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GCNN</a:t>
            </a:r>
            <a:r>
              <a:rPr kumimoji="1" lang="zh-CN" altLang="en-US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群卷积神经网络</a:t>
            </a:r>
            <a:r>
              <a:rPr kumimoji="1" lang="zh-CN" altLang="en-US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952349-0AE9-FA45-4EFD-4EC5FE9C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535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4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定义</a:t>
            </a:r>
            <a:endParaRPr kumimoji="1" lang="en-US" altLang="zh-CN" sz="31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利用对称群（如旋转、平移或翻转）显式建模的卷积网络扩展。</a:t>
            </a:r>
            <a:endParaRPr kumimoji="1"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4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优点</a:t>
            </a:r>
            <a:r>
              <a:rPr kumimoji="1" lang="en-US" altLang="zh-CN" sz="31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	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充分利用对称性建模，降低样本需求，特别适合小样本学习。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权值共享程度高，不增加参数数量情况下提升网络表现力。</a:t>
            </a:r>
          </a:p>
          <a:p>
            <a:pPr lvl="1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对平移、反射和旋转等生成的对称群具有等变性。</a:t>
            </a:r>
            <a:endParaRPr kumimoji="1"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4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缺点</a:t>
            </a:r>
            <a:endParaRPr kumimoji="1" lang="en-US" altLang="zh-CN" sz="2400" b="1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计算复杂度：卷积核大小随着对称群元素数量增加而增加。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存储需求增加：需要更多的存储资源保存扩展的特征映射。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设计需权衡对称性捕捉能力与计算资源消耗。</a:t>
            </a: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996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D3EE8-3B4F-B367-618D-571B436EF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9607" cy="132556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基于</a:t>
            </a:r>
            <a:r>
              <a:rPr lang="en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SU(2)</a:t>
            </a:r>
            <a:r>
              <a:rPr lang="zh-CN" altLang="en-US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对称性的</a:t>
            </a:r>
            <a:r>
              <a:rPr lang="en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RBM</a:t>
            </a:r>
            <a:r>
              <a:rPr lang="zh-CN" altLang="en-US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方法</a:t>
            </a:r>
            <a:endParaRPr kumimoji="1" lang="zh-CN" altLang="en-US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784173-FC9B-9AA0-8583-B16425667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耦合基构造：通过 </a:t>
            </a:r>
            <a:r>
              <a:rPr lang="en" altLang="zh-CN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Clebsch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-Gordan 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系数逐步耦合，得到总角动量 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J 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和投影 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" altLang="zh-CN" sz="2000" baseline="-25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J</a:t>
            </a:r>
            <a:r>
              <a:rPr lang="zh-CN" altLang="e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RBM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表示：中间角动量变量 </a:t>
            </a:r>
            <a:r>
              <a:rPr lang="en" altLang="zh-CN" sz="2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j</a:t>
            </a:r>
            <a:r>
              <a:rPr lang="en" altLang="zh-CN" sz="2000" baseline="-25000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作为输入，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RBM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建模波函数系数。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优化：变分原理最小化能量，优化波函数展开系数。</a:t>
            </a:r>
            <a:endParaRPr kumimoji="1"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kumimoji="1"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缺点：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高维系统中耦合过程复杂化。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RBM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优化耗费计算资源，需改进优化算法。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优点：计算效率高，适用于复杂自旋系统。模型灵活，适用于多种对称性（如任意子系统）。</a:t>
            </a:r>
            <a:endParaRPr kumimoji="1" lang="zh-CN" altLang="en-US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15673D-3A5A-B2C1-3853-98941582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142" y="4566744"/>
            <a:ext cx="4927600" cy="9779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3179AA3-6745-0EAD-23F8-ED210225CF07}"/>
              </a:ext>
            </a:extLst>
          </p:cNvPr>
          <p:cNvSpPr txBox="1"/>
          <p:nvPr/>
        </p:nvSpPr>
        <p:spPr>
          <a:xfrm>
            <a:off x="3668110" y="46665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204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057B4-5EA1-844F-8C3D-209AEEAB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对称基：动机与概念</a:t>
            </a:r>
            <a:endParaRPr kumimoji="1" lang="zh-CN" altLang="en-US" b="1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F2153E-6DAE-9C66-F55C-C43B75379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背景：</a:t>
            </a:r>
            <a:endParaRPr lang="zh-CN" altLang="en-US" sz="24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在量子多体系统中，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Hilbert 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空间维度随系统规模呈指数增长，这是数值模拟的主要瓶颈。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为了提升计算效率，我们可以利用物理系统的对称性，将波函数限制在对称的子空间中。</a:t>
            </a:r>
          </a:p>
          <a:p>
            <a:pPr>
              <a:lnSpc>
                <a:spcPct val="100000"/>
              </a:lnSpc>
            </a:pPr>
            <a:endParaRPr lang="en-US" altLang="zh-CN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altLang="zh-CN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核心思想：</a:t>
            </a:r>
            <a:endParaRPr lang="zh-CN" altLang="en-US" sz="24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对称基的目标是将 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Hilbert 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空间分块，构造出正交的子空间。</a:t>
            </a:r>
          </a:p>
          <a:p>
            <a:pPr lvl="1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子空间的划分基于对称性（如平移、自旋反转、镜像对称），从而减少冗余信息。</a:t>
            </a:r>
          </a:p>
          <a:p>
            <a:pPr>
              <a:lnSpc>
                <a:spcPct val="100000"/>
              </a:lnSpc>
            </a:pPr>
            <a:endParaRPr lang="zh-CN" altLang="en-US" dirty="0"/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D02C6A-CD48-A5EB-EA0E-9158F2AA9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3429000"/>
            <a:ext cx="493703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2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06331-CA21-F52A-CB3B-BB16C63E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对称基的构造步骤</a:t>
            </a:r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9363DF-C7E3-BCFA-851D-65332F10C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定义原始基（伊辛基）：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从完整的 </a:t>
            </a:r>
            <a:r>
              <a:rPr lang="en" altLang="zh-CN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Hilbert 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空间选取基态作为原始基。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施加对称算符：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利用对称算符生成等价态。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线性组合与正交化：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对生成的等价态进行线性组合，得到对称基本征态，并规范化处理。</a:t>
            </a: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投影到对称基：</a:t>
            </a:r>
            <a:r>
              <a:rPr lang="zh-CN" altLang="en-US" sz="2000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将哈密顿量投影到这些正交的对称基上，简化计算。</a:t>
            </a:r>
            <a:endParaRPr kumimoji="1" lang="zh-CN" altLang="en-US" sz="2000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8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7814EB-5C01-8243-64A1-F25B4569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平移对称性的实现：一个例子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247B36C-9DB8-FA5C-B925-DFA942080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kumimoji="1"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平移算符作用在伊辛基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kumimoji="1"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kumimoji="1" lang="zh-CN" altLang="en-US" sz="20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r>
                  <a:rPr kumimoji="1"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生成等价态</a:t>
                </a:r>
                <a:endParaRPr lang="en-US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将这些等价态线性组合成为态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</a:rPr>
                  <a:t>，并归一化</a:t>
                </a:r>
                <a:endParaRPr lang="en-US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kumimoji="1" lang="en-US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kumimoji="1" lang="en-US" altLang="zh-CN" sz="2000" dirty="0">
                  <a:latin typeface="Times New Roman" panose="02020603050405020304" pitchFamily="18" charset="0"/>
                  <a:ea typeface="SimHei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 sz="200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改写哈密顿量矩阵元</a:t>
                </a:r>
                <a:endParaRPr lang="en-US" altLang="zh-CN" sz="2000" dirty="0"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kumimoji="1" lang="en-US" altLang="zh-CN" dirty="0"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247B36C-9DB8-FA5C-B925-DFA942080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0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4588F1A6-61B7-D29F-E117-AE9FB2BED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3827" y="3069000"/>
            <a:ext cx="3048000" cy="720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5A1BA160-20D7-6E31-695A-729CADE52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4792" y="3069000"/>
            <a:ext cx="1320000" cy="72000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BEF60E44-3057-607F-2456-EAC3E0084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1827" y="4262981"/>
            <a:ext cx="5411613" cy="720000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2FF5FF66-D329-1354-950B-4F9946C96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45345" y="4262981"/>
            <a:ext cx="26709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12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30698</TotalTime>
  <Words>1447</Words>
  <Application>Microsoft Macintosh PowerPoint</Application>
  <PresentationFormat>宽屏</PresentationFormat>
  <Paragraphs>161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等线 Light</vt:lpstr>
      <vt:lpstr>SimHei</vt:lpstr>
      <vt:lpstr>Xingkai SC Light</vt:lpstr>
      <vt:lpstr>Arial</vt:lpstr>
      <vt:lpstr>Cambria Math</vt:lpstr>
      <vt:lpstr>Times New Roman</vt:lpstr>
      <vt:lpstr>Office 主题​​</vt:lpstr>
      <vt:lpstr>NQS在量子多体系统中的应用:对称的神经网络态</vt:lpstr>
      <vt:lpstr>NQS（神经网络量子态）是什么？</vt:lpstr>
      <vt:lpstr>与传统的强关联方法相比（以MPS为例）</vt:lpstr>
      <vt:lpstr>其他相关神经网络方法</vt:lpstr>
      <vt:lpstr>GCNN（群卷积神经网络）</vt:lpstr>
      <vt:lpstr>基于SU(2)对称性的RBM方法</vt:lpstr>
      <vt:lpstr>1、对称基：动机与概念</vt:lpstr>
      <vt:lpstr>对称基的构造步骤</vt:lpstr>
      <vt:lpstr>平移对称性的实现：一个例子</vt:lpstr>
      <vt:lpstr>对称基的优势：更高效、更精准</vt:lpstr>
      <vt:lpstr>2、波函数参数化</vt:lpstr>
      <vt:lpstr>3、优化过程</vt:lpstr>
      <vt:lpstr>模型与实验</vt:lpstr>
      <vt:lpstr>Model: J1-J2 Heisenberg Chain</vt:lpstr>
      <vt:lpstr>实验设置</vt:lpstr>
      <vt:lpstr>结果对比</vt:lpstr>
      <vt:lpstr>结果——基态能量</vt:lpstr>
      <vt:lpstr>结果——低能色散关系</vt:lpstr>
      <vt:lpstr>结论</vt:lpstr>
      <vt:lpstr>展望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NQS在量子多体系统中的应用</dc:title>
  <dc:creator>帅廷 鲍</dc:creator>
  <cp:lastModifiedBy>帅廷 鲍</cp:lastModifiedBy>
  <cp:revision>8</cp:revision>
  <dcterms:created xsi:type="dcterms:W3CDTF">2024-12-18T06:49:16Z</dcterms:created>
  <dcterms:modified xsi:type="dcterms:W3CDTF">2025-01-10T05:03:07Z</dcterms:modified>
</cp:coreProperties>
</file>