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85" r:id="rId2"/>
    <p:sldId id="333" r:id="rId3"/>
    <p:sldId id="334" r:id="rId4"/>
    <p:sldId id="335" r:id="rId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袁 铭宽" initials="袁" lastIdx="1" clrIdx="0">
    <p:extLst>
      <p:ext uri="{19B8F6BF-5375-455C-9EA6-DF929625EA0E}">
        <p15:presenceInfo xmlns:p15="http://schemas.microsoft.com/office/powerpoint/2012/main" userId="dbb33777b94f8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4B4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2" autoAdjust="0"/>
    <p:restoredTop sz="96884" autoAdjust="0"/>
  </p:normalViewPr>
  <p:slideViewPr>
    <p:cSldViewPr snapToGrid="0">
      <p:cViewPr varScale="1">
        <p:scale>
          <a:sx n="111" d="100"/>
          <a:sy n="111" d="100"/>
        </p:scale>
        <p:origin x="144" y="5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427B197-C74C-4751-9DCC-277ABE473D8C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DDFEB8F-E84B-4B5C-8F6C-260750D73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1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27B5C-C8BD-FC6B-0862-C3E7391D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706983B-2A04-3DC2-99AD-208720F24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FB8AB2-F13C-2F68-DF55-6B6389267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FB9AD1-0903-8BED-49DA-8FF548990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24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8D798-0FBA-3625-455F-14C59E179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A1C240-59E0-4E1F-2645-D8648B458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117BC6-3C15-766F-C914-1508D1EE3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DC079F-8427-F66A-6F67-8D389EF7A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22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90FD7-C560-A93C-A15F-89D68EF64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3D8932A-045B-45BB-BC64-5A5684059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264AC2-138D-2E9A-0BFA-851C586B1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BAF54A-D9F5-9E99-B67D-B7C4FC14C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98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59570-CEBD-4F25-A678-7C177301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84F8B2-B312-41D2-BCC8-B4338426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BFE3C-B88F-4523-A3AB-EAB20F3C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4BC-8E4F-4FE4-BFD7-200BC8CEA736}" type="datetime1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FA361-30F1-4512-B974-0EF791AB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7713C-B1BF-4B8B-BF06-E7B928B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110B47-3E1E-4468-A807-0BF869AF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F59263-DDAC-4EC6-9F1D-F2685B95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18701F-8429-47B7-9330-2AE766DE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754-C4C0-407A-8888-4BB9B0CF73E5}" type="datetime1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267C3E-3462-4F9C-A04D-3DACA4C2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DD5DAC-28B0-4E11-92EE-11EAF4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6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71FBF9-4A57-4DED-99DB-924042396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48DFA8-BA53-47E1-B428-15B54D7F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FD761-39A2-4070-9885-62E92307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30A-D902-48CE-9076-642DF5632E77}" type="datetime1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70B9F-8C62-43F6-85AD-F782C2FB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A3885-B630-401E-8190-2E5E63E5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9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基本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6AE4D98B-EEB8-4871-8410-EE8DA11F8027}"/>
              </a:ext>
            </a:extLst>
          </p:cNvPr>
          <p:cNvSpPr/>
          <p:nvPr userDrawn="1"/>
        </p:nvSpPr>
        <p:spPr>
          <a:xfrm>
            <a:off x="0" y="0"/>
            <a:ext cx="12191999" cy="687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C37C925-7F11-4213-9C2F-3709D956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5991497" cy="6879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0A8846-4613-4A3F-978C-224167A1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C797EB-5A30-4A05-920C-677EEA9AFC9C}" type="datetime1">
              <a:rPr lang="zh-CN" altLang="en-US" smtClean="0"/>
              <a:t>2025/1/6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88DF66-C341-4663-B6DB-64FCB332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17" y="6486984"/>
            <a:ext cx="6670765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3401AE-BF14-42DE-A0D6-BB2202AE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1383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E355D6-1919-46D9-8715-8F94F31CF0E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575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27C40-A608-483F-9210-C3B41BEB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A5F293-6A96-4203-8807-0263C583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2DCC2-0B50-42CF-9410-9C667123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BFA7-F984-4B32-AD84-0D31000BEC4E}" type="datetime1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70751-BB2E-4683-B5C6-C4352C1F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51C88-BFDF-4213-8162-6CB892EF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52CF2-0D52-4FC1-A6DC-AE36CFEE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08DC9F-BD8F-453C-8157-D483A88F9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80D5C1-BF62-4C72-9C80-460524C6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4AF1-0147-4174-AA7C-1246CD2E52EE}" type="datetime1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27FCF-BD3F-43DA-8162-63F5EF75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5ED73D-9448-44EF-8D0A-4910474C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69B34-9BAD-4EC4-947E-D40F7B81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EB621-BFAC-4EA3-8B97-DD471974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37D15A-A910-44D2-80BE-F9CF71FAA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2389A7-5D99-468B-A322-B93FAA9E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EA4E-65FC-4779-BFEA-4FBA9893207B}" type="datetime1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5B8E6-41DC-4CE0-B5E0-0A87D20C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91ACC-A41B-499D-9B08-408F7336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0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06EC6-47C9-41B5-9BDB-03B8A96D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DA4B86-2866-41BB-B014-5B64FBDB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955BC0-647C-47AF-9FCE-4F6E4EFD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A49955-4F65-4537-BD64-839D171C4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72D95D-A917-48DB-8C10-B384E7F49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9B9B6C-930F-4D79-81F9-B00E2B4A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D5BF-F681-4BD2-82E8-8F411A2E19BD}" type="datetime1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883018-ABE3-493E-808F-C3454F47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471EF6-FF43-4B64-93BB-5FD555A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6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6D948-E807-4AD1-895B-C9FC1A31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8E4F7E-4272-4858-8ED6-444DCCBC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168-ECD3-4FC1-B98F-B7AB7E6543D3}" type="datetime1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09143A-B810-45EB-B4ED-FF7AB0BE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4823B6-5471-473D-954E-84298B7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9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C0E435-46CF-4C33-91BD-D238FBCE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30DE-02D0-4F8D-AAEE-6F8811AC31F1}" type="datetime1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368C33-D9A0-419A-B853-FBD58C12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3D06E4-38A7-4F78-A2A6-EFD3A0CE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E2B32-18F3-4466-AEFE-007C371E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BB16B-5072-4E5B-A807-D99E5FA8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C05D69-58A4-4423-83C5-4454E777A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B988D-16C7-475B-8F62-CDEF2C37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9C5-682F-49CC-BDA7-27B91576B87C}" type="datetime1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C3FC8A-A361-4A78-A191-885617DA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754AD3-AC73-4A7D-8D7F-124E63DC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EC7EB-A82F-4CB6-A6BD-96E64335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180100-1AE8-4A03-922E-DC785DDF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56DC35-1756-4D84-AE30-13FBF6E1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CB8785-E22A-47E7-A0D9-12088BFC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1DA2-8676-4E1B-BA77-A1745AAA34F0}" type="datetime1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03BB5-682A-4692-9483-AF01B4CC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EC9C5A-11AD-42F1-B696-360AF8C6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07E9F6-890C-42B2-9908-3EC521C9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40D963-0555-43DA-9D08-4831ED6F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7349E0-D41E-46ED-9184-DA1E92A62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FD64-8A42-4EF3-BB92-613A2ECEE5B7}" type="datetime1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0D96A-75D4-4DB1-B220-4F7F762FF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35F65-0C67-4AC2-BDAC-3B5DA40B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9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ihep.ac.cn/yuanmk/mpt2321_readou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F18B2225-6B60-414B-B9D2-A5A9F928969F}"/>
              </a:ext>
            </a:extLst>
          </p:cNvPr>
          <p:cNvSpPr/>
          <p:nvPr/>
        </p:nvSpPr>
        <p:spPr>
          <a:xfrm>
            <a:off x="0" y="1395983"/>
            <a:ext cx="12192000" cy="2388235"/>
          </a:xfrm>
          <a:custGeom>
            <a:avLst/>
            <a:gdLst/>
            <a:ahLst/>
            <a:cxnLst/>
            <a:rect l="l" t="t" r="r" b="b"/>
            <a:pathLst>
              <a:path w="12192000" h="2388235">
                <a:moveTo>
                  <a:pt x="12192000" y="0"/>
                </a:moveTo>
                <a:lnTo>
                  <a:pt x="0" y="0"/>
                </a:lnTo>
                <a:lnTo>
                  <a:pt x="0" y="2388107"/>
                </a:lnTo>
                <a:lnTo>
                  <a:pt x="12192000" y="2388107"/>
                </a:lnTo>
                <a:lnTo>
                  <a:pt x="12192000" y="0"/>
                </a:lnTo>
                <a:close/>
              </a:path>
            </a:pathLst>
          </a:custGeom>
          <a:solidFill>
            <a:srgbClr val="297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5F42D-6819-463A-8832-D1B2F3FE2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618" y="1898011"/>
            <a:ext cx="10658764" cy="1180458"/>
          </a:xfrm>
        </p:spPr>
        <p:txBody>
          <a:bodyPr>
            <a:norm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22680" algn="l"/>
              </a:tabLst>
            </a:pPr>
            <a:r>
              <a:rPr lang="en-US" altLang="zh-CN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MPT2321</a:t>
            </a:r>
            <a:r>
              <a:rPr lang="zh-CN" altLang="en-US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readout electronics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6175B-4EC8-4E69-9841-39B15385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9531"/>
            <a:ext cx="9144000" cy="2388234"/>
          </a:xfrm>
        </p:spPr>
        <p:txBody>
          <a:bodyPr>
            <a:noAutofit/>
          </a:bodyPr>
          <a:lstStyle/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Ming-Kuan Yuan</a:t>
            </a:r>
          </a:p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Fudan University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endParaRPr lang="en-US" altLang="zh-CN" sz="1200" spc="-5" dirty="0">
              <a:latin typeface="Times New Roman" panose="02020603050405020304"/>
              <a:cs typeface="Times New Roman" panose="02020603050405020304"/>
            </a:endParaRP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2025.1.6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CEPC MUON </a:t>
            </a:r>
            <a:r>
              <a:rPr lang="en-US" altLang="zh-CN" spc="-5" dirty="0" err="1">
                <a:latin typeface="Times New Roman" panose="02020603050405020304"/>
                <a:cs typeface="Times New Roman" panose="02020603050405020304"/>
              </a:rPr>
              <a:t>RefTDR</a:t>
            </a: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 weekly report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ED05ED-8D6F-4290-A873-B6C6F0D71D4F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DC0F3E-87CC-4462-9E60-F4166641FD6E}" type="datetime1">
              <a:rPr lang="zh-CN" altLang="en-US" smtClean="0"/>
              <a:pPr/>
              <a:t>2025/1/6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FFDDF4D-7A9B-4614-9943-6B0BC37F8CE9}"/>
              </a:ext>
            </a:extLst>
          </p:cNvPr>
          <p:cNvSpPr txBox="1">
            <a:spLocks/>
          </p:cNvSpPr>
          <p:nvPr/>
        </p:nvSpPr>
        <p:spPr>
          <a:xfrm>
            <a:off x="2743200" y="6492875"/>
            <a:ext cx="67056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mkyuan23@m.fudan.edu.cn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D0B83D1-C8E2-4F14-9E45-F4A07E6342DE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E355D6-1919-46D9-8715-8F94F31CF0E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D16CD1B-4793-A50B-0A56-2F150F07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26D17C-376A-4F3E-CEC2-9BB6AC9CA406}"/>
              </a:ext>
            </a:extLst>
          </p:cNvPr>
          <p:cNvSpPr txBox="1"/>
          <p:nvPr/>
        </p:nvSpPr>
        <p:spPr>
          <a:xfrm>
            <a:off x="8419605" y="6068710"/>
            <a:ext cx="34611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hlinkClick r:id="rId3"/>
              </a:rPr>
              <a:t>yuanmk@mail2.sysu.edu.cn / MPT2321_readout · GitLab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964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5"/>
    </mc:Choice>
    <mc:Fallback xmlns="">
      <p:transition spd="slow" advTm="138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A7EB-8B8F-C3B0-DA5B-1F5C17D8B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BE7127-7C6E-F383-2022-AA4C90FE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6923314" cy="687977"/>
          </a:xfrm>
        </p:spPr>
        <p:txBody>
          <a:bodyPr/>
          <a:lstStyle/>
          <a:p>
            <a:r>
              <a:rPr lang="zh-CN" altLang="en-US" dirty="0"/>
              <a:t>多通道问题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657A4C0-34BD-4633-0451-2B756B56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2025/1/6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D8167F-E083-1239-09BD-FEED799AF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D0F4ED27-FCFE-D3D3-29FF-04EC8B37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700497F-6DD9-F752-1A8F-7E172CD8C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416366"/>
              </p:ext>
            </p:extLst>
          </p:nvPr>
        </p:nvGraphicFramePr>
        <p:xfrm>
          <a:off x="5362832" y="1665526"/>
          <a:ext cx="6384328" cy="352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041">
                  <a:extLst>
                    <a:ext uri="{9D8B030D-6E8A-4147-A177-3AD203B41FA5}">
                      <a16:colId xmlns:a16="http://schemas.microsoft.com/office/drawing/2014/main" val="2207564197"/>
                    </a:ext>
                  </a:extLst>
                </a:gridCol>
                <a:gridCol w="798041">
                  <a:extLst>
                    <a:ext uri="{9D8B030D-6E8A-4147-A177-3AD203B41FA5}">
                      <a16:colId xmlns:a16="http://schemas.microsoft.com/office/drawing/2014/main" val="3988319910"/>
                    </a:ext>
                  </a:extLst>
                </a:gridCol>
                <a:gridCol w="798041">
                  <a:extLst>
                    <a:ext uri="{9D8B030D-6E8A-4147-A177-3AD203B41FA5}">
                      <a16:colId xmlns:a16="http://schemas.microsoft.com/office/drawing/2014/main" val="1123589521"/>
                    </a:ext>
                  </a:extLst>
                </a:gridCol>
                <a:gridCol w="798041">
                  <a:extLst>
                    <a:ext uri="{9D8B030D-6E8A-4147-A177-3AD203B41FA5}">
                      <a16:colId xmlns:a16="http://schemas.microsoft.com/office/drawing/2014/main" val="3906664209"/>
                    </a:ext>
                  </a:extLst>
                </a:gridCol>
                <a:gridCol w="798041">
                  <a:extLst>
                    <a:ext uri="{9D8B030D-6E8A-4147-A177-3AD203B41FA5}">
                      <a16:colId xmlns:a16="http://schemas.microsoft.com/office/drawing/2014/main" val="3629749306"/>
                    </a:ext>
                  </a:extLst>
                </a:gridCol>
                <a:gridCol w="798041">
                  <a:extLst>
                    <a:ext uri="{9D8B030D-6E8A-4147-A177-3AD203B41FA5}">
                      <a16:colId xmlns:a16="http://schemas.microsoft.com/office/drawing/2014/main" val="1014524084"/>
                    </a:ext>
                  </a:extLst>
                </a:gridCol>
                <a:gridCol w="798041">
                  <a:extLst>
                    <a:ext uri="{9D8B030D-6E8A-4147-A177-3AD203B41FA5}">
                      <a16:colId xmlns:a16="http://schemas.microsoft.com/office/drawing/2014/main" val="1468252646"/>
                    </a:ext>
                  </a:extLst>
                </a:gridCol>
                <a:gridCol w="798041">
                  <a:extLst>
                    <a:ext uri="{9D8B030D-6E8A-4147-A177-3AD203B41FA5}">
                      <a16:colId xmlns:a16="http://schemas.microsoft.com/office/drawing/2014/main" val="4291366133"/>
                    </a:ext>
                  </a:extLst>
                </a:gridCol>
              </a:tblGrid>
              <a:tr h="505300">
                <a:tc>
                  <a:txBody>
                    <a:bodyPr/>
                    <a:lstStyle/>
                    <a:p>
                      <a:r>
                        <a:rPr lang="en-US" altLang="zh-CN" dirty="0"/>
                        <a:t>Reg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Data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Data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Data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Reg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Data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68284"/>
                  </a:ext>
                </a:extLst>
              </a:tr>
              <a:tr h="377706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0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20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16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4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628638"/>
                  </a:ext>
                </a:extLst>
              </a:tr>
              <a:tr h="377706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21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17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5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57179"/>
                  </a:ext>
                </a:extLst>
              </a:tr>
              <a:tr h="377706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22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18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26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6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734971"/>
                  </a:ext>
                </a:extLst>
              </a:tr>
              <a:tr h="377706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23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19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19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7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003839"/>
                  </a:ext>
                </a:extLst>
              </a:tr>
              <a:tr h="377706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12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8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28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984217"/>
                  </a:ext>
                </a:extLst>
              </a:tr>
              <a:tr h="377706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25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13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9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29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29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975466"/>
                  </a:ext>
                </a:extLst>
              </a:tr>
              <a:tr h="377706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26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14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10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30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63060"/>
                  </a:ext>
                </a:extLst>
              </a:tr>
              <a:tr h="377706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27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15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11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31</a:t>
                      </a:r>
                      <a:endParaRPr lang="zh-CN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92D050"/>
                          </a:solidFill>
                        </a:rPr>
                        <a:t>31</a:t>
                      </a:r>
                      <a:endParaRPr lang="zh-CN" altLang="en-US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25204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D1796884-3AB6-73D1-1520-4BBA766F362A}"/>
              </a:ext>
            </a:extLst>
          </p:cNvPr>
          <p:cNvSpPr txBox="1"/>
          <p:nvPr/>
        </p:nvSpPr>
        <p:spPr>
          <a:xfrm>
            <a:off x="214572" y="840207"/>
            <a:ext cx="48734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其他通道的</a:t>
            </a:r>
            <a:r>
              <a:rPr lang="en-US" altLang="zh-CN" dirty="0" err="1"/>
              <a:t>adc_hold_dly</a:t>
            </a:r>
            <a:r>
              <a:rPr lang="zh-CN" altLang="en-US" dirty="0"/>
              <a:t>置</a:t>
            </a:r>
            <a:r>
              <a:rPr lang="en-US" altLang="zh-CN" dirty="0"/>
              <a:t>0</a:t>
            </a:r>
            <a:r>
              <a:rPr lang="zh-CN" altLang="en-US" dirty="0"/>
              <a:t>导致没有数据输出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adc_hold_dly</a:t>
            </a:r>
            <a:r>
              <a:rPr lang="zh-CN" altLang="en-US" dirty="0"/>
              <a:t>设定方法：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监控</a:t>
            </a:r>
            <a:r>
              <a:rPr lang="en-US" altLang="zh-CN" dirty="0"/>
              <a:t>AM_OUT</a:t>
            </a:r>
            <a:r>
              <a:rPr lang="zh-CN" altLang="en-US" dirty="0"/>
              <a:t>和</a:t>
            </a:r>
            <a:r>
              <a:rPr lang="en-US" altLang="zh-CN" dirty="0"/>
              <a:t>VAOUT</a:t>
            </a:r>
            <a:r>
              <a:rPr lang="zh-CN" altLang="en-US" dirty="0"/>
              <a:t>来确定达峰时间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单位为系统时钟周期</a:t>
            </a:r>
            <a:r>
              <a:rPr lang="en-US" altLang="zh-CN" dirty="0"/>
              <a:t>*2</a:t>
            </a:r>
            <a:r>
              <a:rPr lang="zh-CN" altLang="en-US" dirty="0"/>
              <a:t>（</a:t>
            </a:r>
            <a:r>
              <a:rPr lang="en-US" altLang="zh-CN" dirty="0"/>
              <a:t>12.5ns</a:t>
            </a:r>
            <a:r>
              <a:rPr lang="zh-CN" altLang="en-US" dirty="0"/>
              <a:t>）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r>
              <a:rPr lang="zh-CN" altLang="en-US" dirty="0"/>
              <a:t>寄存器</a:t>
            </a:r>
            <a:r>
              <a:rPr lang="en-US" altLang="zh-CN" dirty="0"/>
              <a:t>id</a:t>
            </a:r>
            <a:r>
              <a:rPr lang="zh-CN" altLang="en-US" dirty="0"/>
              <a:t>和输出的</a:t>
            </a:r>
            <a:r>
              <a:rPr lang="en-US" altLang="zh-CN" dirty="0"/>
              <a:t>id</a:t>
            </a:r>
            <a:r>
              <a:rPr lang="zh-CN" altLang="en-US" dirty="0"/>
              <a:t>并不是一致的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有四个</a:t>
            </a:r>
            <a:r>
              <a:rPr lang="en-US" altLang="zh-CN" dirty="0"/>
              <a:t>channel</a:t>
            </a:r>
            <a:r>
              <a:rPr lang="zh-CN" altLang="en-US" dirty="0"/>
              <a:t>无法输出数据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B8F5A16-63F1-AAC3-EDE3-B83C5E257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25" y="3591675"/>
            <a:ext cx="3359344" cy="272916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DCBA6F9-9210-C2E8-0432-FE22AFE70199}"/>
              </a:ext>
            </a:extLst>
          </p:cNvPr>
          <p:cNvSpPr txBox="1"/>
          <p:nvPr/>
        </p:nvSpPr>
        <p:spPr>
          <a:xfrm>
            <a:off x="6741670" y="1028456"/>
            <a:ext cx="386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寄存器</a:t>
            </a:r>
            <a:r>
              <a:rPr lang="en-US" altLang="zh-CN" dirty="0"/>
              <a:t>id</a:t>
            </a:r>
            <a:r>
              <a:rPr lang="zh-CN" altLang="en-US" dirty="0"/>
              <a:t>与输出数据解码后</a:t>
            </a:r>
            <a:r>
              <a:rPr lang="en-US" altLang="zh-CN" dirty="0"/>
              <a:t>id</a:t>
            </a:r>
            <a:r>
              <a:rPr lang="zh-CN" altLang="en-US" dirty="0"/>
              <a:t>的对比</a:t>
            </a:r>
          </a:p>
        </p:txBody>
      </p:sp>
    </p:spTree>
    <p:extLst>
      <p:ext uri="{BB962C8B-B14F-4D97-AF65-F5344CB8AC3E}">
        <p14:creationId xmlns:p14="http://schemas.microsoft.com/office/powerpoint/2010/main" val="30860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2BF9F-62A5-D2C3-5E20-BC9428935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AD674-63CD-4439-2F10-E806E658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6923314" cy="687977"/>
          </a:xfrm>
        </p:spPr>
        <p:txBody>
          <a:bodyPr/>
          <a:lstStyle/>
          <a:p>
            <a:r>
              <a:rPr lang="zh-CN" altLang="en-US" dirty="0"/>
              <a:t>电荷线性度测量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0F76645-2F49-83C7-B936-8812E155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2025/1/6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B61ADF-9F59-2B36-B83A-47AEDFF4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98ADE196-6B4B-6C5D-BA24-5B43356E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FC74C95-6237-84DE-95A5-8F29AF8B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35" y="1255240"/>
            <a:ext cx="5358712" cy="401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BF91534-B778-926A-1D67-8E3506B90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135" y="1255240"/>
            <a:ext cx="5358714" cy="40190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680CF4A-5AE3-E6A6-F163-5CD83759330B}"/>
              </a:ext>
            </a:extLst>
          </p:cNvPr>
          <p:cNvSpPr txBox="1"/>
          <p:nvPr/>
        </p:nvSpPr>
        <p:spPr>
          <a:xfrm>
            <a:off x="2034746" y="5560541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测试</a:t>
            </a:r>
            <a:r>
              <a:rPr lang="en-US" altLang="zh-CN" dirty="0"/>
              <a:t>setup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F0A726A-ED52-09A7-82E3-64BFC23E3C59}"/>
              </a:ext>
            </a:extLst>
          </p:cNvPr>
          <p:cNvSpPr txBox="1"/>
          <p:nvPr/>
        </p:nvSpPr>
        <p:spPr>
          <a:xfrm>
            <a:off x="6899166" y="5312790"/>
            <a:ext cx="4423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示波器监控</a:t>
            </a:r>
            <a:endParaRPr lang="en-US" altLang="zh-CN" dirty="0"/>
          </a:p>
          <a:p>
            <a:r>
              <a:rPr lang="en-US" altLang="zh-CN" dirty="0"/>
              <a:t>channle1: input 	    channel2: TRIG channel3: Validation  channel4:</a:t>
            </a:r>
            <a:r>
              <a:rPr lang="zh-CN" altLang="en-US" dirty="0"/>
              <a:t> </a:t>
            </a:r>
            <a:r>
              <a:rPr lang="en-US" altLang="zh-CN" dirty="0"/>
              <a:t>AM_OUT</a:t>
            </a:r>
            <a:endParaRPr lang="zh-CN" altLang="en-US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593016A-F383-973D-0F11-47E5070C9259}"/>
              </a:ext>
            </a:extLst>
          </p:cNvPr>
          <p:cNvSpPr/>
          <p:nvPr/>
        </p:nvSpPr>
        <p:spPr>
          <a:xfrm>
            <a:off x="8253351" y="2476005"/>
            <a:ext cx="498763" cy="21434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A7E9B-3F94-B810-7099-878AD3841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2912E-2E92-0D0B-01C6-BB23DE27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6923314" cy="687977"/>
          </a:xfrm>
        </p:spPr>
        <p:txBody>
          <a:bodyPr/>
          <a:lstStyle/>
          <a:p>
            <a:r>
              <a:rPr lang="zh-CN" altLang="en-US" dirty="0"/>
              <a:t>电荷线性度测量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34DF464-67DE-493D-240F-423F6E8F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2025/1/6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4A4BAF-4C27-0848-83C0-DBC62FA4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65601B1D-AAAF-F55F-EE2A-BCED9C3C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F196ADC-8790-83F5-9B2A-645D73347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95" y="2730995"/>
            <a:ext cx="2426522" cy="14725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182038E-FEBA-2500-77D1-18BEECB4C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59" y="827220"/>
            <a:ext cx="2399258" cy="14725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0C787C-35A6-A00A-5171-2C4AE7664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59" y="4613620"/>
            <a:ext cx="2426523" cy="146332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B8A2E85-3045-5D9B-2EB8-E4E9E7DC9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025" y="786480"/>
            <a:ext cx="2539168" cy="15576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CB8A5CC-7C3F-10A3-B94B-7C3DBEBB8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025" y="2708363"/>
            <a:ext cx="2539168" cy="153418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0CCACFB-66D5-912D-954A-5E1CBDC723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9025" y="4570616"/>
            <a:ext cx="2539168" cy="151484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B93EF83-749C-7165-63E5-A1FE531128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6601" y="786480"/>
            <a:ext cx="2634993" cy="157402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8C5EAF-B313-3CA4-CE5F-6A150C75822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2398"/>
          <a:stretch/>
        </p:blipFill>
        <p:spPr>
          <a:xfrm>
            <a:off x="6116601" y="2701964"/>
            <a:ext cx="2539168" cy="154058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F8854D5-5FA9-DDB1-C8BE-5944A3A136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6601" y="4619179"/>
            <a:ext cx="2539168" cy="15167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264F3B9-4CCA-CDDB-4995-3F0C7261F3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58922" y="784447"/>
            <a:ext cx="2653356" cy="157198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380743B-933A-D022-E5C6-CA252E2123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25546" y="2701964"/>
            <a:ext cx="2619980" cy="157198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014F987F-DA99-17A2-EDFE-F796D65D52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58922" y="4551383"/>
            <a:ext cx="2619980" cy="1553309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A5420962-E057-CA3E-7443-FA5AADD359A9}"/>
              </a:ext>
            </a:extLst>
          </p:cNvPr>
          <p:cNvSpPr txBox="1"/>
          <p:nvPr/>
        </p:nvSpPr>
        <p:spPr>
          <a:xfrm>
            <a:off x="1118398" y="232299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200 mV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BF4D56B-A522-6FE1-2A54-70A4267703C2}"/>
              </a:ext>
            </a:extLst>
          </p:cNvPr>
          <p:cNvSpPr txBox="1"/>
          <p:nvPr/>
        </p:nvSpPr>
        <p:spPr>
          <a:xfrm>
            <a:off x="1104766" y="418205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250 mV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12F0520-7FBB-B047-652D-1CDF80EFFE35}"/>
              </a:ext>
            </a:extLst>
          </p:cNvPr>
          <p:cNvSpPr txBox="1"/>
          <p:nvPr/>
        </p:nvSpPr>
        <p:spPr>
          <a:xfrm>
            <a:off x="1073508" y="605354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300 mV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902599B-17DB-9D97-984C-2C3D7F85F042}"/>
              </a:ext>
            </a:extLst>
          </p:cNvPr>
          <p:cNvSpPr txBox="1"/>
          <p:nvPr/>
        </p:nvSpPr>
        <p:spPr>
          <a:xfrm>
            <a:off x="3964761" y="228566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350 mV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AC6416A-10A5-D395-3765-2601DF178FB5}"/>
              </a:ext>
            </a:extLst>
          </p:cNvPr>
          <p:cNvSpPr txBox="1"/>
          <p:nvPr/>
        </p:nvSpPr>
        <p:spPr>
          <a:xfrm>
            <a:off x="3964761" y="419565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400 mV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6B34608-77DB-542E-6B6B-BC164F3B0E55}"/>
              </a:ext>
            </a:extLst>
          </p:cNvPr>
          <p:cNvSpPr txBox="1"/>
          <p:nvPr/>
        </p:nvSpPr>
        <p:spPr>
          <a:xfrm>
            <a:off x="3964761" y="60442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450 mV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3972A5A-7B85-96B3-54AD-DA234EC63287}"/>
              </a:ext>
            </a:extLst>
          </p:cNvPr>
          <p:cNvSpPr txBox="1"/>
          <p:nvPr/>
        </p:nvSpPr>
        <p:spPr>
          <a:xfrm>
            <a:off x="6960249" y="229980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500 mV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C3E3D9C-3BA4-ABA3-8949-3854DEAF5408}"/>
              </a:ext>
            </a:extLst>
          </p:cNvPr>
          <p:cNvSpPr txBox="1"/>
          <p:nvPr/>
        </p:nvSpPr>
        <p:spPr>
          <a:xfrm>
            <a:off x="6960249" y="418205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550 mV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323571A-084F-13CB-7FB9-809B7FBBEE8B}"/>
              </a:ext>
            </a:extLst>
          </p:cNvPr>
          <p:cNvSpPr txBox="1"/>
          <p:nvPr/>
        </p:nvSpPr>
        <p:spPr>
          <a:xfrm>
            <a:off x="6960249" y="60442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600 mV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6BC24651-799E-4C4F-A3CA-57A3912C2D2B}"/>
              </a:ext>
            </a:extLst>
          </p:cNvPr>
          <p:cNvSpPr txBox="1"/>
          <p:nvPr/>
        </p:nvSpPr>
        <p:spPr>
          <a:xfrm>
            <a:off x="10021711" y="228566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650 mV</a:t>
            </a:r>
            <a:endParaRPr lang="zh-CN" altLang="en-US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19B9158-4C76-4B75-60D4-8C1639E97542}"/>
              </a:ext>
            </a:extLst>
          </p:cNvPr>
          <p:cNvSpPr txBox="1"/>
          <p:nvPr/>
        </p:nvSpPr>
        <p:spPr>
          <a:xfrm>
            <a:off x="9995064" y="4222095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700 mV</a:t>
            </a:r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C36C6AB-D95E-7470-DFAB-15C7E6D214BE}"/>
              </a:ext>
            </a:extLst>
          </p:cNvPr>
          <p:cNvSpPr txBox="1"/>
          <p:nvPr/>
        </p:nvSpPr>
        <p:spPr>
          <a:xfrm>
            <a:off x="10078574" y="6073553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750 mV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DBD7080-2107-9593-D571-3E35922513DF}"/>
              </a:ext>
            </a:extLst>
          </p:cNvPr>
          <p:cNvSpPr txBox="1"/>
          <p:nvPr/>
        </p:nvSpPr>
        <p:spPr>
          <a:xfrm>
            <a:off x="3327032" y="167712"/>
            <a:ext cx="46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注入方波频率：</a:t>
            </a:r>
            <a:r>
              <a:rPr lang="en-US" altLang="zh-CN" dirty="0">
                <a:solidFill>
                  <a:schemeClr val="bg1"/>
                </a:solidFill>
              </a:rPr>
              <a:t>1 kHz; </a:t>
            </a:r>
            <a:r>
              <a:rPr lang="zh-CN" altLang="en-US" dirty="0">
                <a:solidFill>
                  <a:schemeClr val="bg1"/>
                </a:solidFill>
              </a:rPr>
              <a:t>增益模式：</a:t>
            </a:r>
            <a:r>
              <a:rPr lang="en-US" altLang="zh-CN" dirty="0">
                <a:solidFill>
                  <a:schemeClr val="bg1"/>
                </a:solidFill>
              </a:rPr>
              <a:t> ULG = 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83BA8A-3D3A-F37B-DBBE-7C5A5B7DEAFD}"/>
              </a:ext>
            </a:extLst>
          </p:cNvPr>
          <p:cNvSpPr txBox="1"/>
          <p:nvPr/>
        </p:nvSpPr>
        <p:spPr>
          <a:xfrm>
            <a:off x="8464698" y="167712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 DO</a:t>
            </a:r>
            <a:r>
              <a:rPr lang="zh-CN" altLang="en-US" b="1" dirty="0">
                <a:solidFill>
                  <a:srgbClr val="FF0000"/>
                </a:solidFill>
              </a:rPr>
              <a:t>：注入方波作为</a:t>
            </a:r>
            <a:r>
              <a:rPr lang="en-US" altLang="zh-CN" b="1" dirty="0">
                <a:solidFill>
                  <a:srgbClr val="FF0000"/>
                </a:solidFill>
              </a:rPr>
              <a:t>Trigger</a:t>
            </a:r>
            <a:r>
              <a:rPr lang="zh-CN" altLang="en-US" b="1" dirty="0">
                <a:solidFill>
                  <a:srgbClr val="FF0000"/>
                </a:solidFill>
              </a:rPr>
              <a:t>信号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35997</TotalTime>
  <Words>291</Words>
  <Application>Microsoft Office PowerPoint</Application>
  <PresentationFormat>宽屏</PresentationFormat>
  <Paragraphs>126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Arial</vt:lpstr>
      <vt:lpstr>Times New Roman</vt:lpstr>
      <vt:lpstr>Office 主题​​</vt:lpstr>
      <vt:lpstr>MPT2321 readout electronics</vt:lpstr>
      <vt:lpstr>多通道问题</vt:lpstr>
      <vt:lpstr>电荷线性度测量</vt:lpstr>
      <vt:lpstr>电荷线性度测量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铭宽</dc:creator>
  <cp:lastModifiedBy>MingKuan Yuan</cp:lastModifiedBy>
  <cp:revision>935</cp:revision>
  <dcterms:created xsi:type="dcterms:W3CDTF">2021-11-11T02:50:15Z</dcterms:created>
  <dcterms:modified xsi:type="dcterms:W3CDTF">2025-01-06T01:51:12Z</dcterms:modified>
</cp:coreProperties>
</file>