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57" r:id="rId4"/>
    <p:sldId id="258" r:id="rId5"/>
    <p:sldId id="259" r:id="rId6"/>
    <p:sldId id="261" r:id="rId7"/>
    <p:sldId id="260" r:id="rId8"/>
    <p:sldId id="266" r:id="rId9"/>
    <p:sldId id="262" r:id="rId10"/>
    <p:sldId id="263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A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15F122-1C9F-00EA-DEFE-B774DB16F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185EC3-A522-57A4-8F9F-D5B62BAA3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92D0A-630B-D0CA-6A68-3796E393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9DDB-FE2E-48AD-8DEF-3B473A323EA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8B62D-35B0-C902-15FE-3DE1E7E3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9127F-2992-D8ED-E428-2E569693F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BAC2-08A3-4576-A2CC-9250FD8345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38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9CF989-458E-A7A2-BD58-1A3DEAF4C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82028D-B053-0ADF-A1CE-B8263DEA2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2C35FC-57FB-885E-251D-901C22157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9DDB-FE2E-48AD-8DEF-3B473A323EA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62BC3C-1F94-B026-7A0F-9A26606B8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6D098B-13E7-1F32-5029-50C6F515E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BAC2-08A3-4576-A2CC-9250FD8345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09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F60360-BEC6-C58D-2B06-5BE4D592A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04B409-A007-6FCA-9C03-824F55B01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211073-BF90-50EF-7E10-B65D193F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9DDB-FE2E-48AD-8DEF-3B473A323EA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94BA1A-D016-169D-4991-25F71429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A2D9A4-5D88-6DD5-80D0-D37EE77D1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BAC2-08A3-4576-A2CC-9250FD8345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040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FD72E3-DB4E-BAB1-E86C-7413C3D30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5D8454-F319-5A9A-DA67-3968B614E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100CF5-D501-44CD-0D7C-570EA6CB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9DDB-FE2E-48AD-8DEF-3B473A323EA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ADB448-2519-16C4-66C6-79933F197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AEDD3B-113C-9B78-5FD5-867DF3BA3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BAC2-08A3-4576-A2CC-9250FD8345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97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BB6E5-1FCD-385F-2C7C-69EC1A65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C50C4D-C70B-1516-F34D-93B059AAE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7D0352-A72B-630B-C853-CB2E80DD0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9DDB-FE2E-48AD-8DEF-3B473A323EA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AEC0F6-E0E9-669E-DBFD-73CA946E0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6030FF-12EE-3F2F-690F-D3A53C41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BAC2-08A3-4576-A2CC-9250FD8345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717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C7BADB-A03B-23C4-F97F-0D9CE5C87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EEED99-7FC1-1119-A406-9181ED6D3A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FAE234-7D52-FF94-A3DD-8E4EF80FC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883156-1988-B1CE-289C-47139E38C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9DDB-FE2E-48AD-8DEF-3B473A323EA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F77725-7713-B985-2D60-31EEB5996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2C4E64-C905-865C-C7B5-D07AF089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BAC2-08A3-4576-A2CC-9250FD8345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07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E8AF76-22DD-F476-D0E5-D1CD52C67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A23E56-DF74-AA31-2E2A-D3AF5BC46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4D5D8A-2DCA-4243-C905-ABA69DA0E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C29595D-C877-5352-B504-960B0ED58D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D8B98C-5360-ECE4-B743-FA6236642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8724165-899A-D5CD-814F-9CFA1B94C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9DDB-FE2E-48AD-8DEF-3B473A323EA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B64D293-4BB8-4424-B52C-1772E0671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F9B4A8B-E167-EDDF-93B7-39C2AC6B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BAC2-08A3-4576-A2CC-9250FD8345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617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7194C-F92C-D2AF-7E91-26936F7E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B36E485-3C13-C087-2001-E67364C00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9DDB-FE2E-48AD-8DEF-3B473A323EA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8028F8D-BB1A-0F8F-A7B4-9C7F84F15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E1D91DE-FC77-1553-005E-013BAB356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BAC2-08A3-4576-A2CC-9250FD8345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96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D8888F5-877E-907C-B521-E51C02F33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9DDB-FE2E-48AD-8DEF-3B473A323EA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04D8BD-D6A5-4394-BDCD-DA5451DAF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E2741E-F7E4-A924-FBC4-5FFE5B3B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BAC2-08A3-4576-A2CC-9250FD8345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03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0226A-948B-845E-BC3E-CFC6B36CB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FBB33C-7B27-8C47-B09D-5D2A475C6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BF20B3-508D-930A-7DB7-4ECA714F8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F67263-2A79-689B-7E77-B8EE10E35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9DDB-FE2E-48AD-8DEF-3B473A323EA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647BFE-452A-0F78-1CD4-7812AEEF5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0E25C9-914F-42DC-7DF6-2F07A5B5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BAC2-08A3-4576-A2CC-9250FD8345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35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E2D1F8-CB15-095D-C8B6-39A37EA4D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90E437-70E0-76A0-1013-3341A9D943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19BCFB1-7E7A-47BF-252B-FD24D3C0D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D4D62E-713E-DDEE-DB30-0DD0FFAD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39DDB-FE2E-48AD-8DEF-3B473A323EA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35E149-7AE2-90E4-490E-1C5AED289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79E68F-36A9-077B-ED7C-8D653D99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BAC2-08A3-4576-A2CC-9250FD8345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63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03F8659-A083-37D9-1945-87F7DCD7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2FC9D5-6D9C-CE64-E946-FA8B30632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199BD4-D24C-C280-794A-7D342470A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739DDB-FE2E-48AD-8DEF-3B473A323EA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5EF4F0-23A5-5A89-59AC-A8D5C64A24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A844E5-08AB-631B-C21A-A8F987773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4FBAC2-08A3-4576-A2CC-9250FD8345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07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24B8AC-30B0-4117-9417-DDD4B46E0C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探测器超导磁体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10BC822-62FE-45CF-987C-69BD43AF7E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2025-01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4304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7C3024-5FAE-4B43-81AD-49C31E2CC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低温系统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A073CF2-0C20-494D-976E-382403274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5" y="50004"/>
            <a:ext cx="5076825" cy="6769101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72804B4-7A83-4914-9178-696FBEDE3FB6}"/>
              </a:ext>
            </a:extLst>
          </p:cNvPr>
          <p:cNvSpPr txBox="1"/>
          <p:nvPr/>
        </p:nvSpPr>
        <p:spPr>
          <a:xfrm>
            <a:off x="647699" y="2005809"/>
            <a:ext cx="59721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b="0" i="0" u="none" strike="noStrike" baseline="0" dirty="0">
                <a:latin typeface="TimesNewRomanPSMT"/>
              </a:rPr>
              <a:t>The cold box will be connected to the magnet via an intermediate cryostat (see Fig. 21.2), which will house all the cryogenic valves needed to pre-cool the magnet and its heat shield. The intermediate cryostat includes a 5000 l reserve of liquid helium to allow the magnet slow discharge in the event of failure of the cryogenic system or other facilities.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1A17CE3-F949-49C8-8949-83785A931E40}"/>
              </a:ext>
            </a:extLst>
          </p:cNvPr>
          <p:cNvSpPr txBox="1"/>
          <p:nvPr/>
        </p:nvSpPr>
        <p:spPr>
          <a:xfrm>
            <a:off x="585787" y="3907552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24292F"/>
                </a:solidFill>
                <a:effectLst/>
                <a:latin typeface="Noto Sans SC" panose="020B0500000000000000" pitchFamily="34" charset="-122"/>
                <a:ea typeface="Noto Sans SC" panose="020B0500000000000000" pitchFamily="34" charset="-122"/>
              </a:rPr>
              <a:t>根据超导磁体系统的热负荷和运行条件（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 panose="020B0500000000000000" pitchFamily="34" charset="-122"/>
                <a:ea typeface="Noto Sans SC" panose="020B0500000000000000" pitchFamily="34" charset="-122"/>
              </a:rPr>
              <a:t>LHC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Noto Sans SC" panose="020B0500000000000000" pitchFamily="34" charset="-122"/>
                <a:ea typeface="Noto Sans SC" panose="020B0500000000000000" pitchFamily="34" charset="-122"/>
              </a:rPr>
              <a:t>技术停机期间的热序列、冷却时间和失超恢复），决定使用功率为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 panose="020B0500000000000000" pitchFamily="34" charset="-122"/>
                <a:ea typeface="Noto Sans SC" panose="020B0500000000000000" pitchFamily="34" charset="-122"/>
              </a:rPr>
              <a:t>1.5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Noto Sans SC" panose="020B0500000000000000" pitchFamily="34" charset="-122"/>
                <a:ea typeface="Noto Sans SC" panose="020B0500000000000000" pitchFamily="34" charset="-122"/>
              </a:rPr>
              <a:t>千瓦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 panose="020B0500000000000000" pitchFamily="34" charset="-122"/>
                <a:ea typeface="Noto Sans SC" panose="020B0500000000000000" pitchFamily="34" charset="-122"/>
              </a:rPr>
              <a:t>@4.5K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Noto Sans SC" panose="020B0500000000000000" pitchFamily="34" charset="-122"/>
                <a:ea typeface="Noto Sans SC" panose="020B0500000000000000" pitchFamily="34" charset="-122"/>
              </a:rPr>
              <a:t>（等熵等效）的制冷机。冷盒的上部包含一组液氮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 panose="020B0500000000000000" pitchFamily="34" charset="-122"/>
                <a:ea typeface="Noto Sans SC" panose="020B0500000000000000" pitchFamily="34" charset="-122"/>
              </a:rPr>
              <a:t>/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Noto Sans SC" panose="020B0500000000000000" pitchFamily="34" charset="-122"/>
                <a:ea typeface="Noto Sans SC" panose="020B0500000000000000" pitchFamily="34" charset="-122"/>
              </a:rPr>
              <a:t>液氦换热器，用于将磁体冷却至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 panose="020B0500000000000000" pitchFamily="34" charset="-122"/>
                <a:ea typeface="Noto Sans SC" panose="020B0500000000000000" pitchFamily="34" charset="-122"/>
              </a:rPr>
              <a:t>100K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Noto Sans SC" panose="020B0500000000000000" pitchFamily="34" charset="-122"/>
                <a:ea typeface="Noto Sans SC" panose="020B0500000000000000" pitchFamily="34" charset="-122"/>
              </a:rPr>
              <a:t>。此外，液氮预冷应允许在必要时增加工厂的液氦液化。冷盒将通过一个中间低温容器（见图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 panose="020B0500000000000000" pitchFamily="34" charset="-122"/>
                <a:ea typeface="Noto Sans SC" panose="020B0500000000000000" pitchFamily="34" charset="-122"/>
              </a:rPr>
              <a:t>21.2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Noto Sans SC" panose="020B0500000000000000" pitchFamily="34" charset="-122"/>
                <a:ea typeface="Noto Sans SC" panose="020B0500000000000000" pitchFamily="34" charset="-122"/>
              </a:rPr>
              <a:t>）连接到磁体，该容器将容纳所有预冷磁体及其热屏所需的低温阀门。中间低温容器包括一个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 panose="020B0500000000000000" pitchFamily="34" charset="-122"/>
                <a:ea typeface="Noto Sans SC" panose="020B0500000000000000" pitchFamily="34" charset="-122"/>
              </a:rPr>
              <a:t>5000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Noto Sans SC" panose="020B0500000000000000" pitchFamily="34" charset="-122"/>
                <a:ea typeface="Noto Sans SC" panose="020B0500000000000000" pitchFamily="34" charset="-122"/>
              </a:rPr>
              <a:t>升的液氦储备，以便在低温系统或其他设施发生故障时允许磁体缓慢放电。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4557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22470E-B662-35DE-5FF0-F6B256E30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6183417-EE0E-4B62-4FC1-4DA9C7DBD4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2B92FB2-105B-1A28-BCA7-FAC335AB62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73"/>
          <a:stretch/>
        </p:blipFill>
        <p:spPr>
          <a:xfrm>
            <a:off x="2926081" y="1485900"/>
            <a:ext cx="9073832" cy="4775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8C705-781C-1C03-53B3-BB7336C63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87" y="91150"/>
            <a:ext cx="2995613" cy="346427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BECDDFA-8560-77C2-AE60-61E096D7FA60}"/>
              </a:ext>
            </a:extLst>
          </p:cNvPr>
          <p:cNvSpPr/>
          <p:nvPr/>
        </p:nvSpPr>
        <p:spPr>
          <a:xfrm>
            <a:off x="406400" y="1911350"/>
            <a:ext cx="1917700" cy="6873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3DAF8B50-87C6-D157-2D3C-364917355786}"/>
              </a:ext>
            </a:extLst>
          </p:cNvPr>
          <p:cNvCxnSpPr/>
          <p:nvPr/>
        </p:nvCxnSpPr>
        <p:spPr>
          <a:xfrm>
            <a:off x="2413000" y="2645355"/>
            <a:ext cx="774700" cy="59949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DEA85702-20D8-2F0C-6897-D5308417FEE7}"/>
              </a:ext>
            </a:extLst>
          </p:cNvPr>
          <p:cNvSpPr/>
          <p:nvPr/>
        </p:nvSpPr>
        <p:spPr>
          <a:xfrm>
            <a:off x="3186431" y="1485900"/>
            <a:ext cx="8813482" cy="4775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2DC587E-2091-290F-C727-AEA61FC412DF}"/>
              </a:ext>
            </a:extLst>
          </p:cNvPr>
          <p:cNvCxnSpPr>
            <a:cxnSpLocks/>
          </p:cNvCxnSpPr>
          <p:nvPr/>
        </p:nvCxnSpPr>
        <p:spPr>
          <a:xfrm>
            <a:off x="4337050" y="3292475"/>
            <a:ext cx="0" cy="2505075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C7EE80A-757C-1C0D-55D7-29D40FABBD79}"/>
              </a:ext>
            </a:extLst>
          </p:cNvPr>
          <p:cNvCxnSpPr>
            <a:cxnSpLocks/>
          </p:cNvCxnSpPr>
          <p:nvPr/>
        </p:nvCxnSpPr>
        <p:spPr>
          <a:xfrm>
            <a:off x="3549650" y="5797550"/>
            <a:ext cx="93980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ED3E69D7-988F-536A-ACCD-D30D9ADE9EB3}"/>
              </a:ext>
            </a:extLst>
          </p:cNvPr>
          <p:cNvCxnSpPr/>
          <p:nvPr/>
        </p:nvCxnSpPr>
        <p:spPr>
          <a:xfrm>
            <a:off x="4381500" y="4171950"/>
            <a:ext cx="927100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41171838-2D66-00DF-C8D5-FAD77F1D3100}"/>
              </a:ext>
            </a:extLst>
          </p:cNvPr>
          <p:cNvCxnSpPr/>
          <p:nvPr/>
        </p:nvCxnSpPr>
        <p:spPr>
          <a:xfrm>
            <a:off x="4445000" y="3292475"/>
            <a:ext cx="0" cy="2505075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对话气泡: 矩形 21">
            <a:extLst>
              <a:ext uri="{FF2B5EF4-FFF2-40B4-BE49-F238E27FC236}">
                <a16:creationId xmlns:a16="http://schemas.microsoft.com/office/drawing/2014/main" id="{64DBBD79-7AA3-C922-98B3-6D1FFC604864}"/>
              </a:ext>
            </a:extLst>
          </p:cNvPr>
          <p:cNvSpPr/>
          <p:nvPr/>
        </p:nvSpPr>
        <p:spPr>
          <a:xfrm>
            <a:off x="5568950" y="4171950"/>
            <a:ext cx="1066798" cy="609600"/>
          </a:xfrm>
          <a:prstGeom prst="wedgeRectCallout">
            <a:avLst>
              <a:gd name="adj1" fmla="val -160821"/>
              <a:gd name="adj2" fmla="val 351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磁铁恒温器侧</a:t>
            </a:r>
          </a:p>
        </p:txBody>
      </p:sp>
      <p:sp>
        <p:nvSpPr>
          <p:cNvPr id="23" name="对话气泡: 矩形 22">
            <a:extLst>
              <a:ext uri="{FF2B5EF4-FFF2-40B4-BE49-F238E27FC236}">
                <a16:creationId xmlns:a16="http://schemas.microsoft.com/office/drawing/2014/main" id="{2740893E-8525-10A2-7CD8-45383D9ADC22}"/>
              </a:ext>
            </a:extLst>
          </p:cNvPr>
          <p:cNvSpPr/>
          <p:nvPr/>
        </p:nvSpPr>
        <p:spPr>
          <a:xfrm>
            <a:off x="8458203" y="4076700"/>
            <a:ext cx="1295395" cy="609600"/>
          </a:xfrm>
          <a:prstGeom prst="wedgeRectCallout">
            <a:avLst>
              <a:gd name="adj1" fmla="val 145132"/>
              <a:gd name="adj2" fmla="val 299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探测器恒温器侧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860BA17-F824-096A-26C1-BAD6068952CE}"/>
              </a:ext>
            </a:extLst>
          </p:cNvPr>
          <p:cNvSpPr txBox="1"/>
          <p:nvPr/>
        </p:nvSpPr>
        <p:spPr>
          <a:xfrm>
            <a:off x="4622801" y="3903296"/>
            <a:ext cx="507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5.3m</a:t>
            </a:r>
            <a:endParaRPr lang="zh-CN" altLang="en-US" sz="12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6C95E26-9F04-8182-E45D-F5493DCE28D3}"/>
              </a:ext>
            </a:extLst>
          </p:cNvPr>
          <p:cNvSpPr txBox="1"/>
          <p:nvPr/>
        </p:nvSpPr>
        <p:spPr>
          <a:xfrm>
            <a:off x="4381501" y="4855002"/>
            <a:ext cx="660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14.2m</a:t>
            </a:r>
            <a:endParaRPr lang="zh-CN" altLang="en-US" sz="1200" dirty="0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0BE30038-09D8-FBAC-2B05-8EAF109D4FE1}"/>
              </a:ext>
            </a:extLst>
          </p:cNvPr>
          <p:cNvCxnSpPr>
            <a:cxnSpLocks/>
          </p:cNvCxnSpPr>
          <p:nvPr/>
        </p:nvCxnSpPr>
        <p:spPr>
          <a:xfrm>
            <a:off x="3517900" y="4076700"/>
            <a:ext cx="819150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3E867455-A8D2-E33A-76FE-9F02352A03EF}"/>
              </a:ext>
            </a:extLst>
          </p:cNvPr>
          <p:cNvSpPr txBox="1"/>
          <p:nvPr/>
        </p:nvSpPr>
        <p:spPr>
          <a:xfrm>
            <a:off x="3729038" y="3938200"/>
            <a:ext cx="507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4.7m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95405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DE1D2824-176B-E387-6DF0-10C2D0834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3771" y="1581150"/>
            <a:ext cx="8512262" cy="5190011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E70E159-C19F-09C0-5290-1DEC7814E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52" y="157178"/>
            <a:ext cx="2511798" cy="3361024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BE9B2D7-B0CB-FCF0-FF95-02E565271F73}"/>
              </a:ext>
            </a:extLst>
          </p:cNvPr>
          <p:cNvCxnSpPr>
            <a:cxnSpLocks/>
          </p:cNvCxnSpPr>
          <p:nvPr/>
        </p:nvCxnSpPr>
        <p:spPr>
          <a:xfrm>
            <a:off x="4375150" y="3025775"/>
            <a:ext cx="444500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C04FBC9-30DD-780C-74A4-633F04A5195E}"/>
              </a:ext>
            </a:extLst>
          </p:cNvPr>
          <p:cNvCxnSpPr>
            <a:cxnSpLocks/>
          </p:cNvCxnSpPr>
          <p:nvPr/>
        </p:nvCxnSpPr>
        <p:spPr>
          <a:xfrm>
            <a:off x="8658008" y="3064175"/>
            <a:ext cx="0" cy="1025223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9BD96861-B846-1F11-B8B9-A9AB83D1C3C5}"/>
              </a:ext>
            </a:extLst>
          </p:cNvPr>
          <p:cNvSpPr txBox="1"/>
          <p:nvPr/>
        </p:nvSpPr>
        <p:spPr>
          <a:xfrm>
            <a:off x="8664358" y="3438288"/>
            <a:ext cx="507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4m</a:t>
            </a:r>
            <a:endParaRPr lang="zh-CN" altLang="en-US" sz="12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D0E410C-1DD1-1A40-936F-C83889602494}"/>
              </a:ext>
            </a:extLst>
          </p:cNvPr>
          <p:cNvSpPr/>
          <p:nvPr/>
        </p:nvSpPr>
        <p:spPr>
          <a:xfrm>
            <a:off x="1679005" y="2940050"/>
            <a:ext cx="1172145" cy="578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575BC9E4-10CF-6F14-F7D5-D5AA1263DEC4}"/>
              </a:ext>
            </a:extLst>
          </p:cNvPr>
          <p:cNvCxnSpPr>
            <a:cxnSpLocks/>
          </p:cNvCxnSpPr>
          <p:nvPr/>
        </p:nvCxnSpPr>
        <p:spPr>
          <a:xfrm>
            <a:off x="2851150" y="3532716"/>
            <a:ext cx="336550" cy="31041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0F59F719-615C-AEA2-7FC2-2A0E96168A8C}"/>
              </a:ext>
            </a:extLst>
          </p:cNvPr>
          <p:cNvSpPr/>
          <p:nvPr/>
        </p:nvSpPr>
        <p:spPr>
          <a:xfrm>
            <a:off x="3228757" y="1594151"/>
            <a:ext cx="8512262" cy="51770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20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648A1B-E896-497D-895D-41B23EAC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Solenoid Magnet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69FEDC-7D8F-4D8B-A1E3-CC9B64825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5624"/>
            <a:ext cx="6791325" cy="4375151"/>
          </a:xfrm>
        </p:spPr>
        <p:txBody>
          <a:bodyPr>
            <a:normAutofit/>
          </a:bodyPr>
          <a:lstStyle/>
          <a:p>
            <a:pPr algn="l"/>
            <a:r>
              <a:rPr lang="en-US" altLang="zh-CN" sz="1800" b="1" i="0" u="none" strike="noStrike" baseline="0" dirty="0">
                <a:latin typeface="Cambria-Bold"/>
              </a:rPr>
              <a:t>DC Power Supply:</a:t>
            </a:r>
            <a:r>
              <a:rPr lang="en-US" altLang="zh-CN" sz="1800" b="0" i="0" u="none" strike="noStrike" baseline="0" dirty="0">
                <a:latin typeface="TimesNewRomanPSMT"/>
              </a:rPr>
              <a:t> 20kA power supply</a:t>
            </a:r>
            <a:r>
              <a:rPr lang="en-US" altLang="zh-CN" sz="1800" dirty="0">
                <a:latin typeface="TimesNewRomanPSMT"/>
              </a:rPr>
              <a:t>:</a:t>
            </a:r>
            <a:r>
              <a:rPr lang="zh-CN" altLang="en-US" sz="1800" dirty="0">
                <a:latin typeface="TimesNewRomanPSMT"/>
              </a:rPr>
              <a:t> </a:t>
            </a:r>
            <a:r>
              <a:rPr lang="en-US" altLang="zh-CN" sz="1800" b="0" i="0" u="none" strike="noStrike" baseline="0" dirty="0">
                <a:latin typeface="TimesNewRomanPSMT"/>
              </a:rPr>
              <a:t>3 m x 4 m with a height of 2.5 m and a weight of about 7 tones.</a:t>
            </a:r>
          </a:p>
          <a:p>
            <a:pPr algn="l"/>
            <a:r>
              <a:rPr lang="en-US" altLang="zh-CN" sz="1800" b="1" i="0" u="none" strike="noStrike" baseline="0" dirty="0">
                <a:latin typeface="Cambria-Bold"/>
              </a:rPr>
              <a:t>Breakers CP: </a:t>
            </a:r>
            <a:r>
              <a:rPr lang="en-US" altLang="zh-CN" sz="1800" b="0" i="0" u="none" strike="noStrike" baseline="0" dirty="0">
                <a:latin typeface="TimesNewRomanPSMT"/>
              </a:rPr>
              <a:t>The two 20 kA breakers are air cooled and must support an opening voltage of 1000 V. They are housed in a cabinet attached to the power supply in the cryogenic cavern of about 3 m x 4 m, height 2 m and weight about 5 tones.</a:t>
            </a:r>
          </a:p>
          <a:p>
            <a:pPr algn="l"/>
            <a:r>
              <a:rPr lang="en-US" altLang="zh-CN" sz="1800" b="1" i="0" u="none" strike="noStrike" baseline="0" dirty="0">
                <a:latin typeface="Cambria-Bold"/>
              </a:rPr>
              <a:t>Dump Resistor And Breakers CR: </a:t>
            </a:r>
            <a:r>
              <a:rPr lang="en-US" altLang="zh-CN" sz="1800" b="0" i="0" u="none" strike="noStrike" baseline="0" dirty="0">
                <a:latin typeface="TimesNewRomanPSMT"/>
              </a:rPr>
              <a:t>The estimated volume of the dump resistor housing and its electrical lines is about 100 m</a:t>
            </a:r>
            <a:r>
              <a:rPr lang="en-US" altLang="zh-CN" sz="1800" b="0" i="0" u="none" strike="noStrike" baseline="30000" dirty="0">
                <a:latin typeface="TimesNewRomanPSMT"/>
              </a:rPr>
              <a:t>3</a:t>
            </a:r>
            <a:r>
              <a:rPr lang="en-US" altLang="zh-CN" sz="1800" b="0" i="0" u="none" strike="noStrike" baseline="0" dirty="0">
                <a:latin typeface="TimesNewRomanPSMT"/>
              </a:rPr>
              <a:t>.</a:t>
            </a:r>
          </a:p>
          <a:p>
            <a:pPr algn="l"/>
            <a:r>
              <a:rPr lang="en-US" altLang="zh-CN" sz="1800" b="1" i="0" u="none" strike="noStrike" baseline="0" dirty="0">
                <a:latin typeface="Cambria-Bold"/>
              </a:rPr>
              <a:t>Electrical lines: </a:t>
            </a:r>
            <a:r>
              <a:rPr lang="en-US" altLang="zh-CN" sz="1800" b="0" i="0" u="none" strike="noStrike" baseline="0" dirty="0">
                <a:latin typeface="TimesNewRomanPSMT"/>
              </a:rPr>
              <a:t>The 20 kA electrical buses between the power supply, the solenoid and the dump resistor are made of water-cooled copper cables. The space occupied in section by each cable bus is of 450 x 450 or 900 x 200 mm</a:t>
            </a:r>
            <a:r>
              <a:rPr lang="en-US" altLang="zh-CN" sz="1800" b="0" i="0" u="none" strike="noStrike" baseline="30000" dirty="0">
                <a:latin typeface="TimesNewRomanPSMT"/>
              </a:rPr>
              <a:t>2</a:t>
            </a:r>
            <a:r>
              <a:rPr lang="en-US" altLang="zh-CN" sz="1800" b="0" i="0" u="none" strike="noStrike" baseline="0" dirty="0">
                <a:latin typeface="TimesNewRomanPSMT"/>
              </a:rPr>
              <a:t>, depending whether the cables are disposed in a flat or square arrangement.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B8FAC1-D7B7-4C54-91DD-C8B4E4898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0" y="1420358"/>
            <a:ext cx="4510087" cy="18368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D5A8E5E-6C62-4B5E-9046-C515E291D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4" y="3429001"/>
            <a:ext cx="5095875" cy="248116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85C1E9D-5757-495A-BD31-A81F52FFF07D}"/>
              </a:ext>
            </a:extLst>
          </p:cNvPr>
          <p:cNvSpPr txBox="1"/>
          <p:nvPr/>
        </p:nvSpPr>
        <p:spPr>
          <a:xfrm>
            <a:off x="10215561" y="1931656"/>
            <a:ext cx="428625" cy="30777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22</a:t>
            </a:r>
            <a:endParaRPr lang="zh-CN" altLang="en-US" sz="1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4E3A7C8-3E1C-45D3-85BF-B181AED51C83}"/>
              </a:ext>
            </a:extLst>
          </p:cNvPr>
          <p:cNvSpPr txBox="1"/>
          <p:nvPr/>
        </p:nvSpPr>
        <p:spPr>
          <a:xfrm>
            <a:off x="10279853" y="2230850"/>
            <a:ext cx="300039" cy="30777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4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25972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084AC4C-99BB-4A82-8F16-493304849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7662"/>
            <a:ext cx="8680451" cy="6510338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634137-9C68-4100-8C02-36A22D814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63" y="80963"/>
            <a:ext cx="6810375" cy="326046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F6B7385B-D294-4434-ABA7-FE31DA9E2D3D}"/>
              </a:ext>
            </a:extLst>
          </p:cNvPr>
          <p:cNvSpPr/>
          <p:nvPr/>
        </p:nvSpPr>
        <p:spPr>
          <a:xfrm>
            <a:off x="3000375" y="3236118"/>
            <a:ext cx="714375" cy="73342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C811DE4-116D-4F9B-929A-57C07CB50AC8}"/>
              </a:ext>
            </a:extLst>
          </p:cNvPr>
          <p:cNvCxnSpPr/>
          <p:nvPr/>
        </p:nvCxnSpPr>
        <p:spPr>
          <a:xfrm flipV="1">
            <a:off x="3714750" y="2990850"/>
            <a:ext cx="1685925" cy="3505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08D8E522-4679-4EBC-9AEB-D5C393E82312}"/>
              </a:ext>
            </a:extLst>
          </p:cNvPr>
          <p:cNvSpPr txBox="1"/>
          <p:nvPr/>
        </p:nvSpPr>
        <p:spPr>
          <a:xfrm>
            <a:off x="9182100" y="4407217"/>
            <a:ext cx="2600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baseline="0" dirty="0">
                <a:latin typeface="Cambria-Bold"/>
              </a:rPr>
              <a:t>DC Power Supply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90627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438FB0A-241A-47DC-964C-566ACBDB2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94067" y="1009649"/>
            <a:ext cx="4883944" cy="6511925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71B8913-C8F9-4CE1-9277-F46C5089F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3367" y="-734616"/>
            <a:ext cx="4883943" cy="6511924"/>
          </a:xfrm>
        </p:spPr>
      </p:pic>
    </p:spTree>
    <p:extLst>
      <p:ext uri="{BB962C8B-B14F-4D97-AF65-F5344CB8AC3E}">
        <p14:creationId xmlns:p14="http://schemas.microsoft.com/office/powerpoint/2010/main" val="515352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66C0C-3276-4E02-9574-3380FB71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电源间布局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B570E83-75CD-42F3-AF92-B0589F273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012" y="1835944"/>
            <a:ext cx="4499274" cy="4656931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8D0CAB7-BB17-4615-8027-67E30013EAEC}"/>
              </a:ext>
            </a:extLst>
          </p:cNvPr>
          <p:cNvSpPr/>
          <p:nvPr/>
        </p:nvSpPr>
        <p:spPr>
          <a:xfrm>
            <a:off x="3467100" y="2659064"/>
            <a:ext cx="1219200" cy="3219450"/>
          </a:xfrm>
          <a:prstGeom prst="rect">
            <a:avLst/>
          </a:prstGeom>
          <a:solidFill>
            <a:srgbClr val="E6A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立方体 6">
            <a:extLst>
              <a:ext uri="{FF2B5EF4-FFF2-40B4-BE49-F238E27FC236}">
                <a16:creationId xmlns:a16="http://schemas.microsoft.com/office/drawing/2014/main" id="{96B5B8E5-5C50-4C61-9A71-29FEF1EA66B1}"/>
              </a:ext>
            </a:extLst>
          </p:cNvPr>
          <p:cNvSpPr/>
          <p:nvPr/>
        </p:nvSpPr>
        <p:spPr>
          <a:xfrm rot="5400000">
            <a:off x="3575993" y="2948707"/>
            <a:ext cx="1133475" cy="754212"/>
          </a:xfrm>
          <a:prstGeom prst="cub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立方体 7">
            <a:extLst>
              <a:ext uri="{FF2B5EF4-FFF2-40B4-BE49-F238E27FC236}">
                <a16:creationId xmlns:a16="http://schemas.microsoft.com/office/drawing/2014/main" id="{4D46EB7B-A469-49E0-B4F7-E8EF1EA58A2A}"/>
              </a:ext>
            </a:extLst>
          </p:cNvPr>
          <p:cNvSpPr/>
          <p:nvPr/>
        </p:nvSpPr>
        <p:spPr>
          <a:xfrm rot="5400000">
            <a:off x="2576736" y="2912988"/>
            <a:ext cx="1133475" cy="82564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立方体 8">
            <a:extLst>
              <a:ext uri="{FF2B5EF4-FFF2-40B4-BE49-F238E27FC236}">
                <a16:creationId xmlns:a16="http://schemas.microsoft.com/office/drawing/2014/main" id="{DD991C64-04AB-41BF-9387-DBCF93B50C08}"/>
              </a:ext>
            </a:extLst>
          </p:cNvPr>
          <p:cNvSpPr/>
          <p:nvPr/>
        </p:nvSpPr>
        <p:spPr>
          <a:xfrm rot="5400000">
            <a:off x="2968684" y="3774912"/>
            <a:ext cx="1393433" cy="1708871"/>
          </a:xfrm>
          <a:prstGeom prst="cub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C52C034-EDA4-4F62-8F33-D74C141AA303}"/>
              </a:ext>
            </a:extLst>
          </p:cNvPr>
          <p:cNvSpPr txBox="1"/>
          <p:nvPr/>
        </p:nvSpPr>
        <p:spPr>
          <a:xfrm>
            <a:off x="2455725" y="2943094"/>
            <a:ext cx="1209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0" u="none" strike="noStrike" baseline="0" dirty="0">
                <a:latin typeface="Cambria-Bold"/>
              </a:rPr>
              <a:t>DC Power Supply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5D0F792-6138-4FFD-B37C-C8BD74B7A3ED}"/>
              </a:ext>
            </a:extLst>
          </p:cNvPr>
          <p:cNvSpPr txBox="1"/>
          <p:nvPr/>
        </p:nvSpPr>
        <p:spPr>
          <a:xfrm>
            <a:off x="3770611" y="2972682"/>
            <a:ext cx="1209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0" u="none" strike="noStrike" baseline="0" dirty="0">
                <a:latin typeface="Cambria-Bold"/>
              </a:rPr>
              <a:t>Breakers CP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09C453A-1663-4411-804B-ADE751143D5E}"/>
              </a:ext>
            </a:extLst>
          </p:cNvPr>
          <p:cNvSpPr txBox="1"/>
          <p:nvPr/>
        </p:nvSpPr>
        <p:spPr>
          <a:xfrm>
            <a:off x="2712900" y="4268789"/>
            <a:ext cx="190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0" u="none" strike="noStrike" baseline="0" dirty="0">
                <a:latin typeface="Cambria-Bold"/>
              </a:rPr>
              <a:t>Dump Resistor </a:t>
            </a:r>
            <a:endParaRPr lang="zh-CN" altLang="en-US" dirty="0"/>
          </a:p>
        </p:txBody>
      </p: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D8ADF971-1543-4ABF-91BC-FB2E8A024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239230"/>
              </p:ext>
            </p:extLst>
          </p:nvPr>
        </p:nvGraphicFramePr>
        <p:xfrm>
          <a:off x="5349448" y="2102890"/>
          <a:ext cx="523385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5825">
                  <a:extLst>
                    <a:ext uri="{9D8B030D-6E8A-4147-A177-3AD203B41FA5}">
                      <a16:colId xmlns:a16="http://schemas.microsoft.com/office/drawing/2014/main" val="3381988816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354085248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179846560"/>
                    </a:ext>
                  </a:extLst>
                </a:gridCol>
                <a:gridCol w="1076327">
                  <a:extLst>
                    <a:ext uri="{9D8B030D-6E8A-4147-A177-3AD203B41FA5}">
                      <a16:colId xmlns:a16="http://schemas.microsoft.com/office/drawing/2014/main" val="971115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长（米）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宽（米）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高（米）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830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DC Power supply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2.5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520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Breakers CP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047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Dump Resister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2.5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91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7057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60CEB3-A5A0-40E1-9486-5256CB1A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机械结构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B7CF1D9-F7F7-40F0-A9D4-F7C134ADA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5845"/>
            <a:ext cx="10515600" cy="3710897"/>
          </a:xfrm>
        </p:spPr>
      </p:pic>
    </p:spTree>
    <p:extLst>
      <p:ext uri="{BB962C8B-B14F-4D97-AF65-F5344CB8AC3E}">
        <p14:creationId xmlns:p14="http://schemas.microsoft.com/office/powerpoint/2010/main" val="3355966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125182E-1175-46EC-933B-231A2BC13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6" y="1593851"/>
            <a:ext cx="6096000" cy="4572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45F8C95-2739-4F52-A8E4-59212993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机械结构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0F0B837-EE6B-4715-98E9-5BA70BE30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593851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80455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429</Words>
  <Application>Microsoft Office PowerPoint</Application>
  <PresentationFormat>宽屏</PresentationFormat>
  <Paragraphs>40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7" baseType="lpstr">
      <vt:lpstr>Cambria-Bold</vt:lpstr>
      <vt:lpstr>Noto Sans SC</vt:lpstr>
      <vt:lpstr>TimesNewRomanPSMT</vt:lpstr>
      <vt:lpstr>等线</vt:lpstr>
      <vt:lpstr>等线 Light</vt:lpstr>
      <vt:lpstr>Arial</vt:lpstr>
      <vt:lpstr>Office 主题​​</vt:lpstr>
      <vt:lpstr>CEPC探测器超导磁体</vt:lpstr>
      <vt:lpstr>PowerPoint 演示文稿</vt:lpstr>
      <vt:lpstr>PowerPoint 演示文稿</vt:lpstr>
      <vt:lpstr>Solenoid Magnet</vt:lpstr>
      <vt:lpstr>PowerPoint 演示文稿</vt:lpstr>
      <vt:lpstr>PowerPoint 演示文稿</vt:lpstr>
      <vt:lpstr>电源间布局</vt:lpstr>
      <vt:lpstr>机械结构</vt:lpstr>
      <vt:lpstr>机械结构</vt:lpstr>
      <vt:lpstr>低温系统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e18248</dc:creator>
  <cp:lastModifiedBy>Feipeng Ning</cp:lastModifiedBy>
  <cp:revision>32</cp:revision>
  <dcterms:created xsi:type="dcterms:W3CDTF">2025-01-08T06:39:21Z</dcterms:created>
  <dcterms:modified xsi:type="dcterms:W3CDTF">2025-01-16T07:38:11Z</dcterms:modified>
</cp:coreProperties>
</file>