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71" r:id="rId3"/>
    <p:sldId id="261" r:id="rId4"/>
    <p:sldId id="260" r:id="rId6"/>
    <p:sldId id="263" r:id="rId7"/>
    <p:sldId id="262" r:id="rId8"/>
    <p:sldId id="264" r:id="rId9"/>
    <p:sldId id="258" r:id="rId10"/>
    <p:sldId id="281" r:id="rId11"/>
    <p:sldId id="283" r:id="rId12"/>
    <p:sldId id="284" r:id="rId13"/>
    <p:sldId id="282" r:id="rId14"/>
    <p:sldId id="285" r:id="rId15"/>
    <p:sldId id="286" r:id="rId16"/>
    <p:sldId id="287" r:id="rId17"/>
    <p:sldId id="265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35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32EEBB-D6B7-4486-919C-43F6FB0E2F0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69588-4ABD-4B0A-B14D-9D966493C23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269588-4ABD-4B0A-B14D-9D966493C2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6B468-B4D9-4366-BC85-6A24CB22A031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12B4-F39A-4225-8279-1B105808BF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BAFF3-E414-4621-B8A9-42EAF7CE2FAB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12B4-F39A-4225-8279-1B105808BF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C5E03-5B32-4270-BA8F-43B060D8A742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12B4-F39A-4225-8279-1B105808BF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2132C-106B-4BF6-A7FF-C330B5B5DDA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12B4-F39A-4225-8279-1B105808BF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04BEE-8C40-43B0-97BE-CCECEB4D8A84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12B4-F39A-4225-8279-1B105808BF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93430-F4C0-43BE-9B22-B7F24D9FD8A2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12B4-F39A-4225-8279-1B105808BF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E991F-72F3-4664-900B-D1E51F665451}" type="datetime1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12B4-F39A-4225-8279-1B105808BF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C244B-464C-4F87-BF48-4D9B7B5F14F3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12B4-F39A-4225-8279-1B105808BF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D0936-9F67-49E9-B51E-5810DE0696BD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12B4-F39A-4225-8279-1B105808BF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8E99C-0864-49FB-BC95-B23DD481FCD6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12B4-F39A-4225-8279-1B105808BF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066B1-B39E-4034-8745-65E2EB7C469C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12B4-F39A-4225-8279-1B105808BF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B5125C-C2C0-4017-85AD-9B0D41844142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5B12B4-F39A-4225-8279-1B105808BFB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tags" Target="../tags/tag25.xml"/><Relationship Id="rId7" Type="http://schemas.openxmlformats.org/officeDocument/2006/relationships/image" Target="../media/image34.png"/><Relationship Id="rId6" Type="http://schemas.openxmlformats.org/officeDocument/2006/relationships/image" Target="../media/image33.png"/><Relationship Id="rId5" Type="http://schemas.openxmlformats.org/officeDocument/2006/relationships/tags" Target="../tags/tag24.xml"/><Relationship Id="rId4" Type="http://schemas.openxmlformats.org/officeDocument/2006/relationships/image" Target="../media/image32.png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37.png"/><Relationship Id="rId11" Type="http://schemas.openxmlformats.org/officeDocument/2006/relationships/image" Target="../media/image36.png"/><Relationship Id="rId10" Type="http://schemas.openxmlformats.org/officeDocument/2006/relationships/tags" Target="../tags/tag26.xml"/><Relationship Id="rId1" Type="http://schemas.openxmlformats.org/officeDocument/2006/relationships/tags" Target="../tags/tag21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43.png"/><Relationship Id="rId7" Type="http://schemas.openxmlformats.org/officeDocument/2006/relationships/image" Target="../media/image42.png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tags" Target="../tags/tag28.xml"/><Relationship Id="rId1" Type="http://schemas.openxmlformats.org/officeDocument/2006/relationships/tags" Target="../tags/tag27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49.png"/><Relationship Id="rId7" Type="http://schemas.openxmlformats.org/officeDocument/2006/relationships/image" Target="../media/image48.png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tags" Target="../tags/tag30.xml"/><Relationship Id="rId1" Type="http://schemas.openxmlformats.org/officeDocument/2006/relationships/tags" Target="../tags/tag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tags" Target="../tags/tag12.xml"/><Relationship Id="rId7" Type="http://schemas.openxmlformats.org/officeDocument/2006/relationships/image" Target="../media/image5.png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7" Type="http://schemas.openxmlformats.org/officeDocument/2006/relationships/slideLayout" Target="../slideLayouts/slideLayout1.xml"/><Relationship Id="rId16" Type="http://schemas.openxmlformats.org/officeDocument/2006/relationships/tags" Target="../tags/tag17.xml"/><Relationship Id="rId15" Type="http://schemas.openxmlformats.org/officeDocument/2006/relationships/tags" Target="../tags/tag16.xml"/><Relationship Id="rId14" Type="http://schemas.openxmlformats.org/officeDocument/2006/relationships/tags" Target="../tags/tag15.xml"/><Relationship Id="rId13" Type="http://schemas.openxmlformats.org/officeDocument/2006/relationships/image" Target="../media/image8.png"/><Relationship Id="rId12" Type="http://schemas.openxmlformats.org/officeDocument/2006/relationships/tags" Target="../tags/tag14.xml"/><Relationship Id="rId11" Type="http://schemas.openxmlformats.org/officeDocument/2006/relationships/image" Target="../media/image7.png"/><Relationship Id="rId10" Type="http://schemas.openxmlformats.org/officeDocument/2006/relationships/tags" Target="../tags/tag13.xml"/><Relationship Id="rId1" Type="http://schemas.openxmlformats.org/officeDocument/2006/relationships/tags" Target="../tags/tag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8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2A5B12B4-F39A-4225-8279-1B105808BFB9}" type="slidenum">
              <a:rPr lang="zh-CN" altLang="en-US" smtClean="0"/>
            </a:fld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85445" y="187325"/>
            <a:ext cx="9664700" cy="64928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LYSO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晶体</a:t>
            </a:r>
            <a:r>
              <a:rPr lang="en-US" altLang="zh-CN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0.3*0.3*6(cm)</a:t>
            </a:r>
            <a:endParaRPr lang="en-US" altLang="zh-CN" sz="3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BGO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晶体</a:t>
            </a:r>
            <a:r>
              <a:rPr lang="en-US" altLang="zh-CN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12cm</a:t>
            </a:r>
            <a:endParaRPr lang="en-US" altLang="zh-CN" sz="3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Cs137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放射源（</a:t>
            </a:r>
            <a:r>
              <a:rPr lang="en-US" altLang="zh-CN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662KeV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Co60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放射源（</a:t>
            </a:r>
            <a:r>
              <a:rPr lang="en-US" altLang="zh-CN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1.17MeV and 1.33MeV)</a:t>
            </a:r>
            <a:endParaRPr lang="en-US" altLang="zh-CN" sz="3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SiPM</a:t>
            </a:r>
            <a:endParaRPr lang="en-US" altLang="zh-CN" sz="3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HPK_S13360_6025PE_L</a:t>
            </a:r>
            <a:endParaRPr lang="zh-CN" altLang="en-US" sz="3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HPK_S14160_3010PS_L</a:t>
            </a:r>
            <a:endParaRPr lang="zh-CN" altLang="en-US" sz="3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HPK_S14160_3015_PS_R</a:t>
            </a:r>
            <a:endParaRPr lang="zh-CN" altLang="en-US" sz="3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NDL_EQR06_3030_L</a:t>
            </a:r>
            <a:endParaRPr lang="en-US" altLang="zh-CN" sz="3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zh-CN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Cs137 BGO S13360-6025PE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测试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zh-CN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Cs137 LYSO </a:t>
            </a:r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S14160_3015_PS_R</a:t>
            </a: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测试</a:t>
            </a:r>
            <a:endParaRPr lang="zh-CN" altLang="en-US" sz="3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LYSO</a:t>
            </a: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自辐射</a:t>
            </a:r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S14160_3010_PS_R</a:t>
            </a: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测试</a:t>
            </a:r>
            <a:endParaRPr lang="zh-CN" altLang="en-US" sz="3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Co60 </a:t>
            </a:r>
            <a:r>
              <a:rPr lang="en-US" altLang="zh-CN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LYSO </a:t>
            </a:r>
            <a:r>
              <a:rPr lang="en-US" altLang="zh-CN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EQR06-3030</a:t>
            </a: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测试</a:t>
            </a:r>
            <a:endParaRPr lang="en-US" altLang="zh-CN" sz="3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A5B12B4-F39A-4225-8279-1B105808BFB9}" type="slidenum">
              <a:rPr lang="zh-CN" altLang="en-US" sz="1600" b="1" smtClean="0"/>
            </a:fld>
            <a:endParaRPr lang="zh-CN" altLang="en-US" sz="1600" b="1" dirty="0"/>
          </a:p>
        </p:txBody>
      </p:sp>
      <p:sp>
        <p:nvSpPr>
          <p:cNvPr id="11" name="文本框 10"/>
          <p:cNvSpPr txBox="1"/>
          <p:nvPr/>
        </p:nvSpPr>
        <p:spPr>
          <a:xfrm>
            <a:off x="335915" y="92075"/>
            <a:ext cx="113436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LYSO</a:t>
            </a:r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自放射</a:t>
            </a:r>
            <a:r>
              <a:rPr lang="en-US" altLang="zh-CN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S14160-3010PS-L SiPM LYSO</a:t>
            </a:r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晶体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倍前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放）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 descr="charg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420" y="730885"/>
            <a:ext cx="3921760" cy="2614930"/>
          </a:xfrm>
          <a:prstGeom prst="rect">
            <a:avLst/>
          </a:prstGeom>
        </p:spPr>
      </p:pic>
      <p:pic>
        <p:nvPicPr>
          <p:cNvPr id="3" name="图片 2" descr="overlay_waveform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190" y="620395"/>
            <a:ext cx="3921760" cy="2614930"/>
          </a:xfrm>
          <a:prstGeom prst="rect">
            <a:avLst/>
          </a:prstGeom>
        </p:spPr>
      </p:pic>
      <p:pic>
        <p:nvPicPr>
          <p:cNvPr id="6" name="图片 5" descr="tim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6375" y="620395"/>
            <a:ext cx="3921760" cy="2614930"/>
          </a:xfrm>
          <a:prstGeom prst="rect">
            <a:avLst/>
          </a:prstGeom>
        </p:spPr>
      </p:pic>
      <p:pic>
        <p:nvPicPr>
          <p:cNvPr id="7" name="图片 6" descr="char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035" y="3640455"/>
            <a:ext cx="3948430" cy="2632710"/>
          </a:xfrm>
          <a:prstGeom prst="rect">
            <a:avLst/>
          </a:prstGeom>
        </p:spPr>
      </p:pic>
      <p:pic>
        <p:nvPicPr>
          <p:cNvPr id="12" name="图片 11" descr="overlay_waveform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3520" y="3524885"/>
            <a:ext cx="3948430" cy="2632710"/>
          </a:xfrm>
          <a:prstGeom prst="rect">
            <a:avLst/>
          </a:prstGeom>
        </p:spPr>
      </p:pic>
      <p:pic>
        <p:nvPicPr>
          <p:cNvPr id="13" name="图片 12" descr="tim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4475" y="3524885"/>
            <a:ext cx="3948430" cy="263271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A5B12B4-F39A-4225-8279-1B105808BFB9}" type="slidenum">
              <a:rPr lang="zh-CN" altLang="en-US" sz="1600" b="1" smtClean="0"/>
            </a:fld>
            <a:endParaRPr lang="zh-CN" altLang="en-US" sz="1600" b="1" dirty="0"/>
          </a:p>
        </p:txBody>
      </p:sp>
      <p:sp>
        <p:nvSpPr>
          <p:cNvPr id="11" name="文本框 10"/>
          <p:cNvSpPr txBox="1"/>
          <p:nvPr/>
        </p:nvSpPr>
        <p:spPr>
          <a:xfrm>
            <a:off x="335915" y="92075"/>
            <a:ext cx="113436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Co60</a:t>
            </a:r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放射源</a:t>
            </a:r>
            <a:r>
              <a:rPr lang="en-US" altLang="zh-CN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EQR06-3030 SiPM LYSO</a:t>
            </a:r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晶体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倍前放，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单端）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 descr="charg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3600" y="675640"/>
            <a:ext cx="4319302" cy="2880000"/>
          </a:xfrm>
          <a:prstGeom prst="rect">
            <a:avLst/>
          </a:prstGeom>
        </p:spPr>
      </p:pic>
      <p:pic>
        <p:nvPicPr>
          <p:cNvPr id="3" name="图片 2" descr="overlay_waveform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5450" y="675640"/>
            <a:ext cx="4319302" cy="2880000"/>
          </a:xfrm>
          <a:prstGeom prst="rect">
            <a:avLst/>
          </a:prstGeom>
        </p:spPr>
      </p:pic>
      <p:pic>
        <p:nvPicPr>
          <p:cNvPr id="6" name="图片 5" descr="overlay_waveform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7060" y="3743325"/>
            <a:ext cx="4319700" cy="2880000"/>
          </a:xfrm>
          <a:prstGeom prst="rect">
            <a:avLst/>
          </a:prstGeom>
        </p:spPr>
      </p:pic>
      <p:pic>
        <p:nvPicPr>
          <p:cNvPr id="12" name="图片 11" descr="char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200" y="3780155"/>
            <a:ext cx="4319700" cy="2880000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196215" y="3364230"/>
            <a:ext cx="1544955" cy="3308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dirty="0"/>
              <a:t>阈值</a:t>
            </a:r>
            <a:r>
              <a:rPr lang="en-US" altLang="zh-CN" dirty="0"/>
              <a:t>120</a:t>
            </a:r>
            <a:r>
              <a:rPr lang="en-US" altLang="zh-CN" dirty="0"/>
              <a:t>mV</a:t>
            </a:r>
            <a:endParaRPr lang="en-US" altLang="zh-CN" dirty="0"/>
          </a:p>
        </p:txBody>
      </p:sp>
      <p:sp>
        <p:nvSpPr>
          <p:cNvPr id="13" name="文本框 12"/>
          <p:cNvSpPr txBox="1"/>
          <p:nvPr>
            <p:custDataLst>
              <p:tags r:id="rId6"/>
            </p:custDataLst>
          </p:nvPr>
        </p:nvSpPr>
        <p:spPr>
          <a:xfrm>
            <a:off x="124460" y="6390640"/>
            <a:ext cx="1544955" cy="3308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dirty="0"/>
              <a:t>阈值</a:t>
            </a:r>
            <a:r>
              <a:rPr lang="en-US" altLang="zh-CN" dirty="0"/>
              <a:t>140</a:t>
            </a:r>
            <a:r>
              <a:rPr lang="en-US" altLang="zh-CN" dirty="0"/>
              <a:t>mV</a:t>
            </a:r>
            <a:endParaRPr lang="en-US" altLang="zh-CN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A5B12B4-F39A-4225-8279-1B105808BFB9}" type="slidenum">
              <a:rPr lang="zh-CN" altLang="en-US" sz="1600" b="1" smtClean="0"/>
            </a:fld>
            <a:endParaRPr lang="zh-CN" altLang="en-US" sz="1600" b="1" dirty="0"/>
          </a:p>
        </p:txBody>
      </p:sp>
      <p:sp>
        <p:nvSpPr>
          <p:cNvPr id="11" name="文本框 10"/>
          <p:cNvSpPr txBox="1"/>
          <p:nvPr/>
        </p:nvSpPr>
        <p:spPr>
          <a:xfrm>
            <a:off x="335915" y="92075"/>
            <a:ext cx="113436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Co60</a:t>
            </a:r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放射源</a:t>
            </a:r>
            <a:r>
              <a:rPr lang="en-US" altLang="zh-CN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EQR06-3030 SiPM LYSO</a:t>
            </a:r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晶体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倍前放，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双端）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"/>
            </p:custDataLst>
          </p:nvPr>
        </p:nvSpPr>
        <p:spPr>
          <a:xfrm>
            <a:off x="196215" y="3364230"/>
            <a:ext cx="1544955" cy="3308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dirty="0"/>
              <a:t>阈值</a:t>
            </a:r>
            <a:r>
              <a:rPr lang="en-US" altLang="zh-CN" dirty="0"/>
              <a:t>50</a:t>
            </a:r>
            <a:r>
              <a:rPr lang="en-US" altLang="zh-CN" dirty="0"/>
              <a:t>mV</a:t>
            </a:r>
            <a:endParaRPr lang="en-US" altLang="zh-CN" dirty="0"/>
          </a:p>
        </p:txBody>
      </p:sp>
      <p:sp>
        <p:nvSpPr>
          <p:cNvPr id="13" name="文本框 12"/>
          <p:cNvSpPr txBox="1"/>
          <p:nvPr>
            <p:custDataLst>
              <p:tags r:id="rId2"/>
            </p:custDataLst>
          </p:nvPr>
        </p:nvSpPr>
        <p:spPr>
          <a:xfrm>
            <a:off x="124460" y="6390640"/>
            <a:ext cx="1544955" cy="3308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dirty="0"/>
              <a:t>阈值</a:t>
            </a:r>
            <a:r>
              <a:rPr lang="en-US" altLang="zh-CN" dirty="0"/>
              <a:t>60</a:t>
            </a:r>
            <a:r>
              <a:rPr lang="en-US" altLang="zh-CN" dirty="0"/>
              <a:t>mV</a:t>
            </a:r>
            <a:endParaRPr lang="en-US" altLang="zh-CN" dirty="0"/>
          </a:p>
        </p:txBody>
      </p:sp>
      <p:pic>
        <p:nvPicPr>
          <p:cNvPr id="4" name="图片 3" descr="charge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05790" y="925830"/>
            <a:ext cx="3068320" cy="2045970"/>
          </a:xfrm>
          <a:prstGeom prst="rect">
            <a:avLst/>
          </a:prstGeom>
        </p:spPr>
      </p:pic>
      <p:pic>
        <p:nvPicPr>
          <p:cNvPr id="5" name="图片 4" descr="overlay_waveforms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545330" y="922655"/>
            <a:ext cx="3261995" cy="2174875"/>
          </a:xfrm>
          <a:prstGeom prst="rect">
            <a:avLst/>
          </a:prstGeom>
        </p:spPr>
      </p:pic>
      <p:pic>
        <p:nvPicPr>
          <p:cNvPr id="7" name="图片 6" descr="tim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2640" y="925830"/>
            <a:ext cx="3256915" cy="2171700"/>
          </a:xfrm>
          <a:prstGeom prst="rect">
            <a:avLst/>
          </a:prstGeom>
        </p:spPr>
      </p:pic>
      <p:pic>
        <p:nvPicPr>
          <p:cNvPr id="9" name="图片 8" descr="charge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00685" y="3811270"/>
            <a:ext cx="3477895" cy="2319020"/>
          </a:xfrm>
          <a:prstGeom prst="rect">
            <a:avLst/>
          </a:prstGeom>
        </p:spPr>
      </p:pic>
      <p:pic>
        <p:nvPicPr>
          <p:cNvPr id="10" name="图片 9" descr="overlay_waveforms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4344670" y="3811270"/>
            <a:ext cx="3663315" cy="2442845"/>
          </a:xfrm>
          <a:prstGeom prst="rect">
            <a:avLst/>
          </a:prstGeom>
        </p:spPr>
      </p:pic>
      <p:pic>
        <p:nvPicPr>
          <p:cNvPr id="15" name="图片 14" descr="tim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95335" y="3811270"/>
            <a:ext cx="3477895" cy="231902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A5B12B4-F39A-4225-8279-1B105808BFB9}" type="slidenum">
              <a:rPr lang="zh-CN" altLang="en-US" sz="1600" b="1" smtClean="0"/>
            </a:fld>
            <a:endParaRPr lang="zh-CN" altLang="en-US" sz="1600" b="1" dirty="0"/>
          </a:p>
        </p:txBody>
      </p:sp>
      <p:sp>
        <p:nvSpPr>
          <p:cNvPr id="11" name="文本框 10"/>
          <p:cNvSpPr txBox="1"/>
          <p:nvPr/>
        </p:nvSpPr>
        <p:spPr>
          <a:xfrm>
            <a:off x="335915" y="92075"/>
            <a:ext cx="113436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Co60</a:t>
            </a:r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放射源</a:t>
            </a:r>
            <a:r>
              <a:rPr lang="en-US" altLang="zh-CN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EQR06-3030 SiPM LYSO</a:t>
            </a:r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晶体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倍前放，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双端）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"/>
            </p:custDataLst>
          </p:nvPr>
        </p:nvSpPr>
        <p:spPr>
          <a:xfrm>
            <a:off x="196215" y="3364230"/>
            <a:ext cx="1544955" cy="3308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dirty="0"/>
              <a:t>阈值</a:t>
            </a:r>
            <a:r>
              <a:rPr lang="en-US" altLang="zh-CN" dirty="0"/>
              <a:t>70</a:t>
            </a:r>
            <a:r>
              <a:rPr lang="en-US" altLang="zh-CN" dirty="0"/>
              <a:t>mV</a:t>
            </a:r>
            <a:endParaRPr lang="en-US" altLang="zh-CN" dirty="0"/>
          </a:p>
        </p:txBody>
      </p:sp>
      <p:sp>
        <p:nvSpPr>
          <p:cNvPr id="13" name="文本框 12"/>
          <p:cNvSpPr txBox="1"/>
          <p:nvPr>
            <p:custDataLst>
              <p:tags r:id="rId2"/>
            </p:custDataLst>
          </p:nvPr>
        </p:nvSpPr>
        <p:spPr>
          <a:xfrm>
            <a:off x="124460" y="6390640"/>
            <a:ext cx="1544955" cy="3308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dirty="0"/>
              <a:t>阈值</a:t>
            </a:r>
            <a:r>
              <a:rPr lang="en-US" altLang="zh-CN" dirty="0"/>
              <a:t>80</a:t>
            </a:r>
            <a:r>
              <a:rPr lang="en-US" altLang="zh-CN" dirty="0"/>
              <a:t>mV</a:t>
            </a:r>
            <a:endParaRPr lang="en-US" altLang="zh-CN" dirty="0"/>
          </a:p>
        </p:txBody>
      </p:sp>
      <p:pic>
        <p:nvPicPr>
          <p:cNvPr id="12" name="图片 11" descr="char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990" y="3963035"/>
            <a:ext cx="3524885" cy="2350135"/>
          </a:xfrm>
          <a:prstGeom prst="rect">
            <a:avLst/>
          </a:prstGeom>
        </p:spPr>
      </p:pic>
      <p:pic>
        <p:nvPicPr>
          <p:cNvPr id="16" name="图片 15" descr="overlay_waveform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4970" y="4006215"/>
            <a:ext cx="3524885" cy="2350135"/>
          </a:xfrm>
          <a:prstGeom prst="rect">
            <a:avLst/>
          </a:prstGeom>
        </p:spPr>
      </p:pic>
      <p:pic>
        <p:nvPicPr>
          <p:cNvPr id="17" name="图片 16" descr="tim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4485" y="4040505"/>
            <a:ext cx="3524885" cy="2350135"/>
          </a:xfrm>
          <a:prstGeom prst="rect">
            <a:avLst/>
          </a:prstGeom>
        </p:spPr>
      </p:pic>
      <p:pic>
        <p:nvPicPr>
          <p:cNvPr id="18" name="图片 17" descr="char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065" y="768985"/>
            <a:ext cx="3326130" cy="2217420"/>
          </a:xfrm>
          <a:prstGeom prst="rect">
            <a:avLst/>
          </a:prstGeom>
        </p:spPr>
      </p:pic>
      <p:pic>
        <p:nvPicPr>
          <p:cNvPr id="19" name="图片 18" descr="overlay_waveform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2910" y="861060"/>
            <a:ext cx="3326130" cy="2217420"/>
          </a:xfrm>
          <a:prstGeom prst="rect">
            <a:avLst/>
          </a:prstGeom>
        </p:spPr>
      </p:pic>
      <p:pic>
        <p:nvPicPr>
          <p:cNvPr id="20" name="图片 19" descr="tim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97190" y="814705"/>
            <a:ext cx="3326130" cy="221742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A5B12B4-F39A-4225-8279-1B105808BFB9}" type="slidenum">
              <a:rPr lang="zh-CN" altLang="en-US" sz="1600" b="1" smtClean="0"/>
            </a:fld>
            <a:endParaRPr lang="zh-CN" altLang="en-US" sz="1600" b="1" dirty="0"/>
          </a:p>
        </p:txBody>
      </p:sp>
      <p:sp>
        <p:nvSpPr>
          <p:cNvPr id="11" name="文本框 10"/>
          <p:cNvSpPr txBox="1"/>
          <p:nvPr/>
        </p:nvSpPr>
        <p:spPr>
          <a:xfrm>
            <a:off x="335915" y="92075"/>
            <a:ext cx="113436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Co60</a:t>
            </a:r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放射源</a:t>
            </a:r>
            <a:r>
              <a:rPr lang="en-US" altLang="zh-CN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EQR06-3030 SiPM LYSO</a:t>
            </a:r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晶体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倍前放，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双端）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"/>
            </p:custDataLst>
          </p:nvPr>
        </p:nvSpPr>
        <p:spPr>
          <a:xfrm>
            <a:off x="196215" y="3364230"/>
            <a:ext cx="1544955" cy="3308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dirty="0"/>
              <a:t>阈值</a:t>
            </a:r>
            <a:r>
              <a:rPr lang="en-US" altLang="zh-CN" dirty="0"/>
              <a:t>90</a:t>
            </a:r>
            <a:r>
              <a:rPr lang="en-US" altLang="zh-CN" dirty="0"/>
              <a:t>mV</a:t>
            </a:r>
            <a:endParaRPr lang="en-US" altLang="zh-CN" dirty="0"/>
          </a:p>
        </p:txBody>
      </p:sp>
      <p:sp>
        <p:nvSpPr>
          <p:cNvPr id="13" name="文本框 12"/>
          <p:cNvSpPr txBox="1"/>
          <p:nvPr>
            <p:custDataLst>
              <p:tags r:id="rId2"/>
            </p:custDataLst>
          </p:nvPr>
        </p:nvSpPr>
        <p:spPr>
          <a:xfrm>
            <a:off x="124460" y="6390640"/>
            <a:ext cx="1544955" cy="3308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dirty="0"/>
              <a:t>阈值</a:t>
            </a:r>
            <a:r>
              <a:rPr lang="en-US" altLang="zh-CN" dirty="0"/>
              <a:t>100</a:t>
            </a:r>
            <a:r>
              <a:rPr lang="en-US" altLang="zh-CN" dirty="0"/>
              <a:t>mV</a:t>
            </a:r>
            <a:endParaRPr lang="en-US" altLang="zh-CN" dirty="0"/>
          </a:p>
        </p:txBody>
      </p:sp>
      <p:pic>
        <p:nvPicPr>
          <p:cNvPr id="2" name="图片 1" descr="char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90" y="1031875"/>
            <a:ext cx="3378200" cy="2252980"/>
          </a:xfrm>
          <a:prstGeom prst="rect">
            <a:avLst/>
          </a:prstGeom>
        </p:spPr>
      </p:pic>
      <p:pic>
        <p:nvPicPr>
          <p:cNvPr id="3" name="图片 2" descr="overlay_waveform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4030" y="956310"/>
            <a:ext cx="3378200" cy="2252980"/>
          </a:xfrm>
          <a:prstGeom prst="rect">
            <a:avLst/>
          </a:prstGeom>
        </p:spPr>
      </p:pic>
      <p:pic>
        <p:nvPicPr>
          <p:cNvPr id="4" name="图片 3" descr="tim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9270" y="956310"/>
            <a:ext cx="3378200" cy="2252980"/>
          </a:xfrm>
          <a:prstGeom prst="rect">
            <a:avLst/>
          </a:prstGeom>
        </p:spPr>
      </p:pic>
      <p:pic>
        <p:nvPicPr>
          <p:cNvPr id="5" name="图片 4" descr="char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595" y="3809365"/>
            <a:ext cx="3510915" cy="2340610"/>
          </a:xfrm>
          <a:prstGeom prst="rect">
            <a:avLst/>
          </a:prstGeom>
        </p:spPr>
      </p:pic>
      <p:pic>
        <p:nvPicPr>
          <p:cNvPr id="6" name="图片 5" descr="overlay_waveform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3245" y="3809365"/>
            <a:ext cx="3510915" cy="2340610"/>
          </a:xfrm>
          <a:prstGeom prst="rect">
            <a:avLst/>
          </a:prstGeom>
        </p:spPr>
      </p:pic>
      <p:pic>
        <p:nvPicPr>
          <p:cNvPr id="7" name="图片 6" descr="tim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26425" y="3863340"/>
            <a:ext cx="3510915" cy="234061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A5B12B4-F39A-4225-8279-1B105808BFB9}" type="slidenum">
              <a:rPr lang="zh-CN" altLang="en-US" sz="1600" b="1" smtClean="0"/>
            </a:fld>
            <a:endParaRPr lang="zh-CN" altLang="en-US" sz="1600" b="1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7182" y="933648"/>
            <a:ext cx="5921556" cy="504428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6135" y="1122045"/>
            <a:ext cx="6184265" cy="47656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12B4-F39A-4225-8279-1B105808BFB9}" type="slidenum">
              <a:rPr lang="zh-CN" altLang="en-US" sz="1600" b="1" smtClean="0"/>
            </a:fld>
            <a:endParaRPr lang="zh-CN" altLang="en-US" sz="1600" b="1" dirty="0"/>
          </a:p>
        </p:txBody>
      </p:sp>
      <p:sp>
        <p:nvSpPr>
          <p:cNvPr id="7" name="文本框 6"/>
          <p:cNvSpPr txBox="1"/>
          <p:nvPr/>
        </p:nvSpPr>
        <p:spPr>
          <a:xfrm>
            <a:off x="562610" y="270510"/>
            <a:ext cx="83178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SiPM</a:t>
            </a:r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激光单光子刻度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倍前放）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次波形示意）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overlay_waveforms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48410" y="978535"/>
            <a:ext cx="3779356" cy="2520000"/>
          </a:xfrm>
          <a:prstGeom prst="rect">
            <a:avLst/>
          </a:prstGeom>
        </p:spPr>
      </p:pic>
      <p:pic>
        <p:nvPicPr>
          <p:cNvPr id="10" name="图片 9" descr="overlay_waveform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5550" y="947420"/>
            <a:ext cx="3779672" cy="2520000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35164" y="3623387"/>
            <a:ext cx="2452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HPK_S13360_6025PE_L</a:t>
            </a:r>
            <a:endParaRPr lang="zh-CN" altLang="en-US" dirty="0"/>
          </a:p>
        </p:txBody>
      </p:sp>
      <p:sp>
        <p:nvSpPr>
          <p:cNvPr id="21" name="文本框 20"/>
          <p:cNvSpPr txBox="1"/>
          <p:nvPr>
            <p:custDataLst>
              <p:tags r:id="rId4"/>
            </p:custDataLst>
          </p:nvPr>
        </p:nvSpPr>
        <p:spPr>
          <a:xfrm>
            <a:off x="7066418" y="3560856"/>
            <a:ext cx="2456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HPK_S14160_3010PS_L</a:t>
            </a:r>
            <a:endParaRPr lang="zh-CN" altLang="en-US" dirty="0"/>
          </a:p>
        </p:txBody>
      </p:sp>
      <p:sp>
        <p:nvSpPr>
          <p:cNvPr id="22" name="文本框 21"/>
          <p:cNvSpPr txBox="1"/>
          <p:nvPr>
            <p:custDataLst>
              <p:tags r:id="rId5"/>
            </p:custDataLst>
          </p:nvPr>
        </p:nvSpPr>
        <p:spPr>
          <a:xfrm>
            <a:off x="1714500" y="6488668"/>
            <a:ext cx="2577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HPK_S14160_3015_PS_R</a:t>
            </a:r>
            <a:endParaRPr lang="zh-CN" altLang="en-US" dirty="0"/>
          </a:p>
        </p:txBody>
      </p:sp>
      <p:sp>
        <p:nvSpPr>
          <p:cNvPr id="23" name="文本框 22"/>
          <p:cNvSpPr txBox="1"/>
          <p:nvPr>
            <p:custDataLst>
              <p:tags r:id="rId6"/>
            </p:custDataLst>
          </p:nvPr>
        </p:nvSpPr>
        <p:spPr>
          <a:xfrm>
            <a:off x="7210295" y="6497460"/>
            <a:ext cx="2169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NDL_EQR06_3030_L</a:t>
            </a:r>
            <a:endParaRPr lang="zh-CN" altLang="en-US" dirty="0"/>
          </a:p>
        </p:txBody>
      </p:sp>
      <p:pic>
        <p:nvPicPr>
          <p:cNvPr id="12" name="图片 11" descr="overlay_waveforms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248410" y="3968115"/>
            <a:ext cx="3780000" cy="2520000"/>
          </a:xfrm>
          <a:prstGeom prst="rect">
            <a:avLst/>
          </a:prstGeom>
        </p:spPr>
      </p:pic>
      <p:pic>
        <p:nvPicPr>
          <p:cNvPr id="13" name="图片 12" descr="overlay_waveforms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97320" y="3977005"/>
            <a:ext cx="3779738" cy="2520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>
            <p:custDataLst>
              <p:tags r:id="rId1"/>
            </p:custDataLst>
          </p:nvPr>
        </p:nvSpPr>
        <p:spPr>
          <a:xfrm>
            <a:off x="4749165" y="2442210"/>
            <a:ext cx="211772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46.25</a:t>
            </a:r>
            <a:endParaRPr lang="en-US" altLang="zh-CN" dirty="0"/>
          </a:p>
          <a:p>
            <a:r>
              <a:rPr lang="en-US" altLang="zh-CN" dirty="0"/>
              <a:t>baselinetime</a:t>
            </a:r>
            <a:r>
              <a:rPr lang="en-US" altLang="zh-CN" dirty="0">
                <a:sym typeface="+mn-ea"/>
              </a:rPr>
              <a:t>=0</a:t>
            </a:r>
            <a:endParaRPr lang="en-US" altLang="zh-CN" dirty="0">
              <a:sym typeface="+mn-ea"/>
            </a:endParaRPr>
          </a:p>
          <a:p>
            <a:r>
              <a:rPr lang="en-US" altLang="zh-CN" dirty="0"/>
              <a:t>startTime=</a:t>
            </a:r>
            <a:r>
              <a:rPr lang="en-US" altLang="zh-CN" dirty="0">
                <a:sym typeface="+mn-ea"/>
              </a:rPr>
              <a:t>45</a:t>
            </a:r>
            <a:endParaRPr lang="en-US" altLang="zh-CN" dirty="0">
              <a:sym typeface="+mn-ea"/>
            </a:endParaRPr>
          </a:p>
          <a:p>
            <a:r>
              <a:rPr lang="en-US" altLang="zh-CN" dirty="0"/>
              <a:t>endTime=190</a:t>
            </a:r>
            <a:endParaRPr lang="en-US" altLang="zh-CN" dirty="0"/>
          </a:p>
        </p:txBody>
      </p:sp>
      <p:sp>
        <p:nvSpPr>
          <p:cNvPr id="20" name="文本框 19"/>
          <p:cNvSpPr txBox="1"/>
          <p:nvPr>
            <p:custDataLst>
              <p:tags r:id="rId2"/>
            </p:custDataLst>
          </p:nvPr>
        </p:nvSpPr>
        <p:spPr>
          <a:xfrm>
            <a:off x="2008164" y="3491942"/>
            <a:ext cx="245291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HPK_S13360_6025PE_L</a:t>
            </a:r>
            <a:endParaRPr lang="zh-CN" altLang="en-US" dirty="0"/>
          </a:p>
        </p:txBody>
      </p:sp>
      <p:sp>
        <p:nvSpPr>
          <p:cNvPr id="21" name="文本框 20"/>
          <p:cNvSpPr txBox="1"/>
          <p:nvPr>
            <p:custDataLst>
              <p:tags r:id="rId3"/>
            </p:custDataLst>
          </p:nvPr>
        </p:nvSpPr>
        <p:spPr>
          <a:xfrm>
            <a:off x="7066418" y="3556411"/>
            <a:ext cx="2456122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HPK_S14160_3010PS_L</a:t>
            </a:r>
            <a:endParaRPr lang="zh-CN" altLang="en-US" dirty="0"/>
          </a:p>
        </p:txBody>
      </p:sp>
      <p:sp>
        <p:nvSpPr>
          <p:cNvPr id="22" name="文本框 21"/>
          <p:cNvSpPr txBox="1"/>
          <p:nvPr>
            <p:custDataLst>
              <p:tags r:id="rId4"/>
            </p:custDataLst>
          </p:nvPr>
        </p:nvSpPr>
        <p:spPr>
          <a:xfrm>
            <a:off x="1714500" y="6484223"/>
            <a:ext cx="25779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HPK_S14160_3015_PS_R</a:t>
            </a:r>
            <a:endParaRPr lang="zh-CN" altLang="en-US" dirty="0"/>
          </a:p>
        </p:txBody>
      </p:sp>
      <p:sp>
        <p:nvSpPr>
          <p:cNvPr id="23" name="文本框 22"/>
          <p:cNvSpPr txBox="1"/>
          <p:nvPr>
            <p:custDataLst>
              <p:tags r:id="rId5"/>
            </p:custDataLst>
          </p:nvPr>
        </p:nvSpPr>
        <p:spPr>
          <a:xfrm>
            <a:off x="7210295" y="6493015"/>
            <a:ext cx="216918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NDL_EQR06_3030_L</a:t>
            </a:r>
            <a:endParaRPr lang="zh-CN" altLang="en-US" dirty="0"/>
          </a:p>
        </p:txBody>
      </p:sp>
      <p:sp>
        <p:nvSpPr>
          <p:cNvPr id="2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A5B12B4-F39A-4225-8279-1B105808BFB9}" type="slidenum">
              <a:rPr lang="zh-CN" altLang="en-US" sz="1600" b="1" smtClean="0"/>
            </a:fld>
            <a:endParaRPr lang="zh-CN" altLang="en-US" sz="1600" b="1" dirty="0"/>
          </a:p>
        </p:txBody>
      </p:sp>
      <p:pic>
        <p:nvPicPr>
          <p:cNvPr id="4" name="图片 3" descr="charge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30605" y="894080"/>
            <a:ext cx="3779422" cy="2520000"/>
          </a:xfrm>
          <a:prstGeom prst="rect">
            <a:avLst/>
          </a:prstGeom>
        </p:spPr>
      </p:pic>
      <p:pic>
        <p:nvPicPr>
          <p:cNvPr id="9" name="图片 8" descr="charge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399530" y="887095"/>
            <a:ext cx="3779414" cy="2520000"/>
          </a:xfrm>
          <a:prstGeom prst="rect">
            <a:avLst/>
          </a:prstGeom>
        </p:spPr>
      </p:pic>
      <p:pic>
        <p:nvPicPr>
          <p:cNvPr id="2" name="图片 1" descr="charge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061085" y="3938905"/>
            <a:ext cx="3779713" cy="2520000"/>
          </a:xfrm>
          <a:prstGeom prst="rect">
            <a:avLst/>
          </a:prstGeom>
        </p:spPr>
      </p:pic>
      <p:pic>
        <p:nvPicPr>
          <p:cNvPr id="6" name="图片 5" descr="charge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568440" y="3907155"/>
            <a:ext cx="3779749" cy="25200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62610" y="270510"/>
            <a:ext cx="79806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SiPM</a:t>
            </a:r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激光单光子刻度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倍前放）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（收集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电荷）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14"/>
            </p:custDataLst>
          </p:nvPr>
        </p:nvSpPr>
        <p:spPr>
          <a:xfrm>
            <a:off x="10179050" y="2292985"/>
            <a:ext cx="211772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>
                <a:sym typeface="+mn-ea"/>
              </a:rPr>
              <a:t>12.44</a:t>
            </a:r>
            <a:endParaRPr lang="zh-CN" altLang="en-US" dirty="0"/>
          </a:p>
          <a:p>
            <a:r>
              <a:rPr lang="en-US" altLang="zh-CN" dirty="0"/>
              <a:t>baselinetime</a:t>
            </a:r>
            <a:r>
              <a:rPr lang="en-US" altLang="zh-CN" dirty="0">
                <a:sym typeface="+mn-ea"/>
              </a:rPr>
              <a:t>=0</a:t>
            </a:r>
            <a:endParaRPr lang="en-US" altLang="zh-CN" dirty="0">
              <a:sym typeface="+mn-ea"/>
            </a:endParaRPr>
          </a:p>
          <a:p>
            <a:r>
              <a:rPr lang="en-US" altLang="zh-CN" dirty="0"/>
              <a:t>startTime=</a:t>
            </a:r>
            <a:r>
              <a:rPr lang="en-US" altLang="zh-CN" dirty="0">
                <a:sym typeface="+mn-ea"/>
              </a:rPr>
              <a:t>45</a:t>
            </a:r>
            <a:endParaRPr lang="en-US" altLang="zh-CN" dirty="0">
              <a:sym typeface="+mn-ea"/>
            </a:endParaRPr>
          </a:p>
          <a:p>
            <a:r>
              <a:rPr lang="en-US" altLang="zh-CN" dirty="0"/>
              <a:t>endTime=190</a:t>
            </a:r>
            <a:endParaRPr lang="en-US" altLang="zh-CN" dirty="0"/>
          </a:p>
        </p:txBody>
      </p:sp>
      <p:sp>
        <p:nvSpPr>
          <p:cNvPr id="25" name="文本框 24"/>
          <p:cNvSpPr txBox="1"/>
          <p:nvPr>
            <p:custDataLst>
              <p:tags r:id="rId15"/>
            </p:custDataLst>
          </p:nvPr>
        </p:nvSpPr>
        <p:spPr>
          <a:xfrm>
            <a:off x="4840605" y="5321935"/>
            <a:ext cx="211772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>
                <a:sym typeface="+mn-ea"/>
              </a:rPr>
              <a:t>27.00</a:t>
            </a:r>
            <a:endParaRPr lang="zh-CN" altLang="en-US" dirty="0"/>
          </a:p>
          <a:p>
            <a:r>
              <a:rPr lang="en-US" altLang="zh-CN" dirty="0"/>
              <a:t>baselinetime</a:t>
            </a:r>
            <a:r>
              <a:rPr lang="en-US" altLang="zh-CN" dirty="0">
                <a:sym typeface="+mn-ea"/>
              </a:rPr>
              <a:t>=0</a:t>
            </a:r>
            <a:endParaRPr lang="en-US" altLang="zh-CN" dirty="0">
              <a:sym typeface="+mn-ea"/>
            </a:endParaRPr>
          </a:p>
          <a:p>
            <a:r>
              <a:rPr lang="en-US" altLang="zh-CN" dirty="0"/>
              <a:t>startTime=</a:t>
            </a:r>
            <a:r>
              <a:rPr lang="en-US" altLang="zh-CN" dirty="0">
                <a:sym typeface="+mn-ea"/>
              </a:rPr>
              <a:t>45</a:t>
            </a:r>
            <a:endParaRPr lang="en-US" altLang="zh-CN" dirty="0">
              <a:sym typeface="+mn-ea"/>
            </a:endParaRPr>
          </a:p>
          <a:p>
            <a:r>
              <a:rPr lang="en-US" altLang="zh-CN" dirty="0"/>
              <a:t>endTime=190</a:t>
            </a:r>
            <a:endParaRPr lang="en-US" altLang="zh-CN" dirty="0"/>
          </a:p>
        </p:txBody>
      </p:sp>
      <p:sp>
        <p:nvSpPr>
          <p:cNvPr id="27" name="文本框 26"/>
          <p:cNvSpPr txBox="1"/>
          <p:nvPr>
            <p:custDataLst>
              <p:tags r:id="rId16"/>
            </p:custDataLst>
          </p:nvPr>
        </p:nvSpPr>
        <p:spPr>
          <a:xfrm>
            <a:off x="10347960" y="5064760"/>
            <a:ext cx="211772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>
                <a:sym typeface="+mn-ea"/>
              </a:rPr>
              <a:t>5.86</a:t>
            </a:r>
            <a:endParaRPr lang="zh-CN" altLang="en-US" dirty="0"/>
          </a:p>
          <a:p>
            <a:r>
              <a:rPr lang="en-US" altLang="zh-CN" dirty="0"/>
              <a:t>baselinetime</a:t>
            </a:r>
            <a:r>
              <a:rPr lang="en-US" altLang="zh-CN" dirty="0">
                <a:sym typeface="+mn-ea"/>
              </a:rPr>
              <a:t>=0</a:t>
            </a:r>
            <a:endParaRPr lang="en-US" altLang="zh-CN" dirty="0">
              <a:sym typeface="+mn-ea"/>
            </a:endParaRPr>
          </a:p>
          <a:p>
            <a:r>
              <a:rPr lang="en-US" altLang="zh-CN" dirty="0"/>
              <a:t>startTime=</a:t>
            </a:r>
            <a:r>
              <a:rPr lang="en-US" altLang="zh-CN" dirty="0">
                <a:sym typeface="+mn-ea"/>
              </a:rPr>
              <a:t>45</a:t>
            </a:r>
            <a:endParaRPr lang="en-US" altLang="zh-CN" dirty="0">
              <a:sym typeface="+mn-ea"/>
            </a:endParaRPr>
          </a:p>
          <a:p>
            <a:r>
              <a:rPr lang="en-US" altLang="zh-CN" dirty="0"/>
              <a:t>endTime=60</a:t>
            </a:r>
            <a:endParaRPr lang="en-US" altLang="zh-CN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23" y="1211384"/>
            <a:ext cx="5541455" cy="415609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517" y="1369963"/>
            <a:ext cx="5262283" cy="3946712"/>
          </a:xfrm>
          <a:prstGeom prst="rect">
            <a:avLst/>
          </a:prstGeom>
        </p:spPr>
      </p:pic>
      <p:sp>
        <p:nvSpPr>
          <p:cNvPr id="1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A5B12B4-F39A-4225-8279-1B105808BFB9}" type="slidenum">
              <a:rPr lang="zh-CN" altLang="en-US" sz="1600" b="1" smtClean="0"/>
            </a:fld>
            <a:endParaRPr lang="zh-CN" altLang="en-US" sz="1600" b="1" dirty="0"/>
          </a:p>
        </p:txBody>
      </p:sp>
      <p:sp>
        <p:nvSpPr>
          <p:cNvPr id="10" name="文本框 9"/>
          <p:cNvSpPr txBox="1"/>
          <p:nvPr/>
        </p:nvSpPr>
        <p:spPr>
          <a:xfrm>
            <a:off x="220345" y="245110"/>
            <a:ext cx="113436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Cs137</a:t>
            </a:r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放射源</a:t>
            </a:r>
            <a:r>
              <a:rPr lang="en-US" altLang="zh-CN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S13360-6025PE SiPM BGO</a:t>
            </a:r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晶体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倍前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放）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A5B12B4-F39A-4225-8279-1B105808BFB9}" type="slidenum">
              <a:rPr lang="zh-CN" altLang="en-US" sz="1600" b="1" smtClean="0"/>
            </a:fld>
            <a:endParaRPr lang="zh-CN" altLang="en-US" sz="1600" b="1" dirty="0"/>
          </a:p>
        </p:txBody>
      </p:sp>
      <p:sp>
        <p:nvSpPr>
          <p:cNvPr id="10" name="文本框 9"/>
          <p:cNvSpPr txBox="1"/>
          <p:nvPr/>
        </p:nvSpPr>
        <p:spPr>
          <a:xfrm>
            <a:off x="335915" y="92075"/>
            <a:ext cx="113436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Cs137</a:t>
            </a:r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放射源</a:t>
            </a:r>
            <a:r>
              <a:rPr lang="en-US" altLang="zh-CN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S13360-6025PE SiPM BGO</a:t>
            </a:r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晶体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倍前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放）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 descr="charg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5915" y="1923415"/>
            <a:ext cx="5459095" cy="3639185"/>
          </a:xfrm>
          <a:prstGeom prst="rect">
            <a:avLst/>
          </a:prstGeom>
        </p:spPr>
      </p:pic>
      <p:pic>
        <p:nvPicPr>
          <p:cNvPr id="3" name="图片 2" descr="overlay_waveform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0460" y="1923415"/>
            <a:ext cx="5459095" cy="363918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3"/>
            </p:custDataLst>
          </p:nvPr>
        </p:nvSpPr>
        <p:spPr>
          <a:xfrm>
            <a:off x="989965" y="724535"/>
            <a:ext cx="21177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baselinetime</a:t>
            </a:r>
            <a:r>
              <a:rPr lang="en-US" altLang="zh-CN" dirty="0">
                <a:sym typeface="+mn-ea"/>
              </a:rPr>
              <a:t>=-0.2</a:t>
            </a:r>
            <a:endParaRPr lang="en-US" altLang="zh-CN" dirty="0">
              <a:sym typeface="+mn-ea"/>
            </a:endParaRPr>
          </a:p>
          <a:p>
            <a:r>
              <a:rPr lang="en-US" altLang="zh-CN" dirty="0"/>
              <a:t>startTime=</a:t>
            </a:r>
            <a:r>
              <a:rPr lang="en-US" altLang="zh-CN" dirty="0">
                <a:sym typeface="+mn-ea"/>
              </a:rPr>
              <a:t>-0.05</a:t>
            </a:r>
            <a:endParaRPr lang="en-US" altLang="zh-CN" dirty="0">
              <a:sym typeface="+mn-ea"/>
            </a:endParaRPr>
          </a:p>
          <a:p>
            <a:r>
              <a:rPr lang="en-US" altLang="zh-CN" dirty="0"/>
              <a:t>endTime=</a:t>
            </a:r>
            <a:r>
              <a:rPr lang="en-US" altLang="zh-CN" dirty="0">
                <a:sym typeface="+mn-ea"/>
              </a:rPr>
              <a:t>0.50</a:t>
            </a:r>
            <a:endParaRPr lang="en-US" altLang="zh-CN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5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463" y="1604601"/>
            <a:ext cx="5801784" cy="4351338"/>
          </a:xfr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4" b="24178"/>
          <a:stretch>
            <a:fillRect/>
          </a:stretch>
        </p:blipFill>
        <p:spPr>
          <a:xfrm>
            <a:off x="429309" y="1696677"/>
            <a:ext cx="4784481" cy="4354358"/>
          </a:xfrm>
          <a:prstGeom prst="rect">
            <a:avLst/>
          </a:prstGeom>
        </p:spPr>
      </p:pic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A5B12B4-F39A-4225-8279-1B105808BFB9}" type="slidenum">
              <a:rPr lang="zh-CN" altLang="en-US" sz="1600" b="1" smtClean="0"/>
            </a:fld>
            <a:endParaRPr lang="zh-CN" altLang="en-US" sz="1600" b="1" dirty="0"/>
          </a:p>
        </p:txBody>
      </p:sp>
      <p:sp>
        <p:nvSpPr>
          <p:cNvPr id="10" name="文本框 9"/>
          <p:cNvSpPr txBox="1"/>
          <p:nvPr/>
        </p:nvSpPr>
        <p:spPr>
          <a:xfrm>
            <a:off x="324485" y="253365"/>
            <a:ext cx="43199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一层尼夫龙包装晶体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A5B12B4-F39A-4225-8279-1B105808BFB9}" type="slidenum">
              <a:rPr lang="zh-CN" altLang="en-US" sz="1600" b="1" smtClean="0"/>
            </a:fld>
            <a:endParaRPr lang="zh-CN" altLang="en-US" sz="1600" b="1" dirty="0"/>
          </a:p>
        </p:txBody>
      </p:sp>
      <p:pic>
        <p:nvPicPr>
          <p:cNvPr id="4" name="图片 3" descr="charg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91860" y="685165"/>
            <a:ext cx="4319525" cy="2880000"/>
          </a:xfrm>
          <a:prstGeom prst="rect">
            <a:avLst/>
          </a:prstGeom>
        </p:spPr>
      </p:pic>
      <p:pic>
        <p:nvPicPr>
          <p:cNvPr id="5" name="图片 4" descr="overlay_waveform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0" y="726440"/>
            <a:ext cx="4319525" cy="2880000"/>
          </a:xfrm>
          <a:prstGeom prst="rect">
            <a:avLst/>
          </a:prstGeom>
        </p:spPr>
      </p:pic>
      <p:pic>
        <p:nvPicPr>
          <p:cNvPr id="9" name="图片 8" descr="char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4105" y="3656965"/>
            <a:ext cx="4319767" cy="2880000"/>
          </a:xfrm>
          <a:prstGeom prst="rect">
            <a:avLst/>
          </a:prstGeom>
        </p:spPr>
      </p:pic>
      <p:pic>
        <p:nvPicPr>
          <p:cNvPr id="10" name="图片 9" descr="overlay_waveform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260" y="3656965"/>
            <a:ext cx="4319767" cy="28800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35915" y="92075"/>
            <a:ext cx="113436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Cs137</a:t>
            </a:r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放射源</a:t>
            </a:r>
            <a:r>
              <a:rPr lang="en-US" altLang="zh-CN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S14160-3015PS SiPM LYSO</a:t>
            </a:r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晶体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倍前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放）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内容占位符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79450" y="2566035"/>
            <a:ext cx="3658870" cy="2744470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2A5B12B4-F39A-4225-8279-1B105808BFB9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7090" y="2141220"/>
            <a:ext cx="2789555" cy="37185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4765" y="2413635"/>
            <a:ext cx="4233545" cy="3175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A5B12B4-F39A-4225-8279-1B105808BFB9}" type="slidenum">
              <a:rPr lang="zh-CN" altLang="en-US" sz="1600" b="1" smtClean="0"/>
            </a:fld>
            <a:endParaRPr lang="zh-CN" altLang="en-US" sz="1600" b="1" dirty="0"/>
          </a:p>
        </p:txBody>
      </p:sp>
      <p:sp>
        <p:nvSpPr>
          <p:cNvPr id="11" name="文本框 10"/>
          <p:cNvSpPr txBox="1"/>
          <p:nvPr/>
        </p:nvSpPr>
        <p:spPr>
          <a:xfrm>
            <a:off x="335915" y="92075"/>
            <a:ext cx="113436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LYSO</a:t>
            </a:r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自放射</a:t>
            </a:r>
            <a:r>
              <a:rPr lang="en-US" altLang="zh-CN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S14160-3010PS-L SiPM LYSO</a:t>
            </a:r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晶体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倍前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放）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 descr="charg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420" y="730885"/>
            <a:ext cx="3921760" cy="2614930"/>
          </a:xfrm>
          <a:prstGeom prst="rect">
            <a:avLst/>
          </a:prstGeom>
        </p:spPr>
      </p:pic>
      <p:pic>
        <p:nvPicPr>
          <p:cNvPr id="3" name="图片 2" descr="overlay_waveform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190" y="620395"/>
            <a:ext cx="3921760" cy="2614930"/>
          </a:xfrm>
          <a:prstGeom prst="rect">
            <a:avLst/>
          </a:prstGeom>
        </p:spPr>
      </p:pic>
      <p:pic>
        <p:nvPicPr>
          <p:cNvPr id="6" name="图片 5" descr="tim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6375" y="620395"/>
            <a:ext cx="3921760" cy="2614930"/>
          </a:xfrm>
          <a:prstGeom prst="rect">
            <a:avLst/>
          </a:prstGeom>
        </p:spPr>
      </p:pic>
      <p:pic>
        <p:nvPicPr>
          <p:cNvPr id="7" name="图片 6" descr="char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90" y="3640455"/>
            <a:ext cx="3948430" cy="2632710"/>
          </a:xfrm>
          <a:prstGeom prst="rect">
            <a:avLst/>
          </a:prstGeom>
        </p:spPr>
      </p:pic>
      <p:pic>
        <p:nvPicPr>
          <p:cNvPr id="12" name="图片 11" descr="overlay_waveform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3520" y="3524885"/>
            <a:ext cx="3948430" cy="2632710"/>
          </a:xfrm>
          <a:prstGeom prst="rect">
            <a:avLst/>
          </a:prstGeom>
        </p:spPr>
      </p:pic>
      <p:pic>
        <p:nvPicPr>
          <p:cNvPr id="13" name="图片 12" descr="tim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4475" y="3524885"/>
            <a:ext cx="3948430" cy="263271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478.08102362204716,&quot;left&quot;:84.56133858267717,&quot;top&quot;:62.61125984251969,&quot;width&quot;:795.5433070866142}"/>
</p:tagLst>
</file>

<file path=ppt/tags/tag10.xml><?xml version="1.0" encoding="utf-8"?>
<p:tagLst xmlns:p="http://schemas.openxmlformats.org/presentationml/2006/main">
  <p:tag name="KSO_WM_DIAGRAM_VIRTUALLY_FRAME" val="{&quot;height&quot;:601.4,&quot;left&quot;:70.05,&quot;top&quot;:53.65,&quot;width&quot;:911.5}"/>
</p:tagLst>
</file>

<file path=ppt/tags/tag11.xml><?xml version="1.0" encoding="utf-8"?>
<p:tagLst xmlns:p="http://schemas.openxmlformats.org/presentationml/2006/main">
  <p:tag name="KSO_WM_DIAGRAM_VIRTUALLY_FRAME" val="{&quot;height&quot;:601.4,&quot;left&quot;:70.05,&quot;top&quot;:53.65,&quot;width&quot;:911.5}"/>
</p:tagLst>
</file>

<file path=ppt/tags/tag12.xml><?xml version="1.0" encoding="utf-8"?>
<p:tagLst xmlns:p="http://schemas.openxmlformats.org/presentationml/2006/main">
  <p:tag name="KSO_WM_DIAGRAM_VIRTUALLY_FRAME" val="{&quot;height&quot;:601.4,&quot;left&quot;:70.05,&quot;top&quot;:53.65,&quot;width&quot;:911.5}"/>
</p:tagLst>
</file>

<file path=ppt/tags/tag13.xml><?xml version="1.0" encoding="utf-8"?>
<p:tagLst xmlns:p="http://schemas.openxmlformats.org/presentationml/2006/main">
  <p:tag name="KSO_WM_DIAGRAM_VIRTUALLY_FRAME" val="{&quot;height&quot;:601.4,&quot;left&quot;:70.05,&quot;top&quot;:53.65,&quot;width&quot;:911.5}"/>
</p:tagLst>
</file>

<file path=ppt/tags/tag14.xml><?xml version="1.0" encoding="utf-8"?>
<p:tagLst xmlns:p="http://schemas.openxmlformats.org/presentationml/2006/main">
  <p:tag name="KSO_WM_DIAGRAM_VIRTUALLY_FRAME" val="{&quot;height&quot;:601.4,&quot;left&quot;:70.05,&quot;top&quot;:53.65,&quot;width&quot;:911.5}"/>
</p:tagLst>
</file>

<file path=ppt/tags/tag15.xml><?xml version="1.0" encoding="utf-8"?>
<p:tagLst xmlns:p="http://schemas.openxmlformats.org/presentationml/2006/main">
  <p:tag name="KSO_WM_DIAGRAM_VIRTUALLY_FRAME" val="{&quot;height&quot;:601.4,&quot;left&quot;:70.05,&quot;top&quot;:53.65,&quot;width&quot;:911.5}"/>
</p:tagLst>
</file>

<file path=ppt/tags/tag16.xml><?xml version="1.0" encoding="utf-8"?>
<p:tagLst xmlns:p="http://schemas.openxmlformats.org/presentationml/2006/main">
  <p:tag name="KSO_WM_DIAGRAM_VIRTUALLY_FRAME" val="{&quot;height&quot;:601.4,&quot;left&quot;:70.05,&quot;top&quot;:53.65,&quot;width&quot;:911.5}"/>
</p:tagLst>
</file>

<file path=ppt/tags/tag17.xml><?xml version="1.0" encoding="utf-8"?>
<p:tagLst xmlns:p="http://schemas.openxmlformats.org/presentationml/2006/main">
  <p:tag name="KSO_WM_DIAGRAM_VIRTUALLY_FRAME" val="{&quot;height&quot;:601.4,&quot;left&quot;:70.05,&quot;top&quot;:53.65,&quot;width&quot;:911.5}"/>
</p:tagLst>
</file>

<file path=ppt/tags/tag18.xml><?xml version="1.0" encoding="utf-8"?>
<p:tagLst xmlns:p="http://schemas.openxmlformats.org/presentationml/2006/main">
  <p:tag name="KSO_WM_DIAGRAM_VIRTUALLY_FRAME" val="{&quot;height&quot;:601.4,&quot;left&quot;:70.05,&quot;top&quot;:53.65,&quot;width&quot;:911.5}"/>
</p:tagLst>
</file>

<file path=ppt/tags/tag19.xml><?xml version="1.0" encoding="utf-8"?>
<p:tagLst xmlns:p="http://schemas.openxmlformats.org/presentationml/2006/main">
  <p:tag name="KSO_WM_DIAGRAM_VIRTUALLY_FRAME" val="{&quot;height&quot;:601.4,&quot;left&quot;:70.05,&quot;top&quot;:53.65,&quot;width&quot;:911.5}"/>
</p:tagLst>
</file>

<file path=ppt/tags/tag2.xml><?xml version="1.0" encoding="utf-8"?>
<p:tagLst xmlns:p="http://schemas.openxmlformats.org/presentationml/2006/main">
  <p:tag name="KSO_WM_DIAGRAM_VIRTUALLY_FRAME" val="{&quot;height&quot;:478.08102362204716,&quot;left&quot;:84.56133858267717,&quot;top&quot;:62.61125984251969,&quot;width&quot;:795.5433070866142}"/>
</p:tagLst>
</file>

<file path=ppt/tags/tag20.xml><?xml version="1.0" encoding="utf-8"?>
<p:tagLst xmlns:p="http://schemas.openxmlformats.org/presentationml/2006/main">
  <p:tag name="KSO_WM_DIAGRAM_VIRTUALLY_FRAME" val="{&quot;height&quot;:601.4,&quot;left&quot;:70.05,&quot;top&quot;:53.65,&quot;width&quot;:911.5}"/>
</p:tagLst>
</file>

<file path=ppt/tags/tag21.xml><?xml version="1.0" encoding="utf-8"?>
<p:tagLst xmlns:p="http://schemas.openxmlformats.org/presentationml/2006/main">
  <p:tag name="KSO_WM_DIAGRAM_VIRTUALLY_FRAME" val="{&quot;height&quot;:601.85,&quot;left&quot;:9.8,&quot;top&quot;:53.2,&quot;width&quot;:971.75}"/>
</p:tagLst>
</file>

<file path=ppt/tags/tag22.xml><?xml version="1.0" encoding="utf-8"?>
<p:tagLst xmlns:p="http://schemas.openxmlformats.org/presentationml/2006/main">
  <p:tag name="KSO_WM_DIAGRAM_VIRTUALLY_FRAME" val="{&quot;height&quot;:601.85,&quot;left&quot;:9.8,&quot;top&quot;:53.2,&quot;width&quot;:971.75}"/>
</p:tagLst>
</file>

<file path=ppt/tags/tag23.xml><?xml version="1.0" encoding="utf-8"?>
<p:tagLst xmlns:p="http://schemas.openxmlformats.org/presentationml/2006/main">
  <p:tag name="KSO_WM_DIAGRAM_VIRTUALLY_FRAME" val="{&quot;height&quot;:601.85,&quot;left&quot;:9.8,&quot;top&quot;:53.2,&quot;width&quot;:971.75}"/>
</p:tagLst>
</file>

<file path=ppt/tags/tag24.xml><?xml version="1.0" encoding="utf-8"?>
<p:tagLst xmlns:p="http://schemas.openxmlformats.org/presentationml/2006/main">
  <p:tag name="KSO_WM_DIAGRAM_VIRTUALLY_FRAME" val="{&quot;height&quot;:601.85,&quot;left&quot;:9.8,&quot;top&quot;:53.2,&quot;width&quot;:971.75}"/>
</p:tagLst>
</file>

<file path=ppt/tags/tag25.xml><?xml version="1.0" encoding="utf-8"?>
<p:tagLst xmlns:p="http://schemas.openxmlformats.org/presentationml/2006/main">
  <p:tag name="KSO_WM_DIAGRAM_VIRTUALLY_FRAME" val="{&quot;height&quot;:601.85,&quot;left&quot;:9.8,&quot;top&quot;:53.2,&quot;width&quot;:971.75}"/>
</p:tagLst>
</file>

<file path=ppt/tags/tag26.xml><?xml version="1.0" encoding="utf-8"?>
<p:tagLst xmlns:p="http://schemas.openxmlformats.org/presentationml/2006/main">
  <p:tag name="KSO_WM_DIAGRAM_VIRTUALLY_FRAME" val="{&quot;height&quot;:601.85,&quot;left&quot;:9.8,&quot;top&quot;:53.2,&quot;width&quot;:971.75}"/>
</p:tagLst>
</file>

<file path=ppt/tags/tag27.xml><?xml version="1.0" encoding="utf-8"?>
<p:tagLst xmlns:p="http://schemas.openxmlformats.org/presentationml/2006/main">
  <p:tag name="KSO_WM_DIAGRAM_VIRTUALLY_FRAME" val="{&quot;height&quot;:601.85,&quot;left&quot;:9.8,&quot;top&quot;:53.2,&quot;width&quot;:971.75}"/>
</p:tagLst>
</file>

<file path=ppt/tags/tag28.xml><?xml version="1.0" encoding="utf-8"?>
<p:tagLst xmlns:p="http://schemas.openxmlformats.org/presentationml/2006/main">
  <p:tag name="KSO_WM_DIAGRAM_VIRTUALLY_FRAME" val="{&quot;height&quot;:601.85,&quot;left&quot;:9.8,&quot;top&quot;:53.2,&quot;width&quot;:971.75}"/>
</p:tagLst>
</file>

<file path=ppt/tags/tag29.xml><?xml version="1.0" encoding="utf-8"?>
<p:tagLst xmlns:p="http://schemas.openxmlformats.org/presentationml/2006/main">
  <p:tag name="KSO_WM_DIAGRAM_VIRTUALLY_FRAME" val="{&quot;height&quot;:601.85,&quot;left&quot;:9.8,&quot;top&quot;:53.2,&quot;width&quot;:971.75}"/>
</p:tagLst>
</file>

<file path=ppt/tags/tag3.xml><?xml version="1.0" encoding="utf-8"?>
<p:tagLst xmlns:p="http://schemas.openxmlformats.org/presentationml/2006/main">
  <p:tag name="KSO_WM_DIAGRAM_VIRTUALLY_FRAME" val="{&quot;height&quot;:478.08102362204716,&quot;left&quot;:84.56133858267717,&quot;top&quot;:62.61125984251969,&quot;width&quot;:795.5433070866142}"/>
</p:tagLst>
</file>

<file path=ppt/tags/tag30.xml><?xml version="1.0" encoding="utf-8"?>
<p:tagLst xmlns:p="http://schemas.openxmlformats.org/presentationml/2006/main">
  <p:tag name="KSO_WM_DIAGRAM_VIRTUALLY_FRAME" val="{&quot;height&quot;:601.85,&quot;left&quot;:9.8,&quot;top&quot;:53.2,&quot;width&quot;:971.75}"/>
</p:tagLst>
</file>

<file path=ppt/tags/tag4.xml><?xml version="1.0" encoding="utf-8"?>
<p:tagLst xmlns:p="http://schemas.openxmlformats.org/presentationml/2006/main">
  <p:tag name="KSO_WM_DIAGRAM_VIRTUALLY_FRAME" val="{&quot;height&quot;:478.08102362204716,&quot;left&quot;:84.56133858267717,&quot;top&quot;:62.61125984251969,&quot;width&quot;:795.5433070866142}"/>
</p:tagLst>
</file>

<file path=ppt/tags/tag5.xml><?xml version="1.0" encoding="utf-8"?>
<p:tagLst xmlns:p="http://schemas.openxmlformats.org/presentationml/2006/main">
  <p:tag name="KSO_WM_DIAGRAM_VIRTUALLY_FRAME" val="{&quot;height&quot;:500.2,&quot;left&quot;:73.15,&quot;top&quot;:54,&quot;width&quot;:864.05}"/>
</p:tagLst>
</file>

<file path=ppt/tags/tag6.xml><?xml version="1.0" encoding="utf-8"?>
<p:tagLst xmlns:p="http://schemas.openxmlformats.org/presentationml/2006/main">
  <p:tag name="KSO_WM_DIAGRAM_VIRTUALLY_FRAME" val="{&quot;height&quot;:601.4,&quot;left&quot;:70.05,&quot;top&quot;:53.65,&quot;width&quot;:911.5}"/>
</p:tagLst>
</file>

<file path=ppt/tags/tag7.xml><?xml version="1.0" encoding="utf-8"?>
<p:tagLst xmlns:p="http://schemas.openxmlformats.org/presentationml/2006/main">
  <p:tag name="KSO_WM_DIAGRAM_VIRTUALLY_FRAME" val="{&quot;height&quot;:601.4,&quot;left&quot;:70.05,&quot;top&quot;:53.65,&quot;width&quot;:911.5}"/>
</p:tagLst>
</file>

<file path=ppt/tags/tag8.xml><?xml version="1.0" encoding="utf-8"?>
<p:tagLst xmlns:p="http://schemas.openxmlformats.org/presentationml/2006/main">
  <p:tag name="KSO_WM_DIAGRAM_VIRTUALLY_FRAME" val="{&quot;height&quot;:601.4,&quot;left&quot;:70.05,&quot;top&quot;:53.65,&quot;width&quot;:911.5}"/>
</p:tagLst>
</file>

<file path=ppt/tags/tag9.xml><?xml version="1.0" encoding="utf-8"?>
<p:tagLst xmlns:p="http://schemas.openxmlformats.org/presentationml/2006/main">
  <p:tag name="KSO_WM_DIAGRAM_VIRTUALLY_FRAME" val="{&quot;height&quot;:601.4,&quot;left&quot;:70.05,&quot;top&quot;:53.65,&quot;width&quot;:911.5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1100</Words>
  <Application>WPS 演示</Application>
  <PresentationFormat>宽屏</PresentationFormat>
  <Paragraphs>124</Paragraphs>
  <Slides>15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5" baseType="lpstr">
      <vt:lpstr>Arial</vt:lpstr>
      <vt:lpstr>宋体</vt:lpstr>
      <vt:lpstr>Wingdings</vt:lpstr>
      <vt:lpstr>微软雅黑</vt:lpstr>
      <vt:lpstr>等线</vt:lpstr>
      <vt:lpstr>Arial Unicode MS</vt:lpstr>
      <vt:lpstr>等线 Light</vt:lpstr>
      <vt:lpstr>Calibri</vt:lpstr>
      <vt:lpstr>黑体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家威 万</dc:creator>
  <cp:lastModifiedBy>Final、L</cp:lastModifiedBy>
  <cp:revision>24</cp:revision>
  <dcterms:created xsi:type="dcterms:W3CDTF">2024-12-25T01:19:00Z</dcterms:created>
  <dcterms:modified xsi:type="dcterms:W3CDTF">2025-01-07T12:43:21Z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87C8E970501343EC91EB52E4BB5A1344_12</vt:lpwstr>
  </property>
  <property fmtid="{D5CDD505-2E9C-101B-9397-08002B2CF9AE}" pid="3" name="KSOProductBuildVer">
    <vt:lpwstr>2052-12.1.0.19770</vt:lpwstr>
  </property>
</Properties>
</file>