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8" r:id="rId4"/>
    <p:sldId id="258" r:id="rId5"/>
    <p:sldId id="259" r:id="rId6"/>
    <p:sldId id="256" r:id="rId7"/>
    <p:sldId id="257" r:id="rId8"/>
    <p:sldId id="267" r:id="rId9"/>
    <p:sldId id="264" r:id="rId10"/>
    <p:sldId id="266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82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44B99A-6227-46F8-B87E-FCA02D7F11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045845E-4BDB-430B-8CD6-8BECE12096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239625C-AA6A-4EF8-9C5C-3A875F242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067F-17E0-4DDB-933E-36A6EC0E65D8}" type="datetimeFigureOut">
              <a:rPr lang="zh-CN" altLang="en-US" smtClean="0"/>
              <a:t>2025/6/5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C31013-C82A-4D62-9626-D29682E2A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D7347C9-EFD6-446C-9094-050679145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FDBB-CA9B-4252-B02E-A2DAFA4DD0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2745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AD56D6-35F0-42AD-A090-35E655A91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0E86E28-0CE9-4875-B74A-8E959592BD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EC392F5-96E3-4367-935B-F8DBB87B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067F-17E0-4DDB-933E-36A6EC0E65D8}" type="datetimeFigureOut">
              <a:rPr lang="zh-CN" altLang="en-US" smtClean="0"/>
              <a:t>2025/6/5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64C6650-60CA-4583-908F-35A326884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0818C02-9FB3-4B02-8E70-675461638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FDBB-CA9B-4252-B02E-A2DAFA4DD0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830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8661F78-7EF6-4885-A87D-0BA9D16882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67660D3-3983-497E-B390-E835C52B2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F5E7284-B5CE-4CB4-AE2F-7B9C83873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067F-17E0-4DDB-933E-36A6EC0E65D8}" type="datetimeFigureOut">
              <a:rPr lang="zh-CN" altLang="en-US" smtClean="0"/>
              <a:t>2025/6/5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FC6072-B9C0-4BF3-A26B-B8BEA1AA2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988348C-A580-461C-97E7-B9FF16825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FDBB-CA9B-4252-B02E-A2DAFA4DD0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2460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60AD25-0810-43FD-8694-1360F298E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825D71-6644-4FC7-A5FF-44DB6BF46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2C0D8A5-6C9A-4C11-8A70-B57F4E3CB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067F-17E0-4DDB-933E-36A6EC0E65D8}" type="datetimeFigureOut">
              <a:rPr lang="zh-CN" altLang="en-US" smtClean="0"/>
              <a:t>2025/6/5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C416992-4A55-402D-98F5-BA2AC0982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AF6EC4D-AC68-4BE8-B66D-87E66E5DA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FDBB-CA9B-4252-B02E-A2DAFA4DD0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1484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2DBDC9-716F-4D06-880E-AF32E4E33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6E6F20-F852-45F4-989B-0978A06E8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2C1082-6F6C-46B9-8B4D-02359B10F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067F-17E0-4DDB-933E-36A6EC0E65D8}" type="datetimeFigureOut">
              <a:rPr lang="zh-CN" altLang="en-US" smtClean="0"/>
              <a:t>2025/6/5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860D35-095F-409E-988B-02BE2CB87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14980C-F116-452D-B35F-C83035061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FDBB-CA9B-4252-B02E-A2DAFA4DD0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732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414C69-7C36-43CB-BAD5-9B7D3B594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269068E-6C71-487C-AC65-DE7094AF99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E378437-6D22-48D0-83BB-8B478FF8A3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61C85CF-8B66-491A-B668-438E383A0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067F-17E0-4DDB-933E-36A6EC0E65D8}" type="datetimeFigureOut">
              <a:rPr lang="zh-CN" altLang="en-US" smtClean="0"/>
              <a:t>2025/6/5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9E1637-FA57-4393-A44E-14A5DB8E3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13FAB78-15D6-4B17-B5B6-17BFCA2D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FDBB-CA9B-4252-B02E-A2DAFA4DD0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9502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09222D-E426-43CD-AC64-FF90F837C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3B63EA3-2E0E-4D6A-AA08-B195BECFC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E04C666-AA93-40DF-B608-7A1AE9F50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6E11132-7376-41F2-AB86-994BFE48C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05D51D3-F29F-40B3-BB1B-4626918DD9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4735762-9F3C-4AC7-A5C0-863358E6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067F-17E0-4DDB-933E-36A6EC0E65D8}" type="datetimeFigureOut">
              <a:rPr lang="zh-CN" altLang="en-US" smtClean="0"/>
              <a:t>2025/6/5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5863F4A-498A-4ECE-A382-B4DFCB1E6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49F5CB6-9744-4BA5-A89E-2A3A180A7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FDBB-CA9B-4252-B02E-A2DAFA4DD0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082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B769AA-2E2A-4176-8BA5-E895286B7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8DFDE93-899B-40DC-9297-445165A9E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067F-17E0-4DDB-933E-36A6EC0E65D8}" type="datetimeFigureOut">
              <a:rPr lang="zh-CN" altLang="en-US" smtClean="0"/>
              <a:t>2025/6/5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8EB92DB-4647-4B4D-BA10-D7190C040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BA4BAEA-1DA5-4B61-B0B0-1715A4397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FDBB-CA9B-4252-B02E-A2DAFA4DD0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3876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A642246-D2B1-45C3-8E1F-5DEDA4036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067F-17E0-4DDB-933E-36A6EC0E65D8}" type="datetimeFigureOut">
              <a:rPr lang="zh-CN" altLang="en-US" smtClean="0"/>
              <a:t>2025/6/5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165A978-07C7-4AFA-B500-D20728F32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04B92BC-BE9E-4236-B98F-88F85AC8D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FDBB-CA9B-4252-B02E-A2DAFA4DD0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7582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04C0F8-7D3D-415F-83C6-E1156DAD5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209160-784B-4E69-986C-7163E42AC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621D1B0-CF83-47CC-992C-9AEF52EC7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327F5BF-FD32-42A5-9D5A-88AF482A0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067F-17E0-4DDB-933E-36A6EC0E65D8}" type="datetimeFigureOut">
              <a:rPr lang="zh-CN" altLang="en-US" smtClean="0"/>
              <a:t>2025/6/5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637D33A-B3F2-4B9F-B0D3-8715CEF3E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E1A2431-3763-426A-BAC0-51B33D161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FDBB-CA9B-4252-B02E-A2DAFA4DD0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070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950A71-7216-48B3-A4AE-7F25940C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2B43D95-E64F-4FD9-A475-79BED1F133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F5A3A5D-6405-4504-91AC-516352460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1E21685-6C7D-47E9-BE52-857C68C0D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9067F-17E0-4DDB-933E-36A6EC0E65D8}" type="datetimeFigureOut">
              <a:rPr lang="zh-CN" altLang="en-US" smtClean="0"/>
              <a:t>2025/6/5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48BB792-EFD5-4900-B032-7E15038E0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F7B92B9-52E8-4998-B5C6-806AC0B73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9FDBB-CA9B-4252-B02E-A2DAFA4DD0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123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570B7F2-42F8-43EE-9D0D-A2DBC0C8A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B51B3FB-1B9A-4255-A11F-674FB16CA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AD104BC-0DE8-4A3D-A11D-133A211756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9067F-17E0-4DDB-933E-36A6EC0E65D8}" type="datetimeFigureOut">
              <a:rPr lang="zh-CN" altLang="en-US" smtClean="0"/>
              <a:t>2025/6/5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4EB7CF-77B4-449A-8E33-B60B43784E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8ED65A8-72F0-42FB-9DA0-FD7F6844E9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9FDBB-CA9B-4252-B02E-A2DAFA4DD0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3085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F09CA4BA-EC12-4481-9EE3-4A6D6C96C868}"/>
              </a:ext>
            </a:extLst>
          </p:cNvPr>
          <p:cNvSpPr txBox="1"/>
          <p:nvPr/>
        </p:nvSpPr>
        <p:spPr>
          <a:xfrm>
            <a:off x="2694085" y="2782669"/>
            <a:ext cx="6803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36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cceleration </a:t>
            </a:r>
            <a:r>
              <a:rPr lang="en-US" altLang="zh-CN" sz="3600" b="0" i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of</a:t>
            </a:r>
            <a:r>
              <a:rPr lang="en-US" altLang="zh-CN" sz="3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CGEM Digitizer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49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EFDB14C9-BC1D-4D7C-929D-607C822E9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7429" y="667720"/>
            <a:ext cx="3900832" cy="2880000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B6A5C3C6-3B98-4761-BAB8-F336E85F4C13}"/>
              </a:ext>
            </a:extLst>
          </p:cNvPr>
          <p:cNvSpPr txBox="1"/>
          <p:nvPr/>
        </p:nvSpPr>
        <p:spPr>
          <a:xfrm>
            <a:off x="6179784" y="86542"/>
            <a:ext cx="60122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0" i="0" dirty="0"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Fitted parameters: Amplitude = 2456.3387436007806, </a:t>
            </a:r>
          </a:p>
          <a:p>
            <a:r>
              <a:rPr lang="en-US" altLang="zh-CN" b="0" i="0" dirty="0"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Mean = 2.8461761092549596, </a:t>
            </a:r>
            <a:r>
              <a:rPr lang="en-US" altLang="zh-CN" b="0" i="0" dirty="0" err="1"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Stddev</a:t>
            </a:r>
            <a:r>
              <a:rPr lang="en-US" altLang="zh-CN" b="0" i="0" dirty="0"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= 0.8799734127274031</a:t>
            </a: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4862703D-D87E-4988-9EE1-E51277BB9E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7429" y="3891458"/>
            <a:ext cx="3900832" cy="288000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361E2A46-D24D-4C04-BCCF-1C043A3BF0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47" y="3891458"/>
            <a:ext cx="3866148" cy="2880000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7030E7BB-457C-4A58-A254-F16FB8EC4A89}"/>
              </a:ext>
            </a:extLst>
          </p:cNvPr>
          <p:cNvSpPr txBox="1"/>
          <p:nvPr/>
        </p:nvSpPr>
        <p:spPr>
          <a:xfrm>
            <a:off x="2305502" y="5187378"/>
            <a:ext cx="676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9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倍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0909A346-9070-4D40-88BF-984721D9FDED}"/>
              </a:ext>
            </a:extLst>
          </p:cNvPr>
          <p:cNvSpPr txBox="1"/>
          <p:nvPr/>
        </p:nvSpPr>
        <p:spPr>
          <a:xfrm>
            <a:off x="2305502" y="1656552"/>
            <a:ext cx="832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~10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倍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4705A312-EC3A-4EC4-ACD0-6DAE28C5F181}"/>
              </a:ext>
            </a:extLst>
          </p:cNvPr>
          <p:cNvSpPr txBox="1"/>
          <p:nvPr/>
        </p:nvSpPr>
        <p:spPr>
          <a:xfrm>
            <a:off x="8193488" y="3547720"/>
            <a:ext cx="17887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b="0" i="0" dirty="0"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2.85/0.36 = </a:t>
            </a:r>
            <a:r>
              <a:rPr lang="en-US" altLang="zh-CN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8</a:t>
            </a:r>
            <a:r>
              <a:rPr lang="zh-CN" altLang="en-US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倍</a:t>
            </a:r>
            <a:endParaRPr lang="zh-CN" altLang="en-US" dirty="0">
              <a:solidFill>
                <a:srgbClr val="FF000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8596361B-8CA1-4424-8984-0211545E7165}"/>
              </a:ext>
            </a:extLst>
          </p:cNvPr>
          <p:cNvSpPr txBox="1"/>
          <p:nvPr/>
        </p:nvSpPr>
        <p:spPr>
          <a:xfrm>
            <a:off x="203682" y="3603298"/>
            <a:ext cx="4203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Exclude events whose time &gt; 20s</a:t>
            </a: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id="{B1FAD239-A445-44DA-B18F-5C1FB670B8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347" y="404084"/>
            <a:ext cx="3866148" cy="2880000"/>
          </a:xfrm>
          <a:prstGeom prst="rect">
            <a:avLst/>
          </a:prstGeom>
        </p:spPr>
      </p:pic>
      <p:sp>
        <p:nvSpPr>
          <p:cNvPr id="20" name="文本框 19">
            <a:extLst>
              <a:ext uri="{FF2B5EF4-FFF2-40B4-BE49-F238E27FC236}">
                <a16:creationId xmlns:a16="http://schemas.microsoft.com/office/drawing/2014/main" id="{1EDE2227-F523-4241-99D8-0610900935AF}"/>
              </a:ext>
            </a:extLst>
          </p:cNvPr>
          <p:cNvSpPr txBox="1"/>
          <p:nvPr/>
        </p:nvSpPr>
        <p:spPr>
          <a:xfrm>
            <a:off x="2305502" y="1974094"/>
            <a:ext cx="832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~10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倍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C1B9E8C7-95B3-44E6-A846-67DA6C5738E6}"/>
              </a:ext>
            </a:extLst>
          </p:cNvPr>
          <p:cNvSpPr txBox="1"/>
          <p:nvPr/>
        </p:nvSpPr>
        <p:spPr>
          <a:xfrm>
            <a:off x="47671" y="35115"/>
            <a:ext cx="4203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All events</a:t>
            </a: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422BADCD-DBF1-4120-A25C-F6C2B7204EC5}"/>
              </a:ext>
            </a:extLst>
          </p:cNvPr>
          <p:cNvSpPr txBox="1"/>
          <p:nvPr/>
        </p:nvSpPr>
        <p:spPr>
          <a:xfrm>
            <a:off x="8650915" y="1615713"/>
            <a:ext cx="197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Time distribution of full sim</a:t>
            </a: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271D98AF-E840-4DC2-A908-71AF88F03F9D}"/>
              </a:ext>
            </a:extLst>
          </p:cNvPr>
          <p:cNvSpPr txBox="1"/>
          <p:nvPr/>
        </p:nvSpPr>
        <p:spPr>
          <a:xfrm>
            <a:off x="8650915" y="5057621"/>
            <a:ext cx="21918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Time distribution of Toy cluster</a:t>
            </a: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043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AAD5810-5FF6-49E7-A8F1-CF83476FB12D}"/>
              </a:ext>
            </a:extLst>
          </p:cNvPr>
          <p:cNvSpPr txBox="1"/>
          <p:nvPr/>
        </p:nvSpPr>
        <p:spPr>
          <a:xfrm>
            <a:off x="1" y="0"/>
            <a:ext cx="22534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E19023-D362-40B3-B445-28B03C565A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9559" y="852617"/>
            <a:ext cx="4261953" cy="1731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内容占位符 17">
            <a:extLst>
              <a:ext uri="{FF2B5EF4-FFF2-40B4-BE49-F238E27FC236}">
                <a16:creationId xmlns:a16="http://schemas.microsoft.com/office/drawing/2014/main" id="{167077DA-3E4B-4735-AA5B-F188B4ADB953}"/>
              </a:ext>
            </a:extLst>
          </p:cNvPr>
          <p:cNvSpPr txBox="1">
            <a:spLocks/>
          </p:cNvSpPr>
          <p:nvPr/>
        </p:nvSpPr>
        <p:spPr>
          <a:xfrm>
            <a:off x="1115098" y="1334416"/>
            <a:ext cx="4261953" cy="44835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layer Cylindrical GEM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D398163C-AD94-43A1-B5AD-D48C3F979A93}"/>
              </a:ext>
            </a:extLst>
          </p:cNvPr>
          <p:cNvGrpSpPr/>
          <p:nvPr/>
        </p:nvGrpSpPr>
        <p:grpSpPr>
          <a:xfrm>
            <a:off x="163978" y="3703451"/>
            <a:ext cx="4027257" cy="2341731"/>
            <a:chOff x="755576" y="3535541"/>
            <a:chExt cx="4027257" cy="2341731"/>
          </a:xfrm>
        </p:grpSpPr>
        <p:sp>
          <p:nvSpPr>
            <p:cNvPr id="6" name="椭圆 5">
              <a:extLst>
                <a:ext uri="{FF2B5EF4-FFF2-40B4-BE49-F238E27FC236}">
                  <a16:creationId xmlns:a16="http://schemas.microsoft.com/office/drawing/2014/main" id="{B0E64227-6FB3-4465-9CC6-288D9A5E2891}"/>
                </a:ext>
              </a:extLst>
            </p:cNvPr>
            <p:cNvSpPr/>
            <p:nvPr/>
          </p:nvSpPr>
          <p:spPr>
            <a:xfrm>
              <a:off x="827584" y="3645024"/>
              <a:ext cx="1584176" cy="792088"/>
            </a:xfrm>
            <a:prstGeom prst="ellipse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Geant4</a:t>
              </a:r>
              <a:endPara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47AA75AB-C4FC-4B44-8C02-FD7DD28F7832}"/>
                </a:ext>
              </a:extLst>
            </p:cNvPr>
            <p:cNvGrpSpPr/>
            <p:nvPr/>
          </p:nvGrpSpPr>
          <p:grpSpPr>
            <a:xfrm>
              <a:off x="2843808" y="4975701"/>
              <a:ext cx="1584176" cy="792088"/>
              <a:chOff x="755576" y="4941168"/>
              <a:chExt cx="1584176" cy="792088"/>
            </a:xfrm>
          </p:grpSpPr>
          <p:sp>
            <p:nvSpPr>
              <p:cNvPr id="18" name="椭圆 17">
                <a:extLst>
                  <a:ext uri="{FF2B5EF4-FFF2-40B4-BE49-F238E27FC236}">
                    <a16:creationId xmlns:a16="http://schemas.microsoft.com/office/drawing/2014/main" id="{C2C86830-E2B5-490F-8366-810CF2CA536A}"/>
                  </a:ext>
                </a:extLst>
              </p:cNvPr>
              <p:cNvSpPr/>
              <p:nvPr/>
            </p:nvSpPr>
            <p:spPr>
              <a:xfrm>
                <a:off x="755576" y="4941168"/>
                <a:ext cx="1584176" cy="792088"/>
              </a:xfrm>
              <a:prstGeom prst="ellipse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14C48E9D-0526-459B-BF28-7845E433009D}"/>
                  </a:ext>
                </a:extLst>
              </p:cNvPr>
              <p:cNvSpPr/>
              <p:nvPr/>
            </p:nvSpPr>
            <p:spPr>
              <a:xfrm>
                <a:off x="899592" y="5157192"/>
                <a:ext cx="131318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Digitization</a:t>
                </a:r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6FB6A382-E551-4520-B693-5C9889AEE663}"/>
                </a:ext>
              </a:extLst>
            </p:cNvPr>
            <p:cNvGrpSpPr/>
            <p:nvPr/>
          </p:nvGrpSpPr>
          <p:grpSpPr>
            <a:xfrm>
              <a:off x="755576" y="4797152"/>
              <a:ext cx="1656184" cy="1080120"/>
              <a:chOff x="539552" y="3645024"/>
              <a:chExt cx="1512168" cy="1080120"/>
            </a:xfrm>
            <a:solidFill>
              <a:srgbClr val="CCECFF"/>
            </a:solidFill>
          </p:grpSpPr>
          <p:sp>
            <p:nvSpPr>
              <p:cNvPr id="16" name="圆角矩形 23">
                <a:extLst>
                  <a:ext uri="{FF2B5EF4-FFF2-40B4-BE49-F238E27FC236}">
                    <a16:creationId xmlns:a16="http://schemas.microsoft.com/office/drawing/2014/main" id="{EC9A196B-70C6-4295-A1B2-A90E5E507ABD}"/>
                  </a:ext>
                </a:extLst>
              </p:cNvPr>
              <p:cNvSpPr/>
              <p:nvPr/>
            </p:nvSpPr>
            <p:spPr>
              <a:xfrm>
                <a:off x="539552" y="3645024"/>
                <a:ext cx="1512168" cy="1080120"/>
              </a:xfrm>
              <a:prstGeom prst="round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Box 24">
                <a:extLst>
                  <a:ext uri="{FF2B5EF4-FFF2-40B4-BE49-F238E27FC236}">
                    <a16:creationId xmlns:a16="http://schemas.microsoft.com/office/drawing/2014/main" id="{72CC9E4C-DD44-42F5-B894-87F4D793A6F5}"/>
                  </a:ext>
                </a:extLst>
              </p:cNvPr>
              <p:cNvSpPr txBox="1"/>
              <p:nvPr/>
            </p:nvSpPr>
            <p:spPr>
              <a:xfrm>
                <a:off x="755576" y="3717032"/>
                <a:ext cx="1224136" cy="95410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Particle type, charge, </a:t>
                </a:r>
              </a:p>
              <a:p>
                <a:r>
                  <a:rPr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momentum, </a:t>
                </a:r>
              </a:p>
              <a:p>
                <a:r>
                  <a:rPr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trajectory</a:t>
                </a:r>
                <a:endParaRPr lang="zh-CN" altLang="en-US" sz="1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9" name="组合 8">
              <a:extLst>
                <a:ext uri="{FF2B5EF4-FFF2-40B4-BE49-F238E27FC236}">
                  <a16:creationId xmlns:a16="http://schemas.microsoft.com/office/drawing/2014/main" id="{967E6B74-BAE9-44FA-A9F5-DA7A50D04484}"/>
                </a:ext>
              </a:extLst>
            </p:cNvPr>
            <p:cNvGrpSpPr/>
            <p:nvPr/>
          </p:nvGrpSpPr>
          <p:grpSpPr>
            <a:xfrm>
              <a:off x="2843808" y="3535541"/>
              <a:ext cx="1512168" cy="1080120"/>
              <a:chOff x="539552" y="3645024"/>
              <a:chExt cx="1512168" cy="1080120"/>
            </a:xfrm>
            <a:solidFill>
              <a:srgbClr val="CCECFF"/>
            </a:solidFill>
          </p:grpSpPr>
          <p:sp>
            <p:nvSpPr>
              <p:cNvPr id="14" name="圆角矩形 27">
                <a:extLst>
                  <a:ext uri="{FF2B5EF4-FFF2-40B4-BE49-F238E27FC236}">
                    <a16:creationId xmlns:a16="http://schemas.microsoft.com/office/drawing/2014/main" id="{4785A1EF-5E0A-4596-8561-383246126687}"/>
                  </a:ext>
                </a:extLst>
              </p:cNvPr>
              <p:cNvSpPr/>
              <p:nvPr/>
            </p:nvSpPr>
            <p:spPr>
              <a:xfrm>
                <a:off x="539552" y="3645024"/>
                <a:ext cx="1512168" cy="1080120"/>
              </a:xfrm>
              <a:prstGeom prst="roundRect">
                <a:avLst/>
              </a:prstGeom>
              <a:grpFill/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TextBox 28">
                <a:extLst>
                  <a:ext uri="{FF2B5EF4-FFF2-40B4-BE49-F238E27FC236}">
                    <a16:creationId xmlns:a16="http://schemas.microsoft.com/office/drawing/2014/main" id="{C10F18FE-307F-4618-ADD4-E05887127EED}"/>
                  </a:ext>
                </a:extLst>
              </p:cNvPr>
              <p:cNvSpPr txBox="1"/>
              <p:nvPr/>
            </p:nvSpPr>
            <p:spPr>
              <a:xfrm>
                <a:off x="683568" y="3933056"/>
                <a:ext cx="1224136" cy="523220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Index of fired strips, T &amp; Q</a:t>
                </a:r>
              </a:p>
            </p:txBody>
          </p:sp>
        </p:grpSp>
        <p:cxnSp>
          <p:nvCxnSpPr>
            <p:cNvPr id="10" name="直接箭头连接符 9">
              <a:extLst>
                <a:ext uri="{FF2B5EF4-FFF2-40B4-BE49-F238E27FC236}">
                  <a16:creationId xmlns:a16="http://schemas.microsoft.com/office/drawing/2014/main" id="{1CB9D8C1-83EF-4770-BB0F-144A5B842D62}"/>
                </a:ext>
              </a:extLst>
            </p:cNvPr>
            <p:cNvCxnSpPr>
              <a:cxnSpLocks/>
            </p:cNvCxnSpPr>
            <p:nvPr/>
          </p:nvCxnSpPr>
          <p:spPr>
            <a:xfrm>
              <a:off x="4458797" y="5411683"/>
              <a:ext cx="324036" cy="67082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下箭头 45">
              <a:extLst>
                <a:ext uri="{FF2B5EF4-FFF2-40B4-BE49-F238E27FC236}">
                  <a16:creationId xmlns:a16="http://schemas.microsoft.com/office/drawing/2014/main" id="{092ADBE2-1B34-4907-8954-F5E7401ABD6F}"/>
                </a:ext>
              </a:extLst>
            </p:cNvPr>
            <p:cNvSpPr/>
            <p:nvPr/>
          </p:nvSpPr>
          <p:spPr>
            <a:xfrm>
              <a:off x="1547664" y="4437112"/>
              <a:ext cx="144016" cy="360040"/>
            </a:xfrm>
            <a:prstGeom prst="downArrow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右箭头 48">
              <a:extLst>
                <a:ext uri="{FF2B5EF4-FFF2-40B4-BE49-F238E27FC236}">
                  <a16:creationId xmlns:a16="http://schemas.microsoft.com/office/drawing/2014/main" id="{293D6AEB-FEB2-4A85-9EFD-9AB9292B2A3E}"/>
                </a:ext>
              </a:extLst>
            </p:cNvPr>
            <p:cNvSpPr/>
            <p:nvPr/>
          </p:nvSpPr>
          <p:spPr>
            <a:xfrm>
              <a:off x="2411760" y="5301208"/>
              <a:ext cx="432048" cy="144016"/>
            </a:xfrm>
            <a:prstGeom prst="rightArrow">
              <a:avLst/>
            </a:prstGeom>
            <a:solidFill>
              <a:srgbClr val="CCECFF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下箭头 51">
              <a:extLst>
                <a:ext uri="{FF2B5EF4-FFF2-40B4-BE49-F238E27FC236}">
                  <a16:creationId xmlns:a16="http://schemas.microsoft.com/office/drawing/2014/main" id="{CB58DA45-315F-400F-B967-D8E82DB90428}"/>
                </a:ext>
              </a:extLst>
            </p:cNvPr>
            <p:cNvSpPr/>
            <p:nvPr/>
          </p:nvSpPr>
          <p:spPr>
            <a:xfrm flipV="1">
              <a:off x="3563888" y="4615661"/>
              <a:ext cx="144016" cy="360040"/>
            </a:xfrm>
            <a:prstGeom prst="downArrow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0" name="组合 19">
            <a:extLst>
              <a:ext uri="{FF2B5EF4-FFF2-40B4-BE49-F238E27FC236}">
                <a16:creationId xmlns:a16="http://schemas.microsoft.com/office/drawing/2014/main" id="{A48FFE04-2C3C-44A6-9D36-DB375A1C41A7}"/>
              </a:ext>
            </a:extLst>
          </p:cNvPr>
          <p:cNvGrpSpPr/>
          <p:nvPr/>
        </p:nvGrpSpPr>
        <p:grpSpPr>
          <a:xfrm>
            <a:off x="4309969" y="3488066"/>
            <a:ext cx="5348304" cy="2792631"/>
            <a:chOff x="5634389" y="3422812"/>
            <a:chExt cx="5348304" cy="2792631"/>
          </a:xfrm>
        </p:grpSpPr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id="{886CF29B-8C8B-4FE0-8262-7F96FCCE0006}"/>
                </a:ext>
              </a:extLst>
            </p:cNvPr>
            <p:cNvCxnSpPr/>
            <p:nvPr/>
          </p:nvCxnSpPr>
          <p:spPr>
            <a:xfrm>
              <a:off x="6498485" y="5868264"/>
              <a:ext cx="2376000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id="{DAA292FE-EC84-4F4F-8681-0FC05A771103}"/>
                </a:ext>
              </a:extLst>
            </p:cNvPr>
            <p:cNvCxnSpPr/>
            <p:nvPr/>
          </p:nvCxnSpPr>
          <p:spPr>
            <a:xfrm>
              <a:off x="6515206" y="5305162"/>
              <a:ext cx="2340000" cy="0"/>
            </a:xfrm>
            <a:prstGeom prst="line">
              <a:avLst/>
            </a:prstGeom>
            <a:ln w="28575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id="{1A2CFFE3-5ED3-4FAF-8AC0-98A727E53445}"/>
                </a:ext>
              </a:extLst>
            </p:cNvPr>
            <p:cNvCxnSpPr/>
            <p:nvPr/>
          </p:nvCxnSpPr>
          <p:spPr>
            <a:xfrm>
              <a:off x="6497274" y="5000362"/>
              <a:ext cx="2340000" cy="0"/>
            </a:xfrm>
            <a:prstGeom prst="line">
              <a:avLst/>
            </a:prstGeom>
            <a:ln w="28575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>
              <a:extLst>
                <a:ext uri="{FF2B5EF4-FFF2-40B4-BE49-F238E27FC236}">
                  <a16:creationId xmlns:a16="http://schemas.microsoft.com/office/drawing/2014/main" id="{1C0E1178-70EF-458D-B589-1F6BC53EABDD}"/>
                </a:ext>
              </a:extLst>
            </p:cNvPr>
            <p:cNvCxnSpPr/>
            <p:nvPr/>
          </p:nvCxnSpPr>
          <p:spPr>
            <a:xfrm>
              <a:off x="6498485" y="4670848"/>
              <a:ext cx="2340000" cy="0"/>
            </a:xfrm>
            <a:prstGeom prst="line">
              <a:avLst/>
            </a:prstGeom>
            <a:ln w="28575">
              <a:solidFill>
                <a:schemeClr val="accent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id="{49E7DA5D-C57B-442B-B275-BFCB29A44F9B}"/>
                </a:ext>
              </a:extLst>
            </p:cNvPr>
            <p:cNvCxnSpPr/>
            <p:nvPr/>
          </p:nvCxnSpPr>
          <p:spPr>
            <a:xfrm>
              <a:off x="6211321" y="4316621"/>
              <a:ext cx="2677298" cy="0"/>
            </a:xfrm>
            <a:prstGeom prst="line">
              <a:avLst/>
            </a:prstGeom>
            <a:ln w="9525"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箭头连接符 25">
              <a:extLst>
                <a:ext uri="{FF2B5EF4-FFF2-40B4-BE49-F238E27FC236}">
                  <a16:creationId xmlns:a16="http://schemas.microsoft.com/office/drawing/2014/main" id="{F11D9326-47EA-4985-8555-598C5E5FFEB3}"/>
                </a:ext>
              </a:extLst>
            </p:cNvPr>
            <p:cNvCxnSpPr/>
            <p:nvPr/>
          </p:nvCxnSpPr>
          <p:spPr>
            <a:xfrm flipH="1" flipV="1">
              <a:off x="6701471" y="3785281"/>
              <a:ext cx="749645" cy="2430162"/>
            </a:xfrm>
            <a:prstGeom prst="straightConnector1">
              <a:avLst/>
            </a:prstGeom>
            <a:ln w="127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917E2657-3448-4DC3-80F7-7C512DC210F2}"/>
                </a:ext>
              </a:extLst>
            </p:cNvPr>
            <p:cNvSpPr/>
            <p:nvPr/>
          </p:nvSpPr>
          <p:spPr>
            <a:xfrm>
              <a:off x="6479053" y="4304261"/>
              <a:ext cx="205946" cy="4571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45997EAE-DDD8-476F-9ACC-1C9696BE7A2B}"/>
                </a:ext>
              </a:extLst>
            </p:cNvPr>
            <p:cNvSpPr/>
            <p:nvPr/>
          </p:nvSpPr>
          <p:spPr>
            <a:xfrm>
              <a:off x="6742669" y="4304261"/>
              <a:ext cx="205946" cy="4571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D448347D-4824-40A7-9BB3-6D9B52A4B443}"/>
                </a:ext>
              </a:extLst>
            </p:cNvPr>
            <p:cNvSpPr/>
            <p:nvPr/>
          </p:nvSpPr>
          <p:spPr>
            <a:xfrm>
              <a:off x="7010401" y="4300139"/>
              <a:ext cx="205946" cy="4571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A199FED1-1816-4324-97D6-0967F47D5AA5}"/>
                </a:ext>
              </a:extLst>
            </p:cNvPr>
            <p:cNvSpPr/>
            <p:nvPr/>
          </p:nvSpPr>
          <p:spPr>
            <a:xfrm>
              <a:off x="7269901" y="4304261"/>
              <a:ext cx="205946" cy="4571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矩形 30">
              <a:extLst>
                <a:ext uri="{FF2B5EF4-FFF2-40B4-BE49-F238E27FC236}">
                  <a16:creationId xmlns:a16="http://schemas.microsoft.com/office/drawing/2014/main" id="{0A941DB2-0409-4365-9168-111907DE6ADB}"/>
                </a:ext>
              </a:extLst>
            </p:cNvPr>
            <p:cNvSpPr/>
            <p:nvPr/>
          </p:nvSpPr>
          <p:spPr>
            <a:xfrm>
              <a:off x="7537633" y="4300139"/>
              <a:ext cx="205946" cy="4571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id="{26457F00-272C-467A-87A6-BFA0E1939CA7}"/>
                </a:ext>
              </a:extLst>
            </p:cNvPr>
            <p:cNvSpPr/>
            <p:nvPr/>
          </p:nvSpPr>
          <p:spPr>
            <a:xfrm>
              <a:off x="7801249" y="4300139"/>
              <a:ext cx="205946" cy="4571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6A76024B-8536-4F4F-9196-D2E4629148C9}"/>
                </a:ext>
              </a:extLst>
            </p:cNvPr>
            <p:cNvSpPr/>
            <p:nvPr/>
          </p:nvSpPr>
          <p:spPr>
            <a:xfrm>
              <a:off x="8068981" y="4304255"/>
              <a:ext cx="205946" cy="4571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矩形 33">
              <a:extLst>
                <a:ext uri="{FF2B5EF4-FFF2-40B4-BE49-F238E27FC236}">
                  <a16:creationId xmlns:a16="http://schemas.microsoft.com/office/drawing/2014/main" id="{750304CF-043A-4ED2-AA38-45C3141CC3EE}"/>
                </a:ext>
              </a:extLst>
            </p:cNvPr>
            <p:cNvSpPr/>
            <p:nvPr/>
          </p:nvSpPr>
          <p:spPr>
            <a:xfrm>
              <a:off x="8332597" y="4304255"/>
              <a:ext cx="205946" cy="4571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20D95A3E-DCFF-4766-A661-BF5E3EF94313}"/>
                </a:ext>
              </a:extLst>
            </p:cNvPr>
            <p:cNvSpPr/>
            <p:nvPr/>
          </p:nvSpPr>
          <p:spPr>
            <a:xfrm>
              <a:off x="8600329" y="4300133"/>
              <a:ext cx="205946" cy="4571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矩形 35">
              <a:extLst>
                <a:ext uri="{FF2B5EF4-FFF2-40B4-BE49-F238E27FC236}">
                  <a16:creationId xmlns:a16="http://schemas.microsoft.com/office/drawing/2014/main" id="{BE9BF488-D7E6-4D8E-96A2-EFCE0F1A1AE1}"/>
                </a:ext>
              </a:extLst>
            </p:cNvPr>
            <p:cNvSpPr/>
            <p:nvPr/>
          </p:nvSpPr>
          <p:spPr>
            <a:xfrm>
              <a:off x="7537633" y="3649356"/>
              <a:ext cx="205946" cy="626069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矩形 36">
              <a:extLst>
                <a:ext uri="{FF2B5EF4-FFF2-40B4-BE49-F238E27FC236}">
                  <a16:creationId xmlns:a16="http://schemas.microsoft.com/office/drawing/2014/main" id="{8F8CCF9B-BFF4-44DF-9E18-C90343247D2D}"/>
                </a:ext>
              </a:extLst>
            </p:cNvPr>
            <p:cNvSpPr/>
            <p:nvPr/>
          </p:nvSpPr>
          <p:spPr>
            <a:xfrm>
              <a:off x="7797127" y="3422812"/>
              <a:ext cx="205946" cy="856729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矩形 37">
              <a:extLst>
                <a:ext uri="{FF2B5EF4-FFF2-40B4-BE49-F238E27FC236}">
                  <a16:creationId xmlns:a16="http://schemas.microsoft.com/office/drawing/2014/main" id="{BFA1335E-B1BB-40EE-965D-CD7CDFF0453A}"/>
                </a:ext>
              </a:extLst>
            </p:cNvPr>
            <p:cNvSpPr/>
            <p:nvPr/>
          </p:nvSpPr>
          <p:spPr>
            <a:xfrm>
              <a:off x="7269895" y="4011821"/>
              <a:ext cx="205946" cy="267719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17B3CA7E-C251-4A37-8BA2-766A629B1E2D}"/>
                </a:ext>
              </a:extLst>
            </p:cNvPr>
            <p:cNvSpPr/>
            <p:nvPr/>
          </p:nvSpPr>
          <p:spPr>
            <a:xfrm>
              <a:off x="8075149" y="3785281"/>
              <a:ext cx="205946" cy="49426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EB96F551-938F-449F-AE53-BBB288AEF377}"/>
                </a:ext>
              </a:extLst>
            </p:cNvPr>
            <p:cNvSpPr>
              <a:spLocks/>
            </p:cNvSpPr>
            <p:nvPr/>
          </p:nvSpPr>
          <p:spPr>
            <a:xfrm>
              <a:off x="8336713" y="4168341"/>
              <a:ext cx="205946" cy="108000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任意多边形 57">
              <a:extLst>
                <a:ext uri="{FF2B5EF4-FFF2-40B4-BE49-F238E27FC236}">
                  <a16:creationId xmlns:a16="http://schemas.microsoft.com/office/drawing/2014/main" id="{8E8E628C-8730-46CF-A607-43BC019ACE13}"/>
                </a:ext>
              </a:extLst>
            </p:cNvPr>
            <p:cNvSpPr/>
            <p:nvPr/>
          </p:nvSpPr>
          <p:spPr>
            <a:xfrm>
              <a:off x="7183385" y="4358916"/>
              <a:ext cx="1187308" cy="1506419"/>
            </a:xfrm>
            <a:custGeom>
              <a:avLst/>
              <a:gdLst>
                <a:gd name="connsiteX0" fmla="*/ 0 w 1153298"/>
                <a:gd name="connsiteY0" fmla="*/ 930876 h 1491049"/>
                <a:gd name="connsiteX1" fmla="*/ 172995 w 1153298"/>
                <a:gd name="connsiteY1" fmla="*/ 1491049 h 1491049"/>
                <a:gd name="connsiteX2" fmla="*/ 1153298 w 1153298"/>
                <a:gd name="connsiteY2" fmla="*/ 0 h 1491049"/>
                <a:gd name="connsiteX3" fmla="*/ 197708 w 1153298"/>
                <a:gd name="connsiteY3" fmla="*/ 0 h 1491049"/>
                <a:gd name="connsiteX4" fmla="*/ 0 w 1153298"/>
                <a:gd name="connsiteY4" fmla="*/ 930876 h 1491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3298" h="1491049">
                  <a:moveTo>
                    <a:pt x="0" y="930876"/>
                  </a:moveTo>
                  <a:lnTo>
                    <a:pt x="172995" y="1491049"/>
                  </a:lnTo>
                  <a:lnTo>
                    <a:pt x="1153298" y="0"/>
                  </a:lnTo>
                  <a:lnTo>
                    <a:pt x="197708" y="0"/>
                  </a:lnTo>
                  <a:lnTo>
                    <a:pt x="0" y="930876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TextBox 58">
              <a:extLst>
                <a:ext uri="{FF2B5EF4-FFF2-40B4-BE49-F238E27FC236}">
                  <a16:creationId xmlns:a16="http://schemas.microsoft.com/office/drawing/2014/main" id="{99180E03-0135-455D-965B-F02F6735DD0F}"/>
                </a:ext>
              </a:extLst>
            </p:cNvPr>
            <p:cNvSpPr txBox="1"/>
            <p:nvPr/>
          </p:nvSpPr>
          <p:spPr>
            <a:xfrm>
              <a:off x="9167334" y="5446531"/>
              <a:ext cx="153943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Ionization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59">
              <a:extLst>
                <a:ext uri="{FF2B5EF4-FFF2-40B4-BE49-F238E27FC236}">
                  <a16:creationId xmlns:a16="http://schemas.microsoft.com/office/drawing/2014/main" id="{CC47A0A5-F768-4FB0-A76A-153E8B3921D4}"/>
                </a:ext>
              </a:extLst>
            </p:cNvPr>
            <p:cNvSpPr txBox="1"/>
            <p:nvPr/>
          </p:nvSpPr>
          <p:spPr>
            <a:xfrm>
              <a:off x="9049644" y="4843429"/>
              <a:ext cx="17351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Drift and Avalanche  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TextBox 60">
              <a:extLst>
                <a:ext uri="{FF2B5EF4-FFF2-40B4-BE49-F238E27FC236}">
                  <a16:creationId xmlns:a16="http://schemas.microsoft.com/office/drawing/2014/main" id="{C9000FCF-7EB0-4B87-AC95-38CC55C80BE1}"/>
                </a:ext>
              </a:extLst>
            </p:cNvPr>
            <p:cNvSpPr txBox="1"/>
            <p:nvPr/>
          </p:nvSpPr>
          <p:spPr>
            <a:xfrm>
              <a:off x="9234789" y="4358916"/>
              <a:ext cx="971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Induction</a:t>
              </a:r>
              <a:endParaRPr lang="zh-CN" alt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Box 61">
              <a:extLst>
                <a:ext uri="{FF2B5EF4-FFF2-40B4-BE49-F238E27FC236}">
                  <a16:creationId xmlns:a16="http://schemas.microsoft.com/office/drawing/2014/main" id="{CAA6A0EF-DB31-4472-9916-DA1126909B2E}"/>
                </a:ext>
              </a:extLst>
            </p:cNvPr>
            <p:cNvSpPr txBox="1"/>
            <p:nvPr/>
          </p:nvSpPr>
          <p:spPr>
            <a:xfrm>
              <a:off x="8981805" y="4011339"/>
              <a:ext cx="20008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Electronics Measurement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6" name="直接箭头连接符 45">
              <a:extLst>
                <a:ext uri="{FF2B5EF4-FFF2-40B4-BE49-F238E27FC236}">
                  <a16:creationId xmlns:a16="http://schemas.microsoft.com/office/drawing/2014/main" id="{4E7EB7E1-9722-4993-AD68-D8932DA39505}"/>
                </a:ext>
              </a:extLst>
            </p:cNvPr>
            <p:cNvCxnSpPr/>
            <p:nvPr/>
          </p:nvCxnSpPr>
          <p:spPr>
            <a:xfrm flipH="1" flipV="1">
              <a:off x="8802741" y="5613398"/>
              <a:ext cx="354893" cy="343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箭头连接符 46">
              <a:extLst>
                <a:ext uri="{FF2B5EF4-FFF2-40B4-BE49-F238E27FC236}">
                  <a16:creationId xmlns:a16="http://schemas.microsoft.com/office/drawing/2014/main" id="{45464759-F98F-4A2B-8675-4B36DE1ED80E}"/>
                </a:ext>
              </a:extLst>
            </p:cNvPr>
            <p:cNvCxnSpPr/>
            <p:nvPr/>
          </p:nvCxnSpPr>
          <p:spPr>
            <a:xfrm flipH="1" flipV="1">
              <a:off x="8802741" y="4522573"/>
              <a:ext cx="354893" cy="343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右大括号 47">
              <a:extLst>
                <a:ext uri="{FF2B5EF4-FFF2-40B4-BE49-F238E27FC236}">
                  <a16:creationId xmlns:a16="http://schemas.microsoft.com/office/drawing/2014/main" id="{B8ECA2A8-148A-4251-ACCF-CDB0CC6E780B}"/>
                </a:ext>
              </a:extLst>
            </p:cNvPr>
            <p:cNvSpPr/>
            <p:nvPr/>
          </p:nvSpPr>
          <p:spPr>
            <a:xfrm>
              <a:off x="8904729" y="4685953"/>
              <a:ext cx="247135" cy="634314"/>
            </a:xfrm>
            <a:prstGeom prst="rightBrace">
              <a:avLst>
                <a:gd name="adj1" fmla="val 44683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TextBox 67">
              <a:extLst>
                <a:ext uri="{FF2B5EF4-FFF2-40B4-BE49-F238E27FC236}">
                  <a16:creationId xmlns:a16="http://schemas.microsoft.com/office/drawing/2014/main" id="{BAC3520D-6060-43F4-8DB7-D546FC071909}"/>
                </a:ext>
              </a:extLst>
            </p:cNvPr>
            <p:cNvSpPr txBox="1"/>
            <p:nvPr/>
          </p:nvSpPr>
          <p:spPr>
            <a:xfrm>
              <a:off x="5710073" y="5707323"/>
              <a:ext cx="7884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Cathode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TextBox 68">
              <a:extLst>
                <a:ext uri="{FF2B5EF4-FFF2-40B4-BE49-F238E27FC236}">
                  <a16:creationId xmlns:a16="http://schemas.microsoft.com/office/drawing/2014/main" id="{F1A4B688-A73D-4B0F-8DD7-C86CE38CE85F}"/>
                </a:ext>
              </a:extLst>
            </p:cNvPr>
            <p:cNvSpPr txBox="1"/>
            <p:nvPr/>
          </p:nvSpPr>
          <p:spPr>
            <a:xfrm>
              <a:off x="5854707" y="5151273"/>
              <a:ext cx="7157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>
                  <a:latin typeface="Times New Roman" panose="02020603050405020304" pitchFamily="18" charset="0"/>
                  <a:ea typeface="Verdana" pitchFamily="34" charset="0"/>
                  <a:cs typeface="Times New Roman" panose="02020603050405020304" pitchFamily="18" charset="0"/>
                </a:rPr>
                <a:t>GEM1</a:t>
              </a:r>
              <a:endPara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69">
              <a:extLst>
                <a:ext uri="{FF2B5EF4-FFF2-40B4-BE49-F238E27FC236}">
                  <a16:creationId xmlns:a16="http://schemas.microsoft.com/office/drawing/2014/main" id="{99E86A2A-2A35-437D-BF87-79B9395658A9}"/>
                </a:ext>
              </a:extLst>
            </p:cNvPr>
            <p:cNvSpPr txBox="1"/>
            <p:nvPr/>
          </p:nvSpPr>
          <p:spPr>
            <a:xfrm>
              <a:off x="5854707" y="4846473"/>
              <a:ext cx="7157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>
                  <a:latin typeface="Times New Roman" panose="02020603050405020304" pitchFamily="18" charset="0"/>
                  <a:ea typeface="Verdana" pitchFamily="34" charset="0"/>
                  <a:cs typeface="Times New Roman" panose="02020603050405020304" pitchFamily="18" charset="0"/>
                </a:rPr>
                <a:t>GEM2</a:t>
              </a:r>
              <a:endPara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70">
              <a:extLst>
                <a:ext uri="{FF2B5EF4-FFF2-40B4-BE49-F238E27FC236}">
                  <a16:creationId xmlns:a16="http://schemas.microsoft.com/office/drawing/2014/main" id="{983F01C6-24B9-4EED-A91F-35368257AE83}"/>
                </a:ext>
              </a:extLst>
            </p:cNvPr>
            <p:cNvSpPr txBox="1"/>
            <p:nvPr/>
          </p:nvSpPr>
          <p:spPr>
            <a:xfrm>
              <a:off x="5854707" y="4532064"/>
              <a:ext cx="7157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>
                  <a:latin typeface="Times New Roman" panose="02020603050405020304" pitchFamily="18" charset="0"/>
                  <a:ea typeface="Verdana" pitchFamily="34" charset="0"/>
                  <a:cs typeface="Times New Roman" panose="02020603050405020304" pitchFamily="18" charset="0"/>
                </a:rPr>
                <a:t>GEM3</a:t>
              </a:r>
              <a:endParaRPr lang="zh-CN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Box 71">
              <a:extLst>
                <a:ext uri="{FF2B5EF4-FFF2-40B4-BE49-F238E27FC236}">
                  <a16:creationId xmlns:a16="http://schemas.microsoft.com/office/drawing/2014/main" id="{D923DA72-902D-49D1-ADA9-A2CB459EDA57}"/>
                </a:ext>
              </a:extLst>
            </p:cNvPr>
            <p:cNvSpPr txBox="1"/>
            <p:nvPr/>
          </p:nvSpPr>
          <p:spPr>
            <a:xfrm>
              <a:off x="5634389" y="4142892"/>
              <a:ext cx="10709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Anode</a:t>
              </a:r>
              <a:endPara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4" name="箭头: 右 53">
            <a:extLst>
              <a:ext uri="{FF2B5EF4-FFF2-40B4-BE49-F238E27FC236}">
                <a16:creationId xmlns:a16="http://schemas.microsoft.com/office/drawing/2014/main" id="{9B350CE8-49AD-481B-9A49-CB27E93B041A}"/>
              </a:ext>
            </a:extLst>
          </p:cNvPr>
          <p:cNvSpPr/>
          <p:nvPr/>
        </p:nvSpPr>
        <p:spPr>
          <a:xfrm>
            <a:off x="9382350" y="4908683"/>
            <a:ext cx="537372" cy="3888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8E8CBF5F-ADF8-4373-8B5C-EB81F3A16B72}"/>
              </a:ext>
            </a:extLst>
          </p:cNvPr>
          <p:cNvSpPr txBox="1"/>
          <p:nvPr/>
        </p:nvSpPr>
        <p:spPr>
          <a:xfrm>
            <a:off x="9735430" y="4433041"/>
            <a:ext cx="25337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Consuming</a:t>
            </a:r>
            <a:endParaRPr lang="zh-CN" altLang="en-US" sz="36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377BAEA5-18F5-4DCD-B4D5-829065AA45B5}"/>
              </a:ext>
            </a:extLst>
          </p:cNvPr>
          <p:cNvSpPr txBox="1"/>
          <p:nvPr/>
        </p:nvSpPr>
        <p:spPr>
          <a:xfrm>
            <a:off x="4691331" y="2850953"/>
            <a:ext cx="71742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layer composed by 3 gem foils, a cathode and an anode</a:t>
            </a:r>
          </a:p>
        </p:txBody>
      </p:sp>
      <p:cxnSp>
        <p:nvCxnSpPr>
          <p:cNvPr id="58" name="直接箭头连接符 57">
            <a:extLst>
              <a:ext uri="{FF2B5EF4-FFF2-40B4-BE49-F238E27FC236}">
                <a16:creationId xmlns:a16="http://schemas.microsoft.com/office/drawing/2014/main" id="{A058F6BC-9CE5-4A81-8087-347998FFC5B7}"/>
              </a:ext>
            </a:extLst>
          </p:cNvPr>
          <p:cNvCxnSpPr>
            <a:cxnSpLocks/>
          </p:cNvCxnSpPr>
          <p:nvPr/>
        </p:nvCxnSpPr>
        <p:spPr>
          <a:xfrm>
            <a:off x="8992298" y="2184747"/>
            <a:ext cx="0" cy="1121827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矩形: 圆角 59">
            <a:extLst>
              <a:ext uri="{FF2B5EF4-FFF2-40B4-BE49-F238E27FC236}">
                <a16:creationId xmlns:a16="http://schemas.microsoft.com/office/drawing/2014/main" id="{183E88E5-A366-4EC1-86A0-277A0C6062DE}"/>
              </a:ext>
            </a:extLst>
          </p:cNvPr>
          <p:cNvSpPr/>
          <p:nvPr/>
        </p:nvSpPr>
        <p:spPr>
          <a:xfrm>
            <a:off x="4264312" y="3429000"/>
            <a:ext cx="7878574" cy="2928464"/>
          </a:xfrm>
          <a:prstGeom prst="roundRect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3" name="文本框 62">
            <a:extLst>
              <a:ext uri="{FF2B5EF4-FFF2-40B4-BE49-F238E27FC236}">
                <a16:creationId xmlns:a16="http://schemas.microsoft.com/office/drawing/2014/main" id="{61A3AA4E-5132-46F9-A8A1-1CF871D516BF}"/>
              </a:ext>
            </a:extLst>
          </p:cNvPr>
          <p:cNvSpPr txBox="1"/>
          <p:nvPr/>
        </p:nvSpPr>
        <p:spPr>
          <a:xfrm>
            <a:off x="725429" y="2980776"/>
            <a:ext cx="29839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procedure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001AD5BE-7F9A-4CE6-8054-7E8072E7C61F}"/>
              </a:ext>
            </a:extLst>
          </p:cNvPr>
          <p:cNvSpPr/>
          <p:nvPr/>
        </p:nvSpPr>
        <p:spPr>
          <a:xfrm>
            <a:off x="5858965" y="3471242"/>
            <a:ext cx="1464902" cy="897575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5" name="文本框 64">
            <a:extLst>
              <a:ext uri="{FF2B5EF4-FFF2-40B4-BE49-F238E27FC236}">
                <a16:creationId xmlns:a16="http://schemas.microsoft.com/office/drawing/2014/main" id="{DCC1F114-9325-416D-BFA0-71A108D86B09}"/>
              </a:ext>
            </a:extLst>
          </p:cNvPr>
          <p:cNvSpPr txBox="1"/>
          <p:nvPr/>
        </p:nvSpPr>
        <p:spPr>
          <a:xfrm>
            <a:off x="7268404" y="3433130"/>
            <a:ext cx="156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CGEM cluster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839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34A51E51-17F3-45DC-B91B-381DFC1B0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258000"/>
            <a:ext cx="4886719" cy="3600000"/>
          </a:xfrm>
          <a:prstGeom prst="rect">
            <a:avLst/>
          </a:prstGeom>
        </p:spPr>
      </p:pic>
      <p:sp>
        <p:nvSpPr>
          <p:cNvPr id="4" name="TextBox 59">
            <a:extLst>
              <a:ext uri="{FF2B5EF4-FFF2-40B4-BE49-F238E27FC236}">
                <a16:creationId xmlns:a16="http://schemas.microsoft.com/office/drawing/2014/main" id="{23B91ABC-F0F1-4474-B84B-27ED8898CA26}"/>
              </a:ext>
            </a:extLst>
          </p:cNvPr>
          <p:cNvSpPr txBox="1"/>
          <p:nvPr/>
        </p:nvSpPr>
        <p:spPr>
          <a:xfrm>
            <a:off x="0" y="83400"/>
            <a:ext cx="3854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Drift and Avalanche  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59">
            <a:extLst>
              <a:ext uri="{FF2B5EF4-FFF2-40B4-BE49-F238E27FC236}">
                <a16:creationId xmlns:a16="http://schemas.microsoft.com/office/drawing/2014/main" id="{450F5A31-3A28-4F33-BCDB-F27436E72B2B}"/>
              </a:ext>
            </a:extLst>
          </p:cNvPr>
          <p:cNvSpPr txBox="1"/>
          <p:nvPr/>
        </p:nvSpPr>
        <p:spPr>
          <a:xfrm>
            <a:off x="7262247" y="83400"/>
            <a:ext cx="38542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Induction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CB17FD1-F41F-43F2-ADF1-632F29613069}"/>
              </a:ext>
            </a:extLst>
          </p:cNvPr>
          <p:cNvSpPr txBox="1"/>
          <p:nvPr/>
        </p:nvSpPr>
        <p:spPr>
          <a:xfrm>
            <a:off x="102331" y="800408"/>
            <a:ext cx="5924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Problem:</a:t>
            </a:r>
          </a:p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 many electrons!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 many sampling!</a:t>
            </a:r>
            <a:endParaRPr lang="zh-CN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52860BE-212A-4EED-A076-F7F7D90AE02C}"/>
              </a:ext>
            </a:extLst>
          </p:cNvPr>
          <p:cNvSpPr txBox="1"/>
          <p:nvPr/>
        </p:nvSpPr>
        <p:spPr>
          <a:xfrm>
            <a:off x="102331" y="1825193"/>
            <a:ext cx="63721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</a:p>
          <a:p>
            <a:pPr marL="514350" indent="-514350" defTabSz="720000">
              <a:buFont typeface="+mj-lt"/>
              <a:buAutoNum type="romanU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Pre-generate random numbers in memory in initialing, using them rather than generating random numbers in real time</a:t>
            </a:r>
          </a:p>
          <a:p>
            <a:pPr marL="514350" indent="-514350" defTabSz="720000">
              <a:buFont typeface="+mj-lt"/>
              <a:buAutoNum type="romanU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Modify the code to improve code spatial locality to fully utilize CPU cache</a:t>
            </a:r>
          </a:p>
          <a:p>
            <a:pPr marL="514350" indent="-514350" defTabSz="720000">
              <a:buFont typeface="+mj-lt"/>
              <a:buAutoNum type="romanUcPeriod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advantage of compiler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8BABCDB-F05D-4448-974F-7730C7A11A3B}"/>
              </a:ext>
            </a:extLst>
          </p:cNvPr>
          <p:cNvSpPr txBox="1"/>
          <p:nvPr/>
        </p:nvSpPr>
        <p:spPr>
          <a:xfrm>
            <a:off x="7262247" y="800408"/>
            <a:ext cx="4798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Problem: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time bins in induction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4FE411A-CC89-4EF3-91D5-C981D69C23D8}"/>
              </a:ext>
            </a:extLst>
          </p:cNvPr>
          <p:cNvSpPr txBox="1"/>
          <p:nvPr/>
        </p:nvSpPr>
        <p:spPr>
          <a:xfrm>
            <a:off x="7262247" y="1960258"/>
            <a:ext cx="4694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the numbers of time bins from 2000 to 1200</a:t>
            </a:r>
          </a:p>
        </p:txBody>
      </p:sp>
    </p:spTree>
    <p:extLst>
      <p:ext uri="{BB962C8B-B14F-4D97-AF65-F5344CB8AC3E}">
        <p14:creationId xmlns:p14="http://schemas.microsoft.com/office/powerpoint/2010/main" val="1317670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A96970A7-5DA2-4AE5-8F00-C17DB8796D0A}"/>
              </a:ext>
            </a:extLst>
          </p:cNvPr>
          <p:cNvSpPr txBox="1"/>
          <p:nvPr/>
        </p:nvSpPr>
        <p:spPr>
          <a:xfrm>
            <a:off x="0" y="0"/>
            <a:ext cx="3878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CGEM cluster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A07A053-F027-4564-B7DA-EA90F806F4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4" y="1185615"/>
            <a:ext cx="6619875" cy="4876800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EB3A0FDD-1B2E-4066-9AA6-F2B96E2D6679}"/>
              </a:ext>
            </a:extLst>
          </p:cNvPr>
          <p:cNvSpPr txBox="1"/>
          <p:nvPr/>
        </p:nvSpPr>
        <p:spPr>
          <a:xfrm>
            <a:off x="6829831" y="1044407"/>
            <a:ext cx="5330389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Real-time: using G4Gassian() to </a:t>
            </a:r>
            <a:r>
              <a: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 one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 number when needed in real time</a:t>
            </a:r>
          </a:p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Acquisition: Pre-generated random numbers in memory in initialing, </a:t>
            </a:r>
            <a:r>
              <a: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one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 number when needed &amp; time bins reduction</a:t>
            </a:r>
          </a:p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Batch Acquisition: Pre-generated random numbers in memory in initialing , </a:t>
            </a:r>
            <a:r>
              <a:rPr lang="en-US" altLang="zh-CN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a batch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random numbers when needed &amp; time bins reduction</a:t>
            </a:r>
          </a:p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Batch Acquisition &amp; Compiler Optimizations: Batch Acquisition with (</a:t>
            </a:r>
            <a:r>
              <a:rPr lang="sv-SE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g++ </a:t>
            </a:r>
            <a:r>
              <a:rPr lang="sv-SE" altLang="zh-CN" sz="2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-ffast-math </a:t>
            </a:r>
            <a:r>
              <a:rPr lang="sv-SE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-mavx2)</a:t>
            </a:r>
          </a:p>
          <a:p>
            <a:endParaRPr lang="sv-SE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(-ffast-math:  complier flag for floating-point number</a:t>
            </a:r>
          </a:p>
          <a:p>
            <a:r>
              <a:rPr lang="sv-SE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-mavx2: hardware-related, avaliable after 2013 for Intel and after 2017 for AMD)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625B723-E076-473F-A7FB-B27D81F4BA58}"/>
              </a:ext>
            </a:extLst>
          </p:cNvPr>
          <p:cNvSpPr txBox="1"/>
          <p:nvPr/>
        </p:nvSpPr>
        <p:spPr>
          <a:xfrm>
            <a:off x="4760749" y="3536259"/>
            <a:ext cx="2135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times faster!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FFE2BE79-EAB5-4AF3-A766-BF889BAA1A84}"/>
              </a:ext>
            </a:extLst>
          </p:cNvPr>
          <p:cNvCxnSpPr/>
          <p:nvPr/>
        </p:nvCxnSpPr>
        <p:spPr>
          <a:xfrm>
            <a:off x="1742129" y="1820133"/>
            <a:ext cx="3943620" cy="2786536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CE10E9C4-CC6C-4CF5-9894-A1DF21A764DF}"/>
                  </a:ext>
                </a:extLst>
              </p:cNvPr>
              <p:cNvSpPr txBox="1"/>
              <p:nvPr/>
            </p:nvSpPr>
            <p:spPr>
              <a:xfrm>
                <a:off x="6096000" y="-5480"/>
                <a:ext cx="6064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zh-CN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(0.02 ~ 1.4) GeV/c,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400" b="0" i="1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(-1,1),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zh-CN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(0,</a:t>
                </a:r>
                <a14:m>
                  <m:oMath xmlns:m="http://schemas.openxmlformats.org/officeDocument/2006/math">
                    <m:r>
                      <a:rPr lang="en-US" altLang="zh-CN" sz="24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CN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CE10E9C4-CC6C-4CF5-9894-A1DF21A764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-5480"/>
                <a:ext cx="6064220" cy="461665"/>
              </a:xfrm>
              <a:prstGeom prst="rect">
                <a:avLst/>
              </a:prstGeom>
              <a:blipFill>
                <a:blip r:embed="rId3"/>
                <a:stretch>
                  <a:fillRect t="-10526" r="-3116" b="-28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8736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A18B8CE3-DFFA-41ED-8B13-F2F3565E2E55}"/>
              </a:ext>
            </a:extLst>
          </p:cNvPr>
          <p:cNvSpPr txBox="1"/>
          <p:nvPr/>
        </p:nvSpPr>
        <p:spPr>
          <a:xfrm>
            <a:off x="0" y="0"/>
            <a:ext cx="48493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Track (Only CGEM)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761061D-F7F0-4949-B239-338FD166CE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224" y="1090275"/>
            <a:ext cx="6496050" cy="48768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F14AFE00-89DD-4644-B38B-281E35620ACD}"/>
                  </a:ext>
                </a:extLst>
              </p:cNvPr>
              <p:cNvSpPr txBox="1"/>
              <p:nvPr/>
            </p:nvSpPr>
            <p:spPr>
              <a:xfrm>
                <a:off x="6096000" y="-5480"/>
                <a:ext cx="60642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zh-CN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zh-CN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 (0.02 ~ 1.4) GeV/c,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sz="2400" b="0" i="1" smtClean="0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(-1,1),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zh-CN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(0,</a:t>
                </a:r>
                <a14:m>
                  <m:oMath xmlns:m="http://schemas.openxmlformats.org/officeDocument/2006/math">
                    <m:r>
                      <a:rPr lang="en-US" altLang="zh-CN" sz="24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zh-CN" alt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F14AFE00-89DD-4644-B38B-281E35620A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-5480"/>
                <a:ext cx="6064220" cy="461665"/>
              </a:xfrm>
              <a:prstGeom prst="rect">
                <a:avLst/>
              </a:prstGeom>
              <a:blipFill>
                <a:blip r:embed="rId3"/>
                <a:stretch>
                  <a:fillRect t="-10526" r="-3116" b="-28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2079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40B0834A-88FB-45E7-B282-484240B372CB}"/>
              </a:ext>
            </a:extLst>
          </p:cNvPr>
          <p:cNvSpPr txBox="1"/>
          <p:nvPr/>
        </p:nvSpPr>
        <p:spPr>
          <a:xfrm>
            <a:off x="0" y="0"/>
            <a:ext cx="7804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T, Q distribution comparison</a:t>
            </a:r>
            <a:endParaRPr lang="zh-CN" altLang="en-US" sz="32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EC9C45DA-2266-4512-AA84-3EB81B8D2F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2414"/>
            <a:ext cx="12192000" cy="3593171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C425EE40-6550-4E7D-825B-20C53E5F9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2413"/>
            <a:ext cx="12215172" cy="3600000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2798658A-67BB-45D1-8EB4-C652E0F765FB}"/>
              </a:ext>
            </a:extLst>
          </p:cNvPr>
          <p:cNvSpPr txBox="1"/>
          <p:nvPr/>
        </p:nvSpPr>
        <p:spPr>
          <a:xfrm>
            <a:off x="2062817" y="5446655"/>
            <a:ext cx="46500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consistent</a:t>
            </a:r>
            <a:endParaRPr lang="zh-CN" alt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63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EA41AA51-1B62-410E-B99D-E0890DE1FB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879" y="0"/>
            <a:ext cx="11386277" cy="6840000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0BDEFC9A-E421-459B-93B4-A59BC44447E5}"/>
              </a:ext>
            </a:extLst>
          </p:cNvPr>
          <p:cNvSpPr txBox="1"/>
          <p:nvPr/>
        </p:nvSpPr>
        <p:spPr>
          <a:xfrm>
            <a:off x="7280531" y="4345908"/>
            <a:ext cx="46500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consistent</a:t>
            </a:r>
            <a:endParaRPr lang="zh-CN" alt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700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CA93E4A-4D5E-454B-B6A0-BFB990495065}"/>
              </a:ext>
            </a:extLst>
          </p:cNvPr>
          <p:cNvSpPr txBox="1"/>
          <p:nvPr/>
        </p:nvSpPr>
        <p:spPr>
          <a:xfrm>
            <a:off x="0" y="0"/>
            <a:ext cx="7804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Summary</a:t>
            </a:r>
            <a:endParaRPr lang="zh-CN" altLang="en-US" sz="32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E55B7F6-3C4E-4D4A-B9D7-8FBD43332C70}"/>
              </a:ext>
            </a:extLst>
          </p:cNvPr>
          <p:cNvSpPr txBox="1"/>
          <p:nvPr/>
        </p:nvSpPr>
        <p:spPr>
          <a:xfrm>
            <a:off x="-1" y="918733"/>
            <a:ext cx="118958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cceleration of CGEM digitizer has been primarily completed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 times faster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consistent results of CGEM digits with original </a:t>
            </a:r>
            <a:r>
              <a:rPr lang="en-US" altLang="zh-CN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digitization</a:t>
            </a:r>
            <a:endParaRPr lang="en-US" altLang="zh-CN" sz="2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79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E4A2AE5-8F2B-40DC-A13A-819A95C3F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06" y="1575823"/>
            <a:ext cx="8605837" cy="487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D4B1476-F437-48DC-B865-81371C7716D9}"/>
              </a:ext>
            </a:extLst>
          </p:cNvPr>
          <p:cNvSpPr txBox="1"/>
          <p:nvPr/>
        </p:nvSpPr>
        <p:spPr>
          <a:xfrm>
            <a:off x="434449" y="463392"/>
            <a:ext cx="108330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Improving cache hit rate can enhance the execution speed of the code.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445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3574</TotalTime>
  <Words>370</Words>
  <Application>Microsoft Office PowerPoint</Application>
  <PresentationFormat>宽屏</PresentationFormat>
  <Paragraphs>67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等线</vt:lpstr>
      <vt:lpstr>等线 Light</vt:lpstr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 新南</dc:creator>
  <cp:lastModifiedBy>王 新南</cp:lastModifiedBy>
  <cp:revision>140</cp:revision>
  <dcterms:created xsi:type="dcterms:W3CDTF">2025-04-18T07:51:27Z</dcterms:created>
  <dcterms:modified xsi:type="dcterms:W3CDTF">2025-06-05T10:59:07Z</dcterms:modified>
</cp:coreProperties>
</file>