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9" r:id="rId3"/>
    <p:sldId id="265" r:id="rId4"/>
    <p:sldId id="266" r:id="rId5"/>
    <p:sldId id="267" r:id="rId6"/>
    <p:sldId id="268" r:id="rId7"/>
    <p:sldId id="27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CA09-ED27-A14A-ADD8-A028A40716D8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60F92-8773-5945-A2E0-875EECB160E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716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A9E40-0450-B24B-BD73-D5BE81D27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83D2F0-A311-E746-A965-1A2077773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66CB71-EBCD-804C-B783-7333C47B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58CBC7-D42E-B94A-8417-40E6261B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54C3C9-936B-8A49-BA08-192789E6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44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C656D-D7B4-A54B-BF07-DA2F94DD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7C6257-B021-D341-93A1-E85FB56C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9759AC-C55A-1845-BC67-2C1DC2A1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AAE026-BFCE-B344-9565-52E28285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16030-B3E7-6640-8C31-2673780B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4D5A52-614D-CA4C-A0E3-0C11EF8D4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E858A3-4B76-E745-A8BA-4C8EAA7B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920A8-BEB3-6A4E-9D40-F9DB3D07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A1E298-0F56-384C-A28A-B317863F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A4E46F-F1E8-9642-AE96-7057058C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457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89CE2-FF24-2C44-99F1-EFD2D7B3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F051B-1367-5C42-9061-04B371C9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30D4BD-AB04-744D-9E01-A7D26A24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80CFD-88A8-134C-9268-FB21D75E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52EFAC-28BB-AD48-8DE9-C7D1E884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D15E9-2626-C44B-BA95-39105DAE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174DAA-5971-A74E-8714-75FCB4263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DB9BB4-A7DA-9840-9E88-5FF3DED8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D9BE4-7342-014E-9695-DF21F478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B5A673-58A3-1541-882D-C231C16B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42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4D773-2680-4B4D-B59A-A197D703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0FEFF8-5BCB-D843-8A9D-3E9BF1D61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D85286-D48C-4447-912E-F5871A4DA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032166-2152-C646-B833-3A11ABFF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344B5E-9573-204D-A2D9-CABF8430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C5502F-777D-3646-B397-07895E84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9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90604-D89C-7F46-93F6-8777EDE0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0E3525-9C6D-694C-812D-C370DA41A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31A022-B943-A248-B721-0F607B610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55DD8D-72D7-DC43-8AF5-A7AE53023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4B67C38-CF97-8846-A34A-39134CCD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0A8CF4-0E87-4849-89C5-F4113E13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039524-3F36-1A49-8D95-AF776F3A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576258-52F1-8B42-94B9-5DAD03A1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7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1E1C9-BE7D-F949-8543-9B8003BF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9D3EE9-A338-D245-93F1-08EC64BF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901C29-4B91-5041-B456-DE1EF8E1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7BBE4D-C973-4B44-97AA-15610C96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64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646592-37C4-7748-A05C-D628B88D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8B91F-031A-1946-B65D-DFDF0C01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A5D438-23C2-D146-930F-D0CB26B5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5DAA4-509C-1641-8356-B7895FCF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4070DF-7A30-2C4C-95A9-2BE96BE3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F80C5A-3500-A748-89F2-FF75AB39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19C085-27A5-8D44-8216-A3E398CD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DCD2CD-56A8-B642-B2B7-0849B456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C877AD-98A0-DD44-B2D2-7D41866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43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E2B5D-2725-5F4F-A3FE-9881DF56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3FB131-D6CA-ED4E-B1C0-F2FAA550E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EE30D1-10EA-F549-95DD-DB3EE13D8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011AFB-0791-BD47-82F2-4142A714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27585D-1CCB-794B-B9BB-EC2800E3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8513D4-ECF4-D542-AA30-A962F0C3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086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720794-A5A1-B34C-87BA-74ED535F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4EECB4-DD08-7443-85BB-4DF6C0DF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0EFA34-5307-AA42-8C41-2752158E2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788-2926-A143-BEAF-5A7AFDE6DC70}" type="datetimeFigureOut">
              <a:rPr kumimoji="1" lang="zh-CN" altLang="en-US" smtClean="0"/>
              <a:t>2025/6/19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CB5A6A-BEB9-BE42-9B00-D1BBE8649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28DFA0-A185-D34C-B83C-D602B3A4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9310-864A-E64F-80B1-E0F8AAFBA0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7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0A23-037B-0A4C-AA9B-1B12B9405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speed up of CGEM digitization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279215-CDE4-C64E-AC30-2D58D114B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423"/>
            <a:ext cx="9144000" cy="1655762"/>
          </a:xfrm>
        </p:spPr>
        <p:txBody>
          <a:bodyPr/>
          <a:lstStyle/>
          <a:p>
            <a:r>
              <a:rPr kumimoji="1" lang="en-US" altLang="zh-CN" dirty="0" err="1"/>
              <a:t>Xinnan</a:t>
            </a:r>
            <a:r>
              <a:rPr kumimoji="1" lang="en-US" altLang="zh-CN" dirty="0"/>
              <a:t> Wang, </a:t>
            </a:r>
            <a:r>
              <a:rPr kumimoji="1" lang="en-US" altLang="zh-CN" dirty="0" err="1"/>
              <a:t>Liangliang</a:t>
            </a:r>
            <a:r>
              <a:rPr kumimoji="1" lang="en-US" altLang="zh-CN" dirty="0"/>
              <a:t> Wang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2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>
            <a:extLst>
              <a:ext uri="{FF2B5EF4-FFF2-40B4-BE49-F238E27FC236}">
                <a16:creationId xmlns:a16="http://schemas.microsoft.com/office/drawing/2014/main" id="{881DCBFE-1B5C-40C1-AC80-C571E66C3E02}"/>
              </a:ext>
            </a:extLst>
          </p:cNvPr>
          <p:cNvGrpSpPr/>
          <p:nvPr/>
        </p:nvGrpSpPr>
        <p:grpSpPr>
          <a:xfrm>
            <a:off x="2799253" y="885578"/>
            <a:ext cx="6593493" cy="3080345"/>
            <a:chOff x="409684" y="1448319"/>
            <a:chExt cx="5348304" cy="284756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93AE186-92FF-485D-B988-E7756D7A377B}"/>
                </a:ext>
              </a:extLst>
            </p:cNvPr>
            <p:cNvGrpSpPr/>
            <p:nvPr/>
          </p:nvGrpSpPr>
          <p:grpSpPr>
            <a:xfrm>
              <a:off x="409684" y="1503255"/>
              <a:ext cx="5348304" cy="2792631"/>
              <a:chOff x="5634389" y="3422812"/>
              <a:chExt cx="5348304" cy="2792631"/>
            </a:xfrm>
          </p:grpSpPr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0CD342D5-E946-4D92-9B00-3C2CB781E9B1}"/>
                  </a:ext>
                </a:extLst>
              </p:cNvPr>
              <p:cNvCxnSpPr/>
              <p:nvPr/>
            </p:nvCxnSpPr>
            <p:spPr>
              <a:xfrm>
                <a:off x="6498485" y="5868264"/>
                <a:ext cx="2376000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08456014-6B33-48DF-B381-0BEA9DFFBA52}"/>
                  </a:ext>
                </a:extLst>
              </p:cNvPr>
              <p:cNvCxnSpPr/>
              <p:nvPr/>
            </p:nvCxnSpPr>
            <p:spPr>
              <a:xfrm>
                <a:off x="6515206" y="5305162"/>
                <a:ext cx="23400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38897C8F-72F4-471B-B2E1-1D53ECC2259C}"/>
                  </a:ext>
                </a:extLst>
              </p:cNvPr>
              <p:cNvCxnSpPr/>
              <p:nvPr/>
            </p:nvCxnSpPr>
            <p:spPr>
              <a:xfrm>
                <a:off x="6497274" y="5000362"/>
                <a:ext cx="23400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3DCD66B5-B332-4D32-8436-0678AB87C050}"/>
                  </a:ext>
                </a:extLst>
              </p:cNvPr>
              <p:cNvCxnSpPr/>
              <p:nvPr/>
            </p:nvCxnSpPr>
            <p:spPr>
              <a:xfrm>
                <a:off x="6498485" y="4670848"/>
                <a:ext cx="23400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96B28A68-4455-4555-9B55-D269FFBCA92A}"/>
                  </a:ext>
                </a:extLst>
              </p:cNvPr>
              <p:cNvCxnSpPr/>
              <p:nvPr/>
            </p:nvCxnSpPr>
            <p:spPr>
              <a:xfrm>
                <a:off x="6211321" y="4316621"/>
                <a:ext cx="2677298" cy="0"/>
              </a:xfrm>
              <a:prstGeom prst="line">
                <a:avLst/>
              </a:prstGeom>
              <a:ln w="9525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D15D49D4-4064-40D3-AE63-93764855A2C2}"/>
                  </a:ext>
                </a:extLst>
              </p:cNvPr>
              <p:cNvCxnSpPr/>
              <p:nvPr/>
            </p:nvCxnSpPr>
            <p:spPr>
              <a:xfrm flipH="1" flipV="1">
                <a:off x="6701471" y="3785281"/>
                <a:ext cx="749645" cy="243016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17CE28C-A791-47E6-9B5E-F21FAA9C95DA}"/>
                  </a:ext>
                </a:extLst>
              </p:cNvPr>
              <p:cNvSpPr/>
              <p:nvPr/>
            </p:nvSpPr>
            <p:spPr>
              <a:xfrm>
                <a:off x="6479053" y="4304261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DE94A7D-8BCE-4E9A-BBDA-1689FCFE18BF}"/>
                  </a:ext>
                </a:extLst>
              </p:cNvPr>
              <p:cNvSpPr/>
              <p:nvPr/>
            </p:nvSpPr>
            <p:spPr>
              <a:xfrm>
                <a:off x="6742669" y="4304261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AAECC2F-17BE-41D5-9B27-5475029ADA65}"/>
                  </a:ext>
                </a:extLst>
              </p:cNvPr>
              <p:cNvSpPr/>
              <p:nvPr/>
            </p:nvSpPr>
            <p:spPr>
              <a:xfrm>
                <a:off x="7010401" y="4300139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E42C553-B587-419F-9F83-D0A21806BAA0}"/>
                  </a:ext>
                </a:extLst>
              </p:cNvPr>
              <p:cNvSpPr/>
              <p:nvPr/>
            </p:nvSpPr>
            <p:spPr>
              <a:xfrm>
                <a:off x="7269901" y="4304261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3B0BF96-1F0E-48F0-B308-217752568B72}"/>
                  </a:ext>
                </a:extLst>
              </p:cNvPr>
              <p:cNvSpPr/>
              <p:nvPr/>
            </p:nvSpPr>
            <p:spPr>
              <a:xfrm>
                <a:off x="7537633" y="4300139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64EF53F-43AF-4752-A162-23C27FAFDA21}"/>
                  </a:ext>
                </a:extLst>
              </p:cNvPr>
              <p:cNvSpPr/>
              <p:nvPr/>
            </p:nvSpPr>
            <p:spPr>
              <a:xfrm>
                <a:off x="7801249" y="4300139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05EA187-2EAD-4CFE-BB8D-875F058ADD96}"/>
                  </a:ext>
                </a:extLst>
              </p:cNvPr>
              <p:cNvSpPr/>
              <p:nvPr/>
            </p:nvSpPr>
            <p:spPr>
              <a:xfrm>
                <a:off x="8068981" y="4304255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982C5A3-88B9-4E1F-BCF2-D31C5D2CE92B}"/>
                  </a:ext>
                </a:extLst>
              </p:cNvPr>
              <p:cNvSpPr/>
              <p:nvPr/>
            </p:nvSpPr>
            <p:spPr>
              <a:xfrm>
                <a:off x="8332597" y="4304255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4C6C7A7-4B04-4C9C-9279-0DB92C6ABDD1}"/>
                  </a:ext>
                </a:extLst>
              </p:cNvPr>
              <p:cNvSpPr/>
              <p:nvPr/>
            </p:nvSpPr>
            <p:spPr>
              <a:xfrm>
                <a:off x="8600329" y="4300133"/>
                <a:ext cx="205946" cy="457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079C96A-783E-4070-A8D8-6549FBBB3A19}"/>
                  </a:ext>
                </a:extLst>
              </p:cNvPr>
              <p:cNvSpPr/>
              <p:nvPr/>
            </p:nvSpPr>
            <p:spPr>
              <a:xfrm>
                <a:off x="7537633" y="3649356"/>
                <a:ext cx="205946" cy="62606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D4312AD-0BF5-4727-BD4C-D3D464D7D8D0}"/>
                  </a:ext>
                </a:extLst>
              </p:cNvPr>
              <p:cNvSpPr/>
              <p:nvPr/>
            </p:nvSpPr>
            <p:spPr>
              <a:xfrm>
                <a:off x="7797127" y="3422812"/>
                <a:ext cx="205946" cy="85672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E2D18A7-C490-46DB-A370-AAD5008E35CD}"/>
                  </a:ext>
                </a:extLst>
              </p:cNvPr>
              <p:cNvSpPr/>
              <p:nvPr/>
            </p:nvSpPr>
            <p:spPr>
              <a:xfrm>
                <a:off x="7269895" y="4011821"/>
                <a:ext cx="205946" cy="26771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BC0855E-BA6D-4B2A-8B5D-6FE1E9D438C5}"/>
                  </a:ext>
                </a:extLst>
              </p:cNvPr>
              <p:cNvSpPr/>
              <p:nvPr/>
            </p:nvSpPr>
            <p:spPr>
              <a:xfrm>
                <a:off x="8075149" y="3785281"/>
                <a:ext cx="205946" cy="49426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9AF8F9F-602E-4E63-9B26-A2F65CB52E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36713" y="4168341"/>
                <a:ext cx="205946" cy="1080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任意多边形 57">
                <a:extLst>
                  <a:ext uri="{FF2B5EF4-FFF2-40B4-BE49-F238E27FC236}">
                    <a16:creationId xmlns:a16="http://schemas.microsoft.com/office/drawing/2014/main" id="{7D80B355-0D04-4BAC-BBEE-E06DA2380D64}"/>
                  </a:ext>
                </a:extLst>
              </p:cNvPr>
              <p:cNvSpPr/>
              <p:nvPr/>
            </p:nvSpPr>
            <p:spPr>
              <a:xfrm>
                <a:off x="7183385" y="4358916"/>
                <a:ext cx="1187308" cy="1506419"/>
              </a:xfrm>
              <a:custGeom>
                <a:avLst/>
                <a:gdLst>
                  <a:gd name="connsiteX0" fmla="*/ 0 w 1153298"/>
                  <a:gd name="connsiteY0" fmla="*/ 930876 h 1491049"/>
                  <a:gd name="connsiteX1" fmla="*/ 172995 w 1153298"/>
                  <a:gd name="connsiteY1" fmla="*/ 1491049 h 1491049"/>
                  <a:gd name="connsiteX2" fmla="*/ 1153298 w 1153298"/>
                  <a:gd name="connsiteY2" fmla="*/ 0 h 1491049"/>
                  <a:gd name="connsiteX3" fmla="*/ 197708 w 1153298"/>
                  <a:gd name="connsiteY3" fmla="*/ 0 h 1491049"/>
                  <a:gd name="connsiteX4" fmla="*/ 0 w 1153298"/>
                  <a:gd name="connsiteY4" fmla="*/ 930876 h 1491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298" h="1491049">
                    <a:moveTo>
                      <a:pt x="0" y="930876"/>
                    </a:moveTo>
                    <a:lnTo>
                      <a:pt x="172995" y="1491049"/>
                    </a:lnTo>
                    <a:lnTo>
                      <a:pt x="1153298" y="0"/>
                    </a:lnTo>
                    <a:lnTo>
                      <a:pt x="197708" y="0"/>
                    </a:lnTo>
                    <a:lnTo>
                      <a:pt x="0" y="930876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58">
                <a:extLst>
                  <a:ext uri="{FF2B5EF4-FFF2-40B4-BE49-F238E27FC236}">
                    <a16:creationId xmlns:a16="http://schemas.microsoft.com/office/drawing/2014/main" id="{4C94770D-9A7F-47A3-8A55-8B2645D66CD8}"/>
                  </a:ext>
                </a:extLst>
              </p:cNvPr>
              <p:cNvSpPr txBox="1"/>
              <p:nvPr/>
            </p:nvSpPr>
            <p:spPr>
              <a:xfrm>
                <a:off x="9167334" y="5446531"/>
                <a:ext cx="15394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Ionization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59">
                <a:extLst>
                  <a:ext uri="{FF2B5EF4-FFF2-40B4-BE49-F238E27FC236}">
                    <a16:creationId xmlns:a16="http://schemas.microsoft.com/office/drawing/2014/main" id="{711DC61F-9171-432F-94C9-62A8FAECF073}"/>
                  </a:ext>
                </a:extLst>
              </p:cNvPr>
              <p:cNvSpPr txBox="1"/>
              <p:nvPr/>
            </p:nvSpPr>
            <p:spPr>
              <a:xfrm>
                <a:off x="9049644" y="4843429"/>
                <a:ext cx="17351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Drift and Avalanche  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60">
                <a:extLst>
                  <a:ext uri="{FF2B5EF4-FFF2-40B4-BE49-F238E27FC236}">
                    <a16:creationId xmlns:a16="http://schemas.microsoft.com/office/drawing/2014/main" id="{FD338487-69C6-418A-BBFF-6CCBA4BA2B3D}"/>
                  </a:ext>
                </a:extLst>
              </p:cNvPr>
              <p:cNvSpPr txBox="1"/>
              <p:nvPr/>
            </p:nvSpPr>
            <p:spPr>
              <a:xfrm>
                <a:off x="9234789" y="4358916"/>
                <a:ext cx="9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Induction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61">
                <a:extLst>
                  <a:ext uri="{FF2B5EF4-FFF2-40B4-BE49-F238E27FC236}">
                    <a16:creationId xmlns:a16="http://schemas.microsoft.com/office/drawing/2014/main" id="{ECF434A5-131F-463E-9986-E9E48062F6AA}"/>
                  </a:ext>
                </a:extLst>
              </p:cNvPr>
              <p:cNvSpPr txBox="1"/>
              <p:nvPr/>
            </p:nvSpPr>
            <p:spPr>
              <a:xfrm>
                <a:off x="8981805" y="4011339"/>
                <a:ext cx="20008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Electronics Measurement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E4457EBB-CDB8-4FE2-A6BC-3BFCD53289CD}"/>
                  </a:ext>
                </a:extLst>
              </p:cNvPr>
              <p:cNvCxnSpPr/>
              <p:nvPr/>
            </p:nvCxnSpPr>
            <p:spPr>
              <a:xfrm flipH="1" flipV="1">
                <a:off x="8802741" y="5613398"/>
                <a:ext cx="354893" cy="3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29BA4224-0BFE-4C09-9622-52298D880B42}"/>
                  </a:ext>
                </a:extLst>
              </p:cNvPr>
              <p:cNvCxnSpPr/>
              <p:nvPr/>
            </p:nvCxnSpPr>
            <p:spPr>
              <a:xfrm flipH="1" flipV="1">
                <a:off x="8802741" y="4522573"/>
                <a:ext cx="354893" cy="34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右大括号 31">
                <a:extLst>
                  <a:ext uri="{FF2B5EF4-FFF2-40B4-BE49-F238E27FC236}">
                    <a16:creationId xmlns:a16="http://schemas.microsoft.com/office/drawing/2014/main" id="{3B5FEDBC-56C2-49F3-906B-FD8125C75B72}"/>
                  </a:ext>
                </a:extLst>
              </p:cNvPr>
              <p:cNvSpPr/>
              <p:nvPr/>
            </p:nvSpPr>
            <p:spPr>
              <a:xfrm>
                <a:off x="8904729" y="4685953"/>
                <a:ext cx="247135" cy="634314"/>
              </a:xfrm>
              <a:prstGeom prst="rightBrace">
                <a:avLst>
                  <a:gd name="adj1" fmla="val 44683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67">
                <a:extLst>
                  <a:ext uri="{FF2B5EF4-FFF2-40B4-BE49-F238E27FC236}">
                    <a16:creationId xmlns:a16="http://schemas.microsoft.com/office/drawing/2014/main" id="{526D5096-121E-4FDF-BBB8-BC15A32E6C3E}"/>
                  </a:ext>
                </a:extLst>
              </p:cNvPr>
              <p:cNvSpPr txBox="1"/>
              <p:nvPr/>
            </p:nvSpPr>
            <p:spPr>
              <a:xfrm>
                <a:off x="5710073" y="5707323"/>
                <a:ext cx="788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Cathode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68">
                <a:extLst>
                  <a:ext uri="{FF2B5EF4-FFF2-40B4-BE49-F238E27FC236}">
                    <a16:creationId xmlns:a16="http://schemas.microsoft.com/office/drawing/2014/main" id="{18174245-F657-4628-A833-8F74C00D591F}"/>
                  </a:ext>
                </a:extLst>
              </p:cNvPr>
              <p:cNvSpPr txBox="1"/>
              <p:nvPr/>
            </p:nvSpPr>
            <p:spPr>
              <a:xfrm>
                <a:off x="5854707" y="5151273"/>
                <a:ext cx="715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GEM1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69">
                <a:extLst>
                  <a:ext uri="{FF2B5EF4-FFF2-40B4-BE49-F238E27FC236}">
                    <a16:creationId xmlns:a16="http://schemas.microsoft.com/office/drawing/2014/main" id="{6D211151-6220-4E4C-B889-47814BE97016}"/>
                  </a:ext>
                </a:extLst>
              </p:cNvPr>
              <p:cNvSpPr txBox="1"/>
              <p:nvPr/>
            </p:nvSpPr>
            <p:spPr>
              <a:xfrm>
                <a:off x="5854707" y="4846473"/>
                <a:ext cx="715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GEM2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70">
                <a:extLst>
                  <a:ext uri="{FF2B5EF4-FFF2-40B4-BE49-F238E27FC236}">
                    <a16:creationId xmlns:a16="http://schemas.microsoft.com/office/drawing/2014/main" id="{DA71D0AF-C1A1-4416-9714-74F89AC5E4B7}"/>
                  </a:ext>
                </a:extLst>
              </p:cNvPr>
              <p:cNvSpPr txBox="1"/>
              <p:nvPr/>
            </p:nvSpPr>
            <p:spPr>
              <a:xfrm>
                <a:off x="5854707" y="4532064"/>
                <a:ext cx="715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latin typeface="Times New Roman" panose="02020603050405020304" pitchFamily="18" charset="0"/>
                    <a:ea typeface="Verdana" pitchFamily="34" charset="0"/>
                    <a:cs typeface="Times New Roman" panose="02020603050405020304" pitchFamily="18" charset="0"/>
                  </a:rPr>
                  <a:t>GEM3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71">
                <a:extLst>
                  <a:ext uri="{FF2B5EF4-FFF2-40B4-BE49-F238E27FC236}">
                    <a16:creationId xmlns:a16="http://schemas.microsoft.com/office/drawing/2014/main" id="{EB183835-879B-484D-9933-9CE1BA8EA7E3}"/>
                  </a:ext>
                </a:extLst>
              </p:cNvPr>
              <p:cNvSpPr txBox="1"/>
              <p:nvPr/>
            </p:nvSpPr>
            <p:spPr>
              <a:xfrm>
                <a:off x="5634389" y="4142892"/>
                <a:ext cx="10709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Anode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C18F7B1-068E-4963-9B1D-BCD678631E2B}"/>
                </a:ext>
              </a:extLst>
            </p:cNvPr>
            <p:cNvSpPr/>
            <p:nvPr/>
          </p:nvSpPr>
          <p:spPr>
            <a:xfrm>
              <a:off x="1958680" y="1486431"/>
              <a:ext cx="1464902" cy="8975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929196C-6346-4298-B9B3-7B37742E8925}"/>
                </a:ext>
              </a:extLst>
            </p:cNvPr>
            <p:cNvSpPr txBox="1"/>
            <p:nvPr/>
          </p:nvSpPr>
          <p:spPr>
            <a:xfrm>
              <a:off x="3368119" y="1448319"/>
              <a:ext cx="156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CGEM cluster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21A86CBA-C6A7-4E59-8CA6-009064976D91}"/>
              </a:ext>
            </a:extLst>
          </p:cNvPr>
          <p:cNvSpPr/>
          <p:nvPr/>
        </p:nvSpPr>
        <p:spPr>
          <a:xfrm>
            <a:off x="1805042" y="4400478"/>
            <a:ext cx="3067926" cy="780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Drift and Avalanche  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7B1B6FE-836A-41B7-99CE-9A13DA45E149}"/>
              </a:ext>
            </a:extLst>
          </p:cNvPr>
          <p:cNvSpPr/>
          <p:nvPr/>
        </p:nvSpPr>
        <p:spPr>
          <a:xfrm>
            <a:off x="6096000" y="4400476"/>
            <a:ext cx="3067926" cy="780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7AEC6288-7B89-4848-BBD0-44371AF9EDFD}"/>
              </a:ext>
            </a:extLst>
          </p:cNvPr>
          <p:cNvSpPr/>
          <p:nvPr/>
        </p:nvSpPr>
        <p:spPr>
          <a:xfrm>
            <a:off x="4882220" y="4712500"/>
            <a:ext cx="1213780" cy="15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3143C91-545D-445A-9E50-D0E7FB2D56E0}"/>
              </a:ext>
            </a:extLst>
          </p:cNvPr>
          <p:cNvSpPr txBox="1"/>
          <p:nvPr/>
        </p:nvSpPr>
        <p:spPr>
          <a:xfrm>
            <a:off x="2198442" y="5270120"/>
            <a:ext cx="287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Gain*scale  (scale ~ 1.6)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Gain*scale2 (scale2 &lt; 1)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37041A1-0D86-4B66-A816-C34ACB767560}"/>
              </a:ext>
            </a:extLst>
          </p:cNvPr>
          <p:cNvSpPr txBox="1"/>
          <p:nvPr/>
        </p:nvSpPr>
        <p:spPr>
          <a:xfrm>
            <a:off x="6436743" y="5244599"/>
            <a:ext cx="371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Signal-current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Signal-current*(scale/scale2)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GEM foils)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CDC8083-82E8-DF4F-867A-B4463AC8AFB3}"/>
              </a:ext>
            </a:extLst>
          </p:cNvPr>
          <p:cNvSpPr txBox="1"/>
          <p:nvPr/>
        </p:nvSpPr>
        <p:spPr>
          <a:xfrm>
            <a:off x="4622574" y="6369483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Tests with single </a:t>
            </a:r>
            <a:r>
              <a:rPr kumimoji="1" lang="en-US" altLang="zh-CN" sz="2000" dirty="0">
                <a:latin typeface="Symbol" pitchFamily="2" charset="2"/>
              </a:rPr>
              <a:t>p</a:t>
            </a:r>
            <a:r>
              <a:rPr kumimoji="1" lang="en-US" altLang="zh-CN" sz="2000" baseline="30000" dirty="0"/>
              <a:t>-</a:t>
            </a:r>
            <a:endParaRPr kumimoji="1" lang="zh-CN" alt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42577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08DD122C-557A-4C98-B960-C41B4884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81"/>
            <a:ext cx="9937656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D0BC04-C421-44BC-A0E8-C047D7C3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00" y="3618000"/>
            <a:ext cx="4455000" cy="324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177983-DDBD-4BF8-8868-4B3AB62EE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5244"/>
            <a:ext cx="4714360" cy="3600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646FCCD-4838-314C-B4A1-634CE4426C8E}"/>
              </a:ext>
            </a:extLst>
          </p:cNvPr>
          <p:cNvSpPr/>
          <p:nvPr/>
        </p:nvSpPr>
        <p:spPr>
          <a:xfrm>
            <a:off x="5472408" y="387105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scale2=1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762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B63F122-258D-4C3B-901C-1CF2179A6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247"/>
            <a:ext cx="9937656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C94BC7-F8AC-4A0D-A618-2211A918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000" y="3618000"/>
            <a:ext cx="4455000" cy="324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4FDF8B5-6AA2-401A-81D5-6438A7DE2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8000"/>
            <a:ext cx="4714360" cy="36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32CDF63-A46C-9C44-A918-A5BE427F55B6}"/>
              </a:ext>
            </a:extLst>
          </p:cNvPr>
          <p:cNvSpPr/>
          <p:nvPr/>
        </p:nvSpPr>
        <p:spPr>
          <a:xfrm>
            <a:off x="5472408" y="3871057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scale2=0.5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23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8E2C9FC-C270-4637-974C-81BF4E6C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00" y="3618000"/>
            <a:ext cx="4455000" cy="324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F4D25E-5849-4C8D-A79B-9817CD1D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667"/>
            <a:ext cx="9937656" cy="288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5496896-0E25-49FE-8C7C-537C763F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8000"/>
            <a:ext cx="4714360" cy="36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8CD523-19A3-8642-9AE1-DF0A2462D052}"/>
              </a:ext>
            </a:extLst>
          </p:cNvPr>
          <p:cNvSpPr/>
          <p:nvPr/>
        </p:nvSpPr>
        <p:spPr>
          <a:xfrm>
            <a:off x="5472408" y="3871057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scale2=0.25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235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85A923-7AFC-4E40-98AA-550834CDD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00" y="3618000"/>
            <a:ext cx="4455000" cy="324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EEA18C-C6E3-42B0-92E3-1BB36B919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335"/>
            <a:ext cx="9937656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8F0681E-0596-426D-AD87-5BAE2CEB4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8000"/>
            <a:ext cx="4714360" cy="360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1176AC7-FE0C-F240-9CF5-58DA513ECEAE}"/>
              </a:ext>
            </a:extLst>
          </p:cNvPr>
          <p:cNvSpPr/>
          <p:nvPr/>
        </p:nvSpPr>
        <p:spPr>
          <a:xfrm>
            <a:off x="5472408" y="3871057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scale2=0.1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571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2FB04-EA5D-E84A-BB7C-26418477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03DC9D-85CF-0648-8513-17095C7C8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 gain in sampling can be reduced and then the induced current can be scaled back</a:t>
            </a:r>
          </a:p>
          <a:p>
            <a:r>
              <a:rPr kumimoji="1" lang="en-US" altLang="zh-CN" dirty="0"/>
              <a:t>A proper reduction can keep consistent digitization result, and get a further speed up by a factor of 5 to 6 for single </a:t>
            </a:r>
            <a:r>
              <a:rPr kumimoji="1" lang="en-US" altLang="zh-CN" dirty="0" err="1"/>
              <a:t>pions</a:t>
            </a:r>
            <a:endParaRPr kumimoji="1" lang="en-US" altLang="zh-CN" dirty="0"/>
          </a:p>
          <a:p>
            <a:r>
              <a:rPr kumimoji="1" lang="en-US" altLang="zh-CN" dirty="0"/>
              <a:t>Need more tests with different momentum, particle type, w/ and w/o magnetic field to get a proper reduction factor</a:t>
            </a:r>
          </a:p>
        </p:txBody>
      </p:sp>
    </p:spTree>
    <p:extLst>
      <p:ext uri="{BB962C8B-B14F-4D97-AF65-F5344CB8AC3E}">
        <p14:creationId xmlns:p14="http://schemas.microsoft.com/office/powerpoint/2010/main" val="16972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127</Words>
  <Application>Microsoft Macintosh PowerPoint</Application>
  <PresentationFormat>宽屏</PresentationFormat>
  <Paragraphs>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Arial</vt:lpstr>
      <vt:lpstr>Symbol</vt:lpstr>
      <vt:lpstr>Times New Roman</vt:lpstr>
      <vt:lpstr>Verdana</vt:lpstr>
      <vt:lpstr>Wingdings</vt:lpstr>
      <vt:lpstr>Office 主题​​</vt:lpstr>
      <vt:lpstr>Further speed up of CGEM digitization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Further speed up of CGEM digitization</dc:title>
  <dc:creator>Microsoft Office User</dc:creator>
  <cp:lastModifiedBy>Microsoft Office User</cp:lastModifiedBy>
  <cp:revision>3</cp:revision>
  <dcterms:created xsi:type="dcterms:W3CDTF">2025-06-19T09:02:16Z</dcterms:created>
  <dcterms:modified xsi:type="dcterms:W3CDTF">2025-06-19T09:32:06Z</dcterms:modified>
</cp:coreProperties>
</file>