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5" r:id="rId2"/>
    <p:sldId id="256" r:id="rId3"/>
    <p:sldId id="266" r:id="rId4"/>
    <p:sldId id="260" r:id="rId5"/>
    <p:sldId id="286" r:id="rId6"/>
    <p:sldId id="284" r:id="rId7"/>
    <p:sldId id="258" r:id="rId8"/>
    <p:sldId id="262" r:id="rId9"/>
    <p:sldId id="263" r:id="rId10"/>
    <p:sldId id="257" r:id="rId11"/>
    <p:sldId id="259" r:id="rId12"/>
    <p:sldId id="302" r:id="rId13"/>
    <p:sldId id="297" r:id="rId14"/>
    <p:sldId id="298" r:id="rId15"/>
    <p:sldId id="278" r:id="rId16"/>
    <p:sldId id="306" r:id="rId17"/>
    <p:sldId id="290" r:id="rId18"/>
    <p:sldId id="292" r:id="rId19"/>
    <p:sldId id="287" r:id="rId20"/>
    <p:sldId id="294" r:id="rId21"/>
    <p:sldId id="295" r:id="rId22"/>
    <p:sldId id="291" r:id="rId23"/>
    <p:sldId id="300" r:id="rId24"/>
    <p:sldId id="303" r:id="rId25"/>
    <p:sldId id="299" r:id="rId26"/>
    <p:sldId id="305" r:id="rId27"/>
    <p:sldId id="30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YH" initials="Y" lastIdx="1" clrIdx="0">
    <p:extLst>
      <p:ext uri="{19B8F6BF-5375-455C-9EA6-DF929625EA0E}">
        <p15:presenceInfo xmlns:p15="http://schemas.microsoft.com/office/powerpoint/2012/main" userId="YY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 autoAdjust="0"/>
    <p:restoredTop sz="95923" autoAdjust="0"/>
  </p:normalViewPr>
  <p:slideViewPr>
    <p:cSldViewPr snapToGrid="0">
      <p:cViewPr varScale="1">
        <p:scale>
          <a:sx n="140" d="100"/>
          <a:sy n="140" d="100"/>
        </p:scale>
        <p:origin x="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0C937-A35F-4E7A-AEE3-AE1038085DD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72719-74A8-47A0-B863-D6E5E38E1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09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72719-74A8-47A0-B863-D6E5E38E13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31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72719-74A8-47A0-B863-D6E5E38E13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31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72719-74A8-47A0-B863-D6E5E38E13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7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6B82C-A5E2-38B3-EAC6-34C111EE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20792C3-3CBC-14D4-5977-BD3B9EEDF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523F40-11D1-3531-F36C-D875F3C7D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F0EA7A-AE03-7B60-C3FA-F2FC21A73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72719-74A8-47A0-B863-D6E5E38E13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23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26ACA-D35F-EAFF-A674-99AFF3018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2EFAB29-8498-593C-3154-C0DFF299E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912A53-F3A1-0EB1-F024-4757C077D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DC84BF-FFCF-4739-45F5-4A3DCE4B9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72719-74A8-47A0-B863-D6E5E38E13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1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99EF1-6AC8-A412-39D7-6E9FBF1CF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6CD40D-374F-05F8-2921-F3F45D894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233074-CC8D-7050-F4BA-80CD78D7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F441-4FB9-CD48-870A-CA8CB2D92879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5545A-4713-3384-A05E-3B905EC6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417BF-AEBF-73D1-D0E8-D437B1F9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22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DB60C-B391-1E3D-6913-AB84F88C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DA6F58-4D40-1664-B27D-21E03B603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3FA81A-4C01-2C2A-9F31-1C7E961A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D03B-C94A-DE43-9E04-0F34BAFBD8E8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AF165A-DF92-6CD4-C71D-6C666E33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3A6C1C-33EA-61D8-D024-B6157294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2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A8BEEF-2629-6392-5022-2AA5056EC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A5016F-1460-0144-833F-94540A2C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A4955-4C93-16C1-ACA5-DF911F2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FF21-6AA2-E743-97E3-A12543E45CB3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54F57F-1CD6-BC8D-38BC-D8B953C0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41C4C5-CA98-C894-FACF-E841D3CC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74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E615D-ECB9-2E34-48D4-E85974CE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BA96A8-A1FE-7F3B-C48F-4FACCA1C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81CCCB-28F5-8F23-17D9-4CADBA70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FD7-DF4F-9A48-A9C7-EBE7D89EA54C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E9C735-B731-BE16-99AE-389D0D99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093D0A-8D7A-721C-B07F-3F859931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4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5723EB-D48A-04BD-36A8-FC3FD125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98E1DB-53B1-17DA-A7A4-602F1506B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9D6FA5-8F65-F401-ACFF-F9A0BAC5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78E9-EFA3-294A-A279-45BD1B674C01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55FE-098A-DA58-D309-12BA6A5A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34B5BC-E7E1-37DB-17A9-9790FF8F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9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4366A-A159-8840-7D18-A24D614E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8C0A67-018F-63AD-F555-9FC0B259A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F8E518-9AD9-2788-5ED0-A0A6CF608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61FD08-E91E-A509-7C0A-939B80B1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8D7-EFE7-454F-9E68-F63C1CCCF9EA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BF7FEA-8B41-5912-064C-A6EC4696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D9038D-EE08-060C-7319-93AACEE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0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06B78-74B5-D18B-8153-CED365DF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52FEDD-47E5-810F-904C-BE5B81E1C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35EECA-74E2-0B62-35E4-9D024C3E3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69D114-426D-304C-679B-2945EE135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52CC63-2805-BE32-2AE9-C81986361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42FD8B-58CE-0436-819B-20115BBF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4ACC-FF54-B94C-9B57-33E306E0A6C4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23F923-D058-2121-58C7-8C7355B5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B99DAD-3754-C3D4-D126-1365894C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28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C3AD1-5BEC-CC55-62BD-5D3B98BD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2A60DB-181A-E0A9-7D63-57AC5194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7F58-E56F-0642-8AC5-82C12B42E1C4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39CDFD-AC1C-B077-88E4-7290FD5C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458B6C-9208-3F97-A64D-B0831497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18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CB9727-D174-DC92-4C33-DC35EDD6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2BA-B52E-FF42-9D29-4B0A68871EA8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6F7516-A435-1EBA-A3D1-F16D83D0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34E63F-1500-62B2-AA06-8BB2AAFD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81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86CFE-D006-4F00-6E27-C0554EE1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B031CA-9BD3-C853-459C-C3840191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B30A62-2DD5-CFEC-4544-BE802E301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B34B20-D1A9-9DE5-17FC-B5DF2E3E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0D-566D-B647-807E-68CD96C1FD00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A7E8EA-123F-631E-8944-E1B8A66F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5FDC35-A6FD-E82D-DE4F-AEDDD475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59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B7FA4-9218-97B5-E51A-2BF1400C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CA50341-D554-FF03-A173-BC48CEC5A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AC081A-D9A6-CC1A-1AD2-89931FF33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207748-7C8A-7435-A1C5-40E95B82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4F4C-E93C-454A-BC32-38FA56D71782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E6F675-F7BF-E5ED-2621-8C5742EC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30F51B-0BEF-76D2-327C-4A65377F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12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7065B5-303A-B375-13A6-7A3EFA1A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333DEB-DF82-B0E7-2510-9F45B256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2B76A7-5914-F3B1-D07E-6A2751158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A76D-1545-4044-A125-4FC0A0CBF15E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929BDF-7960-63CF-519C-E45C5EC8B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BF71D-E52F-A5A6-4524-40CC6B186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FB63-5DBD-4B06-9565-69A7A5A57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9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13FC5-8138-67A1-9DD0-4E312866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Last week work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D7ECC7-6DC9-1272-5D45-E637B13BDE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11493746" cy="435133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给出了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inclusive MC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的初步结果</a:t>
                </a:r>
                <a:endParaRPr lang="en-US" altLang="zh-CN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的背景分析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系统误差只做了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的，还有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没做（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衰变分支比，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和信号窗口两个不一样）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使用</a:t>
                </a:r>
                <a:r>
                  <a:rPr lang="en-US" altLang="zh-CN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TRolke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包来计算分支比，需要系统误差的数据（预计会大一个数量级）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D7ECC7-6DC9-1272-5D45-E637B13BDE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11493746" cy="4351338"/>
              </a:xfrm>
              <a:blipFill>
                <a:blip r:embed="rId2"/>
                <a:stretch>
                  <a:fillRect l="-773" t="-2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681770-94C9-3CDD-76F4-5CFDF4A6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70E-7D74-BD49-8D05-18E9A05ED1C1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43E634-3EE7-69F5-BDBC-4A139697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Weekly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879B10-90F1-75E3-B18E-64A3C1A6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97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DF450-698E-6D30-39D3-31C1A319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Cut flow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6E098245-F6CA-2CD2-BF61-303112192A3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072589"/>
                  </p:ext>
                </p:extLst>
              </p:nvPr>
            </p:nvGraphicFramePr>
            <p:xfrm>
              <a:off x="1596000" y="1980000"/>
              <a:ext cx="9000000" cy="36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932232238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Inclusive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1000000 (100.0%)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1.0011</m:t>
                              </m:r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(100.0%)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415314 (41.53%, 41.53%)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2056</m:t>
                              </m:r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400661 (40.07%, 96.47%)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2.0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822</m:t>
                              </m:r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313848 (31.38%, 78.33%)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210699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310066 (31.07%, 98.79%)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198239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4C fit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196271 (19.63%, 63.29%)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598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&lt;15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122356 (12.24%, 62.34%)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0.5310&lt;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𝑒𝑒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𝜇𝜇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&lt;0.5655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118896 (11.89%, 97.17%)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Final Efficiency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11.89%</a:t>
                          </a:r>
                          <a:endParaRPr lang="zh-CN" alt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6E098245-F6CA-2CD2-BF61-303112192A3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072589"/>
                  </p:ext>
                </p:extLst>
              </p:nvPr>
            </p:nvGraphicFramePr>
            <p:xfrm>
              <a:off x="1596000" y="1980000"/>
              <a:ext cx="9000000" cy="36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932232238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Inclusive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1000000 (100.0%)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103571" r="-441" b="-8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415314 (41.53%, 41.53%)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196552" r="-441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400661 (40.07%, 96.47%)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216" t="-307143" r="-44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313848 (31.38%, 78.33%)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210699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310066 (31.07%, 98.79%)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198239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4C fit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196271 (19.63%, 63.29%)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598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1" t="-714286" r="-177734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122356 (12.24%, 62.34%)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1" t="-786207" r="-177734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118896 (11.89%, 97.17%)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Final Efficiency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11.89%</a:t>
                          </a:r>
                          <a:endParaRPr lang="zh-CN" alt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7EBB49-E749-B433-1BC8-B0B91695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8F7-3DC3-F34C-A4EB-FB6452647874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69805E-64F1-3291-392D-B0326194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D2CCB-8E4E-B58D-11EC-A21B9BE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93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9DE683-D9D8-4F75-878B-FEC0925C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9683DC3-824D-43D0-AD75-9F875A7DB66F}"/>
              </a:ext>
            </a:extLst>
          </p:cNvPr>
          <p:cNvSpPr/>
          <p:nvPr/>
        </p:nvSpPr>
        <p:spPr>
          <a:xfrm>
            <a:off x="359999" y="1440000"/>
            <a:ext cx="1051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Through topology analysis, the number of backgrounds has been suppressed sufficiently low.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7C2B8344-A0BA-4717-A6FE-3BE450440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837" y="2704666"/>
            <a:ext cx="6122326" cy="3600000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CF0C2F-A03B-DF29-3949-002DF7C8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920-14DB-FB4A-9A7B-4179F8CC165D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87A046-D5BD-07BA-80FF-E75CAF26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46796-AD81-930A-1AC2-9009AD24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94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C453E-B896-4F9A-C83E-A6994DDF2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FC64F-C279-FDF6-F7B7-678855A6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32E2EC1-229A-47B8-53EE-DF1811D9B31A}"/>
              </a:ext>
            </a:extLst>
          </p:cNvPr>
          <p:cNvSpPr/>
          <p:nvPr/>
        </p:nvSpPr>
        <p:spPr>
          <a:xfrm>
            <a:off x="359999" y="1440000"/>
            <a:ext cx="1051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We can see that there are no event in the signal window!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9C4249F-8055-E267-F53B-D64C04A3D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89" b="11156"/>
          <a:stretch/>
        </p:blipFill>
        <p:spPr>
          <a:xfrm>
            <a:off x="3173687" y="2925680"/>
            <a:ext cx="5844626" cy="3226992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067436-4348-FA62-A2F8-E3E5DF69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F842-3B87-764F-9A94-5EA9BB51C2F7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EEFE131-B175-67F6-807F-1DC82CB2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B2586-7262-9176-6D5D-92C77D0B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12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F814-C641-A803-A5BF-724F669D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F57F366-A2A5-F96B-2B40-1BD4ABD0D4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597661"/>
                <a:ext cx="10515600" cy="1261884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altLang="zh-CN" sz="4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′→</m:t>
                      </m:r>
                      <m:sSup>
                        <m:sSupPr>
                          <m:ctrlPr>
                            <a:rPr lang="en-US" altLang="zh-CN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4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br>
                  <a:rPr lang="en-US" altLang="zh-CN" sz="4000" dirty="0"/>
                </a:br>
                <a:r>
                  <a:rPr lang="en" altLang="zh-CN" sz="36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Further Selection</a:t>
                </a:r>
                <a:endParaRPr lang="en" altLang="zh-CN" sz="4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F57F366-A2A5-F96B-2B40-1BD4ABD0D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000" y="597661"/>
                <a:ext cx="10515600" cy="1261884"/>
              </a:xfrm>
              <a:blipFill>
                <a:blip r:embed="rId3"/>
                <a:stretch>
                  <a:fillRect l="-1809" t="-1000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9D1B85B-5395-F2E8-DC49-BC40B6BDA57D}"/>
                  </a:ext>
                </a:extLst>
              </p:cNvPr>
              <p:cNvSpPr txBox="1"/>
              <p:nvPr/>
            </p:nvSpPr>
            <p:spPr>
              <a:xfrm>
                <a:off x="360000" y="2160000"/>
                <a:ext cx="8825283" cy="11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Use chi-square to cut background:</a:t>
                </a: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𝐹𝑂𝑀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1.5+</m:t>
                        </m:r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9D1B85B-5395-F2E8-DC49-BC40B6BDA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160000"/>
                <a:ext cx="8825283" cy="1106265"/>
              </a:xfrm>
              <a:prstGeom prst="rect">
                <a:avLst/>
              </a:prstGeom>
              <a:blipFill>
                <a:blip r:embed="rId4"/>
                <a:stretch>
                  <a:fillRect l="-1006" t="-6742" b="-35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EC67CA-E8FA-A409-EE01-8B4E5FA4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304D-CAFC-4946-B721-D94D86EAA3EA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ACC30D-9138-3E0D-DF3D-6BF0067A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654DA6B-A285-EBA7-C38A-E8A9391A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7525E8-FE9C-EE93-E3F7-AFC4847D2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420000"/>
            <a:ext cx="3990860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F3DD81F-7F8A-F7AF-49FF-D3C8A351A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420000"/>
            <a:ext cx="399086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2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4A5E9-FAAC-7ECF-D1CE-9A17CB92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6ABB9-E960-F456-A7AE-0869934D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Signal window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05FE29-9E58-D11F-FB4F-CC14FEDD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44B5-106D-2A4B-B0BB-371A1B8D8501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669A5-62D9-6F42-0DB1-50219C8B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582FF57-2C46-4983-9D05-8DB2D01D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245D45-45BF-18B8-4F7E-BEFABDE7B1A8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10027093" cy="17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signal shape is modeled by a double Gaussian function. 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=0.9584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=0.0062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altLang="zh-CN" sz="2000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=[0.9398,0.9770]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245D45-45BF-18B8-4F7E-BEFABDE7B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10027093" cy="1706429"/>
              </a:xfrm>
              <a:prstGeom prst="rect">
                <a:avLst/>
              </a:prstGeom>
              <a:blipFill>
                <a:blip r:embed="rId3"/>
                <a:stretch>
                  <a:fillRect l="-886" t="-2963" b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1BA89721-2291-BEB1-027A-CC8F66B21E59}"/>
              </a:ext>
            </a:extLst>
          </p:cNvPr>
          <p:cNvGrpSpPr>
            <a:grpSpLocks noChangeAspect="1"/>
          </p:cNvGrpSpPr>
          <p:nvPr/>
        </p:nvGrpSpPr>
        <p:grpSpPr>
          <a:xfrm>
            <a:off x="3110388" y="3311389"/>
            <a:ext cx="5014823" cy="2880000"/>
            <a:chOff x="704850" y="3577064"/>
            <a:chExt cx="4526092" cy="259932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BFCB52-7299-9C76-DB3D-8DD1161FF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3577064"/>
              <a:ext cx="4526092" cy="25993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EB42BCA-ED91-42C2-C423-8F18D6B70F88}"/>
                    </a:ext>
                  </a:extLst>
                </p:cNvPr>
                <p:cNvSpPr txBox="1"/>
                <p:nvPr/>
              </p:nvSpPr>
              <p:spPr>
                <a:xfrm>
                  <a:off x="3679709" y="3782595"/>
                  <a:ext cx="1551232" cy="1222240"/>
                </a:xfrm>
                <a:prstGeom prst="rect">
                  <a:avLst/>
                </a:prstGeom>
                <a:noFill/>
              </p:spPr>
              <p:txBody>
                <a:bodyPr wrap="square" l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1=0.9584</m:t>
                        </m:r>
                      </m:oMath>
                    </m:oMathPara>
                  </a14:m>
                  <a:endParaRPr lang="en-US" altLang="zh-CN" sz="1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2=0.9585</m:t>
                        </m:r>
                      </m:oMath>
                    </m:oMathPara>
                  </a14:m>
                  <a:endParaRPr lang="en-US" altLang="zh-CN" sz="1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=0.0090</m:t>
                        </m:r>
                      </m:oMath>
                    </m:oMathPara>
                  </a14:m>
                  <a:endParaRPr lang="en-US" altLang="zh-CN" sz="1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=0.003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altLang="zh-CN" sz="1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=0.6368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EB42BCA-ED91-42C2-C423-8F18D6B70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9709" y="3782595"/>
                  <a:ext cx="1551232" cy="1222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21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DF450-698E-6D30-39D3-31C1A319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Cut flow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6E098245-F6CA-2CD2-BF61-303112192A3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9516601"/>
                  </p:ext>
                </p:extLst>
              </p:nvPr>
            </p:nvGraphicFramePr>
            <p:xfrm>
              <a:off x="1235999" y="1629000"/>
              <a:ext cx="9720000" cy="36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val="3932232238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Inclusive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1000000 (100.0%)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1.0011</m:t>
                              </m:r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(100.0%)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470213 (47.02%, 47.02%)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2056</m:t>
                              </m:r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441584 (44.16%, 93.91%)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2.0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822</m:t>
                              </m:r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339209 (33.92%, 76.82%)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210699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335797 (33.57%, 98.99%)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198239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4C fit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208891 (20.89%, 62.21%)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598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106253 (10.63%, 50.87%)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0.9398&lt;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𝑒𝑒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𝜇𝜇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&lt;0.9770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102897 (10.30%, 96.84%)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Final Efficiency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10.29%</a:t>
                          </a:r>
                          <a:endParaRPr lang="zh-CN" alt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6E098245-F6CA-2CD2-BF61-303112192A3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9516601"/>
                  </p:ext>
                </p:extLst>
              </p:nvPr>
            </p:nvGraphicFramePr>
            <p:xfrm>
              <a:off x="1235999" y="1629000"/>
              <a:ext cx="9720000" cy="36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val="3932232238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Inclusive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1000000 (100.0%)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784" t="-100000" r="-784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470213 (47.02%, 47.02%)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784" t="-207143" r="-784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441584 (44.16%, 93.91%)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784" t="-296552" r="-784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339209 (33.92%, 76.82%)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210699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335797 (33.57%, 98.99%)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198239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4C fit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208891 (20.89%, 62.21%)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598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2" t="-714286" r="-201176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106253 (10.63%, 50.87%)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 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2" t="-786207" r="-201176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102897 (10.30%, 96.84%)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Final Efficiency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10.29%</a:t>
                          </a:r>
                          <a:endParaRPr lang="zh-CN" alt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7EBB49-E749-B433-1BC8-B0B91695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8D3E-C266-114C-8996-A9D850B986A5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69805E-64F1-3291-392D-B0326194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D2CCB-8E4E-B58D-11EC-A21B9BE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39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0901B-69CD-B14F-6A6E-267ED7962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0716C-D2F4-777D-AFFD-F2022316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FF0DE5B-406C-86B2-CC8D-5D21CEA5D5CB}"/>
              </a:ext>
            </a:extLst>
          </p:cNvPr>
          <p:cNvSpPr/>
          <p:nvPr/>
        </p:nvSpPr>
        <p:spPr>
          <a:xfrm>
            <a:off x="359999" y="1440000"/>
            <a:ext cx="1051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We can see that there are no event in the signal window!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152E1E-526B-F22A-B861-803C6512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F842-3B87-764F-9A94-5EA9BB51C2F7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5BD031-1915-DAE2-3546-9C9ED7B0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55C237-775D-80C2-9AE8-A8D155FD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B2B75C90-EE38-9ED2-26BB-A75F4FD2C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98" y="2335334"/>
            <a:ext cx="6324600" cy="3632200"/>
          </a:xfrm>
        </p:spPr>
      </p:pic>
    </p:spTree>
    <p:extLst>
      <p:ext uri="{BB962C8B-B14F-4D97-AF65-F5344CB8AC3E}">
        <p14:creationId xmlns:p14="http://schemas.microsoft.com/office/powerpoint/2010/main" val="401124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81807-886F-D33B-33EB-AAF1F516F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F1207-3FDA-1427-00DE-BA4AC685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35747A-087D-7036-4F3F-D5A4F478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9F9B-9B88-9C44-BF1B-E84187F3D990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3A02D-EAC7-25AD-0BF6-FA1413B9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C61D5-A15B-A59F-6FE6-C5A79E72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B6619C8-6B53-BA47-944B-7A432A91CE84}"/>
                  </a:ext>
                </a:extLst>
              </p:cNvPr>
              <p:cNvSpPr/>
              <p:nvPr/>
            </p:nvSpPr>
            <p:spPr>
              <a:xfrm>
                <a:off x="360000" y="1440000"/>
                <a:ext cx="1142661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Branch fraction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he branching fraction of the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altLang="zh-CN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l-GR" altLang="zh-CN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𝛾𝜂</m:t>
                    </m:r>
                    <m:r>
                      <a:rPr lang="el-GR" altLang="zh-CN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decay is cited from the PDG, which is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1.090±0.013)×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he systematic uncertainties from the cited branching fraction is </a:t>
                </a: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1.19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%.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endParaRPr lang="en" altLang="zh-CN" sz="20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he branching fraction of the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altLang="zh-CN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l-GR" altLang="zh-CN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𝛾𝜂</m:t>
                    </m:r>
                    <m:r>
                      <a:rPr lang="en-US" altLang="zh-C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l-GR" altLang="zh-CN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decay is cited from the PDG, which is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5.28±0.06)×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he systematic uncertainties from the cited branching fraction is </a:t>
                </a: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1.14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%.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B6619C8-6B53-BA47-944B-7A432A91C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11426616" cy="2308324"/>
              </a:xfrm>
              <a:prstGeom prst="rect">
                <a:avLst/>
              </a:prstGeom>
              <a:blipFill>
                <a:blip r:embed="rId2"/>
                <a:stretch>
                  <a:fillRect l="-777" t="-2186" r="-333" b="-174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0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FC389-D6B2-447D-BD7B-9AA067E2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93C064-6436-4022-B61F-89387D38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0E19-7843-3542-AD83-0E93A8D23E39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1A73E5-CD59-4EF5-B0D1-B56EC101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2AD7DB-B890-4BD0-90A2-EB5EC9FE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C2C8601-BBC4-48C4-A3BC-129086213F0B}"/>
                  </a:ext>
                </a:extLst>
              </p:cNvPr>
              <p:cNvSpPr/>
              <p:nvPr/>
            </p:nvSpPr>
            <p:spPr>
              <a:xfrm>
                <a:off x="360000" y="1440000"/>
                <a:ext cx="10515600" cy="2302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MC statistics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error of systematic eﬃciency can be calculated by:</a:t>
                </a: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zh-CN" i="1" dirty="0" smtClean="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𝑠𝑦𝑠</m:t>
                          </m:r>
                        </m:sub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𝑀𝐶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𝑠𝑡𝑎𝑡𝑖𝑠𝑡𝑖𝑐𝑠</m:t>
                          </m:r>
                        </m:sup>
                      </m:sSubSup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zh-CN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zh-CN" i="1" dirty="0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CN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𝑀𝐶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zh-CN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MC statistics uncertainty is 0.27%.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C2C8601-BBC4-48C4-A3BC-12908621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10515600" cy="2302618"/>
              </a:xfrm>
              <a:prstGeom prst="rect">
                <a:avLst/>
              </a:prstGeom>
              <a:blipFill>
                <a:blip r:embed="rId2"/>
                <a:stretch>
                  <a:fillRect l="-844" t="-2198" b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258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FC389-D6B2-447D-BD7B-9AA067E2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93C064-6436-4022-B61F-89387D38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30A9-DB10-1744-8232-A719305B912E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1A73E5-CD59-4EF5-B0D1-B56EC101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2AD7DB-B890-4BD0-90A2-EB5EC9FE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293F09-BB92-4B79-848B-8F20473D727A}"/>
              </a:ext>
            </a:extLst>
          </p:cNvPr>
          <p:cNvSpPr/>
          <p:nvPr/>
        </p:nvSpPr>
        <p:spPr>
          <a:xfrm>
            <a:off x="360000" y="1266265"/>
            <a:ext cx="114714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Event selection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zh-CN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good charge track choose</a:t>
            </a:r>
          </a:p>
          <a:p>
            <a:r>
              <a:rPr lang="en" altLang="zh-CN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ata-MC difference of MDC tracking eﬀiciencies is assigned as 1% per charged particle in analysis.</a:t>
            </a:r>
          </a:p>
          <a:p>
            <a:endParaRPr lang="en-US" altLang="zh-CN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good photon choose</a:t>
            </a:r>
          </a:p>
          <a:p>
            <a:r>
              <a:rPr lang="en" altLang="zh-CN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ata-MC difference of photon selection eﬀiciencies is assigned as 1% per</a:t>
            </a:r>
            <a:r>
              <a:rPr lang="en" altLang="zh-CN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photon.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zh-CN" sz="2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PID</a:t>
            </a:r>
          </a:p>
          <a:p>
            <a:r>
              <a:rPr lang="en" altLang="zh-CN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" altLang="zh-CN" sz="2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ata-MC difference of MDC tracking eﬀiciencies is assigned as 1% per charged particle in analysis. </a:t>
            </a:r>
          </a:p>
        </p:txBody>
      </p:sp>
    </p:spTree>
    <p:extLst>
      <p:ext uri="{BB962C8B-B14F-4D97-AF65-F5344CB8AC3E}">
        <p14:creationId xmlns:p14="http://schemas.microsoft.com/office/powerpoint/2010/main" val="239723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80D4AD9-B670-AD31-B654-1EE97798CD9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00223" y="1122363"/>
                <a:ext cx="10391553" cy="2387600"/>
              </a:xfrm>
            </p:spPr>
            <p:txBody>
              <a:bodyPr anchor="ctr">
                <a:normAutofit fontScale="9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lepton flavor violation decay from </a:t>
                </a:r>
                <a:b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altLang="zh-CN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altLang="zh-CN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 →</m:t>
                      </m:r>
                      <m:sSup>
                        <m:sSupPr>
                          <m:ctrlPr>
                            <a:rPr lang="en-US" altLang="zh-CN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altLang="zh-CN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4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80D4AD9-B670-AD31-B654-1EE97798C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00223" y="1122363"/>
                <a:ext cx="10391553" cy="2387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4C201322-EE7C-1AC7-E0EA-CC9E8C6E5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39105"/>
            <a:ext cx="9144000" cy="1960537"/>
          </a:xfr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Yunhe Yang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Jianping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Zhiyong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Chunxu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Nankai university</a:t>
            </a:r>
          </a:p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Yunnan university</a:t>
            </a:r>
          </a:p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177170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2F8C8-3D40-9108-256E-79FC187D0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7479C-FA09-6FA0-2C1A-58C19DEE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34382-9E13-F4F9-21FD-8C46E315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650D-960D-3E4C-95DE-2E07C6D8478F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CAB534-8C15-D340-E932-7C28F664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4A0978-FDBA-F18F-9DFE-52696BDA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A6D753D-B8D4-FA74-3207-AD4F109E418D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1099380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" altLang="zh-CN" sz="2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Vertex fit and 4C kinematic fit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endParaRPr lang="en" altLang="zh-CN" sz="20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it is studied by correcting the track helix parameters to reduce the difference between data and MC simulation.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systematic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uncertainty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can be calculated by: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" altLang="zh-CN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" altLang="zh-CN" sz="2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efficiency with correction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efficiency without correction. </a:t>
                </a:r>
                <a:endParaRPr lang="en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systematic uncertainty of 4C kinematic fit and vertex fit are calculated as 0.28%.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A6D753D-B8D4-FA74-3207-AD4F109E4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10993800" cy="2308324"/>
              </a:xfrm>
              <a:prstGeom prst="rect">
                <a:avLst/>
              </a:prstGeom>
              <a:blipFill>
                <a:blip r:embed="rId2"/>
                <a:stretch>
                  <a:fillRect l="-807" t="-2186" r="-231" b="-4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ABC79EE-BFAE-4F20-AD8C-A01BA3AA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27461"/>
              </p:ext>
            </p:extLst>
          </p:nvPr>
        </p:nvGraphicFramePr>
        <p:xfrm>
          <a:off x="3486890" y="4500000"/>
          <a:ext cx="5218220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220">
                  <a:extLst>
                    <a:ext uri="{9D8B030D-6E8A-4147-A177-3AD203B41FA5}">
                      <a16:colId xmlns:a16="http://schemas.microsoft.com/office/drawing/2014/main" val="6046574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663422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3903496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Signal window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Use calibration</a:t>
                      </a:r>
                      <a:endParaRPr lang="en" altLang="zh-CN" sz="1400" b="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No calibration</a:t>
                      </a:r>
                      <a:endParaRPr lang="en" altLang="zh-CN" sz="1400" b="0" kern="12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56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Final events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196271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195176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17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Selection efficiency(%)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19.63%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19.52%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61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200"/>
                        </a:lnSpc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Uncertainty(%)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en" altLang="zh-CN" sz="14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0.28%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4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131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A07A9-A192-5B63-A67D-6A4411B0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2A3308-504D-9F87-7F94-65AB0B40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DD5816-FF1A-44F3-9F8C-411AB71B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C23E-EE7A-7246-A916-B875A2F5ECF0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3F3E7-51D7-C221-1158-C0C5CCD2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446018-F50B-5B5B-6507-2AD7EB3D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67B3543-4139-E874-8C7F-050E3619D369}"/>
                  </a:ext>
                </a:extLst>
              </p:cNvPr>
              <p:cNvSpPr/>
              <p:nvPr/>
            </p:nvSpPr>
            <p:spPr>
              <a:xfrm>
                <a:off x="359999" y="1440000"/>
                <a:ext cx="1107896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4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of 4C fit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estimate the systematic uncertainty from stability checks and take the maximum difference of the selection efficiencies as systematic uncertainty. 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Finally, we take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3.8</a:t>
                </a:r>
                <a:r>
                  <a:rPr lang="en" altLang="zh-CN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" altLang="zh-CN" sz="2000" dirty="0">
                    <a:solidFill>
                      <a:srgbClr val="FB0007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the uncertainty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cut.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Finally, we take </a:t>
                </a: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5.9</a:t>
                </a:r>
                <a:r>
                  <a:rPr lang="en" altLang="zh-CN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" altLang="zh-CN" sz="2000" dirty="0">
                    <a:solidFill>
                      <a:srgbClr val="FB0007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the uncertainty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cut.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67B3543-4139-E874-8C7F-050E3619D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11078965" cy="2000548"/>
              </a:xfrm>
              <a:prstGeom prst="rect">
                <a:avLst/>
              </a:prstGeom>
              <a:blipFill>
                <a:blip r:embed="rId2"/>
                <a:stretch>
                  <a:fillRect l="-802" t="-1899" r="-573" b="-5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150A1F4-F532-4B72-9F9F-9BB55B1A4F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672331"/>
                  </p:ext>
                </p:extLst>
              </p:nvPr>
            </p:nvGraphicFramePr>
            <p:xfrm>
              <a:off x="937800" y="3892613"/>
              <a:ext cx="4680000" cy="17654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itchFamily="2" charset="2"/>
                            <a:buNone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of 4C fit 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Detection eﬀiciency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&lt;14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11.78%</a:t>
                          </a:r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&lt;14.5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12.01%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&lt;15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12.24%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2745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&lt;15.5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12.44%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&lt;16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12.65%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150A1F4-F532-4B72-9F9F-9BB55B1A4F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672331"/>
                  </p:ext>
                </p:extLst>
              </p:nvPr>
            </p:nvGraphicFramePr>
            <p:xfrm>
              <a:off x="937800" y="3892613"/>
              <a:ext cx="4680000" cy="17654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1" t="-3846" r="-101081" b="-4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Detection eﬀiciency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117391" r="-101081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11.78%</a:t>
                          </a:r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227273" r="-101081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12.01%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313043" r="-101081" b="-2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12.24%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2745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413043" r="-101081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12.44%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513043" r="-101081" b="-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12.65%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7343B50D-E35A-864B-65A9-E593868B13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516"/>
                  </p:ext>
                </p:extLst>
              </p:nvPr>
            </p:nvGraphicFramePr>
            <p:xfrm>
              <a:off x="6096000" y="3892613"/>
              <a:ext cx="4680000" cy="17654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itchFamily="2" charset="2"/>
                            <a:buNone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of 4C fit 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Detection eﬀiciency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&lt;9.2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10.00%</a:t>
                          </a:r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&lt;9.6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10.33%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10.63%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2745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&lt;10.4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10.93%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&lt;10.8</m:t>
                                </m:r>
                              </m:oMath>
                            </m:oMathPara>
                          </a14:m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11.22%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7343B50D-E35A-864B-65A9-E593868B13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516"/>
                  </p:ext>
                </p:extLst>
              </p:nvPr>
            </p:nvGraphicFramePr>
            <p:xfrm>
              <a:off x="6096000" y="3892613"/>
              <a:ext cx="4680000" cy="17654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3846" r="-100541" b="-4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Detection eﬀiciency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117391" r="-100541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10.00%</a:t>
                          </a:r>
                          <a:endParaRPr lang="zh-CN" alt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227273" r="-100541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10.33%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313043" r="-100541" b="-2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10.63%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2745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413043" r="-100541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10.93%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513043" r="-100541" b="-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11.22%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422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42672-5EE1-65AC-3D60-E0296C3A6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9FAE4B-B3E7-A685-5D1A-3B9ACC7C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0F02BF-277D-97D5-71FA-1500A354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32E3-FD0F-3442-A2B3-2BA6AE828703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D18593-1AF3-C04F-C03B-571F8115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3A5656-AE57-7E03-E8FE-233141CC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7180667-CEDB-02E2-23CF-DB7D1524E785}"/>
                  </a:ext>
                </a:extLst>
              </p:cNvPr>
              <p:cNvSpPr/>
              <p:nvPr/>
            </p:nvSpPr>
            <p:spPr>
              <a:xfrm>
                <a:off x="360000" y="1440000"/>
                <a:ext cx="1141568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Signal window</a:t>
                </a: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he detection eﬀiciencies after varying the signal windows to be </a:t>
                </a:r>
                <a14:m>
                  <m:oMath xmlns:m="http://schemas.openxmlformats.org/officeDocument/2006/math">
                    <m:r>
                      <a:rPr lang="en" altLang="zh-CN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±3.0</m:t>
                    </m:r>
                    <m:r>
                      <a:rPr lang="el-GR" altLang="zh-CN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l-GR" altLang="zh-CN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±3.2</m:t>
                    </m:r>
                    <m:r>
                      <a:rPr lang="el-GR" altLang="zh-CN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l-GR" altLang="zh-CN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±2.8</m:t>
                    </m:r>
                    <m:r>
                      <a:rPr lang="el-GR" altLang="zh-CN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 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systematic uncertainty from signal window is 0.34%.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systematic uncertainty from signal window is 0.49%.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7180667-CEDB-02E2-23CF-DB7D1524E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11415688" cy="1384995"/>
              </a:xfrm>
              <a:prstGeom prst="rect">
                <a:avLst/>
              </a:prstGeom>
              <a:blipFill>
                <a:blip r:embed="rId2"/>
                <a:stretch>
                  <a:fillRect l="-778" t="-3636" b="-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D921D35-30B6-CAFB-3209-6FC4C0252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14695"/>
                  </p:ext>
                </p:extLst>
              </p:nvPr>
            </p:nvGraphicFramePr>
            <p:xfrm>
              <a:off x="937800" y="3258664"/>
              <a:ext cx="4680000" cy="2918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window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Detection eﬀiciency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535892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11.87%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11.90%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11.85%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2745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11.91%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11.85%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11.89%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11.92%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D921D35-30B6-CAFB-3209-6FC4C0252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14695"/>
                  </p:ext>
                </p:extLst>
              </p:nvPr>
            </p:nvGraphicFramePr>
            <p:xfrm>
              <a:off x="937800" y="3258664"/>
              <a:ext cx="4680000" cy="2918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window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Detection eﬀiciency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1" t="-122727" r="-101081" b="-8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535892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213043" r="-101081" b="-7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11.87%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313043" r="-101081" b="-6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11.90%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413043" r="-101081" b="-5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11.85%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2745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513043" r="-101081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613043" r="-101081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11.91%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745455" r="-101081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11.85%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1" t="-808696" r="-101081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11.89%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1" t="-908696" r="-101081" b="-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11.92%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9F0A940E-EDE1-4C7B-A058-3125631074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587665"/>
                  </p:ext>
                </p:extLst>
              </p:nvPr>
            </p:nvGraphicFramePr>
            <p:xfrm>
              <a:off x="6096000" y="3258664"/>
              <a:ext cx="4680000" cy="2918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window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Detection eﬀiciency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10.25%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535892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10.28%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10.26%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2745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10.30%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10.32%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10.27%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10.30%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，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400" b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10.33%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9F0A940E-EDE1-4C7B-A058-3125631074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587665"/>
                  </p:ext>
                </p:extLst>
              </p:nvPr>
            </p:nvGraphicFramePr>
            <p:xfrm>
              <a:off x="6096000" y="3258664"/>
              <a:ext cx="4680000" cy="2918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window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Detection eﬀiciency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122727" r="-100541" b="-8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10.25%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535892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213043" r="-100541" b="-7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10.28%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313043" r="-100541" b="-6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413043" r="-100541" b="-5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10.26%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2745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513043" r="-100541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10.30%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613043" r="-100541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10.32%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745455" r="-100541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10.27%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808696" r="-100541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10.30%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908696" r="-100541" b="-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10.33%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582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F8557-0EBC-1B08-F1E0-5465CD61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68D1D-82CF-997A-9C71-E2486345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7DC3C-1D59-F932-FD07-FC9C5860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7746-AE52-C647-B0B1-DADF82B4F611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C3AC8F-657C-2A0C-1135-96BCE069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474FE-3E49-E602-58E4-CD3B0123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E891C439-BA86-0D66-E435-6F04503368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406400"/>
                  </p:ext>
                </p:extLst>
              </p:nvPr>
            </p:nvGraphicFramePr>
            <p:xfrm>
              <a:off x="2354738" y="2700000"/>
              <a:ext cx="6526124" cy="295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1908424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1917700">
                      <a:extLst>
                        <a:ext uri="{9D8B030D-6E8A-4147-A177-3AD203B41FA5}">
                          <a16:colId xmlns:a16="http://schemas.microsoft.com/office/drawing/2014/main" val="214012935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Uncertainty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Comment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l-GR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den>
                                </m:f>
                                <m:r>
                                  <a:rPr lang="el-GR" altLang="zh-CN" sz="14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𝛾𝜂</m:t>
                                </m:r>
                                <m:r>
                                  <a:rPr lang="el-GR" altLang="zh-CN" sz="14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1.19%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from PDG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MC statistics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0.27%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MDC tracking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Photon detection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Vertex fit and 4C kinematic fit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&lt;15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window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0.34%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96403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E891C439-BA86-0D66-E435-6F04503368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406400"/>
                  </p:ext>
                </p:extLst>
              </p:nvPr>
            </p:nvGraphicFramePr>
            <p:xfrm>
              <a:off x="2354738" y="2700000"/>
              <a:ext cx="6526124" cy="295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1908424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1917700">
                      <a:extLst>
                        <a:ext uri="{9D8B030D-6E8A-4147-A177-3AD203B41FA5}">
                          <a16:colId xmlns:a16="http://schemas.microsoft.com/office/drawing/2014/main" val="214012935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Uncertainty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Comment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69" t="-120000" r="-142254" b="-7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1.19%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from PDG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MC statistics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0.27%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MDC tracking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Photon detection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Vertex fit and 4C kinematic fit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9" t="-736000" r="-142254" b="-1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window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0.34%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96403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D038B1-79B0-AE50-6616-1E6D9D81E030}"/>
                  </a:ext>
                </a:extLst>
              </p:cNvPr>
              <p:cNvSpPr txBox="1"/>
              <p:nvPr/>
            </p:nvSpPr>
            <p:spPr>
              <a:xfrm>
                <a:off x="400340" y="1440000"/>
                <a:ext cx="1022283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" altLang="zh-CN" sz="20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ummary of the systematic uncertainties is presented in Table. 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total systematic uncertainty is</a:t>
                </a:r>
                <a:r>
                  <a:rPr lang="zh-CN" alt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7.01</a:t>
                </a:r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D038B1-79B0-AE50-6616-1E6D9D81E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40" y="1440000"/>
                <a:ext cx="10222835" cy="1015663"/>
              </a:xfrm>
              <a:prstGeom prst="rect">
                <a:avLst/>
              </a:prstGeom>
              <a:blipFill>
                <a:blip r:embed="rId3"/>
                <a:stretch>
                  <a:fillRect l="-496" t="-1235"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372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0F774-A2C3-221B-9D03-A09EB9D15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C0A0D-D86B-2A76-79F1-EF1F8C57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uncertainty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BF0CEE-208E-1915-07AC-2F560DF2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7746-AE52-C647-B0B1-DADF82B4F611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B16383-E0AB-6979-B5ED-D5A0E1CB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02AE24-9187-AD63-CF3A-4F59D549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723D36F6-0890-3FCC-0C3F-05A75E5FE2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279512"/>
                  </p:ext>
                </p:extLst>
              </p:nvPr>
            </p:nvGraphicFramePr>
            <p:xfrm>
              <a:off x="2354738" y="2700000"/>
              <a:ext cx="6526124" cy="295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1908424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1917700">
                      <a:extLst>
                        <a:ext uri="{9D8B030D-6E8A-4147-A177-3AD203B41FA5}">
                          <a16:colId xmlns:a16="http://schemas.microsoft.com/office/drawing/2014/main" val="214012935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Uncertainty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Comment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l-GR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den>
                                </m:f>
                                <m:r>
                                  <a:rPr lang="el-GR" altLang="zh-CN" sz="14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𝛾𝜂</m:t>
                                </m:r>
                                <m:r>
                                  <a:rPr lang="en-US" altLang="zh-CN" sz="14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1.14%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from PDG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MC statistics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0.27%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MDC tracking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Photon detection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Vertex fit and 4C kinematic fit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5.9</a:t>
                          </a: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window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0.49%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96403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723D36F6-0890-3FCC-0C3F-05A75E5FE2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279512"/>
                  </p:ext>
                </p:extLst>
              </p:nvPr>
            </p:nvGraphicFramePr>
            <p:xfrm>
              <a:off x="2354738" y="2700000"/>
              <a:ext cx="6526124" cy="295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00000">
                      <a:extLst>
                        <a:ext uri="{9D8B030D-6E8A-4147-A177-3AD203B41FA5}">
                          <a16:colId xmlns:a16="http://schemas.microsoft.com/office/drawing/2014/main" val="604657479"/>
                        </a:ext>
                      </a:extLst>
                    </a:gridCol>
                    <a:gridCol w="1908424">
                      <a:extLst>
                        <a:ext uri="{9D8B030D-6E8A-4147-A177-3AD203B41FA5}">
                          <a16:colId xmlns:a16="http://schemas.microsoft.com/office/drawing/2014/main" val="1066342273"/>
                        </a:ext>
                      </a:extLst>
                    </a:gridCol>
                    <a:gridCol w="1917700">
                      <a:extLst>
                        <a:ext uri="{9D8B030D-6E8A-4147-A177-3AD203B41FA5}">
                          <a16:colId xmlns:a16="http://schemas.microsoft.com/office/drawing/2014/main" val="214012935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Uncertainty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Comment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95659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69" t="-120000" r="-142254" b="-7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1.14%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from PDG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726968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MC statistics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0.27%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161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MDC tracking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536429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Photon detection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60625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cited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316078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marL="0" marR="0" lvl="0" indent="266700" algn="ctr" defTabSz="914400" rtl="0" eaLnBrk="1" fontAlgn="auto" latinLnBrk="0" hangingPunct="1">
                            <a:lnSpc>
                              <a:spcPts val="2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400" b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Vertex fit and 4C kinematic fit</a:t>
                          </a: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0.28%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454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9" t="-736000" r="-142254" b="-1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5.9</a:t>
                          </a: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454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window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r>
                            <a:rPr lang="en-US" altLang="zh-CN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0.49%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ts val="2200"/>
                            </a:lnSpc>
                          </a:pP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96403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1A47B87-4D59-B43D-A7C4-C268A22D0A71}"/>
                  </a:ext>
                </a:extLst>
              </p:cNvPr>
              <p:cNvSpPr txBox="1"/>
              <p:nvPr/>
            </p:nvSpPr>
            <p:spPr>
              <a:xfrm>
                <a:off x="400340" y="1440000"/>
                <a:ext cx="1022283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′→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" altLang="zh-CN" sz="20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ummary of the systematic uncertainties is presented in Table. 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total systematic uncertainty is</a:t>
                </a:r>
                <a:r>
                  <a:rPr lang="zh-CN" alt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8.34%</a:t>
                </a:r>
                <a:r>
                  <a:rPr lang="en" altLang="zh-CN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1A47B87-4D59-B43D-A7C4-C268A22D0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40" y="1440000"/>
                <a:ext cx="10222835" cy="1015663"/>
              </a:xfrm>
              <a:prstGeom prst="rect">
                <a:avLst/>
              </a:prstGeom>
              <a:blipFill>
                <a:blip r:embed="rId3"/>
                <a:stretch>
                  <a:fillRect l="-496" t="-1235"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5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84791-A676-717D-A1E8-C2611155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</a:t>
            </a:r>
            <a:r>
              <a:rPr kumimoji="1"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  <a:r>
              <a:rPr kumimoji="1"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inclusive</a:t>
            </a:r>
            <a:r>
              <a:rPr kumimoji="1"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MC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0340A9-F067-99CC-6477-895E6D8E0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sz="2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=39</m:t>
                    </m:r>
                  </m:oMath>
                </a14:m>
                <a:endParaRPr lang="en-US" altLang="zh-CN" sz="2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=0.03444</m:t>
                    </m:r>
                  </m:oMath>
                </a14:m>
                <a:endParaRPr lang="en-US" altLang="zh-CN" sz="21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𝑏𝑘𝑔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𝑏𝑘𝑔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=2.96556</m:t>
                    </m:r>
                  </m:oMath>
                </a14:m>
                <a:endParaRPr lang="en-US" altLang="zh-CN" sz="21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 =86.10801</m:t>
                    </m:r>
                  </m:oMath>
                </a14:m>
                <a:endParaRPr lang="en-US" altLang="zh-CN" sz="21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𝑒𝑚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100">
                        <a:latin typeface="Cambria Math" panose="02040503050406030204" pitchFamily="18" charset="0"/>
                      </a:rPr>
                      <m:t>0.1189</m:t>
                    </m:r>
                  </m:oMath>
                </a14:m>
                <a:endParaRPr lang="en-US" altLang="zh-CN" sz="21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𝑠𝑑𝑒</m:t>
                    </m:r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𝑒𝑚</m:t>
                    </m:r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0.00833489</m:t>
                    </m:r>
                  </m:oMath>
                </a14:m>
                <a:endParaRPr lang="en-US" altLang="zh-CN" sz="21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altLang="zh-CN" sz="2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𝑒𝑞𝑢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𝛾𝜂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12.9491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10011×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1.090×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0.1189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=9.98×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zh-CN" alt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0340A9-F067-99CC-6477-895E6D8E0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  <a:blipFill>
                <a:blip r:embed="rId2"/>
                <a:stretch>
                  <a:fillRect l="-483" b="-10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27FC09-7E80-ED81-2B0F-2D107DF8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3FD8-442F-8E4D-BCA6-BCD2D10F5230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D3BA6C-05DE-1E73-8E5F-83E4FD35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841179-1C29-008E-A522-293DF9FC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0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E2282-2C38-8AA2-22E8-F38CF486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6DD505-5224-D954-06BF-5420C7E9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</a:t>
            </a:r>
            <a:r>
              <a:rPr kumimoji="1"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  <a:r>
              <a:rPr kumimoji="1"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inclusive</a:t>
            </a:r>
            <a:r>
              <a:rPr kumimoji="1"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MC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3E88A8B-88B4-BF35-5295-F91B7B2B3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sz="2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=27</m:t>
                    </m:r>
                  </m:oMath>
                </a14:m>
                <a:endParaRPr lang="en-US" altLang="zh-CN" sz="2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=0.03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endParaRPr lang="en-US" altLang="zh-CN" sz="21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𝑏𝑘𝑔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𝑏𝑘𝑔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altLang="zh-CN" sz="2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</a:rPr>
                      <m:t>2.3628</m:t>
                    </m:r>
                  </m:oMath>
                </a14:m>
                <a:endParaRPr lang="en-US" altLang="zh-CN" sz="21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 pitchFamily="18" charset="0"/>
                      </a:rPr>
                      <m:t> =63.5161</m:t>
                    </m:r>
                  </m:oMath>
                </a14:m>
                <a:endParaRPr lang="en-US" altLang="zh-CN" sz="21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𝑒𝑚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100"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altLang="zh-CN" sz="2100" b="0" i="0" smtClean="0">
                        <a:latin typeface="Cambria Math" panose="02040503050406030204" pitchFamily="18" charset="0"/>
                      </a:rPr>
                      <m:t>029</m:t>
                    </m:r>
                  </m:oMath>
                </a14:m>
                <a:endParaRPr lang="en-US" altLang="zh-CN" sz="2100" dirty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𝑠𝑑𝑒</m:t>
                    </m:r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𝑒𝑚</m:t>
                    </m:r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0.00858186</m:t>
                    </m:r>
                  </m:oMath>
                </a14:m>
                <a:endParaRPr lang="en-US" altLang="zh-CN" sz="21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1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100" i="1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altLang="zh-CN" sz="21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′→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𝑒𝑞𝑢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𝛾𝜂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′)×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15.2425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10011×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5.28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029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2.80×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3E88A8B-88B4-BF35-5295-F91B7B2B3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  <a:blipFill>
                <a:blip r:embed="rId2"/>
                <a:stretch>
                  <a:fillRect l="-483" b="-10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117386-DFBE-2488-ADBC-D59B6C99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3FD8-442F-8E4D-BCA6-BCD2D10F5230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139310-5B28-0DF4-559D-EE9CB304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6EF1D-9097-1074-6F99-2114208E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51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22AF3-9C6D-79B5-F76C-2DF4F610E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AA890C-F849-A48E-D485-1D8A13AB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Summery</a:t>
            </a:r>
            <a:r>
              <a:rPr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 Next work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CFE01E-05C1-78DB-DC09-50925AB6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1149374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给出了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inclusive MC</a:t>
            </a:r>
            <a:r>
              <a:rPr lang="zh-CN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的结果</a:t>
            </a:r>
            <a:endParaRPr lang="en-US" altLang="zh-CN" sz="2400" b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去新物理组会上报告，申请半盲数据！</a:t>
            </a: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69ED3B-8379-62A7-234D-F9417A23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70E-7D74-BD49-8D05-18E9A05ED1C1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9EA033-55CB-E368-DB87-90BFEB0F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Weekly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1292D-5935-C297-9DB1-0C296184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35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88F60-8350-073B-6B0A-A778DBAF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10515600" cy="648000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04B546-400B-5AA1-BAC2-BBBCC4A467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76364"/>
              </a:xfrm>
            </p:spPr>
            <p:txBody>
              <a:bodyPr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Motivation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Data and MC sample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Event selection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Systematic uncertainty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Summary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04B546-400B-5AA1-BAC2-BBBCC4A46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76364"/>
              </a:xfrm>
              <a:blipFill>
                <a:blip r:embed="rId2"/>
                <a:stretch>
                  <a:fillRect l="-1086" t="-2827" b="-3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6E6059-6334-DB00-CA96-5F7C255C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3BB7-5989-5244-ACDF-E0D15E79976B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5873E-67A1-4EA6-9A35-327E005F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A6A34-4C67-EDB0-9B12-13D9A6B7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0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A4536A-E380-4928-5DDB-9BDC8DDF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Motivation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1AA82E-C0B1-6D83-E319-8EE115C9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C65A-4813-B243-A2BD-129FF21E80D6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4F604-F11A-D746-E09B-9ACF315E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3381DF-12B5-F812-8264-844F42A1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FFBAA68-FFC3-D885-8622-BE4F9FB0E759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5339080" cy="3419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observation of neutrino oscillations indicates the violation of charged lepton flavor.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zh-CN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he probability of charged lepton flavor violation predicted by the minimally extended Standard Model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−54</m:t>
                        </m:r>
                      </m:sup>
                    </m:sSup>
                  </m:oMath>
                </a14:m>
                <a:r>
                  <a:rPr lang="en-US" altLang="zh-CN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CLFV is a evidence of new physics beyond the Standard Model.</a:t>
                </a:r>
                <a:endParaRPr lang="zh-CN" altLang="en-US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FFBAA68-FFC3-D885-8622-BE4F9FB0E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5339080" cy="3419847"/>
              </a:xfrm>
              <a:prstGeom prst="rect">
                <a:avLst/>
              </a:prstGeom>
              <a:blipFill>
                <a:blip r:embed="rId2"/>
                <a:stretch>
                  <a:fillRect l="-1027" t="-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39994E2C-93CC-8B28-682C-F0117CDA57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086977"/>
                  </p:ext>
                </p:extLst>
              </p:nvPr>
            </p:nvGraphicFramePr>
            <p:xfrm>
              <a:off x="6492922" y="1440000"/>
              <a:ext cx="5040000" cy="3528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20000">
                      <a:extLst>
                        <a:ext uri="{9D8B030D-6E8A-4147-A177-3AD203B41FA5}">
                          <a16:colId xmlns:a16="http://schemas.microsoft.com/office/drawing/2014/main" val="1513383308"/>
                        </a:ext>
                      </a:extLst>
                    </a:gridCol>
                    <a:gridCol w="3420000">
                      <a:extLst>
                        <a:ext uri="{9D8B030D-6E8A-4147-A177-3AD203B41FA5}">
                          <a16:colId xmlns:a16="http://schemas.microsoft.com/office/drawing/2014/main" val="4167204065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60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Collaboration 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60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Upper limit of decay branching ratio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36357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MEG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sz="14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µ</m:t>
                                        </m:r>
                                      </m:e>
                                      <m:sup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sz="14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&lt;4.2×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zh-CN" alt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532907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Barbara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sz="14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sz="14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&lt;3.3×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zh-CN" alt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1220144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 err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KTeV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sz="14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&lt;3.6×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539765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BNL E871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sz="14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  <m:sup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&lt;4.7×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zh-CN" alt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594198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SND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&lt;2.0×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6655744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CLEO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𝛶</m:t>
                                    </m:r>
                                    <m:d>
                                      <m:dPr>
                                        <m:ctrlPr>
                                          <a:rPr lang="zh-CN" sz="14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,2</m:t>
                                        </m:r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,3</m:t>
                                        </m:r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sz="14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zh-CN" alt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5837073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&lt;1.1×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zh-CN" alt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961944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&lt;8.3×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zh-CN" alt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93366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&lt;2.0×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54375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&lt;1.6×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zh-CN" alt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274376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&lt;7.1×</m:t>
                                </m:r>
                                <m:sSup>
                                  <m:sSup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zh-CN" alt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64251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39994E2C-93CC-8B28-682C-F0117CDA57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086977"/>
                  </p:ext>
                </p:extLst>
              </p:nvPr>
            </p:nvGraphicFramePr>
            <p:xfrm>
              <a:off x="6492922" y="1440000"/>
              <a:ext cx="5040000" cy="3528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20000">
                      <a:extLst>
                        <a:ext uri="{9D8B030D-6E8A-4147-A177-3AD203B41FA5}">
                          <a16:colId xmlns:a16="http://schemas.microsoft.com/office/drawing/2014/main" val="1513383308"/>
                        </a:ext>
                      </a:extLst>
                    </a:gridCol>
                    <a:gridCol w="3420000">
                      <a:extLst>
                        <a:ext uri="{9D8B030D-6E8A-4147-A177-3AD203B41FA5}">
                          <a16:colId xmlns:a16="http://schemas.microsoft.com/office/drawing/2014/main" val="4167204065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60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Collaboration 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60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Upper limit of decay branching ratio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36357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MEG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7594" t="-129787" r="-535" b="-1029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32907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Barbara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225000" r="-535" b="-9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20144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 err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KTeV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331915" r="-535" b="-8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39765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BNL E871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431915" r="-535" b="-7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594198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SND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531915" r="-535" b="-6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655744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CLEO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618750" r="-535" b="-51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837073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734043" r="-535" b="-42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61944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834043" r="-535" b="-32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993366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934043" r="-535" b="-22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375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594" t="-1012500" r="-535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274376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n-US" sz="1400" b="0" kern="1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BESIII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594" t="-1136170" r="-535" b="-23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4251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515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A48BD-3DED-5912-5361-AC3BB7BE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Motivation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CA758B-10F3-8916-790B-860CD93D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3F5-9540-2F43-B646-6A8B2CE151F6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66B465-FCAB-F1B7-4B75-5D2BA479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1FC0B0-7A2E-C7EA-00F4-F1AC0777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850E89-BF30-1919-372C-01183410576B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117369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 billion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events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During the analysis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 →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can find charge lepton flavor violation.</a:t>
                </a:r>
                <a:endParaRPr lang="zh-CN" altLang="en-US" sz="2400" dirty="0">
                  <a:ln>
                    <a:noFill/>
                  </a:ln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850E89-BF30-1919-372C-01183410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11736925" cy="830997"/>
              </a:xfrm>
              <a:prstGeom prst="rect">
                <a:avLst/>
              </a:prstGeom>
              <a:blipFill>
                <a:blip r:embed="rId2"/>
                <a:stretch>
                  <a:fillRect l="-757" t="-5970" r="-1297" b="-13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CE0EEE98-3C87-0829-F5BB-4585BD122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36" y="2873673"/>
            <a:ext cx="3309335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76EF0D2-E32E-0C3E-8634-5037EFBF9716}"/>
                  </a:ext>
                </a:extLst>
              </p:cNvPr>
              <p:cNvSpPr txBox="1"/>
              <p:nvPr/>
            </p:nvSpPr>
            <p:spPr>
              <a:xfrm>
                <a:off x="359999" y="3390343"/>
                <a:ext cx="4869226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𝜂𝛾</m:t>
                    </m:r>
                  </m:oMath>
                </a14:m>
                <a:endParaRPr kumimoji="1" lang="en-US" altLang="zh-CN" sz="2400" dirty="0"/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sz="2400" dirty="0"/>
              </a:p>
              <a:p>
                <a:pPr marL="342900" indent="-342900">
                  <a:buFont typeface="Wingdings" pitchFamily="2" charset="2"/>
                  <a:buChar char="Ø"/>
                </a:pPr>
                <a:endParaRPr kumimoji="1" lang="en-US" altLang="zh-CN" sz="2400" dirty="0"/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-US" altLang="zh-CN" sz="2400" b="0" dirty="0"/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76EF0D2-E32E-0C3E-8634-5037EFBF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3390343"/>
                <a:ext cx="4869226" cy="1846659"/>
              </a:xfrm>
              <a:prstGeom prst="rect">
                <a:avLst/>
              </a:prstGeom>
              <a:blipFill>
                <a:blip r:embed="rId4"/>
                <a:stretch>
                  <a:fillRect l="-3646" t="-4082" b="-7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43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548D1A-F741-103E-F019-614DDA44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Data and Simulation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124A64-C4F8-DFE9-CEA8-6FF6E89145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10515600" cy="1810239"/>
              </a:xfrm>
            </p:spPr>
            <p:txBody>
              <a:bodyPr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BOSS version: 7.0.8.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Data: (10086±45.1)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=3.097 GeV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Inclusive MC: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round02, 05, 11, 12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MC: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124A64-C4F8-DFE9-CEA8-6FF6E8914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10515600" cy="1810239"/>
              </a:xfrm>
              <a:blipFill>
                <a:blip r:embed="rId2"/>
                <a:stretch>
                  <a:fillRect l="-754" t="-4714" b="-6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47310-1ABB-275D-9613-B1A0CC0D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CD10-1749-CE4B-A0A4-977C51A1DE27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ABBAE5-8C04-A464-CC41-D653A747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A3680-6467-41CF-8BA9-44A57091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9A4B3F96-3EA8-8152-A98B-D81788633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861645"/>
                  </p:ext>
                </p:extLst>
              </p:nvPr>
            </p:nvGraphicFramePr>
            <p:xfrm>
              <a:off x="360000" y="3780000"/>
              <a:ext cx="5760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0000">
                      <a:extLst>
                        <a:ext uri="{9D8B030D-6E8A-4147-A177-3AD203B41FA5}">
                          <a16:colId xmlns:a16="http://schemas.microsoft.com/office/drawing/2014/main" val="464812775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829564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channel</a:t>
                          </a:r>
                          <a:endParaRPr lang="zh-CN" altLang="en-US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Generator</a:t>
                          </a:r>
                          <a:endParaRPr lang="zh-CN" altLang="en-US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82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𝛾𝜂</m:t>
                                </m:r>
                              </m:oMath>
                            </m:oMathPara>
                          </a14:m>
                          <a:endParaRPr lang="zh-CN" altLang="en-US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𝑉𝑆𝑃</a:t>
                          </a:r>
                          <a:r>
                            <a:rPr lang="en-US" altLang="zh-CN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_</a:t>
                          </a: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𝑃𝑊𝐴𝑉𝐸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8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zh-CN" altLang="en-US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𝑃𝐻𝑆𝑃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073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𝛾𝜂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zh-CN" altLang="en-US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𝑉𝑆𝑃</a:t>
                          </a:r>
                          <a:r>
                            <a:rPr lang="en-US" altLang="zh-CN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_</a:t>
                          </a: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𝑃𝑊𝐴𝑉𝐸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′→</m:t>
                                </m:r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zh-CN" altLang="en-US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𝑃𝐻𝑆𝑃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36976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9A4B3F96-3EA8-8152-A98B-D81788633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861645"/>
                  </p:ext>
                </p:extLst>
              </p:nvPr>
            </p:nvGraphicFramePr>
            <p:xfrm>
              <a:off x="360000" y="3780000"/>
              <a:ext cx="5760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0000">
                      <a:extLst>
                        <a:ext uri="{9D8B030D-6E8A-4147-A177-3AD203B41FA5}">
                          <a16:colId xmlns:a16="http://schemas.microsoft.com/office/drawing/2014/main" val="464812775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829564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channel</a:t>
                          </a:r>
                          <a:endParaRPr lang="zh-CN" altLang="en-US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Generator</a:t>
                          </a:r>
                          <a:endParaRPr lang="zh-CN" altLang="en-US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827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1" t="-108197" r="-10042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𝑉𝑆𝑃</a:t>
                          </a:r>
                          <a:r>
                            <a:rPr lang="en-US" altLang="zh-CN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_</a:t>
                          </a: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𝑃𝑊𝐴𝑉𝐸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887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1" t="-208197" r="-10042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𝑃𝐻𝑆𝑃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073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1" t="-308197" r="-10042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𝑉𝑆𝑃</a:t>
                          </a:r>
                          <a:r>
                            <a:rPr lang="en-US" altLang="zh-CN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_</a:t>
                          </a: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𝑃𝑊𝐴𝑉𝐸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4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1" t="-408197" r="-10042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𝑃𝐻𝑆𝑃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36976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036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FA4240-9108-C023-740C-426380AA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Event selection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AFBB5C-D30D-DF31-BA79-17847DF26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Charged Choose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&lt;1.0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≤0.93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Photon Choose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≥1,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𝑑𝑎𝑛𝑔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◦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𝑇𝐷𝐶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≤700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𝐵𝑎𝑟𝑟𝑒𝑙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≤0.8,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≥25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𝐸𝑛𝑑𝑐𝑎𝑝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0.86≤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≤0.92,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≥50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𝐹𝑜𝑟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&gt;0.001, 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𝐹𝑜𝑟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&gt;0.001, 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)&gt;0.8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 and 4C kinematic fit</a:t>
                </a:r>
                <a:endParaRPr lang="zh-CN" altLang="en-US" sz="2400" b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FAFBB5C-D30D-DF31-BA79-17847DF26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10515600" cy="4351338"/>
              </a:xfrm>
              <a:blipFill>
                <a:blip r:embed="rId3"/>
                <a:stretch>
                  <a:fillRect l="-754" t="-1961" b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4EB484-21DB-11D8-3A14-4293023E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C393-D0D4-AF46-82DE-ED4A636842F8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E9B21-6F7B-C3E9-1579-C933186E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9EEC32-0985-2BBE-1E95-F32A972F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16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B0C4377-7CA4-7DCD-95F5-19196DF380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597661"/>
                <a:ext cx="10515600" cy="1261884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altLang="zh-CN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br>
                  <a:rPr lang="en" altLang="zh-CN" sz="4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" altLang="zh-CN" sz="36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Further Selection</a:t>
                </a:r>
                <a:endParaRPr lang="en" altLang="zh-CN" sz="4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B0C4377-7CA4-7DCD-95F5-19196DF38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000" y="597661"/>
                <a:ext cx="10515600" cy="1261884"/>
              </a:xfrm>
              <a:blipFill>
                <a:blip r:embed="rId3"/>
                <a:stretch>
                  <a:fillRect l="-1809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D5D7890-F9AC-7418-E6A0-AA7BEC9963CC}"/>
                  </a:ext>
                </a:extLst>
              </p:cNvPr>
              <p:cNvSpPr txBox="1"/>
              <p:nvPr/>
            </p:nvSpPr>
            <p:spPr>
              <a:xfrm>
                <a:off x="360000" y="2160000"/>
                <a:ext cx="8022000" cy="11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Use chi-square to cut background:</a:t>
                </a: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𝐹𝑂𝑀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1.5+</m:t>
                        </m:r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&lt;15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D5D7890-F9AC-7418-E6A0-AA7BEC996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160000"/>
                <a:ext cx="8022000" cy="1106265"/>
              </a:xfrm>
              <a:prstGeom prst="rect">
                <a:avLst/>
              </a:prstGeom>
              <a:blipFill>
                <a:blip r:embed="rId4"/>
                <a:stretch>
                  <a:fillRect l="-1108" t="-6742" b="-35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7D883F-01B8-50F8-83CC-AAEEAD9D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1634-71EF-524D-B224-DCFBFC5491FE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BE4E37-E367-D215-5999-4023A782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A4B2EE5-C7C1-CFAE-362D-F07417E5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611C61-8893-542C-34CC-A03CC6F3C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420000"/>
            <a:ext cx="3990000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DA30873-A2BE-3E1F-4BAA-B4165BD2A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420000"/>
            <a:ext cx="399086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0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A4902-5568-8F13-020A-ACD1EE88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Signal window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714CE2-A4B2-5EBA-4738-BB65408C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079-E7B7-2E43-BD60-C0EEC2D806BE}" type="datetime1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1B7124-79B3-DD60-3E83-C37A412B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Weekly Meeting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088516C-A520-55B6-F341-11661BA7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FB63-5DBD-4B06-9565-69A7A5A5724F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A4C855-429F-71D8-CA8B-F441A8E4529B}"/>
                  </a:ext>
                </a:extLst>
              </p:cNvPr>
              <p:cNvSpPr txBox="1"/>
              <p:nvPr/>
            </p:nvSpPr>
            <p:spPr>
              <a:xfrm>
                <a:off x="360001" y="1440000"/>
                <a:ext cx="8453800" cy="164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signal shape is modeled by a double Gaussian function. </a:t>
                </a:r>
              </a:p>
              <a:p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=0.54823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=0.00574</m:t>
                    </m:r>
                  </m:oMath>
                </a14:m>
                <a:endParaRPr lang="en-US" altLang="zh-CN" sz="2000" b="0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=[0.53101,0.56545]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A4C855-429F-71D8-CA8B-F441A8E4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1" y="1440000"/>
                <a:ext cx="8453800" cy="1644874"/>
              </a:xfrm>
              <a:prstGeom prst="rect">
                <a:avLst/>
              </a:prstGeom>
              <a:blipFill>
                <a:blip r:embed="rId3"/>
                <a:stretch>
                  <a:fillRect l="-1049" t="-3077"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AAAF58C1-C7BB-1D42-59DE-19E1C10AAD07}"/>
              </a:ext>
            </a:extLst>
          </p:cNvPr>
          <p:cNvGrpSpPr>
            <a:grpSpLocks noChangeAspect="1"/>
          </p:cNvGrpSpPr>
          <p:nvPr/>
        </p:nvGrpSpPr>
        <p:grpSpPr>
          <a:xfrm>
            <a:off x="3588589" y="3476350"/>
            <a:ext cx="5014822" cy="2880000"/>
            <a:chOff x="6783497" y="3657611"/>
            <a:chExt cx="4560884" cy="261930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CBAF69A-C443-26F8-1DE8-7ED289D09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497" y="3657611"/>
              <a:ext cx="4560884" cy="26193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0CDF0AC-D9D8-736F-85C2-93CC8B006775}"/>
                    </a:ext>
                  </a:extLst>
                </p:cNvPr>
                <p:cNvSpPr txBox="1"/>
                <p:nvPr/>
              </p:nvSpPr>
              <p:spPr>
                <a:xfrm>
                  <a:off x="9529810" y="3868404"/>
                  <a:ext cx="1756258" cy="1231634"/>
                </a:xfrm>
                <a:prstGeom prst="rect">
                  <a:avLst/>
                </a:prstGeom>
                <a:noFill/>
              </p:spPr>
              <p:txBody>
                <a:bodyPr wrap="square" l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1=0.5490</m:t>
                        </m:r>
                      </m:oMath>
                    </m:oMathPara>
                  </a14:m>
                  <a:endParaRPr lang="en-US" altLang="zh-CN" sz="1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2=0.5479</m:t>
                        </m:r>
                      </m:oMath>
                    </m:oMathPara>
                  </a14:m>
                  <a:endParaRPr lang="en-US" altLang="zh-CN" sz="1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1=0.0090</m:t>
                        </m:r>
                      </m:oMath>
                    </m:oMathPara>
                  </a14:m>
                  <a:endParaRPr lang="en-US" altLang="zh-CN" sz="1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2=0.0034</m:t>
                        </m:r>
                      </m:oMath>
                    </m:oMathPara>
                  </a14:m>
                  <a:endParaRPr lang="en-US" altLang="zh-CN" sz="1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=0.30347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0CDF0AC-D9D8-736F-85C2-93CC8B006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9810" y="3868404"/>
                  <a:ext cx="1756258" cy="1231634"/>
                </a:xfrm>
                <a:prstGeom prst="rect">
                  <a:avLst/>
                </a:prstGeom>
                <a:blipFill>
                  <a:blip r:embed="rId5"/>
                  <a:stretch>
                    <a:fillRect b="-59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610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14980</TotalTime>
  <Words>1929</Words>
  <Application>Microsoft Macintosh PowerPoint</Application>
  <PresentationFormat>宽屏</PresentationFormat>
  <Paragraphs>455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Last week work</vt:lpstr>
      <vt:lpstr>Search for lepton flavor violation decay from  η/η′ →μ^+ μ^+ e^- e^-  +c.c.</vt:lpstr>
      <vt:lpstr>Outline</vt:lpstr>
      <vt:lpstr>Motivation</vt:lpstr>
      <vt:lpstr>Motivation</vt:lpstr>
      <vt:lpstr>Data and Simulation</vt:lpstr>
      <vt:lpstr>Event selection</vt:lpstr>
      <vt:lpstr>η→e^+ e^+ μ^- μ^-+c.c. Further Selection</vt:lpstr>
      <vt:lpstr>Signal window</vt:lpstr>
      <vt:lpstr>Cut flow</vt:lpstr>
      <vt:lpstr>Background analysis</vt:lpstr>
      <vt:lpstr>Background analysis</vt:lpstr>
      <vt:lpstr>η′→μ^+ μ^+ e^- e^-  +c.c. Further Selection</vt:lpstr>
      <vt:lpstr>Signal window</vt:lpstr>
      <vt:lpstr>Cut flow</vt:lpstr>
      <vt:lpstr>Background analysis</vt:lpstr>
      <vt:lpstr>Systematic uncertainty</vt:lpstr>
      <vt:lpstr>Systematic uncertainty</vt:lpstr>
      <vt:lpstr>Systematic uncertainty</vt:lpstr>
      <vt:lpstr>Systematic uncertainty</vt:lpstr>
      <vt:lpstr>Systematic uncertainty</vt:lpstr>
      <vt:lpstr>Systematic uncertainty</vt:lpstr>
      <vt:lpstr>Systematic uncertainty</vt:lpstr>
      <vt:lpstr>Systematic uncertainty</vt:lpstr>
      <vt:lpstr>Result from inclusive MC</vt:lpstr>
      <vt:lpstr>Result from inclusive MC</vt:lpstr>
      <vt:lpstr>Summery and Next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YYH</dc:creator>
  <cp:lastModifiedBy>Yunhe Yang</cp:lastModifiedBy>
  <cp:revision>170</cp:revision>
  <dcterms:created xsi:type="dcterms:W3CDTF">2024-03-11T07:16:05Z</dcterms:created>
  <dcterms:modified xsi:type="dcterms:W3CDTF">2025-01-07T11:41:18Z</dcterms:modified>
</cp:coreProperties>
</file>