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6" r:id="rId3"/>
    <p:sldId id="267" r:id="rId4"/>
    <p:sldId id="268" r:id="rId5"/>
    <p:sldId id="269" r:id="rId6"/>
    <p:sldId id="270" r:id="rId7"/>
    <p:sldId id="273" r:id="rId8"/>
    <p:sldId id="275" r:id="rId9"/>
    <p:sldId id="277" r:id="rId10"/>
    <p:sldId id="276" r:id="rId11"/>
    <p:sldId id="278" r:id="rId12"/>
    <p:sldId id="279" r:id="rId13"/>
    <p:sldId id="281" r:id="rId14"/>
    <p:sldId id="282" r:id="rId15"/>
    <p:sldId id="283" r:id="rId16"/>
    <p:sldId id="284" r:id="rId17"/>
    <p:sldId id="286" r:id="rId18"/>
    <p:sldId id="287" r:id="rId19"/>
    <p:sldId id="280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>
      <p:cViewPr varScale="1">
        <p:scale>
          <a:sx n="83" d="100"/>
          <a:sy n="83" d="100"/>
        </p:scale>
        <p:origin x="39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1ABF4-0FB0-40AE-9E13-E92AB426F101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21022-D7EA-4D14-8475-696B6A66AD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7463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2752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DE8120-6C05-FA23-7615-ABCC3876A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2E1F155-3D1C-CD0E-D72D-904CF52FEF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6E1F8AF-11A2-3B0B-6AC7-F70023F2D8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DD77639-45F0-8C50-56CD-A9B550E908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6981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09E75-48FE-3A8B-44A4-C40E5727D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B74BD4A-034A-A1E9-EA03-3ED9CF8FFB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E1BBD40-BB60-BC96-706F-A96AF3C59B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1B5FDC9-0D3C-23F6-8C00-2C1BE28463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876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9F05B-E55B-65FE-C43A-CA4FDF388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86ACF63-46B1-B75B-9075-D63F692E87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9CB0347-E73A-319E-26EA-5A29BB846C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C34537B-86B7-9604-6203-5294790B8D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738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6435D-5255-801C-EDF6-D4DCFD6CE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3DC904B-844E-8018-E2DA-62C0C83327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76A90DC-C6A4-701C-DEBC-A8E4FB6126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84043B0-C817-4EEF-DC41-2BE81FFBDB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29553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131A9-5F8B-C553-41DF-88F6643A7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D99954C-BEB4-55BB-FB36-974678C22D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8134758-223D-CE32-766C-21F5F8599E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50AB832-DF3E-1868-CD79-3759709A67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91584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CF36C-9110-99EF-4C65-8B0971E6D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3161685-407B-631B-B96D-D782B74748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8231A01-ABFD-D005-8252-550AB9DB80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D62B53-64D8-8A5D-7B93-88F11836BD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163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DACF4-21C9-4BD1-9647-DB9508309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E171E9E-DEB5-2BAD-2D7C-9606739F38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09BC68E-3089-BD69-1F3E-AAD8B3C284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190E8CF-D037-D3FB-A05A-C12B9E362E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9536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F341D1-D97A-79FE-23A2-C8A932CC9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2739B64-C829-55CB-F359-1A088B32AC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B87922D-C578-F42D-09CA-DD711D2556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DEEF12B-3A58-95D1-E6C4-996B0F532E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78670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0B158-9762-CB44-2C17-F3B03F76C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90C2917-3A4C-9DF4-431B-245EE04DEF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30B859A-587A-F7CA-388C-312C133710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4809D45-3211-6750-4E51-F49ED1AEE9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911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2EBB5-CEF2-0021-5569-6D7173212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77B5AC2-40C8-A188-49E3-D0FDD5579F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5D568FA-5E43-A671-3480-14DCEDAE03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34ABCFD-65CF-19FE-C5FB-C441673C86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287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1AF84-C2BA-6A5C-09BD-18291AB6E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00F6058-5015-A690-F3E3-9A6524B5D4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59F54F9-D55D-2479-FC3D-9BE256629F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F34D94E-CF97-59E5-2B2E-EF6F5092D0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6649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D9B304-A860-09EB-E157-C4A4A610B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5E00389-8A52-85CE-655B-99CD528643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9AA1BE2-9B31-DC4F-5994-B180866DA1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8A2FE7-6C81-AAB6-4579-7901870E9E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063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DFDD8-8DE5-F9CB-86C3-48502B580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FFD1321-CA7D-0C07-CF92-D35E905760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3ACA147-BC9A-4EF8-CD6B-EAE1B51811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DDE164A-0126-12C3-A503-0261932E29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9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729D9-8317-D6E2-E838-CCF6B0F05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5AD5E64-0516-AD8C-89A2-6354D706FB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138CF0E-27E7-1575-85CC-45182558B0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DB74452-1B64-15AF-5559-F0C28114DE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4180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1C3A9-A83E-4FB0-D006-57D26662C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10ABB1A-05B0-A2A3-AADF-DD45200EEB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1FF96FA-D158-009B-242D-52938C04A5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57FE069-8465-6AAE-7705-C1510978BA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476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B3463-94CA-FD49-6825-A0E4CFB90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C9E9104-0C98-A87D-BBF6-866DB856B1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506C84C-6FEB-1A44-F1CB-9DAD2A20F1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A5D11F-864B-AC53-F8D7-B46FC0C89F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8320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1173C-01E6-EA2A-62C2-B25F267A2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301CEA3-8B27-8606-F7E7-C40BAAB09F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7A5F687-F5BD-5155-2B15-AB4B80786D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5B3F7E4-58F8-59A1-C2DA-A9AFF6BC7D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0330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4A3A7B-D88D-4085-A60A-B3438D442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3C9ACDF-E6E7-5B1F-F01F-CADBAEF91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CFB8B2-FBCA-0BEE-35EA-360FBDB74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D740C0-CD3F-8B81-C69B-370AB38C8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CCC8A1-5AE9-0B4F-11B8-B2A9CA02B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223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FD4CDE-F41A-275C-5E06-255DE8200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F271BE0-A757-B2F0-7AB2-0AF1F9C48A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FC0254-E739-0C2D-3E00-2E0A4660C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3A7E86-5E99-9123-5153-C21C30AAB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6D1505-E975-7D14-6D45-FBAF0B916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0859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109C534-B8E5-F145-BB05-7CA0EFFE77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02B6C65-39A1-06E0-CF4E-B71E3AC84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9EFA9C-E010-2524-C73A-451D45A04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B0D9C0-63A8-0858-581E-1C0FF39B2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9712619-E553-52B7-8A17-DFC457B32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8909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2CEC22-BF55-4068-8577-6C5E409C4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2CFC2A6-D172-D467-6E2D-A68BDEC35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D12BC0-01E0-4054-5D93-6337D1E4D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7D74DA-EA65-E3A4-0B5C-B4C5A04A6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931BCB7-3291-3D5E-D9D0-A485EB202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9616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D90926-7A02-6E36-4C1B-6716CB0B1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35845E-F033-F5AA-BE78-F561E9BDA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140A07-3B28-269F-34E7-B32A97451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4BEF07-0E52-0181-4804-53127CB9B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F73B167-6172-2939-C210-DBA66A9D6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692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6C0425-8291-EA2C-39FD-7C77E2199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8387A0-7928-0B6A-0B0C-2744583837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D7775CA-6C95-11DF-0693-B28D11BAB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AC6AD5E-9C93-A85B-B189-6579260FA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0C9A253-CC3E-33F9-F0E0-478AA561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1515010-0F3E-A4B9-6175-57900D3C3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9066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AFF07E-3A4C-7EBD-C7CE-4EEBB34AC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8BBA670-CC96-ADB1-47F6-68040F168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5082342-9FEB-A490-F456-90EEC49EA7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2C33E46-DEBF-B242-87EC-5F9661FE63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DA325CE-C180-7B69-BD58-C735FA48C9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6F5FA11-6CF3-4F7A-D031-09379F33F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2C6F4FC-90FE-DE7D-3EF6-33203E806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B12E685-E96A-5904-F4CA-CFE655700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090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F5AC53-3FFD-B2FA-72D6-AB754C692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28E7EAF-5E18-9F58-894B-19C28EC84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BEE838F-8BC2-8D91-1E88-61E71005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C438F78-C1A6-324A-277D-B41A95148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155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E9A2BD2-BA69-9B8E-D9C6-2BF7FC133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4B6F64B-3A82-24BE-B3F5-D04FD74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17B338C-CFEC-0C2D-ED28-74C2FF57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4852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84A2D6-CD1A-F8E2-FD99-83F28DF6F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296469-FB15-30BC-DF22-F9BFA7261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B5A38A1-B0F8-3E26-D92B-4BDED1C0E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708D89C-800C-E7F2-2E3F-9D2060F3D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9A1BB9E-B01E-C037-05C6-F7449E9A2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3C836C0-3679-640B-66D7-316E7E539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7339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C64FD7-69C4-1D0F-E959-513B0C7B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EBF9ACA-79F8-944F-632C-C91E8F5A58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B23C34D-CB81-EF47-77F3-3C15DDB0B1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C599771-E19F-7CD1-74E8-7CE9CD997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8F686BD-5409-484C-C112-403B023C6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243ACD0-E906-3031-DC2B-5040549F6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20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C14EDA1-7544-7511-57F3-2BC69A977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7C67564-C6EC-3251-5CA1-5E3A5092D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544F4A-A6BB-DE21-9B13-2E1CB641A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2EE3E-70C1-48FA-AD55-C38F0E719E98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E6BAFA-2B5F-7228-42A2-B0F58A52A9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50E6993-00BE-D3FB-B379-56FB4A6EEA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496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1.tmp"/><Relationship Id="rId4" Type="http://schemas.openxmlformats.org/officeDocument/2006/relationships/image" Target="../media/image10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mp"/><Relationship Id="rId3" Type="http://schemas.openxmlformats.org/officeDocument/2006/relationships/image" Target="../media/image13.tmp"/><Relationship Id="rId7" Type="http://schemas.openxmlformats.org/officeDocument/2006/relationships/image" Target="../media/image17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tmp"/><Relationship Id="rId5" Type="http://schemas.openxmlformats.org/officeDocument/2006/relationships/image" Target="../media/image15.tmp"/><Relationship Id="rId4" Type="http://schemas.openxmlformats.org/officeDocument/2006/relationships/image" Target="../media/image14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tmp"/><Relationship Id="rId5" Type="http://schemas.openxmlformats.org/officeDocument/2006/relationships/image" Target="../media/image21.tmp"/><Relationship Id="rId4" Type="http://schemas.openxmlformats.org/officeDocument/2006/relationships/image" Target="../media/image20.tm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tmp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0" Type="http://schemas.openxmlformats.org/officeDocument/2006/relationships/image" Target="../media/image25.tmp"/><Relationship Id="rId4" Type="http://schemas.openxmlformats.org/officeDocument/2006/relationships/image" Target="../media/image24.tmp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tmp"/><Relationship Id="rId5" Type="http://schemas.openxmlformats.org/officeDocument/2006/relationships/image" Target="../media/image28.tmp"/><Relationship Id="rId4" Type="http://schemas.openxmlformats.org/officeDocument/2006/relationships/image" Target="../media/image27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tmp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tmp"/><Relationship Id="rId4" Type="http://schemas.openxmlformats.org/officeDocument/2006/relationships/image" Target="../media/image3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8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A200AAEF-D33A-C653-6C13-C06B772D4A3E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570719" y="1357494"/>
                <a:ext cx="11050561" cy="1655762"/>
              </a:xfrm>
            </p:spPr>
            <p:txBody>
              <a:bodyPr anchor="ctr" anchorCtr="0">
                <a:normAutofit fontScale="90000"/>
              </a:bodyPr>
              <a:lstStyle/>
              <a:p>
                <a:r>
                  <a:rPr lang="en-US" altLang="zh-CN" dirty="0">
                    <a:solidFill>
                      <a:schemeClr val="accent5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Study of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3686</m:t>
                        </m:r>
                      </m:e>
                    </m:d>
                    <m:r>
                      <a:rPr lang="en-US" altLang="zh-CN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altLang="zh-CN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altLang="zh-CN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</m:acc>
                    <m:r>
                      <a:rPr lang="zh-CN" altLang="en-US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zh-CN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zh-CN" altLang="en-US" dirty="0">
                  <a:solidFill>
                    <a:schemeClr val="accent5">
                      <a:lumMod val="75000"/>
                    </a:schemeClr>
                  </a:solidFill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A200AAEF-D33A-C653-6C13-C06B772D4A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570719" y="1357494"/>
                <a:ext cx="11050561" cy="16557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副标题 2">
            <a:extLst>
              <a:ext uri="{FF2B5EF4-FFF2-40B4-BE49-F238E27FC236}">
                <a16:creationId xmlns:a16="http://schemas.microsoft.com/office/drawing/2014/main" id="{D5D5C3D1-B1F1-30E8-1FF4-FAE3112630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7359" y="3049199"/>
            <a:ext cx="10097280" cy="2580736"/>
          </a:xfrm>
        </p:spPr>
        <p:txBody>
          <a:bodyPr anchor="ctr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3200" b="1" dirty="0"/>
              <a:t>Zhuang Xinyu</a:t>
            </a:r>
          </a:p>
          <a:p>
            <a:pPr>
              <a:lnSpc>
                <a:spcPct val="100000"/>
              </a:lnSpc>
            </a:pPr>
            <a:r>
              <a:rPr lang="en-US" altLang="zh-CN" sz="3200" b="1" dirty="0"/>
              <a:t>Nankai University</a:t>
            </a:r>
          </a:p>
          <a:p>
            <a:pPr>
              <a:lnSpc>
                <a:spcPct val="100000"/>
              </a:lnSpc>
            </a:pPr>
            <a:r>
              <a:rPr lang="en-US" altLang="zh-CN" sz="3200" b="1" dirty="0"/>
              <a:t>2024.12.10</a:t>
            </a:r>
          </a:p>
        </p:txBody>
      </p:sp>
    </p:spTree>
    <p:extLst>
      <p:ext uri="{BB962C8B-B14F-4D97-AF65-F5344CB8AC3E}">
        <p14:creationId xmlns:p14="http://schemas.microsoft.com/office/powerpoint/2010/main" val="845732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56743-7E66-8867-45FD-E41503D08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51171F-14E8-D571-4227-E2961A2E2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Other Event Selection Criteria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DA40891-37BB-9FA4-CF24-85C42F60E4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09" y="1674112"/>
            <a:ext cx="3823591" cy="274464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18257AB-DD46-F68C-68FF-47654C84E9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539" y="1674113"/>
            <a:ext cx="3905163" cy="280559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106A35D-F04A-6B2C-9583-DB134EC4E2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441" y="1471016"/>
            <a:ext cx="3054559" cy="29477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EDF86D1-C12D-9FDC-95B3-7CF9270DE038}"/>
                  </a:ext>
                </a:extLst>
              </p:cNvPr>
              <p:cNvSpPr txBox="1"/>
              <p:nvPr/>
            </p:nvSpPr>
            <p:spPr>
              <a:xfrm>
                <a:off x="1437736" y="4767304"/>
                <a:ext cx="98513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peaking contribution from the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2800" b="1" i="1" smtClean="0"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</m:acc>
                  </m:oMath>
                </a14:m>
                <a:r>
                  <a:rPr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sideband can be neglected.</a:t>
                </a:r>
                <a:endPara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EDF86D1-C12D-9FDC-95B3-7CF9270DE0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736" y="4767304"/>
                <a:ext cx="9851366" cy="523220"/>
              </a:xfrm>
              <a:prstGeom prst="rect">
                <a:avLst/>
              </a:prstGeom>
              <a:blipFill>
                <a:blip r:embed="rId6"/>
                <a:stretch>
                  <a:fillRect l="-1300" t="-11628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5852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FD137-A35E-E452-94C1-04B67C73D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392262-C2AC-549A-B860-DBCEFB3AE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Topology Analysis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6B4B962-18BB-1E24-79E7-36FF2E5AF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90" y="1093972"/>
            <a:ext cx="9011826" cy="5395366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2B894D0F-3C6D-507E-305E-2BB39EFCCE2D}"/>
              </a:ext>
            </a:extLst>
          </p:cNvPr>
          <p:cNvSpPr/>
          <p:nvPr/>
        </p:nvSpPr>
        <p:spPr>
          <a:xfrm>
            <a:off x="1719799" y="2095248"/>
            <a:ext cx="8477880" cy="1756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121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656F0-74D5-7B5E-5395-3F72FFCE0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DACB8A9-078A-02E2-6924-81C59D385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27" y="1047624"/>
            <a:ext cx="3675102" cy="268869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6D0DE16-ED7B-87E5-DE60-94EDDE3AB3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45" y="3945242"/>
            <a:ext cx="3669720" cy="258878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63A5EAA-6B71-0158-84EC-320C1C2088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329" y="1114267"/>
            <a:ext cx="3800446" cy="262205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CC8E960-BA21-B1D7-BA9C-89AC80B1F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565" y="1146925"/>
            <a:ext cx="3870688" cy="267663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202D259-209A-DAD0-7357-9D28BB8A3F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565" y="3856213"/>
            <a:ext cx="3820101" cy="2676631"/>
          </a:xfrm>
          <a:prstGeom prst="rect">
            <a:avLst/>
          </a:prstGeom>
        </p:spPr>
      </p:pic>
      <p:sp>
        <p:nvSpPr>
          <p:cNvPr id="19" name="标题 1">
            <a:extLst>
              <a:ext uri="{FF2B5EF4-FFF2-40B4-BE49-F238E27FC236}">
                <a16:creationId xmlns:a16="http://schemas.microsoft.com/office/drawing/2014/main" id="{220A2BE5-C89F-8F56-935F-ACC1F1DEE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2-body Combinations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110D0A5E-88DA-D8C8-8F32-FE99F7E9F1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565" y="3935040"/>
            <a:ext cx="3789000" cy="260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22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8E6547-4FB5-80DC-77FD-AC6421F0E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">
            <a:extLst>
              <a:ext uri="{FF2B5EF4-FFF2-40B4-BE49-F238E27FC236}">
                <a16:creationId xmlns:a16="http://schemas.microsoft.com/office/drawing/2014/main" id="{9244E9D4-1BC5-AF2E-1AB7-66B320DF0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Continuum Background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07CF6C7-8745-4785-44A5-CA303E82DE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9" y="1240784"/>
            <a:ext cx="3339803" cy="249414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0D8D094-F7CE-6C08-A199-3FA8BBD70A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028" y="1260175"/>
            <a:ext cx="3393793" cy="254014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0B783489-940A-69EC-E0CE-143CF9543472}"/>
              </a:ext>
            </a:extLst>
          </p:cNvPr>
          <p:cNvSpPr txBox="1"/>
          <p:nvPr/>
        </p:nvSpPr>
        <p:spPr>
          <a:xfrm>
            <a:off x="8368877" y="1798522"/>
            <a:ext cx="382312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background contribution from the CM energy at 3.65 GeV is neglected. </a:t>
            </a:r>
            <a:endParaRPr lang="en-US" altLang="zh-CN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Further consideration will be given to the background </a:t>
            </a:r>
            <a:endParaRPr lang="en-US" altLang="zh-CN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contribution from the data at CM energy of 3.773 GeV.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20B1D3A-E451-C1C9-A9EF-51668F781C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" b="1"/>
          <a:stretch/>
        </p:blipFill>
        <p:spPr>
          <a:xfrm>
            <a:off x="783869" y="3872957"/>
            <a:ext cx="3406453" cy="245175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FE63159-B886-E2F6-7113-2F98FED9A5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368" y="3800315"/>
            <a:ext cx="3499315" cy="255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82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95A89-0A4F-9A51-F7E3-19DD22391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">
            <a:extLst>
              <a:ext uri="{FF2B5EF4-FFF2-40B4-BE49-F238E27FC236}">
                <a16:creationId xmlns:a16="http://schemas.microsoft.com/office/drawing/2014/main" id="{A3376D11-6BB9-A373-5E27-56504E95E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Potential excited states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A1F5BBF-4279-CB99-DA32-3104A66FC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88" y="1814445"/>
            <a:ext cx="3963975" cy="283932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1BB087B-5C3D-8B16-BB1A-084673FC62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861" y="1814445"/>
            <a:ext cx="3984252" cy="28393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2CE261A-B391-41BE-7D79-F8A4351145EE}"/>
                  </a:ext>
                </a:extLst>
              </p:cNvPr>
              <p:cNvSpPr txBox="1"/>
              <p:nvPr/>
            </p:nvSpPr>
            <p:spPr>
              <a:xfrm>
                <a:off x="838200" y="5044339"/>
                <a:ext cx="2988958" cy="881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zh-CN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𝜦</m:t>
                      </m:r>
                      <m:d>
                        <m:d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𝟏𝟓𝟐𝟎</m:t>
                          </m:r>
                        </m:e>
                      </m:d>
                    </m:oMath>
                  </m:oMathPara>
                </a14:m>
                <a:endParaRPr lang="en-US" altLang="zh-CN" b="1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b="1" dirty="0"/>
                  <a:t>Mass window:(1.477, 1.564) </a:t>
                </a:r>
                <a:endParaRPr lang="zh-CN" altLang="en-US" b="1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2CE261A-B391-41BE-7D79-F8A435114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044339"/>
                <a:ext cx="2988958" cy="881139"/>
              </a:xfrm>
              <a:prstGeom prst="rect">
                <a:avLst/>
              </a:prstGeom>
              <a:blipFill>
                <a:blip r:embed="rId6"/>
                <a:stretch>
                  <a:fillRect l="-1837" r="-3673" b="-9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167AF88-8A9E-685A-D4C2-2083B7EE39FC}"/>
                  </a:ext>
                </a:extLst>
              </p:cNvPr>
              <p:cNvSpPr txBox="1"/>
              <p:nvPr/>
            </p:nvSpPr>
            <p:spPr>
              <a:xfrm>
                <a:off x="4739034" y="5044339"/>
                <a:ext cx="2988958" cy="881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zh-CN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𝜦</m:t>
                      </m:r>
                      <m:d>
                        <m:d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𝟏𝟔𝟕𝟎</m:t>
                          </m:r>
                        </m:e>
                      </m:d>
                    </m:oMath>
                  </m:oMathPara>
                </a14:m>
                <a:endParaRPr lang="en-US" altLang="zh-CN" b="1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b="1" dirty="0"/>
                  <a:t>Mass window:(1.575, 1.764) </a:t>
                </a:r>
                <a:endParaRPr lang="zh-CN" altLang="en-US" b="1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167AF88-8A9E-685A-D4C2-2083B7EE3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034" y="5044339"/>
                <a:ext cx="2988958" cy="881139"/>
              </a:xfrm>
              <a:prstGeom prst="rect">
                <a:avLst/>
              </a:prstGeom>
              <a:blipFill>
                <a:blip r:embed="rId7"/>
                <a:stretch>
                  <a:fillRect l="-1629" r="-5499" b="-9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425C790-8E6E-F9A8-01E0-F521D41E1805}"/>
                  </a:ext>
                </a:extLst>
              </p:cNvPr>
              <p:cNvSpPr txBox="1"/>
              <p:nvPr/>
            </p:nvSpPr>
            <p:spPr>
              <a:xfrm>
                <a:off x="8717582" y="5003371"/>
                <a:ext cx="2988958" cy="881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zh-CN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𝜦</m:t>
                      </m:r>
                      <m:d>
                        <m:d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𝟏𝟔𝟗𝟎</m:t>
                          </m:r>
                        </m:e>
                      </m:d>
                    </m:oMath>
                  </m:oMathPara>
                </a14:m>
                <a:endParaRPr lang="en-US" altLang="zh-CN" b="1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b="1" dirty="0"/>
                  <a:t>Mass window:(1.643, 1.731) </a:t>
                </a:r>
                <a:endParaRPr lang="zh-CN" altLang="en-US" b="1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425C790-8E6E-F9A8-01E0-F521D41E1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7582" y="5003371"/>
                <a:ext cx="2988958" cy="881139"/>
              </a:xfrm>
              <a:prstGeom prst="rect">
                <a:avLst/>
              </a:prstGeom>
              <a:blipFill>
                <a:blip r:embed="rId8"/>
                <a:stretch>
                  <a:fillRect l="-1633" r="-5714" b="-104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DDBA4A4-40BC-ED4E-7EBC-2ED16DE37E67}"/>
                  </a:ext>
                </a:extLst>
              </p:cNvPr>
              <p:cNvSpPr txBox="1"/>
              <p:nvPr/>
            </p:nvSpPr>
            <p:spPr>
              <a:xfrm>
                <a:off x="9588723" y="4439053"/>
                <a:ext cx="623338" cy="11798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1" i="1" smtClean="0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altLang="zh-CN" sz="1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sz="1400" b="1" i="1" smtClean="0">
                          <a:latin typeface="Cambria Math" panose="02040503050406030204" pitchFamily="18" charset="0"/>
                        </a:rPr>
                        <m:t>𝜼</m:t>
                      </m:r>
                      <m:r>
                        <a:rPr lang="el-GR" altLang="zh-CN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𝜦</m:t>
                      </m:r>
                      <m:r>
                        <a:rPr lang="en-US" altLang="zh-CN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400" b="1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DDBA4A4-40BC-ED4E-7EBC-2ED16DE37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723" y="4439053"/>
                <a:ext cx="623338" cy="117981"/>
              </a:xfrm>
              <a:prstGeom prst="rect">
                <a:avLst/>
              </a:prstGeom>
              <a:blipFill>
                <a:blip r:embed="rId9"/>
                <a:stretch>
                  <a:fillRect t="-80000" r="-12745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94C7DE41-8694-E739-0841-71D35882ED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797" y="1813661"/>
            <a:ext cx="3981042" cy="283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15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F7746-090C-A30A-73AF-574B414C8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">
            <a:extLst>
              <a:ext uri="{FF2B5EF4-FFF2-40B4-BE49-F238E27FC236}">
                <a16:creationId xmlns:a16="http://schemas.microsoft.com/office/drawing/2014/main" id="{56B7068C-9D6F-55A2-BBC6-3D9F97AC8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Potential excited states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D157880-64FA-7F16-F03B-A459D1922F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60" y="1121107"/>
            <a:ext cx="3610477" cy="34993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11E9747-B287-9BD8-2797-5388F44C69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465" y="1121107"/>
            <a:ext cx="3610286" cy="349933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EE1898B-55CE-6324-DECF-0B82CC6C6F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688" y="1121107"/>
            <a:ext cx="3656026" cy="349933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1EE7CB3-52C7-BD60-F55A-B5F9293786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845" y="4620446"/>
            <a:ext cx="2124090" cy="2062177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4EA14433-CE69-A224-1E6D-1BF0135FA6EB}"/>
              </a:ext>
            </a:extLst>
          </p:cNvPr>
          <p:cNvSpPr/>
          <p:nvPr/>
        </p:nvSpPr>
        <p:spPr>
          <a:xfrm>
            <a:off x="9707593" y="3255034"/>
            <a:ext cx="586596" cy="5693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9AC86CE1-2913-A851-446F-F0B9F29393CD}"/>
              </a:ext>
            </a:extLst>
          </p:cNvPr>
          <p:cNvCxnSpPr>
            <a:cxnSpLocks/>
          </p:cNvCxnSpPr>
          <p:nvPr/>
        </p:nvCxnSpPr>
        <p:spPr>
          <a:xfrm flipH="1">
            <a:off x="9270521" y="3824377"/>
            <a:ext cx="437072" cy="109268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7AA44604-BE0B-6E4A-5EF3-4E0116AE2588}"/>
              </a:ext>
            </a:extLst>
          </p:cNvPr>
          <p:cNvCxnSpPr>
            <a:cxnSpLocks/>
          </p:cNvCxnSpPr>
          <p:nvPr/>
        </p:nvCxnSpPr>
        <p:spPr>
          <a:xfrm>
            <a:off x="10294189" y="3824377"/>
            <a:ext cx="517585" cy="109268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F2658068-BBF9-C2BB-BF82-66EB4FB6B0CD}"/>
              </a:ext>
            </a:extLst>
          </p:cNvPr>
          <p:cNvSpPr/>
          <p:nvPr/>
        </p:nvSpPr>
        <p:spPr>
          <a:xfrm>
            <a:off x="9782355" y="5095336"/>
            <a:ext cx="511834" cy="52333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4283A30-CCE7-48C7-D42E-4A6B2406B3EA}"/>
              </a:ext>
            </a:extLst>
          </p:cNvPr>
          <p:cNvSpPr/>
          <p:nvPr/>
        </p:nvSpPr>
        <p:spPr>
          <a:xfrm>
            <a:off x="9782355" y="5713126"/>
            <a:ext cx="511834" cy="52333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5D863116-AECD-BC3F-D9B4-2783E275E468}"/>
              </a:ext>
            </a:extLst>
          </p:cNvPr>
          <p:cNvCxnSpPr>
            <a:stCxn id="17" idx="1"/>
          </p:cNvCxnSpPr>
          <p:nvPr/>
        </p:nvCxnSpPr>
        <p:spPr>
          <a:xfrm flipH="1">
            <a:off x="8465389" y="5974794"/>
            <a:ext cx="1316966" cy="14421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529B0402-73F6-BFFA-CE91-FDFB96BD588B}"/>
              </a:ext>
            </a:extLst>
          </p:cNvPr>
          <p:cNvCxnSpPr>
            <a:stCxn id="16" idx="1"/>
          </p:cNvCxnSpPr>
          <p:nvPr/>
        </p:nvCxnSpPr>
        <p:spPr>
          <a:xfrm flipH="1" flipV="1">
            <a:off x="8465389" y="5216106"/>
            <a:ext cx="1316966" cy="14089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3DD6A956-6613-06C2-D3EA-D90EA0EA0C23}"/>
              </a:ext>
            </a:extLst>
          </p:cNvPr>
          <p:cNvSpPr txBox="1"/>
          <p:nvPr/>
        </p:nvSpPr>
        <p:spPr>
          <a:xfrm>
            <a:off x="8095688" y="5016051"/>
            <a:ext cx="333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?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51420AAD-9818-7538-4F47-385DC3EE28D4}"/>
                  </a:ext>
                </a:extLst>
              </p:cNvPr>
              <p:cNvSpPr txBox="1"/>
              <p:nvPr/>
            </p:nvSpPr>
            <p:spPr>
              <a:xfrm>
                <a:off x="6613584" y="5934049"/>
                <a:ext cx="1788544" cy="369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CN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r>
                        <a:rPr lang="en-US" altLang="zh-CN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(1670)</m:t>
                      </m:r>
                      <m:acc>
                        <m:accPr>
                          <m:chr m:val="̅"/>
                          <m:ctrlPr>
                            <a:rPr lang="en-US" altLang="zh-CN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altLang="zh-CN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</m:acc>
                      <m:r>
                        <a:rPr lang="en-US" altLang="zh-CN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(1690)</m:t>
                      </m:r>
                    </m:oMath>
                  </m:oMathPara>
                </a14:m>
                <a:endParaRPr lang="zh-CN" alt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51420AAD-9818-7538-4F47-385DC3EE28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584" y="5934049"/>
                <a:ext cx="1788544" cy="369909"/>
              </a:xfrm>
              <a:prstGeom prst="rect">
                <a:avLst/>
              </a:prstGeom>
              <a:blipFill>
                <a:blip r:embed="rId7"/>
                <a:stretch>
                  <a:fillRect r="-5119"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6223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D5629-A9CE-5098-9F3D-80DBC2F90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">
            <a:extLst>
              <a:ext uri="{FF2B5EF4-FFF2-40B4-BE49-F238E27FC236}">
                <a16:creationId xmlns:a16="http://schemas.microsoft.com/office/drawing/2014/main" id="{B9D1A874-BF36-7271-08E8-5922A6292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Potential excited states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F674679-4050-029F-C5FB-08D5C1832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41" y="1491778"/>
            <a:ext cx="5709225" cy="409756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6E7531A-C2ED-05EA-B5A0-406507D1DC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295" y="1542570"/>
            <a:ext cx="5531415" cy="404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63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6E46B-82E4-8D59-6BBE-A1979E195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">
            <a:extLst>
              <a:ext uri="{FF2B5EF4-FFF2-40B4-BE49-F238E27FC236}">
                <a16:creationId xmlns:a16="http://schemas.microsoft.com/office/drawing/2014/main" id="{C52A861D-D727-DF65-1FCD-B8E8E6F89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Signal yields extraction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647C85E-D4E4-84F0-4295-F32F776C8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550" y="1214727"/>
            <a:ext cx="9364450" cy="237821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B1553CD-D50D-6069-9A65-8AD34DA87D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550" y="3725374"/>
            <a:ext cx="9364450" cy="23862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E94CF21-8BDC-E0E0-6238-D39DA3268918}"/>
                  </a:ext>
                </a:extLst>
              </p:cNvPr>
              <p:cNvSpPr txBox="1"/>
              <p:nvPr/>
            </p:nvSpPr>
            <p:spPr>
              <a:xfrm>
                <a:off x="459119" y="2057284"/>
                <a:ext cx="2254369" cy="505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𝑝𝐾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e>
                          </m:acc>
                          <m:r>
                            <a:rPr lang="zh-CN" altLang="en-US" sz="240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𝑝𝐾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E94CF21-8BDC-E0E0-6238-D39DA3268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19" y="2057284"/>
                <a:ext cx="2254369" cy="505010"/>
              </a:xfrm>
              <a:prstGeom prst="rect">
                <a:avLst/>
              </a:prstGeom>
              <a:blipFill>
                <a:blip r:embed="rId5"/>
                <a:stretch>
                  <a:fillRect l="-541" b="-72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55C84E3-1A8F-5AA1-747B-F7CA1C6DCFC3}"/>
                  </a:ext>
                </a:extLst>
              </p:cNvPr>
              <p:cNvSpPr txBox="1"/>
              <p:nvPr/>
            </p:nvSpPr>
            <p:spPr>
              <a:xfrm>
                <a:off x="699701" y="4413498"/>
                <a:ext cx="1773204" cy="505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𝑝𝐾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e>
                          </m:acc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𝜂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55C84E3-1A8F-5AA1-747B-F7CA1C6DC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01" y="4413498"/>
                <a:ext cx="1773204" cy="505010"/>
              </a:xfrm>
              <a:prstGeom prst="rect">
                <a:avLst/>
              </a:prstGeom>
              <a:blipFill>
                <a:blip r:embed="rId6"/>
                <a:stretch>
                  <a:fillRect r="-5842" b="-60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0873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2D44F7-03D8-57E3-98E8-CC3932694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">
            <a:extLst>
              <a:ext uri="{FF2B5EF4-FFF2-40B4-BE49-F238E27FC236}">
                <a16:creationId xmlns:a16="http://schemas.microsoft.com/office/drawing/2014/main" id="{004C554F-D317-A062-591C-6198C9935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Signal yields extraction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表格 1">
                <a:extLst>
                  <a:ext uri="{FF2B5EF4-FFF2-40B4-BE49-F238E27FC236}">
                    <a16:creationId xmlns:a16="http://schemas.microsoft.com/office/drawing/2014/main" id="{267E363C-1505-0A26-EFC8-36164360187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2276413"/>
                  </p:ext>
                </p:extLst>
              </p:nvPr>
            </p:nvGraphicFramePr>
            <p:xfrm>
              <a:off x="0" y="1224951"/>
              <a:ext cx="12191998" cy="568594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112850">
                      <a:extLst>
                        <a:ext uri="{9D8B030D-6E8A-4147-A177-3AD203B41FA5}">
                          <a16:colId xmlns:a16="http://schemas.microsoft.com/office/drawing/2014/main" val="232055346"/>
                        </a:ext>
                      </a:extLst>
                    </a:gridCol>
                    <a:gridCol w="2269787">
                      <a:extLst>
                        <a:ext uri="{9D8B030D-6E8A-4147-A177-3AD203B41FA5}">
                          <a16:colId xmlns:a16="http://schemas.microsoft.com/office/drawing/2014/main" val="61907800"/>
                        </a:ext>
                      </a:extLst>
                    </a:gridCol>
                    <a:gridCol w="2269787">
                      <a:extLst>
                        <a:ext uri="{9D8B030D-6E8A-4147-A177-3AD203B41FA5}">
                          <a16:colId xmlns:a16="http://schemas.microsoft.com/office/drawing/2014/main" val="878242014"/>
                        </a:ext>
                      </a:extLst>
                    </a:gridCol>
                    <a:gridCol w="2269787">
                      <a:extLst>
                        <a:ext uri="{9D8B030D-6E8A-4147-A177-3AD203B41FA5}">
                          <a16:colId xmlns:a16="http://schemas.microsoft.com/office/drawing/2014/main" val="2573448035"/>
                        </a:ext>
                      </a:extLst>
                    </a:gridCol>
                    <a:gridCol w="2269787">
                      <a:extLst>
                        <a:ext uri="{9D8B030D-6E8A-4147-A177-3AD203B41FA5}">
                          <a16:colId xmlns:a16="http://schemas.microsoft.com/office/drawing/2014/main" val="1316745076"/>
                        </a:ext>
                      </a:extLst>
                    </a:gridCol>
                  </a:tblGrid>
                  <a:tr h="761359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kern="1200" dirty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+mn-cs"/>
                            </a:rPr>
                            <a:t>Decay mode</a:t>
                          </a:r>
                          <a:endParaRPr lang="zh-CN" altLang="en-US" sz="2000" kern="12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200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altLang="zh-CN" sz="2000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𝑠𝑖𝑔</m:t>
                                    </m:r>
                                  </m:sub>
                                  <m:sup>
                                    <m:r>
                                      <a:rPr lang="en-US" altLang="zh-CN" sz="2000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𝑜𝑏𝑠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en-US" sz="200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sz="1800" i="1" kern="1200" dirty="0">
                            <a:solidFill>
                              <a:srgbClr val="6B1654"/>
                            </a:solidFill>
                            <a:latin typeface="Cambria Math" panose="02040503050406030204" pitchFamily="18" charset="0"/>
                            <a:cs typeface="+mn-cs"/>
                          </a:endParaRPr>
                        </a:p>
                      </a:txBody>
                      <a:tcP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sz="160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sz="1800" i="1" kern="1200" dirty="0">
                            <a:solidFill>
                              <a:srgbClr val="6B1654"/>
                            </a:solidFill>
                            <a:latin typeface="Cambria Math" panose="02040503050406030204" pitchFamily="18" charset="0"/>
                            <a:cs typeface="+mn-cs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07726969"/>
                      </a:ext>
                    </a:extLst>
                  </a:tr>
                  <a:tr h="1117788">
                    <a:tc vMerge="1">
                      <a:txBody>
                        <a:bodyPr/>
                        <a:lstStyle/>
                        <a:p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20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sym typeface="+mn-lt"/>
                                  </a:rPr>
                                  <m:t>3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20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sym typeface="+mn-lt"/>
                                  </a:rPr>
                                  <m:t>D</m:t>
                                </m:r>
                              </m:oMath>
                            </m:oMathPara>
                          </a14:m>
                          <a:endParaRPr kumimoji="0" lang="en-US" altLang="zh-CN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+mn-lt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20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sym typeface="+mn-lt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𝑝𝐾</m:t>
                                    </m:r>
                                  </m:sub>
                                </m:s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altLang="zh-CN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Λ</m:t>
                                        </m:r>
                                      </m:e>
                                    </m:acc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sub>
                                </m:s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zh-C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altLang="zh-CN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Λ</m:t>
                                        </m:r>
                                      </m:e>
                                    </m:acc>
                                    <m:r>
                                      <a:rPr lang="zh-CN" altLang="en-US" sz="2000" i="1" smtClean="0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𝑝𝐾</m:t>
                                    </m:r>
                                  </m:sub>
                                </m:s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200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20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sym typeface="+mn-lt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20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sym typeface="+mn-lt"/>
                                  </a:rPr>
                                  <m:t>D</m:t>
                                </m:r>
                              </m:oMath>
                            </m:oMathPara>
                          </a14:m>
                          <a:endParaRPr kumimoji="0" lang="en-US" altLang="zh-CN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+mn-lt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20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sym typeface="+mn-lt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𝑝𝐾</m:t>
                                    </m:r>
                                  </m:sub>
                                </m:s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altLang="zh-CN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Λ</m:t>
                                        </m:r>
                                      </m:e>
                                    </m:acc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sub>
                                </m:s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200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cs"/>
                          </a:endParaRPr>
                        </a:p>
                        <a:p>
                          <a:pPr algn="ctr"/>
                          <a:endParaRPr lang="zh-CN" altLang="en-US" sz="200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20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sym typeface="+mn-lt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20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sym typeface="+mn-lt"/>
                                  </a:rPr>
                                  <m:t>D</m:t>
                                </m:r>
                              </m:oMath>
                            </m:oMathPara>
                          </a14:m>
                          <a:endParaRPr kumimoji="0" lang="en-US" altLang="zh-CN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+mn-lt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20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sym typeface="+mn-lt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𝑝𝐾</m:t>
                                    </m:r>
                                  </m:sub>
                                </m:s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zh-C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altLang="zh-CN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Λ</m:t>
                                        </m:r>
                                      </m:e>
                                    </m:acc>
                                    <m:r>
                                      <a:rPr lang="zh-CN" altLang="en-US" sz="2000" i="1" smtClean="0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𝑝𝐾</m:t>
                                    </m:r>
                                  </m:sub>
                                </m:s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200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cs"/>
                          </a:endParaRPr>
                        </a:p>
                        <a:p>
                          <a:pPr algn="ctr"/>
                          <a:endParaRPr lang="zh-CN" altLang="en-US" sz="200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20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sym typeface="+mn-lt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20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sym typeface="+mn-lt"/>
                                  </a:rPr>
                                  <m:t>D</m:t>
                                </m:r>
                              </m:oMath>
                            </m:oMathPara>
                          </a14:m>
                          <a:endParaRPr kumimoji="0" lang="en-US" altLang="zh-CN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+mn-lt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20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sym typeface="+mn-lt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altLang="zh-CN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Λ</m:t>
                                        </m:r>
                                      </m:e>
                                    </m:acc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sub>
                                </m:s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zh-C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altLang="zh-CN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Λ</m:t>
                                        </m:r>
                                      </m:e>
                                    </m:acc>
                                    <m:r>
                                      <a:rPr lang="zh-CN" altLang="en-US" sz="2000" i="1" smtClean="0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𝑝𝐾</m:t>
                                    </m:r>
                                  </m:sub>
                                </m:s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200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cs"/>
                          </a:endParaRPr>
                        </a:p>
                        <a:p>
                          <a:pPr algn="ctr"/>
                          <a:endParaRPr lang="zh-CN" altLang="en-US" sz="200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79550576"/>
                      </a:ext>
                    </a:extLst>
                  </a:tr>
                  <a:tr h="76135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altLang="zh-CN" sz="20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  <m:d>
                                  <m:dPr>
                                    <m:ctrlPr>
                                      <a:rPr lang="el-GR" altLang="zh-CN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1520</m:t>
                                    </m:r>
                                  </m:e>
                                </m:d>
                                <m:acc>
                                  <m:accPr>
                                    <m:chr m:val="̅"/>
                                    <m:ctrlPr>
                                      <a:rPr lang="en-US" altLang="zh-CN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zh-CN" sz="20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l-GR" altLang="zh-CN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1690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zh-CN" alt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kern="1200" dirty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46±11</a:t>
                          </a:r>
                          <a:endParaRPr lang="zh-CN" altLang="en-US" sz="2000" b="0" i="0" kern="12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kern="1200" dirty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46±11</a:t>
                          </a:r>
                          <a:endParaRPr lang="zh-CN" altLang="en-US" sz="2000" b="0" i="0" kern="12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kern="1200" dirty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46±11</a:t>
                          </a:r>
                          <a:endParaRPr lang="zh-CN" altLang="en-US" sz="2000" b="0" i="0" kern="12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kern="1200" dirty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52±13</a:t>
                          </a:r>
                          <a:endParaRPr lang="zh-CN" altLang="en-US" sz="2000" b="0" i="0" kern="12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99454699"/>
                      </a:ext>
                    </a:extLst>
                  </a:tr>
                  <a:tr h="76135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altLang="zh-CN" sz="20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  <m:d>
                                  <m:dPr>
                                    <m:ctrlPr>
                                      <a:rPr lang="el-GR" altLang="zh-CN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CN" sz="20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67</m:t>
                                    </m:r>
                                    <m:r>
                                      <a:rPr lang="en-US" altLang="zh-CN" sz="20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  <m:acc>
                                  <m:accPr>
                                    <m:chr m:val="̅"/>
                                    <m:ctrlPr>
                                      <a:rPr lang="en-US" altLang="zh-CN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zh-CN" sz="20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l-GR" altLang="zh-CN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1690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zh-CN" alt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kern="1200" dirty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79±16</a:t>
                          </a:r>
                          <a:endParaRPr lang="zh-CN" altLang="en-US" sz="2000" b="0" i="0" kern="12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kern="1200" dirty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79±16</a:t>
                          </a:r>
                          <a:endParaRPr lang="zh-CN" altLang="en-US" sz="2000" b="0" i="0" kern="12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kern="1200" dirty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76±16</a:t>
                          </a:r>
                          <a:endParaRPr lang="zh-CN" altLang="en-US" sz="2000" b="0" i="0" kern="12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kern="1200" dirty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77±17</a:t>
                          </a:r>
                          <a:endParaRPr lang="zh-CN" altLang="en-US" sz="2000" b="0" i="0" kern="12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60079106"/>
                      </a:ext>
                    </a:extLst>
                  </a:tr>
                  <a:tr h="76135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altLang="zh-CN" sz="20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  <m:d>
                                  <m:dPr>
                                    <m:ctrlPr>
                                      <a:rPr lang="el-GR" altLang="zh-CN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1520</m:t>
                                    </m:r>
                                  </m:e>
                                </m:d>
                                <m:acc>
                                  <m:accPr>
                                    <m:chr m:val="̅"/>
                                    <m:ctrlP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+mn-lt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zh-CN" sz="20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+mn-lt"/>
                                      </a:rPr>
                                      <m:t>Λ</m:t>
                                    </m:r>
                                  </m:e>
                                </m:acc>
                                <m:r>
                                  <a:rPr lang="zh-CN" altLang="en-US" sz="20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+mn-lt"/>
                                  </a:rPr>
                                  <m:t>𝜂</m:t>
                                </m:r>
                              </m:oMath>
                            </m:oMathPara>
                          </a14:m>
                          <a:endParaRPr lang="en-US" altLang="zh-CN" sz="2000" dirty="0">
                            <a:solidFill>
                              <a:schemeClr val="tx1"/>
                            </a:solidFill>
                            <a:latin typeface="微软雅黑" panose="020B0503020204020204" charset="-122"/>
                            <a:ea typeface="微软雅黑" panose="020B0503020204020204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0" kern="1200" dirty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62±14</a:t>
                          </a:r>
                          <a:endParaRPr lang="zh-CN" altLang="en-US" sz="2000" b="0" i="0" kern="12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0" kern="1200" dirty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57±14</a:t>
                          </a:r>
                          <a:endParaRPr lang="zh-CN" altLang="en-US" sz="2000" b="0" i="0" kern="12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0" kern="1200" dirty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57±14</a:t>
                          </a:r>
                          <a:endParaRPr lang="zh-CN" altLang="en-US" sz="2000" b="0" i="0" kern="12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0" kern="1200" dirty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54±15</a:t>
                          </a:r>
                          <a:endParaRPr lang="zh-CN" altLang="en-US" sz="2000" b="0" i="0" kern="12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67746920"/>
                      </a:ext>
                    </a:extLst>
                  </a:tr>
                  <a:tr h="76135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altLang="zh-CN" sz="20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  <m:d>
                                  <m:dPr>
                                    <m:ctrlPr>
                                      <a:rPr lang="el-GR" altLang="zh-CN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CN" sz="20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67</m:t>
                                    </m:r>
                                    <m:r>
                                      <a:rPr lang="en-US" altLang="zh-CN" sz="20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  <m:acc>
                                  <m:accPr>
                                    <m:chr m:val="̅"/>
                                    <m:ctrlP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+mn-lt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zh-CN" sz="20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+mn-lt"/>
                                      </a:rPr>
                                      <m:t>Λ</m:t>
                                    </m:r>
                                  </m:e>
                                </m:acc>
                                <m:r>
                                  <a:rPr lang="zh-CN" altLang="en-US" sz="20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+mn-lt"/>
                                  </a:rPr>
                                  <m:t>𝜂</m:t>
                                </m:r>
                              </m:oMath>
                            </m:oMathPara>
                          </a14:m>
                          <a:endParaRPr lang="zh-CN" alt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kern="1200" dirty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46±19</a:t>
                          </a:r>
                          <a:endParaRPr lang="zh-CN" altLang="en-US" sz="2000" b="0" i="0" kern="12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kern="1200" dirty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44±19</a:t>
                          </a:r>
                          <a:endParaRPr lang="zh-CN" altLang="en-US" sz="2000" b="0" i="0" kern="12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kern="1200" dirty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46±20</a:t>
                          </a:r>
                          <a:endParaRPr lang="zh-CN" altLang="en-US" sz="2000" b="0" i="0" kern="12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kern="1200" dirty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48±20</a:t>
                          </a:r>
                          <a:endParaRPr lang="zh-CN" altLang="en-US" sz="2000" b="0" i="0" kern="12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91452639"/>
                      </a:ext>
                    </a:extLst>
                  </a:tr>
                  <a:tr h="76135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+mn-lt"/>
                                  </a:rPr>
                                  <m:t>𝑝</m:t>
                                </m:r>
                                <m:sSup>
                                  <m:sSupPr>
                                    <m:ctrlP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+mn-lt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+mn-lt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20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+mn-lt"/>
                                      </a:rPr>
                                      <m:t>−</m:t>
                                    </m:r>
                                  </m:sup>
                                </m:sSup>
                                <m:acc>
                                  <m:accPr>
                                    <m:chr m:val="̅"/>
                                    <m:ctrlPr>
                                      <a:rPr lang="en-US" altLang="zh-CN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zh-CN" sz="20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l-GR" altLang="zh-CN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1690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zh-CN" alt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kern="1200" dirty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115±23</a:t>
                          </a:r>
                          <a:endParaRPr lang="zh-CN" altLang="en-US" sz="2000" b="0" i="0" kern="12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kern="1200" dirty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114±23</a:t>
                          </a:r>
                          <a:endParaRPr lang="zh-CN" altLang="en-US" sz="2000" b="0" i="0" kern="12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kern="1200" dirty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113±24</a:t>
                          </a:r>
                          <a:endParaRPr lang="zh-CN" altLang="en-US" sz="2000" b="0" i="0" kern="12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kern="1200" dirty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108±26</a:t>
                          </a:r>
                          <a:endParaRPr lang="zh-CN" altLang="en-US" sz="2000" b="0" i="0" kern="12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2861410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表格 1">
                <a:extLst>
                  <a:ext uri="{FF2B5EF4-FFF2-40B4-BE49-F238E27FC236}">
                    <a16:creationId xmlns:a16="http://schemas.microsoft.com/office/drawing/2014/main" id="{267E363C-1505-0A26-EFC8-36164360187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2276413"/>
                  </p:ext>
                </p:extLst>
              </p:nvPr>
            </p:nvGraphicFramePr>
            <p:xfrm>
              <a:off x="0" y="1224951"/>
              <a:ext cx="12191998" cy="568594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112850">
                      <a:extLst>
                        <a:ext uri="{9D8B030D-6E8A-4147-A177-3AD203B41FA5}">
                          <a16:colId xmlns:a16="http://schemas.microsoft.com/office/drawing/2014/main" val="232055346"/>
                        </a:ext>
                      </a:extLst>
                    </a:gridCol>
                    <a:gridCol w="2269787">
                      <a:extLst>
                        <a:ext uri="{9D8B030D-6E8A-4147-A177-3AD203B41FA5}">
                          <a16:colId xmlns:a16="http://schemas.microsoft.com/office/drawing/2014/main" val="61907800"/>
                        </a:ext>
                      </a:extLst>
                    </a:gridCol>
                    <a:gridCol w="2269787">
                      <a:extLst>
                        <a:ext uri="{9D8B030D-6E8A-4147-A177-3AD203B41FA5}">
                          <a16:colId xmlns:a16="http://schemas.microsoft.com/office/drawing/2014/main" val="878242014"/>
                        </a:ext>
                      </a:extLst>
                    </a:gridCol>
                    <a:gridCol w="2269787">
                      <a:extLst>
                        <a:ext uri="{9D8B030D-6E8A-4147-A177-3AD203B41FA5}">
                          <a16:colId xmlns:a16="http://schemas.microsoft.com/office/drawing/2014/main" val="2573448035"/>
                        </a:ext>
                      </a:extLst>
                    </a:gridCol>
                    <a:gridCol w="2269787">
                      <a:extLst>
                        <a:ext uri="{9D8B030D-6E8A-4147-A177-3AD203B41FA5}">
                          <a16:colId xmlns:a16="http://schemas.microsoft.com/office/drawing/2014/main" val="1316745076"/>
                        </a:ext>
                      </a:extLst>
                    </a:gridCol>
                  </a:tblGrid>
                  <a:tr h="761359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kern="1200" dirty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+mn-cs"/>
                            </a:rPr>
                            <a:t>Decay mode</a:t>
                          </a:r>
                          <a:endParaRPr lang="zh-CN" altLang="en-US" sz="2000" kern="12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4453" t="-800" r="-201" b="-6488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sz="1800" i="1" kern="1200" dirty="0">
                            <a:solidFill>
                              <a:srgbClr val="6B1654"/>
                            </a:solidFill>
                            <a:latin typeface="Cambria Math" panose="02040503050406030204" pitchFamily="18" charset="0"/>
                            <a:cs typeface="+mn-cs"/>
                          </a:endParaRPr>
                        </a:p>
                      </a:txBody>
                      <a:tcP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sz="160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sz="1800" i="1" kern="1200" dirty="0">
                            <a:solidFill>
                              <a:srgbClr val="6B1654"/>
                            </a:solidFill>
                            <a:latin typeface="Cambria Math" panose="02040503050406030204" pitchFamily="18" charset="0"/>
                            <a:cs typeface="+mn-cs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07726969"/>
                      </a:ext>
                    </a:extLst>
                  </a:tr>
                  <a:tr h="1117788">
                    <a:tc vMerge="1">
                      <a:txBody>
                        <a:bodyPr/>
                        <a:lstStyle/>
                        <a:p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7903" t="-68478" r="-301075" b="-3407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7903" t="-68478" r="-201075" b="-3407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6997" t="-68478" r="-100536" b="-3407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38172" t="-68478" r="-806" b="-3407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9550576"/>
                      </a:ext>
                    </a:extLst>
                  </a:tr>
                  <a:tr h="76135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91" t="-248000" r="-291977" b="-40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kern="1200" dirty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46±11</a:t>
                          </a:r>
                          <a:endParaRPr lang="zh-CN" altLang="en-US" sz="2000" b="0" i="0" kern="12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kern="1200" dirty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46±11</a:t>
                          </a:r>
                          <a:endParaRPr lang="zh-CN" altLang="en-US" sz="2000" b="0" i="0" kern="12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kern="1200" dirty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46±11</a:t>
                          </a:r>
                          <a:endParaRPr lang="zh-CN" altLang="en-US" sz="2000" b="0" i="0" kern="12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kern="1200" dirty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52±13</a:t>
                          </a:r>
                          <a:endParaRPr lang="zh-CN" altLang="en-US" sz="2000" b="0" i="0" kern="12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99454699"/>
                      </a:ext>
                    </a:extLst>
                  </a:tr>
                  <a:tr h="76135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91" t="-348000" r="-291977" b="-30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kern="1200" dirty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79±16</a:t>
                          </a:r>
                          <a:endParaRPr lang="zh-CN" altLang="en-US" sz="2000" b="0" i="0" kern="12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kern="1200" dirty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79±16</a:t>
                          </a:r>
                          <a:endParaRPr lang="zh-CN" altLang="en-US" sz="2000" b="0" i="0" kern="12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kern="1200" dirty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76±16</a:t>
                          </a:r>
                          <a:endParaRPr lang="zh-CN" altLang="en-US" sz="2000" b="0" i="0" kern="12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kern="1200" dirty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77±17</a:t>
                          </a:r>
                          <a:endParaRPr lang="zh-CN" altLang="en-US" sz="2000" b="0" i="0" kern="12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60079106"/>
                      </a:ext>
                    </a:extLst>
                  </a:tr>
                  <a:tr h="76135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91" t="-448000" r="-291977" b="-20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0" kern="1200" dirty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62±14</a:t>
                          </a:r>
                          <a:endParaRPr lang="zh-CN" altLang="en-US" sz="2000" b="0" i="0" kern="12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0" kern="1200" dirty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57±14</a:t>
                          </a:r>
                          <a:endParaRPr lang="zh-CN" altLang="en-US" sz="2000" b="0" i="0" kern="12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0" kern="1200" dirty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57±14</a:t>
                          </a:r>
                          <a:endParaRPr lang="zh-CN" altLang="en-US" sz="2000" b="0" i="0" kern="12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0" kern="1200" dirty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54±15</a:t>
                          </a:r>
                          <a:endParaRPr lang="zh-CN" altLang="en-US" sz="2000" b="0" i="0" kern="12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67746920"/>
                      </a:ext>
                    </a:extLst>
                  </a:tr>
                  <a:tr h="76135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91" t="-548000" r="-291977" b="-10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kern="1200" dirty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46±19</a:t>
                          </a:r>
                          <a:endParaRPr lang="zh-CN" altLang="en-US" sz="2000" b="0" i="0" kern="12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kern="1200" dirty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44±19</a:t>
                          </a:r>
                          <a:endParaRPr lang="zh-CN" altLang="en-US" sz="2000" b="0" i="0" kern="12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kern="1200" dirty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46±20</a:t>
                          </a:r>
                          <a:endParaRPr lang="zh-CN" altLang="en-US" sz="2000" b="0" i="0" kern="12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kern="1200" dirty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48±20</a:t>
                          </a:r>
                          <a:endParaRPr lang="zh-CN" altLang="en-US" sz="2000" b="0" i="0" kern="12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91452639"/>
                      </a:ext>
                    </a:extLst>
                  </a:tr>
                  <a:tr h="76135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91" t="-648000" r="-291977" b="-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kern="1200" dirty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115±23</a:t>
                          </a:r>
                          <a:endParaRPr lang="zh-CN" altLang="en-US" sz="2000" b="0" i="0" kern="12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kern="1200" dirty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114±23</a:t>
                          </a:r>
                          <a:endParaRPr lang="zh-CN" altLang="en-US" sz="2000" b="0" i="0" kern="12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kern="1200" dirty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113±24</a:t>
                          </a:r>
                          <a:endParaRPr lang="zh-CN" altLang="en-US" sz="2000" b="0" i="0" kern="12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kern="1200" dirty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108±26</a:t>
                          </a:r>
                          <a:endParaRPr lang="zh-CN" altLang="en-US" sz="2000" b="0" i="0" kern="12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2861410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38798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9A0DA0-2A7E-67D1-C8D0-442F60E1C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682E67-D44F-649B-322E-7E2351149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Next  to do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0CAD6FD-EF5C-4992-8F56-77C68A7E6AA6}"/>
                  </a:ext>
                </a:extLst>
              </p:cNvPr>
              <p:cNvSpPr txBox="1"/>
              <p:nvPr/>
            </p:nvSpPr>
            <p:spPr>
              <a:xfrm>
                <a:off x="838199" y="1907524"/>
                <a:ext cx="9989265" cy="1493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lnSpc>
                    <a:spcPct val="150000"/>
                  </a:lnSpc>
                  <a:buFontTx/>
                  <a:buAutoNum type="arabicPeriod"/>
                </a:pPr>
                <a:r>
                  <a:rPr lang="en-US" altLang="zh-CN" sz="32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Fit mass spectrum of </a:t>
                </a:r>
                <a14:m>
                  <m:oMath xmlns:m="http://schemas.openxmlformats.org/officeDocument/2006/math">
                    <m:r>
                      <a:rPr lang="zh-CN" altLang="en-US" sz="3200" b="1" i="1" smtClean="0">
                        <a:latin typeface="Cambria Math" panose="02040503050406030204" pitchFamily="18" charset="0"/>
                      </a:rPr>
                      <m:t>𝜼</m:t>
                    </m:r>
                  </m:oMath>
                </a14:m>
                <a:endParaRPr lang="en-US" altLang="zh-CN" sz="32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lnSpc>
                    <a:spcPct val="150000"/>
                  </a:lnSpc>
                  <a:buFontTx/>
                  <a:buAutoNum type="arabicPeriod"/>
                </a:pPr>
                <a:r>
                  <a:rPr lang="en-US" altLang="zh-CN" sz="3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Partial Wave Analysis</a:t>
                </a:r>
                <a:endParaRPr lang="zh-CN" altLang="en-US" sz="32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0CAD6FD-EF5C-4992-8F56-77C68A7E6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907524"/>
                <a:ext cx="9989265" cy="1493358"/>
              </a:xfrm>
              <a:prstGeom prst="rect">
                <a:avLst/>
              </a:prstGeom>
              <a:blipFill>
                <a:blip r:embed="rId3"/>
                <a:stretch>
                  <a:fillRect l="-1586" b="-130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1888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CA48C3-365C-FF9F-959A-8EDA35B51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Outline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76DB3F1-89B9-407F-56B7-B7BFFB5A2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7301"/>
            <a:ext cx="10515600" cy="452124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Decay chain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sets and MC simulation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event selection criteria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event selection criteria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Topology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2-body combinations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to do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9148DB2-07CA-0CF0-BEC6-E9B34667D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52F7-0E53-4BD6-919F-7AB2A70340A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540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C96DD-DCE6-F1E2-82AB-00CB5F323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6E6793-E231-A22B-2F49-29CBF8D8D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Motivation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F98878A-F2F3-FB5D-5443-C08EFEAFF1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31575" y="1526422"/>
                <a:ext cx="10128849" cy="3988733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study of charmonium decay plays a crucial role in our understanding of the low-energy regime of QCD. Among the charmonium decays, the processes of 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𝜓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(3686) and 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𝐽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𝜓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decaying into baryon pairs have been understood in terms 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zh-CN" alt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zh-CN" alt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annihilations into three gluons or into a virtual photon.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Currently, there is a significant amount of experimental and theoretical research on the decay of 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𝜓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(3686) into a pair of octet-baryons. However, there is a lack of research on decay modes with excited state as the final state. The 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𝜓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(3686) has higher energy, which allows for the search of heavier excited-state hyperons.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F98878A-F2F3-FB5D-5443-C08EFEAFF1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31575" y="1526422"/>
                <a:ext cx="10128849" cy="3988733"/>
              </a:xfrm>
              <a:blipFill>
                <a:blip r:embed="rId3"/>
                <a:stretch>
                  <a:fillRect l="-542" r="-1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E3E49FB-4F3E-7706-5C42-DE8C9EA7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52F7-0E53-4BD6-919F-7AB2A70340A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421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AB082-9B2D-3EFA-24F0-61870FDB6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44ECD9-DB54-F7BA-407E-21CCD428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Decay Chain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05E40E7-8223-AA8F-2062-7D9203269A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108826"/>
                <a:ext cx="10515600" cy="378968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3686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</m:acc>
                    <m:r>
                      <a:rPr lang="zh-CN" altLang="en-US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acc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m:rPr>
                        <m:sty m:val="p"/>
                      </m:rPr>
                      <a:rPr lang="el-GR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Λ</m:t>
                    </m:r>
                    <m:r>
                      <a:rPr lang="zh-CN" alt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</m:acc>
                    <m: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l-GR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Λ</m:t>
                    </m:r>
                    <m:r>
                      <a:rPr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acc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CN" alt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  <m:r>
                      <a:rPr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zh-CN" alt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Final state: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acc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∓</m:t>
                        </m:r>
                      </m:sup>
                    </m:sSup>
                    <m:r>
                      <a:rPr lang="zh-CN" alt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𝛾𝛾</m:t>
                    </m:r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05E40E7-8223-AA8F-2062-7D9203269A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108826"/>
                <a:ext cx="10515600" cy="3789689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E57D1E6-13DC-A5AF-1A8C-854F19BDB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52F7-0E53-4BD6-919F-7AB2A70340A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9265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2631F-C58C-81BD-58E7-E98EF134C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759AF2-4063-1E70-8D5C-96E8602C2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Data Sample and MC Simulation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B9C0EE3-B407-80E8-E9C1-CEE5E55C4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52F7-0E53-4BD6-919F-7AB2A70340A1}" type="slidenum">
              <a:rPr lang="zh-CN" altLang="en-US" smtClean="0"/>
              <a:t>5</a:t>
            </a:fld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FEE2B1DC-243B-F07C-C07E-963D1B338878}"/>
              </a:ext>
            </a:extLst>
          </p:cNvPr>
          <p:cNvGrpSpPr/>
          <p:nvPr/>
        </p:nvGrpSpPr>
        <p:grpSpPr>
          <a:xfrm>
            <a:off x="1062189" y="1445741"/>
            <a:ext cx="10067622" cy="4487225"/>
            <a:chOff x="1062189" y="1445741"/>
            <a:chExt cx="10067622" cy="4487225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584630A3-B060-7A4E-02C6-6AB549F0A9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189" y="1445741"/>
              <a:ext cx="10067622" cy="4487225"/>
            </a:xfrm>
            <a:prstGeom prst="rect">
              <a:avLst/>
            </a:prstGeom>
          </p:spPr>
        </p:pic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DE22AA3D-3A50-8F48-CDCF-54F85DE2E4C2}"/>
                </a:ext>
              </a:extLst>
            </p:cNvPr>
            <p:cNvSpPr/>
            <p:nvPr/>
          </p:nvSpPr>
          <p:spPr>
            <a:xfrm>
              <a:off x="8948468" y="2047336"/>
              <a:ext cx="385313" cy="3163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4136E482-3BD5-CDE9-67C6-504DA072C8E8}"/>
                </a:ext>
              </a:extLst>
            </p:cNvPr>
            <p:cNvSpPr/>
            <p:nvPr/>
          </p:nvSpPr>
          <p:spPr>
            <a:xfrm>
              <a:off x="8563155" y="2648931"/>
              <a:ext cx="385313" cy="3163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4275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F26BCB-D860-CED8-C940-052564691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ED090D-03DF-AA1A-EFDA-FCA08382F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Initial Event Selection Criteria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F61E2C2-E443-9CAC-AE4C-0477890532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5621" y="1116996"/>
                <a:ext cx="11220758" cy="5554099"/>
              </a:xfrm>
            </p:spPr>
            <p:txBody>
              <a:bodyPr>
                <a:normAutofit fontScale="55000" lnSpcReduction="20000"/>
              </a:bodyPr>
              <a:lstStyle/>
              <a:p>
                <a:pPr marL="514350" indent="-51435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Charged tracks: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No vertex constraint (from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altLang="zh-C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</m:acc>
                    <m:r>
                      <a:rPr lang="en-US" altLang="zh-CN" sz="2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l-GR" altLang="zh-C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Λ</m:t>
                    </m:r>
                  </m:oMath>
                </a14:m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decay)</a:t>
                </a:r>
                <a:endParaRPr kumimoji="0" lang="en-US" altLang="zh-CN" sz="2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altLang="zh-CN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zh-CN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𝑉</m:t>
                            </m:r>
                          </m:e>
                          <m:sub>
                            <m:r>
                              <a:rPr kumimoji="0" lang="en-US" altLang="zh-CN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𝑥𝑦</m:t>
                            </m:r>
                          </m:sub>
                        </m:sSub>
                      </m:e>
                    </m:d>
                    <m:r>
                      <a:rPr kumimoji="0" lang="en-US" altLang="zh-CN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&lt;1 </m:t>
                    </m:r>
                    <m:r>
                      <a:rPr kumimoji="0" lang="en-US" altLang="zh-CN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𝑐𝑚</m:t>
                    </m:r>
                    <m:r>
                      <a:rPr kumimoji="0" lang="en-US" altLang="zh-CN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,  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  <m:r>
                      <a:rPr lang="en-US" altLang="zh-CN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&lt;10 </m:t>
                    </m:r>
                    <m:r>
                      <a:rPr lang="en-US" altLang="zh-CN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(not from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altLang="zh-C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</m:acc>
                    <m:r>
                      <a:rPr lang="en-US" altLang="zh-CN" sz="2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l-GR" altLang="zh-C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Λ</m:t>
                    </m:r>
                  </m:oMath>
                </a14:m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decay)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  <m:r>
                          <a:rPr lang="zh-CN" altLang="en-US" sz="2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C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&lt;0.93</m:t>
                    </m:r>
                  </m:oMath>
                </a14:m>
                <a:endParaRPr lang="en-US" altLang="zh-CN" sz="26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  <m:r>
                      <a:rPr lang="en-US" altLang="zh-C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zh-C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</m:oMath>
                </a14:m>
                <a:endParaRPr lang="en-US" altLang="zh-CN" sz="26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US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PID: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sz="2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1,  </m:t>
                    </m:r>
                    <m:sSub>
                      <m:sSubPr>
                        <m:ctrlPr>
                          <a:rPr lang="en-US" altLang="zh-CN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sub>
                    </m:sSub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≥1</m:t>
                    </m:r>
                  </m:oMath>
                </a14:m>
                <a:endParaRPr lang="en-US" altLang="zh-CN" sz="26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0000"/>
                  </a:lnSpc>
                </a:pPr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The tracks are assigned to the particle type with the highest confidence level</a:t>
                </a:r>
              </a:p>
              <a:p>
                <a:pPr marL="457200" indent="-45720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US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Good photons: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0≤</m:t>
                    </m:r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𝑇𝐷𝐶</m:t>
                    </m:r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≤14</m:t>
                    </m:r>
                  </m:oMath>
                </a14:m>
                <a:endParaRPr lang="en-US" altLang="zh-CN" sz="2600" b="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70000"/>
                  </a:lnSpc>
                </a:pPr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Barrel: </a:t>
                </a:r>
                <a14:m>
                  <m:oMath xmlns:m="http://schemas.openxmlformats.org/officeDocument/2006/math"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&gt;25 </m:t>
                    </m:r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𝑀𝑒𝑉</m:t>
                    </m:r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  <m:r>
                          <a:rPr lang="zh-CN" altLang="en-US" sz="2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C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&lt;0.8</m:t>
                    </m:r>
                  </m:oMath>
                </a14:m>
                <a:endParaRPr lang="en-US" altLang="zh-CN" sz="26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70000"/>
                  </a:lnSpc>
                  <a:spcBef>
                    <a:spcPts val="0"/>
                  </a:spcBef>
                </a:pPr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End cap: </a:t>
                </a:r>
                <a14:m>
                  <m:oMath xmlns:m="http://schemas.openxmlformats.org/officeDocument/2006/math"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&gt;50 </m:t>
                    </m:r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𝑀𝑒𝑉</m:t>
                    </m:r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 0.86&lt;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  <m:r>
                          <a:rPr lang="zh-CN" altLang="en-US" sz="2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C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&lt;0.92</m:t>
                    </m:r>
                  </m:oMath>
                </a14:m>
                <a:endParaRPr lang="en-US" altLang="zh-CN" sz="26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zh-CN" altLang="en-US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sub>
                    </m:sSub>
                    <m:r>
                      <a:rPr lang="en-US" altLang="zh-CN" sz="2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altLang="zh-CN" sz="26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US" altLang="zh-CN" sz="2600" b="1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l-GR" altLang="zh-CN" sz="2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𝜦</m:t>
                        </m:r>
                      </m:e>
                    </m:acc>
                    <m:r>
                      <a:rPr lang="en-US" altLang="zh-CN" sz="26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l-GR" altLang="zh-CN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𝜦</m:t>
                    </m:r>
                  </m:oMath>
                </a14:m>
                <a:r>
                  <a:rPr lang="en-US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reconstruction: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Combining pairs of oppositely charged tracks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6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 sz="26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6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6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sz="2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 sz="2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6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acc>
                      <m:accPr>
                        <m:chr m:val="̅"/>
                        <m:ctrlPr>
                          <a:rPr lang="en-US" altLang="zh-CN" sz="2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mass hypotheses satisfying a secondary vertex constraint</a:t>
                </a:r>
              </a:p>
              <a:p>
                <a:pPr marL="457200" indent="-45720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US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Vertex fit: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altLang="zh-CN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sSup>
                      <m:sSupPr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acc>
                      <m:accPr>
                        <m:chr m:val="̅"/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acc>
                    <m:sSup>
                      <m:sSupPr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pair is fitted to a common vertex</a:t>
                </a:r>
              </a:p>
              <a:p>
                <a:pPr marL="457200" indent="-45720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US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Kinematic fit: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4-momentum conservation </a:t>
                </a:r>
                <a:r>
                  <a:rPr lang="en-US" altLang="zh-CN" sz="2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constrsint</a:t>
                </a:r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(4C) kinematic fit under hypothesis of </a:t>
                </a:r>
                <a14:m>
                  <m:oMath xmlns:m="http://schemas.openxmlformats.org/officeDocument/2006/math">
                    <m:r>
                      <a:rPr lang="zh-CN" altLang="en-US" sz="26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3686</m:t>
                        </m:r>
                      </m:e>
                    </m:d>
                    <m:r>
                      <a:rPr lang="en-US" altLang="zh-C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sSup>
                      <m:sSupPr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altLang="zh-C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</m:acc>
                    <m:r>
                      <a:rPr lang="zh-CN" altLang="en-US" sz="26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  <m:r>
                      <a:rPr lang="en-US" altLang="zh-CN" sz="2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acc>
                      <m:accPr>
                        <m:chr m:val="̅"/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acc>
                    <m:sSup>
                      <m:sSupPr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m:rPr>
                        <m:sty m:val="p"/>
                      </m:rPr>
                      <a:rPr lang="el-GR" altLang="zh-C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Λ</m:t>
                    </m:r>
                    <m:r>
                      <a:rPr lang="zh-CN" altLang="el-GR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</m:oMath>
                </a14:m>
                <a:endPara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F61E2C2-E443-9CAC-AE4C-0477890532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5621" y="1116996"/>
                <a:ext cx="11220758" cy="5554099"/>
              </a:xfrm>
              <a:blipFill>
                <a:blip r:embed="rId3"/>
                <a:stretch>
                  <a:fillRect l="-109" t="-9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2870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03E4F-8853-6993-EB21-3BA63978C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7B71BF-61EB-93E7-9DC7-99F424B0C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Other Event Selection Criteria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5D86E4F-2243-1C63-DFD6-A5631BE9CB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0" y="1632243"/>
            <a:ext cx="3950520" cy="285508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BA3B9AC-4F8B-A6B1-2E7D-69AB9F566E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747" y="1665537"/>
            <a:ext cx="4057676" cy="289123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AB57B8E-79C1-BF63-551A-363C283952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910" y="1629181"/>
            <a:ext cx="4045112" cy="29063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8C2F46C-293F-251F-C91C-CC4F99724B97}"/>
                  </a:ext>
                </a:extLst>
              </p:cNvPr>
              <p:cNvSpPr txBox="1"/>
              <p:nvPr/>
            </p:nvSpPr>
            <p:spPr>
              <a:xfrm>
                <a:off x="102495" y="4792215"/>
                <a:ext cx="3950520" cy="495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𝟓𝟐𝟑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&lt; </m:t>
                      </m:r>
                      <m:sSub>
                        <m:sSub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zh-CN" altLang="en-US" sz="2400" b="1" i="1" smtClean="0">
                              <a:latin typeface="Cambria Math" panose="02040503050406030204" pitchFamily="18" charset="0"/>
                            </a:rPr>
                            <m:t>𝜼</m:t>
                          </m:r>
                        </m:sub>
                      </m:sSub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𝟓𝟔𝟖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𝑮𝒆𝑽</m:t>
                      </m:r>
                    </m:oMath>
                  </m:oMathPara>
                </a14:m>
                <a:endParaRPr lang="en-US" altLang="zh-CN" sz="2400" b="1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8C2F46C-293F-251F-C91C-CC4F99724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95" y="4792215"/>
                <a:ext cx="3950520" cy="495007"/>
              </a:xfrm>
              <a:prstGeom prst="rect">
                <a:avLst/>
              </a:prstGeom>
              <a:blipFill>
                <a:blip r:embed="rId6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DBC2129-6247-9D8D-AB30-F704B4E90AED}"/>
                  </a:ext>
                </a:extLst>
              </p:cNvPr>
              <p:cNvSpPr txBox="1"/>
              <p:nvPr/>
            </p:nvSpPr>
            <p:spPr>
              <a:xfrm>
                <a:off x="4284641" y="4782981"/>
                <a:ext cx="4045111" cy="504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𝟏𝟎𝟔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zh-CN" altLang="en-US" sz="2400" b="1" i="1" smtClean="0">
                              <a:latin typeface="Cambria Math" panose="02040503050406030204" pitchFamily="18" charset="0"/>
                            </a:rPr>
                            <m:t>𝚲</m:t>
                          </m:r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acc>
                            <m:accPr>
                              <m:chr m:val="̅"/>
                              <m:ctrlP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400" b="1" i="1" smtClean="0">
                                  <a:latin typeface="Cambria Math" panose="02040503050406030204" pitchFamily="18" charset="0"/>
                                </a:rPr>
                                <m:t>𝚲</m:t>
                              </m:r>
                            </m:e>
                          </m:acc>
                        </m:sub>
                      </m:sSub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𝟏𝟐𝟓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𝑮𝒆𝑽</m:t>
                      </m:r>
                    </m:oMath>
                  </m:oMathPara>
                </a14:m>
                <a:endParaRPr lang="en-US" altLang="zh-CN" sz="2400" b="1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DBC2129-6247-9D8D-AB30-F704B4E90A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641" y="4782981"/>
                <a:ext cx="4045111" cy="504241"/>
              </a:xfrm>
              <a:prstGeom prst="rect">
                <a:avLst/>
              </a:prstGeom>
              <a:blipFill>
                <a:blip r:embed="rId7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5CCB23F-2423-75F0-E664-728DF21B9045}"/>
                  </a:ext>
                </a:extLst>
              </p:cNvPr>
              <p:cNvSpPr txBox="1"/>
              <p:nvPr/>
            </p:nvSpPr>
            <p:spPr>
              <a:xfrm>
                <a:off x="8871631" y="4782981"/>
                <a:ext cx="2940513" cy="897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zh-CN" altLang="en-US" sz="2400" b="1" i="1" smtClean="0">
                              <a:latin typeface="Cambria Math" panose="02040503050406030204" pitchFamily="18" charset="0"/>
                            </a:rPr>
                            <m:t>𝜼</m:t>
                          </m:r>
                        </m:sub>
                        <m:sup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𝒓𝒆𝒄</m:t>
                          </m:r>
                        </m:sup>
                      </m:sSubSup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𝟎𝟖𝟑</m:t>
                      </m:r>
                      <m:r>
                        <a:rPr lang="en-US" altLang="zh-CN" sz="2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1" i="0" smtClean="0">
                          <a:latin typeface="Cambria Math" panose="02040503050406030204" pitchFamily="18" charset="0"/>
                        </a:rPr>
                        <m:t>𝐨𝐫</m:t>
                      </m:r>
                    </m:oMath>
                  </m:oMathPara>
                </a14:m>
                <a:endParaRPr lang="en-US" altLang="zh-CN" sz="2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zh-CN" altLang="en-US" sz="2400" b="1" i="1">
                              <a:latin typeface="Cambria Math" panose="02040503050406030204" pitchFamily="18" charset="0"/>
                            </a:rPr>
                            <m:t>𝜼</m:t>
                          </m:r>
                        </m:sub>
                        <m:sup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𝒓𝒆𝒄</m:t>
                          </m:r>
                        </m:sup>
                      </m:sSubSup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𝟏𝟏𝟒</m:t>
                      </m:r>
                    </m:oMath>
                  </m:oMathPara>
                </a14:m>
                <a:endParaRPr lang="en-US" altLang="zh-CN" sz="2400" b="1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5CCB23F-2423-75F0-E664-728DF21B9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1631" y="4782981"/>
                <a:ext cx="2940513" cy="897682"/>
              </a:xfrm>
              <a:prstGeom prst="rect">
                <a:avLst/>
              </a:prstGeom>
              <a:blipFill>
                <a:blip r:embed="rId8"/>
                <a:stretch>
                  <a:fillRect b="-34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2679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20BE8-B9B4-639A-29D9-EE1E5E435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63092A-871D-6881-7219-3061B12AB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Other Event Selection Criteria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5B73D8A-BACF-C04F-7591-129BBEF40C6B}"/>
                  </a:ext>
                </a:extLst>
              </p:cNvPr>
              <p:cNvSpPr txBox="1"/>
              <p:nvPr/>
            </p:nvSpPr>
            <p:spPr>
              <a:xfrm>
                <a:off x="1060326" y="1202023"/>
                <a:ext cx="3790824" cy="855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i="1" smtClean="0">
                          <a:latin typeface="Cambria Math" panose="02040503050406030204" pitchFamily="18" charset="0"/>
                        </a:rPr>
                        <m:t>FOM</m:t>
                      </m:r>
                      <m: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5B73D8A-BACF-C04F-7591-129BBEF40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326" y="1202023"/>
                <a:ext cx="3790824" cy="8552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B772E48F-470C-1257-370A-726D3C4D69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0" y="2049840"/>
            <a:ext cx="5408551" cy="382402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2F1E513-8369-3FE2-C76B-90371DFAD4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901" y="1933781"/>
            <a:ext cx="5654773" cy="40561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E10F09B5-B185-4E06-0FF4-5938505C2620}"/>
                  </a:ext>
                </a:extLst>
              </p:cNvPr>
              <p:cNvSpPr txBox="1"/>
              <p:nvPr/>
            </p:nvSpPr>
            <p:spPr>
              <a:xfrm>
                <a:off x="1529751" y="6031697"/>
                <a:ext cx="3186023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b="1" i="1" smtClean="0">
                              <a:latin typeface="Cambria Math" panose="02040503050406030204" pitchFamily="18" charset="0"/>
                            </a:rPr>
                            <m:t>𝝌</m:t>
                          </m:r>
                        </m:e>
                        <m:sup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E10F09B5-B185-4E06-0FF4-5938505C2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751" y="6031697"/>
                <a:ext cx="3186023" cy="470000"/>
              </a:xfrm>
              <a:prstGeom prst="rect">
                <a:avLst/>
              </a:prstGeom>
              <a:blipFill>
                <a:blip r:embed="rId6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2386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814A5-9AE3-4210-8A9E-3D22F7A98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24D3CF-094A-A814-93A2-EE37B4537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Other Event Selection Criteria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E9A38BC-1BC6-89C3-1A49-F5E0BB15F5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62" y="1155785"/>
            <a:ext cx="5135480" cy="411376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84EF746-1A55-BEB6-D3BF-74C32DF7BD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680" y="1325563"/>
            <a:ext cx="4520655" cy="39306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61768E5-A111-BF7C-AB87-6A9C3395F8AC}"/>
                  </a:ext>
                </a:extLst>
              </p:cNvPr>
              <p:cNvSpPr txBox="1"/>
              <p:nvPr/>
            </p:nvSpPr>
            <p:spPr>
              <a:xfrm>
                <a:off x="1321464" y="5270695"/>
                <a:ext cx="941741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</a:t>
                </a: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supress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background with unexpected numbers of photons, we make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zh-CN" altLang="en-US" sz="2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61768E5-A111-BF7C-AB87-6A9C3395F8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464" y="5270695"/>
                <a:ext cx="9417419" cy="830997"/>
              </a:xfrm>
              <a:prstGeom prst="rect">
                <a:avLst/>
              </a:prstGeom>
              <a:blipFill>
                <a:blip r:embed="rId5"/>
                <a:stretch>
                  <a:fillRect l="-1036" t="-5882" r="-259"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3086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652</Words>
  <Application>Microsoft Office PowerPoint</Application>
  <PresentationFormat>宽屏</PresentationFormat>
  <Paragraphs>140</Paragraphs>
  <Slides>19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等线</vt:lpstr>
      <vt:lpstr>等线 Light</vt:lpstr>
      <vt:lpstr>微软雅黑</vt:lpstr>
      <vt:lpstr>Arial</vt:lpstr>
      <vt:lpstr>Calibri</vt:lpstr>
      <vt:lpstr>Cambria Math</vt:lpstr>
      <vt:lpstr>Times New Roman</vt:lpstr>
      <vt:lpstr>Office 主题​​</vt:lpstr>
      <vt:lpstr>Study of ψ(3686)→pK^- Λ ̅η+c.c.</vt:lpstr>
      <vt:lpstr>Outline</vt:lpstr>
      <vt:lpstr>Motivation</vt:lpstr>
      <vt:lpstr>Decay Chain</vt:lpstr>
      <vt:lpstr>Data Sample and MC Simulation</vt:lpstr>
      <vt:lpstr>Initial Event Selection Criteria</vt:lpstr>
      <vt:lpstr>Other Event Selection Criteria</vt:lpstr>
      <vt:lpstr>Other Event Selection Criteria</vt:lpstr>
      <vt:lpstr>Other Event Selection Criteria</vt:lpstr>
      <vt:lpstr>Other Event Selection Criteria</vt:lpstr>
      <vt:lpstr>Topology Analysis</vt:lpstr>
      <vt:lpstr>2-body Combinations</vt:lpstr>
      <vt:lpstr>Continuum Background</vt:lpstr>
      <vt:lpstr>Potential excited states</vt:lpstr>
      <vt:lpstr>Potential excited states</vt:lpstr>
      <vt:lpstr>Potential excited states</vt:lpstr>
      <vt:lpstr>Signal yields extraction</vt:lpstr>
      <vt:lpstr>Signal yields extraction</vt:lpstr>
      <vt:lpstr>Next  to 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者 观测</dc:creator>
  <cp:lastModifiedBy>者 观测</cp:lastModifiedBy>
  <cp:revision>35</cp:revision>
  <dcterms:created xsi:type="dcterms:W3CDTF">2024-11-06T22:18:16Z</dcterms:created>
  <dcterms:modified xsi:type="dcterms:W3CDTF">2025-01-07T11:50:20Z</dcterms:modified>
</cp:coreProperties>
</file>