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6.xml" ContentType="application/vnd.openxmlformats-officedocument.presentationml.tags+xml"/>
  <Override PartName="/ppt/notesSlides/notesSlide21.xml" ContentType="application/vnd.openxmlformats-officedocument.presentationml.notesSlide+xml"/>
  <Override PartName="/ppt/tags/tag47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4.xml" ContentType="application/vnd.openxmlformats-officedocument.presentationml.tags+xml"/>
  <Override PartName="/ppt/tags/tag76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4.xml" ContentType="application/vnd.openxmlformats-officedocument.presentationml.notesSlide+xml"/>
  <Override PartName="/ppt/tags/tag8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8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8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94.xml" ContentType="application/vnd.openxmlformats-officedocument.presentationml.tags+xml"/>
  <Override PartName="/ppt/tags/tag96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2.xml" ContentType="application/vnd.openxmlformats-officedocument.presentationml.tags+xml"/>
  <Override PartName="/ppt/tags/tag104.xml" ContentType="application/vnd.openxmlformats-officedocument.presentationml.tags+xml"/>
  <Override PartName="/ppt/tags/tag106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15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10.xml" ContentType="application/vnd.openxmlformats-officedocument.presentationml.tags+xml"/>
  <Override PartName="/ppt/tags/tag610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15.xml" ContentType="application/vnd.openxmlformats-officedocument.presentationml.tags+xml"/>
  <Override PartName="/ppt/tags/tag17.xml" ContentType="application/vnd.openxmlformats-officedocument.presentationml.tags+xml"/>
  <Override PartName="/ppt/tags/tag21.xml" ContentType="application/vnd.openxmlformats-officedocument.presentationml.tags+xml"/>
  <Override PartName="/ppt/tags/tag350.xml" ContentType="application/vnd.openxmlformats-officedocument.presentationml.tags+xml"/>
  <Override PartName="/ppt/tags/tag370.xml" ContentType="application/vnd.openxmlformats-officedocument.presentationml.tags+xml"/>
  <Override PartName="/ppt/tags/tag45.xml" ContentType="application/vnd.openxmlformats-officedocument.presentationml.tags+xml"/>
  <Override PartName="/ppt/tags/tag48.xml" ContentType="application/vnd.openxmlformats-officedocument.presentationml.tags+xml"/>
  <Override PartName="/ppt/tags/tag73.xml" ContentType="application/vnd.openxmlformats-officedocument.presentationml.tags+xml"/>
  <Override PartName="/ppt/tags/tag75.xml" ContentType="application/vnd.openxmlformats-officedocument.presentationml.tags+xml"/>
  <Override PartName="/ppt/tags/tag77.xml" ContentType="application/vnd.openxmlformats-officedocument.presentationml.tags+xml"/>
  <Override PartName="/ppt/tags/tag650.xml" ContentType="application/vnd.openxmlformats-officedocument.presentationml.tags+xml"/>
  <Override PartName="/ppt/tags/tag670.xml" ContentType="application/vnd.openxmlformats-officedocument.presentationml.tags+xml"/>
  <Override PartName="/ppt/tags/tag93.xml" ContentType="application/vnd.openxmlformats-officedocument.presentationml.tags+xml"/>
  <Override PartName="/ppt/tags/tag95.xml" ContentType="application/vnd.openxmlformats-officedocument.presentationml.tags+xml"/>
  <Override PartName="/ppt/tags/tag97.xml" ContentType="application/vnd.openxmlformats-officedocument.presentationml.tags+xml"/>
  <Override PartName="/ppt/tags/tag101.xml" ContentType="application/vnd.openxmlformats-officedocument.presentationml.tags+xml"/>
  <Override PartName="/ppt/tags/tag103.xml" ContentType="application/vnd.openxmlformats-officedocument.presentationml.tags+xml"/>
  <Override PartName="/ppt/tags/tag105.xml" ContentType="application/vnd.openxmlformats-officedocument.presentationml.tags+xml"/>
  <Override PartName="/ppt/tags/tag107.xml" ContentType="application/vnd.openxmlformats-officedocument.presentationml.tags+xml"/>
  <Override PartName="/ppt/tags/tag122.xml" ContentType="application/vnd.openxmlformats-officedocument.presentationml.tags+xml"/>
  <Override PartName="/ppt/tags/tag1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49"/>
  </p:notesMasterIdLst>
  <p:handoutMasterIdLst>
    <p:handoutMasterId r:id="rId50"/>
  </p:handoutMasterIdLst>
  <p:sldIdLst>
    <p:sldId id="256" r:id="rId3"/>
    <p:sldId id="367" r:id="rId4"/>
    <p:sldId id="281" r:id="rId5"/>
    <p:sldId id="258" r:id="rId6"/>
    <p:sldId id="377" r:id="rId7"/>
    <p:sldId id="371" r:id="rId8"/>
    <p:sldId id="259" r:id="rId9"/>
    <p:sldId id="261" r:id="rId10"/>
    <p:sldId id="318" r:id="rId11"/>
    <p:sldId id="267" r:id="rId12"/>
    <p:sldId id="392" r:id="rId13"/>
    <p:sldId id="391" r:id="rId14"/>
    <p:sldId id="265" r:id="rId15"/>
    <p:sldId id="266" r:id="rId16"/>
    <p:sldId id="378" r:id="rId17"/>
    <p:sldId id="282" r:id="rId18"/>
    <p:sldId id="287" r:id="rId19"/>
    <p:sldId id="360" r:id="rId20"/>
    <p:sldId id="275" r:id="rId21"/>
    <p:sldId id="379" r:id="rId22"/>
    <p:sldId id="375" r:id="rId23"/>
    <p:sldId id="285" r:id="rId24"/>
    <p:sldId id="286" r:id="rId25"/>
    <p:sldId id="390" r:id="rId26"/>
    <p:sldId id="310" r:id="rId27"/>
    <p:sldId id="308" r:id="rId28"/>
    <p:sldId id="386" r:id="rId29"/>
    <p:sldId id="389" r:id="rId30"/>
    <p:sldId id="383" r:id="rId31"/>
    <p:sldId id="272" r:id="rId32"/>
    <p:sldId id="274" r:id="rId33"/>
    <p:sldId id="320" r:id="rId34"/>
    <p:sldId id="382" r:id="rId35"/>
    <p:sldId id="388" r:id="rId36"/>
    <p:sldId id="381" r:id="rId37"/>
    <p:sldId id="280" r:id="rId38"/>
    <p:sldId id="329" r:id="rId39"/>
    <p:sldId id="384" r:id="rId40"/>
    <p:sldId id="385" r:id="rId41"/>
    <p:sldId id="321" r:id="rId42"/>
    <p:sldId id="270" r:id="rId43"/>
    <p:sldId id="276" r:id="rId44"/>
    <p:sldId id="278" r:id="rId45"/>
    <p:sldId id="268" r:id="rId46"/>
    <p:sldId id="279" r:id="rId47"/>
    <p:sldId id="380" r:id="rId48"/>
  </p:sldIdLst>
  <p:sldSz cx="12192000" cy="6858000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FF"/>
    <a:srgbClr val="FFFFFF"/>
    <a:srgbClr val="FE4448"/>
    <a:srgbClr val="FF00FF"/>
    <a:srgbClr val="74FF74"/>
    <a:srgbClr val="3F3389"/>
    <a:srgbClr val="CC0000"/>
    <a:srgbClr val="215F9A"/>
    <a:srgbClr val="FF5E5E"/>
    <a:srgbClr val="1C4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0" autoAdjust="0"/>
  </p:normalViewPr>
  <p:slideViewPr>
    <p:cSldViewPr snapToGrid="0">
      <p:cViewPr varScale="1">
        <p:scale>
          <a:sx n="111" d="100"/>
          <a:sy n="111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64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84448-B38B-4CF6-A412-C95FC697697D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562F-A68F-4B85-8E12-3A145BC908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95B60-84E3-43B7-8F84-DC8364710620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C44EC-4DFB-427F-ADD5-0639568981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above two picture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dirty="0"/>
                  <a:t>'s reconstruction results, using double Gaussian fitting and calculating the signal sigma of double Gaussian using weight factors and two Gaussian sigma.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altLang="zh-CN" dirty="0"/>
                  <a:t> used a similar method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above two pictures show the distribution of the reconstructed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i="0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Λ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invariant mass, while the following is the distribution of the reconstructed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i="0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Ξ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invariant mass.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suppress the background of a single Xi, we selected eight regions, with four red regions serving as the background for the green region, similar to this formula, and a total of four backgrounds serving as the background for the S region.</a:t>
            </a:r>
          </a:p>
          <a:p>
            <a:r>
              <a:rPr lang="en-US" altLang="zh-CN" dirty="0"/>
              <a:t>We subtract the invariant mass distribution of </a:t>
            </a:r>
            <a:r>
              <a:rPr lang="en-US" altLang="zh-CN" dirty="0" err="1"/>
              <a:t>Nbkg</a:t>
            </a:r>
            <a:r>
              <a:rPr lang="en-US" altLang="zh-CN" dirty="0"/>
              <a:t> from the </a:t>
            </a:r>
            <a:r>
              <a:rPr lang="en-US" altLang="zh-CN" dirty="0" err="1"/>
              <a:t>XiXibar</a:t>
            </a:r>
            <a:r>
              <a:rPr lang="en-US" altLang="zh-CN" dirty="0"/>
              <a:t> invariant distribution in the S region to obtain the number of cases in each bin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Through topology analysis, the green line marks our Signal channel, while the red box represents the main background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above two picture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dirty="0"/>
                  <a:t>'s reconstruction results, using double Gaussian fitting and calculating the signal sigma of double Gaussian using weight factors and two Gaussian sigma.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altLang="zh-CN" dirty="0"/>
                  <a:t> used a similar method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44EC-4DFB-427F-ADD5-06395689814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2"/>
            <a:ext cx="12192000" cy="555170"/>
          </a:xfrm>
          <a:prstGeom prst="rect">
            <a:avLst/>
          </a:prstGeom>
          <a:solidFill>
            <a:srgbClr val="1C4B9D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4038600" cy="36512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页脚占位符 4"/>
              <p:cNvSpPr>
                <a:spLocks noGrp="1"/>
              </p:cNvSpPr>
              <p:nvPr>
                <p:ph type="ftr" sz="quarter" idx="11"/>
              </p:nvPr>
            </p:nvSpPr>
            <p:spPr>
              <a:xfrm>
                <a:off x="4038600" y="6492874"/>
                <a:ext cx="4385872" cy="365125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/>
              <a:lstStyle>
                <a:lvl1pPr>
                  <a:defRPr sz="2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页脚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xfrm>
                <a:off x="4038600" y="6492874"/>
                <a:ext cx="4385872" cy="365125"/>
              </a:xfrm>
              <a:prstGeom prst="rect">
                <a:avLst/>
              </a:prstGeom>
              <a:blipFill rotWithShape="1">
                <a:blip r:embed="rId3"/>
                <a:stretch>
                  <a:fillRect l="-116" t="-1391" r="-103" b="-1218"/>
                </a:stretch>
              </a:blipFill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24472" y="6492875"/>
            <a:ext cx="3767528" cy="36512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F0C8BB8B-FA2F-45AB-92D7-088272FDD2C7}" type="slidenum">
              <a:rPr lang="zh-CN" altLang="en-US" smtClean="0"/>
              <a:t>‹#›</a:t>
            </a:fld>
            <a:r>
              <a:rPr lang="en-US" altLang="zh-CN" dirty="0"/>
              <a:t>/3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0" y="5028"/>
            <a:ext cx="1771650" cy="550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0" y="3429000"/>
            <a:ext cx="1211580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ea typeface="Calibri" panose="020F0502020204030204" pitchFamily="34" charset="0"/>
                <a:cs typeface="Calibri" panose="020F0502020204030204" pitchFamily="34" charset="0"/>
              </a:rPr>
              <a:t>Ran Li</a:t>
            </a:r>
            <a:r>
              <a:rPr lang="en-US" altLang="zh-CN" sz="2400" b="1" i="1" baseline="30000" dirty="0">
                <a:ea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US" altLang="zh-CN" b="1" i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b="1" dirty="0"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1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Yuan Wang</a:t>
            </a:r>
            <a:r>
              <a:rPr lang="en-US" altLang="zh-CN" sz="2800" i="1" baseline="30000" dirty="0"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1,2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 , Souvik Maity</a:t>
            </a:r>
            <a:r>
              <a:rPr lang="en-US" altLang="zh-CN" sz="2800" i="1" baseline="30000" dirty="0">
                <a:latin typeface="+mj-lt"/>
                <a:ea typeface="Calibri" panose="020F0502020204030204" pitchFamily="34" charset="0"/>
                <a:cs typeface="+mj-lt"/>
                <a:sym typeface="+mn-ea"/>
              </a:rPr>
              <a:t>2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 ,Yutie Liang</a:t>
            </a:r>
            <a:r>
              <a:rPr lang="en-US" altLang="zh-CN" sz="2800" i="1" baseline="30000" dirty="0">
                <a:ea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800" dirty="0" err="1">
                <a:ea typeface="Calibri" panose="020F0502020204030204" pitchFamily="34" charset="0"/>
                <a:cs typeface="Calibri" panose="020F0502020204030204" pitchFamily="34" charset="0"/>
              </a:rPr>
              <a:t>Dexu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 Lin</a:t>
            </a:r>
            <a:r>
              <a:rPr lang="en-US" altLang="zh-CN" sz="2800" i="1" baseline="30000" dirty="0">
                <a:ea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800" dirty="0" err="1">
                <a:ea typeface="Calibri" panose="020F0502020204030204" pitchFamily="34" charset="0"/>
                <a:cs typeface="Calibri" panose="020F0502020204030204" pitchFamily="34" charset="0"/>
              </a:rPr>
              <a:t>Boqun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 Wang</a:t>
            </a:r>
            <a:r>
              <a:rPr lang="en-US" altLang="zh-CN" sz="2800" baseline="30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i="1" baseline="30000" dirty="0">
                <a:ea typeface="Calibri" panose="020F0502020204030204" pitchFamily="34" charset="0"/>
                <a:cs typeface="Calibri" panose="020F0502020204030204" pitchFamily="34" charset="0"/>
              </a:rPr>
              <a:t>2,3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800" dirty="0" err="1">
                <a:ea typeface="Calibri" panose="020F0502020204030204" pitchFamily="34" charset="0"/>
                <a:cs typeface="Calibri" panose="020F0502020204030204" pitchFamily="34" charset="0"/>
              </a:rPr>
              <a:t>Xiongfei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 Wang</a:t>
            </a:r>
            <a:r>
              <a:rPr lang="en-US" altLang="zh-CN" sz="2800" baseline="30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i="1" baseline="30000" dirty="0"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zh-CN" sz="2800" dirty="0" err="1">
                <a:ea typeface="Calibri" panose="020F0502020204030204" pitchFamily="34" charset="0"/>
                <a:cs typeface="Calibri" panose="020F0502020204030204" pitchFamily="34" charset="0"/>
              </a:rPr>
              <a:t>Yaqian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 Wang</a:t>
            </a:r>
            <a:r>
              <a:rPr lang="en-US" altLang="zh-CN" sz="2800" i="1" baseline="30000" dirty="0"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en-US" altLang="zh-CN" sz="2400" i="1" dirty="0">
              <a:latin typeface="+mj-lt"/>
              <a:ea typeface="Calibri" panose="020F0502020204030204" pitchFamily="34" charset="0"/>
              <a:cs typeface="+mj-lt"/>
            </a:endParaRPr>
          </a:p>
          <a:p>
            <a:pPr marL="0" indent="0" algn="ctr">
              <a:buNone/>
            </a:pPr>
            <a:r>
              <a:rPr lang="en-US" altLang="zh-CN" sz="2400" i="1" baseline="30000" dirty="0">
                <a:latin typeface="+mj-lt"/>
                <a:ea typeface="Calibri" panose="020F0502020204030204" pitchFamily="34" charset="0"/>
                <a:cs typeface="+mj-lt"/>
              </a:rPr>
              <a:t>1</a:t>
            </a:r>
            <a:r>
              <a:rPr lang="en-US" altLang="zh-CN" sz="2400" i="1" dirty="0">
                <a:latin typeface="+mj-lt"/>
                <a:ea typeface="Calibri" panose="020F0502020204030204" pitchFamily="34" charset="0"/>
                <a:cs typeface="+mj-lt"/>
                <a:sym typeface="+mn-ea"/>
              </a:rPr>
              <a:t>Hebei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i="1" baseline="30000" dirty="0">
                <a:latin typeface="+mj-lt"/>
                <a:ea typeface="Calibri" panose="020F0502020204030204" pitchFamily="34" charset="0"/>
                <a:cs typeface="+mj-lt"/>
                <a:sym typeface="+mn-ea"/>
              </a:rPr>
              <a:t>2</a:t>
            </a:r>
            <a:r>
              <a:rPr lang="en-US" altLang="zh-CN" sz="2400" i="1" dirty="0">
                <a:latin typeface="+mj-lt"/>
                <a:ea typeface="Calibri" panose="020F0502020204030204" pitchFamily="34" charset="0"/>
                <a:cs typeface="+mj-lt"/>
                <a:sym typeface="+mn-ea"/>
              </a:rPr>
              <a:t>Institute of Modern Physics</a:t>
            </a:r>
            <a:endParaRPr lang="en-US" altLang="zh-CN" sz="2400" i="1" dirty="0">
              <a:latin typeface="+mj-lt"/>
              <a:ea typeface="Calibri" panose="020F0502020204030204" pitchFamily="34" charset="0"/>
              <a:cs typeface="+mj-lt"/>
            </a:endParaRPr>
          </a:p>
          <a:p>
            <a:pPr marL="0" indent="0" algn="ctr">
              <a:buNone/>
            </a:pPr>
            <a:r>
              <a:rPr lang="en-US" altLang="zh-CN" sz="2400" i="1" baseline="30000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</a:rPr>
              <a:t>3</a:t>
            </a:r>
            <a:r>
              <a:rPr lang="en-US" altLang="zh-CN" sz="2400" i="1" dirty="0">
                <a:solidFill>
                  <a:srgbClr val="000000"/>
                </a:solidFill>
                <a:effectLst/>
                <a:latin typeface="+mj-lt"/>
                <a:ea typeface="等线" panose="02010600030101010101" pitchFamily="2" charset="-122"/>
              </a:rPr>
              <a:t>University of Chinese Academy of Sciences </a:t>
            </a:r>
          </a:p>
          <a:p>
            <a:pPr marL="0" indent="0" algn="ctr">
              <a:buNone/>
            </a:pPr>
            <a:r>
              <a:rPr lang="en-US" altLang="zh-CN" sz="2400" i="1" baseline="30000" dirty="0">
                <a:latin typeface="+mj-lt"/>
                <a:ea typeface="Calibri" panose="020F0502020204030204" pitchFamily="34" charset="0"/>
                <a:cs typeface="+mj-lt"/>
              </a:rPr>
              <a:t>4</a:t>
            </a:r>
            <a:r>
              <a:rPr lang="en-US" altLang="zh-CN" sz="2400" i="1" dirty="0">
                <a:latin typeface="+mj-lt"/>
                <a:ea typeface="Calibri" panose="020F0502020204030204" pitchFamily="34" charset="0"/>
                <a:cs typeface="+mj-lt"/>
              </a:rPr>
              <a:t>LanZhou University</a:t>
            </a:r>
          </a:p>
          <a:p>
            <a:pPr marL="0" indent="0" algn="ctr">
              <a:buNone/>
            </a:pPr>
            <a:r>
              <a:rPr lang="en-US" altLang="zh-CN" sz="2400" i="1" dirty="0">
                <a:latin typeface="+mj-lt"/>
                <a:ea typeface="Calibri" panose="020F0502020204030204" pitchFamily="34" charset="0"/>
                <a:cs typeface="+mj-lt"/>
              </a:rPr>
              <a:t>2025/10</a:t>
            </a:r>
            <a:endParaRPr lang="zh-CN" altLang="en-US" sz="1600" i="1" dirty="0"/>
          </a:p>
        </p:txBody>
      </p:sp>
      <p:pic>
        <p:nvPicPr>
          <p:cNvPr id="9" name="Picture 4" descr="河北大学图册_360百科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3" y="4333239"/>
            <a:ext cx="1395368" cy="14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中国科学院近代物理研究所（其他）_技点百科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t="7087" r="20740" b="34024"/>
          <a:stretch>
            <a:fillRect/>
          </a:stretch>
        </p:blipFill>
        <p:spPr bwMode="auto">
          <a:xfrm>
            <a:off x="10125075" y="4333239"/>
            <a:ext cx="16478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标题占位符 1"/>
              <p:cNvSpPr>
                <a:spLocks noGrp="1"/>
              </p:cNvSpPr>
              <p:nvPr>
                <p:ph type="title" hasCustomPrompt="1"/>
              </p:nvPr>
            </p:nvSpPr>
            <p:spPr>
              <a:xfrm>
                <a:off x="0" y="1268190"/>
                <a:ext cx="12192000" cy="132556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tx1"/>
                    </a:solidFill>
                    <a:latin typeface="+mj-lt"/>
                  </a:rPr>
                  <a:t>Cross section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4400" dirty="0">
                    <a:solidFill>
                      <a:schemeClr val="tx1"/>
                    </a:solidFill>
                    <a:latin typeface="+mj-lt"/>
                  </a:rPr>
                  <a:t>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en-US" altLang="zh-C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</m:acc>
                      </m:e>
                      <m:sup>
                        <m:r>
                          <a:rPr lang="en-US" altLang="zh-C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4400" dirty="0">
                    <a:solidFill>
                      <a:schemeClr val="tx1"/>
                    </a:solidFill>
                    <a:latin typeface="+mj-lt"/>
                  </a:rPr>
                  <a:t> via ISR technique</a:t>
                </a:r>
              </a:p>
            </p:txBody>
          </p:sp>
        </mc:Choice>
        <mc:Fallback xmlns="">
          <p:sp>
            <p:nvSpPr>
              <p:cNvPr id="14" name="标题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 hasCustomPrompt="1"/>
              </p:nvPr>
            </p:nvSpPr>
            <p:spPr>
              <a:xfrm>
                <a:off x="0" y="1268190"/>
                <a:ext cx="12192000" cy="1325563"/>
              </a:xfrm>
              <a:prstGeom prst="rect">
                <a:avLst/>
              </a:prstGeom>
              <a:blipFill rotWithShape="1">
                <a:blip r:embed="rId4"/>
                <a:stretch>
                  <a:fillRect l="-36" t="-390" r="-36" b="-3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 descr="BES III | AG Berger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5885" cy="8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943FAD-2653-47F9-88E7-B849A723200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页脚占位符 4"/>
              <p:cNvSpPr>
                <a:spLocks noGrp="1"/>
              </p:cNvSpPr>
              <p:nvPr>
                <p:ph type="ftr" sz="quarter" idx="3"/>
              </p:nvPr>
            </p:nvSpPr>
            <p:spPr>
              <a:xfrm>
                <a:off x="4038600" y="6356350"/>
                <a:ext cx="4114800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lvl1pPr algn="ctr">
                  <a:defRPr sz="1200">
                    <a:solidFill>
                      <a:schemeClr val="tx1">
                        <a:tint val="82000"/>
                      </a:schemeClr>
                    </a:solidFill>
                  </a:defRPr>
                </a:lvl1pPr>
              </a:lstStyle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页脚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3"/>
              </p:nvPr>
            </p:nvSpPr>
            <p:spPr>
              <a:xfrm>
                <a:off x="4038600" y="6356350"/>
                <a:ext cx="4114800" cy="3651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C8BB8B-FA2F-45AB-92D7-088272FDD2C7}" type="slidenum">
              <a:rPr lang="zh-CN" altLang="en-US" smtClean="0"/>
              <a:t>‹#›</a:t>
            </a:fld>
            <a:r>
              <a:rPr lang="en-US" altLang="zh-CN" dirty="0"/>
              <a:t>/32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7997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90.png"/><Relationship Id="rId3" Type="http://schemas.openxmlformats.org/officeDocument/2006/relationships/tags" Target="../tags/tag41.xml"/><Relationship Id="rId7" Type="http://schemas.openxmlformats.org/officeDocument/2006/relationships/image" Target="../media/image51.png"/><Relationship Id="rId12" Type="http://schemas.openxmlformats.org/officeDocument/2006/relationships/tags" Target="../tags/tag45.xml"/><Relationship Id="rId2" Type="http://schemas.openxmlformats.org/officeDocument/2006/relationships/tags" Target="../tags/tag40.xml"/><Relationship Id="rId16" Type="http://schemas.openxmlformats.org/officeDocument/2006/relationships/image" Target="../media/image55.png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11" Type="http://schemas.openxmlformats.org/officeDocument/2006/relationships/image" Target="../media/image53.png"/><Relationship Id="rId5" Type="http://schemas.openxmlformats.org/officeDocument/2006/relationships/notesSlide" Target="../notesSlides/notesSlide13.xml"/><Relationship Id="rId15" Type="http://schemas.openxmlformats.org/officeDocument/2006/relationships/tags" Target="../tags/tag41.xml"/><Relationship Id="rId10" Type="http://schemas.openxmlformats.org/officeDocument/2006/relationships/image" Target="../media/image52.png"/><Relationship Id="rId4" Type="http://schemas.openxmlformats.org/officeDocument/2006/relationships/slideLayout" Target="../slideLayouts/slideLayout1.xml"/><Relationship Id="rId9" Type="http://schemas.openxmlformats.org/officeDocument/2006/relationships/tags" Target="../tags/tag39.xml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tags" Target="../tags/tag44.xml"/><Relationship Id="rId7" Type="http://schemas.openxmlformats.org/officeDocument/2006/relationships/image" Target="../media/image9.png"/><Relationship Id="rId12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59.png"/><Relationship Id="rId11" Type="http://schemas.openxmlformats.org/officeDocument/2006/relationships/image" Target="../media/image68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6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6" Type="http://schemas.openxmlformats.org/officeDocument/2006/relationships/image" Target="../media/image600.png"/><Relationship Id="rId5" Type="http://schemas.openxmlformats.org/officeDocument/2006/relationships/tags" Target="../tags/tag4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66.png"/><Relationship Id="rId18" Type="http://schemas.openxmlformats.org/officeDocument/2006/relationships/image" Target="../media/image75.png"/><Relationship Id="rId26" Type="http://schemas.openxmlformats.org/officeDocument/2006/relationships/image" Target="../media/image84.png"/><Relationship Id="rId3" Type="http://schemas.openxmlformats.org/officeDocument/2006/relationships/tags" Target="../tags/tag50.xml"/><Relationship Id="rId21" Type="http://schemas.openxmlformats.org/officeDocument/2006/relationships/tags" Target="../tags/tag75.xml"/><Relationship Id="rId7" Type="http://schemas.openxmlformats.org/officeDocument/2006/relationships/tags" Target="../tags/tag54.xml"/><Relationship Id="rId12" Type="http://schemas.openxmlformats.org/officeDocument/2006/relationships/image" Target="../media/image62.png"/><Relationship Id="rId17" Type="http://schemas.openxmlformats.org/officeDocument/2006/relationships/image" Target="../media/image85.png"/><Relationship Id="rId25" Type="http://schemas.openxmlformats.org/officeDocument/2006/relationships/tags" Target="../tags/tag55.xml"/><Relationship Id="rId2" Type="http://schemas.openxmlformats.org/officeDocument/2006/relationships/tags" Target="../tags/tag49.xml"/><Relationship Id="rId16" Type="http://schemas.openxmlformats.org/officeDocument/2006/relationships/image" Target="../media/image73.png"/><Relationship Id="rId20" Type="http://schemas.openxmlformats.org/officeDocument/2006/relationships/image" Target="../media/image87.png"/><Relationship Id="rId1" Type="http://schemas.openxmlformats.org/officeDocument/2006/relationships/tags" Target="../tags/tag47.xml"/><Relationship Id="rId6" Type="http://schemas.openxmlformats.org/officeDocument/2006/relationships/tags" Target="../tags/tag53.xml"/><Relationship Id="rId11" Type="http://schemas.openxmlformats.org/officeDocument/2006/relationships/image" Target="../media/image9.png"/><Relationship Id="rId24" Type="http://schemas.openxmlformats.org/officeDocument/2006/relationships/image" Target="../media/image89.png"/><Relationship Id="rId5" Type="http://schemas.openxmlformats.org/officeDocument/2006/relationships/tags" Target="../tags/tag52.xml"/><Relationship Id="rId15" Type="http://schemas.openxmlformats.org/officeDocument/2006/relationships/image" Target="../media/image72.png"/><Relationship Id="rId23" Type="http://schemas.openxmlformats.org/officeDocument/2006/relationships/tags" Target="../tags/tag77.xml"/><Relationship Id="rId10" Type="http://schemas.openxmlformats.org/officeDocument/2006/relationships/notesSlide" Target="../notesSlides/notesSlide22.xml"/><Relationship Id="rId19" Type="http://schemas.openxmlformats.org/officeDocument/2006/relationships/tags" Target="../tags/tag73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70.png"/><Relationship Id="rId22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image" Target="../media/image730.png"/><Relationship Id="rId26" Type="http://schemas.openxmlformats.org/officeDocument/2006/relationships/tags" Target="../tags/tag670.xml"/><Relationship Id="rId3" Type="http://schemas.openxmlformats.org/officeDocument/2006/relationships/tags" Target="../tags/tag58.xml"/><Relationship Id="rId21" Type="http://schemas.openxmlformats.org/officeDocument/2006/relationships/image" Target="../media/image66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image" Target="../media/image9.png"/><Relationship Id="rId25" Type="http://schemas.openxmlformats.org/officeDocument/2006/relationships/image" Target="../media/image79.png"/><Relationship Id="rId2" Type="http://schemas.openxmlformats.org/officeDocument/2006/relationships/tags" Target="../tags/tag57.xml"/><Relationship Id="rId16" Type="http://schemas.openxmlformats.org/officeDocument/2006/relationships/notesSlide" Target="../notesSlides/notesSlide23.xml"/><Relationship Id="rId20" Type="http://schemas.openxmlformats.org/officeDocument/2006/relationships/image" Target="../media/image77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650.xml"/><Relationship Id="rId5" Type="http://schemas.openxmlformats.org/officeDocument/2006/relationships/tags" Target="../tags/tag60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780.png"/><Relationship Id="rId10" Type="http://schemas.openxmlformats.org/officeDocument/2006/relationships/tags" Target="../tags/tag65.xml"/><Relationship Id="rId19" Type="http://schemas.openxmlformats.org/officeDocument/2006/relationships/image" Target="../media/image76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74.png"/><Relationship Id="rId27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90.png"/><Relationship Id="rId3" Type="http://schemas.openxmlformats.org/officeDocument/2006/relationships/tags" Target="../tags/tag72.xml"/><Relationship Id="rId21" Type="http://schemas.openxmlformats.org/officeDocument/2006/relationships/image" Target="../media/image78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9.png"/><Relationship Id="rId25" Type="http://schemas.openxmlformats.org/officeDocument/2006/relationships/image" Target="../media/image94.png"/><Relationship Id="rId2" Type="http://schemas.openxmlformats.org/officeDocument/2006/relationships/tags" Target="../tags/tag71.xml"/><Relationship Id="rId16" Type="http://schemas.openxmlformats.org/officeDocument/2006/relationships/notesSlide" Target="../notesSlides/notesSlide24.xml"/><Relationship Id="rId20" Type="http://schemas.openxmlformats.org/officeDocument/2006/relationships/image" Target="../media/image59.png"/><Relationship Id="rId1" Type="http://schemas.openxmlformats.org/officeDocument/2006/relationships/tags" Target="../tags/tag70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tags" Target="../tags/tag95.xml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93.png"/><Relationship Id="rId10" Type="http://schemas.openxmlformats.org/officeDocument/2006/relationships/tags" Target="../tags/tag82.xml"/><Relationship Id="rId19" Type="http://schemas.openxmlformats.org/officeDocument/2006/relationships/image" Target="../media/image91.png"/><Relationship Id="rId4" Type="http://schemas.openxmlformats.org/officeDocument/2006/relationships/tags" Target="../tags/tag74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6" Type="http://schemas.openxmlformats.org/officeDocument/2006/relationships/image" Target="../media/image95.png"/><Relationship Id="rId5" Type="http://schemas.openxmlformats.org/officeDocument/2006/relationships/tags" Target="../tags/tag9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6" Type="http://schemas.openxmlformats.org/officeDocument/2006/relationships/image" Target="../media/image98.png"/><Relationship Id="rId5" Type="http://schemas.openxmlformats.org/officeDocument/2006/relationships/tags" Target="../tags/tag88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tags" Target="../tags/tag8.xml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12" Type="http://schemas.openxmlformats.org/officeDocument/2006/relationships/tags" Target="../tags/tag610.xml"/><Relationship Id="rId2" Type="http://schemas.openxmlformats.org/officeDocument/2006/relationships/tags" Target="../tags/tag5.xml"/><Relationship Id="rId16" Type="http://schemas.openxmlformats.org/officeDocument/2006/relationships/image" Target="../media/image14.png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15" Type="http://schemas.openxmlformats.org/officeDocument/2006/relationships/tags" Target="../tags/tag10.xml"/><Relationship Id="rId10" Type="http://schemas.openxmlformats.org/officeDocument/2006/relationships/tags" Target="../tags/tag410.xml"/><Relationship Id="rId4" Type="http://schemas.openxmlformats.org/officeDocument/2006/relationships/tags" Target="../tags/tag7.xml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81.png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6" Type="http://schemas.openxmlformats.org/officeDocument/2006/relationships/tags" Target="../tags/tag101.xml"/><Relationship Id="rId5" Type="http://schemas.openxmlformats.org/officeDocument/2006/relationships/image" Target="../media/image9.png"/><Relationship Id="rId4" Type="http://schemas.openxmlformats.org/officeDocument/2006/relationships/image" Target="../media/image102.png"/><Relationship Id="rId9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04.png"/><Relationship Id="rId3" Type="http://schemas.openxmlformats.org/officeDocument/2006/relationships/tags" Target="../tags/tag92.xml"/><Relationship Id="rId7" Type="http://schemas.openxmlformats.org/officeDocument/2006/relationships/tags" Target="../tags/tag103.xml"/><Relationship Id="rId12" Type="http://schemas.openxmlformats.org/officeDocument/2006/relationships/image" Target="../media/image119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9.png"/><Relationship Id="rId11" Type="http://schemas.openxmlformats.org/officeDocument/2006/relationships/tags" Target="../tags/tag107.xml"/><Relationship Id="rId5" Type="http://schemas.openxmlformats.org/officeDocument/2006/relationships/notesSlide" Target="../notesSlides/notesSlide34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.xml"/><Relationship Id="rId9" Type="http://schemas.openxmlformats.org/officeDocument/2006/relationships/tags" Target="../tags/tag10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2.xml"/><Relationship Id="rId18" Type="http://schemas.openxmlformats.org/officeDocument/2006/relationships/image" Target="../media/image9.png"/><Relationship Id="rId26" Type="http://schemas.openxmlformats.org/officeDocument/2006/relationships/image" Target="../media/image127.png"/><Relationship Id="rId3" Type="http://schemas.openxmlformats.org/officeDocument/2006/relationships/tags" Target="../tags/tag98.xml"/><Relationship Id="rId21" Type="http://schemas.openxmlformats.org/officeDocument/2006/relationships/image" Target="../media/image114.png"/><Relationship Id="rId7" Type="http://schemas.openxmlformats.org/officeDocument/2006/relationships/tags" Target="../tags/tag104.xml"/><Relationship Id="rId12" Type="http://schemas.openxmlformats.org/officeDocument/2006/relationships/tags" Target="../tags/tag111.xml"/><Relationship Id="rId17" Type="http://schemas.openxmlformats.org/officeDocument/2006/relationships/notesSlide" Target="../notesSlides/notesSlide38.xml"/><Relationship Id="rId25" Type="http://schemas.openxmlformats.org/officeDocument/2006/relationships/tags" Target="../tags/tag124.xml"/><Relationship Id="rId2" Type="http://schemas.openxmlformats.org/officeDocument/2006/relationships/tags" Target="../tags/tag96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112.png"/><Relationship Id="rId1" Type="http://schemas.openxmlformats.org/officeDocument/2006/relationships/tags" Target="../tags/tag94.xml"/><Relationship Id="rId6" Type="http://schemas.openxmlformats.org/officeDocument/2006/relationships/tags" Target="../tags/tag102.xml"/><Relationship Id="rId11" Type="http://schemas.openxmlformats.org/officeDocument/2006/relationships/tags" Target="../tags/tag110.xml"/><Relationship Id="rId24" Type="http://schemas.openxmlformats.org/officeDocument/2006/relationships/image" Target="../media/image126.png"/><Relationship Id="rId5" Type="http://schemas.openxmlformats.org/officeDocument/2006/relationships/tags" Target="../tags/tag100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image" Target="../media/image129.png"/><Relationship Id="rId10" Type="http://schemas.openxmlformats.org/officeDocument/2006/relationships/tags" Target="../tags/tag109.xml"/><Relationship Id="rId19" Type="http://schemas.openxmlformats.org/officeDocument/2006/relationships/image" Target="../media/image33.png"/><Relationship Id="rId4" Type="http://schemas.openxmlformats.org/officeDocument/2006/relationships/tags" Target="../tags/tag99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image" Target="../media/image36.png"/><Relationship Id="rId27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tags" Target="../tags/tag15.xml"/><Relationship Id="rId3" Type="http://schemas.openxmlformats.org/officeDocument/2006/relationships/tags" Target="../tags/tag12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8.png"/><Relationship Id="rId2" Type="http://schemas.openxmlformats.org/officeDocument/2006/relationships/tags" Target="../tags/tag11.xml"/><Relationship Id="rId16" Type="http://schemas.openxmlformats.org/officeDocument/2006/relationships/image" Target="../media/image20.png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5" Type="http://schemas.openxmlformats.org/officeDocument/2006/relationships/tags" Target="../tags/tag14.xml"/><Relationship Id="rId15" Type="http://schemas.openxmlformats.org/officeDocument/2006/relationships/tags" Target="../tags/tag17.xml"/><Relationship Id="rId10" Type="http://schemas.openxmlformats.org/officeDocument/2006/relationships/image" Target="../media/image16.png"/><Relationship Id="rId4" Type="http://schemas.openxmlformats.org/officeDocument/2006/relationships/tags" Target="../tags/tag13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9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2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png"/><Relationship Id="rId4" Type="http://schemas.openxmlformats.org/officeDocument/2006/relationships/image" Target="../media/image1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tags" Target="../tags/tag18.xml"/><Relationship Id="rId2" Type="http://schemas.openxmlformats.org/officeDocument/2006/relationships/tags" Target="../tags/tag18.xml"/><Relationship Id="rId16" Type="http://schemas.openxmlformats.org/officeDocument/2006/relationships/image" Target="../media/image29.png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tags" Target="../tags/tag16.xml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300.png"/><Relationship Id="rId5" Type="http://schemas.openxmlformats.org/officeDocument/2006/relationships/tags" Target="../tags/tag2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350.xml"/><Relationship Id="rId3" Type="http://schemas.openxmlformats.org/officeDocument/2006/relationships/tags" Target="../tags/tag23.xml"/><Relationship Id="rId21" Type="http://schemas.openxmlformats.org/officeDocument/2006/relationships/image" Target="../media/image9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image" Target="../media/image36.png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38.png"/><Relationship Id="rId1" Type="http://schemas.openxmlformats.org/officeDocument/2006/relationships/tags" Target="../tags/tag20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34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32.png"/><Relationship Id="rId28" Type="http://schemas.openxmlformats.org/officeDocument/2006/relationships/tags" Target="../tags/tag370.xml"/><Relationship Id="rId10" Type="http://schemas.openxmlformats.org/officeDocument/2006/relationships/tags" Target="../tags/tag30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33.png"/><Relationship Id="rId27" Type="http://schemas.openxmlformats.org/officeDocument/2006/relationships/image" Target="../media/image37.png"/><Relationship Id="rId30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占位符 1"/>
              <p:cNvSpPr txBox="1"/>
              <p:nvPr/>
            </p:nvSpPr>
            <p:spPr>
              <a:xfrm>
                <a:off x="390525" y="1420590"/>
                <a:ext cx="1171575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CN" dirty="0"/>
                  <a:t>Cross section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 b="0" i="0" dirty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b="0" i="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zh-CN" altLang="en-US" b="0" i="0" dirty="0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b="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via ISR technique</a:t>
                </a:r>
              </a:p>
            </p:txBody>
          </p:sp>
        </mc:Choice>
        <mc:Fallback xmlns="">
          <p:sp>
            <p:nvSpPr>
              <p:cNvPr id="3" name="标题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1420590"/>
                <a:ext cx="11715750" cy="1325563"/>
              </a:xfrm>
              <a:prstGeom prst="rect">
                <a:avLst/>
              </a:prstGeom>
              <a:blipFill rotWithShape="1">
                <a:blip r:embed="rId3"/>
                <a:stretch>
                  <a:fillRect t="-7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10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0" y="0"/>
                <a:ext cx="6438265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32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32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sub>
                    </m:sSub>
                  </m:oMath>
                </a14:m>
                <a:endPara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438265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52739" y="5557306"/>
                <a:ext cx="9953386" cy="691094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To further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suppress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the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hadronic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background , require :</a:t>
                </a:r>
                <a:endParaRPr lang="en-US" altLang="zh-CN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r>
                  <a:rPr lang="en-US" altLang="zh-CN" sz="2000" dirty="0">
                    <a:ea typeface="MS Mincho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𝛬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|&lt;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MeV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charset="0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𝛬𝜋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𝛯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|&lt;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MeV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a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charset="0"/>
                    <a:cs typeface="Times New Roman" panose="02020603050405020304" pitchFamily="18" charset="0"/>
                    <a:sym typeface="+mn-ea"/>
                  </a:rPr>
                  <a:t>bout 3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𝜎</m:t>
                    </m:r>
                    <m: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cs typeface="Cambria Math" panose="02040503050406030204" pitchFamily="18" charset="0"/>
                    <a:sym typeface="+mn-ea"/>
                  </a:rPr>
                  <a:t> </a:t>
                </a:r>
                <a:endParaRPr lang="en-US" altLang="zh-CN" sz="2400" b="0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39" y="5557306"/>
                <a:ext cx="9953386" cy="691094"/>
              </a:xfrm>
              <a:prstGeom prst="rect">
                <a:avLst/>
              </a:prstGeom>
              <a:blipFill>
                <a:blip r:embed="rId5"/>
                <a:stretch>
                  <a:fillRect l="-612" t="-5310" b="-18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6" y="1326353"/>
            <a:ext cx="5587331" cy="37891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59" y="1326354"/>
            <a:ext cx="5587334" cy="37891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11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6438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461572" y="5560513"/>
                <a:ext cx="9953386" cy="691094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To further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suppress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the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hadronic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background, require :</a:t>
                </a:r>
                <a:endParaRPr lang="en-US" altLang="zh-CN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𝐿</m:t>
                      </m:r>
                      <m:r>
                        <a:rPr lang="en-US" altLang="zh-CN" sz="2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/</m:t>
                      </m:r>
                      <m:r>
                        <a:rPr lang="zh-CN" altLang="zh-CN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&gt;0</m:t>
                      </m:r>
                    </m:oMath>
                  </m:oMathPara>
                </a14:m>
                <a:endParaRPr lang="en-US" altLang="zh-CN" sz="2000" dirty="0">
                  <a:solidFill>
                    <a:srgbClr val="00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+mn-ea"/>
                </a:endParaRPr>
              </a:p>
              <a:p>
                <a:endParaRPr lang="en-US" altLang="zh-CN" sz="2400" b="0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72" y="5560513"/>
                <a:ext cx="9953386" cy="691094"/>
              </a:xfrm>
              <a:prstGeom prst="rect">
                <a:avLst/>
              </a:prstGeom>
              <a:blipFill>
                <a:blip r:embed="rId4"/>
                <a:stretch>
                  <a:fillRect l="-674" t="-4386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8" y="951940"/>
            <a:ext cx="5664683" cy="38415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06" y="951939"/>
            <a:ext cx="5664683" cy="38415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表&#10;&#10;AI 生成的内容可能不正确。">
            <a:extLst>
              <a:ext uri="{FF2B5EF4-FFF2-40B4-BE49-F238E27FC236}">
                <a16:creationId xmlns:a16="http://schemas.microsoft.com/office/drawing/2014/main" id="{B01D8A77-D244-9753-D2C4-911B34102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57" y="2797819"/>
            <a:ext cx="5427120" cy="368046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4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12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4871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DeepSeek-CJK-patch"/>
                <a:cs typeface="Times New Roman" panose="02020603050405020304" pitchFamily="18" charset="0"/>
                <a:sym typeface="+mn-ea"/>
              </a:rPr>
              <a:t>Kinematic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35940" y="925830"/>
                <a:ext cx="11093450" cy="140527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Kinematic Fit: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kinematic fit is applied to improve the sample purity.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fit is performed using the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reconstructed baryon pair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untagged photon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Events are required to satisfy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altLang="zh-CN" sz="2000" b="1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sz="2000" b="1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CN" sz="2000" b="1" i="1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404040"/>
                    </a:solidFill>
                    <a:latin typeface="Times New Roman" panose="02020603050405020304" pitchFamily="18" charset="0"/>
                    <a:sym typeface="+mn-ea"/>
                  </a:rPr>
                  <a:t>&lt; 80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ensure good fit quality.</a:t>
                </a:r>
              </a:p>
              <a:p>
                <a:pPr>
                  <a:spcBef>
                    <a:spcPct val="0"/>
                  </a:spcBef>
                </a:pPr>
                <a:endParaRPr lang="en-US" altLang="zh-CN" sz="2400" b="0" i="0" dirty="0">
                  <a:solidFill>
                    <a:srgbClr val="404040"/>
                  </a:solidFill>
                  <a:latin typeface="Times New Roman" panose="02020603050405020304" pitchFamily="18" charset="0"/>
                  <a:ea typeface="DeepSeek-CJK-patc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0" y="925830"/>
                <a:ext cx="11093450" cy="1405279"/>
              </a:xfrm>
              <a:prstGeom prst="rect">
                <a:avLst/>
              </a:prstGeom>
              <a:blipFill>
                <a:blip r:embed="rId5"/>
                <a:stretch>
                  <a:fillRect l="-604" t="-2609" b="-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/>
          <p:cNvCxnSpPr/>
          <p:nvPr/>
        </p:nvCxnSpPr>
        <p:spPr>
          <a:xfrm flipH="1">
            <a:off x="8247788" y="4380865"/>
            <a:ext cx="635" cy="158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2863850" y="3329305"/>
            <a:ext cx="0" cy="184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图表&#10;&#10;AI 生成的内容可能不正确。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1" y="2768629"/>
            <a:ext cx="5009416" cy="35997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6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13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0" y="0"/>
                <a:ext cx="3491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Untagged </a:t>
                </a:r>
                <a14:m>
                  <m:oMath xmlns:m="http://schemas.openxmlformats.org/officeDocument/2006/math">
                    <m:r>
                      <a:rPr lang="zh-CN" alt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91581" cy="584775"/>
              </a:xfrm>
              <a:prstGeom prst="rect">
                <a:avLst/>
              </a:prstGeom>
              <a:blipFill rotWithShape="1">
                <a:blip r:embed="rId7"/>
                <a:stretch>
                  <a:fillRect r="10" b="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95836" y="686435"/>
                <a:ext cx="10856258" cy="2557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/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• </a:t>
                </a:r>
                <a:r>
                  <a:rPr lang="en-US" altLang="zh-CN" sz="2000" b="1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Definition:</a:t>
                </a:r>
              </a:p>
              <a:p>
                <a:pPr marL="0" indent="0"/>
                <a:endParaRPr lang="en-US" altLang="zh-CN" sz="2000" b="1" i="0" dirty="0">
                  <a:solidFill>
                    <a:srgbClr val="404040"/>
                  </a:solidFill>
                  <a:latin typeface="Times New Roman" panose="02020603050405020304" pitchFamily="18" charset="0"/>
                  <a:ea typeface="DeepSeek-CJK-patch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altLang="zh-CN" sz="2000" dirty="0">
                    <a:solidFill>
                      <a:srgbClr val="404040"/>
                    </a:solidFill>
                    <a:latin typeface="Cambria Math" panose="02040503050406030204" pitchFamily="18" charset="0"/>
                    <a:ea typeface="DeepSeek-CJK-patch"/>
                    <a:cs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DeepSeek-CJK-patch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DeepSeek-CJK-patch"/>
                            <a:cs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DeepSeek-CJK-patch"/>
                            <a:cs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  <a:sym typeface="+mn-ea"/>
                  </a:rPr>
                  <a:t>After momentum fitting, p</a:t>
                </a:r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olar angle calculated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 recoil trajectories in the </a:t>
                </a:r>
                <a:r>
                  <a:rPr lang="en-US" altLang="zh-CN" sz="2000" b="0" i="0" dirty="0" err="1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e⁺e</a:t>
                </a:r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⁻ center-of-mass frame. (Reconstructed from the Ξ pair momentum to infer the ISR photon direction.)</a:t>
                </a:r>
              </a:p>
              <a:p>
                <a:pPr marL="0" indent="0"/>
                <a:endParaRPr lang="en-US" altLang="zh-CN" sz="2000" b="0" i="0" dirty="0">
                  <a:solidFill>
                    <a:srgbClr val="404040"/>
                  </a:solidFill>
                  <a:latin typeface="Times New Roman" panose="02020603050405020304" pitchFamily="18" charset="0"/>
                  <a:ea typeface="DeepSeek-CJK-patch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• </a:t>
                </a:r>
                <a:r>
                  <a:rPr lang="en-US" altLang="zh-CN" sz="2000" b="1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Background </a:t>
                </a:r>
                <a:r>
                  <a:rPr lang="en-US" altLang="zh-CN" sz="2000" b="1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000" b="1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ejection: </a:t>
                </a:r>
              </a:p>
              <a:p>
                <a:pPr marL="0" indent="0"/>
                <a:endParaRPr lang="en-US" altLang="zh-CN" sz="2000" b="1" i="0" dirty="0">
                  <a:solidFill>
                    <a:srgbClr val="404040"/>
                  </a:solidFill>
                  <a:latin typeface="Times New Roman" panose="02020603050405020304" pitchFamily="18" charset="0"/>
                  <a:ea typeface="DeepSeek-CJK-patch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  require: |cos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DeepSeek-CJK-patch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DeepSeek-CJK-patch"/>
                            <a:cs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  <a:ea typeface="DeepSeek-CJK-patch"/>
                            <a:cs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DeepSeek-CJK-patch"/>
                    <a:cs typeface="Times New Roman" panose="02020603050405020304" pitchFamily="18" charset="0"/>
                  </a:rPr>
                  <a:t>| &gt; 0.99 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6" y="686435"/>
                <a:ext cx="10856258" cy="2557145"/>
              </a:xfrm>
              <a:prstGeom prst="rect">
                <a:avLst/>
              </a:prstGeom>
              <a:blipFill>
                <a:blip r:embed="rId8"/>
                <a:stretch>
                  <a:fillRect l="-618" t="-1432" b="-33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1652734349"/>
                  </p:ext>
                </p:extLst>
              </p:nvPr>
            </p:nvGraphicFramePr>
            <p:xfrm>
              <a:off x="422030" y="3899217"/>
              <a:ext cx="5356274" cy="14217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81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781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2966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channel</a:t>
                          </a:r>
                        </a:p>
                      </a:txBody>
                      <a:tcPr marL="106137" marR="106137" marT="53068" marB="53068"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Ratio(%)</a:t>
                          </a:r>
                        </a:p>
                      </a:txBody>
                      <a:tcPr marL="106137" marR="106137" marT="53068" marB="53068"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1562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10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10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100" i="1" smtClean="0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10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10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100" i="1" smtClean="0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100" i="1" smtClean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l-GR" altLang="zh-CN" sz="21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1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sz="2100" i="1" dirty="0" smtClean="0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  <a:ea typeface="MS Mincho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altLang="zh-CN" sz="2000" i="1" dirty="0" smtClean="0">
                                          <a:latin typeface="Cambria Math" panose="02040503050406030204" pitchFamily="18" charset="0"/>
                                          <a:ea typeface="MS Mincho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200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  <a:ea typeface="MS Mincho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1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100" i="1" dirty="0" smtClean="0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zh-CN" sz="21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𝐼𝑆𝑅</m:t>
                                  </m:r>
                                </m:sup>
                              </m:sSup>
                            </m:oMath>
                          </a14:m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6137" marR="106137" marT="53068" marB="5306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99.10 %</a:t>
                          </a:r>
                        </a:p>
                      </a:txBody>
                      <a:tcPr marL="106137" marR="106137" marT="53068" marB="5306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052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Others channels</a:t>
                          </a:r>
                        </a:p>
                      </a:txBody>
                      <a:tcPr marL="106137" marR="106137" marT="53068" marB="5306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0.90%</a:t>
                          </a:r>
                        </a:p>
                      </a:txBody>
                      <a:tcPr marL="106137" marR="106137" marT="53068" marB="5306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/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1652734349"/>
                  </p:ext>
                </p:extLst>
              </p:nvPr>
            </p:nvGraphicFramePr>
            <p:xfrm>
              <a:off x="422030" y="3899217"/>
              <a:ext cx="5356274" cy="14217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81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781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2966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channel</a:t>
                          </a:r>
                        </a:p>
                      </a:txBody>
                      <a:tcPr marL="106137" marR="106137" marT="53068" marB="53068"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Ratio(%)</a:t>
                          </a:r>
                        </a:p>
                      </a:txBody>
                      <a:tcPr marL="106137" marR="106137" marT="53068" marB="53068"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25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6137" marR="106137" marT="53068" marB="5306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27" t="-95349" r="-100227" b="-10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99.10 %</a:t>
                          </a:r>
                        </a:p>
                      </a:txBody>
                      <a:tcPr marL="106137" marR="106137" marT="53068" marB="5306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176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Others channels</a:t>
                          </a:r>
                        </a:p>
                      </a:txBody>
                      <a:tcPr marL="106137" marR="106137" marT="53068" marB="5306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0.90%</a:t>
                          </a:r>
                        </a:p>
                      </a:txBody>
                      <a:tcPr marL="106137" marR="106137" marT="53068" marB="5306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97" y="2220593"/>
            <a:ext cx="5333017" cy="3616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478540" y="5577780"/>
                <a:ext cx="1203329" cy="391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8478540" y="5577780"/>
                <a:ext cx="1203329" cy="391517"/>
              </a:xfrm>
              <a:prstGeom prst="rect">
                <a:avLst/>
              </a:prstGeom>
              <a:blipFill rotWithShape="1">
                <a:blip r:embed="rId13"/>
                <a:stretch>
                  <a:fillRect l="-2" t="-147" r="2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438523" y="3414366"/>
                <a:ext cx="33232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 from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23" y="3414366"/>
                <a:ext cx="3323287" cy="400110"/>
              </a:xfrm>
              <a:prstGeom prst="rect">
                <a:avLst/>
              </a:prstGeom>
              <a:blipFill>
                <a:blip r:embed="rId14"/>
                <a:stretch>
                  <a:fillRect l="-2018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353CAD0-4991-0E86-11EA-35E81A1707FB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 rot="16200000">
                <a:off x="5619932" y="3235575"/>
                <a:ext cx="1968631" cy="3912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Event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.01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353CAD0-4991-0E86-11EA-35E81A170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 rot="16200000">
                <a:off x="5619932" y="3235575"/>
                <a:ext cx="1968631" cy="391270"/>
              </a:xfrm>
              <a:prstGeom prst="rect">
                <a:avLst/>
              </a:prstGeom>
              <a:blipFill>
                <a:blip r:embed="rId16"/>
                <a:stretch>
                  <a:fillRect l="-9375" r="-17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4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14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4871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spectra from data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66984" y="939247"/>
            <a:ext cx="8113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Distribution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J/ψ peak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observed in the mass spectrum.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few events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survive outside the J/ψ region.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excluding J/ψ,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about 100 events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remain in total.</a:t>
            </a:r>
          </a:p>
        </p:txBody>
      </p:sp>
      <p:pic>
        <p:nvPicPr>
          <p:cNvPr id="10" name="图片 9" descr="图示&#10;&#10;AI 生成的内容可能不正确。">
            <a:extLst>
              <a:ext uri="{FF2B5EF4-FFF2-40B4-BE49-F238E27FC236}">
                <a16:creationId xmlns:a16="http://schemas.microsoft.com/office/drawing/2014/main" id="{2AE265CC-4358-321A-41DB-B9720ABCC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44" y="2465793"/>
            <a:ext cx="5734056" cy="38845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15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0" y="-117714"/>
            <a:ext cx="3501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0785" y="1360805"/>
            <a:ext cx="7513955" cy="4361815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 and event selections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ystematic </a:t>
            </a:r>
            <a:r>
              <a:rPr lang="en-US" altLang="zh-CN" sz="2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16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6" y="1534527"/>
            <a:ext cx="4958584" cy="336271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98475" y="5323473"/>
            <a:ext cx="11195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surviving events were observed for the processes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𝒆⁺𝒆⁻ →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D⁰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𝐃̅⁰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D⁺D⁻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𝝁⁺𝝁⁻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S Mincho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0"/>
            <a:ext cx="455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6796390" y="2418039"/>
            <a:ext cx="514187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boxes and </a:t>
            </a:r>
            <a:r>
              <a:rPr lang="en-US" altLang="zh-CN" dirty="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reen boxes :</a:t>
            </a:r>
            <a:r>
              <a:rPr lang="en-US" altLang="zh-CN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denotes the sideband region.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90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box :</a:t>
            </a:r>
            <a:r>
              <a:rPr lang="en-US" altLang="zh-CN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denotes the signal region.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149382" y="3492853"/>
                <a:ext cx="4435893" cy="1239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909FF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𝑏𝑙𝑢𝑒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𝑔𝑟𝑒𝑒𝑛</m:t>
                              </m:r>
                            </m:sub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altLang="zh-CN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𝑟𝑒𝑑</m:t>
                              </m:r>
                            </m:sub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382" y="3492853"/>
                <a:ext cx="4435893" cy="1239314"/>
              </a:xfrm>
              <a:prstGeom prst="rect">
                <a:avLst/>
              </a:prstGeom>
              <a:blipFill rotWithShape="1">
                <a:blip r:embed="rId6"/>
                <a:stretch>
                  <a:fillRect l="-12" t="-28" r="8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498475" y="716675"/>
            <a:ext cx="61960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charset="0"/>
                <a:cs typeface="Times New Roman" panose="02020603050405020304" pitchFamily="18" charset="0"/>
                <a:sym typeface="+mn-ea"/>
              </a:rPr>
              <a:t>Background estimation :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MS Mincho" charset="0"/>
              <a:cs typeface="Times New Roman" panose="02020603050405020304" pitchFamily="18" charset="0"/>
              <a:sym typeface="+mn-ea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MS Mincho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MS Mincho" charset="0"/>
                <a:cs typeface="Times New Roman" panose="02020603050405020304" pitchFamily="18" charset="0"/>
                <a:sym typeface="+mn-ea"/>
              </a:rPr>
              <a:t>       Remaining background evaluated via sideband analysis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68900" y="1853157"/>
            <a:ext cx="723900" cy="401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17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0" y="0"/>
            <a:ext cx="45597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21102" y="783179"/>
                <a:ext cx="11015932" cy="5291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24292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calculation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zh-CN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m:rPr>
                        <m:nor/>
                      </m:rP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b>
                    </m:sSub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b>
                    </m:sSub>
                    <m:sSup>
                      <m:sSupPr>
                        <m:ctrlPr>
                          <a:rPr lang="el-GR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40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4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400" dirty="0">
                  <a:solidFill>
                    <a:srgbClr val="24292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solidFill>
                    <a:srgbClr val="24292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solidFill>
                      <a:srgbClr val="24292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calculate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24292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number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zh-CN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total data,</a:t>
                </a:r>
                <a:r>
                  <a:rPr lang="en-US" altLang="zh-CN" sz="24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zh-CN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determined by the convolution of  the effective luminosity with the cross section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J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zh-CN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 </m:t>
                          </m:r>
                          <m:r>
                            <m:rPr>
                              <m:nor/>
                            </m:rPr>
                            <a:rPr lang="en-US" altLang="zh-C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J</m:t>
                          </m:r>
                          <m:r>
                            <a:rPr lang="en-US" altLang="zh-CN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4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l-GR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𝑒𝑒</m:t>
                              </m:r>
                            </m:sub>
                          </m:sSub>
                          <m:r>
                            <a:rPr lang="zh-CN" altLang="en-US" sz="24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altLang="zh-CN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(J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zh-CN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zh-CN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zh-CN" altLang="en-US" sz="2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zh-CN" alt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</m:acc>
                      </m:den>
                    </m:f>
                  </m:oMath>
                </a14:m>
                <a:r>
                  <a:rPr lang="zh-CN" altLang="en-US" sz="28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</a:t>
                </a:r>
                <a:r>
                  <a:rPr lang="en-US" altLang="zh-C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53 ± 0</a:t>
                </a:r>
                <a:r>
                  <a:rPr lang="en-US" altLang="zh-CN" sz="24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keV,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the width of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zh-CN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4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calculated using the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m:rPr>
                        <m:sty m:val="p"/>
                      </m:rP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zh-CN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2" y="783179"/>
                <a:ext cx="11015932" cy="5291641"/>
              </a:xfrm>
              <a:prstGeom prst="rect">
                <a:avLst/>
              </a:prstGeom>
              <a:blipFill>
                <a:blip r:embed="rId4"/>
                <a:stretch>
                  <a:fillRect l="-885" t="-921" r="-1217" b="-1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18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0" y="0"/>
                <a:ext cx="58405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en-US" altLang="zh-C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Calculated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background </a:t>
                </a:r>
                <a:endPara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840573" cy="584775"/>
              </a:xfrm>
              <a:prstGeom prst="rect">
                <a:avLst/>
              </a:prstGeom>
              <a:blipFill rotWithShape="1">
                <a:blip r:embed="rId4"/>
                <a:stretch>
                  <a:fillRect r="8" b="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233045" y="813169"/>
                <a:ext cx="11725910" cy="431128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algn="l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From the PDG,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m:rPr>
                        <m:sty m:val="p"/>
                      </m:rPr>
                      <a:rPr lang="en-US" altLang="zh-CN" sz="2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altLang="zh-CN" sz="2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sz="24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4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)=(1.07</a:t>
                </a:r>
                <a:r>
                  <a:rPr lang="zh-CN" altLang="en-US" sz="2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±</a:t>
                </a:r>
                <a:r>
                  <a:rPr lang="en-US" altLang="zh-CN" sz="2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0.24)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 contribute to our background. We estimate this contribution using theoretical calculations :</a:t>
                </a:r>
              </a:p>
              <a:p>
                <a:pPr algn="l"/>
                <a:endParaRPr lang="en-US" altLang="zh-CN" sz="24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b="0" dirty="0">
                    <a:solidFill>
                      <a:srgbClr val="0909FF"/>
                    </a:solidFill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909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909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0909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𝑏𝑘𝑔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m:rPr>
                        <m:sty m:val="p"/>
                      </m:rPr>
                      <a:rPr lang="en-US" altLang="zh-CN" sz="2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altLang="zh-CN" sz="24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sz="24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400" i="1" dirty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×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acc>
                    <m:r>
                      <a:rPr lang="en-US" altLang="zh-CN" sz="24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m:rPr>
                            <m:sty m:val="p"/>
                          </m:rPr>
                          <a:rPr lang="en-US" altLang="zh-CN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altLang="zh-CN" sz="2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2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zh-CN" sz="2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zh-CN" altLang="el-GR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altLang="zh-CN" sz="24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r>
                          <m:rPr>
                            <m:sty m:val="p"/>
                          </m:rPr>
                          <a:rPr lang="en-US" altLang="zh-CN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zh-CN" altLang="el-GR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4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4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b="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altLang="zh-CN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=2.835</m:t>
                    </m:r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through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events and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m:rPr>
                        <m:sty m:val="p"/>
                      </m:rPr>
                      <a:rPr lang="en-US" altLang="zh-CN" sz="2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altLang="zh-CN" sz="24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zh-CN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endParaRPr lang="en-US" altLang="zh-CN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r>
                  <a:rPr lang="en-US" altLang="zh-CN" sz="24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acc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1.45% </a:t>
                </a:r>
                <a:r>
                  <a:rPr lang="en-US" altLang="zh-CN" sz="2400" dirty="0"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alculated by MC efficiency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=3.773 GeV.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m:rPr>
                        <m:sty m:val="p"/>
                      </m:rP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altLang="zh-CN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altLang="zh-CN" sz="2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2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zh-CN" sz="2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zh-CN" altLang="el-GR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m:rPr>
                        <m:sty m:val="p"/>
                      </m:rP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altLang="zh-CN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zh-CN" altLang="el-GR" sz="2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quoted from PDG .</a:t>
                </a: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45" y="813169"/>
                <a:ext cx="11725910" cy="4311282"/>
              </a:xfrm>
              <a:prstGeom prst="rect">
                <a:avLst/>
              </a:prstGeom>
              <a:blipFill rotWithShape="1">
                <a:blip r:embed="rId5"/>
                <a:stretch>
                  <a:fillRect t="-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233045" y="5868729"/>
                <a:ext cx="3191510" cy="491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0909FF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0909FF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0909FF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𝑏𝑘𝑔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0909FF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=1.81±0.41</m:t>
                      </m:r>
                    </m:oMath>
                  </m:oMathPara>
                </a14:m>
                <a:endParaRPr lang="en-US" altLang="zh-CN" sz="2400" b="0" i="1" dirty="0">
                  <a:solidFill>
                    <a:srgbClr val="0909FF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45" y="5868729"/>
                <a:ext cx="3191510" cy="491738"/>
              </a:xfrm>
              <a:prstGeom prst="rect">
                <a:avLst/>
              </a:prstGeom>
              <a:blipFill rotWithShape="1">
                <a:blip r:embed="rId6"/>
                <a:stretch>
                  <a:fillRect t="-12" b="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5605462" y="29956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424555" y="5914479"/>
                <a:ext cx="8764437" cy="40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part of the background only affects the region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20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zh-CN" sz="20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b="0" i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=2.97-3.05 GeV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555" y="5914479"/>
                <a:ext cx="8764437" cy="400238"/>
              </a:xfrm>
              <a:prstGeom prst="rect">
                <a:avLst/>
              </a:prstGeom>
              <a:blipFill>
                <a:blip r:embed="rId7"/>
                <a:stretch>
                  <a:fillRect l="-76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>
            <p:custDataLst>
              <p:tags r:id="rId1"/>
            </p:custDataLst>
          </p:nvPr>
        </p:nvPicPr>
        <p:blipFill>
          <a:blip r:embed="rId6"/>
          <a:srcRect b="1068"/>
          <a:stretch>
            <a:fillRect/>
          </a:stretch>
        </p:blipFill>
        <p:spPr>
          <a:xfrm>
            <a:off x="6959600" y="818152"/>
            <a:ext cx="4177102" cy="2907814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7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19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0" y="0"/>
                <a:ext cx="58405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  J/</a:t>
                </a:r>
                <a14:m>
                  <m:oMath xmlns:m="http://schemas.openxmlformats.org/officeDocument/2006/math">
                    <m:r>
                      <a:rPr lang="zh-CN" alt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840573" cy="584775"/>
              </a:xfrm>
              <a:prstGeom prst="rect">
                <a:avLst/>
              </a:prstGeom>
              <a:blipFill rotWithShape="1">
                <a:blip r:embed="rId8"/>
                <a:stretch>
                  <a:fillRect r="8" b="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0" y="3564549"/>
                <a:ext cx="6959600" cy="2955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zh-CN" alt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l-GR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l-GR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CN" alt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zh-CN" alt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CN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641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005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99887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00035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ea typeface="MS Mincho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66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±</m:t>
                    </m:r>
                    <m:r>
                      <a:rPr lang="en-US" altLang="zh-CN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 </m:t>
                    </m:r>
                    <m:r>
                      <a:rPr lang="en-US" altLang="zh-CN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0</m:t>
                    </m:r>
                    <m:r>
                      <a:rPr lang="en-US" altLang="zh-CN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  <m:r>
                      <a:rPr lang="en-US" altLang="zh-CN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5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7</m:t>
                    </m:r>
                    <m:r>
                      <a:rPr lang="en-US" altLang="zh-CN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dirty="0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          </a:t>
                </a:r>
                <a:r>
                  <a:rPr lang="en-US" altLang="zh-CN" dirty="0"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PDG: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𝓑</m:t>
                    </m:r>
                    <m:r>
                      <a:rPr lang="en-US" altLang="zh-CN" b="1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b="1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（</m:t>
                    </m:r>
                    <m:r>
                      <a:rPr lang="en-US" altLang="zh-CN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b="1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−&gt;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en-US" altLang="zh-CN" b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1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𝚵</m:t>
                            </m:r>
                          </m:e>
                        </m:acc>
                        <m:r>
                          <a:rPr lang="zh-CN" altLang="en-US" b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b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）=(</m:t>
                    </m:r>
                    <m:r>
                      <a:rPr lang="en-US" altLang="zh-CN" b="1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𝟗</m:t>
                    </m:r>
                    <m:r>
                      <a:rPr lang="en-US" altLang="zh-CN" b="1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b="1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altLang="zh-CN" b="1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±</m:t>
                    </m:r>
                    <m:r>
                      <a:rPr lang="en-US" altLang="zh-CN" b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𝟎</m:t>
                    </m:r>
                    <m:r>
                      <a:rPr lang="en-US" altLang="zh-CN" b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  <m:r>
                      <a:rPr lang="en-US" altLang="zh-CN" b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𝟖</m:t>
                    </m:r>
                    <m:r>
                      <a:rPr lang="en-US" altLang="zh-CN" b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  <m:r>
                      <a:rPr lang="en-US" altLang="zh-CN" b="1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altLang="zh-CN" dirty="0">
                  <a:solidFill>
                    <a:srgbClr val="00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64549"/>
                <a:ext cx="6959600" cy="2955925"/>
              </a:xfrm>
              <a:prstGeom prst="rect">
                <a:avLst/>
              </a:prstGeom>
              <a:blipFill>
                <a:blip r:embed="rId9"/>
                <a:stretch>
                  <a:fillRect b="-1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7099856" y="4063492"/>
                <a:ext cx="5092144" cy="2212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number of signal events.</a:t>
                </a:r>
              </a:p>
              <a:p>
                <a:endParaRPr lang="en-US" altLang="zh-CN" b="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zh-CN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total number of events calculated based on the total luminosity, and cross-section.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m:rPr>
                        <m:sty m:val="p"/>
                      </m:rPr>
                      <a:rPr lang="en-US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zh-CN" alt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99887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±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00035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m:rPr>
                        <m:sty m:val="p"/>
                      </m:rPr>
                      <a:rPr lang="en-US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zh-CN" alt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641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±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005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efer to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PDG.</a:t>
                </a: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856" y="4063492"/>
                <a:ext cx="5092144" cy="2212722"/>
              </a:xfrm>
              <a:prstGeom prst="rect">
                <a:avLst/>
              </a:prstGeom>
              <a:blipFill rotWithShape="1">
                <a:blip r:embed="rId10"/>
                <a:stretch>
                  <a:fillRect l="-11" t="-6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26060" y="1100829"/>
                <a:ext cx="57200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Inter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Inter"/>
                    <a:cs typeface="Times New Roman" panose="02020603050405020304" pitchFamily="18" charset="0"/>
                  </a:rPr>
                  <a:t>We calculate the branching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</a:t>
                </a:r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Inter"/>
                    <a:cs typeface="Times New Roman" panose="02020603050405020304" pitchFamily="18" charset="0"/>
                  </a:rPr>
                  <a:t> of 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zh-CN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b="0" i="0" dirty="0">
                  <a:solidFill>
                    <a:srgbClr val="40404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/>
                <a:endParaRPr lang="zh-CN" altLang="en-US" b="0" i="0" dirty="0">
                  <a:solidFill>
                    <a:srgbClr val="40404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/>
                <a:endParaRPr lang="zh-CN" altLang="en-US" b="0" i="0" dirty="0">
                  <a:solidFill>
                    <a:srgbClr val="40404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en-US" altLang="zh-CN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zh-CN" altLang="en-US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 this analysis, the efficiency of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000" i="1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𝜓</m:t>
                    </m:r>
                    <m:r>
                      <a:rPr lang="en-US" altLang="zh-CN" sz="2000" b="1" i="1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en-US" altLang="zh-CN" sz="2000" b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1" i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>
                                <a:solidFill>
                                  <a:schemeClr val="tx2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𝚵</m:t>
                            </m:r>
                          </m:e>
                        </m:acc>
                        <m:r>
                          <a:rPr lang="zh-CN" altLang="en-US" sz="2000" b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 b="1">
                            <a:solidFill>
                              <a:schemeClr val="tx2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is generated using KKMC, and the result is 5.15%.</a:t>
                </a:r>
                <a:endParaRPr lang="en-US" altLang="zh-CN" b="0" i="0" dirty="0">
                  <a:solidFill>
                    <a:srgbClr val="40404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60" y="1100829"/>
                <a:ext cx="5720080" cy="1569660"/>
              </a:xfrm>
              <a:prstGeom prst="rect">
                <a:avLst/>
              </a:prstGeom>
              <a:blipFill>
                <a:blip r:embed="rId11"/>
                <a:stretch>
                  <a:fillRect l="-1066" t="-3113" r="-1173" b="-6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>
                <p:custDataLst>
                  <p:tags r:id="rId2"/>
                </p:custDataLst>
              </p:nvPr>
            </p:nvSpPr>
            <p:spPr>
              <a:xfrm rot="16200000">
                <a:off x="6426200" y="1368506"/>
                <a:ext cx="1424940" cy="283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 rot="16200000">
                <a:off x="6426200" y="1368506"/>
                <a:ext cx="1424940" cy="283210"/>
              </a:xfrm>
              <a:prstGeom prst="rect">
                <a:avLst/>
              </a:prstGeom>
              <a:blipFill rotWithShape="1">
                <a:blip r:embed="rId13"/>
                <a:stretch>
                  <a:fillRect l="40062" t="-201598" r="40062" b="-20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8010525" y="579754"/>
            <a:ext cx="2343150" cy="2870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2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0" y="-117714"/>
            <a:ext cx="3501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0785" y="1360805"/>
            <a:ext cx="7513955" cy="4361815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 and event selections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ystematic </a:t>
            </a:r>
            <a:r>
              <a:rPr lang="en-US" altLang="zh-CN" sz="2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20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0" y="-117714"/>
            <a:ext cx="3501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0785" y="1360805"/>
            <a:ext cx="7513955" cy="4361815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 and event selections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ystematic </a:t>
            </a:r>
            <a:r>
              <a:rPr lang="en-US" altLang="zh-CN" sz="2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4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21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4207061722"/>
                  </p:ext>
                </p:extLst>
              </p:nvPr>
            </p:nvGraphicFramePr>
            <p:xfrm>
              <a:off x="1605951" y="1231537"/>
              <a:ext cx="8980097" cy="41398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469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33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538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marL="102378" marR="102378" marT="51189" marB="5118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Method</a:t>
                          </a:r>
                        </a:p>
                      </a:txBody>
                      <a:tcPr marL="102378" marR="102378" marT="51189" marB="5118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017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zh-CN" altLang="en-US" sz="1800" b="0" i="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Ξ</m:t>
                              </m:r>
                            </m:oMath>
                          </a14:m>
                          <a:r>
                            <a:rPr lang="en-US" altLang="zh-CN" sz="1800" b="0" i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reconstruction</a:t>
                          </a: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5"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Citation</a:t>
                          </a:r>
                        </a:p>
                      </a:txBody>
                      <a:tcPr marL="5333" marR="5333" marT="5333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758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8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window of  Λ and Ξ</a:t>
                          </a: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758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8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Branching fractions</a:t>
                          </a:r>
                          <a:r>
                            <a:rPr lang="en-US" altLang="zh-CN" sz="18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Λ and Ξ </a:t>
                          </a:r>
                          <a:endParaRPr lang="en-US" altLang="zh-CN" sz="1800" b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>
                          <a:noFill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17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lnSpc>
                              <a:spcPct val="70000"/>
                            </a:lnSpc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accent4"/>
                              </a:solidFill>
                              <a:latin typeface="Times New Roman" panose="02020603050405020304" pitchFamily="18" charset="0"/>
                              <a:ea typeface="NimbusRomNo9L-Regu"/>
                              <a:cs typeface="Times New Roman" panose="02020603050405020304" pitchFamily="18" charset="0"/>
                              <a:sym typeface="+mn-ea"/>
                            </a:rPr>
                            <a:t>Angular distribution of </a:t>
                          </a:r>
                          <a:r>
                            <a:rPr lang="en-US" altLang="zh-CN" sz="18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Ξ</a:t>
                          </a:r>
                          <a:endParaRPr lang="en-US" altLang="zh-CN" sz="1800" dirty="0">
                            <a:solidFill>
                              <a:schemeClr val="accent4"/>
                            </a:solidFill>
                            <a:latin typeface="Times New Roman" panose="02020603050405020304" pitchFamily="18" charset="0"/>
                            <a:ea typeface="NimbusRomNo9L-Regu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0489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kern="12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Effective </a:t>
                          </a:r>
                          <a:r>
                            <a:rPr lang="en-US" altLang="zh-CN" sz="18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luminosity</a:t>
                          </a: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5758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800" b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length of Λ and </a:t>
                          </a: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Ξ</a:t>
                          </a:r>
                          <a:endParaRPr lang="en-US" altLang="zh-CN" sz="1800" b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</a:rPr>
                            <a:t>Control samples</a:t>
                          </a:r>
                        </a:p>
                      </a:txBody>
                      <a:tcPr marL="5333" marR="5333" marT="533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6283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DeepSeek-CJK-patch"/>
                              <a:cs typeface="Times New Roman" panose="02020603050405020304" pitchFamily="18" charset="0"/>
                              <a:sym typeface="+mn-ea"/>
                            </a:rPr>
                            <a:t>Kinematic fit</a:t>
                          </a:r>
                          <a:endParaRPr lang="en-US" altLang="zh-CN" sz="1800" b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DeepSeek-CJK-patch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5239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|cos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800" b="0" i="1" u="none" strike="noStrike" dirty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i="1" u="none" strike="noStrike" dirty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800" i="1" u="none" strike="noStrike" dirty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en-US" altLang="zh-CN" sz="1800" b="0" i="1" u="none" strike="noStrike" dirty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𝑚𝑖𝑠𝑠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| &gt;0.99</a:t>
                          </a:r>
                          <a:endParaRPr lang="en-US" altLang="zh-CN" sz="1800" b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7844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800" b="0" i="0" u="none" strike="noStrike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others</m:t>
                              </m:r>
                              <m:r>
                                <a:rPr lang="en-US" altLang="zh-CN" sz="1800" b="0" i="0" u="none" strike="noStrike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800" b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background study</a:t>
                          </a: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en-US" altLang="zh-CN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33" marR="5333" marT="533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6469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909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MC model</a:t>
                          </a: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等线" panose="02010600030101010101" pitchFamily="2" charset="-122"/>
                            </a:rPr>
                            <a:t>Barlow test</a:t>
                          </a:r>
                        </a:p>
                      </a:txBody>
                      <a:tcPr marL="5333" marR="5333" marT="533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61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lnSpc>
                              <a:spcPct val="70000"/>
                            </a:lnSpc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0909FF"/>
                              </a:solidFill>
                              <a:effectLst/>
                              <a:latin typeface="Times New Roman" panose="02020603050405020304" pitchFamily="18" charset="0"/>
                              <a:ea typeface="NimbusRomNo9L-Regu"/>
                              <a:cs typeface="Times New Roman" panose="02020603050405020304" pitchFamily="18" charset="0"/>
                              <a:sym typeface="+mn-ea"/>
                            </a:rPr>
                            <a:t>Fit range</a:t>
                          </a:r>
                          <a:endParaRPr lang="en-US" altLang="zh-CN" sz="18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NimbusRomNo9L-Regu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custDataLst>
                  <p:tags r:id="rId5"/>
                </p:custDataLst>
                <p:extLst>
                  <p:ext uri="{D42A27DB-BD31-4B8C-83A1-F6EECF244321}">
                    <p14:modId xmlns:p14="http://schemas.microsoft.com/office/powerpoint/2010/main" val="4207061722"/>
                  </p:ext>
                </p:extLst>
              </p:nvPr>
            </p:nvGraphicFramePr>
            <p:xfrm>
              <a:off x="1605951" y="1231537"/>
              <a:ext cx="8980097" cy="41398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469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33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6698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 marL="102378" marR="102378" marT="51189" marB="5118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Method</a:t>
                          </a:r>
                        </a:p>
                      </a:txBody>
                      <a:tcPr marL="102378" marR="102378" marT="51189" marB="5118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01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14" t="-97101" r="-68109" b="-811594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800" b="0" i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Citation</a:t>
                          </a:r>
                        </a:p>
                      </a:txBody>
                      <a:tcPr marL="5333" marR="5333" marT="5333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758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8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window of  Λ and Ξ</a:t>
                          </a: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758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8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Branching fractions</a:t>
                          </a:r>
                          <a:r>
                            <a:rPr lang="en-US" altLang="zh-CN" sz="18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Λ and Ξ </a:t>
                          </a:r>
                          <a:endParaRPr lang="en-US" altLang="zh-CN" sz="1800" b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>
                          <a:noFill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17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lnSpc>
                              <a:spcPct val="70000"/>
                            </a:lnSpc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accent4"/>
                              </a:solidFill>
                              <a:latin typeface="Times New Roman" panose="02020603050405020304" pitchFamily="18" charset="0"/>
                              <a:ea typeface="NimbusRomNo9L-Regu"/>
                              <a:cs typeface="Times New Roman" panose="02020603050405020304" pitchFamily="18" charset="0"/>
                              <a:sym typeface="+mn-ea"/>
                            </a:rPr>
                            <a:t>Angular distribution of </a:t>
                          </a:r>
                          <a:r>
                            <a:rPr lang="en-US" altLang="zh-CN" sz="18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Ξ</a:t>
                          </a:r>
                          <a:endParaRPr lang="en-US" altLang="zh-CN" sz="1800" dirty="0">
                            <a:solidFill>
                              <a:schemeClr val="accent4"/>
                            </a:solidFill>
                            <a:latin typeface="Times New Roman" panose="02020603050405020304" pitchFamily="18" charset="0"/>
                            <a:ea typeface="NimbusRomNo9L-Regu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0489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800" b="0" i="0" kern="12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Effective </a:t>
                          </a:r>
                          <a:r>
                            <a:rPr lang="en-US" altLang="zh-CN" sz="18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luminosity</a:t>
                          </a: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5758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800" b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length of Λ and </a:t>
                          </a: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Ξ</a:t>
                          </a:r>
                          <a:endParaRPr lang="en-US" altLang="zh-CN" sz="1800" b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</a:rPr>
                            <a:t>Control samples</a:t>
                          </a:r>
                        </a:p>
                      </a:txBody>
                      <a:tcPr marL="5333" marR="5333" marT="533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62833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DeepSeek-CJK-patch"/>
                              <a:cs typeface="Times New Roman" panose="02020603050405020304" pitchFamily="18" charset="0"/>
                              <a:sym typeface="+mn-ea"/>
                            </a:rPr>
                            <a:t>Kinematic fit</a:t>
                          </a:r>
                          <a:endParaRPr lang="en-US" altLang="zh-CN" sz="1800" b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DeepSeek-CJK-patch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67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6"/>
                          <a:stretch>
                            <a:fillRect l="-114" t="-911538" r="-68109" b="-32692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78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4" t="-1031373" r="-68109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en-US" altLang="zh-CN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33" marR="5333" marT="533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6469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909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MC model</a:t>
                          </a: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等线" panose="02010600030101010101" pitchFamily="2" charset="-122"/>
                            </a:rPr>
                            <a:t>Barlow test</a:t>
                          </a:r>
                        </a:p>
                      </a:txBody>
                      <a:tcPr marL="5333" marR="5333" marT="5333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61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lnSpc>
                              <a:spcPct val="70000"/>
                            </a:lnSpc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0909FF"/>
                              </a:solidFill>
                              <a:effectLst/>
                              <a:latin typeface="Times New Roman" panose="02020603050405020304" pitchFamily="18" charset="0"/>
                              <a:ea typeface="NimbusRomNo9L-Regu"/>
                              <a:cs typeface="Times New Roman" panose="02020603050405020304" pitchFamily="18" charset="0"/>
                              <a:sym typeface="+mn-ea"/>
                            </a:rPr>
                            <a:t>Fit range</a:t>
                          </a:r>
                          <a:endParaRPr lang="en-US" altLang="zh-CN" sz="18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NimbusRomNo9L-Regu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333" marR="5333" marT="533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/>
          <p:cNvSpPr txBox="1"/>
          <p:nvPr/>
        </p:nvSpPr>
        <p:spPr>
          <a:xfrm>
            <a:off x="2019300" y="5644322"/>
            <a:ext cx="883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systemic</a:t>
            </a:r>
            <a:r>
              <a:rPr lang="en-US" altLang="zh-CN" b="1" dirty="0"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+mn-ea"/>
              </a:rPr>
              <a:t> uncertainties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analyzed in this report are shown in the table.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0"/>
            <a:ext cx="1015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+mn-ea"/>
              </a:rPr>
              <a:t>Summary of systematic uncertainties: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11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22</a:t>
            </a:fld>
            <a:r>
              <a:rPr lang="en-US" altLang="zh-CN" dirty="0"/>
              <a:t>/36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0" y="-12700"/>
            <a:ext cx="10577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</a:t>
            </a:r>
            <a:r>
              <a:rPr lang="en-US" altLang="zh-CN" sz="32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ecay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05155" y="5804739"/>
                <a:ext cx="8434705" cy="71056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L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𝛬</m:t>
                        </m:r>
                      </m:sub>
                    </m:sSub>
                    <m:r>
                      <a:rPr lang="en-US" altLang="zh-CN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𝛬</m:t>
                        </m:r>
                      </m:sub>
                    </m:sSub>
                    <m:r>
                      <a:rPr lang="en-US" altLang="zh-CN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&gt;0</m:t>
                    </m:r>
                    <m:r>
                      <a:rPr lang="en-US" altLang="zh-CN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Data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cs typeface="Times New Roman" panose="02020603050405020304" pitchFamily="18" charset="0"/>
                    <a:sym typeface="+mn-ea"/>
                  </a:rPr>
                  <a:t>= 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+mn-ea"/>
                  </a:rPr>
                  <a:t> 98.38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±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+mn-ea"/>
                  </a:rPr>
                  <a:t>0.55 </a:t>
                </a:r>
                <a:r>
                  <a:rPr lang="en-US" altLang="zh-CN" sz="2000" dirty="0">
                    <a:latin typeface="Cambria Math" panose="02040503050406030204" pitchFamily="18" charset="0"/>
                    <a:cs typeface="Times New Roman" panose="02020603050405020304" pitchFamily="18" charset="0"/>
                    <a:sym typeface="+mn-ea"/>
                  </a:rPr>
                  <a:t>%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𝑀𝐶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±0.15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%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L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𝛯</m:t>
                        </m:r>
                      </m:sub>
                    </m:sSub>
                    <m:r>
                      <a:rPr lang="en-US" altLang="zh-CN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𝜎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𝛯</m:t>
                        </m:r>
                      </m:sub>
                    </m:sSub>
                    <m:r>
                      <a:rPr lang="en-US" altLang="zh-CN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&gt;0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Data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cs typeface="Times New Roman" panose="02020603050405020304" pitchFamily="18" charset="0"/>
                    <a:sym typeface="+mn-ea"/>
                  </a:rPr>
                  <a:t>= 90.51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±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cs typeface="Times New Roman" panose="02020603050405020304" pitchFamily="18" charset="0"/>
                    <a:sym typeface="+mn-ea"/>
                  </a:rPr>
                  <a:t>1.30 %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𝑀𝐶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=90.22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±0.32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%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55" y="5804739"/>
                <a:ext cx="8434705" cy="710565"/>
              </a:xfrm>
              <a:prstGeom prst="rect">
                <a:avLst/>
              </a:prstGeom>
              <a:blipFill>
                <a:blip r:embed="rId12"/>
                <a:stretch>
                  <a:fillRect t="-5128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733051" y="175740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</a:t>
            </a:r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Λ:</a:t>
            </a:r>
            <a:endParaRPr lang="zh-CN" altLang="en-US" dirty="0"/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733051" y="483308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</a:t>
            </a:r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Ξ</a:t>
            </a:r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75" y="1079500"/>
            <a:ext cx="3192780" cy="2321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3576761"/>
            <a:ext cx="3192780" cy="2141855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3"/>
            </p:custDataLst>
          </p:nvPr>
        </p:nvPicPr>
        <p:blipFill>
          <a:blip r:embed="rId15"/>
          <a:srcRect t="8831" r="1086"/>
          <a:stretch>
            <a:fillRect/>
          </a:stretch>
        </p:blipFill>
        <p:spPr>
          <a:xfrm>
            <a:off x="2349500" y="3847759"/>
            <a:ext cx="3101601" cy="197065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867275" y="-37465"/>
            <a:ext cx="2457450" cy="269240"/>
          </a:xfrm>
          <a:prstGeom prst="rect">
            <a:avLst/>
          </a:prstGeom>
        </p:spPr>
        <p:txBody>
          <a:bodyPr/>
          <a:lstStyle/>
          <a:p>
            <a:endParaRPr sz="1600"/>
          </a:p>
        </p:txBody>
      </p:sp>
      <p:pic>
        <p:nvPicPr>
          <p:cNvPr id="15" name="图片 14"/>
          <p:cNvPicPr/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378234" y="1178436"/>
            <a:ext cx="3004820" cy="23139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867275" y="6626860"/>
            <a:ext cx="2457450" cy="269240"/>
          </a:xfrm>
          <a:prstGeom prst="rect">
            <a:avLst/>
          </a:prstGeom>
        </p:spPr>
        <p:txBody>
          <a:bodyPr/>
          <a:lstStyle/>
          <a:p>
            <a:endParaRPr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43435" y="663058"/>
                <a:ext cx="10164801" cy="48006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0" indent="0"/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Inter"/>
                    <a:cs typeface="Times New Roman" panose="02020603050405020304" pitchFamily="18" charset="0"/>
                  </a:rPr>
                  <a:t>    Compare the 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zh-CN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000" b="0" i="0" dirty="0">
                    <a:solidFill>
                      <a:srgbClr val="404040"/>
                    </a:solidFill>
                    <a:latin typeface="Times New Roman" panose="02020603050405020304" pitchFamily="18" charset="0"/>
                    <a:ea typeface="Inter"/>
                    <a:cs typeface="Times New Roman" panose="02020603050405020304" pitchFamily="18" charset="0"/>
                  </a:rPr>
                  <a:t> samples generated by KKMC with the data samples.</a:t>
                </a: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5" y="663058"/>
                <a:ext cx="10164801" cy="480060"/>
              </a:xfrm>
              <a:prstGeom prst="rect">
                <a:avLst/>
              </a:prstGeom>
              <a:blipFill rotWithShape="1">
                <a:blip r:embed="rId17"/>
                <a:stretch>
                  <a:fillRect l="-6" t="-25" r="3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9088694" y="5777662"/>
                <a:ext cx="1313874" cy="7075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𝛬</m:t>
                        </m:r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/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=1.5% </a:t>
                </a:r>
                <a:endParaRPr lang="en-US" altLang="zh-CN" sz="2000" dirty="0">
                  <a:latin typeface="Cambria Math" panose="020405030504060302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𝛯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/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=0.3%</a:t>
                </a:r>
                <a:endParaRPr lang="en-US" altLang="zh-CN" dirty="0">
                  <a:effectLst/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694" y="5777662"/>
                <a:ext cx="1313874" cy="707530"/>
              </a:xfrm>
              <a:prstGeom prst="rect">
                <a:avLst/>
              </a:prstGeom>
              <a:blipFill>
                <a:blip r:embed="rId18"/>
                <a:stretch>
                  <a:fillRect t="-5172" r="-2326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3162459" y="1048896"/>
            <a:ext cx="1571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this cut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58062" y="968375"/>
            <a:ext cx="16817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cut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76587" y="3496728"/>
            <a:ext cx="1571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this cut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290752" y="3401060"/>
            <a:ext cx="16817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cut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402568" y="1417081"/>
            <a:ext cx="1318897" cy="1002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result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9583058" y="1628932"/>
            <a:ext cx="725178" cy="13058"/>
          </a:xfrm>
          <a:prstGeom prst="line">
            <a:avLst/>
          </a:prstGeom>
          <a:ln>
            <a:solidFill>
              <a:srgbClr val="090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9583058" y="1964570"/>
            <a:ext cx="725178" cy="130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9583058" y="2300208"/>
            <a:ext cx="725178" cy="1305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515627" y="1388032"/>
            <a:ext cx="913846" cy="69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41914" y="3874078"/>
            <a:ext cx="913846" cy="69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13262" y="3995599"/>
            <a:ext cx="913846" cy="69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241996" y="1524794"/>
            <a:ext cx="913846" cy="69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33715" y="1520258"/>
            <a:ext cx="1034500" cy="69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63632" y="3931053"/>
            <a:ext cx="1034500" cy="69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92865" y="1616080"/>
            <a:ext cx="1034500" cy="69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21892" y="3983016"/>
            <a:ext cx="1034500" cy="69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>
                <p:custDataLst>
                  <p:tags r:id="rId5"/>
                </p:custDataLst>
              </p:nvPr>
            </p:nvSpPr>
            <p:spPr>
              <a:xfrm rot="16200000">
                <a:off x="5848985" y="1805940"/>
                <a:ext cx="1424940" cy="283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 rot="16200000">
                <a:off x="5848985" y="1805940"/>
                <a:ext cx="1424940" cy="283210"/>
              </a:xfrm>
              <a:prstGeom prst="rect">
                <a:avLst/>
              </a:prstGeom>
              <a:blipFill rotWithShape="1">
                <a:blip r:embed="rId20"/>
                <a:stretch>
                  <a:fillRect l="40062" t="-201570" r="40062" b="-201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>
                <p:custDataLst>
                  <p:tags r:id="rId6"/>
                </p:custDataLst>
              </p:nvPr>
            </p:nvSpPr>
            <p:spPr>
              <a:xfrm rot="16200000">
                <a:off x="1697990" y="1908810"/>
                <a:ext cx="1424940" cy="283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 rot="16200000">
                <a:off x="1697990" y="1908810"/>
                <a:ext cx="1424940" cy="283210"/>
              </a:xfrm>
              <a:prstGeom prst="rect">
                <a:avLst/>
              </a:prstGeom>
              <a:blipFill rotWithShape="1">
                <a:blip r:embed="rId22"/>
                <a:stretch>
                  <a:fillRect l="40062" t="-201570" r="40062" b="-201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>
                <p:custDataLst>
                  <p:tags r:id="rId7"/>
                </p:custDataLst>
              </p:nvPr>
            </p:nvSpPr>
            <p:spPr>
              <a:xfrm rot="16200000">
                <a:off x="1712595" y="4418330"/>
                <a:ext cx="1424940" cy="283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 rot="16200000">
                <a:off x="1712595" y="4418330"/>
                <a:ext cx="1424940" cy="283210"/>
              </a:xfrm>
              <a:prstGeom prst="rect">
                <a:avLst/>
              </a:prstGeom>
              <a:blipFill rotWithShape="1">
                <a:blip r:embed="rId24"/>
                <a:stretch>
                  <a:fillRect l="40062" t="-201570" r="40062" b="-201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>
                <p:custDataLst>
                  <p:tags r:id="rId8"/>
                </p:custDataLst>
              </p:nvPr>
            </p:nvSpPr>
            <p:spPr>
              <a:xfrm rot="16200000">
                <a:off x="5801714" y="4357718"/>
                <a:ext cx="1424940" cy="283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 rot="16200000">
                <a:off x="5801714" y="4357718"/>
                <a:ext cx="1424940" cy="283210"/>
              </a:xfrm>
              <a:prstGeom prst="rect">
                <a:avLst/>
              </a:prstGeom>
              <a:blipFill>
                <a:blip r:embed="rId26"/>
                <a:stretch>
                  <a:fillRect r="-14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17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23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0" y="0"/>
                <a:ext cx="10158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r>
                      <a:rPr lang="en-US" altLang="zh-CN" sz="3200" b="0" i="1" u="none" strike="noStrike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3200" b="0" i="0" u="none" strike="noStrike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altLang="zh-CN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u="none" strike="noStrike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800" i="1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n-US" altLang="zh-CN" sz="2800" b="0" i="1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𝑚𝑖𝑠𝑠</m:t>
                        </m:r>
                      </m:sup>
                    </m:sSubSup>
                    <m:r>
                      <a:rPr lang="en-US" altLang="zh-CN" sz="2800" b="0" i="1" u="none" strike="noStrike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|&gt;0.99</m:t>
                    </m:r>
                  </m:oMath>
                </a14:m>
                <a:endParaRPr lang="en-US" altLang="zh-CN" sz="3200" b="0" u="none" strike="noStrike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158884" cy="584775"/>
              </a:xfrm>
              <a:prstGeom prst="rect">
                <a:avLst/>
              </a:prstGeom>
              <a:blipFill rotWithShape="1">
                <a:blip r:embed="rId18"/>
                <a:stretch>
                  <a:fillRect r="2" b="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197912" y="5232558"/>
                <a:ext cx="4226560" cy="8985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  <m:r>
                            <m:rPr>
                              <m:nor/>
                            </m:rP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76.17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+mn-ea"/>
                        </a:rPr>
                        <m:t>±0.37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𝐷𝑎𝑡𝑎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=78.13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+mn-ea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+mn-ea"/>
                        </a:rPr>
                        <m:t>5.7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+mn-ea"/>
                        </a:rPr>
                        <m:t>0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12" y="5232558"/>
                <a:ext cx="4226560" cy="89852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52133" y="5188242"/>
                <a:ext cx="3297117" cy="7210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𝐷𝑎𝑡𝑎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𝑤𝑖𝑡h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𝑤𝑖𝑡h𝑜𝑢𝑡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33" y="5188242"/>
                <a:ext cx="3297117" cy="72109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 r="1005"/>
          <a:stretch>
            <a:fillRect/>
          </a:stretch>
        </p:blipFill>
        <p:spPr>
          <a:xfrm>
            <a:off x="6506845" y="1229995"/>
            <a:ext cx="5190490" cy="34810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55240" y="-347980"/>
            <a:ext cx="2754630" cy="417830"/>
          </a:xfrm>
          <a:prstGeom prst="rect">
            <a:avLst/>
          </a:prstGeom>
        </p:spPr>
        <p:txBody>
          <a:bodyPr/>
          <a:lstStyle/>
          <a:p>
            <a:endParaRPr sz="1600"/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22"/>
          <a:srcRect t="10014" r="-1456"/>
          <a:stretch>
            <a:fillRect/>
          </a:stretch>
        </p:blipFill>
        <p:spPr>
          <a:xfrm>
            <a:off x="788035" y="1229995"/>
            <a:ext cx="5175250" cy="35661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325370" y="769620"/>
            <a:ext cx="2984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this cut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8376969" y="819988"/>
            <a:ext cx="2304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cut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4434914" y="1414840"/>
            <a:ext cx="1200101" cy="10317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result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cxnSp>
        <p:nvCxnSpPr>
          <p:cNvPr id="14" name="直接连接符 13"/>
          <p:cNvCxnSpPr/>
          <p:nvPr>
            <p:custDataLst>
              <p:tags r:id="rId6"/>
            </p:custDataLst>
          </p:nvPr>
        </p:nvCxnSpPr>
        <p:spPr>
          <a:xfrm>
            <a:off x="3818890" y="1622082"/>
            <a:ext cx="583211" cy="977"/>
          </a:xfrm>
          <a:prstGeom prst="line">
            <a:avLst/>
          </a:prstGeom>
          <a:ln>
            <a:solidFill>
              <a:srgbClr val="090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7"/>
            </p:custDataLst>
          </p:nvPr>
        </p:nvCxnSpPr>
        <p:spPr>
          <a:xfrm>
            <a:off x="3818890" y="1891294"/>
            <a:ext cx="583211" cy="9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8"/>
            </p:custDataLst>
          </p:nvPr>
        </p:nvCxnSpPr>
        <p:spPr>
          <a:xfrm>
            <a:off x="3818890" y="2193526"/>
            <a:ext cx="583211" cy="97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10081334" y="1414840"/>
            <a:ext cx="1200101" cy="10317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result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cxnSp>
        <p:nvCxnSpPr>
          <p:cNvPr id="21" name="直接连接符 20"/>
          <p:cNvCxnSpPr/>
          <p:nvPr>
            <p:custDataLst>
              <p:tags r:id="rId10"/>
            </p:custDataLst>
          </p:nvPr>
        </p:nvCxnSpPr>
        <p:spPr>
          <a:xfrm>
            <a:off x="9465310" y="1622082"/>
            <a:ext cx="583211" cy="977"/>
          </a:xfrm>
          <a:prstGeom prst="line">
            <a:avLst/>
          </a:prstGeom>
          <a:ln>
            <a:solidFill>
              <a:srgbClr val="090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1"/>
            </p:custDataLst>
          </p:nvPr>
        </p:nvCxnSpPr>
        <p:spPr>
          <a:xfrm>
            <a:off x="9465310" y="1891294"/>
            <a:ext cx="583211" cy="9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2"/>
            </p:custDataLst>
          </p:nvPr>
        </p:nvCxnSpPr>
        <p:spPr>
          <a:xfrm>
            <a:off x="9465310" y="2193526"/>
            <a:ext cx="583211" cy="97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8046678" y="5397172"/>
                <a:ext cx="45231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|1−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𝐷𝑎𝑡𝑎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𝑀𝐶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.51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78" y="5397172"/>
                <a:ext cx="4523116" cy="400110"/>
              </a:xfrm>
              <a:prstGeom prst="rect">
                <a:avLst/>
              </a:prstGeom>
              <a:blipFill rotWithShape="1">
                <a:blip r:embed="rId23"/>
                <a:stretch>
                  <a:fillRect l="-13" t="-77" r="13" b="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>
                <p:custDataLst>
                  <p:tags r:id="rId13"/>
                </p:custDataLst>
              </p:nvPr>
            </p:nvSpPr>
            <p:spPr>
              <a:xfrm rot="16200000">
                <a:off x="179070" y="1862455"/>
                <a:ext cx="1582420" cy="3181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b="0" i="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 rot="16200000">
                <a:off x="179070" y="1862455"/>
                <a:ext cx="1582420" cy="318135"/>
              </a:xfrm>
              <a:prstGeom prst="rect">
                <a:avLst/>
              </a:prstGeom>
              <a:blipFill rotWithShape="1">
                <a:blip r:embed="rId25"/>
                <a:stretch>
                  <a:fillRect l="39928" t="-198802" r="39848" b="-198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>
                <p:custDataLst>
                  <p:tags r:id="rId14"/>
                </p:custDataLst>
              </p:nvPr>
            </p:nvSpPr>
            <p:spPr>
              <a:xfrm rot="16200000">
                <a:off x="5933440" y="1989455"/>
                <a:ext cx="1582420" cy="3181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b="0" i="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 rot="16200000">
                <a:off x="5933440" y="1989455"/>
                <a:ext cx="1582420" cy="318135"/>
              </a:xfrm>
              <a:prstGeom prst="rect">
                <a:avLst/>
              </a:prstGeom>
              <a:blipFill rotWithShape="1">
                <a:blip r:embed="rId27"/>
                <a:stretch>
                  <a:fillRect l="39928" t="-198802" r="39848" b="-198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1520740" y="1801079"/>
            <a:ext cx="1754590" cy="69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69973" y="1794562"/>
            <a:ext cx="1670607" cy="69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17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24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101588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DeepSeek-CJK-patch"/>
                <a:cs typeface="Times New Roman" panose="02020603050405020304" pitchFamily="18" charset="0"/>
                <a:sym typeface="+mn-ea"/>
              </a:rPr>
              <a:t>Kinematic fit</a:t>
            </a:r>
            <a:endParaRPr lang="en-US" altLang="zh-CN" sz="3200" b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DeepSeek-CJK-patch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261870" y="5201285"/>
                <a:ext cx="4226560" cy="8985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  <m:r>
                            <m:rPr>
                              <m:nor/>
                            </m:rP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96.85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+mn-ea"/>
                        </a:rPr>
                        <m:t>±0.6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𝐷𝑎𝑡𝑎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=96.43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  <a:sym typeface="+mn-ea"/>
                        </a:rPr>
                        <m:t>±1.6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870" y="5201285"/>
                <a:ext cx="4226560" cy="89852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2555240" y="-347980"/>
            <a:ext cx="2754630" cy="417830"/>
          </a:xfrm>
          <a:prstGeom prst="rect">
            <a:avLst/>
          </a:prstGeom>
        </p:spPr>
        <p:txBody>
          <a:bodyPr/>
          <a:lstStyle/>
          <a:p>
            <a:endParaRPr sz="1600"/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2325370" y="769620"/>
            <a:ext cx="29845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this cut</a:t>
            </a: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8376969" y="819988"/>
            <a:ext cx="2304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this cut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4434914" y="1414840"/>
            <a:ext cx="1200101" cy="10317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result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3818890" y="1622082"/>
            <a:ext cx="583211" cy="977"/>
          </a:xfrm>
          <a:prstGeom prst="line">
            <a:avLst/>
          </a:prstGeom>
          <a:ln>
            <a:solidFill>
              <a:srgbClr val="090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5"/>
            </p:custDataLst>
          </p:nvPr>
        </p:nvCxnSpPr>
        <p:spPr>
          <a:xfrm>
            <a:off x="3818890" y="1891294"/>
            <a:ext cx="583211" cy="9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6"/>
            </p:custDataLst>
          </p:nvPr>
        </p:nvCxnSpPr>
        <p:spPr>
          <a:xfrm>
            <a:off x="3818890" y="2193526"/>
            <a:ext cx="583211" cy="97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10081334" y="1414840"/>
            <a:ext cx="1200101" cy="10317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result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cxnSp>
        <p:nvCxnSpPr>
          <p:cNvPr id="21" name="直接连接符 20"/>
          <p:cNvCxnSpPr/>
          <p:nvPr>
            <p:custDataLst>
              <p:tags r:id="rId8"/>
            </p:custDataLst>
          </p:nvPr>
        </p:nvCxnSpPr>
        <p:spPr>
          <a:xfrm>
            <a:off x="9465310" y="1622082"/>
            <a:ext cx="583211" cy="977"/>
          </a:xfrm>
          <a:prstGeom prst="line">
            <a:avLst/>
          </a:prstGeom>
          <a:ln>
            <a:solidFill>
              <a:srgbClr val="090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9"/>
            </p:custDataLst>
          </p:nvPr>
        </p:nvCxnSpPr>
        <p:spPr>
          <a:xfrm>
            <a:off x="9465310" y="1891294"/>
            <a:ext cx="583211" cy="9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0"/>
            </p:custDataLst>
          </p:nvPr>
        </p:nvCxnSpPr>
        <p:spPr>
          <a:xfrm>
            <a:off x="9465310" y="2193526"/>
            <a:ext cx="583211" cy="97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7479103" y="5388609"/>
                <a:ext cx="35282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|1−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𝐷𝑎𝑡𝑎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𝑀𝐶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0.44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103" y="5388609"/>
                <a:ext cx="3528202" cy="400110"/>
              </a:xfrm>
              <a:prstGeom prst="rect">
                <a:avLst/>
              </a:prstGeom>
              <a:blipFill rotWithShape="1">
                <a:blip r:embed="rId19"/>
                <a:stretch>
                  <a:fillRect l="-2" t="-158" r="6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/>
          <p:cNvPicPr/>
          <p:nvPr>
            <p:custDataLst>
              <p:tags r:id="rId11"/>
            </p:custDataLst>
          </p:nvPr>
        </p:nvPicPr>
        <p:blipFill>
          <a:blip r:embed="rId20"/>
          <a:srcRect b="1068"/>
          <a:stretch>
            <a:fillRect/>
          </a:stretch>
        </p:blipFill>
        <p:spPr>
          <a:xfrm>
            <a:off x="6329680" y="1229995"/>
            <a:ext cx="5306695" cy="3765550"/>
          </a:xfrm>
          <a:prstGeom prst="rect">
            <a:avLst/>
          </a:prstGeom>
        </p:spPr>
      </p:pic>
      <p:pic>
        <p:nvPicPr>
          <p:cNvPr id="24" name="图片 23"/>
          <p:cNvPicPr/>
          <p:nvPr>
            <p:custDataLst>
              <p:tags r:id="rId1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27710" y="1394460"/>
            <a:ext cx="5259705" cy="3704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>
                <p:custDataLst>
                  <p:tags r:id="rId13"/>
                </p:custDataLst>
              </p:nvPr>
            </p:nvSpPr>
            <p:spPr>
              <a:xfrm rot="16200000">
                <a:off x="95250" y="2026285"/>
                <a:ext cx="1582420" cy="3181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b="0" i="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 rot="16200000">
                <a:off x="95250" y="2026285"/>
                <a:ext cx="1582420" cy="318135"/>
              </a:xfrm>
              <a:prstGeom prst="rect">
                <a:avLst/>
              </a:prstGeom>
              <a:blipFill rotWithShape="1">
                <a:blip r:embed="rId23"/>
                <a:stretch>
                  <a:fillRect l="39928" t="-198802" r="39848" b="-198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>
                <p:custDataLst>
                  <p:tags r:id="rId14"/>
                </p:custDataLst>
              </p:nvPr>
            </p:nvSpPr>
            <p:spPr>
              <a:xfrm rot="16200000">
                <a:off x="5697220" y="2026285"/>
                <a:ext cx="1582420" cy="3181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b="0" i="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 rot="16200000">
                <a:off x="5697220" y="2026285"/>
                <a:ext cx="1582420" cy="318135"/>
              </a:xfrm>
              <a:prstGeom prst="rect">
                <a:avLst/>
              </a:prstGeom>
              <a:blipFill rotWithShape="1">
                <a:blip r:embed="rId25"/>
                <a:stretch>
                  <a:fillRect l="39928" t="-198802" r="39848" b="-198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448074" y="1599687"/>
            <a:ext cx="2015876" cy="7691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52975" y="1558971"/>
            <a:ext cx="2015876" cy="7691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4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25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1021917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Systematic uncertainty from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  <a:sym typeface="+mn-ea"/>
              </a:rPr>
              <a:t>2D sidebands</a:t>
            </a:r>
            <a:endParaRPr lang="en-US" altLang="zh-CN" sz="3200" b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NimbusRomNo9L-Medi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244194" y="910500"/>
              <a:ext cx="6847001" cy="38426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87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78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90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269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086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8235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5117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2443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1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100" b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𝚵</m:t>
                                      </m:r>
                                    </m:e>
                                    <m:sup>
                                      <m:r>
                                        <a:rPr lang="en-US" altLang="zh-CN" sz="1100" b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sz="11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1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sz="1100" b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MS Mincho" charset="0"/>
                                              <a:cs typeface="Cambria Math" panose="02040503050406030204" pitchFamily="18" charset="0"/>
                                            </a:rPr>
                                            <m:t>𝚵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1100" b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oMath>
                          </a14:m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 (GeV)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10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(-2 MeV)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10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100" b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(-4 MeV)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10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100" b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(-6 MeV)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10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100" b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(+2 MeV)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10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100" b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(+4 MeV)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10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100" b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a:t>(+6MeV)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2.644-2.73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0.0563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0.0649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0.0879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0.0199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0.4922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0.4903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2.73-2.81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0.02361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0.0727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0.1198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0.4775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0.4520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0.4446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2.81-2.89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0.2760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0.6646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0.5518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0.3467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0.3104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2.89-2.97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0.2154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0.2170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0.6456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0.7191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0.3824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2.97-3.05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0.4212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0.03657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0.6101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0.5694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0.7512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3.15-3.25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0.1538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1.4615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1.7558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0.6702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1.0517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3.25-3.35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0.6816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0.6816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0.3408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0.6824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3.35-3.45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0.0779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0.4484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0.9702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0.2757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0.3895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3.45-3.55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0.02892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0.08674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0.5500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0.2882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0.2604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0.2604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custDataLst>
                  <p:tags r:id="rId5"/>
                </p:custDataLst>
              </p:nvPr>
            </p:nvGraphicFramePr>
            <p:xfrm>
              <a:off x="244194" y="910500"/>
              <a:ext cx="6847001" cy="38426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8716"/>
                    <a:gridCol w="807893"/>
                    <a:gridCol w="819026"/>
                    <a:gridCol w="926971"/>
                    <a:gridCol w="990867"/>
                    <a:gridCol w="1082354"/>
                    <a:gridCol w="951174"/>
                  </a:tblGrid>
                  <a:tr h="3244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2.644-2.73</a:t>
                          </a:r>
                          <a:endParaRPr lang="en-US" altLang="zh-CN" sz="11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0.0563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0.0649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0.0879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0.0199</a:t>
                          </a:r>
                          <a:endParaRPr lang="en-US" altLang="en-US" sz="11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0.4922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0.4903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2.73-2.81</a:t>
                          </a:r>
                          <a:endParaRPr lang="en-US" altLang="zh-CN" sz="11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0.02361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0.0727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0.1198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0.4775</a:t>
                          </a:r>
                          <a:endParaRPr lang="en-US" altLang="en-US" sz="11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0.4520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0.4446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2.81-2.89</a:t>
                          </a:r>
                          <a:endParaRPr lang="en-US" altLang="zh-CN" sz="11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0.2760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0.6646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0.5518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0.3236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0.3467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0.3104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2.89-2.97</a:t>
                          </a:r>
                          <a:endParaRPr lang="en-US" altLang="zh-CN" sz="11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0.2154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0.2170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0.6456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0.3441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0.7191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0.3824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2.97-3.05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0.4212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0.4464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0.03657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0.6101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0.5694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0.7512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3.15-3.25</a:t>
                          </a:r>
                          <a:endParaRPr lang="en-US" altLang="zh-CN" sz="11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0.1538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1.4615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1.7558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0.6001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0.6702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1.0517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3.25-3.35</a:t>
                          </a:r>
                          <a:endParaRPr lang="en-US" altLang="zh-CN" sz="11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0.3408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0.6816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0.6816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0.3408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0.3408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0.6824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3.35-3.45</a:t>
                          </a:r>
                          <a:endParaRPr lang="en-US" altLang="zh-CN" sz="11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0.0779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0.4484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0.9702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0.2757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0.2757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0.3895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9091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1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3.45-3.55</a:t>
                          </a:r>
                          <a:endParaRPr lang="en-US" altLang="zh-CN" sz="11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0.02892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0.08674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0.5500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0.2882</a:t>
                          </a:r>
                          <a:endParaRPr lang="en-US" altLang="en-US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0.2604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1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0.2604</a:t>
                          </a:r>
                          <a:endParaRPr lang="en-US" altLang="zh-CN" sz="11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116387" y="4287237"/>
                <a:ext cx="3063875" cy="101790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𝑛𝑜𝑚𝑖𝑛𝑎𝑙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𝑛𝑜𝑚𝑖𝑛𝑎𝑙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rad>
                      </m:den>
                    </m:f>
                  </m:oMath>
                </a14:m>
                <a:endParaRPr lang="zh-CN" altLang="en-US" sz="2800" dirty="0"/>
              </a:p>
              <a:p>
                <a:pPr algn="l"/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387" y="4287237"/>
                <a:ext cx="3063875" cy="1017905"/>
              </a:xfrm>
              <a:prstGeom prst="rect">
                <a:avLst/>
              </a:prstGeom>
              <a:blipFill rotWithShape="1">
                <a:blip r:embed="rId7"/>
                <a:stretch>
                  <a:fillRect l="-15" t="-35" r="15" b="-39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1450711" y="5392180"/>
            <a:ext cx="89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 &lt; 2, so we ignore the systematic error caused by this item.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80" y="644542"/>
            <a:ext cx="5118120" cy="347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26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1021917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Systematic uncertainty from f</a:t>
            </a:r>
            <a:r>
              <a:rPr lang="en-US" altLang="zh-CN" sz="32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range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3200" b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20395" y="654050"/>
                <a:ext cx="6096000" cy="7925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 sz="2000" dirty="0">
                    <a:sym typeface="+mn-ea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𝐵𝑟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  <a:sym typeface="+mn-ea"/>
                              </a:rPr>
                              <m:t>𝐵𝑟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𝑛𝑜𝑚𝑖𝑛𝑎𝑙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𝑛𝑜𝑚𝑖𝑛𝑎𝑙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rad>
                      </m:den>
                    </m:f>
                  </m:oMath>
                </a14:m>
                <a:endParaRPr lang="en-US" alt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95" y="654050"/>
                <a:ext cx="6096000" cy="792525"/>
              </a:xfrm>
              <a:prstGeom prst="rect">
                <a:avLst/>
              </a:prstGeom>
              <a:blipFill rotWithShape="1">
                <a:blip r:embed="rId4"/>
                <a:stretch>
                  <a:fillRect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999490" y="5063163"/>
            <a:ext cx="1119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the branching fraction with the largest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𝜁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 and the nominal value is taken as the systematic uncertainty.</a:t>
            </a:r>
            <a:endParaRPr lang="en-US" altLang="zh-CN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extLst>
                  <p:ext uri="{D42A27DB-BD31-4B8C-83A1-F6EECF244321}">
                    <p14:modId xmlns:p14="http://schemas.microsoft.com/office/powerpoint/2010/main" val="1187375646"/>
                  </p:ext>
                </p:extLst>
              </p:nvPr>
            </p:nvGraphicFramePr>
            <p:xfrm>
              <a:off x="943610" y="1517060"/>
              <a:ext cx="10154285" cy="3443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62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3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71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72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31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0868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495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Fit range (GeV)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obs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i="0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lang="en-US" altLang="zh-CN" sz="1800" b="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zh-CN" altLang="en-US" sz="1800" b="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8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a:t>(</a:t>
                          </a: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×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NimbusRomNo9L-Medi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NimbusRomNo9L-Medi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NimbusRomNo9L-Medi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a:t>)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18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sz="18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a:t>)</a:t>
                          </a:r>
                          <a:endParaRPr lang="zh-CN" altLang="en-US" sz="1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𝐵𝑟</m:t>
                                </m:r>
                                <m:r>
                                  <a:rPr lang="en-US" altLang="zh-CN" sz="18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 (</m:t>
                                </m:r>
                                <m:r>
                                  <a:rPr lang="en-US" altLang="zh-CN" sz="18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𝐽</m:t>
                                </m:r>
                                <m:r>
                                  <a:rPr lang="en-US" altLang="zh-CN" sz="18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/</m:t>
                                </m:r>
                                <m:r>
                                  <a:rPr lang="en-US" altLang="zh-CN" sz="18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𝜓</m:t>
                                </m:r>
                                <m:r>
                                  <a:rPr lang="en-US" altLang="zh-CN" sz="18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en-US" altLang="zh-CN" sz="1800" b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1800" b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8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NimbusRomNo9L-Medi"/>
                                    <a:cs typeface="Cambria Math" panose="02040503050406030204" pitchFamily="18" charset="0"/>
                                    <a:sym typeface="+mn-ea"/>
                                  </a:rPr>
                                  <m:t>)</m:t>
                                </m:r>
                                <m:r>
                                  <a:rPr lang="en-US" altLang="zh-CN" sz="1800" b="0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NimbusRomNo9L-Medi"/>
                                    <a:cs typeface="Cambria Math" panose="02040503050406030204" pitchFamily="18" charset="0"/>
                                    <a:sym typeface="+mn-ea"/>
                                  </a:rPr>
                                  <m:t> (</m:t>
                                </m:r>
                                <m:r>
                                  <a:rPr lang="en-US" altLang="zh-CN" sz="1800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NimbusRomNo9L-Medi"/>
                                    <a:cs typeface="Cambria Math" panose="02040503050406030204" pitchFamily="18" charset="0"/>
                                    <a:sym typeface="+mn-ea"/>
                                  </a:rPr>
                                  <m:t>× 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NimbusRomNo9L-Medi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NimbusRomNo9L-Medi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NimbusRomNo9L-Medi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  <m:r>
                                      <a:rPr lang="en-US" altLang="zh-CN" sz="18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NimbusRomNo9L-Medi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altLang="zh-CN" sz="1800" b="0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NimbusRomNo9L-Medi"/>
                                    <a:cs typeface="Cambria Math" panose="02040503050406030204" pitchFamily="18" charset="0"/>
                                    <a:sym typeface="+mn-ea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NimbusRomNo9L-Medi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𝜁</m:t>
                                </m:r>
                              </m:oMath>
                            </m:oMathPara>
                          </a14:m>
                          <a:endParaRPr lang="en-US" altLang="zh-CN" sz="1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050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(2.900,3.300)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94</m:t>
                                </m:r>
                                <m:r>
                                  <a:rPr lang="en-US" altLang="zh-CN" sz="180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altLang="zh-CN" sz="1800" i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23</m:t>
                                </m:r>
                                <m:r>
                                  <a:rPr lang="en-US" altLang="zh-CN" sz="180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altLang="zh-CN" sz="1800" i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solidFill>
                          <a:srgbClr val="FFFFFF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5.15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11.66 ± 0.57</a:t>
                          </a:r>
                          <a:endParaRPr lang="en-US" altLang="zh-CN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NimbusRomNo9L-Medi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NimbusRomNo9L-Medi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2.883,3.317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494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i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23</m:t>
                                </m:r>
                                <m:r>
                                  <a:rPr lang="en-US" altLang="zh-CN" sz="180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11.65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± 0.56</a:t>
                          </a: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2.867,3.333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494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altLang="zh-CN" sz="1800" i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23</m:t>
                                </m:r>
                                <m:r>
                                  <a:rPr lang="en-US" altLang="zh-CN" sz="180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altLang="zh-CN" sz="18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11.67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± 0.56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2.850,3.350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49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800" i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800" b="0" i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23</m:t>
                                </m:r>
                                <m:r>
                                  <a:rPr lang="en-US" altLang="zh-CN" sz="1800" b="0" i="0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8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altLang="zh-CN" sz="18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11.63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± 0.56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0.282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2.917,3.283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497</m:t>
                              </m:r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zh-CN" sz="1800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sz="18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.6</a:t>
                          </a:r>
                        </a:p>
                      </a:txBody>
                      <a:tcPr>
                        <a:lnR w="12700" cmpd="sng">
                          <a:noFill/>
                        </a:ln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11.73 ± 0.57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1.976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696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2.933,3.267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00</m:t>
                              </m:r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1800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sz="18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.8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mpd="sng">
                          <a:noFill/>
                        </a:ln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11.79 ± 0.58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1.212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830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2.950,3.250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07</m:t>
                              </m:r>
                              <m:r>
                                <a:rPr lang="en-US" altLang="zh-CN" sz="18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8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1800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CN" sz="1800" i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.8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11.95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± 0.55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2.037</a:t>
                          </a:r>
                        </a:p>
                      </a:txBody>
                      <a:tcPr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extLst>
                  <p:ext uri="{D42A27DB-BD31-4B8C-83A1-F6EECF244321}">
                    <p14:modId xmlns:p14="http://schemas.microsoft.com/office/powerpoint/2010/main" val="1187375646"/>
                  </p:ext>
                </p:extLst>
              </p:nvPr>
            </p:nvGraphicFramePr>
            <p:xfrm>
              <a:off x="943610" y="1517060"/>
              <a:ext cx="10154285" cy="3443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62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3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71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72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931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0868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495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Fit range (GeV)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5"/>
                          <a:stretch>
                            <a:fillRect l="-120769" t="-8108" r="-421538" b="-68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5"/>
                          <a:stretch>
                            <a:fillRect l="-217424" t="-8108" r="-315152" b="-68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5"/>
                          <a:stretch>
                            <a:fillRect l="-419000" t="-8108" r="-316000" b="-68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5"/>
                          <a:stretch>
                            <a:fillRect l="-215800" t="-8108" r="-31393" b="-68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5"/>
                          <a:stretch>
                            <a:fillRect l="-1019463" t="-8108" r="-1342" b="-6864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050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(2.900,3.300)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blipFill>
                          <a:blip r:embed="rId5"/>
                          <a:stretch>
                            <a:fillRect l="-120769" t="-111111" r="-421538" b="-605556"/>
                          </a:stretch>
                        </a:blipFill>
                      </a:tcPr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20.1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5.15</a:t>
                          </a: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11.66 ± 0.57</a:t>
                          </a:r>
                          <a:endParaRPr lang="en-US" altLang="zh-CN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NimbusRomNo9L-Medi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endParaRPr lang="en-US" altLang="zh-CN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NimbusRomNo9L-Medi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2.883,3.317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20769" t="-211111" r="-421538" b="-50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11.65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± 0.56</a:t>
                          </a: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2.867,3.333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mpd="sng">
                          <a:noFill/>
                        </a:lnR>
                        <a:blipFill>
                          <a:blip r:embed="rId5"/>
                          <a:stretch>
                            <a:fillRect l="-120769" t="-311111" r="-421538" b="-40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altLang="zh-CN" sz="18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11.67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± 0.56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0.094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2.850,3.350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mpd="sng">
                          <a:noFill/>
                        </a:lnR>
                        <a:blipFill>
                          <a:blip r:embed="rId5"/>
                          <a:stretch>
                            <a:fillRect l="-120769" t="-411111" r="-421538" b="-30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altLang="zh-CN" sz="18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11.63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± 0.56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0.282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2.917,3.283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mpd="sng">
                          <a:noFill/>
                        </a:lnR>
                        <a:blipFill>
                          <a:blip r:embed="rId5"/>
                          <a:stretch>
                            <a:fillRect l="-120769" t="-511111" r="-421538" b="-205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11.73 ± 0.57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1.976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696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2.933,3.267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  <a:endParaRPr lang="en-US" altLang="zh-CN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mpd="sng">
                          <a:noFill/>
                        </a:lnR>
                        <a:blipFill>
                          <a:blip r:embed="rId5"/>
                          <a:stretch>
                            <a:fillRect l="-120769" t="-619718" r="-421538" b="-1084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11.79 ± 0.58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1.212</a:t>
                          </a: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830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（</a:t>
                          </a:r>
                          <a:r>
                            <a:rPr lang="en-US" altLang="zh-CN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2.950,3.250</a:t>
                          </a:r>
                          <a:r>
                            <a:rPr lang="zh-CN" altLang="en-US" sz="1800" i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）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5"/>
                          <a:stretch>
                            <a:fillRect l="-120769" t="-837705" r="-421538" b="-2623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11.95 </a:t>
                          </a:r>
                          <a:r>
                            <a:rPr lang="en-US" altLang="zh-CN" sz="18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NimbusRomNo9L-Medi"/>
                              <a:cs typeface="Times New Roman" panose="02020603050405020304" pitchFamily="18" charset="0"/>
                              <a:sym typeface="+mn-ea"/>
                            </a:rPr>
                            <a:t>± 0.55</a:t>
                          </a:r>
                          <a:endParaRPr lang="zh-CN" altLang="en-US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2.037</a:t>
                          </a:r>
                        </a:p>
                      </a:txBody>
                      <a:tcPr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694175" y="5892345"/>
                <a:ext cx="24037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175" y="5892345"/>
                <a:ext cx="240372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27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10219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b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  <a:sym typeface="+mn-ea"/>
              </a:rPr>
              <a:t>Others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576192"/>
                  </p:ext>
                </p:extLst>
              </p:nvPr>
            </p:nvGraphicFramePr>
            <p:xfrm>
              <a:off x="70485" y="835025"/>
              <a:ext cx="7227570" cy="51669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55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78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9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043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592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6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𝚵</m:t>
                                      </m:r>
                                    </m:e>
                                    <m:sup>
                                      <m:r>
                                        <a:rPr lang="en-US" altLang="zh-CN" sz="16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6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sz="1600" b="1" i="0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MS Mincho" charset="0"/>
                                              <a:cs typeface="Cambria Math" panose="02040503050406030204" pitchFamily="18" charset="0"/>
                                            </a:rPr>
                                            <m:t>𝚵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16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oMath>
                          </a14:m>
                          <a:r>
                            <a:rPr lang="en-US" altLang="zh-CN" sz="1600" b="1" i="0" dirty="0"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 (GeV)</a:t>
                          </a:r>
                          <a:endParaRPr lang="en-US" altLang="zh-CN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sur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bkg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en-US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CN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bkg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6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sur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i="0" dirty="0"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 (%)</a:t>
                          </a:r>
                          <a:endParaRPr lang="en-US" altLang="en-US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2.644-2.73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17.9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+mn-ea"/>
                            </a:rPr>
                            <a:t>14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3.7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4.4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27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2.73-2.81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1678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40.9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+mn-ea"/>
                            </a:rPr>
                            <a:t>50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7.1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3.0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2.81-2.89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+mn-ea"/>
                            </a:rPr>
                            <a:t>3023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55.0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+mn-ea"/>
                            </a:rPr>
                            <a:t>54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7.4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1.8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2.89-2.97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4379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66.2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+mn-ea"/>
                            </a:rPr>
                            <a:t>51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7.1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1.2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2.97-3.05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5540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74.4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0.8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3.15-3.25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9138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95.6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0.5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3.25-3.35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9873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0.4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3.35-3.45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9565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97.8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6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3.45-3.55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9716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98.6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4.9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en-US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576192"/>
                  </p:ext>
                </p:extLst>
              </p:nvPr>
            </p:nvGraphicFramePr>
            <p:xfrm>
              <a:off x="70485" y="835025"/>
              <a:ext cx="7227570" cy="51669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55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78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9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043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5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613" r="-238462" b="-127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4028" t="-1613" r="-195760" b="-127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2234" t="-1613" r="-102930" b="-127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3929" t="-1613" r="-357" b="-127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2.644-2.73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24028" t="-72414" r="-195760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32234" t="-72414" r="-102930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23929" t="-72414" r="-357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27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2.73-2.81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24028" t="-166667" r="-195760" b="-68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2234" t="-166667" r="-102930" b="-68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23929" t="-166667" r="-357" b="-68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2.81-2.89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24028" t="-275862" r="-195760" b="-60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2234" t="-275862" r="-102930" b="-60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23929" t="-275862" r="-357" b="-608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2.89-2.97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24028" t="-375862" r="-195760" b="-50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2234" t="-375862" r="-102930" b="-50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23929" t="-375862" r="-357" b="-508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2.97-3.05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24028" t="-470455" r="-195760" b="-4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2234" t="-470455" r="-102930" b="-4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23929" t="-470455" r="-357" b="-4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3.15-3.25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24028" t="-577011" r="-19576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2234" t="-577011" r="-10293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23929" t="-577011" r="-357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3.25-3.35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24028" t="-677011" r="-19576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2234" t="-677011" r="-10293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23929" t="-677011" r="-357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3.35-3.45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24028" t="-777011" r="-19576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2234" t="-777011" r="-10293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23929" t="-777011" r="-357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3.45-3.55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4028" t="-877011" r="-195760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2234" t="-877011" r="-102930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3929" t="-877011" r="-357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7298055" y="3140710"/>
                <a:ext cx="48939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study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events, the fraction of background contributions is treated as a source of systematic uncertainty.</a:t>
                </a: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055" y="3140710"/>
                <a:ext cx="4893945" cy="1569660"/>
              </a:xfrm>
              <a:prstGeom prst="rect">
                <a:avLst/>
              </a:prstGeom>
              <a:blipFill>
                <a:blip r:embed="rId5"/>
                <a:stretch>
                  <a:fillRect l="-1868" t="-3101" r="-2615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4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28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0" y="-117475"/>
            <a:ext cx="842454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+mn-ea"/>
              </a:rPr>
              <a:t>Summary of systematic uncertainties: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Inter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2331829608"/>
                  </p:ext>
                </p:extLst>
              </p:nvPr>
            </p:nvGraphicFramePr>
            <p:xfrm>
              <a:off x="2320247" y="1164515"/>
              <a:ext cx="7822578" cy="47440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163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8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58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0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Method</a:t>
                          </a: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Cross section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zh-CN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l-GR" altLang="zh-CN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en-US" altLang="zh-CN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l-GR" altLang="zh-CN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l-GR" altLang="zh-CN" sz="16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6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sz="16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1367">
                    <a:tc rowSpan="2"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zh-CN" altLang="en-US" sz="1600" b="0" i="0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Ξ</m:t>
                              </m:r>
                            </m:oMath>
                          </a14:m>
                          <a:r>
                            <a:rPr lang="en-US" altLang="zh-CN" sz="1600" b="0" i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reconstruction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rowSpan="7"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b="0" i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Citation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i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1.96</a:t>
                          </a:r>
                          <a:endParaRPr lang="en-US" altLang="zh-CN" sz="1600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3918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600" b="0" i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0.90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8163845"/>
                      </a:ext>
                    </a:extLst>
                  </a:tr>
                  <a:tr h="26416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window of  Λ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 vMerge="1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0.90</a:t>
                          </a:r>
                          <a:endParaRPr lang="en-US" altLang="zh-CN" sz="1600" b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479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window of  Ξ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2.82</a:t>
                          </a:r>
                          <a:endParaRPr lang="en-US" altLang="zh-CN" sz="1600" b="0" i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416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Branching fractions</a:t>
                          </a:r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Ξ and Λ</a:t>
                          </a:r>
                          <a:endParaRPr lang="en-US" altLang="zh-CN" sz="1600" b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2.26</a:t>
                          </a:r>
                          <a:endParaRPr lang="en-US" altLang="zh-CN" sz="1600" b="0" i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528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lnSpc>
                              <a:spcPct val="70000"/>
                            </a:lnSpc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latin typeface="Times New Roman" panose="02020603050405020304" pitchFamily="18" charset="0"/>
                              <a:ea typeface="NimbusRomNo9L-Regu"/>
                              <a:cs typeface="Times New Roman" panose="02020603050405020304" pitchFamily="18" charset="0"/>
                              <a:sym typeface="+mn-ea"/>
                            </a:rPr>
                            <a:t>Angular distribution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zh-CN" altLang="en-US" sz="1600" dirty="0">
                              <a:solidFill>
                                <a:schemeClr val="accent4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3.57</a:t>
                          </a:r>
                          <a:endParaRPr lang="zh-CN" altLang="en-US" sz="1600" b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945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i="0" kern="12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Effective </a:t>
                          </a:r>
                          <a:r>
                            <a:rPr lang="en-US" altLang="zh-CN" sz="16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luminosity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</a:rPr>
                            <a:t>0.70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6416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length of Λ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rowSpan="5"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</a:rPr>
                            <a:t>Control samples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1.50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1338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Decay </a:t>
                          </a:r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 of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Ξ</a:t>
                          </a:r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altLang="zh-CN" sz="1600" b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B>
                          <a:noFill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0.30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3385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DeepSeek-CJK-patch"/>
                              <a:cs typeface="Times New Roman" panose="02020603050405020304" pitchFamily="18" charset="0"/>
                              <a:sym typeface="+mn-ea"/>
                            </a:rPr>
                            <a:t>Kinematic fit</a:t>
                          </a:r>
                          <a:endParaRPr lang="en-US" altLang="zh-CN" sz="1600" b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DeepSeek-CJK-patch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B>
                          <a:noFill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0.44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495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|cos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b="0" i="1" u="none" strike="noStrike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 u="none" strike="noStrike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600" i="1" u="none" strike="noStrike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  <m:sup>
                                  <m:r>
                                    <a:rPr lang="en-US" altLang="zh-CN" sz="1600" b="0" i="1" u="none" strike="noStrike" dirty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𝑚𝑖𝑠𝑠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| &gt;0.99</a:t>
                          </a:r>
                          <a:endParaRPr lang="en-US" altLang="zh-CN" sz="1600" b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>
                          <a:noFill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2.51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74955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others background study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0.2~4.4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en-US" altLang="zh-CN" sz="16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64795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b="0" u="none" strike="noStrike" dirty="0">
                              <a:solidFill>
                                <a:srgbClr val="0909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MC model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等线" panose="02010600030101010101" pitchFamily="2" charset="-122"/>
                            </a:rPr>
                            <a:t>Barlow test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en-US" altLang="zh-CN" sz="16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2.9</a:t>
                          </a:r>
                          <a:endParaRPr lang="en-US" altLang="zh-CN" sz="16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2258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lnSpc>
                              <a:spcPct val="70000"/>
                            </a:lnSpc>
                            <a:buNone/>
                          </a:pPr>
                          <a:r>
                            <a:rPr lang="en-US" altLang="zh-CN" sz="1600" dirty="0">
                              <a:solidFill>
                                <a:srgbClr val="0909FF"/>
                              </a:solidFill>
                              <a:effectLst/>
                              <a:latin typeface="Times New Roman" panose="02020603050405020304" pitchFamily="18" charset="0"/>
                              <a:ea typeface="NimbusRomNo9L-Regu"/>
                              <a:cs typeface="Times New Roman" panose="02020603050405020304" pitchFamily="18" charset="0"/>
                              <a:sym typeface="+mn-ea"/>
                            </a:rPr>
                            <a:t>Fit range</a:t>
                          </a:r>
                          <a:endParaRPr lang="en-US" altLang="zh-CN" sz="16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NimbusRomNo9L-Regu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>
                          <a:noFill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2.5</a:t>
                          </a:r>
                          <a:endParaRPr lang="en-US" altLang="zh-CN" sz="16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310515"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NimbusRomNo9L-Regu"/>
                              <a:cs typeface="Times New Roman" panose="02020603050405020304" pitchFamily="18" charset="0"/>
                              <a:sym typeface="+mn-ea"/>
                            </a:rPr>
                            <a:t>Total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ct val="110000"/>
                            </a:lnSpc>
                            <a:buNone/>
                          </a:pPr>
                          <a:endParaRPr lang="en-US" altLang="zh-CN" sz="16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6.30~7.69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6.49</a:t>
                          </a:r>
                          <a:endParaRPr lang="en-US" altLang="zh-CN" sz="1600" b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custDataLst>
                  <p:tags r:id="rId5"/>
                </p:custDataLst>
                <p:extLst>
                  <p:ext uri="{D42A27DB-BD31-4B8C-83A1-F6EECF244321}">
                    <p14:modId xmlns:p14="http://schemas.microsoft.com/office/powerpoint/2010/main" val="2331829608"/>
                  </p:ext>
                </p:extLst>
              </p:nvPr>
            </p:nvGraphicFramePr>
            <p:xfrm>
              <a:off x="2320247" y="1164515"/>
              <a:ext cx="7822578" cy="47440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163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8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58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0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Source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Method</a:t>
                          </a: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Cross section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47735" t="-5455" r="-697" b="-134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1367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6"/>
                          <a:stretch>
                            <a:fillRect l="-242" t="-93548" r="-211380" b="-1091935"/>
                          </a:stretch>
                        </a:blipFill>
                      </a:tcPr>
                    </a:tc>
                    <a:tc rowSpan="7"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b="0" i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Citation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i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1.96</a:t>
                          </a:r>
                          <a:endParaRPr lang="en-US" altLang="zh-CN" sz="1600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3918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en-US" altLang="zh-CN" sz="1600" b="0" i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0.90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8163845"/>
                      </a:ext>
                    </a:extLst>
                  </a:tr>
                  <a:tr h="26416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window of  Λ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 vMerge="1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0.90</a:t>
                          </a:r>
                          <a:endParaRPr lang="en-US" altLang="zh-CN" sz="1600" b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479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Mass window of  Ξ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2.82</a:t>
                          </a:r>
                          <a:endParaRPr lang="en-US" altLang="zh-CN" sz="1600" b="0" i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416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Branching fractions</a:t>
                          </a:r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Ξ and Λ</a:t>
                          </a:r>
                          <a:endParaRPr lang="en-US" altLang="zh-CN" sz="1600" b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2.26</a:t>
                          </a:r>
                          <a:endParaRPr lang="en-US" altLang="zh-CN" sz="1600" b="0" i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528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lnSpc>
                              <a:spcPct val="70000"/>
                            </a:lnSpc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accent4"/>
                              </a:solidFill>
                              <a:latin typeface="Times New Roman" panose="02020603050405020304" pitchFamily="18" charset="0"/>
                              <a:ea typeface="NimbusRomNo9L-Regu"/>
                              <a:cs typeface="Times New Roman" panose="02020603050405020304" pitchFamily="18" charset="0"/>
                              <a:sym typeface="+mn-ea"/>
                            </a:rPr>
                            <a:t>Angular distribution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zh-CN" altLang="en-US" sz="1600" dirty="0">
                              <a:solidFill>
                                <a:schemeClr val="accent4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3.57</a:t>
                          </a:r>
                          <a:endParaRPr lang="zh-CN" altLang="en-US" sz="1600" b="0" u="none" strike="noStrike" dirty="0">
                            <a:solidFill>
                              <a:schemeClr val="accent4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945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i="0" kern="1200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Effective </a:t>
                          </a:r>
                          <a:r>
                            <a:rPr lang="en-US" altLang="zh-CN" sz="16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luminosity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chemeClr val="accent4"/>
                              </a:solidFill>
                              <a:effectLst/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</a:rPr>
                            <a:t>0.70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6416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length of Λ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rowSpan="5"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</a:rPr>
                            <a:t>Control samples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1.50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1338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Decay </a:t>
                          </a:r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 of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Ξ</a:t>
                          </a:r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altLang="zh-CN" sz="1600" b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B>
                          <a:noFill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0.30</a:t>
                          </a:r>
                          <a:endParaRPr lang="en-US" altLang="zh-CN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13385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DeepSeek-CJK-patch"/>
                              <a:cs typeface="Times New Roman" panose="02020603050405020304" pitchFamily="18" charset="0"/>
                              <a:sym typeface="+mn-ea"/>
                            </a:rPr>
                            <a:t>Kinematic fit</a:t>
                          </a:r>
                          <a:endParaRPr lang="en-US" altLang="zh-CN" sz="1600" b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DeepSeek-CJK-patch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B>
                          <a:noFill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0.44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15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6"/>
                          <a:stretch>
                            <a:fillRect l="-242" t="-1134043" r="-211380" b="-46170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>
                          <a:noFill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2.51</a:t>
                          </a:r>
                          <a:endParaRPr lang="en-US" altLang="zh-CN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others background study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0.2~4.4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en-US" altLang="zh-CN" sz="16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64795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b="0" u="none" strike="noStrike" dirty="0">
                              <a:solidFill>
                                <a:srgbClr val="0909FF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MC model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等线" panose="02010600030101010101" pitchFamily="2" charset="-122"/>
                            </a:rPr>
                            <a:t>Barlow test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endParaRPr lang="en-US" altLang="zh-CN" sz="16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2.9</a:t>
                          </a:r>
                          <a:endParaRPr lang="en-US" altLang="zh-CN" sz="16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2258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ctr">
                            <a:lnSpc>
                              <a:spcPct val="70000"/>
                            </a:lnSpc>
                            <a:buNone/>
                          </a:pPr>
                          <a:r>
                            <a:rPr lang="en-US" altLang="zh-CN" sz="1600" dirty="0">
                              <a:solidFill>
                                <a:srgbClr val="0909FF"/>
                              </a:solidFill>
                              <a:effectLst/>
                              <a:latin typeface="Times New Roman" panose="02020603050405020304" pitchFamily="18" charset="0"/>
                              <a:ea typeface="NimbusRomNo9L-Regu"/>
                              <a:cs typeface="Times New Roman" panose="02020603050405020304" pitchFamily="18" charset="0"/>
                              <a:sym typeface="+mn-ea"/>
                            </a:rPr>
                            <a:t>Fit range</a:t>
                          </a:r>
                          <a:endParaRPr lang="en-US" altLang="zh-CN" sz="16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NimbusRomNo9L-Regu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>
                          <a:noFill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2.5</a:t>
                          </a:r>
                          <a:endParaRPr lang="en-US" altLang="zh-CN" sz="16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310515"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altLang="zh-CN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NimbusRomNo9L-Regu"/>
                              <a:cs typeface="Times New Roman" panose="02020603050405020304" pitchFamily="18" charset="0"/>
                              <a:sym typeface="+mn-ea"/>
                            </a:rPr>
                            <a:t>Total</a:t>
                          </a:r>
                        </a:p>
                      </a:txBody>
                      <a:tcPr marL="4763" marR="4763" marT="4763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ct val="110000"/>
                            </a:lnSpc>
                            <a:buNone/>
                          </a:pPr>
                          <a:endParaRPr lang="en-US" altLang="zh-CN" sz="1600" b="0" u="none" strike="noStrike" dirty="0">
                            <a:solidFill>
                              <a:srgbClr val="0909FF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6.30~7.69</a:t>
                          </a: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a:t>6.49</a:t>
                          </a:r>
                          <a:endParaRPr lang="en-US" altLang="zh-CN" sz="1600" b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4763" marR="4763" marT="4763" marB="0" anchor="ctr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直接连接符 6"/>
          <p:cNvCxnSpPr>
            <a:cxnSpLocks/>
          </p:cNvCxnSpPr>
          <p:nvPr/>
        </p:nvCxnSpPr>
        <p:spPr>
          <a:xfrm>
            <a:off x="6553200" y="5022850"/>
            <a:ext cx="1836420" cy="562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421370" y="4674870"/>
            <a:ext cx="1714500" cy="3054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29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0" y="-117714"/>
            <a:ext cx="3501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0785" y="1360805"/>
            <a:ext cx="7513955" cy="4361815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 and event selections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ystematic </a:t>
            </a:r>
            <a:r>
              <a:rPr lang="en-US" altLang="zh-CN" sz="2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FXX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166" y="1724119"/>
            <a:ext cx="4979852" cy="3848412"/>
          </a:xfrm>
          <a:prstGeom prst="rect">
            <a:avLst/>
          </a:prstGeom>
        </p:spPr>
      </p:pic>
      <p:pic>
        <p:nvPicPr>
          <p:cNvPr id="8" name="图片 7" descr="XX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136" y="1686118"/>
            <a:ext cx="4954699" cy="3829017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9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3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-10886"/>
            <a:ext cx="3491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1160" y="1285469"/>
            <a:ext cx="11800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HaydenBaul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used a model of final state interactions to study the Electromagnetic Form Factors (EMFFs) and cross section.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27246" y="5821728"/>
            <a:ext cx="2570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PRD 103, 014028(2021)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2972010" y="5131752"/>
                <a:ext cx="1299460" cy="3833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𝐺𝑒𝑉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2972010" y="5131752"/>
                <a:ext cx="1299460" cy="383383"/>
              </a:xfrm>
              <a:prstGeom prst="rect">
                <a:avLst/>
              </a:prstGeom>
              <a:blipFill rotWithShape="1">
                <a:blip r:embed="rId11"/>
                <a:stretch>
                  <a:fillRect l="-16" t="-83" r="35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150691" y="5189148"/>
                <a:ext cx="1299460" cy="3833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𝐺𝑒𝑉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8150691" y="5189148"/>
                <a:ext cx="1299460" cy="383383"/>
              </a:xfrm>
              <a:prstGeom prst="rect">
                <a:avLst/>
              </a:prstGeom>
              <a:blipFill rotWithShape="1">
                <a:blip r:embed="rId11"/>
                <a:stretch>
                  <a:fillRect l="-36" t="-147" r="6" b="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>
                <p:custDataLst>
                  <p:tags r:id="rId3"/>
                </p:custDataLst>
              </p:nvPr>
            </p:nvSpPr>
            <p:spPr>
              <a:xfrm rot="16200000">
                <a:off x="623116" y="3411542"/>
                <a:ext cx="1299460" cy="3781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σ</m:t>
                      </m:r>
                      <m:r>
                        <a:rPr lang="en-US" altLang="zh-CN" i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nb</m:t>
                      </m:r>
                      <m:r>
                        <a:rPr lang="en-US" altLang="zh-CN" i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 rot="16200000">
                <a:off x="623116" y="3411542"/>
                <a:ext cx="1299460" cy="378167"/>
              </a:xfrm>
              <a:prstGeom prst="rect">
                <a:avLst/>
              </a:prstGeom>
              <a:blipFill rotWithShape="1">
                <a:blip r:embed="rId14"/>
                <a:stretch>
                  <a:fillRect l="35414" t="-121824" r="35461" b="-121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>
                <p:custDataLst>
                  <p:tags r:id="rId4"/>
                </p:custDataLst>
              </p:nvPr>
            </p:nvSpPr>
            <p:spPr>
              <a:xfrm rot="16200000">
                <a:off x="5750102" y="3406585"/>
                <a:ext cx="12994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 rot="16200000">
                <a:off x="5750102" y="3406585"/>
                <a:ext cx="1299460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35757" t="-125975" r="35803" b="-1257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30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0" y="0"/>
                <a:ext cx="5180234" cy="58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32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l-GR" altLang="zh-CN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3200" i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zh-CN" sz="3200" i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320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l-GR" altLang="zh-CN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altLang="zh-CN" sz="32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3200" i="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3200" i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180234" cy="584968"/>
              </a:xfrm>
              <a:prstGeom prst="rect">
                <a:avLst/>
              </a:prstGeom>
              <a:blipFill rotWithShape="1">
                <a:blip r:embed="rId4"/>
                <a:stretch>
                  <a:fillRect r="10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4" r="7451"/>
          <a:stretch>
            <a:fillRect/>
          </a:stretch>
        </p:blipFill>
        <p:spPr>
          <a:xfrm>
            <a:off x="6430161" y="1837694"/>
            <a:ext cx="4186399" cy="27978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49" y="1456975"/>
            <a:ext cx="4575830" cy="33774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9439" y="4868115"/>
            <a:ext cx="11011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invariant mass σ of the fitted reconstruction for this analysis is 10 MeV, but due to the small number of surviving events analyzed:</a:t>
            </a:r>
            <a:endParaRPr lang="en-US" altLang="zh-CN" sz="2000" b="0" i="0" dirty="0">
              <a:solidFill>
                <a:srgbClr val="2429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7720878" y="4460187"/>
                <a:ext cx="2132869" cy="350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l-GR" altLang="zh-CN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14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zh-CN" sz="14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l-GR" altLang="zh-CN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altLang="zh-CN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400" b="0" i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4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 altLang="zh-CN" sz="1400" b="0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rec</m:t>
                        </m:r>
                      </m:sup>
                    </m:sSubSup>
                    <m:r>
                      <a:rPr lang="en-US" altLang="zh-CN" sz="1400" b="0" i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400" b="0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l-GR" altLang="zh-CN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14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zh-CN" sz="14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l-GR" altLang="zh-CN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altLang="zh-CN" sz="1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400" b="0" i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400" b="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 altLang="zh-CN" sz="14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tru</m:t>
                        </m:r>
                        <m:r>
                          <m:rPr>
                            <m:sty m:val="p"/>
                          </m:rPr>
                          <a:rPr lang="en-US" altLang="zh-CN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</m:t>
                        </m:r>
                      </m:sup>
                    </m:sSub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878" y="4460187"/>
                <a:ext cx="2132869" cy="350673"/>
              </a:xfrm>
              <a:prstGeom prst="rect">
                <a:avLst/>
              </a:prstGeom>
              <a:blipFill>
                <a:blip r:embed="rId7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3840731" y="5707350"/>
            <a:ext cx="5838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2.64-3.05 GeV with a bin width of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MeV</a:t>
            </a:r>
            <a:b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3.15-3.55 GeV with a bin width of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MeV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9439" y="810883"/>
            <a:ext cx="11011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Due to the distribution of the event numbers, this analysis requires consideration of dividing the data into quality intervals.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31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584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6097" y="809782"/>
            <a:ext cx="93521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ross section is calculated by: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MS Mincho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095500" y="1434899"/>
                <a:ext cx="7592786" cy="998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l-GR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l-GR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zh-CN" alt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zh-CN" alt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434899"/>
                <a:ext cx="7592786" cy="998671"/>
              </a:xfrm>
              <a:prstGeom prst="rect">
                <a:avLst/>
              </a:prstGeom>
              <a:blipFill rotWithShape="1">
                <a:blip r:embed="rId4"/>
                <a:stretch>
                  <a:fillRect t="-43" r="1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36097" y="2403315"/>
                <a:ext cx="11551103" cy="1510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8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number of signal events in each interval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spectrum after background subtraction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342900" indent="-342900">
                  <a:lnSpc>
                    <a:spcPct val="150000"/>
                  </a:lnSpc>
                  <a:buSzPct val="8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average selection MC efficiency in each invariant mass interval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SzPct val="8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effective ISR luminosity .</a:t>
                </a:r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97" y="2403315"/>
                <a:ext cx="11551103" cy="1510157"/>
              </a:xfrm>
              <a:prstGeom prst="rect">
                <a:avLst/>
              </a:prstGeom>
              <a:blipFill rotWithShape="1">
                <a:blip r:embed="rId5"/>
                <a:stretch>
                  <a:fillRect l="-2" t="-31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471658" y="4117448"/>
                <a:ext cx="5248683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m:rPr>
                          <m:nor/>
                        </m:rP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658" y="4117448"/>
                <a:ext cx="5248683" cy="424732"/>
              </a:xfrm>
              <a:prstGeom prst="rect">
                <a:avLst/>
              </a:prstGeom>
              <a:blipFill rotWithShape="1">
                <a:blip r:embed="rId6"/>
                <a:stretch>
                  <a:fillRect l="-2" t="-25" r="10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437515" y="4778742"/>
                <a:ext cx="8628380" cy="1675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SzPct val="8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:the integrated luminosity collected at the c.m. energy (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3.773 GeV) .</a:t>
                </a:r>
              </a:p>
              <a:p>
                <a:pPr marL="285750" indent="-285750">
                  <a:lnSpc>
                    <a:spcPct val="150000"/>
                  </a:lnSpc>
                  <a:buSzPct val="80000"/>
                  <a:buFont typeface="Wingdings" panose="05000000000000000000" pitchFamily="2" charset="2"/>
                  <a:buChar char="l"/>
                </a:pPr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zh-CN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altLang="zh-CN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zh-CN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ISR radiation function</a:t>
                </a:r>
                <a:r>
                  <a:rPr lang="en-US" altLang="zh-CN" sz="2000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SzPct val="8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l-GR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VP factor.</a:t>
                </a:r>
                <a:endParaRPr lang="en-US" altLang="zh-CN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15" y="4778742"/>
                <a:ext cx="8628380" cy="1675139"/>
              </a:xfrm>
              <a:prstGeom prst="rect">
                <a:avLst/>
              </a:prstGeom>
              <a:blipFill>
                <a:blip r:embed="rId7"/>
                <a:stretch>
                  <a:fillRect l="-283" b="-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表, 箱线图&#10;&#10;AI 生成的内容可能不正确。">
            <a:extLst>
              <a:ext uri="{FF2B5EF4-FFF2-40B4-BE49-F238E27FC236}">
                <a16:creationId xmlns:a16="http://schemas.microsoft.com/office/drawing/2014/main" id="{31FA3066-05E9-B00A-5297-1FDA53F6C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" b="4571"/>
          <a:stretch>
            <a:fillRect/>
          </a:stretch>
        </p:blipFill>
        <p:spPr>
          <a:xfrm>
            <a:off x="7516280" y="1285753"/>
            <a:ext cx="4572868" cy="315685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5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32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750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85708" y="831149"/>
              <a:ext cx="7503461" cy="49017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31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19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93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518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981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474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1645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2762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6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𝚵</m:t>
                                      </m:r>
                                    </m:e>
                                    <m:sup>
                                      <m:r>
                                        <a:rPr lang="en-US" altLang="zh-CN" sz="16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6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sz="1600" b="1" i="0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MS Mincho" charset="0"/>
                                              <a:cs typeface="Cambria Math" panose="02040503050406030204" pitchFamily="18" charset="0"/>
                                            </a:rPr>
                                            <m:t>𝚵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16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oMath>
                          </a14:m>
                          <a:r>
                            <a:rPr lang="en-US" altLang="zh-CN" sz="1600" b="1" i="0" dirty="0"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 (GeV)</a:t>
                          </a:r>
                          <a:endParaRPr lang="en-US" altLang="zh-CN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𝐬𝐮𝐫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altLang="zh-CN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𝐛𝐤𝐠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en-US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𝛆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en-US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zh-CN" altLang="en-US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𝐋</m:t>
                                    </m:r>
                                  </m:e>
                                  <m:sub>
                                    <m:r>
                                      <a:rPr lang="en-US" altLang="zh-CN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𝐞𝐟𝐟</m:t>
                                    </m:r>
                                  </m:sub>
                                </m:sSub>
                                <m:r>
                                  <a:rPr lang="en-US" altLang="zh-CN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𝐩𝐛</m:t>
                                    </m:r>
                                  </m:e>
                                  <m:sup>
                                    <m:r>
                                      <a:rPr lang="en-US" altLang="zh-CN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altLang="zh-CN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en-US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sz="12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2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altLang="zh-CN" sz="12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altLang="zh-CN" sz="12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l-GR" altLang="zh-CN" sz="12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𝚷</m:t>
                                        </m:r>
                                        <m:r>
                                          <a:rPr lang="en-US" altLang="zh-CN" sz="12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e>
                                      <m:sup>
                                        <m:r>
                                          <a:rPr lang="en-US" altLang="zh-CN" sz="12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altLang="en-US" sz="1600" b="1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l-GR" altLang="zh-CN" sz="1600" b="1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altLang="zh-CN" sz="1600" b="1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𝜩</m:t>
                                        </m:r>
                                      </m:e>
                                      <m:sup>
                                        <m:r>
                                          <a:rPr lang="en-US" altLang="zh-CN" sz="1600" b="1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r>
                                      <a:rPr lang="en-US" altLang="zh-CN" sz="1600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l-GR" altLang="zh-CN" sz="1600" b="1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l-GR" altLang="zh-CN" sz="1600" b="1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l-GR" altLang="zh-CN" sz="1600" b="1" i="1" dirty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𝜩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1600" b="1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US" altLang="zh-CN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  <m:r>
                                  <a:rPr lang="en-US" altLang="zh-C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𝐩𝐛</m:t>
                                </m:r>
                                <m:r>
                                  <a:rPr lang="en-US" altLang="zh-C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en-US" sz="1600" b="1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392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2.64-2.73</a:t>
                          </a:r>
                        </a:p>
                      </a:txBody>
                      <a:tcPr marL="77682" marR="77682" marT="38841" marB="38841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2.0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±1.4</a:t>
                          </a:r>
                          <a:endParaRPr lang="en-US" altLang="zh-CN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±0.00</a:t>
                          </a: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89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70.399</a:t>
                          </a:r>
                        </a:p>
                      </a:txBody>
                      <a:tcPr marL="77682" marR="77682" marT="38841" marB="38841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7.49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±5.33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8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2.73-2.81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9.0±3.0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0.20±0.45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70.705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12.82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±4.52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8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2.81-2.89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6.0±2.5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1.00±0.53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3.25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79.780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4.77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±2.30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870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2.89-2.97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5.0±2.3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0.12±0.35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4.87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90.723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2.41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±1.22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870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2.97-3.05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15.0±3.9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1.83±1.39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5.63</a:t>
                          </a:r>
                          <a:endParaRPr lang="en-US" altLang="en-US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104.124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1.02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6.03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±1.90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8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3.15-3.25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18.0±4.2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±0.20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6.89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189.423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1.07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3.11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±0.77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8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3.25-3.35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10.0±3.2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±0.45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</a:t>
                          </a: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240.496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7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1.26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±0.44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0924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3.35-3.45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11.0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±3.3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0.04±0.20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7.38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319.225</a:t>
                          </a: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7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1.11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±0.34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08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3.45-3.55</a:t>
                          </a:r>
                        </a:p>
                      </a:txBody>
                      <a:tcPr marL="77682" marR="77682" marT="38841" marB="38841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16.0±4.0</a:t>
                          </a: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±0.20</a:t>
                          </a: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6.59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455.787</a:t>
                          </a:r>
                        </a:p>
                      </a:txBody>
                      <a:tcPr marL="77682" marR="77682" marT="38841" marB="38841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7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±0.31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custDataLst>
                  <p:tags r:id="rId6"/>
                </p:custDataLst>
              </p:nvPr>
            </p:nvGraphicFramePr>
            <p:xfrm>
              <a:off x="85708" y="831149"/>
              <a:ext cx="7503461" cy="49017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3193"/>
                    <a:gridCol w="951979"/>
                    <a:gridCol w="1019379"/>
                    <a:gridCol w="855185"/>
                    <a:gridCol w="1019810"/>
                    <a:gridCol w="1147456"/>
                    <a:gridCol w="1216459"/>
                  </a:tblGrid>
                  <a:tr h="3771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443920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2.64-2.73</a:t>
                          </a:r>
                          <a:endParaRPr lang="en-US" altLang="zh-CN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682" marR="77682" marT="38841" marB="38841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2.0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±1.4</a:t>
                          </a:r>
                          <a:endParaRPr lang="en-US" altLang="zh-CN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±0.00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89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70.399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682" marR="77682" marT="38841" marB="38841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7.49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±5.33</a:t>
                          </a:r>
                          <a:endParaRPr lang="en-US" altLang="zh-CN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08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2.73-2.81</a:t>
                          </a:r>
                          <a:endParaRPr lang="en-US" altLang="zh-CN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9.0±3.0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0.20±0.45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70.705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12.82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±4.52</a:t>
                          </a:r>
                          <a:endParaRPr lang="en-US" altLang="zh-CN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2.81-2.89</a:t>
                          </a:r>
                          <a:endParaRPr lang="en-US" altLang="zh-CN" sz="1600" b="1" i="0" baseline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6.0±2.5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1.00±0.53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3.25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79.780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4.77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±2.30</a:t>
                          </a:r>
                          <a:endParaRPr lang="en-US" altLang="zh-CN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70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2.89-2.97</a:t>
                          </a:r>
                          <a:endParaRPr lang="en-US" altLang="zh-CN" sz="1600" b="1" i="0" baseline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5.0±2.3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0.12±0.35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4.87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90.723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2.41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±1.22</a:t>
                          </a:r>
                          <a:endParaRPr lang="en-US" altLang="zh-CN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70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2.97-3.05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15.0±3.9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1.83±1.39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5.63</a:t>
                          </a:r>
                          <a:endParaRPr lang="en-US" altLang="en-US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104.124</a:t>
                          </a:r>
                          <a:endParaRPr lang="en-US" altLang="en-US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1.02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6.03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±1.90</a:t>
                          </a:r>
                          <a:endParaRPr lang="en-US" altLang="zh-CN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3.15-3.25</a:t>
                          </a:r>
                          <a:endParaRPr lang="en-US" altLang="zh-CN" sz="1600" b="1" i="0" baseline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18.0±4.2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±0.20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6.89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189.423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1.07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3.11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±0.77</a:t>
                          </a:r>
                          <a:endParaRPr lang="en-US" altLang="zh-CN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3.25-3.35</a:t>
                          </a:r>
                          <a:endParaRPr lang="en-US" altLang="zh-CN" sz="1600" b="1" i="0" baseline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10.0±3.2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±0.45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</a:t>
                          </a: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240.496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7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1.26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±0.44</a:t>
                          </a:r>
                          <a:endParaRPr lang="en-US" altLang="zh-CN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924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3.35-3.45</a:t>
                          </a:r>
                          <a:endParaRPr lang="en-US" altLang="zh-CN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11.0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±3.3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0.04±0.20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7.38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319.225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682" marR="77682" marT="38841" marB="38841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7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1.11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±0.34</a:t>
                          </a:r>
                          <a:endParaRPr lang="en-US" altLang="zh-CN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8166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3.45-3.55</a:t>
                          </a:r>
                          <a:endParaRPr lang="en-US" altLang="zh-CN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682" marR="77682" marT="38841" marB="38841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16.0±4.0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±0.20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6.59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61" marR="58261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455.787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682" marR="77682" marT="38841" marB="38841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7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261" marR="58261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en-US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</a:t>
                          </a:r>
                          <a: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±0.31</a:t>
                          </a:r>
                          <a:endParaRPr lang="en-US" altLang="zh-CN" sz="1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16"/>
              <p:cNvSpPr txBox="1"/>
              <p:nvPr/>
            </p:nvSpPr>
            <p:spPr>
              <a:xfrm>
                <a:off x="9386979" y="4442605"/>
                <a:ext cx="1128645" cy="3723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𝐺𝑒𝑉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9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979" y="4442605"/>
                <a:ext cx="1128645" cy="372346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39"/>
              <p:cNvSpPr txBox="1"/>
              <p:nvPr/>
            </p:nvSpPr>
            <p:spPr>
              <a:xfrm rot="16200000">
                <a:off x="6490605" y="2494466"/>
                <a:ext cx="2439223" cy="387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𝜎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(pb)</a:t>
                </a:r>
              </a:p>
            </p:txBody>
          </p:sp>
        </mc:Choice>
        <mc:Fallback xmlns="">
          <p:sp>
            <p:nvSpPr>
              <p:cNvPr id="1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90605" y="2494466"/>
                <a:ext cx="2439223" cy="387872"/>
              </a:xfrm>
              <a:prstGeom prst="rect">
                <a:avLst/>
              </a:prstGeom>
              <a:blipFill rotWithShape="1">
                <a:blip r:embed="rId9"/>
                <a:stretch>
                  <a:fillRect l="42032" t="-264446" r="42062" b="-264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1487168" y="5035034"/>
            <a:ext cx="619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1470023" y="5012174"/>
            <a:ext cx="6191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33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9855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+mn-ea"/>
              </a:rPr>
              <a:t>lectromagnetic effective form factor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6097" y="809782"/>
            <a:ext cx="9352189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404040"/>
                </a:solidFill>
                <a:latin typeface="Times New Roman" panose="02020603050405020304" pitchFamily="18" charset="0"/>
                <a:ea typeface="Inter"/>
                <a:cs typeface="Times New Roman" panose="02020603050405020304" pitchFamily="18" charset="0"/>
                <a:sym typeface="+mn-ea"/>
              </a:rPr>
              <a:t>Electromagnetic effective form factor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calculated by: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MS Mincho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424930" y="1883410"/>
                <a:ext cx="5652770" cy="702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l-GR" altLang="zh-CN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𝚵</m:t>
                              </m:r>
                            </m:e>
                            <m:sup>
                              <m:r>
                                <a:rPr lang="en-US" altLang="zh-CN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altLang="zh-CN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l-GR" altLang="zh-CN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altLang="zh-CN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𝚵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CN" sz="2000" i="1" smtClean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)|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solidFill>
                                <a:srgbClr val="0909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)|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930" y="1883410"/>
                <a:ext cx="5652770" cy="7029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56112" y="3260565"/>
                <a:ext cx="11551103" cy="2408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60000"/>
                  </a:lnSpc>
                  <a:buSzPct val="8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=1/137.036 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342900" indent="-342900">
                  <a:lnSpc>
                    <a:spcPct val="160000"/>
                  </a:lnSpc>
                  <a:buSzPct val="8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𝛽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1−4</m:t>
                        </m:r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l-GR" altLang="zh-CN" b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𝚵</m:t>
                            </m:r>
                          </m:sub>
                          <m:sup>
                            <m: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is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the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velocity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342900" indent="-342900">
                  <a:lnSpc>
                    <a:spcPct val="160000"/>
                  </a:lnSpc>
                  <a:buSzPct val="8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𝜏</m:t>
                    </m:r>
                    <m:r>
                      <a:rPr lang="en-US" altLang="zh-CN" sz="2000" i="1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altLang="zh-CN" sz="2000" i="1">
                        <a:solidFill>
                          <a:srgbClr val="0909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/4</m:t>
                    </m:r>
                    <m:sSubSup>
                      <m:sSubSupPr>
                        <m:ctrlPr>
                          <a:rPr lang="en-US" altLang="zh-CN" sz="2000" i="1" smtClean="0">
                            <a:solidFill>
                              <a:srgbClr val="0909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0909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l-GR" altLang="zh-CN" sz="2000" b="1" dirty="0">
                            <a:solidFill>
                              <a:srgbClr val="0909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𝚵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0909FF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l-GR" altLang="zh-CN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𝚵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mass of the baryon, as given by PDG</a:t>
                </a:r>
              </a:p>
              <a:p>
                <a:pPr marL="342900" indent="-342900">
                  <a:lnSpc>
                    <a:spcPct val="160000"/>
                  </a:lnSpc>
                  <a:buSzPct val="80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/(1−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 ,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𝜋𝛼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(1+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Coulomb correction factor</a:t>
                </a:r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12" y="3260565"/>
                <a:ext cx="11551103" cy="2408288"/>
              </a:xfrm>
              <a:prstGeom prst="rect">
                <a:avLst/>
              </a:prstGeom>
              <a:blipFill rotWithShape="1">
                <a:blip r:embed="rId5"/>
                <a:stretch>
                  <a:fillRect l="-2" t="-20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28600" y="1811655"/>
                <a:ext cx="6096000" cy="9956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solidFill>
                                    <a:srgbClr val="0909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𝜏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)|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)|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solidFill>
                                    <a:srgbClr val="0909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11655"/>
                <a:ext cx="6096000" cy="9956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6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34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750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EMFF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16522" y="1045640"/>
              <a:ext cx="6918324" cy="49125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98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63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91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15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525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53892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380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6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𝚵</m:t>
                                      </m:r>
                                    </m:e>
                                    <m:sup>
                                      <m:r>
                                        <a:rPr lang="en-US" altLang="zh-CN" sz="16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6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sz="1600" b="1" i="0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MS Mincho" charset="0"/>
                                              <a:cs typeface="Cambria Math" panose="02040503050406030204" pitchFamily="18" charset="0"/>
                                            </a:rPr>
                                            <m:t>𝚵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16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oMath>
                          </a14:m>
                          <a:r>
                            <a:rPr lang="en-US" altLang="zh-CN" sz="1600" b="1" i="0" dirty="0"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 (GeV)</a:t>
                          </a:r>
                          <a:endParaRPr lang="en-US" altLang="zh-CN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sur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bkg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en-US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en-US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zh-CN" altLang="en-US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eff</m:t>
                                    </m:r>
                                  </m:sub>
                                </m:sSub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pb</m:t>
                                    </m:r>
                                  </m:e>
                                  <m:sup>
                                    <m:r>
                                      <a:rPr lang="en-US" altLang="zh-CN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en-US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rgbClr val="0909FF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solidFill>
                                        <a:srgbClr val="0909FF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solidFill>
                                        <a:srgbClr val="0909FF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sz="1600" b="1" i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(s) (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600" b="1" i="0" dirty="0" smtClean="0">
                                  <a:solidFill>
                                    <a:srgbClr val="0909FF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600" b="1" i="1" dirty="0">
                                      <a:solidFill>
                                        <a:srgbClr val="0909FF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0" dirty="0" smtClean="0">
                                      <a:solidFill>
                                        <a:srgbClr val="0909FF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zh-CN" sz="1600" b="1" i="0" dirty="0" smtClean="0">
                                      <a:solidFill>
                                        <a:srgbClr val="0909FF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b="1" i="1" dirty="0" smtClean="0">
                                      <a:solidFill>
                                        <a:srgbClr val="0909FF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1600" b="1" i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)</a:t>
                          </a:r>
                          <a:endParaRPr lang="en-US" altLang="en-US" sz="1600" b="1" i="0" dirty="0">
                            <a:solidFill>
                              <a:srgbClr val="0909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788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2.644-2.73</a:t>
                          </a:r>
                        </a:p>
                      </a:txBody>
                      <a:tcPr marL="77899" marR="77899" marT="38949" marB="38949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  2.0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±1.4</a:t>
                          </a:r>
                          <a:endParaRPr lang="en-US" altLang="zh-CN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±0.70</a:t>
                          </a: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.95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70.399</a:t>
                          </a:r>
                        </a:p>
                      </a:txBody>
                      <a:tcPr marL="77899" marR="77899" marT="38949" marB="38949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4.68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3.34</a:t>
                          </a: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958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2.73-2.81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9.0±3.0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1.00±1.20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2.62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70.705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5.00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1.76</a:t>
                          </a:r>
                        </a:p>
                      </a:txBody>
                      <a:tcPr marL="58423" marR="58423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958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2.81-2.89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8.0±2.8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1.00±1.10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4.04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79.780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2.84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1.37</a:t>
                          </a:r>
                        </a:p>
                      </a:txBody>
                      <a:tcPr marL="58423" marR="58423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012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2.89-2.97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9.0±3.0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1.00±1.00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5.16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90.723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1.95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0.99</a:t>
                          </a:r>
                        </a:p>
                      </a:txBody>
                      <a:tcPr marL="58423" marR="58423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012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2.97-3.05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17.0±4.1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1.81±1.32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6.03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104.124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3.04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0.96</a:t>
                          </a:r>
                        </a:p>
                      </a:txBody>
                      <a:tcPr marL="58423" marR="58423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958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3.15-3.25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18.0±4.2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±1.00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7.46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189.423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2.17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0.55</a:t>
                          </a:r>
                        </a:p>
                      </a:txBody>
                      <a:tcPr marL="58423" marR="58423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958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3.25-3.35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11.0±3.3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±1.00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7.98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240.496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1.40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0.49</a:t>
                          </a:r>
                        </a:p>
                      </a:txBody>
                      <a:tcPr marL="58423" marR="58423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1066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3.35-3.45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11.0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±3.3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0.03±0.50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8.01</a:t>
                          </a: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319.225</a:t>
                          </a: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1.33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0.41</a:t>
                          </a:r>
                        </a:p>
                      </a:txBody>
                      <a:tcPr marL="58423" marR="58423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0958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3.45-3.55</a:t>
                          </a:r>
                        </a:p>
                      </a:txBody>
                      <a:tcPr marL="77899" marR="77899" marT="38949" marB="38949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17.0±4.1</a:t>
                          </a: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±0.50</a:t>
                          </a: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7.58</a:t>
                          </a: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455.787</a:t>
                          </a:r>
                        </a:p>
                      </a:txBody>
                      <a:tcPr marL="77899" marR="77899" marT="38949" marB="38949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1.39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0.36</a:t>
                          </a: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custDataLst>
                  <p:tags r:id="rId7"/>
                </p:custDataLst>
              </p:nvPr>
            </p:nvGraphicFramePr>
            <p:xfrm>
              <a:off x="116522" y="1045640"/>
              <a:ext cx="6918324" cy="49125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9853"/>
                    <a:gridCol w="1276350"/>
                    <a:gridCol w="1019175"/>
                    <a:gridCol w="771525"/>
                    <a:gridCol w="952500"/>
                    <a:gridCol w="1538921"/>
                  </a:tblGrid>
                  <a:tr h="3740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</a:blipFill>
                      </a:tcPr>
                    </a:tc>
                  </a:tr>
                  <a:tr h="40788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2.644-2.73</a:t>
                          </a:r>
                          <a:endParaRPr lang="en-US" altLang="zh-CN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l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   2.0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±1.4</a:t>
                          </a:r>
                          <a:endParaRPr lang="en-US" altLang="zh-CN" sz="16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±0.70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.95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70.399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899" marR="77899" marT="38949" marB="38949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4.68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3.34</a:t>
                          </a:r>
                          <a:endParaRPr lang="en-US" altLang="zh-CN" sz="1600" b="1" i="0" baseline="0" dirty="0">
                            <a:solidFill>
                              <a:srgbClr val="0909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0958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2.73-2.81</a:t>
                          </a:r>
                          <a:endParaRPr lang="en-US" altLang="zh-CN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9.0±3.0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1.00±1.20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2.62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70.705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5.00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1.76</a:t>
                          </a:r>
                          <a:endParaRPr lang="en-US" altLang="zh-CN" sz="1600" b="1" i="0" baseline="0" dirty="0">
                            <a:solidFill>
                              <a:srgbClr val="0909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</a:tr>
                  <a:tr h="50958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2.81-2.89</a:t>
                          </a:r>
                          <a:endParaRPr lang="en-US" altLang="zh-CN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8.0±2.8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1.00±1.10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4.04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79.780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2.84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1.37</a:t>
                          </a:r>
                          <a:endParaRPr lang="en-US" altLang="zh-CN" sz="1600" b="1" i="0" baseline="0" dirty="0">
                            <a:solidFill>
                              <a:srgbClr val="0909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</a:tr>
                  <a:tr h="51012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2.89-2.97</a:t>
                          </a:r>
                          <a:endParaRPr lang="en-US" altLang="zh-CN" sz="1600" b="1" i="0" baseline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9.0±3.0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1.00±1.00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5.16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90.723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1.95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0.99</a:t>
                          </a:r>
                          <a:endParaRPr lang="en-US" altLang="zh-CN" sz="1600" b="1" i="0" baseline="0" dirty="0">
                            <a:solidFill>
                              <a:srgbClr val="0909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</a:tr>
                  <a:tr h="51012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2.97-3.05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17.0±4.1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1.81±1.32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6.03</a:t>
                          </a:r>
                          <a:endParaRPr lang="en-US" altLang="en-US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104.124</a:t>
                          </a:r>
                          <a:endParaRPr lang="en-US" altLang="en-US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3.04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0.96</a:t>
                          </a:r>
                          <a:endParaRPr lang="en-US" altLang="zh-CN" sz="1600" b="1" i="0" baseline="0" dirty="0">
                            <a:solidFill>
                              <a:srgbClr val="0909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</a:tr>
                  <a:tr h="50958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3.15-3.25</a:t>
                          </a:r>
                          <a:endParaRPr lang="en-US" altLang="zh-CN" sz="1600" b="1" i="0" baseline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18.0±4.2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±1.00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7.46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189.423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2.17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0.55</a:t>
                          </a:r>
                          <a:endParaRPr lang="en-US" altLang="zh-CN" sz="1600" b="1" i="0" baseline="0" dirty="0">
                            <a:solidFill>
                              <a:srgbClr val="0909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</a:tr>
                  <a:tr h="50958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3.25-3.35</a:t>
                          </a:r>
                          <a:endParaRPr lang="en-US" altLang="zh-CN" sz="1600" b="1" i="0" baseline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11.0±3.3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±1.00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7.98</a:t>
                          </a:r>
                          <a:endParaRPr lang="en-US" altLang="en-US" sz="1600" b="1" i="0" baseline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240.496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1.40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0.49</a:t>
                          </a:r>
                          <a:endParaRPr lang="en-US" altLang="zh-CN" sz="1600" b="1" i="0" baseline="0" dirty="0">
                            <a:solidFill>
                              <a:srgbClr val="0909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</a:tr>
                  <a:tr h="51066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3.35-3.45</a:t>
                          </a:r>
                          <a:endParaRPr lang="en-US" altLang="zh-CN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11.0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±3.3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0.03±0.50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8.01</a:t>
                          </a:r>
                          <a:endParaRPr lang="en-US" altLang="en-US" sz="1600" b="1" i="0" baseline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319.225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899" marR="77899" marT="38949" marB="38949" anchor="ctr"/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1.33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0.41</a:t>
                          </a:r>
                          <a:endParaRPr lang="en-US" altLang="zh-CN" sz="1600" b="1" i="0" baseline="0" dirty="0">
                            <a:solidFill>
                              <a:srgbClr val="0909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/>
                    </a:tc>
                  </a:tr>
                  <a:tr h="509584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3.45-3.55</a:t>
                          </a:r>
                          <a:endParaRPr lang="en-US" altLang="zh-CN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77899" marR="77899" marT="38949" marB="38949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17.0±4.1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</a:t>
                          </a:r>
                          <a:r>
                            <a:rPr lang="en-US" altLang="zh-CN" sz="1600" b="1" i="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±0.50</a:t>
                          </a:r>
                          <a:endParaRPr lang="en-US" altLang="zh-CN" sz="1600" b="1" i="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7.58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i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455.787</a:t>
                          </a:r>
                          <a:endParaRPr lang="en-US" altLang="en-US" sz="1600" b="1" i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7899" marR="77899" marT="38949" marB="38949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1.39</a:t>
                          </a:r>
                          <a:r>
                            <a:rPr lang="en-US" altLang="en-US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±</a:t>
                          </a:r>
                          <a:r>
                            <a:rPr lang="en-US" altLang="zh-CN" sz="1600" b="1" i="0" baseline="0" dirty="0">
                              <a:solidFill>
                                <a:srgbClr val="0909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0.36</a:t>
                          </a:r>
                          <a:endParaRPr lang="en-US" altLang="zh-CN" sz="1600" b="1" i="0" baseline="0" dirty="0">
                            <a:solidFill>
                              <a:srgbClr val="0909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58423" marR="58423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197602" y="5375896"/>
                <a:ext cx="1265555" cy="3733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𝐺𝑒𝑉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9197602" y="5375896"/>
                <a:ext cx="1265555" cy="373380"/>
              </a:xfrm>
              <a:prstGeom prst="rect">
                <a:avLst/>
              </a:prstGeom>
              <a:blipFill rotWithShape="1">
                <a:blip r:embed="rId10"/>
                <a:stretch>
                  <a:fillRect l="-21" t="-166" r="21" b="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>
                <p:custDataLst>
                  <p:tags r:id="rId3"/>
                </p:custDataLst>
              </p:nvPr>
            </p:nvSpPr>
            <p:spPr>
              <a:xfrm rot="16200000">
                <a:off x="5773786" y="3093264"/>
                <a:ext cx="2735110" cy="4349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 dirty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 rot="16200000">
                <a:off x="5773786" y="3093264"/>
                <a:ext cx="2735110" cy="434922"/>
              </a:xfrm>
              <a:prstGeom prst="rect">
                <a:avLst/>
              </a:prstGeom>
              <a:blipFill rotWithShape="1">
                <a:blip r:embed="rId12"/>
                <a:stretch>
                  <a:fillRect l="42032" t="-264453" r="42065" b="-264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1413966" y="5375896"/>
            <a:ext cx="693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1346180" y="5727197"/>
            <a:ext cx="693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1452860" y="5274548"/>
            <a:ext cx="1657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951631" y="5274548"/>
            <a:ext cx="3882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图片 7" descr="图表, 箱线图&#10;&#10;AI 生成的内容可能不正确。">
            <a:extLst>
              <a:ext uri="{FF2B5EF4-FFF2-40B4-BE49-F238E27FC236}">
                <a16:creationId xmlns:a16="http://schemas.microsoft.com/office/drawing/2014/main" id="{047DCDCD-0788-BEB7-6261-C33F949E5E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587" r="2860" b="3491"/>
          <a:stretch>
            <a:fillRect/>
          </a:stretch>
        </p:blipFill>
        <p:spPr>
          <a:xfrm>
            <a:off x="7358802" y="1619051"/>
            <a:ext cx="4870732" cy="368160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C09BFA6-8C78-F46B-CB82-148DE9F8B756}"/>
              </a:ext>
            </a:extLst>
          </p:cNvPr>
          <p:cNvSpPr txBox="1"/>
          <p:nvPr/>
        </p:nvSpPr>
        <p:spPr>
          <a:xfrm>
            <a:off x="11145777" y="5259343"/>
            <a:ext cx="6826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E61FED5-A5BD-4B2E-B472-9E87EEA283B1}"/>
              </a:ext>
            </a:extLst>
          </p:cNvPr>
          <p:cNvSpPr txBox="1"/>
          <p:nvPr/>
        </p:nvSpPr>
        <p:spPr>
          <a:xfrm>
            <a:off x="11183423" y="5159692"/>
            <a:ext cx="224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35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0" y="-117714"/>
            <a:ext cx="3501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0785" y="1360805"/>
            <a:ext cx="7513955" cy="4361815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 and event selections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ystematic </a:t>
            </a:r>
            <a:r>
              <a:rPr lang="en-US" altLang="zh-CN" sz="2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36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584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Summary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43773" y="878780"/>
                <a:ext cx="11904453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000" dirty="0">
                  <a:solidFill>
                    <a:srgbClr val="24292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background estimation has been finalized</a:t>
                </a:r>
                <a:r>
                  <a:rPr lang="en-US" altLang="zh-CN" sz="2000" b="0" i="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CN" sz="2000" b="0" i="0" dirty="0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Systematic uncertainties have been evaluated</a:t>
                </a:r>
                <a:r>
                  <a:rPr lang="en-US" altLang="zh-CN" sz="2000" b="1" i="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sz="2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solidFill>
                      <a:srgbClr val="24292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24292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𝐵𝑟</m:t>
                    </m:r>
                    <m:r>
                      <a:rPr lang="en-US" altLang="zh-CN" sz="2000" i="1">
                        <a:solidFill>
                          <a:srgbClr val="24292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24292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sz="2000" i="1">
                        <a:solidFill>
                          <a:srgbClr val="24292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sz="2000" i="1" dirty="0">
                        <a:solidFill>
                          <a:srgbClr val="24292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000" i="1" dirty="0">
                        <a:solidFill>
                          <a:srgbClr val="24292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24292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11.66±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0.57</m:t>
                    </m:r>
                    <m:r>
                      <a:rPr lang="en-US" altLang="zh-CN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±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0.76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)×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24292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000" b="1" i="0" dirty="0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>
                  <a:solidFill>
                    <a:srgbClr val="24292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Measured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/>
                  <a:t> production cross section and extracted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/>
                  <a:t> effective electromagnetic form factor in nine mass intervals using the missing-photon method on 20.273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dirty="0"/>
                          <m:t>fb</m:t>
                        </m:r>
                      </m:e>
                      <m:sup>
                        <m:r>
                          <a:rPr lang="ar-AE" altLang="zh-C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altLang="zh-CN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ar-AE" altLang="zh-CN" sz="2000" dirty="0"/>
                  <a:t> </a:t>
                </a:r>
                <a:r>
                  <a:rPr lang="en-US" altLang="zh-CN" sz="2000" dirty="0"/>
                  <a:t>of data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ar-A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ar-AE" altLang="zh-CN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altLang="zh-CN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altLang="zh-CN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altLang="zh-CN">
                        <a:latin typeface="Cambria Math" panose="02040503050406030204" pitchFamily="18" charset="0"/>
                      </a:rPr>
                      <m:t>773</m:t>
                    </m:r>
                  </m:oMath>
                </a14:m>
                <a:r>
                  <a:rPr lang="en-US" altLang="zh-CN" sz="2000" dirty="0"/>
                  <a:t> GeV.</a:t>
                </a:r>
                <a:r>
                  <a:rPr lang="en-US" altLang="zh-CN" sz="2000" dirty="0">
                    <a:solidFill>
                      <a:srgbClr val="24292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sz="2000" b="1" i="0" dirty="0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memo has been prepared</a:t>
                </a:r>
                <a:r>
                  <a:rPr lang="en-US" altLang="zh-CN" sz="2000" i="0" dirty="0">
                    <a:solidFill>
                      <a:srgbClr val="40404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3" y="878780"/>
                <a:ext cx="11904453" cy="4093428"/>
              </a:xfrm>
              <a:prstGeom prst="rect">
                <a:avLst/>
              </a:prstGeom>
              <a:blipFill>
                <a:blip r:embed="rId4"/>
                <a:stretch>
                  <a:fillRect l="-461" r="-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8505825" y="5430520"/>
            <a:ext cx="3286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Thanks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290185" y="3059430"/>
            <a:ext cx="188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 up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2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584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30" y="1817370"/>
            <a:ext cx="4769485" cy="3442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51130" y="693684"/>
                <a:ext cx="4559748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ra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3.773 GeV : Mass Resolution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0" y="693684"/>
                <a:ext cx="4559748" cy="465769"/>
              </a:xfrm>
              <a:prstGeom prst="rect">
                <a:avLst/>
              </a:prstGeom>
              <a:blipFill rotWithShape="1">
                <a:blip r:embed="rId4"/>
                <a:stretch>
                  <a:fillRect t="-57" r="10" b="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18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39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-29845" y="0"/>
                <a:ext cx="6585585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resolution of 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𝛬</m:t>
                    </m:r>
                  </m:oMath>
                </a14:m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𝛯</m:t>
                    </m:r>
                  </m:oMath>
                </a14:m>
                <a:endParaRPr lang="en-US" altLang="zh-CN" sz="3200" dirty="0">
                  <a:solidFill>
                    <a:schemeClr val="bg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845" y="0"/>
                <a:ext cx="6585585" cy="5835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405312" y="848021"/>
            <a:ext cx="192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MC 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/>
          <a:stretch>
            <a:fillRect/>
          </a:stretch>
        </p:blipFill>
        <p:spPr>
          <a:xfrm>
            <a:off x="1356134" y="1929486"/>
            <a:ext cx="4945173" cy="3017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/>
          <a:stretch>
            <a:fillRect/>
          </a:stretch>
        </p:blipFill>
        <p:spPr>
          <a:xfrm>
            <a:off x="6822557" y="1929485"/>
            <a:ext cx="4945172" cy="3017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3036216" y="5890539"/>
                <a:ext cx="6390640" cy="650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CN" i="1" dirty="0">
                              <a:latin typeface="Cambria Math" panose="02040503050406030204" pitchFamily="18" charset="0"/>
                            </a:rPr>
                            <m:t>f</m:t>
                          </m:r>
                          <m:sSubSup>
                            <m:sSubSupPr>
                              <m:ctrlP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6" y="5890539"/>
                <a:ext cx="6390640" cy="650240"/>
              </a:xfrm>
              <a:prstGeom prst="rect">
                <a:avLst/>
              </a:prstGeom>
              <a:blipFill rotWithShape="1">
                <a:blip r:embed="rId22"/>
                <a:stretch>
                  <a:fillRect l="-4" t="-43" r="4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065218" y="2414035"/>
            <a:ext cx="1547677" cy="1172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556416" y="2335713"/>
            <a:ext cx="1247888" cy="1093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8475025" y="2564627"/>
            <a:ext cx="481965" cy="3651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4793748" y="2180590"/>
            <a:ext cx="779683" cy="843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pPr>
              <a:lnSpc>
                <a:spcPct val="120000"/>
              </a:lnSpc>
            </a:pPr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Gauss 1</a:t>
            </a:r>
          </a:p>
          <a:p>
            <a:pPr>
              <a:lnSpc>
                <a:spcPct val="120000"/>
              </a:lnSpc>
            </a:pPr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Gauss 2</a:t>
            </a:r>
          </a:p>
        </p:txBody>
      </p:sp>
      <p:cxnSp>
        <p:nvCxnSpPr>
          <p:cNvPr id="23" name="直接连接符 22"/>
          <p:cNvCxnSpPr/>
          <p:nvPr>
            <p:custDataLst>
              <p:tags r:id="rId7"/>
            </p:custDataLst>
          </p:nvPr>
        </p:nvCxnSpPr>
        <p:spPr>
          <a:xfrm flipV="1">
            <a:off x="4203780" y="2337705"/>
            <a:ext cx="635746" cy="11448"/>
          </a:xfrm>
          <a:prstGeom prst="line">
            <a:avLst/>
          </a:prstGeom>
          <a:ln>
            <a:solidFill>
              <a:srgbClr val="090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8"/>
            </p:custDataLst>
          </p:nvPr>
        </p:nvCxnSpPr>
        <p:spPr>
          <a:xfrm flipV="1">
            <a:off x="4203780" y="2538365"/>
            <a:ext cx="635746" cy="11448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9"/>
            </p:custDataLst>
          </p:nvPr>
        </p:nvCxnSpPr>
        <p:spPr>
          <a:xfrm flipV="1">
            <a:off x="4203780" y="2739025"/>
            <a:ext cx="635746" cy="1144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10396850" y="2156642"/>
            <a:ext cx="635746" cy="879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 1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 2</a:t>
            </a:r>
          </a:p>
        </p:txBody>
      </p:sp>
      <p:cxnSp>
        <p:nvCxnSpPr>
          <p:cNvPr id="35" name="直接连接符 34"/>
          <p:cNvCxnSpPr/>
          <p:nvPr>
            <p:custDataLst>
              <p:tags r:id="rId11"/>
            </p:custDataLst>
          </p:nvPr>
        </p:nvCxnSpPr>
        <p:spPr>
          <a:xfrm>
            <a:off x="9804824" y="2279198"/>
            <a:ext cx="635746" cy="1923"/>
          </a:xfrm>
          <a:prstGeom prst="line">
            <a:avLst/>
          </a:prstGeom>
          <a:ln>
            <a:solidFill>
              <a:srgbClr val="090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12"/>
            </p:custDataLst>
          </p:nvPr>
        </p:nvCxnSpPr>
        <p:spPr>
          <a:xfrm>
            <a:off x="9804824" y="2479858"/>
            <a:ext cx="635746" cy="1923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3"/>
            </p:custDataLst>
          </p:nvPr>
        </p:nvCxnSpPr>
        <p:spPr>
          <a:xfrm>
            <a:off x="9804824" y="2680518"/>
            <a:ext cx="635746" cy="192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>
                <p:custDataLst>
                  <p:tags r:id="rId14"/>
                </p:custDataLst>
              </p:nvPr>
            </p:nvSpPr>
            <p:spPr>
              <a:xfrm rot="16200000">
                <a:off x="471991" y="2533052"/>
                <a:ext cx="1901085" cy="3403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/0.5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 rot="16200000">
                <a:off x="471991" y="2533052"/>
                <a:ext cx="1901085" cy="340391"/>
              </a:xfrm>
              <a:prstGeom prst="rect">
                <a:avLst/>
              </a:prstGeom>
              <a:blipFill rotWithShape="1">
                <a:blip r:embed="rId24"/>
                <a:stretch>
                  <a:fillRect l="41041" t="-229281" r="41055" b="-229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>
                <p:custDataLst>
                  <p:tags r:id="rId15"/>
                </p:custDataLst>
              </p:nvPr>
            </p:nvSpPr>
            <p:spPr>
              <a:xfrm rot="16200000">
                <a:off x="6008652" y="2654171"/>
                <a:ext cx="1712637" cy="3403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/0.5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 rot="16200000">
                <a:off x="6008652" y="2654171"/>
                <a:ext cx="1712637" cy="340390"/>
              </a:xfrm>
              <a:prstGeom prst="rect">
                <a:avLst/>
              </a:prstGeom>
              <a:blipFill rotWithShape="1">
                <a:blip r:embed="rId26"/>
                <a:stretch>
                  <a:fillRect l="40027" t="-201623" r="40062" b="-201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1953776" y="2727635"/>
                <a:ext cx="1680582" cy="30777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=1.43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altLang="zh-CN" sz="1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76" y="2727635"/>
                <a:ext cx="1680582" cy="307777"/>
              </a:xfrm>
              <a:prstGeom prst="rect">
                <a:avLst/>
              </a:prstGeom>
              <a:blipFill rotWithShape="1">
                <a:blip r:embed="rId27"/>
                <a:stretch>
                  <a:fillRect l="-31" t="-101" r="15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7327969" y="2712419"/>
                <a:ext cx="1680582" cy="30777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=3.07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altLang="zh-CN" sz="1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969" y="2712419"/>
                <a:ext cx="1680582" cy="307777"/>
              </a:xfrm>
              <a:prstGeom prst="rect">
                <a:avLst/>
              </a:prstGeom>
              <a:blipFill rotWithShape="1">
                <a:blip r:embed="rId28"/>
                <a:stretch>
                  <a:fillRect l="-4" t="-109" r="26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CS_vs_EFF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6475" y="2285365"/>
            <a:ext cx="3328035" cy="3505835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05090" y="2213554"/>
            <a:ext cx="4240526" cy="32529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/>
          <p:nvPr/>
        </p:nvPicPr>
        <p:blipFill>
          <a:blip r:embed="rId10"/>
          <a:srcRect r="91227" b="55888"/>
          <a:stretch>
            <a:fillRect/>
          </a:stretch>
        </p:blipFill>
        <p:spPr>
          <a:xfrm>
            <a:off x="1010964" y="2425541"/>
            <a:ext cx="564659" cy="25597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11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4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-10886"/>
            <a:ext cx="3491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010964" y="1259684"/>
                <a:ext cx="10591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status of experimental research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ross section via energy scanning.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64" y="1259684"/>
                <a:ext cx="10591800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120" b="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286490" y="5931260"/>
            <a:ext cx="31591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PRD 103,012005</a:t>
            </a:r>
            <a:r>
              <a:rPr lang="en-US" altLang="zh-CN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(2021)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499796" y="5972536"/>
            <a:ext cx="23253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11,228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(2023)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773045" y="5165503"/>
                <a:ext cx="1265555" cy="3733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𝐺𝑒𝑉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773045" y="5165503"/>
                <a:ext cx="1265555" cy="373380"/>
              </a:xfrm>
              <a:prstGeom prst="rect">
                <a:avLst/>
              </a:prstGeom>
              <a:blipFill rotWithShape="1">
                <a:blip r:embed="rId14"/>
                <a:stretch>
                  <a:fillRect t="-111" b="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>
                <p:custDataLst>
                  <p:tags r:id="rId5"/>
                </p:custDataLst>
              </p:nvPr>
            </p:nvSpPr>
            <p:spPr>
              <a:xfrm rot="16200000">
                <a:off x="1111125" y="2478042"/>
                <a:ext cx="547673" cy="3813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𝐩𝐛</m:t>
                          </m:r>
                        </m:e>
                      </m:d>
                    </m:oMath>
                  </m:oMathPara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 rot="16200000">
                <a:off x="1111125" y="2478042"/>
                <a:ext cx="547673" cy="381323"/>
              </a:xfrm>
              <a:prstGeom prst="rect">
                <a:avLst/>
              </a:prstGeom>
              <a:blipFill rotWithShape="1">
                <a:blip r:embed="rId16"/>
                <a:stretch>
                  <a:fillRect l="15096" t="-24884" r="15221" b="-21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9497695" y="2593340"/>
            <a:ext cx="104902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BESIII(2023)</a:t>
            </a:r>
          </a:p>
          <a:p>
            <a:r>
              <a:rPr lang="en-US" altLang="zh-CN" sz="1200" b="1" dirty="0"/>
              <a:t>BESIII(2020)</a:t>
            </a:r>
          </a:p>
          <a:p>
            <a:r>
              <a:rPr lang="en-US" altLang="zh-CN" sz="1200" b="1" dirty="0"/>
              <a:t>CLEO-c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40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0" y="0"/>
                <a:ext cx="34915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32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32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Ξ</m:t>
                        </m:r>
                      </m:sub>
                    </m:sSub>
                  </m:oMath>
                </a14:m>
                <a:endPara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491581" cy="584775"/>
              </a:xfrm>
              <a:prstGeom prst="rect">
                <a:avLst/>
              </a:prstGeom>
              <a:blipFill rotWithShape="1">
                <a:blip r:embed="rId4"/>
                <a:stretch>
                  <a:fillRect r="10" b="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800433" y="5758021"/>
                <a:ext cx="9722309" cy="731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000000"/>
                    </a:solidFill>
                    <a:cs typeface="Cambria Math" panose="02040503050406030204" pitchFamily="18" charset="0"/>
                    <a:sym typeface="+mn-ea"/>
                  </a:rPr>
                  <a:t> 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To further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suppress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the hadron background , required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：</a:t>
                </a:r>
                <a:endParaRPr lang="en-US" altLang="zh-CN" sz="20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𝛬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|&lt;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MeV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charset="0"/>
                    <a:cs typeface="Times New Roman" panose="02020603050405020304" pitchFamily="18" charset="0"/>
                    <a:sym typeface="+mn-ea"/>
                  </a:rPr>
                  <a:t>,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𝛬𝜋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𝛯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|&lt;10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MeV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 charset="0"/>
                    <a:cs typeface="Times New Roman" panose="02020603050405020304" pitchFamily="18" charset="0"/>
                    <a:sym typeface="+mn-ea"/>
                  </a:rPr>
                  <a:t>About 3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𝜎</m:t>
                    </m:r>
                    <m: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</m:oMath>
                </a14:m>
                <a:endParaRPr lang="en-US" altLang="zh-CN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33" y="5758021"/>
                <a:ext cx="9722309" cy="731547"/>
              </a:xfrm>
              <a:prstGeom prst="rect">
                <a:avLst/>
              </a:prstGeom>
              <a:blipFill rotWithShape="1">
                <a:blip r:embed="rId5"/>
                <a:stretch>
                  <a:fillRect l="-2" t="-65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9863"/>
            <a:ext cx="5659828" cy="38382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0" y="1427672"/>
            <a:ext cx="5659828" cy="383827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41</a:t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6" y="2717993"/>
            <a:ext cx="4958584" cy="33627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159" y="3964104"/>
            <a:ext cx="3667841" cy="24873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0" y="3932948"/>
            <a:ext cx="3667840" cy="248738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6038"/>
          <a:stretch>
            <a:fillRect/>
          </a:stretch>
        </p:blipFill>
        <p:spPr>
          <a:xfrm>
            <a:off x="5292140" y="1377827"/>
            <a:ext cx="3486796" cy="226817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36097" y="809782"/>
            <a:ext cx="93521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0000"/>
                </a:solidFill>
                <a:latin typeface="Cambria Math" panose="02040503050406030204" pitchFamily="18" charset="0"/>
                <a:ea typeface="MS Mincho" charset="0"/>
                <a:cs typeface="Cambria Math" panose="02040503050406030204" pitchFamily="18" charset="0"/>
                <a:sym typeface="+mn-ea"/>
              </a:rPr>
              <a:t>Sidebands:</a:t>
            </a:r>
            <a:endParaRPr lang="en-US" altLang="zh-CN" sz="1800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2914650" y="2717993"/>
            <a:ext cx="4314825" cy="11735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3734284" y="3901792"/>
            <a:ext cx="5954002" cy="1003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1943100" y="3901792"/>
            <a:ext cx="4548152" cy="1306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0"/>
            <a:ext cx="455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27380" y="1363776"/>
                <a:ext cx="4767580" cy="1754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CN" altLang="en-US" dirty="0"/>
                  <a:t>：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Blue signal area S.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𝑏𝑘𝑔</m:t>
                        </m:r>
                      </m:sub>
                      <m:sup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1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1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kgEvent5-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kgEvent1+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kgEvent2)/2</a:t>
                </a:r>
                <a:endParaRPr lang="en-US" altLang="zh-CN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obs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𝑏𝑘𝑔</m:t>
                              </m:r>
                            </m:sub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0" y="1363776"/>
                <a:ext cx="4767580" cy="1754839"/>
              </a:xfrm>
              <a:prstGeom prst="rect">
                <a:avLst/>
              </a:prstGeom>
              <a:blipFill rotWithShape="1">
                <a:blip r:embed="rId8"/>
                <a:stretch>
                  <a:fillRect t="-25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8742326" y="1701743"/>
            <a:ext cx="3486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invariant mass distribution of each box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71080" y="1533808"/>
            <a:ext cx="1224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kgEvent5 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184360" y="4351378"/>
            <a:ext cx="137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kgEvent1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0591407" y="4341290"/>
            <a:ext cx="130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kgEvent2</a:t>
            </a:r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9504" r="9504" b="4059"/>
          <a:stretch>
            <a:fillRect/>
          </a:stretch>
        </p:blipFill>
        <p:spPr>
          <a:xfrm>
            <a:off x="4007488" y="4559299"/>
            <a:ext cx="2734303" cy="185429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r="7265"/>
          <a:stretch>
            <a:fillRect/>
          </a:stretch>
        </p:blipFill>
        <p:spPr>
          <a:xfrm>
            <a:off x="6634448" y="4531089"/>
            <a:ext cx="2903635" cy="19691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r="7265"/>
          <a:stretch>
            <a:fillRect/>
          </a:stretch>
        </p:blipFill>
        <p:spPr>
          <a:xfrm>
            <a:off x="9267342" y="2569305"/>
            <a:ext cx="2903635" cy="19691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62" y="2367198"/>
            <a:ext cx="3201655" cy="21712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10719" r="10719" b="4034"/>
          <a:stretch>
            <a:fillRect/>
          </a:stretch>
        </p:blipFill>
        <p:spPr>
          <a:xfrm>
            <a:off x="6673857" y="2625734"/>
            <a:ext cx="2734302" cy="1854297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6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584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2240" y="684159"/>
            <a:ext cx="455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4230" y="1330977"/>
            <a:ext cx="43858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kgEvent6-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kgEvent2 +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kgEvent3)/2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kgEvent7-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kgEvent3+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kgEvent4)/2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kgEvent8-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kgEvent4+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kgEvent1)/2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6690" r="9210"/>
          <a:stretch>
            <a:fillRect/>
          </a:stretch>
        </p:blipFill>
        <p:spPr>
          <a:xfrm>
            <a:off x="3951623" y="684159"/>
            <a:ext cx="2725526" cy="19745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8466" r="8466" b="4712"/>
          <a:stretch>
            <a:fillRect/>
          </a:stretch>
        </p:blipFill>
        <p:spPr>
          <a:xfrm>
            <a:off x="6677149" y="660557"/>
            <a:ext cx="2718541" cy="182734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41109" y="839111"/>
            <a:ext cx="161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kgEvent6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8097728" y="839111"/>
            <a:ext cx="1352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kgEvent2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374640" y="2777143"/>
            <a:ext cx="161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kgEvent7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131259" y="2777143"/>
            <a:ext cx="1352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kgEvent3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429071" y="4658933"/>
            <a:ext cx="161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8185690" y="4658933"/>
            <a:ext cx="1352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kgEvent4</a:t>
            </a:r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10719" r="10719" b="4034"/>
          <a:stretch>
            <a:fillRect/>
          </a:stretch>
        </p:blipFill>
        <p:spPr>
          <a:xfrm>
            <a:off x="9322044" y="704269"/>
            <a:ext cx="2745726" cy="186204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839607" y="839111"/>
            <a:ext cx="1352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kgEvent3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10839607" y="2765331"/>
            <a:ext cx="1352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9" r="8899"/>
          <a:stretch>
            <a:fillRect/>
          </a:stretch>
        </p:blipFill>
        <p:spPr>
          <a:xfrm>
            <a:off x="9364299" y="4589495"/>
            <a:ext cx="2806678" cy="190337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0870065" y="4658933"/>
            <a:ext cx="1352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kgEvent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2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584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8" y="1149928"/>
            <a:ext cx="4775415" cy="3238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62560" y="684159"/>
                <a:ext cx="5496560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ra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3.773 GeV  Full reconstruction: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" y="684159"/>
                <a:ext cx="5496560" cy="465769"/>
              </a:xfrm>
              <a:prstGeom prst="rect">
                <a:avLst/>
              </a:prstGeom>
              <a:blipFill rotWithShape="1">
                <a:blip r:embed="rId4"/>
                <a:stretch>
                  <a:fillRect t="-57" b="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/>
              <p:cNvGraphicFramePr>
                <a:graphicFrameLocks noGrp="1"/>
              </p:cNvGraphicFramePr>
              <p:nvPr/>
            </p:nvGraphicFramePr>
            <p:xfrm>
              <a:off x="6419028" y="969455"/>
              <a:ext cx="5508812" cy="51692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31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75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618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31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80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7193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600" b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𝚵</m:t>
                                      </m:r>
                                    </m:e>
                                    <m:sup>
                                      <m:r>
                                        <a:rPr lang="en-US" altLang="zh-CN" sz="1600" b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sz="16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16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CN" altLang="en-US" sz="1600" b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MS Mincho" charset="0"/>
                                              <a:cs typeface="Cambria Math" panose="02040503050406030204" pitchFamily="18" charset="0"/>
                                            </a:rPr>
                                            <m:t>𝚵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sz="1600" b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cs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oMath>
                          </a14:m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(GeV/c</a:t>
                          </a:r>
                          <a:r>
                            <a:rPr lang="en-US" altLang="zh-CN" sz="1600" b="1" baseline="30000" dirty="0"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2</a:t>
                          </a:r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)</a:t>
                          </a:r>
                          <a:endParaRPr lang="en-US" altLang="zh-CN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sur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  <a:sym typeface="+mn-ea"/>
                            </a:rPr>
                            <a:t>(%)</a:t>
                          </a:r>
                          <a:endParaRPr lang="en-US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𝑝𝑏</m:t>
                                    </m:r>
                                  </m:e>
                                  <m:sup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𝒑𝒃</m:t>
                                </m:r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2.644-2.73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3.0±1.7</a:t>
                          </a:r>
                          <a:endParaRPr lang="en-US" altLang="zh-CN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70.399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2.73-2.81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70.705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2.81-2.89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6.0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79.780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2.89-2.97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8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90.723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2.97-3.05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5.0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104.124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3.15-3.25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12.0±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189.423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3.25-3.35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3±1.7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2.08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240.496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3.35-3.45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26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319.225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3.45-3.55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5±2.2</a:t>
                          </a:r>
                          <a:endParaRPr lang="en-US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455.787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/>
              <p:cNvGraphicFramePr>
                <a:graphicFrameLocks noGrp="1"/>
              </p:cNvGraphicFramePr>
              <p:nvPr/>
            </p:nvGraphicFramePr>
            <p:xfrm>
              <a:off x="6419028" y="969455"/>
              <a:ext cx="5508812" cy="51692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31480"/>
                    <a:gridCol w="1157562"/>
                    <a:gridCol w="561841"/>
                    <a:gridCol w="1443124"/>
                    <a:gridCol w="914805"/>
                  </a:tblGrid>
                  <a:tr h="3975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2.644-2.73</a:t>
                          </a:r>
                          <a:endParaRPr lang="en-US" altLang="zh-CN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3.0±1.7</a:t>
                          </a:r>
                          <a:endParaRPr lang="en-US" altLang="zh-CN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70.399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2.73-2.81</a:t>
                          </a:r>
                          <a:endParaRPr lang="en-US" altLang="zh-CN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0.0</a:t>
                          </a:r>
                          <a:endParaRPr lang="en-US" altLang="zh-CN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0.91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70.705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2.81-2.89</a:t>
                          </a:r>
                          <a:endParaRPr lang="en-US" altLang="zh-CN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6.0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2.5</a:t>
                          </a:r>
                          <a:endParaRPr lang="en-US" altLang="zh-CN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1.15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79.780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2.89-2.97</a:t>
                          </a:r>
                          <a:endParaRPr lang="en-US" altLang="zh-CN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8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2.8</a:t>
                          </a:r>
                          <a:endParaRPr lang="en-US" altLang="zh-CN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1.42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90.723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2.97-3.05</a:t>
                          </a:r>
                          <a:endParaRPr lang="en-US" altLang="zh-CN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5.0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2.2</a:t>
                          </a:r>
                          <a:endParaRPr lang="en-US" altLang="zh-CN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1.66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104.124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3.15-3.25</a:t>
                          </a:r>
                          <a:endParaRPr lang="en-US" altLang="zh-CN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12.0±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3.5</a:t>
                          </a:r>
                          <a:endParaRPr lang="en-US" altLang="zh-CN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1.88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189.423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3.25-3.35</a:t>
                          </a:r>
                          <a:endParaRPr lang="en-US" altLang="zh-CN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3±1.7</a:t>
                          </a:r>
                          <a:endParaRPr lang="en-US" altLang="zh-CN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2.08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240.496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3.35-3.45</a:t>
                          </a:r>
                          <a:endParaRPr lang="en-US" altLang="zh-CN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8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26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±</a:t>
                          </a: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5.1</a:t>
                          </a:r>
                          <a:endParaRPr lang="en-US" altLang="zh-CN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1.95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319.225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30225"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8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zh-CN" sz="16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3.45-3.55</a:t>
                          </a:r>
                          <a:endParaRPr lang="en-US" altLang="zh-CN" sz="16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70000"/>
                            </a:lnSpc>
                            <a:buNone/>
                          </a:pPr>
                          <a:r>
                            <a:rPr lang="en-US" altLang="zh-CN" sz="16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5±2.2</a:t>
                          </a:r>
                          <a:endParaRPr lang="en-US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60000"/>
                            </a:lnSpc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tx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r>
                            <a:rPr lang="en-US" altLang="en-US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455.787</a:t>
                          </a: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auto">
                            <a:lnSpc>
                              <a:spcPct val="170000"/>
                            </a:lnSpc>
                            <a:buClrTx/>
                            <a:buSzTx/>
                            <a:buFontTx/>
                            <a:buNone/>
                          </a:pPr>
                          <a:endParaRPr lang="en-US" alt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44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40897" y="688612"/>
                <a:ext cx="1047954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  <a:sym typeface="+mn-ea"/>
                  </a:rPr>
                  <a:t>The results of the selected qqbar samples were analyzed by topology as follows( not set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|c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0.99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  <a:sym typeface="+mn-ea"/>
                  </a:rPr>
                  <a:t>);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97" y="688612"/>
                <a:ext cx="1047954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" t="-38" r="3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4" y="1687286"/>
            <a:ext cx="10829921" cy="4374824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1447800" y="2219325"/>
            <a:ext cx="953452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71562" y="2257704"/>
            <a:ext cx="10048875" cy="338554"/>
          </a:xfrm>
          <a:prstGeom prst="rect">
            <a:avLst/>
          </a:prstGeom>
          <a:noFill/>
          <a:ln w="19050">
            <a:solidFill>
              <a:srgbClr val="FF5E5E"/>
            </a:solidFill>
          </a:ln>
        </p:spPr>
        <p:txBody>
          <a:bodyPr wrap="square" rtlCol="0">
            <a:spAutoFit/>
          </a:bodyPr>
          <a:lstStyle/>
          <a:p>
            <a:endParaRPr lang="zh-CN" altLang="en-US" sz="1600" dirty="0"/>
          </a:p>
        </p:txBody>
      </p:sp>
      <p:sp>
        <p:nvSpPr>
          <p:cNvPr id="7" name="文本框 6"/>
          <p:cNvSpPr txBox="1"/>
          <p:nvPr/>
        </p:nvSpPr>
        <p:spPr>
          <a:xfrm>
            <a:off x="0" y="0"/>
            <a:ext cx="455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2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45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584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00660" y="660664"/>
                <a:ext cx="4559748" cy="469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rad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4.180 GeV  data result: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60" y="660664"/>
                <a:ext cx="4559748" cy="469265"/>
              </a:xfrm>
              <a:prstGeom prst="rect">
                <a:avLst/>
              </a:prstGeom>
              <a:blipFill rotWithShape="1">
                <a:blip r:embed="rId3"/>
                <a:stretch>
                  <a:fillRect t="-56" r="10" b="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65" y="1692910"/>
            <a:ext cx="5671820" cy="384683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4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46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1021917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Systematic uncertainty from 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  <a:sym typeface="+mn-ea"/>
              </a:rPr>
              <a:t>background model 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63750" y="1407160"/>
          <a:ext cx="8336280" cy="3691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0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a:t>𝜎 (-2MeV)(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a:t>𝒑𝒃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a:t>)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altLang="zh-CN" sz="1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a:t>𝜎 (-4MeV)(</a:t>
                      </a:r>
                      <a:r>
                        <a:rPr lang="en-US" altLang="zh-CN" sz="140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a:t>𝒑𝒃</a:t>
                      </a:r>
                      <a:r>
                        <a:rPr lang="en-US" altLang="zh-CN" sz="1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a:t>)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altLang="zh-CN" sz="1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a:t>𝜎 (-6MeV)(</a:t>
                      </a:r>
                      <a:r>
                        <a:rPr lang="en-US" altLang="zh-CN" sz="140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a:t>𝒑𝒃</a:t>
                      </a:r>
                      <a:r>
                        <a:rPr lang="en-US" altLang="zh-CN" sz="1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a:t>)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a:t>𝜎 (+2MeV)(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a:t>𝒑𝒃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a:t>)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altLang="zh-CN" sz="1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a:t>𝜎 (+4MeV)(</a:t>
                      </a:r>
                      <a:r>
                        <a:rPr lang="en-US" altLang="zh-CN" sz="140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a:t>𝒑𝒃</a:t>
                      </a:r>
                      <a:r>
                        <a:rPr lang="en-US" altLang="zh-CN" sz="1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a:t>)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en-US" altLang="zh-CN" sz="1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a:t>𝜎 (+6MeV)(</a:t>
                      </a:r>
                      <a:r>
                        <a:rPr lang="en-US" altLang="zh-CN" sz="1400"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a:t>𝒑𝒃</a:t>
                      </a:r>
                      <a:r>
                        <a:rPr lang="en-US" altLang="zh-CN" sz="1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a:t>)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7.99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±6.32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8.01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±6.34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8.04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±6.36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7.96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±6.29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6.95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±5.96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6.94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±5.95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10.98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±4.26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11.01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±4.27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±4.29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11.61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±4.04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11.59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±4.03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11.58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±4.03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6.87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±2.37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7.10±2.40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6.93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±2.37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6.67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±2.32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6.66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±2.32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6.66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±2.31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4.07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±1.73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3.96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±1.75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3.71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±1.79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3.94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±1.70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3.80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±1.69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±1.70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6.08±1.694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6.11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±1.70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6.03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±1.71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±1.67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6.16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±1.67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±1.66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2.09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r>
                        <a:rPr lang="en-US" altLang="zh-CN" sz="1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r>
                        <a:rPr lang="en-US" altLang="zh-CN" sz="1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2.18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2.22±0.82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6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2.34±0.81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1.41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±0.431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±0.431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±0.431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1.41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±0.431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1.41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±0.431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±0.429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0.99±0.33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±0.333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±0.334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±0.328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±0.328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0.98±0.329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1.229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±0.298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1.227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±0.298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±0.295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1.229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±0.302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±0.29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70000"/>
                        </a:lnSpc>
                        <a:buNone/>
                      </a:pPr>
                      <a:r>
                        <a:rPr lang="en-US" alt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±0.29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00660" y="660664"/>
            <a:ext cx="455974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 Math" panose="02040503050406030204" pitchFamily="18" charset="0"/>
                <a:cs typeface="Times New Roman" panose="02020603050405020304" pitchFamily="18" charset="0"/>
              </a:rPr>
              <a:t>Blow test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5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5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-10886"/>
            <a:ext cx="3491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108219" y="1087827"/>
                <a:ext cx="9218666" cy="1528130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en-US" altLang="zh-CN" sz="2000" b="1" dirty="0"/>
                  <a:t>Why Use the ISR Method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ISR photons </a:t>
                </a:r>
                <a:r>
                  <a:rPr lang="en-US" altLang="zh-CN" sz="2000" b="1" dirty="0"/>
                  <a:t>carry away part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rad>
                  </m:oMath>
                </a14:m>
                <a:r>
                  <a:rPr lang="en-US" altLang="zh-CN" sz="2000" dirty="0"/>
                  <a:t> variable energies.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/>
                  <a:t>One dataset</a:t>
                </a:r>
                <a:r>
                  <a:rPr lang="en-US" altLang="zh-CN" sz="2000" dirty="0"/>
                  <a:t> covers </a:t>
                </a:r>
                <a:r>
                  <a:rPr lang="en-US" altLang="zh-CN" sz="2000" b="1" dirty="0"/>
                  <a:t>multiple energy points</a:t>
                </a:r>
                <a:r>
                  <a:rPr lang="en-US" altLang="zh-CN" sz="20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/>
                  <a:t>Emitted along beam</a:t>
                </a:r>
                <a:r>
                  <a:rPr lang="en-US" altLang="zh-CN" sz="2000" dirty="0"/>
                  <a:t>, so use </a:t>
                </a:r>
                <a:r>
                  <a:rPr lang="en-US" altLang="zh-CN" sz="2000" b="1" dirty="0"/>
                  <a:t>missing-photon method</a:t>
                </a:r>
                <a:r>
                  <a:rPr lang="en-US" altLang="zh-CN" sz="2000" dirty="0"/>
                  <a:t>.</a:t>
                </a:r>
              </a:p>
              <a:p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19" y="1087827"/>
                <a:ext cx="9218666" cy="1528130"/>
              </a:xfrm>
              <a:prstGeom prst="rect">
                <a:avLst/>
              </a:prstGeom>
              <a:blipFill>
                <a:blip r:embed="rId6"/>
                <a:stretch>
                  <a:fillRect l="-728" t="-19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6" y="3144519"/>
            <a:ext cx="4572000" cy="3038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148351" y="35052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51" y="3505200"/>
                <a:ext cx="381000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71" r="71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148351" y="542789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51" y="5427890"/>
                <a:ext cx="381000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71" t="-136" r="71" b="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996076" y="35052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076" y="3505200"/>
                <a:ext cx="3810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71" r="71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377075" y="4114800"/>
                <a:ext cx="14382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000" dirty="0"/>
                  <a:t>∗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75" y="4114800"/>
                <a:ext cx="1438275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19" r="19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4391223" y="35052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l-GR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23" y="3505200"/>
                <a:ext cx="381000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52" r="52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4463053" y="4923005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053" y="4923005"/>
                <a:ext cx="381000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2" t="-121" r="72" b="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52" y="3220831"/>
            <a:ext cx="4572000" cy="310055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776708" y="3766810"/>
            <a:ext cx="6821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8504561" y="6115875"/>
                <a:ext cx="1186972" cy="391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8504561" y="6115875"/>
                <a:ext cx="1186972" cy="391517"/>
              </a:xfrm>
              <a:prstGeom prst="rect">
                <a:avLst/>
              </a:prstGeom>
              <a:blipFill>
                <a:blip r:embed="rId1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5F594-6114-FF7E-7C9B-7B92920F9EA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 rot="16200000">
                <a:off x="5802055" y="4046408"/>
                <a:ext cx="1968631" cy="3912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Event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.01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5F594-6114-FF7E-7C9B-7B92920F9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 rot="16200000">
                <a:off x="5802055" y="4046408"/>
                <a:ext cx="1968631" cy="391270"/>
              </a:xfrm>
              <a:prstGeom prst="rect">
                <a:avLst/>
              </a:prstGeom>
              <a:blipFill>
                <a:blip r:embed="rId18"/>
                <a:stretch>
                  <a:fillRect l="-9375" r="-17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6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0" y="-117714"/>
            <a:ext cx="3501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0785" y="1360805"/>
            <a:ext cx="7513955" cy="4361815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 and event selections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study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ystematic </a:t>
            </a:r>
            <a:r>
              <a:rPr lang="en-US" altLang="zh-CN" sz="280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1668780" indent="-514350">
              <a:lnSpc>
                <a:spcPct val="150000"/>
              </a:lnSpc>
              <a:buClr>
                <a:schemeClr val="tx2">
                  <a:lumMod val="50000"/>
                  <a:lumOff val="50000"/>
                </a:schemeClr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4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7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3491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sets 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499745" y="1060137"/>
              <a:ext cx="11192510" cy="13243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95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192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114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22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4092">
                    <a:tc>
                      <a:txBody>
                        <a:bodyPr/>
                        <a:lstStyle>
                          <a:defPPr>
                            <a:defRPr lang="zh-CN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sz="18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汉仪君黑-55W" panose="0002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8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汉仪君黑-55W" panose="00020600040101010101" charset="-122"/>
                                      <a:cs typeface="Times New Roman" panose="02020603050405020304" pitchFamily="18" charset="0"/>
                                      <a:sym typeface="+mn-ea"/>
                                    </a:rPr>
                                    <m:t>𝒔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汉仪君黑-55W" panose="0002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a:t> (</a:t>
                          </a:r>
                          <a:r>
                            <a:rPr lang="en-US" altLang="zh-CN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汉仪君黑-55W" panose="0002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a:t>GeV</a:t>
                          </a: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汉仪君黑-55W" panose="0002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a:t>)</a:t>
                          </a:r>
                        </a:p>
                      </a:txBody>
                      <a:tcPr marL="109416" marR="109416" marT="54708" marB="54708">
                        <a:lnL>
                          <a:noFill/>
                        </a:lnL>
                        <a:lnR>
                          <a:noFill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sz="18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Process</a:t>
                          </a:r>
                        </a:p>
                      </a:txBody>
                      <a:tcPr marL="109416" marR="109416" marT="54708" marB="54708">
                        <a:lnL>
                          <a:noFill/>
                        </a:lnL>
                        <a:lnR w="12700" cmpd="sng">
                          <a:noFill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Generator</a:t>
                          </a:r>
                          <a:endParaRPr lang="en-US" altLang="zh-CN" sz="1800" b="1" kern="12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109416" marR="109416" marT="54708" marB="54708">
                        <a:lnL>
                          <a:noFill/>
                        </a:lnL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0" u="none" strike="noStrike" kern="120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Cambria Math" panose="02040503050406030204" pitchFamily="18" charset="0"/>
                                  </a:rPr>
                                  <m:t>𝐄𝐯𝐞𝐧𝐭𝐬</m:t>
                                </m:r>
                              </m:oMath>
                            </m:oMathPara>
                          </a14:m>
                          <a:endParaRPr lang="en-US" altLang="zh-CN" sz="1800" b="1" i="0" u="none" strike="noStrike" kern="1200" baseline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  <a:sym typeface="+mn-ea"/>
                          </a:endParaRPr>
                        </a:p>
                      </a:txBody>
                      <a:tcPr marL="109416" marR="109416" marT="54708" marB="54708"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5931">
                    <a:tc rowSpan="2"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00000"/>
                            </a:lnSpc>
                            <a:buNone/>
                          </a:pPr>
                          <a:endParaRPr lang="en-US" altLang="zh-CN" sz="1800" b="1" dirty="0">
                            <a:latin typeface="Times New Roman" panose="02020603050405020304" pitchFamily="18" charset="0"/>
                            <a:ea typeface="汉仪君黑-55W" panose="00020600040101010101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  <a:p>
                          <a:pPr indent="0" algn="ctr" fontAlgn="auto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ea typeface="汉仪君黑-55W" panose="0002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a:t>3.773</a:t>
                          </a: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charset="-128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charset="-128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zh-CN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charset="-128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l-GR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MS Mincho" charset="0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zh-CN" sz="1800" i="1" dirty="0" smtClean="0">
                                            <a:latin typeface="Cambria Math" panose="02040503050406030204" pitchFamily="18" charset="0"/>
                                            <a:ea typeface="MS Mincho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80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MS Mincho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𝐼𝑆𝑅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0" i="1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sz="1800" b="0" i="0" u="none" strike="noStrike" kern="120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ConExc</a:t>
                          </a: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1800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+mn-ea"/>
                            </a:rPr>
                            <a:t>500 k</a:t>
                          </a: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4754"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charset="-128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charset="-128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zh-CN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charset="-128"/>
                                    <a:cs typeface="Cambria Math" panose="02040503050406030204" pitchFamily="18" charset="0"/>
                                    <a:sym typeface="+mn-ea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𝐼𝑆𝑅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l-GR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altLang="el-GR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el-GR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zh-CN" alt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PGothic" panose="020B0600070205080204" charset="-128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MS Mincho" charset="0"/>
                                      </a:rPr>
                                    </m:ctrlPr>
                                  </m:sSup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zh-CN" sz="1800" i="1" dirty="0" smtClean="0">
                                            <a:latin typeface="Cambria Math" panose="02040503050406030204" pitchFamily="18" charset="0"/>
                                            <a:ea typeface="MS Mincho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zh-CN" sz="180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</m:bar>
                                  </m:e>
                                  <m:sup>
                                    <m: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MS Mincho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CN" sz="18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𝐼𝑆𝑅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0" i="1" baseline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i="0" u="none" strike="noStrike" kern="120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KKMC</a:t>
                          </a: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1800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+mn-ea"/>
                            </a:rPr>
                            <a:t>208 k</a:t>
                          </a: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custDataLst>
                  <p:tags r:id="rId5"/>
                </p:custDataLst>
              </p:nvPr>
            </p:nvGraphicFramePr>
            <p:xfrm>
              <a:off x="499745" y="1060137"/>
              <a:ext cx="11192510" cy="13243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9535"/>
                    <a:gridCol w="4319270"/>
                    <a:gridCol w="2511425"/>
                    <a:gridCol w="1732280"/>
                  </a:tblGrid>
                  <a:tr h="3898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9416" marR="109416" marT="54708" marB="54708">
                        <a:lnL>
                          <a:noFill/>
                        </a:lnL>
                        <a:lnR>
                          <a:noFill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sz="18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Process</a:t>
                          </a:r>
                          <a:endParaRPr lang="en-US" altLang="zh-CN" sz="1800" baseline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109416" marR="109416" marT="54708" marB="54708">
                        <a:lnL>
                          <a:noFill/>
                        </a:lnL>
                        <a:lnR w="12700" cmpd="sng">
                          <a:noFill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Generator</a:t>
                          </a:r>
                          <a:endParaRPr lang="en-US" altLang="zh-CN" sz="1800" b="1" kern="12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109416" marR="109416" marT="54708" marB="54708">
                        <a:lnL>
                          <a:noFill/>
                        </a:lnL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9416" marR="109416" marT="54708" marB="54708"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</a:blipFill>
                      </a:tcPr>
                    </a:tc>
                  </a:tr>
                  <a:tr h="475615">
                    <a:tc rowSpan="2"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indent="0" algn="ctr" fontAlgn="auto">
                            <a:lnSpc>
                              <a:spcPct val="100000"/>
                            </a:lnSpc>
                            <a:buNone/>
                          </a:pPr>
                          <a:endParaRPr lang="en-US" altLang="zh-CN" sz="1800" b="1" dirty="0">
                            <a:latin typeface="Times New Roman" panose="02020603050405020304" pitchFamily="18" charset="0"/>
                            <a:ea typeface="汉仪君黑-55W" panose="00020600040101010101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  <a:p>
                          <a:pPr indent="0" algn="ctr" fontAlgn="auto">
                            <a:lnSpc>
                              <a:spcPct val="100000"/>
                            </a:lnSpc>
                            <a:buNone/>
                          </a:pPr>
                          <a:r>
                            <a:rPr lang="en-US" altLang="zh-CN" sz="1800" b="1" dirty="0">
                              <a:latin typeface="Times New Roman" panose="02020603050405020304" pitchFamily="18" charset="0"/>
                              <a:ea typeface="汉仪君黑-55W" panose="00020600040101010101" charset="-122"/>
                              <a:cs typeface="Times New Roman" panose="02020603050405020304" pitchFamily="18" charset="0"/>
                              <a:sym typeface="+mn-ea"/>
                            </a:rPr>
                            <a:t>3.773</a:t>
                          </a:r>
                          <a:endParaRPr lang="en-US" altLang="zh-CN" sz="1800" b="1" dirty="0">
                            <a:latin typeface="Times New Roman" panose="02020603050405020304" pitchFamily="18" charset="0"/>
                            <a:ea typeface="汉仪君黑-55W" panose="00020600040101010101" charset="-122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buNone/>
                          </a:pPr>
                          <a:r>
                            <a:rPr lang="en-US" altLang="zh-CN" sz="1800" b="0" i="0" u="none" strike="noStrike" kern="120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ConExc</a:t>
                          </a:r>
                          <a:endParaRPr lang="en-US" altLang="zh-CN" sz="1800" b="0" i="0" u="none" strike="noStrike" kern="1200" baseline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>
                          <a:defPPr>
                            <a:defRPr lang="zh-CN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1800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+mn-ea"/>
                            </a:rPr>
                            <a:t>500 k</a:t>
                          </a:r>
                          <a:endParaRPr lang="en-US" altLang="zh-CN" sz="1800" kern="1200" baseline="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</a:tr>
                  <a:tr h="448945">
                    <a:tc vMerge="1"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800" b="0" i="0" u="none" strike="noStrike" kern="120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KKMC</a:t>
                          </a:r>
                          <a:endParaRPr lang="en-US" altLang="zh-CN" sz="1800" b="0" i="0" u="none" strike="noStrike" kern="1200" baseline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1800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+mn-ea"/>
                            </a:rPr>
                            <a:t>208 k</a:t>
                          </a:r>
                          <a:endParaRPr lang="en-US" altLang="zh-CN" sz="1800" kern="1200" baseline="0" dirty="0">
                            <a:solidFill>
                              <a:schemeClr val="dk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 marL="109416" marR="109416" marT="54708" marB="54708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文本框 6"/>
          <p:cNvSpPr txBox="1"/>
          <p:nvPr/>
        </p:nvSpPr>
        <p:spPr>
          <a:xfrm>
            <a:off x="870195" y="652604"/>
            <a:ext cx="349158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MC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870195" y="2452794"/>
                <a:ext cx="9903267" cy="46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Inclusive MC: generated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000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samples by charm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95" y="2452794"/>
                <a:ext cx="9903267" cy="460375"/>
              </a:xfrm>
              <a:prstGeom prst="rect">
                <a:avLst/>
              </a:prstGeom>
              <a:blipFill rotWithShape="1">
                <a:blip r:embed="rId7"/>
                <a:stretch>
                  <a:fillRect l="-2" t="-92" r="1" b="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929250" y="2883533"/>
            <a:ext cx="8446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samples 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BOSS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7.1.2</a:t>
            </a:r>
            <a:endParaRPr lang="en-US" altLang="zh-C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77766" y="3267649"/>
          <a:ext cx="8446525" cy="2783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6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39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Sample 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(GeV)</a:t>
                      </a:r>
                      <a:endParaRPr lang="en-US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Luminosity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fb</a:t>
                      </a:r>
                      <a:r>
                        <a:rPr lang="en-US" sz="20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-1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en-US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ound</a:t>
                      </a:r>
                      <a:endParaRPr lang="en-US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Run number</a:t>
                      </a:r>
                      <a:endParaRPr lang="en-US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905">
                <a:tc rowSpan="4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3.77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endParaRPr lang="en-US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2.932±0.014</a:t>
                      </a:r>
                      <a:r>
                        <a:rPr lang="en-US" altLang="zh-CN" sz="1600" b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[1]</a:t>
                      </a: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03 04</a:t>
                      </a: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11414-13988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14395-14604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20448-23454</a:t>
                      </a: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0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4.995±0.019</a:t>
                      </a:r>
                      <a:r>
                        <a:rPr lang="en-US" altLang="zh-CN" sz="1600" b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[2]</a:t>
                      </a: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15</a:t>
                      </a: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70522-73929</a:t>
                      </a: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8.157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±0.031</a:t>
                      </a:r>
                      <a:r>
                        <a:rPr lang="en-US" altLang="zh-CN" sz="1600" b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[2]</a:t>
                      </a: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74031-78536</a:t>
                      </a: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1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4.191±0.016</a:t>
                      </a:r>
                      <a:r>
                        <a:rPr lang="en-US" altLang="zh-CN" sz="1600" b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[2]</a:t>
                      </a: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17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78615-81094</a:t>
                      </a: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</a:t>
                      </a:r>
                      <a:r>
                        <a:rPr lang="en-US" altLang="zh-CN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otal</a:t>
                      </a:r>
                      <a:endParaRPr lang="en-US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20.275 ± 0.077</a:t>
                      </a:r>
                      <a:endParaRPr lang="en-US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5337" marR="9533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605462" y="29908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323590" y="6103620"/>
            <a:ext cx="84289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Phys. Lett. B 753, 629 (2016)         [2] Chinese Phys. C 48,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123001(2024)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3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8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0"/>
            <a:ext cx="5144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Primary selection: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21005" y="841375"/>
                <a:ext cx="11770995" cy="5631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• 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Good charged tracks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:  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|cos θ| &lt; 0.93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 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</a:t>
                </a:r>
                <a:r>
                  <a:rPr lang="en-US" altLang="zh-CN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No PID</a:t>
                </a:r>
              </a:p>
              <a:p>
                <a:endParaRPr lang="en-US" altLang="zh-CN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Require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N</m:t>
                        </m:r>
                      </m:e>
                      <m:sup>
                        <m:r>
                          <a:rPr lang="en-US" altLang="zh-CN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r>
                      <a:rPr lang="en-US" altLang="zh-CN" sz="2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ea"/>
                      </a:rPr>
                      <m:t>≥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ea"/>
                      </a:rPr>
                      <m:t>3,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N</m:t>
                        </m:r>
                      </m:e>
                      <m:sup>
                        <m:r>
                          <a:rPr lang="en-US" altLang="zh-CN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20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ea"/>
                      </a:rPr>
                      <m:t>≥</m:t>
                    </m:r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ea"/>
                      </a:rPr>
                      <m:t>3</m:t>
                    </m:r>
                  </m:oMath>
                </a14:m>
                <a:endPara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>
                  <a:lnSpc>
                    <a:spcPct val="125000"/>
                  </a:lnSpc>
                </a:pPr>
                <a:endParaRPr lang="en-US" altLang="zh-CN" sz="2000" i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•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Λ</m:t>
                    </m:r>
                    <m:r>
                      <a:rPr lang="en-US" altLang="zh-CN" sz="200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and</m:t>
                    </m:r>
                    <m:r>
                      <a:rPr lang="en-US" altLang="zh-CN" sz="200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Ξ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reconstruction: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As the Ξ baryon is a typical cascade decay particle, the VertexFit package and SecondVertexFit package are used for the reconstruction of Λ and Ξ.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Loop all charged tracks to reconstruct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Λ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by vertex fit and second vertexfit, and then use the remaining negative tracks  and  reconstructed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Λ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to reconstruct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Ξ</m:t>
                        </m:r>
                      </m:e>
                      <m:sup>
                        <m:r>
                          <a:rPr lang="en-US" altLang="zh-CN" sz="20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by vertex fit and second vertexfit.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   Choose the smallest value of  δ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0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000" i="0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000" i="0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p</m:t>
                                </m:r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000" i="0" dirty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2000" b="0" i="0" dirty="0" smtClean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CN" sz="2000" i="0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i="0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00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Λ</m:t>
                                </m:r>
                              </m:sub>
                            </m:sSub>
                            <m:r>
                              <a:rPr lang="en-US" altLang="zh-CN" sz="2000" i="0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0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+mn-ea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0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000" i="0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000" i="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Λ</m:t>
                                </m:r>
                                <m:sSup>
                                  <m:sSupPr>
                                    <m:ctrlPr>
                                      <a:rPr lang="en-US" altLang="zh-CN" sz="2000" i="1" dirty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2000" i="0" dirty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π</m:t>
                                    </m:r>
                                  </m:e>
                                  <m:sup>
                                    <m:r>
                                      <a:rPr lang="en-US" altLang="zh-CN" sz="2000" i="0" dirty="0"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CN" sz="2000" i="0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i="0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  <a:sym typeface="+mn-ea"/>
                                  </a:rPr>
                                  <m:t>M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i="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  <a:sym typeface="+mn-ea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en-US" altLang="zh-CN" sz="2000" b="0" i="0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+mn-ea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CN" sz="2000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0" dirty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+mn-ea"/>
                          </a:rPr>
                          <m:t>/9</m:t>
                        </m:r>
                      </m:e>
                    </m:ra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.</a:t>
                </a:r>
              </a:p>
              <a:p>
                <a:pPr>
                  <a:lnSpc>
                    <a:spcPct val="125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altLang="zh-CN" sz="2000" dirty="0"/>
                  <a:t> 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reconstructed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using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remaing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tracks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with</m:t>
                    </m:r>
                    <m:r>
                      <a:rPr lang="en-US" altLang="zh-CN" sz="2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similar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method</m:t>
                    </m:r>
                  </m:oMath>
                </a14:m>
                <a:r>
                  <a:rPr lang="en-US" altLang="zh-CN" sz="2000" i="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5" y="841375"/>
                <a:ext cx="11770995" cy="5631926"/>
              </a:xfrm>
              <a:prstGeom prst="rect">
                <a:avLst/>
              </a:prstGeom>
              <a:blipFill>
                <a:blip r:embed="rId4"/>
                <a:stretch>
                  <a:fillRect l="-518" t="-541" r="-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5CE-11FD-421F-A1BC-17DD651DA947}" type="datetime1">
              <a:rPr lang="zh-CN" altLang="en-US" smtClean="0"/>
              <a:t>2025/10/15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𝐼𝑆𝑅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页脚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 rotWithShape="1">
                <a:blip r:embed="rId21"/>
                <a:stretch>
                  <a:fillRect l="-116" t="-1391" r="-103" b="-1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BB8B-FA2F-45AB-92D7-088272FDD2C7}" type="slidenum">
              <a:rPr lang="zh-CN" altLang="en-US" smtClean="0"/>
              <a:t>9</a:t>
            </a:fld>
            <a:r>
              <a:rPr lang="en-US" altLang="zh-CN" dirty="0"/>
              <a:t>/36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-29845" y="0"/>
                <a:ext cx="6585585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resolution of 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𝛬</m:t>
                    </m:r>
                  </m:oMath>
                </a14:m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𝛯</m:t>
                    </m:r>
                  </m:oMath>
                </a14:m>
                <a:endParaRPr lang="en-US" altLang="zh-CN" sz="3200" dirty="0">
                  <a:solidFill>
                    <a:schemeClr val="bg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845" y="0"/>
                <a:ext cx="6585585" cy="58356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343144" y="848022"/>
            <a:ext cx="192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MC 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/>
          <a:stretch>
            <a:fillRect/>
          </a:stretch>
        </p:blipFill>
        <p:spPr>
          <a:xfrm>
            <a:off x="539356" y="1970559"/>
            <a:ext cx="5702441" cy="34799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/>
          <a:stretch>
            <a:fillRect/>
          </a:stretch>
        </p:blipFill>
        <p:spPr>
          <a:xfrm>
            <a:off x="6454197" y="1981603"/>
            <a:ext cx="5684345" cy="3468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3036216" y="1237203"/>
                <a:ext cx="6390640" cy="650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CN" i="1" dirty="0">
                              <a:latin typeface="Cambria Math" panose="02040503050406030204" pitchFamily="18" charset="0"/>
                            </a:rPr>
                            <m:t>f</m:t>
                          </m:r>
                          <m:sSubSup>
                            <m:sSubSupPr>
                              <m:ctrlP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dirty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16" y="1237203"/>
                <a:ext cx="6390640" cy="650240"/>
              </a:xfrm>
              <a:prstGeom prst="rect">
                <a:avLst/>
              </a:prstGeom>
              <a:blipFill rotWithShape="1">
                <a:blip r:embed="rId25"/>
                <a:stretch>
                  <a:fillRect l="-4" t="-34" r="4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7302750" y="2480009"/>
            <a:ext cx="1508507" cy="13704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8160863" y="2601294"/>
            <a:ext cx="732538" cy="554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549114" y="2188500"/>
            <a:ext cx="937285" cy="10138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 1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 2</a:t>
            </a:r>
          </a:p>
        </p:txBody>
      </p:sp>
      <p:cxnSp>
        <p:nvCxnSpPr>
          <p:cNvPr id="17" name="直接连接符 16"/>
          <p:cNvCxnSpPr/>
          <p:nvPr>
            <p:custDataLst>
              <p:tags r:id="rId6"/>
            </p:custDataLst>
          </p:nvPr>
        </p:nvCxnSpPr>
        <p:spPr>
          <a:xfrm>
            <a:off x="3816018" y="2311055"/>
            <a:ext cx="733096" cy="3676"/>
          </a:xfrm>
          <a:prstGeom prst="line">
            <a:avLst/>
          </a:prstGeom>
          <a:ln>
            <a:solidFill>
              <a:srgbClr val="090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7"/>
            </p:custDataLst>
          </p:nvPr>
        </p:nvCxnSpPr>
        <p:spPr>
          <a:xfrm>
            <a:off x="3816018" y="2511715"/>
            <a:ext cx="733096" cy="3676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8"/>
            </p:custDataLst>
          </p:nvPr>
        </p:nvCxnSpPr>
        <p:spPr>
          <a:xfrm>
            <a:off x="3816018" y="2712375"/>
            <a:ext cx="733096" cy="367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10416026" y="2208761"/>
            <a:ext cx="934310" cy="10106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 1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 2</a:t>
            </a:r>
          </a:p>
        </p:txBody>
      </p:sp>
      <p:cxnSp>
        <p:nvCxnSpPr>
          <p:cNvPr id="27" name="直接连接符 26"/>
          <p:cNvCxnSpPr/>
          <p:nvPr>
            <p:custDataLst>
              <p:tags r:id="rId10"/>
            </p:custDataLst>
          </p:nvPr>
        </p:nvCxnSpPr>
        <p:spPr>
          <a:xfrm>
            <a:off x="9736633" y="2331316"/>
            <a:ext cx="730763" cy="3634"/>
          </a:xfrm>
          <a:prstGeom prst="line">
            <a:avLst/>
          </a:prstGeom>
          <a:ln>
            <a:solidFill>
              <a:srgbClr val="090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11"/>
            </p:custDataLst>
          </p:nvPr>
        </p:nvCxnSpPr>
        <p:spPr>
          <a:xfrm>
            <a:off x="9736633" y="2531976"/>
            <a:ext cx="730763" cy="3634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12"/>
            </p:custDataLst>
          </p:nvPr>
        </p:nvCxnSpPr>
        <p:spPr>
          <a:xfrm>
            <a:off x="9736633" y="2732636"/>
            <a:ext cx="730763" cy="363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 rot="16200000">
                <a:off x="-370776" y="2739663"/>
                <a:ext cx="1974899" cy="3925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/5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 rot="16200000">
                <a:off x="-370776" y="2739663"/>
                <a:ext cx="1974899" cy="392516"/>
              </a:xfrm>
              <a:prstGeom prst="rect">
                <a:avLst/>
              </a:prstGeom>
              <a:blipFill rotWithShape="1">
                <a:blip r:embed="rId27"/>
                <a:stretch>
                  <a:fillRect l="40060" t="-201643" r="40069" b="-20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>
                <p:custDataLst>
                  <p:tags r:id="rId14"/>
                </p:custDataLst>
              </p:nvPr>
            </p:nvSpPr>
            <p:spPr>
              <a:xfrm rot="16200000">
                <a:off x="5546272" y="2743420"/>
                <a:ext cx="1968631" cy="3912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Event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/5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 rot="16200000">
                <a:off x="5546272" y="2743420"/>
                <a:ext cx="1968631" cy="391270"/>
              </a:xfrm>
              <a:prstGeom prst="rect">
                <a:avLst/>
              </a:prstGeom>
              <a:blipFill rotWithShape="1">
                <a:blip r:embed="rId29"/>
                <a:stretch>
                  <a:fillRect l="40053" t="-201623" r="40078" b="-20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2654921" y="5581080"/>
                <a:ext cx="7812475" cy="4001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=1.46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US" altLang="zh-CN" sz="2000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=3.04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21" y="5581080"/>
                <a:ext cx="7812475" cy="400110"/>
              </a:xfrm>
              <a:prstGeom prst="rect">
                <a:avLst/>
              </a:prstGeom>
              <a:blipFill rotWithShape="1">
                <a:blip r:embed="rId30"/>
                <a:stretch>
                  <a:fillRect l="-8" t="-16" r="1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1395345" y="2601294"/>
            <a:ext cx="1508507" cy="13704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2327118" y="2735914"/>
            <a:ext cx="732538" cy="554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7"/>
            </p:custDataLst>
          </p:nvPr>
        </p:nvSpPr>
        <p:spPr>
          <a:xfrm>
            <a:off x="7756185" y="3827058"/>
            <a:ext cx="732538" cy="5218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/>
          <p:cNvSpPr txBox="1"/>
          <p:nvPr>
            <p:custDataLst>
              <p:tags r:id="rId18"/>
            </p:custDataLst>
          </p:nvPr>
        </p:nvSpPr>
        <p:spPr>
          <a:xfrm>
            <a:off x="9575698" y="3768942"/>
            <a:ext cx="816077" cy="581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I4ZmQ1MjdhYWU1NDk1YTg3YmVkNDM4MGZjMGYzNzMifQ=="/>
  <p:tag name="RESOURCE_RECORD_KEY" val="{&quot;13&quot;:[4364912]}"/>
</p:tagLst>
</file>

<file path=ppt/tags/tag10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101.xml><?xml version="1.0" encoding="utf-8"?>
<p:tagLst xmlns:p="http://schemas.openxmlformats.org/presentationml/2006/main">
  <p:tag name="TABLE_ENDDRAG_ORIGIN_RECT" val="696*458"/>
  <p:tag name="TABLE_ENDDRAG_RECT" val="198*61*696*45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103.xml><?xml version="1.0" encoding="utf-8"?>
<p:tagLst xmlns:p="http://schemas.openxmlformats.org/presentationml/2006/main">
  <p:tag name="TABLE_ENDDRAG_ORIGIN_RECT" val="696*458"/>
  <p:tag name="TABLE_ENDDRAG_RECT" val="198*61*696*45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105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107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30*327"/>
  <p:tag name="TABLE_ENDDRAG_RECT" val="63*105*730*3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22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24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5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7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1*92"/>
  <p:tag name="TABLE_ENDDRAG_RECT" val="16*74*881*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21.xml><?xml version="1.0" encoding="utf-8"?>
<p:tagLst xmlns:p="http://schemas.openxmlformats.org/presentationml/2006/main">
  <p:tag name="TABLE_ENDDRAG_ORIGIN_RECT" val="881*92"/>
  <p:tag name="TABLE_ENDDRAG_RECT" val="16*74*881*9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50.xml><?xml version="1.0" encoding="utf-8"?>
<p:tagLst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70.xml><?xml version="1.0" encoding="utf-8"?>
<p:tagLst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26*122"/>
  <p:tag name="TABLE_ENDDRAG_RECT" val="116*291*326*1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7.8926377952756,&quot;left&quot;:33.103582677165356,&quot;top&quot;:153.18578740157477,&quot;width&quot;:922.6871259842521}"/>
</p:tagLst>
</file>

<file path=ppt/tags/tag410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45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57*404"/>
  <p:tag name="TABLE_ENDDRAG_RECT" val="338*81*557*4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6.75,&quot;left&quot;:91.50015748031495,&quot;top&quot;:47.5,&quot;width&quot;:493.4998425196851}"/>
</p:tagLst>
</file>

<file path=ppt/tags/tag48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6.75,&quot;left&quot;:91.50015748031495,&quot;top&quot;:47.5,&quot;width&quot;:493.499842519685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6.75,&quot;left&quot;:91.50015748031495,&quot;top&quot;:47.5,&quot;width&quot;:493.4998425196851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6.75,&quot;left&quot;:91.50015748031495,&quot;top&quot;:47.5,&quot;width&quot;:493.4998425196851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610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650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7.05,&quot;left&quot;:62.05,&quot;top&quot;:60.6,&quot;width&quot;:859}"/>
</p:tagLst>
</file>

<file path=ppt/tags/tag670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73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75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77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8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0.9,&quot;left&quot;:57.3,&quot;top&quot;:60.6,&quot;width&quot;:863.75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07*404"/>
  <p:tag name="TABLE_ENDDRAG_RECT" val="241*59*707*4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57*404"/>
  <p:tag name="TABLE_ENDDRAG_RECT" val="338*81*557*40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96*458"/>
  <p:tag name="TABLE_ENDDRAG_RECT" val="198*61*696*4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96*458"/>
  <p:tag name="TABLE_ENDDRAG_RECT" val="198*61*696*45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93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95.xml><?xml version="1.0" encoding="utf-8"?>
<p:tagLst xmlns:p="http://schemas.openxmlformats.org/presentationml/2006/main">
  <p:tag name="KSO_WM_DIAGRAM_VIRTUALLY_FRAME" val="{&quot;height&quot;:301.07952755905507,&quot;left&quot;:86.8,&quot;top&quot;:219.9988976377953,&quot;width&quot;:836.4001574803149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97.xml><?xml version="1.0" encoding="utf-8"?>
<p:tagLst xmlns:p="http://schemas.openxmlformats.org/presentationml/2006/main">
  <p:tag name="TABLE_ENDDRAG_ORIGIN_RECT" val="707*404"/>
  <p:tag name="TABLE_ENDDRAG_RECT" val="241*59*707*40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6.75755905511807,&quot;left&quot;:86.8,&quot;top&quot;:64.3208661417323,&quot;width&quot;:836.4001574803149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3338</Words>
  <Application>Microsoft Office PowerPoint</Application>
  <PresentationFormat>宽屏</PresentationFormat>
  <Paragraphs>1006</Paragraphs>
  <Slides>46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56" baseType="lpstr">
      <vt:lpstr>MS Mincho</vt:lpstr>
      <vt:lpstr>等线</vt:lpstr>
      <vt:lpstr>宋体</vt:lpstr>
      <vt:lpstr>Arial</vt:lpstr>
      <vt:lpstr>Calibri</vt:lpstr>
      <vt:lpstr>Cambria Math</vt:lpstr>
      <vt:lpstr>Times New Roman</vt:lpstr>
      <vt:lpstr>Wingdings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 英杰</dc:creator>
  <cp:lastModifiedBy>H</cp:lastModifiedBy>
  <cp:revision>276</cp:revision>
  <dcterms:created xsi:type="dcterms:W3CDTF">2023-05-30T08:45:00Z</dcterms:created>
  <dcterms:modified xsi:type="dcterms:W3CDTF">2025-10-15T05:51:09Z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B130621D7548442D917E5B4FECBB9BDF_13</vt:lpwstr>
  </property>
  <property fmtid="{D5CDD505-2E9C-101B-9397-08002B2CF9AE}" pid="3" name="KSOProductBuildVer">
    <vt:lpwstr>2052-12.1.0.22529</vt:lpwstr>
  </property>
</Properties>
</file>