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
  </p:notesMasterIdLst>
  <p:sldIdLst>
    <p:sldId id="256" r:id="rId3"/>
    <p:sldId id="4447" r:id="rId5"/>
    <p:sldId id="4487" r:id="rId6"/>
    <p:sldId id="4476" r:id="rId7"/>
    <p:sldId id="4479" r:id="rId8"/>
    <p:sldId id="4460" r:id="rId9"/>
    <p:sldId id="4461" r:id="rId10"/>
    <p:sldId id="4486" r:id="rId11"/>
    <p:sldId id="4385" r:id="rId12"/>
    <p:sldId id="4387" r:id="rId13"/>
    <p:sldId id="4473" r:id="rId14"/>
    <p:sldId id="4462" r:id="rId15"/>
    <p:sldId id="4482" r:id="rId16"/>
    <p:sldId id="4517" r:id="rId17"/>
    <p:sldId id="4484" r:id="rId18"/>
    <p:sldId id="4488" r:id="rId19"/>
    <p:sldId id="4490" r:id="rId20"/>
    <p:sldId id="4491" r:id="rId21"/>
    <p:sldId id="4489" r:id="rId22"/>
    <p:sldId id="4492" r:id="rId23"/>
    <p:sldId id="4463" r:id="rId24"/>
    <p:sldId id="4474" r:id="rId25"/>
    <p:sldId id="4481" r:id="rId26"/>
    <p:sldId id="4390" r:id="rId27"/>
    <p:sldId id="4471" r:id="rId28"/>
    <p:sldId id="4467" r:id="rId29"/>
    <p:sldId id="4472" r:id="rId30"/>
    <p:sldId id="4464" r:id="rId31"/>
    <p:sldId id="1191" r:id="rId32"/>
    <p:sldId id="1161" r:id="rId33"/>
    <p:sldId id="4432" r:id="rId34"/>
    <p:sldId id="4400" r:id="rId35"/>
    <p:sldId id="4433" r:id="rId36"/>
  </p:sldIdLst>
  <p:sldSz cx="12192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233"/>
    <a:srgbClr val="6666FF"/>
    <a:srgbClr val="155EA1"/>
    <a:srgbClr val="FF6A9A"/>
    <a:srgbClr val="3BCDFF"/>
    <a:srgbClr val="FFD900"/>
    <a:srgbClr val="002F50"/>
    <a:srgbClr val="0000FF"/>
    <a:srgbClr val="4FFFBF"/>
    <a:srgbClr val="035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1"/>
    <p:restoredTop sz="74037"/>
  </p:normalViewPr>
  <p:slideViewPr>
    <p:cSldViewPr snapToGrid="0">
      <p:cViewPr>
        <p:scale>
          <a:sx n="94" d="100"/>
          <a:sy n="94" d="100"/>
        </p:scale>
        <p:origin x="3424" y="680"/>
      </p:cViewPr>
      <p:guideLst>
        <p:guide orient="horz" pos="686"/>
        <p:guide pos="370"/>
        <p:guide pos="1822"/>
      </p:guideLst>
    </p:cSldViewPr>
  </p:slideViewPr>
  <p:outlineViewPr>
    <p:cViewPr>
      <p:scale>
        <a:sx n="33" d="100"/>
        <a:sy n="33" d="100"/>
      </p:scale>
      <p:origin x="0" y="0"/>
    </p:cViewPr>
  </p:outlineViewPr>
  <p:notesTextViewPr>
    <p:cViewPr>
      <p:scale>
        <a:sx n="120" d="100"/>
        <a:sy n="120" d="100"/>
      </p:scale>
      <p:origin x="0" y="0"/>
    </p:cViewPr>
  </p:notesTextViewPr>
  <p:notesViewPr>
    <p:cSldViewPr snapToGrid="0">
      <p:cViewPr>
        <p:scale>
          <a:sx n="119" d="100"/>
          <a:sy n="119" d="100"/>
        </p:scale>
        <p:origin x="3208" y="-6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8E3C9B9-635B-8147-ABF5-6EF72C60235C}" type="doc">
      <dgm:prSet loTypeId="urn:microsoft.com/office/officeart/2009/3/layout/StepUpProcess" loCatId="" qsTypeId="urn:microsoft.com/office/officeart/2005/8/quickstyle/simple2" qsCatId="simple" csTypeId="urn:microsoft.com/office/officeart/2005/8/colors/colorful5" csCatId="colorful" phldr="1"/>
      <dgm:spPr/>
    </dgm:pt>
    <dgm:pt modelId="{C67C50A3-FD71-0047-9313-1D0FB6D4E5BF}">
      <dgm:prSet phldrT="[文本]" custT="1"/>
      <dgm:spPr/>
      <dgm:t>
        <a:bodyPr/>
        <a:lstStyle/>
        <a:p>
          <a:endParaRPr lang="zh-CN" altLang="en-US" sz="2000" dirty="0">
            <a:solidFill>
              <a:srgbClr val="C00000"/>
            </a:solidFill>
          </a:endParaRPr>
        </a:p>
      </dgm:t>
    </dgm:pt>
    <dgm:pt modelId="{7C33216B-BA08-E041-A8AA-0B0452E2AE1D}" cxnId="{1E21EFC8-5001-604A-A229-2183DA2965BA}" type="parTrans">
      <dgm:prSet/>
      <dgm:spPr/>
      <dgm:t>
        <a:bodyPr/>
        <a:lstStyle/>
        <a:p>
          <a:endParaRPr lang="zh-CN" altLang="en-US"/>
        </a:p>
      </dgm:t>
    </dgm:pt>
    <dgm:pt modelId="{5901E336-5D71-A245-A15A-A71B0E08F004}" cxnId="{1E21EFC8-5001-604A-A229-2183DA2965BA}" type="sibTrans">
      <dgm:prSet/>
      <dgm:spPr/>
      <dgm:t>
        <a:bodyPr/>
        <a:lstStyle/>
        <a:p>
          <a:endParaRPr lang="zh-CN" altLang="en-US"/>
        </a:p>
      </dgm:t>
    </dgm:pt>
    <dgm:pt modelId="{6BAF7B1E-2174-2B43-85AC-AE211B41D211}">
      <dgm:prSet phldrT="[文本]" custT="1"/>
      <dgm:spPr/>
      <dgm:t>
        <a:bodyPr/>
        <a:lstStyle/>
        <a:p>
          <a:endParaRPr lang="zh-CN" altLang="en-US" sz="2000" dirty="0"/>
        </a:p>
      </dgm:t>
    </dgm:pt>
    <dgm:pt modelId="{E93EA096-063E-B343-A47F-F54AADE41350}" cxnId="{1511E633-1759-AD4C-A372-CD46F49031A7}" type="parTrans">
      <dgm:prSet/>
      <dgm:spPr/>
      <dgm:t>
        <a:bodyPr/>
        <a:lstStyle/>
        <a:p>
          <a:endParaRPr lang="zh-CN" altLang="en-US"/>
        </a:p>
      </dgm:t>
    </dgm:pt>
    <dgm:pt modelId="{898DF5F7-B91A-1142-A498-8AEE87AC9BEF}" cxnId="{1511E633-1759-AD4C-A372-CD46F49031A7}" type="sibTrans">
      <dgm:prSet/>
      <dgm:spPr/>
      <dgm:t>
        <a:bodyPr/>
        <a:lstStyle/>
        <a:p>
          <a:endParaRPr lang="zh-CN" altLang="en-US"/>
        </a:p>
      </dgm:t>
    </dgm:pt>
    <dgm:pt modelId="{250C190B-C99B-A946-9497-0102C1B3A86F}">
      <dgm:prSet phldrT="[文本]" custT="1"/>
      <dgm:spPr/>
      <dgm:t>
        <a:bodyPr/>
        <a:lstStyle/>
        <a:p>
          <a:endParaRPr lang="zh-CN" altLang="en-US" sz="2000" dirty="0"/>
        </a:p>
      </dgm:t>
    </dgm:pt>
    <dgm:pt modelId="{5C1DC8F4-F3B8-7848-972F-D7AC2427590B}" cxnId="{F9749F2B-0EB7-EC41-9A65-CA9D3F56FEC3}" type="sibTrans">
      <dgm:prSet/>
      <dgm:spPr/>
      <dgm:t>
        <a:bodyPr/>
        <a:lstStyle/>
        <a:p>
          <a:endParaRPr lang="zh-CN" altLang="en-US"/>
        </a:p>
      </dgm:t>
    </dgm:pt>
    <dgm:pt modelId="{AB94F96D-51C0-6042-AE5D-E2190EF151D1}" cxnId="{F9749F2B-0EB7-EC41-9A65-CA9D3F56FEC3}" type="parTrans">
      <dgm:prSet/>
      <dgm:spPr/>
      <dgm:t>
        <a:bodyPr/>
        <a:lstStyle/>
        <a:p>
          <a:endParaRPr lang="zh-CN" altLang="en-US"/>
        </a:p>
      </dgm:t>
    </dgm:pt>
    <dgm:pt modelId="{6D054BF9-8BAD-854F-835C-A152579DEDCF}">
      <dgm:prSet/>
      <dgm:spPr/>
      <dgm:t>
        <a:bodyPr/>
        <a:lstStyle/>
        <a:p>
          <a:endParaRPr lang="en-GB"/>
        </a:p>
      </dgm:t>
    </dgm:pt>
    <dgm:pt modelId="{32B9FC53-5AC4-1C48-9E81-1F8AD8FE39DF}" cxnId="{F58B6466-D843-7F48-9BA5-3F13FFD4C717}" type="parTrans">
      <dgm:prSet/>
      <dgm:spPr/>
      <dgm:t>
        <a:bodyPr/>
        <a:lstStyle/>
        <a:p>
          <a:endParaRPr lang="en-GB"/>
        </a:p>
      </dgm:t>
    </dgm:pt>
    <dgm:pt modelId="{50B2E6E7-2426-6040-95B5-6300C30C162A}" cxnId="{F58B6466-D843-7F48-9BA5-3F13FFD4C717}" type="sibTrans">
      <dgm:prSet/>
      <dgm:spPr/>
      <dgm:t>
        <a:bodyPr/>
        <a:lstStyle/>
        <a:p>
          <a:endParaRPr lang="en-GB"/>
        </a:p>
      </dgm:t>
    </dgm:pt>
    <dgm:pt modelId="{1A734B33-E8E2-F841-96F3-87D52B0FCE87}" type="pres">
      <dgm:prSet presAssocID="{38E3C9B9-635B-8147-ABF5-6EF72C60235C}" presName="rootnode" presStyleCnt="0">
        <dgm:presLayoutVars>
          <dgm:chMax/>
          <dgm:chPref/>
          <dgm:dir/>
          <dgm:animLvl val="lvl"/>
        </dgm:presLayoutVars>
      </dgm:prSet>
      <dgm:spPr/>
    </dgm:pt>
    <dgm:pt modelId="{61E1CCDF-12AC-0C48-BC5E-357EF11C28BB}" type="pres">
      <dgm:prSet presAssocID="{C67C50A3-FD71-0047-9313-1D0FB6D4E5BF}" presName="composite" presStyleCnt="0"/>
      <dgm:spPr/>
    </dgm:pt>
    <dgm:pt modelId="{8154B365-20A6-9248-9A1D-E366F0C688C9}" type="pres">
      <dgm:prSet presAssocID="{C67C50A3-FD71-0047-9313-1D0FB6D4E5BF}" presName="LShape" presStyleLbl="alignNode1" presStyleIdx="0" presStyleCnt="7" custLinFactNeighborX="-10824" custLinFactNeighborY="1875"/>
      <dgm:spPr/>
    </dgm:pt>
    <dgm:pt modelId="{CF660A44-89DA-1E4D-99FC-204A528CA2AF}" type="pres">
      <dgm:prSet presAssocID="{C67C50A3-FD71-0047-9313-1D0FB6D4E5BF}" presName="ParentText" presStyleLbl="revTx" presStyleIdx="0" presStyleCnt="4" custLinFactNeighborX="-6958" custLinFactNeighborY="-45892">
        <dgm:presLayoutVars>
          <dgm:chMax val="0"/>
          <dgm:chPref val="0"/>
          <dgm:bulletEnabled val="1"/>
        </dgm:presLayoutVars>
      </dgm:prSet>
      <dgm:spPr/>
    </dgm:pt>
    <dgm:pt modelId="{33F8E753-574F-CC48-B202-994D17A31686}" type="pres">
      <dgm:prSet presAssocID="{C67C50A3-FD71-0047-9313-1D0FB6D4E5BF}" presName="Triangle" presStyleLbl="alignNode1" presStyleIdx="1" presStyleCnt="7" custLinFactNeighborX="-73495" custLinFactNeighborY="36291"/>
      <dgm:spPr/>
    </dgm:pt>
    <dgm:pt modelId="{DD2B12D9-FDB7-064F-BA8A-18EEFC03A04F}" type="pres">
      <dgm:prSet presAssocID="{5901E336-5D71-A245-A15A-A71B0E08F004}" presName="sibTrans" presStyleCnt="0"/>
      <dgm:spPr/>
    </dgm:pt>
    <dgm:pt modelId="{44F6E8AC-7AC4-AD4B-80BB-A0AD6EE89A4B}" type="pres">
      <dgm:prSet presAssocID="{5901E336-5D71-A245-A15A-A71B0E08F004}" presName="space" presStyleCnt="0"/>
      <dgm:spPr/>
    </dgm:pt>
    <dgm:pt modelId="{3775E253-E40F-1C42-805D-D5E045A974AA}" type="pres">
      <dgm:prSet presAssocID="{250C190B-C99B-A946-9497-0102C1B3A86F}" presName="composite" presStyleCnt="0"/>
      <dgm:spPr/>
    </dgm:pt>
    <dgm:pt modelId="{5E30A969-D4BD-AA4E-898C-9C5ECA7392F9}" type="pres">
      <dgm:prSet presAssocID="{250C190B-C99B-A946-9497-0102C1B3A86F}" presName="LShape" presStyleLbl="alignNode1" presStyleIdx="2" presStyleCnt="7" custLinFactNeighborX="-17436" custLinFactNeighborY="7464"/>
      <dgm:spPr/>
    </dgm:pt>
    <dgm:pt modelId="{D75E2A91-1CD4-FC46-A908-A5A220BA6DBF}" type="pres">
      <dgm:prSet presAssocID="{250C190B-C99B-A946-9497-0102C1B3A86F}" presName="ParentText" presStyleLbl="revTx" presStyleIdx="1" presStyleCnt="4" custScaleX="119515" custLinFactNeighborX="9152" custLinFactNeighborY="-59312">
        <dgm:presLayoutVars>
          <dgm:chMax val="0"/>
          <dgm:chPref val="0"/>
          <dgm:bulletEnabled val="1"/>
        </dgm:presLayoutVars>
      </dgm:prSet>
      <dgm:spPr/>
    </dgm:pt>
    <dgm:pt modelId="{1468F0DA-59E7-7945-8E9D-D73FC744FE5F}" type="pres">
      <dgm:prSet presAssocID="{250C190B-C99B-A946-9497-0102C1B3A86F}" presName="Triangle" presStyleLbl="alignNode1" presStyleIdx="3" presStyleCnt="7" custLinFactX="-2448" custLinFactNeighborX="-100000" custLinFactNeighborY="55131"/>
      <dgm:spPr/>
    </dgm:pt>
    <dgm:pt modelId="{00A66E11-B838-2245-9F1D-054A70F97A7D}" type="pres">
      <dgm:prSet presAssocID="{5C1DC8F4-F3B8-7848-972F-D7AC2427590B}" presName="sibTrans" presStyleCnt="0"/>
      <dgm:spPr/>
    </dgm:pt>
    <dgm:pt modelId="{B08CE8BC-301E-364C-B649-56EF280F3757}" type="pres">
      <dgm:prSet presAssocID="{5C1DC8F4-F3B8-7848-972F-D7AC2427590B}" presName="space" presStyleCnt="0"/>
      <dgm:spPr/>
    </dgm:pt>
    <dgm:pt modelId="{C1F5E8EB-A621-7C4B-AD03-91483EF726AC}" type="pres">
      <dgm:prSet presAssocID="{6BAF7B1E-2174-2B43-85AC-AE211B41D211}" presName="composite" presStyleCnt="0"/>
      <dgm:spPr/>
    </dgm:pt>
    <dgm:pt modelId="{B7A1BC8E-BBE6-3A49-B42A-C5A939868945}" type="pres">
      <dgm:prSet presAssocID="{6BAF7B1E-2174-2B43-85AC-AE211B41D211}" presName="LShape" presStyleLbl="alignNode1" presStyleIdx="4" presStyleCnt="7" custScaleX="122706" custLinFactNeighborX="-23194" custLinFactNeighborY="12462"/>
      <dgm:spPr/>
    </dgm:pt>
    <dgm:pt modelId="{0BFE0844-00B7-894E-A85D-2636F295EC46}" type="pres">
      <dgm:prSet presAssocID="{6BAF7B1E-2174-2B43-85AC-AE211B41D211}" presName="ParentText" presStyleLbl="revTx" presStyleIdx="2" presStyleCnt="4" custScaleX="126278" custLinFactNeighborX="7478" custLinFactNeighborY="-55021">
        <dgm:presLayoutVars>
          <dgm:chMax val="0"/>
          <dgm:chPref val="0"/>
          <dgm:bulletEnabled val="1"/>
        </dgm:presLayoutVars>
      </dgm:prSet>
      <dgm:spPr/>
    </dgm:pt>
    <dgm:pt modelId="{25F857A4-EB49-7645-AD93-5D54597CC5D6}" type="pres">
      <dgm:prSet presAssocID="{6BAF7B1E-2174-2B43-85AC-AE211B41D211}" presName="Triangle" presStyleLbl="alignNode1" presStyleIdx="5" presStyleCnt="7" custLinFactNeighborX="-72573" custLinFactNeighborY="88510"/>
      <dgm:spPr/>
    </dgm:pt>
    <dgm:pt modelId="{CD0BCDB3-748D-B742-BD4E-21B9583405D2}" type="pres">
      <dgm:prSet presAssocID="{898DF5F7-B91A-1142-A498-8AEE87AC9BEF}" presName="sibTrans" presStyleCnt="0"/>
      <dgm:spPr/>
    </dgm:pt>
    <dgm:pt modelId="{DB080F12-FD57-A548-9C86-37E0908CCA00}" type="pres">
      <dgm:prSet presAssocID="{898DF5F7-B91A-1142-A498-8AEE87AC9BEF}" presName="space" presStyleCnt="0"/>
      <dgm:spPr/>
    </dgm:pt>
    <dgm:pt modelId="{C112A92C-D7DC-A742-95CC-D871A6172E07}" type="pres">
      <dgm:prSet presAssocID="{6D054BF9-8BAD-854F-835C-A152579DEDCF}" presName="composite" presStyleCnt="0"/>
      <dgm:spPr/>
    </dgm:pt>
    <dgm:pt modelId="{28ED7958-8028-994A-921A-412F72AE5698}" type="pres">
      <dgm:prSet presAssocID="{6D054BF9-8BAD-854F-835C-A152579DEDCF}" presName="LShape" presStyleLbl="alignNode1" presStyleIdx="6" presStyleCnt="7" custScaleX="123463" custLinFactNeighborX="-3877" custLinFactNeighborY="23734"/>
      <dgm:spPr/>
    </dgm:pt>
    <dgm:pt modelId="{B35FC6D7-7902-1741-BCC1-561ABAE60B6F}" type="pres">
      <dgm:prSet presAssocID="{6D054BF9-8BAD-854F-835C-A152579DEDCF}" presName="ParentText" presStyleLbl="revTx" presStyleIdx="3" presStyleCnt="4">
        <dgm:presLayoutVars>
          <dgm:chMax val="0"/>
          <dgm:chPref val="0"/>
          <dgm:bulletEnabled val="1"/>
        </dgm:presLayoutVars>
      </dgm:prSet>
      <dgm:spPr/>
    </dgm:pt>
  </dgm:ptLst>
  <dgm:cxnLst>
    <dgm:cxn modelId="{72624717-B2EC-E743-8EDD-83B3CDE4761A}" type="presOf" srcId="{6BAF7B1E-2174-2B43-85AC-AE211B41D211}" destId="{0BFE0844-00B7-894E-A85D-2636F295EC46}" srcOrd="0" destOrd="0" presId="urn:microsoft.com/office/officeart/2009/3/layout/StepUpProcess"/>
    <dgm:cxn modelId="{F9749F2B-0EB7-EC41-9A65-CA9D3F56FEC3}" srcId="{38E3C9B9-635B-8147-ABF5-6EF72C60235C}" destId="{250C190B-C99B-A946-9497-0102C1B3A86F}" srcOrd="1" destOrd="0" parTransId="{AB94F96D-51C0-6042-AE5D-E2190EF151D1}" sibTransId="{5C1DC8F4-F3B8-7848-972F-D7AC2427590B}"/>
    <dgm:cxn modelId="{B59F6D31-5F85-8A46-A574-0675B71344D2}" type="presOf" srcId="{38E3C9B9-635B-8147-ABF5-6EF72C60235C}" destId="{1A734B33-E8E2-F841-96F3-87D52B0FCE87}" srcOrd="0" destOrd="0" presId="urn:microsoft.com/office/officeart/2009/3/layout/StepUpProcess"/>
    <dgm:cxn modelId="{1511E633-1759-AD4C-A372-CD46F49031A7}" srcId="{38E3C9B9-635B-8147-ABF5-6EF72C60235C}" destId="{6BAF7B1E-2174-2B43-85AC-AE211B41D211}" srcOrd="2" destOrd="0" parTransId="{E93EA096-063E-B343-A47F-F54AADE41350}" sibTransId="{898DF5F7-B91A-1142-A498-8AEE87AC9BEF}"/>
    <dgm:cxn modelId="{68BC8865-252A-344A-9485-ACCF8720F12D}" type="presOf" srcId="{6D054BF9-8BAD-854F-835C-A152579DEDCF}" destId="{B35FC6D7-7902-1741-BCC1-561ABAE60B6F}" srcOrd="0" destOrd="0" presId="urn:microsoft.com/office/officeart/2009/3/layout/StepUpProcess"/>
    <dgm:cxn modelId="{F58B6466-D843-7F48-9BA5-3F13FFD4C717}" srcId="{38E3C9B9-635B-8147-ABF5-6EF72C60235C}" destId="{6D054BF9-8BAD-854F-835C-A152579DEDCF}" srcOrd="3" destOrd="0" parTransId="{32B9FC53-5AC4-1C48-9E81-1F8AD8FE39DF}" sibTransId="{50B2E6E7-2426-6040-95B5-6300C30C162A}"/>
    <dgm:cxn modelId="{1E21EFC8-5001-604A-A229-2183DA2965BA}" srcId="{38E3C9B9-635B-8147-ABF5-6EF72C60235C}" destId="{C67C50A3-FD71-0047-9313-1D0FB6D4E5BF}" srcOrd="0" destOrd="0" parTransId="{7C33216B-BA08-E041-A8AA-0B0452E2AE1D}" sibTransId="{5901E336-5D71-A245-A15A-A71B0E08F004}"/>
    <dgm:cxn modelId="{8E0595D5-9CD3-3E4E-A4E4-BFBE927B89D7}" type="presOf" srcId="{250C190B-C99B-A946-9497-0102C1B3A86F}" destId="{D75E2A91-1CD4-FC46-A908-A5A220BA6DBF}" srcOrd="0" destOrd="0" presId="urn:microsoft.com/office/officeart/2009/3/layout/StepUpProcess"/>
    <dgm:cxn modelId="{D97EF7EB-8340-FF47-A257-8C5A9106BAA7}" type="presOf" srcId="{C67C50A3-FD71-0047-9313-1D0FB6D4E5BF}" destId="{CF660A44-89DA-1E4D-99FC-204A528CA2AF}" srcOrd="0" destOrd="0" presId="urn:microsoft.com/office/officeart/2009/3/layout/StepUpProcess"/>
    <dgm:cxn modelId="{2F19231C-2881-8942-A544-C9AF51F58DD1}" type="presParOf" srcId="{1A734B33-E8E2-F841-96F3-87D52B0FCE87}" destId="{61E1CCDF-12AC-0C48-BC5E-357EF11C28BB}" srcOrd="0" destOrd="0" presId="urn:microsoft.com/office/officeart/2009/3/layout/StepUpProcess"/>
    <dgm:cxn modelId="{E71FA1C4-234D-8549-A20F-F3B03BFE0952}" type="presParOf" srcId="{61E1CCDF-12AC-0C48-BC5E-357EF11C28BB}" destId="{8154B365-20A6-9248-9A1D-E366F0C688C9}" srcOrd="0" destOrd="0" presId="urn:microsoft.com/office/officeart/2009/3/layout/StepUpProcess"/>
    <dgm:cxn modelId="{3D05DC8B-2E46-C143-8623-BDF7ECCD748F}" type="presParOf" srcId="{61E1CCDF-12AC-0C48-BC5E-357EF11C28BB}" destId="{CF660A44-89DA-1E4D-99FC-204A528CA2AF}" srcOrd="1" destOrd="0" presId="urn:microsoft.com/office/officeart/2009/3/layout/StepUpProcess"/>
    <dgm:cxn modelId="{C78D6E33-D2A3-EE45-9590-CBFE89385124}" type="presParOf" srcId="{61E1CCDF-12AC-0C48-BC5E-357EF11C28BB}" destId="{33F8E753-574F-CC48-B202-994D17A31686}" srcOrd="2" destOrd="0" presId="urn:microsoft.com/office/officeart/2009/3/layout/StepUpProcess"/>
    <dgm:cxn modelId="{AD0C1A88-7546-0B47-9207-E455D7F40EF9}" type="presParOf" srcId="{1A734B33-E8E2-F841-96F3-87D52B0FCE87}" destId="{DD2B12D9-FDB7-064F-BA8A-18EEFC03A04F}" srcOrd="1" destOrd="0" presId="urn:microsoft.com/office/officeart/2009/3/layout/StepUpProcess"/>
    <dgm:cxn modelId="{D0A4387E-5008-0241-AA3B-B75E7A8AFEE0}" type="presParOf" srcId="{DD2B12D9-FDB7-064F-BA8A-18EEFC03A04F}" destId="{44F6E8AC-7AC4-AD4B-80BB-A0AD6EE89A4B}" srcOrd="0" destOrd="0" presId="urn:microsoft.com/office/officeart/2009/3/layout/StepUpProcess"/>
    <dgm:cxn modelId="{33D0A922-583B-954C-941D-F8D8756B5046}" type="presParOf" srcId="{1A734B33-E8E2-F841-96F3-87D52B0FCE87}" destId="{3775E253-E40F-1C42-805D-D5E045A974AA}" srcOrd="2" destOrd="0" presId="urn:microsoft.com/office/officeart/2009/3/layout/StepUpProcess"/>
    <dgm:cxn modelId="{B0C6E794-DCB8-EE44-A76B-B9FAA84E5FA1}" type="presParOf" srcId="{3775E253-E40F-1C42-805D-D5E045A974AA}" destId="{5E30A969-D4BD-AA4E-898C-9C5ECA7392F9}" srcOrd="0" destOrd="0" presId="urn:microsoft.com/office/officeart/2009/3/layout/StepUpProcess"/>
    <dgm:cxn modelId="{99C37694-A733-3447-926D-E550CE9CE059}" type="presParOf" srcId="{3775E253-E40F-1C42-805D-D5E045A974AA}" destId="{D75E2A91-1CD4-FC46-A908-A5A220BA6DBF}" srcOrd="1" destOrd="0" presId="urn:microsoft.com/office/officeart/2009/3/layout/StepUpProcess"/>
    <dgm:cxn modelId="{91C45ED0-7954-9448-9BB8-2C6CCC891DB0}" type="presParOf" srcId="{3775E253-E40F-1C42-805D-D5E045A974AA}" destId="{1468F0DA-59E7-7945-8E9D-D73FC744FE5F}" srcOrd="2" destOrd="0" presId="urn:microsoft.com/office/officeart/2009/3/layout/StepUpProcess"/>
    <dgm:cxn modelId="{80B689A7-CCC8-9541-85D8-467036218612}" type="presParOf" srcId="{1A734B33-E8E2-F841-96F3-87D52B0FCE87}" destId="{00A66E11-B838-2245-9F1D-054A70F97A7D}" srcOrd="3" destOrd="0" presId="urn:microsoft.com/office/officeart/2009/3/layout/StepUpProcess"/>
    <dgm:cxn modelId="{BA065503-0A9D-B641-896D-0D1CDAC0CF48}" type="presParOf" srcId="{00A66E11-B838-2245-9F1D-054A70F97A7D}" destId="{B08CE8BC-301E-364C-B649-56EF280F3757}" srcOrd="0" destOrd="0" presId="urn:microsoft.com/office/officeart/2009/3/layout/StepUpProcess"/>
    <dgm:cxn modelId="{FF696112-85A0-0949-9FED-6EEA38CC9FB4}" type="presParOf" srcId="{1A734B33-E8E2-F841-96F3-87D52B0FCE87}" destId="{C1F5E8EB-A621-7C4B-AD03-91483EF726AC}" srcOrd="4" destOrd="0" presId="urn:microsoft.com/office/officeart/2009/3/layout/StepUpProcess"/>
    <dgm:cxn modelId="{AF6BE73A-4843-164A-B9E0-8940992691B4}" type="presParOf" srcId="{C1F5E8EB-A621-7C4B-AD03-91483EF726AC}" destId="{B7A1BC8E-BBE6-3A49-B42A-C5A939868945}" srcOrd="0" destOrd="0" presId="urn:microsoft.com/office/officeart/2009/3/layout/StepUpProcess"/>
    <dgm:cxn modelId="{C8B81EC4-C824-C144-AAEC-9F48DF4D9D88}" type="presParOf" srcId="{C1F5E8EB-A621-7C4B-AD03-91483EF726AC}" destId="{0BFE0844-00B7-894E-A85D-2636F295EC46}" srcOrd="1" destOrd="0" presId="urn:microsoft.com/office/officeart/2009/3/layout/StepUpProcess"/>
    <dgm:cxn modelId="{10EBF735-8F96-EB49-9A19-B60FC30100B7}" type="presParOf" srcId="{C1F5E8EB-A621-7C4B-AD03-91483EF726AC}" destId="{25F857A4-EB49-7645-AD93-5D54597CC5D6}" srcOrd="2" destOrd="0" presId="urn:microsoft.com/office/officeart/2009/3/layout/StepUpProcess"/>
    <dgm:cxn modelId="{EA96089B-2B2C-4E4D-9BF4-DC05FAD31741}" type="presParOf" srcId="{1A734B33-E8E2-F841-96F3-87D52B0FCE87}" destId="{CD0BCDB3-748D-B742-BD4E-21B9583405D2}" srcOrd="5" destOrd="0" presId="urn:microsoft.com/office/officeart/2009/3/layout/StepUpProcess"/>
    <dgm:cxn modelId="{F3D9E2DB-A598-9946-9353-016CE74F2946}" type="presParOf" srcId="{CD0BCDB3-748D-B742-BD4E-21B9583405D2}" destId="{DB080F12-FD57-A548-9C86-37E0908CCA00}" srcOrd="0" destOrd="0" presId="urn:microsoft.com/office/officeart/2009/3/layout/StepUpProcess"/>
    <dgm:cxn modelId="{18D80FA7-433C-BA40-9F87-9ABA7AE91F3E}" type="presParOf" srcId="{1A734B33-E8E2-F841-96F3-87D52B0FCE87}" destId="{C112A92C-D7DC-A742-95CC-D871A6172E07}" srcOrd="6" destOrd="0" presId="urn:microsoft.com/office/officeart/2009/3/layout/StepUpProcess"/>
    <dgm:cxn modelId="{AEBB47F7-3B5E-F74D-A325-3F4CB46917BE}" type="presParOf" srcId="{C112A92C-D7DC-A742-95CC-D871A6172E07}" destId="{28ED7958-8028-994A-921A-412F72AE5698}" srcOrd="0" destOrd="0" presId="urn:microsoft.com/office/officeart/2009/3/layout/StepUpProcess"/>
    <dgm:cxn modelId="{924334C0-E26D-2F43-BAB3-927C8426C042}" type="presParOf" srcId="{C112A92C-D7DC-A742-95CC-D871A6172E07}" destId="{B35FC6D7-7902-1741-BCC1-561ABAE60B6F}" srcOrd="1" destOrd="0" presId="urn:microsoft.com/office/officeart/2009/3/layout/StepUpProcess"/>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4B365-20A6-9248-9A1D-E366F0C688C9}">
      <dsp:nvSpPr>
        <dsp:cNvPr id="0" name=""/>
        <dsp:cNvSpPr/>
      </dsp:nvSpPr>
      <dsp:spPr>
        <a:xfrm rot="5400000">
          <a:off x="522231" y="1369269"/>
          <a:ext cx="1300455" cy="2163927"/>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F660A44-89DA-1E4D-99FC-204A528CA2AF}">
      <dsp:nvSpPr>
        <dsp:cNvPr id="0" name=""/>
        <dsp:cNvSpPr/>
      </dsp:nvSpPr>
      <dsp:spPr>
        <a:xfrm>
          <a:off x="403445" y="1205556"/>
          <a:ext cx="1953606"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solidFill>
              <a:srgbClr val="C00000"/>
            </a:solidFill>
          </a:endParaRPr>
        </a:p>
      </dsp:txBody>
      <dsp:txXfrm>
        <a:off x="403445" y="1205556"/>
        <a:ext cx="1953606" cy="1712450"/>
      </dsp:txXfrm>
    </dsp:sp>
    <dsp:sp modelId="{33F8E753-574F-CC48-B202-994D17A31686}">
      <dsp:nvSpPr>
        <dsp:cNvPr id="0" name=""/>
        <dsp:cNvSpPr/>
      </dsp:nvSpPr>
      <dsp:spPr>
        <a:xfrm>
          <a:off x="1853472" y="1319345"/>
          <a:ext cx="368604" cy="368604"/>
        </a:xfrm>
        <a:prstGeom prst="triangle">
          <a:avLst>
            <a:gd name="adj" fmla="val 100000"/>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E30A969-D4BD-AA4E-898C-9C5ECA7392F9}">
      <dsp:nvSpPr>
        <dsp:cNvPr id="0" name=""/>
        <dsp:cNvSpPr/>
      </dsp:nvSpPr>
      <dsp:spPr>
        <a:xfrm rot="5400000">
          <a:off x="2770748" y="850149"/>
          <a:ext cx="1300455" cy="2163927"/>
        </a:xfrm>
        <a:prstGeom prst="corner">
          <a:avLst>
            <a:gd name="adj1" fmla="val 16120"/>
            <a:gd name="adj2" fmla="val 16110"/>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75E2A91-1CD4-FC46-A908-A5A220BA6DBF}">
      <dsp:nvSpPr>
        <dsp:cNvPr id="0" name=""/>
        <dsp:cNvSpPr/>
      </dsp:nvSpPr>
      <dsp:spPr>
        <a:xfrm>
          <a:off x="2919143" y="383942"/>
          <a:ext cx="2334852"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p>
      </dsp:txBody>
      <dsp:txXfrm>
        <a:off x="2919143" y="383942"/>
        <a:ext cx="2334852" cy="1712450"/>
      </dsp:txXfrm>
    </dsp:sp>
    <dsp:sp modelId="{1468F0DA-59E7-7945-8E9D-D73FC744FE5F}">
      <dsp:nvSpPr>
        <dsp:cNvPr id="0" name=""/>
        <dsp:cNvSpPr/>
      </dsp:nvSpPr>
      <dsp:spPr>
        <a:xfrm>
          <a:off x="4138345" y="796988"/>
          <a:ext cx="368604" cy="368604"/>
        </a:xfrm>
        <a:prstGeom prst="triangle">
          <a:avLst>
            <a:gd name="adj" fmla="val 10000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A1BC8E-BBE6-3A49-B42A-C5A939868945}">
      <dsp:nvSpPr>
        <dsp:cNvPr id="0" name=""/>
        <dsp:cNvSpPr/>
      </dsp:nvSpPr>
      <dsp:spPr>
        <a:xfrm rot="5400000">
          <a:off x="5283415" y="77672"/>
          <a:ext cx="1300455" cy="2655269"/>
        </a:xfrm>
        <a:prstGeom prst="corner">
          <a:avLst>
            <a:gd name="adj1" fmla="val 16120"/>
            <a:gd name="adj2" fmla="val 16110"/>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FE0844-00B7-894E-A85D-2636F295EC46}">
      <dsp:nvSpPr>
        <dsp:cNvPr id="0" name=""/>
        <dsp:cNvSpPr/>
      </dsp:nvSpPr>
      <dsp:spPr>
        <a:xfrm>
          <a:off x="5457645" y="0"/>
          <a:ext cx="2466974"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p>
      </dsp:txBody>
      <dsp:txXfrm>
        <a:off x="5457645" y="0"/>
        <a:ext cx="2466974" cy="1712450"/>
      </dsp:txXfrm>
    </dsp:sp>
    <dsp:sp modelId="{25F857A4-EB49-7645-AD93-5D54597CC5D6}">
      <dsp:nvSpPr>
        <dsp:cNvPr id="0" name=""/>
        <dsp:cNvSpPr/>
      </dsp:nvSpPr>
      <dsp:spPr>
        <a:xfrm>
          <a:off x="6885732" y="328222"/>
          <a:ext cx="368604" cy="368604"/>
        </a:xfrm>
        <a:prstGeom prst="triangle">
          <a:avLst>
            <a:gd name="adj" fmla="val 100000"/>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ED7958-8028-994A-921A-412F72AE5698}">
      <dsp:nvSpPr>
        <dsp:cNvPr id="0" name=""/>
        <dsp:cNvSpPr/>
      </dsp:nvSpPr>
      <dsp:spPr>
        <a:xfrm rot="5400000">
          <a:off x="8101208" y="-375733"/>
          <a:ext cx="1300455" cy="2671650"/>
        </a:xfrm>
        <a:prstGeom prst="corner">
          <a:avLst>
            <a:gd name="adj1" fmla="val 16120"/>
            <a:gd name="adj2" fmla="val 1611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35FC6D7-7902-1741-BCC1-561ABAE60B6F}">
      <dsp:nvSpPr>
        <dsp:cNvPr id="0" name=""/>
        <dsp:cNvSpPr/>
      </dsp:nvSpPr>
      <dsp:spPr>
        <a:xfrm>
          <a:off x="7968025" y="216026"/>
          <a:ext cx="1953606" cy="171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GB" sz="6500" kern="1200"/>
        </a:p>
      </dsp:txBody>
      <dsp:txXfrm>
        <a:off x="7968025" y="216026"/>
        <a:ext cx="1953606" cy="17124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bL"/>
          <dgm:param type="flowDir" val="row"/>
        </dgm:alg>
      </dgm:if>
      <dgm:else name="Name2">
        <dgm:alg type="snake">
          <dgm:param type="bkpt" val="fixed"/>
          <dgm:param type="bkPtFixedVal" val="1"/>
          <dgm:param type="off" val="off"/>
          <dgm:param type="grDir" val="bR"/>
          <dgm:param type="flowDir" val="row"/>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type="corner" r:blip="" rot="90">
                <dgm:adjLst>
                  <dgm:adj idx="1" val="0.1612"/>
                  <dgm:adj idx="2" val="0.1611"/>
                </dgm:adjLst>
              </dgm:shape>
            </dgm:if>
            <dgm:else name="Name8">
              <dgm:shape xmlns:r="http://schemas.openxmlformats.org/officeDocument/2006/relationships" type="corner" r:blip="" rot="180">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type="triangle" r:blip="" rot="90">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14:cpLocks xmlns:a14="http://schemas.microsoft.com/office/drawing/2010/main"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9F46D-45D1-8A4B-955A-C2BE78CB3CCD}" type="datetimeFigureOut">
              <a:rPr lang="en-US" smtClean="0"/>
            </a:fld>
            <a:endParaRPr lang="en-US"/>
          </a:p>
        </p:txBody>
      </p:sp>
      <p:sp>
        <p:nvSpPr>
          <p:cNvPr id="4" name="Slide Image Placeholder 3"/>
          <p:cNvSpPr>
            <a14:cpLocks xmlns:a14="http://schemas.microsoft.com/office/drawing/2010/main"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14:cpLocks xmlns:a14="http://schemas.microsoft.com/office/drawing/2010/main"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6" name="Footer Placeholder 5"/>
          <p:cNvSpPr>
            <a14:cpLocks xmlns:a14="http://schemas.microsoft.com/office/drawing/2010/main"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14:cpLocks xmlns:a14="http://schemas.microsoft.com/office/drawing/2010/main"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793DB-04B9-824E-B18C-3CCC55D69BF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14:cpLocks xmlns:a14="http://schemas.microsoft.com/office/drawing/2010/main" noGrp="1" noRot="1" noChangeAspect="1"/>
          </p:cNvSpPr>
          <p:nvPr>
            <p:ph type="sldImg"/>
          </p:nvPr>
        </p:nvSpPr>
        <p:spPr/>
      </p:sp>
      <p:sp>
        <p:nvSpPr>
          <p:cNvPr id="3" name="Notes Placeholder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G</a:t>
            </a:r>
            <a:r>
              <a:rPr lang="en-US" altLang="zh-CN"/>
              <a:t>ood</a:t>
            </a:r>
            <a:r>
              <a:rPr lang="zh-CN" altLang="en-US"/>
              <a:t> </a:t>
            </a:r>
            <a:r>
              <a:rPr lang="en-US" altLang="zh-CN"/>
              <a:t>afternoon,</a:t>
            </a:r>
            <a:r>
              <a:rPr lang="zh-CN" altLang="en-US"/>
              <a:t> </a:t>
            </a:r>
            <a:r>
              <a:rPr lang="en-US" altLang="zh-CN"/>
              <a:t>everyone!</a:t>
            </a:r>
            <a:r>
              <a:rPr lang="zh-CN" altLang="en-US"/>
              <a:t> </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This is Xinning Zeng from PandaX,</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and I am a</a:t>
            </a:r>
            <a:r>
              <a:rPr lang="zh-CN" altLang="en-US"/>
              <a:t> </a:t>
            </a:r>
            <a:r>
              <a:rPr lang="en-US" altLang="zh-CN"/>
              <a:t>PHD student</a:t>
            </a:r>
            <a:r>
              <a:rPr lang="en-US"/>
              <a:t> from Shanghai Jiao Tong University. </a:t>
            </a:r>
            <a:endParaRPr lang="en-US"/>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i="0">
              <a:solidFill>
                <a:srgbClr val="060607"/>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a:solidFill>
                  <a:srgbClr val="060607"/>
                </a:solidFill>
                <a:effectLst/>
                <a:latin typeface="-apple-system"/>
              </a:rPr>
              <a:t>Today, I’m very honored to be here to give  a presentation about</a:t>
            </a:r>
            <a:r>
              <a:rPr lang="zh-CN" altLang="en-US" b="0" i="0">
                <a:solidFill>
                  <a:srgbClr val="060607"/>
                </a:solidFill>
                <a:effectLst/>
                <a:latin typeface="-apple-system"/>
              </a:rPr>
              <a:t> </a:t>
            </a:r>
            <a:r>
              <a:rPr lang="en-US" altLang="zh-CN" b="0" i="0">
                <a:solidFill>
                  <a:srgbClr val="060607"/>
                </a:solidFill>
                <a:effectLst/>
                <a:latin typeface="-apple-system"/>
              </a:rPr>
              <a:t>the</a:t>
            </a:r>
            <a:r>
              <a:rPr lang="zh-CN" altLang="en-US" b="0" i="0">
                <a:solidFill>
                  <a:srgbClr val="060607"/>
                </a:solidFill>
                <a:effectLst/>
                <a:latin typeface="-apple-system"/>
              </a:rPr>
              <a:t> </a:t>
            </a:r>
            <a:r>
              <a:rPr lang="en-US" altLang="zh-CN" b="0" i="0">
                <a:solidFill>
                  <a:srgbClr val="060607"/>
                </a:solidFill>
                <a:effectLst/>
                <a:latin typeface="-apple-system"/>
              </a:rPr>
              <a:t>physics</a:t>
            </a:r>
            <a:r>
              <a:rPr lang="zh-CN" altLang="en-US" b="0" i="0">
                <a:solidFill>
                  <a:srgbClr val="060607"/>
                </a:solidFill>
                <a:effectLst/>
                <a:latin typeface="-apple-system"/>
              </a:rPr>
              <a:t> </a:t>
            </a:r>
            <a:r>
              <a:rPr lang="en-US" altLang="zh-CN" b="0" i="0">
                <a:solidFill>
                  <a:srgbClr val="060607"/>
                </a:solidFill>
                <a:effectLst/>
                <a:latin typeface="-apple-system"/>
              </a:rPr>
              <a:t>research</a:t>
            </a:r>
            <a:r>
              <a:rPr lang="zh-CN" altLang="en-US" b="0" i="0">
                <a:solidFill>
                  <a:srgbClr val="060607"/>
                </a:solidFill>
                <a:effectLst/>
                <a:latin typeface="-apple-system"/>
              </a:rPr>
              <a:t> </a:t>
            </a:r>
            <a:r>
              <a:rPr lang="en-US" altLang="zh-CN" b="0" i="0">
                <a:solidFill>
                  <a:srgbClr val="060607"/>
                </a:solidFill>
                <a:effectLst/>
                <a:latin typeface="-apple-system"/>
              </a:rPr>
              <a:t>with</a:t>
            </a:r>
            <a:r>
              <a:rPr lang="zh-CN" altLang="en-US" b="0" i="0">
                <a:solidFill>
                  <a:srgbClr val="060607"/>
                </a:solidFill>
                <a:effectLst/>
                <a:latin typeface="-apple-system"/>
              </a:rPr>
              <a:t> </a:t>
            </a:r>
            <a:r>
              <a:rPr lang="en-US" altLang="zh-CN" b="0" i="0">
                <a:solidFill>
                  <a:srgbClr val="060607"/>
                </a:solidFill>
                <a:effectLst/>
                <a:latin typeface="-apple-system"/>
              </a:rPr>
              <a:t>PandaX-4T electron recoil data.</a:t>
            </a:r>
            <a:endParaRPr lang="zh-CN" altLang="zh-CN" sz="1200" kern="1200">
              <a:solidFill>
                <a:schemeClr val="tx1"/>
              </a:solidFill>
              <a:effectLst/>
              <a:latin typeface="+mn-lt"/>
              <a:ea typeface="+mn-ea"/>
              <a:cs typeface="+mn-cs"/>
            </a:endParaRPr>
          </a:p>
        </p:txBody>
      </p:sp>
      <p:sp>
        <p:nvSpPr>
          <p:cNvPr id="4" name="Slide Number Placeholder 3"/>
          <p:cNvSpPr>
            <a14:cpLocks xmlns:a14="http://schemas.microsoft.com/office/drawing/2010/main" noGrp="1"/>
          </p:cNvSpPr>
          <p:nvPr>
            <p:ph type="sldNum" sz="quarter" idx="5"/>
          </p:nvPr>
        </p:nvSpPr>
        <p:spPr/>
        <p:txBody>
          <a:bodyPr/>
          <a:lstStyle/>
          <a:p>
            <a:fld id="{52FCF528-A323-A940-B644-C6E4B39066E2}"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14:cpLocks xmlns:a14="http://schemas.microsoft.com/office/drawing/2010/main" noGrp="1" noRot="1" noChangeAspect="1"/>
          </p:cNvSpPr>
          <p:nvPr>
            <p:ph type="sldImg"/>
          </p:nvPr>
        </p:nvSpPr>
        <p:spPr/>
      </p:sp>
      <p:sp>
        <p:nvSpPr>
          <p:cNvPr id="3" name="Notes Placeholder 2"/>
          <p:cNvSpPr>
            <a14:cpLocks xmlns:a14="http://schemas.microsoft.com/office/drawing/2010/main" noGrp="1"/>
          </p:cNvSpPr>
          <p:nvPr>
            <p:ph type="body" idx="1"/>
          </p:nvPr>
        </p:nvSpPr>
        <p:spPr/>
        <p:txBody>
          <a:bodyPr/>
          <a:lstStyle/>
          <a:p>
            <a:r>
              <a:rPr lang="en-US"/>
              <a:t>Pb-214 originates from the Rn-222 decay chain, dissolving in liquid xenon and proving difficult to eliminate.</a:t>
            </a:r>
            <a:endParaRPr lang="en-US"/>
          </a:p>
          <a:p>
            <a:endParaRPr lang="en-US"/>
          </a:p>
          <a:p>
            <a:r>
              <a:rPr lang="en-US"/>
              <a:t>After a series of corrections, particularly an additional one to eliminate the vertical dependence between S1 and drift time, </a:t>
            </a:r>
            <a:endParaRPr lang="en-US"/>
          </a:p>
          <a:p>
            <a:r>
              <a:rPr lang="en-US"/>
              <a:t>the alphas from Rn-222 and Po-218 can be seprated, and the activity of Rn can be precisely estimated.</a:t>
            </a:r>
            <a:endParaRPr lang="en-US"/>
          </a:p>
          <a:p>
            <a:endParaRPr lang="en-US"/>
          </a:p>
          <a:p>
            <a:r>
              <a:rPr lang="en-US" dirty="0">
                <a:solidFill>
                  <a:schemeClr val="tx1">
                    <a:lumMod val="95000"/>
                    <a:lumOff val="5000"/>
                  </a:schemeClr>
                </a:solidFill>
                <a:cs typeface="Arial" charset="0"/>
              </a:rPr>
              <a:t>Run1 Rn level is slightly higher than run0, likely due to the replacement of the </a:t>
            </a:r>
            <a:r>
              <a:rPr lang="en-GB" b="0" i="0" u="none" strike="noStrike" dirty="0">
                <a:solidFill>
                  <a:schemeClr val="tx1">
                    <a:lumMod val="95000"/>
                    <a:lumOff val="5000"/>
                  </a:schemeClr>
                </a:solidFill>
                <a:effectLst/>
              </a:rPr>
              <a:t>diaphragms of the circulation pump.</a:t>
            </a:r>
            <a:endParaRPr lang="en-US"/>
          </a:p>
          <a:p>
            <a:endParaRPr lang="en-US"/>
          </a:p>
          <a:p>
            <a:r>
              <a:rPr lang="en-US"/>
              <a:t>However, due to daughter nucleus depletion, Rn-222 activity cannot directly represent Pb-214 activity.</a:t>
            </a:r>
            <a:endParaRPr lang="en-US"/>
          </a:p>
          <a:p>
            <a:endParaRPr lang="en-US"/>
          </a:p>
          <a:p>
            <a:r>
              <a:rPr lang="en-US"/>
              <a:t>This depletion effect is associated with the movement of charged daughter ions.</a:t>
            </a:r>
            <a:endParaRPr lang="en-US"/>
          </a:p>
          <a:p>
            <a:endParaRPr lang="en-US"/>
          </a:p>
          <a:p>
            <a:r>
              <a:rPr lang="en-US"/>
              <a:t>Therefore, we use Rn-222 as input and fit the exact activity using the 200 keV - 1 MeV energy spectrum.</a:t>
            </a:r>
            <a:endParaRPr lang="en-US"/>
          </a:p>
        </p:txBody>
      </p:sp>
      <p:sp>
        <p:nvSpPr>
          <p:cNvPr id="4" name="Slide Number Placeholder 3"/>
          <p:cNvSpPr>
            <a14:cpLocks xmlns:a14="http://schemas.microsoft.com/office/drawing/2010/main" noGrp="1"/>
          </p:cNvSpPr>
          <p:nvPr>
            <p:ph type="sldNum" sz="quarter" idx="5"/>
          </p:nvPr>
        </p:nvSpPr>
        <p:spPr/>
        <p:txBody>
          <a:bodyPr/>
          <a:lstStyle/>
          <a:p>
            <a:fld id="{840793DB-04B9-824E-B18C-3CCC55D69BF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All other backgrounds were independently estimated, with results presented in the table.</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We performed a combined fit for Run0 and Run1 in the 1D energy space using the maximum likelihood method.</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The fit results indicate no significant excess, aligning with our background model</a:t>
            </a:r>
            <a:r>
              <a:rPr lang="zh-CN" altLang="en-US"/>
              <a:t> </a:t>
            </a:r>
            <a:r>
              <a:rPr lang="en-US" altLang="zh-CN"/>
              <a:t>with a p-value of 0.16;</a:t>
            </a: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In addition to the previously mentioned axio-electric effect, another detection channel, the inverse Primakoff effect via the g-a-gamma-gamma interaction, is also considered.</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In this process, an axion interacts with an atom's entire electromagnetic field, converting into a gamma that deposits energy in the detector.</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We utilize these two detection channels to independently test g-a-e and g-a-gamma-gamma.</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The figure here presents the model-independent limits.</a:t>
            </a: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We've also explored light dark matter signals from axion-like particles (ALPs), dark photons, and Fermionic dark matter - neutrino conversions.</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Given these signals' mono-energetic or quasi-mono-energetic nature, we conducted a mass scan.</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The results show a 1.9-sigma local significance excess at 3 - 5 keV, </a:t>
            </a:r>
            <a:r>
              <a:rPr lang="en-GB" b="0" i="0" u="none" strike="noStrike">
                <a:solidFill>
                  <a:srgbClr val="FFFFFF"/>
                </a:solidFill>
                <a:effectLst/>
                <a:latin typeface="-apple-system"/>
              </a:rPr>
              <a:t>Which is more likely </a:t>
            </a:r>
            <a:r>
              <a:rPr lang="en-GB" b="0" i="0" u="none" strike="noStrike">
                <a:solidFill>
                  <a:srgbClr val="060607"/>
                </a:solidFill>
                <a:effectLst/>
                <a:latin typeface="-apple-system"/>
              </a:rPr>
              <a:t>attributable to local fluctuations</a:t>
            </a:r>
            <a:r>
              <a:rPr lang="en-US" altLang="zh-CN"/>
              <a:t>.</a:t>
            </a: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We've also explored light dark matter signals from axion-like particles (ALPs), dark photons, and Fermionic dark matter - neutrino conversions.</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Given these signals' mono-energetic or quasi-mono-energetic nature, we conducted a mass scan.</a:t>
            </a: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The results show a 1.9-sigma local significance excess at 3 - 5 keV, </a:t>
            </a:r>
            <a:r>
              <a:rPr lang="en-GB" b="0" i="0" u="none" strike="noStrike">
                <a:solidFill>
                  <a:srgbClr val="FFFFFF"/>
                </a:solidFill>
                <a:effectLst/>
                <a:latin typeface="-apple-system"/>
              </a:rPr>
              <a:t>Which is more likely </a:t>
            </a:r>
            <a:r>
              <a:rPr lang="en-GB" b="0" i="0" u="none" strike="noStrike">
                <a:solidFill>
                  <a:srgbClr val="060607"/>
                </a:solidFill>
                <a:effectLst/>
                <a:latin typeface="-apple-system"/>
              </a:rPr>
              <a:t>attributable to local fluctuations</a:t>
            </a:r>
            <a:r>
              <a:rPr lang="en-US" altLang="zh-CN"/>
              <a:t>.</a:t>
            </a:r>
            <a:endParaRPr lang="en-US" altLang="zh-CN"/>
          </a:p>
        </p:txBody>
      </p:sp>
      <p:sp>
        <p:nvSpPr>
          <p:cNvPr id="4" name="灯片编号占位符 3"/>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base" latinLnBrk="0" hangingPunct="1">
              <a:lnSpc>
                <a:spcPts val="1800"/>
              </a:lnSpc>
              <a:spcBef>
                <a:spcPts val="0"/>
              </a:spcBef>
              <a:spcAft>
                <a:spcPts val="0"/>
              </a:spcAft>
              <a:buClrTx/>
              <a:buSzTx/>
              <a:buFontTx/>
              <a:buNone/>
              <a:defRPr/>
            </a:pPr>
            <a:r>
              <a:rPr lang="en-US" altLang="zh-CN" b="0" i="0" dirty="0">
                <a:solidFill>
                  <a:srgbClr val="060607"/>
                </a:solidFill>
                <a:effectLst/>
                <a:latin typeface="-apple-system"/>
              </a:rPr>
              <a:t>The is brief introduction about </a:t>
            </a:r>
            <a:r>
              <a:rPr lang="en-US" altLang="zh-CN" b="0" i="0" dirty="0" err="1">
                <a:solidFill>
                  <a:srgbClr val="060607"/>
                </a:solidFill>
                <a:effectLst/>
                <a:latin typeface="-apple-system"/>
              </a:rPr>
              <a:t>PandaX</a:t>
            </a:r>
            <a:r>
              <a:rPr lang="en-US" altLang="zh-CN" b="0" i="0" dirty="0">
                <a:solidFill>
                  <a:srgbClr val="060607"/>
                </a:solidFill>
                <a:effectLst/>
                <a:latin typeface="-apple-system"/>
              </a:rPr>
              <a:t>, we located in China Jinping Underground </a:t>
            </a:r>
            <a:r>
              <a:rPr lang="en-US" altLang="zh-CN" b="0" i="0" dirty="0" err="1">
                <a:solidFill>
                  <a:srgbClr val="060607"/>
                </a:solidFill>
                <a:effectLst/>
                <a:latin typeface="-apple-system"/>
              </a:rPr>
              <a:t>Labratory</a:t>
            </a:r>
            <a:r>
              <a:rPr lang="en-US" altLang="zh-CN" b="0" i="0" dirty="0">
                <a:solidFill>
                  <a:srgbClr val="060607"/>
                </a:solidFill>
                <a:effectLst/>
                <a:latin typeface="-apple-system"/>
              </a:rPr>
              <a:t> and the detector is taking data now.</a:t>
            </a:r>
            <a:endParaRPr lang="en-US" altLang="zh-CN" b="0" i="0" dirty="0">
              <a:solidFill>
                <a:srgbClr val="060607"/>
              </a:solidFill>
              <a:effectLst/>
              <a:latin typeface="-apple-system"/>
            </a:endParaRPr>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for these light DM particle , it can be boosted by the cosmic ray  </a:t>
            </a:r>
            <a:r>
              <a:rPr lang="zh-CN" altLang="en-US" dirty="0"/>
              <a:t>、</a:t>
            </a:r>
            <a:r>
              <a:rPr lang="en-US" altLang="zh-CN" dirty="0"/>
              <a:t>the sun and other mechanism. For lighter DM like 10keV to 10MeV, for these DM , Dark matter </a:t>
            </a:r>
            <a:r>
              <a:rPr lang="zh-CN" altLang="en-US" sz="1200" dirty="0">
                <a:solidFill>
                  <a:schemeClr val="bg2">
                    <a:lumMod val="50000"/>
                  </a:schemeClr>
                </a:solidFill>
              </a:rPr>
              <a:t>scattering off free electrons in the Sun generates a new (</a:t>
            </a:r>
            <a:r>
              <a:rPr lang="zh-CN" altLang="en-US" sz="1400" b="1" dirty="0">
                <a:solidFill>
                  <a:schemeClr val="bg2">
                    <a:lumMod val="50000"/>
                  </a:schemeClr>
                </a:solidFill>
              </a:rPr>
              <a:t>more energetic</a:t>
            </a:r>
            <a:r>
              <a:rPr lang="zh-CN" altLang="en-US" sz="1200" dirty="0">
                <a:solidFill>
                  <a:schemeClr val="bg2">
                    <a:lumMod val="50000"/>
                  </a:schemeClr>
                </a:solidFill>
              </a:rPr>
              <a:t>) component of the flux impinging on the Earth </a:t>
            </a:r>
            <a:r>
              <a:rPr lang="en-US" altLang="zh-CN" sz="1200" dirty="0">
                <a:solidFill>
                  <a:schemeClr val="bg2">
                    <a:lumMod val="50000"/>
                  </a:schemeClr>
                </a:solidFill>
              </a:rPr>
              <a:t>and hit the Xenon target.  The energy deposition can exceed PandaX-4T threshold.(1kV)</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algn="l" fontAlgn="base"/>
            <a:r>
              <a:rPr lang="en-GB" b="0" i="0" u="none" strike="noStrike">
                <a:solidFill>
                  <a:srgbClr val="060607"/>
                </a:solidFill>
                <a:effectLst/>
                <a:latin typeface="-apple-system"/>
              </a:rPr>
              <a:t>Compared to the Run0-only analysis, numerous updates have been implemented in the combined analysis of Run0 and Run1.</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For instance, in terms of low-level processes, the PMT-gain calibration has transitioned from LED calibration to self-calibration due to PMT degradation. </a:t>
            </a:r>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As evident from the results, the self-calibration method evolve</a:t>
            </a:r>
            <a:r>
              <a:rPr lang="en-US" b="0" i="0" u="none" strike="noStrike">
                <a:solidFill>
                  <a:srgbClr val="060607"/>
                </a:solidFill>
                <a:effectLst/>
                <a:latin typeface="-apple-system"/>
              </a:rPr>
              <a:t>s smooothly, </a:t>
            </a:r>
            <a:r>
              <a:rPr lang="en-GB" b="0" i="0" u="none" strike="noStrike">
                <a:solidFill>
                  <a:srgbClr val="060607"/>
                </a:solidFill>
                <a:effectLst/>
                <a:latin typeface="-apple-system"/>
              </a:rPr>
              <a:t>compared to the weekly LED calibration.</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Additionally, we identified certain temporal instabilities in the signal yield and utilized mono-energetic peaks to correct these temporal variations.</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Furthermore, improvements have been made to the event building and quality selection processes.</a:t>
            </a:r>
            <a:endParaRPr lang="en-GB" b="0" i="0" u="none" strike="noStrike">
              <a:solidFill>
                <a:srgbClr val="060607"/>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uncertainties from HPGe is large, side band can help to reduce. [a figure to show???]</a:t>
            </a: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Briefly introduction of the process of DM accelerated in the sun. </a:t>
            </a:r>
            <a:r>
              <a:rPr lang="en-US" altLang="zh-CN" sz="1200" kern="1200" dirty="0">
                <a:solidFill>
                  <a:schemeClr val="tx1"/>
                </a:solidFill>
                <a:effectLst/>
                <a:latin typeface="+mn-lt"/>
                <a:ea typeface="+mn-ea"/>
                <a:cs typeface="+mn-cs"/>
              </a:rPr>
              <a:t>The thermal plasma inside the Sun is composed of electrons and ions</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lumMod val="50000"/>
                    <a:lumOff val="50000"/>
                  </a:schemeClr>
                </a:solidFill>
              </a:rPr>
              <a:t> Assume the temperature and electron density distributions are isotropic.  </a:t>
            </a:r>
            <a:endParaRPr lang="en-US" altLang="zh-CN"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lumMod val="50000"/>
                    <a:lumOff val="50000"/>
                  </a:schemeClr>
                </a:solidFill>
              </a:rPr>
              <a:t>Now just consider the DM interacts with electrons. DM could be accelerated by the electrons inside the sun.</a:t>
            </a:r>
            <a:endParaRPr lang="en-US" altLang="zh-CN"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energetic energy  could reach to 5 keV, above the 1keV can meet pandaX-4T threshold and have large flux.  For 0.025MeV  when hits </a:t>
            </a:r>
            <a:r>
              <a:rPr lang="en-US" altLang="zh-CN" dirty="0" err="1"/>
              <a:t>Xe</a:t>
            </a:r>
            <a:r>
              <a:rPr lang="en-US" altLang="zh-CN" dirty="0"/>
              <a:t>, it can obtain a little kinetic energy,, but the number density is more. So in the low energy ,the flux is large then others.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algn="l"/>
            <a:r>
              <a:rPr lang="en-US" altLang="zh-CN"/>
              <a:t>In addition to the dark matter and dark matter related analysis, the PandaX-4T detector can actually do a lot of other physics. For example, double beta decays. Here, I'll use Xe-124 as an example, because this is my own work. I'll give you a brief introduction on measuring the half-life of the two-neutrino double electron capture(2</a:t>
            </a:r>
            <a:r>
              <a:rPr lang="zh-CN" altLang="en-US"/>
              <a:t>𝝊</a:t>
            </a:r>
            <a:r>
              <a:rPr lang="en-US" altLang="zh-CN"/>
              <a:t>DEC) of Xe-124 using pandax-4t.</a:t>
            </a:r>
            <a:endParaRPr lang="en-US" altLang="zh-CN"/>
          </a:p>
          <a:p>
            <a:pPr algn="l"/>
            <a:endParaRPr lang="en-US" altLang="zh-CN"/>
          </a:p>
          <a:p>
            <a:pPr algn="l"/>
            <a:r>
              <a:rPr lang="en-US" altLang="zh-CN"/>
              <a:t>This process is allowed by the Standard Model, and signal is featured by the two blue peaks in the spectrum, between 25 to 75 keV, which is our ROI. </a:t>
            </a:r>
            <a:endParaRPr lang="en-US" altLang="zh-CN"/>
          </a:p>
          <a:p>
            <a:pPr algn="l"/>
            <a:r>
              <a:rPr lang="en-US" altLang="zh-CN"/>
              <a:t>The biggest challenge in this analysis is the Iodine-125 background, which are the purple peaks near here. The concentration of Iodine-125 in the detector can change over time. So, we developed a time-dependent background model and performed a two-dimensional likelihood fit in energy and time.</a:t>
            </a:r>
            <a:endParaRPr lang="en-US" altLang="zh-CN"/>
          </a:p>
          <a:p>
            <a:pPr algn="l"/>
            <a:r>
              <a:rPr lang="en-US" altLang="zh-CN"/>
              <a:t>With the estimation of background in this region, the final fit results are shown here, with projection on energy and time axes. From here we can see how the time dependent backgrounds are modeled.</a:t>
            </a:r>
            <a:endParaRPr lang="en-US" altLang="zh-CN"/>
          </a:p>
          <a:p>
            <a:pPr algn="l"/>
            <a:r>
              <a:rPr lang="en-US" altLang="zh-CN"/>
              <a:t>The measured half-life, represented here by the red band, is compared with both theoretical calculations the and recent results from XENON-</a:t>
            </a:r>
            <a:r>
              <a:rPr lang="en-US" altLang="zh-CN" err="1"/>
              <a:t>nT</a:t>
            </a:r>
            <a:r>
              <a:rPr lang="en-US" altLang="zh-CN"/>
              <a:t> and LZ. And it is consistent with others.</a:t>
            </a:r>
            <a:endParaRPr lang="en-US" altLang="zh-CN"/>
          </a:p>
          <a:p>
            <a:pPr algn="l"/>
            <a:endParaRPr lang="en-US" altLang="zh-CN"/>
          </a:p>
          <a:p>
            <a:pPr marL="0" marR="0" lvl="0" indent="0" algn="l" defTabSz="914400" rtl="0" eaLnBrk="1" fontAlgn="auto" latinLnBrk="0" hangingPunct="1">
              <a:lnSpc>
                <a:spcPct val="100000"/>
              </a:lnSpc>
              <a:spcBef>
                <a:spcPts val="0"/>
              </a:spcBef>
              <a:spcAft>
                <a:spcPts val="0"/>
              </a:spcAft>
              <a:buClrTx/>
              <a:buSzTx/>
              <a:buFontTx/>
              <a:buNone/>
              <a:defRPr/>
            </a:pPr>
            <a:r>
              <a:rPr lang="en-US" altLang="zh-CN"/>
              <a:t>Getting this precise measurement of this process can act as a reference point for many nuclear matrix element (NME) calculation methods. Plus, it’s pretty much the foundation for detecting neutrino-less double electron capture of Xe-124.</a:t>
            </a:r>
            <a:endParaRPr lang="en-US" altLang="zh-CN"/>
          </a:p>
          <a:p>
            <a:endParaRPr lang="en-US" altLang="zh-CN"/>
          </a:p>
          <a:p>
            <a:pPr algn="l"/>
            <a:r>
              <a:rPr lang="en-US" altLang="zh-CN"/>
              <a:t>Looking ahead, we’re planning to go further in this direction by studying other decay channels and search for the neutrino-less modes of Xe-124 in PandaX detector.</a:t>
            </a:r>
            <a:endParaRPr lang="en-US" altLang="zh-CN"/>
          </a:p>
          <a:p>
            <a:pPr algn="l"/>
            <a:r>
              <a:rPr lang="en-US" altLang="zh-CN"/>
              <a:t>[13min]</a:t>
            </a:r>
            <a:endParaRPr lang="zh-CN" altLang="en-US"/>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base" latinLnBrk="0" hangingPunct="1">
              <a:lnSpc>
                <a:spcPts val="1800"/>
              </a:lnSpc>
              <a:spcBef>
                <a:spcPts val="0"/>
              </a:spcBef>
              <a:spcAft>
                <a:spcPts val="0"/>
              </a:spcAft>
              <a:buClrTx/>
              <a:buSzTx/>
              <a:buFontTx/>
              <a:buNone/>
              <a:defRPr/>
            </a:pPr>
            <a:r>
              <a:rPr lang="en-US" altLang="zh-CN" b="0" i="0">
                <a:solidFill>
                  <a:srgbClr val="060607"/>
                </a:solidFill>
                <a:effectLst/>
                <a:latin typeface="-apple-system"/>
              </a:rPr>
              <a:t>The is brief introduction about PandaX, we located in China Jinping Underground Labratory and the detector is taking data now.</a:t>
            </a:r>
            <a:endParaRPr lang="en-US" altLang="zh-CN" b="0" i="0">
              <a:solidFill>
                <a:srgbClr val="060607"/>
              </a:solidFill>
              <a:effectLst/>
              <a:latin typeface="-apple-system"/>
            </a:endParaRPr>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a:solidFill>
                  <a:schemeClr val="tx1"/>
                </a:solidFill>
                <a:effectLst/>
                <a:latin typeface="+mn-lt"/>
                <a:ea typeface="+mn-ea"/>
                <a:cs typeface="+mn-cs"/>
              </a:rPr>
              <a:t>and we use  the dual phase xenon time projection chamber.</a:t>
            </a: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a:solidFill>
                  <a:schemeClr val="tx1"/>
                </a:solidFill>
                <a:effectLst/>
                <a:latin typeface="+mn-lt"/>
                <a:ea typeface="+mn-ea"/>
                <a:cs typeface="+mn-cs"/>
              </a:rPr>
              <a:t>The principlesof </a:t>
            </a:r>
            <a:r>
              <a:rPr lang="en-US" altLang="zh-CN" sz="1200">
                <a:latin typeface="Helvetica Neue Condensed Black" pitchFamily="2" charset="0"/>
                <a:ea typeface="Helvetica Neue Condensed Black" pitchFamily="2" charset="0"/>
                <a:cs typeface="Helvetica Neue Condensed Black" pitchFamily="2" charset="0"/>
              </a:rPr>
              <a:t>Dual-Phase Xenon Time Projection Chamber</a:t>
            </a:r>
            <a:r>
              <a:rPr lang="en-US" altLang="zh-CN" sz="1200" kern="1200">
                <a:solidFill>
                  <a:schemeClr val="tx1"/>
                </a:solidFill>
                <a:effectLst/>
                <a:latin typeface="+mn-lt"/>
                <a:ea typeface="+mn-ea"/>
                <a:cs typeface="+mn-cs"/>
              </a:rPr>
              <a:t> has been introduced by many previous talks, so I will just skip this one.</a:t>
            </a:r>
            <a:endParaRPr lang="en-US" altLang="zh-CN" sz="1200" kern="1200">
              <a:solidFill>
                <a:schemeClr val="tx1"/>
              </a:solidFill>
              <a:effectLst/>
              <a:latin typeface="+mn-lt"/>
              <a:ea typeface="+mn-ea"/>
              <a:cs typeface="+mn-cs"/>
            </a:endParaRPr>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algn="l" fontAlgn="base"/>
            <a:r>
              <a:rPr lang="en-GB" b="0" i="0" u="none" strike="noStrike">
                <a:solidFill>
                  <a:srgbClr val="060607"/>
                </a:solidFill>
                <a:effectLst/>
                <a:latin typeface="-apple-system"/>
              </a:rPr>
              <a:t>The Dual-Phase Xenon Time Projection Chamber is distinguished by its unprecedentable ability to discriminate between nuclear recoils and electron recoils.</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Since most background signals manifest as electron recoils, this unique characteristic endows the chamber with unparalleled advantages in the search for WIMPs</a:t>
            </a:r>
            <a:r>
              <a:rPr lang="en-US" b="0" i="0" u="none" strike="noStrike">
                <a:solidFill>
                  <a:srgbClr val="060607"/>
                </a:solidFill>
                <a:effectLst/>
                <a:latin typeface="-apple-system"/>
              </a:rPr>
              <a:t>.</a:t>
            </a:r>
            <a:endParaRPr lang="en-US"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However, as detector technology advances and background suppression techniques improve, exploring the electron recoil region also holds promise for discovering new physics.</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In the PandaX experiment, we employed an internal calibration source, Rn-220, to calibrate the electron recoil response. For nuclear recoil response calibration, we used external sources such as Deuterium-Deuterium neutrons and AmBe.</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This figure presents the separations of the electron recoil and nuclear recoil calibration data.</a:t>
            </a:r>
            <a:endParaRPr lang="en-GB" b="0" i="0" u="none" strike="noStrike">
              <a:solidFill>
                <a:srgbClr val="060607"/>
              </a:solidFill>
              <a:effectLst/>
              <a:latin typeface="-apple-system"/>
            </a:endParaRPr>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algn="l"/>
            <a:r>
              <a:rPr lang="en-US" altLang="zh-CN" sz="1200" kern="1200">
                <a:solidFill>
                  <a:schemeClr val="tx1"/>
                </a:solidFill>
                <a:effectLst/>
                <a:latin typeface="+mn-lt"/>
                <a:ea typeface="+mn-ea"/>
                <a:cs typeface="+mn-cs"/>
              </a:rPr>
              <a:t>There are lots of valuable topics in electron recoil data, like the double weak decays, and also Solar axions, light dark matters like Axion-like particles and Dark photons.</a:t>
            </a:r>
            <a:endParaRPr lang="en-US" altLang="zh-CN" sz="1200" kern="1200">
              <a:solidFill>
                <a:schemeClr val="tx1"/>
              </a:solidFill>
              <a:effectLst/>
              <a:latin typeface="+mn-lt"/>
              <a:ea typeface="+mn-ea"/>
              <a:cs typeface="+mn-cs"/>
            </a:endParaRPr>
          </a:p>
          <a:p>
            <a:pPr algn="l"/>
            <a:endParaRPr lang="en-US" altLang="zh-CN" sz="1200" kern="1200">
              <a:solidFill>
                <a:schemeClr val="tx1"/>
              </a:solidFill>
              <a:effectLst/>
              <a:latin typeface="+mn-lt"/>
              <a:ea typeface="+mn-ea"/>
              <a:cs typeface="+mn-cs"/>
            </a:endParaRPr>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a:latin typeface="Helvetica Neue Condensed" pitchFamily="2" charset="0"/>
                <a:ea typeface="Helvetica Neue Condensed" pitchFamily="2" charset="0"/>
                <a:cs typeface="Helvetica Neue Condensed" pitchFamily="2" charset="0"/>
              </a:rPr>
              <a:t>PandaX-4T has finished two phyiscs runs: the Run0 and Run1, </a:t>
            </a:r>
            <a:endParaRPr lang="en-US" altLang="zh-CN" sz="1200" b="0">
              <a:latin typeface="Helvetica Neue Condensed" pitchFamily="2" charset="0"/>
              <a:ea typeface="Helvetica Neue Condensed" pitchFamily="2" charset="0"/>
              <a:cs typeface="Helvetica Neue Condensed"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b="0" i="0" u="none" strike="noStrike">
              <a:solidFill>
                <a:srgbClr val="060607"/>
              </a:solidFill>
              <a:effectLst/>
              <a:latin typeface="Helvetica Neue Condensed" pitchFamily="2" charset="0"/>
              <a:ea typeface="Helvetica Neue Condensed" pitchFamily="2" charset="0"/>
              <a:cs typeface="Helvetica Neue Condensed" pitchFamily="2"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GB" b="0" i="0" u="none" strike="noStrike">
                <a:solidFill>
                  <a:srgbClr val="060607"/>
                </a:solidFill>
                <a:effectLst/>
                <a:latin typeface="inherit"/>
              </a:rPr>
              <a:t>After dedicated reconstructions and selections, a total exposure of 1.54 ton-year electron recoil data was obtained.</a:t>
            </a:r>
            <a:endParaRPr lang="en-GB" b="0" i="0" u="none" strike="noStrike">
              <a:solidFill>
                <a:srgbClr val="06060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b="0" i="0" u="none" strike="noStrike">
              <a:solidFill>
                <a:srgbClr val="06060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defRPr/>
            </a:pPr>
            <a:r>
              <a:rPr lang="en-GB" b="0" i="0" u="none" strike="noStrike">
                <a:solidFill>
                  <a:srgbClr val="060607"/>
                </a:solidFill>
                <a:effectLst/>
                <a:latin typeface="inherit"/>
              </a:rPr>
              <a:t>We published the results of the run0-only analysis in 2021, and earlier this year, we released the findings from the combined analysis of Run0 and Run1.</a:t>
            </a:r>
            <a:endParaRPr lang="en-GB" b="0" i="0" u="none" strike="noStrike">
              <a:solidFill>
                <a:srgbClr val="06060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pPr algn="l" fontAlgn="base"/>
            <a:r>
              <a:rPr lang="en-GB" b="0" i="0" u="none" strike="noStrike">
                <a:solidFill>
                  <a:srgbClr val="060607"/>
                </a:solidFill>
                <a:effectLst/>
                <a:latin typeface="-apple-system"/>
              </a:rPr>
              <a:t>Solar axions will deposit energy on the scale of keV in our detector;</a:t>
            </a:r>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for instance, through the so-called axio-electric effect. </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In this process, akin to the photo-electric effect, an axion is absorbed and an electron is ionized.</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To search for such signals, we restricted the energy range to 30 keV. This allows better control of backgrounds like Pb-214 and avoids backgrounds from other sources like Xe-127.</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Here, shows he background compositions for Run0 and Run1. </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As can be seen, the key contributions come from Tritium, Pb-214, and Kr-85.</a:t>
            </a:r>
            <a:endParaRPr lang="en-GB" b="0" i="0" u="none" strike="noStrike">
              <a:solidFill>
                <a:srgbClr val="060607"/>
              </a:solidFill>
              <a:effectLst/>
              <a:latin typeface="-apple-system"/>
            </a:endParaRPr>
          </a:p>
          <a:p>
            <a:pPr algn="l" fontAlgn="base"/>
            <a:endParaRPr lang="en-GB" b="0" i="0" u="none" strike="noStrike">
              <a:solidFill>
                <a:srgbClr val="060607"/>
              </a:solidFill>
              <a:effectLst/>
              <a:latin typeface="-apple-system"/>
            </a:endParaRPr>
          </a:p>
          <a:p>
            <a:pPr algn="l" fontAlgn="base"/>
            <a:r>
              <a:rPr lang="en-GB" b="0" i="0" u="none" strike="noStrike">
                <a:solidFill>
                  <a:srgbClr val="060607"/>
                </a:solidFill>
                <a:effectLst/>
                <a:latin typeface="-apple-system"/>
              </a:rPr>
              <a:t>especially for run 0 tritium contribute nearly 50% of the background.</a:t>
            </a:r>
            <a:endParaRPr lang="en-GB" b="0" i="0" u="none" strike="noStrike">
              <a:solidFill>
                <a:srgbClr val="060607"/>
              </a:solidFill>
              <a:effectLst/>
              <a:latin typeface="-apple-system"/>
            </a:endParaRPr>
          </a:p>
        </p:txBody>
      </p:sp>
      <p:sp>
        <p:nvSpPr>
          <p:cNvPr id="4" name="灯片编号占位符 3"/>
          <p:cNvSpPr>
            <a14:cpLocks xmlns:a14="http://schemas.microsoft.com/office/drawing/2010/main" noGrp="1"/>
          </p:cNvSpPr>
          <p:nvPr>
            <p:ph type="sldNum" sz="quarter" idx="5"/>
          </p:nvPr>
        </p:nvSpPr>
        <p:spPr/>
        <p:txBody>
          <a:bodyPr/>
          <a:lstStyle/>
          <a:p>
            <a:fld id="{3225EFF1-57CA-4960-8F57-A0E566A848B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14:cpLocks xmlns:a14="http://schemas.microsoft.com/office/drawing/2010/main" noGrp="1" noRot="1" noChangeAspect="1"/>
          </p:cNvSpPr>
          <p:nvPr>
            <p:ph type="sldImg"/>
          </p:nvPr>
        </p:nvSpPr>
        <p:spPr/>
      </p:sp>
      <p:sp>
        <p:nvSpPr>
          <p:cNvPr id="3" name="Notes Placeholder 2"/>
          <p:cNvSpPr>
            <a14:cpLocks xmlns:a14="http://schemas.microsoft.com/office/drawing/2010/main" noGrp="1"/>
          </p:cNvSpPr>
          <p:nvPr>
            <p:ph type="body" idx="1"/>
          </p:nvPr>
        </p:nvSpPr>
        <p:spPr/>
        <p:txBody>
          <a:bodyPr/>
          <a:lstStyle/>
          <a:p>
            <a:r>
              <a:rPr lang="en-US"/>
              <a:t>The tritium in PandaX-4T, is likely stemming from the tritium calibration at the end of PandaX-II.</a:t>
            </a:r>
            <a:endParaRPr lang="en-US"/>
          </a:p>
          <a:p>
            <a:endParaRPr lang="en-US"/>
          </a:p>
          <a:p>
            <a:r>
              <a:rPr lang="en-US"/>
              <a:t>Given tritium's 12-year half-life, it continues to contribute in Run1.</a:t>
            </a:r>
            <a:endParaRPr lang="en-US"/>
          </a:p>
          <a:p>
            <a:endParaRPr lang="en-US"/>
          </a:p>
          <a:p>
            <a:r>
              <a:rPr lang="en-US"/>
              <a:t>To estimate the tritium rate, we performed an S1 toy-fit with S2 blinded.</a:t>
            </a:r>
            <a:endParaRPr lang="en-US"/>
          </a:p>
          <a:p>
            <a:endParaRPr lang="en-US"/>
          </a:p>
          <a:p>
            <a:r>
              <a:rPr lang="en-US"/>
              <a:t>Rest assured, this estimation doesn't compromise the blind analysis, as tritium is set free in subsequent fitting.</a:t>
            </a:r>
            <a:endParaRPr lang="en-US"/>
          </a:p>
          <a:p>
            <a:endParaRPr lang="en-US"/>
          </a:p>
          <a:p>
            <a:r>
              <a:rPr lang="en-US"/>
              <a:t>The results show that tritium in Run1 has decreased by about five times</a:t>
            </a:r>
            <a:r>
              <a:rPr lang="zh-CN" altLang="en-US"/>
              <a:t> </a:t>
            </a:r>
            <a:r>
              <a:rPr lang="en-US" altLang="zh-CN"/>
              <a:t>compared</a:t>
            </a:r>
            <a:r>
              <a:rPr lang="zh-CN" altLang="en-US"/>
              <a:t> </a:t>
            </a:r>
            <a:r>
              <a:rPr lang="en-US" altLang="zh-CN"/>
              <a:t>to Run0.</a:t>
            </a:r>
            <a:endParaRPr lang="en-US"/>
          </a:p>
        </p:txBody>
      </p:sp>
      <p:sp>
        <p:nvSpPr>
          <p:cNvPr id="4" name="Slide Number Placeholder 3"/>
          <p:cNvSpPr>
            <a14:cpLocks xmlns:a14="http://schemas.microsoft.com/office/drawing/2010/main" noGrp="1"/>
          </p:cNvSpPr>
          <p:nvPr>
            <p:ph type="sldNum" sz="quarter" idx="5"/>
          </p:nvPr>
        </p:nvSpPr>
        <p:spPr/>
        <p:txBody>
          <a:bodyPr/>
          <a:lstStyle/>
          <a:p>
            <a:fld id="{840793DB-04B9-824E-B18C-3CCC55D69BF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14:cpLocks xmlns:a14="http://schemas.microsoft.com/office/drawing/2010/main"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14:cpLocks xmlns:a14="http://schemas.microsoft.com/office/drawing/2010/main" noGrp="1"/>
          </p:cNvSpPr>
          <p:nvPr>
            <p:ph type="dt" sz="half" idx="10"/>
          </p:nvPr>
        </p:nvSpPr>
        <p:spPr/>
        <p:txBody>
          <a:bodyPr/>
          <a:lstStyle/>
          <a:p>
            <a:fld id="{5D92CBD3-0CBC-D64C-ABD5-EC1F33A4DD52}" type="datetime1">
              <a:rPr/>
            </a:fld>
            <a:endParaRPr lang="en-US"/>
          </a:p>
        </p:txBody>
      </p:sp>
      <p:sp>
        <p:nvSpPr>
          <p:cNvPr id="5" name="Footer Placeholder 4"/>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6" name="Slide Number Placeholder 5"/>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GB"/>
              <a:t>Click to edit Master title style</a:t>
            </a:r>
            <a:endParaRPr lang="en-US"/>
          </a:p>
        </p:txBody>
      </p:sp>
      <p:sp>
        <p:nvSpPr>
          <p:cNvPr id="3" name="Vertical Text Placeholder 2"/>
          <p:cNvSpPr>
            <a14:cpLocks xmlns:a14="http://schemas.microsoft.com/office/drawing/2010/main" noGrp="1"/>
          </p:cNvSpPr>
          <p:nvPr>
            <p:ph type="body" orient="vert" idx="1"/>
          </p:nvPr>
        </p:nvSpPr>
        <p:spPr/>
        <p:txBody>
          <a:bodyPr vert="eaVert"/>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4" name="Date Placeholder 3"/>
          <p:cNvSpPr>
            <a14:cpLocks xmlns:a14="http://schemas.microsoft.com/office/drawing/2010/main" noGrp="1"/>
          </p:cNvSpPr>
          <p:nvPr>
            <p:ph type="dt" sz="half" idx="10"/>
          </p:nvPr>
        </p:nvSpPr>
        <p:spPr/>
        <p:txBody>
          <a:bodyPr/>
          <a:lstStyle/>
          <a:p>
            <a:fld id="{F95CB654-AB18-4E4D-A3E5-8EC2DE8138BD}" type="datetime1">
              <a:rPr/>
            </a:fld>
            <a:endParaRPr lang="en-US"/>
          </a:p>
        </p:txBody>
      </p:sp>
      <p:sp>
        <p:nvSpPr>
          <p:cNvPr id="5" name="Footer Placeholder 4"/>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6" name="Slide Number Placeholder 5"/>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14:cpLocks xmlns:a14="http://schemas.microsoft.com/office/drawing/2010/main"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14:cpLocks xmlns:a14="http://schemas.microsoft.com/office/drawing/2010/main" noGrp="1"/>
          </p:cNvSpPr>
          <p:nvPr>
            <p:ph type="body" orient="vert" idx="1"/>
          </p:nvPr>
        </p:nvSpPr>
        <p:spPr>
          <a:xfrm>
            <a:off x="838200" y="365125"/>
            <a:ext cx="7734300" cy="5811838"/>
          </a:xfrm>
        </p:spPr>
        <p:txBody>
          <a:bodyPr vert="eaVert"/>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4" name="Date Placeholder 3"/>
          <p:cNvSpPr>
            <a14:cpLocks xmlns:a14="http://schemas.microsoft.com/office/drawing/2010/main" noGrp="1"/>
          </p:cNvSpPr>
          <p:nvPr>
            <p:ph type="dt" sz="half" idx="10"/>
          </p:nvPr>
        </p:nvSpPr>
        <p:spPr/>
        <p:txBody>
          <a:bodyPr/>
          <a:lstStyle/>
          <a:p>
            <a:fld id="{75AF829B-56DF-FB42-8A6A-4187D9A8E52F}" type="datetime1">
              <a:rPr/>
            </a:fld>
            <a:endParaRPr lang="en-US"/>
          </a:p>
        </p:txBody>
      </p:sp>
      <p:sp>
        <p:nvSpPr>
          <p:cNvPr id="5" name="Footer Placeholder 4"/>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6" name="Slide Number Placeholder 5"/>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bg>
      <p:bgRef idx="1001">
        <a:schemeClr val="bg1"/>
      </p:bgRef>
    </p:bg>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384315" y="108000"/>
            <a:ext cx="11423373" cy="676384"/>
          </a:xfrm>
        </p:spPr>
        <p:txBody>
          <a:bodyPr anchor="ctr">
            <a:noAutofit/>
          </a:bodyPr>
          <a:lstStyle>
            <a:lvl1pPr algn="l">
              <a:defRPr sz="4000" b="1" i="0">
                <a:solidFill>
                  <a:schemeClr val="tx1"/>
                </a:solidFill>
                <a:latin typeface="Microsoft YaHei" pitchFamily="34" charset="-122"/>
                <a:ea typeface="Microsoft YaHei" pitchFamily="34" charset="-122"/>
                <a:cs typeface="Arial" charset="0"/>
              </a:defRPr>
            </a:lvl1pPr>
          </a:lstStyle>
          <a:p>
            <a:r>
              <a:rPr lang="zh-CN" altLang="en-US" dirty="0"/>
              <a:t>单击此处编辑母版标题样式</a:t>
            </a:r>
            <a:endParaRPr lang="en-US" dirty="0"/>
          </a:p>
        </p:txBody>
      </p:sp>
      <p:sp>
        <p:nvSpPr>
          <p:cNvPr id="4" name="Date Placeholder 3"/>
          <p:cNvSpPr>
            <a14:cpLocks xmlns:a14="http://schemas.microsoft.com/office/drawing/2010/main" noGrp="1"/>
          </p:cNvSpPr>
          <p:nvPr>
            <p:ph type="dt" sz="half" idx="10"/>
          </p:nvPr>
        </p:nvSpPr>
        <p:spPr>
          <a:xfrm>
            <a:off x="0" y="6492878"/>
            <a:ext cx="2844800" cy="365125"/>
          </a:xfrm>
        </p:spPr>
        <p:txBody>
          <a:bodyPr/>
          <a:lstStyle>
            <a:lvl1pPr>
              <a:defRPr>
                <a:solidFill>
                  <a:srgbClr val="002060"/>
                </a:solidFill>
              </a:defRPr>
            </a:lvl1pPr>
          </a:lstStyle>
          <a:p>
            <a:r>
              <a:rPr lang="en-US" altLang="zh-CN"/>
              <a:t>2023/8/23</a:t>
            </a:r>
            <a:endParaRPr lang="zh-CN" altLang="en-US"/>
          </a:p>
        </p:txBody>
      </p:sp>
      <p:sp>
        <p:nvSpPr>
          <p:cNvPr id="5" name="Footer Placeholder 4"/>
          <p:cNvSpPr>
            <a14:cpLocks xmlns:a14="http://schemas.microsoft.com/office/drawing/2010/main" noGrp="1"/>
          </p:cNvSpPr>
          <p:nvPr>
            <p:ph type="ftr" sz="quarter" idx="11"/>
          </p:nvPr>
        </p:nvSpPr>
        <p:spPr>
          <a:xfrm>
            <a:off x="4165600" y="6483953"/>
            <a:ext cx="3860800" cy="365125"/>
          </a:xfrm>
        </p:spPr>
        <p:txBody>
          <a:bodyPr/>
          <a:lstStyle>
            <a:lvl1pPr>
              <a:defRPr>
                <a:solidFill>
                  <a:srgbClr val="002060"/>
                </a:solidFill>
              </a:defRPr>
            </a:lvl1pPr>
          </a:lstStyle>
          <a:p>
            <a:endParaRPr lang="zh-CN" altLang="en-US"/>
          </a:p>
        </p:txBody>
      </p:sp>
      <p:sp>
        <p:nvSpPr>
          <p:cNvPr id="6" name="Slide Number Placeholder 5"/>
          <p:cNvSpPr>
            <a14:cpLocks xmlns:a14="http://schemas.microsoft.com/office/drawing/2010/main" noGrp="1"/>
          </p:cNvSpPr>
          <p:nvPr>
            <p:ph type="sldNum" sz="quarter" idx="12"/>
          </p:nvPr>
        </p:nvSpPr>
        <p:spPr>
          <a:xfrm>
            <a:off x="9347200" y="6483953"/>
            <a:ext cx="2844800" cy="365125"/>
          </a:xfrm>
        </p:spPr>
        <p:txBody>
          <a:bodyPr/>
          <a:lstStyle>
            <a:lvl1pPr>
              <a:defRPr>
                <a:solidFill>
                  <a:srgbClr val="002060"/>
                </a:solidFill>
              </a:defRPr>
            </a:lvl1pPr>
          </a:lstStyle>
          <a:p>
            <a:fld id="{84072D8A-FB09-466A-9836-EB94B95C4033}" type="slidenum">
              <a:rPr lang="zh-CN" altLang="en-US" smtClean="0"/>
            </a:fld>
            <a:endParaRPr lang="zh-CN" altLang="en-US"/>
          </a:p>
        </p:txBody>
      </p:sp>
      <p:sp>
        <p:nvSpPr>
          <p:cNvPr id="7" name="Content Placeholder 2"/>
          <p:cNvSpPr>
            <a14:cpLocks xmlns:a14="http://schemas.microsoft.com/office/drawing/2010/main" noGrp="1"/>
          </p:cNvSpPr>
          <p:nvPr>
            <p:ph sz="half" idx="1"/>
          </p:nvPr>
        </p:nvSpPr>
        <p:spPr>
          <a:xfrm>
            <a:off x="384315" y="981377"/>
            <a:ext cx="11423372" cy="5480341"/>
          </a:xfrm>
        </p:spPr>
        <p:txBody>
          <a:bodyPr>
            <a:normAutofit/>
          </a:bodyPr>
          <a:lstStyle>
            <a:lvl1pPr>
              <a:lnSpc>
                <a:spcPct val="120000"/>
              </a:lnSpc>
              <a:spcBef>
                <a:spcPts val="0"/>
              </a:spcBef>
              <a:spcAft>
                <a:spcPts val="600"/>
              </a:spcAft>
              <a:defRPr sz="2800" b="1">
                <a:latin typeface="Microsoft YaHei" pitchFamily="34" charset="-122"/>
                <a:ea typeface="Microsoft YaHei" pitchFamily="34" charset="-122"/>
                <a:cs typeface="Arial" charset="0"/>
              </a:defRPr>
            </a:lvl1pPr>
            <a:lvl2pPr>
              <a:lnSpc>
                <a:spcPct val="120000"/>
              </a:lnSpc>
              <a:spcBef>
                <a:spcPts val="0"/>
              </a:spcBef>
              <a:spcAft>
                <a:spcPts val="600"/>
              </a:spcAft>
              <a:defRPr sz="2400">
                <a:latin typeface="Microsoft YaHei" pitchFamily="34" charset="-122"/>
                <a:ea typeface="Microsoft YaHei" pitchFamily="34" charset="-122"/>
                <a:cs typeface="Arial" charset="0"/>
              </a:defRPr>
            </a:lvl2pPr>
            <a:lvl3pPr marL="1143000" indent="-228600">
              <a:lnSpc>
                <a:spcPct val="120000"/>
              </a:lnSpc>
              <a:spcBef>
                <a:spcPts val="0"/>
              </a:spcBef>
              <a:spcAft>
                <a:spcPts val="600"/>
              </a:spcAft>
              <a:buFont typeface="Wingdings" charset="2"/>
              <a:buChar char="Ø"/>
              <a:defRPr sz="2000">
                <a:latin typeface="Microsoft YaHei" pitchFamily="34" charset="-122"/>
                <a:ea typeface="Microsoft YaHei" pitchFamily="34" charset="-122"/>
                <a:cs typeface="Arial" charset="0"/>
              </a:defRPr>
            </a:lvl3pPr>
            <a:lvl4pPr marL="1600200" indent="-228600">
              <a:spcBef>
                <a:spcPts val="0"/>
              </a:spcBef>
              <a:spcAft>
                <a:spcPts val="600"/>
              </a:spcAft>
              <a:buFont typeface="Wingdings" charset="2"/>
              <a:buChar char="§"/>
              <a:defRPr sz="1800">
                <a:latin typeface="Microsoft YaHei" pitchFamily="34" charset="-122"/>
                <a:ea typeface="Microsoft YaHei" pitchFamily="34" charset="-122"/>
                <a:cs typeface="Arial" charset="0"/>
              </a:defRPr>
            </a:lvl4pPr>
            <a:lvl5pPr>
              <a:spcBef>
                <a:spcPts val="0"/>
              </a:spcBef>
              <a:spcAft>
                <a:spcPts val="600"/>
              </a:spcAft>
              <a:defRPr sz="1800">
                <a:latin typeface="Microsoft YaHei" pitchFamily="34" charset="-122"/>
                <a:ea typeface="Microsoft YaHei" pitchFamily="34" charset="-122"/>
                <a:cs typeface="Arial" charset="0"/>
              </a:defRPr>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3" name="矩形 2"/>
          <p:cNvSpPr/>
          <p:nvPr/>
        </p:nvSpPr>
        <p:spPr>
          <a:xfrm>
            <a:off x="1" y="108000"/>
            <a:ext cx="360363" cy="688236"/>
          </a:xfrm>
          <a:prstGeom prst="rect">
            <a:avLst/>
          </a:prstGeom>
          <a:gradFill>
            <a:gsLst>
              <a:gs pos="100000">
                <a:schemeClr val="accent2">
                  <a:lumMod val="20000"/>
                  <a:lumOff val="80000"/>
                </a:schemeClr>
              </a:gs>
              <a:gs pos="62000">
                <a:srgbClr val="C00000"/>
              </a:gs>
            </a:gsLst>
            <a:lin ang="2700000" scaled="0"/>
          </a:gradFill>
          <a:ln w="12700" cap="flat" cmpd="sng" algn="ctr">
            <a:noFill/>
            <a:prstDash val="solid"/>
            <a:miter lim="800000"/>
          </a:ln>
          <a:effectLst/>
        </p:spPr>
        <p:txBody>
          <a:bodyPr rtlCol="0" anchor="ctr"/>
          <a:lstStyle/>
          <a:p>
            <a:pPr algn="just"/>
            <a:endParaRPr lang="zh-CN" altLang="en-US" sz="1800" dirty="0">
              <a:solidFill>
                <a:schemeClr val="tx2"/>
              </a:solidFill>
            </a:endParaRPr>
          </a:p>
        </p:txBody>
      </p:sp>
      <p:pic>
        <p:nvPicPr>
          <p:cNvPr id="10" name="图片 9"/>
          <p:cNvPicPr>
            <a:picLocks noChangeAspect="1"/>
          </p:cNvPicPr>
          <p:nvPr userDrawn="1"/>
        </p:nvPicPr>
        <p:blipFill rotWithShape="1">
          <a:blip r:embed="rId2" cstate="print"/>
          <a:srcRect l="-2622" b="-1620"/>
          <a:stretch>
            <a:fillRect/>
          </a:stretch>
        </p:blipFill>
        <p:spPr>
          <a:xfrm>
            <a:off x="11253632" y="-51505"/>
            <a:ext cx="938367" cy="103288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GB"/>
              <a:t>Click to edit Master title style</a:t>
            </a:r>
            <a:endParaRPr lang="en-US"/>
          </a:p>
        </p:txBody>
      </p:sp>
      <p:sp>
        <p:nvSpPr>
          <p:cNvPr id="3" name="Content Placeholder 2"/>
          <p:cNvSpPr>
            <a14:cpLocks xmlns:a14="http://schemas.microsoft.com/office/drawing/2010/main" noGrp="1"/>
          </p:cNvSpPr>
          <p:nvPr>
            <p:ph idx="1"/>
          </p:nvPr>
        </p:nvSpPr>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4" name="Date Placeholder 3"/>
          <p:cNvSpPr>
            <a14:cpLocks xmlns:a14="http://schemas.microsoft.com/office/drawing/2010/main" noGrp="1"/>
          </p:cNvSpPr>
          <p:nvPr>
            <p:ph type="dt" sz="half" idx="10"/>
          </p:nvPr>
        </p:nvSpPr>
        <p:spPr/>
        <p:txBody>
          <a:bodyPr/>
          <a:lstStyle/>
          <a:p>
            <a:fld id="{EC929025-F827-1D41-8CC8-12A186D46562}" type="datetime1">
              <a:rPr/>
            </a:fld>
            <a:endParaRPr lang="en-US"/>
          </a:p>
        </p:txBody>
      </p:sp>
      <p:sp>
        <p:nvSpPr>
          <p:cNvPr id="5" name="Footer Placeholder 4"/>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6" name="Slide Number Placeholder 5"/>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14:cpLocks xmlns:a14="http://schemas.microsoft.com/office/drawing/2010/main"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endParaRPr lang="en-GB"/>
          </a:p>
        </p:txBody>
      </p:sp>
      <p:sp>
        <p:nvSpPr>
          <p:cNvPr id="4" name="Date Placeholder 3"/>
          <p:cNvSpPr>
            <a14:cpLocks xmlns:a14="http://schemas.microsoft.com/office/drawing/2010/main" noGrp="1"/>
          </p:cNvSpPr>
          <p:nvPr>
            <p:ph type="dt" sz="half" idx="10"/>
          </p:nvPr>
        </p:nvSpPr>
        <p:spPr/>
        <p:txBody>
          <a:bodyPr/>
          <a:lstStyle/>
          <a:p>
            <a:fld id="{1D41B457-BE74-F44A-A9DA-3D6FC69305CA}" type="datetime1">
              <a:rPr/>
            </a:fld>
            <a:endParaRPr lang="en-US"/>
          </a:p>
        </p:txBody>
      </p:sp>
      <p:sp>
        <p:nvSpPr>
          <p:cNvPr id="5" name="Footer Placeholder 4"/>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6" name="Slide Number Placeholder 5"/>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GB"/>
              <a:t>Click to edit Master title style</a:t>
            </a:r>
            <a:endParaRPr lang="en-US"/>
          </a:p>
        </p:txBody>
      </p:sp>
      <p:sp>
        <p:nvSpPr>
          <p:cNvPr id="3" name="Content Placeholder 2"/>
          <p:cNvSpPr>
            <a14:cpLocks xmlns:a14="http://schemas.microsoft.com/office/drawing/2010/main" noGrp="1"/>
          </p:cNvSpPr>
          <p:nvPr>
            <p:ph sz="half" idx="1"/>
          </p:nvPr>
        </p:nvSpPr>
        <p:spPr>
          <a:xfrm>
            <a:off x="838200" y="1825625"/>
            <a:ext cx="5181600" cy="435133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4" name="Content Placeholder 3"/>
          <p:cNvSpPr>
            <a14:cpLocks xmlns:a14="http://schemas.microsoft.com/office/drawing/2010/main" noGrp="1"/>
          </p:cNvSpPr>
          <p:nvPr>
            <p:ph sz="half" idx="2"/>
          </p:nvPr>
        </p:nvSpPr>
        <p:spPr>
          <a:xfrm>
            <a:off x="6172200" y="1825625"/>
            <a:ext cx="5181600" cy="435133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5" name="Date Placeholder 4"/>
          <p:cNvSpPr>
            <a14:cpLocks xmlns:a14="http://schemas.microsoft.com/office/drawing/2010/main" noGrp="1"/>
          </p:cNvSpPr>
          <p:nvPr>
            <p:ph type="dt" sz="half" idx="10"/>
          </p:nvPr>
        </p:nvSpPr>
        <p:spPr/>
        <p:txBody>
          <a:bodyPr/>
          <a:lstStyle/>
          <a:p>
            <a:fld id="{B9571682-C728-F841-823E-90A4D0EB7E2C}" type="datetime1">
              <a:rPr/>
            </a:fld>
            <a:endParaRPr lang="en-US"/>
          </a:p>
        </p:txBody>
      </p:sp>
      <p:sp>
        <p:nvSpPr>
          <p:cNvPr id="6" name="Footer Placeholder 5"/>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7" name="Slide Number Placeholder 6"/>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14:cpLocks xmlns:a14="http://schemas.microsoft.com/office/drawing/2010/main"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endParaRPr lang="en-GB"/>
          </a:p>
        </p:txBody>
      </p:sp>
      <p:sp>
        <p:nvSpPr>
          <p:cNvPr id="4" name="Content Placeholder 3"/>
          <p:cNvSpPr>
            <a14:cpLocks xmlns:a14="http://schemas.microsoft.com/office/drawing/2010/main" noGrp="1"/>
          </p:cNvSpPr>
          <p:nvPr>
            <p:ph sz="half" idx="2"/>
          </p:nvPr>
        </p:nvSpPr>
        <p:spPr>
          <a:xfrm>
            <a:off x="839788" y="2505075"/>
            <a:ext cx="5157787"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5" name="Text Placeholder 4"/>
          <p:cNvSpPr>
            <a14:cpLocks xmlns:a14="http://schemas.microsoft.com/office/drawing/2010/main"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endParaRPr lang="en-GB"/>
          </a:p>
        </p:txBody>
      </p:sp>
      <p:sp>
        <p:nvSpPr>
          <p:cNvPr id="6" name="Content Placeholder 5"/>
          <p:cNvSpPr>
            <a14:cpLocks xmlns:a14="http://schemas.microsoft.com/office/drawing/2010/main" noGrp="1"/>
          </p:cNvSpPr>
          <p:nvPr>
            <p:ph sz="quarter" idx="4"/>
          </p:nvPr>
        </p:nvSpPr>
        <p:spPr>
          <a:xfrm>
            <a:off x="6172200" y="2505075"/>
            <a:ext cx="5183188" cy="3684588"/>
          </a:xfrm>
        </p:spPr>
        <p:txBody>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7" name="Date Placeholder 6"/>
          <p:cNvSpPr>
            <a14:cpLocks xmlns:a14="http://schemas.microsoft.com/office/drawing/2010/main" noGrp="1"/>
          </p:cNvSpPr>
          <p:nvPr>
            <p:ph type="dt" sz="half" idx="10"/>
          </p:nvPr>
        </p:nvSpPr>
        <p:spPr/>
        <p:txBody>
          <a:bodyPr/>
          <a:lstStyle/>
          <a:p>
            <a:fld id="{2C0854BF-0324-1D41-84C7-3F81F69C9E64}" type="datetime1">
              <a:rPr/>
            </a:fld>
            <a:endParaRPr lang="en-US"/>
          </a:p>
        </p:txBody>
      </p:sp>
      <p:sp>
        <p:nvSpPr>
          <p:cNvPr id="8" name="Footer Placeholder 7"/>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9" name="Slide Number Placeholder 8"/>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GB"/>
              <a:t>Click to edit Master title style</a:t>
            </a:r>
            <a:endParaRPr lang="en-US"/>
          </a:p>
        </p:txBody>
      </p:sp>
      <p:sp>
        <p:nvSpPr>
          <p:cNvPr id="3" name="Date Placeholder 2"/>
          <p:cNvSpPr>
            <a14:cpLocks xmlns:a14="http://schemas.microsoft.com/office/drawing/2010/main" noGrp="1"/>
          </p:cNvSpPr>
          <p:nvPr>
            <p:ph type="dt" sz="half" idx="10"/>
          </p:nvPr>
        </p:nvSpPr>
        <p:spPr/>
        <p:txBody>
          <a:bodyPr/>
          <a:lstStyle/>
          <a:p>
            <a:fld id="{53766793-D600-8040-86DA-5399DC20EC9A}" type="datetime1">
              <a:rPr/>
            </a:fld>
            <a:endParaRPr lang="en-US"/>
          </a:p>
        </p:txBody>
      </p:sp>
      <p:sp>
        <p:nvSpPr>
          <p:cNvPr id="4" name="Footer Placeholder 3"/>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5" name="Slide Number Placeholder 4"/>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14:cpLocks xmlns:a14="http://schemas.microsoft.com/office/drawing/2010/main" noGrp="1"/>
          </p:cNvSpPr>
          <p:nvPr>
            <p:ph type="dt" sz="half" idx="10"/>
          </p:nvPr>
        </p:nvSpPr>
        <p:spPr/>
        <p:txBody>
          <a:bodyPr/>
          <a:lstStyle/>
          <a:p>
            <a:fld id="{5AB97632-B0B0-5045-A543-BEF07F5B370E}" type="datetime1">
              <a:rPr/>
            </a:fld>
            <a:endParaRPr lang="en-US"/>
          </a:p>
        </p:txBody>
      </p:sp>
      <p:sp>
        <p:nvSpPr>
          <p:cNvPr id="3" name="Footer Placeholder 2"/>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4" name="Slide Number Placeholder 3"/>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14:cpLocks xmlns:a14="http://schemas.microsoft.com/office/drawing/2010/main"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4" name="Text Placeholder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endParaRPr lang="en-GB"/>
          </a:p>
        </p:txBody>
      </p:sp>
      <p:sp>
        <p:nvSpPr>
          <p:cNvPr id="5" name="Date Placeholder 4"/>
          <p:cNvSpPr>
            <a14:cpLocks xmlns:a14="http://schemas.microsoft.com/office/drawing/2010/main" noGrp="1"/>
          </p:cNvSpPr>
          <p:nvPr>
            <p:ph type="dt" sz="half" idx="10"/>
          </p:nvPr>
        </p:nvSpPr>
        <p:spPr/>
        <p:txBody>
          <a:bodyPr/>
          <a:lstStyle/>
          <a:p>
            <a:fld id="{E39BB07D-27A6-8B4E-B842-323BC39533C0}" type="datetime1">
              <a:rPr/>
            </a:fld>
            <a:endParaRPr lang="en-US"/>
          </a:p>
        </p:txBody>
      </p:sp>
      <p:sp>
        <p:nvSpPr>
          <p:cNvPr id="6" name="Footer Placeholder 5"/>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7" name="Slide Number Placeholder 6"/>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14:cpLocks xmlns:a14="http://schemas.microsoft.com/office/drawing/2010/main"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endParaRPr lang="en-GB"/>
          </a:p>
        </p:txBody>
      </p:sp>
      <p:sp>
        <p:nvSpPr>
          <p:cNvPr id="5" name="Date Placeholder 4"/>
          <p:cNvSpPr>
            <a14:cpLocks xmlns:a14="http://schemas.microsoft.com/office/drawing/2010/main" noGrp="1"/>
          </p:cNvSpPr>
          <p:nvPr>
            <p:ph type="dt" sz="half" idx="10"/>
          </p:nvPr>
        </p:nvSpPr>
        <p:spPr/>
        <p:txBody>
          <a:bodyPr/>
          <a:lstStyle/>
          <a:p>
            <a:fld id="{68F39C55-E3C8-C64B-99CF-A3FEBD709078}" type="datetime1">
              <a:rPr/>
            </a:fld>
            <a:endParaRPr lang="en-US"/>
          </a:p>
        </p:txBody>
      </p:sp>
      <p:sp>
        <p:nvSpPr>
          <p:cNvPr id="6" name="Footer Placeholder 5"/>
          <p:cNvSpPr>
            <a14:cpLocks xmlns:a14="http://schemas.microsoft.com/office/drawing/2010/main" noGrp="1"/>
          </p:cNvSpPr>
          <p:nvPr>
            <p:ph type="ftr" sz="quarter" idx="11"/>
          </p:nvPr>
        </p:nvSpPr>
        <p:spPr/>
        <p:txBody>
          <a:bodyPr/>
          <a:lstStyle/>
          <a:p>
            <a:r>
              <a:rPr lang="en-GB"/>
              <a:t>Xinning Zeng, PandaX (Shanghai Jiao Tong University)</a:t>
            </a:r>
            <a:endParaRPr lang="en-US"/>
          </a:p>
        </p:txBody>
      </p:sp>
      <p:sp>
        <p:nvSpPr>
          <p:cNvPr id="7" name="Slide Number Placeholder 6"/>
          <p:cNvSpPr>
            <a14:cpLocks xmlns:a14="http://schemas.microsoft.com/office/drawing/2010/main" noGrp="1"/>
          </p:cNvSpPr>
          <p:nvPr>
            <p:ph type="sldNum" sz="quarter" idx="12"/>
          </p:nvPr>
        </p:nvSpPr>
        <p:spPr/>
        <p:txBody>
          <a:bodyPr/>
          <a:lstStyle/>
          <a:p>
            <a:fld id="{F94E8EDE-BB5F-BD43-9F5C-6F70436B175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14:cpLocks xmlns:a14="http://schemas.microsoft.com/office/drawing/2010/main"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14:cpLocks xmlns:a14="http://schemas.microsoft.com/office/drawing/2010/main"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4" name="Date Placeholder 3"/>
          <p:cNvSpPr>
            <a14:cpLocks xmlns:a14="http://schemas.microsoft.com/office/drawing/2010/main"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ADF06-E18B-4544-A759-954B0E6870CF}" type="datetime1">
              <a:rPr/>
            </a:fld>
            <a:endParaRPr lang="en-US"/>
          </a:p>
        </p:txBody>
      </p:sp>
      <p:sp>
        <p:nvSpPr>
          <p:cNvPr id="5" name="Footer Placeholder 4"/>
          <p:cNvSpPr>
            <a14:cpLocks xmlns:a14="http://schemas.microsoft.com/office/drawing/2010/main"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Xinning Zeng, PandaX (Shanghai Jiao Tong University)</a:t>
            </a:r>
            <a:endParaRPr lang="en-US"/>
          </a:p>
        </p:txBody>
      </p:sp>
      <p:sp>
        <p:nvSpPr>
          <p:cNvPr id="6" name="Slide Number Placeholder 5"/>
          <p:cNvSpPr>
            <a14:cpLocks xmlns:a14="http://schemas.microsoft.com/office/drawing/2010/main"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E8EDE-BB5F-BD43-9F5C-6F70436B175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1" Type="http://schemas.openxmlformats.org/officeDocument/2006/relationships/notesSlide" Target="../notesSlides/notesSlide12.xml"/><Relationship Id="rId10" Type="http://schemas.openxmlformats.org/officeDocument/2006/relationships/slideLayout" Target="../slideLayouts/slideLayout7.xml"/><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5.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jpe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1" Type="http://schemas.openxmlformats.org/officeDocument/2006/relationships/notesSlide" Target="../notesSlides/notesSlide15.xml"/><Relationship Id="rId10" Type="http://schemas.openxmlformats.org/officeDocument/2006/relationships/slideLayout" Target="../slideLayouts/slideLayout7.xml"/><Relationship Id="rId1"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tags" Target="../tags/tag3.xml"/><Relationship Id="rId4" Type="http://schemas.openxmlformats.org/officeDocument/2006/relationships/image" Target="../media/image66.png"/><Relationship Id="rId3" Type="http://schemas.openxmlformats.org/officeDocument/2006/relationships/tags" Target="../tags/tag2.xml"/><Relationship Id="rId2" Type="http://schemas.openxmlformats.org/officeDocument/2006/relationships/image" Target="../media/image65.png"/><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72.png"/><Relationship Id="rId1" Type="http://schemas.openxmlformats.org/officeDocument/2006/relationships/image" Target="../media/image71.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76.png"/><Relationship Id="rId1" Type="http://schemas.openxmlformats.org/officeDocument/2006/relationships/image" Target="../media/image7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86.png"/><Relationship Id="rId1" Type="http://schemas.openxmlformats.org/officeDocument/2006/relationships/image" Target="../media/image85.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1.jpeg"/><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image" Target="../media/image98.png"/></Relationships>
</file>

<file path=ppt/slides/_rels/slide3.xml.rels><?xml version="1.0" encoding="UTF-8" standalone="yes"?>
<Relationships xmlns="http://schemas.openxmlformats.org/package/2006/relationships"><Relationship Id="rId9" Type="http://schemas.microsoft.com/office/2007/relationships/hdphoto" Target="../media/image1.tiff"/><Relationship Id="rId8" Type="http://schemas.openxmlformats.org/officeDocument/2006/relationships/image" Target="../media/image14.pn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4" Type="http://schemas.openxmlformats.org/officeDocument/2006/relationships/notesSlide" Target="../notesSlides/notesSlide3.xml"/><Relationship Id="rId13" Type="http://schemas.openxmlformats.org/officeDocument/2006/relationships/slideLayout" Target="../slideLayouts/slideLayout7.xml"/><Relationship Id="rId12" Type="http://schemas.openxmlformats.org/officeDocument/2006/relationships/image" Target="../media/image3.png"/><Relationship Id="rId11" Type="http://schemas.openxmlformats.org/officeDocument/2006/relationships/image" Target="../media/image16.png"/><Relationship Id="rId10" Type="http://schemas.openxmlformats.org/officeDocument/2006/relationships/image" Target="../media/image15.jpeg"/><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10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jpeg"/></Relationships>
</file>

<file path=ppt/slides/_rels/slide33.xml.rels><?xml version="1.0" encoding="UTF-8" standalone="yes"?>
<Relationships xmlns="http://schemas.openxmlformats.org/package/2006/relationships"><Relationship Id="rId9" Type="http://schemas.openxmlformats.org/officeDocument/2006/relationships/image" Target="../media/image117.png"/><Relationship Id="rId8" Type="http://schemas.openxmlformats.org/officeDocument/2006/relationships/image" Target="../media/image116.jpeg"/><Relationship Id="rId7" Type="http://schemas.openxmlformats.org/officeDocument/2006/relationships/image" Target="../media/image115.jpeg"/><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jpeg"/><Relationship Id="rId3" Type="http://schemas.openxmlformats.org/officeDocument/2006/relationships/image" Target="../media/image111.png"/><Relationship Id="rId2" Type="http://schemas.openxmlformats.org/officeDocument/2006/relationships/image" Target="../media/image110.jpeg"/><Relationship Id="rId13" Type="http://schemas.openxmlformats.org/officeDocument/2006/relationships/slideLayout" Target="../slideLayouts/slideLayout2.xml"/><Relationship Id="rId12" Type="http://schemas.openxmlformats.org/officeDocument/2006/relationships/image" Target="../media/image120.jpeg"/><Relationship Id="rId11" Type="http://schemas.openxmlformats.org/officeDocument/2006/relationships/image" Target="../media/image119.jpeg"/><Relationship Id="rId10" Type="http://schemas.openxmlformats.org/officeDocument/2006/relationships/image" Target="../media/image118.jpeg"/><Relationship Id="rId1" Type="http://schemas.openxmlformats.org/officeDocument/2006/relationships/image" Target="../media/image10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image" Target="../media/image35.jpe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3586" y="911711"/>
            <a:ext cx="12192000" cy="5034578"/>
          </a:xfrm>
          <a:prstGeom prst="rect">
            <a:avLst/>
          </a:prstGeom>
          <a:gradFill>
            <a:gsLst>
              <a:gs pos="57000">
                <a:srgbClr val="00243E"/>
              </a:gs>
              <a:gs pos="100000">
                <a:srgbClr val="0070C0"/>
              </a:gs>
              <a:gs pos="0">
                <a:schemeClr val="tx1"/>
              </a:gs>
            </a:gsLst>
            <a:lin ang="10800000" scaled="1"/>
          </a:gradFill>
          <a:ln>
            <a:noFill/>
          </a:ln>
          <a:effectLst>
            <a:outerShdw blurRad="105444"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pPr>
              <a:spcAft>
                <a:spcPts val="300"/>
              </a:spcAft>
            </a:pPr>
            <a:endParaRPr lang="zh-CN" altLang="en-US" sz="2000" b="0" dirty="0">
              <a:latin typeface="+mn-lt"/>
              <a:cs typeface="Times New Roman" pitchFamily="18" charset="0"/>
            </a:endParaRPr>
          </a:p>
        </p:txBody>
      </p:sp>
      <p:pic>
        <p:nvPicPr>
          <p:cNvPr id="9" name="Picture 8"/>
          <p:cNvPicPr>
            <a:picLocks noChangeAspect="1"/>
          </p:cNvPicPr>
          <p:nvPr/>
        </p:nvPicPr>
        <p:blipFill rotWithShape="1">
          <a:blip r:embed="rId1">
            <a:alphaModFix amt="21000"/>
          </a:blip>
          <a:srcRect l="8831" r="10565"/>
          <a:stretch>
            <a:fillRect/>
          </a:stretch>
        </p:blipFill>
        <p:spPr>
          <a:xfrm>
            <a:off x="6607350" y="911711"/>
            <a:ext cx="5581064" cy="5034578"/>
          </a:xfrm>
          <a:prstGeom prst="rect">
            <a:avLst/>
          </a:prstGeom>
        </p:spPr>
      </p:pic>
      <p:sp>
        <p:nvSpPr>
          <p:cNvPr id="2" name="TextBox 1"/>
          <p:cNvSpPr txBox="1"/>
          <p:nvPr/>
        </p:nvSpPr>
        <p:spPr>
          <a:xfrm>
            <a:off x="215154" y="1636201"/>
            <a:ext cx="10742295" cy="3048000"/>
          </a:xfrm>
          <a:prstGeom prst="rect">
            <a:avLst/>
          </a:prstGeom>
          <a:noFill/>
        </p:spPr>
        <p:txBody>
          <a:bodyPr wrap="none" rtlCol="0">
            <a:spAutoFit/>
          </a:bodyPr>
          <a:lstStyle/>
          <a:p>
            <a:pPr algn="l">
              <a:spcAft>
                <a:spcPts val="300"/>
              </a:spcAft>
            </a:pPr>
            <a:r>
              <a:rPr lang="en-GB" sz="4800" b="1" dirty="0">
                <a:solidFill>
                  <a:schemeClr val="bg1"/>
                </a:solidFill>
                <a:latin typeface="Helvetica Neue Condensed Black" pitchFamily="2" charset="0"/>
                <a:ea typeface="Helvetica Neue Condensed Black" pitchFamily="2" charset="0"/>
                <a:cs typeface="Helvetica Neue Condensed Black" pitchFamily="2" charset="0"/>
              </a:rPr>
              <a:t>Search for Axions and Other New Physics </a:t>
            </a:r>
            <a:endParaRPr lang="en-GB" sz="4800" b="1" dirty="0">
              <a:solidFill>
                <a:schemeClr val="bg1"/>
              </a:solidFill>
              <a:latin typeface="Helvetica Neue Condensed Black" pitchFamily="2" charset="0"/>
              <a:ea typeface="Helvetica Neue Condensed Black" pitchFamily="2" charset="0"/>
              <a:cs typeface="Helvetica Neue Condensed Black" pitchFamily="2" charset="0"/>
            </a:endParaRPr>
          </a:p>
          <a:p>
            <a:pPr algn="l">
              <a:spcAft>
                <a:spcPts val="300"/>
              </a:spcAft>
            </a:pPr>
            <a:r>
              <a:rPr lang="en-GB" sz="4800" b="1" dirty="0">
                <a:solidFill>
                  <a:schemeClr val="bg1"/>
                </a:solidFill>
                <a:latin typeface="Helvetica Neue Condensed Black" pitchFamily="2" charset="0"/>
                <a:ea typeface="Helvetica Neue Condensed Black" pitchFamily="2" charset="0"/>
                <a:cs typeface="Helvetica Neue Condensed Black" pitchFamily="2" charset="0"/>
              </a:rPr>
              <a:t>Signals with PandaX-4T</a:t>
            </a:r>
            <a:endParaRPr lang="en-GB" sz="4800" b="1" dirty="0">
              <a:solidFill>
                <a:schemeClr val="bg1"/>
              </a:solidFill>
              <a:latin typeface="Helvetica Neue Condensed Black" pitchFamily="2" charset="0"/>
              <a:ea typeface="Helvetica Neue Condensed Black" pitchFamily="2" charset="0"/>
              <a:cs typeface="Helvetica Neue Condensed Black" pitchFamily="2" charset="0"/>
            </a:endParaRPr>
          </a:p>
          <a:p>
            <a:pPr algn="l">
              <a:spcAft>
                <a:spcPts val="300"/>
              </a:spcAft>
            </a:pPr>
            <a:endParaRPr lang="en-GB" sz="4800" b="1" dirty="0">
              <a:solidFill>
                <a:schemeClr val="bg1"/>
              </a:solidFill>
              <a:latin typeface="Helvetica Neue Condensed Black" pitchFamily="2" charset="0"/>
              <a:ea typeface="Helvetica Neue Condensed Black" pitchFamily="2" charset="0"/>
              <a:cs typeface="Helvetica Neue Condensed Black" pitchFamily="2" charset="0"/>
            </a:endParaRPr>
          </a:p>
          <a:p>
            <a:pPr algn="l">
              <a:spcAft>
                <a:spcPts val="300"/>
              </a:spcAft>
            </a:pPr>
            <a:endParaRPr lang="en-GB" altLang="zh-CN" sz="2000" b="1" dirty="0">
              <a:solidFill>
                <a:schemeClr val="bg1"/>
              </a:solidFill>
              <a:latin typeface="Helvetica Neue Condensed Black" pitchFamily="2" charset="0"/>
              <a:ea typeface="Helvetica Neue Condensed Black" pitchFamily="2" charset="0"/>
              <a:cs typeface="Helvetica Neue Condensed Black" pitchFamily="2" charset="0"/>
            </a:endParaRPr>
          </a:p>
          <a:p>
            <a:pPr algn="l">
              <a:spcAft>
                <a:spcPts val="300"/>
              </a:spcAft>
            </a:pPr>
            <a:r>
              <a:rPr lang="en-GB" altLang="zh-CN" sz="2000" b="1" dirty="0" err="1">
                <a:solidFill>
                  <a:schemeClr val="bg1"/>
                </a:solidFill>
                <a:latin typeface="Helvetica Neue Condensed Black" pitchFamily="2" charset="0"/>
                <a:ea typeface="Helvetica Neue Condensed Black" pitchFamily="2" charset="0"/>
                <a:cs typeface="Helvetica Neue Condensed Black" pitchFamily="2" charset="0"/>
              </a:rPr>
              <a:t>Xiaopeng</a:t>
            </a:r>
            <a:r>
              <a:rPr lang="en-GB" altLang="zh-CN" sz="2000" b="1" dirty="0">
                <a:solidFill>
                  <a:schemeClr val="bg1"/>
                </a:solidFill>
                <a:latin typeface="Helvetica Neue Condensed Black" pitchFamily="2" charset="0"/>
                <a:ea typeface="Helvetica Neue Condensed Black" pitchFamily="2" charset="0"/>
                <a:cs typeface="Helvetica Neue Condensed Black" pitchFamily="2" charset="0"/>
              </a:rPr>
              <a:t> Zhou, </a:t>
            </a:r>
            <a:r>
              <a:rPr lang="en-GB" altLang="zh-CN" sz="2000" b="1" dirty="0" err="1">
                <a:solidFill>
                  <a:schemeClr val="bg1"/>
                </a:solidFill>
                <a:latin typeface="Helvetica Neue Condensed Black" pitchFamily="2" charset="0"/>
                <a:ea typeface="Helvetica Neue Condensed Black" pitchFamily="2" charset="0"/>
                <a:cs typeface="Helvetica Neue Condensed Black" pitchFamily="2" charset="0"/>
              </a:rPr>
              <a:t>PandaX</a:t>
            </a:r>
            <a:endParaRPr lang="en-GB" altLang="zh-CN" sz="2000" b="1" dirty="0">
              <a:solidFill>
                <a:schemeClr val="bg1"/>
              </a:solidFill>
              <a:latin typeface="Helvetica Neue Condensed Black" pitchFamily="2" charset="0"/>
              <a:ea typeface="Helvetica Neue Condensed Black" pitchFamily="2" charset="0"/>
              <a:cs typeface="Helvetica Neue Condensed Black" pitchFamily="2" charset="0"/>
            </a:endParaRPr>
          </a:p>
        </p:txBody>
      </p:sp>
      <p:pic>
        <p:nvPicPr>
          <p:cNvPr id="4" name="Picture 3" descr="A black background with white text&#10;&#10;Description automatically generated"/>
          <p:cNvPicPr>
            <a:picLocks noChangeAspect="1"/>
          </p:cNvPicPr>
          <p:nvPr/>
        </p:nvPicPr>
        <p:blipFill>
          <a:blip r:embed="rId2"/>
          <a:stretch>
            <a:fillRect/>
          </a:stretch>
        </p:blipFill>
        <p:spPr>
          <a:xfrm>
            <a:off x="215154" y="4772058"/>
            <a:ext cx="2623107" cy="853551"/>
          </a:xfrm>
          <a:prstGeom prst="rect">
            <a:avLst/>
          </a:prstGeom>
        </p:spPr>
      </p:pic>
      <p:sp>
        <p:nvSpPr>
          <p:cNvPr id="6" name="文本框 5"/>
          <p:cNvSpPr txBox="1"/>
          <p:nvPr/>
        </p:nvSpPr>
        <p:spPr>
          <a:xfrm>
            <a:off x="4330065" y="6410325"/>
            <a:ext cx="4394200" cy="365760"/>
          </a:xfrm>
          <a:prstGeom prst="rect">
            <a:avLst/>
          </a:prstGeom>
          <a:noFill/>
        </p:spPr>
        <p:txBody>
          <a:bodyPr wrap="none" rtlCol="0" anchor="t">
            <a:spAutoFit/>
          </a:bodyPr>
          <a:p>
            <a:pPr algn="ctr"/>
            <a:r>
              <a:rPr lang="zh-CN" altLang="en-US"/>
              <a:t>轴子暗物质理论与观测研讨会      </a:t>
            </a:r>
            <a:r>
              <a:rPr lang="en-US" altLang="zh-CN"/>
              <a:t>2025/5/10</a:t>
            </a:r>
            <a:endParaRPr lang="en-US" alt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a:alphaModFix amt="17000"/>
          </a:blip>
          <a:srcRect l="14695" t="31689"/>
          <a:stretch>
            <a:fillRect/>
          </a:stretch>
        </p:blipFill>
        <p:spPr>
          <a:xfrm>
            <a:off x="0" y="-39633"/>
            <a:ext cx="5288848" cy="5866976"/>
          </a:xfrm>
          <a:prstGeom prst="rect">
            <a:avLst/>
          </a:prstGeom>
        </p:spPr>
      </p:pic>
      <p:sp>
        <p:nvSpPr>
          <p:cNvPr id="56" name="日期占位符 55"/>
          <p:cNvSpPr>
            <a14:cpLocks xmlns:a14="http://schemas.microsoft.com/office/drawing/2010/main" noGrp="1"/>
          </p:cNvSpPr>
          <p:nvPr>
            <p:ph type="dt" sz="half" idx="10"/>
          </p:nvPr>
        </p:nvSpPr>
        <p:spPr/>
        <p:txBody>
          <a:bodyPr/>
          <a:lstStyle/>
          <a:p>
            <a:r>
              <a:rPr lang="en-US" altLang="zh-CN"/>
              <a:t>2023/8/23</a:t>
            </a:r>
            <a:endParaRPr lang="zh-CN" altLang="en-US"/>
          </a:p>
        </p:txBody>
      </p:sp>
      <p:sp>
        <p:nvSpPr>
          <p:cNvPr id="57" name="灯片编号占位符 56"/>
          <p:cNvSpPr>
            <a14:cpLocks xmlns:a14="http://schemas.microsoft.com/office/drawing/2010/main" noGrp="1"/>
          </p:cNvSpPr>
          <p:nvPr>
            <p:ph type="sldNum" sz="quarter" idx="12"/>
          </p:nvPr>
        </p:nvSpPr>
        <p:spPr/>
        <p:txBody>
          <a:bodyPr/>
          <a:lstStyle/>
          <a:p>
            <a:fld id="{84072D8A-FB09-466A-9836-EB94B95C4033}" type="slidenum">
              <a:rPr lang="zh-CN" altLang="en-US" smtClean="0"/>
            </a:fld>
            <a:endParaRPr lang="zh-CN" altLang="en-US"/>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26514-9334-7F40-A862-BC1570B6828A}"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3" name="Footer Placeholder 9"/>
          <p:cNvSpPr>
            <a14:cpLocks xmlns:a14="http://schemas.microsoft.com/office/drawing/2010/main" noGrp="1"/>
          </p:cNvSpPr>
          <p:nvPr>
            <p:ph type="ftr" sz="quarter" idx="11"/>
          </p:nvPr>
        </p:nvSpPr>
        <p:spPr>
          <a:xfrm>
            <a:off x="4038600" y="6356350"/>
            <a:ext cx="4114800" cy="365125"/>
          </a:xfrm>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4"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6"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8"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9" name="Rectangle 8"/>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6" name="标题 1"/>
          <p:cNvSpPr txBox="1"/>
          <p:nvPr/>
        </p:nvSpPr>
        <p:spPr>
          <a:xfrm>
            <a:off x="0" y="-39633"/>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Radon</a:t>
            </a:r>
            <a:endParaRPr lang="zh-CN" altLang="en-US" sz="3600">
              <a:latin typeface="Helvetica Neue Condensed Black" pitchFamily="2" charset="0"/>
              <a:cs typeface="Helvetica Neue Condensed Black" pitchFamily="2" charset="0"/>
            </a:endParaRPr>
          </a:p>
        </p:txBody>
      </p:sp>
      <p:pic>
        <p:nvPicPr>
          <p:cNvPr id="18" name="图片 26"/>
          <p:cNvPicPr>
            <a:picLocks noChangeAspect="1"/>
          </p:cNvPicPr>
          <p:nvPr/>
        </p:nvPicPr>
        <p:blipFill rotWithShape="1">
          <a:blip r:embed="rId1"/>
          <a:srcRect l="23961" t="45585" r="50578" b="16376"/>
          <a:stretch>
            <a:fillRect/>
          </a:stretch>
        </p:blipFill>
        <p:spPr>
          <a:xfrm>
            <a:off x="599606" y="1133964"/>
            <a:ext cx="1578569" cy="3267081"/>
          </a:xfrm>
          <a:prstGeom prst="rect">
            <a:avLst/>
          </a:prstGeom>
        </p:spPr>
      </p:pic>
      <p:pic>
        <p:nvPicPr>
          <p:cNvPr id="19" name="Picture 18"/>
          <p:cNvPicPr>
            <a:picLocks noChangeAspect="1"/>
          </p:cNvPicPr>
          <p:nvPr/>
        </p:nvPicPr>
        <p:blipFill rotWithShape="1">
          <a:blip r:embed="rId2"/>
          <a:srcRect r="52043"/>
          <a:stretch>
            <a:fillRect/>
          </a:stretch>
        </p:blipFill>
        <p:spPr>
          <a:xfrm>
            <a:off x="3016423" y="1054243"/>
            <a:ext cx="2700000" cy="1842458"/>
          </a:xfrm>
          <a:prstGeom prst="rect">
            <a:avLst/>
          </a:prstGeom>
        </p:spPr>
      </p:pic>
      <p:graphicFrame>
        <p:nvGraphicFramePr>
          <p:cNvPr id="17" name="表格 37"/>
          <p:cNvGraphicFramePr>
            <a:graphicFrameLocks noGrp="1"/>
          </p:cNvGraphicFramePr>
          <p:nvPr/>
        </p:nvGraphicFramePr>
        <p:xfrm>
          <a:off x="55293" y="4660242"/>
          <a:ext cx="5385206" cy="1546275"/>
        </p:xfrm>
        <a:graphic>
          <a:graphicData uri="http://schemas.openxmlformats.org/drawingml/2006/table">
            <a:tbl>
              <a:tblPr firstRow="1" bandRow="1">
                <a:tableStyleId>{5C22544A-7EE6-4342-B048-85BDC9FD1C3A}</a:tableStyleId>
              </a:tblPr>
              <a:tblGrid>
                <a:gridCol w="1293877"/>
                <a:gridCol w="4091329"/>
              </a:tblGrid>
              <a:tr h="515425">
                <a:tc>
                  <a:txBody>
                    <a:bodyPr/>
                    <a:lstStyle/>
                    <a:p>
                      <a:pPr algn="ctr"/>
                      <a:r>
                        <a:rPr lang="en-US" altLang="zh-CN" sz="1600" b="1" i="0" dirty="0">
                          <a:latin typeface="Helvetica Neue Condensed Black" pitchFamily="2" charset="0"/>
                          <a:ea typeface="Helvetica Neue Condensed Black" pitchFamily="2" charset="0"/>
                          <a:cs typeface="Helvetica Neue Condensed Black" pitchFamily="2" charset="0"/>
                        </a:rPr>
                        <a:t>Rn level</a:t>
                      </a:r>
                      <a:endParaRPr lang="zh-CN" altLang="en-US" sz="1600" b="1" i="0" dirty="0">
                        <a:latin typeface="Helvetica Neue Condensed Black" pitchFamily="2" charset="0"/>
                        <a:cs typeface="Helvetica Neue Condensed Black" pitchFamily="2" charset="0"/>
                      </a:endParaRPr>
                    </a:p>
                  </a:txBody>
                  <a:tcPr anchor="ctr">
                    <a:solidFill>
                      <a:srgbClr val="03528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600" b="1" i="0" dirty="0">
                          <a:latin typeface="Helvetica Neue Condensed Black" pitchFamily="2" charset="0"/>
                          <a:cs typeface="Helvetica Neue Condensed Black" pitchFamily="2" charset="0"/>
                        </a:rPr>
                        <a:t> </a:t>
                      </a:r>
                      <a:r>
                        <a:rPr lang="el-GR" altLang="zh-CN" sz="1600" b="1" i="0" dirty="0">
                          <a:latin typeface="Helvetica Neue Condensed Black" pitchFamily="2" charset="0"/>
                          <a:ea typeface="Helvetica Neue Condensed Black" pitchFamily="2" charset="0"/>
                          <a:cs typeface="Helvetica Neue Condensed Black" pitchFamily="2" charset="0"/>
                        </a:rPr>
                        <a:t>μ</a:t>
                      </a:r>
                      <a:r>
                        <a:rPr lang="en-US" altLang="zh-CN" sz="1600" b="1" i="0" dirty="0" err="1">
                          <a:latin typeface="Helvetica Neue Condensed Black" pitchFamily="2" charset="0"/>
                          <a:ea typeface="Helvetica Neue Condensed Black" pitchFamily="2" charset="0"/>
                          <a:cs typeface="Helvetica Neue Condensed Black" pitchFamily="2" charset="0"/>
                        </a:rPr>
                        <a:t>Bq</a:t>
                      </a:r>
                      <a:r>
                        <a:rPr lang="en-US" altLang="zh-CN" sz="1600" b="1" i="0" dirty="0">
                          <a:latin typeface="Helvetica Neue Condensed Black" pitchFamily="2" charset="0"/>
                          <a:ea typeface="Helvetica Neue Condensed Black" pitchFamily="2" charset="0"/>
                          <a:cs typeface="Helvetica Neue Condensed Black" pitchFamily="2" charset="0"/>
                        </a:rPr>
                        <a:t>/kg</a:t>
                      </a:r>
                      <a:endParaRPr lang="zh-CN" altLang="en-US" sz="1600" b="1" i="0" dirty="0">
                        <a:latin typeface="Helvetica Neue Condensed Black" pitchFamily="2" charset="0"/>
                        <a:cs typeface="Helvetica Neue Condensed Black" pitchFamily="2" charset="0"/>
                      </a:endParaRPr>
                    </a:p>
                  </a:txBody>
                  <a:tcPr anchor="ctr">
                    <a:solidFill>
                      <a:srgbClr val="03528B"/>
                    </a:solidFill>
                  </a:tcPr>
                </a:tc>
              </a:tr>
              <a:tr h="515425">
                <a:tc>
                  <a:txBody>
                    <a:bodyPr/>
                    <a:lstStyle/>
                    <a:p>
                      <a:pPr algn="ctr"/>
                      <a:r>
                        <a:rPr lang="en-US" altLang="zh-CN" sz="1600" b="1" i="0" dirty="0">
                          <a:latin typeface="Helvetica Neue Condensed Black" pitchFamily="2" charset="0"/>
                          <a:ea typeface="Helvetica Neue Condensed Black" pitchFamily="2" charset="0"/>
                          <a:cs typeface="Helvetica Neue Condensed Black" pitchFamily="2" charset="0"/>
                        </a:rPr>
                        <a:t>Run 0</a:t>
                      </a:r>
                      <a:endParaRPr lang="zh-CN" altLang="en-US" sz="1600" b="1" i="0" dirty="0">
                        <a:latin typeface="Helvetica Neue Condensed Black" pitchFamily="2" charset="0"/>
                        <a:cs typeface="Helvetica Neue Condensed Black"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600" b="1" i="0" u="none" strike="noStrike" dirty="0">
                          <a:solidFill>
                            <a:srgbClr val="000000"/>
                          </a:solidFill>
                          <a:effectLst/>
                          <a:latin typeface="Helvetica Neue Condensed Black" pitchFamily="2" charset="0"/>
                          <a:ea typeface="Helvetica Neue Condensed Black" pitchFamily="2" charset="0"/>
                          <a:cs typeface="Helvetica Neue Condensed Black" pitchFamily="2" charset="0"/>
                        </a:rPr>
                        <a:t>7.07 ± 0.02(stat.) ± 0.23(sys.)</a:t>
                      </a:r>
                      <a:endParaRPr lang="en-US" altLang="zh-CN" sz="1600" b="1" i="0" u="none" strike="noStrike" dirty="0">
                        <a:solidFill>
                          <a:srgbClr val="000000"/>
                        </a:solidFill>
                        <a:effectLst/>
                        <a:latin typeface="Helvetica Neue Condensed Black" pitchFamily="2" charset="0"/>
                        <a:ea typeface="Helvetica Neue Condensed Black" pitchFamily="2" charset="0"/>
                        <a:cs typeface="Helvetica Neue Condensed Black" pitchFamily="2" charset="0"/>
                      </a:endParaRPr>
                    </a:p>
                  </a:txBody>
                  <a:tcPr anchor="ctr"/>
                </a:tc>
              </a:tr>
              <a:tr h="515425">
                <a:tc>
                  <a:txBody>
                    <a:bodyPr/>
                    <a:lstStyle/>
                    <a:p>
                      <a:pPr algn="ctr"/>
                      <a:r>
                        <a:rPr lang="en-US" altLang="zh-CN" sz="1600" b="1" i="0" dirty="0">
                          <a:latin typeface="Helvetica Neue Condensed Black" pitchFamily="2" charset="0"/>
                          <a:ea typeface="Helvetica Neue Condensed Black" pitchFamily="2" charset="0"/>
                          <a:cs typeface="Helvetica Neue Condensed Black" pitchFamily="2" charset="0"/>
                        </a:rPr>
                        <a:t>Run 1</a:t>
                      </a:r>
                      <a:endParaRPr lang="zh-CN" altLang="en-US" sz="1600" b="1" i="0" dirty="0">
                        <a:latin typeface="Helvetica Neue Condensed Black" pitchFamily="2" charset="0"/>
                        <a:cs typeface="Helvetica Neue Condensed Black" pitchFamily="2"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altLang="zh-CN" sz="1600" b="1" i="0" u="none" strike="noStrike" dirty="0">
                          <a:solidFill>
                            <a:srgbClr val="000000"/>
                          </a:solidFill>
                          <a:effectLst/>
                          <a:latin typeface="Helvetica Neue Condensed Black" pitchFamily="2" charset="0"/>
                          <a:ea typeface="Helvetica Neue Condensed Black" pitchFamily="2" charset="0"/>
                          <a:cs typeface="Helvetica Neue Condensed Black" pitchFamily="2" charset="0"/>
                        </a:rPr>
                        <a:t>8.67 ± 0.01(stat.) ± 0.27(sys.)</a:t>
                      </a:r>
                      <a:endParaRPr lang="en-US" altLang="zh-CN" sz="1600" b="1" i="0" u="none" strike="noStrike" dirty="0">
                        <a:solidFill>
                          <a:srgbClr val="000000"/>
                        </a:solidFill>
                        <a:effectLst/>
                        <a:latin typeface="Helvetica Neue Condensed Black" pitchFamily="2" charset="0"/>
                        <a:ea typeface="Helvetica Neue Condensed Black" pitchFamily="2" charset="0"/>
                        <a:cs typeface="Helvetica Neue Condensed Black" pitchFamily="2" charset="0"/>
                      </a:endParaRPr>
                    </a:p>
                  </a:txBody>
                  <a:tcPr anchor="ctr"/>
                </a:tc>
              </a:tr>
            </a:tbl>
          </a:graphicData>
        </a:graphic>
      </p:graphicFrame>
      <p:pic>
        <p:nvPicPr>
          <p:cNvPr id="21" name="Picture 20"/>
          <p:cNvPicPr>
            <a:picLocks noChangeAspect="1"/>
          </p:cNvPicPr>
          <p:nvPr/>
        </p:nvPicPr>
        <p:blipFill rotWithShape="1">
          <a:blip r:embed="rId2"/>
          <a:srcRect l="52931"/>
          <a:stretch>
            <a:fillRect/>
          </a:stretch>
        </p:blipFill>
        <p:spPr>
          <a:xfrm>
            <a:off x="2928150" y="2778320"/>
            <a:ext cx="2664000" cy="1852182"/>
          </a:xfrm>
          <a:prstGeom prst="rect">
            <a:avLst/>
          </a:prstGeom>
        </p:spPr>
      </p:pic>
      <p:sp>
        <p:nvSpPr>
          <p:cNvPr id="22" name="Oval 21"/>
          <p:cNvSpPr>
            <a14:cpLocks xmlns:a14="http://schemas.microsoft.com/office/drawing/2010/main" noChangeAspect="1"/>
          </p:cNvSpPr>
          <p:nvPr/>
        </p:nvSpPr>
        <p:spPr>
          <a:xfrm>
            <a:off x="1267767" y="3560866"/>
            <a:ext cx="468000" cy="468000"/>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3" name="Oval 22"/>
          <p:cNvSpPr>
            <a14:cpLocks xmlns:a14="http://schemas.microsoft.com/office/drawing/2010/main" noChangeAspect="1"/>
          </p:cNvSpPr>
          <p:nvPr/>
        </p:nvSpPr>
        <p:spPr>
          <a:xfrm>
            <a:off x="919952" y="1842467"/>
            <a:ext cx="468000" cy="468000"/>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14:cpLocks xmlns:a14="http://schemas.microsoft.com/office/drawing/2010/main" noChangeAspect="1"/>
          </p:cNvSpPr>
          <p:nvPr/>
        </p:nvSpPr>
        <p:spPr>
          <a:xfrm>
            <a:off x="919952" y="3150332"/>
            <a:ext cx="468000" cy="468000"/>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3445376" y="1196849"/>
            <a:ext cx="1335622" cy="369332"/>
          </a:xfrm>
          <a:prstGeom prst="rect">
            <a:avLst/>
          </a:prstGeom>
          <a:solidFill>
            <a:schemeClr val="bg1"/>
          </a:solidFill>
        </p:spPr>
        <p:txBody>
          <a:bodyPr wrap="none" rtlCol="0">
            <a:spAutoFit/>
          </a:bodyPr>
          <a:lstStyle/>
          <a:p>
            <a:r>
              <a:rPr lang="en-US" b="1">
                <a:latin typeface="Helvetica Neue Condensed Black" pitchFamily="2" charset="0"/>
                <a:ea typeface="Helvetica Neue Condensed Black" pitchFamily="2" charset="0"/>
                <a:cs typeface="Helvetica Neue Condensed Black" pitchFamily="2" charset="0"/>
              </a:rPr>
              <a:t>Raw Charge</a:t>
            </a:r>
            <a:endParaRPr lang="en-US" b="1">
              <a:latin typeface="Helvetica Neue Condensed Black" pitchFamily="2" charset="0"/>
              <a:ea typeface="Helvetica Neue Condensed Black" pitchFamily="2" charset="0"/>
              <a:cs typeface="Helvetica Neue Condensed Black" pitchFamily="2" charset="0"/>
            </a:endParaRPr>
          </a:p>
        </p:txBody>
      </p:sp>
      <p:sp>
        <p:nvSpPr>
          <p:cNvPr id="107" name="TextBox 106"/>
          <p:cNvSpPr txBox="1"/>
          <p:nvPr/>
        </p:nvSpPr>
        <p:spPr>
          <a:xfrm>
            <a:off x="3360709" y="2861273"/>
            <a:ext cx="1842171" cy="369332"/>
          </a:xfrm>
          <a:prstGeom prst="rect">
            <a:avLst/>
          </a:prstGeom>
          <a:solidFill>
            <a:schemeClr val="bg1"/>
          </a:solidFill>
        </p:spPr>
        <p:txBody>
          <a:bodyPr wrap="none" rtlCol="0">
            <a:spAutoFit/>
          </a:bodyPr>
          <a:lstStyle/>
          <a:p>
            <a:r>
              <a:rPr lang="en-US" b="1">
                <a:latin typeface="Helvetica Neue Condensed Black" pitchFamily="2" charset="0"/>
                <a:ea typeface="Helvetica Neue Condensed Black" pitchFamily="2" charset="0"/>
                <a:cs typeface="Helvetica Neue Condensed Black" pitchFamily="2" charset="0"/>
              </a:rPr>
              <a:t>Corrected Charge</a:t>
            </a:r>
            <a:endParaRPr lang="en-US" b="1">
              <a:latin typeface="Helvetica Neue Condensed Black" pitchFamily="2" charset="0"/>
              <a:ea typeface="Helvetica Neue Condensed Black" pitchFamily="2" charset="0"/>
              <a:cs typeface="Helvetica Neue Condensed Black" pitchFamily="2" charset="0"/>
            </a:endParaRPr>
          </a:p>
        </p:txBody>
      </p:sp>
      <p:pic>
        <p:nvPicPr>
          <p:cNvPr id="14" name="Picture 13"/>
          <p:cNvPicPr>
            <a:picLocks noChangeAspect="1"/>
          </p:cNvPicPr>
          <p:nvPr/>
        </p:nvPicPr>
        <p:blipFill>
          <a:blip r:embed="rId3"/>
          <a:stretch>
            <a:fillRect/>
          </a:stretch>
        </p:blipFill>
        <p:spPr>
          <a:xfrm>
            <a:off x="5936436" y="1024600"/>
            <a:ext cx="5496394" cy="3487311"/>
          </a:xfrm>
          <a:prstGeom prst="rect">
            <a:avLst/>
          </a:prstGeom>
        </p:spPr>
      </p:pic>
      <p:sp>
        <p:nvSpPr>
          <p:cNvPr id="15" name="TextBox 14"/>
          <p:cNvSpPr txBox="1"/>
          <p:nvPr/>
        </p:nvSpPr>
        <p:spPr>
          <a:xfrm>
            <a:off x="6038823" y="4579236"/>
            <a:ext cx="5753896" cy="1702197"/>
          </a:xfrm>
          <a:prstGeom prst="rect">
            <a:avLst/>
          </a:prstGeom>
          <a:noFill/>
        </p:spPr>
        <p:txBody>
          <a:bodyPr wrap="square" rtlCol="0">
            <a:spAutoFit/>
          </a:bodyPr>
          <a:lstStyle/>
          <a:p>
            <a:pPr marL="342900" indent="-342900">
              <a:lnSpc>
                <a:spcPct val="150000"/>
              </a:lnSpc>
              <a:buAutoNum type="arabicPeriod"/>
            </a:pPr>
            <a:r>
              <a:rPr lang="en-US" b="1">
                <a:latin typeface="Helvetica Neue Condensed" pitchFamily="2" charset="0"/>
                <a:ea typeface="Helvetica Neue Condensed" pitchFamily="2" charset="0"/>
                <a:cs typeface="Helvetica Neue Condensed" pitchFamily="2" charset="0"/>
              </a:rPr>
              <a:t>Depletion effect: decreased concentration of longer-lived daughter nuclide compared to the parent;</a:t>
            </a:r>
            <a:endParaRPr lang="en-US" b="1">
              <a:latin typeface="Helvetica Neue Condensed" pitchFamily="2" charset="0"/>
              <a:ea typeface="Helvetica Neue Condensed" pitchFamily="2" charset="0"/>
              <a:cs typeface="Helvetica Neue Condensed" pitchFamily="2" charset="0"/>
            </a:endParaRPr>
          </a:p>
          <a:p>
            <a:pPr marL="342900" indent="-342900">
              <a:lnSpc>
                <a:spcPct val="150000"/>
              </a:lnSpc>
              <a:buAutoNum type="arabicPeriod"/>
            </a:pPr>
            <a:r>
              <a:rPr lang="en-US" b="1">
                <a:highlight>
                  <a:srgbClr val="FFD900"/>
                </a:highlight>
                <a:latin typeface="Helvetica Neue Condensed" pitchFamily="2" charset="0"/>
                <a:ea typeface="Helvetica Neue Condensed" pitchFamily="2" charset="0"/>
                <a:cs typeface="Helvetica Neue Condensed" pitchFamily="2" charset="0"/>
              </a:rPr>
              <a:t>Side band </a:t>
            </a:r>
            <a:r>
              <a:rPr lang="en-US" b="1">
                <a:latin typeface="Helvetica Neue Condensed" pitchFamily="2" charset="0"/>
                <a:ea typeface="Helvetica Neue Condensed" pitchFamily="2" charset="0"/>
                <a:cs typeface="Helvetica Neue Condensed" pitchFamily="2" charset="0"/>
              </a:rPr>
              <a:t>fit to determine exact contribution: from 200 keV to 1000 keV.</a:t>
            </a:r>
            <a:endParaRPr lang="en-US" b="1">
              <a:latin typeface="Helvetica Neue Condensed" pitchFamily="2" charset="0"/>
              <a:ea typeface="Helvetica Neue Condensed" pitchFamily="2" charset="0"/>
              <a:cs typeface="Helvetica Neue Condensed"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Best-fit of keV Background Model</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0A6251EE-F9D0-B847-B16D-E90381564088}"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44" name="TextBox 43"/>
          <p:cNvSpPr txBox="1"/>
          <p:nvPr/>
        </p:nvSpPr>
        <p:spPr>
          <a:xfrm>
            <a:off x="4038600" y="4561141"/>
            <a:ext cx="7998126" cy="1702197"/>
          </a:xfrm>
          <a:prstGeom prst="rect">
            <a:avLst/>
          </a:prstGeom>
          <a:noFill/>
        </p:spPr>
        <p:txBody>
          <a:bodyPr wrap="square" rtlCol="0">
            <a:spAutoFit/>
          </a:bodyPr>
          <a:lstStyle/>
          <a:p>
            <a:pPr marL="285750" indent="-285750">
              <a:lnSpc>
                <a:spcPct val="150000"/>
              </a:lnSpc>
              <a:buFont typeface="Arial" charset="0"/>
              <a:buChar char="•"/>
            </a:pPr>
            <a:r>
              <a:rPr lang="en-US" altLang="zh-CN" b="1">
                <a:latin typeface="Helvetica Neue Condensed" pitchFamily="2" charset="0"/>
                <a:ea typeface="Helvetica Neue Condensed" pitchFamily="2" charset="0"/>
                <a:cs typeface="Helvetica Neue Condensed" pitchFamily="2" charset="0"/>
              </a:rPr>
              <a:t>A</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combined</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fit</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of</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Run0 and Run1</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in 1D energy space;</a:t>
            </a:r>
            <a:endParaRPr lang="en-US" altLang="zh-CN" b="1">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lang="en-US" b="1">
                <a:latin typeface="Helvetica Neue Condensed" pitchFamily="2" charset="0"/>
                <a:ea typeface="Helvetica Neue Condensed" pitchFamily="2" charset="0"/>
                <a:cs typeface="Helvetica Neue Condensed" pitchFamily="2" charset="0"/>
              </a:rPr>
              <a:t>Tritium</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is</a:t>
            </a:r>
            <a:r>
              <a:rPr lang="zh-CN" altLang="en-US" b="1">
                <a:latin typeface="Helvetica Neue Condensed" pitchFamily="2" charset="0"/>
                <a:ea typeface="Helvetica Neue Condensed" pitchFamily="2" charset="0"/>
                <a:cs typeface="Helvetica Neue Condensed" pitchFamily="2" charset="0"/>
              </a:rPr>
              <a:t> </a:t>
            </a:r>
            <a:r>
              <a:rPr lang="en-US" altLang="zh-CN" b="1">
                <a:latin typeface="Helvetica Neue Condensed" pitchFamily="2" charset="0"/>
                <a:ea typeface="Helvetica Neue Condensed" pitchFamily="2" charset="0"/>
                <a:cs typeface="Helvetica Neue Condensed" pitchFamily="2" charset="0"/>
              </a:rPr>
              <a:t>set to free in fit;</a:t>
            </a:r>
            <a:endParaRPr lang="en-US" b="1">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lang="en-US" b="1">
                <a:highlight>
                  <a:srgbClr val="FFD900"/>
                </a:highlight>
                <a:latin typeface="Helvetica Neue Condensed" pitchFamily="2" charset="0"/>
                <a:ea typeface="Helvetica Neue Condensed" pitchFamily="2" charset="0"/>
                <a:cs typeface="Helvetica Neue Condensed" pitchFamily="2" charset="0"/>
              </a:rPr>
              <a:t>No excess</a:t>
            </a:r>
            <a:r>
              <a:rPr lang="en-US" b="1">
                <a:latin typeface="Helvetica Neue Condensed" pitchFamily="2" charset="0"/>
                <a:ea typeface="Helvetica Neue Condensed" pitchFamily="2" charset="0"/>
                <a:cs typeface="Helvetica Neue Condensed" pitchFamily="2" charset="0"/>
              </a:rPr>
              <a:t> found: consistent with background model (p-value = 0.1</a:t>
            </a:r>
            <a:r>
              <a:rPr lang="en-US" altLang="zh-CN" b="1">
                <a:latin typeface="Helvetica Neue Condensed" pitchFamily="2" charset="0"/>
                <a:ea typeface="Helvetica Neue Condensed" pitchFamily="2" charset="0"/>
                <a:cs typeface="Helvetica Neue Condensed" pitchFamily="2" charset="0"/>
              </a:rPr>
              <a:t>6</a:t>
            </a:r>
            <a:r>
              <a:rPr lang="en-US" b="1">
                <a:latin typeface="Helvetica Neue Condensed" pitchFamily="2" charset="0"/>
                <a:ea typeface="Helvetica Neue Condensed" pitchFamily="2" charset="0"/>
                <a:cs typeface="Helvetica Neue Condensed" pitchFamily="2" charset="0"/>
              </a:rPr>
              <a:t>).</a:t>
            </a:r>
            <a:endParaRPr lang="en-US" b="1">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endParaRPr lang="en-US" sz="1800" b="1">
              <a:latin typeface="Helvetica Neue Condensed" pitchFamily="2" charset="0"/>
              <a:ea typeface="Helvetica Neue Condensed" pitchFamily="2" charset="0"/>
              <a:cs typeface="Helvetica Neue Condensed" pitchFamily="2" charset="0"/>
            </a:endParaRPr>
          </a:p>
        </p:txBody>
      </p:sp>
      <p:pic>
        <p:nvPicPr>
          <p:cNvPr id="45" name="图片 18"/>
          <p:cNvPicPr>
            <a:picLocks noChangeAspect="1"/>
          </p:cNvPicPr>
          <p:nvPr/>
        </p:nvPicPr>
        <p:blipFill>
          <a:blip r:embed="rId1"/>
          <a:stretch>
            <a:fillRect/>
          </a:stretch>
        </p:blipFill>
        <p:spPr>
          <a:xfrm>
            <a:off x="264421" y="1091904"/>
            <a:ext cx="3472253" cy="5317826"/>
          </a:xfrm>
          <a:prstGeom prst="rect">
            <a:avLst/>
          </a:prstGeom>
        </p:spPr>
      </p:pic>
      <p:pic>
        <p:nvPicPr>
          <p:cNvPr id="46" name="Picture 45"/>
          <p:cNvPicPr>
            <a:picLocks noChangeAspect="1"/>
          </p:cNvPicPr>
          <p:nvPr/>
        </p:nvPicPr>
        <p:blipFill>
          <a:blip r:embed="rId2"/>
          <a:stretch>
            <a:fillRect/>
          </a:stretch>
        </p:blipFill>
        <p:spPr>
          <a:xfrm>
            <a:off x="3898751" y="1149647"/>
            <a:ext cx="7772400" cy="3352799"/>
          </a:xfrm>
          <a:prstGeom prst="rect">
            <a:avLst/>
          </a:prstGeom>
        </p:spPr>
      </p:pic>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Solar Axions</a:t>
            </a:r>
            <a:endParaRPr lang="en-US" altLang="zh-CN" sz="3600">
              <a:latin typeface="Helvetica Neue Condensed Black" pitchFamily="2" charset="0"/>
              <a:ea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53FB57AF-F66B-F54F-860B-BDE368C3466D}"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8" name="图片 24"/>
          <p:cNvPicPr>
            <a:picLocks noChangeAspect="1"/>
          </p:cNvPicPr>
          <p:nvPr/>
        </p:nvPicPr>
        <p:blipFill rotWithShape="1">
          <a:blip r:embed="rId1"/>
          <a:srcRect r="49777"/>
          <a:stretch>
            <a:fillRect/>
          </a:stretch>
        </p:blipFill>
        <p:spPr>
          <a:xfrm>
            <a:off x="3376265" y="999183"/>
            <a:ext cx="3152280" cy="2516362"/>
          </a:xfrm>
          <a:prstGeom prst="rect">
            <a:avLst/>
          </a:prstGeom>
        </p:spPr>
      </p:pic>
      <p:pic>
        <p:nvPicPr>
          <p:cNvPr id="9" name="图片 26"/>
          <p:cNvPicPr>
            <a:picLocks noChangeAspect="1"/>
          </p:cNvPicPr>
          <p:nvPr/>
        </p:nvPicPr>
        <p:blipFill>
          <a:blip r:embed="rId2"/>
          <a:stretch>
            <a:fillRect/>
          </a:stretch>
        </p:blipFill>
        <p:spPr>
          <a:xfrm>
            <a:off x="3302527" y="3515545"/>
            <a:ext cx="3226018" cy="2584346"/>
          </a:xfrm>
          <a:prstGeom prst="rect">
            <a:avLst/>
          </a:prstGeom>
        </p:spPr>
      </p:pic>
      <p:sp>
        <p:nvSpPr>
          <p:cNvPr id="16" name="文本框 13"/>
          <p:cNvSpPr txBox="1"/>
          <p:nvPr/>
        </p:nvSpPr>
        <p:spPr>
          <a:xfrm>
            <a:off x="9416822" y="6037576"/>
            <a:ext cx="2743200" cy="338554"/>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Phys. Rev. Lett. a134, 041001</a:t>
            </a:r>
            <a:endParaRPr lang="zh-CN" altLang="en-US">
              <a:solidFill>
                <a:schemeClr val="bg1">
                  <a:lumMod val="50000"/>
                </a:schemeClr>
              </a:solidFill>
              <a:latin typeface="Helvetica Neue Condensed Black" pitchFamily="2" charset="0"/>
              <a:cs typeface="Helvetica Neue Condensed Black"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0" name="Rectangle 19"/>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3"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33" name="Picture 32"/>
          <p:cNvPicPr>
            <a:picLocks noChangeAspect="1"/>
          </p:cNvPicPr>
          <p:nvPr/>
        </p:nvPicPr>
        <p:blipFill>
          <a:blip r:embed="rId3"/>
          <a:stretch>
            <a:fillRect/>
          </a:stretch>
        </p:blipFill>
        <p:spPr>
          <a:xfrm>
            <a:off x="152489" y="1188473"/>
            <a:ext cx="3247159" cy="2270644"/>
          </a:xfrm>
          <a:prstGeom prst="rect">
            <a:avLst/>
          </a:prstGeom>
        </p:spPr>
      </p:pic>
      <p:sp>
        <p:nvSpPr>
          <p:cNvPr id="34" name="Rectangle 33"/>
          <p:cNvSpPr/>
          <p:nvPr/>
        </p:nvSpPr>
        <p:spPr>
          <a:xfrm>
            <a:off x="594377" y="1103690"/>
            <a:ext cx="2340000" cy="280609"/>
          </a:xfrm>
          <a:prstGeom prst="rect">
            <a:avLst/>
          </a:prstGeom>
          <a:solidFill>
            <a:srgbClr val="002F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Neue Condensed Black" pitchFamily="2" charset="0"/>
                <a:ea typeface="Helvetica Neue Condensed Black" pitchFamily="2" charset="0"/>
                <a:cs typeface="Helvetica Neue Condensed Black" pitchFamily="2" charset="0"/>
              </a:rPr>
              <a:t>axio-electric</a:t>
            </a:r>
            <a:endParaRPr lang="en-US" b="1">
              <a:solidFill>
                <a:schemeClr val="bg1"/>
              </a:solidFill>
              <a:latin typeface="Helvetica Neue Condensed Black" pitchFamily="2" charset="0"/>
              <a:ea typeface="Helvetica Neue Condensed Black" pitchFamily="2" charset="0"/>
              <a:cs typeface="Helvetica Neue Condensed Black" pitchFamily="2" charset="0"/>
            </a:endParaRPr>
          </a:p>
        </p:txBody>
      </p:sp>
      <p:pic>
        <p:nvPicPr>
          <p:cNvPr id="36" name="Picture 35"/>
          <p:cNvPicPr>
            <a:picLocks noChangeAspect="1"/>
          </p:cNvPicPr>
          <p:nvPr/>
        </p:nvPicPr>
        <p:blipFill>
          <a:blip r:embed="rId4"/>
          <a:stretch>
            <a:fillRect/>
          </a:stretch>
        </p:blipFill>
        <p:spPr>
          <a:xfrm>
            <a:off x="0" y="3526214"/>
            <a:ext cx="3046768" cy="2752306"/>
          </a:xfrm>
          <a:prstGeom prst="rect">
            <a:avLst/>
          </a:prstGeom>
        </p:spPr>
      </p:pic>
      <p:sp>
        <p:nvSpPr>
          <p:cNvPr id="37" name="Rectangle 36"/>
          <p:cNvSpPr/>
          <p:nvPr/>
        </p:nvSpPr>
        <p:spPr>
          <a:xfrm>
            <a:off x="622366" y="3515545"/>
            <a:ext cx="2343084" cy="296087"/>
          </a:xfrm>
          <a:prstGeom prst="rect">
            <a:avLst/>
          </a:prstGeom>
          <a:solidFill>
            <a:srgbClr val="002F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Helvetica Neue Condensed Black" pitchFamily="2" charset="0"/>
                <a:ea typeface="Helvetica Neue Condensed Black" pitchFamily="2" charset="0"/>
                <a:cs typeface="Helvetica Neue Condensed Black" pitchFamily="2" charset="0"/>
              </a:rPr>
              <a:t>inverse Primakoff</a:t>
            </a:r>
            <a:endParaRPr lang="en-US" b="1">
              <a:solidFill>
                <a:schemeClr val="bg1"/>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38" name="TextBox 37"/>
              <p:cNvSpPr txBox="1">
                <a14:cpLocks xmlns:a14="http://schemas.microsoft.com/office/drawing/2010/main" noRot="1" noChangeAspect="1" noMove="1" noResize="1" noEditPoints="1" noAdjustHandles="1" noChangeArrowheads="1" noChangeShapeType="1"/>
              </p:cNvSpPr>
              <p:nvPr/>
            </p:nvSpPr>
            <p:spPr>
              <a:xfrm>
                <a:off x="6939360" y="1210634"/>
                <a:ext cx="4704012" cy="3397981"/>
              </a:xfrm>
              <a:prstGeom prst="rect">
                <a:avLst/>
              </a:prstGeom>
              <a:blipFill rotWithShape="1">
                <a:blip r:embed="rId5"/>
                <a:stretch>
                  <a:fillRect l="-1078"/>
                </a:stretch>
              </a:blipFill>
            </p:spPr>
            <p:txBody>
              <a:bodyPr/>
              <a:lstStyle/>
              <a:p>
                <a:r>
                  <a:rPr lang="en-US">
                    <a:noFill/>
                  </a:rPr>
                  <a:t> </a:t>
                </a:r>
                <a:endParaRPr lang="en-US">
                  <a:noFill/>
                </a:endParaRPr>
              </a:p>
            </p:txBody>
          </p:sp>
        </mc:Choice>
        <mc:Fallback>
          <p:sp>
            <p:nvSpPr>
              <p:cNvPr id="38" name="TextBox 37"/>
              <p:cNvSpPr txBox="1">
                <a14:cpLocks xmlns:a14="http://schemas.microsoft.com/office/drawing/2010/main" noRot="1" noChangeAspect="1" noMove="1" noResize="1" noEditPoints="1" noAdjustHandles="1" noChangeArrowheads="1" noChangeShapeType="1"/>
              </p:cNvSpPr>
              <p:nvPr/>
            </p:nvSpPr>
            <p:spPr>
              <a:xfrm>
                <a:off x="6939360" y="1210634"/>
                <a:ext cx="4704012" cy="3397981"/>
              </a:xfrm>
              <a:prstGeom prst="rect">
                <a:avLst/>
              </a:prstGeom>
              <a:blipFill rotWithShape="1">
                <a:blip r:embed="rId5"/>
                <a:stretch>
                  <a:fillRect l="-1078"/>
                </a:stretch>
              </a:blipFill>
            </p:spPr>
            <p:txBody>
              <a:bodyPr/>
              <a:lstStyle/>
              <a:p>
                <a:r>
                  <a:rPr lang="en-US">
                    <a:noFill/>
                  </a:rPr>
                  <a:t> </a:t>
                </a:r>
                <a:endParaRPr lang="en-US">
                  <a:noFill/>
                </a:endParaRPr>
              </a:p>
            </p:txBody>
          </p:sp>
        </mc:Fallback>
      </mc:AlternateContent>
      <p:pic>
        <p:nvPicPr>
          <p:cNvPr id="5" name="Picture 4"/>
          <p:cNvPicPr>
            <a:picLocks noChangeAspect="1"/>
          </p:cNvPicPr>
          <p:nvPr/>
        </p:nvPicPr>
        <p:blipFill>
          <a:blip r:embed="rId6"/>
          <a:stretch>
            <a:fillRect/>
          </a:stretch>
        </p:blipFill>
        <p:spPr>
          <a:xfrm>
            <a:off x="7020572" y="3849259"/>
            <a:ext cx="4622800" cy="876300"/>
          </a:xfrm>
          <a:prstGeom prst="rect">
            <a:avLst/>
          </a:prstGeom>
        </p:spPr>
      </p:pic>
      <p:pic>
        <p:nvPicPr>
          <p:cNvPr id="6" name="Picture 5"/>
          <p:cNvPicPr>
            <a:picLocks noChangeAspect="1"/>
          </p:cNvPicPr>
          <p:nvPr/>
        </p:nvPicPr>
        <p:blipFill>
          <a:blip r:embed="rId7"/>
          <a:stretch>
            <a:fillRect/>
          </a:stretch>
        </p:blipFill>
        <p:spPr>
          <a:xfrm>
            <a:off x="7272564" y="4865074"/>
            <a:ext cx="3263900" cy="596900"/>
          </a:xfrm>
          <a:prstGeom prst="rect">
            <a:avLst/>
          </a:prstGeom>
        </p:spPr>
      </p:pic>
      <p:pic>
        <p:nvPicPr>
          <p:cNvPr id="7" name="Picture 6"/>
          <p:cNvPicPr>
            <a:picLocks noChangeAspect="1"/>
          </p:cNvPicPr>
          <p:nvPr/>
        </p:nvPicPr>
        <p:blipFill rotWithShape="1">
          <a:blip r:embed="rId8"/>
          <a:srcRect l="50437" r="12813" b="64553"/>
          <a:stretch>
            <a:fillRect/>
          </a:stretch>
        </p:blipFill>
        <p:spPr>
          <a:xfrm>
            <a:off x="1807296" y="4580230"/>
            <a:ext cx="1127081" cy="652281"/>
          </a:xfrm>
          <a:prstGeom prst="rect">
            <a:avLst/>
          </a:prstGeom>
        </p:spPr>
      </p:pic>
      <p:pic>
        <p:nvPicPr>
          <p:cNvPr id="12" name="Picture 11"/>
          <p:cNvPicPr>
            <a:picLocks noChangeAspect="1"/>
          </p:cNvPicPr>
          <p:nvPr/>
        </p:nvPicPr>
        <p:blipFill>
          <a:blip r:embed="rId9"/>
          <a:stretch>
            <a:fillRect/>
          </a:stretch>
        </p:blipFill>
        <p:spPr>
          <a:xfrm>
            <a:off x="1599211" y="2114287"/>
            <a:ext cx="1335166" cy="8699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Light Dark Matters</a:t>
            </a:r>
            <a:endParaRPr lang="en-US" altLang="zh-CN" sz="3600">
              <a:latin typeface="Helvetica Neue Condensed Black" pitchFamily="2" charset="0"/>
              <a:ea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53FB57AF-F66B-F54F-860B-BDE368C3466D}"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13" name="图片 20"/>
          <p:cNvPicPr>
            <a:picLocks noChangeAspect="1"/>
          </p:cNvPicPr>
          <p:nvPr/>
        </p:nvPicPr>
        <p:blipFill>
          <a:blip r:embed="rId1"/>
          <a:stretch>
            <a:fillRect/>
          </a:stretch>
        </p:blipFill>
        <p:spPr>
          <a:xfrm>
            <a:off x="31978" y="1226420"/>
            <a:ext cx="6161698" cy="2470308"/>
          </a:xfrm>
          <a:prstGeom prst="rect">
            <a:avLst/>
          </a:prstGeom>
        </p:spPr>
      </p:pic>
      <p:sp>
        <p:nvSpPr>
          <p:cNvPr id="17" name="文本框 34"/>
          <p:cNvSpPr txBox="1"/>
          <p:nvPr/>
        </p:nvSpPr>
        <p:spPr>
          <a:xfrm>
            <a:off x="6318867" y="1931360"/>
            <a:ext cx="5718486" cy="1938992"/>
          </a:xfrm>
          <a:prstGeom prst="rect">
            <a:avLst/>
          </a:prstGeom>
          <a:noFill/>
        </p:spPr>
        <p:txBody>
          <a:bodyPr wrap="square" rtlCol="0">
            <a:spAutoFit/>
          </a:bodyPr>
          <a:lstStyle/>
          <a:p>
            <a:pPr marL="342900" indent="-342900">
              <a:spcBef>
                <a:spcPts val="1200"/>
              </a:spcBef>
              <a:buFont typeface="+mj-lt"/>
              <a:buAutoNum type="arabicPeriod"/>
            </a:pPr>
            <a:r>
              <a:rPr lang="en-US" altLang="zh-CN" b="1" dirty="0">
                <a:latin typeface="Helvetica Neue Condensed" pitchFamily="2" charset="0"/>
                <a:ea typeface="Helvetica Neue Condensed" pitchFamily="2" charset="0"/>
                <a:cs typeface="Helvetica Neue Condensed" pitchFamily="2" charset="0"/>
              </a:rPr>
              <a:t>Light Dark matter searching: </a:t>
            </a:r>
            <a:r>
              <a:rPr lang="en-US" altLang="zh-CN" b="1" dirty="0">
                <a:highlight>
                  <a:srgbClr val="FFD900"/>
                </a:highlight>
                <a:latin typeface="Helvetica Neue Condensed" pitchFamily="2" charset="0"/>
                <a:ea typeface="Helvetica Neue Condensed" pitchFamily="2" charset="0"/>
                <a:cs typeface="Helvetica Neue Condensed" pitchFamily="2" charset="0"/>
              </a:rPr>
              <a:t>Mono-energetic</a:t>
            </a:r>
            <a:r>
              <a:rPr lang="en-US" altLang="zh-CN" b="1" dirty="0">
                <a:latin typeface="Helvetica Neue Condensed" pitchFamily="2" charset="0"/>
                <a:ea typeface="Helvetica Neue Condensed" pitchFamily="2" charset="0"/>
                <a:cs typeface="Helvetica Neue Condensed" pitchFamily="2" charset="0"/>
              </a:rPr>
              <a:t> signals</a:t>
            </a:r>
            <a:r>
              <a:rPr lang="zh-CN" altLang="en-US" b="1" dirty="0">
                <a:latin typeface="Helvetica Neue Condensed" pitchFamily="2" charset="0"/>
                <a:ea typeface="Helvetica Neue Condensed" pitchFamily="2" charset="0"/>
                <a:cs typeface="Helvetica Neue Condensed" pitchFamily="2" charset="0"/>
              </a:rPr>
              <a:t> </a:t>
            </a:r>
            <a:r>
              <a:rPr lang="en-US" altLang="zh-CN" b="1" dirty="0">
                <a:latin typeface="Helvetica Neue Condensed" pitchFamily="2" charset="0"/>
                <a:ea typeface="Helvetica Neue Condensed" pitchFamily="2" charset="0"/>
                <a:cs typeface="Helvetica Neue Condensed" pitchFamily="2" charset="0"/>
              </a:rPr>
              <a:t>scan.</a:t>
            </a:r>
            <a:endParaRPr lang="en-US" altLang="zh-CN" b="1" dirty="0">
              <a:latin typeface="Helvetica Neue Condensed" pitchFamily="2" charset="0"/>
              <a:ea typeface="Helvetica Neue Condensed" pitchFamily="2" charset="0"/>
              <a:cs typeface="Helvetica Neue Condensed" pitchFamily="2" charset="0"/>
            </a:endParaRPr>
          </a:p>
          <a:p>
            <a:pPr marL="742950" lvl="1" indent="-285750">
              <a:spcBef>
                <a:spcPts val="1200"/>
              </a:spcBef>
              <a:buFont typeface="Arial" charset="0"/>
              <a:buChar char="•"/>
            </a:pPr>
            <a:r>
              <a:rPr lang="en-US" altLang="zh-CN" b="1" dirty="0">
                <a:latin typeface="Helvetica Neue Condensed" pitchFamily="2" charset="0"/>
                <a:ea typeface="Helvetica Neue Condensed" pitchFamily="2" charset="0"/>
                <a:cs typeface="Helvetica Neue Condensed" pitchFamily="2" charset="0"/>
              </a:rPr>
              <a:t>Axionlike Particles (ALPs) and Dark Photons (DPs)</a:t>
            </a:r>
            <a:endParaRPr lang="en-US" altLang="zh-CN" b="1" dirty="0">
              <a:latin typeface="Helvetica Neue Condensed" pitchFamily="2" charset="0"/>
              <a:ea typeface="Helvetica Neue Condensed" pitchFamily="2" charset="0"/>
              <a:cs typeface="Helvetica Neue Condensed" pitchFamily="2" charset="0"/>
            </a:endParaRPr>
          </a:p>
          <a:p>
            <a:pPr marL="742950" lvl="1" indent="-285750">
              <a:spcBef>
                <a:spcPts val="1200"/>
              </a:spcBef>
              <a:buFont typeface="Arial" charset="0"/>
              <a:buChar char="•"/>
            </a:pPr>
            <a:r>
              <a:rPr lang="en-US" altLang="zh-CN" b="1" dirty="0">
                <a:solidFill>
                  <a:schemeClr val="bg1">
                    <a:lumMod val="50000"/>
                  </a:schemeClr>
                </a:solidFill>
                <a:latin typeface="Helvetica Neue Condensed" pitchFamily="2" charset="0"/>
                <a:ea typeface="Helvetica Neue Condensed" pitchFamily="2" charset="0"/>
                <a:cs typeface="Helvetica Neue Condensed" pitchFamily="2" charset="0"/>
              </a:rPr>
              <a:t>Fermionic Dark Matter</a:t>
            </a:r>
            <a:endParaRPr lang="en-US" altLang="zh-CN" b="1" dirty="0">
              <a:solidFill>
                <a:schemeClr val="bg1">
                  <a:lumMod val="50000"/>
                </a:schemeClr>
              </a:solidFill>
              <a:latin typeface="Helvetica Neue Condensed" pitchFamily="2" charset="0"/>
              <a:ea typeface="Helvetica Neue Condensed" pitchFamily="2" charset="0"/>
              <a:cs typeface="Helvetica Neue Condensed" pitchFamily="2" charset="0"/>
            </a:endParaRPr>
          </a:p>
          <a:p>
            <a:pPr marL="342900" indent="-342900">
              <a:spcBef>
                <a:spcPts val="1200"/>
              </a:spcBef>
              <a:buFont typeface="+mj-lt"/>
              <a:buAutoNum type="arabicPeriod"/>
            </a:pPr>
            <a:r>
              <a:rPr lang="en-US" altLang="zh-CN" b="1" dirty="0">
                <a:latin typeface="Helvetica Neue Condensed" pitchFamily="2" charset="0"/>
                <a:ea typeface="Helvetica Neue Condensed" pitchFamily="2" charset="0"/>
                <a:cs typeface="Helvetica Neue Condensed" pitchFamily="2" charset="0"/>
              </a:rPr>
              <a:t>Data fluctuation yields a 1.9𝛔 (local) excess @ 3-5 keV;</a:t>
            </a:r>
            <a:endParaRPr lang="en-US" altLang="zh-CN" b="1" dirty="0">
              <a:latin typeface="Helvetica Neue Condensed" pitchFamily="2" charset="0"/>
              <a:ea typeface="Helvetica Neue Condensed" pitchFamily="2" charset="0"/>
              <a:cs typeface="Helvetica Neue Condensed"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0" name="Rectangle 19"/>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3"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4" name="文本框 13"/>
          <p:cNvSpPr txBox="1"/>
          <p:nvPr/>
        </p:nvSpPr>
        <p:spPr>
          <a:xfrm>
            <a:off x="9416822" y="6037576"/>
            <a:ext cx="2743200" cy="335280"/>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Phys. Rev. Lett. 134, 041001</a:t>
            </a:r>
            <a:endParaRPr lang="zh-CN" altLang="en-US">
              <a:solidFill>
                <a:schemeClr val="bg1">
                  <a:lumMod val="50000"/>
                </a:schemeClr>
              </a:solidFill>
              <a:latin typeface="Helvetica Neue Condensed Black" pitchFamily="2" charset="0"/>
              <a:cs typeface="Helvetica Neue Condensed Black" pitchFamily="2" charset="0"/>
            </a:endParaRPr>
          </a:p>
        </p:txBody>
      </p:sp>
      <p:grpSp>
        <p:nvGrpSpPr>
          <p:cNvPr id="7" name="Group 6"/>
          <p:cNvGrpSpPr/>
          <p:nvPr/>
        </p:nvGrpSpPr>
        <p:grpSpPr>
          <a:xfrm>
            <a:off x="0" y="3794427"/>
            <a:ext cx="6318867" cy="2243149"/>
            <a:chOff x="5750209" y="3794427"/>
            <a:chExt cx="6318867" cy="2243149"/>
          </a:xfrm>
        </p:grpSpPr>
        <p:pic>
          <p:nvPicPr>
            <p:cNvPr id="25" name="Picture 24"/>
            <p:cNvPicPr>
              <a:picLocks noChangeAspect="1"/>
            </p:cNvPicPr>
            <p:nvPr/>
          </p:nvPicPr>
          <p:blipFill rotWithShape="1">
            <a:blip r:embed="rId2"/>
            <a:srcRect t="51965"/>
            <a:stretch>
              <a:fillRect/>
            </a:stretch>
          </p:blipFill>
          <p:spPr>
            <a:xfrm>
              <a:off x="8962276" y="3821672"/>
              <a:ext cx="3106800" cy="2215904"/>
            </a:xfrm>
            <a:prstGeom prst="rect">
              <a:avLst/>
            </a:prstGeom>
          </p:spPr>
        </p:pic>
        <p:grpSp>
          <p:nvGrpSpPr>
            <p:cNvPr id="5" name="Group 4"/>
            <p:cNvGrpSpPr/>
            <p:nvPr/>
          </p:nvGrpSpPr>
          <p:grpSpPr>
            <a:xfrm>
              <a:off x="5750209" y="3794427"/>
              <a:ext cx="3106800" cy="2195376"/>
              <a:chOff x="5750209" y="3794427"/>
              <a:chExt cx="3106800" cy="2195376"/>
            </a:xfrm>
          </p:grpSpPr>
          <p:pic>
            <p:nvPicPr>
              <p:cNvPr id="26" name="Picture 25"/>
              <p:cNvPicPr>
                <a:picLocks noChangeAspect="1"/>
              </p:cNvPicPr>
              <p:nvPr/>
            </p:nvPicPr>
            <p:blipFill rotWithShape="1">
              <a:blip r:embed="rId2"/>
              <a:srcRect t="10100" b="47861"/>
              <a:stretch>
                <a:fillRect/>
              </a:stretch>
            </p:blipFill>
            <p:spPr>
              <a:xfrm>
                <a:off x="5750462" y="3794427"/>
                <a:ext cx="3106294" cy="1938992"/>
              </a:xfrm>
              <a:prstGeom prst="rect">
                <a:avLst/>
              </a:prstGeom>
            </p:spPr>
          </p:pic>
          <p:pic>
            <p:nvPicPr>
              <p:cNvPr id="29" name="Picture 28"/>
              <p:cNvPicPr>
                <a:picLocks noChangeAspect="1"/>
              </p:cNvPicPr>
              <p:nvPr/>
            </p:nvPicPr>
            <p:blipFill rotWithShape="1">
              <a:blip r:embed="rId2"/>
              <a:srcRect t="92936"/>
              <a:stretch>
                <a:fillRect/>
              </a:stretch>
            </p:blipFill>
            <p:spPr>
              <a:xfrm>
                <a:off x="5750209" y="5663915"/>
                <a:ext cx="3106800" cy="325888"/>
              </a:xfrm>
              <a:prstGeom prst="rect">
                <a:avLst/>
              </a:prstGeom>
            </p:spPr>
          </p:pic>
        </p:grpSp>
      </p:grpSp>
      <p:pic>
        <p:nvPicPr>
          <p:cNvPr id="34" name="Picture 33"/>
          <p:cNvPicPr>
            <a:picLocks noChangeAspect="1"/>
          </p:cNvPicPr>
          <p:nvPr/>
        </p:nvPicPr>
        <p:blipFill>
          <a:blip r:embed="rId3"/>
          <a:stretch>
            <a:fillRect/>
          </a:stretch>
        </p:blipFill>
        <p:spPr>
          <a:xfrm>
            <a:off x="6941457" y="4433723"/>
            <a:ext cx="4673600" cy="660400"/>
          </a:xfrm>
          <a:prstGeom prst="rect">
            <a:avLst/>
          </a:prstGeom>
        </p:spPr>
      </p:pic>
      <p:sp>
        <p:nvSpPr>
          <p:cNvPr id="8" name="Oval 7"/>
          <p:cNvSpPr/>
          <p:nvPr/>
        </p:nvSpPr>
        <p:spPr>
          <a:xfrm>
            <a:off x="1031965" y="2384244"/>
            <a:ext cx="399644" cy="399644"/>
          </a:xfrm>
          <a:prstGeom prst="ellipse">
            <a:avLst/>
          </a:prstGeom>
          <a:solidFill>
            <a:srgbClr val="FF0000">
              <a:alpha val="44635"/>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62697" y="2261752"/>
            <a:ext cx="399644" cy="399644"/>
          </a:xfrm>
          <a:prstGeom prst="ellipse">
            <a:avLst/>
          </a:prstGeom>
          <a:solidFill>
            <a:srgbClr val="FF0000">
              <a:alpha val="44635"/>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MeV ALPs and DPs</a:t>
            </a:r>
            <a:endParaRPr lang="en-US" altLang="zh-CN" sz="3600">
              <a:latin typeface="Helvetica Neue Condensed Black" pitchFamily="2" charset="0"/>
              <a:ea typeface="Helvetica Neue Condensed Black" pitchFamily="2" charset="0"/>
              <a:cs typeface="Helvetica Neue Condensed Black" pitchFamily="2" charset="0"/>
            </a:endParaRPr>
          </a:p>
        </p:txBody>
      </p:sp>
      <p:sp>
        <p:nvSpPr>
          <p:cNvPr id="4" name="Date Placeholder 3"/>
          <p:cNvSpPr/>
          <p:nvPr>
            <p:ph type="dt" sz="half" idx="10"/>
          </p:nvPr>
        </p:nvSpPr>
        <p:spPr/>
        <p:txBody>
          <a:bodyPr/>
          <a:lstStyle/>
          <a:p>
            <a:fld id="{53FB57AF-F66B-F54F-860B-BDE368C3466D}"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0" name="Rectangle 19"/>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3"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4" name="文本框 13"/>
          <p:cNvSpPr txBox="1"/>
          <p:nvPr/>
        </p:nvSpPr>
        <p:spPr>
          <a:xfrm>
            <a:off x="9416822" y="6037576"/>
            <a:ext cx="2743200" cy="335280"/>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Phys. Rev. Lett. 134, 071004</a:t>
            </a:r>
            <a:endParaRPr lang="zh-CN" altLang="en-US">
              <a:solidFill>
                <a:schemeClr val="bg1">
                  <a:lumMod val="50000"/>
                </a:schemeClr>
              </a:solidFill>
              <a:latin typeface="Helvetica Neue Condensed Black" pitchFamily="2" charset="0"/>
              <a:cs typeface="Helvetica Neue Condensed Black" pitchFamily="2" charset="0"/>
            </a:endParaRPr>
          </a:p>
        </p:txBody>
      </p:sp>
      <p:pic>
        <p:nvPicPr>
          <p:cNvPr id="12" name="图片 11" descr="2025-05-10 08:01:19.725000"/>
          <p:cNvPicPr>
            <a:picLocks noChangeAspect="1"/>
          </p:cNvPicPr>
          <p:nvPr/>
        </p:nvPicPr>
        <p:blipFill>
          <a:blip r:embed="rId1"/>
          <a:srcRect l="642" t="27878" r="2098" b="27123"/>
          <a:stretch>
            <a:fillRect/>
          </a:stretch>
        </p:blipFill>
        <p:spPr>
          <a:xfrm>
            <a:off x="0" y="1112520"/>
            <a:ext cx="8497570" cy="2736850"/>
          </a:xfrm>
          <a:prstGeom prst="rect">
            <a:avLst/>
          </a:prstGeom>
        </p:spPr>
      </p:pic>
      <p:pic>
        <p:nvPicPr>
          <p:cNvPr id="14" name="图片 13" descr="2025-05-10 08:02:59.980000"/>
          <p:cNvPicPr>
            <a:picLocks noChangeAspect="1"/>
          </p:cNvPicPr>
          <p:nvPr/>
        </p:nvPicPr>
        <p:blipFill>
          <a:blip r:embed="rId2"/>
          <a:stretch>
            <a:fillRect/>
          </a:stretch>
        </p:blipFill>
        <p:spPr>
          <a:xfrm>
            <a:off x="8610600" y="948055"/>
            <a:ext cx="3370580" cy="4961255"/>
          </a:xfrm>
          <a:prstGeom prst="rect">
            <a:avLst/>
          </a:prstGeom>
        </p:spPr>
      </p:pic>
      <p:pic>
        <p:nvPicPr>
          <p:cNvPr id="15" name="图片 14" descr="2025-05-10 08:03:31.551000"/>
          <p:cNvPicPr>
            <a:picLocks noChangeAspect="1"/>
          </p:cNvPicPr>
          <p:nvPr/>
        </p:nvPicPr>
        <p:blipFill>
          <a:blip r:embed="rId3"/>
          <a:stretch>
            <a:fillRect/>
          </a:stretch>
        </p:blipFill>
        <p:spPr>
          <a:xfrm>
            <a:off x="2097405" y="3964305"/>
            <a:ext cx="4751070" cy="24085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pitchFamily="2" charset="0"/>
              </a:rPr>
              <a:t>Solar Boosted Dark Matter</a:t>
            </a:r>
            <a:endParaRPr lang="en-US" altLang="zh-CN" sz="3600">
              <a:latin typeface="Helvetica Neue"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5" name="流程图: 接点 48"/>
          <p:cNvSpPr/>
          <p:nvPr/>
        </p:nvSpPr>
        <p:spPr>
          <a:xfrm>
            <a:off x="1874606" y="3614736"/>
            <a:ext cx="1353600" cy="1349334"/>
          </a:xfrm>
          <a:prstGeom prst="flowChartConnector">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F0000"/>
              </a:solidFill>
              <a:latin typeface="Helvetica Neue Condensed" pitchFamily="2" charset="0"/>
              <a:cs typeface="Helvetica Neue Condensed" pitchFamily="2" charset="0"/>
            </a:endParaRPr>
          </a:p>
        </p:txBody>
      </p:sp>
      <p:sp>
        <p:nvSpPr>
          <p:cNvPr id="16" name="文本框 49"/>
          <p:cNvSpPr txBox="1"/>
          <p:nvPr/>
        </p:nvSpPr>
        <p:spPr>
          <a:xfrm>
            <a:off x="2530908" y="3903954"/>
            <a:ext cx="618791" cy="369332"/>
          </a:xfrm>
          <a:prstGeom prst="rect">
            <a:avLst/>
          </a:prstGeom>
          <a:noFill/>
        </p:spPr>
        <p:txBody>
          <a:bodyPr wrap="square" rtlCol="0">
            <a:spAutoFit/>
          </a:bodyPr>
          <a:lstStyle/>
          <a:p>
            <a:r>
              <a:rPr lang="en-US" altLang="zh-CN" b="1" dirty="0">
                <a:latin typeface="Helvetica Neue Condensed" pitchFamily="2" charset="0"/>
                <a:ea typeface="Helvetica Neue Condensed" pitchFamily="2" charset="0"/>
                <a:cs typeface="Helvetica Neue Condensed" pitchFamily="2" charset="0"/>
              </a:rPr>
              <a:t>Sun</a:t>
            </a:r>
            <a:endParaRPr lang="zh-CN" altLang="en-US" b="1" dirty="0">
              <a:latin typeface="Helvetica Neue Condensed" pitchFamily="2" charset="0"/>
              <a:cs typeface="Helvetica Neue Condensed" pitchFamily="2" charset="0"/>
            </a:endParaRPr>
          </a:p>
        </p:txBody>
      </p:sp>
      <p:cxnSp>
        <p:nvCxnSpPr>
          <p:cNvPr id="17" name="直接箭头连接符 50"/>
          <p:cNvCxnSpPr/>
          <p:nvPr/>
        </p:nvCxnSpPr>
        <p:spPr>
          <a:xfrm>
            <a:off x="1225412" y="2131209"/>
            <a:ext cx="980446" cy="79639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直接连接符 51"/>
          <p:cNvCxnSpPr/>
          <p:nvPr/>
        </p:nvCxnSpPr>
        <p:spPr>
          <a:xfrm>
            <a:off x="2205858" y="2927604"/>
            <a:ext cx="389068" cy="8157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52"/>
          <p:cNvCxnSpPr/>
          <p:nvPr/>
        </p:nvCxnSpPr>
        <p:spPr>
          <a:xfrm flipH="1">
            <a:off x="2273683" y="3779418"/>
            <a:ext cx="321245" cy="50998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0" name="直接箭头连接符 53"/>
          <p:cNvCxnSpPr/>
          <p:nvPr/>
        </p:nvCxnSpPr>
        <p:spPr>
          <a:xfrm>
            <a:off x="2293383" y="4316507"/>
            <a:ext cx="3120506" cy="49112"/>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文本框 54"/>
              <p:cNvSpPr txBox="1">
                <a14:cpLocks xmlns:a14="http://schemas.microsoft.com/office/drawing/2010/main" noRot="1" noChangeAspect="1" noMove="1" noResize="1" noEditPoints="1" noAdjustHandles="1" noChangeArrowheads="1" noChangeShapeType="1"/>
              </p:cNvSpPr>
              <p:nvPr/>
            </p:nvSpPr>
            <p:spPr>
              <a:xfrm>
                <a:off x="2062534" y="4335299"/>
                <a:ext cx="898392" cy="369332"/>
              </a:xfrm>
              <a:prstGeom prst="rect">
                <a:avLst/>
              </a:prstGeom>
              <a:blipFill rotWithShape="1">
                <a:blip r:embed="rId1"/>
                <a:stretch>
                  <a:fillRect/>
                </a:stretch>
              </a:blipFill>
            </p:spPr>
            <p:txBody>
              <a:bodyPr/>
              <a:lstStyle/>
              <a:p>
                <a:r>
                  <a:rPr lang="en-US">
                    <a:noFill/>
                  </a:rPr>
                  <a:t> </a:t>
                </a:r>
                <a:endParaRPr lang="en-US">
                  <a:noFill/>
                </a:endParaRPr>
              </a:p>
            </p:txBody>
          </p:sp>
        </mc:Choice>
        <mc:Fallback>
          <p:sp>
            <p:nvSpPr>
              <p:cNvPr id="21" name="文本框 54"/>
              <p:cNvSpPr txBox="1">
                <a14:cpLocks xmlns:a14="http://schemas.microsoft.com/office/drawing/2010/main" noRot="1" noChangeAspect="1" noMove="1" noResize="1" noEditPoints="1" noAdjustHandles="1" noChangeArrowheads="1" noChangeShapeType="1"/>
              </p:cNvSpPr>
              <p:nvPr/>
            </p:nvSpPr>
            <p:spPr>
              <a:xfrm>
                <a:off x="2062534" y="4335299"/>
                <a:ext cx="898392" cy="369332"/>
              </a:xfrm>
              <a:prstGeom prst="rect">
                <a:avLst/>
              </a:prstGeom>
              <a:blipFill rotWithShape="1">
                <a:blip r:embed="rId1"/>
                <a:stretch>
                  <a:fillRect/>
                </a:stretch>
              </a:blipFill>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22" name="文本框 55"/>
              <p:cNvSpPr txBox="1">
                <a14:cpLocks xmlns:a14="http://schemas.microsoft.com/office/drawing/2010/main" noRot="1" noChangeAspect="1" noMove="1" noResize="1" noEditPoints="1" noAdjustHandles="1" noChangeArrowheads="1" noChangeShapeType="1"/>
              </p:cNvSpPr>
              <p:nvPr/>
            </p:nvSpPr>
            <p:spPr>
              <a:xfrm>
                <a:off x="3647512" y="4496913"/>
                <a:ext cx="907559" cy="391774"/>
              </a:xfrm>
              <a:prstGeom prst="rect">
                <a:avLst/>
              </a:prstGeom>
              <a:blipFill rotWithShape="1">
                <a:blip r:embed="rId2"/>
                <a:stretch>
                  <a:fillRect b="-3226"/>
                </a:stretch>
              </a:blipFill>
            </p:spPr>
            <p:txBody>
              <a:bodyPr/>
              <a:lstStyle/>
              <a:p>
                <a:r>
                  <a:rPr lang="en-US">
                    <a:noFill/>
                  </a:rPr>
                  <a:t> </a:t>
                </a:r>
                <a:endParaRPr lang="en-US">
                  <a:noFill/>
                </a:endParaRPr>
              </a:p>
            </p:txBody>
          </p:sp>
        </mc:Choice>
        <mc:Fallback>
          <p:sp>
            <p:nvSpPr>
              <p:cNvPr id="22" name="文本框 55"/>
              <p:cNvSpPr txBox="1">
                <a14:cpLocks xmlns:a14="http://schemas.microsoft.com/office/drawing/2010/main" noRot="1" noChangeAspect="1" noMove="1" noResize="1" noEditPoints="1" noAdjustHandles="1" noChangeArrowheads="1" noChangeShapeType="1"/>
              </p:cNvSpPr>
              <p:nvPr/>
            </p:nvSpPr>
            <p:spPr>
              <a:xfrm>
                <a:off x="3647512" y="4496913"/>
                <a:ext cx="907559" cy="391774"/>
              </a:xfrm>
              <a:prstGeom prst="rect">
                <a:avLst/>
              </a:prstGeom>
              <a:blipFill rotWithShape="1">
                <a:blip r:embed="rId2"/>
                <a:stretch>
                  <a:fillRect b="-3226"/>
                </a:stretch>
              </a:blipFill>
            </p:spPr>
            <p:txBody>
              <a:bodyPr/>
              <a:lstStyle/>
              <a:p>
                <a:r>
                  <a:rPr lang="en-US">
                    <a:noFill/>
                  </a:rPr>
                  <a:t> </a:t>
                </a:r>
                <a:endParaRPr lang="en-US">
                  <a:noFill/>
                </a:endParaRPr>
              </a:p>
            </p:txBody>
          </p:sp>
        </mc:Fallback>
      </mc:AlternateContent>
      <p:sp>
        <p:nvSpPr>
          <p:cNvPr id="23" name="矩形 58"/>
          <p:cNvSpPr/>
          <p:nvPr/>
        </p:nvSpPr>
        <p:spPr>
          <a:xfrm>
            <a:off x="3714654" y="3965967"/>
            <a:ext cx="1208985" cy="400110"/>
          </a:xfrm>
          <a:prstGeom prst="rect">
            <a:avLst/>
          </a:prstGeom>
        </p:spPr>
        <p:txBody>
          <a:bodyPr wrap="none">
            <a:spAutoFit/>
          </a:bodyPr>
          <a:lstStyle/>
          <a:p>
            <a:r>
              <a:rPr lang="en-US" altLang="zh-CN" sz="2000" b="1" dirty="0">
                <a:latin typeface="Helvetica Neue Condensed" pitchFamily="2" charset="0"/>
                <a:ea typeface="Helvetica Neue Condensed" pitchFamily="2" charset="0"/>
                <a:cs typeface="Helvetica Neue Condensed" pitchFamily="2" charset="0"/>
              </a:rPr>
              <a:t>keV range</a:t>
            </a:r>
            <a:endParaRPr lang="zh-CN" altLang="en-US" sz="2000" b="1" dirty="0">
              <a:latin typeface="Helvetica Neue Condensed" pitchFamily="2" charset="0"/>
              <a:cs typeface="Helvetica Neue Condensed" pitchFamily="2" charset="0"/>
            </a:endParaRPr>
          </a:p>
        </p:txBody>
      </p:sp>
      <p:sp>
        <p:nvSpPr>
          <p:cNvPr id="24" name="文本框 59"/>
          <p:cNvSpPr txBox="1"/>
          <p:nvPr/>
        </p:nvSpPr>
        <p:spPr>
          <a:xfrm>
            <a:off x="198874" y="4398075"/>
            <a:ext cx="2289075" cy="400110"/>
          </a:xfrm>
          <a:prstGeom prst="rect">
            <a:avLst/>
          </a:prstGeom>
          <a:noFill/>
        </p:spPr>
        <p:txBody>
          <a:bodyPr wrap="square" rtlCol="0">
            <a:spAutoFit/>
          </a:bodyPr>
          <a:lstStyle/>
          <a:p>
            <a:r>
              <a:rPr lang="en-US" altLang="zh-CN" sz="2000" b="1" dirty="0">
                <a:latin typeface="Helvetica Neue Condensed" pitchFamily="2" charset="0"/>
                <a:ea typeface="Helvetica Neue Condensed" pitchFamily="2" charset="0"/>
                <a:cs typeface="Helvetica Neue Condensed" pitchFamily="2" charset="0"/>
              </a:rPr>
              <a:t>Solar electrons</a:t>
            </a:r>
            <a:endParaRPr lang="zh-CN" altLang="en-US" sz="2000" b="1" dirty="0">
              <a:latin typeface="Helvetica Neue Condensed" pitchFamily="2" charset="0"/>
              <a:cs typeface="Helvetica Neue Condensed" pitchFamily="2" charset="0"/>
            </a:endParaRPr>
          </a:p>
        </p:txBody>
      </p:sp>
      <p:cxnSp>
        <p:nvCxnSpPr>
          <p:cNvPr id="25" name="直接箭头连接符 60"/>
          <p:cNvCxnSpPr/>
          <p:nvPr/>
        </p:nvCxnSpPr>
        <p:spPr>
          <a:xfrm flipH="1">
            <a:off x="1265448" y="4094129"/>
            <a:ext cx="797086" cy="258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图片 66"/>
          <p:cNvPicPr>
            <a:picLocks noChangeAspect="1"/>
          </p:cNvPicPr>
          <p:nvPr/>
        </p:nvPicPr>
        <p:blipFill>
          <a:blip r:embed="rId3"/>
          <a:stretch>
            <a:fillRect/>
          </a:stretch>
        </p:blipFill>
        <p:spPr>
          <a:xfrm>
            <a:off x="1715635" y="1509521"/>
            <a:ext cx="2383499" cy="735335"/>
          </a:xfrm>
          <a:prstGeom prst="rect">
            <a:avLst/>
          </a:prstGeom>
        </p:spPr>
      </p:pic>
      <p:pic>
        <p:nvPicPr>
          <p:cNvPr id="27" name="object 19"/>
          <p:cNvPicPr/>
          <p:nvPr/>
        </p:nvPicPr>
        <p:blipFill>
          <a:blip r:embed="rId4" cstate="print"/>
          <a:stretch>
            <a:fillRect/>
          </a:stretch>
        </p:blipFill>
        <p:spPr>
          <a:xfrm rot="18691486">
            <a:off x="7788368" y="3721636"/>
            <a:ext cx="396127" cy="272546"/>
          </a:xfrm>
          <a:prstGeom prst="rect">
            <a:avLst/>
          </a:prstGeom>
        </p:spPr>
      </p:pic>
      <p:pic>
        <p:nvPicPr>
          <p:cNvPr id="28" name="object 21"/>
          <p:cNvPicPr/>
          <p:nvPr/>
        </p:nvPicPr>
        <p:blipFill>
          <a:blip r:embed="rId5" cstate="print"/>
          <a:stretch>
            <a:fillRect/>
          </a:stretch>
        </p:blipFill>
        <p:spPr>
          <a:xfrm rot="18691486">
            <a:off x="8045183" y="4000942"/>
            <a:ext cx="228398" cy="88637"/>
          </a:xfrm>
          <a:prstGeom prst="rect">
            <a:avLst/>
          </a:prstGeom>
        </p:spPr>
      </p:pic>
      <p:grpSp>
        <p:nvGrpSpPr>
          <p:cNvPr id="29" name="组合 97"/>
          <p:cNvGrpSpPr/>
          <p:nvPr/>
        </p:nvGrpSpPr>
        <p:grpSpPr>
          <a:xfrm>
            <a:off x="5504462" y="2703343"/>
            <a:ext cx="2933525" cy="3552328"/>
            <a:chOff x="6344927" y="2914316"/>
            <a:chExt cx="2933525" cy="3552328"/>
          </a:xfrm>
        </p:grpSpPr>
        <p:pic>
          <p:nvPicPr>
            <p:cNvPr id="30" name="图片 47"/>
            <p:cNvPicPr>
              <a:picLocks noChangeAspect="1"/>
            </p:cNvPicPr>
            <p:nvPr/>
          </p:nvPicPr>
          <p:blipFill>
            <a:blip r:embed="rId6"/>
            <a:stretch>
              <a:fillRect/>
            </a:stretch>
          </p:blipFill>
          <p:spPr>
            <a:xfrm>
              <a:off x="6344927" y="2914316"/>
              <a:ext cx="2933525" cy="3552328"/>
            </a:xfrm>
            <a:prstGeom prst="rect">
              <a:avLst/>
            </a:prstGeom>
          </p:spPr>
        </p:pic>
        <p:pic>
          <p:nvPicPr>
            <p:cNvPr id="31" name="object 18"/>
            <p:cNvPicPr/>
            <p:nvPr/>
          </p:nvPicPr>
          <p:blipFill>
            <a:blip r:embed="rId7" cstate="print">
              <a:clrChange>
                <a:clrFrom>
                  <a:srgbClr val="FDFDFD"/>
                </a:clrFrom>
                <a:clrTo>
                  <a:srgbClr val="FDFDFD">
                    <a:alpha val="0"/>
                  </a:srgbClr>
                </a:clrTo>
              </a:clrChange>
            </a:blip>
            <a:stretch>
              <a:fillRect/>
            </a:stretch>
          </p:blipFill>
          <p:spPr>
            <a:xfrm rot="18980282">
              <a:off x="6876019" y="3824271"/>
              <a:ext cx="1778000" cy="1982015"/>
            </a:xfrm>
            <a:prstGeom prst="rect">
              <a:avLst/>
            </a:prstGeom>
          </p:spPr>
        </p:pic>
        <p:pic>
          <p:nvPicPr>
            <p:cNvPr id="32" name="object 20"/>
            <p:cNvPicPr/>
            <p:nvPr/>
          </p:nvPicPr>
          <p:blipFill>
            <a:blip r:embed="rId8" cstate="print"/>
            <a:stretch>
              <a:fillRect/>
            </a:stretch>
          </p:blipFill>
          <p:spPr>
            <a:xfrm rot="19034380">
              <a:off x="6345104" y="4435950"/>
              <a:ext cx="306475" cy="298785"/>
            </a:xfrm>
            <a:prstGeom prst="rect">
              <a:avLst/>
            </a:prstGeom>
          </p:spPr>
        </p:pic>
        <p:pic>
          <p:nvPicPr>
            <p:cNvPr id="33" name="object 20"/>
            <p:cNvPicPr/>
            <p:nvPr/>
          </p:nvPicPr>
          <p:blipFill>
            <a:blip r:embed="rId8" cstate="print"/>
            <a:stretch>
              <a:fillRect/>
            </a:stretch>
          </p:blipFill>
          <p:spPr>
            <a:xfrm rot="19034380">
              <a:off x="7352365" y="3439797"/>
              <a:ext cx="306475" cy="298785"/>
            </a:xfrm>
            <a:prstGeom prst="rect">
              <a:avLst/>
            </a:prstGeom>
          </p:spPr>
        </p:pic>
      </p:grpSp>
      <mc:AlternateContent xmlns:mc="http://schemas.openxmlformats.org/markup-compatibility/2006">
        <mc:Choice xmlns:a14="http://schemas.microsoft.com/office/drawing/2010/main" Requires="a14">
          <p:sp>
            <p:nvSpPr>
              <p:cNvPr id="34" name="文本框 90"/>
              <p:cNvSpPr txBox="1">
                <a14:cpLocks xmlns:a14="http://schemas.microsoft.com/office/drawing/2010/main" noRot="1" noChangeAspect="1" noMove="1" noResize="1" noEditPoints="1" noAdjustHandles="1" noChangeArrowheads="1" noChangeShapeType="1"/>
              </p:cNvSpPr>
              <p:nvPr/>
            </p:nvSpPr>
            <p:spPr>
              <a:xfrm>
                <a:off x="441154" y="1696505"/>
                <a:ext cx="1145908" cy="622862"/>
              </a:xfrm>
              <a:prstGeom prst="rect">
                <a:avLst/>
              </a:prstGeom>
              <a:blipFill rotWithShape="1">
                <a:blip r:embed="rId9"/>
                <a:stretch>
                  <a:fillRect/>
                </a:stretch>
              </a:blipFill>
            </p:spPr>
            <p:txBody>
              <a:bodyPr/>
              <a:lstStyle/>
              <a:p>
                <a:r>
                  <a:rPr lang="en-US">
                    <a:noFill/>
                  </a:rPr>
                  <a:t> </a:t>
                </a:r>
                <a:endParaRPr lang="en-US">
                  <a:noFill/>
                </a:endParaRPr>
              </a:p>
            </p:txBody>
          </p:sp>
        </mc:Choice>
        <mc:Fallback>
          <p:sp>
            <p:nvSpPr>
              <p:cNvPr id="34" name="文本框 90"/>
              <p:cNvSpPr txBox="1">
                <a14:cpLocks xmlns:a14="http://schemas.microsoft.com/office/drawing/2010/main" noRot="1" noChangeAspect="1" noMove="1" noResize="1" noEditPoints="1" noAdjustHandles="1" noChangeArrowheads="1" noChangeShapeType="1"/>
              </p:cNvSpPr>
              <p:nvPr/>
            </p:nvSpPr>
            <p:spPr>
              <a:xfrm>
                <a:off x="441154" y="1696505"/>
                <a:ext cx="1145908" cy="622862"/>
              </a:xfrm>
              <a:prstGeom prst="rect">
                <a:avLst/>
              </a:prstGeom>
              <a:blipFill rotWithShape="1">
                <a:blip r:embed="rId9"/>
                <a:stretch>
                  <a:fillRect/>
                </a:stretch>
              </a:blipFill>
            </p:spPr>
            <p:txBody>
              <a:bodyPr/>
              <a:lstStyle/>
              <a:p>
                <a:r>
                  <a:rPr lang="en-US">
                    <a:noFill/>
                  </a:rPr>
                  <a:t> </a:t>
                </a:r>
                <a:endParaRPr lang="en-US">
                  <a:noFill/>
                </a:endParaRPr>
              </a:p>
            </p:txBody>
          </p:sp>
        </mc:Fallback>
      </mc:AlternateContent>
      <p:sp>
        <p:nvSpPr>
          <p:cNvPr id="36" name="文本框 99"/>
          <p:cNvSpPr txBox="1"/>
          <p:nvPr/>
        </p:nvSpPr>
        <p:spPr>
          <a:xfrm>
            <a:off x="8511798" y="3634030"/>
            <a:ext cx="3413511" cy="1702261"/>
          </a:xfrm>
          <a:prstGeom prst="rect">
            <a:avLst/>
          </a:prstGeom>
          <a:noFill/>
        </p:spPr>
        <p:txBody>
          <a:bodyPr wrap="square" rtlCol="0">
            <a:spAutoFit/>
          </a:bodyPr>
          <a:lstStyle/>
          <a:p>
            <a:pPr marL="285750" indent="-285750">
              <a:lnSpc>
                <a:spcPct val="150000"/>
              </a:lnSpc>
              <a:buFont typeface="Wingdings" charset="2"/>
              <a:buChar char="Ø"/>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 </a:t>
            </a:r>
            <a:r>
              <a:rPr lang="zh-CN" altLang="en-US" b="1" dirty="0">
                <a:solidFill>
                  <a:schemeClr val="tx1">
                    <a:lumMod val="95000"/>
                    <a:lumOff val="5000"/>
                  </a:schemeClr>
                </a:solidFill>
                <a:latin typeface="Helvetica Neue Condensed" pitchFamily="2" charset="0"/>
                <a:cs typeface="Helvetica Neue Condensed" pitchFamily="2" charset="0"/>
              </a:rPr>
              <a:t>D</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ark </a:t>
            </a:r>
            <a:r>
              <a:rPr lang="zh-CN" altLang="en-US" b="1" dirty="0">
                <a:solidFill>
                  <a:schemeClr val="tx1">
                    <a:lumMod val="95000"/>
                    <a:lumOff val="5000"/>
                  </a:schemeClr>
                </a:solidFill>
                <a:latin typeface="Helvetica Neue Condensed" pitchFamily="2" charset="0"/>
                <a:cs typeface="Helvetica Neue Condensed" pitchFamily="2" charset="0"/>
              </a:rPr>
              <a:t>M</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atter</a:t>
            </a:r>
            <a:r>
              <a:rPr lang="zh-CN" altLang="en-US" b="1" dirty="0">
                <a:solidFill>
                  <a:schemeClr val="tx1">
                    <a:lumMod val="95000"/>
                    <a:lumOff val="5000"/>
                  </a:schemeClr>
                </a:solidFill>
                <a:latin typeface="Helvetica Neue Condensed" pitchFamily="2" charset="0"/>
                <a:cs typeface="Helvetica Neue Condensed" pitchFamily="2" charset="0"/>
              </a:rPr>
              <a:t> </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mass:</a:t>
            </a:r>
            <a:endPar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a:p>
            <a:pPr>
              <a:lnSpc>
                <a:spcPct val="150000"/>
              </a:lnSpc>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      10keV-10MeV</a:t>
            </a:r>
            <a:endPar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Ø"/>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Energy deposition:</a:t>
            </a:r>
            <a:endPar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a:p>
            <a:pPr>
              <a:lnSpc>
                <a:spcPct val="150000"/>
              </a:lnSpc>
            </a:pP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      10 to ~10</a:t>
            </a:r>
            <a:r>
              <a:rPr lang="en-US" altLang="zh-CN" b="1" baseline="30000" dirty="0">
                <a:solidFill>
                  <a:schemeClr val="tx1">
                    <a:lumMod val="95000"/>
                    <a:lumOff val="5000"/>
                  </a:schemeClr>
                </a:solidFill>
                <a:latin typeface="Helvetica Neue Condensed" pitchFamily="2" charset="0"/>
                <a:ea typeface="Helvetica Neue Condensed" pitchFamily="2" charset="0"/>
                <a:cs typeface="Helvetica Neue Condensed" pitchFamily="2" charset="0"/>
              </a:rPr>
              <a:t>3</a:t>
            </a:r>
            <a:r>
              <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eV</a:t>
            </a:r>
            <a:endParaRPr lang="en-US" altLang="zh-CN" b="1" dirty="0">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p:txBody>
      </p:sp>
      <p:sp>
        <p:nvSpPr>
          <p:cNvPr id="43" name="TextBox 42"/>
          <p:cNvSpPr txBox="1"/>
          <p:nvPr/>
        </p:nvSpPr>
        <p:spPr>
          <a:xfrm>
            <a:off x="4977387" y="1436903"/>
            <a:ext cx="6097013" cy="1015663"/>
          </a:xfrm>
          <a:prstGeom prst="rect">
            <a:avLst/>
          </a:prstGeom>
          <a:noFill/>
        </p:spPr>
        <p:txBody>
          <a:bodyPr wrap="square">
            <a:spAutoFit/>
          </a:bodyPr>
          <a:lstStyle/>
          <a:p>
            <a:r>
              <a:rPr lang="en-US" altLang="zh-CN" sz="2000" b="1" dirty="0">
                <a:solidFill>
                  <a:schemeClr val="tx1">
                    <a:lumMod val="95000"/>
                    <a:lumOff val="5000"/>
                  </a:schemeClr>
                </a:solidFill>
                <a:latin typeface="Helvetica Neue Condensed" pitchFamily="2" charset="0"/>
                <a:cs typeface="Helvetica Neue Condensed" pitchFamily="2" charset="0"/>
              </a:rPr>
              <a:t>Light </a:t>
            </a:r>
            <a:r>
              <a:rPr lang="zh-CN" altLang="en-US" sz="2000" b="1" dirty="0">
                <a:solidFill>
                  <a:schemeClr val="tx1">
                    <a:lumMod val="95000"/>
                    <a:lumOff val="5000"/>
                  </a:schemeClr>
                </a:solidFill>
                <a:latin typeface="Helvetica Neue Condensed" pitchFamily="2" charset="0"/>
                <a:cs typeface="Helvetica Neue Condensed" pitchFamily="2" charset="0"/>
              </a:rPr>
              <a:t>D</a:t>
            </a:r>
            <a:r>
              <a:rPr lang="en-US" altLang="zh-CN" sz="20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ark </a:t>
            </a:r>
            <a:r>
              <a:rPr lang="zh-CN" altLang="en-US" sz="2000" b="1" dirty="0">
                <a:solidFill>
                  <a:schemeClr val="tx1">
                    <a:lumMod val="95000"/>
                    <a:lumOff val="5000"/>
                  </a:schemeClr>
                </a:solidFill>
                <a:latin typeface="Helvetica Neue Condensed" pitchFamily="2" charset="0"/>
                <a:cs typeface="Helvetica Neue Condensed" pitchFamily="2" charset="0"/>
              </a:rPr>
              <a:t>M</a:t>
            </a:r>
            <a:r>
              <a:rPr lang="en-US" altLang="zh-CN" sz="20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atter</a:t>
            </a:r>
            <a:r>
              <a:rPr lang="zh-CN" altLang="en-US" sz="2000" b="1" dirty="0">
                <a:solidFill>
                  <a:schemeClr val="tx1">
                    <a:lumMod val="95000"/>
                    <a:lumOff val="5000"/>
                  </a:schemeClr>
                </a:solidFill>
                <a:latin typeface="Helvetica Neue Condensed" pitchFamily="2" charset="0"/>
                <a:cs typeface="Helvetica Neue Condensed" pitchFamily="2" charset="0"/>
              </a:rPr>
              <a:t> scattering off free electrons in the Sun generates a new (more energetic) component of the flux impinging on the Earth</a:t>
            </a:r>
            <a:r>
              <a:rPr lang="en-US" altLang="zh-CN" sz="20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t>
            </a:r>
            <a:endParaRPr lang="en-US" sz="2000" b="1">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pitchFamily="2" charset="0"/>
              </a:rPr>
              <a:t>Solar Boosted Dark Matter</a:t>
            </a:r>
            <a:endParaRPr lang="en-US" altLang="zh-CN" sz="3600">
              <a:latin typeface="Helvetica Neue"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grpSp>
        <p:nvGrpSpPr>
          <p:cNvPr id="48" name="组合 6"/>
          <p:cNvGrpSpPr/>
          <p:nvPr/>
        </p:nvGrpSpPr>
        <p:grpSpPr>
          <a:xfrm>
            <a:off x="414489" y="4961255"/>
            <a:ext cx="9681210" cy="1553664"/>
            <a:chOff x="812800" y="1401776"/>
            <a:chExt cx="4121822" cy="2319344"/>
          </a:xfrm>
        </p:grpSpPr>
        <p:sp>
          <p:nvSpPr>
            <p:cNvPr id="49" name="文本框 34"/>
            <p:cNvSpPr txBox="1"/>
            <p:nvPr/>
          </p:nvSpPr>
          <p:spPr>
            <a:xfrm>
              <a:off x="933378" y="1605584"/>
              <a:ext cx="3932845" cy="1789715"/>
            </a:xfrm>
            <a:prstGeom prst="rect">
              <a:avLst/>
            </a:prstGeom>
            <a:noFill/>
          </p:spPr>
          <p:txBody>
            <a:bodyPr wrap="square" rtlCol="0">
              <a:spAutoFit/>
            </a:bodyPr>
            <a:lstStyle/>
            <a:p>
              <a:pPr marL="285750" indent="-285750">
                <a:lnSpc>
                  <a:spcPct val="150000"/>
                </a:lnSpc>
                <a:buFont typeface="Wingdings" charset="2"/>
                <a:buChar char="Ø"/>
              </a:pPr>
              <a:r>
                <a:rPr lang="en-US" altLang="zh-CN" sz="1600" b="1" dirty="0">
                  <a:latin typeface="Helvetica Neue Condensed" pitchFamily="2" charset="0"/>
                  <a:ea typeface="Helvetica Neue Condensed" pitchFamily="2" charset="0"/>
                  <a:cs typeface="Helvetica Neue Condensed" pitchFamily="2" charset="0"/>
                </a:rPr>
                <a:t>Assume the temperature and electron density distributions are isotropic. </a:t>
              </a:r>
              <a:endParaRPr lang="en-US" altLang="zh-CN" sz="1600" b="1" dirty="0">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Ø"/>
              </a:pPr>
              <a:r>
                <a:rPr lang="en-US" altLang="zh-CN" sz="1600" b="1" dirty="0">
                  <a:latin typeface="Helvetica Neue Condensed" pitchFamily="2" charset="0"/>
                  <a:ea typeface="Helvetica Neue Condensed" pitchFamily="2" charset="0"/>
                  <a:cs typeface="Helvetica Neue Condensed" pitchFamily="2" charset="0"/>
                </a:rPr>
                <a:t>divide the Sun into slices. The collision probability in each slice is much smaller than one. </a:t>
              </a:r>
              <a:endParaRPr lang="en-US" altLang="zh-CN" sz="1600" b="1" dirty="0">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Ø"/>
              </a:pPr>
              <a:r>
                <a:rPr lang="en-US" altLang="zh-CN" sz="1600" b="1" dirty="0">
                  <a:latin typeface="Helvetica Neue Condensed" pitchFamily="2" charset="0"/>
                  <a:ea typeface="Helvetica Neue Condensed" pitchFamily="2" charset="0"/>
                  <a:cs typeface="Helvetica Neue Condensed" pitchFamily="2" charset="0"/>
                </a:rPr>
                <a:t>Gravitational effect—consider the effective R = 4R_sun</a:t>
              </a:r>
              <a:endParaRPr lang="en-US" altLang="zh-CN" sz="1600" b="1" dirty="0">
                <a:latin typeface="Helvetica Neue Condensed" pitchFamily="2" charset="0"/>
                <a:ea typeface="Helvetica Neue Condensed" pitchFamily="2" charset="0"/>
                <a:cs typeface="Helvetica Neue Condensed" pitchFamily="2" charset="0"/>
              </a:endParaRPr>
            </a:p>
          </p:txBody>
        </p:sp>
        <p:grpSp>
          <p:nvGrpSpPr>
            <p:cNvPr id="50" name="组合 38"/>
            <p:cNvGrpSpPr/>
            <p:nvPr/>
          </p:nvGrpSpPr>
          <p:grpSpPr>
            <a:xfrm>
              <a:off x="812800" y="1401776"/>
              <a:ext cx="4121822" cy="2319344"/>
              <a:chOff x="877580" y="1691710"/>
              <a:chExt cx="5724514" cy="5116805"/>
            </a:xfrm>
          </p:grpSpPr>
          <p:grpSp>
            <p:nvGrpSpPr>
              <p:cNvPr id="51" name="组合 39"/>
              <p:cNvGrpSpPr/>
              <p:nvPr/>
            </p:nvGrpSpPr>
            <p:grpSpPr>
              <a:xfrm>
                <a:off x="877580" y="1699478"/>
                <a:ext cx="5724514" cy="5109037"/>
                <a:chOff x="892372" y="1699478"/>
                <a:chExt cx="5238683" cy="5109037"/>
              </a:xfrm>
            </p:grpSpPr>
            <p:sp>
              <p:nvSpPr>
                <p:cNvPr id="53" name="矩形: 圆角 41"/>
                <p:cNvSpPr/>
                <p:nvPr/>
              </p:nvSpPr>
              <p:spPr>
                <a:xfrm>
                  <a:off x="892372" y="1699478"/>
                  <a:ext cx="5238683" cy="5109037"/>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半闭框 42"/>
                <p:cNvSpPr/>
                <p:nvPr/>
              </p:nvSpPr>
              <p:spPr>
                <a:xfrm rot="10800000">
                  <a:off x="5921496" y="6216340"/>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2" name="矩形: 圆顶角 40"/>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5" name="图片 3"/>
          <p:cNvPicPr>
            <a:picLocks noChangeAspect="1"/>
          </p:cNvPicPr>
          <p:nvPr>
            <p:custDataLst>
              <p:tags r:id="rId1"/>
            </p:custDataLst>
          </p:nvPr>
        </p:nvPicPr>
        <p:blipFill>
          <a:blip r:embed="rId2"/>
          <a:stretch>
            <a:fillRect/>
          </a:stretch>
        </p:blipFill>
        <p:spPr>
          <a:xfrm>
            <a:off x="406594" y="1517072"/>
            <a:ext cx="4580255" cy="3084830"/>
          </a:xfrm>
          <a:prstGeom prst="rect">
            <a:avLst/>
          </a:prstGeom>
        </p:spPr>
      </p:pic>
      <p:sp>
        <p:nvSpPr>
          <p:cNvPr id="56" name="文本框 11"/>
          <p:cNvSpPr txBox="1"/>
          <p:nvPr/>
        </p:nvSpPr>
        <p:spPr>
          <a:xfrm>
            <a:off x="7449185" y="1076960"/>
            <a:ext cx="6096000" cy="368300"/>
          </a:xfrm>
          <a:prstGeom prst="rect">
            <a:avLst/>
          </a:prstGeom>
          <a:noFill/>
        </p:spPr>
        <p:txBody>
          <a:bodyPr wrap="square" rtlCol="0" anchor="t">
            <a:spAutoFit/>
          </a:bodyPr>
          <a:lstStyle/>
          <a:p>
            <a:r>
              <a:rPr lang="zh-CN" altLang="en-US">
                <a:solidFill>
                  <a:srgbClr val="0070C0"/>
                </a:solidFill>
              </a:rPr>
              <a:t>The details of the simulation</a:t>
            </a:r>
            <a:endParaRPr lang="zh-CN" altLang="en-US">
              <a:solidFill>
                <a:srgbClr val="0070C0"/>
              </a:solidFill>
            </a:endParaRPr>
          </a:p>
        </p:txBody>
      </p:sp>
      <p:grpSp>
        <p:nvGrpSpPr>
          <p:cNvPr id="57" name="组合 5"/>
          <p:cNvGrpSpPr/>
          <p:nvPr/>
        </p:nvGrpSpPr>
        <p:grpSpPr>
          <a:xfrm>
            <a:off x="5458489" y="1619456"/>
            <a:ext cx="5779770" cy="2898140"/>
            <a:chOff x="5540375" y="1176020"/>
            <a:chExt cx="5779770" cy="2898140"/>
          </a:xfrm>
        </p:grpSpPr>
        <p:pic>
          <p:nvPicPr>
            <p:cNvPr id="58" name="图片 10"/>
            <p:cNvPicPr>
              <a:picLocks noChangeAspect="1"/>
            </p:cNvPicPr>
            <p:nvPr>
              <p:custDataLst>
                <p:tags r:id="rId3"/>
              </p:custDataLst>
            </p:nvPr>
          </p:nvPicPr>
          <p:blipFill>
            <a:blip r:embed="rId4"/>
            <a:stretch>
              <a:fillRect/>
            </a:stretch>
          </p:blipFill>
          <p:spPr>
            <a:xfrm>
              <a:off x="6465570" y="1176020"/>
              <a:ext cx="4854575" cy="2898140"/>
            </a:xfrm>
            <a:prstGeom prst="rect">
              <a:avLst/>
            </a:prstGeom>
          </p:spPr>
        </p:pic>
        <p:pic>
          <p:nvPicPr>
            <p:cNvPr id="59" name="图片 9"/>
            <p:cNvPicPr>
              <a:picLocks noChangeAspect="1"/>
            </p:cNvPicPr>
            <p:nvPr>
              <p:custDataLst>
                <p:tags r:id="rId5"/>
              </p:custDataLst>
            </p:nvPr>
          </p:nvPicPr>
          <p:blipFill>
            <a:blip r:embed="rId6"/>
            <a:stretch>
              <a:fillRect/>
            </a:stretch>
          </p:blipFill>
          <p:spPr>
            <a:xfrm>
              <a:off x="5540375" y="1975485"/>
              <a:ext cx="1378585" cy="1287145"/>
            </a:xfrm>
            <a:prstGeom prst="rect">
              <a:avLst/>
            </a:prstGeom>
          </p:spPr>
        </p:pic>
      </p:grpSp>
      <p:sp>
        <p:nvSpPr>
          <p:cNvPr id="60" name="文本框 22"/>
          <p:cNvSpPr txBox="1"/>
          <p:nvPr/>
        </p:nvSpPr>
        <p:spPr>
          <a:xfrm>
            <a:off x="1079921" y="999728"/>
            <a:ext cx="2857079" cy="368300"/>
          </a:xfrm>
          <a:prstGeom prst="rect">
            <a:avLst/>
          </a:prstGeom>
          <a:noFill/>
        </p:spPr>
        <p:txBody>
          <a:bodyPr wrap="square">
            <a:spAutoFit/>
          </a:bodyPr>
          <a:lstStyle/>
          <a:p>
            <a:r>
              <a:rPr lang="en-US" altLang="zh-CN" dirty="0">
                <a:solidFill>
                  <a:srgbClr val="FF0000"/>
                </a:solidFill>
              </a:rPr>
              <a:t>arxiv</a:t>
            </a:r>
            <a:r>
              <a:rPr lang="zh-CN" altLang="en-US" dirty="0">
                <a:solidFill>
                  <a:srgbClr val="FF0000"/>
                </a:solidFill>
              </a:rPr>
              <a:t>：</a:t>
            </a:r>
            <a:r>
              <a:rPr lang="en-US" altLang="zh-CN" dirty="0">
                <a:solidFill>
                  <a:srgbClr val="FF0000"/>
                </a:solidFill>
              </a:rPr>
              <a:t>2108.10332v2</a:t>
            </a:r>
            <a:endParaRPr lang="zh-CN" altLang="en-US"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pitchFamily="2" charset="0"/>
              </a:rPr>
              <a:t>Solar Boosted Dark Matter</a:t>
            </a:r>
            <a:endParaRPr lang="en-US" altLang="zh-CN" sz="3600">
              <a:latin typeface="Helvetica Neue"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grpSp>
        <p:nvGrpSpPr>
          <p:cNvPr id="13" name="组合 82"/>
          <p:cNvGrpSpPr/>
          <p:nvPr/>
        </p:nvGrpSpPr>
        <p:grpSpPr>
          <a:xfrm>
            <a:off x="658741" y="2511641"/>
            <a:ext cx="10952722" cy="1598996"/>
            <a:chOff x="518160" y="1387274"/>
            <a:chExt cx="10952722" cy="1699183"/>
          </a:xfrm>
        </p:grpSpPr>
        <p:sp>
          <p:nvSpPr>
            <p:cNvPr id="14" name="矩形: 圆角 26"/>
            <p:cNvSpPr/>
            <p:nvPr/>
          </p:nvSpPr>
          <p:spPr>
            <a:xfrm>
              <a:off x="518160" y="1387274"/>
              <a:ext cx="10952722" cy="169918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2"/>
            <p:cNvPicPr>
              <a:picLocks noChangeAspect="1"/>
            </p:cNvPicPr>
            <p:nvPr/>
          </p:nvPicPr>
          <p:blipFill>
            <a:blip r:embed="rId1"/>
            <a:stretch>
              <a:fillRect/>
            </a:stretch>
          </p:blipFill>
          <p:spPr>
            <a:xfrm>
              <a:off x="659984" y="1786542"/>
              <a:ext cx="10629900" cy="828675"/>
            </a:xfrm>
            <a:prstGeom prst="rect">
              <a:avLst/>
            </a:prstGeom>
          </p:spPr>
        </p:pic>
      </p:grpSp>
      <p:cxnSp>
        <p:nvCxnSpPr>
          <p:cNvPr id="16" name="直接箭头连接符 30"/>
          <p:cNvCxnSpPr/>
          <p:nvPr/>
        </p:nvCxnSpPr>
        <p:spPr>
          <a:xfrm flipV="1">
            <a:off x="2164685" y="2021082"/>
            <a:ext cx="0" cy="96705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31"/>
          <p:cNvCxnSpPr/>
          <p:nvPr/>
        </p:nvCxnSpPr>
        <p:spPr>
          <a:xfrm>
            <a:off x="5435600" y="3665245"/>
            <a:ext cx="0" cy="890784"/>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32"/>
          <p:cNvCxnSpPr/>
          <p:nvPr/>
        </p:nvCxnSpPr>
        <p:spPr>
          <a:xfrm>
            <a:off x="6858000" y="3665245"/>
            <a:ext cx="0" cy="918650"/>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33"/>
          <p:cNvCxnSpPr/>
          <p:nvPr/>
        </p:nvCxnSpPr>
        <p:spPr>
          <a:xfrm flipV="1">
            <a:off x="10810052" y="2109404"/>
            <a:ext cx="0" cy="878736"/>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合 57"/>
          <p:cNvGrpSpPr/>
          <p:nvPr/>
        </p:nvGrpSpPr>
        <p:grpSpPr>
          <a:xfrm>
            <a:off x="770380" y="4623700"/>
            <a:ext cx="5611406" cy="1996290"/>
            <a:chOff x="812800" y="1401776"/>
            <a:chExt cx="3690337" cy="2979626"/>
          </a:xfrm>
        </p:grpSpPr>
        <p:sp>
          <p:nvSpPr>
            <p:cNvPr id="21" name="文本框 58"/>
            <p:cNvSpPr txBox="1"/>
            <p:nvPr/>
          </p:nvSpPr>
          <p:spPr>
            <a:xfrm>
              <a:off x="933448" y="1423766"/>
              <a:ext cx="3569689" cy="2892653"/>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Ionization Form Factor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Depends on momentum transfer q and final state electron momentum. </a:t>
              </a:r>
              <a:endParaRPr lang="en-US" altLang="zh-CN" sz="1600" dirty="0">
                <a:solidFill>
                  <a:schemeClr val="tx1"/>
                </a:solidFill>
              </a:endParaRPr>
            </a:p>
            <a:p>
              <a:pPr marL="800100" lvl="1" indent="-342900">
                <a:lnSpc>
                  <a:spcPct val="150000"/>
                </a:lnSpc>
                <a:buFont typeface="Wingdings" charset="2"/>
                <a:buChar char="ü"/>
              </a:pPr>
              <a:r>
                <a:rPr lang="en-US" altLang="zh-CN" sz="1600" b="1" dirty="0" err="1">
                  <a:solidFill>
                    <a:srgbClr val="92D050"/>
                  </a:solidFill>
                </a:rPr>
                <a:t>DarkART</a:t>
              </a:r>
              <a:r>
                <a:rPr lang="en-US" altLang="zh-CN" sz="1600" b="1" dirty="0">
                  <a:solidFill>
                    <a:srgbClr val="92D050"/>
                  </a:solidFill>
                </a:rPr>
                <a:t> </a:t>
              </a:r>
              <a:r>
                <a:rPr lang="zh-CN" altLang="en-US" sz="1600" b="1" dirty="0">
                  <a:solidFill>
                    <a:srgbClr val="92D050"/>
                  </a:solidFill>
                </a:rPr>
                <a:t>（</a:t>
              </a:r>
              <a:r>
                <a:rPr lang="en-US" altLang="zh-CN" sz="1600" b="1" dirty="0">
                  <a:solidFill>
                    <a:srgbClr val="92D050"/>
                  </a:solidFill>
                </a:rPr>
                <a:t>used</a:t>
              </a:r>
              <a:r>
                <a:rPr lang="zh-CN" altLang="en-US" sz="1600" b="1" dirty="0">
                  <a:solidFill>
                    <a:srgbClr val="92D050"/>
                  </a:solidFill>
                </a:rPr>
                <a:t>）</a:t>
              </a:r>
              <a:r>
                <a:rPr lang="en-US" altLang="zh-CN" sz="1600" b="1" dirty="0">
                  <a:solidFill>
                    <a:srgbClr val="92D050"/>
                  </a:solidFill>
                </a:rPr>
                <a:t>same as CRBDM</a:t>
              </a:r>
              <a:endParaRPr lang="zh-CN" altLang="en-US" sz="1600" b="1" dirty="0">
                <a:solidFill>
                  <a:schemeClr val="tx1">
                    <a:lumMod val="50000"/>
                    <a:lumOff val="50000"/>
                  </a:schemeClr>
                </a:solidFill>
              </a:endParaRPr>
            </a:p>
            <a:p>
              <a:pPr marL="742950" lvl="1" indent="-285750">
                <a:lnSpc>
                  <a:spcPct val="150000"/>
                </a:lnSpc>
                <a:buFont typeface="Wingdings" charset="2"/>
                <a:buChar char="ü"/>
              </a:pPr>
              <a:endParaRPr lang="en-US" altLang="zh-CN" sz="1600" dirty="0">
                <a:solidFill>
                  <a:schemeClr val="tx1">
                    <a:lumMod val="50000"/>
                    <a:lumOff val="50000"/>
                  </a:schemeClr>
                </a:solidFill>
              </a:endParaRPr>
            </a:p>
          </p:txBody>
        </p:sp>
        <p:grpSp>
          <p:nvGrpSpPr>
            <p:cNvPr id="22" name="组合 59"/>
            <p:cNvGrpSpPr/>
            <p:nvPr/>
          </p:nvGrpSpPr>
          <p:grpSpPr>
            <a:xfrm>
              <a:off x="812800" y="1401776"/>
              <a:ext cx="3690337" cy="2979626"/>
              <a:chOff x="877580" y="1691710"/>
              <a:chExt cx="5125254" cy="6573481"/>
            </a:xfrm>
          </p:grpSpPr>
          <p:grpSp>
            <p:nvGrpSpPr>
              <p:cNvPr id="23" name="组合 60"/>
              <p:cNvGrpSpPr/>
              <p:nvPr/>
            </p:nvGrpSpPr>
            <p:grpSpPr>
              <a:xfrm>
                <a:off x="877580" y="1699478"/>
                <a:ext cx="5125254" cy="6565713"/>
                <a:chOff x="892372" y="1699478"/>
                <a:chExt cx="4690281" cy="6565713"/>
              </a:xfrm>
            </p:grpSpPr>
            <p:sp>
              <p:nvSpPr>
                <p:cNvPr id="25" name="矩形: 圆角 62"/>
                <p:cNvSpPr/>
                <p:nvPr/>
              </p:nvSpPr>
              <p:spPr>
                <a:xfrm>
                  <a:off x="892372" y="1699478"/>
                  <a:ext cx="4690281" cy="656571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半闭框 63"/>
                <p:cNvSpPr/>
                <p:nvPr/>
              </p:nvSpPr>
              <p:spPr>
                <a:xfrm rot="10800000">
                  <a:off x="5360250" y="7748856"/>
                  <a:ext cx="205459" cy="516335"/>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矩形: 圆顶角 61"/>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 name="组合 65"/>
          <p:cNvGrpSpPr/>
          <p:nvPr/>
        </p:nvGrpSpPr>
        <p:grpSpPr>
          <a:xfrm>
            <a:off x="6565239" y="4632209"/>
            <a:ext cx="4998690" cy="2004562"/>
            <a:chOff x="3937975" y="3128104"/>
            <a:chExt cx="5635999" cy="1202625"/>
          </a:xfrm>
        </p:grpSpPr>
        <p:grpSp>
          <p:nvGrpSpPr>
            <p:cNvPr id="28" name="组合 49"/>
            <p:cNvGrpSpPr/>
            <p:nvPr/>
          </p:nvGrpSpPr>
          <p:grpSpPr>
            <a:xfrm>
              <a:off x="3937975" y="3146298"/>
              <a:ext cx="5611406" cy="1184431"/>
              <a:chOff x="812800" y="1401776"/>
              <a:chExt cx="3690337" cy="1767860"/>
            </a:xfrm>
          </p:grpSpPr>
          <p:sp>
            <p:nvSpPr>
              <p:cNvPr id="30" name="文本框 50"/>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31" name="组合 51"/>
              <p:cNvGrpSpPr/>
              <p:nvPr/>
            </p:nvGrpSpPr>
            <p:grpSpPr>
              <a:xfrm>
                <a:off x="812800" y="1401776"/>
                <a:ext cx="3690337" cy="1767860"/>
                <a:chOff x="877580" y="1691710"/>
                <a:chExt cx="5125254" cy="3900152"/>
              </a:xfrm>
            </p:grpSpPr>
            <p:grpSp>
              <p:nvGrpSpPr>
                <p:cNvPr id="32" name="组合 52"/>
                <p:cNvGrpSpPr/>
                <p:nvPr/>
              </p:nvGrpSpPr>
              <p:grpSpPr>
                <a:xfrm>
                  <a:off x="877580" y="1699481"/>
                  <a:ext cx="5125254" cy="3892381"/>
                  <a:chOff x="892372" y="1699481"/>
                  <a:chExt cx="4690281" cy="3892381"/>
                </a:xfrm>
              </p:grpSpPr>
              <p:sp>
                <p:nvSpPr>
                  <p:cNvPr id="34" name="矩形: 圆角 54"/>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半闭框 55"/>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矩形: 圆顶角 53"/>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9" name="文本框 64"/>
            <p:cNvSpPr txBox="1"/>
            <p:nvPr/>
          </p:nvSpPr>
          <p:spPr>
            <a:xfrm>
              <a:off x="3962568" y="3128104"/>
              <a:ext cx="5611406" cy="692740"/>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Dark Matter Form Factor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F</a:t>
              </a:r>
              <a:r>
                <a:rPr lang="en-US" altLang="zh-CN" sz="1600" baseline="-25000" dirty="0">
                  <a:solidFill>
                    <a:schemeClr val="tx1"/>
                  </a:solidFill>
                </a:rPr>
                <a:t>DM</a:t>
              </a:r>
              <a:r>
                <a:rPr lang="en-US" altLang="zh-CN" sz="1600" dirty="0">
                  <a:solidFill>
                    <a:schemeClr val="tx1"/>
                  </a:solidFill>
                </a:rPr>
                <a:t> = 1           heavy mediator(</a:t>
              </a:r>
              <a:r>
                <a:rPr lang="en-US" altLang="zh-CN" sz="1200" dirty="0">
                  <a:solidFill>
                    <a:schemeClr val="tx1"/>
                  </a:solidFill>
                </a:rPr>
                <a:t>contact interaction</a:t>
              </a:r>
              <a:r>
                <a:rPr lang="en-US" altLang="zh-CN" sz="1600" dirty="0">
                  <a:solidFill>
                    <a:schemeClr val="tx1"/>
                  </a:solidFill>
                </a:rPr>
                <a:t>)</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 F</a:t>
              </a:r>
              <a:r>
                <a:rPr lang="en-US" altLang="zh-CN" sz="1600" baseline="-25000" dirty="0">
                  <a:solidFill>
                    <a:schemeClr val="tx1"/>
                  </a:solidFill>
                </a:rPr>
                <a:t>DM</a:t>
              </a:r>
              <a:r>
                <a:rPr lang="en-US" altLang="zh-CN" sz="1600" dirty="0">
                  <a:solidFill>
                    <a:schemeClr val="tx1"/>
                  </a:solidFill>
                </a:rPr>
                <a:t> ~ 1/q</a:t>
              </a:r>
              <a:r>
                <a:rPr lang="en-US" altLang="zh-CN" sz="1600" baseline="30000" dirty="0">
                  <a:solidFill>
                    <a:schemeClr val="tx1"/>
                  </a:solidFill>
                </a:rPr>
                <a:t>2</a:t>
              </a:r>
              <a:r>
                <a:rPr lang="en-US" altLang="zh-CN" sz="1600" dirty="0">
                  <a:solidFill>
                    <a:schemeClr val="tx1"/>
                  </a:solidFill>
                </a:rPr>
                <a:t>      light mediator </a:t>
              </a:r>
              <a:endParaRPr lang="en-US" altLang="zh-CN" sz="1600" dirty="0">
                <a:solidFill>
                  <a:schemeClr val="tx1"/>
                </a:solidFill>
              </a:endParaRPr>
            </a:p>
          </p:txBody>
        </p:sp>
      </p:grpSp>
      <p:grpSp>
        <p:nvGrpSpPr>
          <p:cNvPr id="36" name="组合 70"/>
          <p:cNvGrpSpPr/>
          <p:nvPr/>
        </p:nvGrpSpPr>
        <p:grpSpPr>
          <a:xfrm>
            <a:off x="7838912" y="1167707"/>
            <a:ext cx="3772551" cy="1154675"/>
            <a:chOff x="3937975" y="3128104"/>
            <a:chExt cx="5635999" cy="1675737"/>
          </a:xfrm>
        </p:grpSpPr>
        <p:grpSp>
          <p:nvGrpSpPr>
            <p:cNvPr id="37" name="组合 71"/>
            <p:cNvGrpSpPr/>
            <p:nvPr/>
          </p:nvGrpSpPr>
          <p:grpSpPr>
            <a:xfrm>
              <a:off x="3937975" y="3146298"/>
              <a:ext cx="5611406" cy="1184431"/>
              <a:chOff x="812800" y="1401776"/>
              <a:chExt cx="3690337" cy="1767860"/>
            </a:xfrm>
          </p:grpSpPr>
          <p:sp>
            <p:nvSpPr>
              <p:cNvPr id="39" name="文本框 73"/>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0" name="组合 74"/>
              <p:cNvGrpSpPr/>
              <p:nvPr/>
            </p:nvGrpSpPr>
            <p:grpSpPr>
              <a:xfrm>
                <a:off x="812800" y="1401776"/>
                <a:ext cx="3690337" cy="1767860"/>
                <a:chOff x="877580" y="1691710"/>
                <a:chExt cx="5125254" cy="3900152"/>
              </a:xfrm>
            </p:grpSpPr>
            <p:grpSp>
              <p:nvGrpSpPr>
                <p:cNvPr id="41" name="组合 75"/>
                <p:cNvGrpSpPr/>
                <p:nvPr/>
              </p:nvGrpSpPr>
              <p:grpSpPr>
                <a:xfrm>
                  <a:off x="877580" y="1699481"/>
                  <a:ext cx="5125254" cy="3892381"/>
                  <a:chOff x="892372" y="1699481"/>
                  <a:chExt cx="4690281" cy="3892381"/>
                </a:xfrm>
              </p:grpSpPr>
              <p:sp>
                <p:nvSpPr>
                  <p:cNvPr id="43" name="矩形: 圆角 77"/>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半闭框 78"/>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2" name="矩形: 圆顶角 76"/>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文本框 72"/>
            <p:cNvSpPr txBox="1"/>
            <p:nvPr/>
          </p:nvSpPr>
          <p:spPr>
            <a:xfrm>
              <a:off x="3962569" y="3128104"/>
              <a:ext cx="5611405" cy="1675737"/>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Solar Reflected DM Flux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Normalized distribution per eV</a:t>
              </a:r>
              <a:endParaRPr lang="en-US" altLang="zh-CN" sz="1600" dirty="0">
                <a:solidFill>
                  <a:schemeClr val="tx1"/>
                </a:solidFill>
              </a:endParaRPr>
            </a:p>
          </p:txBody>
        </p:sp>
      </p:grpSp>
      <p:grpSp>
        <p:nvGrpSpPr>
          <p:cNvPr id="45" name="组合 89"/>
          <p:cNvGrpSpPr/>
          <p:nvPr/>
        </p:nvGrpSpPr>
        <p:grpSpPr>
          <a:xfrm>
            <a:off x="652385" y="1155170"/>
            <a:ext cx="3772551" cy="829945"/>
            <a:chOff x="3937975" y="3128104"/>
            <a:chExt cx="5635999" cy="1204468"/>
          </a:xfrm>
        </p:grpSpPr>
        <p:grpSp>
          <p:nvGrpSpPr>
            <p:cNvPr id="46" name="组合 90"/>
            <p:cNvGrpSpPr/>
            <p:nvPr/>
          </p:nvGrpSpPr>
          <p:grpSpPr>
            <a:xfrm>
              <a:off x="3937975" y="3146298"/>
              <a:ext cx="5611406" cy="1184431"/>
              <a:chOff x="812800" y="1401776"/>
              <a:chExt cx="3690337" cy="1767860"/>
            </a:xfrm>
          </p:grpSpPr>
          <p:sp>
            <p:nvSpPr>
              <p:cNvPr id="48" name="文本框 92"/>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9" name="组合 93"/>
              <p:cNvGrpSpPr/>
              <p:nvPr/>
            </p:nvGrpSpPr>
            <p:grpSpPr>
              <a:xfrm>
                <a:off x="812800" y="1401776"/>
                <a:ext cx="3690337" cy="1767860"/>
                <a:chOff x="877580" y="1691710"/>
                <a:chExt cx="5125254" cy="3900152"/>
              </a:xfrm>
            </p:grpSpPr>
            <p:grpSp>
              <p:nvGrpSpPr>
                <p:cNvPr id="50" name="组合 94"/>
                <p:cNvGrpSpPr/>
                <p:nvPr/>
              </p:nvGrpSpPr>
              <p:grpSpPr>
                <a:xfrm>
                  <a:off x="877580" y="1699481"/>
                  <a:ext cx="5125254" cy="3892381"/>
                  <a:chOff x="892372" y="1699481"/>
                  <a:chExt cx="4690281" cy="3892381"/>
                </a:xfrm>
              </p:grpSpPr>
              <p:sp>
                <p:nvSpPr>
                  <p:cNvPr id="52" name="矩形: 圆角 96"/>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半闭框 97"/>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1" name="矩形: 圆顶角 95"/>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7" name="文本框 91"/>
            <p:cNvSpPr txBox="1"/>
            <p:nvPr/>
          </p:nvSpPr>
          <p:spPr>
            <a:xfrm>
              <a:off x="3962568" y="3128104"/>
              <a:ext cx="5611406" cy="1204468"/>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Target density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Target density of Xenon</a:t>
              </a:r>
              <a:r>
                <a:rPr lang="en-US" altLang="zh-CN" sz="1600" dirty="0">
                  <a:solidFill>
                    <a:schemeClr val="tx1">
                      <a:lumMod val="50000"/>
                      <a:lumOff val="50000"/>
                    </a:schemeClr>
                  </a:solidFill>
                </a:rPr>
                <a:t> </a:t>
              </a:r>
              <a:endParaRPr lang="en-US" altLang="zh-CN" sz="1600" dirty="0">
                <a:solidFill>
                  <a:schemeClr val="tx1">
                    <a:lumMod val="50000"/>
                    <a:lumOff val="50000"/>
                  </a:schemeClr>
                </a:solidFill>
              </a:endParaRPr>
            </a:p>
          </p:txBody>
        </p:sp>
      </p:grpSp>
      <p:grpSp>
        <p:nvGrpSpPr>
          <p:cNvPr id="54" name="组合 107"/>
          <p:cNvGrpSpPr/>
          <p:nvPr/>
        </p:nvGrpSpPr>
        <p:grpSpPr>
          <a:xfrm>
            <a:off x="4498349" y="1149169"/>
            <a:ext cx="3233412" cy="828675"/>
            <a:chOff x="3937975" y="3128104"/>
            <a:chExt cx="5635999" cy="1202625"/>
          </a:xfrm>
        </p:grpSpPr>
        <p:grpSp>
          <p:nvGrpSpPr>
            <p:cNvPr id="55" name="组合 108"/>
            <p:cNvGrpSpPr/>
            <p:nvPr/>
          </p:nvGrpSpPr>
          <p:grpSpPr>
            <a:xfrm>
              <a:off x="3937975" y="3146298"/>
              <a:ext cx="5611406" cy="1184431"/>
              <a:chOff x="812800" y="1401776"/>
              <a:chExt cx="3690337" cy="1767860"/>
            </a:xfrm>
          </p:grpSpPr>
          <p:sp>
            <p:nvSpPr>
              <p:cNvPr id="57" name="文本框 110"/>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58" name="组合 111"/>
              <p:cNvGrpSpPr/>
              <p:nvPr/>
            </p:nvGrpSpPr>
            <p:grpSpPr>
              <a:xfrm>
                <a:off x="812800" y="1401776"/>
                <a:ext cx="3690337" cy="1767860"/>
                <a:chOff x="877580" y="1691710"/>
                <a:chExt cx="5125254" cy="3900152"/>
              </a:xfrm>
            </p:grpSpPr>
            <p:grpSp>
              <p:nvGrpSpPr>
                <p:cNvPr id="59" name="组合 112"/>
                <p:cNvGrpSpPr/>
                <p:nvPr/>
              </p:nvGrpSpPr>
              <p:grpSpPr>
                <a:xfrm>
                  <a:off x="877580" y="1699481"/>
                  <a:ext cx="5125254" cy="3892381"/>
                  <a:chOff x="892372" y="1699481"/>
                  <a:chExt cx="4690281" cy="3892381"/>
                </a:xfrm>
              </p:grpSpPr>
              <p:sp>
                <p:nvSpPr>
                  <p:cNvPr id="61" name="矩形: 圆角 114"/>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半闭框 115"/>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矩形: 圆顶角 113"/>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6" name="文本框 109"/>
            <p:cNvSpPr txBox="1"/>
            <p:nvPr/>
          </p:nvSpPr>
          <p:spPr>
            <a:xfrm>
              <a:off x="3962568" y="3128104"/>
              <a:ext cx="5611406" cy="1139739"/>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Sigma e</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Reference cross section</a:t>
              </a:r>
              <a:endParaRPr lang="en-US" altLang="zh-CN" sz="1600" dirty="0">
                <a:solidFill>
                  <a:schemeClr val="tx1"/>
                </a:solidFill>
              </a:endParaRPr>
            </a:p>
          </p:txBody>
        </p:sp>
      </p:grpSp>
      <p:cxnSp>
        <p:nvCxnSpPr>
          <p:cNvPr id="63" name="直接箭头连接符 116"/>
          <p:cNvCxnSpPr/>
          <p:nvPr/>
        </p:nvCxnSpPr>
        <p:spPr>
          <a:xfrm flipV="1">
            <a:off x="3896852" y="2021082"/>
            <a:ext cx="1341452" cy="93039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pitchFamily="2" charset="0"/>
              </a:rPr>
              <a:t>Solar Boosted Dark Matter</a:t>
            </a:r>
            <a:endParaRPr lang="en-US" altLang="zh-CN" sz="3600">
              <a:latin typeface="Helvetica Neue"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grpSp>
        <p:nvGrpSpPr>
          <p:cNvPr id="13" name="组合 82"/>
          <p:cNvGrpSpPr/>
          <p:nvPr/>
        </p:nvGrpSpPr>
        <p:grpSpPr>
          <a:xfrm>
            <a:off x="658741" y="2511641"/>
            <a:ext cx="10952722" cy="1598996"/>
            <a:chOff x="518160" y="1387274"/>
            <a:chExt cx="10952722" cy="1699183"/>
          </a:xfrm>
        </p:grpSpPr>
        <p:sp>
          <p:nvSpPr>
            <p:cNvPr id="14" name="矩形: 圆角 26"/>
            <p:cNvSpPr/>
            <p:nvPr/>
          </p:nvSpPr>
          <p:spPr>
            <a:xfrm>
              <a:off x="518160" y="1387274"/>
              <a:ext cx="10952722" cy="169918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2"/>
            <p:cNvPicPr>
              <a:picLocks noChangeAspect="1"/>
            </p:cNvPicPr>
            <p:nvPr/>
          </p:nvPicPr>
          <p:blipFill>
            <a:blip r:embed="rId1"/>
            <a:stretch>
              <a:fillRect/>
            </a:stretch>
          </p:blipFill>
          <p:spPr>
            <a:xfrm>
              <a:off x="659984" y="1786542"/>
              <a:ext cx="10629900" cy="828675"/>
            </a:xfrm>
            <a:prstGeom prst="rect">
              <a:avLst/>
            </a:prstGeom>
          </p:spPr>
        </p:pic>
      </p:grpSp>
      <p:cxnSp>
        <p:nvCxnSpPr>
          <p:cNvPr id="16" name="直接箭头连接符 30"/>
          <p:cNvCxnSpPr/>
          <p:nvPr/>
        </p:nvCxnSpPr>
        <p:spPr>
          <a:xfrm flipV="1">
            <a:off x="2164685" y="2021082"/>
            <a:ext cx="0" cy="96705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31"/>
          <p:cNvCxnSpPr/>
          <p:nvPr/>
        </p:nvCxnSpPr>
        <p:spPr>
          <a:xfrm>
            <a:off x="5435600" y="3665245"/>
            <a:ext cx="0" cy="890784"/>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32"/>
          <p:cNvCxnSpPr/>
          <p:nvPr/>
        </p:nvCxnSpPr>
        <p:spPr>
          <a:xfrm>
            <a:off x="6858000" y="3665245"/>
            <a:ext cx="0" cy="918650"/>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33"/>
          <p:cNvCxnSpPr/>
          <p:nvPr/>
        </p:nvCxnSpPr>
        <p:spPr>
          <a:xfrm flipV="1">
            <a:off x="10810052" y="2109404"/>
            <a:ext cx="0" cy="878736"/>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合 57"/>
          <p:cNvGrpSpPr/>
          <p:nvPr/>
        </p:nvGrpSpPr>
        <p:grpSpPr>
          <a:xfrm>
            <a:off x="770380" y="4623700"/>
            <a:ext cx="5611406" cy="1996290"/>
            <a:chOff x="812800" y="1401776"/>
            <a:chExt cx="3690337" cy="2979626"/>
          </a:xfrm>
        </p:grpSpPr>
        <p:sp>
          <p:nvSpPr>
            <p:cNvPr id="21" name="文本框 58"/>
            <p:cNvSpPr txBox="1"/>
            <p:nvPr/>
          </p:nvSpPr>
          <p:spPr>
            <a:xfrm>
              <a:off x="933448" y="1423766"/>
              <a:ext cx="3569689" cy="2892653"/>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Ionization Form Factor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Depends on momentum transfer q and final state electron momentum. </a:t>
              </a:r>
              <a:endParaRPr lang="en-US" altLang="zh-CN" sz="1600" dirty="0">
                <a:solidFill>
                  <a:schemeClr val="tx1"/>
                </a:solidFill>
              </a:endParaRPr>
            </a:p>
            <a:p>
              <a:pPr marL="800100" lvl="1" indent="-342900">
                <a:lnSpc>
                  <a:spcPct val="150000"/>
                </a:lnSpc>
                <a:buFont typeface="Wingdings" charset="2"/>
                <a:buChar char="ü"/>
              </a:pPr>
              <a:r>
                <a:rPr lang="en-US" altLang="zh-CN" sz="1600" b="1" dirty="0" err="1">
                  <a:solidFill>
                    <a:srgbClr val="92D050"/>
                  </a:solidFill>
                </a:rPr>
                <a:t>DarkART</a:t>
              </a:r>
              <a:r>
                <a:rPr lang="en-US" altLang="zh-CN" sz="1600" b="1" dirty="0">
                  <a:solidFill>
                    <a:srgbClr val="92D050"/>
                  </a:solidFill>
                </a:rPr>
                <a:t> </a:t>
              </a:r>
              <a:r>
                <a:rPr lang="zh-CN" altLang="en-US" sz="1600" b="1" dirty="0">
                  <a:solidFill>
                    <a:srgbClr val="92D050"/>
                  </a:solidFill>
                </a:rPr>
                <a:t>（</a:t>
              </a:r>
              <a:r>
                <a:rPr lang="en-US" altLang="zh-CN" sz="1600" b="1" dirty="0">
                  <a:solidFill>
                    <a:srgbClr val="92D050"/>
                  </a:solidFill>
                </a:rPr>
                <a:t>used</a:t>
              </a:r>
              <a:r>
                <a:rPr lang="zh-CN" altLang="en-US" sz="1600" b="1" dirty="0">
                  <a:solidFill>
                    <a:srgbClr val="92D050"/>
                  </a:solidFill>
                </a:rPr>
                <a:t>）</a:t>
              </a:r>
              <a:r>
                <a:rPr lang="en-US" altLang="zh-CN" sz="1600" b="1" dirty="0">
                  <a:solidFill>
                    <a:srgbClr val="92D050"/>
                  </a:solidFill>
                </a:rPr>
                <a:t>same as CRBDM</a:t>
              </a:r>
              <a:endParaRPr lang="zh-CN" altLang="en-US" sz="1600" b="1" dirty="0">
                <a:solidFill>
                  <a:schemeClr val="tx1">
                    <a:lumMod val="50000"/>
                    <a:lumOff val="50000"/>
                  </a:schemeClr>
                </a:solidFill>
              </a:endParaRPr>
            </a:p>
            <a:p>
              <a:pPr marL="742950" lvl="1" indent="-285750">
                <a:lnSpc>
                  <a:spcPct val="150000"/>
                </a:lnSpc>
                <a:buFont typeface="Wingdings" charset="2"/>
                <a:buChar char="ü"/>
              </a:pPr>
              <a:endParaRPr lang="en-US" altLang="zh-CN" sz="1600" dirty="0">
                <a:solidFill>
                  <a:schemeClr val="tx1">
                    <a:lumMod val="50000"/>
                    <a:lumOff val="50000"/>
                  </a:schemeClr>
                </a:solidFill>
              </a:endParaRPr>
            </a:p>
          </p:txBody>
        </p:sp>
        <p:grpSp>
          <p:nvGrpSpPr>
            <p:cNvPr id="22" name="组合 59"/>
            <p:cNvGrpSpPr/>
            <p:nvPr/>
          </p:nvGrpSpPr>
          <p:grpSpPr>
            <a:xfrm>
              <a:off x="812800" y="1401776"/>
              <a:ext cx="3690337" cy="2979626"/>
              <a:chOff x="877580" y="1691710"/>
              <a:chExt cx="5125254" cy="6573481"/>
            </a:xfrm>
          </p:grpSpPr>
          <p:grpSp>
            <p:nvGrpSpPr>
              <p:cNvPr id="23" name="组合 60"/>
              <p:cNvGrpSpPr/>
              <p:nvPr/>
            </p:nvGrpSpPr>
            <p:grpSpPr>
              <a:xfrm>
                <a:off x="877580" y="1699478"/>
                <a:ext cx="5125254" cy="6565713"/>
                <a:chOff x="892372" y="1699478"/>
                <a:chExt cx="4690281" cy="6565713"/>
              </a:xfrm>
            </p:grpSpPr>
            <p:sp>
              <p:nvSpPr>
                <p:cNvPr id="25" name="矩形: 圆角 62"/>
                <p:cNvSpPr/>
                <p:nvPr/>
              </p:nvSpPr>
              <p:spPr>
                <a:xfrm>
                  <a:off x="892372" y="1699478"/>
                  <a:ext cx="4690281" cy="6565713"/>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半闭框 63"/>
                <p:cNvSpPr/>
                <p:nvPr/>
              </p:nvSpPr>
              <p:spPr>
                <a:xfrm rot="10800000">
                  <a:off x="5360250" y="7748856"/>
                  <a:ext cx="205459" cy="516335"/>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矩形: 圆顶角 61"/>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 name="组合 65"/>
          <p:cNvGrpSpPr/>
          <p:nvPr/>
        </p:nvGrpSpPr>
        <p:grpSpPr>
          <a:xfrm>
            <a:off x="6565239" y="4632209"/>
            <a:ext cx="4998690" cy="2004562"/>
            <a:chOff x="3937975" y="3128104"/>
            <a:chExt cx="5635999" cy="1202625"/>
          </a:xfrm>
        </p:grpSpPr>
        <p:grpSp>
          <p:nvGrpSpPr>
            <p:cNvPr id="28" name="组合 49"/>
            <p:cNvGrpSpPr/>
            <p:nvPr/>
          </p:nvGrpSpPr>
          <p:grpSpPr>
            <a:xfrm>
              <a:off x="3937975" y="3146298"/>
              <a:ext cx="5611406" cy="1184431"/>
              <a:chOff x="812800" y="1401776"/>
              <a:chExt cx="3690337" cy="1767860"/>
            </a:xfrm>
          </p:grpSpPr>
          <p:sp>
            <p:nvSpPr>
              <p:cNvPr id="30" name="文本框 50"/>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31" name="组合 51"/>
              <p:cNvGrpSpPr/>
              <p:nvPr/>
            </p:nvGrpSpPr>
            <p:grpSpPr>
              <a:xfrm>
                <a:off x="812800" y="1401776"/>
                <a:ext cx="3690337" cy="1767860"/>
                <a:chOff x="877580" y="1691710"/>
                <a:chExt cx="5125254" cy="3900152"/>
              </a:xfrm>
            </p:grpSpPr>
            <p:grpSp>
              <p:nvGrpSpPr>
                <p:cNvPr id="32" name="组合 52"/>
                <p:cNvGrpSpPr/>
                <p:nvPr/>
              </p:nvGrpSpPr>
              <p:grpSpPr>
                <a:xfrm>
                  <a:off x="877580" y="1699481"/>
                  <a:ext cx="5125254" cy="3892381"/>
                  <a:chOff x="892372" y="1699481"/>
                  <a:chExt cx="4690281" cy="3892381"/>
                </a:xfrm>
              </p:grpSpPr>
              <p:sp>
                <p:nvSpPr>
                  <p:cNvPr id="34" name="矩形: 圆角 54"/>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半闭框 55"/>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矩形: 圆顶角 53"/>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9" name="文本框 64"/>
            <p:cNvSpPr txBox="1"/>
            <p:nvPr/>
          </p:nvSpPr>
          <p:spPr>
            <a:xfrm>
              <a:off x="3962568" y="3128104"/>
              <a:ext cx="5611406" cy="692740"/>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Dark Matter Form Factor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F</a:t>
              </a:r>
              <a:r>
                <a:rPr lang="en-US" altLang="zh-CN" sz="1600" baseline="-25000" dirty="0">
                  <a:solidFill>
                    <a:schemeClr val="tx1"/>
                  </a:solidFill>
                </a:rPr>
                <a:t>DM</a:t>
              </a:r>
              <a:r>
                <a:rPr lang="en-US" altLang="zh-CN" sz="1600" dirty="0">
                  <a:solidFill>
                    <a:schemeClr val="tx1"/>
                  </a:solidFill>
                </a:rPr>
                <a:t> = 1           heavy mediator(</a:t>
              </a:r>
              <a:r>
                <a:rPr lang="en-US" altLang="zh-CN" sz="1200" dirty="0">
                  <a:solidFill>
                    <a:schemeClr val="tx1"/>
                  </a:solidFill>
                </a:rPr>
                <a:t>contact interaction</a:t>
              </a:r>
              <a:r>
                <a:rPr lang="en-US" altLang="zh-CN" sz="1600" dirty="0">
                  <a:solidFill>
                    <a:schemeClr val="tx1"/>
                  </a:solidFill>
                </a:rPr>
                <a:t>)</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 F</a:t>
              </a:r>
              <a:r>
                <a:rPr lang="en-US" altLang="zh-CN" sz="1600" baseline="-25000" dirty="0">
                  <a:solidFill>
                    <a:schemeClr val="tx1"/>
                  </a:solidFill>
                </a:rPr>
                <a:t>DM</a:t>
              </a:r>
              <a:r>
                <a:rPr lang="en-US" altLang="zh-CN" sz="1600" dirty="0">
                  <a:solidFill>
                    <a:schemeClr val="tx1"/>
                  </a:solidFill>
                </a:rPr>
                <a:t> ~ 1/q</a:t>
              </a:r>
              <a:r>
                <a:rPr lang="en-US" altLang="zh-CN" sz="1600" baseline="30000" dirty="0">
                  <a:solidFill>
                    <a:schemeClr val="tx1"/>
                  </a:solidFill>
                </a:rPr>
                <a:t>2</a:t>
              </a:r>
              <a:r>
                <a:rPr lang="en-US" altLang="zh-CN" sz="1600" dirty="0">
                  <a:solidFill>
                    <a:schemeClr val="tx1"/>
                  </a:solidFill>
                </a:rPr>
                <a:t>      light mediator </a:t>
              </a:r>
              <a:endParaRPr lang="en-US" altLang="zh-CN" sz="1600" dirty="0">
                <a:solidFill>
                  <a:schemeClr val="tx1"/>
                </a:solidFill>
              </a:endParaRPr>
            </a:p>
          </p:txBody>
        </p:sp>
      </p:grpSp>
      <p:grpSp>
        <p:nvGrpSpPr>
          <p:cNvPr id="36" name="组合 70"/>
          <p:cNvGrpSpPr/>
          <p:nvPr/>
        </p:nvGrpSpPr>
        <p:grpSpPr>
          <a:xfrm>
            <a:off x="7838912" y="1167707"/>
            <a:ext cx="3772551" cy="1154675"/>
            <a:chOff x="3937975" y="3128104"/>
            <a:chExt cx="5635999" cy="1675737"/>
          </a:xfrm>
        </p:grpSpPr>
        <p:grpSp>
          <p:nvGrpSpPr>
            <p:cNvPr id="37" name="组合 71"/>
            <p:cNvGrpSpPr/>
            <p:nvPr/>
          </p:nvGrpSpPr>
          <p:grpSpPr>
            <a:xfrm>
              <a:off x="3937975" y="3146298"/>
              <a:ext cx="5611406" cy="1184431"/>
              <a:chOff x="812800" y="1401776"/>
              <a:chExt cx="3690337" cy="1767860"/>
            </a:xfrm>
          </p:grpSpPr>
          <p:sp>
            <p:nvSpPr>
              <p:cNvPr id="39" name="文本框 73"/>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0" name="组合 74"/>
              <p:cNvGrpSpPr/>
              <p:nvPr/>
            </p:nvGrpSpPr>
            <p:grpSpPr>
              <a:xfrm>
                <a:off x="812800" y="1401776"/>
                <a:ext cx="3690337" cy="1767860"/>
                <a:chOff x="877580" y="1691710"/>
                <a:chExt cx="5125254" cy="3900152"/>
              </a:xfrm>
            </p:grpSpPr>
            <p:grpSp>
              <p:nvGrpSpPr>
                <p:cNvPr id="41" name="组合 75"/>
                <p:cNvGrpSpPr/>
                <p:nvPr/>
              </p:nvGrpSpPr>
              <p:grpSpPr>
                <a:xfrm>
                  <a:off x="877580" y="1699481"/>
                  <a:ext cx="5125254" cy="3892381"/>
                  <a:chOff x="892372" y="1699481"/>
                  <a:chExt cx="4690281" cy="3892381"/>
                </a:xfrm>
              </p:grpSpPr>
              <p:sp>
                <p:nvSpPr>
                  <p:cNvPr id="43" name="矩形: 圆角 77"/>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半闭框 78"/>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42" name="矩形: 圆顶角 76"/>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文本框 72"/>
            <p:cNvSpPr txBox="1"/>
            <p:nvPr/>
          </p:nvSpPr>
          <p:spPr>
            <a:xfrm>
              <a:off x="3962569" y="3128104"/>
              <a:ext cx="5611405" cy="1675737"/>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Solar Reflected DM Flux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Normalized distribution per eV</a:t>
              </a:r>
              <a:endParaRPr lang="en-US" altLang="zh-CN" sz="1600" dirty="0">
                <a:solidFill>
                  <a:schemeClr val="tx1"/>
                </a:solidFill>
              </a:endParaRPr>
            </a:p>
          </p:txBody>
        </p:sp>
      </p:grpSp>
      <p:grpSp>
        <p:nvGrpSpPr>
          <p:cNvPr id="45" name="组合 89"/>
          <p:cNvGrpSpPr/>
          <p:nvPr/>
        </p:nvGrpSpPr>
        <p:grpSpPr>
          <a:xfrm>
            <a:off x="652385" y="1155170"/>
            <a:ext cx="3772551" cy="829945"/>
            <a:chOff x="3937975" y="3128104"/>
            <a:chExt cx="5635999" cy="1204468"/>
          </a:xfrm>
        </p:grpSpPr>
        <p:grpSp>
          <p:nvGrpSpPr>
            <p:cNvPr id="46" name="组合 90"/>
            <p:cNvGrpSpPr/>
            <p:nvPr/>
          </p:nvGrpSpPr>
          <p:grpSpPr>
            <a:xfrm>
              <a:off x="3937975" y="3146298"/>
              <a:ext cx="5611406" cy="1184431"/>
              <a:chOff x="812800" y="1401776"/>
              <a:chExt cx="3690337" cy="1767860"/>
            </a:xfrm>
          </p:grpSpPr>
          <p:sp>
            <p:nvSpPr>
              <p:cNvPr id="48" name="文本框 92"/>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49" name="组合 93"/>
              <p:cNvGrpSpPr/>
              <p:nvPr/>
            </p:nvGrpSpPr>
            <p:grpSpPr>
              <a:xfrm>
                <a:off x="812800" y="1401776"/>
                <a:ext cx="3690337" cy="1767860"/>
                <a:chOff x="877580" y="1691710"/>
                <a:chExt cx="5125254" cy="3900152"/>
              </a:xfrm>
            </p:grpSpPr>
            <p:grpSp>
              <p:nvGrpSpPr>
                <p:cNvPr id="50" name="组合 94"/>
                <p:cNvGrpSpPr/>
                <p:nvPr/>
              </p:nvGrpSpPr>
              <p:grpSpPr>
                <a:xfrm>
                  <a:off x="877580" y="1699481"/>
                  <a:ext cx="5125254" cy="3892381"/>
                  <a:chOff x="892372" y="1699481"/>
                  <a:chExt cx="4690281" cy="3892381"/>
                </a:xfrm>
              </p:grpSpPr>
              <p:sp>
                <p:nvSpPr>
                  <p:cNvPr id="52" name="矩形: 圆角 96"/>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半闭框 97"/>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1" name="矩形: 圆顶角 95"/>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7" name="文本框 91"/>
            <p:cNvSpPr txBox="1"/>
            <p:nvPr/>
          </p:nvSpPr>
          <p:spPr>
            <a:xfrm>
              <a:off x="3962568" y="3128104"/>
              <a:ext cx="5611406" cy="1204468"/>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Target density </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Target density of Xenon</a:t>
              </a:r>
              <a:r>
                <a:rPr lang="en-US" altLang="zh-CN" sz="1600" dirty="0">
                  <a:solidFill>
                    <a:schemeClr val="tx1">
                      <a:lumMod val="50000"/>
                      <a:lumOff val="50000"/>
                    </a:schemeClr>
                  </a:solidFill>
                </a:rPr>
                <a:t> </a:t>
              </a:r>
              <a:endParaRPr lang="en-US" altLang="zh-CN" sz="1600" dirty="0">
                <a:solidFill>
                  <a:schemeClr val="tx1">
                    <a:lumMod val="50000"/>
                    <a:lumOff val="50000"/>
                  </a:schemeClr>
                </a:solidFill>
              </a:endParaRPr>
            </a:p>
          </p:txBody>
        </p:sp>
      </p:grpSp>
      <p:grpSp>
        <p:nvGrpSpPr>
          <p:cNvPr id="54" name="组合 107"/>
          <p:cNvGrpSpPr/>
          <p:nvPr/>
        </p:nvGrpSpPr>
        <p:grpSpPr>
          <a:xfrm>
            <a:off x="4498349" y="1149169"/>
            <a:ext cx="3233412" cy="828675"/>
            <a:chOff x="3937975" y="3128104"/>
            <a:chExt cx="5635999" cy="1202625"/>
          </a:xfrm>
        </p:grpSpPr>
        <p:grpSp>
          <p:nvGrpSpPr>
            <p:cNvPr id="55" name="组合 108"/>
            <p:cNvGrpSpPr/>
            <p:nvPr/>
          </p:nvGrpSpPr>
          <p:grpSpPr>
            <a:xfrm>
              <a:off x="3937975" y="3146298"/>
              <a:ext cx="5611406" cy="1184431"/>
              <a:chOff x="812800" y="1401776"/>
              <a:chExt cx="3690337" cy="1767860"/>
            </a:xfrm>
          </p:grpSpPr>
          <p:sp>
            <p:nvSpPr>
              <p:cNvPr id="57" name="文本框 110"/>
              <p:cNvSpPr txBox="1"/>
              <p:nvPr/>
            </p:nvSpPr>
            <p:spPr>
              <a:xfrm>
                <a:off x="933448" y="1423766"/>
                <a:ext cx="3569689" cy="620930"/>
              </a:xfrm>
              <a:prstGeom prst="rect">
                <a:avLst/>
              </a:prstGeom>
              <a:noFill/>
            </p:spPr>
            <p:txBody>
              <a:bodyPr wrap="square" rtlCol="0">
                <a:spAutoFit/>
              </a:bodyPr>
              <a:lstStyle/>
              <a:p>
                <a:pPr marL="285750" indent="-285750">
                  <a:lnSpc>
                    <a:spcPct val="150000"/>
                  </a:lnSpc>
                  <a:buFont typeface="Wingdings" charset="2"/>
                  <a:buChar char="Ø"/>
                </a:pPr>
                <a:endParaRPr lang="en-US" altLang="zh-CN" sz="1600" dirty="0">
                  <a:solidFill>
                    <a:schemeClr val="tx1">
                      <a:lumMod val="50000"/>
                      <a:lumOff val="50000"/>
                    </a:schemeClr>
                  </a:solidFill>
                </a:endParaRPr>
              </a:p>
            </p:txBody>
          </p:sp>
          <p:grpSp>
            <p:nvGrpSpPr>
              <p:cNvPr id="58" name="组合 111"/>
              <p:cNvGrpSpPr/>
              <p:nvPr/>
            </p:nvGrpSpPr>
            <p:grpSpPr>
              <a:xfrm>
                <a:off x="812800" y="1401776"/>
                <a:ext cx="3690337" cy="1767860"/>
                <a:chOff x="877580" y="1691710"/>
                <a:chExt cx="5125254" cy="3900152"/>
              </a:xfrm>
            </p:grpSpPr>
            <p:grpSp>
              <p:nvGrpSpPr>
                <p:cNvPr id="59" name="组合 112"/>
                <p:cNvGrpSpPr/>
                <p:nvPr/>
              </p:nvGrpSpPr>
              <p:grpSpPr>
                <a:xfrm>
                  <a:off x="877580" y="1699481"/>
                  <a:ext cx="5125254" cy="3892381"/>
                  <a:chOff x="892372" y="1699481"/>
                  <a:chExt cx="4690281" cy="3892381"/>
                </a:xfrm>
              </p:grpSpPr>
              <p:sp>
                <p:nvSpPr>
                  <p:cNvPr id="61" name="矩形: 圆角 114"/>
                  <p:cNvSpPr/>
                  <p:nvPr/>
                </p:nvSpPr>
                <p:spPr>
                  <a:xfrm>
                    <a:off x="892372" y="1699481"/>
                    <a:ext cx="4690281" cy="3884614"/>
                  </a:xfrm>
                  <a:prstGeom prst="roundRect">
                    <a:avLst>
                      <a:gd name="adj" fmla="val 5292"/>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半闭框 115"/>
                  <p:cNvSpPr/>
                  <p:nvPr/>
                </p:nvSpPr>
                <p:spPr>
                  <a:xfrm rot="10800000">
                    <a:off x="5377194" y="5075526"/>
                    <a:ext cx="205459" cy="516336"/>
                  </a:xfrm>
                  <a:prstGeom prst="halfFrame">
                    <a:avLst/>
                  </a:prstGeom>
                  <a:solidFill>
                    <a:srgbClr val="A6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0" name="矩形: 圆顶角 113"/>
                <p:cNvSpPr/>
                <p:nvPr/>
              </p:nvSpPr>
              <p:spPr>
                <a:xfrm rot="10800000" flipV="1">
                  <a:off x="1022679" y="1691710"/>
                  <a:ext cx="1032938" cy="150546"/>
                </a:xfrm>
                <a:prstGeom prst="round2SameRect">
                  <a:avLst>
                    <a:gd name="adj1" fmla="val 50000"/>
                    <a:gd name="adj2" fmla="val 0"/>
                  </a:avLst>
                </a:prstGeom>
                <a:solidFill>
                  <a:srgbClr val="E0CFB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6" name="文本框 109"/>
            <p:cNvSpPr txBox="1"/>
            <p:nvPr/>
          </p:nvSpPr>
          <p:spPr>
            <a:xfrm>
              <a:off x="3962568" y="3128104"/>
              <a:ext cx="5611406" cy="1139739"/>
            </a:xfrm>
            <a:prstGeom prst="rect">
              <a:avLst/>
            </a:prstGeom>
            <a:noFill/>
          </p:spPr>
          <p:txBody>
            <a:bodyPr wrap="square" rtlCol="0">
              <a:spAutoFit/>
            </a:bodyPr>
            <a:lstStyle/>
            <a:p>
              <a:pPr marL="285750" indent="-285750">
                <a:lnSpc>
                  <a:spcPct val="150000"/>
                </a:lnSpc>
                <a:buFont typeface="Wingdings" charset="2"/>
                <a:buChar char="Ø"/>
              </a:pPr>
              <a:r>
                <a:rPr lang="en-US" altLang="zh-CN" sz="1600" dirty="0">
                  <a:solidFill>
                    <a:schemeClr val="tx1"/>
                  </a:solidFill>
                </a:rPr>
                <a:t>Sigma e</a:t>
              </a:r>
              <a:endParaRPr lang="en-US" altLang="zh-CN" sz="1600" dirty="0">
                <a:solidFill>
                  <a:schemeClr val="tx1"/>
                </a:solidFill>
              </a:endParaRPr>
            </a:p>
            <a:p>
              <a:pPr marL="742950" lvl="1" indent="-285750">
                <a:lnSpc>
                  <a:spcPct val="150000"/>
                </a:lnSpc>
                <a:buFont typeface="Wingdings" charset="2"/>
                <a:buChar char="ü"/>
              </a:pPr>
              <a:r>
                <a:rPr lang="en-US" altLang="zh-CN" sz="1600" dirty="0">
                  <a:solidFill>
                    <a:schemeClr val="tx1"/>
                  </a:solidFill>
                </a:rPr>
                <a:t>Reference cross section</a:t>
              </a:r>
              <a:endParaRPr lang="en-US" altLang="zh-CN" sz="1600" dirty="0">
                <a:solidFill>
                  <a:schemeClr val="tx1"/>
                </a:solidFill>
              </a:endParaRPr>
            </a:p>
          </p:txBody>
        </p:sp>
      </p:grpSp>
      <p:cxnSp>
        <p:nvCxnSpPr>
          <p:cNvPr id="63" name="直接箭头连接符 116"/>
          <p:cNvCxnSpPr/>
          <p:nvPr/>
        </p:nvCxnSpPr>
        <p:spPr>
          <a:xfrm flipV="1">
            <a:off x="3896852" y="2021082"/>
            <a:ext cx="1341452" cy="930398"/>
          </a:xfrm>
          <a:prstGeom prst="straightConnector1">
            <a:avLst/>
          </a:prstGeom>
          <a:ln w="2857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4" name="图片 3" descr="SolarDM_Flux1219_Noframe"/>
          <p:cNvPicPr>
            <a:picLocks noChangeAspect="1"/>
          </p:cNvPicPr>
          <p:nvPr/>
        </p:nvPicPr>
        <p:blipFill>
          <a:blip r:embed="rId2"/>
          <a:stretch>
            <a:fillRect/>
          </a:stretch>
        </p:blipFill>
        <p:spPr>
          <a:xfrm>
            <a:off x="7681871" y="979678"/>
            <a:ext cx="4288790" cy="3505200"/>
          </a:xfrm>
          <a:prstGeom prst="rect">
            <a:avLst/>
          </a:prstGeom>
        </p:spPr>
      </p:pic>
      <p:pic>
        <p:nvPicPr>
          <p:cNvPr id="65" name="Picture 64"/>
          <p:cNvPicPr>
            <a:picLocks noChangeAspect="1"/>
          </p:cNvPicPr>
          <p:nvPr/>
        </p:nvPicPr>
        <p:blipFill>
          <a:blip r:embed="rId3"/>
          <a:stretch>
            <a:fillRect/>
          </a:stretch>
        </p:blipFill>
        <p:spPr>
          <a:xfrm>
            <a:off x="583819" y="1674348"/>
            <a:ext cx="5892800" cy="4000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pitchFamily="2" charset="0"/>
              </a:rPr>
              <a:t>Solar Boosted Dark Matter</a:t>
            </a:r>
            <a:endParaRPr lang="en-US" altLang="zh-CN" sz="3600">
              <a:latin typeface="Helvetica Neue"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21" name="图片 3"/>
          <p:cNvPicPr>
            <a:picLocks noChangeAspect="1"/>
          </p:cNvPicPr>
          <p:nvPr/>
        </p:nvPicPr>
        <p:blipFill>
          <a:blip r:embed="rId1"/>
          <a:stretch>
            <a:fillRect/>
          </a:stretch>
        </p:blipFill>
        <p:spPr>
          <a:xfrm>
            <a:off x="272910" y="1323317"/>
            <a:ext cx="3234633" cy="4817117"/>
          </a:xfrm>
          <a:prstGeom prst="rect">
            <a:avLst/>
          </a:prstGeom>
        </p:spPr>
      </p:pic>
      <p:pic>
        <p:nvPicPr>
          <p:cNvPr id="28" name="图片 7"/>
          <p:cNvPicPr>
            <a:picLocks noChangeAspect="1"/>
          </p:cNvPicPr>
          <p:nvPr/>
        </p:nvPicPr>
        <p:blipFill>
          <a:blip r:embed="rId2"/>
          <a:stretch>
            <a:fillRect/>
          </a:stretch>
        </p:blipFill>
        <p:spPr>
          <a:xfrm>
            <a:off x="3475827" y="1360170"/>
            <a:ext cx="5934710" cy="4996180"/>
          </a:xfrm>
          <a:prstGeom prst="rect">
            <a:avLst/>
          </a:prstGeom>
        </p:spPr>
      </p:pic>
      <p:sp>
        <p:nvSpPr>
          <p:cNvPr id="9" name="文本框 13"/>
          <p:cNvSpPr txBox="1"/>
          <p:nvPr/>
        </p:nvSpPr>
        <p:spPr>
          <a:xfrm>
            <a:off x="9416822" y="6037576"/>
            <a:ext cx="2743200" cy="335280"/>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Phys. Rev. Lett. 134, 161003 </a:t>
            </a:r>
            <a:endParaRPr lang="zh-CN" altLang="en-US">
              <a:solidFill>
                <a:schemeClr val="bg1">
                  <a:lumMod val="50000"/>
                </a:schemeClr>
              </a:solidFill>
              <a:latin typeface="Helvetica Neue Condensed Black" pitchFamily="2" charset="0"/>
              <a:cs typeface="Helvetica Neue Condensed Black"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pPr>
              <a:defRPr/>
            </a:pPr>
            <a:r>
              <a:rPr kumimoji="0" lang="en-US" altLang="zh-CN" sz="3600" strike="noStrike" kern="1200" cap="none" spc="0" normalizeH="0" baseline="0" noProof="0" dirty="0">
                <a:ln>
                  <a:noFill/>
                </a:ln>
                <a:effectLst/>
                <a:uLnTx/>
                <a:uFillTx/>
                <a:latin typeface="Helvetica Neue Condensed Black" pitchFamily="2" charset="0"/>
                <a:ea typeface="Helvetica Neue Condensed Black" pitchFamily="2" charset="0"/>
                <a:cs typeface="Helvetica Neue Condensed Black" pitchFamily="2" charset="0"/>
              </a:rPr>
              <a:t>Dark</a:t>
            </a:r>
            <a:r>
              <a:rPr kumimoji="0" lang="zh-CN" altLang="en-US" sz="3600" strike="noStrike" kern="1200" cap="none" spc="0" normalizeH="0" baseline="0" noProof="0" dirty="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dirty="0">
                <a:ln>
                  <a:noFill/>
                </a:ln>
                <a:effectLst/>
                <a:uLnTx/>
                <a:uFillTx/>
                <a:latin typeface="Helvetica Neue Condensed Black" pitchFamily="2" charset="0"/>
                <a:ea typeface="Helvetica Neue Condensed Black" pitchFamily="2" charset="0"/>
                <a:cs typeface="Helvetica Neue Condensed Black" pitchFamily="2" charset="0"/>
              </a:rPr>
              <a:t>Matter</a:t>
            </a:r>
            <a:endParaRPr kumimoji="0" lang="en-US" altLang="zh-CN" sz="3600" u="none" strike="noStrike" kern="1200" cap="none" spc="0" normalizeH="0" baseline="0" noProof="0" dirty="0">
              <a:ln>
                <a:noFill/>
              </a:ln>
              <a:effectLst/>
              <a:uLnTx/>
              <a:uFillTx/>
              <a:latin typeface="Helvetica Neue Condensed Black" pitchFamily="2" charset="0"/>
              <a:ea typeface="Helvetica Neue Condensed Black" pitchFamily="2" charset="0"/>
              <a:cs typeface="Helvetica Neue Condensed Black" pitchFamily="2" charset="0"/>
            </a:endParaRPr>
          </a:p>
        </p:txBody>
      </p:sp>
      <p:sp>
        <p:nvSpPr>
          <p:cNvPr id="9" name="Date Placeholder 3"/>
          <p:cNvSpPr>
            <a14:cpLocks xmlns:a14="http://schemas.microsoft.com/office/drawing/2010/main" noGrp="1"/>
          </p:cNvSpPr>
          <p:nvPr>
            <p:ph type="dt" sz="half" idx="10"/>
          </p:nvPr>
        </p:nvSpPr>
        <p:spPr>
          <a:xfrm>
            <a:off x="838200" y="6356350"/>
            <a:ext cx="2743200" cy="365125"/>
          </a:xfrm>
        </p:spPr>
        <p:txBody>
          <a:bodyPr/>
          <a:lstStyle/>
          <a:p>
            <a:fld id="{83869532-77FC-1F4D-BAD8-F6125096FB16}" type="datetime1">
              <a:rPr lang="en-GB" b="1">
                <a:latin typeface="Helvetica Neue Condensed Black" pitchFamily="2" charset="0"/>
                <a:ea typeface="Helvetica Neue Condensed Black" pitchFamily="2" charset="0"/>
                <a:cs typeface="Helvetica Neue Condensed Black" pitchFamily="2" charset="0"/>
              </a:rPr>
            </a:fld>
            <a:endParaRPr lang="en-US" b="1">
              <a:latin typeface="Helvetica Neue Condensed Black" pitchFamily="2" charset="0"/>
              <a:ea typeface="Helvetica Neue Condensed Black" pitchFamily="2" charset="0"/>
              <a:cs typeface="Helvetica Neue Condensed Black" pitchFamily="2" charset="0"/>
            </a:endParaRPr>
          </a:p>
        </p:txBody>
      </p:sp>
      <p:sp>
        <p:nvSpPr>
          <p:cNvPr id="11" name="Footer Placeholder 9"/>
          <p:cNvSpPr>
            <a14:cpLocks xmlns:a14="http://schemas.microsoft.com/office/drawing/2010/main" noGrp="1"/>
          </p:cNvSpPr>
          <p:nvPr>
            <p:ph type="ftr" sz="quarter" idx="11"/>
          </p:nvPr>
        </p:nvSpPr>
        <p:spPr>
          <a:xfrm>
            <a:off x="4038600" y="6356350"/>
            <a:ext cx="4114800" cy="365125"/>
          </a:xfrm>
        </p:spPr>
        <p:txBody>
          <a:bodyPr/>
          <a:lstStyle/>
          <a:p>
            <a:r>
              <a:rPr lang="en-GB" b="1">
                <a:latin typeface="Helvetica Neue Condensed Black" pitchFamily="2" charset="0"/>
                <a:ea typeface="Helvetica Neue Condensed Black" pitchFamily="2" charset="0"/>
                <a:cs typeface="Helvetica Neue Condensed Black" pitchFamily="2" charset="0"/>
              </a:rPr>
              <a:t>Xinning Zeng, PandaX (Shanghai Jiao Tong University)</a:t>
            </a:r>
            <a:endParaRPr lang="en-US" b="1">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a14:cpLocks xmlns:a14="http://schemas.microsoft.com/office/drawing/2010/main" noGrp="1"/>
          </p:cNvSpPr>
          <p:nvPr>
            <p:ph type="sldNum" sz="quarter" idx="12"/>
          </p:nvPr>
        </p:nvSpPr>
        <p:spPr>
          <a:xfrm>
            <a:off x="8610600" y="6356350"/>
            <a:ext cx="2743200" cy="365125"/>
          </a:xfrm>
        </p:spPr>
        <p:txBody>
          <a:bodyPr/>
          <a:lstStyle/>
          <a:p>
            <a:fld id="{F94E8EDE-BB5F-BD43-9F5C-6F70436B1750}" type="slidenum">
              <a:rPr lang="en-US" b="1" smtClean="0">
                <a:latin typeface="Helvetica Neue Condensed Black" pitchFamily="2" charset="0"/>
                <a:ea typeface="Helvetica Neue Condensed Black" pitchFamily="2" charset="0"/>
                <a:cs typeface="Helvetica Neue Condensed Black" pitchFamily="2" charset="0"/>
              </a:rPr>
            </a:fld>
            <a:endParaRPr lang="en-US" b="1">
              <a:latin typeface="Helvetica Neue Condensed Black" pitchFamily="2" charset="0"/>
              <a:ea typeface="Helvetica Neue Condensed Black" pitchFamily="2" charset="0"/>
              <a:cs typeface="Helvetica Neue Condensed Black" pitchFamily="2" charset="0"/>
            </a:endParaRPr>
          </a:p>
        </p:txBody>
      </p:sp>
      <p:sp>
        <p:nvSpPr>
          <p:cNvPr id="6" name="Rectangle 5"/>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4"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16" name="Picture 6"/>
          <p:cNvPicPr>
            <a:picLocks noChangeAspect="1"/>
          </p:cNvPicPr>
          <p:nvPr/>
        </p:nvPicPr>
        <p:blipFill>
          <a:blip r:embed="rId1" cstate="screen"/>
          <a:stretch>
            <a:fillRect/>
          </a:stretch>
        </p:blipFill>
        <p:spPr>
          <a:xfrm>
            <a:off x="2478909" y="917854"/>
            <a:ext cx="9713091" cy="5463614"/>
          </a:xfrm>
          <a:prstGeom prst="rect">
            <a:avLst/>
          </a:prstGeom>
        </p:spPr>
      </p:pic>
      <p:grpSp>
        <p:nvGrpSpPr>
          <p:cNvPr id="20" name="组合 18"/>
          <p:cNvGrpSpPr/>
          <p:nvPr/>
        </p:nvGrpSpPr>
        <p:grpSpPr>
          <a:xfrm>
            <a:off x="0" y="884277"/>
            <a:ext cx="2601686" cy="2104791"/>
            <a:chOff x="6662570" y="2137025"/>
            <a:chExt cx="5312404" cy="3719245"/>
          </a:xfrm>
        </p:grpSpPr>
        <p:sp>
          <p:nvSpPr>
            <p:cNvPr id="22" name="矩形 19"/>
            <p:cNvSpPr/>
            <p:nvPr/>
          </p:nvSpPr>
          <p:spPr>
            <a:xfrm>
              <a:off x="6662570" y="2137025"/>
              <a:ext cx="5312404" cy="3719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0"/>
            <p:cNvPicPr>
              <a:picLocks noChangeAspect="1"/>
            </p:cNvPicPr>
            <p:nvPr/>
          </p:nvPicPr>
          <p:blipFill>
            <a:blip r:embed="rId2"/>
            <a:stretch>
              <a:fillRect/>
            </a:stretch>
          </p:blipFill>
          <p:spPr>
            <a:xfrm>
              <a:off x="6902912" y="2500645"/>
              <a:ext cx="5072062" cy="2976230"/>
            </a:xfrm>
            <a:prstGeom prst="rect">
              <a:avLst/>
            </a:prstGeom>
            <a:solidFill>
              <a:schemeClr val="bg1"/>
            </a:solidFill>
          </p:spPr>
        </p:pic>
        <p:sp>
          <p:nvSpPr>
            <p:cNvPr id="24" name="文本框 21"/>
            <p:cNvSpPr txBox="1"/>
            <p:nvPr/>
          </p:nvSpPr>
          <p:spPr>
            <a:xfrm>
              <a:off x="9379297" y="3929061"/>
              <a:ext cx="1441420" cy="369332"/>
            </a:xfrm>
            <a:prstGeom prst="rect">
              <a:avLst/>
            </a:prstGeom>
            <a:noFill/>
          </p:spPr>
          <p:txBody>
            <a:bodyPr wrap="none" rtlCol="0">
              <a:spAutoFit/>
            </a:bodyPr>
            <a:lstStyle/>
            <a:p>
              <a:r>
                <a:rPr lang="en-US" altLang="zh-CN" dirty="0">
                  <a:solidFill>
                    <a:schemeClr val="bg1"/>
                  </a:solidFill>
                  <a:latin typeface="Arial" charset="0"/>
                </a:rPr>
                <a:t>Dark energy</a:t>
              </a:r>
              <a:endParaRPr lang="en-US" dirty="0">
                <a:solidFill>
                  <a:schemeClr val="bg1"/>
                </a:solidFill>
                <a:latin typeface="Arial" charset="0"/>
              </a:endParaRPr>
            </a:p>
          </p:txBody>
        </p:sp>
        <p:sp>
          <p:nvSpPr>
            <p:cNvPr id="25" name="文本框 22"/>
            <p:cNvSpPr txBox="1"/>
            <p:nvPr/>
          </p:nvSpPr>
          <p:spPr>
            <a:xfrm>
              <a:off x="7441818" y="2901563"/>
              <a:ext cx="1390124" cy="369332"/>
            </a:xfrm>
            <a:prstGeom prst="rect">
              <a:avLst/>
            </a:prstGeom>
            <a:noFill/>
          </p:spPr>
          <p:txBody>
            <a:bodyPr wrap="none" rtlCol="0">
              <a:spAutoFit/>
            </a:bodyPr>
            <a:lstStyle/>
            <a:p>
              <a:r>
                <a:rPr lang="en-US" altLang="zh-CN" dirty="0">
                  <a:solidFill>
                    <a:schemeClr val="bg1"/>
                  </a:solidFill>
                  <a:latin typeface="Arial" charset="0"/>
                </a:rPr>
                <a:t>Dark matter</a:t>
              </a:r>
              <a:endParaRPr lang="en-US" dirty="0">
                <a:solidFill>
                  <a:schemeClr val="bg1"/>
                </a:solidFill>
                <a:latin typeface="Arial" charset="0"/>
              </a:endParaRPr>
            </a:p>
          </p:txBody>
        </p:sp>
        <p:sp>
          <p:nvSpPr>
            <p:cNvPr id="26" name="文本框 23"/>
            <p:cNvSpPr txBox="1"/>
            <p:nvPr/>
          </p:nvSpPr>
          <p:spPr>
            <a:xfrm>
              <a:off x="8625497" y="2152851"/>
              <a:ext cx="1646605" cy="369332"/>
            </a:xfrm>
            <a:prstGeom prst="rect">
              <a:avLst/>
            </a:prstGeom>
            <a:noFill/>
          </p:spPr>
          <p:txBody>
            <a:bodyPr wrap="none" rtlCol="0">
              <a:spAutoFit/>
            </a:bodyPr>
            <a:lstStyle/>
            <a:p>
              <a:r>
                <a:rPr lang="en-US" altLang="zh-CN" dirty="0">
                  <a:solidFill>
                    <a:schemeClr val="bg1"/>
                  </a:solidFill>
                  <a:latin typeface="Arial" charset="0"/>
                </a:rPr>
                <a:t>Normal matter</a:t>
              </a:r>
              <a:endParaRPr lang="en-US" dirty="0">
                <a:solidFill>
                  <a:schemeClr val="bg1"/>
                </a:solidFill>
                <a:latin typeface="Arial" charset="0"/>
              </a:endParaRPr>
            </a:p>
          </p:txBody>
        </p:sp>
      </p:grpSp>
      <p:pic>
        <p:nvPicPr>
          <p:cNvPr id="27" name="Picture 26"/>
          <p:cNvPicPr>
            <a:picLocks noChangeAspect="1"/>
          </p:cNvPicPr>
          <p:nvPr/>
        </p:nvPicPr>
        <p:blipFill>
          <a:blip r:embed="rId3"/>
          <a:srcRect r="10997"/>
          <a:stretch>
            <a:fillRect/>
          </a:stretch>
        </p:blipFill>
        <p:spPr>
          <a:xfrm>
            <a:off x="1" y="2915804"/>
            <a:ext cx="2664372" cy="1784303"/>
          </a:xfrm>
          <a:prstGeom prst="rect">
            <a:avLst/>
          </a:prstGeom>
        </p:spPr>
      </p:pic>
      <p:grpSp>
        <p:nvGrpSpPr>
          <p:cNvPr id="29" name="Group 28"/>
          <p:cNvGrpSpPr/>
          <p:nvPr/>
        </p:nvGrpSpPr>
        <p:grpSpPr>
          <a:xfrm>
            <a:off x="-148474" y="4712460"/>
            <a:ext cx="3092863" cy="1597036"/>
            <a:chOff x="0" y="1359453"/>
            <a:chExt cx="12925403" cy="5506269"/>
          </a:xfrm>
        </p:grpSpPr>
        <p:pic>
          <p:nvPicPr>
            <p:cNvPr id="30"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59453"/>
              <a:ext cx="12191999" cy="5506269"/>
            </a:xfrm>
            <a:prstGeom prst="rect">
              <a:avLst/>
            </a:prstGeom>
          </p:spPr>
        </p:pic>
        <p:pic>
          <p:nvPicPr>
            <p:cNvPr id="31" name="图片 4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48503" y="4544546"/>
              <a:ext cx="3296660" cy="2214715"/>
            </a:xfrm>
            <a:prstGeom prst="rect">
              <a:avLst/>
            </a:prstGeom>
          </p:spPr>
        </p:pic>
        <p:pic>
          <p:nvPicPr>
            <p:cNvPr id="32" name="Picture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17601" y="3810054"/>
              <a:ext cx="2571894" cy="2949208"/>
            </a:xfrm>
            <a:prstGeom prst="rect">
              <a:avLst/>
            </a:prstGeom>
          </p:spPr>
        </p:pic>
        <p:pic>
          <p:nvPicPr>
            <p:cNvPr id="33"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647173" y="3954566"/>
              <a:ext cx="2008668" cy="2804696"/>
            </a:xfrm>
            <a:prstGeom prst="rect">
              <a:avLst/>
            </a:prstGeom>
          </p:spPr>
        </p:pic>
        <p:sp>
          <p:nvSpPr>
            <p:cNvPr id="34" name="文本框 8"/>
            <p:cNvSpPr txBox="1"/>
            <p:nvPr/>
          </p:nvSpPr>
          <p:spPr>
            <a:xfrm>
              <a:off x="2202211" y="2995196"/>
              <a:ext cx="466794" cy="369332"/>
            </a:xfrm>
            <a:prstGeom prst="rect">
              <a:avLst/>
            </a:prstGeom>
            <a:noFill/>
          </p:spPr>
          <p:txBody>
            <a:bodyPr wrap="none" rtlCol="0">
              <a:spAutoFit/>
            </a:bodyPr>
            <a:lstStyle/>
            <a:p>
              <a:r>
                <a:rPr lang="en-US" altLang="zh-CN" b="1" dirty="0">
                  <a:solidFill>
                    <a:srgbClr val="0000FF"/>
                  </a:solidFill>
                  <a:latin typeface="Arial" charset="0"/>
                  <a:cs typeface="Arial" charset="0"/>
                </a:rPr>
                <a:t>LZ</a:t>
              </a:r>
              <a:endParaRPr lang="en-US" b="1" dirty="0">
                <a:solidFill>
                  <a:srgbClr val="0000FF"/>
                </a:solidFill>
                <a:latin typeface="Arial" charset="0"/>
                <a:cs typeface="Arial" charset="0"/>
              </a:endParaRPr>
            </a:p>
          </p:txBody>
        </p:sp>
        <p:sp>
          <p:nvSpPr>
            <p:cNvPr id="35" name="文本框 9"/>
            <p:cNvSpPr txBox="1"/>
            <p:nvPr/>
          </p:nvSpPr>
          <p:spPr>
            <a:xfrm>
              <a:off x="3975935" y="2311578"/>
              <a:ext cx="5579174" cy="1273385"/>
            </a:xfrm>
            <a:prstGeom prst="rect">
              <a:avLst/>
            </a:prstGeom>
            <a:noFill/>
          </p:spPr>
          <p:txBody>
            <a:bodyPr wrap="square" rtlCol="0">
              <a:spAutoFit/>
            </a:bodyPr>
            <a:lstStyle/>
            <a:p>
              <a:r>
                <a:rPr lang="en-US" altLang="zh-CN" b="1" dirty="0">
                  <a:solidFill>
                    <a:srgbClr val="0000FF"/>
                  </a:solidFill>
                  <a:latin typeface="Arial" charset="0"/>
                  <a:cs typeface="Arial" charset="0"/>
                </a:rPr>
                <a:t>XENON</a:t>
              </a:r>
              <a:endParaRPr lang="en-US" b="1" dirty="0">
                <a:solidFill>
                  <a:srgbClr val="0000FF"/>
                </a:solidFill>
                <a:latin typeface="Arial" charset="0"/>
                <a:cs typeface="Arial" charset="0"/>
              </a:endParaRPr>
            </a:p>
          </p:txBody>
        </p:sp>
        <p:sp>
          <p:nvSpPr>
            <p:cNvPr id="36" name="文本框 10"/>
            <p:cNvSpPr txBox="1"/>
            <p:nvPr/>
          </p:nvSpPr>
          <p:spPr>
            <a:xfrm>
              <a:off x="7718997" y="3003129"/>
              <a:ext cx="5206406" cy="1273385"/>
            </a:xfrm>
            <a:prstGeom prst="rect">
              <a:avLst/>
            </a:prstGeom>
            <a:noFill/>
          </p:spPr>
          <p:txBody>
            <a:bodyPr wrap="square" rtlCol="0">
              <a:spAutoFit/>
            </a:bodyPr>
            <a:lstStyle/>
            <a:p>
              <a:r>
                <a:rPr lang="en-US" altLang="zh-CN" b="1" dirty="0" err="1">
                  <a:solidFill>
                    <a:srgbClr val="0000FF"/>
                  </a:solidFill>
                  <a:latin typeface="Arial" charset="0"/>
                  <a:cs typeface="Arial" charset="0"/>
                </a:rPr>
                <a:t>PandaX</a:t>
              </a:r>
              <a:endParaRPr lang="en-US" b="1" dirty="0">
                <a:solidFill>
                  <a:srgbClr val="0000FF"/>
                </a:solidFill>
                <a:latin typeface="Arial" charset="0"/>
                <a:cs typeface="Arial"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pitchFamily="2" charset="0"/>
              </a:rPr>
              <a:t>Solar Boosted Dark Matter</a:t>
            </a:r>
            <a:endParaRPr lang="en-US" altLang="zh-CN" sz="3600">
              <a:latin typeface="Helvetica Neue"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9" name="内容占位符 2"/>
          <p:cNvSpPr txBox="1"/>
          <p:nvPr/>
        </p:nvSpPr>
        <p:spPr>
          <a:xfrm>
            <a:off x="4861905" y="1129160"/>
            <a:ext cx="6943406" cy="4808214"/>
          </a:xfrm>
          <a:prstGeom prst="rect">
            <a:avLst/>
          </a:prstGeom>
        </p:spPr>
        <p:txBody>
          <a:bodyPr>
            <a:noAutofit/>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nSpc>
                <a:spcPct val="150000"/>
              </a:lnSpc>
            </a:pPr>
            <a:r>
              <a:rPr lang="en-US" sz="2400" dirty="0">
                <a:solidFill>
                  <a:schemeClr val="accent1">
                    <a:lumMod val="75000"/>
                  </a:schemeClr>
                </a:solidFill>
              </a:rPr>
              <a:t>47-ton</a:t>
            </a:r>
            <a:r>
              <a:rPr lang="zh-CN" altLang="en-US" sz="2400" dirty="0">
                <a:solidFill>
                  <a:schemeClr val="accent1">
                    <a:lumMod val="75000"/>
                  </a:schemeClr>
                </a:solidFill>
              </a:rPr>
              <a:t> </a:t>
            </a:r>
            <a:r>
              <a:rPr lang="en-US" altLang="zh-CN" sz="2400" dirty="0">
                <a:solidFill>
                  <a:schemeClr val="accent1">
                    <a:lumMod val="75000"/>
                  </a:schemeClr>
                </a:solidFill>
              </a:rPr>
              <a:t>xenon, including 43-ton sensitive volume</a:t>
            </a:r>
            <a:endParaRPr lang="en-US" altLang="zh-CN" sz="2400" dirty="0">
              <a:solidFill>
                <a:schemeClr val="accent1">
                  <a:lumMod val="75000"/>
                </a:schemeClr>
              </a:solidFill>
            </a:endParaRPr>
          </a:p>
          <a:p>
            <a:pPr lvl="1"/>
            <a:r>
              <a:rPr lang="en-US" altLang="zh-CN" sz="2200" dirty="0">
                <a:solidFill>
                  <a:schemeClr val="accent1">
                    <a:lumMod val="75000"/>
                  </a:schemeClr>
                </a:solidFill>
              </a:rPr>
              <a:t>2.7 meters in diameter and height</a:t>
            </a:r>
            <a:endParaRPr lang="en-US" altLang="zh-CN" sz="2200" dirty="0">
              <a:solidFill>
                <a:schemeClr val="accent1">
                  <a:lumMod val="75000"/>
                </a:schemeClr>
              </a:solidFill>
            </a:endParaRPr>
          </a:p>
          <a:p>
            <a:pPr lvl="1"/>
            <a:r>
              <a:rPr lang="en-US" altLang="zh-CN" sz="2200" dirty="0">
                <a:solidFill>
                  <a:schemeClr val="accent1">
                    <a:lumMod val="75000"/>
                  </a:schemeClr>
                </a:solidFill>
              </a:rPr>
              <a:t>Eliminate </a:t>
            </a:r>
            <a:r>
              <a:rPr lang="en-US" altLang="zh-CN" sz="2200" dirty="0" err="1">
                <a:solidFill>
                  <a:schemeClr val="accent1">
                    <a:lumMod val="75000"/>
                  </a:schemeClr>
                </a:solidFill>
              </a:rPr>
              <a:t>LXe</a:t>
            </a:r>
            <a:r>
              <a:rPr lang="en-US" altLang="zh-CN" sz="2200" dirty="0">
                <a:solidFill>
                  <a:schemeClr val="accent1">
                    <a:lumMod val="75000"/>
                  </a:schemeClr>
                </a:solidFill>
              </a:rPr>
              <a:t> veto</a:t>
            </a:r>
            <a:endParaRPr lang="en-US" altLang="zh-CN" sz="2200" dirty="0">
              <a:solidFill>
                <a:schemeClr val="accent1">
                  <a:lumMod val="75000"/>
                </a:schemeClr>
              </a:solidFill>
            </a:endParaRPr>
          </a:p>
          <a:p>
            <a:pPr lvl="1"/>
            <a:r>
              <a:rPr lang="en-US" altLang="zh-CN" sz="2200" dirty="0">
                <a:solidFill>
                  <a:schemeClr val="accent1">
                    <a:lumMod val="75000"/>
                  </a:schemeClr>
                </a:solidFill>
              </a:rPr>
              <a:t>Cold LS veto right outside Cu cryostat </a:t>
            </a:r>
            <a:endParaRPr lang="en-US" altLang="zh-CN" sz="2200" dirty="0">
              <a:solidFill>
                <a:schemeClr val="accent1">
                  <a:lumMod val="75000"/>
                </a:schemeClr>
              </a:solidFill>
            </a:endParaRPr>
          </a:p>
          <a:p>
            <a:pPr lvl="1"/>
            <a:r>
              <a:rPr lang="en-US" altLang="zh-CN" sz="2200" dirty="0">
                <a:solidFill>
                  <a:schemeClr val="accent1">
                    <a:lumMod val="75000"/>
                  </a:schemeClr>
                </a:solidFill>
              </a:rPr>
              <a:t>Staged and upgradable</a:t>
            </a:r>
            <a:endParaRPr lang="en-US" altLang="zh-CN" sz="2200" dirty="0">
              <a:solidFill>
                <a:schemeClr val="accent1">
                  <a:lumMod val="75000"/>
                </a:schemeClr>
              </a:solidFill>
            </a:endParaRPr>
          </a:p>
          <a:p>
            <a:pPr lvl="1"/>
            <a:r>
              <a:rPr lang="en-US" altLang="zh-CN" sz="2200" dirty="0">
                <a:solidFill>
                  <a:schemeClr val="accent1">
                    <a:lumMod val="75000"/>
                  </a:schemeClr>
                </a:solidFill>
              </a:rPr>
              <a:t>Dual-phase or single-phase options</a:t>
            </a:r>
            <a:endParaRPr lang="en-US" altLang="zh-CN" sz="2200" dirty="0">
              <a:solidFill>
                <a:schemeClr val="accent1">
                  <a:lumMod val="75000"/>
                </a:schemeClr>
              </a:solidFill>
            </a:endParaRPr>
          </a:p>
          <a:p>
            <a:pPr>
              <a:lnSpc>
                <a:spcPct val="150000"/>
              </a:lnSpc>
            </a:pPr>
            <a:endParaRPr lang="en-US" altLang="zh-CN" sz="2400" dirty="0"/>
          </a:p>
          <a:p>
            <a:pPr>
              <a:lnSpc>
                <a:spcPct val="150000"/>
              </a:lnSpc>
            </a:pPr>
            <a:endParaRPr lang="en-US" altLang="zh-CN" sz="2400" dirty="0"/>
          </a:p>
          <a:p>
            <a:pPr>
              <a:lnSpc>
                <a:spcPct val="150000"/>
              </a:lnSpc>
            </a:pPr>
            <a:endParaRPr lang="en-US" altLang="zh-CN" sz="2400" dirty="0"/>
          </a:p>
          <a:p>
            <a:pPr>
              <a:lnSpc>
                <a:spcPct val="150000"/>
              </a:lnSpc>
            </a:pPr>
            <a:endParaRPr lang="en-US" altLang="zh-CN" sz="2400" dirty="0"/>
          </a:p>
          <a:p>
            <a:pPr>
              <a:lnSpc>
                <a:spcPct val="150000"/>
              </a:lnSpc>
            </a:pPr>
            <a:endParaRPr lang="en-US" sz="2400" dirty="0"/>
          </a:p>
          <a:p>
            <a:pPr>
              <a:lnSpc>
                <a:spcPct val="150000"/>
              </a:lnSpc>
            </a:pPr>
            <a:endParaRPr lang="en-US" sz="2400" dirty="0"/>
          </a:p>
        </p:txBody>
      </p:sp>
      <p:pic>
        <p:nvPicPr>
          <p:cNvPr id="13" name="图片 4"/>
          <p:cNvPicPr>
            <a:picLocks noChangeAspect="1"/>
          </p:cNvPicPr>
          <p:nvPr/>
        </p:nvPicPr>
        <p:blipFill>
          <a:blip r:embed="rId1"/>
          <a:stretch>
            <a:fillRect/>
          </a:stretch>
        </p:blipFill>
        <p:spPr>
          <a:xfrm>
            <a:off x="0" y="1021227"/>
            <a:ext cx="4691504" cy="5242223"/>
          </a:xfrm>
          <a:prstGeom prst="rect">
            <a:avLst/>
          </a:prstGeom>
        </p:spPr>
      </p:pic>
      <p:pic>
        <p:nvPicPr>
          <p:cNvPr id="14" name="图片 4" descr="upload_post_object_v2_664245935"/>
          <p:cNvPicPr>
            <a:picLocks noChangeAspect="1"/>
          </p:cNvPicPr>
          <p:nvPr/>
        </p:nvPicPr>
        <p:blipFill>
          <a:blip r:embed="rId2"/>
          <a:stretch>
            <a:fillRect/>
          </a:stretch>
        </p:blipFill>
        <p:spPr>
          <a:xfrm>
            <a:off x="4881753" y="3642338"/>
            <a:ext cx="7457694" cy="241307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1"/>
            <a:ext cx="12192000" cy="6415046"/>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11500">
                <a:latin typeface="Helvetica Neue Condensed Black" pitchFamily="2" charset="0"/>
                <a:ea typeface="Helvetica Neue Condensed Black" pitchFamily="2" charset="0"/>
                <a:cs typeface="Helvetica Neue Condensed Black" pitchFamily="2" charset="0"/>
              </a:rPr>
              <a:t>Backup</a:t>
            </a:r>
            <a:endParaRPr lang="en-US" altLang="zh-CN" sz="11500">
              <a:latin typeface="Helvetica Neue Condensed Black" pitchFamily="2" charset="0"/>
              <a:ea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Updates in Data Reconstruction</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D6A26514-9334-7F40-A862-BC1570B6828A}"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12" name="Picture 11"/>
          <p:cNvPicPr>
            <a:picLocks noChangeAspect="1"/>
          </p:cNvPicPr>
          <p:nvPr/>
        </p:nvPicPr>
        <p:blipFill>
          <a:blip r:embed="rId1"/>
          <a:stretch>
            <a:fillRect/>
          </a:stretch>
        </p:blipFill>
        <p:spPr>
          <a:xfrm>
            <a:off x="65988" y="4415278"/>
            <a:ext cx="11971240" cy="1967073"/>
          </a:xfrm>
          <a:prstGeom prst="rect">
            <a:avLst/>
          </a:prstGeom>
        </p:spPr>
      </p:pic>
      <p:sp>
        <p:nvSpPr>
          <p:cNvPr id="13" name="文本框 11"/>
          <p:cNvSpPr txBox="1"/>
          <p:nvPr/>
        </p:nvSpPr>
        <p:spPr>
          <a:xfrm>
            <a:off x="7188148" y="4096211"/>
            <a:ext cx="4509866" cy="369332"/>
          </a:xfrm>
          <a:prstGeom prst="rect">
            <a:avLst/>
          </a:prstGeom>
          <a:noFill/>
        </p:spPr>
        <p:txBody>
          <a:bodyPr wrap="square" rtlCol="0">
            <a:spAutoFit/>
          </a:bodyPr>
          <a:lstStyle/>
          <a:p>
            <a:r>
              <a:rPr kumimoji="1" lang="en-US" altLang="zh-CN" b="1" dirty="0">
                <a:latin typeface="Helvetica Neue Condensed" pitchFamily="2" charset="0"/>
                <a:ea typeface="Helvetica Neue Condensed" pitchFamily="2" charset="0"/>
                <a:cs typeface="Helvetica Neue Condensed" pitchFamily="2" charset="0"/>
              </a:rPr>
              <a:t>LED calibration vs  </a:t>
            </a:r>
            <a:r>
              <a:rPr kumimoji="1" lang="en-US" altLang="zh-CN" b="1" dirty="0">
                <a:solidFill>
                  <a:srgbClr val="BE15C6"/>
                </a:solidFill>
                <a:latin typeface="Helvetica Neue Condensed" pitchFamily="2" charset="0"/>
                <a:ea typeface="Helvetica Neue Condensed" pitchFamily="2" charset="0"/>
                <a:cs typeface="Helvetica Neue Condensed" pitchFamily="2" charset="0"/>
              </a:rPr>
              <a:t>Self-calibration</a:t>
            </a:r>
            <a:endParaRPr kumimoji="1" lang="zh-CN" altLang="en-US" b="1" dirty="0">
              <a:solidFill>
                <a:srgbClr val="BE15C6"/>
              </a:solidFill>
              <a:latin typeface="Helvetica Neue Condensed" pitchFamily="2" charset="0"/>
              <a:cs typeface="Helvetica Neue Condensed" pitchFamily="2" charset="0"/>
            </a:endParaRPr>
          </a:p>
        </p:txBody>
      </p:sp>
      <p:cxnSp>
        <p:nvCxnSpPr>
          <p:cNvPr id="14" name="直线箭头连接符 15"/>
          <p:cNvCxnSpPr/>
          <p:nvPr/>
        </p:nvCxnSpPr>
        <p:spPr>
          <a:xfrm>
            <a:off x="7882759" y="4466774"/>
            <a:ext cx="0" cy="7652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线箭头连接符 16"/>
          <p:cNvCxnSpPr/>
          <p:nvPr/>
        </p:nvCxnSpPr>
        <p:spPr>
          <a:xfrm>
            <a:off x="9790386" y="4427241"/>
            <a:ext cx="0" cy="1046660"/>
          </a:xfrm>
          <a:prstGeom prst="straightConnector1">
            <a:avLst/>
          </a:prstGeom>
          <a:ln>
            <a:solidFill>
              <a:srgbClr val="BE15C6"/>
            </a:solidFill>
            <a:tailEnd type="triangle"/>
          </a:ln>
        </p:spPr>
        <p:style>
          <a:lnRef idx="2">
            <a:schemeClr val="accent1"/>
          </a:lnRef>
          <a:fillRef idx="0">
            <a:schemeClr val="accent1"/>
          </a:fillRef>
          <a:effectRef idx="1">
            <a:schemeClr val="accent1"/>
          </a:effectRef>
          <a:fontRef idx="minor">
            <a:schemeClr val="tx1"/>
          </a:fontRef>
        </p:style>
      </p:cxnSp>
      <p:pic>
        <p:nvPicPr>
          <p:cNvPr id="16"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148" y="1182282"/>
            <a:ext cx="4711146" cy="2811681"/>
          </a:xfrm>
          <a:prstGeom prst="rect">
            <a:avLst/>
          </a:prstGeom>
        </p:spPr>
      </p:pic>
      <p:sp>
        <p:nvSpPr>
          <p:cNvPr id="17" name="TextBox 16"/>
          <p:cNvSpPr txBox="1"/>
          <p:nvPr/>
        </p:nvSpPr>
        <p:spPr>
          <a:xfrm>
            <a:off x="8237855" y="3108647"/>
            <a:ext cx="2081467" cy="369332"/>
          </a:xfrm>
          <a:prstGeom prst="rect">
            <a:avLst/>
          </a:prstGeom>
          <a:noFill/>
        </p:spPr>
        <p:txBody>
          <a:bodyPr wrap="none" rtlCol="0">
            <a:spAutoFit/>
          </a:bodyPr>
          <a:lstStyle/>
          <a:p>
            <a:r>
              <a:rPr lang="en-US" b="1" dirty="0">
                <a:latin typeface="Helvetica Neue Condensed" pitchFamily="2" charset="0"/>
                <a:ea typeface="Helvetica Neue Condensed" pitchFamily="2" charset="0"/>
                <a:cs typeface="Helvetica Neue Condensed" pitchFamily="2" charset="0"/>
              </a:rPr>
              <a:t>164 keV from </a:t>
            </a:r>
            <a:r>
              <a:rPr lang="en-US" b="1" baseline="30000" dirty="0">
                <a:latin typeface="Helvetica Neue Condensed" pitchFamily="2" charset="0"/>
                <a:ea typeface="Helvetica Neue Condensed" pitchFamily="2" charset="0"/>
                <a:cs typeface="Helvetica Neue Condensed" pitchFamily="2" charset="0"/>
              </a:rPr>
              <a:t>131m</a:t>
            </a:r>
            <a:r>
              <a:rPr lang="en-US" b="1" dirty="0">
                <a:latin typeface="Helvetica Neue Condensed" pitchFamily="2" charset="0"/>
                <a:ea typeface="Helvetica Neue Condensed" pitchFamily="2" charset="0"/>
                <a:cs typeface="Helvetica Neue Condensed" pitchFamily="2" charset="0"/>
              </a:rPr>
              <a:t>Xe</a:t>
            </a:r>
            <a:endParaRPr lang="en-US" b="1" dirty="0">
              <a:latin typeface="Helvetica Neue Condensed" pitchFamily="2" charset="0"/>
              <a:ea typeface="Helvetica Neue Condensed" pitchFamily="2" charset="0"/>
              <a:cs typeface="Helvetica Neue Condensed" pitchFamily="2" charset="0"/>
            </a:endParaRPr>
          </a:p>
        </p:txBody>
      </p:sp>
      <p:sp>
        <p:nvSpPr>
          <p:cNvPr id="18" name="TextBox 17"/>
          <p:cNvSpPr txBox="1"/>
          <p:nvPr/>
        </p:nvSpPr>
        <p:spPr>
          <a:xfrm>
            <a:off x="8153400" y="1576203"/>
            <a:ext cx="2071786" cy="369332"/>
          </a:xfrm>
          <a:prstGeom prst="rect">
            <a:avLst/>
          </a:prstGeom>
          <a:noFill/>
        </p:spPr>
        <p:txBody>
          <a:bodyPr wrap="none" rtlCol="0">
            <a:spAutoFit/>
          </a:bodyPr>
          <a:lstStyle/>
          <a:p>
            <a:r>
              <a:rPr lang="en-US" b="1" dirty="0">
                <a:solidFill>
                  <a:srgbClr val="FF0000"/>
                </a:solidFill>
                <a:latin typeface="Helvetica Neue Condensed" pitchFamily="2" charset="0"/>
                <a:ea typeface="Helvetica Neue Condensed" pitchFamily="2" charset="0"/>
                <a:cs typeface="Helvetica Neue Condensed" pitchFamily="2" charset="0"/>
              </a:rPr>
              <a:t>after self-calibration</a:t>
            </a:r>
            <a:endParaRPr lang="en-US" b="1" dirty="0">
              <a:solidFill>
                <a:srgbClr val="FF0000"/>
              </a:solidFill>
              <a:latin typeface="Helvetica Neue Condensed" pitchFamily="2" charset="0"/>
              <a:ea typeface="Helvetica Neue Condensed" pitchFamily="2" charset="0"/>
              <a:cs typeface="Helvetica Neue Condensed" pitchFamily="2" charset="0"/>
            </a:endParaRPr>
          </a:p>
        </p:txBody>
      </p:sp>
      <p:sp>
        <p:nvSpPr>
          <p:cNvPr id="19" name="内容占位符 3"/>
          <p:cNvSpPr txBox="1"/>
          <p:nvPr/>
        </p:nvSpPr>
        <p:spPr>
          <a:xfrm>
            <a:off x="154772" y="1133883"/>
            <a:ext cx="7166613" cy="3342648"/>
          </a:xfrm>
          <a:prstGeom prst="rect">
            <a:avLst/>
          </a:prstGeom>
        </p:spPr>
        <p:txBody>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Additional 10 top PMTs turn-off</a:t>
            </a:r>
            <a:endParaRPr kumimoji="1"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r>
              <a:rPr kumimoji="1" lang="en-US" altLang="zh-CN" sz="2000" b="1" dirty="0">
                <a:latin typeface="Helvetica Neue Condensed" pitchFamily="2" charset="0"/>
                <a:ea typeface="Helvetica Neue Condensed" pitchFamily="2" charset="0"/>
                <a:cs typeface="Helvetica Neue Condensed" pitchFamily="2" charset="0"/>
              </a:rPr>
              <a:t>Degrading of PMTs:</a:t>
            </a:r>
            <a:r>
              <a:rPr kumimoji="1" lang="zh-CN" altLang="en-US" sz="2000" b="1" dirty="0">
                <a:latin typeface="Helvetica Neue Condensed" pitchFamily="2" charset="0"/>
                <a:ea typeface="Helvetica Neue Condensed" pitchFamily="2" charset="0"/>
                <a:cs typeface="Helvetica Neue Condensed" pitchFamily="2" charset="0"/>
              </a:rPr>
              <a:t> </a:t>
            </a:r>
            <a:r>
              <a:rPr kumimoji="1" lang="en-US" altLang="zh-CN" sz="2000" b="1" dirty="0">
                <a:latin typeface="Helvetica Neue Condensed" pitchFamily="2" charset="0"/>
                <a:ea typeface="Helvetica Neue Condensed" pitchFamily="2" charset="0"/>
                <a:cs typeface="Helvetica Neue Condensed" pitchFamily="2" charset="0"/>
              </a:rPr>
              <a:t>LED-calibration to Self-calibration</a:t>
            </a:r>
            <a:endParaRPr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Temporal variation of signal yield</a:t>
            </a:r>
            <a:endParaRPr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Event builder: Fix-window and S1 quality in prior</a:t>
            </a:r>
            <a:endParaRPr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r>
              <a:rPr lang="en-US" altLang="zh-CN" sz="2000" b="1" dirty="0">
                <a:latin typeface="Helvetica Neue Condensed" pitchFamily="2" charset="0"/>
                <a:ea typeface="Helvetica Neue Condensed" pitchFamily="2" charset="0"/>
                <a:cs typeface="Helvetica Neue Condensed" pitchFamily="2" charset="0"/>
              </a:rPr>
              <a:t>others ......</a:t>
            </a:r>
            <a:endParaRPr lang="en-US" altLang="zh-CN" sz="2000" b="1" dirty="0">
              <a:latin typeface="Helvetica Neue Condensed" pitchFamily="2" charset="0"/>
              <a:ea typeface="Helvetica Neue Condensed" pitchFamily="2" charset="0"/>
              <a:cs typeface="Helvetica Neue Condensed" pitchFamily="2" charset="0"/>
            </a:endParaRPr>
          </a:p>
          <a:p>
            <a:pPr>
              <a:lnSpc>
                <a:spcPct val="150000"/>
              </a:lnSpc>
              <a:buFont typeface="Wingdings" charset="2"/>
              <a:buChar char="q"/>
            </a:pPr>
            <a:endParaRPr lang="en-US" altLang="zh-CN" sz="2000" b="1" dirty="0">
              <a:latin typeface="Helvetica Neue Condensed" pitchFamily="2" charset="0"/>
              <a:ea typeface="Helvetica Neue Condensed" pitchFamily="2" charset="0"/>
              <a:cs typeface="Helvetica Neue Condensed" pitchFamily="2" charset="0"/>
            </a:endParaRPr>
          </a:p>
          <a:p>
            <a:pPr>
              <a:buFont typeface="Wingdings" charset="2"/>
              <a:buChar char="q"/>
            </a:pPr>
            <a:endParaRPr lang="en-US" altLang="zh-CN" sz="1800" b="1" dirty="0">
              <a:latin typeface="Helvetica Neue Condensed" pitchFamily="2" charset="0"/>
              <a:ea typeface="Helvetica Neue Condensed" pitchFamily="2" charset="0"/>
              <a:cs typeface="Helvetica Neue Condensed" pitchFamily="2" charset="0"/>
            </a:endParaRPr>
          </a:p>
          <a:p>
            <a:pPr lvl="1"/>
            <a:endParaRPr kumimoji="1" lang="en-US" altLang="zh-CN" sz="1800" b="1" dirty="0">
              <a:latin typeface="Helvetica Neue Condensed" pitchFamily="2" charset="0"/>
              <a:ea typeface="Helvetica Neue Condensed" pitchFamily="2" charset="0"/>
              <a:cs typeface="Helvetica Neue Condensed" pitchFamily="2" charset="0"/>
            </a:endParaRPr>
          </a:p>
          <a:p>
            <a:pPr lvl="1"/>
            <a:endParaRPr kumimoji="1" lang="zh-CN" altLang="en-US" sz="2000" b="1" dirty="0">
              <a:latin typeface="Helvetica Neue Condensed" pitchFamily="2" charset="0"/>
              <a:cs typeface="Helvetica Neue Condensed"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2" name="TextBox 21"/>
          <p:cNvSpPr txBox="1"/>
          <p:nvPr/>
        </p:nvSpPr>
        <p:spPr>
          <a:xfrm>
            <a:off x="154772" y="4227964"/>
            <a:ext cx="2709994" cy="369332"/>
          </a:xfrm>
          <a:prstGeom prst="rect">
            <a:avLst/>
          </a:prstGeom>
          <a:noFill/>
        </p:spPr>
        <p:txBody>
          <a:bodyPr wrap="square">
            <a:spAutoFit/>
          </a:bodyPr>
          <a:lstStyle/>
          <a:p>
            <a:r>
              <a:rPr lang="en-GB" b="1" u="none" strike="noStrike">
                <a:solidFill>
                  <a:schemeClr val="bg1">
                    <a:lumMod val="50000"/>
                  </a:schemeClr>
                </a:solidFill>
                <a:effectLst/>
                <a:latin typeface="Helvetica Neue Condensed" pitchFamily="2" charset="0"/>
                <a:ea typeface="Helvetica Neue Condensed" pitchFamily="2" charset="0"/>
                <a:cs typeface="Helvetica Neue Condensed" pitchFamily="2" charset="0"/>
              </a:rPr>
              <a:t>Phys. Rev. D 110, 023029 </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Building the Background</a:t>
            </a:r>
            <a:r>
              <a:rPr lang="zh-CN" altLang="en-US" sz="3600">
                <a:latin typeface="Helvetica Neue Condensed Black" pitchFamily="2" charset="0"/>
                <a:cs typeface="Helvetica Neue Condensed Black" pitchFamily="2" charset="0"/>
              </a:rPr>
              <a:t> </a:t>
            </a:r>
            <a:r>
              <a:rPr lang="en-US" altLang="zh-CN" sz="3600">
                <a:latin typeface="Helvetica Neue Condensed Black" pitchFamily="2" charset="0"/>
                <a:cs typeface="Helvetica Neue Condensed Black" pitchFamily="2" charset="0"/>
              </a:rPr>
              <a:t>Model</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D6A26514-9334-7F40-A862-BC1570B6828A}"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4" name="TextBox 23"/>
          <p:cNvSpPr txBox="1"/>
          <p:nvPr/>
        </p:nvSpPr>
        <p:spPr>
          <a:xfrm>
            <a:off x="172584" y="1172723"/>
            <a:ext cx="3535816" cy="1384995"/>
          </a:xfrm>
          <a:prstGeom prst="rect">
            <a:avLst/>
          </a:prstGeom>
          <a:noFill/>
        </p:spPr>
        <p:txBody>
          <a:bodyPr wrap="square" rtlCol="0">
            <a:spAutoFit/>
          </a:bodyPr>
          <a:lstStyle/>
          <a:p>
            <a:r>
              <a:rPr lang="en-US" sz="2400" b="1">
                <a:latin typeface="Helvetica Neue Condensed Black" pitchFamily="2" charset="0"/>
                <a:ea typeface="Helvetica Neue Condensed Black" pitchFamily="2" charset="0"/>
                <a:cs typeface="Helvetica Neue Condensed Black" pitchFamily="2" charset="0"/>
              </a:rPr>
              <a:t>1. Material Screening and Geant4-based Simulation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342900" indent="-34290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HPGe, ICP-MS, etc</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342900" indent="-34290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BambooMC</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sp>
        <p:nvSpPr>
          <p:cNvPr id="25" name="TextBox 24"/>
          <p:cNvSpPr txBox="1"/>
          <p:nvPr/>
        </p:nvSpPr>
        <p:spPr>
          <a:xfrm>
            <a:off x="4038600" y="3809635"/>
            <a:ext cx="2990850" cy="2123658"/>
          </a:xfrm>
          <a:prstGeom prst="rect">
            <a:avLst/>
          </a:prstGeom>
          <a:noFill/>
        </p:spPr>
        <p:txBody>
          <a:bodyPr wrap="square" rtlCol="0">
            <a:spAutoFit/>
          </a:bodyPr>
          <a:lstStyle/>
          <a:p>
            <a:r>
              <a:rPr lang="en-US" sz="2400" b="1">
                <a:latin typeface="Helvetica Neue Condensed Black" pitchFamily="2" charset="0"/>
                <a:ea typeface="Helvetica Neue Condensed Black" pitchFamily="2" charset="0"/>
                <a:cs typeface="Helvetica Neue Condensed Black" pitchFamily="2" charset="0"/>
              </a:rPr>
              <a:t>3. Side band analysis:</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high energy alphas in decay chain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spectrum fitting in high energy: uncertainty reduction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endParaRPr lang="en-US" b="1">
              <a:latin typeface="Helvetica Neue Condensed Black" pitchFamily="2" charset="0"/>
              <a:ea typeface="Helvetica Neue Condensed Black" pitchFamily="2" charset="0"/>
              <a:cs typeface="Helvetica Neue Condensed Black" pitchFamily="2" charset="0"/>
            </a:endParaRPr>
          </a:p>
        </p:txBody>
      </p:sp>
      <p:sp>
        <p:nvSpPr>
          <p:cNvPr id="26" name="TextBox 25"/>
          <p:cNvSpPr txBox="1"/>
          <p:nvPr/>
        </p:nvSpPr>
        <p:spPr>
          <a:xfrm>
            <a:off x="4038600" y="1170587"/>
            <a:ext cx="3187700" cy="1938992"/>
          </a:xfrm>
          <a:prstGeom prst="rect">
            <a:avLst/>
          </a:prstGeom>
          <a:noFill/>
        </p:spPr>
        <p:txBody>
          <a:bodyPr wrap="square" rtlCol="0">
            <a:spAutoFit/>
          </a:bodyPr>
          <a:lstStyle/>
          <a:p>
            <a:r>
              <a:rPr lang="en-US" sz="2400" b="1">
                <a:latin typeface="Helvetica Neue Condensed Black" pitchFamily="2" charset="0"/>
                <a:ea typeface="Helvetica Neue Condensed Black" pitchFamily="2" charset="0"/>
                <a:cs typeface="Helvetica Neue Condensed Black" pitchFamily="2" charset="0"/>
              </a:rPr>
              <a:t>2. Fiducial Volume and Quality Selection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r - dependent material background</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buFont typeface="Arial" charset="0"/>
              <a:buChar char="•"/>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S1/S2 pulse shape and hit pattern</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pic>
        <p:nvPicPr>
          <p:cNvPr id="28" name="Picture 27"/>
          <p:cNvPicPr>
            <a:picLocks noChangeAspect="1"/>
          </p:cNvPicPr>
          <p:nvPr/>
        </p:nvPicPr>
        <p:blipFill>
          <a:blip r:embed="rId1"/>
          <a:stretch>
            <a:fillRect/>
          </a:stretch>
        </p:blipFill>
        <p:spPr>
          <a:xfrm>
            <a:off x="7124699" y="3589928"/>
            <a:ext cx="4237521" cy="2688591"/>
          </a:xfrm>
          <a:prstGeom prst="rect">
            <a:avLst/>
          </a:prstGeom>
        </p:spPr>
      </p:pic>
      <p:pic>
        <p:nvPicPr>
          <p:cNvPr id="32" name="Picture 31"/>
          <p:cNvPicPr>
            <a:picLocks noChangeAspect="1"/>
          </p:cNvPicPr>
          <p:nvPr/>
        </p:nvPicPr>
        <p:blipFill>
          <a:blip r:embed="rId2"/>
          <a:stretch>
            <a:fillRect/>
          </a:stretch>
        </p:blipFill>
        <p:spPr>
          <a:xfrm>
            <a:off x="7226300" y="973095"/>
            <a:ext cx="4025898" cy="2616834"/>
          </a:xfrm>
          <a:prstGeom prst="rect">
            <a:avLst/>
          </a:prstGeom>
        </p:spPr>
      </p:pic>
      <p:pic>
        <p:nvPicPr>
          <p:cNvPr id="33" name="Picture 32"/>
          <p:cNvPicPr>
            <a:picLocks noChangeAspect="1"/>
          </p:cNvPicPr>
          <p:nvPr/>
        </p:nvPicPr>
        <p:blipFill rotWithShape="1">
          <a:blip r:embed="rId3"/>
          <a:srcRect l="29966" t="12453" r="34095" b="11743"/>
          <a:stretch>
            <a:fillRect/>
          </a:stretch>
        </p:blipFill>
        <p:spPr>
          <a:xfrm>
            <a:off x="739775" y="2616413"/>
            <a:ext cx="2165350" cy="3497874"/>
          </a:xfrm>
          <a:prstGeom prst="rect">
            <a:avLst/>
          </a:prstGeom>
        </p:spPr>
      </p:pic>
      <p:sp>
        <p:nvSpPr>
          <p:cNvPr id="12" name="TextBox 11"/>
          <p:cNvSpPr txBox="1"/>
          <p:nvPr/>
        </p:nvSpPr>
        <p:spPr>
          <a:xfrm>
            <a:off x="9331060" y="1959776"/>
            <a:ext cx="651140" cy="584775"/>
          </a:xfrm>
          <a:prstGeom prst="rect">
            <a:avLst/>
          </a:prstGeom>
          <a:noFill/>
        </p:spPr>
        <p:txBody>
          <a:bodyPr wrap="none" rtlCol="0">
            <a:spAutoFit/>
          </a:bodyPr>
          <a:lstStyle/>
          <a:p>
            <a:r>
              <a:rPr lang="en-US" sz="1600" b="1">
                <a:solidFill>
                  <a:srgbClr val="0000FF"/>
                </a:solidFill>
                <a:latin typeface="Helvetica Neue Condensed" pitchFamily="2" charset="0"/>
                <a:ea typeface="Helvetica Neue Condensed" pitchFamily="2" charset="0"/>
                <a:cs typeface="Helvetica Neue Condensed" pitchFamily="2" charset="0"/>
              </a:rPr>
              <a:t>Run0</a:t>
            </a:r>
            <a:r>
              <a:rPr lang="en-US" sz="1600" b="1">
                <a:latin typeface="Helvetica Neue Condensed" pitchFamily="2" charset="0"/>
                <a:ea typeface="Helvetica Neue Condensed" pitchFamily="2" charset="0"/>
                <a:cs typeface="Helvetica Neue Condensed" pitchFamily="2" charset="0"/>
              </a:rPr>
              <a:t> </a:t>
            </a:r>
            <a:endParaRPr lang="en-US" sz="1600" b="1">
              <a:latin typeface="Helvetica Neue Condensed" pitchFamily="2" charset="0"/>
              <a:ea typeface="Helvetica Neue Condensed" pitchFamily="2" charset="0"/>
              <a:cs typeface="Helvetica Neue Condensed" pitchFamily="2" charset="0"/>
            </a:endParaRPr>
          </a:p>
          <a:p>
            <a:r>
              <a:rPr lang="en-US" sz="1600" b="1">
                <a:solidFill>
                  <a:srgbClr val="FF0000"/>
                </a:solidFill>
                <a:latin typeface="Helvetica Neue Condensed" pitchFamily="2" charset="0"/>
                <a:ea typeface="Helvetica Neue Condensed" pitchFamily="2" charset="0"/>
                <a:cs typeface="Helvetica Neue Condensed" pitchFamily="2" charset="0"/>
              </a:rPr>
              <a:t>Run1</a:t>
            </a:r>
            <a:endParaRPr lang="en-US" sz="1600" b="1">
              <a:solidFill>
                <a:srgbClr val="FF0000"/>
              </a:solidFill>
              <a:latin typeface="Helvetica Neue Condensed" pitchFamily="2" charset="0"/>
              <a:ea typeface="Helvetica Neue Condensed" pitchFamily="2" charset="0"/>
              <a:cs typeface="Helvetica Neue Condensed"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227638" y="1235757"/>
            <a:ext cx="3430257" cy="2113038"/>
          </a:xfrm>
          <a:prstGeom prst="rect">
            <a:avLst/>
          </a:prstGeom>
        </p:spPr>
      </p:pic>
      <p:pic>
        <p:nvPicPr>
          <p:cNvPr id="11" name="内容占位符 3"/>
          <p:cNvPicPr>
            <a:picLocks noChangeAspect="1"/>
          </p:cNvPicPr>
          <p:nvPr/>
        </p:nvPicPr>
        <p:blipFill rotWithShape="1">
          <a:blip r:embed="rId2"/>
          <a:srcRect t="18975" r="3650"/>
          <a:stretch>
            <a:fillRect/>
          </a:stretch>
        </p:blipFill>
        <p:spPr>
          <a:xfrm>
            <a:off x="147224" y="3929203"/>
            <a:ext cx="7105068" cy="2330351"/>
          </a:xfrm>
          <a:prstGeom prst="rect">
            <a:avLst/>
          </a:prstGeom>
          <a:ln w="28575">
            <a:solidFill>
              <a:schemeClr val="tx1"/>
            </a:solidFill>
          </a:ln>
        </p:spPr>
      </p:pic>
      <p:pic>
        <p:nvPicPr>
          <p:cNvPr id="13" name="图片 12"/>
          <p:cNvPicPr>
            <a:picLocks noChangeAspect="1"/>
          </p:cNvPicPr>
          <p:nvPr/>
        </p:nvPicPr>
        <p:blipFill rotWithShape="1">
          <a:blip r:embed="rId3"/>
          <a:srcRect t="35121" r="-331"/>
          <a:stretch>
            <a:fillRect/>
          </a:stretch>
        </p:blipFill>
        <p:spPr>
          <a:xfrm>
            <a:off x="2357145" y="4287475"/>
            <a:ext cx="2616001" cy="1286701"/>
          </a:xfrm>
          <a:prstGeom prst="rect">
            <a:avLst/>
          </a:prstGeom>
        </p:spPr>
      </p:pic>
      <p:sp>
        <p:nvSpPr>
          <p:cNvPr id="14" name="标注: 线形 20"/>
          <p:cNvSpPr/>
          <p:nvPr/>
        </p:nvSpPr>
        <p:spPr>
          <a:xfrm>
            <a:off x="2314925" y="4218176"/>
            <a:ext cx="2708481" cy="1438496"/>
          </a:xfrm>
          <a:prstGeom prst="borderCallout1">
            <a:avLst>
              <a:gd name="adj1" fmla="val 51883"/>
              <a:gd name="adj2" fmla="val -40"/>
              <a:gd name="adj3" fmla="val 4919"/>
              <a:gd name="adj4" fmla="val -32687"/>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21"/>
          <p:cNvCxnSpPr/>
          <p:nvPr/>
        </p:nvCxnSpPr>
        <p:spPr>
          <a:xfrm>
            <a:off x="3570806" y="4633947"/>
            <a:ext cx="9902" cy="169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文本框 15"/>
          <p:cNvSpPr txBox="1"/>
          <p:nvPr/>
        </p:nvSpPr>
        <p:spPr>
          <a:xfrm>
            <a:off x="3293717" y="4791219"/>
            <a:ext cx="728355" cy="380939"/>
          </a:xfrm>
          <a:prstGeom prst="rect">
            <a:avLst/>
          </a:prstGeom>
          <a:noFill/>
        </p:spPr>
        <p:txBody>
          <a:bodyPr wrap="square" rtlCol="0">
            <a:spAutoFit/>
          </a:bodyPr>
          <a:lstStyle/>
          <a:p>
            <a:r>
              <a:rPr lang="el-GR" altLang="zh-CN" b="1" i="1" dirty="0">
                <a:latin typeface="Times New Roman" pitchFamily="18" charset="0"/>
                <a:cs typeface="Times New Roman" pitchFamily="18" charset="0"/>
              </a:rPr>
              <a:t>β</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S1</a:t>
            </a:r>
            <a:endParaRPr lang="zh-CN" altLang="en-US" b="1" dirty="0">
              <a:latin typeface="Helvetica Neue Condensed Black" pitchFamily="2" charset="0"/>
              <a:cs typeface="Helvetica Neue Condensed Black" pitchFamily="2" charset="0"/>
            </a:endParaRPr>
          </a:p>
        </p:txBody>
      </p:sp>
      <p:cxnSp>
        <p:nvCxnSpPr>
          <p:cNvPr id="17" name="直接箭头连接符 23"/>
          <p:cNvCxnSpPr/>
          <p:nvPr/>
        </p:nvCxnSpPr>
        <p:spPr>
          <a:xfrm>
            <a:off x="3934026" y="4843880"/>
            <a:ext cx="169949" cy="2124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文本框 17"/>
          <p:cNvSpPr txBox="1"/>
          <p:nvPr/>
        </p:nvSpPr>
        <p:spPr>
          <a:xfrm>
            <a:off x="4089197" y="4903202"/>
            <a:ext cx="728356" cy="380939"/>
          </a:xfrm>
          <a:prstGeom prst="rect">
            <a:avLst/>
          </a:prstGeom>
          <a:noFill/>
        </p:spPr>
        <p:txBody>
          <a:bodyPr wrap="square" rtlCol="0">
            <a:spAutoFit/>
          </a:bodyPr>
          <a:lstStyle/>
          <a:p>
            <a:r>
              <a:rPr lang="el-GR" altLang="zh-CN" b="1" i="1" dirty="0"/>
              <a:t>γ</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S1</a:t>
            </a:r>
            <a:endParaRPr lang="zh-CN" altLang="en-US" b="1" dirty="0">
              <a:latin typeface="Helvetica Neue Condensed Black" pitchFamily="2" charset="0"/>
              <a:cs typeface="Helvetica Neue Condensed Black" pitchFamily="2" charset="0"/>
            </a:endParaRPr>
          </a:p>
        </p:txBody>
      </p:sp>
      <p:cxnSp>
        <p:nvCxnSpPr>
          <p:cNvPr id="19" name="直接箭头连接符 21"/>
          <p:cNvCxnSpPr/>
          <p:nvPr/>
        </p:nvCxnSpPr>
        <p:spPr>
          <a:xfrm>
            <a:off x="5884218" y="4496070"/>
            <a:ext cx="9902" cy="169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文本框 19"/>
          <p:cNvSpPr txBox="1"/>
          <p:nvPr/>
        </p:nvSpPr>
        <p:spPr>
          <a:xfrm>
            <a:off x="5446999" y="4615779"/>
            <a:ext cx="728355" cy="380939"/>
          </a:xfrm>
          <a:prstGeom prst="rect">
            <a:avLst/>
          </a:prstGeom>
          <a:noFill/>
        </p:spPr>
        <p:txBody>
          <a:bodyPr wrap="square" rtlCol="0">
            <a:spAutoFit/>
          </a:bodyPr>
          <a:lstStyle/>
          <a:p>
            <a:r>
              <a:rPr lang="el-GR" altLang="zh-CN" b="1" i="1" dirty="0">
                <a:latin typeface="Times New Roman" pitchFamily="18" charset="0"/>
                <a:cs typeface="Times New Roman" pitchFamily="18" charset="0"/>
              </a:rPr>
              <a:t>β</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S2</a:t>
            </a:r>
            <a:endParaRPr lang="zh-CN" altLang="en-US" b="1" dirty="0">
              <a:latin typeface="Helvetica Neue Condensed Black" pitchFamily="2" charset="0"/>
              <a:cs typeface="Helvetica Neue Condensed Black" pitchFamily="2" charset="0"/>
            </a:endParaRPr>
          </a:p>
        </p:txBody>
      </p:sp>
      <p:cxnSp>
        <p:nvCxnSpPr>
          <p:cNvPr id="21" name="直接箭头连接符 23"/>
          <p:cNvCxnSpPr/>
          <p:nvPr/>
        </p:nvCxnSpPr>
        <p:spPr>
          <a:xfrm>
            <a:off x="6056486" y="5112886"/>
            <a:ext cx="169949" cy="2124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文本框 21"/>
          <p:cNvSpPr txBox="1"/>
          <p:nvPr/>
        </p:nvSpPr>
        <p:spPr>
          <a:xfrm>
            <a:off x="6248273" y="5172158"/>
            <a:ext cx="728356" cy="380939"/>
          </a:xfrm>
          <a:prstGeom prst="rect">
            <a:avLst/>
          </a:prstGeom>
          <a:noFill/>
        </p:spPr>
        <p:txBody>
          <a:bodyPr wrap="square" rtlCol="0">
            <a:spAutoFit/>
          </a:bodyPr>
          <a:lstStyle/>
          <a:p>
            <a:r>
              <a:rPr lang="el-GR" altLang="zh-CN" b="1" i="1" dirty="0"/>
              <a:t>γ</a:t>
            </a:r>
            <a:r>
              <a:rPr lang="en-US" altLang="zh-CN" dirty="0"/>
              <a:t> </a:t>
            </a:r>
            <a:r>
              <a:rPr lang="en-US" altLang="zh-CN" b="1" dirty="0">
                <a:latin typeface="Helvetica Neue Condensed Black" pitchFamily="2" charset="0"/>
                <a:ea typeface="Helvetica Neue Condensed Black" pitchFamily="2" charset="0"/>
                <a:cs typeface="Helvetica Neue Condensed Black" pitchFamily="2" charset="0"/>
              </a:rPr>
              <a:t>S2</a:t>
            </a:r>
            <a:endParaRPr lang="zh-CN" altLang="en-US" b="1" dirty="0">
              <a:latin typeface="Helvetica Neue Condensed Black" pitchFamily="2" charset="0"/>
              <a:cs typeface="Helvetica Neue Condensed Black" pitchFamily="2" charset="0"/>
            </a:endParaRPr>
          </a:p>
        </p:txBody>
      </p:sp>
      <p:pic>
        <p:nvPicPr>
          <p:cNvPr id="23" name="内容占位符 3"/>
          <p:cNvPicPr>
            <a:picLocks noGrp="1" noChangeAspect="1"/>
          </p:cNvPicPr>
          <p:nvPr>
            <p:ph idx="1"/>
          </p:nvPr>
        </p:nvPicPr>
        <p:blipFill rotWithShape="1">
          <a:blip r:embed="rId4"/>
          <a:srcRect t="4949"/>
          <a:stretch>
            <a:fillRect/>
          </a:stretch>
        </p:blipFill>
        <p:spPr>
          <a:xfrm>
            <a:off x="3704212" y="1014023"/>
            <a:ext cx="3635845" cy="2503877"/>
          </a:xfrm>
          <a:prstGeom prst="rect">
            <a:avLst/>
          </a:prstGeom>
        </p:spPr>
      </p:pic>
      <p:sp>
        <p:nvSpPr>
          <p:cNvPr id="2" name="日期占位符 1"/>
          <p:cNvSpPr>
            <a14:cpLocks xmlns:a14="http://schemas.microsoft.com/office/drawing/2010/main" noGrp="1"/>
          </p:cNvSpPr>
          <p:nvPr>
            <p:ph type="dt" sz="half" idx="10"/>
          </p:nvPr>
        </p:nvSpPr>
        <p:spPr/>
        <p:txBody>
          <a:bodyPr/>
          <a:lstStyle/>
          <a:p>
            <a:r>
              <a:rPr lang="en-US" altLang="zh-CN"/>
              <a:t>2023/8/23</a:t>
            </a:r>
            <a:endParaRPr lang="zh-CN" altLang="en-US"/>
          </a:p>
        </p:txBody>
      </p:sp>
      <p:sp>
        <p:nvSpPr>
          <p:cNvPr id="3" name="灯片编号占位符 2"/>
          <p:cNvSpPr>
            <a14:cpLocks xmlns:a14="http://schemas.microsoft.com/office/drawing/2010/main" noGrp="1"/>
          </p:cNvSpPr>
          <p:nvPr>
            <p:ph type="sldNum" sz="quarter" idx="12"/>
          </p:nvPr>
        </p:nvSpPr>
        <p:spPr/>
        <p:txBody>
          <a:bodyPr/>
          <a:lstStyle/>
          <a:p>
            <a:fld id="{84072D8A-FB09-466A-9836-EB94B95C4033}" type="slidenum">
              <a:rPr lang="zh-CN" altLang="en-US" smtClean="0"/>
            </a:fld>
            <a:endParaRPr lang="zh-CN" altLang="en-US"/>
          </a:p>
        </p:txBody>
      </p:sp>
      <p:sp>
        <p:nvSpPr>
          <p:cNvPr id="4"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26514-9334-7F40-A862-BC1570B6828A}"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6" name="Footer Placeholder 9"/>
          <p:cNvSpPr>
            <a14:cpLocks xmlns:a14="http://schemas.microsoft.com/office/drawing/2010/main" noGrp="1"/>
          </p:cNvSpPr>
          <p:nvPr>
            <p:ph type="ftr" sz="quarter" idx="11"/>
          </p:nvPr>
        </p:nvSpPr>
        <p:spPr>
          <a:xfrm>
            <a:off x="4038600" y="6356350"/>
            <a:ext cx="4114800" cy="365125"/>
          </a:xfrm>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7"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2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7" name="Rectangle 2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3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34" name="标题 1"/>
          <p:cNvSpPr txBox="1"/>
          <p:nvPr/>
        </p:nvSpPr>
        <p:spPr>
          <a:xfrm>
            <a:off x="0" y="-39633"/>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Krypton</a:t>
            </a:r>
            <a:endParaRPr lang="zh-CN" altLang="en-US" sz="3600">
              <a:latin typeface="Helvetica Neue Condensed Black" pitchFamily="2" charset="0"/>
              <a:cs typeface="Helvetica Neue Condensed Black" pitchFamily="2" charset="0"/>
            </a:endParaRPr>
          </a:p>
        </p:txBody>
      </p:sp>
      <p:graphicFrame>
        <p:nvGraphicFramePr>
          <p:cNvPr id="35" name="表格 9"/>
          <p:cNvGraphicFramePr>
            <a:graphicFrameLocks noGrp="1"/>
          </p:cNvGraphicFramePr>
          <p:nvPr/>
        </p:nvGraphicFramePr>
        <p:xfrm>
          <a:off x="7252292" y="1137822"/>
          <a:ext cx="4838104" cy="2069266"/>
        </p:xfrm>
        <a:graphic>
          <a:graphicData uri="http://schemas.openxmlformats.org/drawingml/2006/table">
            <a:tbl>
              <a:tblPr firstRow="1" bandRow="1">
                <a:tableStyleId>{5C22544A-7EE6-4342-B048-85BDC9FD1C3A}</a:tableStyleId>
              </a:tblPr>
              <a:tblGrid>
                <a:gridCol w="1028108"/>
                <a:gridCol w="1027014"/>
                <a:gridCol w="1391491"/>
                <a:gridCol w="1391491"/>
              </a:tblGrid>
              <a:tr h="803216">
                <a:tc>
                  <a:txBody>
                    <a:bodyPr/>
                    <a:lstStyle/>
                    <a:p>
                      <a:pPr algn="ctr"/>
                      <a:endParaRPr lang="zh-CN" altLang="en-US" sz="1800" b="1" i="0" dirty="0">
                        <a:solidFill>
                          <a:schemeClr val="bg1"/>
                        </a:solidFill>
                        <a:latin typeface="Helvetica Neue Condensed Black" pitchFamily="2" charset="0"/>
                        <a:cs typeface="Helvetica Neue Condensed Black" pitchFamily="2" charset="0"/>
                      </a:endParaRPr>
                    </a:p>
                  </a:txBody>
                  <a:tcPr anchor="ctr">
                    <a:solidFill>
                      <a:srgbClr val="03528B"/>
                    </a:solidFill>
                  </a:tcPr>
                </a:tc>
                <a:tc>
                  <a:txBody>
                    <a:bodyPr/>
                    <a:lstStyle/>
                    <a:p>
                      <a:endParaRPr lang="en-US"/>
                    </a:p>
                  </a:txBody>
                  <a:tcPr anchor="ctr">
                    <a:blipFill>
                      <a:blip r:embed="rId5"/>
                      <a:stretch>
                        <a:fillRect l="-101235" t="-1563" r="-274074" b="-157813"/>
                      </a:stretch>
                    </a:blipFill>
                  </a:tcPr>
                </a:tc>
                <a:tc>
                  <a:txBody>
                    <a:bodyPr/>
                    <a:lstStyle/>
                    <a:p>
                      <a:pPr algn="ct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accidental events</a:t>
                      </a:r>
                      <a:endParaRPr lang="zh-CN" altLang="en-US" sz="1800" b="1" i="0" dirty="0">
                        <a:solidFill>
                          <a:schemeClr val="bg1"/>
                        </a:solidFill>
                        <a:latin typeface="Helvetica Neue Condensed Black" pitchFamily="2" charset="0"/>
                        <a:cs typeface="Helvetica Neue Condensed Black" pitchFamily="2" charset="0"/>
                      </a:endParaRPr>
                    </a:p>
                  </a:txBody>
                  <a:tcPr anchor="ctr">
                    <a:solidFill>
                      <a:srgbClr val="03528B"/>
                    </a:solidFill>
                  </a:tcPr>
                </a:tc>
                <a:tc>
                  <a:txBody>
                    <a:bodyPr/>
                    <a:lstStyle/>
                    <a:p>
                      <a:pPr algn="ctr"/>
                      <a:r>
                        <a:rPr lang="en-GB" altLang="zh-CN" sz="1800" b="1" i="0" dirty="0">
                          <a:solidFill>
                            <a:schemeClr val="bg1"/>
                          </a:solidFill>
                          <a:latin typeface="Helvetica Neue Condensed Black" pitchFamily="2" charset="0"/>
                          <a:ea typeface="Helvetica Neue Condensed Black" pitchFamily="2" charset="0"/>
                          <a:cs typeface="Helvetica Neue Condensed Black" pitchFamily="2" charset="0"/>
                        </a:rPr>
                        <a:t>Kr/Xe</a:t>
                      </a:r>
                      <a:endParaRPr lang="en-GB" altLang="zh-CN" sz="1800" b="1" i="0" dirty="0">
                        <a:solidFill>
                          <a:schemeClr val="bg1"/>
                        </a:solidFill>
                        <a:latin typeface="Helvetica Neue Condensed Black" pitchFamily="2" charset="0"/>
                        <a:ea typeface="Helvetica Neue Condensed Black" pitchFamily="2" charset="0"/>
                        <a:cs typeface="Helvetica Neue Condensed Black" pitchFamily="2" charset="0"/>
                      </a:endParaRPr>
                    </a:p>
                    <a:p>
                      <a:pPr algn="ctr"/>
                      <a:r>
                        <a:rPr lang="en-GB" altLang="zh-CN" sz="1800" b="1" i="0" dirty="0">
                          <a:solidFill>
                            <a:schemeClr val="bg1"/>
                          </a:solidFill>
                          <a:latin typeface="Helvetica Neue Condensed Black" pitchFamily="2" charset="0"/>
                          <a:ea typeface="Helvetica Neue Condensed Black" pitchFamily="2" charset="0"/>
                          <a:cs typeface="Helvetica Neue Condensed Black" pitchFamily="2" charset="0"/>
                        </a:rPr>
                        <a:t> </a:t>
                      </a: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[ppt</a:t>
                      </a:r>
                      <a:r>
                        <a:rPr lang="zh-CN" altLang="en-US" sz="1800" b="1" i="0" dirty="0">
                          <a:solidFill>
                            <a:schemeClr val="bg1"/>
                          </a:solidFill>
                          <a:latin typeface="Helvetica Neue Condensed Black" pitchFamily="2" charset="0"/>
                          <a:cs typeface="Helvetica Neue Condensed Black" pitchFamily="2" charset="0"/>
                        </a:rPr>
                        <a:t> </a:t>
                      </a: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a:t>
                      </a:r>
                      <a:r>
                        <a:rPr lang="en-US" altLang="zh-CN" sz="1800" b="1" i="0" kern="1200" dirty="0">
                          <a:solidFill>
                            <a:schemeClr val="bg1"/>
                          </a:solidFill>
                          <a:effectLst/>
                          <a:latin typeface="Helvetica Neue Condensed Black" pitchFamily="2" charset="0"/>
                          <a:ea typeface="Helvetica Neue Condensed Black" pitchFamily="2" charset="0"/>
                          <a:cs typeface="Helvetica Neue Condensed Black" pitchFamily="2" charset="0"/>
                        </a:rPr>
                        <a:t>10</a:t>
                      </a:r>
                      <a:r>
                        <a:rPr lang="zh-CN" altLang="en-US" sz="1800" b="1" i="0" kern="1200" baseline="30000" dirty="0">
                          <a:solidFill>
                            <a:schemeClr val="bg1"/>
                          </a:solidFill>
                          <a:effectLst/>
                          <a:latin typeface="Helvetica Neue Condensed Black" pitchFamily="2" charset="0"/>
                          <a:cs typeface="Helvetica Neue Condensed Black" pitchFamily="2" charset="0"/>
                        </a:rPr>
                        <a:t>−</a:t>
                      </a:r>
                      <a:r>
                        <a:rPr lang="en-US" altLang="zh-CN" sz="1800" b="1" i="0" kern="1200" baseline="30000" dirty="0">
                          <a:solidFill>
                            <a:schemeClr val="bg1"/>
                          </a:solidFill>
                          <a:effectLst/>
                          <a:latin typeface="Helvetica Neue Condensed Black" pitchFamily="2" charset="0"/>
                          <a:ea typeface="Helvetica Neue Condensed Black" pitchFamily="2" charset="0"/>
                          <a:cs typeface="Helvetica Neue Condensed Black" pitchFamily="2" charset="0"/>
                        </a:rPr>
                        <a:t>12</a:t>
                      </a:r>
                      <a:r>
                        <a:rPr lang="en-US" altLang="zh-CN" sz="1800" b="1" i="0" dirty="0">
                          <a:solidFill>
                            <a:schemeClr val="bg1"/>
                          </a:solidFill>
                          <a:latin typeface="Helvetica Neue Condensed Black" pitchFamily="2" charset="0"/>
                          <a:ea typeface="Helvetica Neue Condensed Black" pitchFamily="2" charset="0"/>
                          <a:cs typeface="Helvetica Neue Condensed Black" pitchFamily="2" charset="0"/>
                        </a:rPr>
                        <a:t>)]</a:t>
                      </a:r>
                      <a:endParaRPr lang="zh-CN" altLang="en-US" sz="1800" b="1" i="0" dirty="0">
                        <a:solidFill>
                          <a:schemeClr val="bg1"/>
                        </a:solidFill>
                        <a:latin typeface="Helvetica Neue Condensed Black" pitchFamily="2" charset="0"/>
                        <a:cs typeface="Helvetica Neue Condensed Black" pitchFamily="2" charset="0"/>
                      </a:endParaRPr>
                    </a:p>
                  </a:txBody>
                  <a:tcPr anchor="ctr">
                    <a:solidFill>
                      <a:srgbClr val="03528B"/>
                    </a:solidFill>
                  </a:tcPr>
                </a:tc>
              </a:tr>
              <a:tr h="633025">
                <a:tc>
                  <a:txBody>
                    <a:bodyPr/>
                    <a:lstStyle/>
                    <a:p>
                      <a:pPr marL="0" algn="ctr" defTabSz="914400" rtl="0" eaLnBrk="1" latinLnBrk="0" hangingPunct="1"/>
                      <a:r>
                        <a:rPr lang="en-US" altLang="zh-CN" sz="1800" b="1" i="0" kern="1200" dirty="0">
                          <a:solidFill>
                            <a:schemeClr val="tx1"/>
                          </a:solidFill>
                          <a:latin typeface="Helvetica Neue Condensed Black" pitchFamily="2" charset="0"/>
                          <a:ea typeface="Helvetica Neue Condensed Black" pitchFamily="2" charset="0"/>
                          <a:cs typeface="Helvetica Neue Condensed Black" pitchFamily="2" charset="0"/>
                        </a:rPr>
                        <a:t>Run0</a:t>
                      </a:r>
                      <a:endParaRPr lang="en-US" altLang="zh-CN" sz="1800" b="1" i="0" kern="1200" dirty="0">
                        <a:solidFill>
                          <a:schemeClr val="tx1"/>
                        </a:solidFill>
                        <a:latin typeface="Helvetica Neue Condensed Black" pitchFamily="2" charset="0"/>
                        <a:ea typeface="Helvetica Neue Condensed Black" pitchFamily="2" charset="0"/>
                        <a:cs typeface="Helvetica Neue Condensed Black"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4</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0.14 ± 0.04</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0.5 ± 0.3</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r>
              <a:tr h="633025">
                <a:tc>
                  <a:txBody>
                    <a:bodyPr/>
                    <a:lstStyle/>
                    <a:p>
                      <a:pPr marL="0" algn="ctr" defTabSz="914400" rtl="0" eaLnBrk="1" latinLnBrk="0" hangingPunct="1"/>
                      <a:r>
                        <a:rPr lang="en-US" altLang="zh-CN" sz="1800" b="1" i="0" kern="1200" dirty="0">
                          <a:solidFill>
                            <a:schemeClr val="tx1"/>
                          </a:solidFill>
                          <a:latin typeface="Helvetica Neue Condensed Black" pitchFamily="2" charset="0"/>
                          <a:ea typeface="Helvetica Neue Condensed Black" pitchFamily="2" charset="0"/>
                          <a:cs typeface="Helvetica Neue Condensed Black" pitchFamily="2" charset="0"/>
                        </a:rPr>
                        <a:t>Run1</a:t>
                      </a:r>
                      <a:endParaRPr lang="en-US" altLang="zh-CN" sz="1800" b="1" i="0" kern="1200" dirty="0">
                        <a:solidFill>
                          <a:schemeClr val="tx1"/>
                        </a:solidFill>
                        <a:latin typeface="Helvetica Neue Condensed Black" pitchFamily="2" charset="0"/>
                        <a:ea typeface="Helvetica Neue Condensed Black" pitchFamily="2" charset="0"/>
                        <a:cs typeface="Helvetica Neue Condensed Black"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12</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0.25 ± 0.05</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c>
                  <a:txBody>
                    <a:bodyPr/>
                    <a:lstStyle/>
                    <a:p>
                      <a:pPr marL="0" algn="ctr" defTabSz="914400" rtl="0" eaLnBrk="1" latinLnBrk="0" hangingPunct="1"/>
                      <a:r>
                        <a:rPr lang="en-US" altLang="zh-CN" sz="1800" b="1" i="0" kern="1200" dirty="0">
                          <a:solidFill>
                            <a:schemeClr val="tx1"/>
                          </a:solidFill>
                          <a:latin typeface="Helvetica Neue Condensed" pitchFamily="2" charset="0"/>
                          <a:ea typeface="Helvetica Neue Condensed" pitchFamily="2" charset="0"/>
                          <a:cs typeface="Helvetica Neue Condensed" pitchFamily="2" charset="0"/>
                        </a:rPr>
                        <a:t>0.9 ± 0.3</a:t>
                      </a:r>
                      <a:endParaRPr lang="zh-CN" altLang="en-US" sz="1800" b="1" i="0" kern="1200" dirty="0">
                        <a:solidFill>
                          <a:schemeClr val="tx1"/>
                        </a:solidFill>
                        <a:latin typeface="Helvetica Neue Condensed" pitchFamily="2" charset="0"/>
                        <a:ea typeface="+mn-ea"/>
                        <a:cs typeface="Helvetica Neue Condensed" pitchFamily="2" charset="0"/>
                      </a:endParaRPr>
                    </a:p>
                  </a:txBody>
                  <a:tcPr anchor="ctr"/>
                </a:tc>
              </a:tr>
            </a:tbl>
          </a:graphicData>
        </a:graphic>
      </p:graphicFrame>
      <p:sp>
        <p:nvSpPr>
          <p:cNvPr id="45" name="Oval 44"/>
          <p:cNvSpPr/>
          <p:nvPr/>
        </p:nvSpPr>
        <p:spPr>
          <a:xfrm>
            <a:off x="5843320" y="2565400"/>
            <a:ext cx="194236" cy="194236"/>
          </a:xfrm>
          <a:prstGeom prst="ellipse">
            <a:avLst/>
          </a:prstGeom>
          <a:noFill/>
          <a:ln w="38100">
            <a:solidFill>
              <a:srgbClr val="002F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5940438" y="2759636"/>
            <a:ext cx="0" cy="758264"/>
          </a:xfrm>
          <a:prstGeom prst="straightConnector1">
            <a:avLst/>
          </a:prstGeom>
          <a:ln w="38100">
            <a:solidFill>
              <a:srgbClr val="002F5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931988" y="3461550"/>
            <a:ext cx="2016899" cy="369332"/>
          </a:xfrm>
          <a:prstGeom prst="rect">
            <a:avLst/>
          </a:prstGeom>
          <a:noFill/>
        </p:spPr>
        <p:txBody>
          <a:bodyPr wrap="none" rtlCol="0">
            <a:spAutoFit/>
          </a:bodyPr>
          <a:lstStyle/>
          <a:p>
            <a:r>
              <a:rPr lang="en-US" b="1">
                <a:solidFill>
                  <a:srgbClr val="0A3B65"/>
                </a:solidFill>
                <a:latin typeface="Helvetica Neue Condensed Black" pitchFamily="2" charset="0"/>
                <a:ea typeface="Helvetica Neue Condensed Black" pitchFamily="2" charset="0"/>
                <a:cs typeface="Helvetica Neue Condensed Black" pitchFamily="2" charset="0"/>
              </a:rPr>
              <a:t>a typical waveform</a:t>
            </a:r>
            <a:endParaRPr lang="en-US" b="1">
              <a:solidFill>
                <a:srgbClr val="0A3B65"/>
              </a:solidFill>
              <a:latin typeface="Helvetica Neue Condensed Black" pitchFamily="2" charset="0"/>
              <a:ea typeface="Helvetica Neue Condensed Black" pitchFamily="2" charset="0"/>
              <a:cs typeface="Helvetica Neue Condensed Black" pitchFamily="2" charset="0"/>
            </a:endParaRPr>
          </a:p>
        </p:txBody>
      </p:sp>
      <p:sp>
        <p:nvSpPr>
          <p:cNvPr id="49" name="TextBox 48"/>
          <p:cNvSpPr txBox="1"/>
          <p:nvPr/>
        </p:nvSpPr>
        <p:spPr>
          <a:xfrm>
            <a:off x="2216150" y="2962718"/>
            <a:ext cx="1257300" cy="369332"/>
          </a:xfrm>
          <a:prstGeom prst="rect">
            <a:avLst/>
          </a:prstGeom>
          <a:solidFill>
            <a:schemeClr val="bg1"/>
          </a:solidFill>
          <a:ln>
            <a:noFill/>
          </a:ln>
        </p:spPr>
        <p:txBody>
          <a:bodyPr wrap="square" rtlCol="0">
            <a:spAutoFit/>
          </a:bodyPr>
          <a:lstStyle/>
          <a:p>
            <a:r>
              <a:rPr lang="en-US" b="1" baseline="30000">
                <a:solidFill>
                  <a:srgbClr val="0A3B65"/>
                </a:solidFill>
                <a:latin typeface="Helvetica Neue Condensed Black" pitchFamily="2" charset="0"/>
                <a:ea typeface="Helvetica Neue Condensed Black" pitchFamily="2" charset="0"/>
                <a:cs typeface="Helvetica Neue Condensed Black" pitchFamily="2" charset="0"/>
              </a:rPr>
              <a:t>85</a:t>
            </a:r>
            <a:r>
              <a:rPr lang="en-US" b="1">
                <a:solidFill>
                  <a:srgbClr val="0A3B65"/>
                </a:solidFill>
                <a:latin typeface="Helvetica Neue Condensed Black" pitchFamily="2" charset="0"/>
                <a:ea typeface="Helvetica Neue Condensed Black" pitchFamily="2" charset="0"/>
                <a:cs typeface="Helvetica Neue Condensed Black" pitchFamily="2" charset="0"/>
              </a:rPr>
              <a:t>Rb stable</a:t>
            </a:r>
            <a:endParaRPr lang="en-US" b="1">
              <a:solidFill>
                <a:srgbClr val="0A3B65"/>
              </a:solidFill>
              <a:latin typeface="Helvetica Neue Condensed Black" pitchFamily="2" charset="0"/>
              <a:ea typeface="Helvetica Neue Condensed Black" pitchFamily="2" charset="0"/>
              <a:cs typeface="Helvetica Neue Condensed Black" pitchFamily="2" charset="0"/>
            </a:endParaRPr>
          </a:p>
        </p:txBody>
      </p:sp>
      <p:sp>
        <p:nvSpPr>
          <p:cNvPr id="50" name="TextBox 49"/>
          <p:cNvSpPr txBox="1"/>
          <p:nvPr/>
        </p:nvSpPr>
        <p:spPr>
          <a:xfrm>
            <a:off x="2209800" y="2082682"/>
            <a:ext cx="1724213" cy="369332"/>
          </a:xfrm>
          <a:prstGeom prst="rect">
            <a:avLst/>
          </a:prstGeom>
          <a:solidFill>
            <a:schemeClr val="bg1"/>
          </a:solidFill>
          <a:ln>
            <a:noFill/>
          </a:ln>
        </p:spPr>
        <p:txBody>
          <a:bodyPr wrap="square" rtlCol="0">
            <a:spAutoFit/>
          </a:bodyPr>
          <a:lstStyle/>
          <a:p>
            <a:r>
              <a:rPr lang="en-US" b="1" baseline="30000">
                <a:solidFill>
                  <a:srgbClr val="0A3B65"/>
                </a:solidFill>
                <a:latin typeface="Helvetica Neue Condensed Black" pitchFamily="2" charset="0"/>
                <a:ea typeface="Helvetica Neue Condensed Black" pitchFamily="2" charset="0"/>
                <a:cs typeface="Helvetica Neue Condensed Black" pitchFamily="2" charset="0"/>
              </a:rPr>
              <a:t>85m</a:t>
            </a:r>
            <a:r>
              <a:rPr lang="en-US" b="1">
                <a:solidFill>
                  <a:srgbClr val="0A3B65"/>
                </a:solidFill>
                <a:latin typeface="Helvetica Neue Condensed Black" pitchFamily="2" charset="0"/>
                <a:ea typeface="Helvetica Neue Condensed Black" pitchFamily="2" charset="0"/>
                <a:cs typeface="Helvetica Neue Condensed Black" pitchFamily="2" charset="0"/>
              </a:rPr>
              <a:t>Rb </a:t>
            </a:r>
            <a:r>
              <a:rPr lang="en-US" altLang="zh-CN" b="1">
                <a:solidFill>
                  <a:srgbClr val="0A3B65"/>
                </a:solidFill>
                <a:latin typeface="Helvetica Neue Condensed Black" pitchFamily="2" charset="0"/>
                <a:ea typeface="Helvetica Neue Condensed Black" pitchFamily="2" charset="0"/>
                <a:cs typeface="Helvetica Neue Condensed Black" pitchFamily="2" charset="0"/>
              </a:rPr>
              <a:t>1.015μs</a:t>
            </a:r>
            <a:endParaRPr lang="en-US" b="1">
              <a:solidFill>
                <a:srgbClr val="0A3B65"/>
              </a:solidFill>
              <a:latin typeface="Helvetica Neue Condensed Black" pitchFamily="2" charset="0"/>
              <a:ea typeface="Helvetica Neue Condensed Black" pitchFamily="2" charset="0"/>
              <a:cs typeface="Helvetica Neue Condensed Black" pitchFamily="2" charset="0"/>
            </a:endParaRPr>
          </a:p>
        </p:txBody>
      </p:sp>
      <p:sp>
        <p:nvSpPr>
          <p:cNvPr id="51" name="TextBox 50"/>
          <p:cNvSpPr txBox="1"/>
          <p:nvPr/>
        </p:nvSpPr>
        <p:spPr>
          <a:xfrm>
            <a:off x="284788" y="1148746"/>
            <a:ext cx="1724213" cy="369332"/>
          </a:xfrm>
          <a:prstGeom prst="rect">
            <a:avLst/>
          </a:prstGeom>
          <a:solidFill>
            <a:schemeClr val="bg1"/>
          </a:solidFill>
          <a:ln>
            <a:noFill/>
          </a:ln>
        </p:spPr>
        <p:txBody>
          <a:bodyPr wrap="square" rtlCol="0">
            <a:spAutoFit/>
          </a:bodyPr>
          <a:lstStyle/>
          <a:p>
            <a:r>
              <a:rPr lang="en-US" b="1" baseline="30000">
                <a:solidFill>
                  <a:srgbClr val="0A3B65"/>
                </a:solidFill>
                <a:latin typeface="Helvetica Neue Condensed Black" pitchFamily="2" charset="0"/>
                <a:ea typeface="Helvetica Neue Condensed Black" pitchFamily="2" charset="0"/>
                <a:cs typeface="Helvetica Neue Condensed Black" pitchFamily="2" charset="0"/>
              </a:rPr>
              <a:t>85</a:t>
            </a:r>
            <a:r>
              <a:rPr lang="en-US" b="1">
                <a:solidFill>
                  <a:srgbClr val="0A3B65"/>
                </a:solidFill>
                <a:latin typeface="Helvetica Neue Condensed Black" pitchFamily="2" charset="0"/>
                <a:ea typeface="Helvetica Neue Condensed Black" pitchFamily="2" charset="0"/>
                <a:cs typeface="Helvetica Neue Condensed Black" pitchFamily="2" charset="0"/>
              </a:rPr>
              <a:t>Kr </a:t>
            </a:r>
            <a:r>
              <a:rPr lang="en-US" altLang="zh-CN" b="1">
                <a:solidFill>
                  <a:srgbClr val="0A3B65"/>
                </a:solidFill>
                <a:latin typeface="Helvetica Neue Condensed Black" pitchFamily="2" charset="0"/>
                <a:ea typeface="Helvetica Neue Condensed Black" pitchFamily="2" charset="0"/>
                <a:cs typeface="Helvetica Neue Condensed Black" pitchFamily="2" charset="0"/>
              </a:rPr>
              <a:t>10.75y</a:t>
            </a:r>
            <a:endParaRPr lang="en-US" b="1">
              <a:solidFill>
                <a:srgbClr val="0A3B65"/>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54" name="TextBox 53"/>
              <p:cNvSpPr txBox="1">
                <a14:cpLocks xmlns:a14="http://schemas.microsoft.com/office/drawing/2010/main" noRot="1" noChangeAspect="1" noMove="1" noResize="1" noEditPoints="1" noAdjustHandles="1" noChangeArrowheads="1" noChangeShapeType="1"/>
              </p:cNvSpPr>
              <p:nvPr/>
            </p:nvSpPr>
            <p:spPr>
              <a:xfrm>
                <a:off x="7458023" y="4047422"/>
                <a:ext cx="4838104" cy="1711559"/>
              </a:xfrm>
              <a:prstGeom prst="rect">
                <a:avLst/>
              </a:prstGeom>
              <a:blipFill rotWithShape="1">
                <a:blip r:embed="rId6"/>
                <a:stretch>
                  <a:fillRect l="-1047" b="-4412"/>
                </a:stretch>
              </a:blipFill>
            </p:spPr>
            <p:txBody>
              <a:bodyPr/>
              <a:lstStyle/>
              <a:p>
                <a:r>
                  <a:rPr lang="en-US">
                    <a:noFill/>
                  </a:rPr>
                  <a:t> </a:t>
                </a:r>
                <a:endParaRPr lang="en-US">
                  <a:noFill/>
                </a:endParaRPr>
              </a:p>
            </p:txBody>
          </p:sp>
        </mc:Choice>
        <mc:Fallback>
          <p:sp>
            <p:nvSpPr>
              <p:cNvPr id="54" name="TextBox 53"/>
              <p:cNvSpPr txBox="1">
                <a14:cpLocks xmlns:a14="http://schemas.microsoft.com/office/drawing/2010/main" noRot="1" noChangeAspect="1" noMove="1" noResize="1" noEditPoints="1" noAdjustHandles="1" noChangeArrowheads="1" noChangeShapeType="1"/>
              </p:cNvSpPr>
              <p:nvPr/>
            </p:nvSpPr>
            <p:spPr>
              <a:xfrm>
                <a:off x="7458023" y="4047422"/>
                <a:ext cx="4838104" cy="1711559"/>
              </a:xfrm>
              <a:prstGeom prst="rect">
                <a:avLst/>
              </a:prstGeom>
              <a:blipFill rotWithShape="1">
                <a:blip r:embed="rId6"/>
                <a:stretch>
                  <a:fillRect l="-1047" b="-4412"/>
                </a:stretch>
              </a:blipFill>
            </p:spPr>
            <p:txBody>
              <a:bodyPr/>
              <a:lstStyle/>
              <a:p>
                <a:r>
                  <a:rPr lang="en-US">
                    <a:noFill/>
                  </a:rPr>
                  <a:t> </a:t>
                </a:r>
                <a:endParaRPr lang="en-US">
                  <a:noFill/>
                </a:endParaRPr>
              </a:p>
            </p:txBody>
          </p:sp>
        </mc:Fallback>
      </mc:AlternateContent>
      <p:sp>
        <p:nvSpPr>
          <p:cNvPr id="5" name="TextBox 4"/>
          <p:cNvSpPr txBox="1"/>
          <p:nvPr/>
        </p:nvSpPr>
        <p:spPr>
          <a:xfrm>
            <a:off x="6416410" y="1925203"/>
            <a:ext cx="651140" cy="584775"/>
          </a:xfrm>
          <a:prstGeom prst="rect">
            <a:avLst/>
          </a:prstGeom>
          <a:noFill/>
        </p:spPr>
        <p:txBody>
          <a:bodyPr wrap="none" rtlCol="0">
            <a:spAutoFit/>
          </a:bodyPr>
          <a:lstStyle/>
          <a:p>
            <a:r>
              <a:rPr lang="en-US" sz="1600" b="1">
                <a:solidFill>
                  <a:srgbClr val="FF0000"/>
                </a:solidFill>
                <a:latin typeface="Helvetica Neue Condensed" pitchFamily="2" charset="0"/>
                <a:ea typeface="Helvetica Neue Condensed" pitchFamily="2" charset="0"/>
                <a:cs typeface="Helvetica Neue Condensed" pitchFamily="2" charset="0"/>
              </a:rPr>
              <a:t>Run0</a:t>
            </a:r>
            <a:endParaRPr lang="en-US" sz="1600" b="1">
              <a:solidFill>
                <a:srgbClr val="0000FF"/>
              </a:solidFill>
              <a:latin typeface="Helvetica Neue Condensed" pitchFamily="2" charset="0"/>
              <a:ea typeface="Helvetica Neue Condensed" pitchFamily="2" charset="0"/>
              <a:cs typeface="Helvetica Neue Condensed" pitchFamily="2" charset="0"/>
            </a:endParaRPr>
          </a:p>
          <a:p>
            <a:r>
              <a:rPr lang="en-US" sz="1600" b="1">
                <a:solidFill>
                  <a:srgbClr val="0000FF"/>
                </a:solidFill>
                <a:latin typeface="Helvetica Neue Condensed" pitchFamily="2" charset="0"/>
                <a:ea typeface="Helvetica Neue Condensed" pitchFamily="2" charset="0"/>
                <a:cs typeface="Helvetica Neue Condensed" pitchFamily="2" charset="0"/>
              </a:rPr>
              <a:t>Run1</a:t>
            </a:r>
            <a:r>
              <a:rPr lang="en-US" sz="1600" b="1">
                <a:latin typeface="Helvetica Neue Condensed" pitchFamily="2" charset="0"/>
                <a:ea typeface="Helvetica Neue Condensed" pitchFamily="2" charset="0"/>
                <a:cs typeface="Helvetica Neue Condensed" pitchFamily="2" charset="0"/>
              </a:rPr>
              <a:t> </a:t>
            </a:r>
            <a:endParaRPr lang="en-US" sz="1600" b="1">
              <a:latin typeface="Helvetica Neue Condensed" pitchFamily="2" charset="0"/>
              <a:ea typeface="Helvetica Neue Condensed" pitchFamily="2" charset="0"/>
              <a:cs typeface="Helvetica Neue Condensed"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Solar Boosted Dark Matter</a:t>
            </a:r>
            <a:endParaRPr lang="en-US" altLang="zh-CN" sz="3600">
              <a:latin typeface="Helvetica Neue Condensed Black" pitchFamily="2" charset="0"/>
              <a:ea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73E3B673-6C60-7248-A6D4-C403FD9A1A78}"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2" name="Picture 1"/>
          <p:cNvPicPr>
            <a:picLocks noChangeAspect="1"/>
          </p:cNvPicPr>
          <p:nvPr/>
        </p:nvPicPr>
        <p:blipFill>
          <a:blip r:embed="rId1"/>
          <a:stretch>
            <a:fillRect/>
          </a:stretch>
        </p:blipFill>
        <p:spPr>
          <a:xfrm>
            <a:off x="493541" y="1145281"/>
            <a:ext cx="5505243" cy="3599725"/>
          </a:xfrm>
          <a:prstGeom prst="rect">
            <a:avLst/>
          </a:prstGeom>
        </p:spPr>
      </p:pic>
      <p:pic>
        <p:nvPicPr>
          <p:cNvPr id="5" name="Picture 4"/>
          <p:cNvPicPr>
            <a:picLocks noChangeAspect="1"/>
          </p:cNvPicPr>
          <p:nvPr/>
        </p:nvPicPr>
        <p:blipFill>
          <a:blip r:embed="rId2"/>
          <a:stretch>
            <a:fillRect/>
          </a:stretch>
        </p:blipFill>
        <p:spPr>
          <a:xfrm>
            <a:off x="6599127" y="1042014"/>
            <a:ext cx="4595308" cy="3806260"/>
          </a:xfrm>
          <a:prstGeom prst="rect">
            <a:avLst/>
          </a:prstGeom>
        </p:spPr>
      </p:pic>
      <p:sp>
        <p:nvSpPr>
          <p:cNvPr id="7" name="TextBox 6"/>
          <p:cNvSpPr txBox="1"/>
          <p:nvPr/>
        </p:nvSpPr>
        <p:spPr>
          <a:xfrm>
            <a:off x="997565" y="4652716"/>
            <a:ext cx="9852211" cy="1286699"/>
          </a:xfrm>
          <a:prstGeom prst="rect">
            <a:avLst/>
          </a:prstGeom>
          <a:noFill/>
        </p:spPr>
        <p:txBody>
          <a:bodyPr wrap="square">
            <a:spAutoFit/>
          </a:bodyPr>
          <a:lstStyle/>
          <a:p>
            <a:pPr marL="285750" indent="-285750">
              <a:lnSpc>
                <a:spcPct val="150000"/>
              </a:lnSpc>
              <a:buFont typeface="Wingdings" charset="2"/>
              <a:buChar char="Ø"/>
            </a:pPr>
            <a:r>
              <a:rPr lang="en-US" altLang="zh-CN" sz="1800" b="1" dirty="0">
                <a:solidFill>
                  <a:schemeClr val="tx1">
                    <a:lumMod val="95000"/>
                    <a:lumOff val="5000"/>
                  </a:schemeClr>
                </a:solidFill>
                <a:latin typeface="Helvetica Neue Condensed" pitchFamily="2" charset="0"/>
                <a:ea typeface="Helvetica Neue Condensed" pitchFamily="2" charset="0"/>
                <a:cs typeface="Helvetica Neue Condensed" pitchFamily="2" charset="0"/>
              </a:rPr>
              <a:t>Assume the temperature and electron density distributions are isotropic;</a:t>
            </a:r>
            <a:endParaRPr lang="en-US" altLang="zh-CN" sz="1800" b="1" dirty="0">
              <a:solidFill>
                <a:schemeClr val="tx1">
                  <a:lumMod val="95000"/>
                  <a:lumOff val="5000"/>
                </a:schemeClr>
              </a:solidFill>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Ø"/>
            </a:pPr>
            <a:r>
              <a:rPr lang="en-GB" sz="1800" b="1">
                <a:effectLst/>
                <a:latin typeface="Helvetica Neue Condensed" pitchFamily="2" charset="0"/>
                <a:ea typeface="Helvetica Neue Condensed" pitchFamily="2" charset="0"/>
                <a:cs typeface="Helvetica Neue Condensed" pitchFamily="2" charset="0"/>
              </a:rPr>
              <a:t>The first experimental search results using the xenon detector yield the most stringent cross-section for mass ranging from 0.02 to 10 MeV/c</a:t>
            </a:r>
            <a:r>
              <a:rPr lang="en-GB" sz="1800" b="1" baseline="30000">
                <a:effectLst/>
                <a:latin typeface="Helvetica Neue Condensed" pitchFamily="2" charset="0"/>
                <a:ea typeface="Helvetica Neue Condensed" pitchFamily="2" charset="0"/>
                <a:cs typeface="Helvetica Neue Condensed" pitchFamily="2" charset="0"/>
              </a:rPr>
              <a:t>2</a:t>
            </a:r>
            <a:r>
              <a:rPr lang="en-GB" sz="1800" b="1">
                <a:effectLst/>
                <a:latin typeface="Helvetica Neue Condensed" pitchFamily="2" charset="0"/>
                <a:ea typeface="Helvetica Neue Condensed" pitchFamily="2" charset="0"/>
                <a:cs typeface="Helvetica Neue Condensed" pitchFamily="2" charset="0"/>
              </a:rPr>
              <a:t>,  (23 fold improvement compared with earlier studies) </a:t>
            </a:r>
            <a:endParaRPr lang="en-GB" b="1">
              <a:latin typeface="Helvetica Neue Condensed" pitchFamily="2" charset="0"/>
              <a:ea typeface="Helvetica Neue Condensed" pitchFamily="2" charset="0"/>
              <a:cs typeface="Helvetica Neue Condensed" pitchFamily="2" charset="0"/>
            </a:endParaRPr>
          </a:p>
        </p:txBody>
      </p:sp>
      <p:sp>
        <p:nvSpPr>
          <p:cNvPr id="12" name="TextBox 11"/>
          <p:cNvSpPr txBox="1"/>
          <p:nvPr/>
        </p:nvSpPr>
        <p:spPr>
          <a:xfrm>
            <a:off x="10009543" y="5939415"/>
            <a:ext cx="2025126" cy="338554"/>
          </a:xfrm>
          <a:prstGeom prst="rect">
            <a:avLst/>
          </a:prstGeom>
          <a:noFill/>
        </p:spPr>
        <p:txBody>
          <a:bodyPr wrap="square">
            <a:spAutoFit/>
          </a:bodyPr>
          <a:lstStyle/>
          <a:p>
            <a:r>
              <a:rPr lang="en-GB" sz="1600" b="1">
                <a:solidFill>
                  <a:schemeClr val="bg1">
                    <a:lumMod val="50000"/>
                  </a:schemeClr>
                </a:solidFill>
                <a:effectLst/>
                <a:latin typeface="Helvetica Neue Condensed" pitchFamily="2" charset="0"/>
                <a:ea typeface="Helvetica Neue Condensed" pitchFamily="2" charset="0"/>
                <a:cs typeface="Helvetica Neue Condensed" pitchFamily="2" charset="0"/>
              </a:rPr>
              <a:t>arXiv:2412.19970 </a:t>
            </a:r>
            <a:endParaRPr lang="en-GB" sz="1600"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sp>
        <p:nvSpPr>
          <p:cNvPr id="6"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8"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9"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3" name="Rectangle 12"/>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6"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sz="3600" dirty="0">
                <a:latin typeface="Helvetica Neue Condensed Black" pitchFamily="2" charset="0"/>
                <a:ea typeface="Helvetica Neue Condensed Black" pitchFamily="2" charset="0"/>
                <a:cs typeface="Helvetica Neue Condensed Black" pitchFamily="2" charset="0"/>
              </a:rPr>
              <a:t>Neutrinoless Double Beta Decay of Xe-136</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66099359-7CD3-6749-BAC0-E6D5BD23C486}"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12" name="Picture 11"/>
          <p:cNvPicPr>
            <a:picLocks noChangeAspect="1"/>
          </p:cNvPicPr>
          <p:nvPr/>
        </p:nvPicPr>
        <p:blipFill rotWithShape="1">
          <a:blip r:embed="rId1"/>
          <a:srcRect b="50000"/>
          <a:stretch>
            <a:fillRect/>
          </a:stretch>
        </p:blipFill>
        <p:spPr>
          <a:xfrm>
            <a:off x="96487" y="1059483"/>
            <a:ext cx="3942113" cy="3051347"/>
          </a:xfrm>
          <a:prstGeom prst="rect">
            <a:avLst/>
          </a:prstGeom>
        </p:spPr>
      </p:pic>
      <p:pic>
        <p:nvPicPr>
          <p:cNvPr id="13" name="Picture 12"/>
          <p:cNvPicPr>
            <a:picLocks noChangeAspect="1"/>
          </p:cNvPicPr>
          <p:nvPr/>
        </p:nvPicPr>
        <p:blipFill rotWithShape="1">
          <a:blip r:embed="rId1"/>
          <a:srcRect t="50850"/>
          <a:stretch>
            <a:fillRect/>
          </a:stretch>
        </p:blipFill>
        <p:spPr>
          <a:xfrm>
            <a:off x="4090896" y="1059482"/>
            <a:ext cx="4010208" cy="3051347"/>
          </a:xfrm>
          <a:prstGeom prst="rect">
            <a:avLst/>
          </a:prstGeom>
        </p:spPr>
      </p:pic>
      <p:pic>
        <p:nvPicPr>
          <p:cNvPr id="15" name="Picture 14"/>
          <p:cNvPicPr>
            <a:picLocks noChangeAspect="1"/>
          </p:cNvPicPr>
          <p:nvPr/>
        </p:nvPicPr>
        <p:blipFill>
          <a:blip r:embed="rId2"/>
          <a:stretch>
            <a:fillRect/>
          </a:stretch>
        </p:blipFill>
        <p:spPr>
          <a:xfrm>
            <a:off x="8072874" y="1005693"/>
            <a:ext cx="3951205" cy="5344816"/>
          </a:xfrm>
          <a:prstGeom prst="rect">
            <a:avLst/>
          </a:prstGeom>
        </p:spPr>
      </p:pic>
      <mc:AlternateContent xmlns:mc="http://schemas.openxmlformats.org/markup-compatibility/2006">
        <mc:Choice xmlns:a14="http://schemas.microsoft.com/office/drawing/2010/main" Requires="a14">
          <p:sp>
            <p:nvSpPr>
              <p:cNvPr id="16" name="文本框 16"/>
              <p:cNvSpPr txBox="1">
                <a14:cpLocks xmlns:a14="http://schemas.microsoft.com/office/drawing/2010/main" noRot="1" noChangeAspect="1" noMove="1" noResize="1" noEditPoints="1" noAdjustHandles="1" noChangeArrowheads="1" noChangeShapeType="1"/>
              </p:cNvSpPr>
              <p:nvPr/>
            </p:nvSpPr>
            <p:spPr>
              <a:xfrm>
                <a:off x="600196" y="4110829"/>
                <a:ext cx="6981399" cy="658770"/>
              </a:xfrm>
              <a:prstGeom prst="rect">
                <a:avLst/>
              </a:prstGeom>
              <a:blipFill rotWithShape="1">
                <a:blip r:embed="rId3"/>
                <a:stretch>
                  <a:fillRect l="-544" t="-5660" r="-544" b="-13208"/>
                </a:stretch>
              </a:blipFill>
            </p:spPr>
            <p:txBody>
              <a:bodyPr/>
              <a:lstStyle/>
              <a:p>
                <a:r>
                  <a:rPr lang="en-US">
                    <a:noFill/>
                  </a:rPr>
                  <a:t> </a:t>
                </a:r>
                <a:endParaRPr lang="en-US">
                  <a:noFill/>
                </a:endParaRPr>
              </a:p>
            </p:txBody>
          </p:sp>
        </mc:Choice>
        <mc:Fallback>
          <p:sp>
            <p:nvSpPr>
              <p:cNvPr id="16" name="文本框 16"/>
              <p:cNvSpPr txBox="1">
                <a14:cpLocks xmlns:a14="http://schemas.microsoft.com/office/drawing/2010/main" noRot="1" noChangeAspect="1" noMove="1" noResize="1" noEditPoints="1" noAdjustHandles="1" noChangeArrowheads="1" noChangeShapeType="1"/>
              </p:cNvSpPr>
              <p:nvPr/>
            </p:nvSpPr>
            <p:spPr>
              <a:xfrm>
                <a:off x="600196" y="4110829"/>
                <a:ext cx="6981399" cy="658770"/>
              </a:xfrm>
              <a:prstGeom prst="rect">
                <a:avLst/>
              </a:prstGeom>
              <a:blipFill rotWithShape="1">
                <a:blip r:embed="rId3"/>
                <a:stretch>
                  <a:fillRect l="-544" t="-5660" r="-544" b="-13208"/>
                </a:stretch>
              </a:blipFill>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17" name="文本框 19"/>
              <p:cNvSpPr txBox="1">
                <a14:cpLocks xmlns:a14="http://schemas.microsoft.com/office/drawing/2010/main" noRot="1" noChangeAspect="1" noMove="1" noResize="1" noEditPoints="1" noAdjustHandles="1" noChangeArrowheads="1" noChangeShapeType="1"/>
              </p:cNvSpPr>
              <p:nvPr/>
            </p:nvSpPr>
            <p:spPr>
              <a:xfrm>
                <a:off x="1866865" y="4886482"/>
                <a:ext cx="4229135" cy="472565"/>
              </a:xfrm>
              <a:prstGeom prst="rect">
                <a:avLst/>
              </a:prstGeom>
              <a:blipFill rotWithShape="1">
                <a:blip r:embed="rId4"/>
                <a:stretch>
                  <a:fillRect t="-23684" b="-102632"/>
                </a:stretch>
              </a:blipFill>
            </p:spPr>
            <p:txBody>
              <a:bodyPr/>
              <a:lstStyle/>
              <a:p>
                <a:r>
                  <a:rPr lang="en-US">
                    <a:noFill/>
                  </a:rPr>
                  <a:t> </a:t>
                </a:r>
                <a:endParaRPr lang="en-US">
                  <a:noFill/>
                </a:endParaRPr>
              </a:p>
            </p:txBody>
          </p:sp>
        </mc:Choice>
        <mc:Fallback>
          <p:sp>
            <p:nvSpPr>
              <p:cNvPr id="17" name="文本框 19"/>
              <p:cNvSpPr txBox="1">
                <a14:cpLocks xmlns:a14="http://schemas.microsoft.com/office/drawing/2010/main" noRot="1" noChangeAspect="1" noMove="1" noResize="1" noEditPoints="1" noAdjustHandles="1" noChangeArrowheads="1" noChangeShapeType="1"/>
              </p:cNvSpPr>
              <p:nvPr/>
            </p:nvSpPr>
            <p:spPr>
              <a:xfrm>
                <a:off x="1866865" y="4886482"/>
                <a:ext cx="4229135" cy="472565"/>
              </a:xfrm>
              <a:prstGeom prst="rect">
                <a:avLst/>
              </a:prstGeom>
              <a:blipFill rotWithShape="1">
                <a:blip r:embed="rId4"/>
                <a:stretch>
                  <a:fillRect t="-23684" b="-102632"/>
                </a:stretch>
              </a:blipFill>
            </p:spPr>
            <p:txBody>
              <a:bodyPr/>
              <a:lstStyle/>
              <a:p>
                <a:r>
                  <a:rPr lang="en-US">
                    <a:noFill/>
                  </a:rPr>
                  <a:t> </a:t>
                </a:r>
                <a:endParaRPr lang="en-US">
                  <a:noFill/>
                </a:endParaRPr>
              </a:p>
            </p:txBody>
          </p:sp>
        </mc:Fallback>
      </mc:AlternateContent>
      <p:sp>
        <p:nvSpPr>
          <p:cNvPr id="19" name="TextBox 18"/>
          <p:cNvSpPr txBox="1"/>
          <p:nvPr/>
        </p:nvSpPr>
        <p:spPr>
          <a:xfrm>
            <a:off x="600196" y="5475930"/>
            <a:ext cx="6740092" cy="646331"/>
          </a:xfrm>
          <a:prstGeom prst="rect">
            <a:avLst/>
          </a:prstGeom>
          <a:noFill/>
        </p:spPr>
        <p:txBody>
          <a:bodyPr wrap="square">
            <a:spAutoFit/>
          </a:bodyPr>
          <a:lstStyle/>
          <a:p>
            <a:pPr marL="285750" indent="-285750">
              <a:spcBef>
                <a:spcPts val="500"/>
              </a:spcBef>
              <a:spcAft>
                <a:spcPts val="500"/>
              </a:spcAft>
              <a:buFont typeface="Arial" charset="0"/>
              <a:buChar char="•"/>
            </a:pPr>
            <a:r>
              <a:rPr kumimoji="1" lang="en-US" altLang="zh-CN" b="1" dirty="0">
                <a:latin typeface="Helvetica Neue Condensed" pitchFamily="2" charset="0"/>
                <a:ea typeface="Helvetica Neue Condensed" pitchFamily="2" charset="0"/>
                <a:cs typeface="Helvetica Neue Condensed" pitchFamily="2" charset="0"/>
              </a:rPr>
              <a:t>Improvement to our previous PandaX-II results by an order of magnitude and to the XENON1T results by a factor of 1.8 </a:t>
            </a:r>
            <a:endParaRPr kumimoji="1" lang="en-US" altLang="zh-CN" b="1" dirty="0">
              <a:latin typeface="Helvetica Neue Condensed" pitchFamily="2" charset="0"/>
              <a:ea typeface="Helvetica Neue Condensed" pitchFamily="2" charset="0"/>
              <a:cs typeface="Helvetica Neue Condensed" pitchFamily="2" charset="0"/>
            </a:endParaRPr>
          </a:p>
        </p:txBody>
      </p:sp>
      <p:sp>
        <p:nvSpPr>
          <p:cNvPr id="20" name="TextBox 19"/>
          <p:cNvSpPr txBox="1"/>
          <p:nvPr/>
        </p:nvSpPr>
        <p:spPr>
          <a:xfrm>
            <a:off x="6443438" y="6002489"/>
            <a:ext cx="2730684" cy="338554"/>
          </a:xfrm>
          <a:prstGeom prst="rect">
            <a:avLst/>
          </a:prstGeom>
          <a:noFill/>
        </p:spPr>
        <p:txBody>
          <a:bodyPr wrap="none" rtlCol="0">
            <a:spAutoFit/>
          </a:bodyPr>
          <a:lstStyle/>
          <a:p>
            <a:pPr>
              <a:spcBef>
                <a:spcPts val="500"/>
              </a:spcBef>
              <a:spcAft>
                <a:spcPts val="500"/>
              </a:spcAft>
            </a:pPr>
            <a:r>
              <a:rPr lang="en-GB" sz="1600" b="1" strike="noStrike">
                <a:solidFill>
                  <a:schemeClr val="bg1">
                    <a:lumMod val="50000"/>
                  </a:schemeClr>
                </a:solidFill>
                <a:effectLst/>
                <a:latin typeface="Helvetica Neue Condensed Black" pitchFamily="2" charset="0"/>
                <a:ea typeface="Helvetica Neue Condensed Black" pitchFamily="2" charset="0"/>
                <a:cs typeface="Helvetica Neue Condensed Black" pitchFamily="2" charset="0"/>
              </a:rPr>
              <a:t>Science Bulletin, 2025.03.009</a:t>
            </a:r>
            <a:endParaRPr lang="en-GB" sz="1600" b="1" strike="noStrike">
              <a:solidFill>
                <a:schemeClr val="bg1">
                  <a:lumMod val="50000"/>
                </a:schemeClr>
              </a:solidFill>
              <a:effectLst/>
              <a:latin typeface="Helvetica Neue Condensed Black" pitchFamily="2" charset="0"/>
              <a:ea typeface="Helvetica Neue Condensed Black" pitchFamily="2" charset="0"/>
              <a:cs typeface="Helvetica Neue Condensed Black" pitchFamily="2"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4"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标题 1"/>
              <p:cNvSpPr txBox="1">
                <a14:cpLocks xmlns:a14="http://schemas.microsoft.com/office/drawing/2010/main" noRot="1" noChangeAspect="1" noMove="1" noResize="1" noEditPoints="1" noAdjustHandles="1" noChangeArrowheads="1" noChangeShapeType="1"/>
              </p:cNvSpPr>
              <p:nvPr/>
            </p:nvSpPr>
            <p:spPr>
              <a:xfrm>
                <a:off x="0" y="0"/>
                <a:ext cx="12192000" cy="914400"/>
              </a:xfrm>
              <a:prstGeom prst="rect">
                <a:avLst/>
              </a:prstGeom>
              <a:blipFill rotWithShape="1">
                <a:blip r:embed="rId1"/>
                <a:stretch>
                  <a:fillRect/>
                </a:stretch>
              </a:blipFill>
              <a:ln>
                <a:noFill/>
              </a:ln>
              <a:effectLst>
                <a:outerShdw blurRad="50800" dist="76200" dir="5400000" algn="t" rotWithShape="0">
                  <a:prstClr val="black">
                    <a:alpha val="40000"/>
                  </a:prstClr>
                </a:outerShdw>
                <a:reflection endPos="0" dir="5400000" sy="-100000" algn="bl" rotWithShape="0"/>
              </a:effectLst>
            </p:spPr>
            <p:txBody>
              <a:bodyPr/>
              <a:lstStyle/>
              <a:p>
                <a:r>
                  <a:rPr lang="en-US">
                    <a:noFill/>
                  </a:rPr>
                  <a:t> </a:t>
                </a:r>
                <a:endParaRPr lang="en-US">
                  <a:noFill/>
                </a:endParaRPr>
              </a:p>
            </p:txBody>
          </p:sp>
        </mc:Choice>
        <mc:Fallback>
          <p:sp>
            <p:nvSpPr>
              <p:cNvPr id="3" name="标题 1"/>
              <p:cNvSpPr txBox="1">
                <a14:cpLocks xmlns:a14="http://schemas.microsoft.com/office/drawing/2010/main" noRot="1" noChangeAspect="1" noMove="1" noResize="1" noEditPoints="1" noAdjustHandles="1" noChangeArrowheads="1" noChangeShapeType="1"/>
              </p:cNvSpPr>
              <p:nvPr/>
            </p:nvSpPr>
            <p:spPr>
              <a:xfrm>
                <a:off x="0" y="0"/>
                <a:ext cx="12192000" cy="914400"/>
              </a:xfrm>
              <a:prstGeom prst="rect">
                <a:avLst/>
              </a:prstGeom>
              <a:blipFill rotWithShape="1">
                <a:blip r:embed="rId1"/>
                <a:stretch>
                  <a:fillRect/>
                </a:stretch>
              </a:blipFill>
              <a:ln>
                <a:noFill/>
              </a:ln>
              <a:effectLst>
                <a:outerShdw blurRad="50800" dist="76200" dir="5400000" algn="t" rotWithShape="0">
                  <a:prstClr val="black">
                    <a:alpha val="40000"/>
                  </a:prstClr>
                </a:outerShdw>
                <a:reflection endPos="0" dir="5400000" sy="-100000" algn="bl" rotWithShape="0"/>
              </a:effectLst>
            </p:spPr>
            <p:txBody>
              <a:bodyPr/>
              <a:lstStyle/>
              <a:p>
                <a:r>
                  <a:rPr lang="en-US">
                    <a:noFill/>
                  </a:rPr>
                  <a:t> </a:t>
                </a:r>
                <a:endParaRPr lang="en-US">
                  <a:noFill/>
                </a:endParaRPr>
              </a:p>
            </p:txBody>
          </p:sp>
        </mc:Fallback>
      </mc:AlternateContent>
      <p:sp>
        <p:nvSpPr>
          <p:cNvPr id="4" name="Date Placeholder 3"/>
          <p:cNvSpPr>
            <a14:cpLocks xmlns:a14="http://schemas.microsoft.com/office/drawing/2010/main" noGrp="1"/>
          </p:cNvSpPr>
          <p:nvPr>
            <p:ph type="dt" sz="half" idx="10"/>
          </p:nvPr>
        </p:nvSpPr>
        <p:spPr/>
        <p:txBody>
          <a:bodyPr/>
          <a:lstStyle/>
          <a:p>
            <a:fld id="{60150033-E28D-A648-A8FA-19B6459FBCC1}"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2" name="图片 12"/>
          <p:cNvPicPr>
            <a:picLocks noChangeAspect="1"/>
          </p:cNvPicPr>
          <p:nvPr/>
        </p:nvPicPr>
        <p:blipFill>
          <a:blip r:embed="rId2"/>
          <a:stretch>
            <a:fillRect/>
          </a:stretch>
        </p:blipFill>
        <p:spPr>
          <a:xfrm>
            <a:off x="5799191" y="1019759"/>
            <a:ext cx="5764459" cy="5376932"/>
          </a:xfrm>
          <a:prstGeom prst="rect">
            <a:avLst/>
          </a:prstGeom>
        </p:spPr>
      </p:pic>
      <p:grpSp>
        <p:nvGrpSpPr>
          <p:cNvPr id="5" name="组合 5"/>
          <p:cNvGrpSpPr/>
          <p:nvPr/>
        </p:nvGrpSpPr>
        <p:grpSpPr>
          <a:xfrm>
            <a:off x="712986" y="1002529"/>
            <a:ext cx="4372131" cy="2941251"/>
            <a:chOff x="727259" y="1069298"/>
            <a:chExt cx="4081564" cy="2745779"/>
          </a:xfrm>
        </p:grpSpPr>
        <p:pic>
          <p:nvPicPr>
            <p:cNvPr id="6" name="图片 4"/>
            <p:cNvPicPr>
              <a:picLocks noChangeAspect="1"/>
            </p:cNvPicPr>
            <p:nvPr/>
          </p:nvPicPr>
          <p:blipFill>
            <a:blip r:embed="rId3"/>
            <a:stretch>
              <a:fillRect/>
            </a:stretch>
          </p:blipFill>
          <p:spPr>
            <a:xfrm>
              <a:off x="727259" y="1069298"/>
              <a:ext cx="4081564" cy="2745779"/>
            </a:xfrm>
            <a:prstGeom prst="rect">
              <a:avLst/>
            </a:prstGeom>
          </p:spPr>
        </p:pic>
        <p:sp>
          <p:nvSpPr>
            <p:cNvPr id="7" name="文本框 13"/>
            <p:cNvSpPr txBox="1"/>
            <p:nvPr/>
          </p:nvSpPr>
          <p:spPr>
            <a:xfrm>
              <a:off x="3094554" y="3200967"/>
              <a:ext cx="1714269" cy="316054"/>
            </a:xfrm>
            <a:prstGeom prst="rect">
              <a:avLst/>
            </a:prstGeom>
            <a:noFill/>
          </p:spPr>
          <p:txBody>
            <a:bodyPr wrap="square">
              <a:spAutoFit/>
            </a:bodyPr>
            <a:lstStyle>
              <a:defPPr>
                <a:defRPr lang="zh-CN"/>
              </a:defPPr>
              <a:lvl1pPr>
                <a:defRPr sz="1600" b="1">
                  <a:solidFill>
                    <a:srgbClr val="0230FF"/>
                  </a:solidFill>
                  <a:latin typeface="Times" pitchFamily="2" charset="0"/>
                </a:defRPr>
              </a:lvl1pPr>
            </a:lstStyle>
            <a:p>
              <a:r>
                <a:rPr lang="en-US" altLang="zh-CN">
                  <a:solidFill>
                    <a:schemeClr val="bg1">
                      <a:lumMod val="50000"/>
                    </a:schemeClr>
                  </a:solidFill>
                  <a:latin typeface="Helvetica Neue Condensed Black" pitchFamily="2" charset="0"/>
                  <a:ea typeface="Helvetica Neue Condensed Black" pitchFamily="2" charset="0"/>
                  <a:cs typeface="Helvetica Neue Condensed Black" pitchFamily="2" charset="0"/>
                </a:rPr>
                <a:t>arXiv:2411.14355</a:t>
              </a:r>
              <a:endParaRPr lang="zh-CN" altLang="en-US">
                <a:solidFill>
                  <a:schemeClr val="bg1">
                    <a:lumMod val="50000"/>
                  </a:schemeClr>
                </a:solidFill>
                <a:latin typeface="Helvetica Neue Condensed Black" pitchFamily="2" charset="0"/>
                <a:cs typeface="Helvetica Neue Condensed Black" pitchFamily="2" charset="0"/>
              </a:endParaRPr>
            </a:p>
          </p:txBody>
        </p:sp>
      </p:grpSp>
      <mc:AlternateContent xmlns:mc="http://schemas.openxmlformats.org/markup-compatibility/2006">
        <mc:Choice xmlns:a14="http://schemas.microsoft.com/office/drawing/2010/main" Requires="a14">
          <p:sp>
            <p:nvSpPr>
              <p:cNvPr id="8" name="文本框 7"/>
              <p:cNvSpPr txBox="1">
                <a14:cpLocks xmlns:a14="http://schemas.microsoft.com/office/drawing/2010/main" noRot="1" noChangeAspect="1" noMove="1" noResize="1" noEditPoints="1" noAdjustHandles="1" noChangeArrowheads="1" noChangeShapeType="1"/>
              </p:cNvSpPr>
              <p:nvPr/>
            </p:nvSpPr>
            <p:spPr>
              <a:xfrm>
                <a:off x="420944" y="4190682"/>
                <a:ext cx="5231309" cy="1785104"/>
              </a:xfrm>
              <a:prstGeom prst="rect">
                <a:avLst/>
              </a:prstGeom>
              <a:blipFill rotWithShape="1">
                <a:blip r:embed="rId4"/>
                <a:stretch>
                  <a:fillRect l="-728" t="-1408" b="-4225"/>
                </a:stretch>
              </a:blipFill>
            </p:spPr>
            <p:txBody>
              <a:bodyPr/>
              <a:lstStyle/>
              <a:p>
                <a:r>
                  <a:rPr lang="en-US">
                    <a:noFill/>
                  </a:rPr>
                  <a:t> </a:t>
                </a:r>
                <a:endParaRPr lang="en-US">
                  <a:noFill/>
                </a:endParaRPr>
              </a:p>
            </p:txBody>
          </p:sp>
        </mc:Choice>
        <mc:Fallback>
          <p:sp>
            <p:nvSpPr>
              <p:cNvPr id="8" name="文本框 7"/>
              <p:cNvSpPr txBox="1">
                <a14:cpLocks xmlns:a14="http://schemas.microsoft.com/office/drawing/2010/main" noRot="1" noChangeAspect="1" noMove="1" noResize="1" noEditPoints="1" noAdjustHandles="1" noChangeArrowheads="1" noChangeShapeType="1"/>
              </p:cNvSpPr>
              <p:nvPr/>
            </p:nvSpPr>
            <p:spPr>
              <a:xfrm>
                <a:off x="420944" y="4190682"/>
                <a:ext cx="5231309" cy="1785104"/>
              </a:xfrm>
              <a:prstGeom prst="rect">
                <a:avLst/>
              </a:prstGeom>
              <a:blipFill rotWithShape="1">
                <a:blip r:embed="rId4"/>
                <a:stretch>
                  <a:fillRect l="-728" t="-1408" b="-4225"/>
                </a:stretch>
              </a:blipFill>
            </p:spPr>
            <p:txBody>
              <a:bodyPr/>
              <a:lstStyle/>
              <a:p>
                <a:r>
                  <a:rPr lang="en-US">
                    <a:noFill/>
                  </a:rPr>
                  <a:t> </a:t>
                </a:r>
                <a:endParaRPr lang="en-US">
                  <a:noFill/>
                </a:endParaRPr>
              </a:p>
            </p:txBody>
          </p:sp>
        </mc:Fallback>
      </mc:AlternateContent>
      <p:sp>
        <p:nvSpPr>
          <p:cNvPr id="9"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2"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3"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4" name="Rectangle 13"/>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7"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Cosmic-Ray Boosted Dark Matter</a:t>
            </a:r>
            <a:endParaRPr lang="en-US" altLang="zh-CN" sz="3600">
              <a:latin typeface="Helvetica Neue Condensed Black" pitchFamily="2" charset="0"/>
              <a:ea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299F5A16-E39C-DC41-A3FE-604738D30ABF}"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2" name="Picture 1"/>
          <p:cNvPicPr>
            <a:picLocks noChangeAspect="1"/>
          </p:cNvPicPr>
          <p:nvPr/>
        </p:nvPicPr>
        <p:blipFill>
          <a:blip r:embed="rId1"/>
          <a:stretch>
            <a:fillRect/>
          </a:stretch>
        </p:blipFill>
        <p:spPr>
          <a:xfrm>
            <a:off x="0" y="1267377"/>
            <a:ext cx="4192661" cy="2652764"/>
          </a:xfrm>
          <a:prstGeom prst="rect">
            <a:avLst/>
          </a:prstGeom>
        </p:spPr>
      </p:pic>
      <p:pic>
        <p:nvPicPr>
          <p:cNvPr id="5" name="Picture 4"/>
          <p:cNvPicPr>
            <a:picLocks noChangeAspect="1"/>
          </p:cNvPicPr>
          <p:nvPr/>
        </p:nvPicPr>
        <p:blipFill>
          <a:blip r:embed="rId2"/>
          <a:stretch>
            <a:fillRect/>
          </a:stretch>
        </p:blipFill>
        <p:spPr>
          <a:xfrm>
            <a:off x="4074436" y="1290668"/>
            <a:ext cx="4043128" cy="2689061"/>
          </a:xfrm>
          <a:prstGeom prst="rect">
            <a:avLst/>
          </a:prstGeom>
        </p:spPr>
      </p:pic>
      <p:pic>
        <p:nvPicPr>
          <p:cNvPr id="6" name="Picture 5"/>
          <p:cNvPicPr>
            <a:picLocks noChangeAspect="1"/>
          </p:cNvPicPr>
          <p:nvPr/>
        </p:nvPicPr>
        <p:blipFill>
          <a:blip r:embed="rId3"/>
          <a:stretch>
            <a:fillRect/>
          </a:stretch>
        </p:blipFill>
        <p:spPr>
          <a:xfrm>
            <a:off x="8289890" y="1267377"/>
            <a:ext cx="3736490" cy="2735644"/>
          </a:xfrm>
          <a:prstGeom prst="rect">
            <a:avLst/>
          </a:prstGeom>
        </p:spPr>
      </p:pic>
      <p:sp>
        <p:nvSpPr>
          <p:cNvPr id="7" name="TextBox 6"/>
          <p:cNvSpPr txBox="1"/>
          <p:nvPr/>
        </p:nvSpPr>
        <p:spPr>
          <a:xfrm>
            <a:off x="773198" y="4120427"/>
            <a:ext cx="11253182" cy="2031325"/>
          </a:xfrm>
          <a:prstGeom prst="rect">
            <a:avLst/>
          </a:prstGeom>
          <a:noFill/>
        </p:spPr>
        <p:txBody>
          <a:bodyPr wrap="square" rtlCol="0">
            <a:spAutoFit/>
          </a:bodyPr>
          <a:lstStyle/>
          <a:p>
            <a:pPr marL="285750" indent="-285750">
              <a:lnSpc>
                <a:spcPct val="150000"/>
              </a:lnSpc>
              <a:buFont typeface="Arial" charset="0"/>
              <a:buChar char="•"/>
            </a:pPr>
            <a:r>
              <a:rPr lang="en-GB" sz="1800" b="1">
                <a:effectLst/>
                <a:latin typeface="Helvetica Neue Condensed" pitchFamily="2" charset="0"/>
                <a:ea typeface="Helvetica Neue Condensed" pitchFamily="2" charset="0"/>
                <a:cs typeface="Helvetica Neue Condensed" pitchFamily="2" charset="0"/>
              </a:rPr>
              <a:t>Cosmic-Ray electron Boosted DM have the same interaction mechanism with DM- electron detection in the detector; </a:t>
            </a:r>
            <a:endParaRPr lang="en-GB" sz="1800" b="1">
              <a:effectLst/>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lang="en-GB" sz="1800" b="1">
                <a:effectLst/>
                <a:latin typeface="Helvetica Neue Condensed" pitchFamily="2" charset="0"/>
                <a:ea typeface="Helvetica Neue Condensed" pitchFamily="2" charset="0"/>
                <a:cs typeface="Helvetica Neue Condensed" pitchFamily="2" charset="0"/>
              </a:rPr>
              <a:t>Self-developed MC simulation for the calculation of the DM Earth attenuation; </a:t>
            </a:r>
            <a:endParaRPr lang="en-GB" sz="1800" b="1">
              <a:effectLst/>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lang="en-GB" sz="1800" b="1">
                <a:effectLst/>
                <a:latin typeface="Helvetica Neue Condensed" pitchFamily="2" charset="0"/>
                <a:ea typeface="Helvetica Neue Condensed" pitchFamily="2" charset="0"/>
                <a:cs typeface="Helvetica Neue Condensed" pitchFamily="2" charset="0"/>
              </a:rPr>
              <a:t>push the current mass range down by two orders of magnitude, achieve the minimum fermionic DM mass allowed by the Pauli principle; </a:t>
            </a:r>
            <a:endParaRPr lang="en-GB" sz="1800" b="1">
              <a:effectLst/>
              <a:latin typeface="Helvetica Neue Condensed" pitchFamily="2" charset="0"/>
              <a:ea typeface="Helvetica Neue Condensed" pitchFamily="2" charset="0"/>
              <a:cs typeface="Helvetica Neue Condensed" pitchFamily="2" charset="0"/>
            </a:endParaRPr>
          </a:p>
          <a:p>
            <a:endParaRPr lang="en-US" b="1">
              <a:latin typeface="Helvetica Neue Condensed" pitchFamily="2" charset="0"/>
              <a:ea typeface="Helvetica Neue Condensed" pitchFamily="2" charset="0"/>
              <a:cs typeface="Helvetica Neue Condensed" pitchFamily="2" charset="0"/>
            </a:endParaRPr>
          </a:p>
        </p:txBody>
      </p:sp>
      <p:sp>
        <p:nvSpPr>
          <p:cNvPr id="9" name="TextBox 8"/>
          <p:cNvSpPr txBox="1"/>
          <p:nvPr/>
        </p:nvSpPr>
        <p:spPr>
          <a:xfrm>
            <a:off x="9033735" y="5927351"/>
            <a:ext cx="6147994" cy="338554"/>
          </a:xfrm>
          <a:prstGeom prst="rect">
            <a:avLst/>
          </a:prstGeom>
          <a:noFill/>
        </p:spPr>
        <p:txBody>
          <a:bodyPr wrap="square">
            <a:spAutoFit/>
          </a:bodyPr>
          <a:lstStyle/>
          <a:p>
            <a:r>
              <a:rPr lang="en-GB" sz="1600" b="1" u="none" strike="noStrike">
                <a:solidFill>
                  <a:schemeClr val="bg1">
                    <a:lumMod val="50000"/>
                  </a:schemeClr>
                </a:solidFill>
                <a:effectLst/>
                <a:latin typeface="Helvetica Neue Condensed Black" pitchFamily="2" charset="0"/>
                <a:ea typeface="Helvetica Neue Condensed Black" pitchFamily="2" charset="0"/>
                <a:cs typeface="Helvetica Neue Condensed Black" pitchFamily="2" charset="0"/>
              </a:rPr>
              <a:t>Phys. Rev. Lett. 133, 101805</a:t>
            </a:r>
            <a:endParaRPr lang="en-US" sz="1600"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sp>
        <p:nvSpPr>
          <p:cNvPr id="1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3B5639-C509-9E4C-AEE4-9126A37F09C5}"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3"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4"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5"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6"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7"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8" name="Rectangle 17"/>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1"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9584" y="1739300"/>
            <a:ext cx="10587789" cy="4385704"/>
          </a:xfrm>
          <a:prstGeom prst="rect">
            <a:avLst/>
          </a:prstGeom>
        </p:spPr>
      </p:pic>
      <p:sp>
        <p:nvSpPr>
          <p:cNvPr id="4" name="灯片编号占位符 3"/>
          <p:cNvSpPr>
            <a14:cpLocks xmlns:a14="http://schemas.microsoft.com/office/drawing/2010/main" noGrp="1"/>
          </p:cNvSpPr>
          <p:nvPr>
            <p:ph type="sldNum" sz="quarter" idx="12"/>
          </p:nvPr>
        </p:nvSpPr>
        <p:spPr/>
        <p:txBody>
          <a:bodyPr/>
          <a:lstStyle/>
          <a:p>
            <a:fld id="{2286FB71-4B05-43D7-9038-94F1707EF96E}" type="slidenum">
              <a:rPr lang="en-US" smtClean="0"/>
            </a:fld>
            <a:endParaRPr lang="en-US"/>
          </a:p>
        </p:txBody>
      </p:sp>
      <p:sp>
        <p:nvSpPr>
          <p:cNvPr id="5" name="Content Placeholder 6"/>
          <p:cNvSpPr txBox="1"/>
          <p:nvPr/>
        </p:nvSpPr>
        <p:spPr bwMode="auto">
          <a:xfrm>
            <a:off x="3262719" y="1212623"/>
            <a:ext cx="927899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charset="0"/>
              <a:buChar char="•"/>
              <a:defRPr sz="2800">
                <a:solidFill>
                  <a:schemeClr val="tx1"/>
                </a:solidFill>
                <a:latin typeface="Calibri" pitchFamily="34" charset="0"/>
                <a:ea typeface="SimSun" pitchFamily="2" charset="-122"/>
              </a:defRPr>
            </a:lvl1pPr>
            <a:lvl2pPr marL="685800" indent="-228600">
              <a:lnSpc>
                <a:spcPct val="90000"/>
              </a:lnSpc>
              <a:spcBef>
                <a:spcPts val="500"/>
              </a:spcBef>
              <a:buFont typeface="Arial" charset="0"/>
              <a:buChar char="•"/>
              <a:defRPr sz="2400">
                <a:solidFill>
                  <a:schemeClr val="tx1"/>
                </a:solidFill>
                <a:latin typeface="Calibri" pitchFamily="34" charset="0"/>
                <a:ea typeface="SimSun" pitchFamily="2" charset="-122"/>
              </a:defRPr>
            </a:lvl2pPr>
            <a:lvl3pPr marL="1143000" indent="-228600">
              <a:lnSpc>
                <a:spcPct val="90000"/>
              </a:lnSpc>
              <a:spcBef>
                <a:spcPts val="500"/>
              </a:spcBef>
              <a:buFont typeface="Arial" charset="0"/>
              <a:buChar char="•"/>
              <a:defRPr sz="2000">
                <a:solidFill>
                  <a:schemeClr val="tx1"/>
                </a:solidFill>
                <a:latin typeface="Calibri" pitchFamily="34" charset="0"/>
                <a:ea typeface="SimSun" pitchFamily="2" charset="-122"/>
              </a:defRPr>
            </a:lvl3pPr>
            <a:lvl4pPr marL="1600200" indent="-228600">
              <a:lnSpc>
                <a:spcPct val="90000"/>
              </a:lnSpc>
              <a:spcBef>
                <a:spcPts val="500"/>
              </a:spcBef>
              <a:buFont typeface="Arial" charset="0"/>
              <a:buChar char="•"/>
              <a:defRPr>
                <a:solidFill>
                  <a:schemeClr val="tx1"/>
                </a:solidFill>
                <a:latin typeface="Calibri" pitchFamily="34" charset="0"/>
                <a:ea typeface="SimSun" pitchFamily="2" charset="-122"/>
              </a:defRPr>
            </a:lvl4pPr>
            <a:lvl5pPr marL="2057400" indent="-228600">
              <a:lnSpc>
                <a:spcPct val="90000"/>
              </a:lnSpc>
              <a:spcBef>
                <a:spcPts val="500"/>
              </a:spcBef>
              <a:buFont typeface="Arial" charset="0"/>
              <a:buChar char="•"/>
              <a:defRPr>
                <a:solidFill>
                  <a:schemeClr val="tx1"/>
                </a:solidFill>
                <a:latin typeface="Calibri" pitchFamily="34" charset="0"/>
                <a:ea typeface="SimSun" pitchFamily="2"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ea typeface="SimSun" pitchFamily="2" charset="-122"/>
              </a:defRPr>
            </a:lvl9pPr>
          </a:lstStyle>
          <a:p>
            <a:pPr>
              <a:buNone/>
            </a:pPr>
            <a:r>
              <a:rPr lang="en-US" altLang="zh-CN" sz="3200" dirty="0">
                <a:solidFill>
                  <a:srgbClr val="FF0066"/>
                </a:solidFill>
                <a:latin typeface="Arial" charset="0"/>
                <a:cs typeface="Arial" charset="0"/>
              </a:rPr>
              <a:t>P</a:t>
            </a:r>
            <a:r>
              <a:rPr lang="en-US" altLang="zh-CN" sz="3200" dirty="0">
                <a:latin typeface="Arial" charset="0"/>
                <a:cs typeface="Arial" charset="0"/>
              </a:rPr>
              <a:t>article </a:t>
            </a:r>
            <a:r>
              <a:rPr lang="en-US" altLang="zh-CN" sz="3200" dirty="0">
                <a:solidFill>
                  <a:srgbClr val="FF0066"/>
                </a:solidFill>
                <a:latin typeface="Arial" charset="0"/>
                <a:cs typeface="Arial" charset="0"/>
              </a:rPr>
              <a:t>and</a:t>
            </a:r>
            <a:r>
              <a:rPr lang="en-US" altLang="zh-CN" sz="3200" dirty="0">
                <a:latin typeface="Arial" charset="0"/>
                <a:cs typeface="Arial" charset="0"/>
              </a:rPr>
              <a:t> </a:t>
            </a:r>
            <a:r>
              <a:rPr lang="en-US" altLang="zh-CN" sz="3200" dirty="0">
                <a:solidFill>
                  <a:srgbClr val="FF0066"/>
                </a:solidFill>
                <a:latin typeface="Arial" charset="0"/>
                <a:cs typeface="Arial" charset="0"/>
              </a:rPr>
              <a:t>A</a:t>
            </a:r>
            <a:r>
              <a:rPr lang="en-US" altLang="zh-CN" sz="3200" dirty="0">
                <a:latin typeface="Arial" charset="0"/>
                <a:cs typeface="Arial" charset="0"/>
              </a:rPr>
              <a:t>strophysical </a:t>
            </a:r>
            <a:r>
              <a:rPr lang="en-US" altLang="zh-CN" sz="3200" dirty="0">
                <a:solidFill>
                  <a:srgbClr val="FF0066"/>
                </a:solidFill>
                <a:latin typeface="Arial" charset="0"/>
                <a:cs typeface="Arial" charset="0"/>
              </a:rPr>
              <a:t>X</a:t>
            </a:r>
            <a:r>
              <a:rPr lang="en-US" altLang="zh-CN" sz="3200" dirty="0">
                <a:latin typeface="Arial" charset="0"/>
                <a:cs typeface="Arial" charset="0"/>
              </a:rPr>
              <a:t>enon</a:t>
            </a:r>
            <a:r>
              <a:rPr lang="zh-CN" altLang="en-US" sz="3200" dirty="0">
                <a:latin typeface="Arial" charset="0"/>
                <a:cs typeface="Arial" charset="0"/>
              </a:rPr>
              <a:t> </a:t>
            </a:r>
            <a:r>
              <a:rPr lang="en-US" altLang="zh-CN" sz="3200" dirty="0">
                <a:latin typeface="Arial" charset="0"/>
                <a:cs typeface="Arial" charset="0"/>
              </a:rPr>
              <a:t>observatory</a:t>
            </a:r>
            <a:endParaRPr lang="zh-CN" altLang="en-US" sz="3600" dirty="0">
              <a:latin typeface="Arial" charset="0"/>
              <a:cs typeface="Arial" charset="0"/>
            </a:endParaRPr>
          </a:p>
        </p:txBody>
      </p:sp>
      <p:pic>
        <p:nvPicPr>
          <p:cNvPr id="6" name="图片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78240" y="355798"/>
            <a:ext cx="2732556" cy="848922"/>
          </a:xfrm>
          <a:prstGeom prst="rect">
            <a:avLst/>
          </a:prstGeom>
        </p:spPr>
      </p:pic>
      <p:pic>
        <p:nvPicPr>
          <p:cNvPr id="7" name="图片 6" descr="徽标, 公司名称&#10;&#10;已自动生成说明"/>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3911" y="6186545"/>
            <a:ext cx="8293483" cy="655578"/>
          </a:xfrm>
          <a:prstGeom prst="rect">
            <a:avLst/>
          </a:prstGeom>
        </p:spPr>
      </p:pic>
      <p:pic>
        <p:nvPicPr>
          <p:cNvPr id="3" name="图片 2"/>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952500" y="1556714"/>
            <a:ext cx="10287000" cy="5118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p:nvPr/>
        </p:nvSpPr>
        <p:spPr>
          <a:xfrm>
            <a:off x="3521658" y="1179314"/>
            <a:ext cx="5055681" cy="1341043"/>
          </a:xfrm>
          <a:prstGeom prst="rect">
            <a:avLst/>
          </a:prstGeom>
        </p:spPr>
        <p:txBody>
          <a:bodyPr>
            <a:normAutofit/>
          </a:bodyPr>
          <a:lst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a:lstStyle>
          <a:p>
            <a:r>
              <a:rPr lang="en-US" altLang="zh-CN" sz="1800" b="1">
                <a:latin typeface="Helvetica Neue Condensed Black" pitchFamily="2" charset="0"/>
                <a:ea typeface="Helvetica Neue Condensed Black" pitchFamily="2" charset="0"/>
                <a:cs typeface="Helvetica Neue Condensed Black" pitchFamily="2" charset="0"/>
              </a:rPr>
              <a:t>16 institutions, </a:t>
            </a:r>
            <a:r>
              <a:rPr lang="en-US" altLang="zh-CN" sz="1800" b="1">
                <a:latin typeface="Helvetica Neue Condensed Black" pitchFamily="2" charset="0"/>
                <a:ea typeface="Helvetica Neue Condensed Black" pitchFamily="2" charset="0"/>
                <a:cs typeface="Helvetica Neue Condensed Black" pitchFamily="2" charset="0"/>
                <a:sym typeface="Symbol" pitchFamily="18" charset="2"/>
              </a:rPr>
              <a:t>10</a:t>
            </a:r>
            <a:r>
              <a:rPr lang="en-US" altLang="zh-CN" sz="1800" b="1">
                <a:latin typeface="Helvetica Neue Condensed Black" pitchFamily="2" charset="0"/>
                <a:ea typeface="Helvetica Neue Condensed Black" pitchFamily="2" charset="0"/>
                <a:cs typeface="Helvetica Neue Condensed Black" pitchFamily="2" charset="0"/>
              </a:rPr>
              <a:t>0 collaborators</a:t>
            </a:r>
            <a:endParaRPr lang="en-US" altLang="zh-CN" sz="1800" b="1">
              <a:latin typeface="Helvetica Neue Condensed Black" pitchFamily="2" charset="0"/>
              <a:ea typeface="Helvetica Neue Condensed Black" pitchFamily="2" charset="0"/>
              <a:cs typeface="Helvetica Neue Condensed Black" pitchFamily="2" charset="0"/>
            </a:endParaRPr>
          </a:p>
          <a:p>
            <a:r>
              <a:rPr lang="en-US" altLang="zh-CN" sz="1800" b="1">
                <a:latin typeface="Helvetica Neue Condensed Black" pitchFamily="2" charset="0"/>
                <a:ea typeface="Helvetica Neue Condensed Black" pitchFamily="2" charset="0"/>
                <a:cs typeface="Helvetica Neue Condensed Black" pitchFamily="2" charset="0"/>
              </a:rPr>
              <a:t>CJPL: Deepest (2400 m rock, 6800 m.w.e);</a:t>
            </a:r>
            <a:endParaRPr lang="en-US" altLang="zh-CN" sz="1800" b="1">
              <a:latin typeface="Helvetica Neue Condensed Black" pitchFamily="2" charset="0"/>
              <a:ea typeface="Helvetica Neue Condensed Black" pitchFamily="2" charset="0"/>
              <a:cs typeface="Helvetica Neue Condensed Black" pitchFamily="2" charset="0"/>
            </a:endParaRPr>
          </a:p>
          <a:p>
            <a:r>
              <a:rPr lang="en-US" altLang="zh-CN" sz="1800" b="1">
                <a:latin typeface="Helvetica Neue Condensed Black" pitchFamily="2" charset="0"/>
                <a:ea typeface="Helvetica Neue Condensed Black" pitchFamily="2" charset="0"/>
                <a:cs typeface="Helvetica Neue Condensed Black" pitchFamily="2" charset="0"/>
              </a:rPr>
              <a:t>PandaX-4T data-taking is ongoing now.</a:t>
            </a:r>
            <a:endParaRPr lang="en-US" altLang="zh-CN" sz="1800" b="1">
              <a:latin typeface="Helvetica Neue Condensed Black" pitchFamily="2" charset="0"/>
              <a:ea typeface="Helvetica Neue Condensed Black" pitchFamily="2" charset="0"/>
              <a:cs typeface="Helvetica Neue Condensed Black" pitchFamily="2" charset="0"/>
            </a:endParaRPr>
          </a:p>
        </p:txBody>
      </p:sp>
      <p:sp>
        <p:nvSpPr>
          <p:cNvPr id="5"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pPr>
              <a:defRPr/>
            </a:pPr>
            <a:r>
              <a:rPr kumimoji="1" lang="en-US" altLang="zh-CN" sz="3600" u="none"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PandaX</a:t>
            </a:r>
            <a:r>
              <a:rPr kumimoji="1" lang="en-US" altLang="zh-CN" sz="3600">
                <a:latin typeface="Helvetica Neue Condensed Black" pitchFamily="2" charset="0"/>
                <a:ea typeface="Helvetica Neue Condensed Black" pitchFamily="2" charset="0"/>
                <a:cs typeface="Helvetica Neue Condensed Black" pitchFamily="2" charset="0"/>
              </a:rPr>
              <a:t>:</a:t>
            </a:r>
            <a:r>
              <a:rPr kumimoji="1"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P</a:t>
            </a:r>
            <a:r>
              <a:rPr kumimoji="0" lang="en-US" altLang="zh-CN" sz="3600"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article</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and</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A</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strophysical </a:t>
            </a:r>
            <a:r>
              <a:rPr kumimoji="0" lang="en-US" altLang="zh-CN" sz="3600" strike="noStrike" kern="1200" cap="none" spc="0" normalizeH="0" baseline="0" noProof="0">
                <a:ln>
                  <a:noFill/>
                </a:ln>
                <a:effectLst/>
                <a:highlight>
                  <a:srgbClr val="808000"/>
                </a:highlight>
                <a:uLnTx/>
                <a:uFillTx/>
                <a:latin typeface="Helvetica Neue Condensed Black" pitchFamily="2" charset="0"/>
                <a:ea typeface="Helvetica Neue Condensed Black" pitchFamily="2" charset="0"/>
                <a:cs typeface="Helvetica Neue Condensed Black" pitchFamily="2" charset="0"/>
              </a:rPr>
              <a:t>X</a:t>
            </a:r>
            <a:r>
              <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rPr>
              <a:t>enon Experiments</a:t>
            </a:r>
            <a:endParaRPr kumimoji="0" lang="en-US" altLang="zh-CN" sz="3600" u="none" strike="noStrike" kern="1200" cap="none" spc="0" normalizeH="0" baseline="0" noProof="0">
              <a:ln>
                <a:noFill/>
              </a:ln>
              <a:effectLst/>
              <a:uLnTx/>
              <a:uFillTx/>
              <a:latin typeface="Helvetica Neue Condensed Black" pitchFamily="2" charset="0"/>
              <a:ea typeface="Helvetica Neue Condensed Black" pitchFamily="2" charset="0"/>
              <a:cs typeface="Helvetica Neue Condensed Black" pitchFamily="2" charset="0"/>
            </a:endParaRPr>
          </a:p>
        </p:txBody>
      </p:sp>
      <p:cxnSp>
        <p:nvCxnSpPr>
          <p:cNvPr id="10" name="Straight Connector 99"/>
          <p:cNvCxnSpPr/>
          <p:nvPr/>
        </p:nvCxnSpPr>
        <p:spPr>
          <a:xfrm>
            <a:off x="5730072" y="5161504"/>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99"/>
          <p:cNvCxnSpPr/>
          <p:nvPr/>
        </p:nvCxnSpPr>
        <p:spPr>
          <a:xfrm>
            <a:off x="10792403" y="5161504"/>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1" name="图示 4"/>
          <p:cNvGraphicFramePr/>
          <p:nvPr/>
        </p:nvGraphicFramePr>
        <p:xfrm>
          <a:off x="2041279" y="1603367"/>
          <a:ext cx="10495875" cy="370509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0" name="矩形 9"/>
          <p:cNvSpPr/>
          <p:nvPr/>
        </p:nvSpPr>
        <p:spPr>
          <a:xfrm>
            <a:off x="90762" y="3793148"/>
            <a:ext cx="2009903" cy="353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PandaX</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 start</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sp>
        <p:nvSpPr>
          <p:cNvPr id="42" name="矩形 16"/>
          <p:cNvSpPr/>
          <p:nvPr/>
        </p:nvSpPr>
        <p:spPr>
          <a:xfrm>
            <a:off x="2382032" y="3535480"/>
            <a:ext cx="1928911" cy="433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PandaX</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-I 120kg</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sp>
        <p:nvSpPr>
          <p:cNvPr id="43" name="矩形 17"/>
          <p:cNvSpPr/>
          <p:nvPr/>
        </p:nvSpPr>
        <p:spPr>
          <a:xfrm>
            <a:off x="4548623" y="2989228"/>
            <a:ext cx="2208602" cy="546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PandaX</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-II 580kg</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sp>
        <p:nvSpPr>
          <p:cNvPr id="44" name="矩形 18"/>
          <p:cNvSpPr/>
          <p:nvPr/>
        </p:nvSpPr>
        <p:spPr>
          <a:xfrm>
            <a:off x="6142502" y="2409158"/>
            <a:ext cx="3796748" cy="59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PandaX-4T(3.7 </a:t>
            </a:r>
            <a:r>
              <a:rPr kumimoji="1" lang="en-US" altLang="zh-CN" b="1" dirty="0" err="1">
                <a:solidFill>
                  <a:srgbClr val="004098"/>
                </a:solidFill>
                <a:latin typeface="Helvetica Neue Condensed Black" pitchFamily="2" charset="0"/>
                <a:ea typeface="Helvetica Neue Condensed Black" pitchFamily="2" charset="0"/>
                <a:cs typeface="Helvetica Neue Condensed Black" pitchFamily="2" charset="0"/>
              </a:rPr>
              <a:t>ton</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cxnSp>
        <p:nvCxnSpPr>
          <p:cNvPr id="46" name="直接箭头连接符 3"/>
          <p:cNvCxnSpPr/>
          <p:nvPr/>
        </p:nvCxnSpPr>
        <p:spPr>
          <a:xfrm flipH="1">
            <a:off x="0" y="5911404"/>
            <a:ext cx="12205855" cy="17880"/>
          </a:xfrm>
          <a:prstGeom prst="straightConnector1">
            <a:avLst/>
          </a:prstGeom>
          <a:ln w="457200">
            <a:gradFill flip="none" rotWithShape="1">
              <a:gsLst>
                <a:gs pos="0">
                  <a:srgbClr val="1A6FBF"/>
                </a:gs>
                <a:gs pos="52000">
                  <a:srgbClr val="073155"/>
                </a:gs>
                <a:gs pos="100000">
                  <a:schemeClr val="tx1"/>
                </a:gs>
              </a:gsLst>
              <a:lin ang="0" scaled="1"/>
              <a:tileRect/>
            </a:gradFill>
            <a:headEnd type="stealth" w="sm" len="sm"/>
            <a:tailEnd type="none"/>
          </a:ln>
          <a:effectLst>
            <a:outerShdw blurRad="71909" dist="63500" dir="3918604"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TextBox 12"/>
          <p:cNvSpPr txBox="1"/>
          <p:nvPr/>
        </p:nvSpPr>
        <p:spPr>
          <a:xfrm>
            <a:off x="7398563" y="5719460"/>
            <a:ext cx="1950322"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2020 - Current</a:t>
            </a:r>
            <a:endParaRPr lang="zh-CN" altLang="en-US" sz="2000" b="1" dirty="0">
              <a:solidFill>
                <a:schemeClr val="bg1"/>
              </a:solidFill>
              <a:latin typeface="Helvetica Neue Condensed Black" pitchFamily="2" charset="0"/>
              <a:cs typeface="Helvetica Neue Condensed Black" pitchFamily="2" charset="0"/>
            </a:endParaRPr>
          </a:p>
        </p:txBody>
      </p:sp>
      <p:sp>
        <p:nvSpPr>
          <p:cNvPr id="48" name="TextBox 12"/>
          <p:cNvSpPr txBox="1"/>
          <p:nvPr/>
        </p:nvSpPr>
        <p:spPr>
          <a:xfrm>
            <a:off x="516870" y="5704493"/>
            <a:ext cx="1233478"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2009.3</a:t>
            </a:r>
            <a:endParaRPr lang="zh-CN" altLang="en-US" sz="2000" b="1" dirty="0">
              <a:solidFill>
                <a:schemeClr val="bg1"/>
              </a:solidFill>
              <a:latin typeface="Helvetica Neue Condensed Black" pitchFamily="2" charset="0"/>
              <a:cs typeface="Helvetica Neue Condensed Black" pitchFamily="2" charset="0"/>
            </a:endParaRPr>
          </a:p>
        </p:txBody>
      </p:sp>
      <p:sp>
        <p:nvSpPr>
          <p:cNvPr id="49" name="TextBox 12"/>
          <p:cNvSpPr txBox="1"/>
          <p:nvPr/>
        </p:nvSpPr>
        <p:spPr>
          <a:xfrm>
            <a:off x="2592199" y="5689512"/>
            <a:ext cx="1932285"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2010 - 2014</a:t>
            </a:r>
            <a:endParaRPr lang="zh-CN" altLang="en-US" sz="2000" b="1" dirty="0">
              <a:solidFill>
                <a:schemeClr val="bg1"/>
              </a:solidFill>
              <a:latin typeface="Helvetica Neue Condensed Black" pitchFamily="2" charset="0"/>
              <a:cs typeface="Helvetica Neue Condensed Black" pitchFamily="2" charset="0"/>
            </a:endParaRPr>
          </a:p>
        </p:txBody>
      </p:sp>
      <p:sp>
        <p:nvSpPr>
          <p:cNvPr id="50" name="TextBox 12"/>
          <p:cNvSpPr txBox="1"/>
          <p:nvPr/>
        </p:nvSpPr>
        <p:spPr>
          <a:xfrm>
            <a:off x="4975689" y="5711349"/>
            <a:ext cx="1902006"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2015 - 2019</a:t>
            </a:r>
            <a:endParaRPr lang="zh-CN" altLang="en-US" sz="2000" b="1" dirty="0">
              <a:solidFill>
                <a:schemeClr val="bg1"/>
              </a:solidFill>
              <a:latin typeface="Helvetica Neue Condensed Black" pitchFamily="2" charset="0"/>
              <a:cs typeface="Helvetica Neue Condensed Black" pitchFamily="2" charset="0"/>
            </a:endParaRPr>
          </a:p>
        </p:txBody>
      </p:sp>
      <p:cxnSp>
        <p:nvCxnSpPr>
          <p:cNvPr id="51" name="Straight Connector 99"/>
          <p:cNvCxnSpPr/>
          <p:nvPr/>
        </p:nvCxnSpPr>
        <p:spPr>
          <a:xfrm>
            <a:off x="936288" y="5138593"/>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99"/>
          <p:cNvCxnSpPr/>
          <p:nvPr/>
        </p:nvCxnSpPr>
        <p:spPr>
          <a:xfrm>
            <a:off x="3346487" y="5138593"/>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99"/>
          <p:cNvCxnSpPr/>
          <p:nvPr/>
        </p:nvCxnSpPr>
        <p:spPr>
          <a:xfrm>
            <a:off x="8118207" y="5228995"/>
            <a:ext cx="0" cy="541454"/>
          </a:xfrm>
          <a:prstGeom prst="line">
            <a:avLst/>
          </a:prstGeom>
          <a:ln w="63500">
            <a:solidFill>
              <a:srgbClr val="00467A"/>
            </a:solidFill>
            <a:prstDash val="sysDot"/>
          </a:ln>
        </p:spPr>
        <p:style>
          <a:lnRef idx="1">
            <a:schemeClr val="accent1"/>
          </a:lnRef>
          <a:fillRef idx="0">
            <a:schemeClr val="accent1"/>
          </a:fillRef>
          <a:effectRef idx="0">
            <a:schemeClr val="accent1"/>
          </a:effectRef>
          <a:fontRef idx="minor">
            <a:schemeClr val="tx1"/>
          </a:fontRef>
        </p:style>
      </p:cxnSp>
      <p:pic>
        <p:nvPicPr>
          <p:cNvPr id="55" name="Picture 2"/>
          <p:cNvPicPr>
            <a:picLocks noChangeAspect="1" noChangeArrowheads="1"/>
          </p:cNvPicPr>
          <p:nvPr/>
        </p:nvPicPr>
        <p:blipFill>
          <a:blip r:embed="rId5" cstate="screen"/>
          <a:srcRect/>
          <a:stretch>
            <a:fillRect/>
          </a:stretch>
        </p:blipFill>
        <p:spPr bwMode="auto">
          <a:xfrm>
            <a:off x="61184" y="4146924"/>
            <a:ext cx="1973400" cy="12849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rotWithShape="1">
          <a:blip r:embed="rId6" cstate="hqprint"/>
          <a:srcRect/>
          <a:stretch>
            <a:fillRect/>
          </a:stretch>
        </p:blipFill>
        <p:spPr bwMode="auto">
          <a:xfrm>
            <a:off x="2443443" y="3957776"/>
            <a:ext cx="1817389" cy="14789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p:cNvPicPr>
            <a:picLocks noChangeAspect="1" noChangeArrowheads="1"/>
          </p:cNvPicPr>
          <p:nvPr/>
        </p:nvPicPr>
        <p:blipFill rotWithShape="1">
          <a:blip r:embed="rId7" cstate="hqprint"/>
          <a:srcRect r="19492"/>
          <a:stretch>
            <a:fillRect/>
          </a:stretch>
        </p:blipFill>
        <p:spPr bwMode="auto">
          <a:xfrm>
            <a:off x="6945210" y="2923253"/>
            <a:ext cx="2308548" cy="25135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Effect>
                      <a14:colorTemperature colorTemp="4806"/>
                    </a14:imgEffect>
                  </a14:imgLayer>
                </a14:imgProps>
              </a:ext>
            </a:extLst>
          </a:blip>
          <a:srcRect/>
          <a:stretch>
            <a:fillRect/>
          </a:stretch>
        </p:blipFill>
        <p:spPr bwMode="auto">
          <a:xfrm>
            <a:off x="4666836" y="3560062"/>
            <a:ext cx="1872370" cy="1876701"/>
          </a:xfrm>
          <a:prstGeom prst="rect">
            <a:avLst/>
          </a:prstGeom>
          <a:noFill/>
          <a:extLst>
            <a:ext uri="{909E8E84-426E-40DD-AFC4-6F175D3DCCD1}">
              <a14:hiddenFill xmlns:a14="http://schemas.microsoft.com/office/drawing/2010/main">
                <a:solidFill>
                  <a:srgbClr val="FFFFFF"/>
                </a:solidFill>
              </a14:hiddenFill>
            </a:ext>
          </a:extLst>
        </p:spPr>
      </p:pic>
      <p:pic>
        <p:nvPicPr>
          <p:cNvPr id="63" name="图片 4"/>
          <p:cNvPicPr>
            <a:picLocks noChangeAspect="1"/>
          </p:cNvPicPr>
          <p:nvPr/>
        </p:nvPicPr>
        <p:blipFill rotWithShape="1">
          <a:blip r:embed="rId10">
            <a:extLst>
              <a:ext uri="{28A0092B-C50C-407E-A947-70E740481C1C}">
                <a14:useLocalDpi xmlns:a14="http://schemas.microsoft.com/office/drawing/2010/main" val="0"/>
              </a:ext>
            </a:extLst>
          </a:blip>
          <a:srcRect l="20231" r="34154" b="478"/>
          <a:stretch>
            <a:fillRect/>
          </a:stretch>
        </p:blipFill>
        <p:spPr>
          <a:xfrm>
            <a:off x="9743685" y="2612297"/>
            <a:ext cx="2330172" cy="2824466"/>
          </a:xfrm>
          <a:prstGeom prst="rect">
            <a:avLst/>
          </a:prstGeom>
        </p:spPr>
      </p:pic>
      <p:sp>
        <p:nvSpPr>
          <p:cNvPr id="64" name="TextBox 12"/>
          <p:cNvSpPr txBox="1"/>
          <p:nvPr/>
        </p:nvSpPr>
        <p:spPr>
          <a:xfrm>
            <a:off x="10358655" y="5719460"/>
            <a:ext cx="1100232" cy="400110"/>
          </a:xfrm>
          <a:prstGeom prst="rect">
            <a:avLst/>
          </a:prstGeom>
          <a:noFill/>
        </p:spPr>
        <p:txBody>
          <a:bodyPr wrap="square" rtlCol="0" anchor="b">
            <a:spAutoFit/>
          </a:bodyPr>
          <a:lstStyle/>
          <a:p>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a:t>
            </a:r>
            <a:r>
              <a:rPr lang="zh-CN" altLang="en-US" sz="2000" b="1" dirty="0">
                <a:solidFill>
                  <a:schemeClr val="bg1"/>
                </a:solidFill>
                <a:latin typeface="Helvetica Neue Condensed Black" pitchFamily="2" charset="0"/>
                <a:cs typeface="Helvetica Neue Condensed Black" pitchFamily="2" charset="0"/>
              </a:rPr>
              <a:t> </a:t>
            </a:r>
            <a:r>
              <a:rPr lang="en-US" altLang="zh-CN" sz="2000" b="1" dirty="0">
                <a:solidFill>
                  <a:schemeClr val="bg1"/>
                </a:solidFill>
                <a:latin typeface="Helvetica Neue Condensed Black" pitchFamily="2" charset="0"/>
                <a:ea typeface="Helvetica Neue Condensed Black" pitchFamily="2" charset="0"/>
                <a:cs typeface="Helvetica Neue Condensed Black" pitchFamily="2" charset="0"/>
              </a:rPr>
              <a:t>2027</a:t>
            </a:r>
            <a:endParaRPr lang="zh-CN" altLang="en-US" sz="2000" b="1" dirty="0">
              <a:solidFill>
                <a:schemeClr val="bg1"/>
              </a:solidFill>
              <a:latin typeface="Helvetica Neue Condensed Black" pitchFamily="2" charset="0"/>
              <a:cs typeface="Helvetica Neue Condensed Black" pitchFamily="2" charset="0"/>
            </a:endParaRPr>
          </a:p>
        </p:txBody>
      </p:sp>
      <p:sp>
        <p:nvSpPr>
          <p:cNvPr id="65" name="矩形 18"/>
          <p:cNvSpPr/>
          <p:nvPr/>
        </p:nvSpPr>
        <p:spPr>
          <a:xfrm>
            <a:off x="8894029" y="2034533"/>
            <a:ext cx="3796748" cy="59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PandaX-xT(20</a:t>
            </a:r>
            <a:r>
              <a:rPr kumimoji="1" lang="zh-CN" altLang="en-US" b="1" dirty="0">
                <a:solidFill>
                  <a:srgbClr val="004098"/>
                </a:solidFill>
                <a:latin typeface="Helvetica Neue Condensed Black" pitchFamily="2" charset="0"/>
                <a:ea typeface="Helvetica Neue" pitchFamily="2" charset="0"/>
                <a:cs typeface="Helvetica Neue Condensed Black" pitchFamily="2" charset="0"/>
              </a:rPr>
              <a:t> </a:t>
            </a:r>
            <a:r>
              <a:rPr kumimoji="1" lang="en-US" altLang="zh-CN" b="1" dirty="0">
                <a:solidFill>
                  <a:srgbClr val="004098"/>
                </a:solidFill>
                <a:latin typeface="Helvetica Neue Condensed Black" pitchFamily="2" charset="0"/>
                <a:ea typeface="Helvetica Neue Condensed Black" pitchFamily="2" charset="0"/>
                <a:cs typeface="Helvetica Neue Condensed Black" pitchFamily="2" charset="0"/>
              </a:rPr>
              <a:t>ton)</a:t>
            </a:r>
            <a:endParaRPr kumimoji="1" lang="zh-CN" altLang="en-US" b="1" dirty="0">
              <a:solidFill>
                <a:srgbClr val="004098"/>
              </a:solidFill>
              <a:latin typeface="Helvetica Neue Condensed Black" pitchFamily="2" charset="0"/>
              <a:ea typeface="等线" pitchFamily="2" charset="-122"/>
              <a:cs typeface="Helvetica Neue Condensed Black" pitchFamily="2" charset="0"/>
            </a:endParaRPr>
          </a:p>
        </p:txBody>
      </p:sp>
      <p:pic>
        <p:nvPicPr>
          <p:cNvPr id="2" name="图片 5"/>
          <p:cNvPicPr/>
          <p:nvPr/>
        </p:nvPicPr>
        <p:blipFill rotWithShape="1">
          <a:blip r:embed="rId11"/>
          <a:srcRect t="2513"/>
          <a:stretch>
            <a:fillRect/>
          </a:stretch>
        </p:blipFill>
        <p:spPr>
          <a:xfrm>
            <a:off x="88544" y="1088710"/>
            <a:ext cx="3285303" cy="2176353"/>
          </a:xfrm>
          <a:prstGeom prst="rect">
            <a:avLst/>
          </a:prstGeom>
        </p:spPr>
      </p:pic>
      <p:sp>
        <p:nvSpPr>
          <p:cNvPr id="4" name="TextBox 3"/>
          <p:cNvSpPr txBox="1"/>
          <p:nvPr/>
        </p:nvSpPr>
        <p:spPr>
          <a:xfrm>
            <a:off x="97818" y="2606221"/>
            <a:ext cx="2850460" cy="646331"/>
          </a:xfrm>
          <a:prstGeom prst="rect">
            <a:avLst/>
          </a:prstGeom>
          <a:noFill/>
        </p:spPr>
        <p:txBody>
          <a:bodyPr wrap="none" rtlCol="0">
            <a:spAutoFit/>
          </a:bodyPr>
          <a:lstStyle/>
          <a:p>
            <a:r>
              <a:rPr lang="en-US" altLang="en-GB" b="1">
                <a:solidFill>
                  <a:schemeClr val="bg1"/>
                </a:solidFill>
                <a:latin typeface="Helvetica Neue Condensed Black" pitchFamily="2" charset="0"/>
                <a:ea typeface="Helvetica Neue Condensed Black" pitchFamily="2" charset="0"/>
                <a:cs typeface="Helvetica Neue Condensed Black" pitchFamily="2" charset="0"/>
              </a:rPr>
              <a:t>China Jin</a:t>
            </a:r>
            <a:r>
              <a:rPr lang="en-US" altLang="zh-CN" b="1">
                <a:solidFill>
                  <a:schemeClr val="bg1"/>
                </a:solidFill>
                <a:latin typeface="Helvetica Neue Condensed Black" pitchFamily="2" charset="0"/>
                <a:ea typeface="Helvetica Neue Condensed Black" pitchFamily="2" charset="0"/>
                <a:cs typeface="Helvetica Neue Condensed Black" pitchFamily="2" charset="0"/>
              </a:rPr>
              <a:t>p</a:t>
            </a:r>
            <a:r>
              <a:rPr lang="en-US" altLang="en-GB" b="1">
                <a:solidFill>
                  <a:schemeClr val="bg1"/>
                </a:solidFill>
                <a:latin typeface="Helvetica Neue Condensed Black" pitchFamily="2" charset="0"/>
                <a:ea typeface="Helvetica Neue Condensed Black" pitchFamily="2" charset="0"/>
                <a:cs typeface="Helvetica Neue Condensed Black" pitchFamily="2" charset="0"/>
              </a:rPr>
              <a:t>ing Underground </a:t>
            </a:r>
            <a:endParaRPr lang="en-US" altLang="en-GB" b="1">
              <a:solidFill>
                <a:schemeClr val="bg1"/>
              </a:solidFill>
              <a:latin typeface="Helvetica Neue Condensed Black" pitchFamily="2" charset="0"/>
              <a:ea typeface="Helvetica Neue Condensed Black" pitchFamily="2" charset="0"/>
              <a:cs typeface="Helvetica Neue Condensed Black" pitchFamily="2" charset="0"/>
            </a:endParaRPr>
          </a:p>
          <a:p>
            <a:r>
              <a:rPr lang="en-US" altLang="en-GB" b="1">
                <a:solidFill>
                  <a:schemeClr val="bg1"/>
                </a:solidFill>
                <a:latin typeface="Helvetica Neue Condensed Black" pitchFamily="2" charset="0"/>
                <a:ea typeface="Helvetica Neue Condensed Black" pitchFamily="2" charset="0"/>
                <a:cs typeface="Helvetica Neue Condensed Black" pitchFamily="2" charset="0"/>
              </a:rPr>
              <a:t>Laboratory (CJPL)</a:t>
            </a:r>
            <a:endParaRPr lang="en-US" b="1">
              <a:solidFill>
                <a:schemeClr val="bg1"/>
              </a:solidFill>
              <a:latin typeface="Helvetica Neue Condensed Black" pitchFamily="2" charset="0"/>
              <a:ea typeface="Helvetica Neue Condensed Black" pitchFamily="2" charset="0"/>
              <a:cs typeface="Helvetica Neue Condensed Black" pitchFamily="2" charset="0"/>
            </a:endParaRPr>
          </a:p>
        </p:txBody>
      </p:sp>
      <p:sp>
        <p:nvSpPr>
          <p:cNvPr id="9" name="Date Placeholder 3"/>
          <p:cNvSpPr>
            <a14:cpLocks xmlns:a14="http://schemas.microsoft.com/office/drawing/2010/main" noGrp="1"/>
          </p:cNvSpPr>
          <p:nvPr>
            <p:ph type="dt" sz="half" idx="10"/>
          </p:nvPr>
        </p:nvSpPr>
        <p:spPr>
          <a:xfrm>
            <a:off x="838200" y="6356350"/>
            <a:ext cx="2743200" cy="365125"/>
          </a:xfrm>
        </p:spPr>
        <p:txBody>
          <a:bodyPr/>
          <a:lstStyle/>
          <a:p>
            <a:fld id="{83869532-77FC-1F4D-BAD8-F6125096FB16}" type="datetime1">
              <a:rPr lang="en-GB" b="1">
                <a:latin typeface="Helvetica Neue Condensed Black" pitchFamily="2" charset="0"/>
                <a:ea typeface="Helvetica Neue Condensed Black" pitchFamily="2" charset="0"/>
                <a:cs typeface="Helvetica Neue Condensed Black" pitchFamily="2" charset="0"/>
              </a:rPr>
            </a:fld>
            <a:endParaRPr lang="en-US" b="1">
              <a:latin typeface="Helvetica Neue Condensed Black" pitchFamily="2" charset="0"/>
              <a:ea typeface="Helvetica Neue Condensed Black" pitchFamily="2" charset="0"/>
              <a:cs typeface="Helvetica Neue Condensed Black" pitchFamily="2" charset="0"/>
            </a:endParaRPr>
          </a:p>
        </p:txBody>
      </p:sp>
      <p:sp>
        <p:nvSpPr>
          <p:cNvPr id="11" name="Footer Placeholder 9"/>
          <p:cNvSpPr>
            <a14:cpLocks xmlns:a14="http://schemas.microsoft.com/office/drawing/2010/main" noGrp="1"/>
          </p:cNvSpPr>
          <p:nvPr>
            <p:ph type="ftr" sz="quarter" idx="11"/>
          </p:nvPr>
        </p:nvSpPr>
        <p:spPr>
          <a:xfrm>
            <a:off x="4038600" y="6356350"/>
            <a:ext cx="4114800" cy="365125"/>
          </a:xfrm>
        </p:spPr>
        <p:txBody>
          <a:bodyPr/>
          <a:lstStyle/>
          <a:p>
            <a:r>
              <a:rPr lang="en-GB" b="1">
                <a:latin typeface="Helvetica Neue Condensed Black" pitchFamily="2" charset="0"/>
                <a:ea typeface="Helvetica Neue Condensed Black" pitchFamily="2" charset="0"/>
                <a:cs typeface="Helvetica Neue Condensed Black" pitchFamily="2" charset="0"/>
              </a:rPr>
              <a:t>Xinning Zeng, PandaX (Shanghai Jiao Tong University)</a:t>
            </a:r>
            <a:endParaRPr lang="en-US" b="1">
              <a:latin typeface="Helvetica Neue Condensed Black" pitchFamily="2" charset="0"/>
              <a:ea typeface="Helvetica Neue Condensed Black" pitchFamily="2" charset="0"/>
              <a:cs typeface="Helvetica Neue Condensed Black" pitchFamily="2" charset="0"/>
            </a:endParaRPr>
          </a:p>
        </p:txBody>
      </p:sp>
      <p:sp>
        <p:nvSpPr>
          <p:cNvPr id="12" name="Slide Number Placeholder 10"/>
          <p:cNvSpPr>
            <a14:cpLocks xmlns:a14="http://schemas.microsoft.com/office/drawing/2010/main" noGrp="1"/>
          </p:cNvSpPr>
          <p:nvPr>
            <p:ph type="sldNum" sz="quarter" idx="12"/>
          </p:nvPr>
        </p:nvSpPr>
        <p:spPr>
          <a:xfrm>
            <a:off x="8610600" y="6356350"/>
            <a:ext cx="2743200" cy="365125"/>
          </a:xfrm>
        </p:spPr>
        <p:txBody>
          <a:bodyPr/>
          <a:lstStyle/>
          <a:p>
            <a:fld id="{F94E8EDE-BB5F-BD43-9F5C-6F70436B1750}" type="slidenum">
              <a:rPr lang="en-US" b="1" smtClean="0">
                <a:latin typeface="Helvetica Neue Condensed Black" pitchFamily="2" charset="0"/>
                <a:ea typeface="Helvetica Neue Condensed Black" pitchFamily="2" charset="0"/>
                <a:cs typeface="Helvetica Neue Condensed Black" pitchFamily="2" charset="0"/>
              </a:rPr>
            </a:fld>
            <a:endParaRPr lang="en-US" b="1">
              <a:latin typeface="Helvetica Neue Condensed Black" pitchFamily="2" charset="0"/>
              <a:ea typeface="Helvetica Neue Condensed Black" pitchFamily="2" charset="0"/>
              <a:cs typeface="Helvetica Neue Condensed Black" pitchFamily="2" charset="0"/>
            </a:endParaRPr>
          </a:p>
        </p:txBody>
      </p:sp>
      <p:sp>
        <p:nvSpPr>
          <p:cNvPr id="6" name="Rectangle 5"/>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4"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15" name="Picture 14" descr="A black background with white text&#10;&#10;Description automatically generated"/>
          <p:cNvPicPr>
            <a:picLocks noChangeAspect="1"/>
          </p:cNvPicPr>
          <p:nvPr/>
        </p:nvPicPr>
        <p:blipFill>
          <a:blip r:embed="rId12"/>
          <a:stretch>
            <a:fillRect/>
          </a:stretch>
        </p:blipFill>
        <p:spPr>
          <a:xfrm>
            <a:off x="9245693" y="984232"/>
            <a:ext cx="2623107" cy="8535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normAutofit/>
          </a:bodyPr>
          <a:lstStyle/>
          <a:p>
            <a:r>
              <a:rPr lang="en-US" dirty="0"/>
              <a:t>China Jinping underground Laboratory</a:t>
            </a:r>
            <a:endParaRPr lang="en-US" dirty="0"/>
          </a:p>
        </p:txBody>
      </p:sp>
      <p:sp>
        <p:nvSpPr>
          <p:cNvPr id="3" name="内容占位符 2"/>
          <p:cNvSpPr>
            <a14:cpLocks xmlns:a14="http://schemas.microsoft.com/office/drawing/2010/main" noGrp="1"/>
          </p:cNvSpPr>
          <p:nvPr>
            <p:ph idx="1"/>
          </p:nvPr>
        </p:nvSpPr>
        <p:spPr/>
        <p:txBody>
          <a:bodyPr/>
          <a:lstStyle/>
          <a:p>
            <a:endParaRPr lang="en-US"/>
          </a:p>
        </p:txBody>
      </p:sp>
      <p:sp>
        <p:nvSpPr>
          <p:cNvPr id="4" name="灯片编号占位符 3"/>
          <p:cNvSpPr>
            <a14:cpLocks xmlns:a14="http://schemas.microsoft.com/office/drawing/2010/main" noGrp="1"/>
          </p:cNvSpPr>
          <p:nvPr>
            <p:ph type="sldNum" sz="quarter" idx="12"/>
          </p:nvPr>
        </p:nvSpPr>
        <p:spPr/>
        <p:txBody>
          <a:bodyPr/>
          <a:lstStyle/>
          <a:p>
            <a:fld id="{2286FB71-4B05-43D7-9038-94F1707EF96E}" type="slidenum">
              <a:rPr lang="en-US" smtClean="0"/>
            </a:fld>
            <a:endParaRPr lang="en-US"/>
          </a:p>
        </p:txBody>
      </p:sp>
      <p:pic>
        <p:nvPicPr>
          <p:cNvPr id="5" name="Picture 5"/>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5646187" y="1335402"/>
            <a:ext cx="4602713" cy="2494454"/>
          </a:xfrm>
          <a:prstGeom prst="rect">
            <a:avLst/>
          </a:prstGeom>
        </p:spPr>
      </p:pic>
      <p:pic>
        <p:nvPicPr>
          <p:cNvPr id="6" name="图片 5"/>
          <p:cNvPicPr>
            <a:picLocks noChangeAspect="1"/>
          </p:cNvPicPr>
          <p:nvPr/>
        </p:nvPicPr>
        <p:blipFill rotWithShape="1">
          <a:blip r:embed="rId2" cstate="screen">
            <a:extLst>
              <a:ext uri="{28A0092B-C50C-407E-A947-70E740481C1C}">
                <a14:useLocalDpi xmlns:a14="http://schemas.microsoft.com/office/drawing/2010/main" val="0"/>
              </a:ext>
            </a:extLst>
          </a:blip>
          <a:srcRect/>
          <a:stretch>
            <a:fillRect/>
          </a:stretch>
        </p:blipFill>
        <p:spPr>
          <a:xfrm>
            <a:off x="5646187" y="4079880"/>
            <a:ext cx="4602714" cy="2730478"/>
          </a:xfrm>
          <a:prstGeom prst="rect">
            <a:avLst/>
          </a:prstGeom>
        </p:spPr>
      </p:pic>
      <p:pic>
        <p:nvPicPr>
          <p:cNvPr id="7" name="图片 8"/>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a:off x="1472100" y="1274625"/>
            <a:ext cx="3079177" cy="2586996"/>
          </a:xfrm>
          <a:prstGeom prst="rect">
            <a:avLst/>
          </a:prstGeom>
        </p:spPr>
      </p:pic>
      <p:pic>
        <p:nvPicPr>
          <p:cNvPr id="8"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bwMode="auto">
          <a:xfrm>
            <a:off x="1447150" y="4014016"/>
            <a:ext cx="3098801" cy="27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形标注 7"/>
          <p:cNvSpPr/>
          <p:nvPr/>
        </p:nvSpPr>
        <p:spPr>
          <a:xfrm>
            <a:off x="2791400" y="2849020"/>
            <a:ext cx="715296" cy="656303"/>
          </a:xfrm>
          <a:prstGeom prst="wedgeEllipseCallout">
            <a:avLst>
              <a:gd name="adj1" fmla="val -214"/>
              <a:gd name="adj2" fmla="val 2974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形标注 17"/>
          <p:cNvSpPr/>
          <p:nvPr/>
        </p:nvSpPr>
        <p:spPr>
          <a:xfrm>
            <a:off x="2797609" y="5290574"/>
            <a:ext cx="715296" cy="656303"/>
          </a:xfrm>
          <a:prstGeom prst="wedgeEllipseCallout">
            <a:avLst>
              <a:gd name="adj1" fmla="val 498676"/>
              <a:gd name="adj2" fmla="val 97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形标注 18"/>
          <p:cNvSpPr/>
          <p:nvPr/>
        </p:nvSpPr>
        <p:spPr>
          <a:xfrm>
            <a:off x="6715163" y="5268176"/>
            <a:ext cx="715296" cy="656303"/>
          </a:xfrm>
          <a:prstGeom prst="wedgeEllipseCallout">
            <a:avLst>
              <a:gd name="adj1" fmla="val 3829"/>
              <a:gd name="adj2" fmla="val -36377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 descr="page16image1235296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60253" y="1300292"/>
            <a:ext cx="8871493" cy="56067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en-US" altLang="zh-CN" dirty="0"/>
              <a:t>2016.3</a:t>
            </a:r>
            <a:endParaRPr lang="zh-CN" altLang="en-US" dirty="0"/>
          </a:p>
        </p:txBody>
      </p:sp>
      <p:sp>
        <p:nvSpPr>
          <p:cNvPr id="3" name="内容占位符 2"/>
          <p:cNvSpPr>
            <a14:cpLocks xmlns:a14="http://schemas.microsoft.com/office/drawing/2010/main" noGrp="1"/>
          </p:cNvSpPr>
          <p:nvPr>
            <p:ph idx="1"/>
          </p:nvPr>
        </p:nvSpPr>
        <p:spPr/>
        <p:txBody>
          <a:bodyPr/>
          <a:lstStyle/>
          <a:p>
            <a:endParaRPr lang="zh-CN" altLang="en-US" dirty="0"/>
          </a:p>
        </p:txBody>
      </p:sp>
      <p:sp>
        <p:nvSpPr>
          <p:cNvPr id="4" name="灯片编号占位符 3"/>
          <p:cNvSpPr>
            <a14:cpLocks xmlns:a14="http://schemas.microsoft.com/office/drawing/2010/main" noGrp="1"/>
          </p:cNvSpPr>
          <p:nvPr>
            <p:ph type="sldNum" sz="quarter" idx="12"/>
          </p:nvPr>
        </p:nvSpPr>
        <p:spPr/>
        <p:txBody>
          <a:bodyPr/>
          <a:lstStyle/>
          <a:p>
            <a:fld id="{2286FB71-4B05-43D7-9038-94F1707EF96E}" type="slidenum">
              <a:rPr lang="en-US" smtClean="0"/>
            </a:fld>
            <a:endParaRPr lang="en-US"/>
          </a:p>
        </p:txBody>
      </p:sp>
      <p:pic>
        <p:nvPicPr>
          <p:cNvPr id="7" name="Picture 5"/>
          <p:cNvPicPr>
            <a:picLocks noChangeAspect="1"/>
          </p:cNvPicPr>
          <p:nvPr/>
        </p:nvPicPr>
        <p:blipFill rotWithShape="1">
          <a:blip r:embed="rId1" cstate="screen">
            <a:extLst>
              <a:ext uri="{28A0092B-C50C-407E-A947-70E740481C1C}">
                <a14:useLocalDpi xmlns:a14="http://schemas.microsoft.com/office/drawing/2010/main" val="0"/>
              </a:ext>
            </a:extLst>
          </a:blip>
          <a:srcRect/>
          <a:stretch>
            <a:fillRect/>
          </a:stretch>
        </p:blipFill>
        <p:spPr>
          <a:xfrm>
            <a:off x="411060" y="1414235"/>
            <a:ext cx="11404833" cy="54278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endParaRPr lang="en-US"/>
          </a:p>
        </p:txBody>
      </p:sp>
      <p:sp>
        <p:nvSpPr>
          <p:cNvPr id="3" name="内容占位符 2"/>
          <p:cNvSpPr>
            <a14:cpLocks xmlns:a14="http://schemas.microsoft.com/office/drawing/2010/main" noGrp="1"/>
          </p:cNvSpPr>
          <p:nvPr>
            <p:ph idx="1"/>
          </p:nvPr>
        </p:nvSpPr>
        <p:spPr/>
        <p:txBody>
          <a:bodyPr/>
          <a:lstStyle/>
          <a:p>
            <a:endParaRPr lang="en-US"/>
          </a:p>
        </p:txBody>
      </p:sp>
      <p:sp>
        <p:nvSpPr>
          <p:cNvPr id="4" name="灯片编号占位符 3"/>
          <p:cNvSpPr>
            <a14:cpLocks xmlns:a14="http://schemas.microsoft.com/office/drawing/2010/main" noGrp="1"/>
          </p:cNvSpPr>
          <p:nvPr>
            <p:ph type="sldNum" sz="quarter" idx="12"/>
          </p:nvPr>
        </p:nvSpPr>
        <p:spPr/>
        <p:txBody>
          <a:bodyPr/>
          <a:lstStyle/>
          <a:p>
            <a:fld id="{2286FB71-4B05-43D7-9038-94F1707EF96E}" type="slidenum">
              <a:rPr lang="en-US" smtClean="0"/>
            </a:fld>
            <a:endParaRPr lang="en-US"/>
          </a:p>
        </p:txBody>
      </p:sp>
      <p:pic>
        <p:nvPicPr>
          <p:cNvPr id="5" name="Picture 2" descr="page7image223196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2121" y="0"/>
            <a:ext cx="1303624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endParaRPr lang="zh-CN" altLang="en-US"/>
          </a:p>
        </p:txBody>
      </p:sp>
      <p:sp>
        <p:nvSpPr>
          <p:cNvPr id="3" name="内容占位符 2"/>
          <p:cNvSpPr>
            <a14:cpLocks xmlns:a14="http://schemas.microsoft.com/office/drawing/2010/main" noGrp="1"/>
          </p:cNvSpPr>
          <p:nvPr>
            <p:ph idx="1"/>
          </p:nvPr>
        </p:nvSpPr>
        <p:spPr/>
        <p:txBody>
          <a:bodyPr/>
          <a:lstStyle/>
          <a:p>
            <a:endParaRPr lang="zh-CN" altLang="en-US" dirty="0"/>
          </a:p>
        </p:txBody>
      </p:sp>
      <p:sp>
        <p:nvSpPr>
          <p:cNvPr id="4" name="灯片编号占位符 3"/>
          <p:cNvSpPr>
            <a14:cpLocks xmlns:a14="http://schemas.microsoft.com/office/drawing/2010/main" noGrp="1"/>
          </p:cNvSpPr>
          <p:nvPr>
            <p:ph type="sldNum" sz="quarter" idx="12"/>
          </p:nvPr>
        </p:nvSpPr>
        <p:spPr/>
        <p:txBody>
          <a:bodyPr/>
          <a:lstStyle/>
          <a:p>
            <a:fld id="{2286FB71-4B05-43D7-9038-94F1707EF96E}" type="slidenum">
              <a:rPr lang="en-US" smtClean="0"/>
            </a:fld>
            <a:endParaRPr lang="en-US"/>
          </a:p>
        </p:txBody>
      </p:sp>
      <p:pic>
        <p:nvPicPr>
          <p:cNvPr id="5" name="图片 4"/>
          <p:cNvPicPr>
            <a:picLocks noChangeAspect="1"/>
          </p:cNvPicPr>
          <p:nvPr/>
        </p:nvPicPr>
        <p:blipFill>
          <a:blip r:embed="rId1"/>
          <a:stretch>
            <a:fillRect/>
          </a:stretch>
        </p:blipFill>
        <p:spPr>
          <a:xfrm>
            <a:off x="6095999" y="1984753"/>
            <a:ext cx="5982424" cy="4530439"/>
          </a:xfrm>
          <a:prstGeom prst="rect">
            <a:avLst/>
          </a:prstGeom>
        </p:spPr>
      </p:pic>
      <p:pic>
        <p:nvPicPr>
          <p:cNvPr id="6" name="图片 5"/>
          <p:cNvPicPr>
            <a:picLocks noChangeAspect="1"/>
          </p:cNvPicPr>
          <p:nvPr/>
        </p:nvPicPr>
        <p:blipFill>
          <a:blip r:embed="rId2"/>
          <a:stretch>
            <a:fillRect/>
          </a:stretch>
        </p:blipFill>
        <p:spPr>
          <a:xfrm>
            <a:off x="180084" y="1977986"/>
            <a:ext cx="6044020" cy="4534786"/>
          </a:xfrm>
          <a:prstGeom prst="rect">
            <a:avLst/>
          </a:prstGeom>
        </p:spPr>
      </p:pic>
      <p:sp>
        <p:nvSpPr>
          <p:cNvPr id="7" name="文本占位符 18"/>
          <p:cNvSpPr txBox="1"/>
          <p:nvPr/>
        </p:nvSpPr>
        <p:spPr>
          <a:xfrm>
            <a:off x="1077711" y="1429724"/>
            <a:ext cx="10399554" cy="4286377"/>
          </a:xfrm>
          <a:prstGeom prst="rect">
            <a:avLst/>
          </a:prstGeom>
        </p:spPr>
        <p:txBody>
          <a:bodyPr/>
          <a:lstStyle>
            <a:lvl1pPr marL="241935" indent="-241935" algn="l" defTabSz="967740" rtl="0" eaLnBrk="1" latinLnBrk="0" hangingPunct="1">
              <a:lnSpc>
                <a:spcPct val="90000"/>
              </a:lnSpc>
              <a:spcBef>
                <a:spcPts val="1060"/>
              </a:spcBef>
              <a:buFontTx/>
              <a:buBlip>
                <a:blip r:embed="rId3"/>
              </a:buBlip>
              <a:defRPr sz="2965" b="0" kern="1200">
                <a:solidFill>
                  <a:schemeClr val="tx2">
                    <a:lumMod val="75000"/>
                    <a:lumOff val="25000"/>
                  </a:schemeClr>
                </a:solidFill>
                <a:latin typeface="+mn-lt"/>
                <a:ea typeface="+mn-ea"/>
                <a:cs typeface="+mn-cs"/>
              </a:defRPr>
            </a:lvl1pPr>
            <a:lvl2pPr marL="725805" indent="-241935" algn="l" defTabSz="967740" rtl="0" eaLnBrk="1" latinLnBrk="0" hangingPunct="1">
              <a:lnSpc>
                <a:spcPct val="90000"/>
              </a:lnSpc>
              <a:spcBef>
                <a:spcPts val="530"/>
              </a:spcBef>
              <a:buFont typeface="Arial" charset="0"/>
              <a:buChar char="•"/>
              <a:defRPr sz="2540" b="0" kern="1200">
                <a:solidFill>
                  <a:schemeClr val="tx2">
                    <a:lumMod val="75000"/>
                    <a:lumOff val="25000"/>
                  </a:schemeClr>
                </a:solidFill>
                <a:latin typeface="+mn-lt"/>
                <a:ea typeface="+mn-ea"/>
                <a:cs typeface="+mn-cs"/>
              </a:defRPr>
            </a:lvl2pPr>
            <a:lvl3pPr marL="1209675" indent="-241935" algn="l" defTabSz="967740" rtl="0" eaLnBrk="1" latinLnBrk="0" hangingPunct="1">
              <a:lnSpc>
                <a:spcPct val="90000"/>
              </a:lnSpc>
              <a:spcBef>
                <a:spcPts val="530"/>
              </a:spcBef>
              <a:buFont typeface="Arial" charset="0"/>
              <a:buChar char="•"/>
              <a:defRPr sz="2115" b="0" kern="1200">
                <a:solidFill>
                  <a:schemeClr val="tx2">
                    <a:lumMod val="75000"/>
                    <a:lumOff val="25000"/>
                  </a:schemeClr>
                </a:solidFill>
                <a:latin typeface="+mn-lt"/>
                <a:ea typeface="+mn-ea"/>
                <a:cs typeface="+mn-cs"/>
              </a:defRPr>
            </a:lvl3pPr>
            <a:lvl4pPr marL="1693545" indent="-241935" algn="l" defTabSz="967740" rtl="0" eaLnBrk="1" latinLnBrk="0" hangingPunct="1">
              <a:lnSpc>
                <a:spcPct val="90000"/>
              </a:lnSpc>
              <a:spcBef>
                <a:spcPts val="530"/>
              </a:spcBef>
              <a:buFont typeface="Arial" charset="0"/>
              <a:buChar char="•"/>
              <a:defRPr sz="1905" b="0" kern="1200">
                <a:solidFill>
                  <a:schemeClr val="tx2">
                    <a:lumMod val="75000"/>
                    <a:lumOff val="25000"/>
                  </a:schemeClr>
                </a:solidFill>
                <a:latin typeface="+mn-lt"/>
                <a:ea typeface="+mn-ea"/>
                <a:cs typeface="+mn-cs"/>
              </a:defRPr>
            </a:lvl4pPr>
            <a:lvl5pPr marL="2177415" indent="-241935" algn="l" defTabSz="967740" rtl="0" eaLnBrk="1" latinLnBrk="0" hangingPunct="1">
              <a:lnSpc>
                <a:spcPct val="90000"/>
              </a:lnSpc>
              <a:spcBef>
                <a:spcPts val="530"/>
              </a:spcBef>
              <a:buFont typeface="Arial" charset="0"/>
              <a:buChar char="•"/>
              <a:defRPr sz="1905" b="0" kern="1200">
                <a:solidFill>
                  <a:schemeClr val="tx2">
                    <a:lumMod val="75000"/>
                    <a:lumOff val="25000"/>
                  </a:schemeClr>
                </a:solidFill>
                <a:latin typeface="+mn-lt"/>
                <a:ea typeface="+mn-ea"/>
                <a:cs typeface="+mn-cs"/>
              </a:defRPr>
            </a:lvl5pPr>
            <a:lvl6pPr marL="2661285" indent="-241935" algn="l" defTabSz="967740" rtl="0" eaLnBrk="1" latinLnBrk="0" hangingPunct="1">
              <a:lnSpc>
                <a:spcPct val="90000"/>
              </a:lnSpc>
              <a:spcBef>
                <a:spcPts val="530"/>
              </a:spcBef>
              <a:buFont typeface="Arial" charset="0"/>
              <a:buChar char="•"/>
              <a:defRPr sz="1905" kern="1200">
                <a:solidFill>
                  <a:schemeClr val="tx1"/>
                </a:solidFill>
                <a:latin typeface="+mn-lt"/>
                <a:ea typeface="+mn-ea"/>
                <a:cs typeface="+mn-cs"/>
              </a:defRPr>
            </a:lvl6pPr>
            <a:lvl7pPr marL="3145155" indent="-241935" algn="l" defTabSz="967740" rtl="0" eaLnBrk="1" latinLnBrk="0" hangingPunct="1">
              <a:lnSpc>
                <a:spcPct val="90000"/>
              </a:lnSpc>
              <a:spcBef>
                <a:spcPts val="530"/>
              </a:spcBef>
              <a:buFont typeface="Arial" charset="0"/>
              <a:buChar char="•"/>
              <a:defRPr sz="1905" kern="1200">
                <a:solidFill>
                  <a:schemeClr val="tx1"/>
                </a:solidFill>
                <a:latin typeface="+mn-lt"/>
                <a:ea typeface="+mn-ea"/>
                <a:cs typeface="+mn-cs"/>
              </a:defRPr>
            </a:lvl7pPr>
            <a:lvl8pPr marL="3629025" indent="-241935" algn="l" defTabSz="967740" rtl="0" eaLnBrk="1" latinLnBrk="0" hangingPunct="1">
              <a:lnSpc>
                <a:spcPct val="90000"/>
              </a:lnSpc>
              <a:spcBef>
                <a:spcPts val="530"/>
              </a:spcBef>
              <a:buFont typeface="Arial" charset="0"/>
              <a:buChar char="•"/>
              <a:defRPr sz="1905" kern="1200">
                <a:solidFill>
                  <a:schemeClr val="tx1"/>
                </a:solidFill>
                <a:latin typeface="+mn-lt"/>
                <a:ea typeface="+mn-ea"/>
                <a:cs typeface="+mn-cs"/>
              </a:defRPr>
            </a:lvl8pPr>
            <a:lvl9pPr marL="4112895" indent="-241935" algn="l" defTabSz="967740" rtl="0" eaLnBrk="1" latinLnBrk="0" hangingPunct="1">
              <a:lnSpc>
                <a:spcPct val="90000"/>
              </a:lnSpc>
              <a:spcBef>
                <a:spcPts val="530"/>
              </a:spcBef>
              <a:buFont typeface="Arial" charset="0"/>
              <a:buChar char="•"/>
              <a:defRPr sz="1905" kern="1200">
                <a:solidFill>
                  <a:schemeClr val="tx1"/>
                </a:solidFill>
                <a:latin typeface="+mn-lt"/>
                <a:ea typeface="+mn-ea"/>
                <a:cs typeface="+mn-cs"/>
              </a:defRPr>
            </a:lvl9pPr>
          </a:lstStyle>
          <a:p>
            <a:pPr marL="0" indent="0">
              <a:buFontTx/>
              <a:buNone/>
            </a:pPr>
            <a:r>
              <a:rPr lang="zh-CN" altLang="en-US"/>
              <a:t> </a:t>
            </a:r>
            <a:endParaRPr lang="zh-CN" altLang="en-US" dirty="0"/>
          </a:p>
        </p:txBody>
      </p:sp>
      <p:pic>
        <p:nvPicPr>
          <p:cNvPr id="8" name="内容占位符 38"/>
          <p:cNvPicPr>
            <a:picLocks noChangeAspect="1"/>
          </p:cNvPicPr>
          <p:nvPr/>
        </p:nvPicPr>
        <p:blipFill rotWithShape="1">
          <a:blip r:embed="rId4" cstate="print"/>
          <a:srcRect/>
          <a:stretch>
            <a:fillRect/>
          </a:stretch>
        </p:blipFill>
        <p:spPr>
          <a:xfrm>
            <a:off x="208140" y="1947363"/>
            <a:ext cx="2055900" cy="2655839"/>
          </a:xfrm>
          <a:prstGeom prst="rect">
            <a:avLst/>
          </a:prstGeom>
          <a:ln w="76200">
            <a:solidFill>
              <a:schemeClr val="bg1"/>
            </a:solidFill>
          </a:ln>
        </p:spPr>
      </p:pic>
      <p:sp>
        <p:nvSpPr>
          <p:cNvPr id="9" name="Rectangle 22"/>
          <p:cNvSpPr>
            <a14:cpLocks xmlns:a14="http://schemas.microsoft.com/office/drawing/2010/main" noChangeArrowheads="1"/>
          </p:cNvSpPr>
          <p:nvPr/>
        </p:nvSpPr>
        <p:spPr bwMode="auto">
          <a:xfrm>
            <a:off x="69475" y="1277307"/>
            <a:ext cx="2287602" cy="707886"/>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zh-CN" sz="2000" b="1" dirty="0">
                <a:solidFill>
                  <a:schemeClr val="tx1">
                    <a:lumMod val="95000"/>
                    <a:lumOff val="5000"/>
                  </a:schemeClr>
                </a:solidFill>
                <a:cs typeface="Arial" charset="0"/>
              </a:rPr>
              <a:t>2018.4 water tank construction</a:t>
            </a:r>
            <a:endParaRPr lang="en-US" altLang="zh-CN" sz="2000" b="1" dirty="0">
              <a:solidFill>
                <a:schemeClr val="tx1">
                  <a:lumMod val="95000"/>
                  <a:lumOff val="5000"/>
                </a:schemeClr>
              </a:solidFill>
              <a:cs typeface="Arial" charset="0"/>
            </a:endParaRPr>
          </a:p>
        </p:txBody>
      </p:sp>
      <p:sp>
        <p:nvSpPr>
          <p:cNvPr id="10" name="Rectangle 32"/>
          <p:cNvSpPr>
            <a14:cpLocks xmlns:a14="http://schemas.microsoft.com/office/drawing/2010/main" noChangeArrowheads="1"/>
          </p:cNvSpPr>
          <p:nvPr/>
        </p:nvSpPr>
        <p:spPr bwMode="auto">
          <a:xfrm>
            <a:off x="2401180" y="1270100"/>
            <a:ext cx="32646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altLang="zh-CN" sz="2000" b="1" dirty="0">
                <a:solidFill>
                  <a:schemeClr val="tx1">
                    <a:lumMod val="95000"/>
                    <a:lumOff val="5000"/>
                  </a:schemeClr>
                </a:solidFill>
                <a:cs typeface="Arial" charset="0"/>
              </a:rPr>
              <a:t>2019.8 PandaX-4T </a:t>
            </a:r>
            <a:r>
              <a:rPr lang="en-US" altLang="zh-CN" sz="2000" b="1" dirty="0" err="1">
                <a:solidFill>
                  <a:schemeClr val="tx1">
                    <a:lumMod val="95000"/>
                    <a:lumOff val="5000"/>
                  </a:schemeClr>
                </a:solidFill>
                <a:cs typeface="Arial" charset="0"/>
              </a:rPr>
              <a:t>instllation</a:t>
            </a:r>
            <a:endParaRPr lang="en-US" altLang="zh-CN" sz="2000" b="1" dirty="0">
              <a:solidFill>
                <a:schemeClr val="tx1">
                  <a:lumMod val="95000"/>
                  <a:lumOff val="5000"/>
                </a:schemeClr>
              </a:solidFill>
              <a:cs typeface="Arial" charset="0"/>
            </a:endParaRPr>
          </a:p>
        </p:txBody>
      </p:sp>
      <p:sp>
        <p:nvSpPr>
          <p:cNvPr id="11" name="Rectangle 32"/>
          <p:cNvSpPr>
            <a14:cpLocks xmlns:a14="http://schemas.microsoft.com/office/drawing/2010/main" noChangeArrowheads="1"/>
          </p:cNvSpPr>
          <p:nvPr/>
        </p:nvSpPr>
        <p:spPr bwMode="auto">
          <a:xfrm>
            <a:off x="9035003" y="1277307"/>
            <a:ext cx="30434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000" b="1" dirty="0">
                <a:solidFill>
                  <a:schemeClr val="tx1">
                    <a:lumMod val="95000"/>
                    <a:lumOff val="5000"/>
                  </a:schemeClr>
                </a:solidFill>
                <a:cs typeface="Arial" charset="0"/>
              </a:rPr>
              <a:t>2020/6-2020/11 integration tests</a:t>
            </a:r>
            <a:endParaRPr lang="en-US" altLang="zh-CN" sz="2000" b="1" dirty="0">
              <a:solidFill>
                <a:schemeClr val="tx1">
                  <a:lumMod val="95000"/>
                  <a:lumOff val="5000"/>
                </a:schemeClr>
              </a:solidFill>
              <a:cs typeface="Arial" charset="0"/>
            </a:endParaRPr>
          </a:p>
        </p:txBody>
      </p:sp>
      <p:pic>
        <p:nvPicPr>
          <p:cNvPr id="12" name="Picture 8"/>
          <p:cNvPicPr>
            <a:picLocks noChangeAspect="1"/>
          </p:cNvPicPr>
          <p:nvPr/>
        </p:nvPicPr>
        <p:blipFill rotWithShape="1">
          <a:blip r:embed="rId5" cstate="hqprint"/>
          <a:srcRect/>
          <a:stretch>
            <a:fillRect/>
          </a:stretch>
        </p:blipFill>
        <p:spPr>
          <a:xfrm>
            <a:off x="5800209" y="1962363"/>
            <a:ext cx="3104824" cy="2069931"/>
          </a:xfrm>
          <a:prstGeom prst="rect">
            <a:avLst/>
          </a:prstGeom>
          <a:ln w="76200">
            <a:solidFill>
              <a:schemeClr val="bg1"/>
            </a:solidFill>
          </a:ln>
        </p:spPr>
      </p:pic>
      <p:sp>
        <p:nvSpPr>
          <p:cNvPr id="13" name="Rectangle 32"/>
          <p:cNvSpPr>
            <a14:cpLocks xmlns:a14="http://schemas.microsoft.com/office/drawing/2010/main" noChangeArrowheads="1"/>
          </p:cNvSpPr>
          <p:nvPr/>
        </p:nvSpPr>
        <p:spPr bwMode="auto">
          <a:xfrm>
            <a:off x="5800209" y="1270100"/>
            <a:ext cx="31048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000" b="1" dirty="0">
                <a:solidFill>
                  <a:schemeClr val="tx1">
                    <a:lumMod val="95000"/>
                    <a:lumOff val="5000"/>
                  </a:schemeClr>
                </a:solidFill>
                <a:cs typeface="Arial" charset="0"/>
              </a:rPr>
              <a:t>2020.5 liquid xenon filling</a:t>
            </a:r>
            <a:endParaRPr lang="en-US" altLang="zh-CN" sz="2000" b="1" dirty="0">
              <a:solidFill>
                <a:schemeClr val="tx1">
                  <a:lumMod val="95000"/>
                  <a:lumOff val="5000"/>
                </a:schemeClr>
              </a:solidFill>
              <a:cs typeface="Arial" charset="0"/>
            </a:endParaRPr>
          </a:p>
        </p:txBody>
      </p:sp>
      <p:pic>
        <p:nvPicPr>
          <p:cNvPr id="14" name="内容占位符 5"/>
          <p:cNvPicPr>
            <a:picLocks noChangeAspect="1"/>
          </p:cNvPicPr>
          <p:nvPr/>
        </p:nvPicPr>
        <p:blipFill rotWithShape="1">
          <a:blip r:embed="rId6" cstate="hqprint"/>
          <a:srcRect t="-436"/>
          <a:stretch>
            <a:fillRect/>
          </a:stretch>
        </p:blipFill>
        <p:spPr bwMode="auto">
          <a:xfrm>
            <a:off x="208140" y="4424906"/>
            <a:ext cx="2055900" cy="2144221"/>
          </a:xfrm>
          <a:prstGeom prst="rect">
            <a:avLst/>
          </a:prstGeom>
          <a:noFill/>
          <a:ln w="76200">
            <a:solidFill>
              <a:schemeClr val="bg1"/>
            </a:solidFill>
            <a:miter lim="800000"/>
            <a:headEnd/>
            <a:tailEnd/>
          </a:ln>
          <a:effectLst>
            <a:softEdge rad="0"/>
          </a:effectLst>
        </p:spPr>
      </p:pic>
      <p:pic>
        <p:nvPicPr>
          <p:cNvPr id="15" name="Picture 18" descr="C:\Users\ADMINI~1\AppData\Local\Temp\WeChat Files\529908b49c8989c0227d2ea30531b6c.jpg"/>
          <p:cNvPicPr>
            <a:picLocks noChangeAspect="1"/>
          </p:cNvPicPr>
          <p:nvPr/>
        </p:nvPicPr>
        <p:blipFill rotWithShape="1">
          <a:blip r:embed="rId7" cstate="hqprint"/>
          <a:srcRect t="-555"/>
          <a:stretch>
            <a:fillRect/>
          </a:stretch>
        </p:blipFill>
        <p:spPr bwMode="auto">
          <a:xfrm>
            <a:off x="9035003" y="3828567"/>
            <a:ext cx="3043420" cy="2740560"/>
          </a:xfrm>
          <a:prstGeom prst="rect">
            <a:avLst/>
          </a:prstGeom>
          <a:noFill/>
          <a:ln w="76200">
            <a:solidFill>
              <a:schemeClr val="bg1"/>
            </a:solidFill>
          </a:ln>
        </p:spPr>
      </p:pic>
      <p:pic>
        <p:nvPicPr>
          <p:cNvPr id="16" name="Picture 21"/>
          <p:cNvPicPr>
            <a:picLocks noChangeAspect="1"/>
          </p:cNvPicPr>
          <p:nvPr/>
        </p:nvPicPr>
        <p:blipFill rotWithShape="1">
          <a:blip r:embed="rId8" cstate="hqprint"/>
          <a:srcRect/>
          <a:stretch>
            <a:fillRect/>
          </a:stretch>
        </p:blipFill>
        <p:spPr>
          <a:xfrm>
            <a:off x="5787994" y="4086568"/>
            <a:ext cx="3103199" cy="2482559"/>
          </a:xfrm>
          <a:prstGeom prst="rect">
            <a:avLst/>
          </a:prstGeom>
          <a:ln w="76200">
            <a:solidFill>
              <a:schemeClr val="bg1"/>
            </a:solidFill>
          </a:ln>
        </p:spPr>
      </p:pic>
      <p:pic>
        <p:nvPicPr>
          <p:cNvPr id="17" name="Picture 25"/>
          <p:cNvPicPr>
            <a:picLocks noChangeAspect="1"/>
          </p:cNvPicPr>
          <p:nvPr/>
        </p:nvPicPr>
        <p:blipFill rotWithShape="1">
          <a:blip r:embed="rId9" cstate="hqprint"/>
          <a:srcRect/>
          <a:stretch>
            <a:fillRect/>
          </a:stretch>
        </p:blipFill>
        <p:spPr>
          <a:xfrm>
            <a:off x="2401180" y="4965461"/>
            <a:ext cx="3256844" cy="1603666"/>
          </a:xfrm>
          <a:prstGeom prst="rect">
            <a:avLst/>
          </a:prstGeom>
          <a:ln w="76200">
            <a:solidFill>
              <a:schemeClr val="bg1"/>
            </a:solidFill>
          </a:ln>
        </p:spPr>
      </p:pic>
      <p:pic>
        <p:nvPicPr>
          <p:cNvPr id="18" name="Picture 26"/>
          <p:cNvPicPr>
            <a:picLocks noChangeAspect="1"/>
          </p:cNvPicPr>
          <p:nvPr/>
        </p:nvPicPr>
        <p:blipFill rotWithShape="1">
          <a:blip r:embed="rId10" cstate="hqprint"/>
          <a:srcRect/>
          <a:stretch>
            <a:fillRect/>
          </a:stretch>
        </p:blipFill>
        <p:spPr>
          <a:xfrm>
            <a:off x="2401180" y="1967652"/>
            <a:ext cx="3264656" cy="1612873"/>
          </a:xfrm>
          <a:prstGeom prst="rect">
            <a:avLst/>
          </a:prstGeom>
          <a:ln w="76200">
            <a:solidFill>
              <a:schemeClr val="bg1"/>
            </a:solidFill>
          </a:ln>
        </p:spPr>
      </p:pic>
      <p:pic>
        <p:nvPicPr>
          <p:cNvPr id="19" name="Picture 24"/>
          <p:cNvPicPr>
            <a:picLocks noChangeAspect="1"/>
          </p:cNvPicPr>
          <p:nvPr/>
        </p:nvPicPr>
        <p:blipFill rotWithShape="1">
          <a:blip r:embed="rId11" cstate="hqprint"/>
          <a:srcRect/>
          <a:stretch>
            <a:fillRect/>
          </a:stretch>
        </p:blipFill>
        <p:spPr>
          <a:xfrm>
            <a:off x="2401180" y="3524678"/>
            <a:ext cx="3264656" cy="1496631"/>
          </a:xfrm>
          <a:prstGeom prst="rect">
            <a:avLst/>
          </a:prstGeom>
          <a:ln w="76200">
            <a:solidFill>
              <a:schemeClr val="bg1"/>
            </a:solidFill>
          </a:ln>
        </p:spPr>
      </p:pic>
      <p:pic>
        <p:nvPicPr>
          <p:cNvPr id="20" name="图片 19"/>
          <p:cNvPicPr>
            <a:picLocks noChangeAspect="1"/>
          </p:cNvPicPr>
          <p:nvPr/>
        </p:nvPicPr>
        <p:blipFill>
          <a:blip r:embed="rId12" cstate="print"/>
          <a:stretch>
            <a:fillRect/>
          </a:stretch>
        </p:blipFill>
        <p:spPr>
          <a:xfrm>
            <a:off x="9043426" y="1977986"/>
            <a:ext cx="3034997" cy="1707082"/>
          </a:xfrm>
          <a:prstGeom prst="rect">
            <a:avLst/>
          </a:prstGeom>
          <a:ln w="76200">
            <a:solidFill>
              <a:schemeClr val="bg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Dual-Phase Xenon Time Projection Chamber</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a:xfrm>
            <a:off x="838200" y="6415045"/>
            <a:ext cx="2743200" cy="365125"/>
          </a:xfrm>
        </p:spPr>
        <p:txBody>
          <a:body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1" name="Slide Number Placeholder 10"/>
          <p:cNvSpPr>
            <a14:cpLocks xmlns:a14="http://schemas.microsoft.com/office/drawing/2010/main" noGrp="1"/>
          </p:cNvSpPr>
          <p:nvPr>
            <p:ph type="sldNum" sz="quarter" idx="12"/>
          </p:nvPr>
        </p:nvSpPr>
        <p:spPr>
          <a:xfrm>
            <a:off x="8610600" y="6415045"/>
            <a:ext cx="2743200" cy="365125"/>
          </a:xfrm>
        </p:spPr>
        <p:txBody>
          <a:body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33" name="Rectangle 132"/>
          <p:cNvSpPr/>
          <p:nvPr/>
        </p:nvSpPr>
        <p:spPr>
          <a:xfrm>
            <a:off x="508000" y="2131734"/>
            <a:ext cx="3530600" cy="3492500"/>
          </a:xfrm>
          <a:prstGeom prst="rect">
            <a:avLst/>
          </a:prstGeom>
          <a:solidFill>
            <a:srgbClr val="03528B"/>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08000" y="1471334"/>
            <a:ext cx="3530600" cy="660400"/>
          </a:xfrm>
          <a:prstGeom prst="rect">
            <a:avLst/>
          </a:prstGeom>
          <a:solidFill>
            <a:srgbClr val="4FFFB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586577" y="1233639"/>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107724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156791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205858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254925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3039927"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3530600" y="123758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586577" y="5441329"/>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43"/>
          <p:cNvSpPr/>
          <p:nvPr/>
        </p:nvSpPr>
        <p:spPr>
          <a:xfrm>
            <a:off x="107724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44"/>
          <p:cNvSpPr/>
          <p:nvPr/>
        </p:nvSpPr>
        <p:spPr>
          <a:xfrm>
            <a:off x="156791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a:off x="205858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a:off x="254925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3039927"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3530600" y="5445276"/>
            <a:ext cx="431800" cy="431800"/>
          </a:xfrm>
          <a:prstGeom prst="roundRect">
            <a:avLst/>
          </a:prstGeom>
          <a:solidFill>
            <a:srgbClr val="FF7E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p:cNvSpPr txBox="1"/>
          <p:nvPr/>
        </p:nvSpPr>
        <p:spPr>
          <a:xfrm>
            <a:off x="464074" y="1778002"/>
            <a:ext cx="829073" cy="369332"/>
          </a:xfrm>
          <a:prstGeom prst="rect">
            <a:avLst/>
          </a:prstGeom>
          <a:noFill/>
        </p:spPr>
        <p:txBody>
          <a:bodyPr wrap="none" rtlCol="0">
            <a:spAutoFit/>
          </a:bodyPr>
          <a:lstStyle/>
          <a:p>
            <a:r>
              <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rPr>
              <a:t>Gas Xe</a:t>
            </a:r>
            <a:endPar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sp>
        <p:nvSpPr>
          <p:cNvPr id="151" name="TextBox 150"/>
          <p:cNvSpPr txBox="1"/>
          <p:nvPr/>
        </p:nvSpPr>
        <p:spPr>
          <a:xfrm>
            <a:off x="464074" y="2159709"/>
            <a:ext cx="1064715" cy="369332"/>
          </a:xfrm>
          <a:prstGeom prst="rect">
            <a:avLst/>
          </a:prstGeom>
          <a:noFill/>
        </p:spPr>
        <p:txBody>
          <a:bodyPr wrap="none" rtlCol="0">
            <a:spAutoFit/>
          </a:bodyPr>
          <a:lstStyle/>
          <a:p>
            <a:r>
              <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rPr>
              <a:t>Liquid Xe</a:t>
            </a:r>
            <a:endPar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sp>
        <p:nvSpPr>
          <p:cNvPr id="152" name="TextBox 151"/>
          <p:cNvSpPr txBox="1"/>
          <p:nvPr/>
        </p:nvSpPr>
        <p:spPr>
          <a:xfrm>
            <a:off x="2916296" y="4941455"/>
            <a:ext cx="1151277" cy="369332"/>
          </a:xfrm>
          <a:prstGeom prst="rect">
            <a:avLst/>
          </a:prstGeom>
          <a:noFill/>
        </p:spPr>
        <p:txBody>
          <a:bodyPr wrap="none" rtlCol="0">
            <a:spAutoFit/>
          </a:bodyPr>
          <a:lstStyle/>
          <a:p>
            <a:r>
              <a:rPr lang="en-US" b="1">
                <a:solidFill>
                  <a:srgbClr val="FF7E00"/>
                </a:solidFill>
                <a:latin typeface="Helvetica Neue Condensed Black" pitchFamily="2" charset="0"/>
                <a:ea typeface="Helvetica Neue Condensed Black" pitchFamily="2" charset="0"/>
                <a:cs typeface="Helvetica Neue Condensed Black" pitchFamily="2" charset="0"/>
              </a:rPr>
              <a:t>PMT array</a:t>
            </a:r>
            <a:endParaRPr lang="en-US" b="1">
              <a:solidFill>
                <a:srgbClr val="FF7E00"/>
              </a:solidFill>
              <a:latin typeface="Helvetica Neue Condensed Black" pitchFamily="2" charset="0"/>
              <a:ea typeface="Helvetica Neue Condensed Black" pitchFamily="2" charset="0"/>
              <a:cs typeface="Helvetica Neue Condensed Black" pitchFamily="2" charset="0"/>
            </a:endParaRPr>
          </a:p>
        </p:txBody>
      </p:sp>
      <p:cxnSp>
        <p:nvCxnSpPr>
          <p:cNvPr id="154" name="Straight Arrow Connector 153"/>
          <p:cNvCxnSpPr/>
          <p:nvPr/>
        </p:nvCxnSpPr>
        <p:spPr>
          <a:xfrm>
            <a:off x="3842764" y="1739677"/>
            <a:ext cx="0" cy="369332"/>
          </a:xfrm>
          <a:prstGeom prst="straightConnector1">
            <a:avLst/>
          </a:prstGeom>
          <a:ln w="412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3440569" y="1684572"/>
            <a:ext cx="380232" cy="369332"/>
          </a:xfrm>
          <a:prstGeom prst="rect">
            <a:avLst/>
          </a:prstGeom>
          <a:noFill/>
        </p:spPr>
        <p:txBody>
          <a:bodyPr wrap="none" rtlCol="0">
            <a:spAutoFit/>
          </a:bodyPr>
          <a:lstStyle/>
          <a:p>
            <a:r>
              <a:rPr lang="en-US" b="1" i="1">
                <a:solidFill>
                  <a:schemeClr val="bg1">
                    <a:lumMod val="50000"/>
                  </a:schemeClr>
                </a:solidFill>
                <a:latin typeface="Helvetica Neue Condensed Black" pitchFamily="2" charset="0"/>
                <a:ea typeface="Helvetica Neue Condensed Black" pitchFamily="2" charset="0"/>
                <a:cs typeface="Helvetica Neue Condensed Black" pitchFamily="2" charset="0"/>
              </a:rPr>
              <a:t>E</a:t>
            </a:r>
            <a:r>
              <a:rPr lang="en-US" b="1" i="1" baseline="-25000">
                <a:solidFill>
                  <a:schemeClr val="bg1">
                    <a:lumMod val="50000"/>
                  </a:schemeClr>
                </a:solidFill>
                <a:latin typeface="Helvetica Neue Condensed Black" pitchFamily="2" charset="0"/>
                <a:ea typeface="Helvetica Neue Condensed Black" pitchFamily="2" charset="0"/>
                <a:cs typeface="Helvetica Neue Condensed Black" pitchFamily="2" charset="0"/>
              </a:rPr>
              <a:t>g</a:t>
            </a:r>
            <a:endParaRPr lang="en-US" b="1" i="1" baseline="-25000">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cxnSp>
        <p:nvCxnSpPr>
          <p:cNvPr id="156" name="Straight Arrow Connector 155"/>
          <p:cNvCxnSpPr/>
          <p:nvPr/>
        </p:nvCxnSpPr>
        <p:spPr>
          <a:xfrm>
            <a:off x="3842764" y="3302000"/>
            <a:ext cx="0" cy="139700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3440569" y="3700182"/>
            <a:ext cx="380232" cy="369332"/>
          </a:xfrm>
          <a:prstGeom prst="rect">
            <a:avLst/>
          </a:prstGeom>
          <a:noFill/>
        </p:spPr>
        <p:txBody>
          <a:bodyPr wrap="none" rtlCol="0">
            <a:spAutoFit/>
          </a:bodyPr>
          <a:lstStyle/>
          <a:p>
            <a:r>
              <a:rPr lang="en-US" b="1" i="1">
                <a:solidFill>
                  <a:schemeClr val="bg1">
                    <a:lumMod val="50000"/>
                  </a:schemeClr>
                </a:solidFill>
                <a:latin typeface="Helvetica Neue Condensed Black" pitchFamily="2" charset="0"/>
                <a:ea typeface="Helvetica Neue Condensed Black" pitchFamily="2" charset="0"/>
                <a:cs typeface="Helvetica Neue Condensed Black" pitchFamily="2" charset="0"/>
              </a:rPr>
              <a:t>E</a:t>
            </a:r>
            <a:r>
              <a:rPr lang="en-US" b="1" i="1" baseline="-25000">
                <a:solidFill>
                  <a:schemeClr val="bg1">
                    <a:lumMod val="50000"/>
                  </a:schemeClr>
                </a:solidFill>
                <a:latin typeface="Helvetica Neue Condensed Black" pitchFamily="2" charset="0"/>
                <a:ea typeface="Helvetica Neue Condensed Black" pitchFamily="2" charset="0"/>
                <a:cs typeface="Helvetica Neue Condensed Black" pitchFamily="2" charset="0"/>
              </a:rPr>
              <a:t>d</a:t>
            </a:r>
            <a:endParaRPr lang="en-US" b="1" i="1" baseline="-25000">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cxnSp>
        <p:nvCxnSpPr>
          <p:cNvPr id="160" name="Straight Arrow Connector 159"/>
          <p:cNvCxnSpPr/>
          <p:nvPr/>
        </p:nvCxnSpPr>
        <p:spPr>
          <a:xfrm flipH="1">
            <a:off x="2096092" y="2918307"/>
            <a:ext cx="2188980" cy="1125189"/>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1" name="Explosion 1 160"/>
          <p:cNvSpPr/>
          <p:nvPr/>
        </p:nvSpPr>
        <p:spPr>
          <a:xfrm>
            <a:off x="1909056" y="3933749"/>
            <a:ext cx="201010" cy="235931"/>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p:cNvCxnSpPr/>
          <p:nvPr/>
        </p:nvCxnSpPr>
        <p:spPr>
          <a:xfrm flipH="1" flipV="1">
            <a:off x="256657" y="3485548"/>
            <a:ext cx="1588092" cy="504638"/>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V="1">
            <a:off x="1999717" y="2257394"/>
            <a:ext cx="10615" cy="147600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Explosion 1 173"/>
          <p:cNvSpPr/>
          <p:nvPr/>
        </p:nvSpPr>
        <p:spPr>
          <a:xfrm>
            <a:off x="1712582" y="1596994"/>
            <a:ext cx="612894" cy="719370"/>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4246972" y="2849701"/>
            <a:ext cx="104013" cy="104013"/>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p:cNvSpPr txBox="1"/>
          <p:nvPr/>
        </p:nvSpPr>
        <p:spPr>
          <a:xfrm>
            <a:off x="4131990" y="2972313"/>
            <a:ext cx="492443" cy="369332"/>
          </a:xfrm>
          <a:prstGeom prst="rect">
            <a:avLst/>
          </a:prstGeom>
          <a:noFill/>
        </p:spPr>
        <p:txBody>
          <a:bodyPr wrap="none" rtlCol="0">
            <a:spAutoFit/>
          </a:bodyPr>
          <a:lstStyle/>
          <a:p>
            <a:r>
              <a:rPr lang="en-US" b="1">
                <a:solidFill>
                  <a:srgbClr val="002060"/>
                </a:solidFill>
                <a:latin typeface="Helvetica Neue Condensed Black" pitchFamily="2" charset="0"/>
                <a:ea typeface="Helvetica Neue Condensed Black" pitchFamily="2" charset="0"/>
                <a:cs typeface="Helvetica Neue Condensed Black" pitchFamily="2" charset="0"/>
              </a:rPr>
              <a:t>DM</a:t>
            </a:r>
            <a:endParaRPr lang="en-US" b="1">
              <a:solidFill>
                <a:srgbClr val="002060"/>
              </a:solidFill>
              <a:latin typeface="Helvetica Neue Condensed Black" pitchFamily="2" charset="0"/>
              <a:ea typeface="Helvetica Neue Condensed Black" pitchFamily="2" charset="0"/>
              <a:cs typeface="Helvetica Neue Condensed Black" pitchFamily="2" charset="0"/>
            </a:endParaRPr>
          </a:p>
        </p:txBody>
      </p:sp>
      <p:sp>
        <p:nvSpPr>
          <p:cNvPr id="178" name="TextBox 177"/>
          <p:cNvSpPr txBox="1"/>
          <p:nvPr/>
        </p:nvSpPr>
        <p:spPr>
          <a:xfrm>
            <a:off x="2286043" y="3975464"/>
            <a:ext cx="428322" cy="369332"/>
          </a:xfrm>
          <a:prstGeom prst="rect">
            <a:avLst/>
          </a:prstGeom>
          <a:noFill/>
        </p:spPr>
        <p:txBody>
          <a:bodyPr wrap="none" rtlCol="0">
            <a:spAutoFit/>
          </a:bodyPr>
          <a:lstStyle/>
          <a:p>
            <a:r>
              <a:rPr lang="en-US" b="1">
                <a:solidFill>
                  <a:srgbClr val="FFD900"/>
                </a:solidFill>
                <a:latin typeface="Helvetica Neue Condensed Black" pitchFamily="2" charset="0"/>
                <a:ea typeface="Helvetica Neue Condensed Black" pitchFamily="2" charset="0"/>
                <a:cs typeface="Helvetica Neue Condensed Black" pitchFamily="2" charset="0"/>
              </a:rPr>
              <a:t>S</a:t>
            </a:r>
            <a:r>
              <a:rPr lang="en-US" altLang="zh-CN" b="1">
                <a:solidFill>
                  <a:srgbClr val="FFD900"/>
                </a:solidFill>
                <a:latin typeface="Helvetica Neue Condensed Black" pitchFamily="2" charset="0"/>
                <a:ea typeface="Helvetica Neue Condensed Black" pitchFamily="2" charset="0"/>
                <a:cs typeface="Helvetica Neue Condensed Black" pitchFamily="2" charset="0"/>
              </a:rPr>
              <a:t>1</a:t>
            </a:r>
            <a:endParaRPr lang="en-US" b="1">
              <a:solidFill>
                <a:srgbClr val="FFD900"/>
              </a:solidFill>
              <a:latin typeface="Helvetica Neue Condensed Black" pitchFamily="2" charset="0"/>
              <a:ea typeface="Helvetica Neue Condensed Black" pitchFamily="2" charset="0"/>
              <a:cs typeface="Helvetica Neue Condensed Black" pitchFamily="2" charset="0"/>
            </a:endParaRPr>
          </a:p>
        </p:txBody>
      </p:sp>
      <p:sp>
        <p:nvSpPr>
          <p:cNvPr id="180" name="TextBox 179"/>
          <p:cNvSpPr txBox="1"/>
          <p:nvPr/>
        </p:nvSpPr>
        <p:spPr>
          <a:xfrm>
            <a:off x="2199473" y="2091970"/>
            <a:ext cx="428322" cy="369332"/>
          </a:xfrm>
          <a:prstGeom prst="rect">
            <a:avLst/>
          </a:prstGeom>
          <a:noFill/>
        </p:spPr>
        <p:txBody>
          <a:bodyPr wrap="none" rtlCol="0">
            <a:spAutoFit/>
          </a:bodyPr>
          <a:lstStyle/>
          <a:p>
            <a:r>
              <a:rPr lang="en-US" b="1">
                <a:solidFill>
                  <a:srgbClr val="FFD900"/>
                </a:solidFill>
                <a:latin typeface="Helvetica Neue Condensed Black" pitchFamily="2" charset="0"/>
                <a:ea typeface="Helvetica Neue Condensed Black" pitchFamily="2" charset="0"/>
                <a:cs typeface="Helvetica Neue Condensed Black" pitchFamily="2" charset="0"/>
              </a:rPr>
              <a:t>S</a:t>
            </a:r>
            <a:r>
              <a:rPr lang="en-US" altLang="zh-CN" b="1">
                <a:solidFill>
                  <a:srgbClr val="FFD900"/>
                </a:solidFill>
                <a:latin typeface="Helvetica Neue Condensed Black" pitchFamily="2" charset="0"/>
                <a:ea typeface="Helvetica Neue Condensed Black" pitchFamily="2" charset="0"/>
                <a:cs typeface="Helvetica Neue Condensed Black" pitchFamily="2" charset="0"/>
              </a:rPr>
              <a:t>2</a:t>
            </a:r>
            <a:endParaRPr lang="en-US" b="1">
              <a:solidFill>
                <a:srgbClr val="FFD900"/>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181" name="TextBox 180"/>
              <p:cNvSpPr txBox="1">
                <a14:cpLocks xmlns:a14="http://schemas.microsoft.com/office/drawing/2010/main" noRot="1" noChangeAspect="1" noMove="1" noResize="1" noEditPoints="1" noAdjustHandles="1" noChangeArrowheads="1" noChangeShapeType="1"/>
              </p:cNvSpPr>
              <p:nvPr/>
            </p:nvSpPr>
            <p:spPr>
              <a:xfrm>
                <a:off x="1999717" y="2845222"/>
                <a:ext cx="907556" cy="369332"/>
              </a:xfrm>
              <a:prstGeom prst="rect">
                <a:avLst/>
              </a:prstGeom>
              <a:blipFill rotWithShape="1">
                <a:blip r:embed="rId1"/>
                <a:stretch>
                  <a:fillRect t="-10345" r="-5556" b="-27586"/>
                </a:stretch>
              </a:blipFill>
            </p:spPr>
            <p:txBody>
              <a:bodyPr/>
              <a:lstStyle/>
              <a:p>
                <a:r>
                  <a:rPr lang="en-US">
                    <a:noFill/>
                  </a:rPr>
                  <a:t> </a:t>
                </a:r>
                <a:endParaRPr lang="en-US">
                  <a:noFill/>
                </a:endParaRPr>
              </a:p>
            </p:txBody>
          </p:sp>
        </mc:Choice>
        <mc:Fallback>
          <p:sp>
            <p:nvSpPr>
              <p:cNvPr id="181" name="TextBox 180"/>
              <p:cNvSpPr txBox="1">
                <a14:cpLocks xmlns:a14="http://schemas.microsoft.com/office/drawing/2010/main" noRot="1" noChangeAspect="1" noMove="1" noResize="1" noEditPoints="1" noAdjustHandles="1" noChangeArrowheads="1" noChangeShapeType="1"/>
              </p:cNvSpPr>
              <p:nvPr/>
            </p:nvSpPr>
            <p:spPr>
              <a:xfrm>
                <a:off x="1999717" y="2845222"/>
                <a:ext cx="907556" cy="369332"/>
              </a:xfrm>
              <a:prstGeom prst="rect">
                <a:avLst/>
              </a:prstGeom>
              <a:blipFill rotWithShape="1">
                <a:blip r:embed="rId1"/>
                <a:stretch>
                  <a:fillRect t="-10345" r="-5556" b="-27586"/>
                </a:stretch>
              </a:blipFill>
            </p:spPr>
            <p:txBody>
              <a:bodyPr/>
              <a:lstStyle/>
              <a:p>
                <a:r>
                  <a:rPr lang="en-US">
                    <a:noFill/>
                  </a:rPr>
                  <a:t> </a:t>
                </a:r>
                <a:endParaRPr lang="en-US">
                  <a:noFill/>
                </a:endParaRPr>
              </a:p>
            </p:txBody>
          </p:sp>
        </mc:Fallback>
      </mc:AlternateContent>
      <p:cxnSp>
        <p:nvCxnSpPr>
          <p:cNvPr id="183" name="Straight Connector 182"/>
          <p:cNvCxnSpPr/>
          <p:nvPr/>
        </p:nvCxnSpPr>
        <p:spPr>
          <a:xfrm>
            <a:off x="501608" y="5343212"/>
            <a:ext cx="3536992" cy="0"/>
          </a:xfrm>
          <a:prstGeom prst="line">
            <a:avLst/>
          </a:prstGeom>
          <a:ln w="19050">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05181" y="2181946"/>
            <a:ext cx="3536992"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492481" y="1727202"/>
            <a:ext cx="3536992"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4686696" y="986576"/>
            <a:ext cx="7359430" cy="2256900"/>
          </a:xfrm>
          <a:prstGeom prst="rect">
            <a:avLst/>
          </a:prstGeom>
          <a:noFill/>
        </p:spPr>
        <p:txBody>
          <a:bodyPr wrap="square" rtlCol="0">
            <a:spAutoFit/>
          </a:bodyPr>
          <a:lstStyle/>
          <a:p>
            <a:pPr>
              <a:lnSpc>
                <a:spcPct val="150000"/>
              </a:lnSpc>
            </a:pPr>
            <a:r>
              <a:rPr lang="en-US" sz="2400" b="1">
                <a:solidFill>
                  <a:schemeClr val="bg1">
                    <a:lumMod val="50000"/>
                  </a:schemeClr>
                </a:solidFill>
                <a:latin typeface="Helvetica Neue Condensed Black" pitchFamily="2" charset="0"/>
                <a:ea typeface="Helvetica Neue Condensed Black" pitchFamily="2" charset="0"/>
                <a:cs typeface="Helvetica Neue Condensed Black" pitchFamily="2" charset="0"/>
              </a:rPr>
              <a:t>Liquid Xenon Properities</a:t>
            </a:r>
            <a:endParaRPr lang="en-US" sz="2400"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Large atomic number Z = 54; High mass number ⟨A⟩ = 131.3</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High density @ 177K, ⟨𝞺⟩ = 2.86 g/cm</a:t>
            </a:r>
            <a:r>
              <a:rPr lang="en-US" b="1" baseline="30000">
                <a:solidFill>
                  <a:schemeClr val="bg1">
                    <a:lumMod val="50000"/>
                  </a:schemeClr>
                </a:solidFill>
                <a:latin typeface="Helvetica Neue Condensed" pitchFamily="2" charset="0"/>
                <a:ea typeface="Helvetica Neue Condensed" pitchFamily="2" charset="0"/>
                <a:cs typeface="Helvetica Neue Condensed" pitchFamily="2" charset="0"/>
              </a:rPr>
              <a:t>3</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No long-lived radioisotopes in WIMP ROI</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solidFill>
                  <a:schemeClr val="bg1">
                    <a:lumMod val="50000"/>
                  </a:schemeClr>
                </a:solidFill>
                <a:latin typeface="Helvetica Neue Condensed" pitchFamily="2" charset="0"/>
                <a:ea typeface="Helvetica Neue Condensed" pitchFamily="2" charset="0"/>
                <a:cs typeface="Helvetica Neue Condensed" pitchFamily="2" charset="0"/>
              </a:rPr>
              <a:t>Efficient UV scintillator (178 nm)</a:t>
            </a:r>
            <a:endParaRPr lang="en-US" b="1">
              <a:solidFill>
                <a:schemeClr val="bg1">
                  <a:lumMod val="50000"/>
                </a:schemeClr>
              </a:solidFill>
              <a:latin typeface="Helvetica Neue Condensed" pitchFamily="2" charset="0"/>
              <a:ea typeface="Helvetica Neue Condensed" pitchFamily="2" charset="0"/>
              <a:cs typeface="Helvetica Neue Condensed" pitchFamily="2" charset="0"/>
            </a:endParaRPr>
          </a:p>
        </p:txBody>
      </p:sp>
      <p:sp>
        <p:nvSpPr>
          <p:cNvPr id="191" name="TextBox 190"/>
          <p:cNvSpPr txBox="1"/>
          <p:nvPr/>
        </p:nvSpPr>
        <p:spPr>
          <a:xfrm>
            <a:off x="4639971" y="3170926"/>
            <a:ext cx="7359430" cy="3087255"/>
          </a:xfrm>
          <a:prstGeom prst="rect">
            <a:avLst/>
          </a:prstGeom>
          <a:noFill/>
        </p:spPr>
        <p:txBody>
          <a:bodyPr wrap="square" rtlCol="0">
            <a:spAutoFit/>
          </a:bodyPr>
          <a:lstStyle/>
          <a:p>
            <a:pPr>
              <a:lnSpc>
                <a:spcPct val="150000"/>
              </a:lnSpc>
            </a:pPr>
            <a:r>
              <a:rPr lang="en-US" sz="2400" b="1">
                <a:latin typeface="Helvetica Neue Condensed Black" pitchFamily="2" charset="0"/>
                <a:ea typeface="Helvetica Neue Condensed Black" pitchFamily="2" charset="0"/>
                <a:cs typeface="Helvetica Neue Condensed Black" pitchFamily="2" charset="0"/>
              </a:rPr>
              <a:t>Liquid Xenon As DM Detection Medium</a:t>
            </a:r>
            <a:endParaRPr lang="en-US" sz="2400" b="1">
              <a:latin typeface="Helvetica Neue Condensed Black" pitchFamily="2" charset="0"/>
              <a:ea typeface="Helvetica Neue Condensed Black" pitchFamily="2" charset="0"/>
              <a:cs typeface="Helvetica Neue Condensed Black" pitchFamily="2" charset="0"/>
            </a:endParaRP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Maximised</a:t>
            </a:r>
            <a:r>
              <a:rPr lang="en-US" b="1">
                <a:latin typeface="Helvetica Neue Condensed" pitchFamily="2" charset="0"/>
                <a:ea typeface="Helvetica Neue Condensed" pitchFamily="2" charset="0"/>
                <a:cs typeface="Helvetica Neue Condensed" pitchFamily="2" charset="0"/>
              </a:rPr>
              <a:t> interaction cross section for WIMP (∝ A</a:t>
            </a:r>
            <a:r>
              <a:rPr lang="en-US" b="1" baseline="30000">
                <a:latin typeface="Helvetica Neue Condensed" pitchFamily="2" charset="0"/>
                <a:ea typeface="Helvetica Neue Condensed" pitchFamily="2" charset="0"/>
                <a:cs typeface="Helvetica Neue Condensed" pitchFamily="2" charset="0"/>
              </a:rPr>
              <a:t>2</a:t>
            </a:r>
            <a:r>
              <a:rPr lang="en-US" b="1">
                <a:latin typeface="Helvetica Neue Condensed" pitchFamily="2" charset="0"/>
                <a:ea typeface="Helvetica Neue Condensed" pitchFamily="2" charset="0"/>
                <a:cs typeface="Helvetica Neue Condensed" pitchFamily="2" charset="0"/>
              </a:rPr>
              <a:t>)</a:t>
            </a:r>
            <a:endParaRPr lang="en-US" b="1">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latin typeface="Helvetica Neue Condensed" pitchFamily="2" charset="0"/>
                <a:ea typeface="Helvetica Neue Condensed" pitchFamily="2" charset="0"/>
                <a:cs typeface="Helvetica Neue Condensed" pitchFamily="2" charset="0"/>
              </a:rPr>
              <a:t>High stopping power and </a:t>
            </a:r>
            <a:r>
              <a:rPr lang="en-US" b="1">
                <a:highlight>
                  <a:srgbClr val="FFD900"/>
                </a:highlight>
                <a:latin typeface="Helvetica Neue Condensed" pitchFamily="2" charset="0"/>
                <a:ea typeface="Helvetica Neue Condensed" pitchFamily="2" charset="0"/>
                <a:cs typeface="Helvetica Neue Condensed" pitchFamily="2" charset="0"/>
              </a:rPr>
              <a:t>self-shielding</a:t>
            </a:r>
            <a:endParaRPr lang="en-US" b="1">
              <a:highlight>
                <a:srgbClr val="FFD900"/>
              </a:highlight>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Ultra-low</a:t>
            </a:r>
            <a:r>
              <a:rPr lang="en-US" b="1">
                <a:latin typeface="Helvetica Neue Condensed" pitchFamily="2" charset="0"/>
                <a:ea typeface="Helvetica Neue Condensed" pitchFamily="2" charset="0"/>
                <a:cs typeface="Helvetica Neue Condensed" pitchFamily="2" charset="0"/>
              </a:rPr>
              <a:t> intrinsic background</a:t>
            </a:r>
            <a:endParaRPr lang="en-US" b="1">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Scintillation and Ionization Combined</a:t>
            </a:r>
            <a:r>
              <a:rPr lang="en-US" b="1">
                <a:latin typeface="Helvetica Neue Condensed" pitchFamily="2" charset="0"/>
                <a:ea typeface="Helvetica Neue Condensed" pitchFamily="2" charset="0"/>
                <a:cs typeface="Helvetica Neue Condensed" pitchFamily="2" charset="0"/>
              </a:rPr>
              <a:t>: Discrimination of nuclear recoil and electron recoil; 3D position reconstruction</a:t>
            </a:r>
            <a:endParaRPr lang="en-US" b="1">
              <a:latin typeface="Helvetica Neue Condensed" pitchFamily="2" charset="0"/>
              <a:ea typeface="Helvetica Neue Condensed" pitchFamily="2" charset="0"/>
              <a:cs typeface="Helvetica Neue Condensed" pitchFamily="2" charset="0"/>
            </a:endParaRPr>
          </a:p>
          <a:p>
            <a:pPr marL="285750" indent="-285750">
              <a:lnSpc>
                <a:spcPct val="150000"/>
              </a:lnSpc>
              <a:buFont typeface="Wingdings" charset="2"/>
              <a:buChar char="q"/>
            </a:pPr>
            <a:r>
              <a:rPr lang="en-US" b="1">
                <a:highlight>
                  <a:srgbClr val="FFD900"/>
                </a:highlight>
                <a:latin typeface="Helvetica Neue Condensed" pitchFamily="2" charset="0"/>
                <a:ea typeface="Helvetica Neue Condensed" pitchFamily="2" charset="0"/>
                <a:cs typeface="Helvetica Neue Condensed" pitchFamily="2" charset="0"/>
              </a:rPr>
              <a:t>Scalable</a:t>
            </a:r>
            <a:r>
              <a:rPr lang="en-US" b="1">
                <a:latin typeface="Helvetica Neue Condensed" pitchFamily="2" charset="0"/>
                <a:ea typeface="Helvetica Neue Condensed" pitchFamily="2" charset="0"/>
                <a:cs typeface="Helvetica Neue Condensed" pitchFamily="2" charset="0"/>
              </a:rPr>
              <a:t> – further sensitivity improvement</a:t>
            </a:r>
            <a:endParaRPr lang="en-US" b="1">
              <a:latin typeface="Helvetica Neue Condensed" pitchFamily="2" charset="0"/>
              <a:ea typeface="Helvetica Neue Condensed" pitchFamily="2" charset="0"/>
              <a:cs typeface="Helvetica Neue Condensed" pitchFamily="2" charset="0"/>
            </a:endParaRPr>
          </a:p>
        </p:txBody>
      </p:sp>
      <p:sp>
        <p:nvSpPr>
          <p:cNvPr id="1025" name="TextBox 1024"/>
          <p:cNvSpPr txBox="1"/>
          <p:nvPr/>
        </p:nvSpPr>
        <p:spPr>
          <a:xfrm>
            <a:off x="9084462" y="6007253"/>
            <a:ext cx="3107538" cy="338554"/>
          </a:xfrm>
          <a:prstGeom prst="rect">
            <a:avLst/>
          </a:prstGeom>
          <a:noFill/>
        </p:spPr>
        <p:txBody>
          <a:bodyPr wrap="square">
            <a:spAutoFit/>
          </a:bodyPr>
          <a:lstStyle/>
          <a:p>
            <a:r>
              <a:rPr lang="en-US" sz="1600" b="1">
                <a:solidFill>
                  <a:schemeClr val="bg1">
                    <a:lumMod val="50000"/>
                  </a:schemeClr>
                </a:solidFill>
                <a:latin typeface="Helvetica Neue Condensed Black" pitchFamily="2" charset="0"/>
                <a:ea typeface="Helvetica Neue Condensed Black" pitchFamily="2" charset="0"/>
                <a:cs typeface="Helvetica Neue Condensed Black" pitchFamily="2" charset="0"/>
              </a:rPr>
              <a:t>https://indico.bnl.gov/event/9858/</a:t>
            </a:r>
            <a:endParaRPr lang="en-US" sz="1600"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1083" name="TextBox 1082"/>
              <p:cNvSpPr txBox="1">
                <a14:cpLocks xmlns:a14="http://schemas.microsoft.com/office/drawing/2010/main" noRot="1" noChangeAspect="1" noMove="1" noResize="1" noEditPoints="1" noAdjustHandles="1" noChangeArrowheads="1" noChangeShapeType="1"/>
              </p:cNvSpPr>
              <p:nvPr/>
            </p:nvSpPr>
            <p:spPr>
              <a:xfrm>
                <a:off x="1691346" y="3625830"/>
                <a:ext cx="429193" cy="369332"/>
              </a:xfrm>
              <a:prstGeom prst="rect">
                <a:avLst/>
              </a:prstGeom>
              <a:blipFill rotWithShape="1">
                <a:blip r:embed="rId2"/>
                <a:stretch>
                  <a:fillRect/>
                </a:stretch>
              </a:blipFill>
            </p:spPr>
            <p:txBody>
              <a:bodyPr/>
              <a:lstStyle/>
              <a:p>
                <a:r>
                  <a:rPr lang="en-US">
                    <a:noFill/>
                  </a:rPr>
                  <a:t> </a:t>
                </a:r>
                <a:endParaRPr lang="en-US">
                  <a:noFill/>
                </a:endParaRPr>
              </a:p>
            </p:txBody>
          </p:sp>
        </mc:Choice>
        <mc:Fallback>
          <p:sp>
            <p:nvSpPr>
              <p:cNvPr id="1083" name="TextBox 1082"/>
              <p:cNvSpPr txBox="1">
                <a14:cpLocks xmlns:a14="http://schemas.microsoft.com/office/drawing/2010/main" noRot="1" noChangeAspect="1" noMove="1" noResize="1" noEditPoints="1" noAdjustHandles="1" noChangeArrowheads="1" noChangeShapeType="1"/>
              </p:cNvSpPr>
              <p:nvPr/>
            </p:nvSpPr>
            <p:spPr>
              <a:xfrm>
                <a:off x="1691346" y="3625830"/>
                <a:ext cx="429193" cy="369332"/>
              </a:xfrm>
              <a:prstGeom prst="rect">
                <a:avLst/>
              </a:prstGeom>
              <a:blipFill rotWithShape="1">
                <a:blip r:embed="rId2"/>
                <a:stretch>
                  <a:fillRect/>
                </a:stretch>
              </a:blipFill>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1084" name="TextBox 1083"/>
              <p:cNvSpPr txBox="1">
                <a14:cpLocks xmlns:a14="http://schemas.microsoft.com/office/drawing/2010/main" noRot="1" noChangeAspect="1" noMove="1" noResize="1" noEditPoints="1" noAdjustHandles="1" noChangeArrowheads="1" noChangeShapeType="1"/>
              </p:cNvSpPr>
              <p:nvPr/>
            </p:nvSpPr>
            <p:spPr>
              <a:xfrm>
                <a:off x="1841312" y="3676140"/>
                <a:ext cx="429193" cy="369332"/>
              </a:xfrm>
              <a:prstGeom prst="rect">
                <a:avLst/>
              </a:prstGeom>
              <a:blipFill rotWithShape="1">
                <a:blip r:embed="rId3"/>
                <a:stretch>
                  <a:fillRect/>
                </a:stretch>
              </a:blipFill>
            </p:spPr>
            <p:txBody>
              <a:bodyPr/>
              <a:lstStyle/>
              <a:p>
                <a:r>
                  <a:rPr lang="en-US">
                    <a:noFill/>
                  </a:rPr>
                  <a:t> </a:t>
                </a:r>
                <a:endParaRPr lang="en-US">
                  <a:noFill/>
                </a:endParaRPr>
              </a:p>
            </p:txBody>
          </p:sp>
        </mc:Choice>
        <mc:Fallback>
          <p:sp>
            <p:nvSpPr>
              <p:cNvPr id="1084" name="TextBox 1083"/>
              <p:cNvSpPr txBox="1">
                <a14:cpLocks xmlns:a14="http://schemas.microsoft.com/office/drawing/2010/main" noRot="1" noChangeAspect="1" noMove="1" noResize="1" noEditPoints="1" noAdjustHandles="1" noChangeArrowheads="1" noChangeShapeType="1"/>
              </p:cNvSpPr>
              <p:nvPr/>
            </p:nvSpPr>
            <p:spPr>
              <a:xfrm>
                <a:off x="1841312" y="3676140"/>
                <a:ext cx="429193" cy="369332"/>
              </a:xfrm>
              <a:prstGeom prst="rect">
                <a:avLst/>
              </a:prstGeom>
              <a:blipFill rotWithShape="1">
                <a:blip r:embed="rId3"/>
                <a:stretch>
                  <a:fillRect/>
                </a:stretch>
              </a:blipFill>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1085" name="TextBox 1084"/>
              <p:cNvSpPr txBox="1">
                <a14:cpLocks xmlns:a14="http://schemas.microsoft.com/office/drawing/2010/main" noRot="1" noChangeAspect="1" noMove="1" noResize="1" noEditPoints="1" noAdjustHandles="1" noChangeArrowheads="1" noChangeShapeType="1"/>
              </p:cNvSpPr>
              <p:nvPr/>
            </p:nvSpPr>
            <p:spPr>
              <a:xfrm>
                <a:off x="1944403" y="3498367"/>
                <a:ext cx="429193" cy="369332"/>
              </a:xfrm>
              <a:prstGeom prst="rect">
                <a:avLst/>
              </a:prstGeom>
              <a:blipFill rotWithShape="1">
                <a:blip r:embed="rId4"/>
                <a:stretch>
                  <a:fillRect/>
                </a:stretch>
              </a:blipFill>
            </p:spPr>
            <p:txBody>
              <a:bodyPr/>
              <a:lstStyle/>
              <a:p>
                <a:r>
                  <a:rPr lang="en-US">
                    <a:noFill/>
                  </a:rPr>
                  <a:t> </a:t>
                </a:r>
                <a:endParaRPr lang="en-US">
                  <a:noFill/>
                </a:endParaRPr>
              </a:p>
            </p:txBody>
          </p:sp>
        </mc:Choice>
        <mc:Fallback>
          <p:sp>
            <p:nvSpPr>
              <p:cNvPr id="1085" name="TextBox 1084"/>
              <p:cNvSpPr txBox="1">
                <a14:cpLocks xmlns:a14="http://schemas.microsoft.com/office/drawing/2010/main" noRot="1" noChangeAspect="1" noMove="1" noResize="1" noEditPoints="1" noAdjustHandles="1" noChangeArrowheads="1" noChangeShapeType="1"/>
              </p:cNvSpPr>
              <p:nvPr/>
            </p:nvSpPr>
            <p:spPr>
              <a:xfrm>
                <a:off x="1944403" y="3498367"/>
                <a:ext cx="429193" cy="369332"/>
              </a:xfrm>
              <a:prstGeom prst="rect">
                <a:avLst/>
              </a:prstGeom>
              <a:blipFill rotWithShape="1">
                <a:blip r:embed="rId4"/>
                <a:stretch>
                  <a:fillRect/>
                </a:stretch>
              </a:blipFill>
            </p:spPr>
            <p:txBody>
              <a:bodyPr/>
              <a:lstStyle/>
              <a:p>
                <a:r>
                  <a:rPr lang="en-US">
                    <a:noFill/>
                  </a:rPr>
                  <a:t> </a:t>
                </a:r>
                <a:endParaRPr lang="en-US">
                  <a:noFill/>
                </a:endParaRP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Nuclear Recoil V.S. Electron Recoil</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a:xfrm>
            <a:off x="838200" y="6415045"/>
            <a:ext cx="2743200" cy="365125"/>
          </a:xfrm>
        </p:spPr>
        <p:txBody>
          <a:body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1" name="Slide Number Placeholder 10"/>
          <p:cNvSpPr>
            <a14:cpLocks xmlns:a14="http://schemas.microsoft.com/office/drawing/2010/main" noGrp="1"/>
          </p:cNvSpPr>
          <p:nvPr>
            <p:ph type="sldNum" sz="quarter" idx="12"/>
          </p:nvPr>
        </p:nvSpPr>
        <p:spPr>
          <a:xfrm>
            <a:off x="8610600" y="6415045"/>
            <a:ext cx="2743200" cy="365125"/>
          </a:xfrm>
        </p:spPr>
        <p:txBody>
          <a:body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63" name="Oval 62"/>
          <p:cNvSpPr/>
          <p:nvPr/>
        </p:nvSpPr>
        <p:spPr>
          <a:xfrm rot="3480000">
            <a:off x="-1422694" y="3180896"/>
            <a:ext cx="3571608" cy="1158759"/>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7073125">
            <a:off x="-1319827" y="3179388"/>
            <a:ext cx="3571608" cy="1158759"/>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422694" y="3193043"/>
            <a:ext cx="3571608" cy="1158759"/>
          </a:xfrm>
          <a:prstGeom prst="ellipse">
            <a:avLst/>
          </a:prstGeom>
          <a:noFill/>
          <a:ln w="1270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98066" y="3507378"/>
            <a:ext cx="530087" cy="53008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554396" y="2206487"/>
            <a:ext cx="301428" cy="30142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a:off x="1844763" y="2516679"/>
            <a:ext cx="661387" cy="399365"/>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066" y="1401954"/>
            <a:ext cx="1041621" cy="657390"/>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p:sp>
        <p:nvSpPr>
          <p:cNvPr id="87" name="Explosion 1 86"/>
          <p:cNvSpPr/>
          <p:nvPr/>
        </p:nvSpPr>
        <p:spPr>
          <a:xfrm>
            <a:off x="1160387" y="2014331"/>
            <a:ext cx="327430" cy="384313"/>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p:cNvCxnSpPr/>
          <p:nvPr/>
        </p:nvCxnSpPr>
        <p:spPr>
          <a:xfrm flipV="1">
            <a:off x="1557220" y="1733894"/>
            <a:ext cx="970461" cy="345457"/>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574962" y="2899996"/>
            <a:ext cx="2069797" cy="369332"/>
          </a:xfrm>
          <a:prstGeom prst="rect">
            <a:avLst/>
          </a:prstGeom>
          <a:noFill/>
        </p:spPr>
        <p:txBody>
          <a:bodyPr wrap="none" rtlCol="0">
            <a:spAutoFit/>
          </a:bodyPr>
          <a:lstStyle/>
          <a:p>
            <a:r>
              <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rPr>
              <a:t>Electron</a:t>
            </a:r>
            <a:r>
              <a:rPr lang="zh-CN" altLang="en-US" b="1">
                <a:solidFill>
                  <a:schemeClr val="bg1">
                    <a:lumMod val="50000"/>
                  </a:schemeClr>
                </a:solidFill>
                <a:latin typeface="Helvetica Neue Condensed Black" pitchFamily="2" charset="0"/>
                <a:cs typeface="Helvetica Neue Condensed Black" pitchFamily="2" charset="0"/>
              </a:rPr>
              <a:t> </a:t>
            </a:r>
            <a:r>
              <a:rPr lang="en-US" altLang="zh-CN" b="1">
                <a:solidFill>
                  <a:schemeClr val="bg1">
                    <a:lumMod val="50000"/>
                  </a:schemeClr>
                </a:solidFill>
                <a:latin typeface="Helvetica Neue Condensed Black" pitchFamily="2" charset="0"/>
                <a:ea typeface="Helvetica Neue Condensed Black" pitchFamily="2" charset="0"/>
                <a:cs typeface="Helvetica Neue Condensed Black" pitchFamily="2" charset="0"/>
              </a:rPr>
              <a:t>Recoil (ER)</a:t>
            </a:r>
            <a:endPar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92" name="TextBox 91"/>
              <p:cNvSpPr txBox="1">
                <a14:cpLocks xmlns:a14="http://schemas.microsoft.com/office/drawing/2010/main" noRot="1" noChangeAspect="1" noMove="1" noResize="1" noEditPoints="1" noAdjustHandles="1" noChangeArrowheads="1" noChangeShapeType="1"/>
              </p:cNvSpPr>
              <p:nvPr/>
            </p:nvSpPr>
            <p:spPr>
              <a:xfrm>
                <a:off x="363109" y="1185092"/>
                <a:ext cx="1286827" cy="369332"/>
              </a:xfrm>
              <a:prstGeom prst="rect">
                <a:avLst/>
              </a:prstGeom>
              <a:blipFill rotWithShape="1">
                <a:blip r:embed="rId1"/>
                <a:stretch>
                  <a:fillRect t="-6667" r="-2913" b="-26667"/>
                </a:stretch>
              </a:blipFill>
            </p:spPr>
            <p:txBody>
              <a:bodyPr/>
              <a:lstStyle/>
              <a:p>
                <a:r>
                  <a:rPr lang="en-US">
                    <a:noFill/>
                  </a:rPr>
                  <a:t> </a:t>
                </a:r>
                <a:endParaRPr lang="en-US">
                  <a:noFill/>
                </a:endParaRPr>
              </a:p>
            </p:txBody>
          </p:sp>
        </mc:Choice>
        <mc:Fallback>
          <p:sp>
            <p:nvSpPr>
              <p:cNvPr id="92" name="TextBox 91"/>
              <p:cNvSpPr txBox="1">
                <a14:cpLocks xmlns:a14="http://schemas.microsoft.com/office/drawing/2010/main" noRot="1" noChangeAspect="1" noMove="1" noResize="1" noEditPoints="1" noAdjustHandles="1" noChangeArrowheads="1" noChangeShapeType="1"/>
              </p:cNvSpPr>
              <p:nvPr/>
            </p:nvSpPr>
            <p:spPr>
              <a:xfrm>
                <a:off x="363109" y="1185092"/>
                <a:ext cx="1286827" cy="369332"/>
              </a:xfrm>
              <a:prstGeom prst="rect">
                <a:avLst/>
              </a:prstGeom>
              <a:blipFill rotWithShape="1">
                <a:blip r:embed="rId1"/>
                <a:stretch>
                  <a:fillRect t="-6667" r="-2913" b="-26667"/>
                </a:stretch>
              </a:blipFill>
            </p:spPr>
            <p:txBody>
              <a:bodyPr/>
              <a:lstStyle/>
              <a:p>
                <a:r>
                  <a:rPr lang="en-US">
                    <a:noFill/>
                  </a:rPr>
                  <a:t> </a:t>
                </a:r>
                <a:endParaRPr lang="en-US">
                  <a:noFill/>
                </a:endParaRPr>
              </a:p>
            </p:txBody>
          </p:sp>
        </mc:Fallback>
      </mc:AlternateContent>
      <p:cxnSp>
        <p:nvCxnSpPr>
          <p:cNvPr id="98" name="Straight Arrow Connector 97"/>
          <p:cNvCxnSpPr/>
          <p:nvPr/>
        </p:nvCxnSpPr>
        <p:spPr>
          <a:xfrm flipV="1">
            <a:off x="98066" y="4139036"/>
            <a:ext cx="445674" cy="1444747"/>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p:sp>
        <p:nvSpPr>
          <p:cNvPr id="99" name="Explosion 1 98"/>
          <p:cNvSpPr/>
          <p:nvPr/>
        </p:nvSpPr>
        <p:spPr>
          <a:xfrm>
            <a:off x="380025" y="3754723"/>
            <a:ext cx="327430" cy="384313"/>
          </a:xfrm>
          <a:prstGeom prst="irregularSeal1">
            <a:avLst/>
          </a:prstGeom>
          <a:solidFill>
            <a:srgbClr val="FFD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flipV="1">
            <a:off x="759048" y="3526184"/>
            <a:ext cx="1624790" cy="306566"/>
          </a:xfrm>
          <a:prstGeom prst="straightConnector1">
            <a:avLst/>
          </a:prstGeom>
          <a:ln w="63500">
            <a:solidFill>
              <a:srgbClr val="FFD9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1" name="TextBox 100"/>
              <p:cNvSpPr txBox="1">
                <a14:cpLocks xmlns:a14="http://schemas.microsoft.com/office/drawing/2010/main" noRot="1" noChangeAspect="1" noMove="1" noResize="1" noEditPoints="1" noAdjustHandles="1" noChangeArrowheads="1" noChangeShapeType="1"/>
              </p:cNvSpPr>
              <p:nvPr/>
            </p:nvSpPr>
            <p:spPr>
              <a:xfrm>
                <a:off x="37275" y="5495581"/>
                <a:ext cx="972317" cy="369332"/>
              </a:xfrm>
              <a:prstGeom prst="rect">
                <a:avLst/>
              </a:prstGeom>
              <a:blipFill rotWithShape="1">
                <a:blip r:embed="rId2"/>
                <a:stretch>
                  <a:fillRect t="-6667" r="-3846" b="-26667"/>
                </a:stretch>
              </a:blipFill>
            </p:spPr>
            <p:txBody>
              <a:bodyPr/>
              <a:lstStyle/>
              <a:p>
                <a:r>
                  <a:rPr lang="en-US">
                    <a:noFill/>
                  </a:rPr>
                  <a:t> </a:t>
                </a:r>
                <a:endParaRPr lang="en-US">
                  <a:noFill/>
                </a:endParaRPr>
              </a:p>
            </p:txBody>
          </p:sp>
        </mc:Choice>
        <mc:Fallback>
          <p:sp>
            <p:nvSpPr>
              <p:cNvPr id="101" name="TextBox 100"/>
              <p:cNvSpPr txBox="1">
                <a14:cpLocks xmlns:a14="http://schemas.microsoft.com/office/drawing/2010/main" noRot="1" noChangeAspect="1" noMove="1" noResize="1" noEditPoints="1" noAdjustHandles="1" noChangeArrowheads="1" noChangeShapeType="1"/>
              </p:cNvSpPr>
              <p:nvPr/>
            </p:nvSpPr>
            <p:spPr>
              <a:xfrm>
                <a:off x="37275" y="5495581"/>
                <a:ext cx="972317" cy="369332"/>
              </a:xfrm>
              <a:prstGeom prst="rect">
                <a:avLst/>
              </a:prstGeom>
              <a:blipFill rotWithShape="1">
                <a:blip r:embed="rId2"/>
                <a:stretch>
                  <a:fillRect t="-6667" r="-3846" b="-26667"/>
                </a:stretch>
              </a:blipFill>
            </p:spPr>
            <p:txBody>
              <a:bodyPr/>
              <a:lstStyle/>
              <a:p>
                <a:r>
                  <a:rPr lang="en-US">
                    <a:noFill/>
                  </a:rPr>
                  <a:t> </a:t>
                </a:r>
                <a:endParaRPr lang="en-US">
                  <a:noFill/>
                </a:endParaRPr>
              </a:p>
            </p:txBody>
          </p:sp>
        </mc:Fallback>
      </mc:AlternateContent>
      <p:cxnSp>
        <p:nvCxnSpPr>
          <p:cNvPr id="108" name="Straight Arrow Connector 107"/>
          <p:cNvCxnSpPr/>
          <p:nvPr/>
        </p:nvCxnSpPr>
        <p:spPr>
          <a:xfrm>
            <a:off x="777744" y="4019891"/>
            <a:ext cx="1031930" cy="497987"/>
          </a:xfrm>
          <a:prstGeom prst="straightConnector1">
            <a:avLst/>
          </a:prstGeom>
          <a:ln w="635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685523" y="4569852"/>
            <a:ext cx="2039341" cy="369332"/>
          </a:xfrm>
          <a:prstGeom prst="rect">
            <a:avLst/>
          </a:prstGeom>
          <a:noFill/>
        </p:spPr>
        <p:txBody>
          <a:bodyPr wrap="none" rtlCol="0">
            <a:spAutoFit/>
          </a:bodyPr>
          <a:lstStyle/>
          <a:p>
            <a:r>
              <a:rPr lang="en-US" altLang="zh-CN" b="1">
                <a:solidFill>
                  <a:schemeClr val="bg1">
                    <a:lumMod val="50000"/>
                  </a:schemeClr>
                </a:solidFill>
                <a:latin typeface="Helvetica Neue Condensed Black" pitchFamily="2" charset="0"/>
                <a:ea typeface="Helvetica Neue Condensed Black" pitchFamily="2" charset="0"/>
                <a:cs typeface="Helvetica Neue Condensed Black" pitchFamily="2" charset="0"/>
              </a:rPr>
              <a:t>Nuclear</a:t>
            </a:r>
            <a:r>
              <a:rPr lang="zh-CN" altLang="en-US" b="1">
                <a:solidFill>
                  <a:schemeClr val="bg1">
                    <a:lumMod val="50000"/>
                  </a:schemeClr>
                </a:solidFill>
                <a:latin typeface="Helvetica Neue Condensed Black" pitchFamily="2" charset="0"/>
                <a:cs typeface="Helvetica Neue Condensed Black" pitchFamily="2" charset="0"/>
              </a:rPr>
              <a:t> </a:t>
            </a:r>
            <a:r>
              <a:rPr lang="en-US" altLang="zh-CN" b="1">
                <a:solidFill>
                  <a:schemeClr val="bg1">
                    <a:lumMod val="50000"/>
                  </a:schemeClr>
                </a:solidFill>
                <a:latin typeface="Helvetica Neue Condensed Black" pitchFamily="2" charset="0"/>
                <a:ea typeface="Helvetica Neue Condensed Black" pitchFamily="2" charset="0"/>
                <a:cs typeface="Helvetica Neue Condensed Black" pitchFamily="2" charset="0"/>
              </a:rPr>
              <a:t>Recoil (NR)</a:t>
            </a:r>
            <a:endParaRPr lang="en-US"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cxnSp>
        <p:nvCxnSpPr>
          <p:cNvPr id="113" name="Straight Arrow Connector 112"/>
          <p:cNvCxnSpPr/>
          <p:nvPr/>
        </p:nvCxnSpPr>
        <p:spPr>
          <a:xfrm>
            <a:off x="2429179" y="2685390"/>
            <a:ext cx="3163957"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2429179" y="4416950"/>
            <a:ext cx="3163957" cy="0"/>
          </a:xfrm>
          <a:prstGeom prst="straightConnector1">
            <a:avLst/>
          </a:prstGeom>
          <a:ln w="254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Triangle 117"/>
          <p:cNvSpPr/>
          <p:nvPr/>
        </p:nvSpPr>
        <p:spPr>
          <a:xfrm>
            <a:off x="2849220" y="2014331"/>
            <a:ext cx="177473" cy="671059"/>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iangle 118"/>
          <p:cNvSpPr/>
          <p:nvPr/>
        </p:nvSpPr>
        <p:spPr>
          <a:xfrm>
            <a:off x="4298536" y="1185092"/>
            <a:ext cx="665032" cy="1494471"/>
          </a:xfrm>
          <a:prstGeom prst="triangle">
            <a:avLst/>
          </a:prstGeom>
          <a:solidFill>
            <a:srgbClr val="002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iangle 119"/>
          <p:cNvSpPr/>
          <p:nvPr/>
        </p:nvSpPr>
        <p:spPr>
          <a:xfrm>
            <a:off x="2814532" y="3745890"/>
            <a:ext cx="177473" cy="671059"/>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iangle 120"/>
          <p:cNvSpPr/>
          <p:nvPr/>
        </p:nvSpPr>
        <p:spPr>
          <a:xfrm>
            <a:off x="4164928" y="3526184"/>
            <a:ext cx="971018" cy="884938"/>
          </a:xfrm>
          <a:prstGeom prst="triangle">
            <a:avLst/>
          </a:prstGeom>
          <a:solidFill>
            <a:srgbClr val="002F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5135946" y="2716361"/>
            <a:ext cx="538737" cy="307777"/>
          </a:xfrm>
          <a:prstGeom prst="rect">
            <a:avLst/>
          </a:prstGeom>
          <a:noFill/>
        </p:spPr>
        <p:txBody>
          <a:bodyPr wrap="none" rtlCol="0">
            <a:spAutoFit/>
          </a:bodyPr>
          <a:lstStyle/>
          <a:p>
            <a:r>
              <a:rPr lang="en-US" sz="1400" b="1">
                <a:solidFill>
                  <a:schemeClr val="bg1">
                    <a:lumMod val="50000"/>
                  </a:schemeClr>
                </a:solidFill>
                <a:latin typeface="Helvetica Neue Condensed Black" pitchFamily="2" charset="0"/>
                <a:ea typeface="Helvetica Neue Condensed Black" pitchFamily="2" charset="0"/>
                <a:cs typeface="Helvetica Neue Condensed Black" pitchFamily="2" charset="0"/>
              </a:rPr>
              <a:t>Time</a:t>
            </a:r>
            <a:endParaRPr lang="en-US" sz="1400"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sp>
        <p:nvSpPr>
          <p:cNvPr id="123" name="TextBox 122"/>
          <p:cNvSpPr txBox="1"/>
          <p:nvPr/>
        </p:nvSpPr>
        <p:spPr>
          <a:xfrm>
            <a:off x="5135946" y="4410391"/>
            <a:ext cx="538737" cy="307777"/>
          </a:xfrm>
          <a:prstGeom prst="rect">
            <a:avLst/>
          </a:prstGeom>
          <a:noFill/>
        </p:spPr>
        <p:txBody>
          <a:bodyPr wrap="none" rtlCol="0">
            <a:spAutoFit/>
          </a:bodyPr>
          <a:lstStyle/>
          <a:p>
            <a:r>
              <a:rPr lang="en-US" sz="1400" b="1">
                <a:solidFill>
                  <a:schemeClr val="bg1">
                    <a:lumMod val="50000"/>
                  </a:schemeClr>
                </a:solidFill>
                <a:latin typeface="Helvetica Neue Condensed Black" pitchFamily="2" charset="0"/>
                <a:ea typeface="Helvetica Neue Condensed Black" pitchFamily="2" charset="0"/>
                <a:cs typeface="Helvetica Neue Condensed Black" pitchFamily="2" charset="0"/>
              </a:rPr>
              <a:t>Time</a:t>
            </a:r>
            <a:endParaRPr lang="en-US" sz="1400" b="1">
              <a:solidFill>
                <a:schemeClr val="bg1">
                  <a:lumMod val="50000"/>
                </a:schemeClr>
              </a:solidFill>
              <a:latin typeface="Helvetica Neue Condensed Black" pitchFamily="2" charset="0"/>
              <a:ea typeface="Helvetica Neue Condensed Black" pitchFamily="2" charset="0"/>
              <a:cs typeface="Helvetica Neue Condensed Black" pitchFamily="2" charset="0"/>
            </a:endParaRPr>
          </a:p>
        </p:txBody>
      </p:sp>
      <p:sp>
        <p:nvSpPr>
          <p:cNvPr id="124" name="TextBox 123"/>
          <p:cNvSpPr txBox="1"/>
          <p:nvPr/>
        </p:nvSpPr>
        <p:spPr>
          <a:xfrm>
            <a:off x="2383838" y="4983050"/>
            <a:ext cx="9397346" cy="1286699"/>
          </a:xfrm>
          <a:prstGeom prst="rect">
            <a:avLst/>
          </a:prstGeom>
          <a:noFill/>
        </p:spPr>
        <p:txBody>
          <a:bodyPr wrap="square" rtlCol="0">
            <a:spAutoFit/>
          </a:bodyPr>
          <a:lstStyle/>
          <a:p>
            <a:pPr marL="342900" indent="-342900">
              <a:lnSpc>
                <a:spcPct val="150000"/>
              </a:lnSpc>
              <a:buAutoNum type="arabicPeriod"/>
            </a:pPr>
            <a:r>
              <a:rPr lang="en-US" b="1">
                <a:latin typeface="Helvetica Neue Condensed" pitchFamily="2" charset="0"/>
                <a:ea typeface="Helvetica Neue Condensed" pitchFamily="2" charset="0"/>
                <a:cs typeface="Helvetica Neue Condensed" pitchFamily="2" charset="0"/>
              </a:rPr>
              <a:t>The ratio: (S2/S1)</a:t>
            </a:r>
            <a:r>
              <a:rPr lang="en-US" b="1" baseline="-25000">
                <a:latin typeface="Helvetica Neue Condensed" pitchFamily="2" charset="0"/>
                <a:ea typeface="Helvetica Neue Condensed" pitchFamily="2" charset="0"/>
                <a:cs typeface="Helvetica Neue Condensed" pitchFamily="2" charset="0"/>
              </a:rPr>
              <a:t>ER</a:t>
            </a:r>
            <a:r>
              <a:rPr lang="en-US" b="1">
                <a:latin typeface="Helvetica Neue Condensed" pitchFamily="2" charset="0"/>
                <a:ea typeface="Helvetica Neue Condensed" pitchFamily="2" charset="0"/>
                <a:cs typeface="Helvetica Neue Condensed" pitchFamily="2" charset="0"/>
              </a:rPr>
              <a:t> &gt;&gt; (S2/S1)</a:t>
            </a:r>
            <a:r>
              <a:rPr lang="en-US" b="1" baseline="-25000">
                <a:latin typeface="Helvetica Neue Condensed" pitchFamily="2" charset="0"/>
                <a:ea typeface="Helvetica Neue Condensed" pitchFamily="2" charset="0"/>
                <a:cs typeface="Helvetica Neue Condensed" pitchFamily="2" charset="0"/>
              </a:rPr>
              <a:t>NR  </a:t>
            </a:r>
            <a:r>
              <a:rPr lang="en-US" b="1">
                <a:latin typeface="Helvetica Neue Condensed" pitchFamily="2" charset="0"/>
                <a:ea typeface="Helvetica Neue Condensed" pitchFamily="2" charset="0"/>
                <a:cs typeface="Helvetica Neue Condensed" pitchFamily="2" charset="0"/>
              </a:rPr>
              <a:t>(NR has lower ionization rate but higher charge density);</a:t>
            </a:r>
            <a:endParaRPr lang="en-US" b="1">
              <a:latin typeface="Helvetica Neue Condensed" pitchFamily="2" charset="0"/>
              <a:ea typeface="Helvetica Neue Condensed" pitchFamily="2" charset="0"/>
              <a:cs typeface="Helvetica Neue Condensed" pitchFamily="2" charset="0"/>
            </a:endParaRPr>
          </a:p>
          <a:p>
            <a:pPr marL="342900" indent="-342900">
              <a:lnSpc>
                <a:spcPct val="150000"/>
              </a:lnSpc>
              <a:buFontTx/>
              <a:buAutoNum type="arabicPeriod"/>
            </a:pPr>
            <a:r>
              <a:rPr lang="en-US" b="1">
                <a:latin typeface="Helvetica Neue Condensed" pitchFamily="2" charset="0"/>
                <a:ea typeface="Helvetica Neue Condensed" pitchFamily="2" charset="0"/>
                <a:cs typeface="Helvetica Neue Condensed" pitchFamily="2" charset="0"/>
              </a:rPr>
              <a:t>Most of the backgrounds are ER events.</a:t>
            </a:r>
            <a:endParaRPr lang="en-US" b="1">
              <a:latin typeface="Helvetica Neue Condensed" pitchFamily="2" charset="0"/>
              <a:ea typeface="Helvetica Neue Condensed" pitchFamily="2" charset="0"/>
              <a:cs typeface="Helvetica Neue Condensed" pitchFamily="2" charset="0"/>
            </a:endParaRPr>
          </a:p>
          <a:p>
            <a:pPr marL="342900" indent="-342900">
              <a:lnSpc>
                <a:spcPct val="150000"/>
              </a:lnSpc>
              <a:buAutoNum type="arabicPeriod"/>
            </a:pPr>
            <a:r>
              <a:rPr lang="en-US" b="1">
                <a:latin typeface="Helvetica Neue Condensed" pitchFamily="2" charset="0"/>
                <a:ea typeface="Helvetica Neue Condensed" pitchFamily="2" charset="0"/>
                <a:cs typeface="Helvetica Neue Condensed" pitchFamily="2" charset="0"/>
              </a:rPr>
              <a:t>ER and NR response are calibrated separately: </a:t>
            </a:r>
            <a:r>
              <a:rPr lang="en-US" b="1" baseline="30000">
                <a:latin typeface="Helvetica Neue Condensed" pitchFamily="2" charset="0"/>
                <a:ea typeface="Helvetica Neue Condensed" pitchFamily="2" charset="0"/>
                <a:cs typeface="Helvetica Neue Condensed" pitchFamily="2" charset="0"/>
              </a:rPr>
              <a:t>220</a:t>
            </a:r>
            <a:r>
              <a:rPr lang="en-US" b="1">
                <a:latin typeface="Helvetica Neue Condensed" pitchFamily="2" charset="0"/>
                <a:ea typeface="Helvetica Neue Condensed" pitchFamily="2" charset="0"/>
                <a:cs typeface="Helvetica Neue Condensed" pitchFamily="2" charset="0"/>
              </a:rPr>
              <a:t>Rn (ER), DD + AmBe (NR);</a:t>
            </a:r>
            <a:endParaRPr lang="en-US" b="1">
              <a:latin typeface="Helvetica Neue Condensed" pitchFamily="2" charset="0"/>
              <a:ea typeface="Helvetica Neue Condensed" pitchFamily="2" charset="0"/>
              <a:cs typeface="Helvetica Neue Condensed" pitchFamily="2" charset="0"/>
            </a:endParaRPr>
          </a:p>
        </p:txBody>
      </p:sp>
      <p:sp>
        <p:nvSpPr>
          <p:cNvPr id="126" name="TextBox 125"/>
          <p:cNvSpPr txBox="1"/>
          <p:nvPr/>
        </p:nvSpPr>
        <p:spPr>
          <a:xfrm>
            <a:off x="4447083" y="3195977"/>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S2</a:t>
            </a:r>
            <a:endParaRPr lang="en-US"/>
          </a:p>
        </p:txBody>
      </p:sp>
      <p:sp>
        <p:nvSpPr>
          <p:cNvPr id="128" name="TextBox 127"/>
          <p:cNvSpPr txBox="1"/>
          <p:nvPr/>
        </p:nvSpPr>
        <p:spPr>
          <a:xfrm>
            <a:off x="2718784" y="3419954"/>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S1</a:t>
            </a:r>
            <a:endParaRPr lang="en-US"/>
          </a:p>
        </p:txBody>
      </p:sp>
      <p:sp>
        <p:nvSpPr>
          <p:cNvPr id="129" name="TextBox 128"/>
          <p:cNvSpPr txBox="1"/>
          <p:nvPr/>
        </p:nvSpPr>
        <p:spPr>
          <a:xfrm>
            <a:off x="4693785" y="1069635"/>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S2</a:t>
            </a:r>
            <a:endParaRPr lang="en-US"/>
          </a:p>
        </p:txBody>
      </p:sp>
      <p:sp>
        <p:nvSpPr>
          <p:cNvPr id="130" name="TextBox 129"/>
          <p:cNvSpPr txBox="1"/>
          <p:nvPr/>
        </p:nvSpPr>
        <p:spPr>
          <a:xfrm>
            <a:off x="2755381" y="1713603"/>
            <a:ext cx="435767" cy="369332"/>
          </a:xfrm>
          <a:prstGeom prst="rect">
            <a:avLst/>
          </a:prstGeom>
          <a:noFill/>
        </p:spPr>
        <p:txBody>
          <a:bodyPr wrap="square">
            <a:spAutoFit/>
          </a:bodyPr>
          <a:lstStyle/>
          <a:p>
            <a:r>
              <a:rPr lang="en-US" b="1">
                <a:latin typeface="Helvetica Neue Condensed Black" pitchFamily="2" charset="0"/>
                <a:ea typeface="Helvetica Neue Condensed Black" pitchFamily="2" charset="0"/>
                <a:cs typeface="Helvetica Neue Condensed Black" pitchFamily="2" charset="0"/>
              </a:rPr>
              <a:t>S1</a:t>
            </a:r>
            <a:endParaRPr lang="en-US"/>
          </a:p>
        </p:txBody>
      </p:sp>
      <p:pic>
        <p:nvPicPr>
          <p:cNvPr id="2" name="Picture 9"/>
          <p:cNvPicPr>
            <a:picLocks noChangeAspect="1"/>
          </p:cNvPicPr>
          <p:nvPr/>
        </p:nvPicPr>
        <p:blipFill>
          <a:blip r:embed="rId3"/>
          <a:srcRect/>
          <a:stretch>
            <a:fillRect/>
          </a:stretch>
        </p:blipFill>
        <p:spPr>
          <a:xfrm>
            <a:off x="6198400" y="1197141"/>
            <a:ext cx="5518707" cy="3664268"/>
          </a:xfrm>
          <a:prstGeom prst="rect">
            <a:avLst/>
          </a:prstGeom>
        </p:spPr>
      </p:pic>
      <p:sp>
        <p:nvSpPr>
          <p:cNvPr id="5" name="TextBox 4"/>
          <p:cNvSpPr txBox="1"/>
          <p:nvPr/>
        </p:nvSpPr>
        <p:spPr>
          <a:xfrm rot="355631">
            <a:off x="9222377" y="3311453"/>
            <a:ext cx="1218603" cy="369332"/>
          </a:xfrm>
          <a:prstGeom prst="rect">
            <a:avLst/>
          </a:prstGeom>
          <a:noFill/>
        </p:spPr>
        <p:txBody>
          <a:bodyPr wrap="none" rtlCol="0">
            <a:spAutoFit/>
          </a:bodyPr>
          <a:lstStyle/>
          <a:p>
            <a:r>
              <a:rPr lang="en-US" b="1">
                <a:solidFill>
                  <a:schemeClr val="bg2">
                    <a:lumMod val="10000"/>
                  </a:schemeClr>
                </a:solidFill>
                <a:latin typeface="Helvetica Neue Condensed Black" pitchFamily="2" charset="0"/>
                <a:ea typeface="Helvetica Neue Condensed Black" pitchFamily="2" charset="0"/>
                <a:cs typeface="Helvetica Neue Condensed Black" pitchFamily="2" charset="0"/>
              </a:rPr>
              <a:t>NR median</a:t>
            </a:r>
            <a:endParaRPr lang="en-US" b="1">
              <a:solidFill>
                <a:schemeClr val="bg2">
                  <a:lumMod val="10000"/>
                </a:schemeClr>
              </a:solidFill>
              <a:latin typeface="Helvetica Neue Condensed Black" pitchFamily="2" charset="0"/>
              <a:ea typeface="Helvetica Neue Condensed Black" pitchFamily="2" charset="0"/>
              <a:cs typeface="Helvetica Neue Condensed Black" pitchFamily="2" charset="0"/>
            </a:endParaRPr>
          </a:p>
        </p:txBody>
      </p:sp>
      <p:sp>
        <p:nvSpPr>
          <p:cNvPr id="6" name="TextBox 5"/>
          <p:cNvSpPr txBox="1"/>
          <p:nvPr/>
        </p:nvSpPr>
        <p:spPr>
          <a:xfrm rot="697539">
            <a:off x="7743025" y="2146899"/>
            <a:ext cx="433132" cy="369332"/>
          </a:xfrm>
          <a:prstGeom prst="rect">
            <a:avLst/>
          </a:prstGeom>
          <a:noFill/>
        </p:spPr>
        <p:txBody>
          <a:bodyPr wrap="none" rtlCol="0">
            <a:spAutoFit/>
          </a:bodyPr>
          <a:lstStyle/>
          <a:p>
            <a:r>
              <a:rPr lang="en-US" b="1">
                <a:solidFill>
                  <a:srgbClr val="3BCDFF"/>
                </a:solidFill>
                <a:latin typeface="Helvetica Neue Condensed Black" pitchFamily="2" charset="0"/>
                <a:ea typeface="Helvetica Neue Condensed Black" pitchFamily="2" charset="0"/>
                <a:cs typeface="Helvetica Neue Condensed Black" pitchFamily="2" charset="0"/>
              </a:rPr>
              <a:t>ER</a:t>
            </a:r>
            <a:endParaRPr lang="en-US" b="1">
              <a:solidFill>
                <a:srgbClr val="3BCDFF"/>
              </a:solidFill>
              <a:latin typeface="Helvetica Neue Condensed Black" pitchFamily="2" charset="0"/>
              <a:ea typeface="Helvetica Neue Condensed Black" pitchFamily="2" charset="0"/>
              <a:cs typeface="Helvetica Neue Condensed Black" pitchFamily="2" charset="0"/>
            </a:endParaRPr>
          </a:p>
        </p:txBody>
      </p:sp>
      <p:sp>
        <p:nvSpPr>
          <p:cNvPr id="7" name="TextBox 6"/>
          <p:cNvSpPr txBox="1"/>
          <p:nvPr/>
        </p:nvSpPr>
        <p:spPr>
          <a:xfrm rot="697539">
            <a:off x="7223728" y="3419954"/>
            <a:ext cx="453970" cy="369332"/>
          </a:xfrm>
          <a:prstGeom prst="rect">
            <a:avLst/>
          </a:prstGeom>
          <a:noFill/>
        </p:spPr>
        <p:txBody>
          <a:bodyPr wrap="none" rtlCol="0">
            <a:spAutoFit/>
          </a:bodyPr>
          <a:lstStyle/>
          <a:p>
            <a:r>
              <a:rPr lang="en-US" b="1">
                <a:solidFill>
                  <a:srgbClr val="FF6A9A"/>
                </a:solidFill>
                <a:latin typeface="Helvetica Neue Condensed Black" pitchFamily="2" charset="0"/>
                <a:ea typeface="Helvetica Neue Condensed Black" pitchFamily="2" charset="0"/>
                <a:cs typeface="Helvetica Neue Condensed Black" pitchFamily="2" charset="0"/>
              </a:rPr>
              <a:t>NR</a:t>
            </a:r>
            <a:endParaRPr lang="en-US" b="1">
              <a:solidFill>
                <a:srgbClr val="FF6A9A"/>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10"/>
          </p:nvPr>
        </p:nvSpPr>
        <p:spPr/>
        <p:txBody>
          <a:bodyPr/>
          <a:lstStyle/>
          <a:p>
            <a:fld id="{47AB1B3A-A599-F84F-B9CE-A797F6EAF900}"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graphicFrame>
        <p:nvGraphicFramePr>
          <p:cNvPr id="2" name="Table 1"/>
          <p:cNvGraphicFramePr>
            <a:graphicFrameLocks noGrp="1"/>
          </p:cNvGraphicFramePr>
          <p:nvPr/>
        </p:nvGraphicFramePr>
        <p:xfrm>
          <a:off x="49698" y="1232887"/>
          <a:ext cx="12081419" cy="4035214"/>
        </p:xfrm>
        <a:graphic>
          <a:graphicData uri="http://schemas.openxmlformats.org/drawingml/2006/table">
            <a:tbl>
              <a:tblPr firstRow="1" bandRow="1">
                <a:tableStyleId>{6E25E649-3F16-4E02-A733-19D2CDBF48F0}</a:tableStyleId>
              </a:tblPr>
              <a:tblGrid>
                <a:gridCol w="1725917"/>
                <a:gridCol w="1725917"/>
                <a:gridCol w="1725917"/>
                <a:gridCol w="1725917"/>
                <a:gridCol w="1725917"/>
                <a:gridCol w="1725917"/>
                <a:gridCol w="1725917"/>
              </a:tblGrid>
              <a:tr h="621528">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sub keV</a:t>
                      </a: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1keV</a:t>
                      </a: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 keV</a:t>
                      </a: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100 keV</a:t>
                      </a: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1MeV</a:t>
                      </a: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US" sz="2400" b="1" i="0">
                          <a:latin typeface="Helvetica Neue Condensed Black" pitchFamily="2" charset="0"/>
                          <a:ea typeface="Helvetica Neue Condensed Black" pitchFamily="2" charset="0"/>
                          <a:cs typeface="Helvetica Neue Condensed Black" pitchFamily="2" charset="0"/>
                        </a:rPr>
                        <a:t>10 MeV</a:t>
                      </a:r>
                      <a:endParaRPr lang="en-US" sz="2400" b="1" i="0">
                        <a:latin typeface="Helvetica Neue Condensed Black" pitchFamily="2" charset="0"/>
                        <a:ea typeface="Helvetica Neue Condensed Black" pitchFamily="2" charset="0"/>
                        <a:cs typeface="Helvetica Neue Condensed Black"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r>
              <a:tr h="621528">
                <a:tc>
                  <a:txBody>
                    <a:bodyPr/>
                    <a:lstStyle/>
                    <a:p>
                      <a:pPr algn="ct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136</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(~9%)</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25400" cmpd="sng">
                      <a:noFill/>
                    </a:lnT>
                    <a:solidFill>
                      <a:schemeClr val="bg1"/>
                    </a:solidFill>
                  </a:tcPr>
                </a:tc>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13</a:t>
                      </a:r>
                      <a:r>
                        <a:rPr lang="en-US" altLang="zh-CN" sz="2400" b="1" i="0" baseline="30000">
                          <a:solidFill>
                            <a:srgbClr val="073155"/>
                          </a:solidFill>
                          <a:latin typeface="Helvetica Neue Condensed Black" pitchFamily="2" charset="0"/>
                          <a:ea typeface="Helvetica Neue Condensed Black" pitchFamily="2" charset="0"/>
                          <a:cs typeface="Helvetica Neue Condensed Black" pitchFamily="2" charset="0"/>
                        </a:rPr>
                        <a:t>4</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(~10%)</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solidFill>
                      <a:schemeClr val="bg1"/>
                    </a:solidFill>
                  </a:tcPr>
                </a:tc>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i="0" baseline="30000">
                          <a:solidFill>
                            <a:srgbClr val="073155"/>
                          </a:solidFill>
                          <a:latin typeface="Helvetica Neue Condensed Black" pitchFamily="2" charset="0"/>
                          <a:ea typeface="Helvetica Neue Condensed Black" pitchFamily="2" charset="0"/>
                          <a:cs typeface="Helvetica Neue Condensed Black" pitchFamily="2" charset="0"/>
                        </a:rPr>
                        <a:t>1</a:t>
                      </a:r>
                      <a:r>
                        <a:rPr lang="en-US" altLang="zh-CN" sz="2400" b="1" i="0" baseline="30000">
                          <a:solidFill>
                            <a:srgbClr val="073155"/>
                          </a:solidFill>
                          <a:latin typeface="Helvetica Neue Condensed Black" pitchFamily="2" charset="0"/>
                          <a:ea typeface="Helvetica Neue Condensed Black" pitchFamily="2" charset="0"/>
                          <a:cs typeface="Helvetica Neue Condensed Black" pitchFamily="2" charset="0"/>
                        </a:rPr>
                        <a:t>24</a:t>
                      </a:r>
                      <a:r>
                        <a:rPr lang="en-US" sz="2400" b="1" i="0">
                          <a:solidFill>
                            <a:srgbClr val="073155"/>
                          </a:solidFill>
                          <a:latin typeface="Helvetica Neue Condensed Black" pitchFamily="2" charset="0"/>
                          <a:ea typeface="Helvetica Neue Condensed Black" pitchFamily="2" charset="0"/>
                          <a:cs typeface="Helvetica Neue Condensed Black" pitchFamily="2" charset="0"/>
                        </a:rPr>
                        <a:t>Xe</a:t>
                      </a:r>
                      <a:r>
                        <a:rPr lang="en-US" sz="1800" b="1" i="0">
                          <a:solidFill>
                            <a:schemeClr val="bg1">
                              <a:lumMod val="65000"/>
                            </a:schemeClr>
                          </a:solidFill>
                          <a:latin typeface="Helvetica Neue Condensed Black" pitchFamily="2" charset="0"/>
                          <a:ea typeface="Helvetica Neue Condensed Black" pitchFamily="2" charset="0"/>
                          <a:cs typeface="Helvetica Neue Condensed Black" pitchFamily="2" charset="0"/>
                        </a:rPr>
                        <a:t>(~0.1%)</a:t>
                      </a:r>
                      <a:endParaRPr lang="en-US" sz="2400" b="1" i="0">
                        <a:solidFill>
                          <a:schemeClr val="bg1">
                            <a:lumMod val="65000"/>
                          </a:schemeClr>
                        </a:solidFill>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r>
              <a:tr h="1549102">
                <a:tc>
                  <a:txBody>
                    <a:bodyPr/>
                    <a:lstStyle/>
                    <a:p>
                      <a:pPr algn="ctr"/>
                      <a:r>
                        <a:rPr lang="en-US" sz="2400" b="1" i="0">
                          <a:solidFill>
                            <a:srgbClr val="073155"/>
                          </a:solidFill>
                          <a:latin typeface="Helvetica Neue Condensed Black" pitchFamily="2" charset="0"/>
                          <a:ea typeface="Helvetica Neue Condensed Black" pitchFamily="2" charset="0"/>
                          <a:cs typeface="Helvetica Neue Condensed Black" pitchFamily="2" charset="0"/>
                        </a:rPr>
                        <a:t>Natural Xenon</a:t>
                      </a:r>
                      <a:endParaRPr lang="en-US" sz="2400" b="1" i="0">
                        <a:solidFill>
                          <a:srgbClr val="073155"/>
                        </a:solidFill>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US" sz="2400" b="1" i="0">
                        <a:latin typeface="Helvetica Neue Condensed Black" pitchFamily="2" charset="0"/>
                        <a:ea typeface="Helvetica Neue Condensed Black" pitchFamily="2" charset="0"/>
                        <a:cs typeface="Helvetica Neue Condensed Black"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r>
            </a:tbl>
          </a:graphicData>
        </a:graphic>
      </p:graphicFrame>
      <p:sp>
        <p:nvSpPr>
          <p:cNvPr id="8" name="Terminator 7"/>
          <p:cNvSpPr/>
          <p:nvPr/>
        </p:nvSpPr>
        <p:spPr>
          <a:xfrm>
            <a:off x="1864934" y="3804514"/>
            <a:ext cx="6909931"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Neue Condensed Black" pitchFamily="2" charset="0"/>
                <a:ea typeface="Helvetica Neue Condensed Black" pitchFamily="2" charset="0"/>
                <a:cs typeface="Helvetica Neue Condensed Black" pitchFamily="2" charset="0"/>
              </a:rPr>
              <a:t>ALPs, DPs, boosted dark matters...</a:t>
            </a:r>
            <a:endParaRPr lang="en-US" b="1" dirty="0">
              <a:latin typeface="Helvetica Neue Condensed Black" pitchFamily="2" charset="0"/>
              <a:ea typeface="Helvetica Neue Condensed Black" pitchFamily="2" charset="0"/>
              <a:cs typeface="Helvetica Neue Condensed Black" pitchFamily="2" charset="0"/>
            </a:endParaRPr>
          </a:p>
        </p:txBody>
      </p:sp>
      <p:sp>
        <p:nvSpPr>
          <p:cNvPr id="9" name="Terminator 8"/>
          <p:cNvSpPr/>
          <p:nvPr/>
        </p:nvSpPr>
        <p:spPr>
          <a:xfrm>
            <a:off x="3693049" y="4273568"/>
            <a:ext cx="2081759"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Helvetica Neue Condensed Black" pitchFamily="2" charset="0"/>
                <a:ea typeface="Helvetica Neue Condensed Black" pitchFamily="2" charset="0"/>
                <a:cs typeface="Helvetica Neue Condensed Black" pitchFamily="2" charset="0"/>
              </a:rPr>
              <a:t>Solar</a:t>
            </a:r>
            <a:r>
              <a:rPr lang="zh-CN" altLang="en-US" b="1">
                <a:latin typeface="Helvetica Neue Condensed Black" pitchFamily="2" charset="0"/>
                <a:ea typeface="Helvetica Neue Condensed Black" pitchFamily="2" charset="0"/>
                <a:cs typeface="Helvetica Neue Condensed Black" pitchFamily="2" charset="0"/>
              </a:rPr>
              <a:t> </a:t>
            </a:r>
            <a:r>
              <a:rPr lang="en-US" b="1">
                <a:latin typeface="Helvetica Neue Condensed Black" pitchFamily="2" charset="0"/>
                <a:ea typeface="Helvetica Neue Condensed Black" pitchFamily="2" charset="0"/>
                <a:cs typeface="Helvetica Neue Condensed Black" pitchFamily="2" charset="0"/>
              </a:rPr>
              <a:t>Axion</a:t>
            </a:r>
            <a:endParaRPr lang="en-US" b="1">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12" name="Terminator 11"/>
              <p:cNvSpPr>
                <a14:cpLocks xmlns:a14="http://schemas.microsoft.com/office/drawing/2010/main" noRot="1" noChangeAspect="1" noMove="1" noResize="1" noEditPoints="1" noAdjustHandles="1" noChangeArrowheads="1" noChangeShapeType="1"/>
              </p:cNvSpPr>
              <p:nvPr/>
            </p:nvSpPr>
            <p:spPr>
              <a:xfrm>
                <a:off x="5640868" y="4741526"/>
                <a:ext cx="2161508" cy="382992"/>
              </a:xfrm>
              <a:prstGeom prst="flowChartTerminator">
                <a:avLst/>
              </a:prstGeom>
              <a:blipFill rotWithShape="1">
                <a:blip r:embed="rId1"/>
                <a:stretch>
                  <a:fillRect t="-3226" b="-22581"/>
                </a:stretch>
              </a:blipFill>
              <a:ln>
                <a:noFill/>
              </a:ln>
              <a:effectLst>
                <a:outerShdw sx="1000" sy="1000" algn="ctr" rotWithShape="0">
                  <a:srgbClr val="000000"/>
                </a:outerShdw>
              </a:effectLst>
            </p:spPr>
            <p:txBody>
              <a:bodyPr/>
              <a:lstStyle/>
              <a:p>
                <a:r>
                  <a:rPr lang="en-US">
                    <a:noFill/>
                  </a:rPr>
                  <a:t> </a:t>
                </a:r>
                <a:endParaRPr lang="en-US">
                  <a:noFill/>
                </a:endParaRPr>
              </a:p>
            </p:txBody>
          </p:sp>
        </mc:Choice>
        <mc:Fallback>
          <p:sp>
            <p:nvSpPr>
              <p:cNvPr id="12" name="Terminator 11"/>
              <p:cNvSpPr>
                <a14:cpLocks xmlns:a14="http://schemas.microsoft.com/office/drawing/2010/main" noRot="1" noChangeAspect="1" noMove="1" noResize="1" noEditPoints="1" noAdjustHandles="1" noChangeArrowheads="1" noChangeShapeType="1"/>
              </p:cNvSpPr>
              <p:nvPr/>
            </p:nvSpPr>
            <p:spPr>
              <a:xfrm>
                <a:off x="5640868" y="4741526"/>
                <a:ext cx="2161508" cy="382992"/>
              </a:xfrm>
              <a:prstGeom prst="flowChartTerminator">
                <a:avLst/>
              </a:prstGeom>
              <a:blipFill rotWithShape="1">
                <a:blip r:embed="rId1"/>
                <a:stretch>
                  <a:fillRect t="-3226" b="-22581"/>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p:sp>
        <p:nvSpPr>
          <p:cNvPr id="13" name="Terminator 12"/>
          <p:cNvSpPr/>
          <p:nvPr/>
        </p:nvSpPr>
        <p:spPr>
          <a:xfrm>
            <a:off x="9094073" y="4786699"/>
            <a:ext cx="2161508" cy="382992"/>
          </a:xfrm>
          <a:prstGeom prst="flowChartTerminator">
            <a:avLst/>
          </a:prstGeom>
          <a:gradFill>
            <a:gsLst>
              <a:gs pos="57000">
                <a:srgbClr val="00243E"/>
              </a:gs>
              <a:gs pos="100000">
                <a:srgbClr val="0070C0">
                  <a:alpha val="50000"/>
                </a:srgbClr>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Helvetica Neue Condensed Black" pitchFamily="2" charset="0"/>
                <a:ea typeface="Helvetica Neue Condensed Black" pitchFamily="2" charset="0"/>
                <a:cs typeface="Helvetica Neue Condensed Black" pitchFamily="2" charset="0"/>
              </a:rPr>
              <a:t>Muons ...</a:t>
            </a:r>
            <a:endParaRPr lang="en-US" b="1">
              <a:latin typeface="Helvetica Neue Condensed Black" pitchFamily="2" charset="0"/>
              <a:ea typeface="Helvetica Neue Condensed Black" pitchFamily="2" charset="0"/>
              <a:cs typeface="Helvetica Neue Condensed Black" pitchFamily="2" charset="0"/>
            </a:endParaRPr>
          </a:p>
        </p:txBody>
      </p:sp>
      <mc:AlternateContent xmlns:mc="http://schemas.openxmlformats.org/markup-compatibility/2006">
        <mc:Choice xmlns:a14="http://schemas.microsoft.com/office/drawing/2010/main" Requires="a14">
          <p:sp>
            <p:nvSpPr>
              <p:cNvPr id="14" name="Terminator 13"/>
              <p:cNvSpPr>
                <a14:cpLocks xmlns:a14="http://schemas.microsoft.com/office/drawing/2010/main" noRot="1" noChangeAspect="1" noMove="1" noResize="1" noEditPoints="1" noAdjustHandles="1" noChangeArrowheads="1" noChangeShapeType="1"/>
              </p:cNvSpPr>
              <p:nvPr/>
            </p:nvSpPr>
            <p:spPr>
              <a:xfrm>
                <a:off x="5640868" y="3250494"/>
                <a:ext cx="1644127" cy="382992"/>
              </a:xfrm>
              <a:prstGeom prst="flowChartTerminator">
                <a:avLst/>
              </a:prstGeom>
              <a:blipFill rotWithShape="1">
                <a:blip r:embed="rId2"/>
                <a:stretch>
                  <a:fillRect t="-3125" b="-21875"/>
                </a:stretch>
              </a:blipFill>
              <a:ln>
                <a:noFill/>
              </a:ln>
              <a:effectLst>
                <a:outerShdw sx="1000" sy="1000" algn="ctr" rotWithShape="0">
                  <a:srgbClr val="000000"/>
                </a:outerShdw>
              </a:effectLst>
            </p:spPr>
            <p:txBody>
              <a:bodyPr/>
              <a:lstStyle/>
              <a:p>
                <a:r>
                  <a:rPr lang="en-US">
                    <a:noFill/>
                  </a:rPr>
                  <a:t> </a:t>
                </a:r>
                <a:endParaRPr lang="en-US">
                  <a:noFill/>
                </a:endParaRPr>
              </a:p>
            </p:txBody>
          </p:sp>
        </mc:Choice>
        <mc:Fallback>
          <p:sp>
            <p:nvSpPr>
              <p:cNvPr id="14" name="Terminator 13"/>
              <p:cNvSpPr>
                <a14:cpLocks xmlns:a14="http://schemas.microsoft.com/office/drawing/2010/main" noRot="1" noChangeAspect="1" noMove="1" noResize="1" noEditPoints="1" noAdjustHandles="1" noChangeArrowheads="1" noChangeShapeType="1"/>
              </p:cNvSpPr>
              <p:nvPr/>
            </p:nvSpPr>
            <p:spPr>
              <a:xfrm>
                <a:off x="5640868" y="3250494"/>
                <a:ext cx="1644127" cy="382992"/>
              </a:xfrm>
              <a:prstGeom prst="flowChartTerminator">
                <a:avLst/>
              </a:prstGeom>
              <a:blipFill rotWithShape="1">
                <a:blip r:embed="rId2"/>
                <a:stretch>
                  <a:fillRect t="-3125" b="-21875"/>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18" name="Terminator 17"/>
              <p:cNvSpPr>
                <a14:cpLocks xmlns:a14="http://schemas.microsoft.com/office/drawing/2010/main" noRot="1" noChangeAspect="1" noMove="1" noResize="1" noEditPoints="1" noAdjustHandles="1" noChangeArrowheads="1" noChangeShapeType="1"/>
              </p:cNvSpPr>
              <p:nvPr/>
            </p:nvSpPr>
            <p:spPr>
              <a:xfrm>
                <a:off x="7012467" y="2606631"/>
                <a:ext cx="1741856" cy="382992"/>
              </a:xfrm>
              <a:prstGeom prst="flowChartTerminator">
                <a:avLst/>
              </a:prstGeom>
              <a:blipFill rotWithShape="1">
                <a:blip r:embed="rId3"/>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Choice>
        <mc:Fallback>
          <p:sp>
            <p:nvSpPr>
              <p:cNvPr id="18" name="Terminator 17"/>
              <p:cNvSpPr>
                <a14:cpLocks xmlns:a14="http://schemas.microsoft.com/office/drawing/2010/main" noRot="1" noChangeAspect="1" noMove="1" noResize="1" noEditPoints="1" noAdjustHandles="1" noChangeArrowheads="1" noChangeShapeType="1"/>
              </p:cNvSpPr>
              <p:nvPr/>
            </p:nvSpPr>
            <p:spPr>
              <a:xfrm>
                <a:off x="7012467" y="2606631"/>
                <a:ext cx="1741856" cy="382992"/>
              </a:xfrm>
              <a:prstGeom prst="flowChartTerminator">
                <a:avLst/>
              </a:prstGeom>
              <a:blipFill rotWithShape="1">
                <a:blip r:embed="rId3"/>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19" name="Terminator 18"/>
              <p:cNvSpPr>
                <a14:cpLocks xmlns:a14="http://schemas.microsoft.com/office/drawing/2010/main" noRot="1" noChangeAspect="1" noMove="1" noResize="1" noEditPoints="1" noAdjustHandles="1" noChangeArrowheads="1" noChangeShapeType="1"/>
              </p:cNvSpPr>
              <p:nvPr/>
            </p:nvSpPr>
            <p:spPr>
              <a:xfrm>
                <a:off x="7012467" y="1989660"/>
                <a:ext cx="2316725" cy="382992"/>
              </a:xfrm>
              <a:prstGeom prst="flowChartTerminator">
                <a:avLst/>
              </a:prstGeom>
              <a:blipFill rotWithShape="1">
                <a:blip r:embed="rId4"/>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Choice>
        <mc:Fallback>
          <p:sp>
            <p:nvSpPr>
              <p:cNvPr id="19" name="Terminator 18"/>
              <p:cNvSpPr>
                <a14:cpLocks xmlns:a14="http://schemas.microsoft.com/office/drawing/2010/main" noRot="1" noChangeAspect="1" noMove="1" noResize="1" noEditPoints="1" noAdjustHandles="1" noChangeArrowheads="1" noChangeShapeType="1"/>
              </p:cNvSpPr>
              <p:nvPr/>
            </p:nvSpPr>
            <p:spPr>
              <a:xfrm>
                <a:off x="7012467" y="1989660"/>
                <a:ext cx="2316725" cy="382992"/>
              </a:xfrm>
              <a:prstGeom prst="flowChartTerminator">
                <a:avLst/>
              </a:prstGeom>
              <a:blipFill rotWithShape="1">
                <a:blip r:embed="rId4"/>
                <a:stretch>
                  <a:fillRect b="-16129"/>
                </a:stretch>
              </a:blipFill>
              <a:ln>
                <a:noFill/>
              </a:ln>
              <a:effectLst>
                <a:outerShdw sx="1000" sy="1000" algn="ctr" rotWithShape="0">
                  <a:srgbClr val="000000"/>
                </a:outerShdw>
              </a:effectLst>
            </p:spPr>
            <p:txBody>
              <a:bodyPr/>
              <a:lstStyle/>
              <a:p>
                <a:r>
                  <a:rPr lang="en-US">
                    <a:noFill/>
                  </a:rPr>
                  <a:t> </a:t>
                </a:r>
                <a:endParaRPr lang="en-US">
                  <a:noFill/>
                </a:endParaRPr>
              </a:p>
            </p:txBody>
          </p:sp>
        </mc:Fallback>
      </mc:AlternateContent>
      <p:sp>
        <p:nvSpPr>
          <p:cNvPr id="46" name="Rectangle 45"/>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49"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51" name="TextBox 50"/>
          <p:cNvSpPr txBox="1"/>
          <p:nvPr/>
        </p:nvSpPr>
        <p:spPr>
          <a:xfrm>
            <a:off x="3007965" y="477084"/>
            <a:ext cx="6909931" cy="584775"/>
          </a:xfrm>
          <a:prstGeom prst="rect">
            <a:avLst/>
          </a:prstGeom>
          <a:noFill/>
        </p:spPr>
        <p:txBody>
          <a:bodyPr wrap="square">
            <a:spAutoFit/>
          </a:bodyPr>
          <a:lstStyle/>
          <a:p>
            <a:r>
              <a:rPr lang="en-US" altLang="zh-CN" sz="3200" b="1">
                <a:latin typeface="Helvetica Neue Condensed Black" pitchFamily="2" charset="0"/>
                <a:ea typeface="Helvetica Neue Condensed Black" pitchFamily="2" charset="0"/>
                <a:cs typeface="Helvetica Neue Condensed Black" pitchFamily="2" charset="0"/>
              </a:rPr>
              <a:t>Rich Physics with Electron Recoil Data</a:t>
            </a:r>
            <a:endParaRPr lang="zh-CN" altLang="en-US" sz="3200" b="1">
              <a:latin typeface="Helvetica Neue Condensed Black" pitchFamily="2" charset="0"/>
              <a:cs typeface="Helvetica Neue Condensed Black"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ea typeface="Helvetica Neue Condensed Black" pitchFamily="2" charset="0"/>
                <a:cs typeface="Helvetica Neue Condensed Black" pitchFamily="2" charset="0"/>
              </a:rPr>
              <a:t>Data-taking of PandaX-4T</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AD219BB7-4FA5-0B4D-B825-139085F0CEA3}" type="datetime1">
              <a:rPr lang="en-US"/>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pic>
        <p:nvPicPr>
          <p:cNvPr id="2" name="Picture 1"/>
          <p:cNvPicPr>
            <a:picLocks noChangeAspect="1"/>
          </p:cNvPicPr>
          <p:nvPr/>
        </p:nvPicPr>
        <p:blipFill>
          <a:blip r:embed="rId1"/>
          <a:stretch>
            <a:fillRect/>
          </a:stretch>
        </p:blipFill>
        <p:spPr>
          <a:xfrm>
            <a:off x="1063139" y="1077319"/>
            <a:ext cx="9414386" cy="3467489"/>
          </a:xfrm>
          <a:prstGeom prst="rect">
            <a:avLst/>
          </a:prstGeom>
        </p:spPr>
      </p:pic>
      <p:cxnSp>
        <p:nvCxnSpPr>
          <p:cNvPr id="6" name="Straight Arrow Connector 5"/>
          <p:cNvCxnSpPr/>
          <p:nvPr/>
        </p:nvCxnSpPr>
        <p:spPr>
          <a:xfrm>
            <a:off x="2032000" y="1892484"/>
            <a:ext cx="2705100" cy="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166757" y="1892484"/>
            <a:ext cx="3624943" cy="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03009" y="1523152"/>
            <a:ext cx="678391" cy="369332"/>
          </a:xfrm>
          <a:prstGeom prst="rect">
            <a:avLst/>
          </a:prstGeom>
          <a:noFill/>
        </p:spPr>
        <p:txBody>
          <a:bodyPr wrap="none" rtlCol="0">
            <a:spAutoFit/>
          </a:bodyPr>
          <a:lstStyle/>
          <a:p>
            <a:r>
              <a:rPr lang="en-US" b="1">
                <a:solidFill>
                  <a:srgbClr val="7030A0"/>
                </a:solidFill>
                <a:latin typeface="Helvetica Neue Condensed Black" pitchFamily="2" charset="0"/>
                <a:ea typeface="Helvetica Neue Condensed Black" pitchFamily="2" charset="0"/>
                <a:cs typeface="Helvetica Neue Condensed Black" pitchFamily="2" charset="0"/>
              </a:rPr>
              <a:t>Run0</a:t>
            </a:r>
            <a:endParaRPr lang="en-US" b="1">
              <a:solidFill>
                <a:srgbClr val="7030A0"/>
              </a:solidFill>
              <a:latin typeface="Helvetica Neue Condensed Black" pitchFamily="2" charset="0"/>
              <a:ea typeface="Helvetica Neue Condensed Black" pitchFamily="2" charset="0"/>
              <a:cs typeface="Helvetica Neue Condensed Black" pitchFamily="2" charset="0"/>
            </a:endParaRPr>
          </a:p>
        </p:txBody>
      </p:sp>
      <p:sp>
        <p:nvSpPr>
          <p:cNvPr id="9" name="TextBox 8"/>
          <p:cNvSpPr txBox="1"/>
          <p:nvPr/>
        </p:nvSpPr>
        <p:spPr>
          <a:xfrm>
            <a:off x="7475009" y="1547945"/>
            <a:ext cx="678391" cy="369332"/>
          </a:xfrm>
          <a:prstGeom prst="rect">
            <a:avLst/>
          </a:prstGeom>
          <a:noFill/>
        </p:spPr>
        <p:txBody>
          <a:bodyPr wrap="none" rtlCol="0">
            <a:spAutoFit/>
          </a:bodyPr>
          <a:lstStyle/>
          <a:p>
            <a:r>
              <a:rPr lang="en-US" b="1">
                <a:solidFill>
                  <a:srgbClr val="7030A0"/>
                </a:solidFill>
                <a:latin typeface="Helvetica Neue Condensed Black" pitchFamily="2" charset="0"/>
                <a:ea typeface="Helvetica Neue Condensed Black" pitchFamily="2" charset="0"/>
                <a:cs typeface="Helvetica Neue Condensed Black" pitchFamily="2" charset="0"/>
              </a:rPr>
              <a:t>Run1</a:t>
            </a:r>
            <a:endParaRPr lang="en-US" b="1">
              <a:solidFill>
                <a:srgbClr val="7030A0"/>
              </a:solidFill>
              <a:latin typeface="Helvetica Neue Condensed Black" pitchFamily="2" charset="0"/>
              <a:ea typeface="Helvetica Neue Condensed Black" pitchFamily="2" charset="0"/>
              <a:cs typeface="Helvetica Neue Condensed Black" pitchFamily="2" charset="0"/>
            </a:endParaRPr>
          </a:p>
        </p:txBody>
      </p:sp>
      <p:sp>
        <p:nvSpPr>
          <p:cNvPr id="18" name="TextBox 17"/>
          <p:cNvSpPr txBox="1"/>
          <p:nvPr/>
        </p:nvSpPr>
        <p:spPr>
          <a:xfrm>
            <a:off x="1062990" y="4478020"/>
            <a:ext cx="10065722" cy="1419428"/>
          </a:xfrm>
          <a:prstGeom prst="rect">
            <a:avLst/>
          </a:prstGeom>
          <a:noFill/>
        </p:spPr>
        <p:txBody>
          <a:bodyPr wrap="square" rtlCol="0">
            <a:spAutoFit/>
          </a:bodyPr>
          <a:lstStyle/>
          <a:p>
            <a:pPr marL="342900" indent="-342900">
              <a:lnSpc>
                <a:spcPct val="150000"/>
              </a:lnSpc>
              <a:buAutoNum type="arabicPeriod"/>
            </a:pPr>
            <a:r>
              <a:rPr lang="en-US" altLang="zh-CN" sz="2000" b="1">
                <a:latin typeface="Helvetica Neue Condensed" pitchFamily="2" charset="0"/>
                <a:ea typeface="Helvetica Neue Condensed" pitchFamily="2" charset="0"/>
                <a:cs typeface="Helvetica Neue Condensed" pitchFamily="2" charset="0"/>
              </a:rPr>
              <a:t>PandaX-4T has finished two phyiscs runs: Run0 and Run1, a total exposure of </a:t>
            </a:r>
            <a:r>
              <a:rPr lang="en-US" altLang="zh-CN" sz="2000" b="1">
                <a:highlight>
                  <a:srgbClr val="FFD900"/>
                </a:highlight>
                <a:latin typeface="Helvetica Neue Condensed" pitchFamily="2" charset="0"/>
                <a:ea typeface="Helvetica Neue Condensed" pitchFamily="2" charset="0"/>
                <a:cs typeface="Helvetica Neue Condensed" pitchFamily="2" charset="0"/>
              </a:rPr>
              <a:t>1.54 ton⨉year </a:t>
            </a:r>
            <a:r>
              <a:rPr lang="en-US" altLang="zh-CN" sz="2000" b="1">
                <a:latin typeface="Helvetica Neue Condensed" pitchFamily="2" charset="0"/>
                <a:ea typeface="Helvetica Neue Condensed" pitchFamily="2" charset="0"/>
                <a:cs typeface="Helvetica Neue Condensed" pitchFamily="2" charset="0"/>
              </a:rPr>
              <a:t>after removed low-quality data;</a:t>
            </a:r>
            <a:endParaRPr lang="en-US" altLang="zh-CN" sz="2000" b="1">
              <a:latin typeface="Helvetica Neue Condensed" pitchFamily="2" charset="0"/>
              <a:ea typeface="Helvetica Neue Condensed" pitchFamily="2" charset="0"/>
              <a:cs typeface="Helvetica Neue Condensed" pitchFamily="2" charset="0"/>
            </a:endParaRPr>
          </a:p>
          <a:p>
            <a:pPr marL="342900" indent="-342900">
              <a:lnSpc>
                <a:spcPct val="150000"/>
              </a:lnSpc>
              <a:buAutoNum type="arabicPeriod"/>
            </a:pPr>
            <a:r>
              <a:rPr lang="en-US" altLang="zh-CN" sz="2000" b="1">
                <a:latin typeface="Helvetica Neue Condensed" pitchFamily="2" charset="0"/>
                <a:ea typeface="Helvetica Neue Condensed" pitchFamily="2" charset="0"/>
                <a:cs typeface="Helvetica Neue Condensed" pitchFamily="2" charset="0"/>
              </a:rPr>
              <a:t>Run0 results published @ 2021; Run0 + Run1 combined blind-analysis published @ 2025. </a:t>
            </a:r>
            <a:endParaRPr lang="en-US" sz="2000" b="1">
              <a:latin typeface="Helvetica Neue Condensed" pitchFamily="2" charset="0"/>
              <a:ea typeface="Helvetica Neue Condensed" pitchFamily="2" charset="0"/>
              <a:cs typeface="Helvetica Neue Condensed" pitchFamily="2" charset="0"/>
            </a:endParaRPr>
          </a:p>
        </p:txBody>
      </p:sp>
      <p:sp>
        <p:nvSpPr>
          <p:cNvPr id="12" name="Rectangle 11"/>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15"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0" y="0"/>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Background</a:t>
            </a:r>
            <a:r>
              <a:rPr lang="zh-CN" altLang="en-US" sz="3600">
                <a:latin typeface="Helvetica Neue Condensed Black" pitchFamily="2" charset="0"/>
                <a:cs typeface="Helvetica Neue Condensed Black" pitchFamily="2" charset="0"/>
              </a:rPr>
              <a:t> </a:t>
            </a:r>
            <a:r>
              <a:rPr lang="en-US" altLang="zh-CN" sz="3600">
                <a:latin typeface="Helvetica Neue Condensed Black" pitchFamily="2" charset="0"/>
                <a:cs typeface="Helvetica Neue Condensed Black" pitchFamily="2" charset="0"/>
              </a:rPr>
              <a:t>Model</a:t>
            </a:r>
            <a:r>
              <a:rPr lang="zh-CN" altLang="en-US" sz="3600">
                <a:latin typeface="Helvetica Neue Condensed Black" pitchFamily="2" charset="0"/>
                <a:cs typeface="Helvetica Neue Condensed Black" pitchFamily="2" charset="0"/>
              </a:rPr>
              <a:t> </a:t>
            </a:r>
            <a:r>
              <a:rPr lang="en-US" altLang="zh-CN" sz="3600">
                <a:latin typeface="Helvetica Neue Condensed Black" pitchFamily="2" charset="0"/>
                <a:cs typeface="Helvetica Neue Condensed Black" pitchFamily="2" charset="0"/>
              </a:rPr>
              <a:t>for keV region</a:t>
            </a:r>
            <a:endParaRPr lang="zh-CN" altLang="en-US" sz="3600">
              <a:latin typeface="Helvetica Neue Condensed Black" pitchFamily="2" charset="0"/>
              <a:cs typeface="Helvetica Neue Condensed Black" pitchFamily="2" charset="0"/>
            </a:endParaRPr>
          </a:p>
        </p:txBody>
      </p:sp>
      <p:sp>
        <p:nvSpPr>
          <p:cNvPr id="4" name="Date Placeholder 3"/>
          <p:cNvSpPr>
            <a14:cpLocks xmlns:a14="http://schemas.microsoft.com/office/drawing/2010/main" noGrp="1"/>
          </p:cNvSpPr>
          <p:nvPr>
            <p:ph type="dt" sz="half" idx="10"/>
          </p:nvPr>
        </p:nvSpPr>
        <p:spPr/>
        <p:txBody>
          <a:bodyPr/>
          <a:lstStyle/>
          <a:p>
            <a:fld id="{D6A26514-9334-7F40-A862-BC1570B6828A}"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10" name="Footer Placeholder 9"/>
          <p:cNvSpPr>
            <a14:cpLocks xmlns:a14="http://schemas.microsoft.com/office/drawing/2010/main" noGrp="1"/>
          </p:cNvSpPr>
          <p:nvPr>
            <p:ph type="ftr" sz="quarter" idx="11"/>
          </p:nvPr>
        </p:nvSpPr>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11" name="Slide Number Placeholder 10"/>
          <p:cNvSpPr>
            <a14:cpLocks xmlns:a14="http://schemas.microsoft.com/office/drawing/2010/main" noGrp="1"/>
          </p:cNvSpPr>
          <p:nvPr>
            <p:ph type="sldNum" sz="quarter" idx="12"/>
          </p:nvPr>
        </p:nvSpPr>
        <p:spPr/>
        <p:txBody>
          <a:body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5"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6"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7" name="Rectangle 6"/>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0"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31" name="Picture 30"/>
          <p:cNvPicPr>
            <a:picLocks noChangeAspect="1"/>
          </p:cNvPicPr>
          <p:nvPr/>
        </p:nvPicPr>
        <p:blipFill>
          <a:blip r:embed="rId1"/>
          <a:stretch>
            <a:fillRect/>
          </a:stretch>
        </p:blipFill>
        <p:spPr>
          <a:xfrm>
            <a:off x="709914" y="1262807"/>
            <a:ext cx="5156200" cy="3124200"/>
          </a:xfrm>
          <a:prstGeom prst="rect">
            <a:avLst/>
          </a:prstGeom>
        </p:spPr>
      </p:pic>
      <p:pic>
        <p:nvPicPr>
          <p:cNvPr id="32" name="Picture 31"/>
          <p:cNvPicPr>
            <a:picLocks noChangeAspect="1"/>
          </p:cNvPicPr>
          <p:nvPr/>
        </p:nvPicPr>
        <p:blipFill rotWithShape="1">
          <a:blip r:embed="rId2"/>
          <a:srcRect r="1868"/>
          <a:stretch>
            <a:fillRect/>
          </a:stretch>
        </p:blipFill>
        <p:spPr>
          <a:xfrm>
            <a:off x="6235298" y="1415207"/>
            <a:ext cx="5246788" cy="2971800"/>
          </a:xfrm>
          <a:prstGeom prst="rect">
            <a:avLst/>
          </a:prstGeom>
        </p:spPr>
      </p:pic>
      <p:sp>
        <p:nvSpPr>
          <p:cNvPr id="33" name="TextBox 32"/>
          <p:cNvSpPr txBox="1"/>
          <p:nvPr/>
        </p:nvSpPr>
        <p:spPr>
          <a:xfrm>
            <a:off x="3242204" y="1336594"/>
            <a:ext cx="678391" cy="369332"/>
          </a:xfrm>
          <a:prstGeom prst="rect">
            <a:avLst/>
          </a:prstGeom>
          <a:noFill/>
        </p:spPr>
        <p:txBody>
          <a:bodyPr wrap="none" rtlCol="0">
            <a:spAutoFit/>
          </a:bodyPr>
          <a:lstStyle/>
          <a:p>
            <a:r>
              <a:rPr lang="en-US" b="1">
                <a:solidFill>
                  <a:srgbClr val="002F50"/>
                </a:solidFill>
                <a:latin typeface="Helvetica Neue Condensed Black" pitchFamily="2" charset="0"/>
                <a:ea typeface="Helvetica Neue Condensed Black" pitchFamily="2" charset="0"/>
                <a:cs typeface="Helvetica Neue Condensed Black" pitchFamily="2" charset="0"/>
              </a:rPr>
              <a:t>Run0</a:t>
            </a:r>
            <a:endParaRPr lang="en-US" b="1">
              <a:solidFill>
                <a:srgbClr val="002F50"/>
              </a:solidFill>
              <a:latin typeface="Helvetica Neue Condensed Black" pitchFamily="2" charset="0"/>
              <a:ea typeface="Helvetica Neue Condensed Black" pitchFamily="2" charset="0"/>
              <a:cs typeface="Helvetica Neue Condensed Black" pitchFamily="2" charset="0"/>
            </a:endParaRPr>
          </a:p>
        </p:txBody>
      </p:sp>
      <p:sp>
        <p:nvSpPr>
          <p:cNvPr id="34" name="TextBox 33"/>
          <p:cNvSpPr txBox="1"/>
          <p:nvPr/>
        </p:nvSpPr>
        <p:spPr>
          <a:xfrm>
            <a:off x="8519496" y="1336594"/>
            <a:ext cx="678391" cy="369332"/>
          </a:xfrm>
          <a:prstGeom prst="rect">
            <a:avLst/>
          </a:prstGeom>
          <a:noFill/>
        </p:spPr>
        <p:txBody>
          <a:bodyPr wrap="none" rtlCol="0">
            <a:spAutoFit/>
          </a:bodyPr>
          <a:lstStyle/>
          <a:p>
            <a:r>
              <a:rPr lang="en-US" b="1">
                <a:solidFill>
                  <a:srgbClr val="002F50"/>
                </a:solidFill>
                <a:latin typeface="Helvetica Neue Condensed Black" pitchFamily="2" charset="0"/>
                <a:ea typeface="Helvetica Neue Condensed Black" pitchFamily="2" charset="0"/>
                <a:cs typeface="Helvetica Neue Condensed Black" pitchFamily="2" charset="0"/>
              </a:rPr>
              <a:t>Run1</a:t>
            </a:r>
            <a:endParaRPr lang="en-US" b="1">
              <a:solidFill>
                <a:srgbClr val="002F50"/>
              </a:solidFill>
              <a:latin typeface="Helvetica Neue Condensed Black" pitchFamily="2" charset="0"/>
              <a:ea typeface="Helvetica Neue Condensed Black" pitchFamily="2" charset="0"/>
              <a:cs typeface="Helvetica Neue Condensed Black" pitchFamily="2" charset="0"/>
            </a:endParaRPr>
          </a:p>
        </p:txBody>
      </p:sp>
      <p:sp>
        <p:nvSpPr>
          <p:cNvPr id="35" name="TextBox 34"/>
          <p:cNvSpPr txBox="1"/>
          <p:nvPr/>
        </p:nvSpPr>
        <p:spPr>
          <a:xfrm>
            <a:off x="3282950" y="3959860"/>
            <a:ext cx="8909050" cy="2148840"/>
          </a:xfrm>
          <a:prstGeom prst="rect">
            <a:avLst/>
          </a:prstGeom>
          <a:noFill/>
        </p:spPr>
        <p:txBody>
          <a:bodyPr wrap="square" rtlCol="0">
            <a:spAutoFit/>
          </a:bodyPr>
          <a:lstStyle/>
          <a:p>
            <a:pPr marL="342900" indent="-342900">
              <a:lnSpc>
                <a:spcPct val="150000"/>
              </a:lnSpc>
              <a:buFont typeface="+mj-lt"/>
              <a:buAutoNum type="arabicPeriod"/>
            </a:pPr>
            <a:r>
              <a:rPr lang="en-US" b="1">
                <a:latin typeface="Helvetica Neue Condensed" pitchFamily="2" charset="0"/>
                <a:ea typeface="Helvetica Neue Condensed" pitchFamily="2" charset="0"/>
                <a:cs typeface="Helvetica Neue Condensed" pitchFamily="2" charset="0"/>
              </a:rPr>
              <a:t>Energy Region of Interest: </a:t>
            </a:r>
            <a:r>
              <a:rPr lang="en-US" b="1" i="1">
                <a:latin typeface="Helvetica Neue Condensed" pitchFamily="2" charset="0"/>
                <a:ea typeface="Helvetica Neue Condensed" pitchFamily="2" charset="0"/>
                <a:cs typeface="Helvetica Neue Condensed" pitchFamily="2" charset="0"/>
              </a:rPr>
              <a:t>S1</a:t>
            </a:r>
            <a:r>
              <a:rPr lang="en-US" b="1">
                <a:latin typeface="Helvetica Neue Condensed" pitchFamily="2" charset="0"/>
                <a:ea typeface="Helvetica Neue Condensed" pitchFamily="2" charset="0"/>
                <a:cs typeface="Helvetica Neue Condensed" pitchFamily="2" charset="0"/>
              </a:rPr>
              <a:t> &gt; 2 Photoelectrons (PE), </a:t>
            </a:r>
            <a:r>
              <a:rPr lang="en-US" b="1" i="1">
                <a:highlight>
                  <a:srgbClr val="FFD900"/>
                </a:highlight>
                <a:latin typeface="Helvetica Neue Condensed" pitchFamily="2" charset="0"/>
                <a:ea typeface="Helvetica Neue Condensed" pitchFamily="2" charset="0"/>
                <a:cs typeface="Helvetica Neue Condensed" pitchFamily="2" charset="0"/>
              </a:rPr>
              <a:t>E </a:t>
            </a:r>
            <a:r>
              <a:rPr lang="en-US" b="1" baseline="-25000">
                <a:highlight>
                  <a:srgbClr val="FFD900"/>
                </a:highlight>
                <a:latin typeface="Helvetica Neue Condensed" pitchFamily="2" charset="0"/>
                <a:ea typeface="Helvetica Neue Condensed" pitchFamily="2" charset="0"/>
                <a:cs typeface="Helvetica Neue Condensed" pitchFamily="2" charset="0"/>
              </a:rPr>
              <a:t>rec</a:t>
            </a:r>
            <a:r>
              <a:rPr lang="en-US" b="1">
                <a:highlight>
                  <a:srgbClr val="FFD900"/>
                </a:highlight>
                <a:latin typeface="Helvetica Neue Condensed" pitchFamily="2" charset="0"/>
                <a:ea typeface="Helvetica Neue Condensed" pitchFamily="2" charset="0"/>
                <a:cs typeface="Helvetica Neue Condensed" pitchFamily="2" charset="0"/>
              </a:rPr>
              <a:t> &lt; 30 keV</a:t>
            </a:r>
            <a:r>
              <a:rPr lang="en-US" b="1">
                <a:latin typeface="Helvetica Neue Condensed" pitchFamily="2" charset="0"/>
                <a:ea typeface="Helvetica Neue Condensed" pitchFamily="2" charset="0"/>
                <a:cs typeface="Helvetica Neue Condensed" pitchFamily="2" charset="0"/>
              </a:rPr>
              <a:t>, and ER 99.5% acceptance;</a:t>
            </a:r>
            <a:endParaRPr lang="en-US" b="1">
              <a:latin typeface="Helvetica Neue Condensed" pitchFamily="2" charset="0"/>
              <a:ea typeface="Helvetica Neue Condensed" pitchFamily="2" charset="0"/>
              <a:cs typeface="Helvetica Neue Condensed" pitchFamily="2" charset="0"/>
            </a:endParaRPr>
          </a:p>
          <a:p>
            <a:pPr marL="342900" indent="-342900">
              <a:lnSpc>
                <a:spcPct val="150000"/>
              </a:lnSpc>
              <a:buFont typeface="+mj-lt"/>
              <a:buAutoNum type="arabicPeriod"/>
            </a:pPr>
            <a:r>
              <a:rPr lang="en-US" b="1">
                <a:latin typeface="Helvetica Neue Condensed" pitchFamily="2" charset="0"/>
                <a:ea typeface="Helvetica Neue Condensed" pitchFamily="2" charset="0"/>
                <a:cs typeface="Helvetica Neue Condensed" pitchFamily="2" charset="0"/>
              </a:rPr>
              <a:t>Background Composition: </a:t>
            </a:r>
            <a:r>
              <a:rPr lang="en-US" b="1">
                <a:highlight>
                  <a:srgbClr val="FFD900"/>
                </a:highlight>
                <a:latin typeface="Helvetica Neue Condensed" pitchFamily="2" charset="0"/>
                <a:ea typeface="Helvetica Neue Condensed" pitchFamily="2" charset="0"/>
                <a:cs typeface="Helvetica Neue Condensed" pitchFamily="2" charset="0"/>
              </a:rPr>
              <a:t>Tritium, </a:t>
            </a:r>
            <a:r>
              <a:rPr lang="en-US" b="1" baseline="30000">
                <a:highlight>
                  <a:srgbClr val="FFD900"/>
                </a:highlight>
                <a:latin typeface="Helvetica Neue Condensed" pitchFamily="2" charset="0"/>
                <a:ea typeface="Helvetica Neue Condensed" pitchFamily="2" charset="0"/>
                <a:cs typeface="Helvetica Neue Condensed" pitchFamily="2" charset="0"/>
              </a:rPr>
              <a:t>214</a:t>
            </a:r>
            <a:r>
              <a:rPr lang="en-US" b="1">
                <a:highlight>
                  <a:srgbClr val="FFD900"/>
                </a:highlight>
                <a:latin typeface="Helvetica Neue Condensed" pitchFamily="2" charset="0"/>
                <a:ea typeface="Helvetica Neue Condensed" pitchFamily="2" charset="0"/>
                <a:cs typeface="Helvetica Neue Condensed" pitchFamily="2" charset="0"/>
              </a:rPr>
              <a:t>Pb, </a:t>
            </a:r>
            <a:r>
              <a:rPr lang="en-US" b="1" baseline="30000">
                <a:highlight>
                  <a:srgbClr val="FFD900"/>
                </a:highlight>
                <a:latin typeface="Helvetica Neue Condensed" pitchFamily="2" charset="0"/>
                <a:ea typeface="Helvetica Neue Condensed" pitchFamily="2" charset="0"/>
                <a:cs typeface="Helvetica Neue Condensed" pitchFamily="2" charset="0"/>
              </a:rPr>
              <a:t>85</a:t>
            </a:r>
            <a:r>
              <a:rPr lang="en-US" b="1">
                <a:highlight>
                  <a:srgbClr val="FFD900"/>
                </a:highlight>
                <a:latin typeface="Helvetica Neue Condensed" pitchFamily="2" charset="0"/>
                <a:ea typeface="Helvetica Neue Condensed" pitchFamily="2" charset="0"/>
                <a:cs typeface="Helvetica Neue Condensed" pitchFamily="2" charset="0"/>
              </a:rPr>
              <a:t>Kr </a:t>
            </a:r>
            <a:r>
              <a:rPr lang="en-US" b="1">
                <a:latin typeface="Helvetica Neue Condensed" pitchFamily="2" charset="0"/>
                <a:ea typeface="Helvetica Neue Condensed" pitchFamily="2" charset="0"/>
                <a:cs typeface="Helvetica Neue Condensed" pitchFamily="2" charset="0"/>
              </a:rPr>
              <a:t>dominates the background level</a:t>
            </a:r>
            <a:endParaRPr lang="en-US" b="1">
              <a:latin typeface="Helvetica Neue Condensed" pitchFamily="2" charset="0"/>
              <a:ea typeface="Helvetica Neue Condensed" pitchFamily="2" charset="0"/>
              <a:cs typeface="Helvetica Neue Condensed" pitchFamily="2" charset="0"/>
            </a:endParaRPr>
          </a:p>
          <a:p>
            <a:pPr marL="800100" lvl="1" indent="-342900">
              <a:lnSpc>
                <a:spcPct val="150000"/>
              </a:lnSpc>
              <a:buFont typeface="Arial" charset="0"/>
              <a:buChar char="•"/>
            </a:pPr>
            <a:r>
              <a:rPr lang="en-US" b="1">
                <a:latin typeface="Helvetica Neue Condensed" pitchFamily="2" charset="0"/>
                <a:ea typeface="Helvetica Neue Condensed" pitchFamily="2" charset="0"/>
                <a:cs typeface="Helvetica Neue Condensed" pitchFamily="2" charset="0"/>
              </a:rPr>
              <a:t>Run0: 0.20 events/day/ton/keV</a:t>
            </a:r>
            <a:r>
              <a:rPr lang="zh-CN" altLang="en-US" b="1">
                <a:latin typeface="Helvetica Neue Condensed" pitchFamily="2" charset="0"/>
                <a:ea typeface="宋体" charset="-122"/>
                <a:cs typeface="Helvetica Neue Condensed" pitchFamily="2" charset="0"/>
              </a:rPr>
              <a:t> </a:t>
            </a:r>
            <a:r>
              <a:rPr lang="zh-CN" altLang="en-US" b="1">
                <a:latin typeface="Helvetica Neue Condensed" pitchFamily="2" charset="0"/>
                <a:ea typeface="宋体" charset="-122"/>
                <a:cs typeface="Helvetica Neue Condensed" pitchFamily="2" charset="0"/>
              </a:rPr>
              <a:t>  </a:t>
            </a:r>
            <a:r>
              <a:rPr lang="en-US" b="1">
                <a:latin typeface="Helvetica Neue Condensed" pitchFamily="2" charset="0"/>
                <a:ea typeface="Helvetica Neue Condensed" pitchFamily="2" charset="0"/>
                <a:cs typeface="Helvetica Neue Condensed" pitchFamily="2" charset="0"/>
              </a:rPr>
              <a:t>Run1: 0.14 events/day/ton/keV</a:t>
            </a:r>
            <a:endParaRPr lang="en-US" b="1">
              <a:latin typeface="Helvetica Neue Condensed" pitchFamily="2" charset="0"/>
              <a:ea typeface="Helvetica Neue Condensed" pitchFamily="2" charset="0"/>
              <a:cs typeface="Helvetica Neue Condensed" pitchFamily="2" charset="0"/>
            </a:endParaRPr>
          </a:p>
        </p:txBody>
      </p:sp>
      <p:pic>
        <p:nvPicPr>
          <p:cNvPr id="3074" name="Picture 2" descr="Image result for axio-electric eff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227" y="4451352"/>
            <a:ext cx="2572209" cy="1702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srcRect t="6559" r="6575" b="433"/>
          <a:stretch>
            <a:fillRect/>
          </a:stretch>
        </p:blipFill>
        <p:spPr>
          <a:xfrm>
            <a:off x="8153400" y="1020315"/>
            <a:ext cx="3975905" cy="2877736"/>
          </a:xfrm>
          <a:prstGeom prst="rect">
            <a:avLst/>
          </a:prstGeom>
        </p:spPr>
      </p:pic>
      <p:sp>
        <p:nvSpPr>
          <p:cNvPr id="18" name="日期占位符 17"/>
          <p:cNvSpPr>
            <a14:cpLocks xmlns:a14="http://schemas.microsoft.com/office/drawing/2010/main" noGrp="1"/>
          </p:cNvSpPr>
          <p:nvPr>
            <p:ph type="dt" sz="half" idx="10"/>
          </p:nvPr>
        </p:nvSpPr>
        <p:spPr/>
        <p:txBody>
          <a:bodyPr/>
          <a:lstStyle/>
          <a:p>
            <a:r>
              <a:rPr lang="en-US" altLang="zh-CN"/>
              <a:t>2023/8/23</a:t>
            </a:r>
            <a:endParaRPr lang="zh-CN" altLang="en-US"/>
          </a:p>
        </p:txBody>
      </p:sp>
      <p:sp>
        <p:nvSpPr>
          <p:cNvPr id="19" name="灯片编号占位符 18"/>
          <p:cNvSpPr>
            <a14:cpLocks xmlns:a14="http://schemas.microsoft.com/office/drawing/2010/main" noGrp="1"/>
          </p:cNvSpPr>
          <p:nvPr>
            <p:ph type="sldNum" sz="quarter" idx="12"/>
          </p:nvPr>
        </p:nvSpPr>
        <p:spPr/>
        <p:txBody>
          <a:bodyPr/>
          <a:lstStyle/>
          <a:p>
            <a:fld id="{84072D8A-FB09-466A-9836-EB94B95C4033}" type="slidenum">
              <a:rPr lang="zh-CN" altLang="en-US" smtClean="0"/>
            </a:fld>
            <a:endParaRPr lang="zh-CN" altLang="en-US"/>
          </a:p>
        </p:txBody>
      </p:sp>
      <p:sp>
        <p:nvSpPr>
          <p:cNvPr id="2" name="标题 1"/>
          <p:cNvSpPr txBox="1"/>
          <p:nvPr/>
        </p:nvSpPr>
        <p:spPr>
          <a:xfrm>
            <a:off x="0" y="-39633"/>
            <a:ext cx="12192000" cy="914400"/>
          </a:xfrm>
          <a:prstGeom prst="rect">
            <a:avLst/>
          </a:prstGeom>
          <a:gradFill>
            <a:gsLst>
              <a:gs pos="57000">
                <a:srgbClr val="00243E"/>
              </a:gs>
              <a:gs pos="100000">
                <a:srgbClr val="0070C0"/>
              </a:gs>
              <a:gs pos="0">
                <a:schemeClr val="tx1"/>
              </a:gs>
            </a:gsLst>
            <a:lin ang="10800000" scaled="1"/>
          </a:gradFill>
          <a:ln>
            <a:noFill/>
          </a:ln>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sz="3600">
                <a:latin typeface="Helvetica Neue Condensed Black" pitchFamily="2" charset="0"/>
                <a:cs typeface="Helvetica Neue Condensed Black" pitchFamily="2" charset="0"/>
              </a:rPr>
              <a:t>Tritium </a:t>
            </a:r>
            <a:endParaRPr lang="zh-CN" altLang="en-US" sz="3600">
              <a:latin typeface="Helvetica Neue Condensed Black" pitchFamily="2" charset="0"/>
              <a:cs typeface="Helvetica Neue Condensed Black" pitchFamily="2" charset="0"/>
            </a:endParaRPr>
          </a:p>
        </p:txBody>
      </p:sp>
      <p:sp>
        <p:nvSpPr>
          <p:cNvPr id="3"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A26514-9334-7F40-A862-BC1570B6828A}"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6" name="Footer Placeholder 9"/>
          <p:cNvSpPr>
            <a14:cpLocks xmlns:a14="http://schemas.microsoft.com/office/drawing/2010/main" noGrp="1"/>
          </p:cNvSpPr>
          <p:nvPr>
            <p:ph type="ftr" sz="quarter" idx="11"/>
          </p:nvPr>
        </p:nvSpPr>
        <p:spPr>
          <a:xfrm>
            <a:off x="4038600" y="6356350"/>
            <a:ext cx="4114800" cy="365125"/>
          </a:xfrm>
        </p:spPr>
        <p:txBody>
          <a:body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20"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1" name="Date Placeholder 3"/>
          <p:cNvSpPr txBox="1"/>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219BB7-4FA5-0B4D-B825-139085F0CEA3}" type="datetime1">
              <a:rPr lang="en-GB">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2" name="Footer Placeholder 9"/>
          <p:cNvSpPr txBox="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Times New Roman" pitchFamily="18" charset="0"/>
                <a:cs typeface="Times New Roman" pitchFamily="18" charset="0"/>
              </a:rPr>
              <a:t>Xinning Zeng, PandaX (Shanghai Jiao Tong University)</a:t>
            </a:r>
            <a:endParaRPr lang="en-US">
              <a:latin typeface="Times New Roman" pitchFamily="18" charset="0"/>
              <a:cs typeface="Times New Roman" pitchFamily="18" charset="0"/>
            </a:endParaRPr>
          </a:p>
        </p:txBody>
      </p:sp>
      <p:sp>
        <p:nvSpPr>
          <p:cNvPr id="23" name="Slide Number Placeholder 10"/>
          <p:cNvSpPr txBox="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
        <p:nvSpPr>
          <p:cNvPr id="24" name="Rectangle 23"/>
          <p:cNvSpPr/>
          <p:nvPr/>
        </p:nvSpPr>
        <p:spPr>
          <a:xfrm>
            <a:off x="0" y="6356350"/>
            <a:ext cx="12192000" cy="501650"/>
          </a:xfrm>
          <a:prstGeom prst="rect">
            <a:avLst/>
          </a:prstGeom>
          <a:solidFill>
            <a:srgbClr val="001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p:cNvSpPr txBox="1"/>
          <p:nvPr/>
        </p:nvSpPr>
        <p:spPr>
          <a:xfrm>
            <a:off x="838200" y="64150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69A7E-87E5-BE41-8A16-82A6CCB28EC5}" type="datetime1">
              <a:rPr lang="en-GB" b="1">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sp>
        <p:nvSpPr>
          <p:cNvPr id="27" name="Slide Number Placeholder 10"/>
          <p:cNvSpPr txBox="1"/>
          <p:nvPr/>
        </p:nvSpPr>
        <p:spPr>
          <a:xfrm>
            <a:off x="8610600" y="641504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E8EDE-BB5F-BD43-9F5C-6F70436B1750}" type="slidenum">
              <a:rPr lang="en-US" b="1" smtClean="0">
                <a:solidFill>
                  <a:schemeClr val="bg1">
                    <a:lumMod val="75000"/>
                  </a:schemeClr>
                </a:solidFill>
                <a:latin typeface="Helvetica Neue Condensed Black" pitchFamily="2" charset="0"/>
                <a:ea typeface="Helvetica Neue Condensed Black" pitchFamily="2" charset="0"/>
                <a:cs typeface="Helvetica Neue Condensed Black" pitchFamily="2" charset="0"/>
              </a:rPr>
            </a:fld>
            <a:endParaRPr lang="en-US" b="1">
              <a:solidFill>
                <a:schemeClr val="bg1">
                  <a:lumMod val="75000"/>
                </a:schemeClr>
              </a:solidFill>
              <a:latin typeface="Helvetica Neue Condensed Black" pitchFamily="2" charset="0"/>
              <a:ea typeface="Helvetica Neue Condensed Black" pitchFamily="2" charset="0"/>
              <a:cs typeface="Helvetica Neue Condensed Black" pitchFamily="2" charset="0"/>
            </a:endParaRPr>
          </a:p>
        </p:txBody>
      </p:sp>
      <p:pic>
        <p:nvPicPr>
          <p:cNvPr id="30" name="Picture 29"/>
          <p:cNvPicPr>
            <a:picLocks noChangeAspect="1"/>
          </p:cNvPicPr>
          <p:nvPr/>
        </p:nvPicPr>
        <p:blipFill>
          <a:blip r:embed="rId2"/>
          <a:stretch>
            <a:fillRect/>
          </a:stretch>
        </p:blipFill>
        <p:spPr>
          <a:xfrm>
            <a:off x="241702" y="3909305"/>
            <a:ext cx="4965298" cy="2402193"/>
          </a:xfrm>
          <a:prstGeom prst="rect">
            <a:avLst/>
          </a:prstGeom>
        </p:spPr>
      </p:pic>
      <p:pic>
        <p:nvPicPr>
          <p:cNvPr id="31" name="Picture 30"/>
          <p:cNvPicPr>
            <a:picLocks noChangeAspect="1"/>
          </p:cNvPicPr>
          <p:nvPr/>
        </p:nvPicPr>
        <p:blipFill>
          <a:blip r:embed="rId3"/>
          <a:stretch>
            <a:fillRect/>
          </a:stretch>
        </p:blipFill>
        <p:spPr>
          <a:xfrm>
            <a:off x="0" y="1008464"/>
            <a:ext cx="3205284" cy="2877737"/>
          </a:xfrm>
          <a:prstGeom prst="rect">
            <a:avLst/>
          </a:prstGeom>
        </p:spPr>
      </p:pic>
      <p:grpSp>
        <p:nvGrpSpPr>
          <p:cNvPr id="34" name="组合 15"/>
          <p:cNvGrpSpPr/>
          <p:nvPr/>
        </p:nvGrpSpPr>
        <p:grpSpPr>
          <a:xfrm>
            <a:off x="3657369" y="1018098"/>
            <a:ext cx="4350313" cy="2877736"/>
            <a:chOff x="21781" y="1959403"/>
            <a:chExt cx="6330848" cy="4001077"/>
          </a:xfrm>
        </p:grpSpPr>
        <p:pic>
          <p:nvPicPr>
            <p:cNvPr id="35"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78"/>
            <a:stretch>
              <a:fillRect/>
            </a:stretch>
          </p:blipFill>
          <p:spPr>
            <a:xfrm>
              <a:off x="21781" y="1959403"/>
              <a:ext cx="6311285" cy="3978113"/>
            </a:xfrm>
            <a:prstGeom prst="rect">
              <a:avLst/>
            </a:prstGeom>
          </p:spPr>
        </p:pic>
        <p:sp>
          <p:nvSpPr>
            <p:cNvPr id="36" name="文本框 8"/>
            <p:cNvSpPr txBox="1"/>
            <p:nvPr/>
          </p:nvSpPr>
          <p:spPr>
            <a:xfrm>
              <a:off x="2452508" y="2125039"/>
              <a:ext cx="3900121" cy="727462"/>
            </a:xfrm>
            <a:prstGeom prst="rect">
              <a:avLst/>
            </a:prstGeom>
            <a:noFill/>
            <a:ln>
              <a:noFill/>
            </a:ln>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latin typeface="Helvetica Neue Condensed" pitchFamily="2" charset="0"/>
                  <a:ea typeface="等线" pitchFamily="2" charset="-122"/>
                  <a:cs typeface="Helvetica Neue Condensed" pitchFamily="2" charset="0"/>
                </a:rPr>
                <a:t>Toy fit – only</a:t>
              </a:r>
              <a:endParaRPr lang="zh-CN" altLang="en-US" sz="1400" b="1" dirty="0">
                <a:latin typeface="Helvetica Neue Condensed" pitchFamily="2" charset="0"/>
                <a:ea typeface="等线" pitchFamily="2" charset="-122"/>
                <a:cs typeface="Helvetica Neue Condensed" pitchFamily="2" charset="0"/>
              </a:endParaRPr>
            </a:p>
            <a:p>
              <a:r>
                <a:rPr lang="zh-CN" altLang="en-US" sz="1400" b="1" dirty="0">
                  <a:solidFill>
                    <a:srgbClr val="0000FF"/>
                  </a:solidFill>
                  <a:latin typeface="Helvetica Neue Condensed" pitchFamily="2" charset="0"/>
                  <a:ea typeface="等线" pitchFamily="2" charset="-122"/>
                  <a:cs typeface="Helvetica Neue Condensed" pitchFamily="2" charset="0"/>
                </a:rPr>
                <a:t>Tritium</a:t>
              </a:r>
              <a:r>
                <a:rPr lang="zh-CN" altLang="en-US" sz="1400" b="1" dirty="0">
                  <a:latin typeface="Helvetica Neue Condensed" pitchFamily="2" charset="0"/>
                  <a:ea typeface="等线" pitchFamily="2" charset="-122"/>
                  <a:cs typeface="Helvetica Neue Condensed" pitchFamily="2" charset="0"/>
                </a:rPr>
                <a:t> + </a:t>
              </a:r>
              <a:r>
                <a:rPr lang="zh-CN" altLang="en-US" sz="1400" b="1" dirty="0">
                  <a:solidFill>
                    <a:srgbClr val="FFC000"/>
                  </a:solidFill>
                  <a:latin typeface="Helvetica Neue Condensed" pitchFamily="2" charset="0"/>
                  <a:ea typeface="等线" pitchFamily="2" charset="-122"/>
                  <a:cs typeface="Helvetica Neue Condensed" pitchFamily="2" charset="0"/>
                </a:rPr>
                <a:t>flat background</a:t>
              </a:r>
              <a:endParaRPr lang="zh-CN" altLang="en-US" sz="1400" b="1" dirty="0">
                <a:solidFill>
                  <a:srgbClr val="FFC000"/>
                </a:solidFill>
                <a:latin typeface="Helvetica Neue Condensed" pitchFamily="2" charset="0"/>
                <a:ea typeface="等线" pitchFamily="2" charset="-122"/>
                <a:cs typeface="Helvetica Neue Condensed" pitchFamily="2" charset="0"/>
              </a:endParaRPr>
            </a:p>
          </p:txBody>
        </p:sp>
        <p:sp>
          <p:nvSpPr>
            <p:cNvPr id="37" name="TextBox 12"/>
            <p:cNvSpPr txBox="1"/>
            <p:nvPr/>
          </p:nvSpPr>
          <p:spPr>
            <a:xfrm>
              <a:off x="4702724" y="5558226"/>
              <a:ext cx="1118031" cy="4022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a:t>E</a:t>
              </a:r>
              <a:r>
                <a:rPr lang="en-US" sz="1200" b="1" baseline="-25000" dirty="0" err="1"/>
                <a:t>rec</a:t>
              </a:r>
              <a:r>
                <a:rPr lang="en-US" sz="1200" b="1" baseline="-25000" dirty="0"/>
                <a:t> </a:t>
              </a:r>
              <a:r>
                <a:rPr lang="en-US" sz="1200" b="1" dirty="0"/>
                <a:t>(keV)</a:t>
              </a:r>
              <a:endParaRPr lang="en-US" sz="1200" b="1" dirty="0"/>
            </a:p>
          </p:txBody>
        </p:sp>
      </p:grpSp>
      <p:sp>
        <p:nvSpPr>
          <p:cNvPr id="38" name="Right Arrow 37"/>
          <p:cNvSpPr/>
          <p:nvPr/>
        </p:nvSpPr>
        <p:spPr>
          <a:xfrm>
            <a:off x="3205284" y="2231211"/>
            <a:ext cx="604716" cy="335267"/>
          </a:xfrm>
          <a:prstGeom prst="rightArrow">
            <a:avLst/>
          </a:prstGeom>
          <a:solidFill>
            <a:srgbClr val="F67C29"/>
          </a:solidFill>
          <a:ln>
            <a:noFill/>
          </a:ln>
          <a:effectLst>
            <a:outerShdw blurRad="50800" dist="127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733477" y="2226848"/>
            <a:ext cx="604716" cy="335267"/>
          </a:xfrm>
          <a:prstGeom prst="rightArrow">
            <a:avLst/>
          </a:prstGeom>
          <a:solidFill>
            <a:srgbClr val="F67C29"/>
          </a:solidFill>
          <a:ln>
            <a:noFill/>
          </a:ln>
          <a:effectLst>
            <a:outerShdw blurRad="50800" dist="127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327670" y="4118749"/>
            <a:ext cx="7026301" cy="1711366"/>
          </a:xfrm>
          <a:prstGeom prst="rect">
            <a:avLst/>
          </a:prstGeom>
          <a:noFill/>
        </p:spPr>
        <p:txBody>
          <a:bodyPr wrap="square">
            <a:spAutoFit/>
          </a:bodyPr>
          <a:lstStyle/>
          <a:p>
            <a:pPr marL="285750" indent="-285750">
              <a:lnSpc>
                <a:spcPct val="150000"/>
              </a:lnSpc>
              <a:buFont typeface="Arial" charset="0"/>
              <a:buChar char="•"/>
            </a:pPr>
            <a:r>
              <a:rPr lang="en-US" b="1" dirty="0">
                <a:latin typeface="Helvetica Neue Condensed" pitchFamily="2" charset="0"/>
                <a:ea typeface="Helvetica Neue Condensed" pitchFamily="2" charset="0"/>
                <a:cs typeface="Helvetica Neue Condensed" pitchFamily="2" charset="0"/>
              </a:rPr>
              <a:t>Tritium spectrum identified in the data;</a:t>
            </a:r>
            <a:endParaRPr lang="en-US" b="1" dirty="0">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lang="en-US" b="1" dirty="0">
                <a:latin typeface="Helvetica Neue Condensed" pitchFamily="2" charset="0"/>
                <a:ea typeface="Helvetica Neue Condensed" pitchFamily="2" charset="0"/>
                <a:cs typeface="Helvetica Neue Condensed" pitchFamily="2" charset="0"/>
              </a:rPr>
              <a:t>Likely originated from the tritium calibration at the end of PandaX-II</a:t>
            </a:r>
            <a:r>
              <a:rPr lang="zh-CN" altLang="en-US" b="1" dirty="0">
                <a:latin typeface="Helvetica Neue Condensed" pitchFamily="2" charset="0"/>
                <a:ea typeface="等线" pitchFamily="2" charset="-122"/>
                <a:cs typeface="Helvetica Neue Condensed" pitchFamily="2" charset="0"/>
              </a:rPr>
              <a:t>；</a:t>
            </a:r>
            <a:endParaRPr lang="en-US" altLang="zh-CN" b="1" dirty="0">
              <a:latin typeface="Helvetica Neue Condensed" pitchFamily="2" charset="0"/>
              <a:ea typeface="Helvetica Neue Condensed" pitchFamily="2" charset="0"/>
              <a:cs typeface="Helvetica Neue Condensed" pitchFamily="2" charset="0"/>
            </a:endParaRPr>
          </a:p>
          <a:p>
            <a:pPr marL="285750" indent="-285750">
              <a:lnSpc>
                <a:spcPct val="150000"/>
              </a:lnSpc>
              <a:buFont typeface="Arial" charset="0"/>
              <a:buChar char="•"/>
            </a:pPr>
            <a:r>
              <a:rPr kumimoji="1" lang="en-US" altLang="zh-CN" b="1" dirty="0">
                <a:latin typeface="Helvetica Neue Condensed" pitchFamily="2" charset="0"/>
                <a:ea typeface="Helvetica Neue Condensed" pitchFamily="2" charset="0"/>
                <a:cs typeface="Helvetica Neue Condensed" pitchFamily="2" charset="0"/>
              </a:rPr>
              <a:t>Estimation of tritium level in Run 1:</a:t>
            </a:r>
            <a:r>
              <a:rPr kumimoji="1" lang="zh-CN" altLang="en-US" b="1" dirty="0">
                <a:latin typeface="Helvetica Neue Condensed" pitchFamily="2" charset="0"/>
                <a:cs typeface="Helvetica Neue Condensed" pitchFamily="2" charset="0"/>
              </a:rPr>
              <a:t> </a:t>
            </a:r>
            <a:r>
              <a:rPr kumimoji="1" lang="en-US" altLang="zh-CN" b="1" dirty="0">
                <a:latin typeface="Helvetica Neue Condensed" pitchFamily="2" charset="0"/>
                <a:ea typeface="Helvetica Neue Condensed" pitchFamily="2" charset="0"/>
                <a:cs typeface="Helvetica Neue Condensed" pitchFamily="2" charset="0"/>
              </a:rPr>
              <a:t>fitting S1 spectrum, </a:t>
            </a:r>
            <a:r>
              <a:rPr kumimoji="1" lang="en-US" altLang="zh-CN" b="1" dirty="0">
                <a:highlight>
                  <a:srgbClr val="FFD900"/>
                </a:highlight>
                <a:latin typeface="Helvetica Neue Condensed" pitchFamily="2" charset="0"/>
                <a:ea typeface="Helvetica Neue Condensed" pitchFamily="2" charset="0"/>
                <a:cs typeface="Helvetica Neue Condensed" pitchFamily="2" charset="0"/>
              </a:rPr>
              <a:t>keeping S2 blinded</a:t>
            </a:r>
            <a:r>
              <a:rPr kumimoji="1" lang="en-US" altLang="zh-CN" b="1" dirty="0">
                <a:latin typeface="Helvetica Neue Condensed" pitchFamily="2" charset="0"/>
                <a:ea typeface="Helvetica Neue Condensed" pitchFamily="2" charset="0"/>
                <a:cs typeface="Helvetica Neue Condensed" pitchFamily="2" charset="0"/>
              </a:rPr>
              <a:t> (Set to free in fit ).</a:t>
            </a:r>
            <a:endParaRPr kumimoji="1" lang="en-US" altLang="zh-CN" b="1" dirty="0">
              <a:latin typeface="Helvetica Neue Condensed" pitchFamily="2" charset="0"/>
              <a:ea typeface="Helvetica Neue Condensed" pitchFamily="2" charset="0"/>
              <a:cs typeface="Helvetica Neue Condensed" pitchFamily="2" charset="0"/>
            </a:endParaRPr>
          </a:p>
        </p:txBody>
      </p:sp>
      <p:sp>
        <p:nvSpPr>
          <p:cNvPr id="4" name="TextBox 3"/>
          <p:cNvSpPr txBox="1"/>
          <p:nvPr/>
        </p:nvSpPr>
        <p:spPr>
          <a:xfrm>
            <a:off x="590001" y="2518780"/>
            <a:ext cx="2456122" cy="369332"/>
          </a:xfrm>
          <a:prstGeom prst="rect">
            <a:avLst/>
          </a:prstGeom>
          <a:noFill/>
        </p:spPr>
        <p:txBody>
          <a:bodyPr wrap="none" rtlCol="0">
            <a:spAutoFit/>
          </a:bodyPr>
          <a:lstStyle/>
          <a:p>
            <a:r>
              <a:rPr lang="en-US" b="1">
                <a:solidFill>
                  <a:srgbClr val="03528B"/>
                </a:solidFill>
                <a:latin typeface="Helvetica Neue Condensed Black" pitchFamily="2" charset="0"/>
                <a:ea typeface="Helvetica Neue Condensed Black" pitchFamily="2" charset="0"/>
                <a:cs typeface="Helvetica Neue Condensed Black" pitchFamily="2" charset="0"/>
              </a:rPr>
              <a:t>PandaX-II Full Exposure</a:t>
            </a:r>
            <a:endParaRPr lang="en-US" b="1">
              <a:solidFill>
                <a:srgbClr val="03528B"/>
              </a:solidFill>
              <a:latin typeface="Helvetica Neue Condensed Black" pitchFamily="2" charset="0"/>
              <a:ea typeface="Helvetica Neue Condensed Black" pitchFamily="2" charset="0"/>
              <a:cs typeface="Helvetica Neue Condensed Black" pitchFamily="2" charset="0"/>
            </a:endParaRPr>
          </a:p>
        </p:txBody>
      </p:sp>
      <p:sp>
        <p:nvSpPr>
          <p:cNvPr id="5" name="TextBox 4"/>
          <p:cNvSpPr txBox="1"/>
          <p:nvPr/>
        </p:nvSpPr>
        <p:spPr>
          <a:xfrm>
            <a:off x="5783459" y="2518780"/>
            <a:ext cx="1768433" cy="369332"/>
          </a:xfrm>
          <a:prstGeom prst="rect">
            <a:avLst/>
          </a:prstGeom>
          <a:noFill/>
        </p:spPr>
        <p:txBody>
          <a:bodyPr wrap="none" rtlCol="0">
            <a:spAutoFit/>
          </a:bodyPr>
          <a:lstStyle/>
          <a:p>
            <a:r>
              <a:rPr lang="en-US" b="1">
                <a:solidFill>
                  <a:srgbClr val="03528B"/>
                </a:solidFill>
                <a:latin typeface="Helvetica Neue Condensed Black" pitchFamily="2" charset="0"/>
                <a:ea typeface="Helvetica Neue Condensed Black" pitchFamily="2" charset="0"/>
                <a:cs typeface="Helvetica Neue Condensed Black" pitchFamily="2" charset="0"/>
              </a:rPr>
              <a:t>PandaX-4T Run0</a:t>
            </a:r>
            <a:endParaRPr lang="en-US" b="1">
              <a:solidFill>
                <a:srgbClr val="03528B"/>
              </a:solidFill>
              <a:latin typeface="Helvetica Neue Condensed Black" pitchFamily="2" charset="0"/>
              <a:ea typeface="Helvetica Neue Condensed Black" pitchFamily="2" charset="0"/>
              <a:cs typeface="Helvetica Neue Condensed Black" pitchFamily="2" charset="0"/>
            </a:endParaRPr>
          </a:p>
        </p:txBody>
      </p:sp>
      <p:sp>
        <p:nvSpPr>
          <p:cNvPr id="7" name="TextBox 6"/>
          <p:cNvSpPr txBox="1"/>
          <p:nvPr/>
        </p:nvSpPr>
        <p:spPr>
          <a:xfrm>
            <a:off x="10090605" y="2518780"/>
            <a:ext cx="1768433" cy="369332"/>
          </a:xfrm>
          <a:prstGeom prst="rect">
            <a:avLst/>
          </a:prstGeom>
          <a:noFill/>
        </p:spPr>
        <p:txBody>
          <a:bodyPr wrap="none" rtlCol="0">
            <a:spAutoFit/>
          </a:bodyPr>
          <a:lstStyle/>
          <a:p>
            <a:r>
              <a:rPr lang="en-US" b="1">
                <a:solidFill>
                  <a:srgbClr val="03528B"/>
                </a:solidFill>
                <a:latin typeface="Helvetica Neue Condensed Black" pitchFamily="2" charset="0"/>
                <a:ea typeface="Helvetica Neue Condensed Black" pitchFamily="2" charset="0"/>
                <a:cs typeface="Helvetica Neue Condensed Black" pitchFamily="2" charset="0"/>
              </a:rPr>
              <a:t>PandaX-4T Run1</a:t>
            </a:r>
            <a:endParaRPr lang="en-US" b="1">
              <a:solidFill>
                <a:srgbClr val="03528B"/>
              </a:solidFill>
              <a:latin typeface="Helvetica Neue Condensed Black" pitchFamily="2" charset="0"/>
              <a:ea typeface="Helvetica Neue Condensed Black" pitchFamily="2" charset="0"/>
              <a:cs typeface="Helvetica Neue Condensed Black" pitchFamily="2" charset="0"/>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Widescreen</PresentationFormat>
  <Paragraphs>615</Paragraphs>
  <Slides>0</Slides>
  <Notes>26</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33</vt:i4>
      </vt:variant>
    </vt:vector>
  </HeadingPairs>
  <TitlesOfParts>
    <vt:vector size="51" baseType="lpstr">
      <vt:lpstr>Arial</vt:lpstr>
      <vt:lpstr>宋体</vt:lpstr>
      <vt:lpstr>Wingdings</vt:lpstr>
      <vt:lpstr>Microsoft YaHei</vt:lpstr>
      <vt:lpstr>Times New Roman</vt:lpstr>
      <vt:lpstr>Helvetica Neue Condensed Black</vt:lpstr>
      <vt:lpstr>-apple-system</vt:lpstr>
      <vt:lpstr>Symbol</vt:lpstr>
      <vt:lpstr>等线</vt:lpstr>
      <vt:lpstr>Helvetica Neue</vt:lpstr>
      <vt:lpstr>Helvetica Neue Condensed</vt:lpstr>
      <vt:lpstr>inherit</vt:lpstr>
      <vt:lpstr>Times</vt:lpstr>
      <vt:lpstr>Calibri</vt:lpstr>
      <vt:lpstr>SimSun</vt:lpstr>
      <vt:lpstr>等线 Light</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China Jinping underground Laboratory</vt:lpstr>
      <vt:lpstr>2016.3</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周小朋</dc:creator>
  <cp:lastModifiedBy>iPad</cp:lastModifiedBy>
  <cp:revision>307</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3730F7F4EE73F239230A1E68BF3DD14E_31</vt:lpwstr>
  </property>
  <property fmtid="{D5CDD505-2E9C-101B-9397-08002B2CF9AE}" pid="3" name="KSOProductBuildVer">
    <vt:lpwstr>2052-12.23.1</vt:lpwstr>
  </property>
</Properties>
</file>