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537" r:id="rId2"/>
    <p:sldMasterId id="2147484547" r:id="rId3"/>
  </p:sldMasterIdLst>
  <p:notesMasterIdLst>
    <p:notesMasterId r:id="rId35"/>
  </p:notesMasterIdLst>
  <p:sldIdLst>
    <p:sldId id="679" r:id="rId4"/>
    <p:sldId id="960" r:id="rId5"/>
    <p:sldId id="961" r:id="rId6"/>
    <p:sldId id="963" r:id="rId7"/>
    <p:sldId id="819" r:id="rId8"/>
    <p:sldId id="821" r:id="rId9"/>
    <p:sldId id="822" r:id="rId10"/>
    <p:sldId id="828" r:id="rId11"/>
    <p:sldId id="827" r:id="rId12"/>
    <p:sldId id="864" r:id="rId13"/>
    <p:sldId id="910" r:id="rId14"/>
    <p:sldId id="868" r:id="rId15"/>
    <p:sldId id="859" r:id="rId16"/>
    <p:sldId id="842" r:id="rId17"/>
    <p:sldId id="848" r:id="rId18"/>
    <p:sldId id="849" r:id="rId19"/>
    <p:sldId id="852" r:id="rId20"/>
    <p:sldId id="830" r:id="rId21"/>
    <p:sldId id="836" r:id="rId22"/>
    <p:sldId id="846" r:id="rId23"/>
    <p:sldId id="847" r:id="rId24"/>
    <p:sldId id="854" r:id="rId25"/>
    <p:sldId id="850" r:id="rId26"/>
    <p:sldId id="855" r:id="rId27"/>
    <p:sldId id="856" r:id="rId28"/>
    <p:sldId id="877" r:id="rId29"/>
    <p:sldId id="902" r:id="rId30"/>
    <p:sldId id="901" r:id="rId31"/>
    <p:sldId id="900" r:id="rId32"/>
    <p:sldId id="962" r:id="rId33"/>
    <p:sldId id="909"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FF"/>
    <a:srgbClr val="FF0000"/>
    <a:srgbClr val="FF5050"/>
    <a:srgbClr val="FF6600"/>
    <a:srgbClr val="FF9933"/>
    <a:srgbClr val="1DFF83"/>
    <a:srgbClr val="2AF6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798" autoAdjust="0"/>
    <p:restoredTop sz="94637" autoAdjust="0"/>
  </p:normalViewPr>
  <p:slideViewPr>
    <p:cSldViewPr snapToGrid="0" snapToObjects="1">
      <p:cViewPr varScale="1">
        <p:scale>
          <a:sx n="126" d="100"/>
          <a:sy n="126" d="100"/>
        </p:scale>
        <p:origin x="200" y="216"/>
      </p:cViewPr>
      <p:guideLst>
        <p:guide orient="horz" pos="2160"/>
        <p:guide pos="2880"/>
      </p:guideLst>
    </p:cSldViewPr>
  </p:slideViewPr>
  <p:outlineViewPr>
    <p:cViewPr>
      <p:scale>
        <a:sx n="33" d="100"/>
        <a:sy n="33" d="100"/>
      </p:scale>
      <p:origin x="0" y="61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885240-9DFF-DC49-9DD3-EAA14B09B852}" type="datetimeFigureOut">
              <a:rPr lang="en-US" smtClean="0"/>
              <a:t>5/9/25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32125B-B333-3548-95B0-43AAB8A85E72}" type="slidenum">
              <a:rPr lang="en-US" smtClean="0"/>
              <a:t>‹#›</a:t>
            </a:fld>
            <a:endParaRPr lang="en-US"/>
          </a:p>
        </p:txBody>
      </p:sp>
    </p:spTree>
    <p:extLst>
      <p:ext uri="{BB962C8B-B14F-4D97-AF65-F5344CB8AC3E}">
        <p14:creationId xmlns:p14="http://schemas.microsoft.com/office/powerpoint/2010/main" val="10883359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C9CAB-A2B1-7EC4-68D7-111C64727F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B45339F-44AF-6808-0E0F-CB5C7DAD09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3F7B2A4-1F02-D3CA-7368-EBD21D6912E0}"/>
              </a:ext>
            </a:extLst>
          </p:cNvPr>
          <p:cNvSpPr>
            <a:spLocks noGrp="1"/>
          </p:cNvSpPr>
          <p:nvPr>
            <p:ph type="body" idx="1"/>
          </p:nvPr>
        </p:nvSpPr>
        <p:spPr/>
        <p:txBody>
          <a:bodyPr/>
          <a:lstStyle/>
          <a:p>
            <a:r>
              <a:rPr lang="en-US" altLang="zh-CN" b="0" i="0" dirty="0">
                <a:solidFill>
                  <a:srgbClr val="050E17"/>
                </a:solidFill>
                <a:effectLst/>
                <a:latin typeface="-apple-system"/>
              </a:rPr>
              <a:t>Any attempt to observe a subject requires a level of interaction with it. Without this interaction, observation becomes an impossibility. We have a comprehensive understanding of ordinary matter, but our knowledge about the dark sector remains limited. Consequently, our strategy revolves around conducting highly precise measurements within the ordinary sector to deduce the existence of the dark sector</a:t>
            </a:r>
            <a:r>
              <a:rPr lang="zh-CN" altLang="en-US" b="0" i="0" dirty="0">
                <a:solidFill>
                  <a:srgbClr val="050E17"/>
                </a:solidFill>
                <a:effectLst/>
                <a:latin typeface="-apple-system"/>
              </a:rPr>
              <a:t> </a:t>
            </a:r>
            <a:r>
              <a:rPr lang="en-US" altLang="zh-CN" b="0" i="0" dirty="0">
                <a:solidFill>
                  <a:srgbClr val="050E17"/>
                </a:solidFill>
                <a:effectLst/>
                <a:latin typeface="-apple-system"/>
              </a:rPr>
              <a:t>through</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interactions</a:t>
            </a:r>
            <a:r>
              <a:rPr lang="zh-CN" altLang="en-US" b="0" i="0" dirty="0">
                <a:solidFill>
                  <a:srgbClr val="050E17"/>
                </a:solidFill>
                <a:effectLst/>
                <a:latin typeface="-apple-system"/>
              </a:rPr>
              <a:t> </a:t>
            </a:r>
            <a:r>
              <a:rPr lang="en-US" altLang="zh-CN" b="0" i="0" dirty="0">
                <a:solidFill>
                  <a:srgbClr val="050E17"/>
                </a:solidFill>
                <a:effectLst/>
                <a:latin typeface="-apple-system"/>
              </a:rPr>
              <a:t>they</a:t>
            </a:r>
            <a:r>
              <a:rPr lang="zh-CN" altLang="en-US" b="0" i="0" dirty="0">
                <a:solidFill>
                  <a:srgbClr val="050E17"/>
                </a:solidFill>
                <a:effectLst/>
                <a:latin typeface="-apple-system"/>
              </a:rPr>
              <a:t> </a:t>
            </a:r>
            <a:r>
              <a:rPr lang="en-US" altLang="zh-CN" b="0" i="0" dirty="0">
                <a:solidFill>
                  <a:srgbClr val="050E17"/>
                </a:solidFill>
                <a:effectLst/>
                <a:latin typeface="-apple-system"/>
              </a:rPr>
              <a:t>mediate</a:t>
            </a:r>
            <a:r>
              <a:rPr lang="zh-CN" altLang="en-US" b="0" i="0" dirty="0">
                <a:solidFill>
                  <a:srgbClr val="050E17"/>
                </a:solidFill>
                <a:effectLst/>
                <a:latin typeface="-apple-system"/>
              </a:rPr>
              <a:t> </a:t>
            </a:r>
            <a:r>
              <a:rPr lang="en-US" altLang="zh-CN" b="0" i="0" dirty="0">
                <a:solidFill>
                  <a:srgbClr val="050E17"/>
                </a:solidFill>
                <a:effectLst/>
                <a:latin typeface="-apple-system"/>
              </a:rPr>
              <a:t>between</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ordinary</a:t>
            </a:r>
            <a:r>
              <a:rPr lang="zh-CN" altLang="en-US" b="0" i="0" dirty="0">
                <a:solidFill>
                  <a:srgbClr val="050E17"/>
                </a:solidFill>
                <a:effectLst/>
                <a:latin typeface="-apple-system"/>
              </a:rPr>
              <a:t> </a:t>
            </a:r>
            <a:r>
              <a:rPr lang="en-US" altLang="zh-CN" b="0" i="0" dirty="0">
                <a:solidFill>
                  <a:srgbClr val="050E17"/>
                </a:solidFill>
                <a:effectLst/>
                <a:latin typeface="-apple-system"/>
              </a:rPr>
              <a:t>sectors.</a:t>
            </a:r>
            <a:endParaRPr kumimoji="1" lang="zh-CN" altLang="en-US" dirty="0"/>
          </a:p>
        </p:txBody>
      </p:sp>
      <p:sp>
        <p:nvSpPr>
          <p:cNvPr id="4" name="灯片编号占位符 3">
            <a:extLst>
              <a:ext uri="{FF2B5EF4-FFF2-40B4-BE49-F238E27FC236}">
                <a16:creationId xmlns:a16="http://schemas.microsoft.com/office/drawing/2014/main" id="{84C45DC8-9317-B4F4-3084-D0CCB5305606}"/>
              </a:ext>
            </a:extLst>
          </p:cNvPr>
          <p:cNvSpPr>
            <a:spLocks noGrp="1"/>
          </p:cNvSpPr>
          <p:nvPr>
            <p:ph type="sldNum" sz="quarter" idx="5"/>
          </p:nvPr>
        </p:nvSpPr>
        <p:spPr/>
        <p:txBody>
          <a:bodyPr/>
          <a:lstStyle/>
          <a:p>
            <a:fld id="{AD32125B-B333-3548-95B0-43AAB8A85E72}" type="slidenum">
              <a:rPr lang="en-US" smtClean="0"/>
              <a:t>2</a:t>
            </a:fld>
            <a:endParaRPr lang="en-US"/>
          </a:p>
        </p:txBody>
      </p:sp>
    </p:spTree>
    <p:extLst>
      <p:ext uri="{BB962C8B-B14F-4D97-AF65-F5344CB8AC3E}">
        <p14:creationId xmlns:p14="http://schemas.microsoft.com/office/powerpoint/2010/main" val="3599968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D10E8-DE1F-C20C-69A1-09DADA1DA9F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D192B89-9C49-88C4-1479-25CF7B432A8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BDACB15-1190-37CA-48A7-51460E0525F8}"/>
              </a:ext>
            </a:extLst>
          </p:cNvPr>
          <p:cNvSpPr>
            <a:spLocks noGrp="1"/>
          </p:cNvSpPr>
          <p:nvPr>
            <p:ph type="body" idx="1"/>
          </p:nvPr>
        </p:nvSpPr>
        <p:spPr/>
        <p:txBody>
          <a:bodyPr/>
          <a:lstStyle/>
          <a:p>
            <a:r>
              <a:rPr lang="en-US" altLang="zh-CN" b="0" i="0" dirty="0">
                <a:solidFill>
                  <a:srgbClr val="050E17"/>
                </a:solidFill>
                <a:effectLst/>
                <a:latin typeface="-apple-system"/>
              </a:rPr>
              <a:t>Any attempt to observe a subject requires a level of interaction with it. Without this interaction, observation becomes an impossibility. We have a comprehensive understanding of ordinary matter, but our knowledge about the dark sector remains limited. Consequently, our strategy revolves around conducting highly precise measurements within the ordinary sector to deduce the existence of the dark sector</a:t>
            </a:r>
            <a:r>
              <a:rPr lang="zh-CN" altLang="en-US" b="0" i="0" dirty="0">
                <a:solidFill>
                  <a:srgbClr val="050E17"/>
                </a:solidFill>
                <a:effectLst/>
                <a:latin typeface="-apple-system"/>
              </a:rPr>
              <a:t> </a:t>
            </a:r>
            <a:r>
              <a:rPr lang="en-US" altLang="zh-CN" b="0" i="0" dirty="0">
                <a:solidFill>
                  <a:srgbClr val="050E17"/>
                </a:solidFill>
                <a:effectLst/>
                <a:latin typeface="-apple-system"/>
              </a:rPr>
              <a:t>through</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interactions</a:t>
            </a:r>
            <a:r>
              <a:rPr lang="zh-CN" altLang="en-US" b="0" i="0" dirty="0">
                <a:solidFill>
                  <a:srgbClr val="050E17"/>
                </a:solidFill>
                <a:effectLst/>
                <a:latin typeface="-apple-system"/>
              </a:rPr>
              <a:t> </a:t>
            </a:r>
            <a:r>
              <a:rPr lang="en-US" altLang="zh-CN" b="0" i="0" dirty="0">
                <a:solidFill>
                  <a:srgbClr val="050E17"/>
                </a:solidFill>
                <a:effectLst/>
                <a:latin typeface="-apple-system"/>
              </a:rPr>
              <a:t>they</a:t>
            </a:r>
            <a:r>
              <a:rPr lang="zh-CN" altLang="en-US" b="0" i="0" dirty="0">
                <a:solidFill>
                  <a:srgbClr val="050E17"/>
                </a:solidFill>
                <a:effectLst/>
                <a:latin typeface="-apple-system"/>
              </a:rPr>
              <a:t> </a:t>
            </a:r>
            <a:r>
              <a:rPr lang="en-US" altLang="zh-CN" b="0" i="0" dirty="0">
                <a:solidFill>
                  <a:srgbClr val="050E17"/>
                </a:solidFill>
                <a:effectLst/>
                <a:latin typeface="-apple-system"/>
              </a:rPr>
              <a:t>mediate</a:t>
            </a:r>
            <a:r>
              <a:rPr lang="zh-CN" altLang="en-US" b="0" i="0" dirty="0">
                <a:solidFill>
                  <a:srgbClr val="050E17"/>
                </a:solidFill>
                <a:effectLst/>
                <a:latin typeface="-apple-system"/>
              </a:rPr>
              <a:t> </a:t>
            </a:r>
            <a:r>
              <a:rPr lang="en-US" altLang="zh-CN" b="0" i="0" dirty="0">
                <a:solidFill>
                  <a:srgbClr val="050E17"/>
                </a:solidFill>
                <a:effectLst/>
                <a:latin typeface="-apple-system"/>
              </a:rPr>
              <a:t>between</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ordinary</a:t>
            </a:r>
            <a:r>
              <a:rPr lang="zh-CN" altLang="en-US" b="0" i="0" dirty="0">
                <a:solidFill>
                  <a:srgbClr val="050E17"/>
                </a:solidFill>
                <a:effectLst/>
                <a:latin typeface="-apple-system"/>
              </a:rPr>
              <a:t> </a:t>
            </a:r>
            <a:r>
              <a:rPr lang="en-US" altLang="zh-CN" b="0" i="0" dirty="0">
                <a:solidFill>
                  <a:srgbClr val="050E17"/>
                </a:solidFill>
                <a:effectLst/>
                <a:latin typeface="-apple-system"/>
              </a:rPr>
              <a:t>sectors.</a:t>
            </a:r>
            <a:endParaRPr kumimoji="1" lang="zh-CN" altLang="en-US" dirty="0"/>
          </a:p>
        </p:txBody>
      </p:sp>
      <p:sp>
        <p:nvSpPr>
          <p:cNvPr id="4" name="灯片编号占位符 3">
            <a:extLst>
              <a:ext uri="{FF2B5EF4-FFF2-40B4-BE49-F238E27FC236}">
                <a16:creationId xmlns:a16="http://schemas.microsoft.com/office/drawing/2014/main" id="{A4733D84-BE06-C479-9219-B22B1ACDC1E1}"/>
              </a:ext>
            </a:extLst>
          </p:cNvPr>
          <p:cNvSpPr>
            <a:spLocks noGrp="1"/>
          </p:cNvSpPr>
          <p:nvPr>
            <p:ph type="sldNum" sz="quarter" idx="5"/>
          </p:nvPr>
        </p:nvSpPr>
        <p:spPr/>
        <p:txBody>
          <a:bodyPr/>
          <a:lstStyle/>
          <a:p>
            <a:fld id="{AD32125B-B333-3548-95B0-43AAB8A85E72}" type="slidenum">
              <a:rPr lang="en-US" smtClean="0"/>
              <a:t>4</a:t>
            </a:fld>
            <a:endParaRPr lang="en-US"/>
          </a:p>
        </p:txBody>
      </p:sp>
    </p:spTree>
    <p:extLst>
      <p:ext uri="{BB962C8B-B14F-4D97-AF65-F5344CB8AC3E}">
        <p14:creationId xmlns:p14="http://schemas.microsoft.com/office/powerpoint/2010/main" val="10521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50E17"/>
                </a:solidFill>
                <a:effectLst/>
                <a:latin typeface="-apple-system"/>
              </a:rPr>
              <a:t>Any attempt to observe a subject requires a level of interaction with it. Without this interaction, observation becomes an impossibility. We have a comprehensive understanding of ordinary matter, but our knowledge about the dark sector remains limited. Consequently, our strategy revolves around conducting highly precise measurements within the ordinary sector to deduce the existence of the dark sector</a:t>
            </a:r>
            <a:r>
              <a:rPr lang="zh-CN" altLang="en-US" b="0" i="0" dirty="0">
                <a:solidFill>
                  <a:srgbClr val="050E17"/>
                </a:solidFill>
                <a:effectLst/>
                <a:latin typeface="-apple-system"/>
              </a:rPr>
              <a:t> </a:t>
            </a:r>
            <a:r>
              <a:rPr lang="en-US" altLang="zh-CN" b="0" i="0" dirty="0">
                <a:solidFill>
                  <a:srgbClr val="050E17"/>
                </a:solidFill>
                <a:effectLst/>
                <a:latin typeface="-apple-system"/>
              </a:rPr>
              <a:t>through</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interactions</a:t>
            </a:r>
            <a:r>
              <a:rPr lang="zh-CN" altLang="en-US" b="0" i="0" dirty="0">
                <a:solidFill>
                  <a:srgbClr val="050E17"/>
                </a:solidFill>
                <a:effectLst/>
                <a:latin typeface="-apple-system"/>
              </a:rPr>
              <a:t> </a:t>
            </a:r>
            <a:r>
              <a:rPr lang="en-US" altLang="zh-CN" b="0" i="0" dirty="0">
                <a:solidFill>
                  <a:srgbClr val="050E17"/>
                </a:solidFill>
                <a:effectLst/>
                <a:latin typeface="-apple-system"/>
              </a:rPr>
              <a:t>they</a:t>
            </a:r>
            <a:r>
              <a:rPr lang="zh-CN" altLang="en-US" b="0" i="0" dirty="0">
                <a:solidFill>
                  <a:srgbClr val="050E17"/>
                </a:solidFill>
                <a:effectLst/>
                <a:latin typeface="-apple-system"/>
              </a:rPr>
              <a:t> </a:t>
            </a:r>
            <a:r>
              <a:rPr lang="en-US" altLang="zh-CN" b="0" i="0" dirty="0">
                <a:solidFill>
                  <a:srgbClr val="050E17"/>
                </a:solidFill>
                <a:effectLst/>
                <a:latin typeface="-apple-system"/>
              </a:rPr>
              <a:t>mediate</a:t>
            </a:r>
            <a:r>
              <a:rPr lang="zh-CN" altLang="en-US" b="0" i="0" dirty="0">
                <a:solidFill>
                  <a:srgbClr val="050E17"/>
                </a:solidFill>
                <a:effectLst/>
                <a:latin typeface="-apple-system"/>
              </a:rPr>
              <a:t> </a:t>
            </a:r>
            <a:r>
              <a:rPr lang="en-US" altLang="zh-CN" b="0" i="0" dirty="0">
                <a:solidFill>
                  <a:srgbClr val="050E17"/>
                </a:solidFill>
                <a:effectLst/>
                <a:latin typeface="-apple-system"/>
              </a:rPr>
              <a:t>between</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ordinary</a:t>
            </a:r>
            <a:r>
              <a:rPr lang="zh-CN" altLang="en-US" b="0" i="0" dirty="0">
                <a:solidFill>
                  <a:srgbClr val="050E17"/>
                </a:solidFill>
                <a:effectLst/>
                <a:latin typeface="-apple-system"/>
              </a:rPr>
              <a:t> </a:t>
            </a:r>
            <a:r>
              <a:rPr lang="en-US" altLang="zh-CN" b="0" i="0" dirty="0">
                <a:solidFill>
                  <a:srgbClr val="050E17"/>
                </a:solidFill>
                <a:effectLst/>
                <a:latin typeface="-apple-system"/>
              </a:rPr>
              <a:t>sectors.</a:t>
            </a:r>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12</a:t>
            </a:fld>
            <a:endParaRPr lang="en-US"/>
          </a:p>
        </p:txBody>
      </p:sp>
    </p:spTree>
    <p:extLst>
      <p:ext uri="{BB962C8B-B14F-4D97-AF65-F5344CB8AC3E}">
        <p14:creationId xmlns:p14="http://schemas.microsoft.com/office/powerpoint/2010/main" val="123484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i="0" dirty="0">
                <a:solidFill>
                  <a:srgbClr val="FFFFFF"/>
                </a:solidFill>
                <a:effectLst/>
                <a:latin typeface="-apple-system"/>
              </a:rPr>
              <a:t>Allow me to conclude my presentation with a quote by Richard Feynman: 'All mass is interaction.' It's important to note, and perhaps add, that many of these interactions could, quite likely, be spin-dependent.</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31</a:t>
            </a:fld>
            <a:endParaRPr lang="en-US"/>
          </a:p>
        </p:txBody>
      </p:sp>
    </p:spTree>
    <p:extLst>
      <p:ext uri="{BB962C8B-B14F-4D97-AF65-F5344CB8AC3E}">
        <p14:creationId xmlns:p14="http://schemas.microsoft.com/office/powerpoint/2010/main" val="1669583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9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5263" y="5949950"/>
            <a:ext cx="1354137"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D:\banner.png"/>
          <p:cNvPicPr>
            <a:picLocks noChangeAspect="1" noChangeArrowheads="1"/>
          </p:cNvPicPr>
          <p:nvPr/>
        </p:nvPicPr>
        <p:blipFill>
          <a:blip r:embed="rId3"/>
          <a:srcRect/>
          <a:stretch>
            <a:fillRect/>
          </a:stretch>
        </p:blipFill>
        <p:spPr bwMode="auto">
          <a:xfrm>
            <a:off x="0" y="1"/>
            <a:ext cx="8928100" cy="1073149"/>
          </a:xfrm>
          <a:prstGeom prst="rect">
            <a:avLst/>
          </a:prstGeom>
          <a:ln>
            <a:noFill/>
          </a:ln>
          <a:effectLst>
            <a:softEdge rad="112500"/>
          </a:effectLst>
        </p:spPr>
      </p:pic>
      <p:sp>
        <p:nvSpPr>
          <p:cNvPr id="2" name="标题 1"/>
          <p:cNvSpPr>
            <a:spLocks noGrp="1"/>
          </p:cNvSpPr>
          <p:nvPr>
            <p:ph type="ctrTitle"/>
          </p:nvPr>
        </p:nvSpPr>
        <p:spPr>
          <a:xfrm>
            <a:off x="685800" y="2130425"/>
            <a:ext cx="7772400" cy="1470025"/>
          </a:xfrm>
          <a:prstGeom prst="rect">
            <a:avLst/>
          </a:prstGeom>
        </p:spPr>
        <p:txBody>
          <a:bodyPr/>
          <a:lstStyle>
            <a:lvl1pPr algn="ctr">
              <a:defRPr/>
            </a:lvl1pPr>
          </a:lstStyle>
          <a:p>
            <a:r>
              <a:rPr lang="en-US" altLang="zh-CN"/>
              <a:t>Click to edit Master title style</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dirty="0"/>
          </a:p>
        </p:txBody>
      </p:sp>
    </p:spTree>
    <p:extLst>
      <p:ext uri="{BB962C8B-B14F-4D97-AF65-F5344CB8AC3E}">
        <p14:creationId xmlns:p14="http://schemas.microsoft.com/office/powerpoint/2010/main" val="940717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6356351"/>
            <a:ext cx="2057400" cy="365125"/>
          </a:xfrm>
          <a:prstGeom prst="rect">
            <a:avLst/>
          </a:prstGeom>
        </p:spPr>
        <p:txBody>
          <a:bodyPr/>
          <a:lstStyle/>
          <a:p>
            <a:fld id="{54A364C7-461F-44B4-BE14-4B1572E5B14B}" type="datetimeFigureOut">
              <a:rPr lang="zh-CN" altLang="en-US" smtClean="0"/>
              <a:t>2025/5/9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6273318" y="6217851"/>
            <a:ext cx="279882" cy="276999"/>
          </a:xfrm>
        </p:spPr>
        <p:txBody>
          <a:bodyPr/>
          <a:lstStyle/>
          <a:p>
            <a:fld id="{2694310A-FAB5-42E2-9E42-9CCBF0715649}" type="slidenum">
              <a:rPr lang="zh-CN" altLang="en-US" smtClean="0"/>
              <a:t>‹#›</a:t>
            </a:fld>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 y="117920"/>
            <a:ext cx="2985522" cy="515113"/>
          </a:xfrm>
          <a:prstGeom prst="rect">
            <a:avLst/>
          </a:prstGeom>
        </p:spPr>
      </p:pic>
      <p:cxnSp>
        <p:nvCxnSpPr>
          <p:cNvPr id="10" name="直接连接符 9"/>
          <p:cNvCxnSpPr/>
          <p:nvPr userDrawn="1"/>
        </p:nvCxnSpPr>
        <p:spPr>
          <a:xfrm flipV="1">
            <a:off x="0" y="768928"/>
            <a:ext cx="9144000" cy="1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115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49" name="Line 5"/>
          <p:cNvSpPr/>
          <p:nvPr/>
        </p:nvSpPr>
        <p:spPr>
          <a:xfrm flipV="1">
            <a:off x="685800" y="908049"/>
            <a:ext cx="7126289" cy="6352"/>
          </a:xfrm>
          <a:prstGeom prst="line">
            <a:avLst/>
          </a:prstGeom>
          <a:ln w="25400">
            <a:solidFill>
              <a:srgbClr val="D43526"/>
            </a:solidFill>
          </a:ln>
        </p:spPr>
        <p:txBody>
          <a:bodyPr lIns="45719" rIns="45719"/>
          <a:lstStyle/>
          <a:p>
            <a:endParaRPr/>
          </a:p>
        </p:txBody>
      </p:sp>
      <p:sp>
        <p:nvSpPr>
          <p:cNvPr id="50" name="Line 7"/>
          <p:cNvSpPr/>
          <p:nvPr/>
        </p:nvSpPr>
        <p:spPr>
          <a:xfrm>
            <a:off x="685800" y="228599"/>
            <a:ext cx="7126288" cy="4765"/>
          </a:xfrm>
          <a:prstGeom prst="line">
            <a:avLst/>
          </a:prstGeom>
          <a:ln w="25400">
            <a:solidFill>
              <a:srgbClr val="D43526"/>
            </a:solidFill>
          </a:ln>
        </p:spPr>
        <p:txBody>
          <a:bodyPr lIns="45719" rIns="45719"/>
          <a:lstStyle/>
          <a:p>
            <a:endParaRPr/>
          </a:p>
        </p:txBody>
      </p:sp>
      <p:sp>
        <p:nvSpPr>
          <p:cNvPr id="51" name="标题文本"/>
          <p:cNvSpPr txBox="1">
            <a:spLocks noGrp="1"/>
          </p:cNvSpPr>
          <p:nvPr>
            <p:ph type="title"/>
          </p:nvPr>
        </p:nvSpPr>
        <p:spPr>
          <a:xfrm>
            <a:off x="685800" y="228600"/>
            <a:ext cx="7081839" cy="685800"/>
          </a:xfrm>
          <a:prstGeom prst="rect">
            <a:avLst/>
          </a:prstGeom>
        </p:spPr>
        <p:txBody>
          <a:bodyPr/>
          <a:lstStyle>
            <a:lvl1pPr algn="l"/>
          </a:lstStyle>
          <a:p>
            <a:r>
              <a:t>标题文本</a:t>
            </a:r>
          </a:p>
        </p:txBody>
      </p:sp>
      <p:sp>
        <p:nvSpPr>
          <p:cNvPr id="5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337874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9" name="幻灯片编号"/>
          <p:cNvSpPr txBox="1">
            <a:spLocks noGrp="1"/>
          </p:cNvSpPr>
          <p:nvPr>
            <p:ph type="sldNum" sz="quarter" idx="2"/>
          </p:nvPr>
        </p:nvSpPr>
        <p:spPr>
          <a:xfrm>
            <a:off x="6553200" y="6356350"/>
            <a:ext cx="358413" cy="350662"/>
          </a:xfrm>
          <a:prstGeom prst="rect">
            <a:avLst/>
          </a:prstGeom>
        </p:spPr>
        <p:txBody>
          <a:bodyPr anchor="t"/>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1223154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211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36AE01F-1B6E-44A9-99C6-DF2F5C5352D1}"/>
              </a:ext>
            </a:extLst>
          </p:cNvPr>
          <p:cNvSpPr>
            <a:spLocks noGrp="1"/>
          </p:cNvSpPr>
          <p:nvPr>
            <p:ph type="dt" sz="half" idx="10"/>
          </p:nvPr>
        </p:nvSpPr>
        <p:spPr/>
        <p:txBody>
          <a:bodyPr/>
          <a:lstStyle/>
          <a:p>
            <a:fld id="{E75B8CE9-04C0-423C-A0E5-4AA900B20A33}" type="datetimeFigureOut">
              <a:rPr lang="zh-CN" altLang="en-US" smtClean="0"/>
              <a:t>2025/5/9</a:t>
            </a:fld>
            <a:endParaRPr lang="zh-CN" altLang="en-US"/>
          </a:p>
        </p:txBody>
      </p:sp>
      <p:sp>
        <p:nvSpPr>
          <p:cNvPr id="3" name="页脚占位符 2">
            <a:extLst>
              <a:ext uri="{FF2B5EF4-FFF2-40B4-BE49-F238E27FC236}">
                <a16:creationId xmlns:a16="http://schemas.microsoft.com/office/drawing/2014/main" id="{3C23721E-6E4F-49D5-868B-61F733A554D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53E181B-56CB-47C2-9F9C-BE9590267066}"/>
              </a:ext>
            </a:extLst>
          </p:cNvPr>
          <p:cNvSpPr>
            <a:spLocks noGrp="1"/>
          </p:cNvSpPr>
          <p:nvPr>
            <p:ph type="sldNum" sz="quarter" idx="12"/>
          </p:nvPr>
        </p:nvSpPr>
        <p:spPr>
          <a:xfrm>
            <a:off x="6273318" y="6217851"/>
            <a:ext cx="279882" cy="276999"/>
          </a:xfrm>
        </p:spPr>
        <p:txBody>
          <a:bodyPr/>
          <a:lstStyle/>
          <a:p>
            <a:fld id="{F7BC5072-07B7-4ABE-AE2B-DDC9730B608F}" type="slidenum">
              <a:rPr lang="zh-CN" altLang="en-US" smtClean="0"/>
              <a:t>‹#›</a:t>
            </a:fld>
            <a:endParaRPr lang="zh-CN" altLang="en-US"/>
          </a:p>
        </p:txBody>
      </p:sp>
    </p:spTree>
    <p:extLst>
      <p:ext uri="{BB962C8B-B14F-4D97-AF65-F5344CB8AC3E}">
        <p14:creationId xmlns:p14="http://schemas.microsoft.com/office/powerpoint/2010/main" val="342405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4" name="Line 5"/>
          <p:cNvSpPr>
            <a:spLocks noChangeShapeType="1"/>
          </p:cNvSpPr>
          <p:nvPr/>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Tree>
    <p:extLst>
      <p:ext uri="{BB962C8B-B14F-4D97-AF65-F5344CB8AC3E}">
        <p14:creationId xmlns:p14="http://schemas.microsoft.com/office/powerpoint/2010/main" val="215832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Line 5"/>
          <p:cNvSpPr>
            <a:spLocks noChangeShapeType="1"/>
          </p:cNvSpPr>
          <p:nvPr/>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 name="标题 1"/>
          <p:cNvSpPr>
            <a:spLocks noGrp="1"/>
          </p:cNvSpPr>
          <p:nvPr>
            <p:ph type="title"/>
          </p:nvPr>
        </p:nvSpPr>
        <p:spPr>
          <a:xfrm>
            <a:off x="685800" y="228600"/>
            <a:ext cx="7753350" cy="685800"/>
          </a:xfrm>
          <a:prstGeom prst="rect">
            <a:avLst/>
          </a:prstGeom>
        </p:spPr>
        <p:txBody>
          <a:bodyPr/>
          <a:lstStyle>
            <a:lvl1pPr algn="ctr">
              <a:defRPr/>
            </a:lvl1pPr>
          </a:lstStyle>
          <a:p>
            <a:r>
              <a:rPr lang="en-US" altLang="zh-CN"/>
              <a:t>Click to edit Master title style</a:t>
            </a:r>
            <a:endParaRPr lang="zh-CN" altLang="en-US" dirty="0"/>
          </a:p>
        </p:txBody>
      </p:sp>
      <p:sp>
        <p:nvSpPr>
          <p:cNvPr id="3" name="内容占位符 2"/>
          <p:cNvSpPr>
            <a:spLocks noGrp="1"/>
          </p:cNvSpPr>
          <p:nvPr>
            <p:ph sz="half" idx="1"/>
          </p:nvPr>
        </p:nvSpPr>
        <p:spPr>
          <a:xfrm>
            <a:off x="685800" y="1143000"/>
            <a:ext cx="38100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48200" y="1143000"/>
            <a:ext cx="38100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381064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Line 5"/>
          <p:cNvSpPr>
            <a:spLocks noChangeShapeType="1"/>
          </p:cNvSpPr>
          <p:nvPr/>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 name="Rectangle 3"/>
          <p:cNvSpPr>
            <a:spLocks noGrp="1" noChangeArrowheads="1"/>
          </p:cNvSpPr>
          <p:nvPr>
            <p:ph type="title"/>
          </p:nvPr>
        </p:nvSpPr>
        <p:spPr bwMode="auto">
          <a:xfrm>
            <a:off x="685800" y="228600"/>
            <a:ext cx="7886700"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lvl1pPr algn="ctr">
              <a:defRPr/>
            </a:lvl1pPr>
          </a:lstStyle>
          <a:p>
            <a:pPr lvl="0"/>
            <a:r>
              <a:rPr lang="en-US" altLang="zh-CN"/>
              <a:t>Click to edit Master title style</a:t>
            </a:r>
            <a:endParaRPr lang="en-US" altLang="zh-CN" dirty="0"/>
          </a:p>
        </p:txBody>
      </p:sp>
    </p:spTree>
    <p:extLst>
      <p:ext uri="{BB962C8B-B14F-4D97-AF65-F5344CB8AC3E}">
        <p14:creationId xmlns:p14="http://schemas.microsoft.com/office/powerpoint/2010/main" val="323142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Line 5"/>
          <p:cNvSpPr>
            <a:spLocks noChangeShapeType="1"/>
          </p:cNvSpPr>
          <p:nvPr/>
        </p:nvSpPr>
        <p:spPr bwMode="auto">
          <a:xfrm flipV="1">
            <a:off x="685800" y="908050"/>
            <a:ext cx="7126288" cy="6350"/>
          </a:xfrm>
          <a:prstGeom prst="line">
            <a:avLst/>
          </a:prstGeom>
          <a:noFill/>
          <a:ln w="25400">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 name="Line 7"/>
          <p:cNvSpPr>
            <a:spLocks noChangeShapeType="1"/>
          </p:cNvSpPr>
          <p:nvPr/>
        </p:nvSpPr>
        <p:spPr bwMode="auto">
          <a:xfrm>
            <a:off x="685800" y="228600"/>
            <a:ext cx="7126288" cy="4763"/>
          </a:xfrm>
          <a:prstGeom prst="line">
            <a:avLst/>
          </a:prstGeom>
          <a:noFill/>
          <a:ln w="25400">
            <a:solidFill>
              <a:srgbClr val="D43526"/>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Tree>
    <p:extLst>
      <p:ext uri="{BB962C8B-B14F-4D97-AF65-F5344CB8AC3E}">
        <p14:creationId xmlns:p14="http://schemas.microsoft.com/office/powerpoint/2010/main" val="162802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2" name="标题文本"/>
          <p:cNvSpPr txBox="1">
            <a:spLocks noGrp="1"/>
          </p:cNvSpPr>
          <p:nvPr>
            <p:ph type="title"/>
          </p:nvPr>
        </p:nvSpPr>
        <p:spPr>
          <a:xfrm>
            <a:off x="685800" y="228600"/>
            <a:ext cx="7753350" cy="685800"/>
          </a:xfrm>
          <a:prstGeom prst="rect">
            <a:avLst/>
          </a:prstGeom>
        </p:spPr>
        <p:txBody>
          <a:bodyPr lIns="45719" tIns="45719" rIns="45719" bIns="45719" anchor="t"/>
          <a:lstStyle/>
          <a:p>
            <a:r>
              <a:t>标题文本</a:t>
            </a:r>
          </a:p>
        </p:txBody>
      </p:sp>
      <p:sp>
        <p:nvSpPr>
          <p:cNvPr id="33" name="正文级别 1…"/>
          <p:cNvSpPr txBox="1">
            <a:spLocks noGrp="1"/>
          </p:cNvSpPr>
          <p:nvPr>
            <p:ph type="body" sz="half" idx="1"/>
          </p:nvPr>
        </p:nvSpPr>
        <p:spPr>
          <a:xfrm>
            <a:off x="685800" y="1143000"/>
            <a:ext cx="3810000" cy="4773613"/>
          </a:xfrm>
          <a:prstGeom prst="rect">
            <a:avLst/>
          </a:prstGeom>
        </p:spPr>
        <p:txBody>
          <a:bodyPr>
            <a:normAutofit/>
          </a:bodyPr>
          <a:lstStyle>
            <a:lvl1pPr>
              <a:spcBef>
                <a:spcPts val="600"/>
              </a:spcBef>
              <a:defRPr sz="2800"/>
            </a:lvl1pPr>
            <a:lvl2pPr marL="862806" indent="-416719">
              <a:spcBef>
                <a:spcPts val="600"/>
              </a:spcBef>
              <a:defRPr sz="2800"/>
            </a:lvl2pPr>
            <a:lvl3pPr marL="1324293" indent="-406718">
              <a:spcBef>
                <a:spcPts val="600"/>
              </a:spcBef>
              <a:defRPr sz="2800"/>
            </a:lvl3pPr>
            <a:lvl4pPr marL="1803929" indent="-481542">
              <a:spcBef>
                <a:spcPts val="600"/>
              </a:spcBef>
              <a:defRPr sz="2800"/>
            </a:lvl4pPr>
            <a:lvl5pPr marL="2153709" indent="-407459">
              <a:spcBef>
                <a:spcPts val="600"/>
              </a:spcBef>
              <a:defRPr sz="2800"/>
            </a:lvl5pPr>
          </a:lstStyle>
          <a:p>
            <a:r>
              <a:t>正文级别 1</a:t>
            </a:r>
          </a:p>
          <a:p>
            <a:pPr lvl="1"/>
            <a:r>
              <a:t>正文级别 2</a:t>
            </a:r>
          </a:p>
          <a:p>
            <a:pPr lvl="2"/>
            <a:r>
              <a:t>正文级别 3</a:t>
            </a:r>
          </a:p>
          <a:p>
            <a:pPr lvl="3"/>
            <a:r>
              <a:t>正文级别 4</a:t>
            </a:r>
          </a:p>
          <a:p>
            <a:pPr lvl="4"/>
            <a:r>
              <a:t>正文级别 5</a:t>
            </a:r>
          </a:p>
        </p:txBody>
      </p:sp>
      <p:sp>
        <p:nvSpPr>
          <p:cNvPr id="3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41452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41" name="标题文本"/>
          <p:cNvSpPr txBox="1">
            <a:spLocks noGrp="1"/>
          </p:cNvSpPr>
          <p:nvPr>
            <p:ph type="title"/>
          </p:nvPr>
        </p:nvSpPr>
        <p:spPr>
          <a:prstGeom prst="rect">
            <a:avLst/>
          </a:prstGeom>
        </p:spPr>
        <p:txBody>
          <a:bodyPr/>
          <a:lstStyle/>
          <a:p>
            <a:r>
              <a:t>标题文本</a:t>
            </a:r>
          </a:p>
        </p:txBody>
      </p:sp>
      <p:sp>
        <p:nvSpPr>
          <p:cNvPr id="4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42593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49" name="Line 5"/>
          <p:cNvSpPr/>
          <p:nvPr/>
        </p:nvSpPr>
        <p:spPr>
          <a:xfrm flipV="1">
            <a:off x="685800" y="908049"/>
            <a:ext cx="7126289" cy="6352"/>
          </a:xfrm>
          <a:prstGeom prst="line">
            <a:avLst/>
          </a:prstGeom>
          <a:ln w="25400">
            <a:solidFill>
              <a:srgbClr val="D43526"/>
            </a:solidFill>
          </a:ln>
        </p:spPr>
        <p:txBody>
          <a:bodyPr lIns="45719" rIns="45719"/>
          <a:lstStyle/>
          <a:p>
            <a:endParaRPr/>
          </a:p>
        </p:txBody>
      </p:sp>
      <p:sp>
        <p:nvSpPr>
          <p:cNvPr id="50" name="Line 7"/>
          <p:cNvSpPr/>
          <p:nvPr/>
        </p:nvSpPr>
        <p:spPr>
          <a:xfrm>
            <a:off x="685800" y="228599"/>
            <a:ext cx="7126288" cy="4765"/>
          </a:xfrm>
          <a:prstGeom prst="line">
            <a:avLst/>
          </a:prstGeom>
          <a:ln w="25400">
            <a:solidFill>
              <a:srgbClr val="D43526"/>
            </a:solidFill>
          </a:ln>
        </p:spPr>
        <p:txBody>
          <a:bodyPr lIns="45719" rIns="45719"/>
          <a:lstStyle/>
          <a:p>
            <a:endParaRPr/>
          </a:p>
        </p:txBody>
      </p:sp>
      <p:sp>
        <p:nvSpPr>
          <p:cNvPr id="51" name="标题文本"/>
          <p:cNvSpPr txBox="1">
            <a:spLocks noGrp="1"/>
          </p:cNvSpPr>
          <p:nvPr>
            <p:ph type="title"/>
          </p:nvPr>
        </p:nvSpPr>
        <p:spPr>
          <a:xfrm>
            <a:off x="685800" y="228600"/>
            <a:ext cx="7081839" cy="685800"/>
          </a:xfrm>
          <a:prstGeom prst="rect">
            <a:avLst/>
          </a:prstGeom>
        </p:spPr>
        <p:txBody>
          <a:bodyPr/>
          <a:lstStyle>
            <a:lvl1pPr algn="l"/>
          </a:lstStyle>
          <a:p>
            <a:r>
              <a:t>标题文本</a:t>
            </a:r>
          </a:p>
        </p:txBody>
      </p:sp>
      <p:sp>
        <p:nvSpPr>
          <p:cNvPr id="5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42789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9" name="幻灯片编号"/>
          <p:cNvSpPr txBox="1">
            <a:spLocks noGrp="1"/>
          </p:cNvSpPr>
          <p:nvPr>
            <p:ph type="sldNum" sz="quarter" idx="2"/>
          </p:nvPr>
        </p:nvSpPr>
        <p:spPr>
          <a:xfrm>
            <a:off x="6553200" y="6356350"/>
            <a:ext cx="358413" cy="350662"/>
          </a:xfrm>
          <a:prstGeom prst="rect">
            <a:avLst/>
          </a:prstGeom>
        </p:spPr>
        <p:txBody>
          <a:bodyPr anchor="t"/>
          <a:lstStyle>
            <a:lvl1pPr algn="l">
              <a:defRPr sz="1800"/>
            </a:lvl1pPr>
          </a:lstStyle>
          <a:p>
            <a:fld id="{86CB4B4D-7CA3-9044-876B-883B54F8677D}" type="slidenum">
              <a:t>‹#›</a:t>
            </a:fld>
            <a:endParaRPr/>
          </a:p>
        </p:txBody>
      </p:sp>
      <p:pic>
        <p:nvPicPr>
          <p:cNvPr id="3" name="Picture 7" descr="Picture 7"/>
          <p:cNvPicPr>
            <a:picLocks noChangeAspect="1"/>
          </p:cNvPicPr>
          <p:nvPr userDrawn="1"/>
        </p:nvPicPr>
        <p:blipFill>
          <a:blip r:embed="rId2"/>
          <a:stretch>
            <a:fillRect/>
          </a:stretch>
        </p:blipFill>
        <p:spPr>
          <a:xfrm>
            <a:off x="8435975" y="0"/>
            <a:ext cx="673100" cy="893273"/>
          </a:xfrm>
          <a:prstGeom prst="rect">
            <a:avLst/>
          </a:prstGeom>
          <a:ln w="12700">
            <a:miter lim="400000"/>
          </a:ln>
        </p:spPr>
      </p:pic>
      <p:cxnSp>
        <p:nvCxnSpPr>
          <p:cNvPr id="4" name="直接连接符 3"/>
          <p:cNvCxnSpPr/>
          <p:nvPr userDrawn="1"/>
        </p:nvCxnSpPr>
        <p:spPr>
          <a:xfrm flipH="1">
            <a:off x="1" y="802657"/>
            <a:ext cx="8279026" cy="0"/>
          </a:xfrm>
          <a:prstGeom prst="line">
            <a:avLst/>
          </a:prstGeom>
          <a:noFill/>
          <a:ln w="38100" cap="flat">
            <a:solidFill>
              <a:srgbClr val="0000FF"/>
            </a:solidFill>
            <a:prstDash val="solid"/>
            <a:round/>
          </a:ln>
          <a:effectLst>
            <a:outerShdw blurRad="50800" dist="381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797327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610" name="Rectangle 4"/>
          <p:cNvSpPr>
            <a:spLocks noGrp="1" noChangeArrowheads="1"/>
          </p:cNvSpPr>
          <p:nvPr>
            <p:ph type="body" idx="1"/>
          </p:nvPr>
        </p:nvSpPr>
        <p:spPr bwMode="auto">
          <a:xfrm>
            <a:off x="685800" y="1143000"/>
            <a:ext cx="7772400" cy="477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8900" tIns="44450" rIns="88900" bIns="44450" numCol="1" anchor="t" anchorCtr="0" compatLnSpc="1">
            <a:prstTxWarp prst="textNoShape">
              <a:avLst/>
            </a:prstTxWarp>
          </a:bodyPr>
          <a:lstStyle/>
          <a:p>
            <a:pPr lvl="0"/>
            <a:r>
              <a:rPr lang="en-US" altLang="zh-CN"/>
              <a:t>Click to edit Master text styles</a:t>
            </a:r>
          </a:p>
        </p:txBody>
      </p:sp>
    </p:spTree>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Lst>
  <p:txStyles>
    <p:titleStyle>
      <a:lvl1pPr algn="l" defTabSz="885825" rtl="0" eaLnBrk="1" fontAlgn="base" hangingPunct="1">
        <a:spcBef>
          <a:spcPct val="0"/>
        </a:spcBef>
        <a:spcAft>
          <a:spcPct val="0"/>
        </a:spcAft>
        <a:defRPr sz="2800" b="1">
          <a:solidFill>
            <a:schemeClr val="hlink"/>
          </a:solidFill>
          <a:latin typeface="+mj-lt"/>
          <a:ea typeface="宋体" charset="0"/>
          <a:cs typeface="宋体" charset="0"/>
        </a:defRPr>
      </a:lvl1pPr>
      <a:lvl2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2pPr>
      <a:lvl3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3pPr>
      <a:lvl4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4pPr>
      <a:lvl5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5pPr>
      <a:lvl6pPr marL="457200" algn="l" defTabSz="885825" rtl="0" eaLnBrk="1" fontAlgn="base" hangingPunct="1">
        <a:spcBef>
          <a:spcPct val="0"/>
        </a:spcBef>
        <a:spcAft>
          <a:spcPct val="0"/>
        </a:spcAft>
        <a:defRPr sz="2800" b="1">
          <a:solidFill>
            <a:schemeClr val="hlink"/>
          </a:solidFill>
          <a:latin typeface="Arial" pitchFamily="34" charset="0"/>
        </a:defRPr>
      </a:lvl6pPr>
      <a:lvl7pPr marL="914400" algn="l" defTabSz="885825" rtl="0" eaLnBrk="1" fontAlgn="base" hangingPunct="1">
        <a:spcBef>
          <a:spcPct val="0"/>
        </a:spcBef>
        <a:spcAft>
          <a:spcPct val="0"/>
        </a:spcAft>
        <a:defRPr sz="2800" b="1">
          <a:solidFill>
            <a:schemeClr val="hlink"/>
          </a:solidFill>
          <a:latin typeface="Arial" pitchFamily="34" charset="0"/>
        </a:defRPr>
      </a:lvl7pPr>
      <a:lvl8pPr marL="1371600" algn="l" defTabSz="885825" rtl="0" eaLnBrk="1" fontAlgn="base" hangingPunct="1">
        <a:spcBef>
          <a:spcPct val="0"/>
        </a:spcBef>
        <a:spcAft>
          <a:spcPct val="0"/>
        </a:spcAft>
        <a:defRPr sz="2800" b="1">
          <a:solidFill>
            <a:schemeClr val="hlink"/>
          </a:solidFill>
          <a:latin typeface="Arial" pitchFamily="34" charset="0"/>
        </a:defRPr>
      </a:lvl8pPr>
      <a:lvl9pPr marL="1828800" algn="l" defTabSz="885825" rtl="0" eaLnBrk="1" fontAlgn="base" hangingPunct="1">
        <a:spcBef>
          <a:spcPct val="0"/>
        </a:spcBef>
        <a:spcAft>
          <a:spcPct val="0"/>
        </a:spcAft>
        <a:defRPr sz="2800" b="1">
          <a:solidFill>
            <a:schemeClr val="hlink"/>
          </a:solidFill>
          <a:latin typeface="Arial" pitchFamily="34" charset="0"/>
        </a:defRPr>
      </a:lvl9pPr>
    </p:titleStyle>
    <p:bodyStyle>
      <a:lvl1pPr marL="331788" indent="-331788" algn="l" defTabSz="885825" rtl="0" eaLnBrk="1" fontAlgn="base" hangingPunct="1">
        <a:spcBef>
          <a:spcPct val="20000"/>
        </a:spcBef>
        <a:spcAft>
          <a:spcPct val="0"/>
        </a:spcAft>
        <a:buClr>
          <a:schemeClr val="hlink"/>
        </a:buClr>
        <a:buFont typeface="Wingdings" charset="0"/>
        <a:buChar char="Ø"/>
        <a:defRPr kumimoji="1" sz="2100">
          <a:solidFill>
            <a:schemeClr val="tx1"/>
          </a:solidFill>
          <a:latin typeface="+mn-lt"/>
          <a:ea typeface="宋体" charset="0"/>
          <a:cs typeface="宋体" charset="0"/>
        </a:defRPr>
      </a:lvl1pPr>
      <a:lvl2pPr marL="803275" indent="-357188" algn="l" defTabSz="885825" rtl="0" eaLnBrk="1" fontAlgn="base" hangingPunct="1">
        <a:spcBef>
          <a:spcPct val="20000"/>
        </a:spcBef>
        <a:spcAft>
          <a:spcPct val="0"/>
        </a:spcAft>
        <a:buClr>
          <a:srgbClr val="D43526"/>
        </a:buClr>
        <a:buSzPct val="100000"/>
        <a:buFont typeface="Monotype Sorts" charset="0"/>
        <a:buChar char="n"/>
        <a:defRPr kumimoji="1" sz="2100">
          <a:solidFill>
            <a:schemeClr val="tx1"/>
          </a:solidFill>
          <a:latin typeface="+mn-lt"/>
          <a:ea typeface="宋体" charset="0"/>
          <a:cs typeface="宋体" charset="0"/>
        </a:defRPr>
      </a:lvl2pPr>
      <a:lvl3pPr marL="1208088" indent="-290513" algn="l" defTabSz="885825" rtl="0" eaLnBrk="1" fontAlgn="base" hangingPunct="1">
        <a:spcBef>
          <a:spcPct val="20000"/>
        </a:spcBef>
        <a:spcAft>
          <a:spcPct val="0"/>
        </a:spcAft>
        <a:buClr>
          <a:schemeClr val="tx1"/>
        </a:buClr>
        <a:buSzPct val="100000"/>
        <a:buChar char="•"/>
        <a:defRPr kumimoji="1" sz="1600">
          <a:solidFill>
            <a:schemeClr val="tx1"/>
          </a:solidFill>
          <a:latin typeface="+mn-lt"/>
          <a:ea typeface="宋体" charset="0"/>
          <a:cs typeface="宋体" charset="0"/>
        </a:defRPr>
      </a:lvl3pPr>
      <a:lvl4pPr marL="1631950" indent="-309563" algn="l" defTabSz="885825" rtl="0" eaLnBrk="1" fontAlgn="base" hangingPunct="1">
        <a:spcBef>
          <a:spcPct val="20000"/>
        </a:spcBef>
        <a:spcAft>
          <a:spcPct val="0"/>
        </a:spcAft>
        <a:buClr>
          <a:srgbClr val="D43526"/>
        </a:buClr>
        <a:buSzPct val="100000"/>
        <a:buFont typeface="Monotype Sorts" charset="0"/>
        <a:buChar char="l"/>
        <a:defRPr kumimoji="1" sz="1600">
          <a:solidFill>
            <a:schemeClr val="tx1"/>
          </a:solidFill>
          <a:latin typeface="+mn-lt"/>
          <a:ea typeface="宋体" charset="0"/>
          <a:cs typeface="宋体" charset="0"/>
        </a:defRPr>
      </a:lvl4pPr>
      <a:lvl5pPr marL="2008188" indent="-261938" algn="l" defTabSz="885825" rtl="0" eaLnBrk="1" fontAlgn="base" hangingPunct="1">
        <a:spcBef>
          <a:spcPct val="20000"/>
        </a:spcBef>
        <a:spcAft>
          <a:spcPct val="0"/>
        </a:spcAft>
        <a:buSzPct val="100000"/>
        <a:buChar char="–"/>
        <a:defRPr kumimoji="1" sz="1600">
          <a:solidFill>
            <a:schemeClr val="tx1"/>
          </a:solidFill>
          <a:latin typeface="+mn-lt"/>
          <a:ea typeface="宋体" charset="0"/>
          <a:cs typeface="宋体" charset="0"/>
        </a:defRPr>
      </a:lvl5pPr>
      <a:lvl6pPr marL="2465388" indent="-261938" algn="l" defTabSz="885825" rtl="0" eaLnBrk="1" fontAlgn="base" hangingPunct="1">
        <a:spcBef>
          <a:spcPct val="20000"/>
        </a:spcBef>
        <a:spcAft>
          <a:spcPct val="0"/>
        </a:spcAft>
        <a:buSzPct val="100000"/>
        <a:buChar char="–"/>
        <a:defRPr sz="1600">
          <a:solidFill>
            <a:schemeClr val="tx1"/>
          </a:solidFill>
          <a:latin typeface="+mn-lt"/>
        </a:defRPr>
      </a:lvl6pPr>
      <a:lvl7pPr marL="2922588" indent="-261938" algn="l" defTabSz="885825" rtl="0" eaLnBrk="1" fontAlgn="base" hangingPunct="1">
        <a:spcBef>
          <a:spcPct val="20000"/>
        </a:spcBef>
        <a:spcAft>
          <a:spcPct val="0"/>
        </a:spcAft>
        <a:buSzPct val="100000"/>
        <a:buChar char="–"/>
        <a:defRPr sz="1600">
          <a:solidFill>
            <a:schemeClr val="tx1"/>
          </a:solidFill>
          <a:latin typeface="+mn-lt"/>
        </a:defRPr>
      </a:lvl7pPr>
      <a:lvl8pPr marL="3379788" indent="-261938" algn="l" defTabSz="885825" rtl="0" eaLnBrk="1" fontAlgn="base" hangingPunct="1">
        <a:spcBef>
          <a:spcPct val="20000"/>
        </a:spcBef>
        <a:spcAft>
          <a:spcPct val="0"/>
        </a:spcAft>
        <a:buSzPct val="100000"/>
        <a:buChar char="–"/>
        <a:defRPr sz="1600">
          <a:solidFill>
            <a:schemeClr val="tx1"/>
          </a:solidFill>
          <a:latin typeface="+mn-lt"/>
        </a:defRPr>
      </a:lvl8pPr>
      <a:lvl9pPr marL="3836988" indent="-261938" algn="l" defTabSz="885825" rtl="0" eaLnBrk="1" fontAlgn="base" hangingPunct="1">
        <a:spcBef>
          <a:spcPct val="20000"/>
        </a:spcBef>
        <a:spcAft>
          <a:spcPct val="0"/>
        </a:spcAft>
        <a:buSzPct val="100000"/>
        <a:buChar char="–"/>
        <a:defRPr sz="16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Line 5"/>
          <p:cNvSpPr/>
          <p:nvPr/>
        </p:nvSpPr>
        <p:spPr>
          <a:xfrm flipV="1">
            <a:off x="14287" y="888999"/>
            <a:ext cx="9129713" cy="44452"/>
          </a:xfrm>
          <a:prstGeom prst="line">
            <a:avLst/>
          </a:prstGeom>
          <a:ln w="53975">
            <a:solidFill>
              <a:srgbClr val="D43526"/>
            </a:solidFill>
          </a:ln>
        </p:spPr>
        <p:txBody>
          <a:bodyPr lIns="45719" rIns="45719"/>
          <a:lstStyle/>
          <a:p>
            <a:endParaRPr/>
          </a:p>
        </p:txBody>
      </p:sp>
      <p:sp>
        <p:nvSpPr>
          <p:cNvPr id="3" name="标题文本"/>
          <p:cNvSpPr txBox="1">
            <a:spLocks noGrp="1"/>
          </p:cNvSpPr>
          <p:nvPr>
            <p:ph type="title"/>
          </p:nvPr>
        </p:nvSpPr>
        <p:spPr>
          <a:xfrm>
            <a:off x="685800" y="228600"/>
            <a:ext cx="7886700" cy="685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normAutofit/>
          </a:bodyPr>
          <a:lstStyle/>
          <a:p>
            <a:r>
              <a:t>标题文本</a:t>
            </a:r>
          </a:p>
        </p:txBody>
      </p:sp>
      <p:sp>
        <p:nvSpPr>
          <p:cNvPr id="4" name="正文级别 1…"/>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100384803"/>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5" r:id="rId5"/>
  </p:sldLayoutIdLst>
  <p:transition spd="med"/>
  <p:txStyles>
    <p:titleStyle>
      <a:lvl1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1pPr>
      <a:lvl2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2pPr>
      <a:lvl3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3pPr>
      <a:lvl4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4pPr>
      <a:lvl5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5pPr>
      <a:lvl6pPr marL="0" marR="0" indent="4572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6pPr>
      <a:lvl7pPr marL="0" marR="0" indent="9144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7pPr>
      <a:lvl8pPr marL="0" marR="0" indent="13716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8pPr>
      <a:lvl9pPr marL="0" marR="0" indent="18288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9pPr>
    </p:titleStyle>
    <p:bodyStyle>
      <a:lvl1pPr marL="331788" marR="0" indent="-33178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1pPr>
      <a:lvl2pPr marL="803275" marR="0" indent="-357187"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2pPr>
      <a:lvl3pPr marL="1298873" marR="0" indent="-38129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3pPr>
      <a:lvl4pPr marL="1728688" marR="0" indent="-406301"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4pPr>
      <a:lvl5pPr marL="20900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5pPr>
      <a:lvl6pPr marL="25472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6pPr>
      <a:lvl7pPr marL="30044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7pPr>
      <a:lvl8pPr marL="34616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8pPr>
      <a:lvl9pPr marL="39188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Line 5"/>
          <p:cNvSpPr/>
          <p:nvPr/>
        </p:nvSpPr>
        <p:spPr>
          <a:xfrm flipV="1">
            <a:off x="14287" y="888999"/>
            <a:ext cx="9129713" cy="44452"/>
          </a:xfrm>
          <a:prstGeom prst="line">
            <a:avLst/>
          </a:prstGeom>
          <a:ln w="53975">
            <a:solidFill>
              <a:srgbClr val="D43526"/>
            </a:solidFill>
          </a:ln>
        </p:spPr>
        <p:txBody>
          <a:bodyPr lIns="45719" rIns="45719"/>
          <a:lstStyle/>
          <a:p>
            <a:endParaRPr/>
          </a:p>
        </p:txBody>
      </p:sp>
      <p:sp>
        <p:nvSpPr>
          <p:cNvPr id="3" name="标题文本"/>
          <p:cNvSpPr txBox="1">
            <a:spLocks noGrp="1"/>
          </p:cNvSpPr>
          <p:nvPr>
            <p:ph type="title"/>
          </p:nvPr>
        </p:nvSpPr>
        <p:spPr>
          <a:xfrm>
            <a:off x="685800" y="228600"/>
            <a:ext cx="7886700" cy="685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normAutofit/>
          </a:bodyPr>
          <a:lstStyle/>
          <a:p>
            <a:r>
              <a:t>标题文本</a:t>
            </a:r>
          </a:p>
        </p:txBody>
      </p:sp>
      <p:sp>
        <p:nvSpPr>
          <p:cNvPr id="4" name="正文级别 1…"/>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438157096"/>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Lst>
  <p:transition spd="med"/>
  <p:txStyles>
    <p:titleStyle>
      <a:lvl1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1pPr>
      <a:lvl2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2pPr>
      <a:lvl3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3pPr>
      <a:lvl4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4pPr>
      <a:lvl5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5pPr>
      <a:lvl6pPr marL="0" marR="0" indent="4572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6pPr>
      <a:lvl7pPr marL="0" marR="0" indent="9144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7pPr>
      <a:lvl8pPr marL="0" marR="0" indent="13716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8pPr>
      <a:lvl9pPr marL="0" marR="0" indent="18288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9pPr>
    </p:titleStyle>
    <p:bodyStyle>
      <a:lvl1pPr marL="331788" marR="0" indent="-33178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1pPr>
      <a:lvl2pPr marL="803275" marR="0" indent="-357187"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2pPr>
      <a:lvl3pPr marL="1298873" marR="0" indent="-38129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3pPr>
      <a:lvl4pPr marL="1728688" marR="0" indent="-406301"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4pPr>
      <a:lvl5pPr marL="20900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5pPr>
      <a:lvl6pPr marL="25472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6pPr>
      <a:lvl7pPr marL="30044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7pPr>
      <a:lvl8pPr marL="34616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8pPr>
      <a:lvl9pPr marL="39188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hyperlink" Target="https://physics.princeton.edu/romalis/magnetometer/papers/Kominis%20et%20al.%20-%20A%20subfemtotesla%20multichannel%20atomic%20magnetometer.pdf" TargetMode="External"/><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30.em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9.jp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emf"/><Relationship Id="rId1" Type="http://schemas.openxmlformats.org/officeDocument/2006/relationships/slideLayout" Target="../slideLayouts/slideLayout9.xml"/><Relationship Id="rId6" Type="http://schemas.openxmlformats.org/officeDocument/2006/relationships/image" Target="../media/image65.emf"/><Relationship Id="rId5" Type="http://schemas.openxmlformats.org/officeDocument/2006/relationships/image" Target="../media/image64.emf"/><Relationship Id="rId10" Type="http://schemas.openxmlformats.org/officeDocument/2006/relationships/image" Target="../media/image69.emf"/><Relationship Id="rId4" Type="http://schemas.openxmlformats.org/officeDocument/2006/relationships/image" Target="../media/image63.emf"/><Relationship Id="rId9" Type="http://schemas.openxmlformats.org/officeDocument/2006/relationships/image" Target="../media/image68.emf"/></Relationships>
</file>

<file path=ppt/slides/_rels/slide2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9.xml"/><Relationship Id="rId4" Type="http://schemas.openxmlformats.org/officeDocument/2006/relationships/image" Target="../media/image72.emf"/></Relationships>
</file>

<file path=ppt/slides/_rels/slide2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9.xml"/><Relationship Id="rId4" Type="http://schemas.openxmlformats.org/officeDocument/2006/relationships/image" Target="../media/image75.emf"/></Relationships>
</file>

<file path=ppt/slides/_rels/slide2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9.xml"/><Relationship Id="rId4" Type="http://schemas.openxmlformats.org/officeDocument/2006/relationships/image" Target="../media/image78.em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15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2">
            <a:extLst>
              <a:ext uri="{FF2B5EF4-FFF2-40B4-BE49-F238E27FC236}">
                <a16:creationId xmlns:a16="http://schemas.microsoft.com/office/drawing/2014/main" id="{CA9CF312-8E89-0863-8C50-6EE4F46C309E}"/>
              </a:ext>
            </a:extLst>
          </p:cNvPr>
          <p:cNvSpPr txBox="1">
            <a:spLocks/>
          </p:cNvSpPr>
          <p:nvPr/>
        </p:nvSpPr>
        <p:spPr>
          <a:xfrm>
            <a:off x="-324684" y="3667783"/>
            <a:ext cx="9144000" cy="2352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sz="3600" b="1" i="0" u="none" strike="noStrike" kern="1200" cap="none" spc="0" normalizeH="0" baseline="0" noProof="0" dirty="0">
                <a:ln>
                  <a:noFill/>
                </a:ln>
                <a:solidFill>
                  <a:srgbClr val="002060"/>
                </a:solidFill>
                <a:effectLst/>
                <a:uLnTx/>
                <a:uFillTx/>
                <a:latin typeface="Helvetica"/>
                <a:cs typeface="Helvetica"/>
                <a:sym typeface="Arial"/>
              </a:rPr>
              <a:t>闫海洋</a:t>
            </a:r>
            <a:endParaRPr kumimoji="1" lang="en-US" altLang="zh-CN" sz="3600" b="1" i="0" u="none" strike="noStrike" kern="1200" cap="none" spc="0" normalizeH="0" baseline="0" noProof="0" dirty="0">
              <a:ln>
                <a:noFill/>
              </a:ln>
              <a:solidFill>
                <a:srgbClr val="002060"/>
              </a:solidFill>
              <a:effectLst/>
              <a:uLnTx/>
              <a:uFillTx/>
              <a:latin typeface="Helvetica"/>
              <a:cs typeface="Helvetica"/>
              <a:sym typeface="Arial"/>
            </a:endParaRPr>
          </a:p>
          <a:p>
            <a:pPr marL="0" marR="0" lvl="0" indent="0" algn="ctr" defTabSz="914400" rtl="0" eaLnBrk="1" fontAlgn="auto" latinLnBrk="0" hangingPunct="1">
              <a:lnSpc>
                <a:spcPct val="30000"/>
              </a:lnSpc>
              <a:spcBef>
                <a:spcPts val="1000"/>
              </a:spcBef>
              <a:spcAft>
                <a:spcPts val="0"/>
              </a:spcAft>
              <a:buClrTx/>
              <a:buSzTx/>
              <a:buFont typeface="Arial" panose="020B0604020202020204" pitchFamily="34" charset="0"/>
              <a:buNone/>
              <a:tabLst/>
              <a:defRPr/>
            </a:pPr>
            <a:endParaRPr kumimoji="1" lang="en-US" altLang="zh-CN" sz="3600" b="1" i="0" u="none" strike="noStrike" kern="1200" cap="none" spc="0" normalizeH="0" baseline="0" noProof="0" dirty="0">
              <a:ln>
                <a:noFill/>
              </a:ln>
              <a:solidFill>
                <a:srgbClr val="002060"/>
              </a:solidFill>
              <a:effectLst/>
              <a:uLnTx/>
              <a:uFillTx/>
              <a:latin typeface="华文中宋" panose="02010600040101010101" pitchFamily="2" charset="-122"/>
              <a:ea typeface="华文中宋" panose="02010600040101010101" pitchFamily="2" charset="-122"/>
              <a:cs typeface="Helvetica"/>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sz="3200" b="1" i="0" u="none" strike="noStrike" kern="1200" cap="none" spc="0" normalizeH="0" baseline="0" noProof="0" dirty="0">
                <a:ln>
                  <a:noFill/>
                </a:ln>
                <a:solidFill>
                  <a:srgbClr val="002060"/>
                </a:solidFill>
                <a:effectLst/>
                <a:uLnTx/>
                <a:uFillTx/>
                <a:latin typeface="Helvetica"/>
                <a:cs typeface="Helvetica"/>
                <a:sym typeface="Arial"/>
              </a:rPr>
              <a:t>宁波大学物理科学与技术学院</a:t>
            </a:r>
            <a:endParaRPr kumimoji="1" lang="en-US" altLang="zh-CN" sz="3200" b="1" i="0" u="none" strike="noStrike" kern="1200" cap="none" spc="0" normalizeH="0" baseline="0" noProof="0" dirty="0">
              <a:ln>
                <a:noFill/>
              </a:ln>
              <a:solidFill>
                <a:srgbClr val="002060"/>
              </a:solidFill>
              <a:effectLst/>
              <a:uLnTx/>
              <a:uFillTx/>
              <a:latin typeface="Helvetica"/>
              <a:cs typeface="Helvetica"/>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CN" sz="3200" b="1" i="0" u="none" strike="noStrike" kern="1200" cap="none" spc="0" normalizeH="0" baseline="0" noProof="0" dirty="0">
                <a:ln>
                  <a:noFill/>
                </a:ln>
                <a:solidFill>
                  <a:srgbClr val="002060"/>
                </a:solidFill>
                <a:effectLst/>
                <a:uLnTx/>
                <a:uFillTx/>
                <a:latin typeface="Helvetica"/>
                <a:cs typeface="Helvetica"/>
                <a:sym typeface="Arial"/>
              </a:rPr>
              <a:t>2025</a:t>
            </a:r>
            <a:r>
              <a:rPr kumimoji="1" lang="zh-CN" altLang="en-US" sz="3200" b="1" i="0" u="none" strike="noStrike" kern="1200" cap="none" spc="0" normalizeH="0" baseline="0" noProof="0" dirty="0">
                <a:ln>
                  <a:noFill/>
                </a:ln>
                <a:solidFill>
                  <a:srgbClr val="002060"/>
                </a:solidFill>
                <a:effectLst/>
                <a:uLnTx/>
                <a:uFillTx/>
                <a:latin typeface="Helvetica"/>
                <a:cs typeface="Helvetica"/>
                <a:sym typeface="Arial"/>
              </a:rPr>
              <a:t>年</a:t>
            </a:r>
            <a:r>
              <a:rPr kumimoji="1" lang="en-US" altLang="zh-CN" sz="3200" b="1" i="0" u="none" strike="noStrike" kern="1200" cap="none" spc="0" normalizeH="0" baseline="0" noProof="0" dirty="0">
                <a:ln>
                  <a:noFill/>
                </a:ln>
                <a:solidFill>
                  <a:srgbClr val="002060"/>
                </a:solidFill>
                <a:effectLst/>
                <a:uLnTx/>
                <a:uFillTx/>
                <a:latin typeface="Helvetica"/>
                <a:cs typeface="Helvetica"/>
                <a:sym typeface="Arial"/>
              </a:rPr>
              <a:t>5</a:t>
            </a:r>
            <a:r>
              <a:rPr kumimoji="1" lang="zh-CN" altLang="en-US" sz="3200" b="1" i="0" u="none" strike="noStrike" kern="1200" cap="none" spc="0" normalizeH="0" baseline="0" noProof="0" dirty="0">
                <a:ln>
                  <a:noFill/>
                </a:ln>
                <a:solidFill>
                  <a:srgbClr val="002060"/>
                </a:solidFill>
                <a:effectLst/>
                <a:uLnTx/>
                <a:uFillTx/>
                <a:latin typeface="Helvetica"/>
                <a:cs typeface="Helvetica"/>
                <a:sym typeface="Arial"/>
              </a:rPr>
              <a:t>月</a:t>
            </a:r>
            <a:r>
              <a:rPr kumimoji="1" lang="en-US" altLang="zh-CN" sz="3200" b="1" i="0" u="none" strike="noStrike" kern="1200" cap="none" spc="0" normalizeH="0" baseline="0" noProof="0" dirty="0">
                <a:ln>
                  <a:noFill/>
                </a:ln>
                <a:solidFill>
                  <a:srgbClr val="002060"/>
                </a:solidFill>
                <a:effectLst/>
                <a:uLnTx/>
                <a:uFillTx/>
                <a:latin typeface="Helvetica"/>
                <a:cs typeface="Helvetica"/>
                <a:sym typeface="Arial"/>
              </a:rPr>
              <a:t>10</a:t>
            </a:r>
            <a:r>
              <a:rPr kumimoji="1" lang="zh-CN" altLang="en-US" sz="3200" b="1" i="0" u="none" strike="noStrike" kern="1200" cap="none" spc="0" normalizeH="0" baseline="0" noProof="0" dirty="0">
                <a:ln>
                  <a:noFill/>
                </a:ln>
                <a:solidFill>
                  <a:srgbClr val="002060"/>
                </a:solidFill>
                <a:effectLst/>
                <a:uLnTx/>
                <a:uFillTx/>
                <a:latin typeface="Helvetica"/>
                <a:cs typeface="Helvetica"/>
                <a:sym typeface="Arial"/>
              </a:rPr>
              <a:t>日</a:t>
            </a:r>
          </a:p>
        </p:txBody>
      </p:sp>
      <p:pic>
        <p:nvPicPr>
          <p:cNvPr id="4" name="图片 12" descr="形状, 矩形&#10;&#10;描述已自动生成">
            <a:extLst>
              <a:ext uri="{FF2B5EF4-FFF2-40B4-BE49-F238E27FC236}">
                <a16:creationId xmlns:a16="http://schemas.microsoft.com/office/drawing/2014/main" id="{AE5E0088-420D-B220-D64D-1BCCAA2D75A0}"/>
              </a:ext>
            </a:extLst>
          </p:cNvPr>
          <p:cNvPicPr>
            <a:picLocks noChangeAspect="1"/>
          </p:cNvPicPr>
          <p:nvPr/>
        </p:nvPicPr>
        <p:blipFill>
          <a:blip r:embed="rId2"/>
          <a:stretch>
            <a:fillRect/>
          </a:stretch>
        </p:blipFill>
        <p:spPr>
          <a:xfrm>
            <a:off x="6403032" y="0"/>
            <a:ext cx="2740968" cy="838020"/>
          </a:xfrm>
          <a:prstGeom prst="rect">
            <a:avLst/>
          </a:prstGeom>
          <a:noFill/>
          <a:ln w="9525">
            <a:noFill/>
          </a:ln>
        </p:spPr>
      </p:pic>
      <p:sp>
        <p:nvSpPr>
          <p:cNvPr id="6" name="文本框 5">
            <a:extLst>
              <a:ext uri="{FF2B5EF4-FFF2-40B4-BE49-F238E27FC236}">
                <a16:creationId xmlns:a16="http://schemas.microsoft.com/office/drawing/2014/main" id="{F1AB6EBF-1F56-4ED5-A483-79D4D9F8F4BD}"/>
              </a:ext>
            </a:extLst>
          </p:cNvPr>
          <p:cNvSpPr txBox="1"/>
          <p:nvPr/>
        </p:nvSpPr>
        <p:spPr>
          <a:xfrm>
            <a:off x="890651" y="1766923"/>
            <a:ext cx="6941126"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zh-CN" altLang="en-US" sz="5400" b="1" baseline="30000" dirty="0">
                <a:solidFill>
                  <a:srgbClr val="C00000"/>
                </a:solidFill>
                <a:latin typeface="Times New Roman"/>
                <a:ea typeface="Adobe 黑体 Std R" charset="0"/>
                <a:cs typeface="Times New Roman"/>
              </a:rPr>
              <a:t>轴子、类轴子与自旋相关标准模型之外新相互作用</a:t>
            </a:r>
            <a:br>
              <a:rPr lang="en-US" altLang="zh-CN" sz="5400" b="1" dirty="0">
                <a:solidFill>
                  <a:srgbClr val="C00000"/>
                </a:solidFill>
                <a:latin typeface="Times New Roman"/>
                <a:ea typeface="Adobe 黑体 Std R" charset="0"/>
                <a:cs typeface="Times New Roman"/>
              </a:rPr>
            </a:br>
            <a:endParaRPr lang="zh-CN" altLang="en-US" sz="5400" b="1" dirty="0">
              <a:solidFill>
                <a:srgbClr val="C00000"/>
              </a:solidFill>
            </a:endParaRPr>
          </a:p>
        </p:txBody>
      </p:sp>
    </p:spTree>
    <p:extLst>
      <p:ext uri="{BB962C8B-B14F-4D97-AF65-F5344CB8AC3E}">
        <p14:creationId xmlns:p14="http://schemas.microsoft.com/office/powerpoint/2010/main" val="7653835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a:extLst>
              <a:ext uri="{FF2B5EF4-FFF2-40B4-BE49-F238E27FC236}">
                <a16:creationId xmlns:a16="http://schemas.microsoft.com/office/drawing/2014/main" id="{83E6D3F7-D3C4-22ED-2E7E-EB5705A9B01B}"/>
              </a:ext>
            </a:extLst>
          </p:cNvPr>
          <p:cNvPicPr>
            <a:picLocks noChangeAspect="1"/>
          </p:cNvPicPr>
          <p:nvPr/>
        </p:nvPicPr>
        <p:blipFill>
          <a:blip r:embed="rId3"/>
          <a:stretch>
            <a:fillRect/>
          </a:stretch>
        </p:blipFill>
        <p:spPr>
          <a:xfrm>
            <a:off x="40716" y="1206440"/>
            <a:ext cx="4249331" cy="4445119"/>
          </a:xfrm>
          <a:prstGeom prst="rect">
            <a:avLst/>
          </a:prstGeom>
        </p:spPr>
      </p:pic>
      <p:sp>
        <p:nvSpPr>
          <p:cNvPr id="393" name="新物理探测">
            <a:extLst>
              <a:ext uri="{FF2B5EF4-FFF2-40B4-BE49-F238E27FC236}">
                <a16:creationId xmlns:a16="http://schemas.microsoft.com/office/drawing/2014/main" id="{22BFDFC2-2DA4-3ECB-5972-D5779BA162FF}"/>
              </a:ext>
            </a:extLst>
          </p:cNvPr>
          <p:cNvSpPr txBox="1"/>
          <p:nvPr/>
        </p:nvSpPr>
        <p:spPr>
          <a:xfrm>
            <a:off x="3617947" y="5034029"/>
            <a:ext cx="775574" cy="291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259" tIns="48259" rIns="48259" bIns="48259" numCol="1" anchor="ctr">
            <a:spAutoFit/>
          </a:bodyPr>
          <a:lstStyle>
            <a:lvl1pPr algn="ctr" defTabSz="844550">
              <a:lnSpc>
                <a:spcPct val="90000"/>
              </a:lnSpc>
              <a:spcBef>
                <a:spcPts val="700"/>
              </a:spcBef>
              <a:defRPr sz="1900">
                <a:solidFill>
                  <a:schemeClr val="accent3">
                    <a:lumOff val="44000"/>
                  </a:schemeClr>
                </a:solidFill>
                <a:latin typeface="+mn-lt"/>
                <a:ea typeface="+mn-ea"/>
                <a:cs typeface="+mn-cs"/>
                <a:sym typeface="Helvetica"/>
              </a:defRPr>
            </a:lvl1pPr>
          </a:lstStyle>
          <a:p>
            <a:pPr>
              <a:defRPr>
                <a:latin typeface="Arial"/>
                <a:ea typeface="Arial"/>
                <a:cs typeface="Arial"/>
                <a:sym typeface="Arial"/>
              </a:defRPr>
            </a:pPr>
            <a:r>
              <a:rPr lang="zh-CN" altLang="en-US" sz="1400" dirty="0">
                <a:latin typeface="+mn-lt"/>
                <a:ea typeface="+mn-ea"/>
                <a:cs typeface="+mn-cs"/>
                <a:sym typeface="Helvetica"/>
              </a:rPr>
              <a:t>超对称</a:t>
            </a:r>
            <a:endParaRPr sz="1400" dirty="0">
              <a:latin typeface="+mn-lt"/>
              <a:ea typeface="+mn-ea"/>
              <a:cs typeface="+mn-cs"/>
              <a:sym typeface="Helvetica"/>
            </a:endParaRPr>
          </a:p>
        </p:txBody>
      </p:sp>
      <p:sp>
        <p:nvSpPr>
          <p:cNvPr id="408" name="Rectangle 2">
            <a:extLst>
              <a:ext uri="{FF2B5EF4-FFF2-40B4-BE49-F238E27FC236}">
                <a16:creationId xmlns:a16="http://schemas.microsoft.com/office/drawing/2014/main" id="{D59FC35C-27E0-BF48-BD6F-0201B9B28BE6}"/>
              </a:ext>
            </a:extLst>
          </p:cNvPr>
          <p:cNvSpPr txBox="1">
            <a:spLocks noChangeArrowheads="1"/>
          </p:cNvSpPr>
          <p:nvPr/>
        </p:nvSpPr>
        <p:spPr>
          <a:xfrm>
            <a:off x="7938" y="-101600"/>
            <a:ext cx="9972675" cy="1143000"/>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r>
              <a:rPr lang="zh-CN" altLang="en-US" sz="3600" dirty="0">
                <a:solidFill>
                  <a:srgbClr val="C00000"/>
                </a:solidFill>
                <a:latin typeface="Times New Roman"/>
                <a:ea typeface="黑体"/>
                <a:cs typeface="Times New Roman"/>
              </a:rPr>
              <a:t>现代物理学天文学最重要的问题的交叉：</a:t>
            </a:r>
            <a:endParaRPr lang="en-US" altLang="zh-CN" sz="3600" dirty="0">
              <a:solidFill>
                <a:srgbClr val="C00000"/>
              </a:solidFill>
              <a:latin typeface="Times New Roman"/>
              <a:ea typeface="黑体"/>
              <a:cs typeface="Times New Roman"/>
            </a:endParaRPr>
          </a:p>
        </p:txBody>
      </p:sp>
      <p:grpSp>
        <p:nvGrpSpPr>
          <p:cNvPr id="41" name="组合 40">
            <a:extLst>
              <a:ext uri="{FF2B5EF4-FFF2-40B4-BE49-F238E27FC236}">
                <a16:creationId xmlns:a16="http://schemas.microsoft.com/office/drawing/2014/main" id="{86EF855B-875A-F85D-21F6-FFFF5B57CDDC}"/>
              </a:ext>
            </a:extLst>
          </p:cNvPr>
          <p:cNvGrpSpPr/>
          <p:nvPr/>
        </p:nvGrpSpPr>
        <p:grpSpPr>
          <a:xfrm>
            <a:off x="3948252" y="1583098"/>
            <a:ext cx="5225287" cy="3862006"/>
            <a:chOff x="-38185" y="1647641"/>
            <a:chExt cx="5225287" cy="3862006"/>
          </a:xfrm>
        </p:grpSpPr>
        <p:grpSp>
          <p:nvGrpSpPr>
            <p:cNvPr id="4" name="组合 3">
              <a:extLst>
                <a:ext uri="{FF2B5EF4-FFF2-40B4-BE49-F238E27FC236}">
                  <a16:creationId xmlns:a16="http://schemas.microsoft.com/office/drawing/2014/main" id="{06A76EC6-CA72-0A93-609F-AAE2DBAD8562}"/>
                </a:ext>
              </a:extLst>
            </p:cNvPr>
            <p:cNvGrpSpPr/>
            <p:nvPr/>
          </p:nvGrpSpPr>
          <p:grpSpPr>
            <a:xfrm>
              <a:off x="-38185" y="1647641"/>
              <a:ext cx="5225287" cy="3862006"/>
              <a:chOff x="554794" y="1464590"/>
              <a:chExt cx="4602748" cy="3308888"/>
            </a:xfrm>
          </p:grpSpPr>
          <p:cxnSp>
            <p:nvCxnSpPr>
              <p:cNvPr id="5" name="直接连接符 4">
                <a:extLst>
                  <a:ext uri="{FF2B5EF4-FFF2-40B4-BE49-F238E27FC236}">
                    <a16:creationId xmlns:a16="http://schemas.microsoft.com/office/drawing/2014/main" id="{D982A6D0-54E9-2976-F67E-05245CCF3A54}"/>
                  </a:ext>
                </a:extLst>
              </p:cNvPr>
              <p:cNvCxnSpPr>
                <a:cxnSpLocks/>
              </p:cNvCxnSpPr>
              <p:nvPr/>
            </p:nvCxnSpPr>
            <p:spPr>
              <a:xfrm>
                <a:off x="947980" y="1464590"/>
                <a:ext cx="1655735" cy="1418095"/>
              </a:xfrm>
              <a:prstGeom prst="line">
                <a:avLst/>
              </a:prstGeom>
              <a:ln/>
            </p:spPr>
            <p:style>
              <a:lnRef idx="2">
                <a:schemeClr val="dk1"/>
              </a:lnRef>
              <a:fillRef idx="0">
                <a:schemeClr val="dk1"/>
              </a:fillRef>
              <a:effectRef idx="1">
                <a:schemeClr val="dk1"/>
              </a:effectRef>
              <a:fontRef idx="minor">
                <a:schemeClr val="tx1"/>
              </a:fontRef>
            </p:style>
          </p:cxnSp>
          <p:cxnSp>
            <p:nvCxnSpPr>
              <p:cNvPr id="7" name="直接连接符 6">
                <a:extLst>
                  <a:ext uri="{FF2B5EF4-FFF2-40B4-BE49-F238E27FC236}">
                    <a16:creationId xmlns:a16="http://schemas.microsoft.com/office/drawing/2014/main" id="{4EB808BE-C45C-46BE-472A-03A28B08DEB4}"/>
                  </a:ext>
                </a:extLst>
              </p:cNvPr>
              <p:cNvCxnSpPr>
                <a:cxnSpLocks/>
              </p:cNvCxnSpPr>
              <p:nvPr/>
            </p:nvCxnSpPr>
            <p:spPr>
              <a:xfrm>
                <a:off x="760400" y="1751308"/>
                <a:ext cx="1592759" cy="1353519"/>
              </a:xfrm>
              <a:prstGeom prst="line">
                <a:avLst/>
              </a:prstGeom>
              <a:ln/>
            </p:spPr>
            <p:style>
              <a:lnRef idx="2">
                <a:schemeClr val="dk1"/>
              </a:lnRef>
              <a:fillRef idx="0">
                <a:schemeClr val="dk1"/>
              </a:fillRef>
              <a:effectRef idx="1">
                <a:schemeClr val="dk1"/>
              </a:effectRef>
              <a:fontRef idx="minor">
                <a:schemeClr val="tx1"/>
              </a:fontRef>
            </p:style>
          </p:cxnSp>
          <p:cxnSp>
            <p:nvCxnSpPr>
              <p:cNvPr id="9" name="直接连接符 8">
                <a:extLst>
                  <a:ext uri="{FF2B5EF4-FFF2-40B4-BE49-F238E27FC236}">
                    <a16:creationId xmlns:a16="http://schemas.microsoft.com/office/drawing/2014/main" id="{A83E6611-DF43-7F60-C860-7BB9EC2F97E6}"/>
                  </a:ext>
                </a:extLst>
              </p:cNvPr>
              <p:cNvCxnSpPr>
                <a:cxnSpLocks/>
              </p:cNvCxnSpPr>
              <p:nvPr/>
            </p:nvCxnSpPr>
            <p:spPr>
              <a:xfrm flipV="1">
                <a:off x="2603715" y="1549831"/>
                <a:ext cx="988014" cy="1332854"/>
              </a:xfrm>
              <a:prstGeom prst="line">
                <a:avLst/>
              </a:prstGeom>
              <a:ln/>
            </p:spPr>
            <p:style>
              <a:lnRef idx="2">
                <a:schemeClr val="dk1"/>
              </a:lnRef>
              <a:fillRef idx="0">
                <a:schemeClr val="dk1"/>
              </a:fillRef>
              <a:effectRef idx="1">
                <a:schemeClr val="dk1"/>
              </a:effectRef>
              <a:fontRef idx="minor">
                <a:schemeClr val="tx1"/>
              </a:fontRef>
            </p:style>
          </p:cxnSp>
          <p:cxnSp>
            <p:nvCxnSpPr>
              <p:cNvPr id="10" name="直接连接符 9">
                <a:extLst>
                  <a:ext uri="{FF2B5EF4-FFF2-40B4-BE49-F238E27FC236}">
                    <a16:creationId xmlns:a16="http://schemas.microsoft.com/office/drawing/2014/main" id="{43A19829-E222-A172-28A3-93E19EFCCB3C}"/>
                  </a:ext>
                </a:extLst>
              </p:cNvPr>
              <p:cNvCxnSpPr>
                <a:cxnSpLocks/>
              </p:cNvCxnSpPr>
              <p:nvPr/>
            </p:nvCxnSpPr>
            <p:spPr>
              <a:xfrm flipV="1">
                <a:off x="2893016" y="1751308"/>
                <a:ext cx="988014" cy="1263113"/>
              </a:xfrm>
              <a:prstGeom prst="line">
                <a:avLst/>
              </a:prstGeom>
              <a:ln/>
            </p:spPr>
            <p:style>
              <a:lnRef idx="2">
                <a:schemeClr val="dk1"/>
              </a:lnRef>
              <a:fillRef idx="0">
                <a:schemeClr val="dk1"/>
              </a:fillRef>
              <a:effectRef idx="1">
                <a:schemeClr val="dk1"/>
              </a:effectRef>
              <a:fontRef idx="minor">
                <a:schemeClr val="tx1"/>
              </a:fontRef>
            </p:style>
          </p:cxnSp>
          <p:cxnSp>
            <p:nvCxnSpPr>
              <p:cNvPr id="11" name="直接连接符 10">
                <a:extLst>
                  <a:ext uri="{FF2B5EF4-FFF2-40B4-BE49-F238E27FC236}">
                    <a16:creationId xmlns:a16="http://schemas.microsoft.com/office/drawing/2014/main" id="{86175BDD-129E-87F7-E70E-B4D87B17CA46}"/>
                  </a:ext>
                </a:extLst>
              </p:cNvPr>
              <p:cNvCxnSpPr>
                <a:cxnSpLocks/>
              </p:cNvCxnSpPr>
              <p:nvPr/>
            </p:nvCxnSpPr>
            <p:spPr>
              <a:xfrm flipV="1">
                <a:off x="981406" y="3104827"/>
                <a:ext cx="1367878" cy="963478"/>
              </a:xfrm>
              <a:prstGeom prst="line">
                <a:avLst/>
              </a:prstGeom>
              <a:ln/>
            </p:spPr>
            <p:style>
              <a:lnRef idx="2">
                <a:schemeClr val="dk1"/>
              </a:lnRef>
              <a:fillRef idx="0">
                <a:schemeClr val="dk1"/>
              </a:fillRef>
              <a:effectRef idx="1">
                <a:schemeClr val="dk1"/>
              </a:effectRef>
              <a:fontRef idx="minor">
                <a:schemeClr val="tx1"/>
              </a:fontRef>
            </p:style>
          </p:cxnSp>
          <p:cxnSp>
            <p:nvCxnSpPr>
              <p:cNvPr id="12" name="直接连接符 11">
                <a:extLst>
                  <a:ext uri="{FF2B5EF4-FFF2-40B4-BE49-F238E27FC236}">
                    <a16:creationId xmlns:a16="http://schemas.microsoft.com/office/drawing/2014/main" id="{2E1E450D-3491-2D7C-C4EB-EE19593E900C}"/>
                  </a:ext>
                </a:extLst>
              </p:cNvPr>
              <p:cNvCxnSpPr>
                <a:cxnSpLocks/>
              </p:cNvCxnSpPr>
              <p:nvPr/>
            </p:nvCxnSpPr>
            <p:spPr>
              <a:xfrm flipV="1">
                <a:off x="1198536" y="3326969"/>
                <a:ext cx="1323812" cy="978983"/>
              </a:xfrm>
              <a:prstGeom prst="line">
                <a:avLst/>
              </a:prstGeom>
              <a:ln/>
            </p:spPr>
            <p:style>
              <a:lnRef idx="2">
                <a:schemeClr val="dk1"/>
              </a:lnRef>
              <a:fillRef idx="0">
                <a:schemeClr val="dk1"/>
              </a:fillRef>
              <a:effectRef idx="1">
                <a:schemeClr val="dk1"/>
              </a:effectRef>
              <a:fontRef idx="minor">
                <a:schemeClr val="tx1"/>
              </a:fontRef>
            </p:style>
          </p:cxnSp>
          <p:cxnSp>
            <p:nvCxnSpPr>
              <p:cNvPr id="14" name="直接连接符 13">
                <a:extLst>
                  <a:ext uri="{FF2B5EF4-FFF2-40B4-BE49-F238E27FC236}">
                    <a16:creationId xmlns:a16="http://schemas.microsoft.com/office/drawing/2014/main" id="{354E7B64-3986-34F5-BC31-6C4A225732E1}"/>
                  </a:ext>
                </a:extLst>
              </p:cNvPr>
              <p:cNvCxnSpPr>
                <a:cxnSpLocks/>
              </p:cNvCxnSpPr>
              <p:nvPr/>
            </p:nvCxnSpPr>
            <p:spPr>
              <a:xfrm flipV="1">
                <a:off x="2893016" y="2530078"/>
                <a:ext cx="1952640" cy="484343"/>
              </a:xfrm>
              <a:prstGeom prst="line">
                <a:avLst/>
              </a:prstGeom>
              <a:ln/>
            </p:spPr>
            <p:style>
              <a:lnRef idx="2">
                <a:schemeClr val="dk1"/>
              </a:lnRef>
              <a:fillRef idx="0">
                <a:schemeClr val="dk1"/>
              </a:fillRef>
              <a:effectRef idx="1">
                <a:schemeClr val="dk1"/>
              </a:effectRef>
              <a:fontRef idx="minor">
                <a:schemeClr val="tx1"/>
              </a:fontRef>
            </p:style>
          </p:cxnSp>
          <p:cxnSp>
            <p:nvCxnSpPr>
              <p:cNvPr id="15" name="直接连接符 14">
                <a:extLst>
                  <a:ext uri="{FF2B5EF4-FFF2-40B4-BE49-F238E27FC236}">
                    <a16:creationId xmlns:a16="http://schemas.microsoft.com/office/drawing/2014/main" id="{FB5EB04C-84F1-8AF6-C833-D099589AA68B}"/>
                  </a:ext>
                </a:extLst>
              </p:cNvPr>
              <p:cNvCxnSpPr>
                <a:cxnSpLocks/>
              </p:cNvCxnSpPr>
              <p:nvPr/>
            </p:nvCxnSpPr>
            <p:spPr>
              <a:xfrm flipV="1">
                <a:off x="3014418" y="2833596"/>
                <a:ext cx="1831238" cy="433965"/>
              </a:xfrm>
              <a:prstGeom prst="line">
                <a:avLst/>
              </a:prstGeom>
              <a:ln/>
            </p:spPr>
            <p:style>
              <a:lnRef idx="2">
                <a:schemeClr val="dk1"/>
              </a:lnRef>
              <a:fillRef idx="0">
                <a:schemeClr val="dk1"/>
              </a:fillRef>
              <a:effectRef idx="1">
                <a:schemeClr val="dk1"/>
              </a:effectRef>
              <a:fontRef idx="minor">
                <a:schemeClr val="tx1"/>
              </a:fontRef>
            </p:style>
          </p:cxnSp>
          <p:cxnSp>
            <p:nvCxnSpPr>
              <p:cNvPr id="16" name="直接连接符 15">
                <a:extLst>
                  <a:ext uri="{FF2B5EF4-FFF2-40B4-BE49-F238E27FC236}">
                    <a16:creationId xmlns:a16="http://schemas.microsoft.com/office/drawing/2014/main" id="{EBB2CC7A-DF65-B51B-389E-52E50E8C0C90}"/>
                  </a:ext>
                </a:extLst>
              </p:cNvPr>
              <p:cNvCxnSpPr>
                <a:cxnSpLocks/>
              </p:cNvCxnSpPr>
              <p:nvPr/>
            </p:nvCxnSpPr>
            <p:spPr>
              <a:xfrm>
                <a:off x="2522348" y="3339889"/>
                <a:ext cx="1646693" cy="1433589"/>
              </a:xfrm>
              <a:prstGeom prst="line">
                <a:avLst/>
              </a:prstGeom>
              <a:ln/>
            </p:spPr>
            <p:style>
              <a:lnRef idx="2">
                <a:schemeClr val="dk1"/>
              </a:lnRef>
              <a:fillRef idx="0">
                <a:schemeClr val="dk1"/>
              </a:fillRef>
              <a:effectRef idx="1">
                <a:schemeClr val="dk1"/>
              </a:effectRef>
              <a:fontRef idx="minor">
                <a:schemeClr val="tx1"/>
              </a:fontRef>
            </p:style>
          </p:cxnSp>
          <p:cxnSp>
            <p:nvCxnSpPr>
              <p:cNvPr id="17" name="直接连接符 16">
                <a:extLst>
                  <a:ext uri="{FF2B5EF4-FFF2-40B4-BE49-F238E27FC236}">
                    <a16:creationId xmlns:a16="http://schemas.microsoft.com/office/drawing/2014/main" id="{C53E5572-C9BC-DC12-5E62-E33ED4D2C3D5}"/>
                  </a:ext>
                </a:extLst>
              </p:cNvPr>
              <p:cNvCxnSpPr>
                <a:cxnSpLocks/>
              </p:cNvCxnSpPr>
              <p:nvPr/>
            </p:nvCxnSpPr>
            <p:spPr>
              <a:xfrm>
                <a:off x="3014418" y="3267561"/>
                <a:ext cx="1438759" cy="1242446"/>
              </a:xfrm>
              <a:prstGeom prst="line">
                <a:avLst/>
              </a:prstGeom>
              <a:ln/>
            </p:spPr>
            <p:style>
              <a:lnRef idx="2">
                <a:schemeClr val="dk1"/>
              </a:lnRef>
              <a:fillRef idx="0">
                <a:schemeClr val="dk1"/>
              </a:fillRef>
              <a:effectRef idx="1">
                <a:schemeClr val="dk1"/>
              </a:effectRef>
              <a:fontRef idx="minor">
                <a:schemeClr val="tx1"/>
              </a:fontRef>
            </p:style>
          </p:cxnSp>
          <p:sp>
            <p:nvSpPr>
              <p:cNvPr id="18" name="文本框 17">
                <a:extLst>
                  <a:ext uri="{FF2B5EF4-FFF2-40B4-BE49-F238E27FC236}">
                    <a16:creationId xmlns:a16="http://schemas.microsoft.com/office/drawing/2014/main" id="{51F47E38-C194-8342-DC39-DF2A501DB0E6}"/>
                  </a:ext>
                </a:extLst>
              </p:cNvPr>
              <p:cNvSpPr txBox="1"/>
              <p:nvPr/>
            </p:nvSpPr>
            <p:spPr>
              <a:xfrm>
                <a:off x="2325453" y="296079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FFFF00"/>
                  </a:solidFill>
                  <a:effectLst/>
                  <a:uFillTx/>
                  <a:latin typeface="Arial"/>
                  <a:ea typeface="Arial"/>
                  <a:cs typeface="Arial"/>
                  <a:sym typeface="Arial"/>
                </a:endParaRPr>
              </a:p>
            </p:txBody>
          </p:sp>
          <p:sp>
            <p:nvSpPr>
              <p:cNvPr id="20" name="文本框 19">
                <a:extLst>
                  <a:ext uri="{FF2B5EF4-FFF2-40B4-BE49-F238E27FC236}">
                    <a16:creationId xmlns:a16="http://schemas.microsoft.com/office/drawing/2014/main" id="{A1F924E6-E30C-DAFC-2A4D-FE6AF45689CF}"/>
                  </a:ext>
                </a:extLst>
              </p:cNvPr>
              <p:cNvSpPr txBox="1"/>
              <p:nvPr/>
            </p:nvSpPr>
            <p:spPr>
              <a:xfrm rot="2413938">
                <a:off x="554794" y="2040311"/>
                <a:ext cx="20758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0000FF"/>
                    </a:solidFill>
                    <a:latin typeface="Arial"/>
                    <a:ea typeface="Arial"/>
                    <a:cs typeface="Arial"/>
                    <a:sym typeface="Arial"/>
                  </a:rPr>
                  <a:t>Strong CP Problem</a:t>
                </a:r>
                <a:endParaRPr kumimoji="0" lang="zh-CN" altLang="en-US" sz="1800" b="0" i="0" u="none" strike="noStrike" cap="none" spc="0" normalizeH="0" baseline="0" dirty="0">
                  <a:ln>
                    <a:noFill/>
                  </a:ln>
                  <a:solidFill>
                    <a:srgbClr val="0000FF"/>
                  </a:solidFill>
                  <a:effectLst/>
                  <a:uFillTx/>
                  <a:latin typeface="Arial"/>
                  <a:ea typeface="Arial"/>
                  <a:cs typeface="Arial"/>
                  <a:sym typeface="Arial"/>
                </a:endParaRPr>
              </a:p>
            </p:txBody>
          </p:sp>
          <p:sp>
            <p:nvSpPr>
              <p:cNvPr id="26" name="文本框 25">
                <a:extLst>
                  <a:ext uri="{FF2B5EF4-FFF2-40B4-BE49-F238E27FC236}">
                    <a16:creationId xmlns:a16="http://schemas.microsoft.com/office/drawing/2014/main" id="{AA29BEC8-85A8-DE23-6DDF-FDE9782D905A}"/>
                  </a:ext>
                </a:extLst>
              </p:cNvPr>
              <p:cNvSpPr txBox="1"/>
              <p:nvPr/>
            </p:nvSpPr>
            <p:spPr>
              <a:xfrm rot="19468123">
                <a:off x="1075333" y="3521575"/>
                <a:ext cx="12977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000000"/>
                    </a:solidFill>
                    <a:latin typeface="Arial"/>
                    <a:ea typeface="Arial"/>
                    <a:cs typeface="Arial"/>
                    <a:sym typeface="Arial"/>
                  </a:rPr>
                  <a:t>Dark Matter</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8" name="文本框 27">
                <a:extLst>
                  <a:ext uri="{FF2B5EF4-FFF2-40B4-BE49-F238E27FC236}">
                    <a16:creationId xmlns:a16="http://schemas.microsoft.com/office/drawing/2014/main" id="{3DF2C5EF-5F62-BCE5-0801-4A9B0556D722}"/>
                  </a:ext>
                </a:extLst>
              </p:cNvPr>
              <p:cNvSpPr txBox="1"/>
              <p:nvPr/>
            </p:nvSpPr>
            <p:spPr>
              <a:xfrm rot="18467244">
                <a:off x="2582765" y="2046185"/>
                <a:ext cx="13747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bg2"/>
                    </a:solidFill>
                    <a:effectLst/>
                    <a:uFillTx/>
                    <a:latin typeface="Arial"/>
                    <a:ea typeface="Arial"/>
                    <a:cs typeface="Arial"/>
                    <a:sym typeface="Arial"/>
                  </a:rPr>
                  <a:t>Dark Energy</a:t>
                </a:r>
                <a:endParaRPr kumimoji="0" lang="zh-CN" altLang="en-US" sz="1800" b="0" i="0" u="none" strike="noStrike" cap="none" spc="0" normalizeH="0" baseline="0" dirty="0">
                  <a:ln>
                    <a:noFill/>
                  </a:ln>
                  <a:solidFill>
                    <a:schemeClr val="bg2"/>
                  </a:solidFill>
                  <a:effectLst/>
                  <a:uFillTx/>
                  <a:latin typeface="Arial"/>
                  <a:ea typeface="Arial"/>
                  <a:cs typeface="Arial"/>
                  <a:sym typeface="Arial"/>
                </a:endParaRPr>
              </a:p>
            </p:txBody>
          </p:sp>
          <p:sp>
            <p:nvSpPr>
              <p:cNvPr id="29" name="文本框 28">
                <a:extLst>
                  <a:ext uri="{FF2B5EF4-FFF2-40B4-BE49-F238E27FC236}">
                    <a16:creationId xmlns:a16="http://schemas.microsoft.com/office/drawing/2014/main" id="{9A351364-5A77-41EA-21BF-1F512718123F}"/>
                  </a:ext>
                </a:extLst>
              </p:cNvPr>
              <p:cNvSpPr txBox="1"/>
              <p:nvPr/>
            </p:nvSpPr>
            <p:spPr>
              <a:xfrm rot="2452161">
                <a:off x="2952617" y="3866553"/>
                <a:ext cx="147315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CC00FF"/>
                    </a:solidFill>
                    <a:effectLst/>
                    <a:uFillTx/>
                    <a:latin typeface="Arial"/>
                    <a:ea typeface="Arial"/>
                    <a:cs typeface="Arial"/>
                    <a:sym typeface="Arial"/>
                  </a:rPr>
                  <a:t>String Theory</a:t>
                </a:r>
                <a:endParaRPr kumimoji="0" lang="zh-CN" altLang="en-US" sz="1800" b="0" i="0" u="none" strike="noStrike" cap="none" spc="0" normalizeH="0" baseline="0" dirty="0">
                  <a:ln>
                    <a:noFill/>
                  </a:ln>
                  <a:solidFill>
                    <a:srgbClr val="CC00FF"/>
                  </a:solidFill>
                  <a:effectLst/>
                  <a:uFillTx/>
                  <a:latin typeface="Arial"/>
                  <a:ea typeface="Arial"/>
                  <a:cs typeface="Arial"/>
                  <a:sym typeface="Arial"/>
                </a:endParaRPr>
              </a:p>
            </p:txBody>
          </p:sp>
          <p:sp>
            <p:nvSpPr>
              <p:cNvPr id="33" name="文本框 32">
                <a:extLst>
                  <a:ext uri="{FF2B5EF4-FFF2-40B4-BE49-F238E27FC236}">
                    <a16:creationId xmlns:a16="http://schemas.microsoft.com/office/drawing/2014/main" id="{985B7571-CEDE-953A-4678-A44F6E3A6093}"/>
                  </a:ext>
                </a:extLst>
              </p:cNvPr>
              <p:cNvSpPr txBox="1"/>
              <p:nvPr/>
            </p:nvSpPr>
            <p:spPr>
              <a:xfrm rot="20791564">
                <a:off x="3095545" y="2655278"/>
                <a:ext cx="206199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B050"/>
                    </a:solidFill>
                    <a:effectLst/>
                    <a:uFillTx/>
                    <a:latin typeface="Arial"/>
                    <a:ea typeface="Arial"/>
                    <a:cs typeface="Arial"/>
                    <a:sym typeface="Arial"/>
                  </a:rPr>
                  <a:t>Supersymmetry</a:t>
                </a:r>
                <a:endParaRPr kumimoji="0" lang="zh-CN" altLang="en-US" sz="1800" b="0" i="0" u="none" strike="noStrike" cap="none" spc="0" normalizeH="0" baseline="0" dirty="0">
                  <a:ln>
                    <a:noFill/>
                  </a:ln>
                  <a:solidFill>
                    <a:srgbClr val="00B050"/>
                  </a:solidFill>
                  <a:effectLst/>
                  <a:uFillTx/>
                  <a:latin typeface="Arial"/>
                  <a:ea typeface="Arial"/>
                  <a:cs typeface="Arial"/>
                  <a:sym typeface="Arial"/>
                </a:endParaRPr>
              </a:p>
            </p:txBody>
          </p:sp>
        </p:grpSp>
        <p:grpSp>
          <p:nvGrpSpPr>
            <p:cNvPr id="40" name="组合 39">
              <a:extLst>
                <a:ext uri="{FF2B5EF4-FFF2-40B4-BE49-F238E27FC236}">
                  <a16:creationId xmlns:a16="http://schemas.microsoft.com/office/drawing/2014/main" id="{C69EF0B5-B753-7B3B-21E9-C9440547D1EB}"/>
                </a:ext>
              </a:extLst>
            </p:cNvPr>
            <p:cNvGrpSpPr/>
            <p:nvPr/>
          </p:nvGrpSpPr>
          <p:grpSpPr>
            <a:xfrm>
              <a:off x="1935892" y="3116845"/>
              <a:ext cx="892314" cy="963768"/>
              <a:chOff x="4689300" y="5811075"/>
              <a:chExt cx="914400" cy="914400"/>
            </a:xfrm>
          </p:grpSpPr>
          <p:sp>
            <p:nvSpPr>
              <p:cNvPr id="36" name="爆炸形: 8 pt  35">
                <a:extLst>
                  <a:ext uri="{FF2B5EF4-FFF2-40B4-BE49-F238E27FC236}">
                    <a16:creationId xmlns:a16="http://schemas.microsoft.com/office/drawing/2014/main" id="{89111A58-7759-E06F-74EC-655361FB8340}"/>
                  </a:ext>
                </a:extLst>
              </p:cNvPr>
              <p:cNvSpPr/>
              <p:nvPr/>
            </p:nvSpPr>
            <p:spPr>
              <a:xfrm rot="20362178">
                <a:off x="4689300" y="5811075"/>
                <a:ext cx="914400" cy="914400"/>
              </a:xfrm>
              <a:prstGeom prst="irregularSeal1">
                <a:avLst/>
              </a:prstGeom>
              <a:solidFill>
                <a:srgbClr val="FF0000"/>
              </a:solid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9" name="文本框 38">
                <a:extLst>
                  <a:ext uri="{FF2B5EF4-FFF2-40B4-BE49-F238E27FC236}">
                    <a16:creationId xmlns:a16="http://schemas.microsoft.com/office/drawing/2014/main" id="{CD5FA7F9-2B67-5E65-9583-FE85265337B3}"/>
                  </a:ext>
                </a:extLst>
              </p:cNvPr>
              <p:cNvSpPr txBox="1"/>
              <p:nvPr/>
            </p:nvSpPr>
            <p:spPr>
              <a:xfrm>
                <a:off x="4803070" y="6070171"/>
                <a:ext cx="66941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FFFF00"/>
                    </a:solidFill>
                    <a:latin typeface="Arial"/>
                    <a:ea typeface="Arial"/>
                    <a:cs typeface="Arial"/>
                    <a:sym typeface="Arial"/>
                  </a:rPr>
                  <a:t>Axion</a:t>
                </a:r>
                <a:endParaRPr kumimoji="0" lang="zh-CN" altLang="en-US" sz="1800" b="0" i="0" u="none" strike="noStrike" cap="none" spc="0" normalizeH="0" baseline="0" dirty="0">
                  <a:ln>
                    <a:noFill/>
                  </a:ln>
                  <a:solidFill>
                    <a:srgbClr val="FFFF00"/>
                  </a:solidFill>
                  <a:effectLst/>
                  <a:uFillTx/>
                  <a:latin typeface="Arial"/>
                  <a:ea typeface="Arial"/>
                  <a:cs typeface="Arial"/>
                  <a:sym typeface="Arial"/>
                </a:endParaRPr>
              </a:p>
            </p:txBody>
          </p:sp>
        </p:grpSp>
      </p:grpSp>
    </p:spTree>
    <p:extLst>
      <p:ext uri="{BB962C8B-B14F-4D97-AF65-F5344CB8AC3E}">
        <p14:creationId xmlns:p14="http://schemas.microsoft.com/office/powerpoint/2010/main" val="34800653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5E801F-9A29-7DB9-D0B4-BFC81EE03177}"/>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dirty="0">
                <a:solidFill>
                  <a:srgbClr val="C00000"/>
                </a:solidFill>
              </a:rPr>
              <a:t>不仅仅解决了一些问题，提出了一个新问题：</a:t>
            </a:r>
            <a:endParaRPr lang="en-US" altLang="zh-CN" dirty="0">
              <a:solidFill>
                <a:srgbClr val="C00000"/>
              </a:solidFill>
            </a:endParaRPr>
          </a:p>
        </p:txBody>
      </p:sp>
      <p:sp>
        <p:nvSpPr>
          <p:cNvPr id="3" name="文本框 2">
            <a:extLst>
              <a:ext uri="{FF2B5EF4-FFF2-40B4-BE49-F238E27FC236}">
                <a16:creationId xmlns:a16="http://schemas.microsoft.com/office/drawing/2014/main" id="{D9C2800C-2CE0-3843-E993-681E17619BFB}"/>
              </a:ext>
            </a:extLst>
          </p:cNvPr>
          <p:cNvSpPr txBox="1"/>
          <p:nvPr/>
        </p:nvSpPr>
        <p:spPr>
          <a:xfrm>
            <a:off x="273134" y="2208913"/>
            <a:ext cx="9607136"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lang="en-US" altLang="zh-CN" sz="4000" dirty="0">
              <a:solidFill>
                <a:srgbClr val="0000FF"/>
              </a:solidFill>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002060"/>
                </a:solidFill>
                <a:effectLst/>
                <a:uFillTx/>
                <a:latin typeface="Arial"/>
                <a:ea typeface="Arial"/>
                <a:cs typeface="Arial"/>
                <a:sym typeface="Arial"/>
              </a:rPr>
              <a:t>标准模型之外是否有第五种相互作用？</a:t>
            </a:r>
            <a:endParaRPr lang="en-US" altLang="zh-CN" sz="4000" dirty="0">
              <a:solidFill>
                <a:srgbClr val="002060"/>
              </a:solidFill>
              <a:latin typeface="Arial"/>
              <a:ea typeface="Arial"/>
              <a:cs typeface="Arial"/>
              <a:sym typeface="Arial"/>
            </a:endParaRPr>
          </a:p>
        </p:txBody>
      </p:sp>
    </p:spTree>
    <p:extLst>
      <p:ext uri="{BB962C8B-B14F-4D97-AF65-F5344CB8AC3E}">
        <p14:creationId xmlns:p14="http://schemas.microsoft.com/office/powerpoint/2010/main" val="8447325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EC1DE560-B768-1C92-6679-AE80AE69C5AB}"/>
              </a:ext>
            </a:extLst>
          </p:cNvPr>
          <p:cNvSpPr/>
          <p:nvPr/>
        </p:nvSpPr>
        <p:spPr>
          <a:xfrm>
            <a:off x="1465586" y="1558615"/>
            <a:ext cx="2073349" cy="2062716"/>
          </a:xfrm>
          <a:prstGeom prst="ellipse">
            <a:avLst/>
          </a:prstGeom>
          <a:solidFill>
            <a:schemeClr val="accent3">
              <a:lumOff val="44000"/>
            </a:schemeClr>
          </a:solidFill>
          <a:ln w="38100" cap="flat">
            <a:solidFill>
              <a:srgbClr val="0000F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 name="椭圆 2">
            <a:extLst>
              <a:ext uri="{FF2B5EF4-FFF2-40B4-BE49-F238E27FC236}">
                <a16:creationId xmlns:a16="http://schemas.microsoft.com/office/drawing/2014/main" id="{B977CB7A-E64B-46E0-31FC-456DABDA0798}"/>
              </a:ext>
            </a:extLst>
          </p:cNvPr>
          <p:cNvSpPr/>
          <p:nvPr/>
        </p:nvSpPr>
        <p:spPr>
          <a:xfrm>
            <a:off x="5133819" y="1558615"/>
            <a:ext cx="2073349" cy="2062716"/>
          </a:xfrm>
          <a:prstGeom prst="ellipse">
            <a:avLst/>
          </a:prstGeom>
          <a:solidFill>
            <a:schemeClr val="accent3">
              <a:lumOff val="44000"/>
            </a:schemeClr>
          </a:solidFill>
          <a:ln w="38100" cap="flat">
            <a:solidFill>
              <a:srgbClr val="0000F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 name="椭圆 3">
            <a:extLst>
              <a:ext uri="{FF2B5EF4-FFF2-40B4-BE49-F238E27FC236}">
                <a16:creationId xmlns:a16="http://schemas.microsoft.com/office/drawing/2014/main" id="{6A91A818-6D2F-434F-1BE4-514B13D33792}"/>
              </a:ext>
            </a:extLst>
          </p:cNvPr>
          <p:cNvSpPr/>
          <p:nvPr/>
        </p:nvSpPr>
        <p:spPr>
          <a:xfrm>
            <a:off x="3538935" y="2356835"/>
            <a:ext cx="1594884" cy="519348"/>
          </a:xfrm>
          <a:prstGeom prst="ellipse">
            <a:avLst/>
          </a:prstGeom>
          <a:solidFill>
            <a:schemeClr val="accent3">
              <a:lumOff val="44000"/>
            </a:schemeClr>
          </a:solidFill>
          <a:ln w="38100" cap="flat">
            <a:solidFill>
              <a:srgbClr val="FF0000"/>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5" name="文本框 4">
            <a:extLst>
              <a:ext uri="{FF2B5EF4-FFF2-40B4-BE49-F238E27FC236}">
                <a16:creationId xmlns:a16="http://schemas.microsoft.com/office/drawing/2014/main" id="{78384BE4-59DF-65B2-2CED-F7A10ED60747}"/>
              </a:ext>
            </a:extLst>
          </p:cNvPr>
          <p:cNvSpPr txBox="1"/>
          <p:nvPr/>
        </p:nvSpPr>
        <p:spPr>
          <a:xfrm>
            <a:off x="4046555" y="2431844"/>
            <a:ext cx="5796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Dark</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文本框 5">
            <a:extLst>
              <a:ext uri="{FF2B5EF4-FFF2-40B4-BE49-F238E27FC236}">
                <a16:creationId xmlns:a16="http://schemas.microsoft.com/office/drawing/2014/main" id="{936A28A1-9535-2B5D-088D-5CA42B50A7DC}"/>
              </a:ext>
            </a:extLst>
          </p:cNvPr>
          <p:cNvSpPr txBox="1"/>
          <p:nvPr/>
        </p:nvSpPr>
        <p:spPr>
          <a:xfrm>
            <a:off x="5732488" y="2431844"/>
            <a:ext cx="9771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Ordinary</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文本框 6">
            <a:extLst>
              <a:ext uri="{FF2B5EF4-FFF2-40B4-BE49-F238E27FC236}">
                <a16:creationId xmlns:a16="http://schemas.microsoft.com/office/drawing/2014/main" id="{07A6A1EA-A773-AE7A-5986-336979CDF949}"/>
              </a:ext>
            </a:extLst>
          </p:cNvPr>
          <p:cNvSpPr txBox="1"/>
          <p:nvPr/>
        </p:nvSpPr>
        <p:spPr>
          <a:xfrm>
            <a:off x="2011606" y="2506853"/>
            <a:ext cx="9771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Ordinary</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8" name="Rectangle 2">
            <a:extLst>
              <a:ext uri="{FF2B5EF4-FFF2-40B4-BE49-F238E27FC236}">
                <a16:creationId xmlns:a16="http://schemas.microsoft.com/office/drawing/2014/main" id="{30D980AA-6BAA-FDC6-5839-A0B2A648D1A9}"/>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To</a:t>
            </a:r>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detect,</a:t>
            </a:r>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you</a:t>
            </a:r>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have</a:t>
            </a:r>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to</a:t>
            </a:r>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interact:</a:t>
            </a:r>
          </a:p>
        </p:txBody>
      </p:sp>
      <p:sp>
        <p:nvSpPr>
          <p:cNvPr id="9" name="Straight Arrow Connector 26">
            <a:extLst>
              <a:ext uri="{FF2B5EF4-FFF2-40B4-BE49-F238E27FC236}">
                <a16:creationId xmlns:a16="http://schemas.microsoft.com/office/drawing/2014/main" id="{8B993AFC-FAB3-36B0-E5C9-ABBC6EC9268C}"/>
              </a:ext>
            </a:extLst>
          </p:cNvPr>
          <p:cNvSpPr/>
          <p:nvPr/>
        </p:nvSpPr>
        <p:spPr>
          <a:xfrm flipV="1">
            <a:off x="3060984" y="5274264"/>
            <a:ext cx="395764" cy="628819"/>
          </a:xfrm>
          <a:prstGeom prst="line">
            <a:avLst/>
          </a:prstGeom>
          <a:ln w="25400">
            <a:solidFill>
              <a:srgbClr val="000000"/>
            </a:solidFill>
            <a:tailEnd type="triangle"/>
          </a:ln>
        </p:spPr>
        <p:txBody>
          <a:bodyPr lIns="45719" rIns="45719"/>
          <a:lstStyle/>
          <a:p>
            <a:endParaRPr/>
          </a:p>
        </p:txBody>
      </p:sp>
      <p:sp>
        <p:nvSpPr>
          <p:cNvPr id="12" name="Straight Connector 29">
            <a:extLst>
              <a:ext uri="{FF2B5EF4-FFF2-40B4-BE49-F238E27FC236}">
                <a16:creationId xmlns:a16="http://schemas.microsoft.com/office/drawing/2014/main" id="{48BE6C85-F1C2-0D45-F7FE-45D96111A418}"/>
              </a:ext>
            </a:extLst>
          </p:cNvPr>
          <p:cNvSpPr/>
          <p:nvPr/>
        </p:nvSpPr>
        <p:spPr>
          <a:xfrm flipV="1">
            <a:off x="5324714" y="4083530"/>
            <a:ext cx="198163" cy="297660"/>
          </a:xfrm>
          <a:prstGeom prst="line">
            <a:avLst/>
          </a:prstGeom>
          <a:ln w="25400">
            <a:solidFill>
              <a:srgbClr val="000000"/>
            </a:solidFill>
          </a:ln>
        </p:spPr>
        <p:txBody>
          <a:bodyPr lIns="45719" rIns="45719"/>
          <a:lstStyle/>
          <a:p>
            <a:endParaRPr/>
          </a:p>
        </p:txBody>
      </p:sp>
      <p:sp>
        <p:nvSpPr>
          <p:cNvPr id="15" name="Straight Connector 32">
            <a:extLst>
              <a:ext uri="{FF2B5EF4-FFF2-40B4-BE49-F238E27FC236}">
                <a16:creationId xmlns:a16="http://schemas.microsoft.com/office/drawing/2014/main" id="{AB30D35A-B793-D472-85D8-8C03DF9CA217}"/>
              </a:ext>
            </a:extLst>
          </p:cNvPr>
          <p:cNvSpPr/>
          <p:nvPr/>
        </p:nvSpPr>
        <p:spPr>
          <a:xfrm>
            <a:off x="3066645" y="4138898"/>
            <a:ext cx="203864" cy="297475"/>
          </a:xfrm>
          <a:prstGeom prst="line">
            <a:avLst/>
          </a:prstGeom>
          <a:ln w="25400">
            <a:solidFill>
              <a:srgbClr val="000000"/>
            </a:solidFill>
          </a:ln>
        </p:spPr>
        <p:txBody>
          <a:bodyPr lIns="45719" rIns="45719"/>
          <a:lstStyle/>
          <a:p>
            <a:endParaRPr/>
          </a:p>
        </p:txBody>
      </p:sp>
      <p:grpSp>
        <p:nvGrpSpPr>
          <p:cNvPr id="20" name="组合 19">
            <a:extLst>
              <a:ext uri="{FF2B5EF4-FFF2-40B4-BE49-F238E27FC236}">
                <a16:creationId xmlns:a16="http://schemas.microsoft.com/office/drawing/2014/main" id="{0A29BA62-4513-1B85-2E38-7A7DF7334ED7}"/>
              </a:ext>
            </a:extLst>
          </p:cNvPr>
          <p:cNvGrpSpPr/>
          <p:nvPr/>
        </p:nvGrpSpPr>
        <p:grpSpPr>
          <a:xfrm>
            <a:off x="3258865" y="4348976"/>
            <a:ext cx="2260880" cy="1463111"/>
            <a:chOff x="3258865" y="4348976"/>
            <a:chExt cx="2260880" cy="1463111"/>
          </a:xfrm>
        </p:grpSpPr>
        <p:sp>
          <p:nvSpPr>
            <p:cNvPr id="10" name="Straight Connector 27">
              <a:extLst>
                <a:ext uri="{FF2B5EF4-FFF2-40B4-BE49-F238E27FC236}">
                  <a16:creationId xmlns:a16="http://schemas.microsoft.com/office/drawing/2014/main" id="{65AEBC36-70DC-9DCA-F770-9EA78438EBA9}"/>
                </a:ext>
              </a:extLst>
            </p:cNvPr>
            <p:cNvSpPr/>
            <p:nvPr/>
          </p:nvSpPr>
          <p:spPr>
            <a:xfrm flipV="1">
              <a:off x="3450763" y="4991614"/>
              <a:ext cx="198164" cy="297660"/>
            </a:xfrm>
            <a:prstGeom prst="line">
              <a:avLst/>
            </a:prstGeom>
            <a:ln w="25400">
              <a:solidFill>
                <a:srgbClr val="000000"/>
              </a:solidFill>
            </a:ln>
          </p:spPr>
          <p:txBody>
            <a:bodyPr lIns="45719" rIns="45719"/>
            <a:lstStyle/>
            <a:p>
              <a:endParaRPr/>
            </a:p>
          </p:txBody>
        </p:sp>
        <p:sp>
          <p:nvSpPr>
            <p:cNvPr id="11" name="Straight Arrow Connector 28">
              <a:extLst>
                <a:ext uri="{FF2B5EF4-FFF2-40B4-BE49-F238E27FC236}">
                  <a16:creationId xmlns:a16="http://schemas.microsoft.com/office/drawing/2014/main" id="{48321034-9459-5BCD-EC0B-88FBA3CA6082}"/>
                </a:ext>
              </a:extLst>
            </p:cNvPr>
            <p:cNvSpPr/>
            <p:nvPr/>
          </p:nvSpPr>
          <p:spPr>
            <a:xfrm flipV="1">
              <a:off x="4942499" y="4348976"/>
              <a:ext cx="395764" cy="628819"/>
            </a:xfrm>
            <a:prstGeom prst="line">
              <a:avLst/>
            </a:prstGeom>
            <a:ln w="25400">
              <a:solidFill>
                <a:srgbClr val="000000"/>
              </a:solidFill>
              <a:tailEnd type="triangle"/>
            </a:ln>
          </p:spPr>
          <p:txBody>
            <a:bodyPr lIns="45719" rIns="45719"/>
            <a:lstStyle/>
            <a:p>
              <a:endParaRPr/>
            </a:p>
          </p:txBody>
        </p:sp>
        <p:sp>
          <p:nvSpPr>
            <p:cNvPr id="13" name="Straight Connector 30">
              <a:extLst>
                <a:ext uri="{FF2B5EF4-FFF2-40B4-BE49-F238E27FC236}">
                  <a16:creationId xmlns:a16="http://schemas.microsoft.com/office/drawing/2014/main" id="{4B246884-A3AD-AD0F-0FE4-05BAC8C83DDE}"/>
                </a:ext>
              </a:extLst>
            </p:cNvPr>
            <p:cNvSpPr/>
            <p:nvPr/>
          </p:nvSpPr>
          <p:spPr>
            <a:xfrm flipV="1">
              <a:off x="3648925" y="4987110"/>
              <a:ext cx="1288539" cy="4505"/>
            </a:xfrm>
            <a:prstGeom prst="line">
              <a:avLst/>
            </a:prstGeom>
            <a:ln w="25400">
              <a:solidFill>
                <a:srgbClr val="000000"/>
              </a:solidFill>
              <a:prstDash val="dash"/>
            </a:ln>
          </p:spPr>
          <p:txBody>
            <a:bodyPr lIns="45719" rIns="45719"/>
            <a:lstStyle/>
            <a:p>
              <a:endParaRPr/>
            </a:p>
          </p:txBody>
        </p:sp>
        <p:sp>
          <p:nvSpPr>
            <p:cNvPr id="14" name="Straight Arrow Connector 31">
              <a:extLst>
                <a:ext uri="{FF2B5EF4-FFF2-40B4-BE49-F238E27FC236}">
                  <a16:creationId xmlns:a16="http://schemas.microsoft.com/office/drawing/2014/main" id="{141D3E9C-4B28-7134-04D4-06E58D0276C1}"/>
                </a:ext>
              </a:extLst>
            </p:cNvPr>
            <p:cNvSpPr/>
            <p:nvPr/>
          </p:nvSpPr>
          <p:spPr>
            <a:xfrm flipH="1" flipV="1">
              <a:off x="3258865" y="4411046"/>
              <a:ext cx="390062" cy="576065"/>
            </a:xfrm>
            <a:prstGeom prst="line">
              <a:avLst/>
            </a:prstGeom>
            <a:ln w="25400">
              <a:solidFill>
                <a:srgbClr val="000000"/>
              </a:solidFill>
              <a:tailEnd type="triangle"/>
            </a:ln>
          </p:spPr>
          <p:txBody>
            <a:bodyPr lIns="45719" rIns="45719"/>
            <a:lstStyle/>
            <a:p>
              <a:endParaRPr/>
            </a:p>
          </p:txBody>
        </p:sp>
        <p:sp>
          <p:nvSpPr>
            <p:cNvPr id="16" name="Straight Arrow Connector 33">
              <a:extLst>
                <a:ext uri="{FF2B5EF4-FFF2-40B4-BE49-F238E27FC236}">
                  <a16:creationId xmlns:a16="http://schemas.microsoft.com/office/drawing/2014/main" id="{50892C20-79B6-7609-2098-F989A4902E3B}"/>
                </a:ext>
              </a:extLst>
            </p:cNvPr>
            <p:cNvSpPr/>
            <p:nvPr/>
          </p:nvSpPr>
          <p:spPr>
            <a:xfrm flipH="1" flipV="1">
              <a:off x="5129683" y="5236022"/>
              <a:ext cx="390062" cy="576065"/>
            </a:xfrm>
            <a:prstGeom prst="line">
              <a:avLst/>
            </a:prstGeom>
            <a:ln w="25400">
              <a:solidFill>
                <a:srgbClr val="000000"/>
              </a:solidFill>
              <a:tailEnd type="triangle"/>
            </a:ln>
          </p:spPr>
          <p:txBody>
            <a:bodyPr lIns="45719" rIns="45719"/>
            <a:lstStyle/>
            <a:p>
              <a:endParaRPr/>
            </a:p>
          </p:txBody>
        </p:sp>
      </p:grpSp>
      <p:sp>
        <p:nvSpPr>
          <p:cNvPr id="17" name="Straight Connector 34">
            <a:extLst>
              <a:ext uri="{FF2B5EF4-FFF2-40B4-BE49-F238E27FC236}">
                <a16:creationId xmlns:a16="http://schemas.microsoft.com/office/drawing/2014/main" id="{19AC66B9-097C-FFDC-3DE5-0025C8AB413E}"/>
              </a:ext>
            </a:extLst>
          </p:cNvPr>
          <p:cNvSpPr/>
          <p:nvPr/>
        </p:nvSpPr>
        <p:spPr>
          <a:xfrm>
            <a:off x="4937464" y="4963874"/>
            <a:ext cx="203865" cy="297475"/>
          </a:xfrm>
          <a:prstGeom prst="line">
            <a:avLst/>
          </a:prstGeom>
          <a:ln w="25400">
            <a:solidFill>
              <a:srgbClr val="000000"/>
            </a:solidFill>
          </a:ln>
        </p:spPr>
        <p:txBody>
          <a:bodyPr lIns="45719" rIns="45719"/>
          <a:lstStyle/>
          <a:p>
            <a:endParaRPr/>
          </a:p>
        </p:txBody>
      </p:sp>
      <p:sp>
        <p:nvSpPr>
          <p:cNvPr id="18" name="文本框 24">
            <a:extLst>
              <a:ext uri="{FF2B5EF4-FFF2-40B4-BE49-F238E27FC236}">
                <a16:creationId xmlns:a16="http://schemas.microsoft.com/office/drawing/2014/main" id="{C0CB5B72-3392-FA72-B9D8-F2F322291AD0}"/>
              </a:ext>
            </a:extLst>
          </p:cNvPr>
          <p:cNvSpPr txBox="1"/>
          <p:nvPr/>
        </p:nvSpPr>
        <p:spPr>
          <a:xfrm>
            <a:off x="3281913" y="5437773"/>
            <a:ext cx="386666" cy="494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400"/>
            </a:pPr>
            <a:r>
              <a:t>p</a:t>
            </a:r>
            <a:r>
              <a:rPr baseline="-25000"/>
              <a:t>1</a:t>
            </a:r>
          </a:p>
        </p:txBody>
      </p:sp>
      <p:sp>
        <p:nvSpPr>
          <p:cNvPr id="19" name="文本框 25">
            <a:extLst>
              <a:ext uri="{FF2B5EF4-FFF2-40B4-BE49-F238E27FC236}">
                <a16:creationId xmlns:a16="http://schemas.microsoft.com/office/drawing/2014/main" id="{07D64F59-2754-DE6F-7383-E9091AD26D5B}"/>
              </a:ext>
            </a:extLst>
          </p:cNvPr>
          <p:cNvSpPr txBox="1"/>
          <p:nvPr/>
        </p:nvSpPr>
        <p:spPr>
          <a:xfrm>
            <a:off x="3270509" y="3981818"/>
            <a:ext cx="386666" cy="494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400"/>
            </a:pPr>
            <a:r>
              <a:rPr dirty="0"/>
              <a:t>p</a:t>
            </a:r>
            <a:r>
              <a:rPr baseline="-25000" dirty="0"/>
              <a:t>2</a:t>
            </a:r>
          </a:p>
        </p:txBody>
      </p:sp>
    </p:spTree>
    <p:extLst>
      <p:ext uri="{BB962C8B-B14F-4D97-AF65-F5344CB8AC3E}">
        <p14:creationId xmlns:p14="http://schemas.microsoft.com/office/powerpoint/2010/main" val="37403994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2" name="Rectangle 3">
            <a:extLst>
              <a:ext uri="{FF2B5EF4-FFF2-40B4-BE49-F238E27FC236}">
                <a16:creationId xmlns:a16="http://schemas.microsoft.com/office/drawing/2014/main" id="{02B06CFF-AAD6-99FD-293B-711F2699B676}"/>
              </a:ext>
            </a:extLst>
          </p:cNvPr>
          <p:cNvSpPr txBox="1"/>
          <p:nvPr/>
        </p:nvSpPr>
        <p:spPr>
          <a:xfrm>
            <a:off x="126999" y="145533"/>
            <a:ext cx="332398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solidFill>
                  <a:srgbClr val="FF0000"/>
                </a:solidFill>
                <a:latin typeface="Times New Roman"/>
                <a:ea typeface="Times New Roman"/>
                <a:cs typeface="Times New Roman"/>
                <a:sym typeface="Times New Roman"/>
              </a:defRPr>
            </a:lvl1pPr>
          </a:lstStyle>
          <a:p>
            <a:r>
              <a:rPr lang="zh-CN" altLang="en-US" sz="3600" dirty="0">
                <a:solidFill>
                  <a:srgbClr val="C00000"/>
                </a:solidFill>
                <a:latin typeface="黑体" panose="02010609060101010101" pitchFamily="49" charset="-122"/>
                <a:ea typeface="黑体" panose="02010609060101010101" pitchFamily="49" charset="-122"/>
              </a:rPr>
              <a:t>测量三个标量：</a:t>
            </a:r>
            <a:endParaRPr sz="3600" dirty="0">
              <a:solidFill>
                <a:srgbClr val="C00000"/>
              </a:solidFill>
              <a:latin typeface="黑体" panose="02010609060101010101" pitchFamily="49" charset="-122"/>
              <a:ea typeface="黑体" panose="02010609060101010101" pitchFamily="49" charset="-122"/>
            </a:endParaRPr>
          </a:p>
        </p:txBody>
      </p:sp>
      <p:sp>
        <p:nvSpPr>
          <p:cNvPr id="3" name="文本框 2">
            <a:extLst>
              <a:ext uri="{FF2B5EF4-FFF2-40B4-BE49-F238E27FC236}">
                <a16:creationId xmlns:a16="http://schemas.microsoft.com/office/drawing/2014/main" id="{3DA59CA2-D472-5694-2055-082B186544A1}"/>
              </a:ext>
            </a:extLst>
          </p:cNvPr>
          <p:cNvSpPr txBox="1"/>
          <p:nvPr/>
        </p:nvSpPr>
        <p:spPr>
          <a:xfrm>
            <a:off x="1652891" y="3206441"/>
            <a:ext cx="6134902"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002060"/>
                </a:solidFill>
                <a:effectLst/>
                <a:uFillTx/>
                <a:latin typeface="Arial"/>
                <a:ea typeface="Arial"/>
                <a:cs typeface="Arial"/>
                <a:sym typeface="Arial"/>
              </a:rPr>
              <a:t>1.</a:t>
            </a:r>
            <a:r>
              <a:rPr kumimoji="0" lang="en-US" altLang="zh-CN" sz="4000" b="1" i="0" u="none" strike="noStrike" cap="none" spc="0" normalizeH="0" baseline="0" dirty="0">
                <a:ln>
                  <a:noFill/>
                </a:ln>
                <a:solidFill>
                  <a:srgbClr val="002060"/>
                </a:solidFill>
                <a:effectLst/>
                <a:uFillTx/>
                <a:latin typeface="Arial"/>
                <a:ea typeface="Arial"/>
                <a:cs typeface="Arial"/>
                <a:sym typeface="Arial"/>
              </a:rPr>
              <a:t>σ·r</a:t>
            </a:r>
            <a:r>
              <a:rPr kumimoji="0" lang="zh-CN" altLang="en-US" sz="4000" b="1" i="0" u="none" strike="noStrike" cap="none" spc="0" normalizeH="0" baseline="0" dirty="0">
                <a:ln>
                  <a:noFill/>
                </a:ln>
                <a:solidFill>
                  <a:srgbClr val="002060"/>
                </a:solidFill>
                <a:effectLst/>
                <a:uFillTx/>
                <a:latin typeface="Arial"/>
                <a:ea typeface="Arial"/>
                <a:cs typeface="Arial"/>
                <a:sym typeface="Arial"/>
              </a:rPr>
              <a:t>      </a:t>
            </a:r>
            <a:r>
              <a:rPr lang="zh-CN" altLang="en-US" sz="2400" dirty="0">
                <a:solidFill>
                  <a:srgbClr val="002060"/>
                </a:solidFill>
                <a:latin typeface="Arial"/>
                <a:ea typeface="Arial"/>
                <a:cs typeface="Arial"/>
                <a:sym typeface="Arial"/>
              </a:rPr>
              <a:t>赝标量，破坏</a:t>
            </a:r>
            <a:r>
              <a:rPr lang="en-US" altLang="zh-CN" sz="2400" dirty="0">
                <a:solidFill>
                  <a:srgbClr val="002060"/>
                </a:solidFill>
                <a:latin typeface="Arial"/>
                <a:ea typeface="Arial"/>
                <a:cs typeface="Arial"/>
                <a:sym typeface="Arial"/>
              </a:rPr>
              <a:t>P</a:t>
            </a:r>
            <a:r>
              <a:rPr lang="zh-CN" altLang="en-US" sz="2400" dirty="0">
                <a:solidFill>
                  <a:srgbClr val="002060"/>
                </a:solidFill>
                <a:latin typeface="Arial"/>
                <a:ea typeface="Arial"/>
                <a:cs typeface="Arial"/>
                <a:sym typeface="Arial"/>
              </a:rPr>
              <a:t>和</a:t>
            </a:r>
            <a:r>
              <a:rPr lang="en-US" altLang="zh-CN" sz="2400" dirty="0">
                <a:solidFill>
                  <a:srgbClr val="002060"/>
                </a:solidFill>
                <a:latin typeface="Arial"/>
                <a:ea typeface="Arial"/>
                <a:cs typeface="Arial"/>
                <a:sym typeface="Arial"/>
              </a:rPr>
              <a:t>T</a:t>
            </a:r>
            <a:endParaRPr kumimoji="0" lang="en-US" altLang="zh-CN" sz="2400" i="0" u="none" strike="noStrike" cap="none" spc="0" normalizeH="0" baseline="0" dirty="0">
              <a:ln>
                <a:noFill/>
              </a:ln>
              <a:solidFill>
                <a:srgbClr val="00206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altLang="zh-CN" sz="4000" dirty="0">
              <a:solidFill>
                <a:srgbClr val="002060"/>
              </a:solidFill>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002060"/>
                </a:solidFill>
                <a:effectLst/>
                <a:uFillTx/>
                <a:latin typeface="Arial"/>
                <a:ea typeface="Arial"/>
                <a:cs typeface="Arial"/>
                <a:sym typeface="Arial"/>
              </a:rPr>
              <a:t>2.</a:t>
            </a:r>
            <a:r>
              <a:rPr kumimoji="0" lang="en-US" altLang="zh-CN" sz="4000" b="1" i="0" u="none" strike="noStrike" cap="none" spc="0" normalizeH="0" baseline="0" dirty="0">
                <a:ln>
                  <a:noFill/>
                </a:ln>
                <a:solidFill>
                  <a:srgbClr val="002060"/>
                </a:solidFill>
                <a:effectLst/>
                <a:uFillTx/>
                <a:latin typeface="Arial"/>
                <a:ea typeface="Arial"/>
                <a:cs typeface="Arial"/>
                <a:sym typeface="Arial"/>
              </a:rPr>
              <a:t>σ·v</a:t>
            </a:r>
            <a:r>
              <a:rPr kumimoji="0" lang="zh-CN" altLang="en-US" sz="4000" b="1" i="0" u="none" strike="noStrike" cap="none" spc="0" normalizeH="0" baseline="0" dirty="0">
                <a:ln>
                  <a:noFill/>
                </a:ln>
                <a:solidFill>
                  <a:srgbClr val="002060"/>
                </a:solidFill>
                <a:effectLst/>
                <a:uFillTx/>
                <a:latin typeface="Arial"/>
                <a:ea typeface="Arial"/>
                <a:cs typeface="Arial"/>
                <a:sym typeface="Arial"/>
              </a:rPr>
              <a:t>      </a:t>
            </a:r>
            <a:r>
              <a:rPr lang="zh-CN" altLang="en-US" sz="2400" dirty="0">
                <a:solidFill>
                  <a:srgbClr val="002060"/>
                </a:solidFill>
                <a:latin typeface="Arial"/>
                <a:ea typeface="Arial"/>
                <a:cs typeface="Arial"/>
                <a:sym typeface="Arial"/>
              </a:rPr>
              <a:t>赝标量，破坏</a:t>
            </a:r>
            <a:r>
              <a:rPr lang="en-US" altLang="zh-CN" sz="2400" dirty="0">
                <a:solidFill>
                  <a:srgbClr val="002060"/>
                </a:solidFill>
                <a:latin typeface="Arial"/>
                <a:ea typeface="Arial"/>
                <a:cs typeface="Arial"/>
                <a:sym typeface="Arial"/>
              </a:rPr>
              <a:t>P</a:t>
            </a:r>
            <a:r>
              <a:rPr lang="zh-CN" altLang="en-US" sz="2400" dirty="0">
                <a:solidFill>
                  <a:srgbClr val="002060"/>
                </a:solidFill>
                <a:latin typeface="Arial"/>
                <a:ea typeface="Arial"/>
                <a:cs typeface="Arial"/>
                <a:sym typeface="Arial"/>
              </a:rPr>
              <a:t>和</a:t>
            </a:r>
            <a:r>
              <a:rPr lang="en-US" altLang="zh-CN" sz="2400" dirty="0">
                <a:solidFill>
                  <a:srgbClr val="002060"/>
                </a:solidFill>
                <a:latin typeface="Arial"/>
                <a:ea typeface="Arial"/>
                <a:cs typeface="Arial"/>
                <a:sym typeface="Arial"/>
              </a:rPr>
              <a:t>C</a:t>
            </a:r>
            <a:endParaRPr kumimoji="0" lang="en-US" altLang="zh-CN" sz="2400" b="1" i="0" u="none" strike="noStrike" cap="none" spc="0" normalizeH="0" baseline="0" dirty="0">
              <a:ln>
                <a:noFill/>
              </a:ln>
              <a:solidFill>
                <a:srgbClr val="00206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altLang="zh-CN" sz="4000" dirty="0">
              <a:solidFill>
                <a:srgbClr val="002060"/>
              </a:solidFill>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002060"/>
                </a:solidFill>
                <a:effectLst/>
                <a:uFillTx/>
                <a:latin typeface="Arial"/>
                <a:ea typeface="Arial"/>
                <a:cs typeface="Arial"/>
                <a:sym typeface="Arial"/>
              </a:rPr>
              <a:t>3.</a:t>
            </a:r>
            <a:r>
              <a:rPr lang="el-GR" altLang="zh-CN" sz="4000" b="1" dirty="0">
                <a:solidFill>
                  <a:srgbClr val="002060"/>
                </a:solidFill>
                <a:latin typeface="Arial"/>
                <a:ea typeface="Arial"/>
                <a:cs typeface="Arial"/>
                <a:sym typeface="Arial"/>
              </a:rPr>
              <a:t>σ</a:t>
            </a:r>
            <a:r>
              <a:rPr lang="en-US" altLang="zh-CN" sz="4000" b="1" dirty="0">
                <a:solidFill>
                  <a:srgbClr val="002060"/>
                </a:solidFill>
                <a:latin typeface="Arial"/>
                <a:ea typeface="Arial"/>
                <a:cs typeface="Arial"/>
                <a:sym typeface="Arial"/>
              </a:rPr>
              <a:t>·(</a:t>
            </a:r>
            <a:r>
              <a:rPr lang="en-US" altLang="zh-CN" sz="4000" b="1" dirty="0" err="1">
                <a:solidFill>
                  <a:srgbClr val="002060"/>
                </a:solidFill>
                <a:latin typeface="Arial"/>
                <a:ea typeface="Arial"/>
                <a:cs typeface="Arial"/>
                <a:sym typeface="Arial"/>
              </a:rPr>
              <a:t>v×r</a:t>
            </a:r>
            <a:r>
              <a:rPr lang="en-US" altLang="zh-CN" sz="4000" b="1" dirty="0">
                <a:solidFill>
                  <a:srgbClr val="002060"/>
                </a:solidFill>
                <a:latin typeface="Arial"/>
                <a:ea typeface="Arial"/>
                <a:cs typeface="Arial"/>
                <a:sym typeface="Arial"/>
              </a:rPr>
              <a:t>)</a:t>
            </a:r>
            <a:r>
              <a:rPr lang="zh-CN" altLang="en-US" sz="4000" b="1" dirty="0">
                <a:solidFill>
                  <a:srgbClr val="002060"/>
                </a:solidFill>
                <a:latin typeface="Arial"/>
                <a:ea typeface="Arial"/>
                <a:cs typeface="Arial"/>
                <a:sym typeface="Arial"/>
              </a:rPr>
              <a:t> </a:t>
            </a:r>
            <a:r>
              <a:rPr lang="zh-CN" altLang="en-US" sz="2400" dirty="0">
                <a:solidFill>
                  <a:srgbClr val="002060"/>
                </a:solidFill>
                <a:latin typeface="Arial"/>
                <a:ea typeface="Arial"/>
                <a:cs typeface="Arial"/>
                <a:sym typeface="Arial"/>
              </a:rPr>
              <a:t>标量</a:t>
            </a:r>
            <a:endParaRPr kumimoji="0" lang="zh-CN" altLang="en-US" sz="2400" i="0" u="none" strike="noStrike" cap="none" spc="0" normalizeH="0" baseline="0" dirty="0">
              <a:ln>
                <a:noFill/>
              </a:ln>
              <a:solidFill>
                <a:srgbClr val="002060"/>
              </a:solidFill>
              <a:effectLst/>
              <a:uFillTx/>
              <a:latin typeface="Arial"/>
              <a:ea typeface="Arial"/>
              <a:cs typeface="Arial"/>
              <a:sym typeface="Arial"/>
            </a:endParaRPr>
          </a:p>
        </p:txBody>
      </p:sp>
      <p:pic>
        <p:nvPicPr>
          <p:cNvPr id="5" name="图片 4">
            <a:extLst>
              <a:ext uri="{FF2B5EF4-FFF2-40B4-BE49-F238E27FC236}">
                <a16:creationId xmlns:a16="http://schemas.microsoft.com/office/drawing/2014/main" id="{C04699B4-ADF5-C464-90E5-4389F177B097}"/>
              </a:ext>
            </a:extLst>
          </p:cNvPr>
          <p:cNvPicPr>
            <a:picLocks noChangeAspect="1"/>
          </p:cNvPicPr>
          <p:nvPr/>
        </p:nvPicPr>
        <p:blipFill>
          <a:blip r:embed="rId3"/>
          <a:stretch>
            <a:fillRect/>
          </a:stretch>
        </p:blipFill>
        <p:spPr>
          <a:xfrm>
            <a:off x="357653" y="1216326"/>
            <a:ext cx="2590476" cy="304762"/>
          </a:xfrm>
          <a:prstGeom prst="rect">
            <a:avLst/>
          </a:prstGeom>
        </p:spPr>
      </p:pic>
      <p:pic>
        <p:nvPicPr>
          <p:cNvPr id="6" name="图片 5">
            <a:extLst>
              <a:ext uri="{FF2B5EF4-FFF2-40B4-BE49-F238E27FC236}">
                <a16:creationId xmlns:a16="http://schemas.microsoft.com/office/drawing/2014/main" id="{F643AA26-B605-5EE5-FBDC-86F455611491}"/>
              </a:ext>
            </a:extLst>
          </p:cNvPr>
          <p:cNvPicPr>
            <a:picLocks noChangeAspect="1"/>
          </p:cNvPicPr>
          <p:nvPr/>
        </p:nvPicPr>
        <p:blipFill>
          <a:blip r:embed="rId4"/>
          <a:stretch>
            <a:fillRect/>
          </a:stretch>
        </p:blipFill>
        <p:spPr>
          <a:xfrm>
            <a:off x="4244779" y="1057076"/>
            <a:ext cx="4040631" cy="569638"/>
          </a:xfrm>
          <a:prstGeom prst="rect">
            <a:avLst/>
          </a:prstGeom>
        </p:spPr>
      </p:pic>
      <p:cxnSp>
        <p:nvCxnSpPr>
          <p:cNvPr id="7" name="直接箭头连接符 10">
            <a:extLst>
              <a:ext uri="{FF2B5EF4-FFF2-40B4-BE49-F238E27FC236}">
                <a16:creationId xmlns:a16="http://schemas.microsoft.com/office/drawing/2014/main" id="{330E656B-AFDE-D55E-92D9-E061CD3B2F7E}"/>
              </a:ext>
            </a:extLst>
          </p:cNvPr>
          <p:cNvCxnSpPr>
            <a:cxnSpLocks/>
          </p:cNvCxnSpPr>
          <p:nvPr/>
        </p:nvCxnSpPr>
        <p:spPr>
          <a:xfrm>
            <a:off x="3440472" y="1371601"/>
            <a:ext cx="960182" cy="0"/>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8" name="图片 7">
            <a:extLst>
              <a:ext uri="{FF2B5EF4-FFF2-40B4-BE49-F238E27FC236}">
                <a16:creationId xmlns:a16="http://schemas.microsoft.com/office/drawing/2014/main" id="{40C2A434-F15B-3D14-EE6C-09F72C2DA206}"/>
              </a:ext>
            </a:extLst>
          </p:cNvPr>
          <p:cNvPicPr>
            <a:picLocks noChangeAspect="1"/>
          </p:cNvPicPr>
          <p:nvPr/>
        </p:nvPicPr>
        <p:blipFill>
          <a:blip r:embed="rId5"/>
          <a:stretch>
            <a:fillRect/>
          </a:stretch>
        </p:blipFill>
        <p:spPr>
          <a:xfrm>
            <a:off x="297265" y="2109958"/>
            <a:ext cx="3153719" cy="317134"/>
          </a:xfrm>
          <a:prstGeom prst="rect">
            <a:avLst/>
          </a:prstGeom>
        </p:spPr>
      </p:pic>
      <p:pic>
        <p:nvPicPr>
          <p:cNvPr id="9" name="图片 8">
            <a:extLst>
              <a:ext uri="{FF2B5EF4-FFF2-40B4-BE49-F238E27FC236}">
                <a16:creationId xmlns:a16="http://schemas.microsoft.com/office/drawing/2014/main" id="{F3B605C9-8D72-FAE3-9AF6-285920D3EEB5}"/>
              </a:ext>
            </a:extLst>
          </p:cNvPr>
          <p:cNvPicPr>
            <a:picLocks noChangeAspect="1"/>
          </p:cNvPicPr>
          <p:nvPr/>
        </p:nvPicPr>
        <p:blipFill>
          <a:blip r:embed="rId6"/>
          <a:stretch>
            <a:fillRect/>
          </a:stretch>
        </p:blipFill>
        <p:spPr>
          <a:xfrm>
            <a:off x="4092466" y="1743806"/>
            <a:ext cx="4343509" cy="1049438"/>
          </a:xfrm>
          <a:prstGeom prst="rect">
            <a:avLst/>
          </a:prstGeom>
        </p:spPr>
      </p:pic>
      <p:cxnSp>
        <p:nvCxnSpPr>
          <p:cNvPr id="10" name="直接箭头连接符 10">
            <a:extLst>
              <a:ext uri="{FF2B5EF4-FFF2-40B4-BE49-F238E27FC236}">
                <a16:creationId xmlns:a16="http://schemas.microsoft.com/office/drawing/2014/main" id="{E2358C9C-C7CB-87AE-975C-589325E128B9}"/>
              </a:ext>
            </a:extLst>
          </p:cNvPr>
          <p:cNvCxnSpPr>
            <a:cxnSpLocks/>
          </p:cNvCxnSpPr>
          <p:nvPr/>
        </p:nvCxnSpPr>
        <p:spPr>
          <a:xfrm>
            <a:off x="3440472" y="2273348"/>
            <a:ext cx="960182" cy="0"/>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5556452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3" name="TextBox 1">
            <a:extLst>
              <a:ext uri="{FF2B5EF4-FFF2-40B4-BE49-F238E27FC236}">
                <a16:creationId xmlns:a16="http://schemas.microsoft.com/office/drawing/2014/main" id="{AA0288FB-965C-FE4F-BBE2-FEEAAAA8411E}"/>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solidFill>
                  <a:srgbClr val="C00000"/>
                </a:solidFill>
              </a:rPr>
              <a:t>SERF</a:t>
            </a:r>
            <a:r>
              <a:rPr lang="zh-CN" altLang="en-US" dirty="0">
                <a:solidFill>
                  <a:srgbClr val="C00000"/>
                </a:solidFill>
              </a:rPr>
              <a:t>磁强计：基于极化碱金属自旋并具有高灵敏度</a:t>
            </a:r>
            <a:endParaRPr lang="en-US" altLang="zh-CN" dirty="0">
              <a:solidFill>
                <a:srgbClr val="C00000"/>
              </a:solidFill>
            </a:endParaRPr>
          </a:p>
        </p:txBody>
      </p:sp>
      <p:pic>
        <p:nvPicPr>
          <p:cNvPr id="12290" name="Picture 2" descr="Schematic of the magnetometer. [Click to view vector format.]">
            <a:extLst>
              <a:ext uri="{FF2B5EF4-FFF2-40B4-BE49-F238E27FC236}">
                <a16:creationId xmlns:a16="http://schemas.microsoft.com/office/drawing/2014/main" id="{8BAFBFA7-9A21-A44D-BA54-3D33E4CD4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93" y="1285696"/>
            <a:ext cx="2670504" cy="308135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nsitivity of the magnetometer for single point (dashed line) and differential (solid line) measurements. [Click to view vector format.]">
            <a:extLst>
              <a:ext uri="{FF2B5EF4-FFF2-40B4-BE49-F238E27FC236}">
                <a16:creationId xmlns:a16="http://schemas.microsoft.com/office/drawing/2014/main" id="{376FAAA1-1F3B-324C-A891-CABDC1A82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783" y="1469695"/>
            <a:ext cx="3968975" cy="289735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agnetometer mock-up with lasers.">
            <a:extLst>
              <a:ext uri="{FF2B5EF4-FFF2-40B4-BE49-F238E27FC236}">
                <a16:creationId xmlns:a16="http://schemas.microsoft.com/office/drawing/2014/main" id="{A3D5CD94-7A5F-1E48-91E2-1AC8B50FBA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193" y="4582666"/>
            <a:ext cx="2983832" cy="197927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F82AB4CB-FF2F-AB4B-B1CC-93CE583B0B6E}"/>
              </a:ext>
            </a:extLst>
          </p:cNvPr>
          <p:cNvSpPr txBox="1"/>
          <p:nvPr/>
        </p:nvSpPr>
        <p:spPr>
          <a:xfrm>
            <a:off x="4072602" y="5572303"/>
            <a:ext cx="485483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altLang="zh-CN" b="0" i="0" dirty="0">
                <a:solidFill>
                  <a:srgbClr val="000000"/>
                </a:solidFill>
                <a:effectLst/>
                <a:latin typeface="Optima" panose="02000503060000020004" pitchFamily="2" charset="0"/>
              </a:rPr>
              <a:t>I. K. </a:t>
            </a:r>
            <a:r>
              <a:rPr lang="en-US" altLang="zh-CN" b="0" i="0" dirty="0" err="1">
                <a:solidFill>
                  <a:srgbClr val="000000"/>
                </a:solidFill>
                <a:effectLst/>
                <a:latin typeface="Optima" panose="02000503060000020004" pitchFamily="2" charset="0"/>
              </a:rPr>
              <a:t>Kominis</a:t>
            </a:r>
            <a:r>
              <a:rPr lang="en-US" altLang="zh-CN" b="0" i="0" dirty="0">
                <a:solidFill>
                  <a:srgbClr val="000000"/>
                </a:solidFill>
                <a:effectLst/>
                <a:latin typeface="Optima" panose="02000503060000020004" pitchFamily="2" charset="0"/>
              </a:rPr>
              <a:t>, T. W. </a:t>
            </a:r>
            <a:r>
              <a:rPr lang="en-US" altLang="zh-CN" b="0" i="0" dirty="0" err="1">
                <a:solidFill>
                  <a:srgbClr val="000000"/>
                </a:solidFill>
                <a:effectLst/>
                <a:latin typeface="Optima" panose="02000503060000020004" pitchFamily="2" charset="0"/>
              </a:rPr>
              <a:t>Kornack</a:t>
            </a:r>
            <a:r>
              <a:rPr lang="en-US" altLang="zh-CN" b="0" i="0" dirty="0">
                <a:solidFill>
                  <a:srgbClr val="000000"/>
                </a:solidFill>
                <a:effectLst/>
                <a:latin typeface="Optima" panose="02000503060000020004" pitchFamily="2" charset="0"/>
              </a:rPr>
              <a:t>, J. C. Allred &amp; M. V. </a:t>
            </a:r>
            <a:r>
              <a:rPr lang="en-US" altLang="zh-CN" b="0" i="0" dirty="0" err="1">
                <a:solidFill>
                  <a:srgbClr val="000000"/>
                </a:solidFill>
                <a:effectLst/>
                <a:latin typeface="Optima" panose="02000503060000020004" pitchFamily="2" charset="0"/>
              </a:rPr>
              <a:t>Romalis</a:t>
            </a:r>
            <a:r>
              <a:rPr lang="en-US" altLang="zh-CN" b="0" i="0" dirty="0">
                <a:solidFill>
                  <a:srgbClr val="000000"/>
                </a:solidFill>
                <a:effectLst/>
                <a:latin typeface="Optima" panose="02000503060000020004" pitchFamily="2" charset="0"/>
              </a:rPr>
              <a:t>, "</a:t>
            </a:r>
            <a:r>
              <a:rPr lang="en-US" altLang="zh-CN" b="0" i="0" u="none" strike="noStrike" dirty="0">
                <a:solidFill>
                  <a:srgbClr val="6B8A50"/>
                </a:solidFill>
                <a:effectLst/>
                <a:latin typeface="Optima" panose="02000503060000020004" pitchFamily="2" charset="0"/>
                <a:hlinkClick r:id="rId6"/>
              </a:rPr>
              <a:t>A subfemtotesla multichannel atomic magnetometer.</a:t>
            </a:r>
            <a:r>
              <a:rPr lang="en-US" altLang="zh-CN" b="0" i="0" dirty="0">
                <a:solidFill>
                  <a:srgbClr val="000000"/>
                </a:solidFill>
                <a:effectLst/>
                <a:latin typeface="Optima" panose="02000503060000020004" pitchFamily="2" charset="0"/>
              </a:rPr>
              <a:t>" </a:t>
            </a:r>
            <a:r>
              <a:rPr lang="en-US" altLang="zh-CN" b="0" i="1" dirty="0">
                <a:solidFill>
                  <a:srgbClr val="000000"/>
                </a:solidFill>
                <a:effectLst/>
                <a:latin typeface="Optima" panose="02000503060000020004" pitchFamily="2" charset="0"/>
              </a:rPr>
              <a:t>Nature</a:t>
            </a:r>
            <a:r>
              <a:rPr lang="en-US" altLang="zh-CN" b="0" i="0" dirty="0">
                <a:solidFill>
                  <a:srgbClr val="000000"/>
                </a:solidFill>
                <a:effectLst/>
                <a:latin typeface="Optima" panose="02000503060000020004" pitchFamily="2" charset="0"/>
              </a:rPr>
              <a:t> </a:t>
            </a:r>
            <a:r>
              <a:rPr lang="en-US" altLang="zh-CN" b="1" i="0" dirty="0">
                <a:solidFill>
                  <a:srgbClr val="000000"/>
                </a:solidFill>
                <a:effectLst/>
                <a:latin typeface="Optima" panose="02000503060000020004" pitchFamily="2" charset="0"/>
              </a:rPr>
              <a:t>422</a:t>
            </a:r>
            <a:r>
              <a:rPr lang="en-US" altLang="zh-CN" b="0" i="0" dirty="0">
                <a:solidFill>
                  <a:srgbClr val="000000"/>
                </a:solidFill>
                <a:effectLst/>
                <a:latin typeface="Optima" panose="02000503060000020004" pitchFamily="2" charset="0"/>
              </a:rPr>
              <a:t>, 596 (2003).</a:t>
            </a:r>
          </a:p>
        </p:txBody>
      </p:sp>
    </p:spTree>
    <p:extLst>
      <p:ext uri="{BB962C8B-B14F-4D97-AF65-F5344CB8AC3E}">
        <p14:creationId xmlns:p14="http://schemas.microsoft.com/office/powerpoint/2010/main" val="237239936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 name="文本框 3">
            <a:extLst>
              <a:ext uri="{FF2B5EF4-FFF2-40B4-BE49-F238E27FC236}">
                <a16:creationId xmlns:a16="http://schemas.microsoft.com/office/drawing/2014/main" id="{B8BA29CE-4F96-4B2E-AE0B-0BBD4190467C}"/>
              </a:ext>
            </a:extLst>
          </p:cNvPr>
          <p:cNvSpPr txBox="1"/>
          <p:nvPr/>
        </p:nvSpPr>
        <p:spPr>
          <a:xfrm>
            <a:off x="0" y="0"/>
            <a:ext cx="82296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zh-CN" sz="3600" kern="100" dirty="0">
                <a:solidFill>
                  <a:srgbClr val="C00000"/>
                </a:solidFill>
                <a:effectLst/>
                <a:latin typeface="黑体" panose="02010609060101010101" pitchFamily="49" charset="-122"/>
                <a:ea typeface="黑体" panose="02010609060101010101" pitchFamily="49" charset="-122"/>
                <a:cs typeface="仿宋" panose="02010609060101010101" pitchFamily="49" charset="-122"/>
              </a:rPr>
              <a:t>存在问题分析</a:t>
            </a:r>
            <a:r>
              <a:rPr lang="zh-CN" altLang="en-US" sz="3600" kern="100" dirty="0">
                <a:solidFill>
                  <a:srgbClr val="C00000"/>
                </a:solidFill>
                <a:effectLst/>
                <a:latin typeface="黑体" panose="02010609060101010101" pitchFamily="49" charset="-122"/>
                <a:ea typeface="黑体" panose="02010609060101010101" pitchFamily="49" charset="-122"/>
                <a:cs typeface="仿宋" panose="02010609060101010101" pitchFamily="49" charset="-122"/>
              </a:rPr>
              <a:t>：信号调制频率</a:t>
            </a:r>
            <a:endParaRPr lang="zh-CN" altLang="en-US" sz="3600" dirty="0">
              <a:solidFill>
                <a:srgbClr val="C00000"/>
              </a:solidFill>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0FE5F21E-C196-4944-9742-FFE4DD28A48C}"/>
              </a:ext>
            </a:extLst>
          </p:cNvPr>
          <p:cNvPicPr>
            <a:picLocks noChangeAspect="1"/>
          </p:cNvPicPr>
          <p:nvPr/>
        </p:nvPicPr>
        <p:blipFill>
          <a:blip r:embed="rId3"/>
          <a:stretch>
            <a:fillRect/>
          </a:stretch>
        </p:blipFill>
        <p:spPr>
          <a:xfrm>
            <a:off x="2925410" y="1026162"/>
            <a:ext cx="2702652" cy="4359326"/>
          </a:xfrm>
          <a:prstGeom prst="rect">
            <a:avLst/>
          </a:prstGeom>
        </p:spPr>
      </p:pic>
      <p:pic>
        <p:nvPicPr>
          <p:cNvPr id="10" name="图片 9">
            <a:extLst>
              <a:ext uri="{FF2B5EF4-FFF2-40B4-BE49-F238E27FC236}">
                <a16:creationId xmlns:a16="http://schemas.microsoft.com/office/drawing/2014/main" id="{A92AFFCF-4DE4-40D9-AC34-518702FCA15F}"/>
              </a:ext>
            </a:extLst>
          </p:cNvPr>
          <p:cNvPicPr>
            <a:picLocks noChangeAspect="1"/>
          </p:cNvPicPr>
          <p:nvPr/>
        </p:nvPicPr>
        <p:blipFill>
          <a:blip r:embed="rId4"/>
          <a:stretch>
            <a:fillRect/>
          </a:stretch>
        </p:blipFill>
        <p:spPr>
          <a:xfrm>
            <a:off x="6305223" y="1054914"/>
            <a:ext cx="2447040" cy="4296025"/>
          </a:xfrm>
          <a:prstGeom prst="rect">
            <a:avLst/>
          </a:prstGeom>
        </p:spPr>
      </p:pic>
      <p:pic>
        <p:nvPicPr>
          <p:cNvPr id="5" name="图片 4">
            <a:extLst>
              <a:ext uri="{FF2B5EF4-FFF2-40B4-BE49-F238E27FC236}">
                <a16:creationId xmlns:a16="http://schemas.microsoft.com/office/drawing/2014/main" id="{85CB1A27-322A-432C-87CC-0FF80C3A8873}"/>
              </a:ext>
            </a:extLst>
          </p:cNvPr>
          <p:cNvPicPr>
            <a:picLocks noChangeAspect="1"/>
          </p:cNvPicPr>
          <p:nvPr/>
        </p:nvPicPr>
        <p:blipFill rotWithShape="1">
          <a:blip r:embed="rId5"/>
          <a:srcRect r="54201"/>
          <a:stretch/>
        </p:blipFill>
        <p:spPr>
          <a:xfrm>
            <a:off x="391737" y="1000745"/>
            <a:ext cx="1856512" cy="4350194"/>
          </a:xfrm>
          <a:prstGeom prst="rect">
            <a:avLst/>
          </a:prstGeom>
        </p:spPr>
      </p:pic>
      <p:sp>
        <p:nvSpPr>
          <p:cNvPr id="15" name="文本框 14">
            <a:extLst>
              <a:ext uri="{FF2B5EF4-FFF2-40B4-BE49-F238E27FC236}">
                <a16:creationId xmlns:a16="http://schemas.microsoft.com/office/drawing/2014/main" id="{759CE1B0-8D42-4E07-9875-D98C89E1FE15}"/>
              </a:ext>
            </a:extLst>
          </p:cNvPr>
          <p:cNvSpPr txBox="1"/>
          <p:nvPr/>
        </p:nvSpPr>
        <p:spPr>
          <a:xfrm>
            <a:off x="57578" y="5458139"/>
            <a:ext cx="258730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800" b="0" i="0" u="none" strike="noStrike" baseline="0" dirty="0">
                <a:solidFill>
                  <a:srgbClr val="231F20"/>
                </a:solidFill>
                <a:latin typeface="AdvOT483a8203"/>
              </a:rPr>
              <a:t>J. Lee,</a:t>
            </a:r>
            <a:r>
              <a:rPr lang="en-US" altLang="zh-CN" sz="800" dirty="0">
                <a:solidFill>
                  <a:srgbClr val="2E3093"/>
                </a:solidFill>
                <a:latin typeface="AdvOT483a8203"/>
              </a:rPr>
              <a:t> </a:t>
            </a:r>
            <a:r>
              <a:rPr lang="en-US" altLang="zh-CN" sz="1800" b="0" i="0" u="none" strike="noStrike" baseline="0" dirty="0" err="1">
                <a:solidFill>
                  <a:srgbClr val="231F20"/>
                </a:solidFill>
                <a:latin typeface="AdvOT483a8203"/>
              </a:rPr>
              <a:t>A.Almasi</a:t>
            </a:r>
            <a:r>
              <a:rPr lang="en-US" altLang="zh-CN" sz="1800" b="0" i="0" u="none" strike="noStrike" baseline="0" dirty="0">
                <a:solidFill>
                  <a:srgbClr val="231F20"/>
                </a:solidFill>
                <a:latin typeface="AdvOT483a8203"/>
              </a:rPr>
              <a:t>, and M. </a:t>
            </a:r>
            <a:r>
              <a:rPr lang="en-US" altLang="zh-CN" sz="1800" b="0" i="0" u="none" strike="noStrike" baseline="0" dirty="0" err="1">
                <a:solidFill>
                  <a:srgbClr val="231F20"/>
                </a:solidFill>
                <a:latin typeface="AdvOT483a8203"/>
              </a:rPr>
              <a:t>Romalis</a:t>
            </a:r>
            <a:r>
              <a:rPr lang="en-US" altLang="zh-CN" sz="1800" b="0" i="0" u="none" strike="noStrike" baseline="0" dirty="0">
                <a:solidFill>
                  <a:srgbClr val="231F20"/>
                </a:solidFill>
                <a:latin typeface="AdvOT483a8203"/>
              </a:rPr>
              <a:t>, PRL,</a:t>
            </a:r>
            <a:r>
              <a:rPr lang="en-US" altLang="zh-CN" sz="1800" b="0" i="0" u="none" strike="noStrike" baseline="0" dirty="0">
                <a:solidFill>
                  <a:srgbClr val="231F20"/>
                </a:solidFill>
                <a:latin typeface="AdvOT19ee2aa8.B"/>
              </a:rPr>
              <a:t>120, </a:t>
            </a:r>
            <a:r>
              <a:rPr lang="en-US" altLang="zh-CN" sz="1800" b="0" i="0" u="none" strike="noStrike" baseline="0" dirty="0">
                <a:solidFill>
                  <a:srgbClr val="231F20"/>
                </a:solidFill>
                <a:latin typeface="AdvOT483a8203"/>
              </a:rPr>
              <a:t>161801 (2018)</a:t>
            </a:r>
            <a:endParaRPr lang="zh-CN" altLang="en-US" dirty="0"/>
          </a:p>
        </p:txBody>
      </p:sp>
      <p:sp>
        <p:nvSpPr>
          <p:cNvPr id="16" name="文本框 15">
            <a:extLst>
              <a:ext uri="{FF2B5EF4-FFF2-40B4-BE49-F238E27FC236}">
                <a16:creationId xmlns:a16="http://schemas.microsoft.com/office/drawing/2014/main" id="{3B7B3B06-2F86-48F8-A43E-1D767C987A86}"/>
              </a:ext>
            </a:extLst>
          </p:cNvPr>
          <p:cNvSpPr txBox="1"/>
          <p:nvPr/>
        </p:nvSpPr>
        <p:spPr>
          <a:xfrm>
            <a:off x="2929579" y="5529563"/>
            <a:ext cx="26984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800" b="0" i="0" u="none" strike="noStrike" baseline="0" dirty="0" err="1">
                <a:latin typeface="AdvOTea1a7398"/>
              </a:rPr>
              <a:t>Y.J.Kim</a:t>
            </a:r>
            <a:r>
              <a:rPr lang="en-US" altLang="zh-CN" sz="1800" b="0" i="0" u="none" strike="noStrike" baseline="0" dirty="0">
                <a:latin typeface="AdvOTea1a7398"/>
              </a:rPr>
              <a:t>, </a:t>
            </a:r>
            <a:r>
              <a:rPr lang="en-US" altLang="zh-CN" sz="1800" b="0" i="0" u="none" strike="noStrike" baseline="0" dirty="0" err="1">
                <a:latin typeface="AdvOTea1a7398"/>
              </a:rPr>
              <a:t>P.H.Chu</a:t>
            </a:r>
            <a:r>
              <a:rPr lang="en-US" altLang="zh-CN" sz="1800" b="0" i="0" u="none" strike="noStrike" baseline="0" dirty="0">
                <a:latin typeface="AdvOTea1a7398"/>
              </a:rPr>
              <a:t>, </a:t>
            </a:r>
            <a:r>
              <a:rPr lang="en-US" altLang="zh-CN" sz="1800" b="0" i="0" u="none" strike="noStrike" baseline="0" dirty="0" err="1">
                <a:latin typeface="AdvOTea1a7398"/>
              </a:rPr>
              <a:t>I.Savukov</a:t>
            </a:r>
            <a:r>
              <a:rPr lang="en-US" altLang="zh-CN" sz="1200" dirty="0">
                <a:latin typeface="AdvOTea1a7398"/>
              </a:rPr>
              <a:t> </a:t>
            </a:r>
            <a:r>
              <a:rPr lang="en-US" altLang="zh-CN" sz="1200" b="0" i="0" u="none" strike="noStrike" baseline="0" dirty="0">
                <a:latin typeface="AdvOTea1a7398"/>
              </a:rPr>
              <a:t> </a:t>
            </a:r>
            <a:r>
              <a:rPr lang="en-US" altLang="zh-CN" sz="1800" b="0" i="0" u="none" strike="noStrike" baseline="0" dirty="0">
                <a:latin typeface="AdvOTea1a7398"/>
              </a:rPr>
              <a:t>&amp; S. Newman, NC, 10:2245,(2019)</a:t>
            </a:r>
            <a:endParaRPr lang="zh-CN" altLang="en-US" dirty="0"/>
          </a:p>
        </p:txBody>
      </p:sp>
      <p:sp>
        <p:nvSpPr>
          <p:cNvPr id="17" name="文本框 16">
            <a:extLst>
              <a:ext uri="{FF2B5EF4-FFF2-40B4-BE49-F238E27FC236}">
                <a16:creationId xmlns:a16="http://schemas.microsoft.com/office/drawing/2014/main" id="{3D68AED3-3C0B-42B6-AA76-D30036821EA3}"/>
              </a:ext>
            </a:extLst>
          </p:cNvPr>
          <p:cNvSpPr txBox="1"/>
          <p:nvPr/>
        </p:nvSpPr>
        <p:spPr>
          <a:xfrm>
            <a:off x="6305223" y="5558154"/>
            <a:ext cx="26984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800" b="0" i="0" u="none" strike="noStrike" baseline="0" dirty="0" err="1">
                <a:latin typeface="AdvOTea1a7398"/>
              </a:rPr>
              <a:t>Y.J.Kim</a:t>
            </a:r>
            <a:r>
              <a:rPr lang="en-US" altLang="zh-CN" sz="1800" b="0" i="0" u="none" strike="noStrike" baseline="0" dirty="0">
                <a:latin typeface="AdvOTea1a7398"/>
              </a:rPr>
              <a:t>, </a:t>
            </a:r>
            <a:r>
              <a:rPr lang="en-US" altLang="zh-CN" sz="1800" b="0" i="0" u="none" strike="noStrike" baseline="0" dirty="0" err="1">
                <a:latin typeface="AdvOTea1a7398"/>
              </a:rPr>
              <a:t>P.H.Chu</a:t>
            </a:r>
            <a:r>
              <a:rPr lang="en-US" altLang="zh-CN" sz="1800" b="0" i="0" u="none" strike="noStrike" baseline="0" dirty="0">
                <a:latin typeface="AdvOTea1a7398"/>
              </a:rPr>
              <a:t>, </a:t>
            </a:r>
            <a:r>
              <a:rPr lang="en-US" altLang="zh-CN" sz="1800" b="0" i="0" u="none" strike="noStrike" baseline="0" dirty="0" err="1">
                <a:latin typeface="AdvOTea1a7398"/>
              </a:rPr>
              <a:t>I.Savukov</a:t>
            </a:r>
            <a:r>
              <a:rPr lang="en-US" altLang="zh-CN" sz="1200" dirty="0">
                <a:latin typeface="AdvOTea1a7398"/>
              </a:rPr>
              <a:t> </a:t>
            </a:r>
            <a:r>
              <a:rPr lang="en-US" altLang="zh-CN" sz="1800" b="0" i="0" u="none" strike="noStrike" baseline="0" dirty="0">
                <a:latin typeface="AdvOTea1a7398"/>
              </a:rPr>
              <a:t>, PRL, 121,091802,(2018)</a:t>
            </a:r>
            <a:endParaRPr lang="zh-CN" altLang="en-US" dirty="0"/>
          </a:p>
        </p:txBody>
      </p:sp>
    </p:spTree>
    <p:extLst>
      <p:ext uri="{BB962C8B-B14F-4D97-AF65-F5344CB8AC3E}">
        <p14:creationId xmlns:p14="http://schemas.microsoft.com/office/powerpoint/2010/main" val="735742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 name="文本框 3">
            <a:extLst>
              <a:ext uri="{FF2B5EF4-FFF2-40B4-BE49-F238E27FC236}">
                <a16:creationId xmlns:a16="http://schemas.microsoft.com/office/drawing/2014/main" id="{AF2160D5-D89B-4FBE-B5F5-141DA5F18D2C}"/>
              </a:ext>
            </a:extLst>
          </p:cNvPr>
          <p:cNvSpPr txBox="1"/>
          <p:nvPr/>
        </p:nvSpPr>
        <p:spPr>
          <a:xfrm>
            <a:off x="0" y="94190"/>
            <a:ext cx="812893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zh-CN" sz="3600" kern="100" dirty="0">
                <a:solidFill>
                  <a:srgbClr val="C00000"/>
                </a:solidFill>
                <a:effectLst/>
                <a:latin typeface="黑体" panose="02010609060101010101" pitchFamily="49" charset="-122"/>
                <a:ea typeface="黑体" panose="02010609060101010101" pitchFamily="49" charset="-122"/>
                <a:cs typeface="仿宋" panose="02010609060101010101" pitchFamily="49" charset="-122"/>
              </a:rPr>
              <a:t>提出的</a:t>
            </a:r>
            <a:r>
              <a:rPr lang="zh-CN" altLang="en-US" sz="3600" kern="100" dirty="0">
                <a:solidFill>
                  <a:srgbClr val="C00000"/>
                </a:solidFill>
                <a:effectLst/>
                <a:latin typeface="黑体" panose="02010609060101010101" pitchFamily="49" charset="-122"/>
                <a:ea typeface="黑体" panose="02010609060101010101" pitchFamily="49" charset="-122"/>
                <a:cs typeface="仿宋" panose="02010609060101010101" pitchFamily="49" charset="-122"/>
              </a:rPr>
              <a:t>实验方案</a:t>
            </a:r>
            <a:r>
              <a:rPr lang="en-US" altLang="zh-CN" sz="3600" kern="100" dirty="0">
                <a:solidFill>
                  <a:srgbClr val="C00000"/>
                </a:solidFill>
                <a:effectLst/>
                <a:latin typeface="黑体" panose="02010609060101010101" pitchFamily="49" charset="-122"/>
                <a:ea typeface="黑体" panose="02010609060101010101" pitchFamily="49" charset="-122"/>
                <a:cs typeface="仿宋" panose="02010609060101010101" pitchFamily="49" charset="-122"/>
              </a:rPr>
              <a:t>:</a:t>
            </a:r>
            <a:endParaRPr lang="zh-CN" altLang="en-US" sz="3600" dirty="0">
              <a:solidFill>
                <a:srgbClr val="C00000"/>
              </a:solidFill>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973B86B5-C26A-4F6E-8AF7-7CB2F79CF3A5}"/>
              </a:ext>
            </a:extLst>
          </p:cNvPr>
          <p:cNvPicPr>
            <a:picLocks noChangeAspect="1"/>
          </p:cNvPicPr>
          <p:nvPr/>
        </p:nvPicPr>
        <p:blipFill>
          <a:blip r:embed="rId3"/>
          <a:stretch>
            <a:fillRect/>
          </a:stretch>
        </p:blipFill>
        <p:spPr>
          <a:xfrm>
            <a:off x="67111" y="1059205"/>
            <a:ext cx="4832058" cy="2902261"/>
          </a:xfrm>
          <a:prstGeom prst="rect">
            <a:avLst/>
          </a:prstGeom>
        </p:spPr>
      </p:pic>
      <p:pic>
        <p:nvPicPr>
          <p:cNvPr id="6" name="图片 5">
            <a:extLst>
              <a:ext uri="{FF2B5EF4-FFF2-40B4-BE49-F238E27FC236}">
                <a16:creationId xmlns:a16="http://schemas.microsoft.com/office/drawing/2014/main" id="{7EA23A31-1F05-4E9B-A51C-46C9CEA7E7C4}"/>
              </a:ext>
            </a:extLst>
          </p:cNvPr>
          <p:cNvPicPr>
            <a:picLocks noChangeAspect="1"/>
          </p:cNvPicPr>
          <p:nvPr/>
        </p:nvPicPr>
        <p:blipFill>
          <a:blip r:embed="rId4"/>
          <a:stretch>
            <a:fillRect/>
          </a:stretch>
        </p:blipFill>
        <p:spPr>
          <a:xfrm>
            <a:off x="5407871" y="5134570"/>
            <a:ext cx="2369300" cy="1105250"/>
          </a:xfrm>
          <a:prstGeom prst="rect">
            <a:avLst/>
          </a:prstGeom>
        </p:spPr>
      </p:pic>
      <p:pic>
        <p:nvPicPr>
          <p:cNvPr id="7" name="图片 6">
            <a:extLst>
              <a:ext uri="{FF2B5EF4-FFF2-40B4-BE49-F238E27FC236}">
                <a16:creationId xmlns:a16="http://schemas.microsoft.com/office/drawing/2014/main" id="{8A7DCD4C-C14E-4474-82A6-4A41E490BB6D}"/>
              </a:ext>
            </a:extLst>
          </p:cNvPr>
          <p:cNvPicPr>
            <a:picLocks noChangeAspect="1"/>
          </p:cNvPicPr>
          <p:nvPr/>
        </p:nvPicPr>
        <p:blipFill>
          <a:blip r:embed="rId5"/>
          <a:stretch>
            <a:fillRect/>
          </a:stretch>
        </p:blipFill>
        <p:spPr>
          <a:xfrm>
            <a:off x="237094" y="5154204"/>
            <a:ext cx="3499037" cy="1232537"/>
          </a:xfrm>
          <a:prstGeom prst="rect">
            <a:avLst/>
          </a:prstGeom>
        </p:spPr>
      </p:pic>
      <p:sp>
        <p:nvSpPr>
          <p:cNvPr id="3" name="文本框 2">
            <a:extLst>
              <a:ext uri="{FF2B5EF4-FFF2-40B4-BE49-F238E27FC236}">
                <a16:creationId xmlns:a16="http://schemas.microsoft.com/office/drawing/2014/main" id="{49C914E9-164C-49E2-A52F-F1CD0F2F066B}"/>
              </a:ext>
            </a:extLst>
          </p:cNvPr>
          <p:cNvSpPr txBox="1"/>
          <p:nvPr/>
        </p:nvSpPr>
        <p:spPr>
          <a:xfrm>
            <a:off x="237094" y="4057354"/>
            <a:ext cx="4334906"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600" b="0" i="0" u="none" strike="noStrike" cap="none" spc="0" normalizeH="0" baseline="0" dirty="0">
                <a:ln>
                  <a:noFill/>
                </a:ln>
                <a:solidFill>
                  <a:srgbClr val="002060"/>
                </a:solidFill>
                <a:effectLst/>
                <a:uFillTx/>
                <a:latin typeface="Arial"/>
                <a:ea typeface="Arial"/>
                <a:cs typeface="Arial"/>
                <a:sym typeface="Arial"/>
              </a:rPr>
              <a:t>高频转动调制质量源</a:t>
            </a:r>
            <a:r>
              <a:rPr kumimoji="0" lang="en-US" altLang="zh-CN" sz="1600" b="0" i="0" u="none" strike="noStrike" cap="none" spc="0" normalizeH="0" baseline="0" dirty="0">
                <a:ln>
                  <a:noFill/>
                </a:ln>
                <a:solidFill>
                  <a:srgbClr val="002060"/>
                </a:solidFill>
                <a:effectLst/>
                <a:uFillTx/>
                <a:latin typeface="Arial"/>
                <a:ea typeface="Arial"/>
                <a:cs typeface="Arial"/>
                <a:sym typeface="Arial"/>
              </a:rPr>
              <a:t>+</a:t>
            </a:r>
            <a:r>
              <a:rPr kumimoji="0" lang="zh-CN" altLang="en-US" sz="1600" b="0" i="0" u="none" strike="noStrike" cap="none" spc="0" normalizeH="0" baseline="0" dirty="0">
                <a:ln>
                  <a:noFill/>
                </a:ln>
                <a:solidFill>
                  <a:srgbClr val="002060"/>
                </a:solidFill>
                <a:effectLst/>
                <a:uFillTx/>
                <a:latin typeface="Arial"/>
                <a:ea typeface="Arial"/>
                <a:cs typeface="Arial"/>
                <a:sym typeface="Arial"/>
              </a:rPr>
              <a:t>陈列原子磁强计：</a:t>
            </a:r>
            <a:endParaRPr kumimoji="0" lang="en-US" altLang="zh-CN" sz="1600" b="0" i="0" u="none" strike="noStrike" cap="none" spc="0" normalizeH="0" baseline="0" dirty="0">
              <a:ln>
                <a:noFill/>
              </a:ln>
              <a:solidFill>
                <a:srgbClr val="00206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en-US" altLang="zh-CN" sz="1600" b="0" i="0" u="none" strike="noStrike" cap="none" spc="0" normalizeH="0" baseline="0" dirty="0">
              <a:ln>
                <a:noFill/>
              </a:ln>
              <a:solidFill>
                <a:srgbClr val="00206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lang="en-US" altLang="zh-CN" sz="1600" dirty="0">
                <a:solidFill>
                  <a:srgbClr val="002060"/>
                </a:solidFill>
                <a:latin typeface="Arial"/>
                <a:ea typeface="Arial"/>
                <a:cs typeface="Arial"/>
                <a:sym typeface="Arial"/>
              </a:rPr>
              <a:t>1.</a:t>
            </a:r>
            <a:r>
              <a:rPr lang="zh-CN" altLang="en-US" sz="1600" dirty="0">
                <a:solidFill>
                  <a:srgbClr val="002060"/>
                </a:solidFill>
                <a:latin typeface="Arial"/>
                <a:ea typeface="Arial"/>
                <a:cs typeface="Arial"/>
                <a:sym typeface="Arial"/>
              </a:rPr>
              <a:t>调制频率</a:t>
            </a:r>
            <a:r>
              <a:rPr lang="en-US" altLang="zh-CN" sz="1600" dirty="0">
                <a:solidFill>
                  <a:srgbClr val="002060"/>
                </a:solidFill>
                <a:latin typeface="Arial"/>
                <a:ea typeface="Arial"/>
                <a:cs typeface="Arial"/>
                <a:sym typeface="Arial"/>
              </a:rPr>
              <a:t>20Hz</a:t>
            </a:r>
            <a:r>
              <a:rPr lang="zh-CN" altLang="en-US" sz="1600" dirty="0">
                <a:solidFill>
                  <a:srgbClr val="002060"/>
                </a:solidFill>
                <a:latin typeface="Arial"/>
                <a:ea typeface="Arial"/>
                <a:cs typeface="Arial"/>
                <a:sym typeface="Arial"/>
              </a:rPr>
              <a:t>，获得</a:t>
            </a:r>
            <a:r>
              <a:rPr lang="en-US" altLang="zh-CN" sz="1600" dirty="0">
                <a:solidFill>
                  <a:srgbClr val="002060"/>
                </a:solidFill>
                <a:latin typeface="Arial"/>
                <a:ea typeface="Arial"/>
                <a:cs typeface="Arial"/>
                <a:sym typeface="Arial"/>
              </a:rPr>
              <a:t>~40</a:t>
            </a:r>
            <a:r>
              <a:rPr lang="zh-CN" altLang="en-US" sz="1600" dirty="0">
                <a:solidFill>
                  <a:srgbClr val="002060"/>
                </a:solidFill>
                <a:latin typeface="Arial"/>
                <a:ea typeface="Arial"/>
                <a:cs typeface="Arial"/>
                <a:sym typeface="Arial"/>
              </a:rPr>
              <a:t>倍的噪声降低；</a:t>
            </a:r>
            <a:endParaRPr kumimoji="0" lang="en-US" altLang="zh-CN" sz="1600" b="0" i="0" u="none" strike="noStrike" cap="none" spc="0" normalizeH="0" baseline="0" dirty="0">
              <a:ln>
                <a:noFill/>
              </a:ln>
              <a:solidFill>
                <a:srgbClr val="00206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zh-CN" sz="1600" b="0" i="0" u="none" strike="noStrike" cap="none" spc="0" normalizeH="0" baseline="0" dirty="0">
                <a:ln>
                  <a:noFill/>
                </a:ln>
                <a:solidFill>
                  <a:srgbClr val="002060"/>
                </a:solidFill>
                <a:effectLst/>
                <a:uFillTx/>
                <a:latin typeface="Arial"/>
                <a:ea typeface="Arial"/>
                <a:cs typeface="Arial"/>
                <a:sym typeface="Arial"/>
              </a:rPr>
              <a:t>2.</a:t>
            </a:r>
            <a:r>
              <a:rPr kumimoji="0" lang="zh-CN" altLang="en-US" sz="1600" b="0" i="0" u="none" strike="noStrike" cap="none" spc="0" normalizeH="0" baseline="0" dirty="0">
                <a:ln>
                  <a:noFill/>
                </a:ln>
                <a:solidFill>
                  <a:srgbClr val="002060"/>
                </a:solidFill>
                <a:effectLst/>
                <a:uFillTx/>
                <a:latin typeface="Arial"/>
                <a:ea typeface="Arial"/>
                <a:cs typeface="Arial"/>
                <a:sym typeface="Arial"/>
              </a:rPr>
              <a:t>使用阵列磁强计，增加统计性并消除共模噪声</a:t>
            </a:r>
          </a:p>
        </p:txBody>
      </p:sp>
      <p:pic>
        <p:nvPicPr>
          <p:cNvPr id="9" name="图片 8">
            <a:extLst>
              <a:ext uri="{FF2B5EF4-FFF2-40B4-BE49-F238E27FC236}">
                <a16:creationId xmlns:a16="http://schemas.microsoft.com/office/drawing/2014/main" id="{059C66BF-5BA7-43F2-8105-3D3DEA41CD7C}"/>
              </a:ext>
            </a:extLst>
          </p:cNvPr>
          <p:cNvPicPr>
            <a:picLocks noChangeAspect="1"/>
          </p:cNvPicPr>
          <p:nvPr/>
        </p:nvPicPr>
        <p:blipFill rotWithShape="1">
          <a:blip r:embed="rId6"/>
          <a:srcRect t="2634" b="12073"/>
          <a:stretch/>
        </p:blipFill>
        <p:spPr>
          <a:xfrm>
            <a:off x="5256547" y="1116832"/>
            <a:ext cx="3179428" cy="2481619"/>
          </a:xfrm>
          <a:prstGeom prst="rect">
            <a:avLst/>
          </a:prstGeom>
        </p:spPr>
      </p:pic>
      <p:sp>
        <p:nvSpPr>
          <p:cNvPr id="11" name="文本框 10">
            <a:extLst>
              <a:ext uri="{FF2B5EF4-FFF2-40B4-BE49-F238E27FC236}">
                <a16:creationId xmlns:a16="http://schemas.microsoft.com/office/drawing/2014/main" id="{A9C51D22-3B50-4C26-9382-E34F4BBA36C6}"/>
              </a:ext>
            </a:extLst>
          </p:cNvPr>
          <p:cNvSpPr txBox="1"/>
          <p:nvPr/>
        </p:nvSpPr>
        <p:spPr>
          <a:xfrm>
            <a:off x="4899169" y="3543930"/>
            <a:ext cx="4664278"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1600" b="0" i="0" u="none" strike="noStrike" baseline="0" dirty="0">
                <a:solidFill>
                  <a:srgbClr val="FF0000"/>
                </a:solidFill>
                <a:latin typeface="STHeitiSC-Light"/>
              </a:rPr>
              <a:t>典型极化碱金属原子磁强计噪声功率谱密度</a:t>
            </a:r>
            <a:endParaRPr lang="zh-CN" altLang="en-US" sz="1600" dirty="0">
              <a:solidFill>
                <a:srgbClr val="FF0000"/>
              </a:solidFill>
            </a:endParaRPr>
          </a:p>
        </p:txBody>
      </p:sp>
      <p:pic>
        <p:nvPicPr>
          <p:cNvPr id="12" name="图片 11">
            <a:extLst>
              <a:ext uri="{FF2B5EF4-FFF2-40B4-BE49-F238E27FC236}">
                <a16:creationId xmlns:a16="http://schemas.microsoft.com/office/drawing/2014/main" id="{DA6F6970-64A0-4335-91A8-0713CE21AEBB}"/>
              </a:ext>
            </a:extLst>
          </p:cNvPr>
          <p:cNvPicPr>
            <a:picLocks noChangeAspect="1"/>
          </p:cNvPicPr>
          <p:nvPr/>
        </p:nvPicPr>
        <p:blipFill>
          <a:blip r:embed="rId7"/>
          <a:stretch>
            <a:fillRect/>
          </a:stretch>
        </p:blipFill>
        <p:spPr>
          <a:xfrm>
            <a:off x="4899169" y="4256599"/>
            <a:ext cx="4040631" cy="569638"/>
          </a:xfrm>
          <a:prstGeom prst="rect">
            <a:avLst/>
          </a:prstGeom>
        </p:spPr>
      </p:pic>
      <p:sp>
        <p:nvSpPr>
          <p:cNvPr id="8" name="文本框 7">
            <a:extLst>
              <a:ext uri="{FF2B5EF4-FFF2-40B4-BE49-F238E27FC236}">
                <a16:creationId xmlns:a16="http://schemas.microsoft.com/office/drawing/2014/main" id="{0C8BB718-2A5E-5162-DB84-385CF7763798}"/>
              </a:ext>
            </a:extLst>
          </p:cNvPr>
          <p:cNvSpPr txBox="1"/>
          <p:nvPr/>
        </p:nvSpPr>
        <p:spPr>
          <a:xfrm>
            <a:off x="67111" y="6446191"/>
            <a:ext cx="95960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b="0" i="0" dirty="0">
                <a:solidFill>
                  <a:srgbClr val="0000FF"/>
                </a:solidFill>
                <a:effectLst/>
                <a:latin typeface="Proxima Nova"/>
              </a:rPr>
              <a:t>K. Y. Wu, S. Y. Chen, J. Gong, M. Peng, and H. Yan</a:t>
            </a:r>
            <a:r>
              <a:rPr lang="zh-CN" altLang="en-US" dirty="0">
                <a:solidFill>
                  <a:srgbClr val="0000FF"/>
                </a:solidFill>
                <a:latin typeface="Proxima Nova"/>
              </a:rPr>
              <a:t>， </a:t>
            </a:r>
            <a:r>
              <a:rPr lang="en-US" altLang="zh-CN" b="0" i="0" dirty="0">
                <a:solidFill>
                  <a:srgbClr val="0000FF"/>
                </a:solidFill>
                <a:effectLst/>
                <a:latin typeface="Proxima Nova"/>
              </a:rPr>
              <a:t>Phys. Rev. D </a:t>
            </a:r>
            <a:r>
              <a:rPr lang="en-US" altLang="zh-CN" b="1" i="0" dirty="0">
                <a:solidFill>
                  <a:srgbClr val="0000FF"/>
                </a:solidFill>
                <a:effectLst/>
                <a:latin typeface="Proxima Nova"/>
              </a:rPr>
              <a:t>105</a:t>
            </a:r>
            <a:r>
              <a:rPr lang="en-US" altLang="zh-CN" b="0" i="0" dirty="0">
                <a:solidFill>
                  <a:srgbClr val="0000FF"/>
                </a:solidFill>
                <a:effectLst/>
                <a:latin typeface="Proxima Nova"/>
              </a:rPr>
              <a:t>, 055020</a:t>
            </a:r>
            <a:r>
              <a:rPr lang="zh-CN" altLang="en-US" b="0" i="0" dirty="0">
                <a:solidFill>
                  <a:srgbClr val="0000FF"/>
                </a:solidFill>
                <a:effectLst/>
                <a:latin typeface="Proxima Nova"/>
              </a:rPr>
              <a:t>（</a:t>
            </a:r>
            <a:r>
              <a:rPr lang="en-US" altLang="zh-CN" b="0" i="0" dirty="0">
                <a:solidFill>
                  <a:srgbClr val="0000FF"/>
                </a:solidFill>
                <a:effectLst/>
                <a:latin typeface="Proxima Nova"/>
              </a:rPr>
              <a:t>2022</a:t>
            </a:r>
            <a:r>
              <a:rPr lang="zh-CN" altLang="en-US" b="0" i="0" dirty="0">
                <a:solidFill>
                  <a:srgbClr val="0000FF"/>
                </a:solidFill>
                <a:effectLst/>
                <a:latin typeface="Proxima Nova"/>
              </a:rPr>
              <a:t>）</a:t>
            </a:r>
            <a:endParaRPr lang="en-US" altLang="zh-CN" b="0" i="0" dirty="0">
              <a:solidFill>
                <a:srgbClr val="0000FF"/>
              </a:solidFill>
              <a:effectLst/>
              <a:latin typeface="Proxima Nova"/>
            </a:endParaRPr>
          </a:p>
        </p:txBody>
      </p:sp>
    </p:spTree>
    <p:extLst>
      <p:ext uri="{BB962C8B-B14F-4D97-AF65-F5344CB8AC3E}">
        <p14:creationId xmlns:p14="http://schemas.microsoft.com/office/powerpoint/2010/main" val="39998197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 name="文本框 3">
            <a:extLst>
              <a:ext uri="{FF2B5EF4-FFF2-40B4-BE49-F238E27FC236}">
                <a16:creationId xmlns:a16="http://schemas.microsoft.com/office/drawing/2014/main" id="{C221BF00-2BE2-4F6D-B053-BB951C3A2495}"/>
              </a:ext>
            </a:extLst>
          </p:cNvPr>
          <p:cNvSpPr txBox="1"/>
          <p:nvPr/>
        </p:nvSpPr>
        <p:spPr>
          <a:xfrm>
            <a:off x="-178267" y="186586"/>
            <a:ext cx="9087375"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355600" algn="just">
              <a:lnSpc>
                <a:spcPts val="3000"/>
              </a:lnSpc>
            </a:pPr>
            <a:r>
              <a:rPr lang="zh-CN" altLang="en-US" sz="3600" kern="100" dirty="0">
                <a:solidFill>
                  <a:srgbClr val="C00000"/>
                </a:solidFill>
                <a:effectLst/>
                <a:latin typeface="黑体" panose="02010609060101010101" pitchFamily="49" charset="-122"/>
                <a:ea typeface="黑体" panose="02010609060101010101" pitchFamily="49" charset="-122"/>
                <a:cs typeface="仿宋" panose="02010609060101010101" pitchFamily="49" charset="-122"/>
              </a:rPr>
              <a:t>数据处理</a:t>
            </a:r>
            <a:r>
              <a:rPr lang="zh-CN" altLang="en-US" sz="3600" kern="100" dirty="0">
                <a:solidFill>
                  <a:srgbClr val="C00000"/>
                </a:solidFill>
                <a:latin typeface="黑体" panose="02010609060101010101" pitchFamily="49" charset="-122"/>
                <a:ea typeface="黑体" panose="02010609060101010101" pitchFamily="49" charset="-122"/>
                <a:cs typeface="仿宋" panose="02010609060101010101" pitchFamily="49" charset="-122"/>
              </a:rPr>
              <a:t>方法：</a:t>
            </a:r>
            <a:endParaRPr lang="zh-CN" altLang="en-US" sz="3600" dirty="0">
              <a:solidFill>
                <a:srgbClr val="C00000"/>
              </a:solidFill>
              <a:latin typeface="黑体" panose="02010609060101010101" pitchFamily="49" charset="-122"/>
              <a:ea typeface="黑体" panose="02010609060101010101" pitchFamily="49" charset="-122"/>
            </a:endParaRPr>
          </a:p>
          <a:p>
            <a:pPr indent="355600" algn="just">
              <a:lnSpc>
                <a:spcPts val="3000"/>
              </a:lnSpc>
            </a:pPr>
            <a:endParaRPr lang="en-US" altLang="zh-CN" sz="3600" kern="100" dirty="0">
              <a:solidFill>
                <a:srgbClr val="FF0000"/>
              </a:solidFill>
              <a:effectLst/>
              <a:latin typeface="黑体" panose="02010609060101010101" pitchFamily="49" charset="-122"/>
              <a:ea typeface="黑体" panose="02010609060101010101" pitchFamily="49" charset="-122"/>
              <a:cs typeface="仿宋" panose="02010609060101010101" pitchFamily="49" charset="-122"/>
            </a:endParaRPr>
          </a:p>
        </p:txBody>
      </p:sp>
      <p:pic>
        <p:nvPicPr>
          <p:cNvPr id="5" name="图片 4">
            <a:extLst>
              <a:ext uri="{FF2B5EF4-FFF2-40B4-BE49-F238E27FC236}">
                <a16:creationId xmlns:a16="http://schemas.microsoft.com/office/drawing/2014/main" id="{C6315603-6FC9-4F2B-90CA-7D383CBA185B}"/>
              </a:ext>
            </a:extLst>
          </p:cNvPr>
          <p:cNvPicPr>
            <a:picLocks noChangeAspect="1"/>
          </p:cNvPicPr>
          <p:nvPr/>
        </p:nvPicPr>
        <p:blipFill>
          <a:blip r:embed="rId3"/>
          <a:stretch>
            <a:fillRect/>
          </a:stretch>
        </p:blipFill>
        <p:spPr>
          <a:xfrm>
            <a:off x="0" y="878661"/>
            <a:ext cx="4186107" cy="1425058"/>
          </a:xfrm>
          <a:prstGeom prst="rect">
            <a:avLst/>
          </a:prstGeom>
        </p:spPr>
      </p:pic>
      <p:pic>
        <p:nvPicPr>
          <p:cNvPr id="6" name="图片 5">
            <a:extLst>
              <a:ext uri="{FF2B5EF4-FFF2-40B4-BE49-F238E27FC236}">
                <a16:creationId xmlns:a16="http://schemas.microsoft.com/office/drawing/2014/main" id="{8EAF583A-219E-4BAD-8003-F0BD93EBF7BF}"/>
              </a:ext>
            </a:extLst>
          </p:cNvPr>
          <p:cNvPicPr>
            <a:picLocks noChangeAspect="1"/>
          </p:cNvPicPr>
          <p:nvPr/>
        </p:nvPicPr>
        <p:blipFill>
          <a:blip r:embed="rId4"/>
          <a:stretch>
            <a:fillRect/>
          </a:stretch>
        </p:blipFill>
        <p:spPr>
          <a:xfrm>
            <a:off x="723412" y="2683977"/>
            <a:ext cx="2662619" cy="482447"/>
          </a:xfrm>
          <a:prstGeom prst="rect">
            <a:avLst/>
          </a:prstGeom>
        </p:spPr>
      </p:pic>
      <p:pic>
        <p:nvPicPr>
          <p:cNvPr id="7" name="图片 6">
            <a:extLst>
              <a:ext uri="{FF2B5EF4-FFF2-40B4-BE49-F238E27FC236}">
                <a16:creationId xmlns:a16="http://schemas.microsoft.com/office/drawing/2014/main" id="{71FC9296-E4D2-459D-A68C-62C38A76E814}"/>
              </a:ext>
            </a:extLst>
          </p:cNvPr>
          <p:cNvPicPr>
            <a:picLocks noChangeAspect="1"/>
          </p:cNvPicPr>
          <p:nvPr/>
        </p:nvPicPr>
        <p:blipFill>
          <a:blip r:embed="rId5"/>
          <a:stretch>
            <a:fillRect/>
          </a:stretch>
        </p:blipFill>
        <p:spPr>
          <a:xfrm>
            <a:off x="761484" y="3135822"/>
            <a:ext cx="2990419" cy="586356"/>
          </a:xfrm>
          <a:prstGeom prst="rect">
            <a:avLst/>
          </a:prstGeom>
        </p:spPr>
      </p:pic>
      <p:pic>
        <p:nvPicPr>
          <p:cNvPr id="8" name="图片 7">
            <a:extLst>
              <a:ext uri="{FF2B5EF4-FFF2-40B4-BE49-F238E27FC236}">
                <a16:creationId xmlns:a16="http://schemas.microsoft.com/office/drawing/2014/main" id="{498B1615-3163-4273-8202-26F3E81BBB74}"/>
              </a:ext>
            </a:extLst>
          </p:cNvPr>
          <p:cNvPicPr>
            <a:picLocks noChangeAspect="1"/>
          </p:cNvPicPr>
          <p:nvPr/>
        </p:nvPicPr>
        <p:blipFill>
          <a:blip r:embed="rId6"/>
          <a:stretch>
            <a:fillRect/>
          </a:stretch>
        </p:blipFill>
        <p:spPr>
          <a:xfrm>
            <a:off x="1214096" y="2349642"/>
            <a:ext cx="1343026" cy="277364"/>
          </a:xfrm>
          <a:prstGeom prst="rect">
            <a:avLst/>
          </a:prstGeom>
        </p:spPr>
      </p:pic>
      <p:pic>
        <p:nvPicPr>
          <p:cNvPr id="10" name="图片 9">
            <a:extLst>
              <a:ext uri="{FF2B5EF4-FFF2-40B4-BE49-F238E27FC236}">
                <a16:creationId xmlns:a16="http://schemas.microsoft.com/office/drawing/2014/main" id="{664F6F53-84F1-4FE8-8EB6-BF88CB1A4CBB}"/>
              </a:ext>
            </a:extLst>
          </p:cNvPr>
          <p:cNvPicPr>
            <a:picLocks noChangeAspect="1"/>
          </p:cNvPicPr>
          <p:nvPr/>
        </p:nvPicPr>
        <p:blipFill>
          <a:blip r:embed="rId7"/>
          <a:stretch>
            <a:fillRect/>
          </a:stretch>
        </p:blipFill>
        <p:spPr>
          <a:xfrm>
            <a:off x="4851510" y="923233"/>
            <a:ext cx="3784453" cy="614569"/>
          </a:xfrm>
          <a:prstGeom prst="rect">
            <a:avLst/>
          </a:prstGeom>
        </p:spPr>
      </p:pic>
      <p:pic>
        <p:nvPicPr>
          <p:cNvPr id="11" name="图片 10">
            <a:extLst>
              <a:ext uri="{FF2B5EF4-FFF2-40B4-BE49-F238E27FC236}">
                <a16:creationId xmlns:a16="http://schemas.microsoft.com/office/drawing/2014/main" id="{487AF9C3-A010-41DD-A4B3-E01E491AAC58}"/>
              </a:ext>
            </a:extLst>
          </p:cNvPr>
          <p:cNvPicPr>
            <a:picLocks noChangeAspect="1"/>
          </p:cNvPicPr>
          <p:nvPr/>
        </p:nvPicPr>
        <p:blipFill>
          <a:blip r:embed="rId8"/>
          <a:stretch>
            <a:fillRect/>
          </a:stretch>
        </p:blipFill>
        <p:spPr>
          <a:xfrm>
            <a:off x="5018954" y="1530185"/>
            <a:ext cx="2788836" cy="382226"/>
          </a:xfrm>
          <a:prstGeom prst="rect">
            <a:avLst/>
          </a:prstGeom>
        </p:spPr>
      </p:pic>
      <p:grpSp>
        <p:nvGrpSpPr>
          <p:cNvPr id="12" name="组合 11">
            <a:extLst>
              <a:ext uri="{FF2B5EF4-FFF2-40B4-BE49-F238E27FC236}">
                <a16:creationId xmlns:a16="http://schemas.microsoft.com/office/drawing/2014/main" id="{0FADF43A-A5D1-4A5E-A100-9EBA6C577ECE}"/>
              </a:ext>
            </a:extLst>
          </p:cNvPr>
          <p:cNvGrpSpPr/>
          <p:nvPr/>
        </p:nvGrpSpPr>
        <p:grpSpPr>
          <a:xfrm>
            <a:off x="5020306" y="1912411"/>
            <a:ext cx="2919370" cy="338362"/>
            <a:chOff x="3900487" y="3214687"/>
            <a:chExt cx="3481168" cy="428625"/>
          </a:xfrm>
        </p:grpSpPr>
        <p:pic>
          <p:nvPicPr>
            <p:cNvPr id="13" name="图片 12">
              <a:extLst>
                <a:ext uri="{FF2B5EF4-FFF2-40B4-BE49-F238E27FC236}">
                  <a16:creationId xmlns:a16="http://schemas.microsoft.com/office/drawing/2014/main" id="{AB62C6F9-5B86-48D8-B2AD-0216238F5127}"/>
                </a:ext>
              </a:extLst>
            </p:cNvPr>
            <p:cNvPicPr>
              <a:picLocks noChangeAspect="1"/>
            </p:cNvPicPr>
            <p:nvPr/>
          </p:nvPicPr>
          <p:blipFill>
            <a:blip r:embed="rId9"/>
            <a:stretch>
              <a:fillRect/>
            </a:stretch>
          </p:blipFill>
          <p:spPr>
            <a:xfrm>
              <a:off x="3900487" y="3214687"/>
              <a:ext cx="1343025" cy="428625"/>
            </a:xfrm>
            <a:prstGeom prst="rect">
              <a:avLst/>
            </a:prstGeom>
          </p:spPr>
        </p:pic>
        <p:pic>
          <p:nvPicPr>
            <p:cNvPr id="14" name="图片 13">
              <a:extLst>
                <a:ext uri="{FF2B5EF4-FFF2-40B4-BE49-F238E27FC236}">
                  <a16:creationId xmlns:a16="http://schemas.microsoft.com/office/drawing/2014/main" id="{86CAC8D1-7EA4-4A5E-8381-C5AFD3C2485B}"/>
                </a:ext>
              </a:extLst>
            </p:cNvPr>
            <p:cNvPicPr>
              <a:picLocks noChangeAspect="1"/>
            </p:cNvPicPr>
            <p:nvPr/>
          </p:nvPicPr>
          <p:blipFill rotWithShape="1">
            <a:blip r:embed="rId10"/>
            <a:srcRect b="25217"/>
            <a:stretch/>
          </p:blipFill>
          <p:spPr>
            <a:xfrm>
              <a:off x="5209955" y="3300783"/>
              <a:ext cx="2171700" cy="256431"/>
            </a:xfrm>
            <a:prstGeom prst="rect">
              <a:avLst/>
            </a:prstGeom>
          </p:spPr>
        </p:pic>
      </p:grpSp>
      <p:pic>
        <p:nvPicPr>
          <p:cNvPr id="15" name="图片 14">
            <a:extLst>
              <a:ext uri="{FF2B5EF4-FFF2-40B4-BE49-F238E27FC236}">
                <a16:creationId xmlns:a16="http://schemas.microsoft.com/office/drawing/2014/main" id="{098D4DDD-D28C-4CED-9D96-B38677635E6A}"/>
              </a:ext>
            </a:extLst>
          </p:cNvPr>
          <p:cNvPicPr>
            <a:picLocks noChangeAspect="1"/>
          </p:cNvPicPr>
          <p:nvPr/>
        </p:nvPicPr>
        <p:blipFill rotWithShape="1">
          <a:blip r:embed="rId11"/>
          <a:srcRect t="12037" b="9837"/>
          <a:stretch/>
        </p:blipFill>
        <p:spPr>
          <a:xfrm>
            <a:off x="4851510" y="2300069"/>
            <a:ext cx="3280806" cy="579126"/>
          </a:xfrm>
          <a:prstGeom prst="rect">
            <a:avLst/>
          </a:prstGeom>
        </p:spPr>
      </p:pic>
      <p:pic>
        <p:nvPicPr>
          <p:cNvPr id="16" name="图片 15">
            <a:extLst>
              <a:ext uri="{FF2B5EF4-FFF2-40B4-BE49-F238E27FC236}">
                <a16:creationId xmlns:a16="http://schemas.microsoft.com/office/drawing/2014/main" id="{51178F58-117C-4276-AFE3-BB2954E4E96F}"/>
              </a:ext>
            </a:extLst>
          </p:cNvPr>
          <p:cNvPicPr>
            <a:picLocks noChangeAspect="1"/>
          </p:cNvPicPr>
          <p:nvPr/>
        </p:nvPicPr>
        <p:blipFill>
          <a:blip r:embed="rId12"/>
          <a:stretch>
            <a:fillRect/>
          </a:stretch>
        </p:blipFill>
        <p:spPr>
          <a:xfrm>
            <a:off x="6802425" y="4322729"/>
            <a:ext cx="2010729" cy="1389388"/>
          </a:xfrm>
          <a:prstGeom prst="rect">
            <a:avLst/>
          </a:prstGeom>
        </p:spPr>
      </p:pic>
      <p:pic>
        <p:nvPicPr>
          <p:cNvPr id="17" name="图片 16">
            <a:extLst>
              <a:ext uri="{FF2B5EF4-FFF2-40B4-BE49-F238E27FC236}">
                <a16:creationId xmlns:a16="http://schemas.microsoft.com/office/drawing/2014/main" id="{740B672C-0582-4DEE-A76B-982A1A7E2B5B}"/>
              </a:ext>
            </a:extLst>
          </p:cNvPr>
          <p:cNvPicPr>
            <a:picLocks noChangeAspect="1"/>
          </p:cNvPicPr>
          <p:nvPr/>
        </p:nvPicPr>
        <p:blipFill rotWithShape="1">
          <a:blip r:embed="rId13"/>
          <a:srcRect l="8178"/>
          <a:stretch/>
        </p:blipFill>
        <p:spPr>
          <a:xfrm>
            <a:off x="4949257" y="2950038"/>
            <a:ext cx="2990419" cy="963271"/>
          </a:xfrm>
          <a:prstGeom prst="rect">
            <a:avLst/>
          </a:prstGeom>
        </p:spPr>
      </p:pic>
      <p:pic>
        <p:nvPicPr>
          <p:cNvPr id="18" name="图片 17">
            <a:extLst>
              <a:ext uri="{FF2B5EF4-FFF2-40B4-BE49-F238E27FC236}">
                <a16:creationId xmlns:a16="http://schemas.microsoft.com/office/drawing/2014/main" id="{E0F70350-D821-47B7-A4C3-6F263570FCC3}"/>
              </a:ext>
            </a:extLst>
          </p:cNvPr>
          <p:cNvPicPr>
            <a:picLocks noChangeAspect="1"/>
          </p:cNvPicPr>
          <p:nvPr/>
        </p:nvPicPr>
        <p:blipFill>
          <a:blip r:embed="rId14"/>
          <a:stretch>
            <a:fillRect/>
          </a:stretch>
        </p:blipFill>
        <p:spPr>
          <a:xfrm>
            <a:off x="0" y="3722178"/>
            <a:ext cx="3314299" cy="2795192"/>
          </a:xfrm>
          <a:prstGeom prst="rect">
            <a:avLst/>
          </a:prstGeom>
        </p:spPr>
      </p:pic>
      <p:pic>
        <p:nvPicPr>
          <p:cNvPr id="19" name="图片 18">
            <a:extLst>
              <a:ext uri="{FF2B5EF4-FFF2-40B4-BE49-F238E27FC236}">
                <a16:creationId xmlns:a16="http://schemas.microsoft.com/office/drawing/2014/main" id="{699B3F44-885A-446B-A263-0F5009BFAF5C}"/>
              </a:ext>
            </a:extLst>
          </p:cNvPr>
          <p:cNvPicPr>
            <a:picLocks noChangeAspect="1"/>
          </p:cNvPicPr>
          <p:nvPr/>
        </p:nvPicPr>
        <p:blipFill rotWithShape="1">
          <a:blip r:embed="rId15"/>
          <a:srcRect t="2634" b="12073"/>
          <a:stretch/>
        </p:blipFill>
        <p:spPr>
          <a:xfrm>
            <a:off x="3204876" y="3722178"/>
            <a:ext cx="3538860" cy="2762164"/>
          </a:xfrm>
          <a:prstGeom prst="rect">
            <a:avLst/>
          </a:prstGeom>
        </p:spPr>
      </p:pic>
      <p:sp>
        <p:nvSpPr>
          <p:cNvPr id="20" name="文本框 19">
            <a:extLst>
              <a:ext uri="{FF2B5EF4-FFF2-40B4-BE49-F238E27FC236}">
                <a16:creationId xmlns:a16="http://schemas.microsoft.com/office/drawing/2014/main" id="{1B21A671-1B76-4FD4-890E-117EE495D22A}"/>
              </a:ext>
            </a:extLst>
          </p:cNvPr>
          <p:cNvSpPr txBox="1"/>
          <p:nvPr/>
        </p:nvSpPr>
        <p:spPr>
          <a:xfrm>
            <a:off x="2914727" y="6441459"/>
            <a:ext cx="239424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FF0000"/>
                </a:solidFill>
                <a:effectLst/>
                <a:uFillTx/>
                <a:latin typeface="Arial"/>
                <a:ea typeface="Arial"/>
                <a:cs typeface="Arial"/>
                <a:sym typeface="Arial"/>
              </a:rPr>
              <a:t>30</a:t>
            </a:r>
            <a:r>
              <a:rPr kumimoji="0" lang="zh-CN" altLang="en-US" sz="1800" b="0" i="0" u="none" strike="noStrike" cap="none" spc="0" normalizeH="0" baseline="0" dirty="0">
                <a:ln>
                  <a:noFill/>
                </a:ln>
                <a:solidFill>
                  <a:srgbClr val="FF0000"/>
                </a:solidFill>
                <a:effectLst/>
                <a:uFillTx/>
                <a:latin typeface="Arial"/>
                <a:ea typeface="Arial"/>
                <a:cs typeface="Arial"/>
                <a:sym typeface="Arial"/>
              </a:rPr>
              <a:t>天</a:t>
            </a:r>
            <a:r>
              <a:rPr kumimoji="0" lang="en-US" altLang="zh-CN" sz="1800" b="0" i="0" u="none" strike="noStrike" cap="none" spc="0" normalizeH="0" baseline="0" dirty="0">
                <a:ln>
                  <a:noFill/>
                </a:ln>
                <a:solidFill>
                  <a:srgbClr val="FF0000"/>
                </a:solidFill>
                <a:effectLst/>
                <a:uFillTx/>
                <a:latin typeface="Arial"/>
                <a:ea typeface="Arial"/>
                <a:cs typeface="Arial"/>
                <a:sym typeface="Arial"/>
              </a:rPr>
              <a:t>~10aT</a:t>
            </a:r>
            <a:r>
              <a:rPr kumimoji="0" lang="zh-CN" altLang="en-US" sz="1800" b="0" i="0" u="none" strike="noStrike" cap="none" spc="0" normalizeH="0" baseline="0" dirty="0">
                <a:ln>
                  <a:noFill/>
                </a:ln>
                <a:solidFill>
                  <a:srgbClr val="FF0000"/>
                </a:solidFill>
                <a:effectLst/>
                <a:uFillTx/>
                <a:latin typeface="Arial"/>
                <a:ea typeface="Arial"/>
                <a:cs typeface="Arial"/>
                <a:sym typeface="Arial"/>
              </a:rPr>
              <a:t>的测量精度</a:t>
            </a:r>
          </a:p>
        </p:txBody>
      </p:sp>
      <p:sp>
        <p:nvSpPr>
          <p:cNvPr id="2" name="文本框 1">
            <a:extLst>
              <a:ext uri="{FF2B5EF4-FFF2-40B4-BE49-F238E27FC236}">
                <a16:creationId xmlns:a16="http://schemas.microsoft.com/office/drawing/2014/main" id="{494D9FD4-3EF7-8980-FBAE-95CE2C6CF206}"/>
              </a:ext>
            </a:extLst>
          </p:cNvPr>
          <p:cNvSpPr txBox="1"/>
          <p:nvPr/>
        </p:nvSpPr>
        <p:spPr>
          <a:xfrm>
            <a:off x="5641158" y="6441457"/>
            <a:ext cx="487400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altLang="zh-CN" b="0" i="0" dirty="0">
                <a:solidFill>
                  <a:srgbClr val="0000FF"/>
                </a:solidFill>
                <a:effectLst/>
                <a:latin typeface="Proxima Nova"/>
              </a:rPr>
              <a:t>Phys. Rev. D </a:t>
            </a:r>
            <a:r>
              <a:rPr lang="en-US" altLang="zh-CN" b="1" i="0" dirty="0">
                <a:solidFill>
                  <a:srgbClr val="0000FF"/>
                </a:solidFill>
                <a:effectLst/>
                <a:latin typeface="Proxima Nova"/>
              </a:rPr>
              <a:t>105</a:t>
            </a:r>
            <a:r>
              <a:rPr lang="en-US" altLang="zh-CN" b="0" i="0" dirty="0">
                <a:solidFill>
                  <a:srgbClr val="0000FF"/>
                </a:solidFill>
                <a:effectLst/>
                <a:latin typeface="Proxima Nova"/>
              </a:rPr>
              <a:t>, 055020</a:t>
            </a:r>
            <a:r>
              <a:rPr lang="zh-CN" altLang="en-US" b="0" i="0" dirty="0">
                <a:solidFill>
                  <a:srgbClr val="0000FF"/>
                </a:solidFill>
                <a:effectLst/>
                <a:latin typeface="Proxima Nova"/>
              </a:rPr>
              <a:t>（</a:t>
            </a:r>
            <a:r>
              <a:rPr lang="en-US" altLang="zh-CN" b="0" i="0" dirty="0">
                <a:solidFill>
                  <a:srgbClr val="0000FF"/>
                </a:solidFill>
                <a:effectLst/>
                <a:latin typeface="Proxima Nova"/>
              </a:rPr>
              <a:t>2022</a:t>
            </a:r>
            <a:r>
              <a:rPr lang="zh-CN" altLang="en-US" b="0" i="0" dirty="0">
                <a:solidFill>
                  <a:srgbClr val="0000FF"/>
                </a:solidFill>
                <a:effectLst/>
                <a:latin typeface="Proxima Nova"/>
              </a:rPr>
              <a:t>）</a:t>
            </a:r>
            <a:endParaRPr lang="en-US" altLang="zh-CN" b="0" i="0" dirty="0">
              <a:solidFill>
                <a:srgbClr val="0000FF"/>
              </a:solidFill>
              <a:effectLst/>
              <a:latin typeface="Proxima Nova"/>
            </a:endParaRPr>
          </a:p>
        </p:txBody>
      </p:sp>
    </p:spTree>
    <p:extLst>
      <p:ext uri="{BB962C8B-B14F-4D97-AF65-F5344CB8AC3E}">
        <p14:creationId xmlns:p14="http://schemas.microsoft.com/office/powerpoint/2010/main" val="294594867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a:extLst>
              <a:ext uri="{FF2B5EF4-FFF2-40B4-BE49-F238E27FC236}">
                <a16:creationId xmlns:a16="http://schemas.microsoft.com/office/drawing/2014/main" id="{9F099481-A6D3-4FD1-981F-67C70730EFD2}"/>
              </a:ext>
            </a:extLst>
          </p:cNvPr>
          <p:cNvPicPr>
            <a:picLocks noChangeAspect="1"/>
          </p:cNvPicPr>
          <p:nvPr/>
        </p:nvPicPr>
        <p:blipFill rotWithShape="1">
          <a:blip r:embed="rId3"/>
          <a:srcRect t="9260"/>
          <a:stretch/>
        </p:blipFill>
        <p:spPr>
          <a:xfrm>
            <a:off x="111243" y="893273"/>
            <a:ext cx="7701094" cy="2940089"/>
          </a:xfrm>
          <a:prstGeom prst="rect">
            <a:avLst/>
          </a:prstGeom>
        </p:spPr>
      </p:pic>
      <p:grpSp>
        <p:nvGrpSpPr>
          <p:cNvPr id="2" name="组合 1">
            <a:extLst>
              <a:ext uri="{FF2B5EF4-FFF2-40B4-BE49-F238E27FC236}">
                <a16:creationId xmlns:a16="http://schemas.microsoft.com/office/drawing/2014/main" id="{E55B8D41-8234-59DC-F21C-7450E44C0FE0}"/>
              </a:ext>
            </a:extLst>
          </p:cNvPr>
          <p:cNvGrpSpPr/>
          <p:nvPr/>
        </p:nvGrpSpPr>
        <p:grpSpPr>
          <a:xfrm>
            <a:off x="40234" y="3806289"/>
            <a:ext cx="4202885" cy="2546057"/>
            <a:chOff x="831793" y="686919"/>
            <a:chExt cx="6459524" cy="4844642"/>
          </a:xfrm>
        </p:grpSpPr>
        <p:pic>
          <p:nvPicPr>
            <p:cNvPr id="4" name="图片 3">
              <a:extLst>
                <a:ext uri="{FF2B5EF4-FFF2-40B4-BE49-F238E27FC236}">
                  <a16:creationId xmlns:a16="http://schemas.microsoft.com/office/drawing/2014/main" id="{66284628-0F35-4540-D689-10FCD5EE5DEE}"/>
                </a:ext>
              </a:extLst>
            </p:cNvPr>
            <p:cNvPicPr>
              <a:picLocks noChangeAspect="1"/>
            </p:cNvPicPr>
            <p:nvPr/>
          </p:nvPicPr>
          <p:blipFill>
            <a:blip r:embed="rId4"/>
            <a:stretch>
              <a:fillRect/>
            </a:stretch>
          </p:blipFill>
          <p:spPr>
            <a:xfrm>
              <a:off x="831793" y="686919"/>
              <a:ext cx="6459523" cy="4844642"/>
            </a:xfrm>
            <a:prstGeom prst="rect">
              <a:avLst/>
            </a:prstGeom>
          </p:spPr>
        </p:pic>
        <p:sp>
          <p:nvSpPr>
            <p:cNvPr id="5" name="文本框 4">
              <a:extLst>
                <a:ext uri="{FF2B5EF4-FFF2-40B4-BE49-F238E27FC236}">
                  <a16:creationId xmlns:a16="http://schemas.microsoft.com/office/drawing/2014/main" id="{C0B9AC7F-4107-35AA-D2F5-D3BE1AE11A7C}"/>
                </a:ext>
              </a:extLst>
            </p:cNvPr>
            <p:cNvSpPr txBox="1"/>
            <p:nvPr/>
          </p:nvSpPr>
          <p:spPr>
            <a:xfrm>
              <a:off x="3758910" y="2340100"/>
              <a:ext cx="60529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FF0000"/>
                  </a:solidFill>
                  <a:effectLst/>
                  <a:uFillTx/>
                  <a:latin typeface="Arial"/>
                  <a:ea typeface="Arial"/>
                  <a:cs typeface="Arial"/>
                  <a:sym typeface="Arial"/>
                </a:rPr>
                <a:t>BGO</a:t>
              </a:r>
              <a:endParaRPr kumimoji="0" lang="zh-CN" altLang="en-US" sz="1800" b="0" i="0" u="none" strike="noStrike" cap="none" spc="0" normalizeH="0" baseline="0" dirty="0">
                <a:ln>
                  <a:noFill/>
                </a:ln>
                <a:solidFill>
                  <a:srgbClr val="FF0000"/>
                </a:solidFill>
                <a:effectLst/>
                <a:uFillTx/>
                <a:latin typeface="Arial"/>
                <a:ea typeface="Arial"/>
                <a:cs typeface="Arial"/>
                <a:sym typeface="Arial"/>
              </a:endParaRPr>
            </a:p>
          </p:txBody>
        </p:sp>
        <p:cxnSp>
          <p:nvCxnSpPr>
            <p:cNvPr id="6" name="直接箭头连接符 5">
              <a:extLst>
                <a:ext uri="{FF2B5EF4-FFF2-40B4-BE49-F238E27FC236}">
                  <a16:creationId xmlns:a16="http://schemas.microsoft.com/office/drawing/2014/main" id="{5237A55D-6B5D-E2D1-A6F8-7DA8BFCB7972}"/>
                </a:ext>
              </a:extLst>
            </p:cNvPr>
            <p:cNvCxnSpPr/>
            <p:nvPr/>
          </p:nvCxnSpPr>
          <p:spPr>
            <a:xfrm>
              <a:off x="4061556" y="2684584"/>
              <a:ext cx="183272" cy="394176"/>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7" name="文本框 6">
              <a:extLst>
                <a:ext uri="{FF2B5EF4-FFF2-40B4-BE49-F238E27FC236}">
                  <a16:creationId xmlns:a16="http://schemas.microsoft.com/office/drawing/2014/main" id="{C8B93F89-A41D-E960-DF25-89119BE4C1EA}"/>
                </a:ext>
              </a:extLst>
            </p:cNvPr>
            <p:cNvSpPr txBox="1"/>
            <p:nvPr/>
          </p:nvSpPr>
          <p:spPr>
            <a:xfrm>
              <a:off x="6275656" y="2684370"/>
              <a:ext cx="10156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FF0000"/>
                  </a:solidFill>
                  <a:effectLst/>
                  <a:uFillTx/>
                  <a:latin typeface="Arial"/>
                  <a:ea typeface="Arial"/>
                  <a:cs typeface="Arial"/>
                  <a:sym typeface="Arial"/>
                </a:rPr>
                <a:t>伺服电机</a:t>
              </a:r>
            </a:p>
          </p:txBody>
        </p:sp>
        <p:cxnSp>
          <p:nvCxnSpPr>
            <p:cNvPr id="8" name="直接箭头连接符 7">
              <a:extLst>
                <a:ext uri="{FF2B5EF4-FFF2-40B4-BE49-F238E27FC236}">
                  <a16:creationId xmlns:a16="http://schemas.microsoft.com/office/drawing/2014/main" id="{CC195B4D-AD0E-59DC-1A79-D403D8957A3B}"/>
                </a:ext>
              </a:extLst>
            </p:cNvPr>
            <p:cNvCxnSpPr/>
            <p:nvPr/>
          </p:nvCxnSpPr>
          <p:spPr>
            <a:xfrm flipH="1">
              <a:off x="6275656" y="3053700"/>
              <a:ext cx="259368" cy="192839"/>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9" name="文本框 8">
              <a:extLst>
                <a:ext uri="{FF2B5EF4-FFF2-40B4-BE49-F238E27FC236}">
                  <a16:creationId xmlns:a16="http://schemas.microsoft.com/office/drawing/2014/main" id="{B210C87E-3CB4-CF3D-4C30-0E4EBAA3D759}"/>
                </a:ext>
              </a:extLst>
            </p:cNvPr>
            <p:cNvSpPr txBox="1"/>
            <p:nvPr/>
          </p:nvSpPr>
          <p:spPr>
            <a:xfrm>
              <a:off x="5240009" y="2415922"/>
              <a:ext cx="7848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FF0000"/>
                  </a:solidFill>
                  <a:effectLst/>
                  <a:uFillTx/>
                  <a:latin typeface="Arial"/>
                  <a:ea typeface="Arial"/>
                  <a:cs typeface="Arial"/>
                  <a:sym typeface="Arial"/>
                </a:rPr>
                <a:t>编码器</a:t>
              </a:r>
            </a:p>
          </p:txBody>
        </p:sp>
        <p:cxnSp>
          <p:nvCxnSpPr>
            <p:cNvPr id="10" name="直接箭头连接符 9">
              <a:extLst>
                <a:ext uri="{FF2B5EF4-FFF2-40B4-BE49-F238E27FC236}">
                  <a16:creationId xmlns:a16="http://schemas.microsoft.com/office/drawing/2014/main" id="{8B35227B-4845-553E-BE2C-ED0C21F4B827}"/>
                </a:ext>
              </a:extLst>
            </p:cNvPr>
            <p:cNvCxnSpPr>
              <a:stCxn id="9" idx="2"/>
            </p:cNvCxnSpPr>
            <p:nvPr/>
          </p:nvCxnSpPr>
          <p:spPr>
            <a:xfrm flipH="1">
              <a:off x="5536734" y="2785252"/>
              <a:ext cx="95689" cy="364867"/>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grpSp>
      <p:pic>
        <p:nvPicPr>
          <p:cNvPr id="11" name="图片 10">
            <a:extLst>
              <a:ext uri="{FF2B5EF4-FFF2-40B4-BE49-F238E27FC236}">
                <a16:creationId xmlns:a16="http://schemas.microsoft.com/office/drawing/2014/main" id="{8FD08B90-539F-8ADC-BB03-217502FD2957}"/>
              </a:ext>
            </a:extLst>
          </p:cNvPr>
          <p:cNvPicPr>
            <a:picLocks noChangeAspect="1"/>
          </p:cNvPicPr>
          <p:nvPr/>
        </p:nvPicPr>
        <p:blipFill>
          <a:blip r:embed="rId5"/>
          <a:stretch>
            <a:fillRect/>
          </a:stretch>
        </p:blipFill>
        <p:spPr>
          <a:xfrm>
            <a:off x="4581355" y="3833332"/>
            <a:ext cx="3358644" cy="2518984"/>
          </a:xfrm>
          <a:prstGeom prst="rect">
            <a:avLst/>
          </a:prstGeom>
        </p:spPr>
      </p:pic>
      <p:sp>
        <p:nvSpPr>
          <p:cNvPr id="13" name="文本框 12">
            <a:extLst>
              <a:ext uri="{FF2B5EF4-FFF2-40B4-BE49-F238E27FC236}">
                <a16:creationId xmlns:a16="http://schemas.microsoft.com/office/drawing/2014/main" id="{87A44E05-1260-A6FC-43E5-7E8B9E252029}"/>
              </a:ext>
            </a:extLst>
          </p:cNvPr>
          <p:cNvSpPr txBox="1"/>
          <p:nvPr/>
        </p:nvSpPr>
        <p:spPr>
          <a:xfrm>
            <a:off x="1462637" y="6086227"/>
            <a:ext cx="14773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FF0000"/>
                </a:solidFill>
                <a:effectLst/>
                <a:uFillTx/>
                <a:latin typeface="Arial"/>
                <a:ea typeface="Arial"/>
                <a:cs typeface="Arial"/>
                <a:sym typeface="Arial"/>
              </a:rPr>
              <a:t>气浮光学平台</a:t>
            </a:r>
          </a:p>
        </p:txBody>
      </p:sp>
      <p:sp>
        <p:nvSpPr>
          <p:cNvPr id="14" name="文本框 13">
            <a:extLst>
              <a:ext uri="{FF2B5EF4-FFF2-40B4-BE49-F238E27FC236}">
                <a16:creationId xmlns:a16="http://schemas.microsoft.com/office/drawing/2014/main" id="{B972D0BA-5807-D9AB-5523-3B88E8B27C7D}"/>
              </a:ext>
            </a:extLst>
          </p:cNvPr>
          <p:cNvSpPr txBox="1"/>
          <p:nvPr/>
        </p:nvSpPr>
        <p:spPr>
          <a:xfrm>
            <a:off x="98570" y="0"/>
            <a:ext cx="460975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3600" kern="100" dirty="0">
                <a:solidFill>
                  <a:srgbClr val="C00000"/>
                </a:solidFill>
                <a:latin typeface="黑体" panose="02010609060101010101" pitchFamily="49" charset="-122"/>
                <a:ea typeface="黑体" panose="02010609060101010101" pitchFamily="49" charset="-122"/>
              </a:rPr>
              <a:t>实验实现：</a:t>
            </a:r>
            <a:endParaRPr lang="zh-CN" altLang="en-US" sz="3600" dirty="0">
              <a:solidFill>
                <a:srgbClr val="C00000"/>
              </a:solidFill>
              <a:latin typeface="黑体" panose="02010609060101010101" pitchFamily="49" charset="-122"/>
              <a:ea typeface="黑体" panose="02010609060101010101" pitchFamily="49" charset="-122"/>
            </a:endParaRPr>
          </a:p>
        </p:txBody>
      </p:sp>
      <p:sp>
        <p:nvSpPr>
          <p:cNvPr id="16" name="文本框 15">
            <a:extLst>
              <a:ext uri="{FF2B5EF4-FFF2-40B4-BE49-F238E27FC236}">
                <a16:creationId xmlns:a16="http://schemas.microsoft.com/office/drawing/2014/main" id="{786EB4BE-AD89-3190-A487-F72AA64375F4}"/>
              </a:ext>
            </a:extLst>
          </p:cNvPr>
          <p:cNvSpPr txBox="1"/>
          <p:nvPr/>
        </p:nvSpPr>
        <p:spPr>
          <a:xfrm>
            <a:off x="40234" y="6485243"/>
            <a:ext cx="994916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b="0" i="0" dirty="0">
                <a:solidFill>
                  <a:srgbClr val="0000FF"/>
                </a:solidFill>
                <a:effectLst/>
                <a:latin typeface="Proxima Nova"/>
              </a:rPr>
              <a:t>K. Y. Wu, S. Y. Chen, G. A. Sun, S. M. Peng, M. Peng, and H. Yan</a:t>
            </a:r>
            <a:r>
              <a:rPr lang="zh-CN" altLang="en-US" sz="1600" b="0" i="0" dirty="0">
                <a:solidFill>
                  <a:srgbClr val="0000FF"/>
                </a:solidFill>
                <a:effectLst/>
                <a:latin typeface="Proxima Nova"/>
              </a:rPr>
              <a:t> </a:t>
            </a:r>
            <a:r>
              <a:rPr lang="en-US" altLang="zh-CN" sz="1600" b="0" i="0" dirty="0">
                <a:solidFill>
                  <a:srgbClr val="0000FF"/>
                </a:solidFill>
                <a:effectLst/>
                <a:latin typeface="Proxima Nova"/>
              </a:rPr>
              <a:t>Phys. Rev. Lett. </a:t>
            </a:r>
            <a:r>
              <a:rPr lang="en-US" altLang="zh-CN" sz="1600" b="1" i="0" dirty="0">
                <a:solidFill>
                  <a:srgbClr val="0000FF"/>
                </a:solidFill>
                <a:effectLst/>
                <a:latin typeface="Proxima Nova"/>
              </a:rPr>
              <a:t>129</a:t>
            </a:r>
            <a:r>
              <a:rPr lang="en-US" altLang="zh-CN" sz="1600" b="0" i="0" dirty="0">
                <a:solidFill>
                  <a:srgbClr val="0000FF"/>
                </a:solidFill>
                <a:effectLst/>
                <a:latin typeface="Proxima Nova"/>
              </a:rPr>
              <a:t> 051802 (2022)</a:t>
            </a:r>
            <a:endParaRPr lang="zh-CN" altLang="en-US" sz="1600" dirty="0">
              <a:solidFill>
                <a:srgbClr val="0000FF"/>
              </a:solidFill>
            </a:endParaRPr>
          </a:p>
        </p:txBody>
      </p:sp>
    </p:spTree>
    <p:extLst>
      <p:ext uri="{BB962C8B-B14F-4D97-AF65-F5344CB8AC3E}">
        <p14:creationId xmlns:p14="http://schemas.microsoft.com/office/powerpoint/2010/main" val="39019832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4" name="图片 3">
            <a:extLst>
              <a:ext uri="{FF2B5EF4-FFF2-40B4-BE49-F238E27FC236}">
                <a16:creationId xmlns:a16="http://schemas.microsoft.com/office/drawing/2014/main" id="{77C71C80-D098-BEFD-0B6A-A0B23AF9AA4D}"/>
              </a:ext>
            </a:extLst>
          </p:cNvPr>
          <p:cNvPicPr>
            <a:picLocks noChangeAspect="1"/>
          </p:cNvPicPr>
          <p:nvPr/>
        </p:nvPicPr>
        <p:blipFill>
          <a:blip r:embed="rId3"/>
          <a:stretch>
            <a:fillRect/>
          </a:stretch>
        </p:blipFill>
        <p:spPr>
          <a:xfrm>
            <a:off x="1847120" y="4770331"/>
            <a:ext cx="5587447" cy="1421955"/>
          </a:xfrm>
          <a:prstGeom prst="rect">
            <a:avLst/>
          </a:prstGeom>
        </p:spPr>
      </p:pic>
      <p:sp>
        <p:nvSpPr>
          <p:cNvPr id="6" name="文本框 5">
            <a:extLst>
              <a:ext uri="{FF2B5EF4-FFF2-40B4-BE49-F238E27FC236}">
                <a16:creationId xmlns:a16="http://schemas.microsoft.com/office/drawing/2014/main" id="{A0ED2E51-2159-C25B-4BF5-DDA4A9AB9DE8}"/>
              </a:ext>
            </a:extLst>
          </p:cNvPr>
          <p:cNvSpPr txBox="1"/>
          <p:nvPr/>
        </p:nvSpPr>
        <p:spPr>
          <a:xfrm>
            <a:off x="98570" y="0"/>
            <a:ext cx="460975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3600" kern="100" dirty="0">
                <a:solidFill>
                  <a:srgbClr val="C00000"/>
                </a:solidFill>
                <a:latin typeface="黑体" panose="02010609060101010101" pitchFamily="49" charset="-122"/>
                <a:ea typeface="黑体" panose="02010609060101010101" pitchFamily="49" charset="-122"/>
              </a:rPr>
              <a:t>主要结果：</a:t>
            </a:r>
            <a:endParaRPr lang="zh-CN" altLang="en-US" sz="3600" dirty="0">
              <a:solidFill>
                <a:srgbClr val="C00000"/>
              </a:solidFill>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8382E3F6-AE55-FFA3-AAC8-6F970C9C2650}"/>
              </a:ext>
            </a:extLst>
          </p:cNvPr>
          <p:cNvPicPr>
            <a:picLocks noChangeAspect="1"/>
          </p:cNvPicPr>
          <p:nvPr/>
        </p:nvPicPr>
        <p:blipFill>
          <a:blip r:embed="rId4"/>
          <a:stretch>
            <a:fillRect/>
          </a:stretch>
        </p:blipFill>
        <p:spPr>
          <a:xfrm>
            <a:off x="0" y="1244825"/>
            <a:ext cx="4017052" cy="3405183"/>
          </a:xfrm>
          <a:prstGeom prst="rect">
            <a:avLst/>
          </a:prstGeom>
        </p:spPr>
      </p:pic>
      <p:pic>
        <p:nvPicPr>
          <p:cNvPr id="11" name="图片 10">
            <a:extLst>
              <a:ext uri="{FF2B5EF4-FFF2-40B4-BE49-F238E27FC236}">
                <a16:creationId xmlns:a16="http://schemas.microsoft.com/office/drawing/2014/main" id="{10837CA6-1231-3C64-1DD0-12124AB89DCD}"/>
              </a:ext>
            </a:extLst>
          </p:cNvPr>
          <p:cNvPicPr>
            <a:picLocks noChangeAspect="1"/>
          </p:cNvPicPr>
          <p:nvPr/>
        </p:nvPicPr>
        <p:blipFill>
          <a:blip r:embed="rId5"/>
          <a:stretch>
            <a:fillRect/>
          </a:stretch>
        </p:blipFill>
        <p:spPr>
          <a:xfrm>
            <a:off x="4352925" y="1244824"/>
            <a:ext cx="4083050" cy="3425195"/>
          </a:xfrm>
          <a:prstGeom prst="rect">
            <a:avLst/>
          </a:prstGeom>
        </p:spPr>
      </p:pic>
      <p:sp>
        <p:nvSpPr>
          <p:cNvPr id="2" name="文本框 1">
            <a:extLst>
              <a:ext uri="{FF2B5EF4-FFF2-40B4-BE49-F238E27FC236}">
                <a16:creationId xmlns:a16="http://schemas.microsoft.com/office/drawing/2014/main" id="{54BC2D66-B23E-D789-C6BE-86C5738D192B}"/>
              </a:ext>
            </a:extLst>
          </p:cNvPr>
          <p:cNvSpPr txBox="1"/>
          <p:nvPr/>
        </p:nvSpPr>
        <p:spPr>
          <a:xfrm>
            <a:off x="40234" y="6485243"/>
            <a:ext cx="994916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b="0" i="0" dirty="0">
                <a:solidFill>
                  <a:srgbClr val="0000FF"/>
                </a:solidFill>
                <a:effectLst/>
                <a:latin typeface="Proxima Nova"/>
              </a:rPr>
              <a:t>K. Y. Wu, S. Y. Chen, G. A. Sun, S. M. Peng, M. Peng, and H. Yan</a:t>
            </a:r>
            <a:r>
              <a:rPr lang="zh-CN" altLang="en-US" sz="1600" b="0" i="0" dirty="0">
                <a:solidFill>
                  <a:srgbClr val="0000FF"/>
                </a:solidFill>
                <a:effectLst/>
                <a:latin typeface="Proxima Nova"/>
              </a:rPr>
              <a:t> </a:t>
            </a:r>
            <a:r>
              <a:rPr lang="en-US" altLang="zh-CN" sz="1600" b="0" i="0" dirty="0">
                <a:solidFill>
                  <a:srgbClr val="0000FF"/>
                </a:solidFill>
                <a:effectLst/>
                <a:latin typeface="Proxima Nova"/>
              </a:rPr>
              <a:t>Phys. Rev. Lett. </a:t>
            </a:r>
            <a:r>
              <a:rPr lang="en-US" altLang="zh-CN" sz="1600" b="1" i="0" dirty="0">
                <a:solidFill>
                  <a:srgbClr val="0000FF"/>
                </a:solidFill>
                <a:effectLst/>
                <a:latin typeface="Proxima Nova"/>
              </a:rPr>
              <a:t>129</a:t>
            </a:r>
            <a:r>
              <a:rPr lang="en-US" altLang="zh-CN" sz="1600" b="0" i="0" dirty="0">
                <a:solidFill>
                  <a:srgbClr val="0000FF"/>
                </a:solidFill>
                <a:effectLst/>
                <a:latin typeface="Proxima Nova"/>
              </a:rPr>
              <a:t> 051802 (2022)</a:t>
            </a:r>
            <a:endParaRPr lang="zh-CN" altLang="en-US" sz="1600" dirty="0">
              <a:solidFill>
                <a:srgbClr val="0000FF"/>
              </a:solidFill>
            </a:endParaRPr>
          </a:p>
        </p:txBody>
      </p:sp>
    </p:spTree>
    <p:extLst>
      <p:ext uri="{BB962C8B-B14F-4D97-AF65-F5344CB8AC3E}">
        <p14:creationId xmlns:p14="http://schemas.microsoft.com/office/powerpoint/2010/main" val="93884406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863B-F966-3ED3-10AF-D0072DBE1437}"/>
            </a:ext>
          </a:extLst>
        </p:cNvPr>
        <p:cNvGrpSpPr/>
        <p:nvPr/>
      </p:nvGrpSpPr>
      <p:grpSpPr>
        <a:xfrm>
          <a:off x="0" y="0"/>
          <a:ext cx="0" cy="0"/>
          <a:chOff x="0" y="0"/>
          <a:chExt cx="0" cy="0"/>
        </a:xfrm>
      </p:grpSpPr>
      <p:sp>
        <p:nvSpPr>
          <p:cNvPr id="21" name="Straight Arrow Connector 26">
            <a:extLst>
              <a:ext uri="{FF2B5EF4-FFF2-40B4-BE49-F238E27FC236}">
                <a16:creationId xmlns:a16="http://schemas.microsoft.com/office/drawing/2014/main" id="{2BA670B9-20D0-6BC6-DCC9-CE0522A180B3}"/>
              </a:ext>
            </a:extLst>
          </p:cNvPr>
          <p:cNvSpPr/>
          <p:nvPr/>
        </p:nvSpPr>
        <p:spPr>
          <a:xfrm flipV="1">
            <a:off x="3111226" y="2470774"/>
            <a:ext cx="395764" cy="628819"/>
          </a:xfrm>
          <a:prstGeom prst="line">
            <a:avLst/>
          </a:prstGeom>
          <a:ln w="25400">
            <a:solidFill>
              <a:srgbClr val="000000"/>
            </a:solidFill>
            <a:tailEnd type="triangle"/>
          </a:ln>
        </p:spPr>
        <p:txBody>
          <a:bodyPr lIns="45719" rIns="45719"/>
          <a:lstStyle/>
          <a:p>
            <a:endParaRPr/>
          </a:p>
        </p:txBody>
      </p:sp>
      <p:sp>
        <p:nvSpPr>
          <p:cNvPr id="22" name="Straight Connector 29">
            <a:extLst>
              <a:ext uri="{FF2B5EF4-FFF2-40B4-BE49-F238E27FC236}">
                <a16:creationId xmlns:a16="http://schemas.microsoft.com/office/drawing/2014/main" id="{0AB3B2D6-27C3-7AD7-6CEF-AD1384890D0A}"/>
              </a:ext>
            </a:extLst>
          </p:cNvPr>
          <p:cNvSpPr/>
          <p:nvPr/>
        </p:nvSpPr>
        <p:spPr>
          <a:xfrm flipV="1">
            <a:off x="5374956" y="1280040"/>
            <a:ext cx="198163" cy="297660"/>
          </a:xfrm>
          <a:prstGeom prst="line">
            <a:avLst/>
          </a:prstGeom>
          <a:ln w="25400">
            <a:solidFill>
              <a:srgbClr val="000000"/>
            </a:solidFill>
          </a:ln>
        </p:spPr>
        <p:txBody>
          <a:bodyPr lIns="45719" rIns="45719"/>
          <a:lstStyle/>
          <a:p>
            <a:endParaRPr/>
          </a:p>
        </p:txBody>
      </p:sp>
      <p:sp>
        <p:nvSpPr>
          <p:cNvPr id="23" name="Straight Connector 32">
            <a:extLst>
              <a:ext uri="{FF2B5EF4-FFF2-40B4-BE49-F238E27FC236}">
                <a16:creationId xmlns:a16="http://schemas.microsoft.com/office/drawing/2014/main" id="{793D3019-F3D3-0FC9-EE6C-65B6791CB28A}"/>
              </a:ext>
            </a:extLst>
          </p:cNvPr>
          <p:cNvSpPr/>
          <p:nvPr/>
        </p:nvSpPr>
        <p:spPr>
          <a:xfrm>
            <a:off x="3116887" y="1335408"/>
            <a:ext cx="203864" cy="297475"/>
          </a:xfrm>
          <a:prstGeom prst="line">
            <a:avLst/>
          </a:prstGeom>
          <a:ln w="25400">
            <a:solidFill>
              <a:srgbClr val="000000"/>
            </a:solidFill>
          </a:ln>
        </p:spPr>
        <p:txBody>
          <a:bodyPr lIns="45719" rIns="45719"/>
          <a:lstStyle/>
          <a:p>
            <a:endParaRPr/>
          </a:p>
        </p:txBody>
      </p:sp>
      <p:grpSp>
        <p:nvGrpSpPr>
          <p:cNvPr id="24" name="组合 23">
            <a:extLst>
              <a:ext uri="{FF2B5EF4-FFF2-40B4-BE49-F238E27FC236}">
                <a16:creationId xmlns:a16="http://schemas.microsoft.com/office/drawing/2014/main" id="{53BC9883-605A-A304-60C4-6D5B2D05A71D}"/>
              </a:ext>
            </a:extLst>
          </p:cNvPr>
          <p:cNvGrpSpPr/>
          <p:nvPr/>
        </p:nvGrpSpPr>
        <p:grpSpPr>
          <a:xfrm>
            <a:off x="3309107" y="1545486"/>
            <a:ext cx="2260880" cy="1463111"/>
            <a:chOff x="3258865" y="4348976"/>
            <a:chExt cx="2260880" cy="1463111"/>
          </a:xfrm>
        </p:grpSpPr>
        <p:sp>
          <p:nvSpPr>
            <p:cNvPr id="25" name="Straight Connector 27">
              <a:extLst>
                <a:ext uri="{FF2B5EF4-FFF2-40B4-BE49-F238E27FC236}">
                  <a16:creationId xmlns:a16="http://schemas.microsoft.com/office/drawing/2014/main" id="{67947338-FF5E-175A-F3D6-448E41A6BD34}"/>
                </a:ext>
              </a:extLst>
            </p:cNvPr>
            <p:cNvSpPr/>
            <p:nvPr/>
          </p:nvSpPr>
          <p:spPr>
            <a:xfrm flipV="1">
              <a:off x="3450763" y="4991614"/>
              <a:ext cx="198164" cy="297660"/>
            </a:xfrm>
            <a:prstGeom prst="line">
              <a:avLst/>
            </a:prstGeom>
            <a:ln w="25400">
              <a:solidFill>
                <a:srgbClr val="000000"/>
              </a:solidFill>
            </a:ln>
          </p:spPr>
          <p:txBody>
            <a:bodyPr lIns="45719" rIns="45719"/>
            <a:lstStyle/>
            <a:p>
              <a:endParaRPr/>
            </a:p>
          </p:txBody>
        </p:sp>
        <p:sp>
          <p:nvSpPr>
            <p:cNvPr id="26" name="Straight Arrow Connector 28">
              <a:extLst>
                <a:ext uri="{FF2B5EF4-FFF2-40B4-BE49-F238E27FC236}">
                  <a16:creationId xmlns:a16="http://schemas.microsoft.com/office/drawing/2014/main" id="{EF4F4F18-A933-4C5E-8CB1-8804B17AE7E5}"/>
                </a:ext>
              </a:extLst>
            </p:cNvPr>
            <p:cNvSpPr/>
            <p:nvPr/>
          </p:nvSpPr>
          <p:spPr>
            <a:xfrm flipV="1">
              <a:off x="4942499" y="4348976"/>
              <a:ext cx="395764" cy="628819"/>
            </a:xfrm>
            <a:prstGeom prst="line">
              <a:avLst/>
            </a:prstGeom>
            <a:ln w="25400">
              <a:solidFill>
                <a:srgbClr val="000000"/>
              </a:solidFill>
              <a:tailEnd type="triangle"/>
            </a:ln>
          </p:spPr>
          <p:txBody>
            <a:bodyPr lIns="45719" rIns="45719"/>
            <a:lstStyle/>
            <a:p>
              <a:endParaRPr/>
            </a:p>
          </p:txBody>
        </p:sp>
        <p:sp>
          <p:nvSpPr>
            <p:cNvPr id="27" name="Straight Connector 30">
              <a:extLst>
                <a:ext uri="{FF2B5EF4-FFF2-40B4-BE49-F238E27FC236}">
                  <a16:creationId xmlns:a16="http://schemas.microsoft.com/office/drawing/2014/main" id="{547A18B7-3662-75EF-A838-FB48E08AD7CD}"/>
                </a:ext>
              </a:extLst>
            </p:cNvPr>
            <p:cNvSpPr/>
            <p:nvPr/>
          </p:nvSpPr>
          <p:spPr>
            <a:xfrm flipV="1">
              <a:off x="3648925" y="4987110"/>
              <a:ext cx="1288539" cy="4505"/>
            </a:xfrm>
            <a:prstGeom prst="line">
              <a:avLst/>
            </a:prstGeom>
            <a:ln w="25400">
              <a:solidFill>
                <a:srgbClr val="000000"/>
              </a:solidFill>
              <a:prstDash val="dash"/>
            </a:ln>
          </p:spPr>
          <p:txBody>
            <a:bodyPr lIns="45719" rIns="45719"/>
            <a:lstStyle/>
            <a:p>
              <a:endParaRPr dirty="0"/>
            </a:p>
          </p:txBody>
        </p:sp>
        <p:sp>
          <p:nvSpPr>
            <p:cNvPr id="28" name="Straight Arrow Connector 31">
              <a:extLst>
                <a:ext uri="{FF2B5EF4-FFF2-40B4-BE49-F238E27FC236}">
                  <a16:creationId xmlns:a16="http://schemas.microsoft.com/office/drawing/2014/main" id="{149A61F9-9E77-9D91-2CFB-0EB3B7F27D3A}"/>
                </a:ext>
              </a:extLst>
            </p:cNvPr>
            <p:cNvSpPr/>
            <p:nvPr/>
          </p:nvSpPr>
          <p:spPr>
            <a:xfrm flipH="1" flipV="1">
              <a:off x="3258865" y="4411046"/>
              <a:ext cx="390062" cy="576065"/>
            </a:xfrm>
            <a:prstGeom prst="line">
              <a:avLst/>
            </a:prstGeom>
            <a:ln w="25400">
              <a:solidFill>
                <a:srgbClr val="000000"/>
              </a:solidFill>
              <a:tailEnd type="triangle"/>
            </a:ln>
          </p:spPr>
          <p:txBody>
            <a:bodyPr lIns="45719" rIns="45719"/>
            <a:lstStyle/>
            <a:p>
              <a:endParaRPr/>
            </a:p>
          </p:txBody>
        </p:sp>
        <p:sp>
          <p:nvSpPr>
            <p:cNvPr id="29" name="Straight Arrow Connector 33">
              <a:extLst>
                <a:ext uri="{FF2B5EF4-FFF2-40B4-BE49-F238E27FC236}">
                  <a16:creationId xmlns:a16="http://schemas.microsoft.com/office/drawing/2014/main" id="{9B225903-04AC-334E-AD87-A2B9F7A1977C}"/>
                </a:ext>
              </a:extLst>
            </p:cNvPr>
            <p:cNvSpPr/>
            <p:nvPr/>
          </p:nvSpPr>
          <p:spPr>
            <a:xfrm flipH="1" flipV="1">
              <a:off x="5129683" y="5236022"/>
              <a:ext cx="390062" cy="576065"/>
            </a:xfrm>
            <a:prstGeom prst="line">
              <a:avLst/>
            </a:prstGeom>
            <a:ln w="25400">
              <a:solidFill>
                <a:srgbClr val="000000"/>
              </a:solidFill>
              <a:tailEnd type="triangle"/>
            </a:ln>
          </p:spPr>
          <p:txBody>
            <a:bodyPr lIns="45719" rIns="45719"/>
            <a:lstStyle/>
            <a:p>
              <a:endParaRPr/>
            </a:p>
          </p:txBody>
        </p:sp>
      </p:grpSp>
      <p:sp>
        <p:nvSpPr>
          <p:cNvPr id="30" name="Straight Connector 34">
            <a:extLst>
              <a:ext uri="{FF2B5EF4-FFF2-40B4-BE49-F238E27FC236}">
                <a16:creationId xmlns:a16="http://schemas.microsoft.com/office/drawing/2014/main" id="{20C3C554-5779-F620-C9CD-12144FF67EBA}"/>
              </a:ext>
            </a:extLst>
          </p:cNvPr>
          <p:cNvSpPr/>
          <p:nvPr/>
        </p:nvSpPr>
        <p:spPr>
          <a:xfrm>
            <a:off x="4987706" y="2160384"/>
            <a:ext cx="203865" cy="297475"/>
          </a:xfrm>
          <a:prstGeom prst="line">
            <a:avLst/>
          </a:prstGeom>
          <a:ln w="25400">
            <a:solidFill>
              <a:srgbClr val="000000"/>
            </a:solidFill>
          </a:ln>
        </p:spPr>
        <p:txBody>
          <a:bodyPr lIns="45719" rIns="45719"/>
          <a:lstStyle/>
          <a:p>
            <a:endParaRPr/>
          </a:p>
        </p:txBody>
      </p:sp>
      <p:sp>
        <p:nvSpPr>
          <p:cNvPr id="31" name="文本框 24">
            <a:extLst>
              <a:ext uri="{FF2B5EF4-FFF2-40B4-BE49-F238E27FC236}">
                <a16:creationId xmlns:a16="http://schemas.microsoft.com/office/drawing/2014/main" id="{C5644526-A729-CFE5-E5AD-F96D306E03E3}"/>
              </a:ext>
            </a:extLst>
          </p:cNvPr>
          <p:cNvSpPr txBox="1"/>
          <p:nvPr/>
        </p:nvSpPr>
        <p:spPr>
          <a:xfrm>
            <a:off x="3332155" y="2634283"/>
            <a:ext cx="386666" cy="494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400"/>
            </a:pPr>
            <a:r>
              <a:rPr dirty="0"/>
              <a:t>p</a:t>
            </a:r>
            <a:r>
              <a:rPr baseline="-25000" dirty="0"/>
              <a:t>1</a:t>
            </a:r>
          </a:p>
        </p:txBody>
      </p:sp>
      <p:sp>
        <p:nvSpPr>
          <p:cNvPr id="32" name="文本框 25">
            <a:extLst>
              <a:ext uri="{FF2B5EF4-FFF2-40B4-BE49-F238E27FC236}">
                <a16:creationId xmlns:a16="http://schemas.microsoft.com/office/drawing/2014/main" id="{15F5D73C-FA05-CFDA-3080-2BD56255F312}"/>
              </a:ext>
            </a:extLst>
          </p:cNvPr>
          <p:cNvSpPr txBox="1"/>
          <p:nvPr/>
        </p:nvSpPr>
        <p:spPr>
          <a:xfrm>
            <a:off x="3320751" y="1178328"/>
            <a:ext cx="386666" cy="494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400"/>
            </a:pPr>
            <a:r>
              <a:rPr dirty="0"/>
              <a:t>p</a:t>
            </a:r>
            <a:r>
              <a:rPr baseline="-25000" dirty="0"/>
              <a:t>2</a:t>
            </a:r>
          </a:p>
        </p:txBody>
      </p:sp>
      <p:sp>
        <p:nvSpPr>
          <p:cNvPr id="33" name="Rectangle 2">
            <a:extLst>
              <a:ext uri="{FF2B5EF4-FFF2-40B4-BE49-F238E27FC236}">
                <a16:creationId xmlns:a16="http://schemas.microsoft.com/office/drawing/2014/main" id="{1221FDFE-C4ED-EB46-E6DF-D78E8EEB042B}"/>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物质世界本质：</a:t>
            </a:r>
            <a:endParaRPr lang="en-US" altLang="zh-CN" sz="3700" dirty="0">
              <a:solidFill>
                <a:srgbClr val="C00000"/>
              </a:solidFill>
              <a:latin typeface="黑体" panose="02010609060101010101" pitchFamily="49" charset="-122"/>
              <a:ea typeface="黑体" panose="02010609060101010101" pitchFamily="49" charset="-122"/>
            </a:endParaRPr>
          </a:p>
        </p:txBody>
      </p:sp>
      <p:sp>
        <p:nvSpPr>
          <p:cNvPr id="34" name="Rectangle 2">
            <a:extLst>
              <a:ext uri="{FF2B5EF4-FFF2-40B4-BE49-F238E27FC236}">
                <a16:creationId xmlns:a16="http://schemas.microsoft.com/office/drawing/2014/main" id="{C7536661-658A-B9EB-3D0A-A8BAED612915}"/>
              </a:ext>
            </a:extLst>
          </p:cNvPr>
          <p:cNvSpPr txBox="1">
            <a:spLocks noChangeArrowheads="1"/>
          </p:cNvSpPr>
          <p:nvPr/>
        </p:nvSpPr>
        <p:spPr>
          <a:xfrm>
            <a:off x="2258016" y="4324638"/>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基本粒子</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36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相互作用</a:t>
            </a:r>
            <a:endParaRPr lang="en-US" altLang="zh-CN" sz="3700" dirty="0">
              <a:solidFill>
                <a:srgbClr val="00206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3424780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6" name="图片 5" descr="图形用户界面&#10;&#10;描述已自动生成">
            <a:extLst>
              <a:ext uri="{FF2B5EF4-FFF2-40B4-BE49-F238E27FC236}">
                <a16:creationId xmlns:a16="http://schemas.microsoft.com/office/drawing/2014/main" id="{5D83D647-92EC-6EE6-3315-3D1621C050A4}"/>
              </a:ext>
            </a:extLst>
          </p:cNvPr>
          <p:cNvPicPr>
            <a:picLocks noChangeAspect="1"/>
          </p:cNvPicPr>
          <p:nvPr/>
        </p:nvPicPr>
        <p:blipFill rotWithShape="1">
          <a:blip r:embed="rId3"/>
          <a:srcRect t="1852"/>
          <a:stretch/>
        </p:blipFill>
        <p:spPr>
          <a:xfrm>
            <a:off x="1342629" y="893273"/>
            <a:ext cx="6297301" cy="4253717"/>
          </a:xfrm>
          <a:prstGeom prst="rect">
            <a:avLst/>
          </a:prstGeom>
        </p:spPr>
      </p:pic>
      <p:sp>
        <p:nvSpPr>
          <p:cNvPr id="7" name="TextBox 1">
            <a:extLst>
              <a:ext uri="{FF2B5EF4-FFF2-40B4-BE49-F238E27FC236}">
                <a16:creationId xmlns:a16="http://schemas.microsoft.com/office/drawing/2014/main" id="{26FC4F27-F674-9F50-7431-BEC1AE50CE08}"/>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3600" dirty="0">
                <a:solidFill>
                  <a:srgbClr val="C00000"/>
                </a:solidFill>
              </a:rPr>
              <a:t>天文学极限：难以突破</a:t>
            </a:r>
            <a:endParaRPr lang="en-US" altLang="zh-CN" sz="3600" dirty="0">
              <a:solidFill>
                <a:srgbClr val="C00000"/>
              </a:solidFill>
            </a:endParaRPr>
          </a:p>
        </p:txBody>
      </p:sp>
      <p:sp>
        <p:nvSpPr>
          <p:cNvPr id="2" name="文本框 1">
            <a:extLst>
              <a:ext uri="{FF2B5EF4-FFF2-40B4-BE49-F238E27FC236}">
                <a16:creationId xmlns:a16="http://schemas.microsoft.com/office/drawing/2014/main" id="{62CB5A1A-0BA4-A9C0-D796-AF3283C90749}"/>
              </a:ext>
            </a:extLst>
          </p:cNvPr>
          <p:cNvSpPr txBox="1"/>
          <p:nvPr/>
        </p:nvSpPr>
        <p:spPr>
          <a:xfrm>
            <a:off x="665938" y="5328005"/>
            <a:ext cx="701690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rgbClr val="0000FF"/>
                </a:solidFill>
                <a:effectLst/>
                <a:latin typeface="Helvetica" pitchFamily="2" charset="0"/>
              </a:rPr>
              <a:t>C. A. J. O’Hare and E. </a:t>
            </a:r>
            <a:r>
              <a:rPr lang="en-US" altLang="zh-CN" dirty="0" err="1">
                <a:solidFill>
                  <a:srgbClr val="0000FF"/>
                </a:solidFill>
                <a:effectLst/>
                <a:latin typeface="Helvetica" pitchFamily="2" charset="0"/>
              </a:rPr>
              <a:t>Vitagliano</a:t>
            </a:r>
            <a:r>
              <a:rPr lang="en-US" altLang="zh-CN" dirty="0">
                <a:solidFill>
                  <a:srgbClr val="0000FF"/>
                </a:solidFill>
                <a:effectLst/>
                <a:latin typeface="Helvetica" pitchFamily="2" charset="0"/>
              </a:rPr>
              <a:t>, Phys. Rev. D 102, 115026 (2020).</a:t>
            </a:r>
          </a:p>
        </p:txBody>
      </p:sp>
    </p:spTree>
    <p:extLst>
      <p:ext uri="{BB962C8B-B14F-4D97-AF65-F5344CB8AC3E}">
        <p14:creationId xmlns:p14="http://schemas.microsoft.com/office/powerpoint/2010/main" val="414568798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4" name="图片 3" descr="图示, 日程表&#10;&#10;描述已自动生成">
            <a:extLst>
              <a:ext uri="{FF2B5EF4-FFF2-40B4-BE49-F238E27FC236}">
                <a16:creationId xmlns:a16="http://schemas.microsoft.com/office/drawing/2014/main" id="{6B950E36-AEBC-29C4-95C9-D5C59EA137A9}"/>
              </a:ext>
            </a:extLst>
          </p:cNvPr>
          <p:cNvPicPr>
            <a:picLocks noChangeAspect="1"/>
          </p:cNvPicPr>
          <p:nvPr/>
        </p:nvPicPr>
        <p:blipFill>
          <a:blip r:embed="rId3"/>
          <a:stretch>
            <a:fillRect/>
          </a:stretch>
        </p:blipFill>
        <p:spPr>
          <a:xfrm>
            <a:off x="488781" y="4022426"/>
            <a:ext cx="7772400" cy="2466242"/>
          </a:xfrm>
          <a:prstGeom prst="rect">
            <a:avLst/>
          </a:prstGeom>
        </p:spPr>
      </p:pic>
      <p:pic>
        <p:nvPicPr>
          <p:cNvPr id="5" name="图片 4" descr="图示&#10;&#10;描述已自动生成">
            <a:extLst>
              <a:ext uri="{FF2B5EF4-FFF2-40B4-BE49-F238E27FC236}">
                <a16:creationId xmlns:a16="http://schemas.microsoft.com/office/drawing/2014/main" id="{4A73A5E7-D541-05AF-6981-51CB32FF5EE3}"/>
              </a:ext>
            </a:extLst>
          </p:cNvPr>
          <p:cNvPicPr>
            <a:picLocks noChangeAspect="1"/>
          </p:cNvPicPr>
          <p:nvPr/>
        </p:nvPicPr>
        <p:blipFill rotWithShape="1">
          <a:blip r:embed="rId4"/>
          <a:srcRect t="7956"/>
          <a:stretch/>
        </p:blipFill>
        <p:spPr>
          <a:xfrm>
            <a:off x="488781" y="893273"/>
            <a:ext cx="7772400" cy="3284114"/>
          </a:xfrm>
          <a:prstGeom prst="rect">
            <a:avLst/>
          </a:prstGeom>
        </p:spPr>
      </p:pic>
      <p:sp>
        <p:nvSpPr>
          <p:cNvPr id="6" name="TextBox 1">
            <a:extLst>
              <a:ext uri="{FF2B5EF4-FFF2-40B4-BE49-F238E27FC236}">
                <a16:creationId xmlns:a16="http://schemas.microsoft.com/office/drawing/2014/main" id="{85B238D6-4FAF-40E7-5DCD-16BEB0E6D113}"/>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3600" dirty="0">
                <a:solidFill>
                  <a:srgbClr val="C00000"/>
                </a:solidFill>
              </a:rPr>
              <a:t>以太阳为源</a:t>
            </a:r>
            <a:r>
              <a:rPr lang="en-US" altLang="zh-CN" sz="3600" dirty="0">
                <a:solidFill>
                  <a:srgbClr val="C00000"/>
                </a:solidFill>
              </a:rPr>
              <a:t>,</a:t>
            </a:r>
            <a:r>
              <a:rPr lang="zh-CN" altLang="en-US" sz="3600" dirty="0">
                <a:solidFill>
                  <a:srgbClr val="C00000"/>
                </a:solidFill>
              </a:rPr>
              <a:t>地球自转为调制：</a:t>
            </a:r>
            <a:endParaRPr lang="en-US" altLang="zh-CN" sz="3600" dirty="0">
              <a:solidFill>
                <a:srgbClr val="C00000"/>
              </a:solidFill>
            </a:endParaRPr>
          </a:p>
        </p:txBody>
      </p:sp>
      <p:sp>
        <p:nvSpPr>
          <p:cNvPr id="2" name="文本框 1">
            <a:extLst>
              <a:ext uri="{FF2B5EF4-FFF2-40B4-BE49-F238E27FC236}">
                <a16:creationId xmlns:a16="http://schemas.microsoft.com/office/drawing/2014/main" id="{31470988-B09B-A374-0A97-B25B7C6BF122}"/>
              </a:ext>
            </a:extLst>
          </p:cNvPr>
          <p:cNvSpPr txBox="1"/>
          <p:nvPr/>
        </p:nvSpPr>
        <p:spPr>
          <a:xfrm>
            <a:off x="1552756" y="6488668"/>
            <a:ext cx="72197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a:solidFill>
                  <a:srgbClr val="0000FF"/>
                </a:solidFill>
              </a:rPr>
              <a:t>PRL,131,091002,(2023)</a:t>
            </a:r>
            <a:endParaRPr lang="zh-CN" altLang="en-US" dirty="0">
              <a:solidFill>
                <a:srgbClr val="0000FF"/>
              </a:solidFill>
            </a:endParaRPr>
          </a:p>
        </p:txBody>
      </p:sp>
    </p:spTree>
    <p:extLst>
      <p:ext uri="{BB962C8B-B14F-4D97-AF65-F5344CB8AC3E}">
        <p14:creationId xmlns:p14="http://schemas.microsoft.com/office/powerpoint/2010/main" val="216672410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文本, 信件&#10;&#10;描述已自动生成">
            <a:extLst>
              <a:ext uri="{FF2B5EF4-FFF2-40B4-BE49-F238E27FC236}">
                <a16:creationId xmlns:a16="http://schemas.microsoft.com/office/drawing/2014/main" id="{6938A416-1978-2543-D8F0-0428592A2E23}"/>
              </a:ext>
            </a:extLst>
          </p:cNvPr>
          <p:cNvPicPr>
            <a:picLocks noChangeAspect="1"/>
          </p:cNvPicPr>
          <p:nvPr/>
        </p:nvPicPr>
        <p:blipFill>
          <a:blip r:embed="rId3"/>
          <a:stretch>
            <a:fillRect/>
          </a:stretch>
        </p:blipFill>
        <p:spPr>
          <a:xfrm>
            <a:off x="1102271" y="1051253"/>
            <a:ext cx="6477000" cy="3746500"/>
          </a:xfrm>
          <a:prstGeom prst="rect">
            <a:avLst/>
          </a:prstGeom>
        </p:spPr>
      </p:pic>
      <p:sp>
        <p:nvSpPr>
          <p:cNvPr id="4" name="TextBox 1">
            <a:extLst>
              <a:ext uri="{FF2B5EF4-FFF2-40B4-BE49-F238E27FC236}">
                <a16:creationId xmlns:a16="http://schemas.microsoft.com/office/drawing/2014/main" id="{E7C92454-7E08-B0A4-5501-50E73B3AA36F}"/>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3600" dirty="0">
                <a:solidFill>
                  <a:srgbClr val="C00000"/>
                </a:solidFill>
              </a:rPr>
              <a:t>垂直于地球自转轴的有效场分量：</a:t>
            </a:r>
            <a:endParaRPr lang="en-US" altLang="zh-CN" sz="3600" dirty="0">
              <a:solidFill>
                <a:srgbClr val="C00000"/>
              </a:solidFill>
            </a:endParaRPr>
          </a:p>
        </p:txBody>
      </p:sp>
      <p:pic>
        <p:nvPicPr>
          <p:cNvPr id="6" name="图片 5" descr="图片包含 文本&#10;&#10;描述已自动生成">
            <a:extLst>
              <a:ext uri="{FF2B5EF4-FFF2-40B4-BE49-F238E27FC236}">
                <a16:creationId xmlns:a16="http://schemas.microsoft.com/office/drawing/2014/main" id="{4BF07BF9-E3F0-3A2D-7B24-CF438BB35BC0}"/>
              </a:ext>
            </a:extLst>
          </p:cNvPr>
          <p:cNvPicPr>
            <a:picLocks noChangeAspect="1"/>
          </p:cNvPicPr>
          <p:nvPr/>
        </p:nvPicPr>
        <p:blipFill>
          <a:blip r:embed="rId4"/>
          <a:stretch>
            <a:fillRect/>
          </a:stretch>
        </p:blipFill>
        <p:spPr>
          <a:xfrm>
            <a:off x="2289721" y="5635013"/>
            <a:ext cx="4102100" cy="609600"/>
          </a:xfrm>
          <a:prstGeom prst="rect">
            <a:avLst/>
          </a:prstGeom>
        </p:spPr>
      </p:pic>
      <p:sp>
        <p:nvSpPr>
          <p:cNvPr id="7" name="文本框 6">
            <a:extLst>
              <a:ext uri="{FF2B5EF4-FFF2-40B4-BE49-F238E27FC236}">
                <a16:creationId xmlns:a16="http://schemas.microsoft.com/office/drawing/2014/main" id="{551AD8D0-0703-42EE-E7CB-61C4E69D5106}"/>
              </a:ext>
            </a:extLst>
          </p:cNvPr>
          <p:cNvSpPr txBox="1"/>
          <p:nvPr/>
        </p:nvSpPr>
        <p:spPr>
          <a:xfrm>
            <a:off x="630621" y="5265683"/>
            <a:ext cx="14773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FF"/>
                </a:solidFill>
                <a:effectLst/>
                <a:uFillTx/>
                <a:latin typeface="Arial"/>
                <a:ea typeface="Arial"/>
                <a:cs typeface="Arial"/>
                <a:sym typeface="Arial"/>
              </a:rPr>
              <a:t>实验实测值：</a:t>
            </a:r>
          </a:p>
        </p:txBody>
      </p:sp>
      <p:sp>
        <p:nvSpPr>
          <p:cNvPr id="9" name="文本框 8">
            <a:extLst>
              <a:ext uri="{FF2B5EF4-FFF2-40B4-BE49-F238E27FC236}">
                <a16:creationId xmlns:a16="http://schemas.microsoft.com/office/drawing/2014/main" id="{B807A7D7-46EC-9E7D-91D7-A800801E32FA}"/>
              </a:ext>
            </a:extLst>
          </p:cNvPr>
          <p:cNvSpPr txBox="1"/>
          <p:nvPr/>
        </p:nvSpPr>
        <p:spPr>
          <a:xfrm>
            <a:off x="2289721" y="5265681"/>
            <a:ext cx="461929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rgbClr val="0000FF"/>
                </a:solidFill>
              </a:rPr>
              <a:t>PRL</a:t>
            </a:r>
            <a:r>
              <a:rPr lang="zh-CN" altLang="en-US" dirty="0">
                <a:solidFill>
                  <a:srgbClr val="0000FF"/>
                </a:solidFill>
              </a:rPr>
              <a:t> </a:t>
            </a:r>
            <a:r>
              <a:rPr lang="en-US" altLang="zh-CN" dirty="0">
                <a:solidFill>
                  <a:srgbClr val="0000FF"/>
                </a:solidFill>
              </a:rPr>
              <a:t>112(11):110801, (2014).</a:t>
            </a:r>
            <a:endParaRPr lang="zh-CN" altLang="en-US" dirty="0">
              <a:solidFill>
                <a:srgbClr val="0000FF"/>
              </a:solidFill>
            </a:endParaRPr>
          </a:p>
        </p:txBody>
      </p:sp>
      <p:sp>
        <p:nvSpPr>
          <p:cNvPr id="5" name="文本框 4">
            <a:extLst>
              <a:ext uri="{FF2B5EF4-FFF2-40B4-BE49-F238E27FC236}">
                <a16:creationId xmlns:a16="http://schemas.microsoft.com/office/drawing/2014/main" id="{1CCDCCC6-8493-A67C-68D9-E3997C7A3388}"/>
              </a:ext>
            </a:extLst>
          </p:cNvPr>
          <p:cNvSpPr txBox="1"/>
          <p:nvPr/>
        </p:nvSpPr>
        <p:spPr>
          <a:xfrm>
            <a:off x="1552756" y="6488668"/>
            <a:ext cx="72197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a:solidFill>
                  <a:srgbClr val="0000FF"/>
                </a:solidFill>
              </a:rPr>
              <a:t>PRL,131,091002,(2023)</a:t>
            </a:r>
            <a:endParaRPr lang="zh-CN" altLang="en-US" dirty="0">
              <a:solidFill>
                <a:srgbClr val="0000FF"/>
              </a:solidFill>
            </a:endParaRPr>
          </a:p>
        </p:txBody>
      </p:sp>
    </p:spTree>
    <p:extLst>
      <p:ext uri="{BB962C8B-B14F-4D97-AF65-F5344CB8AC3E}">
        <p14:creationId xmlns:p14="http://schemas.microsoft.com/office/powerpoint/2010/main" val="318162392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图形用户界面&#10;&#10;中度可信度描述已自动生成">
            <a:extLst>
              <a:ext uri="{FF2B5EF4-FFF2-40B4-BE49-F238E27FC236}">
                <a16:creationId xmlns:a16="http://schemas.microsoft.com/office/drawing/2014/main" id="{C1885EE7-9C35-D3D9-7B59-E532E15BEEFF}"/>
              </a:ext>
            </a:extLst>
          </p:cNvPr>
          <p:cNvPicPr>
            <a:picLocks noChangeAspect="1"/>
          </p:cNvPicPr>
          <p:nvPr/>
        </p:nvPicPr>
        <p:blipFill>
          <a:blip r:embed="rId3"/>
          <a:stretch>
            <a:fillRect/>
          </a:stretch>
        </p:blipFill>
        <p:spPr>
          <a:xfrm>
            <a:off x="1744718" y="893273"/>
            <a:ext cx="4989786" cy="5086487"/>
          </a:xfrm>
          <a:prstGeom prst="rect">
            <a:avLst/>
          </a:prstGeom>
        </p:spPr>
      </p:pic>
      <p:sp>
        <p:nvSpPr>
          <p:cNvPr id="4" name="TextBox 1">
            <a:extLst>
              <a:ext uri="{FF2B5EF4-FFF2-40B4-BE49-F238E27FC236}">
                <a16:creationId xmlns:a16="http://schemas.microsoft.com/office/drawing/2014/main" id="{6C5C3383-233E-62A2-0AEF-93D3D7271FCC}"/>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solidFill>
                  <a:srgbClr val="C00000"/>
                </a:solidFill>
              </a:rPr>
              <a:t>SP</a:t>
            </a:r>
            <a:r>
              <a:rPr lang="zh-CN" altLang="en-US" dirty="0">
                <a:solidFill>
                  <a:srgbClr val="C00000"/>
                </a:solidFill>
              </a:rPr>
              <a:t>型相互作用红</a:t>
            </a:r>
            <a:r>
              <a:rPr lang="en-US" altLang="zh-CN" dirty="0">
                <a:solidFill>
                  <a:srgbClr val="C00000"/>
                </a:solidFill>
              </a:rPr>
              <a:t>--</a:t>
            </a:r>
            <a:r>
              <a:rPr lang="zh-CN" altLang="en-US" dirty="0">
                <a:solidFill>
                  <a:srgbClr val="C00000"/>
                </a:solidFill>
              </a:rPr>
              <a:t>首次超越天文极限的实验室结果：</a:t>
            </a:r>
            <a:endParaRPr lang="en-US" altLang="zh-CN" dirty="0">
              <a:solidFill>
                <a:srgbClr val="C00000"/>
              </a:solidFill>
            </a:endParaRPr>
          </a:p>
        </p:txBody>
      </p:sp>
      <p:sp>
        <p:nvSpPr>
          <p:cNvPr id="5" name="文本框 4">
            <a:extLst>
              <a:ext uri="{FF2B5EF4-FFF2-40B4-BE49-F238E27FC236}">
                <a16:creationId xmlns:a16="http://schemas.microsoft.com/office/drawing/2014/main" id="{8DA4492D-6A92-1704-3431-754E3816A053}"/>
              </a:ext>
            </a:extLst>
          </p:cNvPr>
          <p:cNvSpPr txBox="1"/>
          <p:nvPr/>
        </p:nvSpPr>
        <p:spPr>
          <a:xfrm>
            <a:off x="2262352" y="5938326"/>
            <a:ext cx="461929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dirty="0">
                <a:solidFill>
                  <a:srgbClr val="0000FF"/>
                </a:solidFill>
              </a:rPr>
              <a:t>长力程超越天文学极限</a:t>
            </a:r>
            <a:r>
              <a:rPr lang="en-US" altLang="zh-CN" dirty="0">
                <a:solidFill>
                  <a:srgbClr val="0000FF"/>
                </a:solidFill>
              </a:rPr>
              <a:t>~70</a:t>
            </a:r>
            <a:r>
              <a:rPr lang="zh-CN" altLang="en-US" dirty="0">
                <a:solidFill>
                  <a:srgbClr val="0000FF"/>
                </a:solidFill>
              </a:rPr>
              <a:t>倍。</a:t>
            </a:r>
          </a:p>
        </p:txBody>
      </p:sp>
      <p:sp>
        <p:nvSpPr>
          <p:cNvPr id="6" name="文本框 5">
            <a:extLst>
              <a:ext uri="{FF2B5EF4-FFF2-40B4-BE49-F238E27FC236}">
                <a16:creationId xmlns:a16="http://schemas.microsoft.com/office/drawing/2014/main" id="{A7162227-B3B4-7D7D-58B9-2F07A53CE0D0}"/>
              </a:ext>
            </a:extLst>
          </p:cNvPr>
          <p:cNvSpPr txBox="1"/>
          <p:nvPr/>
        </p:nvSpPr>
        <p:spPr>
          <a:xfrm>
            <a:off x="1552756" y="6488668"/>
            <a:ext cx="72197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a:solidFill>
                  <a:srgbClr val="0000FF"/>
                </a:solidFill>
              </a:rPr>
              <a:t>PRL,131,091002,(2023)</a:t>
            </a:r>
            <a:endParaRPr lang="zh-CN" altLang="en-US" dirty="0">
              <a:solidFill>
                <a:srgbClr val="0000FF"/>
              </a:solidFill>
            </a:endParaRPr>
          </a:p>
        </p:txBody>
      </p:sp>
    </p:spTree>
    <p:extLst>
      <p:ext uri="{BB962C8B-B14F-4D97-AF65-F5344CB8AC3E}">
        <p14:creationId xmlns:p14="http://schemas.microsoft.com/office/powerpoint/2010/main" val="97215922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图表&#10;&#10;描述已自动生成">
            <a:extLst>
              <a:ext uri="{FF2B5EF4-FFF2-40B4-BE49-F238E27FC236}">
                <a16:creationId xmlns:a16="http://schemas.microsoft.com/office/drawing/2014/main" id="{C608852B-464D-4EA7-27EF-A163AFDC7E4D}"/>
              </a:ext>
            </a:extLst>
          </p:cNvPr>
          <p:cNvPicPr>
            <a:picLocks noChangeAspect="1"/>
          </p:cNvPicPr>
          <p:nvPr/>
        </p:nvPicPr>
        <p:blipFill>
          <a:blip r:embed="rId3"/>
          <a:stretch>
            <a:fillRect/>
          </a:stretch>
        </p:blipFill>
        <p:spPr>
          <a:xfrm>
            <a:off x="1351674" y="1149130"/>
            <a:ext cx="5490560" cy="5179155"/>
          </a:xfrm>
          <a:prstGeom prst="rect">
            <a:avLst/>
          </a:prstGeom>
        </p:spPr>
      </p:pic>
      <p:sp>
        <p:nvSpPr>
          <p:cNvPr id="4" name="TextBox 1">
            <a:extLst>
              <a:ext uri="{FF2B5EF4-FFF2-40B4-BE49-F238E27FC236}">
                <a16:creationId xmlns:a16="http://schemas.microsoft.com/office/drawing/2014/main" id="{14E4483C-04D4-12F5-18C4-BE4CB34687A3}"/>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solidFill>
                  <a:srgbClr val="C00000"/>
                </a:solidFill>
              </a:rPr>
              <a:t>VA</a:t>
            </a:r>
            <a:r>
              <a:rPr lang="zh-CN" altLang="en-US" dirty="0">
                <a:solidFill>
                  <a:srgbClr val="C00000"/>
                </a:solidFill>
              </a:rPr>
              <a:t>型相互作用：最大十几个数量级的提高</a:t>
            </a:r>
            <a:endParaRPr lang="en-US" altLang="zh-CN" dirty="0">
              <a:solidFill>
                <a:srgbClr val="C00000"/>
              </a:solidFill>
            </a:endParaRPr>
          </a:p>
        </p:txBody>
      </p:sp>
      <p:sp>
        <p:nvSpPr>
          <p:cNvPr id="5" name="文本框 4">
            <a:extLst>
              <a:ext uri="{FF2B5EF4-FFF2-40B4-BE49-F238E27FC236}">
                <a16:creationId xmlns:a16="http://schemas.microsoft.com/office/drawing/2014/main" id="{2C0F4BCD-8B49-BF38-9692-8E4E694972C5}"/>
              </a:ext>
            </a:extLst>
          </p:cNvPr>
          <p:cNvSpPr txBox="1"/>
          <p:nvPr/>
        </p:nvSpPr>
        <p:spPr>
          <a:xfrm>
            <a:off x="1552756" y="6488668"/>
            <a:ext cx="72197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a:solidFill>
                  <a:srgbClr val="0000FF"/>
                </a:solidFill>
              </a:rPr>
              <a:t>PRL,131,091002,(2023)</a:t>
            </a:r>
            <a:endParaRPr lang="zh-CN" altLang="en-US" dirty="0">
              <a:solidFill>
                <a:srgbClr val="0000FF"/>
              </a:solidFill>
            </a:endParaRPr>
          </a:p>
        </p:txBody>
      </p:sp>
    </p:spTree>
    <p:extLst>
      <p:ext uri="{BB962C8B-B14F-4D97-AF65-F5344CB8AC3E}">
        <p14:creationId xmlns:p14="http://schemas.microsoft.com/office/powerpoint/2010/main" val="395664167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图表&#10;&#10;中度可信度描述已自动生成">
            <a:extLst>
              <a:ext uri="{FF2B5EF4-FFF2-40B4-BE49-F238E27FC236}">
                <a16:creationId xmlns:a16="http://schemas.microsoft.com/office/drawing/2014/main" id="{6D37CB34-F6FB-CD40-1F23-D310D2B99887}"/>
              </a:ext>
            </a:extLst>
          </p:cNvPr>
          <p:cNvPicPr>
            <a:picLocks noChangeAspect="1"/>
          </p:cNvPicPr>
          <p:nvPr/>
        </p:nvPicPr>
        <p:blipFill>
          <a:blip r:embed="rId3"/>
          <a:stretch>
            <a:fillRect/>
          </a:stretch>
        </p:blipFill>
        <p:spPr>
          <a:xfrm>
            <a:off x="543465" y="893273"/>
            <a:ext cx="6462275" cy="5504205"/>
          </a:xfrm>
          <a:prstGeom prst="rect">
            <a:avLst/>
          </a:prstGeom>
        </p:spPr>
      </p:pic>
      <p:sp>
        <p:nvSpPr>
          <p:cNvPr id="4" name="TextBox 1">
            <a:extLst>
              <a:ext uri="{FF2B5EF4-FFF2-40B4-BE49-F238E27FC236}">
                <a16:creationId xmlns:a16="http://schemas.microsoft.com/office/drawing/2014/main" id="{C79FCEA1-EE7B-B818-CBD4-D99E545E991C}"/>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solidFill>
                  <a:srgbClr val="C00000"/>
                </a:solidFill>
              </a:rPr>
              <a:t>AA</a:t>
            </a:r>
            <a:r>
              <a:rPr lang="zh-CN" altLang="en-US" dirty="0">
                <a:solidFill>
                  <a:srgbClr val="C00000"/>
                </a:solidFill>
              </a:rPr>
              <a:t>型相互作用：首次在天文学尺度建立上限</a:t>
            </a:r>
            <a:endParaRPr lang="en-US" altLang="zh-CN" dirty="0">
              <a:solidFill>
                <a:srgbClr val="C00000"/>
              </a:solidFill>
            </a:endParaRPr>
          </a:p>
        </p:txBody>
      </p:sp>
      <p:sp>
        <p:nvSpPr>
          <p:cNvPr id="2" name="文本框 1">
            <a:extLst>
              <a:ext uri="{FF2B5EF4-FFF2-40B4-BE49-F238E27FC236}">
                <a16:creationId xmlns:a16="http://schemas.microsoft.com/office/drawing/2014/main" id="{398033FD-778F-6073-E0E1-5A4F3C69EC8A}"/>
              </a:ext>
            </a:extLst>
          </p:cNvPr>
          <p:cNvSpPr txBox="1"/>
          <p:nvPr/>
        </p:nvSpPr>
        <p:spPr>
          <a:xfrm>
            <a:off x="1552756" y="6488668"/>
            <a:ext cx="72197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0000FF"/>
                </a:solidFill>
              </a:rPr>
              <a:t>L.Y.Wu,K.Y.Zhang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M.Peng</a:t>
            </a:r>
            <a:r>
              <a:rPr lang="en-US" altLang="zh-CN" dirty="0">
                <a:solidFill>
                  <a:srgbClr val="0000FF"/>
                </a:solidFill>
              </a:rPr>
              <a:t>,</a:t>
            </a:r>
            <a:r>
              <a:rPr lang="zh-CN" altLang="en-US" dirty="0">
                <a:solidFill>
                  <a:srgbClr val="0000FF"/>
                </a:solidFill>
              </a:rPr>
              <a:t> </a:t>
            </a:r>
            <a:r>
              <a:rPr lang="en-US" altLang="zh-CN" dirty="0" err="1">
                <a:solidFill>
                  <a:srgbClr val="0000FF"/>
                </a:solidFill>
              </a:rPr>
              <a:t>J.Gong</a:t>
            </a:r>
            <a:r>
              <a:rPr lang="zh-CN" altLang="en-US" dirty="0">
                <a:solidFill>
                  <a:srgbClr val="0000FF"/>
                </a:solidFill>
              </a:rPr>
              <a:t> </a:t>
            </a:r>
            <a:r>
              <a:rPr lang="en-US" altLang="zh-CN" dirty="0" err="1">
                <a:solidFill>
                  <a:srgbClr val="0000FF"/>
                </a:solidFill>
              </a:rPr>
              <a:t>H.Yan</a:t>
            </a:r>
            <a:r>
              <a:rPr lang="en-US" altLang="zh-CN" dirty="0">
                <a:solidFill>
                  <a:srgbClr val="0000FF"/>
                </a:solidFill>
              </a:rPr>
              <a:t>,</a:t>
            </a:r>
            <a:r>
              <a:rPr lang="zh-CN" altLang="en-US" dirty="0">
                <a:solidFill>
                  <a:srgbClr val="0000FF"/>
                </a:solidFill>
              </a:rPr>
              <a:t> </a:t>
            </a:r>
            <a:r>
              <a:rPr lang="en-US" altLang="zh-CN" dirty="0">
                <a:solidFill>
                  <a:srgbClr val="0000FF"/>
                </a:solidFill>
              </a:rPr>
              <a:t>PRL,131,091002,(2023)</a:t>
            </a:r>
            <a:endParaRPr lang="zh-CN" altLang="en-US" dirty="0">
              <a:solidFill>
                <a:srgbClr val="0000FF"/>
              </a:solidFill>
            </a:endParaRPr>
          </a:p>
        </p:txBody>
      </p:sp>
    </p:spTree>
    <p:extLst>
      <p:ext uri="{BB962C8B-B14F-4D97-AF65-F5344CB8AC3E}">
        <p14:creationId xmlns:p14="http://schemas.microsoft.com/office/powerpoint/2010/main" val="265282887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67E9F65-FCBA-74B5-4F50-0F167F4177AB}"/>
              </a:ext>
            </a:extLst>
          </p:cNvPr>
          <p:cNvGrpSpPr/>
          <p:nvPr/>
        </p:nvGrpSpPr>
        <p:grpSpPr>
          <a:xfrm>
            <a:off x="704219" y="1222696"/>
            <a:ext cx="7898211" cy="3333229"/>
            <a:chOff x="491490" y="1001514"/>
            <a:chExt cx="7898211" cy="3333229"/>
          </a:xfrm>
        </p:grpSpPr>
        <p:sp>
          <p:nvSpPr>
            <p:cNvPr id="3" name="椭圆 2">
              <a:extLst>
                <a:ext uri="{FF2B5EF4-FFF2-40B4-BE49-F238E27FC236}">
                  <a16:creationId xmlns:a16="http://schemas.microsoft.com/office/drawing/2014/main" id="{1E5053AD-DA47-1057-4DC3-044C66E925EE}"/>
                </a:ext>
              </a:extLst>
            </p:cNvPr>
            <p:cNvSpPr/>
            <p:nvPr/>
          </p:nvSpPr>
          <p:spPr>
            <a:xfrm>
              <a:off x="2503170" y="1280160"/>
              <a:ext cx="2462352" cy="7886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latin typeface="Helvetica" pitchFamily="2" charset="0"/>
                </a:rPr>
                <a:t>Massive Field</a:t>
              </a:r>
              <a:endParaRPr kumimoji="1" lang="zh-CN" altLang="en-US" sz="2000" dirty="0">
                <a:latin typeface="Helvetica" pitchFamily="2" charset="0"/>
              </a:endParaRPr>
            </a:p>
          </p:txBody>
        </p:sp>
        <p:sp>
          <p:nvSpPr>
            <p:cNvPr id="4" name="矩形 3">
              <a:extLst>
                <a:ext uri="{FF2B5EF4-FFF2-40B4-BE49-F238E27FC236}">
                  <a16:creationId xmlns:a16="http://schemas.microsoft.com/office/drawing/2014/main" id="{BF3CB0F1-D2FB-09AC-AC05-B73C238D326B}"/>
                </a:ext>
              </a:extLst>
            </p:cNvPr>
            <p:cNvSpPr/>
            <p:nvPr/>
          </p:nvSpPr>
          <p:spPr>
            <a:xfrm>
              <a:off x="4942884" y="1400070"/>
              <a:ext cx="2011680" cy="5488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latin typeface="Helvetica" pitchFamily="2" charset="0"/>
                </a:rPr>
                <a:t>Hidden Sector</a:t>
              </a:r>
            </a:p>
            <a:p>
              <a:pPr algn="ctr"/>
              <a:r>
                <a:rPr lang="en" altLang="zh-CN" sz="1800" dirty="0">
                  <a:effectLst/>
                  <a:latin typeface="Times"/>
                </a:rPr>
                <a:t>(</a:t>
              </a:r>
              <a:r>
                <a:rPr lang="en" altLang="zh-CN" sz="1200" dirty="0">
                  <a:effectLst/>
                  <a:latin typeface="Helvetica" pitchFamily="2" charset="0"/>
                </a:rPr>
                <a:t>nontrivial IR fixed point</a:t>
              </a:r>
              <a:r>
                <a:rPr lang="en" altLang="zh-CN" sz="1800" dirty="0">
                  <a:effectLst/>
                  <a:latin typeface="Times"/>
                </a:rPr>
                <a:t>)</a:t>
              </a:r>
              <a:endParaRPr kumimoji="1" lang="zh-CN" altLang="en-US" sz="2000" dirty="0">
                <a:latin typeface="Helvetica" pitchFamily="2" charset="0"/>
              </a:endParaRPr>
            </a:p>
          </p:txBody>
        </p:sp>
        <p:sp>
          <p:nvSpPr>
            <p:cNvPr id="5" name="矩形 4">
              <a:extLst>
                <a:ext uri="{FF2B5EF4-FFF2-40B4-BE49-F238E27FC236}">
                  <a16:creationId xmlns:a16="http://schemas.microsoft.com/office/drawing/2014/main" id="{3DF4C2D0-1A2B-0FE1-93FA-90BCB829C3E4}"/>
                </a:ext>
              </a:extLst>
            </p:cNvPr>
            <p:cNvSpPr/>
            <p:nvPr/>
          </p:nvSpPr>
          <p:spPr>
            <a:xfrm>
              <a:off x="491490" y="1457325"/>
              <a:ext cx="2011680" cy="4457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chemeClr val="bg1"/>
                  </a:solidFill>
                  <a:latin typeface="Helvetica" pitchFamily="2" charset="0"/>
                </a:rPr>
                <a:t>Standard Model</a:t>
              </a:r>
              <a:endParaRPr kumimoji="1" lang="zh-CN" altLang="en-US" sz="2000" dirty="0">
                <a:solidFill>
                  <a:schemeClr val="bg1"/>
                </a:solidFill>
                <a:latin typeface="Helvetica" pitchFamily="2" charset="0"/>
              </a:endParaRPr>
            </a:p>
          </p:txBody>
        </p:sp>
        <p:sp>
          <p:nvSpPr>
            <p:cNvPr id="6" name="下箭头 8">
              <a:extLst>
                <a:ext uri="{FF2B5EF4-FFF2-40B4-BE49-F238E27FC236}">
                  <a16:creationId xmlns:a16="http://schemas.microsoft.com/office/drawing/2014/main" id="{ED776BA3-BDB4-C768-EC98-D598447B65B5}"/>
                </a:ext>
              </a:extLst>
            </p:cNvPr>
            <p:cNvSpPr/>
            <p:nvPr/>
          </p:nvSpPr>
          <p:spPr>
            <a:xfrm>
              <a:off x="7075170" y="1773109"/>
              <a:ext cx="160020" cy="2440305"/>
            </a:xfrm>
            <a:prstGeom prst="downArrow">
              <a:avLst/>
            </a:prstGeom>
            <a:gradFill>
              <a:gsLst>
                <a:gs pos="0">
                  <a:srgbClr val="C00000">
                    <a:lumMod val="71413"/>
                    <a:lumOff val="28587"/>
                  </a:srgbClr>
                </a:gs>
                <a:gs pos="99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文本框 6">
              <a:extLst>
                <a:ext uri="{FF2B5EF4-FFF2-40B4-BE49-F238E27FC236}">
                  <a16:creationId xmlns:a16="http://schemas.microsoft.com/office/drawing/2014/main" id="{15F3A876-E90E-26F4-D409-DE0CFA0A8944}"/>
                </a:ext>
              </a:extLst>
            </p:cNvPr>
            <p:cNvSpPr txBox="1"/>
            <p:nvPr/>
          </p:nvSpPr>
          <p:spPr>
            <a:xfrm>
              <a:off x="7031893" y="1305163"/>
              <a:ext cx="1357808" cy="369332"/>
            </a:xfrm>
            <a:prstGeom prst="rect">
              <a:avLst/>
            </a:prstGeom>
            <a:noFill/>
          </p:spPr>
          <p:txBody>
            <a:bodyPr wrap="none" rtlCol="0">
              <a:spAutoFit/>
            </a:bodyPr>
            <a:lstStyle/>
            <a:p>
              <a:r>
                <a:rPr kumimoji="1" lang="en-US" altLang="zh-CN" dirty="0"/>
                <a:t>Energy Scale</a:t>
              </a:r>
              <a:endParaRPr kumimoji="1" lang="zh-CN" altLang="en-US" dirty="0"/>
            </a:p>
          </p:txBody>
        </p:sp>
        <p:pic>
          <p:nvPicPr>
            <p:cNvPr id="8" name="图片 7">
              <a:extLst>
                <a:ext uri="{FF2B5EF4-FFF2-40B4-BE49-F238E27FC236}">
                  <a16:creationId xmlns:a16="http://schemas.microsoft.com/office/drawing/2014/main" id="{AA2720CC-A2E0-22F1-8B58-E7FC299EDF8A}"/>
                </a:ext>
              </a:extLst>
            </p:cNvPr>
            <p:cNvPicPr>
              <a:picLocks noChangeAspect="1"/>
            </p:cNvPicPr>
            <p:nvPr/>
          </p:nvPicPr>
          <p:blipFill>
            <a:blip r:embed="rId2"/>
            <a:stretch>
              <a:fillRect/>
            </a:stretch>
          </p:blipFill>
          <p:spPr>
            <a:xfrm>
              <a:off x="1007745" y="1036955"/>
              <a:ext cx="771619" cy="363115"/>
            </a:xfrm>
            <a:prstGeom prst="rect">
              <a:avLst/>
            </a:prstGeom>
          </p:spPr>
        </p:pic>
        <p:pic>
          <p:nvPicPr>
            <p:cNvPr id="9" name="图片 8">
              <a:extLst>
                <a:ext uri="{FF2B5EF4-FFF2-40B4-BE49-F238E27FC236}">
                  <a16:creationId xmlns:a16="http://schemas.microsoft.com/office/drawing/2014/main" id="{2F3A532D-6B33-24FD-D42C-E4E21FBF1A16}"/>
                </a:ext>
              </a:extLst>
            </p:cNvPr>
            <p:cNvPicPr>
              <a:picLocks noChangeAspect="1"/>
            </p:cNvPicPr>
            <p:nvPr/>
          </p:nvPicPr>
          <p:blipFill>
            <a:blip r:embed="rId3"/>
            <a:stretch>
              <a:fillRect/>
            </a:stretch>
          </p:blipFill>
          <p:spPr>
            <a:xfrm>
              <a:off x="5584368" y="1049432"/>
              <a:ext cx="745106" cy="350638"/>
            </a:xfrm>
            <a:prstGeom prst="rect">
              <a:avLst/>
            </a:prstGeom>
          </p:spPr>
        </p:pic>
        <p:pic>
          <p:nvPicPr>
            <p:cNvPr id="10" name="图片 9">
              <a:extLst>
                <a:ext uri="{FF2B5EF4-FFF2-40B4-BE49-F238E27FC236}">
                  <a16:creationId xmlns:a16="http://schemas.microsoft.com/office/drawing/2014/main" id="{DEF6AA6A-32B9-8828-439B-A88F95DC6A3B}"/>
                </a:ext>
              </a:extLst>
            </p:cNvPr>
            <p:cNvPicPr>
              <a:picLocks noChangeAspect="1"/>
            </p:cNvPicPr>
            <p:nvPr/>
          </p:nvPicPr>
          <p:blipFill>
            <a:blip r:embed="rId4"/>
            <a:stretch>
              <a:fillRect/>
            </a:stretch>
          </p:blipFill>
          <p:spPr>
            <a:xfrm>
              <a:off x="3602585" y="1001514"/>
              <a:ext cx="458418" cy="278646"/>
            </a:xfrm>
            <a:prstGeom prst="rect">
              <a:avLst/>
            </a:prstGeom>
          </p:spPr>
        </p:pic>
        <p:pic>
          <p:nvPicPr>
            <p:cNvPr id="11" name="图片 10">
              <a:extLst>
                <a:ext uri="{FF2B5EF4-FFF2-40B4-BE49-F238E27FC236}">
                  <a16:creationId xmlns:a16="http://schemas.microsoft.com/office/drawing/2014/main" id="{16DBCD78-12E6-97A1-BE9A-F3ED706130C1}"/>
                </a:ext>
              </a:extLst>
            </p:cNvPr>
            <p:cNvPicPr>
              <a:picLocks noChangeAspect="1"/>
            </p:cNvPicPr>
            <p:nvPr/>
          </p:nvPicPr>
          <p:blipFill>
            <a:blip r:embed="rId4"/>
            <a:stretch>
              <a:fillRect/>
            </a:stretch>
          </p:blipFill>
          <p:spPr>
            <a:xfrm>
              <a:off x="7326021" y="2203826"/>
              <a:ext cx="458418" cy="278646"/>
            </a:xfrm>
            <a:prstGeom prst="rect">
              <a:avLst/>
            </a:prstGeom>
          </p:spPr>
        </p:pic>
        <p:pic>
          <p:nvPicPr>
            <p:cNvPr id="12" name="图片 11">
              <a:extLst>
                <a:ext uri="{FF2B5EF4-FFF2-40B4-BE49-F238E27FC236}">
                  <a16:creationId xmlns:a16="http://schemas.microsoft.com/office/drawing/2014/main" id="{60BE898B-AFC5-9CC3-7CED-7B63654969C7}"/>
                </a:ext>
              </a:extLst>
            </p:cNvPr>
            <p:cNvPicPr>
              <a:picLocks noChangeAspect="1"/>
            </p:cNvPicPr>
            <p:nvPr/>
          </p:nvPicPr>
          <p:blipFill>
            <a:blip r:embed="rId5"/>
            <a:stretch>
              <a:fillRect/>
            </a:stretch>
          </p:blipFill>
          <p:spPr>
            <a:xfrm>
              <a:off x="7326021" y="3577214"/>
              <a:ext cx="458418" cy="343814"/>
            </a:xfrm>
            <a:prstGeom prst="rect">
              <a:avLst/>
            </a:prstGeom>
          </p:spPr>
        </p:pic>
        <p:pic>
          <p:nvPicPr>
            <p:cNvPr id="13" name="图片 12">
              <a:extLst>
                <a:ext uri="{FF2B5EF4-FFF2-40B4-BE49-F238E27FC236}">
                  <a16:creationId xmlns:a16="http://schemas.microsoft.com/office/drawing/2014/main" id="{39181F32-66A2-BD5A-E931-CCFBC9098B2F}"/>
                </a:ext>
              </a:extLst>
            </p:cNvPr>
            <p:cNvPicPr>
              <a:picLocks noChangeAspect="1"/>
            </p:cNvPicPr>
            <p:nvPr/>
          </p:nvPicPr>
          <p:blipFill>
            <a:blip r:embed="rId6"/>
            <a:stretch>
              <a:fillRect/>
            </a:stretch>
          </p:blipFill>
          <p:spPr>
            <a:xfrm>
              <a:off x="2017360" y="3439755"/>
              <a:ext cx="2804918" cy="618732"/>
            </a:xfrm>
            <a:prstGeom prst="rect">
              <a:avLst/>
            </a:prstGeom>
          </p:spPr>
        </p:pic>
        <p:pic>
          <p:nvPicPr>
            <p:cNvPr id="14" name="图片 13">
              <a:extLst>
                <a:ext uri="{FF2B5EF4-FFF2-40B4-BE49-F238E27FC236}">
                  <a16:creationId xmlns:a16="http://schemas.microsoft.com/office/drawing/2014/main" id="{150A4741-7908-FCAD-7955-2A624A8932C6}"/>
                </a:ext>
              </a:extLst>
            </p:cNvPr>
            <p:cNvPicPr>
              <a:picLocks noChangeAspect="1"/>
            </p:cNvPicPr>
            <p:nvPr/>
          </p:nvPicPr>
          <p:blipFill>
            <a:blip r:embed="rId7"/>
            <a:stretch>
              <a:fillRect/>
            </a:stretch>
          </p:blipFill>
          <p:spPr>
            <a:xfrm>
              <a:off x="2268513" y="2226686"/>
              <a:ext cx="2474938" cy="446301"/>
            </a:xfrm>
            <a:prstGeom prst="rect">
              <a:avLst/>
            </a:prstGeom>
          </p:spPr>
        </p:pic>
        <p:sp>
          <p:nvSpPr>
            <p:cNvPr id="15" name="矩形 14">
              <a:extLst>
                <a:ext uri="{FF2B5EF4-FFF2-40B4-BE49-F238E27FC236}">
                  <a16:creationId xmlns:a16="http://schemas.microsoft.com/office/drawing/2014/main" id="{15A2CB96-BD29-CDD1-1875-01B9FACF2B1E}"/>
                </a:ext>
              </a:extLst>
            </p:cNvPr>
            <p:cNvSpPr/>
            <p:nvPr/>
          </p:nvSpPr>
          <p:spPr>
            <a:xfrm>
              <a:off x="4497707" y="3542924"/>
              <a:ext cx="324572" cy="3323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124CCABD-D276-0348-9332-61BC2F80EC6B}"/>
                </a:ext>
              </a:extLst>
            </p:cNvPr>
            <p:cNvSpPr txBox="1"/>
            <p:nvPr/>
          </p:nvSpPr>
          <p:spPr>
            <a:xfrm>
              <a:off x="3831794" y="3965411"/>
              <a:ext cx="3065637" cy="369332"/>
            </a:xfrm>
            <a:prstGeom prst="rect">
              <a:avLst/>
            </a:prstGeom>
            <a:noFill/>
          </p:spPr>
          <p:txBody>
            <a:bodyPr wrap="square" rtlCol="0">
              <a:spAutoFit/>
            </a:bodyPr>
            <a:lstStyle/>
            <a:p>
              <a:r>
                <a:rPr kumimoji="1" lang="en-US" altLang="zh-CN" dirty="0">
                  <a:latin typeface="Helvetica" pitchFamily="2" charset="0"/>
                </a:rPr>
                <a:t>Unparticle (Scale invariance)</a:t>
              </a:r>
              <a:endParaRPr kumimoji="1" lang="zh-CN" altLang="en-US" dirty="0">
                <a:latin typeface="Helvetica" pitchFamily="2" charset="0"/>
              </a:endParaRPr>
            </a:p>
          </p:txBody>
        </p:sp>
      </p:grpSp>
      <p:grpSp>
        <p:nvGrpSpPr>
          <p:cNvPr id="17" name="组合 16">
            <a:extLst>
              <a:ext uri="{FF2B5EF4-FFF2-40B4-BE49-F238E27FC236}">
                <a16:creationId xmlns:a16="http://schemas.microsoft.com/office/drawing/2014/main" id="{91E7C7B3-0DD6-A012-C23B-07759C5C7C31}"/>
              </a:ext>
            </a:extLst>
          </p:cNvPr>
          <p:cNvGrpSpPr/>
          <p:nvPr/>
        </p:nvGrpSpPr>
        <p:grpSpPr>
          <a:xfrm>
            <a:off x="1710059" y="4652242"/>
            <a:ext cx="4903824" cy="1344764"/>
            <a:chOff x="3173016" y="5248344"/>
            <a:chExt cx="4903824" cy="1344764"/>
          </a:xfrm>
        </p:grpSpPr>
        <p:pic>
          <p:nvPicPr>
            <p:cNvPr id="18" name="图片 17">
              <a:extLst>
                <a:ext uri="{FF2B5EF4-FFF2-40B4-BE49-F238E27FC236}">
                  <a16:creationId xmlns:a16="http://schemas.microsoft.com/office/drawing/2014/main" id="{EE2037DB-E803-E8E1-A809-34D11FD7FAEC}"/>
                </a:ext>
              </a:extLst>
            </p:cNvPr>
            <p:cNvPicPr>
              <a:picLocks noChangeAspect="1"/>
            </p:cNvPicPr>
            <p:nvPr/>
          </p:nvPicPr>
          <p:blipFill>
            <a:blip r:embed="rId8"/>
            <a:stretch>
              <a:fillRect/>
            </a:stretch>
          </p:blipFill>
          <p:spPr>
            <a:xfrm>
              <a:off x="4436387" y="5248344"/>
              <a:ext cx="3640453" cy="445770"/>
            </a:xfrm>
            <a:prstGeom prst="rect">
              <a:avLst/>
            </a:prstGeom>
          </p:spPr>
        </p:pic>
        <p:pic>
          <p:nvPicPr>
            <p:cNvPr id="19" name="图片 18">
              <a:extLst>
                <a:ext uri="{FF2B5EF4-FFF2-40B4-BE49-F238E27FC236}">
                  <a16:creationId xmlns:a16="http://schemas.microsoft.com/office/drawing/2014/main" id="{79B4BBDC-BF93-0B1E-66D7-C3591A3F8640}"/>
                </a:ext>
              </a:extLst>
            </p:cNvPr>
            <p:cNvPicPr>
              <a:picLocks noChangeAspect="1"/>
            </p:cNvPicPr>
            <p:nvPr/>
          </p:nvPicPr>
          <p:blipFill>
            <a:blip r:embed="rId9"/>
            <a:stretch>
              <a:fillRect/>
            </a:stretch>
          </p:blipFill>
          <p:spPr>
            <a:xfrm>
              <a:off x="4312209" y="5838626"/>
              <a:ext cx="1027412" cy="256853"/>
            </a:xfrm>
            <a:prstGeom prst="rect">
              <a:avLst/>
            </a:prstGeom>
          </p:spPr>
        </p:pic>
        <p:pic>
          <p:nvPicPr>
            <p:cNvPr id="20" name="图片 19">
              <a:extLst>
                <a:ext uri="{FF2B5EF4-FFF2-40B4-BE49-F238E27FC236}">
                  <a16:creationId xmlns:a16="http://schemas.microsoft.com/office/drawing/2014/main" id="{6359BE3E-8C0E-B33A-848D-C3BA29DEE8A3}"/>
                </a:ext>
              </a:extLst>
            </p:cNvPr>
            <p:cNvPicPr>
              <a:picLocks noChangeAspect="1"/>
            </p:cNvPicPr>
            <p:nvPr/>
          </p:nvPicPr>
          <p:blipFill>
            <a:blip r:embed="rId10"/>
            <a:stretch>
              <a:fillRect/>
            </a:stretch>
          </p:blipFill>
          <p:spPr>
            <a:xfrm>
              <a:off x="4264315" y="6266822"/>
              <a:ext cx="3060545" cy="291158"/>
            </a:xfrm>
            <a:prstGeom prst="rect">
              <a:avLst/>
            </a:prstGeom>
          </p:spPr>
        </p:pic>
        <p:sp>
          <p:nvSpPr>
            <p:cNvPr id="21" name="文本框 20">
              <a:extLst>
                <a:ext uri="{FF2B5EF4-FFF2-40B4-BE49-F238E27FC236}">
                  <a16:creationId xmlns:a16="http://schemas.microsoft.com/office/drawing/2014/main" id="{F0CE23A9-7E13-ED84-C05E-B0E0B06AD44A}"/>
                </a:ext>
              </a:extLst>
            </p:cNvPr>
            <p:cNvSpPr txBox="1"/>
            <p:nvPr/>
          </p:nvSpPr>
          <p:spPr>
            <a:xfrm>
              <a:off x="3451664" y="5797775"/>
              <a:ext cx="978916" cy="338554"/>
            </a:xfrm>
            <a:prstGeom prst="rect">
              <a:avLst/>
            </a:prstGeom>
            <a:noFill/>
          </p:spPr>
          <p:txBody>
            <a:bodyPr wrap="square">
              <a:spAutoFit/>
            </a:bodyPr>
            <a:lstStyle/>
            <a:p>
              <a:r>
                <a:rPr kumimoji="1" lang="en-US" altLang="zh-CN" sz="1600" dirty="0">
                  <a:latin typeface="Helvetica" pitchFamily="2" charset="0"/>
                </a:rPr>
                <a:t>Scalar </a:t>
              </a:r>
              <a:endParaRPr lang="zh-CN" altLang="en-US" sz="1600" dirty="0"/>
            </a:p>
          </p:txBody>
        </p:sp>
        <p:sp>
          <p:nvSpPr>
            <p:cNvPr id="22" name="文本框 21">
              <a:extLst>
                <a:ext uri="{FF2B5EF4-FFF2-40B4-BE49-F238E27FC236}">
                  <a16:creationId xmlns:a16="http://schemas.microsoft.com/office/drawing/2014/main" id="{3D777EAC-8181-5A7F-A5AC-85834D820E10}"/>
                </a:ext>
              </a:extLst>
            </p:cNvPr>
            <p:cNvSpPr txBox="1"/>
            <p:nvPr/>
          </p:nvSpPr>
          <p:spPr>
            <a:xfrm>
              <a:off x="3451664" y="6254554"/>
              <a:ext cx="978916" cy="338554"/>
            </a:xfrm>
            <a:prstGeom prst="rect">
              <a:avLst/>
            </a:prstGeom>
            <a:noFill/>
          </p:spPr>
          <p:txBody>
            <a:bodyPr wrap="square">
              <a:spAutoFit/>
            </a:bodyPr>
            <a:lstStyle/>
            <a:p>
              <a:r>
                <a:rPr kumimoji="1" lang="en-US" altLang="zh-CN" sz="1600" dirty="0">
                  <a:latin typeface="Helvetica" pitchFamily="2" charset="0"/>
                </a:rPr>
                <a:t>Vector</a:t>
              </a:r>
              <a:endParaRPr lang="zh-CN" altLang="en-US" sz="1600" dirty="0"/>
            </a:p>
          </p:txBody>
        </p:sp>
        <p:sp>
          <p:nvSpPr>
            <p:cNvPr id="23" name="文本框 22">
              <a:extLst>
                <a:ext uri="{FF2B5EF4-FFF2-40B4-BE49-F238E27FC236}">
                  <a16:creationId xmlns:a16="http://schemas.microsoft.com/office/drawing/2014/main" id="{577DC9E0-EDE4-DA24-B9C6-28E81C6582C7}"/>
                </a:ext>
              </a:extLst>
            </p:cNvPr>
            <p:cNvSpPr txBox="1"/>
            <p:nvPr/>
          </p:nvSpPr>
          <p:spPr>
            <a:xfrm>
              <a:off x="3173016" y="5300146"/>
              <a:ext cx="1251576" cy="338554"/>
            </a:xfrm>
            <a:prstGeom prst="rect">
              <a:avLst/>
            </a:prstGeom>
            <a:noFill/>
          </p:spPr>
          <p:txBody>
            <a:bodyPr wrap="square">
              <a:spAutoFit/>
            </a:bodyPr>
            <a:lstStyle/>
            <a:p>
              <a:r>
                <a:rPr kumimoji="1" lang="en-US" altLang="zh-CN" sz="1600" dirty="0">
                  <a:latin typeface="Helvetica" pitchFamily="2" charset="0"/>
                </a:rPr>
                <a:t>Propagator</a:t>
              </a:r>
              <a:endParaRPr lang="zh-CN" altLang="en-US" sz="1600" dirty="0"/>
            </a:p>
          </p:txBody>
        </p:sp>
      </p:grpSp>
      <p:sp>
        <p:nvSpPr>
          <p:cNvPr id="24" name="文本框 23">
            <a:extLst>
              <a:ext uri="{FF2B5EF4-FFF2-40B4-BE49-F238E27FC236}">
                <a16:creationId xmlns:a16="http://schemas.microsoft.com/office/drawing/2014/main" id="{27B0E373-140F-82BB-A076-006007053E57}"/>
              </a:ext>
            </a:extLst>
          </p:cNvPr>
          <p:cNvSpPr txBox="1"/>
          <p:nvPr/>
        </p:nvSpPr>
        <p:spPr>
          <a:xfrm>
            <a:off x="-1" y="6264136"/>
            <a:ext cx="7287899" cy="584775"/>
          </a:xfrm>
          <a:prstGeom prst="rect">
            <a:avLst/>
          </a:prstGeom>
          <a:noFill/>
        </p:spPr>
        <p:txBody>
          <a:bodyPr wrap="square">
            <a:spAutoFit/>
          </a:bodyPr>
          <a:lstStyle/>
          <a:p>
            <a:r>
              <a:rPr lang="zh-CN" altLang="en-US" sz="1600" dirty="0">
                <a:solidFill>
                  <a:srgbClr val="0000FF"/>
                </a:solidFill>
              </a:rPr>
              <a:t>Howard Georgi, Phys. Rev. Lett. 98, 221601 (2007)</a:t>
            </a:r>
            <a:endParaRPr lang="en-US" altLang="zh-CN" sz="1600" dirty="0">
              <a:solidFill>
                <a:srgbClr val="0000FF"/>
              </a:solidFill>
            </a:endParaRPr>
          </a:p>
          <a:p>
            <a:r>
              <a:rPr lang="en" altLang="zh-CN" sz="1600" dirty="0">
                <a:solidFill>
                  <a:srgbClr val="0000FF"/>
                </a:solidFill>
              </a:rPr>
              <a:t>Howard Georgi, Phys. Lett. B 650, 275–278 (2007)</a:t>
            </a:r>
            <a:endParaRPr lang="zh-CN" altLang="en-US" sz="1600" dirty="0">
              <a:solidFill>
                <a:srgbClr val="0000FF"/>
              </a:solidFill>
            </a:endParaRPr>
          </a:p>
        </p:txBody>
      </p:sp>
      <p:sp>
        <p:nvSpPr>
          <p:cNvPr id="25" name="TextBox 1">
            <a:extLst>
              <a:ext uri="{FF2B5EF4-FFF2-40B4-BE49-F238E27FC236}">
                <a16:creationId xmlns:a16="http://schemas.microsoft.com/office/drawing/2014/main" id="{4E4B2BC9-B5CE-528B-A7B2-A25DE52D67B0}"/>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3600" dirty="0">
                <a:solidFill>
                  <a:srgbClr val="C00000"/>
                </a:solidFill>
              </a:rPr>
              <a:t>非粒子的简要背景：</a:t>
            </a:r>
            <a:endParaRPr lang="en-US" altLang="zh-CN" sz="3600" dirty="0">
              <a:solidFill>
                <a:srgbClr val="C00000"/>
              </a:solidFill>
            </a:endParaRPr>
          </a:p>
        </p:txBody>
      </p:sp>
    </p:spTree>
    <p:extLst>
      <p:ext uri="{BB962C8B-B14F-4D97-AF65-F5344CB8AC3E}">
        <p14:creationId xmlns:p14="http://schemas.microsoft.com/office/powerpoint/2010/main" val="70247152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E938F1D-A104-194F-B3AC-FCF545EA2759}"/>
              </a:ext>
            </a:extLst>
          </p:cNvPr>
          <p:cNvPicPr>
            <a:picLocks noChangeAspect="1"/>
          </p:cNvPicPr>
          <p:nvPr/>
        </p:nvPicPr>
        <p:blipFill>
          <a:blip r:embed="rId2"/>
          <a:stretch>
            <a:fillRect/>
          </a:stretch>
        </p:blipFill>
        <p:spPr>
          <a:xfrm>
            <a:off x="355343" y="1714732"/>
            <a:ext cx="7029450" cy="527050"/>
          </a:xfrm>
          <a:prstGeom prst="rect">
            <a:avLst/>
          </a:prstGeom>
        </p:spPr>
      </p:pic>
      <p:sp>
        <p:nvSpPr>
          <p:cNvPr id="3" name="文本框 2">
            <a:extLst>
              <a:ext uri="{FF2B5EF4-FFF2-40B4-BE49-F238E27FC236}">
                <a16:creationId xmlns:a16="http://schemas.microsoft.com/office/drawing/2014/main" id="{33C12D4C-C89B-1001-D339-D23F9D622D15}"/>
              </a:ext>
            </a:extLst>
          </p:cNvPr>
          <p:cNvSpPr txBox="1"/>
          <p:nvPr/>
        </p:nvSpPr>
        <p:spPr>
          <a:xfrm>
            <a:off x="252059" y="1238810"/>
            <a:ext cx="7814937" cy="369332"/>
          </a:xfrm>
          <a:prstGeom prst="rect">
            <a:avLst/>
          </a:prstGeom>
          <a:noFill/>
        </p:spPr>
        <p:txBody>
          <a:bodyPr wrap="square">
            <a:spAutoFit/>
          </a:bodyPr>
          <a:lstStyle/>
          <a:p>
            <a:r>
              <a:rPr kumimoji="1" lang="zh-CN" altLang="en-US" dirty="0">
                <a:latin typeface="SimHei" panose="02010609060101010101" pitchFamily="49" charset="-122"/>
                <a:ea typeface="SimHei" panose="02010609060101010101" pitchFamily="49" charset="-122"/>
              </a:rPr>
              <a:t>费米子和标量、矢量非粒子相互作用</a:t>
            </a:r>
          </a:p>
        </p:txBody>
      </p:sp>
      <p:pic>
        <p:nvPicPr>
          <p:cNvPr id="4" name="图片 3">
            <a:extLst>
              <a:ext uri="{FF2B5EF4-FFF2-40B4-BE49-F238E27FC236}">
                <a16:creationId xmlns:a16="http://schemas.microsoft.com/office/drawing/2014/main" id="{9AD4F615-FDAB-CFE5-9AB4-A0B9933C180C}"/>
              </a:ext>
            </a:extLst>
          </p:cNvPr>
          <p:cNvPicPr>
            <a:picLocks noChangeAspect="1"/>
          </p:cNvPicPr>
          <p:nvPr/>
        </p:nvPicPr>
        <p:blipFill>
          <a:blip r:embed="rId3"/>
          <a:stretch>
            <a:fillRect/>
          </a:stretch>
        </p:blipFill>
        <p:spPr>
          <a:xfrm>
            <a:off x="3072706" y="2385866"/>
            <a:ext cx="2998588" cy="1023048"/>
          </a:xfrm>
          <a:prstGeom prst="rect">
            <a:avLst/>
          </a:prstGeom>
        </p:spPr>
      </p:pic>
      <p:sp>
        <p:nvSpPr>
          <p:cNvPr id="5" name="文本框 4">
            <a:extLst>
              <a:ext uri="{FF2B5EF4-FFF2-40B4-BE49-F238E27FC236}">
                <a16:creationId xmlns:a16="http://schemas.microsoft.com/office/drawing/2014/main" id="{46D82EC4-A991-B0AB-77FC-2759E5106542}"/>
              </a:ext>
            </a:extLst>
          </p:cNvPr>
          <p:cNvSpPr txBox="1"/>
          <p:nvPr/>
        </p:nvSpPr>
        <p:spPr>
          <a:xfrm>
            <a:off x="4049486" y="2016452"/>
            <a:ext cx="5094514" cy="338554"/>
          </a:xfrm>
          <a:prstGeom prst="rect">
            <a:avLst/>
          </a:prstGeom>
          <a:noFill/>
        </p:spPr>
        <p:txBody>
          <a:bodyPr wrap="square">
            <a:spAutoFit/>
          </a:bodyPr>
          <a:lstStyle/>
          <a:p>
            <a:pPr algn="r"/>
            <a:r>
              <a:rPr lang="en-US" altLang="zh-CN" sz="1600" dirty="0" err="1">
                <a:solidFill>
                  <a:srgbClr val="0000FF"/>
                </a:solidFill>
              </a:rPr>
              <a:t>Y.Liao</a:t>
            </a:r>
            <a:r>
              <a:rPr lang="zh-CN" altLang="en-US" sz="1600" dirty="0">
                <a:solidFill>
                  <a:srgbClr val="0000FF"/>
                </a:solidFill>
              </a:rPr>
              <a:t>*</a:t>
            </a:r>
            <a:r>
              <a:rPr lang="en-US" altLang="zh-CN" sz="1600" dirty="0">
                <a:solidFill>
                  <a:srgbClr val="0000FF"/>
                </a:solidFill>
              </a:rPr>
              <a:t>,</a:t>
            </a:r>
            <a:r>
              <a:rPr lang="en-US" altLang="zh-CN" sz="1600" dirty="0" err="1">
                <a:solidFill>
                  <a:srgbClr val="0000FF"/>
                </a:solidFill>
              </a:rPr>
              <a:t>J.Y.Liu</a:t>
            </a:r>
            <a:r>
              <a:rPr lang="en-US" altLang="zh-CN" sz="1600" dirty="0">
                <a:solidFill>
                  <a:srgbClr val="0000FF"/>
                </a:solidFill>
              </a:rPr>
              <a:t>,</a:t>
            </a:r>
            <a:r>
              <a:rPr lang="zh-CN" altLang="en-US" sz="1600" dirty="0">
                <a:solidFill>
                  <a:srgbClr val="0000FF"/>
                </a:solidFill>
              </a:rPr>
              <a:t> </a:t>
            </a:r>
            <a:r>
              <a:rPr lang="en-US" altLang="zh-CN" sz="1600" dirty="0">
                <a:solidFill>
                  <a:srgbClr val="0000FF"/>
                </a:solidFill>
              </a:rPr>
              <a:t>Phys. Rev. Lett. 99, 191804 (2007) </a:t>
            </a:r>
            <a:endParaRPr lang="zh-CN" altLang="en-US" sz="1600" dirty="0">
              <a:solidFill>
                <a:srgbClr val="0000FF"/>
              </a:solidFill>
            </a:endParaRPr>
          </a:p>
        </p:txBody>
      </p:sp>
      <p:grpSp>
        <p:nvGrpSpPr>
          <p:cNvPr id="6" name="组合 5">
            <a:extLst>
              <a:ext uri="{FF2B5EF4-FFF2-40B4-BE49-F238E27FC236}">
                <a16:creationId xmlns:a16="http://schemas.microsoft.com/office/drawing/2014/main" id="{43EE597E-A5D7-53C0-1FF2-AEEDDCC0BF80}"/>
              </a:ext>
            </a:extLst>
          </p:cNvPr>
          <p:cNvGrpSpPr/>
          <p:nvPr/>
        </p:nvGrpSpPr>
        <p:grpSpPr>
          <a:xfrm>
            <a:off x="252059" y="3645740"/>
            <a:ext cx="7987572" cy="2584408"/>
            <a:chOff x="578214" y="3466794"/>
            <a:chExt cx="7987572" cy="2584408"/>
          </a:xfrm>
        </p:grpSpPr>
        <p:pic>
          <p:nvPicPr>
            <p:cNvPr id="7" name="图片 6">
              <a:extLst>
                <a:ext uri="{FF2B5EF4-FFF2-40B4-BE49-F238E27FC236}">
                  <a16:creationId xmlns:a16="http://schemas.microsoft.com/office/drawing/2014/main" id="{897853F4-95D0-2437-433E-A9EC922007B6}"/>
                </a:ext>
              </a:extLst>
            </p:cNvPr>
            <p:cNvPicPr>
              <a:picLocks noChangeAspect="1"/>
            </p:cNvPicPr>
            <p:nvPr/>
          </p:nvPicPr>
          <p:blipFill>
            <a:blip r:embed="rId4"/>
            <a:stretch>
              <a:fillRect/>
            </a:stretch>
          </p:blipFill>
          <p:spPr>
            <a:xfrm>
              <a:off x="1963566" y="4034211"/>
              <a:ext cx="5235721" cy="2016991"/>
            </a:xfrm>
            <a:prstGeom prst="rect">
              <a:avLst/>
            </a:prstGeom>
          </p:spPr>
        </p:pic>
        <p:sp>
          <p:nvSpPr>
            <p:cNvPr id="8" name="文本框 7">
              <a:extLst>
                <a:ext uri="{FF2B5EF4-FFF2-40B4-BE49-F238E27FC236}">
                  <a16:creationId xmlns:a16="http://schemas.microsoft.com/office/drawing/2014/main" id="{849EA467-3D59-DBA8-6933-0725E5CC45B8}"/>
                </a:ext>
              </a:extLst>
            </p:cNvPr>
            <p:cNvSpPr txBox="1"/>
            <p:nvPr/>
          </p:nvSpPr>
          <p:spPr>
            <a:xfrm>
              <a:off x="578214" y="3466794"/>
              <a:ext cx="7987572" cy="461665"/>
            </a:xfrm>
            <a:prstGeom prst="rect">
              <a:avLst/>
            </a:prstGeom>
            <a:noFill/>
          </p:spPr>
          <p:txBody>
            <a:bodyPr wrap="square">
              <a:spAutoFit/>
            </a:bodyPr>
            <a:lstStyle/>
            <a:p>
              <a:pPr algn="ctr"/>
              <a:r>
                <a:rPr lang="zh-CN" altLang="en-US" sz="2400" dirty="0">
                  <a:solidFill>
                    <a:srgbClr val="FF0000"/>
                  </a:solidFill>
                  <a:latin typeface="SimHei" panose="02010609060101010101" pitchFamily="49" charset="-122"/>
                  <a:ea typeface="SimHei" panose="02010609060101010101" pitchFamily="49" charset="-122"/>
                </a:rPr>
                <a:t>本工作首次考虑了非粒子和费米子之间的交叉耦合形式</a:t>
              </a:r>
            </a:p>
          </p:txBody>
        </p:sp>
        <p:sp>
          <p:nvSpPr>
            <p:cNvPr id="9" name="矩形: 圆角 1">
              <a:extLst>
                <a:ext uri="{FF2B5EF4-FFF2-40B4-BE49-F238E27FC236}">
                  <a16:creationId xmlns:a16="http://schemas.microsoft.com/office/drawing/2014/main" id="{5A685A4E-01DA-B14E-549A-4DB9FCB4B455}"/>
                </a:ext>
              </a:extLst>
            </p:cNvPr>
            <p:cNvSpPr/>
            <p:nvPr/>
          </p:nvSpPr>
          <p:spPr>
            <a:xfrm>
              <a:off x="1820344" y="4350398"/>
              <a:ext cx="5111827" cy="3077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8">
              <a:extLst>
                <a:ext uri="{FF2B5EF4-FFF2-40B4-BE49-F238E27FC236}">
                  <a16:creationId xmlns:a16="http://schemas.microsoft.com/office/drawing/2014/main" id="{7589E36A-A6BC-F34C-E57E-D6FAA5D0472C}"/>
                </a:ext>
              </a:extLst>
            </p:cNvPr>
            <p:cNvSpPr/>
            <p:nvPr/>
          </p:nvSpPr>
          <p:spPr>
            <a:xfrm>
              <a:off x="1809328" y="5401068"/>
              <a:ext cx="5573874" cy="3249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
            <a:extLst>
              <a:ext uri="{FF2B5EF4-FFF2-40B4-BE49-F238E27FC236}">
                <a16:creationId xmlns:a16="http://schemas.microsoft.com/office/drawing/2014/main" id="{B05FCAEE-70CC-BE85-0FDC-9844677081CF}"/>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3600" dirty="0">
                <a:solidFill>
                  <a:srgbClr val="C00000"/>
                </a:solidFill>
              </a:rPr>
              <a:t>非粒子的</a:t>
            </a:r>
            <a:r>
              <a:rPr lang="en-US" altLang="zh-CN" sz="3600" dirty="0">
                <a:solidFill>
                  <a:srgbClr val="C00000"/>
                </a:solidFill>
              </a:rPr>
              <a:t>S</a:t>
            </a:r>
            <a:r>
              <a:rPr lang="zh-CN" altLang="en-US" sz="3600" dirty="0">
                <a:solidFill>
                  <a:srgbClr val="C00000"/>
                </a:solidFill>
              </a:rPr>
              <a:t>、</a:t>
            </a:r>
            <a:r>
              <a:rPr lang="en-US" altLang="zh-CN" sz="3600" dirty="0">
                <a:solidFill>
                  <a:srgbClr val="C00000"/>
                </a:solidFill>
              </a:rPr>
              <a:t>P</a:t>
            </a:r>
            <a:r>
              <a:rPr lang="zh-CN" altLang="en-US" sz="3600" dirty="0">
                <a:solidFill>
                  <a:srgbClr val="C00000"/>
                </a:solidFill>
              </a:rPr>
              <a:t>、</a:t>
            </a:r>
            <a:r>
              <a:rPr lang="en-US" altLang="zh-CN" sz="3600" dirty="0">
                <a:solidFill>
                  <a:srgbClr val="C00000"/>
                </a:solidFill>
              </a:rPr>
              <a:t>V</a:t>
            </a:r>
            <a:r>
              <a:rPr lang="zh-CN" altLang="en-US" sz="3600" dirty="0">
                <a:solidFill>
                  <a:srgbClr val="C00000"/>
                </a:solidFill>
              </a:rPr>
              <a:t>、</a:t>
            </a:r>
            <a:r>
              <a:rPr lang="en-US" altLang="zh-CN" sz="3600" dirty="0">
                <a:solidFill>
                  <a:srgbClr val="C00000"/>
                </a:solidFill>
              </a:rPr>
              <a:t>A</a:t>
            </a:r>
            <a:r>
              <a:rPr lang="zh-CN" altLang="en-US" sz="3600" dirty="0">
                <a:solidFill>
                  <a:srgbClr val="C00000"/>
                </a:solidFill>
              </a:rPr>
              <a:t>耦合：</a:t>
            </a:r>
            <a:endParaRPr lang="en-US" altLang="zh-CN" sz="3600" dirty="0">
              <a:solidFill>
                <a:srgbClr val="C00000"/>
              </a:solidFill>
            </a:endParaRPr>
          </a:p>
        </p:txBody>
      </p:sp>
      <p:sp>
        <p:nvSpPr>
          <p:cNvPr id="13" name="文本框 12">
            <a:extLst>
              <a:ext uri="{FF2B5EF4-FFF2-40B4-BE49-F238E27FC236}">
                <a16:creationId xmlns:a16="http://schemas.microsoft.com/office/drawing/2014/main" id="{982DA425-FEFA-B9F6-519C-BFD320794864}"/>
              </a:ext>
            </a:extLst>
          </p:cNvPr>
          <p:cNvSpPr txBox="1"/>
          <p:nvPr/>
        </p:nvSpPr>
        <p:spPr>
          <a:xfrm>
            <a:off x="1329179" y="6105076"/>
            <a:ext cx="883755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br>
              <a:rPr lang="en-US" altLang="zh-CN" dirty="0">
                <a:solidFill>
                  <a:srgbClr val="0000FF"/>
                </a:solidFill>
              </a:rPr>
            </a:br>
            <a:r>
              <a:rPr lang="en-US" altLang="zh-CN" dirty="0" err="1">
                <a:solidFill>
                  <a:srgbClr val="0000FF"/>
                </a:solidFill>
              </a:rPr>
              <a:t>Y.L.Wu</a:t>
            </a:r>
            <a:r>
              <a:rPr lang="en-US" altLang="zh-CN" dirty="0">
                <a:solidFill>
                  <a:srgbClr val="0000FF"/>
                </a:solidFill>
              </a:rPr>
              <a:t>,</a:t>
            </a:r>
            <a:r>
              <a:rPr lang="zh-CN" altLang="en-US" dirty="0">
                <a:solidFill>
                  <a:srgbClr val="0000FF"/>
                </a:solidFill>
              </a:rPr>
              <a:t> </a:t>
            </a:r>
            <a:r>
              <a:rPr lang="en-US" altLang="zh-CN" dirty="0" err="1">
                <a:solidFill>
                  <a:srgbClr val="0000FF"/>
                </a:solidFill>
              </a:rPr>
              <a:t>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H.Yan,</a:t>
            </a:r>
            <a:r>
              <a:rPr lang="en-US" altLang="zh-CN" b="0" i="0" dirty="0" err="1">
                <a:solidFill>
                  <a:srgbClr val="0000FF"/>
                </a:solidFill>
                <a:effectLst/>
                <a:latin typeface="Arial" panose="020B0604020202020204" pitchFamily="34" charset="0"/>
              </a:rPr>
              <a:t>Journal</a:t>
            </a:r>
            <a:r>
              <a:rPr lang="en-US" altLang="zh-CN" b="0" i="0" dirty="0">
                <a:solidFill>
                  <a:srgbClr val="0000FF"/>
                </a:solidFill>
                <a:effectLst/>
                <a:latin typeface="Arial" panose="020B0604020202020204" pitchFamily="34" charset="0"/>
              </a:rPr>
              <a:t> of High Energy Physics 2024 (1), 1-21</a:t>
            </a:r>
            <a:endParaRPr lang="zh-CN" altLang="en-US" dirty="0">
              <a:solidFill>
                <a:srgbClr val="0000FF"/>
              </a:solidFill>
            </a:endParaRPr>
          </a:p>
        </p:txBody>
      </p:sp>
    </p:spTree>
    <p:extLst>
      <p:ext uri="{BB962C8B-B14F-4D97-AF65-F5344CB8AC3E}">
        <p14:creationId xmlns:p14="http://schemas.microsoft.com/office/powerpoint/2010/main" val="18090232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77A928-3419-1238-438B-5653D6021F9A}"/>
              </a:ext>
            </a:extLst>
          </p:cNvPr>
          <p:cNvPicPr>
            <a:picLocks noChangeAspect="1"/>
          </p:cNvPicPr>
          <p:nvPr/>
        </p:nvPicPr>
        <p:blipFill>
          <a:blip r:embed="rId2"/>
          <a:stretch>
            <a:fillRect/>
          </a:stretch>
        </p:blipFill>
        <p:spPr>
          <a:xfrm>
            <a:off x="138655" y="2207087"/>
            <a:ext cx="8866690" cy="543481"/>
          </a:xfrm>
          <a:prstGeom prst="rect">
            <a:avLst/>
          </a:prstGeom>
        </p:spPr>
      </p:pic>
      <p:pic>
        <p:nvPicPr>
          <p:cNvPr id="3" name="图片 2">
            <a:extLst>
              <a:ext uri="{FF2B5EF4-FFF2-40B4-BE49-F238E27FC236}">
                <a16:creationId xmlns:a16="http://schemas.microsoft.com/office/drawing/2014/main" id="{A9A0B20D-1806-90E9-17E7-1ECD30397F11}"/>
              </a:ext>
            </a:extLst>
          </p:cNvPr>
          <p:cNvPicPr>
            <a:picLocks noChangeAspect="1"/>
          </p:cNvPicPr>
          <p:nvPr/>
        </p:nvPicPr>
        <p:blipFill>
          <a:blip r:embed="rId3"/>
          <a:stretch>
            <a:fillRect/>
          </a:stretch>
        </p:blipFill>
        <p:spPr>
          <a:xfrm>
            <a:off x="241379" y="5137669"/>
            <a:ext cx="6997401" cy="668641"/>
          </a:xfrm>
          <a:prstGeom prst="rect">
            <a:avLst/>
          </a:prstGeom>
        </p:spPr>
      </p:pic>
      <p:sp>
        <p:nvSpPr>
          <p:cNvPr id="4" name="文本框 3">
            <a:extLst>
              <a:ext uri="{FF2B5EF4-FFF2-40B4-BE49-F238E27FC236}">
                <a16:creationId xmlns:a16="http://schemas.microsoft.com/office/drawing/2014/main" id="{9EEC27F8-0D5C-97F3-AD15-6F5262990004}"/>
              </a:ext>
            </a:extLst>
          </p:cNvPr>
          <p:cNvSpPr txBox="1"/>
          <p:nvPr/>
        </p:nvSpPr>
        <p:spPr>
          <a:xfrm>
            <a:off x="138654" y="1283183"/>
            <a:ext cx="1437905" cy="369332"/>
          </a:xfrm>
          <a:prstGeom prst="rect">
            <a:avLst/>
          </a:prstGeom>
          <a:noFill/>
        </p:spPr>
        <p:txBody>
          <a:bodyPr wrap="square">
            <a:spAutoFit/>
          </a:bodyPr>
          <a:lstStyle/>
          <a:p>
            <a:r>
              <a:rPr kumimoji="1" lang="zh-CN" altLang="en-US" dirty="0">
                <a:solidFill>
                  <a:schemeClr val="bg1">
                    <a:lumMod val="95000"/>
                  </a:schemeClr>
                </a:solidFill>
                <a:highlight>
                  <a:srgbClr val="800000"/>
                </a:highlight>
                <a:latin typeface="SimHei" panose="02010609060101010101" pitchFamily="49" charset="-122"/>
                <a:ea typeface="SimHei" panose="02010609060101010101" pitchFamily="49" charset="-122"/>
              </a:rPr>
              <a:t>标量非粒子</a:t>
            </a:r>
            <a:endParaRPr lang="zh-CN" altLang="en-US" dirty="0">
              <a:solidFill>
                <a:schemeClr val="bg1">
                  <a:lumMod val="95000"/>
                </a:schemeClr>
              </a:solidFill>
              <a:highlight>
                <a:srgbClr val="800000"/>
              </a:highlight>
            </a:endParaRPr>
          </a:p>
        </p:txBody>
      </p:sp>
      <p:sp>
        <p:nvSpPr>
          <p:cNvPr id="5" name="文本框 4">
            <a:extLst>
              <a:ext uri="{FF2B5EF4-FFF2-40B4-BE49-F238E27FC236}">
                <a16:creationId xmlns:a16="http://schemas.microsoft.com/office/drawing/2014/main" id="{3D30D7A6-F814-8171-EF79-37C16C576BCD}"/>
              </a:ext>
            </a:extLst>
          </p:cNvPr>
          <p:cNvSpPr txBox="1"/>
          <p:nvPr/>
        </p:nvSpPr>
        <p:spPr>
          <a:xfrm>
            <a:off x="-448330" y="160981"/>
            <a:ext cx="7987572" cy="461665"/>
          </a:xfrm>
          <a:prstGeom prst="rect">
            <a:avLst/>
          </a:prstGeom>
          <a:noFill/>
        </p:spPr>
        <p:txBody>
          <a:bodyPr wrap="square">
            <a:spAutoFit/>
          </a:bodyPr>
          <a:lstStyle/>
          <a:p>
            <a:pPr algn="ctr"/>
            <a:r>
              <a:rPr lang="zh-CN" altLang="en-US" sz="2400" dirty="0">
                <a:solidFill>
                  <a:srgbClr val="C00000"/>
                </a:solidFill>
                <a:latin typeface="SimHei" panose="02010609060101010101" pitchFamily="49" charset="-122"/>
                <a:ea typeface="SimHei" panose="02010609060101010101" pitchFamily="49" charset="-122"/>
              </a:rPr>
              <a:t>得到了非相对论极限下非粒子传递的相互作用的形式</a:t>
            </a:r>
          </a:p>
        </p:txBody>
      </p:sp>
      <p:grpSp>
        <p:nvGrpSpPr>
          <p:cNvPr id="6" name="组合 5">
            <a:extLst>
              <a:ext uri="{FF2B5EF4-FFF2-40B4-BE49-F238E27FC236}">
                <a16:creationId xmlns:a16="http://schemas.microsoft.com/office/drawing/2014/main" id="{C17A235B-4374-D6DD-A287-3FD6CBDBABE8}"/>
              </a:ext>
            </a:extLst>
          </p:cNvPr>
          <p:cNvGrpSpPr/>
          <p:nvPr/>
        </p:nvGrpSpPr>
        <p:grpSpPr>
          <a:xfrm>
            <a:off x="61536" y="3305140"/>
            <a:ext cx="8184694" cy="1277957"/>
            <a:chOff x="112057" y="4296578"/>
            <a:chExt cx="8184694" cy="1277957"/>
          </a:xfrm>
        </p:grpSpPr>
        <p:pic>
          <p:nvPicPr>
            <p:cNvPr id="7" name="图片 6">
              <a:extLst>
                <a:ext uri="{FF2B5EF4-FFF2-40B4-BE49-F238E27FC236}">
                  <a16:creationId xmlns:a16="http://schemas.microsoft.com/office/drawing/2014/main" id="{1FB125A6-9D09-A245-57C5-3A440B70C7E3}"/>
                </a:ext>
              </a:extLst>
            </p:cNvPr>
            <p:cNvPicPr>
              <a:picLocks noChangeAspect="1"/>
            </p:cNvPicPr>
            <p:nvPr/>
          </p:nvPicPr>
          <p:blipFill>
            <a:blip r:embed="rId4"/>
            <a:stretch>
              <a:fillRect/>
            </a:stretch>
          </p:blipFill>
          <p:spPr>
            <a:xfrm>
              <a:off x="291900" y="4502054"/>
              <a:ext cx="6197721" cy="741313"/>
            </a:xfrm>
            <a:prstGeom prst="rect">
              <a:avLst/>
            </a:prstGeom>
          </p:spPr>
        </p:pic>
        <p:sp>
          <p:nvSpPr>
            <p:cNvPr id="8" name="文本框 7">
              <a:extLst>
                <a:ext uri="{FF2B5EF4-FFF2-40B4-BE49-F238E27FC236}">
                  <a16:creationId xmlns:a16="http://schemas.microsoft.com/office/drawing/2014/main" id="{7C5EA7DB-974D-530F-8491-C50B069F4C56}"/>
                </a:ext>
              </a:extLst>
            </p:cNvPr>
            <p:cNvSpPr txBox="1"/>
            <p:nvPr/>
          </p:nvSpPr>
          <p:spPr>
            <a:xfrm>
              <a:off x="6739271" y="4645099"/>
              <a:ext cx="1384948" cy="400110"/>
            </a:xfrm>
            <a:prstGeom prst="rect">
              <a:avLst/>
            </a:prstGeom>
            <a:noFill/>
          </p:spPr>
          <p:txBody>
            <a:bodyPr wrap="square">
              <a:spAutoFit/>
            </a:bodyPr>
            <a:lstStyle/>
            <a:p>
              <a:r>
                <a:rPr lang="en-US" altLang="zh-CN" sz="2000" dirty="0">
                  <a:solidFill>
                    <a:srgbClr val="0000FF"/>
                  </a:solidFill>
                  <a:latin typeface="SimHei" panose="02010609060101010101" pitchFamily="49" charset="-122"/>
                  <a:ea typeface="SimHei" panose="02010609060101010101" pitchFamily="49" charset="-122"/>
                </a:rPr>
                <a:t>P,T</a:t>
              </a:r>
              <a:r>
                <a:rPr lang="zh-CN" altLang="en-US" sz="2000" dirty="0">
                  <a:solidFill>
                    <a:srgbClr val="0000FF"/>
                  </a:solidFill>
                  <a:latin typeface="SimHei" panose="02010609060101010101" pitchFamily="49" charset="-122"/>
                  <a:ea typeface="SimHei" panose="02010609060101010101" pitchFamily="49" charset="-122"/>
                </a:rPr>
                <a:t>反对称</a:t>
              </a:r>
              <a:endParaRPr lang="zh-CN" altLang="en-US" sz="2000" dirty="0">
                <a:solidFill>
                  <a:srgbClr val="0000FF"/>
                </a:solidFill>
              </a:endParaRPr>
            </a:p>
          </p:txBody>
        </p:sp>
        <p:sp>
          <p:nvSpPr>
            <p:cNvPr id="9" name="矩形: 圆角 13">
              <a:extLst>
                <a:ext uri="{FF2B5EF4-FFF2-40B4-BE49-F238E27FC236}">
                  <a16:creationId xmlns:a16="http://schemas.microsoft.com/office/drawing/2014/main" id="{D370B39F-7F0F-8BCF-3C3D-CC11C9B85A46}"/>
                </a:ext>
              </a:extLst>
            </p:cNvPr>
            <p:cNvSpPr/>
            <p:nvPr/>
          </p:nvSpPr>
          <p:spPr>
            <a:xfrm>
              <a:off x="112057" y="4296578"/>
              <a:ext cx="8184694" cy="12779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180B29A5-4AB2-126C-FAD6-949745715E8F}"/>
              </a:ext>
            </a:extLst>
          </p:cNvPr>
          <p:cNvSpPr txBox="1"/>
          <p:nvPr/>
        </p:nvSpPr>
        <p:spPr>
          <a:xfrm>
            <a:off x="1329179" y="6105076"/>
            <a:ext cx="883755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br>
              <a:rPr lang="en-US" altLang="zh-CN" dirty="0">
                <a:solidFill>
                  <a:srgbClr val="0000FF"/>
                </a:solidFill>
              </a:rPr>
            </a:br>
            <a:r>
              <a:rPr lang="en-US" altLang="zh-CN" dirty="0" err="1">
                <a:solidFill>
                  <a:srgbClr val="0000FF"/>
                </a:solidFill>
              </a:rPr>
              <a:t>Y.L.Wu</a:t>
            </a:r>
            <a:r>
              <a:rPr lang="en-US" altLang="zh-CN" dirty="0">
                <a:solidFill>
                  <a:srgbClr val="0000FF"/>
                </a:solidFill>
              </a:rPr>
              <a:t>,</a:t>
            </a:r>
            <a:r>
              <a:rPr lang="zh-CN" altLang="en-US" dirty="0">
                <a:solidFill>
                  <a:srgbClr val="0000FF"/>
                </a:solidFill>
              </a:rPr>
              <a:t> </a:t>
            </a:r>
            <a:r>
              <a:rPr lang="en-US" altLang="zh-CN" dirty="0" err="1">
                <a:solidFill>
                  <a:srgbClr val="0000FF"/>
                </a:solidFill>
              </a:rPr>
              <a:t>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H.Yan,</a:t>
            </a:r>
            <a:r>
              <a:rPr lang="en-US" altLang="zh-CN" b="0" i="0" dirty="0" err="1">
                <a:solidFill>
                  <a:srgbClr val="0000FF"/>
                </a:solidFill>
                <a:effectLst/>
                <a:latin typeface="Arial" panose="020B0604020202020204" pitchFamily="34" charset="0"/>
              </a:rPr>
              <a:t>Journal</a:t>
            </a:r>
            <a:r>
              <a:rPr lang="en-US" altLang="zh-CN" b="0" i="0" dirty="0">
                <a:solidFill>
                  <a:srgbClr val="0000FF"/>
                </a:solidFill>
                <a:effectLst/>
                <a:latin typeface="Arial" panose="020B0604020202020204" pitchFamily="34" charset="0"/>
              </a:rPr>
              <a:t> of High Energy Physics 2024 (1), 1-21</a:t>
            </a:r>
            <a:endParaRPr lang="zh-CN" altLang="en-US" dirty="0">
              <a:solidFill>
                <a:srgbClr val="0000FF"/>
              </a:solidFill>
            </a:endParaRPr>
          </a:p>
        </p:txBody>
      </p:sp>
    </p:spTree>
    <p:extLst>
      <p:ext uri="{BB962C8B-B14F-4D97-AF65-F5344CB8AC3E}">
        <p14:creationId xmlns:p14="http://schemas.microsoft.com/office/powerpoint/2010/main" val="39457399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EB32B9F-A510-34FE-8240-6E28028EFCEE}"/>
              </a:ext>
            </a:extLst>
          </p:cNvPr>
          <p:cNvPicPr>
            <a:picLocks noChangeAspect="1"/>
          </p:cNvPicPr>
          <p:nvPr/>
        </p:nvPicPr>
        <p:blipFill>
          <a:blip r:embed="rId2"/>
          <a:stretch>
            <a:fillRect/>
          </a:stretch>
        </p:blipFill>
        <p:spPr>
          <a:xfrm>
            <a:off x="345144" y="4208102"/>
            <a:ext cx="5958978" cy="1866088"/>
          </a:xfrm>
          <a:prstGeom prst="rect">
            <a:avLst/>
          </a:prstGeom>
        </p:spPr>
      </p:pic>
      <p:pic>
        <p:nvPicPr>
          <p:cNvPr id="3" name="图片 2">
            <a:extLst>
              <a:ext uri="{FF2B5EF4-FFF2-40B4-BE49-F238E27FC236}">
                <a16:creationId xmlns:a16="http://schemas.microsoft.com/office/drawing/2014/main" id="{55C3CDE0-ED63-B932-6711-F1F5DF510DBB}"/>
              </a:ext>
            </a:extLst>
          </p:cNvPr>
          <p:cNvPicPr>
            <a:picLocks noChangeAspect="1"/>
          </p:cNvPicPr>
          <p:nvPr/>
        </p:nvPicPr>
        <p:blipFill>
          <a:blip r:embed="rId3"/>
          <a:stretch>
            <a:fillRect/>
          </a:stretch>
        </p:blipFill>
        <p:spPr>
          <a:xfrm>
            <a:off x="345144" y="1028575"/>
            <a:ext cx="6118588" cy="1974237"/>
          </a:xfrm>
          <a:prstGeom prst="rect">
            <a:avLst/>
          </a:prstGeom>
        </p:spPr>
      </p:pic>
      <p:pic>
        <p:nvPicPr>
          <p:cNvPr id="4" name="图片 3">
            <a:extLst>
              <a:ext uri="{FF2B5EF4-FFF2-40B4-BE49-F238E27FC236}">
                <a16:creationId xmlns:a16="http://schemas.microsoft.com/office/drawing/2014/main" id="{D2BA9C60-C3D0-88BF-6850-AFB0C04DA89B}"/>
              </a:ext>
            </a:extLst>
          </p:cNvPr>
          <p:cNvPicPr>
            <a:picLocks noChangeAspect="1"/>
          </p:cNvPicPr>
          <p:nvPr/>
        </p:nvPicPr>
        <p:blipFill>
          <a:blip r:embed="rId4"/>
          <a:stretch>
            <a:fillRect/>
          </a:stretch>
        </p:blipFill>
        <p:spPr>
          <a:xfrm>
            <a:off x="232429" y="3425953"/>
            <a:ext cx="7334273" cy="494111"/>
          </a:xfrm>
          <a:prstGeom prst="rect">
            <a:avLst/>
          </a:prstGeom>
        </p:spPr>
      </p:pic>
      <p:sp>
        <p:nvSpPr>
          <p:cNvPr id="6" name="文本框 5">
            <a:extLst>
              <a:ext uri="{FF2B5EF4-FFF2-40B4-BE49-F238E27FC236}">
                <a16:creationId xmlns:a16="http://schemas.microsoft.com/office/drawing/2014/main" id="{E1441235-2AD1-32C6-A761-BE0D2904A967}"/>
              </a:ext>
            </a:extLst>
          </p:cNvPr>
          <p:cNvSpPr txBox="1"/>
          <p:nvPr/>
        </p:nvSpPr>
        <p:spPr>
          <a:xfrm>
            <a:off x="7618827" y="3491880"/>
            <a:ext cx="1371600" cy="400110"/>
          </a:xfrm>
          <a:prstGeom prst="rect">
            <a:avLst/>
          </a:prstGeom>
          <a:noFill/>
        </p:spPr>
        <p:txBody>
          <a:bodyPr wrap="square">
            <a:spAutoFit/>
          </a:bodyPr>
          <a:lstStyle/>
          <a:p>
            <a:r>
              <a:rPr lang="en-US" altLang="zh-CN" sz="2000" dirty="0">
                <a:solidFill>
                  <a:srgbClr val="0000FF"/>
                </a:solidFill>
                <a:latin typeface="SimHei" panose="02010609060101010101" pitchFamily="49" charset="-122"/>
                <a:ea typeface="SimHei" panose="02010609060101010101" pitchFamily="49" charset="-122"/>
              </a:rPr>
              <a:t>C,P</a:t>
            </a:r>
            <a:r>
              <a:rPr lang="zh-CN" altLang="en-US" sz="2000" dirty="0">
                <a:solidFill>
                  <a:srgbClr val="0000FF"/>
                </a:solidFill>
                <a:latin typeface="SimHei" panose="02010609060101010101" pitchFamily="49" charset="-122"/>
                <a:ea typeface="SimHei" panose="02010609060101010101" pitchFamily="49" charset="-122"/>
              </a:rPr>
              <a:t>反对称</a:t>
            </a:r>
            <a:endParaRPr lang="zh-CN" altLang="en-US" sz="2000" dirty="0">
              <a:solidFill>
                <a:srgbClr val="0000FF"/>
              </a:solidFill>
            </a:endParaRPr>
          </a:p>
        </p:txBody>
      </p:sp>
      <p:sp>
        <p:nvSpPr>
          <p:cNvPr id="7" name="矩形: 圆角 8">
            <a:extLst>
              <a:ext uri="{FF2B5EF4-FFF2-40B4-BE49-F238E27FC236}">
                <a16:creationId xmlns:a16="http://schemas.microsoft.com/office/drawing/2014/main" id="{16B31BDA-1875-3BD6-D659-E162D3D253B8}"/>
              </a:ext>
            </a:extLst>
          </p:cNvPr>
          <p:cNvSpPr/>
          <p:nvPr/>
        </p:nvSpPr>
        <p:spPr>
          <a:xfrm>
            <a:off x="0" y="3238504"/>
            <a:ext cx="8932791" cy="8262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C7A2DBBD-25AC-F50E-6764-046DB28EA9F9}"/>
              </a:ext>
            </a:extLst>
          </p:cNvPr>
          <p:cNvSpPr txBox="1"/>
          <p:nvPr/>
        </p:nvSpPr>
        <p:spPr>
          <a:xfrm>
            <a:off x="-2814770" y="146552"/>
            <a:ext cx="7987572" cy="646331"/>
          </a:xfrm>
          <a:prstGeom prst="rect">
            <a:avLst/>
          </a:prstGeom>
          <a:noFill/>
        </p:spPr>
        <p:txBody>
          <a:bodyPr wrap="square">
            <a:spAutoFit/>
          </a:bodyPr>
          <a:lstStyle/>
          <a:p>
            <a:pPr algn="ctr"/>
            <a:r>
              <a:rPr lang="zh-CN" altLang="en-US" sz="3600" dirty="0">
                <a:solidFill>
                  <a:srgbClr val="C00000"/>
                </a:solidFill>
                <a:latin typeface="SimHei" panose="02010609060101010101" pitchFamily="49" charset="-122"/>
                <a:ea typeface="SimHei" panose="02010609060101010101" pitchFamily="49" charset="-122"/>
              </a:rPr>
              <a:t>矢量粒子：</a:t>
            </a:r>
          </a:p>
        </p:txBody>
      </p:sp>
      <p:sp>
        <p:nvSpPr>
          <p:cNvPr id="5" name="文本框 4">
            <a:extLst>
              <a:ext uri="{FF2B5EF4-FFF2-40B4-BE49-F238E27FC236}">
                <a16:creationId xmlns:a16="http://schemas.microsoft.com/office/drawing/2014/main" id="{74DE7E32-783D-2027-E1BE-1B4B8F01C23E}"/>
              </a:ext>
            </a:extLst>
          </p:cNvPr>
          <p:cNvSpPr txBox="1"/>
          <p:nvPr/>
        </p:nvSpPr>
        <p:spPr>
          <a:xfrm>
            <a:off x="1329179" y="6105076"/>
            <a:ext cx="883755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br>
              <a:rPr lang="en-US" altLang="zh-CN" dirty="0">
                <a:solidFill>
                  <a:srgbClr val="0000FF"/>
                </a:solidFill>
              </a:rPr>
            </a:br>
            <a:r>
              <a:rPr lang="en-US" altLang="zh-CN" dirty="0" err="1">
                <a:solidFill>
                  <a:srgbClr val="0000FF"/>
                </a:solidFill>
              </a:rPr>
              <a:t>Y.L.Wu</a:t>
            </a:r>
            <a:r>
              <a:rPr lang="en-US" altLang="zh-CN" dirty="0">
                <a:solidFill>
                  <a:srgbClr val="0000FF"/>
                </a:solidFill>
              </a:rPr>
              <a:t>,</a:t>
            </a:r>
            <a:r>
              <a:rPr lang="zh-CN" altLang="en-US" dirty="0">
                <a:solidFill>
                  <a:srgbClr val="0000FF"/>
                </a:solidFill>
              </a:rPr>
              <a:t> </a:t>
            </a:r>
            <a:r>
              <a:rPr lang="en-US" altLang="zh-CN" dirty="0" err="1">
                <a:solidFill>
                  <a:srgbClr val="0000FF"/>
                </a:solidFill>
              </a:rPr>
              <a:t>K.Y.Zhang</a:t>
            </a:r>
            <a:r>
              <a:rPr lang="en-US" altLang="zh-CN" dirty="0">
                <a:solidFill>
                  <a:srgbClr val="0000FF"/>
                </a:solidFill>
              </a:rPr>
              <a:t>,</a:t>
            </a:r>
            <a:r>
              <a:rPr lang="zh-CN" altLang="en-US" dirty="0">
                <a:solidFill>
                  <a:srgbClr val="0000FF"/>
                </a:solidFill>
              </a:rPr>
              <a:t> </a:t>
            </a:r>
            <a:r>
              <a:rPr lang="en-US" altLang="zh-CN" dirty="0" err="1">
                <a:solidFill>
                  <a:srgbClr val="0000FF"/>
                </a:solidFill>
              </a:rPr>
              <a:t>H.Yan,</a:t>
            </a:r>
            <a:r>
              <a:rPr lang="en-US" altLang="zh-CN" b="0" i="0" dirty="0" err="1">
                <a:solidFill>
                  <a:srgbClr val="0000FF"/>
                </a:solidFill>
                <a:effectLst/>
                <a:latin typeface="Arial" panose="020B0604020202020204" pitchFamily="34" charset="0"/>
              </a:rPr>
              <a:t>Journal</a:t>
            </a:r>
            <a:r>
              <a:rPr lang="en-US" altLang="zh-CN" b="0" i="0" dirty="0">
                <a:solidFill>
                  <a:srgbClr val="0000FF"/>
                </a:solidFill>
                <a:effectLst/>
                <a:latin typeface="Arial" panose="020B0604020202020204" pitchFamily="34" charset="0"/>
              </a:rPr>
              <a:t> of High Energy Physics 2024 (1), 1-21</a:t>
            </a:r>
            <a:endParaRPr lang="zh-CN" altLang="en-US" dirty="0">
              <a:solidFill>
                <a:srgbClr val="0000FF"/>
              </a:solidFill>
            </a:endParaRPr>
          </a:p>
        </p:txBody>
      </p:sp>
    </p:spTree>
    <p:extLst>
      <p:ext uri="{BB962C8B-B14F-4D97-AF65-F5344CB8AC3E}">
        <p14:creationId xmlns:p14="http://schemas.microsoft.com/office/powerpoint/2010/main" val="31482837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C0F31DB-B21F-ED27-B151-AEE154C84DA1}"/>
              </a:ext>
            </a:extLst>
          </p:cNvPr>
          <p:cNvSpPr txBox="1"/>
          <p:nvPr/>
        </p:nvSpPr>
        <p:spPr>
          <a:xfrm>
            <a:off x="0" y="151953"/>
            <a:ext cx="754128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基本粒子按庞加莱群表示分类：</a:t>
            </a:r>
          </a:p>
        </p:txBody>
      </p:sp>
      <p:sp>
        <p:nvSpPr>
          <p:cNvPr id="11" name="文本框 10">
            <a:extLst>
              <a:ext uri="{FF2B5EF4-FFF2-40B4-BE49-F238E27FC236}">
                <a16:creationId xmlns:a16="http://schemas.microsoft.com/office/drawing/2014/main" id="{18E770E8-0916-3D1A-0E37-759C0CABEA80}"/>
              </a:ext>
            </a:extLst>
          </p:cNvPr>
          <p:cNvSpPr txBox="1"/>
          <p:nvPr/>
        </p:nvSpPr>
        <p:spPr>
          <a:xfrm>
            <a:off x="328077" y="4509890"/>
            <a:ext cx="4860889"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b="1" dirty="0">
                <a:solidFill>
                  <a:srgbClr val="002060"/>
                </a:solidFill>
              </a:rPr>
              <a:t>分类依据</a:t>
            </a:r>
          </a:p>
          <a:p>
            <a:pPr>
              <a:buFont typeface="Arial" panose="020B0604020202020204" pitchFamily="34" charset="0"/>
              <a:buChar char="•"/>
            </a:pPr>
            <a:r>
              <a:rPr lang="zh-CN" altLang="en-US" dirty="0">
                <a:solidFill>
                  <a:srgbClr val="002060"/>
                </a:solidFill>
              </a:rPr>
              <a:t>基于庞加莱群不可约表示，通过两个不变量：</a:t>
            </a:r>
          </a:p>
          <a:p>
            <a:pPr marL="742950" lvl="1" indent="-285750">
              <a:buFont typeface="Arial" panose="020B0604020202020204" pitchFamily="34" charset="0"/>
              <a:buChar char="•"/>
            </a:pPr>
            <a:r>
              <a:rPr lang="zh-CN" altLang="en-US" dirty="0">
                <a:solidFill>
                  <a:srgbClr val="002060"/>
                </a:solidFill>
              </a:rPr>
              <a:t>质量 </a:t>
            </a:r>
            <a:r>
              <a:rPr lang="en-US" altLang="zh-CN" dirty="0">
                <a:solidFill>
                  <a:srgbClr val="002060"/>
                </a:solidFill>
              </a:rPr>
              <a:t>m</a:t>
            </a:r>
            <a:r>
              <a:rPr lang="zh-CN" altLang="en-US" dirty="0">
                <a:solidFill>
                  <a:srgbClr val="002060"/>
                </a:solidFill>
              </a:rPr>
              <a:t>。</a:t>
            </a:r>
          </a:p>
          <a:p>
            <a:pPr marL="742950" lvl="1" indent="-285750">
              <a:buFont typeface="Arial" panose="020B0604020202020204" pitchFamily="34" charset="0"/>
              <a:buChar char="•"/>
            </a:pPr>
            <a:r>
              <a:rPr lang="zh-CN" altLang="en-US" dirty="0">
                <a:solidFill>
                  <a:srgbClr val="002060"/>
                </a:solidFill>
              </a:rPr>
              <a:t>自旋 </a:t>
            </a:r>
            <a:r>
              <a:rPr lang="en-US" altLang="zh-CN" dirty="0">
                <a:solidFill>
                  <a:srgbClr val="002060"/>
                </a:solidFill>
              </a:rPr>
              <a:t>s</a:t>
            </a:r>
            <a:r>
              <a:rPr lang="zh-CN" altLang="en-US" dirty="0">
                <a:solidFill>
                  <a:srgbClr val="002060"/>
                </a:solidFill>
              </a:rPr>
              <a:t>（或螺旋度 </a:t>
            </a:r>
            <a:r>
              <a:rPr lang="en-US" altLang="zh-CN" dirty="0">
                <a:solidFill>
                  <a:srgbClr val="002060"/>
                </a:solidFill>
              </a:rPr>
              <a:t>helicity</a:t>
            </a:r>
            <a:r>
              <a:rPr lang="zh-CN" altLang="en-US" dirty="0">
                <a:solidFill>
                  <a:srgbClr val="002060"/>
                </a:solidFill>
              </a:rPr>
              <a:t>）。</a:t>
            </a:r>
          </a:p>
        </p:txBody>
      </p:sp>
      <p:pic>
        <p:nvPicPr>
          <p:cNvPr id="19" name="图片 18" descr="文本&#10;&#10;AI 生成的内容可能不正确。">
            <a:extLst>
              <a:ext uri="{FF2B5EF4-FFF2-40B4-BE49-F238E27FC236}">
                <a16:creationId xmlns:a16="http://schemas.microsoft.com/office/drawing/2014/main" id="{9BD8E6BC-08D5-CC84-3E01-FEC4CADC5A71}"/>
              </a:ext>
            </a:extLst>
          </p:cNvPr>
          <p:cNvPicPr>
            <a:picLocks noChangeAspect="1"/>
          </p:cNvPicPr>
          <p:nvPr/>
        </p:nvPicPr>
        <p:blipFill>
          <a:blip r:embed="rId2"/>
          <a:stretch>
            <a:fillRect/>
          </a:stretch>
        </p:blipFill>
        <p:spPr>
          <a:xfrm>
            <a:off x="144983" y="1147781"/>
            <a:ext cx="8854034" cy="2478167"/>
          </a:xfrm>
          <a:prstGeom prst="rect">
            <a:avLst/>
          </a:prstGeom>
        </p:spPr>
      </p:pic>
    </p:spTree>
    <p:extLst>
      <p:ext uri="{BB962C8B-B14F-4D97-AF65-F5344CB8AC3E}">
        <p14:creationId xmlns:p14="http://schemas.microsoft.com/office/powerpoint/2010/main" val="16357754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A1E734F-E298-9F4B-3ABB-AE677E5EB238}"/>
              </a:ext>
            </a:extLst>
          </p:cNvPr>
          <p:cNvSpPr txBox="1"/>
          <p:nvPr/>
        </p:nvSpPr>
        <p:spPr>
          <a:xfrm>
            <a:off x="-2748596" y="151407"/>
            <a:ext cx="7987572" cy="646331"/>
          </a:xfrm>
          <a:prstGeom prst="rect">
            <a:avLst/>
          </a:prstGeom>
          <a:noFill/>
        </p:spPr>
        <p:txBody>
          <a:bodyPr wrap="square">
            <a:spAutoFit/>
          </a:bodyPr>
          <a:lstStyle/>
          <a:p>
            <a:pPr algn="ctr"/>
            <a:r>
              <a:rPr lang="zh-CN" altLang="en-US" sz="3600" dirty="0">
                <a:solidFill>
                  <a:srgbClr val="C00000"/>
                </a:solidFill>
                <a:latin typeface="SimHei" panose="02010609060101010101" pitchFamily="49" charset="-122"/>
                <a:ea typeface="SimHei" panose="02010609060101010101" pitchFamily="49" charset="-122"/>
              </a:rPr>
              <a:t>相互作用：</a:t>
            </a:r>
          </a:p>
        </p:txBody>
      </p:sp>
      <p:sp>
        <p:nvSpPr>
          <p:cNvPr id="5" name="Rectangle 2">
            <a:extLst>
              <a:ext uri="{FF2B5EF4-FFF2-40B4-BE49-F238E27FC236}">
                <a16:creationId xmlns:a16="http://schemas.microsoft.com/office/drawing/2014/main" id="{35EAB7AE-552C-FB31-0C3F-51F378BBEEEC}"/>
              </a:ext>
            </a:extLst>
          </p:cNvPr>
          <p:cNvSpPr txBox="1">
            <a:spLocks noChangeArrowheads="1"/>
          </p:cNvSpPr>
          <p:nvPr/>
        </p:nvSpPr>
        <p:spPr>
          <a:xfrm>
            <a:off x="2107290" y="25755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让世界变的精彩！</a:t>
            </a:r>
            <a:endParaRPr lang="en-US" altLang="zh-CN" sz="3700" dirty="0">
              <a:solidFill>
                <a:srgbClr val="00206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99114418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ichard Feynman quote: “All mass is interaction.”">
            <a:extLst>
              <a:ext uri="{FF2B5EF4-FFF2-40B4-BE49-F238E27FC236}">
                <a16:creationId xmlns:a16="http://schemas.microsoft.com/office/drawing/2014/main" id="{8617F977-3A6C-D231-B284-7F880C9FC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3019"/>
            <a:ext cx="9144000" cy="4797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5B7B07-E1DE-7911-EDDB-A2247C2DDBAB}"/>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latin typeface="Times New Roman" panose="02020603050405020304" pitchFamily="18" charset="0"/>
                <a:cs typeface="Times New Roman" panose="02020603050405020304" pitchFamily="18" charset="0"/>
              </a:rPr>
              <a:t>Conclusion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&amp;</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Discussion:</a:t>
            </a:r>
          </a:p>
        </p:txBody>
      </p:sp>
    </p:spTree>
    <p:extLst>
      <p:ext uri="{BB962C8B-B14F-4D97-AF65-F5344CB8AC3E}">
        <p14:creationId xmlns:p14="http://schemas.microsoft.com/office/powerpoint/2010/main" val="120951539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243A1-62E4-C277-4485-3F42E6A5D049}"/>
            </a:ext>
          </a:extLst>
        </p:cNvPr>
        <p:cNvGrpSpPr/>
        <p:nvPr/>
      </p:nvGrpSpPr>
      <p:grpSpPr>
        <a:xfrm>
          <a:off x="0" y="0"/>
          <a:ext cx="0" cy="0"/>
          <a:chOff x="0" y="0"/>
          <a:chExt cx="0" cy="0"/>
        </a:xfrm>
      </p:grpSpPr>
      <p:sp>
        <p:nvSpPr>
          <p:cNvPr id="33" name="Rectangle 2">
            <a:extLst>
              <a:ext uri="{FF2B5EF4-FFF2-40B4-BE49-F238E27FC236}">
                <a16:creationId xmlns:a16="http://schemas.microsoft.com/office/drawing/2014/main" id="{749D960F-9261-F444-7AFE-905181DBE618}"/>
              </a:ext>
            </a:extLst>
          </p:cNvPr>
          <p:cNvSpPr txBox="1">
            <a:spLocks noChangeArrowheads="1"/>
          </p:cNvSpPr>
          <p:nvPr/>
        </p:nvSpPr>
        <p:spPr>
          <a:xfrm>
            <a:off x="0" y="-134169"/>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自旋和质量一样基本和重要：</a:t>
            </a:r>
            <a:endParaRPr lang="en-US" altLang="zh-CN" sz="3700" dirty="0">
              <a:solidFill>
                <a:srgbClr val="C00000"/>
              </a:solidFill>
              <a:latin typeface="黑体" panose="02010609060101010101" pitchFamily="49" charset="-122"/>
              <a:ea typeface="黑体" panose="02010609060101010101" pitchFamily="49" charset="-122"/>
            </a:endParaRPr>
          </a:p>
        </p:txBody>
      </p:sp>
      <p:pic>
        <p:nvPicPr>
          <p:cNvPr id="2" name="图片 1" descr="表格&#10;&#10;AI 生成的内容可能不正确。">
            <a:extLst>
              <a:ext uri="{FF2B5EF4-FFF2-40B4-BE49-F238E27FC236}">
                <a16:creationId xmlns:a16="http://schemas.microsoft.com/office/drawing/2014/main" id="{D2745A4D-EF25-BAED-3819-C111F43EEBD5}"/>
              </a:ext>
            </a:extLst>
          </p:cNvPr>
          <p:cNvPicPr>
            <a:picLocks noChangeAspect="1"/>
          </p:cNvPicPr>
          <p:nvPr/>
        </p:nvPicPr>
        <p:blipFill>
          <a:blip r:embed="rId3"/>
          <a:srcRect b="8935"/>
          <a:stretch/>
        </p:blipFill>
        <p:spPr>
          <a:xfrm>
            <a:off x="51559" y="2242405"/>
            <a:ext cx="9092441" cy="2373190"/>
          </a:xfrm>
          <a:prstGeom prst="rect">
            <a:avLst/>
          </a:prstGeom>
        </p:spPr>
      </p:pic>
    </p:spTree>
    <p:extLst>
      <p:ext uri="{BB962C8B-B14F-4D97-AF65-F5344CB8AC3E}">
        <p14:creationId xmlns:p14="http://schemas.microsoft.com/office/powerpoint/2010/main" val="24146185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3" name="Rectangle 2">
            <a:extLst>
              <a:ext uri="{FF2B5EF4-FFF2-40B4-BE49-F238E27FC236}">
                <a16:creationId xmlns:a16="http://schemas.microsoft.com/office/drawing/2014/main" id="{07694EFF-51CB-442A-BA56-41B596908040}"/>
              </a:ext>
            </a:extLst>
          </p:cNvPr>
          <p:cNvSpPr txBox="1">
            <a:spLocks noChangeArrowheads="1"/>
          </p:cNvSpPr>
          <p:nvPr/>
        </p:nvSpPr>
        <p:spPr>
          <a:xfrm>
            <a:off x="34924" y="-49763"/>
            <a:ext cx="7347387"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C00000"/>
                </a:solidFill>
                <a:latin typeface="黑体" panose="02010609060101010101" pitchFamily="49" charset="-122"/>
                <a:ea typeface="黑体" panose="02010609060101010101" pitchFamily="49" charset="-122"/>
              </a:rPr>
              <a:t>强</a:t>
            </a:r>
            <a:r>
              <a:rPr lang="en-US" altLang="zh-CN" sz="3600" dirty="0">
                <a:solidFill>
                  <a:srgbClr val="C00000"/>
                </a:solidFill>
                <a:latin typeface="黑体" panose="02010609060101010101" pitchFamily="49" charset="-122"/>
                <a:ea typeface="黑体" panose="02010609060101010101" pitchFamily="49" charset="-122"/>
              </a:rPr>
              <a:t>CP</a:t>
            </a:r>
            <a:r>
              <a:rPr lang="zh-CN" altLang="en-US" sz="3600" dirty="0">
                <a:solidFill>
                  <a:srgbClr val="C00000"/>
                </a:solidFill>
                <a:latin typeface="黑体" panose="02010609060101010101" pitchFamily="49" charset="-122"/>
                <a:ea typeface="黑体" panose="02010609060101010101" pitchFamily="49" charset="-122"/>
              </a:rPr>
              <a:t>问题：强相互作用中为何</a:t>
            </a:r>
            <a:r>
              <a:rPr lang="en-US" altLang="zh-CN" sz="3600" dirty="0">
                <a:solidFill>
                  <a:srgbClr val="C00000"/>
                </a:solidFill>
                <a:latin typeface="黑体" panose="02010609060101010101" pitchFamily="49" charset="-122"/>
                <a:ea typeface="黑体" panose="02010609060101010101" pitchFamily="49" charset="-122"/>
              </a:rPr>
              <a:t>CP</a:t>
            </a:r>
            <a:r>
              <a:rPr lang="zh-CN" altLang="en-US" sz="3600" dirty="0">
                <a:solidFill>
                  <a:srgbClr val="C00000"/>
                </a:solidFill>
                <a:latin typeface="黑体" panose="02010609060101010101" pitchFamily="49" charset="-122"/>
                <a:ea typeface="黑体" panose="02010609060101010101" pitchFamily="49" charset="-122"/>
              </a:rPr>
              <a:t>守恒？</a:t>
            </a:r>
            <a:endParaRPr lang="en-US" altLang="zh-CN" sz="3600" dirty="0">
              <a:solidFill>
                <a:srgbClr val="C00000"/>
              </a:solidFill>
              <a:latin typeface="黑体" panose="02010609060101010101" pitchFamily="49" charset="-122"/>
              <a:ea typeface="黑体" panose="02010609060101010101" pitchFamily="49" charset="-122"/>
            </a:endParaRPr>
          </a:p>
        </p:txBody>
      </p:sp>
      <p:grpSp>
        <p:nvGrpSpPr>
          <p:cNvPr id="14" name="组合 13">
            <a:extLst>
              <a:ext uri="{FF2B5EF4-FFF2-40B4-BE49-F238E27FC236}">
                <a16:creationId xmlns:a16="http://schemas.microsoft.com/office/drawing/2014/main" id="{68E5DB1D-9CE5-43CB-B75B-4D385B91CAA1}"/>
              </a:ext>
            </a:extLst>
          </p:cNvPr>
          <p:cNvGrpSpPr/>
          <p:nvPr/>
        </p:nvGrpSpPr>
        <p:grpSpPr>
          <a:xfrm>
            <a:off x="1799565" y="1577980"/>
            <a:ext cx="5932665" cy="591423"/>
            <a:chOff x="2630076" y="1183795"/>
            <a:chExt cx="5932665" cy="591423"/>
          </a:xfrm>
        </p:grpSpPr>
        <p:pic>
          <p:nvPicPr>
            <p:cNvPr id="4" name="图片 3">
              <a:extLst>
                <a:ext uri="{FF2B5EF4-FFF2-40B4-BE49-F238E27FC236}">
                  <a16:creationId xmlns:a16="http://schemas.microsoft.com/office/drawing/2014/main" id="{4260B79D-FFCC-4A93-918E-63A5F57C2FD5}"/>
                </a:ext>
              </a:extLst>
            </p:cNvPr>
            <p:cNvPicPr>
              <a:picLocks noChangeAspect="1"/>
            </p:cNvPicPr>
            <p:nvPr/>
          </p:nvPicPr>
          <p:blipFill>
            <a:blip r:embed="rId3"/>
            <a:stretch>
              <a:fillRect/>
            </a:stretch>
          </p:blipFill>
          <p:spPr>
            <a:xfrm>
              <a:off x="2630076" y="1183795"/>
              <a:ext cx="3447619" cy="590476"/>
            </a:xfrm>
            <a:prstGeom prst="rect">
              <a:avLst/>
            </a:prstGeom>
          </p:spPr>
        </p:pic>
        <p:sp>
          <p:nvSpPr>
            <p:cNvPr id="5" name="矩形 4">
              <a:extLst>
                <a:ext uri="{FF2B5EF4-FFF2-40B4-BE49-F238E27FC236}">
                  <a16:creationId xmlns:a16="http://schemas.microsoft.com/office/drawing/2014/main" id="{E9F7A071-8FC2-4FC1-B8CA-DF342C858C58}"/>
                </a:ext>
              </a:extLst>
            </p:cNvPr>
            <p:cNvSpPr/>
            <p:nvPr/>
          </p:nvSpPr>
          <p:spPr>
            <a:xfrm>
              <a:off x="5190623" y="1184742"/>
              <a:ext cx="922789" cy="590476"/>
            </a:xfrm>
            <a:prstGeom prst="rect">
              <a:avLst/>
            </a:prstGeom>
            <a:noFill/>
            <a:ln w="317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文本框 5">
              <a:extLst>
                <a:ext uri="{FF2B5EF4-FFF2-40B4-BE49-F238E27FC236}">
                  <a16:creationId xmlns:a16="http://schemas.microsoft.com/office/drawing/2014/main" id="{65EE5786-34C9-413E-8969-7ECE5BA1E1A8}"/>
                </a:ext>
              </a:extLst>
            </p:cNvPr>
            <p:cNvSpPr txBox="1"/>
            <p:nvPr/>
          </p:nvSpPr>
          <p:spPr>
            <a:xfrm>
              <a:off x="6764815" y="1288442"/>
              <a:ext cx="1797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err="1">
                  <a:solidFill>
                    <a:srgbClr val="0000FF"/>
                  </a:solidFill>
                  <a:latin typeface="Arial"/>
                  <a:ea typeface="Arial"/>
                  <a:cs typeface="Arial"/>
                  <a:sym typeface="Arial"/>
                </a:rPr>
                <a:t>Chern</a:t>
              </a:r>
              <a:r>
                <a:rPr lang="en-US" altLang="zh-CN" dirty="0">
                  <a:solidFill>
                    <a:srgbClr val="0000FF"/>
                  </a:solidFill>
                  <a:latin typeface="Arial"/>
                  <a:ea typeface="Arial"/>
                  <a:cs typeface="Arial"/>
                  <a:sym typeface="Arial"/>
                </a:rPr>
                <a:t>-Simons</a:t>
              </a:r>
              <a:r>
                <a:rPr lang="zh-CN" altLang="en-US" dirty="0">
                  <a:solidFill>
                    <a:srgbClr val="0000FF"/>
                  </a:solidFill>
                  <a:latin typeface="Arial"/>
                  <a:ea typeface="Arial"/>
                  <a:cs typeface="Arial"/>
                  <a:sym typeface="Arial"/>
                </a:rPr>
                <a:t>项</a:t>
              </a:r>
              <a:endParaRPr kumimoji="0" lang="zh-CN" altLang="en-US" sz="1800" b="0" i="0" u="none" strike="noStrike" cap="none" spc="0" normalizeH="0" baseline="0" dirty="0">
                <a:ln>
                  <a:noFill/>
                </a:ln>
                <a:solidFill>
                  <a:srgbClr val="0000FF"/>
                </a:solidFill>
                <a:effectLst/>
                <a:uFillTx/>
                <a:latin typeface="Arial"/>
                <a:ea typeface="Arial"/>
                <a:cs typeface="Arial"/>
                <a:sym typeface="Arial"/>
              </a:endParaRPr>
            </a:p>
          </p:txBody>
        </p:sp>
        <p:cxnSp>
          <p:nvCxnSpPr>
            <p:cNvPr id="8" name="直接箭头连接符 7">
              <a:extLst>
                <a:ext uri="{FF2B5EF4-FFF2-40B4-BE49-F238E27FC236}">
                  <a16:creationId xmlns:a16="http://schemas.microsoft.com/office/drawing/2014/main" id="{A53770A6-EC1E-4079-BA1F-34731D66D963}"/>
                </a:ext>
              </a:extLst>
            </p:cNvPr>
            <p:cNvCxnSpPr/>
            <p:nvPr/>
          </p:nvCxnSpPr>
          <p:spPr>
            <a:xfrm>
              <a:off x="6216242" y="1479980"/>
              <a:ext cx="461395" cy="0"/>
            </a:xfrm>
            <a:prstGeom prst="straightConnector1">
              <a:avLst/>
            </a:prstGeom>
            <a:noFill/>
            <a:ln w="19050" cap="flat">
              <a:solidFill>
                <a:srgbClr val="0000FF"/>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grpSp>
      <p:grpSp>
        <p:nvGrpSpPr>
          <p:cNvPr id="16" name="组合 15">
            <a:extLst>
              <a:ext uri="{FF2B5EF4-FFF2-40B4-BE49-F238E27FC236}">
                <a16:creationId xmlns:a16="http://schemas.microsoft.com/office/drawing/2014/main" id="{391DF745-71A3-4343-B3F1-29FE03A1E3E8}"/>
              </a:ext>
            </a:extLst>
          </p:cNvPr>
          <p:cNvGrpSpPr/>
          <p:nvPr/>
        </p:nvGrpSpPr>
        <p:grpSpPr>
          <a:xfrm>
            <a:off x="352337" y="2690100"/>
            <a:ext cx="7707690" cy="780952"/>
            <a:chOff x="352337" y="2690100"/>
            <a:chExt cx="7707690" cy="780952"/>
          </a:xfrm>
        </p:grpSpPr>
        <p:pic>
          <p:nvPicPr>
            <p:cNvPr id="10" name="图片 9">
              <a:extLst>
                <a:ext uri="{FF2B5EF4-FFF2-40B4-BE49-F238E27FC236}">
                  <a16:creationId xmlns:a16="http://schemas.microsoft.com/office/drawing/2014/main" id="{68B1C43E-97C5-45BC-B598-C9C7D4CBA69A}"/>
                </a:ext>
              </a:extLst>
            </p:cNvPr>
            <p:cNvPicPr>
              <a:picLocks noChangeAspect="1"/>
            </p:cNvPicPr>
            <p:nvPr/>
          </p:nvPicPr>
          <p:blipFill>
            <a:blip r:embed="rId4"/>
            <a:stretch>
              <a:fillRect/>
            </a:stretch>
          </p:blipFill>
          <p:spPr>
            <a:xfrm>
              <a:off x="2479075" y="2690100"/>
              <a:ext cx="5580952" cy="780952"/>
            </a:xfrm>
            <a:prstGeom prst="rect">
              <a:avLst/>
            </a:prstGeom>
          </p:spPr>
        </p:pic>
        <p:sp>
          <p:nvSpPr>
            <p:cNvPr id="11" name="文本框 10">
              <a:extLst>
                <a:ext uri="{FF2B5EF4-FFF2-40B4-BE49-F238E27FC236}">
                  <a16:creationId xmlns:a16="http://schemas.microsoft.com/office/drawing/2014/main" id="{9389C8CA-9A27-4AD6-9B9F-43788E14E7E7}"/>
                </a:ext>
              </a:extLst>
            </p:cNvPr>
            <p:cNvSpPr txBox="1"/>
            <p:nvPr/>
          </p:nvSpPr>
          <p:spPr>
            <a:xfrm>
              <a:off x="352337" y="2961314"/>
              <a:ext cx="19389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FF"/>
                  </a:solidFill>
                  <a:effectLst/>
                  <a:uFillTx/>
                  <a:latin typeface="Arial"/>
                  <a:ea typeface="Arial"/>
                  <a:cs typeface="Arial"/>
                  <a:sym typeface="Arial"/>
                </a:rPr>
                <a:t>中子的电偶极矩：</a:t>
              </a:r>
            </a:p>
          </p:txBody>
        </p:sp>
      </p:grpSp>
      <p:grpSp>
        <p:nvGrpSpPr>
          <p:cNvPr id="17" name="组合 16">
            <a:extLst>
              <a:ext uri="{FF2B5EF4-FFF2-40B4-BE49-F238E27FC236}">
                <a16:creationId xmlns:a16="http://schemas.microsoft.com/office/drawing/2014/main" id="{F86D8F53-39F7-440A-BEF2-0A0D481D98AB}"/>
              </a:ext>
            </a:extLst>
          </p:cNvPr>
          <p:cNvGrpSpPr/>
          <p:nvPr/>
        </p:nvGrpSpPr>
        <p:grpSpPr>
          <a:xfrm>
            <a:off x="493401" y="4504880"/>
            <a:ext cx="4560067" cy="369330"/>
            <a:chOff x="493401" y="4166987"/>
            <a:chExt cx="4560067" cy="369330"/>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A6F42D5D-F9BC-4104-892B-93A50369EE23}"/>
                    </a:ext>
                  </a:extLst>
                </p:cNvPr>
                <p:cNvSpPr txBox="1"/>
                <p:nvPr/>
              </p:nvSpPr>
              <p:spPr>
                <a:xfrm>
                  <a:off x="3654302" y="4233092"/>
                  <a:ext cx="1399166" cy="303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fontAlgn="auto" hangingPunct="0">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bPr>
                          <m:e>
                            <m:r>
                              <a:rPr lang="zh-CN" altLang="en-US" i="1">
                                <a:solidFill>
                                  <a:srgbClr val="000000"/>
                                </a:solidFill>
                                <a:latin typeface="Cambria Math" panose="02040503050406030204" pitchFamily="18" charset="0"/>
                                <a:ea typeface="Arial"/>
                                <a:cs typeface="Arial"/>
                                <a:sym typeface="Arial"/>
                              </a:rPr>
                              <m:t>𝜃</m:t>
                            </m:r>
                          </m:e>
                          <m:sub>
                            <m:r>
                              <m:rPr>
                                <m:sty m:val="p"/>
                              </m:rPr>
                              <a:rPr lang="en-US" altLang="zh-CN" i="1">
                                <a:solidFill>
                                  <a:srgbClr val="000000"/>
                                </a:solidFill>
                                <a:latin typeface="Cambria Math" panose="02040503050406030204" pitchFamily="18" charset="0"/>
                                <a:cs typeface="Arial"/>
                                <a:sym typeface="Arial"/>
                              </a:rPr>
                              <m:t>QCD</m:t>
                            </m:r>
                          </m:sub>
                        </m:sSub>
                        <m:r>
                          <a:rPr kumimoji="0" lang="en-US" altLang="zh-CN"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t>≪</m:t>
                        </m:r>
                        <m:sSup>
                          <m:sSupPr>
                            <m:ctrlPr>
                              <a:rPr kumimoji="0" lang="en-US" altLang="zh-CN"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ctrlPr>
                          </m:sSupPr>
                          <m:e>
                            <m:r>
                              <a:rPr kumimoji="0" lang="en-US" altLang="zh-CN"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t>10</m:t>
                            </m:r>
                          </m:e>
                          <m:sup>
                            <m:r>
                              <a:rPr lang="en-US" altLang="zh-CN" i="1">
                                <a:solidFill>
                                  <a:srgbClr val="000000"/>
                                </a:solidFill>
                                <a:latin typeface="Cambria Math" panose="02040503050406030204" pitchFamily="18" charset="0"/>
                                <a:ea typeface="Cambria Math" panose="02040503050406030204" pitchFamily="18" charset="0"/>
                                <a:cs typeface="Arial"/>
                                <a:sym typeface="Arial"/>
                              </a:rPr>
                              <m:t>−</m:t>
                            </m:r>
                            <m:r>
                              <a:rPr lang="en-US" altLang="zh-CN" b="0" i="1" smtClean="0">
                                <a:solidFill>
                                  <a:srgbClr val="000000"/>
                                </a:solidFill>
                                <a:latin typeface="Cambria Math" panose="02040503050406030204" pitchFamily="18" charset="0"/>
                                <a:ea typeface="Cambria Math" panose="02040503050406030204" pitchFamily="18" charset="0"/>
                                <a:cs typeface="Arial"/>
                                <a:sym typeface="Arial"/>
                              </a:rPr>
                              <m:t>10</m:t>
                            </m:r>
                          </m:sup>
                        </m:sSup>
                      </m:oMath>
                    </m:oMathPara>
                  </a14:m>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mc:Choice>
          <mc:Fallback xmlns="">
            <p:sp>
              <p:nvSpPr>
                <p:cNvPr id="13" name="文本框 12">
                  <a:extLst>
                    <a:ext uri="{FF2B5EF4-FFF2-40B4-BE49-F238E27FC236}">
                      <a16:creationId xmlns:a16="http://schemas.microsoft.com/office/drawing/2014/main" id="{A6F42D5D-F9BC-4104-892B-93A50369EE23}"/>
                    </a:ext>
                  </a:extLst>
                </p:cNvPr>
                <p:cNvSpPr txBox="1">
                  <a:spLocks noRot="1" noChangeAspect="1" noMove="1" noResize="1" noEditPoints="1" noAdjustHandles="1" noChangeArrowheads="1" noChangeShapeType="1" noTextEdit="1"/>
                </p:cNvSpPr>
                <p:nvPr/>
              </p:nvSpPr>
              <p:spPr>
                <a:xfrm>
                  <a:off x="3654302" y="4233092"/>
                  <a:ext cx="1399166" cy="303225"/>
                </a:xfrm>
                <a:prstGeom prst="rect">
                  <a:avLst/>
                </a:prstGeom>
                <a:blipFill>
                  <a:blip r:embed="rId5"/>
                  <a:stretch>
                    <a:fillRect l="-3043" r="-870" b="-24000"/>
                  </a:stretch>
                </a:blipFill>
                <a:ln w="12700" cap="flat">
                  <a:noFill/>
                  <a:miter lim="400000"/>
                </a:ln>
                <a:effectLst/>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ED60376B-4D65-4DB7-8277-154F667DB924}"/>
                </a:ext>
              </a:extLst>
            </p:cNvPr>
            <p:cNvSpPr txBox="1"/>
            <p:nvPr/>
          </p:nvSpPr>
          <p:spPr>
            <a:xfrm>
              <a:off x="493401" y="4166987"/>
              <a:ext cx="165686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l-GR" altLang="zh-CN" sz="1800" b="0" i="0" u="none" strike="noStrike" cap="none" spc="0" normalizeH="0" baseline="0" dirty="0">
                  <a:ln>
                    <a:noFill/>
                  </a:ln>
                  <a:solidFill>
                    <a:srgbClr val="0000FF"/>
                  </a:solidFill>
                  <a:effectLst/>
                  <a:uFillTx/>
                  <a:latin typeface="Arial"/>
                  <a:ea typeface="Arial"/>
                  <a:cs typeface="Arial"/>
                  <a:sym typeface="Arial"/>
                </a:rPr>
                <a:t>Θ</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非自然的小：</a:t>
              </a:r>
            </a:p>
          </p:txBody>
        </p:sp>
      </p:grpSp>
    </p:spTree>
    <p:extLst>
      <p:ext uri="{BB962C8B-B14F-4D97-AF65-F5344CB8AC3E}">
        <p14:creationId xmlns:p14="http://schemas.microsoft.com/office/powerpoint/2010/main" val="38836892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grpSp>
        <p:nvGrpSpPr>
          <p:cNvPr id="3" name="组合 2">
            <a:extLst>
              <a:ext uri="{FF2B5EF4-FFF2-40B4-BE49-F238E27FC236}">
                <a16:creationId xmlns:a16="http://schemas.microsoft.com/office/drawing/2014/main" id="{191DE7BB-74B6-44D9-B5B3-6F76DB90A964}"/>
              </a:ext>
            </a:extLst>
          </p:cNvPr>
          <p:cNvGrpSpPr/>
          <p:nvPr/>
        </p:nvGrpSpPr>
        <p:grpSpPr>
          <a:xfrm>
            <a:off x="939567" y="2386180"/>
            <a:ext cx="6333687" cy="3816990"/>
            <a:chOff x="0" y="0"/>
            <a:chExt cx="5059980" cy="3012557"/>
          </a:xfrm>
        </p:grpSpPr>
        <p:pic>
          <p:nvPicPr>
            <p:cNvPr id="4" name="Picture 6" descr="Roberto Peccei – In Memoriam - Club of Rome">
              <a:extLst>
                <a:ext uri="{FF2B5EF4-FFF2-40B4-BE49-F238E27FC236}">
                  <a16:creationId xmlns:a16="http://schemas.microsoft.com/office/drawing/2014/main" id="{DDF98895-1A22-4D9F-B360-2471AD037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12557" cy="3012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A Wormhole Between Physics and Education | Quanta Magazine">
              <a:extLst>
                <a:ext uri="{FF2B5EF4-FFF2-40B4-BE49-F238E27FC236}">
                  <a16:creationId xmlns:a16="http://schemas.microsoft.com/office/drawing/2014/main" id="{F62A331C-E945-420E-8BF1-973CC19AF1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2557" y="0"/>
              <a:ext cx="2047423" cy="301255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2">
            <a:extLst>
              <a:ext uri="{FF2B5EF4-FFF2-40B4-BE49-F238E27FC236}">
                <a16:creationId xmlns:a16="http://schemas.microsoft.com/office/drawing/2014/main" id="{3F3930DA-D9EA-4D3E-B8B7-4E0363DF5EB2}"/>
              </a:ext>
            </a:extLst>
          </p:cNvPr>
          <p:cNvSpPr txBox="1">
            <a:spLocks noChangeArrowheads="1"/>
          </p:cNvSpPr>
          <p:nvPr/>
        </p:nvSpPr>
        <p:spPr>
          <a:xfrm>
            <a:off x="34924" y="-49763"/>
            <a:ext cx="7347387" cy="933824"/>
          </a:xfrm>
          <a:prstGeom prst="rect">
            <a:avLst/>
          </a:prstGeom>
        </p:spPr>
        <p:txBody>
          <a:bodyPr anchor="ctr">
            <a:normAutofit fontScale="900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C00000"/>
                </a:solidFill>
                <a:latin typeface="黑体" panose="02010609060101010101" pitchFamily="49" charset="-122"/>
                <a:ea typeface="黑体" panose="02010609060101010101" pitchFamily="49" charset="-122"/>
              </a:rPr>
              <a:t>PQ</a:t>
            </a:r>
            <a:r>
              <a:rPr lang="zh-CN" altLang="en-US" sz="3600" dirty="0">
                <a:solidFill>
                  <a:srgbClr val="C00000"/>
                </a:solidFill>
                <a:latin typeface="黑体" panose="02010609060101010101" pitchFamily="49" charset="-122"/>
                <a:ea typeface="黑体" panose="02010609060101010101" pitchFamily="49" charset="-122"/>
              </a:rPr>
              <a:t>机制：由</a:t>
            </a:r>
            <a:r>
              <a:rPr lang="en-US" altLang="zh-CN" sz="3600" dirty="0">
                <a:solidFill>
                  <a:srgbClr val="C00000"/>
                </a:solidFill>
                <a:latin typeface="黑体" panose="02010609060101010101" pitchFamily="49" charset="-122"/>
                <a:ea typeface="黑体" panose="02010609060101010101" pitchFamily="49" charset="-122"/>
              </a:rPr>
              <a:t>Peccei</a:t>
            </a:r>
            <a:r>
              <a:rPr lang="zh-CN" altLang="en-US" sz="3600" dirty="0">
                <a:solidFill>
                  <a:srgbClr val="C00000"/>
                </a:solidFill>
                <a:latin typeface="黑体" panose="02010609060101010101" pitchFamily="49" charset="-122"/>
                <a:ea typeface="黑体" panose="02010609060101010101" pitchFamily="49" charset="-122"/>
              </a:rPr>
              <a:t>和</a:t>
            </a:r>
            <a:r>
              <a:rPr lang="en-US" altLang="zh-CN" sz="3600" dirty="0">
                <a:solidFill>
                  <a:srgbClr val="C00000"/>
                </a:solidFill>
                <a:latin typeface="黑体" panose="02010609060101010101" pitchFamily="49" charset="-122"/>
                <a:ea typeface="黑体" panose="02010609060101010101" pitchFamily="49" charset="-122"/>
              </a:rPr>
              <a:t>Quinn</a:t>
            </a:r>
            <a:r>
              <a:rPr lang="zh-CN" altLang="en-US" sz="3600" dirty="0">
                <a:solidFill>
                  <a:srgbClr val="C00000"/>
                </a:solidFill>
                <a:latin typeface="黑体" panose="02010609060101010101" pitchFamily="49" charset="-122"/>
                <a:ea typeface="黑体" panose="02010609060101010101" pitchFamily="49" charset="-122"/>
              </a:rPr>
              <a:t>于</a:t>
            </a:r>
            <a:r>
              <a:rPr lang="en-US" altLang="zh-CN" sz="3600" dirty="0">
                <a:solidFill>
                  <a:srgbClr val="C00000"/>
                </a:solidFill>
                <a:latin typeface="黑体" panose="02010609060101010101" pitchFamily="49" charset="-122"/>
                <a:ea typeface="黑体" panose="02010609060101010101" pitchFamily="49" charset="-122"/>
              </a:rPr>
              <a:t>1977</a:t>
            </a:r>
            <a:r>
              <a:rPr lang="zh-CN" altLang="en-US" sz="3600" dirty="0">
                <a:solidFill>
                  <a:srgbClr val="C00000"/>
                </a:solidFill>
                <a:latin typeface="黑体" panose="02010609060101010101" pitchFamily="49" charset="-122"/>
                <a:ea typeface="黑体" panose="02010609060101010101" pitchFamily="49" charset="-122"/>
              </a:rPr>
              <a:t>年提出</a:t>
            </a:r>
            <a:endParaRPr lang="en-US" altLang="zh-CN" sz="3600" dirty="0">
              <a:solidFill>
                <a:srgbClr val="C00000"/>
              </a:solidFill>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a16="http://schemas.microsoft.com/office/drawing/2014/main" id="{602D4759-7B69-4FB4-9239-8CE022C28D0A}"/>
              </a:ext>
            </a:extLst>
          </p:cNvPr>
          <p:cNvSpPr txBox="1"/>
          <p:nvPr/>
        </p:nvSpPr>
        <p:spPr>
          <a:xfrm>
            <a:off x="2267125" y="6203170"/>
            <a:ext cx="46097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352425" algn="ct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R.Peccei</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与</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H.Quinn</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33FF7AAF-3FE7-43F7-AA93-BDC34FC27A37}"/>
              </a:ext>
            </a:extLst>
          </p:cNvPr>
          <p:cNvPicPr>
            <a:picLocks noChangeAspect="1"/>
          </p:cNvPicPr>
          <p:nvPr/>
        </p:nvPicPr>
        <p:blipFill>
          <a:blip r:embed="rId5"/>
          <a:stretch>
            <a:fillRect/>
          </a:stretch>
        </p:blipFill>
        <p:spPr>
          <a:xfrm>
            <a:off x="34924" y="1506929"/>
            <a:ext cx="8847619" cy="580952"/>
          </a:xfrm>
          <a:prstGeom prst="rect">
            <a:avLst/>
          </a:prstGeom>
        </p:spPr>
      </p:pic>
      <p:sp>
        <p:nvSpPr>
          <p:cNvPr id="10" name="文本框 9">
            <a:extLst>
              <a:ext uri="{FF2B5EF4-FFF2-40B4-BE49-F238E27FC236}">
                <a16:creationId xmlns:a16="http://schemas.microsoft.com/office/drawing/2014/main" id="{9271E5C1-FED0-453D-99F1-2F34F07F8E73}"/>
              </a:ext>
            </a:extLst>
          </p:cNvPr>
          <p:cNvSpPr txBox="1"/>
          <p:nvPr/>
        </p:nvSpPr>
        <p:spPr>
          <a:xfrm>
            <a:off x="34924" y="1103506"/>
            <a:ext cx="44781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2060"/>
                </a:solidFill>
                <a:effectLst/>
                <a:uFillTx/>
                <a:latin typeface="Arial"/>
                <a:ea typeface="Arial"/>
                <a:cs typeface="Arial"/>
                <a:sym typeface="Arial"/>
              </a:rPr>
              <a:t>引入一个新的全局对称性并令其自发破缺：</a:t>
            </a:r>
          </a:p>
        </p:txBody>
      </p:sp>
    </p:spTree>
    <p:extLst>
      <p:ext uri="{BB962C8B-B14F-4D97-AF65-F5344CB8AC3E}">
        <p14:creationId xmlns:p14="http://schemas.microsoft.com/office/powerpoint/2010/main" val="335072948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grpSp>
        <p:nvGrpSpPr>
          <p:cNvPr id="3" name="组合 2">
            <a:extLst>
              <a:ext uri="{FF2B5EF4-FFF2-40B4-BE49-F238E27FC236}">
                <a16:creationId xmlns:a16="http://schemas.microsoft.com/office/drawing/2014/main" id="{B6B55950-B4EF-4411-B815-6F14773126DC}"/>
              </a:ext>
            </a:extLst>
          </p:cNvPr>
          <p:cNvGrpSpPr/>
          <p:nvPr/>
        </p:nvGrpSpPr>
        <p:grpSpPr>
          <a:xfrm>
            <a:off x="2540444" y="3003120"/>
            <a:ext cx="4063112" cy="2805244"/>
            <a:chOff x="0" y="0"/>
            <a:chExt cx="6349466" cy="4762101"/>
          </a:xfrm>
        </p:grpSpPr>
        <p:pic>
          <p:nvPicPr>
            <p:cNvPr id="4" name="Picture 12" descr="Steven Weinberg - Facts - NobelPrize.org">
              <a:extLst>
                <a:ext uri="{FF2B5EF4-FFF2-40B4-BE49-F238E27FC236}">
                  <a16:creationId xmlns:a16="http://schemas.microsoft.com/office/drawing/2014/main" id="{B78FB4A8-FF93-4635-BA04-8ECF06FE0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174733" cy="4762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Frank Wilczek - Facts - NobelPrize.org">
              <a:extLst>
                <a:ext uri="{FF2B5EF4-FFF2-40B4-BE49-F238E27FC236}">
                  <a16:creationId xmlns:a16="http://schemas.microsoft.com/office/drawing/2014/main" id="{DB767B79-39CA-40E5-834C-9CBDB3080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733" y="0"/>
              <a:ext cx="3174733" cy="476209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文本框 5">
            <a:extLst>
              <a:ext uri="{FF2B5EF4-FFF2-40B4-BE49-F238E27FC236}">
                <a16:creationId xmlns:a16="http://schemas.microsoft.com/office/drawing/2014/main" id="{8C167DD8-AC84-4F9B-AC0E-DE54524D3311}"/>
              </a:ext>
            </a:extLst>
          </p:cNvPr>
          <p:cNvSpPr txBox="1"/>
          <p:nvPr/>
        </p:nvSpPr>
        <p:spPr>
          <a:xfrm>
            <a:off x="1993806" y="5994246"/>
            <a:ext cx="46097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352425" algn="ctr"/>
            <a:r>
              <a:rPr lang="en-US" altLang="zh-CN" kern="100" dirty="0" err="1">
                <a:latin typeface="等线" panose="02010600030101010101" pitchFamily="2" charset="-122"/>
                <a:ea typeface="等线" panose="02010600030101010101" pitchFamily="2" charset="-122"/>
                <a:cs typeface="Times New Roman" panose="02020603050405020304" pitchFamily="18" charset="0"/>
              </a:rPr>
              <a:t>S</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.Weinberg</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与</a:t>
            </a:r>
            <a:r>
              <a:rPr lang="en-US" altLang="zh-CN" kern="100" dirty="0" err="1">
                <a:latin typeface="等线" panose="02010600030101010101" pitchFamily="2" charset="-122"/>
                <a:ea typeface="等线" panose="02010600030101010101" pitchFamily="2" charset="-122"/>
                <a:cs typeface="Times New Roman" panose="02020603050405020304" pitchFamily="18" charset="0"/>
              </a:rPr>
              <a:t>F.Wilczek</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99656121-7980-4AC1-A2C8-B88B3491B709}"/>
              </a:ext>
            </a:extLst>
          </p:cNvPr>
          <p:cNvPicPr>
            <a:picLocks noChangeAspect="1"/>
          </p:cNvPicPr>
          <p:nvPr/>
        </p:nvPicPr>
        <p:blipFill>
          <a:blip r:embed="rId5"/>
          <a:stretch>
            <a:fillRect/>
          </a:stretch>
        </p:blipFill>
        <p:spPr>
          <a:xfrm>
            <a:off x="4706224" y="1215458"/>
            <a:ext cx="4311941" cy="1532342"/>
          </a:xfrm>
          <a:prstGeom prst="rect">
            <a:avLst/>
          </a:prstGeom>
        </p:spPr>
      </p:pic>
      <p:pic>
        <p:nvPicPr>
          <p:cNvPr id="9" name="图片 8">
            <a:extLst>
              <a:ext uri="{FF2B5EF4-FFF2-40B4-BE49-F238E27FC236}">
                <a16:creationId xmlns:a16="http://schemas.microsoft.com/office/drawing/2014/main" id="{A760B894-0E08-45CF-BF28-EC1B973B6931}"/>
              </a:ext>
            </a:extLst>
          </p:cNvPr>
          <p:cNvPicPr>
            <a:picLocks noChangeAspect="1"/>
          </p:cNvPicPr>
          <p:nvPr/>
        </p:nvPicPr>
        <p:blipFill>
          <a:blip r:embed="rId6"/>
          <a:stretch>
            <a:fillRect/>
          </a:stretch>
        </p:blipFill>
        <p:spPr>
          <a:xfrm>
            <a:off x="62241" y="1092449"/>
            <a:ext cx="4706224" cy="1562409"/>
          </a:xfrm>
          <a:prstGeom prst="rect">
            <a:avLst/>
          </a:prstGeom>
        </p:spPr>
      </p:pic>
      <p:sp>
        <p:nvSpPr>
          <p:cNvPr id="11" name="Rectangle 2">
            <a:extLst>
              <a:ext uri="{FF2B5EF4-FFF2-40B4-BE49-F238E27FC236}">
                <a16:creationId xmlns:a16="http://schemas.microsoft.com/office/drawing/2014/main" id="{966197CD-09B2-41AA-958D-BEB291B7BF33}"/>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C00000"/>
                </a:solidFill>
                <a:latin typeface="黑体" panose="02010609060101010101" pitchFamily="49" charset="-122"/>
                <a:ea typeface="黑体" panose="02010609060101010101" pitchFamily="49" charset="-122"/>
              </a:rPr>
              <a:t>W</a:t>
            </a:r>
            <a:r>
              <a:rPr lang="zh-CN" altLang="en-US" sz="3600" dirty="0">
                <a:solidFill>
                  <a:srgbClr val="C00000"/>
                </a:solidFill>
                <a:latin typeface="黑体" panose="02010609060101010101" pitchFamily="49" charset="-122"/>
                <a:ea typeface="黑体" panose="02010609060101010101" pitchFamily="49" charset="-122"/>
              </a:rPr>
              <a:t>与</a:t>
            </a:r>
            <a:r>
              <a:rPr lang="en-US" altLang="zh-CN" sz="3600" dirty="0">
                <a:solidFill>
                  <a:srgbClr val="C00000"/>
                </a:solidFill>
                <a:latin typeface="黑体" panose="02010609060101010101" pitchFamily="49" charset="-122"/>
                <a:ea typeface="黑体" panose="02010609060101010101" pitchFamily="49" charset="-122"/>
              </a:rPr>
              <a:t>W</a:t>
            </a:r>
            <a:r>
              <a:rPr lang="zh-CN" altLang="en-US" sz="3600" dirty="0">
                <a:solidFill>
                  <a:srgbClr val="C00000"/>
                </a:solidFill>
                <a:latin typeface="黑体" panose="02010609060101010101" pitchFamily="49" charset="-122"/>
                <a:ea typeface="黑体" panose="02010609060101010101" pitchFamily="49" charset="-122"/>
              </a:rPr>
              <a:t>同时注意到</a:t>
            </a:r>
            <a:r>
              <a:rPr lang="en-US" altLang="zh-CN" sz="3600" dirty="0">
                <a:solidFill>
                  <a:srgbClr val="C00000"/>
                </a:solidFill>
                <a:latin typeface="黑体" panose="02010609060101010101" pitchFamily="49" charset="-122"/>
                <a:ea typeface="黑体" panose="02010609060101010101" pitchFamily="49" charset="-122"/>
              </a:rPr>
              <a:t>Axion</a:t>
            </a:r>
            <a:r>
              <a:rPr lang="zh-CN" altLang="en-US" sz="3600" dirty="0">
                <a:solidFill>
                  <a:srgbClr val="C00000"/>
                </a:solidFill>
                <a:latin typeface="黑体" panose="02010609060101010101" pitchFamily="49" charset="-122"/>
                <a:ea typeface="黑体" panose="02010609060101010101" pitchFamily="49" charset="-122"/>
              </a:rPr>
              <a:t>的产生：</a:t>
            </a:r>
            <a:endParaRPr lang="en-US" altLang="zh-CN" sz="3600" dirty="0">
              <a:solidFill>
                <a:srgbClr val="C00000"/>
              </a:solidFill>
              <a:latin typeface="黑体" panose="02010609060101010101" pitchFamily="49" charset="-122"/>
              <a:ea typeface="黑体" panose="02010609060101010101" pitchFamily="49" charset="-122"/>
            </a:endParaRPr>
          </a:p>
        </p:txBody>
      </p:sp>
      <p:cxnSp>
        <p:nvCxnSpPr>
          <p:cNvPr id="12" name="直接连接符 11">
            <a:extLst>
              <a:ext uri="{FF2B5EF4-FFF2-40B4-BE49-F238E27FC236}">
                <a16:creationId xmlns:a16="http://schemas.microsoft.com/office/drawing/2014/main" id="{6A8D06E2-A407-46E3-8145-F80E34C1BDAE}"/>
              </a:ext>
            </a:extLst>
          </p:cNvPr>
          <p:cNvCxnSpPr/>
          <p:nvPr/>
        </p:nvCxnSpPr>
        <p:spPr>
          <a:xfrm>
            <a:off x="872455" y="2550253"/>
            <a:ext cx="2390862" cy="0"/>
          </a:xfrm>
          <a:prstGeom prst="line">
            <a:avLst/>
          </a:prstGeom>
          <a:noFill/>
          <a:ln w="19050" cap="flat">
            <a:solidFill>
              <a:srgbClr val="0000FF"/>
            </a:solidFill>
            <a:prstDash val="solid"/>
            <a:round/>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cxnSp>
        <p:nvCxnSpPr>
          <p:cNvPr id="14" name="直接连接符 13">
            <a:extLst>
              <a:ext uri="{FF2B5EF4-FFF2-40B4-BE49-F238E27FC236}">
                <a16:creationId xmlns:a16="http://schemas.microsoft.com/office/drawing/2014/main" id="{42C6B9E7-1445-4857-B2B3-60B12126245C}"/>
              </a:ext>
            </a:extLst>
          </p:cNvPr>
          <p:cNvCxnSpPr>
            <a:cxnSpLocks/>
          </p:cNvCxnSpPr>
          <p:nvPr/>
        </p:nvCxnSpPr>
        <p:spPr>
          <a:xfrm>
            <a:off x="4768465" y="2747800"/>
            <a:ext cx="1531667" cy="0"/>
          </a:xfrm>
          <a:prstGeom prst="line">
            <a:avLst/>
          </a:prstGeom>
          <a:noFill/>
          <a:ln w="19050" cap="flat">
            <a:solidFill>
              <a:srgbClr val="0000FF"/>
            </a:solidFill>
            <a:prstDash val="solid"/>
            <a:round/>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042221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3" name="Rectangle 8">
            <a:extLst>
              <a:ext uri="{FF2B5EF4-FFF2-40B4-BE49-F238E27FC236}">
                <a16:creationId xmlns:a16="http://schemas.microsoft.com/office/drawing/2014/main" id="{91324E72-E3C2-4161-8B38-4CC69DC6BC47}"/>
              </a:ext>
            </a:extLst>
          </p:cNvPr>
          <p:cNvSpPr txBox="1"/>
          <p:nvPr/>
        </p:nvSpPr>
        <p:spPr>
          <a:xfrm>
            <a:off x="370805" y="3612840"/>
            <a:ext cx="9022577" cy="3689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anchor="ctr">
            <a:spAutoFit/>
          </a:bodyPr>
          <a:lstStyle/>
          <a:p>
            <a:pPr>
              <a:lnSpc>
                <a:spcPct val="200000"/>
              </a:lnSpc>
              <a:buSzPct val="100000"/>
              <a:defRPr sz="3200" b="1">
                <a:solidFill>
                  <a:srgbClr val="0000FF"/>
                </a:solidFill>
                <a:latin typeface="Times New Roman"/>
                <a:ea typeface="Times New Roman"/>
                <a:cs typeface="Times New Roman"/>
                <a:sym typeface="Times New Roman"/>
              </a:defRPr>
            </a:pPr>
            <a:r>
              <a:rPr lang="en-US" sz="2000" b="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rPr>
              <a:t>1.</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量子色动力学中的</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强</a:t>
            </a:r>
            <a:r>
              <a:rPr lang="en-US" altLang="zh-CN"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CP</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问题</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最优雅的解决方案；</a:t>
            </a: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endParaRPr>
          </a:p>
          <a:p>
            <a:pPr>
              <a:lnSpc>
                <a:spcPct val="200000"/>
              </a:lnSpc>
              <a:buSzPct val="100000"/>
              <a:defRPr sz="3200" b="1">
                <a:solidFill>
                  <a:srgbClr val="0000FF"/>
                </a:solidFill>
                <a:latin typeface="Times New Roman"/>
                <a:ea typeface="Times New Roman"/>
                <a:cs typeface="Times New Roman"/>
                <a:sym typeface="Times New Roman"/>
              </a:defRPr>
            </a:pP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2.</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非常难探测，</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和普通粒子只有极弱的耦合</a:t>
            </a: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rPr>
              <a:t> </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黑体"/>
              </a:rPr>
              <a:t>暗物质可能的候选者</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rPr>
              <a:t>；</a:t>
            </a: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endParaRPr>
          </a:p>
          <a:p>
            <a:pPr>
              <a:lnSpc>
                <a:spcPct val="200000"/>
              </a:lnSpc>
              <a:buSzPct val="100000"/>
              <a:defRPr sz="3200" b="1">
                <a:solidFill>
                  <a:srgbClr val="0000FF"/>
                </a:solidFill>
                <a:latin typeface="Times New Roman"/>
                <a:ea typeface="Times New Roman"/>
                <a:cs typeface="Times New Roman"/>
                <a:sym typeface="Times New Roman"/>
              </a:defRPr>
            </a:pP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3.</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类轴子粒子可传播宏观相互作用，可通过探测源物质所产生的玻色场来探测；</a:t>
            </a: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endParaRPr>
          </a:p>
          <a:p>
            <a:pPr>
              <a:lnSpc>
                <a:spcPct val="200000"/>
              </a:lnSpc>
              <a:buSzPct val="100000"/>
              <a:defRPr sz="3200" b="1">
                <a:solidFill>
                  <a:srgbClr val="0000FF"/>
                </a:solidFill>
                <a:latin typeface="Times New Roman"/>
                <a:ea typeface="Times New Roman"/>
                <a:cs typeface="Times New Roman"/>
                <a:sym typeface="Times New Roman"/>
              </a:defRPr>
            </a:pP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4.</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传播自旋相关的新相互作用，需要利用</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Arial"/>
              </a:rPr>
              <a:t>极化自旋</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a:t>
            </a: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黑体"/>
            </a:endParaRPr>
          </a:p>
        </p:txBody>
      </p:sp>
      <p:sp>
        <p:nvSpPr>
          <p:cNvPr id="5" name="Rectangle 2">
            <a:extLst>
              <a:ext uri="{FF2B5EF4-FFF2-40B4-BE49-F238E27FC236}">
                <a16:creationId xmlns:a16="http://schemas.microsoft.com/office/drawing/2014/main" id="{C855C4EA-A4A0-4B85-8741-E247CE9C47B8}"/>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C00000"/>
                </a:solidFill>
                <a:latin typeface="黑体" panose="02010609060101010101" pitchFamily="49" charset="-122"/>
                <a:ea typeface="黑体" panose="02010609060101010101" pitchFamily="49" charset="-122"/>
              </a:rPr>
              <a:t>轴子传播的宏观相互作用：</a:t>
            </a:r>
            <a:endParaRPr lang="en-US" altLang="zh-CN" sz="3600" dirty="0">
              <a:solidFill>
                <a:srgbClr val="C00000"/>
              </a:solidFill>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66C95EB7-8FC1-4AA6-AACF-C65E1FDC96C5}"/>
              </a:ext>
            </a:extLst>
          </p:cNvPr>
          <p:cNvPicPr>
            <a:picLocks noChangeAspect="1"/>
          </p:cNvPicPr>
          <p:nvPr/>
        </p:nvPicPr>
        <p:blipFill>
          <a:blip r:embed="rId3"/>
          <a:stretch>
            <a:fillRect/>
          </a:stretch>
        </p:blipFill>
        <p:spPr>
          <a:xfrm>
            <a:off x="542260" y="3276619"/>
            <a:ext cx="2590476" cy="304762"/>
          </a:xfrm>
          <a:prstGeom prst="rect">
            <a:avLst/>
          </a:prstGeom>
        </p:spPr>
      </p:pic>
      <p:pic>
        <p:nvPicPr>
          <p:cNvPr id="7" name="图片 6">
            <a:extLst>
              <a:ext uri="{FF2B5EF4-FFF2-40B4-BE49-F238E27FC236}">
                <a16:creationId xmlns:a16="http://schemas.microsoft.com/office/drawing/2014/main" id="{B151C3B5-6F35-4860-B7A3-40F33B687450}"/>
              </a:ext>
            </a:extLst>
          </p:cNvPr>
          <p:cNvPicPr>
            <a:picLocks noChangeAspect="1"/>
          </p:cNvPicPr>
          <p:nvPr/>
        </p:nvPicPr>
        <p:blipFill>
          <a:blip r:embed="rId4"/>
          <a:stretch>
            <a:fillRect/>
          </a:stretch>
        </p:blipFill>
        <p:spPr>
          <a:xfrm>
            <a:off x="4429386" y="3117369"/>
            <a:ext cx="4040631" cy="569638"/>
          </a:xfrm>
          <a:prstGeom prst="rect">
            <a:avLst/>
          </a:prstGeom>
        </p:spPr>
      </p:pic>
      <p:pic>
        <p:nvPicPr>
          <p:cNvPr id="9" name="图片 8">
            <a:extLst>
              <a:ext uri="{FF2B5EF4-FFF2-40B4-BE49-F238E27FC236}">
                <a16:creationId xmlns:a16="http://schemas.microsoft.com/office/drawing/2014/main" id="{779264A0-D78A-40E6-A3F5-6171E62FEE3D}"/>
              </a:ext>
            </a:extLst>
          </p:cNvPr>
          <p:cNvPicPr>
            <a:picLocks noChangeAspect="1"/>
          </p:cNvPicPr>
          <p:nvPr/>
        </p:nvPicPr>
        <p:blipFill>
          <a:blip r:embed="rId5"/>
          <a:stretch>
            <a:fillRect/>
          </a:stretch>
        </p:blipFill>
        <p:spPr>
          <a:xfrm>
            <a:off x="370805" y="954968"/>
            <a:ext cx="8065170" cy="2162401"/>
          </a:xfrm>
          <a:prstGeom prst="rect">
            <a:avLst/>
          </a:prstGeom>
        </p:spPr>
      </p:pic>
      <p:cxnSp>
        <p:nvCxnSpPr>
          <p:cNvPr id="11" name="直接箭头连接符 10">
            <a:extLst>
              <a:ext uri="{FF2B5EF4-FFF2-40B4-BE49-F238E27FC236}">
                <a16:creationId xmlns:a16="http://schemas.microsoft.com/office/drawing/2014/main" id="{C72621B0-1807-412A-B6BF-639CE43C78D0}"/>
              </a:ext>
            </a:extLst>
          </p:cNvPr>
          <p:cNvCxnSpPr>
            <a:cxnSpLocks/>
          </p:cNvCxnSpPr>
          <p:nvPr/>
        </p:nvCxnSpPr>
        <p:spPr>
          <a:xfrm>
            <a:off x="3281524" y="3429000"/>
            <a:ext cx="960182" cy="0"/>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2" name="图片 1">
            <a:extLst>
              <a:ext uri="{FF2B5EF4-FFF2-40B4-BE49-F238E27FC236}">
                <a16:creationId xmlns:a16="http://schemas.microsoft.com/office/drawing/2014/main" id="{A29162F1-022D-9FAE-4B2E-679FECF8A31D}"/>
              </a:ext>
            </a:extLst>
          </p:cNvPr>
          <p:cNvPicPr>
            <a:picLocks noChangeAspect="1"/>
          </p:cNvPicPr>
          <p:nvPr/>
        </p:nvPicPr>
        <p:blipFill>
          <a:blip r:embed="rId6"/>
          <a:stretch>
            <a:fillRect/>
          </a:stretch>
        </p:blipFill>
        <p:spPr>
          <a:xfrm>
            <a:off x="1245401" y="4906131"/>
            <a:ext cx="2996305" cy="597871"/>
          </a:xfrm>
          <a:prstGeom prst="rect">
            <a:avLst/>
          </a:prstGeom>
        </p:spPr>
      </p:pic>
      <p:pic>
        <p:nvPicPr>
          <p:cNvPr id="4" name="图片 3">
            <a:extLst>
              <a:ext uri="{FF2B5EF4-FFF2-40B4-BE49-F238E27FC236}">
                <a16:creationId xmlns:a16="http://schemas.microsoft.com/office/drawing/2014/main" id="{0118271B-A1AD-52FA-03DE-3E6E34CC9BB9}"/>
              </a:ext>
            </a:extLst>
          </p:cNvPr>
          <p:cNvPicPr>
            <a:picLocks noChangeAspect="1"/>
          </p:cNvPicPr>
          <p:nvPr/>
        </p:nvPicPr>
        <p:blipFill>
          <a:blip r:embed="rId7"/>
          <a:stretch>
            <a:fillRect/>
          </a:stretch>
        </p:blipFill>
        <p:spPr>
          <a:xfrm>
            <a:off x="4671868" y="4952655"/>
            <a:ext cx="2143125" cy="504825"/>
          </a:xfrm>
          <a:prstGeom prst="rect">
            <a:avLst/>
          </a:prstGeom>
        </p:spPr>
      </p:pic>
      <p:sp>
        <p:nvSpPr>
          <p:cNvPr id="12" name="矩形 11">
            <a:extLst>
              <a:ext uri="{FF2B5EF4-FFF2-40B4-BE49-F238E27FC236}">
                <a16:creationId xmlns:a16="http://schemas.microsoft.com/office/drawing/2014/main" id="{6D7EF99B-C317-4A24-B583-0BEEE347BA1F}"/>
              </a:ext>
            </a:extLst>
          </p:cNvPr>
          <p:cNvSpPr/>
          <p:nvPr/>
        </p:nvSpPr>
        <p:spPr>
          <a:xfrm>
            <a:off x="-1369060" y="267970"/>
            <a:ext cx="1188720" cy="431800"/>
          </a:xfrm>
          <a:prstGeom prst="rect">
            <a:avLst/>
          </a:prstGeom>
          <a:solidFill>
            <a:srgbClr val="306FA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306FA5</a:t>
            </a:r>
          </a:p>
        </p:txBody>
      </p:sp>
      <p:sp>
        <p:nvSpPr>
          <p:cNvPr id="13" name="矩形 12">
            <a:extLst>
              <a:ext uri="{FF2B5EF4-FFF2-40B4-BE49-F238E27FC236}">
                <a16:creationId xmlns:a16="http://schemas.microsoft.com/office/drawing/2014/main" id="{7EC9B5E3-45FA-4514-AD70-8694E16A88B2}"/>
              </a:ext>
            </a:extLst>
          </p:cNvPr>
          <p:cNvSpPr/>
          <p:nvPr/>
        </p:nvSpPr>
        <p:spPr>
          <a:xfrm>
            <a:off x="-1365885" y="795020"/>
            <a:ext cx="1188720" cy="431800"/>
          </a:xfrm>
          <a:prstGeom prst="rect">
            <a:avLst/>
          </a:prstGeom>
          <a:solidFill>
            <a:srgbClr val="B12F2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B12</a:t>
            </a:r>
            <a:r>
              <a:rPr lang="en-US" altLang="zh-CN" dirty="0"/>
              <a:t>F</a:t>
            </a:r>
            <a:r>
              <a:rPr lang="zh-CN" altLang="en-US" dirty="0"/>
              <a:t>22</a:t>
            </a:r>
          </a:p>
        </p:txBody>
      </p:sp>
      <p:sp>
        <p:nvSpPr>
          <p:cNvPr id="14" name="矩形 13">
            <a:extLst>
              <a:ext uri="{FF2B5EF4-FFF2-40B4-BE49-F238E27FC236}">
                <a16:creationId xmlns:a16="http://schemas.microsoft.com/office/drawing/2014/main" id="{24AFEB37-52AE-4F24-93D5-64CF7A13F9FE}"/>
              </a:ext>
            </a:extLst>
          </p:cNvPr>
          <p:cNvSpPr/>
          <p:nvPr/>
        </p:nvSpPr>
        <p:spPr>
          <a:xfrm>
            <a:off x="-1372235" y="1322070"/>
            <a:ext cx="1188720" cy="431800"/>
          </a:xfrm>
          <a:prstGeom prst="rect">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1F497D</a:t>
            </a:r>
          </a:p>
        </p:txBody>
      </p:sp>
    </p:spTree>
    <p:extLst>
      <p:ext uri="{BB962C8B-B14F-4D97-AF65-F5344CB8AC3E}">
        <p14:creationId xmlns:p14="http://schemas.microsoft.com/office/powerpoint/2010/main" val="19814844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3" name="Rectangle 2">
            <a:extLst>
              <a:ext uri="{FF2B5EF4-FFF2-40B4-BE49-F238E27FC236}">
                <a16:creationId xmlns:a16="http://schemas.microsoft.com/office/drawing/2014/main" id="{BE5A4AA7-ACB4-40B2-8EB6-5F694AB5C450}"/>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700" dirty="0">
                <a:solidFill>
                  <a:srgbClr val="C00000"/>
                </a:solidFill>
                <a:latin typeface="黑体" panose="02010609060101010101" pitchFamily="49" charset="-122"/>
                <a:ea typeface="黑体" panose="02010609060101010101" pitchFamily="49" charset="-122"/>
              </a:rPr>
              <a:t>类轴子粒子传播的自旋相关新相互作用：</a:t>
            </a:r>
            <a:endParaRPr lang="en-US" altLang="zh-CN" sz="3700" dirty="0">
              <a:solidFill>
                <a:srgbClr val="C00000"/>
              </a:solidFill>
              <a:latin typeface="黑体" panose="02010609060101010101" pitchFamily="49" charset="-122"/>
              <a:ea typeface="黑体" panose="02010609060101010101" pitchFamily="49" charset="-122"/>
            </a:endParaRPr>
          </a:p>
        </p:txBody>
      </p:sp>
      <p:sp>
        <p:nvSpPr>
          <p:cNvPr id="9" name="文本框 8">
            <a:extLst>
              <a:ext uri="{FF2B5EF4-FFF2-40B4-BE49-F238E27FC236}">
                <a16:creationId xmlns:a16="http://schemas.microsoft.com/office/drawing/2014/main" id="{80ACC24E-AC07-4481-9E58-2AF0B507E9B0}"/>
              </a:ext>
            </a:extLst>
          </p:cNvPr>
          <p:cNvSpPr txBox="1"/>
          <p:nvPr/>
        </p:nvSpPr>
        <p:spPr>
          <a:xfrm>
            <a:off x="159390" y="1702022"/>
            <a:ext cx="27597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2060"/>
                </a:solidFill>
                <a:effectLst/>
                <a:uFillTx/>
                <a:latin typeface="Arial"/>
                <a:ea typeface="Arial"/>
                <a:cs typeface="Arial"/>
                <a:sym typeface="Arial"/>
              </a:rPr>
              <a:t>自旋</a:t>
            </a:r>
            <a:r>
              <a:rPr lang="en-US" altLang="zh-CN" dirty="0">
                <a:solidFill>
                  <a:srgbClr val="002060"/>
                </a:solidFill>
                <a:latin typeface="Arial"/>
                <a:ea typeface="Arial"/>
                <a:cs typeface="Arial"/>
                <a:sym typeface="Arial"/>
              </a:rPr>
              <a:t>1</a:t>
            </a:r>
            <a:r>
              <a:rPr kumimoji="0" lang="zh-CN" altLang="en-US" sz="1800" b="0" i="0" u="none" strike="noStrike" cap="none" spc="0" normalizeH="0" baseline="0" dirty="0">
                <a:ln>
                  <a:noFill/>
                </a:ln>
                <a:solidFill>
                  <a:srgbClr val="002060"/>
                </a:solidFill>
                <a:effectLst/>
                <a:uFillTx/>
                <a:latin typeface="Arial"/>
                <a:ea typeface="Arial"/>
                <a:cs typeface="Arial"/>
                <a:sym typeface="Arial"/>
              </a:rPr>
              <a:t>玻色子耦合拉氏量：</a:t>
            </a:r>
          </a:p>
        </p:txBody>
      </p:sp>
      <p:pic>
        <p:nvPicPr>
          <p:cNvPr id="10" name="图片 9">
            <a:extLst>
              <a:ext uri="{FF2B5EF4-FFF2-40B4-BE49-F238E27FC236}">
                <a16:creationId xmlns:a16="http://schemas.microsoft.com/office/drawing/2014/main" id="{A49F18C7-F6BD-431C-92B3-7314143852E7}"/>
              </a:ext>
            </a:extLst>
          </p:cNvPr>
          <p:cNvPicPr>
            <a:picLocks noChangeAspect="1"/>
          </p:cNvPicPr>
          <p:nvPr/>
        </p:nvPicPr>
        <p:blipFill>
          <a:blip r:embed="rId3"/>
          <a:stretch>
            <a:fillRect/>
          </a:stretch>
        </p:blipFill>
        <p:spPr>
          <a:xfrm>
            <a:off x="3622248" y="1713522"/>
            <a:ext cx="3409524" cy="342857"/>
          </a:xfrm>
          <a:prstGeom prst="rect">
            <a:avLst/>
          </a:prstGeom>
        </p:spPr>
      </p:pic>
      <p:pic>
        <p:nvPicPr>
          <p:cNvPr id="12" name="图片 11">
            <a:extLst>
              <a:ext uri="{FF2B5EF4-FFF2-40B4-BE49-F238E27FC236}">
                <a16:creationId xmlns:a16="http://schemas.microsoft.com/office/drawing/2014/main" id="{EF001457-6A3C-4463-8FC2-97F0E55E80B4}"/>
              </a:ext>
            </a:extLst>
          </p:cNvPr>
          <p:cNvPicPr>
            <a:picLocks noChangeAspect="1"/>
          </p:cNvPicPr>
          <p:nvPr/>
        </p:nvPicPr>
        <p:blipFill>
          <a:blip r:embed="rId4"/>
          <a:stretch>
            <a:fillRect/>
          </a:stretch>
        </p:blipFill>
        <p:spPr>
          <a:xfrm>
            <a:off x="1608754" y="2466448"/>
            <a:ext cx="5676190" cy="1371429"/>
          </a:xfrm>
          <a:prstGeom prst="rect">
            <a:avLst/>
          </a:prstGeom>
        </p:spPr>
      </p:pic>
      <p:sp>
        <p:nvSpPr>
          <p:cNvPr id="14" name="Rectangle 8">
            <a:extLst>
              <a:ext uri="{FF2B5EF4-FFF2-40B4-BE49-F238E27FC236}">
                <a16:creationId xmlns:a16="http://schemas.microsoft.com/office/drawing/2014/main" id="{D82A101D-59EF-4E9F-BD5A-EFB06783087D}"/>
              </a:ext>
            </a:extLst>
          </p:cNvPr>
          <p:cNvSpPr txBox="1"/>
          <p:nvPr/>
        </p:nvSpPr>
        <p:spPr>
          <a:xfrm>
            <a:off x="370805" y="4228393"/>
            <a:ext cx="7741801" cy="24581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anchor="ctr">
            <a:spAutoFit/>
          </a:bodyPr>
          <a:lstStyle/>
          <a:p>
            <a:pPr>
              <a:lnSpc>
                <a:spcPct val="200000"/>
              </a:lnSpc>
              <a:buSzPct val="100000"/>
              <a:defRPr sz="3200" b="1">
                <a:solidFill>
                  <a:srgbClr val="0000FF"/>
                </a:solidFill>
                <a:latin typeface="Times New Roman"/>
                <a:ea typeface="Times New Roman"/>
                <a:cs typeface="Times New Roman"/>
                <a:sym typeface="Times New Roman"/>
              </a:defRPr>
            </a:pPr>
            <a:r>
              <a:rPr lang="en-US" sz="2000" b="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黑体"/>
              </a:rPr>
              <a:t>1.</a:t>
            </a:r>
            <a:r>
              <a:rPr lang="en-US" altLang="zh-CN"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Dobrescu</a:t>
            </a:r>
            <a:r>
              <a:rPr lang="zh-CN" altLang="en-US"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等人的推广工作</a:t>
            </a:r>
            <a:r>
              <a:rPr lang="en-US" altLang="zh-CN"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a:t>
            </a:r>
            <a:r>
              <a:rPr lang="zh-CN" altLang="en-US"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新相互作用传播粒子可以是自旋</a:t>
            </a:r>
            <a:r>
              <a:rPr lang="en-US" altLang="zh-CN"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1</a:t>
            </a:r>
            <a:r>
              <a:rPr lang="zh-CN" altLang="en-US"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的；</a:t>
            </a:r>
            <a:endParaRPr lang="en-US" altLang="zh-CN"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endParaRPr>
          </a:p>
          <a:p>
            <a:pPr>
              <a:lnSpc>
                <a:spcPct val="200000"/>
              </a:lnSpc>
              <a:buSzPct val="100000"/>
              <a:defRPr sz="3200" b="1">
                <a:solidFill>
                  <a:srgbClr val="0000FF"/>
                </a:solidFill>
                <a:latin typeface="Times New Roman"/>
                <a:ea typeface="Times New Roman"/>
                <a:cs typeface="Times New Roman"/>
                <a:sym typeface="Times New Roman"/>
              </a:defRPr>
            </a:pPr>
            <a:r>
              <a:rPr lang="en-US" altLang="zh-CN"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2.Fayet</a:t>
            </a:r>
            <a:r>
              <a:rPr lang="zh-CN" altLang="en-US"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注意到超对称理论自发破缺将产生轻质量弱耦合自旋</a:t>
            </a:r>
            <a:r>
              <a:rPr lang="en-US" altLang="zh-CN"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1</a:t>
            </a:r>
            <a:r>
              <a:rPr lang="zh-CN" altLang="en-US"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粒子</a:t>
            </a:r>
            <a:r>
              <a:rPr lang="zh-CN" altLang="en-US"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黑体"/>
              </a:rPr>
              <a:t>。</a:t>
            </a:r>
            <a:endParaRPr lang="en-US" altLang="zh-CN" sz="20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黑体"/>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黑体"/>
            </a:endParaRPr>
          </a:p>
        </p:txBody>
      </p:sp>
      <p:sp>
        <p:nvSpPr>
          <p:cNvPr id="15" name="Rectangle 6">
            <a:extLst>
              <a:ext uri="{FF2B5EF4-FFF2-40B4-BE49-F238E27FC236}">
                <a16:creationId xmlns:a16="http://schemas.microsoft.com/office/drawing/2014/main" id="{AC699C68-87D1-4E46-AD58-952C45DC9B0E}"/>
              </a:ext>
            </a:extLst>
          </p:cNvPr>
          <p:cNvSpPr>
            <a:spLocks noChangeArrowheads="1"/>
          </p:cNvSpPr>
          <p:nvPr/>
        </p:nvSpPr>
        <p:spPr bwMode="auto">
          <a:xfrm>
            <a:off x="2514614" y="6179917"/>
            <a:ext cx="6777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1600" dirty="0">
                <a:solidFill>
                  <a:srgbClr val="C00000"/>
                </a:solidFill>
                <a:latin typeface="Heiti SC Light" charset="-122"/>
                <a:ea typeface="Heiti SC Light" charset="-122"/>
              </a:rPr>
              <a:t>B. Dobrescu and I. Mocioiu, J. High Energy Phys. 11, 005(2006).</a:t>
            </a:r>
            <a:endParaRPr lang="en-US" altLang="zh-CN" sz="1600" dirty="0">
              <a:solidFill>
                <a:srgbClr val="C00000"/>
              </a:solidFill>
              <a:latin typeface="Heiti SC Light" charset="-122"/>
              <a:ea typeface="Heiti SC Light" charset="-122"/>
            </a:endParaRPr>
          </a:p>
          <a:p>
            <a:pPr eaLnBrk="1" hangingPunct="1"/>
            <a:r>
              <a:rPr lang="en-US" altLang="zh-CN" sz="1600" dirty="0" err="1">
                <a:solidFill>
                  <a:srgbClr val="C00000"/>
                </a:solidFill>
                <a:ea typeface="Heiti SC Light" charset="-122"/>
              </a:rPr>
              <a:t>P.Fayet</a:t>
            </a:r>
            <a:r>
              <a:rPr lang="zh-CN" altLang="en-US" sz="1600" dirty="0">
                <a:solidFill>
                  <a:srgbClr val="C00000"/>
                </a:solidFill>
                <a:ea typeface="Heiti SC Light" charset="-122"/>
              </a:rPr>
              <a:t>， </a:t>
            </a:r>
            <a:r>
              <a:rPr lang="en-US" altLang="zh-CN" sz="1600" dirty="0">
                <a:solidFill>
                  <a:srgbClr val="C00000"/>
                </a:solidFill>
                <a:ea typeface="Heiti SC Light" charset="-122"/>
              </a:rPr>
              <a:t>Phys. Lett., 95B(2), 285, (1980).</a:t>
            </a:r>
            <a:endParaRPr lang="zh-CN" altLang="en-US" sz="1600" dirty="0">
              <a:solidFill>
                <a:srgbClr val="C00000"/>
              </a:solidFill>
              <a:ea typeface="Heiti SC Light" charset="-122"/>
            </a:endParaRPr>
          </a:p>
        </p:txBody>
      </p:sp>
    </p:spTree>
    <p:extLst>
      <p:ext uri="{BB962C8B-B14F-4D97-AF65-F5344CB8AC3E}">
        <p14:creationId xmlns:p14="http://schemas.microsoft.com/office/powerpoint/2010/main" val="1558384247"/>
      </p:ext>
    </p:extLst>
  </p:cSld>
  <p:clrMapOvr>
    <a:masterClrMapping/>
  </p:clrMapOvr>
  <p:transition spd="med"/>
</p:sld>
</file>

<file path=ppt/theme/theme1.xml><?xml version="1.0" encoding="utf-8"?>
<a:theme xmlns:a="http://schemas.openxmlformats.org/drawingml/2006/main" name="青千">
  <a:themeElements>
    <a:clrScheme name="">
      <a:dk1>
        <a:srgbClr val="000000"/>
      </a:dk1>
      <a:lt1>
        <a:srgbClr val="FFFFFF"/>
      </a:lt1>
      <a:dk2>
        <a:srgbClr val="000000"/>
      </a:dk2>
      <a:lt2>
        <a:srgbClr val="919191"/>
      </a:lt2>
      <a:accent1>
        <a:srgbClr val="618FFD"/>
      </a:accent1>
      <a:accent2>
        <a:srgbClr val="FF3300"/>
      </a:accent2>
      <a:accent3>
        <a:srgbClr val="FFFFFF"/>
      </a:accent3>
      <a:accent4>
        <a:srgbClr val="000000"/>
      </a:accent4>
      <a:accent5>
        <a:srgbClr val="B7C6FE"/>
      </a:accent5>
      <a:accent6>
        <a:srgbClr val="E72D00"/>
      </a:accent6>
      <a:hlink>
        <a:srgbClr val="FC0128"/>
      </a:hlink>
      <a:folHlink>
        <a:srgbClr val="CECECE"/>
      </a:folHlink>
    </a:clrScheme>
    <a:fontScheme name="SanRamon2004">
      <a:majorFont>
        <a:latin typeface="Arial"/>
        <a:ea typeface=""/>
        <a:cs typeface=""/>
      </a:majorFont>
      <a:minorFont>
        <a:latin typeface="Arial"/>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03275" marR="0" indent="-357188" algn="l" defTabSz="885825" rtl="0" eaLnBrk="1" fontAlgn="base" latinLnBrk="0" hangingPunct="1">
          <a:lnSpc>
            <a:spcPct val="120000"/>
          </a:lnSpc>
          <a:spcBef>
            <a:spcPct val="20000"/>
          </a:spcBef>
          <a:spcAft>
            <a:spcPct val="0"/>
          </a:spcAft>
          <a:buClr>
            <a:srgbClr val="D43526"/>
          </a:buClr>
          <a:buSzPct val="100000"/>
          <a:buFont typeface="Monotype Sorts"/>
          <a:buChar char="n"/>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03275" marR="0" indent="-357188" algn="l" defTabSz="885825" rtl="0" eaLnBrk="1" fontAlgn="base" latinLnBrk="0" hangingPunct="1">
          <a:lnSpc>
            <a:spcPct val="120000"/>
          </a:lnSpc>
          <a:spcBef>
            <a:spcPct val="20000"/>
          </a:spcBef>
          <a:spcAft>
            <a:spcPct val="0"/>
          </a:spcAft>
          <a:buClr>
            <a:srgbClr val="D43526"/>
          </a:buClr>
          <a:buSzPct val="100000"/>
          <a:buFont typeface="Monotype Sorts"/>
          <a:buChar char="n"/>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nRamon200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nRamon20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anRamon2004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nRamon2004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nRamon2004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nRamon2004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anRamon2004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青千">
  <a:themeElements>
    <a:clrScheme name="青千">
      <a:dk1>
        <a:srgbClr val="000000"/>
      </a:dk1>
      <a:lt1>
        <a:srgbClr val="FFFFFF"/>
      </a:lt1>
      <a:dk2>
        <a:srgbClr val="A7A7A7"/>
      </a:dk2>
      <a:lt2>
        <a:srgbClr val="535353"/>
      </a:lt2>
      <a:accent1>
        <a:srgbClr val="618FFD"/>
      </a:accent1>
      <a:accent2>
        <a:srgbClr val="FF3300"/>
      </a:accent2>
      <a:accent3>
        <a:srgbClr val="8F8F8F"/>
      </a:accent3>
      <a:accent4>
        <a:srgbClr val="707070"/>
      </a:accent4>
      <a:accent5>
        <a:srgbClr val="B7C6FE"/>
      </a:accent5>
      <a:accent6>
        <a:srgbClr val="E72D00"/>
      </a:accent6>
      <a:hlink>
        <a:srgbClr val="0000FF"/>
      </a:hlink>
      <a:folHlink>
        <a:srgbClr val="FF00FF"/>
      </a:folHlink>
    </a:clrScheme>
    <a:fontScheme name="青千">
      <a:majorFont>
        <a:latin typeface="Calibri"/>
        <a:ea typeface="Calibri"/>
        <a:cs typeface="Calibri"/>
      </a:majorFont>
      <a:minorFont>
        <a:latin typeface="Helvetica"/>
        <a:ea typeface="Helvetica"/>
        <a:cs typeface="Helvetica"/>
      </a:minorFont>
    </a:fontScheme>
    <a:fmtScheme name="青千">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50800" dist="254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50800" dist="254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青千">
  <a:themeElements>
    <a:clrScheme name="青千">
      <a:dk1>
        <a:srgbClr val="000000"/>
      </a:dk1>
      <a:lt1>
        <a:srgbClr val="FFFFFF"/>
      </a:lt1>
      <a:dk2>
        <a:srgbClr val="A7A7A7"/>
      </a:dk2>
      <a:lt2>
        <a:srgbClr val="535353"/>
      </a:lt2>
      <a:accent1>
        <a:srgbClr val="618FFD"/>
      </a:accent1>
      <a:accent2>
        <a:srgbClr val="FF3300"/>
      </a:accent2>
      <a:accent3>
        <a:srgbClr val="8F8F8F"/>
      </a:accent3>
      <a:accent4>
        <a:srgbClr val="707070"/>
      </a:accent4>
      <a:accent5>
        <a:srgbClr val="B7C6FE"/>
      </a:accent5>
      <a:accent6>
        <a:srgbClr val="E72D00"/>
      </a:accent6>
      <a:hlink>
        <a:srgbClr val="0000FF"/>
      </a:hlink>
      <a:folHlink>
        <a:srgbClr val="FF00FF"/>
      </a:folHlink>
    </a:clrScheme>
    <a:fontScheme name="青千">
      <a:majorFont>
        <a:latin typeface="Calibri"/>
        <a:ea typeface="Calibri"/>
        <a:cs typeface="Calibri"/>
      </a:majorFont>
      <a:minorFont>
        <a:latin typeface="Helvetica"/>
        <a:ea typeface="Helvetica"/>
        <a:cs typeface="Helvetica"/>
      </a:minorFont>
    </a:fontScheme>
    <a:fmtScheme name="青千">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50800" dist="254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50800" dist="254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青千.pot</Template>
  <TotalTime>48151</TotalTime>
  <Words>1570</Words>
  <Application>Microsoft Macintosh PowerPoint</Application>
  <PresentationFormat>全屏显示(4:3)</PresentationFormat>
  <Paragraphs>137</Paragraphs>
  <Slides>31</Slides>
  <Notes>4</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31</vt:i4>
      </vt:variant>
    </vt:vector>
  </HeadingPairs>
  <TitlesOfParts>
    <vt:vector size="54" baseType="lpstr">
      <vt:lpstr>-apple-system</vt:lpstr>
      <vt:lpstr>等线</vt:lpstr>
      <vt:lpstr>黑体</vt:lpstr>
      <vt:lpstr>黑体</vt:lpstr>
      <vt:lpstr>华文中宋</vt:lpstr>
      <vt:lpstr>AdvOT19ee2aa8.B</vt:lpstr>
      <vt:lpstr>AdvOT483a8203</vt:lpstr>
      <vt:lpstr>AdvOTea1a7398</vt:lpstr>
      <vt:lpstr>Heiti SC Light</vt:lpstr>
      <vt:lpstr>Proxima Nova</vt:lpstr>
      <vt:lpstr>STHeitiSC-Light</vt:lpstr>
      <vt:lpstr>Times</vt:lpstr>
      <vt:lpstr>Arial</vt:lpstr>
      <vt:lpstr>Calibri</vt:lpstr>
      <vt:lpstr>Cambria Math</vt:lpstr>
      <vt:lpstr>Helvetica</vt:lpstr>
      <vt:lpstr>Monotype Sorts</vt:lpstr>
      <vt:lpstr>Optima</vt:lpstr>
      <vt:lpstr>Times New Roman</vt:lpstr>
      <vt:lpstr>Wingdings</vt:lpstr>
      <vt:lpstr>青千</vt:lpstr>
      <vt:lpstr>1_青千</vt:lpstr>
      <vt:lpstr>2_青千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青年千人计划答辩报告  闫海洋   中国工程物理研究院核物理与化学研究所</dc:title>
  <dc:creator>Haiyang Yan</dc:creator>
  <cp:lastModifiedBy>Zhang, Mofan</cp:lastModifiedBy>
  <cp:revision>1232</cp:revision>
  <dcterms:created xsi:type="dcterms:W3CDTF">2015-01-10T13:29:17Z</dcterms:created>
  <dcterms:modified xsi:type="dcterms:W3CDTF">2025-05-10T01:23:51Z</dcterms:modified>
</cp:coreProperties>
</file>