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8" r:id="rId11"/>
    <p:sldId id="269" r:id="rId12"/>
    <p:sldId id="266" r:id="rId13"/>
    <p:sldId id="267" r:id="rId14"/>
    <p:sldId id="271" r:id="rId15"/>
    <p:sldId id="272" r:id="rId16"/>
    <p:sldId id="274" r:id="rId17"/>
    <p:sldId id="273"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298" r:id="rId43"/>
    <p:sldId id="300" r:id="rId44"/>
    <p:sldId id="301" r:id="rId45"/>
    <p:sldId id="302" r:id="rId46"/>
    <p:sldId id="303" r:id="rId47"/>
    <p:sldId id="304" r:id="rId48"/>
    <p:sldId id="305" r:id="rId49"/>
    <p:sldId id="307" r:id="rId50"/>
    <p:sldId id="308" r:id="rId51"/>
    <p:sldId id="309" r:id="rId52"/>
    <p:sldId id="306"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A3C793"/>
    <a:srgbClr val="E4E5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3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77164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155516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42980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88004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93566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22135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03752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56231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61794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68202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42E92F9-95A2-4D4E-BBE6-60C5A948EECD}" type="datetimeFigureOut">
              <a:rPr lang="zh-CN" altLang="en-US" smtClean="0"/>
              <a:t>2025/5/3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153923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E92F9-95A2-4D4E-BBE6-60C5A948EECD}" type="datetimeFigureOut">
              <a:rPr lang="zh-CN" altLang="en-US" smtClean="0"/>
              <a:t>2025/5/3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674746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13.emf"/><Relationship Id="rId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image" Target="../media/image28.emf"/><Relationship Id="rId9"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png"/><Relationship Id="rId4" Type="http://schemas.openxmlformats.org/officeDocument/2006/relationships/image" Target="../media/image48.emf"/></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27.xml.rels><?xml version="1.0" encoding="UTF-8" standalone="yes"?>
<Relationships xmlns="http://schemas.openxmlformats.org/package/2006/relationships"><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image" Target="../media/image59.emf"/><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66.emf"/><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emf"/><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3.emf"/><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emf"/><Relationship Id="rId2" Type="http://schemas.openxmlformats.org/officeDocument/2006/relationships/image" Target="../media/image79.emf"/><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emf"/><Relationship Id="rId4" Type="http://schemas.openxmlformats.org/officeDocument/2006/relationships/image" Target="../media/image81.emf"/></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5.emf"/><Relationship Id="rId1" Type="http://schemas.openxmlformats.org/officeDocument/2006/relationships/slideLayout" Target="../slideLayouts/slideLayout7.xml"/><Relationship Id="rId6" Type="http://schemas.openxmlformats.org/officeDocument/2006/relationships/image" Target="../media/image88.emf"/><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emf"/><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emf"/></Relationships>
</file>

<file path=ppt/slides/_rels/slide3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9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0.emf"/></Relationships>
</file>

<file path=ppt/slides/_rels/slide38.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jpg"/><Relationship Id="rId1" Type="http://schemas.openxmlformats.org/officeDocument/2006/relationships/slideLayout" Target="../slideLayouts/slideLayout7.xml"/><Relationship Id="rId6" Type="http://schemas.openxmlformats.org/officeDocument/2006/relationships/image" Target="../media/image105.emf"/><Relationship Id="rId5" Type="http://schemas.openxmlformats.org/officeDocument/2006/relationships/image" Target="../media/image104.png"/><Relationship Id="rId10" Type="http://schemas.openxmlformats.org/officeDocument/2006/relationships/image" Target="../media/image109.emf"/><Relationship Id="rId4" Type="http://schemas.openxmlformats.org/officeDocument/2006/relationships/image" Target="../media/image103.emf"/><Relationship Id="rId9" Type="http://schemas.openxmlformats.org/officeDocument/2006/relationships/image" Target="../media/image108.emf"/></Relationships>
</file>

<file path=ppt/slides/_rels/slide39.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4.png"/><Relationship Id="rId2" Type="http://schemas.openxmlformats.org/officeDocument/2006/relationships/image" Target="../media/image110.emf"/><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09.e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emf"/><Relationship Id="rId7" Type="http://schemas.openxmlformats.org/officeDocument/2006/relationships/image" Target="../media/image119.png"/><Relationship Id="rId2" Type="http://schemas.openxmlformats.org/officeDocument/2006/relationships/image" Target="../media/image110.emf"/><Relationship Id="rId1" Type="http://schemas.openxmlformats.org/officeDocument/2006/relationships/slideLayout" Target="../slideLayouts/slideLayout7.xml"/><Relationship Id="rId6" Type="http://schemas.openxmlformats.org/officeDocument/2006/relationships/image" Target="../media/image118.emf"/><Relationship Id="rId5" Type="http://schemas.openxmlformats.org/officeDocument/2006/relationships/image" Target="../media/image117.emf"/><Relationship Id="rId4" Type="http://schemas.openxmlformats.org/officeDocument/2006/relationships/image" Target="../media/image1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emf"/><Relationship Id="rId7" Type="http://schemas.openxmlformats.org/officeDocument/2006/relationships/image" Target="../media/image126.emf"/><Relationship Id="rId2" Type="http://schemas.openxmlformats.org/officeDocument/2006/relationships/image" Target="../media/image121.emf"/><Relationship Id="rId1" Type="http://schemas.openxmlformats.org/officeDocument/2006/relationships/slideLayout" Target="../slideLayouts/slideLayout7.xml"/><Relationship Id="rId6" Type="http://schemas.openxmlformats.org/officeDocument/2006/relationships/image" Target="../media/image125.emf"/><Relationship Id="rId5" Type="http://schemas.openxmlformats.org/officeDocument/2006/relationships/image" Target="../media/image124.emf"/><Relationship Id="rId4" Type="http://schemas.openxmlformats.org/officeDocument/2006/relationships/image" Target="../media/image123.png"/><Relationship Id="rId9" Type="http://schemas.openxmlformats.org/officeDocument/2006/relationships/image" Target="../media/image128.emf"/></Relationships>
</file>

<file path=ppt/slides/_rels/slide4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emf"/><Relationship Id="rId4" Type="http://schemas.openxmlformats.org/officeDocument/2006/relationships/image" Target="../media/image130.png"/><Relationship Id="rId9" Type="http://schemas.openxmlformats.org/officeDocument/2006/relationships/image" Target="../media/image1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emf"/><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emf"/></Relationships>
</file>

<file path=ppt/slides/_rels/slide4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a:pPr>
                <a:spcBef>
                  <a:spcPct val="0"/>
                </a:spcBef>
                <a:buFontTx/>
                <a:buNone/>
              </a:pPr>
              <a:t>1</a:t>
            </a:fld>
            <a:endParaRPr lang="en-US" altLang="zh-CN" sz="1400"/>
          </a:p>
        </p:txBody>
      </p:sp>
      <p:sp>
        <p:nvSpPr>
          <p:cNvPr id="4" name="标题 74"/>
          <p:cNvSpPr txBox="1">
            <a:spLocks/>
          </p:cNvSpPr>
          <p:nvPr/>
        </p:nvSpPr>
        <p:spPr>
          <a:xfrm>
            <a:off x="179512" y="1196754"/>
            <a:ext cx="8712646" cy="14700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pPr>
              <a:lnSpc>
                <a:spcPct val="150000"/>
              </a:lnSpc>
              <a:defRPr/>
            </a:pPr>
            <a:r>
              <a:rPr lang="en-US" altLang="zh-CN" sz="2400" b="1" kern="0" dirty="0" err="1"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Levitodynamics</a:t>
            </a:r>
            <a:r>
              <a:rPr lang="en-US" altLang="zh-CN" sz="2400" b="1" kern="0" dirty="0"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400" b="1" kern="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with multi-stochastic forces </a:t>
            </a:r>
            <a:r>
              <a:rPr lang="en-US" altLang="zh-CN" sz="2400" b="1" ker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and</a:t>
            </a:r>
            <a:r>
              <a:rPr lang="en-US" altLang="zh-CN" sz="2400" b="1" ker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400" b="1" kern="0" smtClean="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the </a:t>
            </a:r>
            <a:r>
              <a:rPr lang="en-US" altLang="zh-CN" sz="2400" b="1" kern="0" dirty="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dark matter detection in optical levitation </a:t>
            </a:r>
            <a:r>
              <a:rPr lang="en-US" altLang="zh-CN" sz="2400" b="1" kern="0" dirty="0" smtClean="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experiment</a:t>
            </a:r>
            <a:endParaRPr lang="en-US" altLang="zh-CN" sz="2400" b="1" kern="0" dirty="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5" name="副标题 75"/>
          <p:cNvSpPr txBox="1">
            <a:spLocks/>
          </p:cNvSpPr>
          <p:nvPr/>
        </p:nvSpPr>
        <p:spPr>
          <a:xfrm>
            <a:off x="1238250" y="3800004"/>
            <a:ext cx="6400800" cy="2448396"/>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defRPr/>
            </a:pPr>
            <a:r>
              <a:rPr lang="en-US" altLang="zh-CN" b="1" kern="0" dirty="0" err="1">
                <a:effectLst>
                  <a:outerShdw blurRad="38100" dist="38100" dir="2700000" algn="tl">
                    <a:srgbClr val="000000">
                      <a:alpha val="43137"/>
                    </a:srgbClr>
                  </a:outerShdw>
                </a:effectLst>
              </a:rPr>
              <a:t>Wenyu</a:t>
            </a:r>
            <a:r>
              <a:rPr lang="en-US" altLang="zh-CN" b="1" kern="0" dirty="0">
                <a:effectLst>
                  <a:outerShdw blurRad="38100" dist="38100" dir="2700000" algn="tl">
                    <a:srgbClr val="000000">
                      <a:alpha val="43137"/>
                    </a:srgbClr>
                  </a:outerShdw>
                </a:effectLst>
              </a:rPr>
              <a:t> Wang</a:t>
            </a:r>
          </a:p>
          <a:p>
            <a:pPr marL="0" indent="0" algn="ctr">
              <a:buNone/>
              <a:defRPr/>
            </a:pPr>
            <a:r>
              <a:rPr lang="en-US" altLang="zh-CN" sz="2400" b="1" kern="0" dirty="0">
                <a:effectLst>
                  <a:outerShdw blurRad="38100" dist="38100" dir="2700000" algn="tl">
                    <a:srgbClr val="000000">
                      <a:alpha val="43137"/>
                    </a:srgbClr>
                  </a:outerShdw>
                </a:effectLst>
              </a:rPr>
              <a:t>Beijing University of Technology</a:t>
            </a:r>
          </a:p>
          <a:p>
            <a:pPr marL="0" indent="0" algn="ctr">
              <a:buNone/>
              <a:defRPr/>
            </a:pPr>
            <a:r>
              <a:rPr lang="en-US" altLang="zh-CN" sz="2400" b="1" kern="0" dirty="0" smtClean="0">
                <a:solidFill>
                  <a:schemeClr val="tx2">
                    <a:lumMod val="50000"/>
                    <a:lumOff val="50000"/>
                  </a:schemeClr>
                </a:solidFill>
                <a:effectLst>
                  <a:outerShdw blurRad="38100" dist="38100" dir="2700000" algn="tl">
                    <a:srgbClr val="000000">
                      <a:alpha val="43137"/>
                    </a:srgbClr>
                  </a:outerShdw>
                </a:effectLst>
              </a:rPr>
              <a:t>2025.05 @</a:t>
            </a:r>
            <a:r>
              <a:rPr lang="en-US" altLang="zh-CN" sz="2400" b="1" kern="0" dirty="0" err="1" smtClean="0">
                <a:solidFill>
                  <a:schemeClr val="tx2">
                    <a:lumMod val="50000"/>
                    <a:lumOff val="50000"/>
                  </a:schemeClr>
                </a:solidFill>
                <a:effectLst>
                  <a:outerShdw blurRad="38100" dist="38100" dir="2700000" algn="tl">
                    <a:srgbClr val="000000">
                      <a:alpha val="43137"/>
                    </a:srgbClr>
                  </a:outerShdw>
                </a:effectLst>
              </a:rPr>
              <a:t>QingDao</a:t>
            </a:r>
            <a:endParaRPr lang="en-US" altLang="zh-CN" sz="2400" b="1" kern="0" dirty="0">
              <a:solidFill>
                <a:schemeClr val="tx2">
                  <a:lumMod val="50000"/>
                  <a:lumOff val="50000"/>
                </a:schemeClr>
              </a:solidFill>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9872" y="5445224"/>
            <a:ext cx="618778" cy="62221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835" y="5329233"/>
            <a:ext cx="873369" cy="854198"/>
          </a:xfrm>
          <a:prstGeom prst="rect">
            <a:avLst/>
          </a:prstGeom>
        </p:spPr>
      </p:pic>
    </p:spTree>
    <p:extLst>
      <p:ext uri="{BB962C8B-B14F-4D97-AF65-F5344CB8AC3E}">
        <p14:creationId xmlns:p14="http://schemas.microsoft.com/office/powerpoint/2010/main" val="1034197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1366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913985" y="2833697"/>
            <a:ext cx="2885089" cy="2208658"/>
            <a:chOff x="949423" y="475096"/>
            <a:chExt cx="7259155" cy="6032902"/>
          </a:xfrm>
        </p:grpSpPr>
        <p:pic>
          <p:nvPicPr>
            <p:cNvPr id="15" name="图片 14"/>
            <p:cNvPicPr>
              <a:picLocks noChangeAspect="1"/>
            </p:cNvPicPr>
            <p:nvPr/>
          </p:nvPicPr>
          <p:blipFill>
            <a:blip r:embed="rId2"/>
            <a:stretch>
              <a:fillRect/>
            </a:stretch>
          </p:blipFill>
          <p:spPr>
            <a:xfrm>
              <a:off x="949423" y="475096"/>
              <a:ext cx="7259155" cy="6032902"/>
            </a:xfrm>
            <a:prstGeom prst="rect">
              <a:avLst/>
            </a:prstGeom>
          </p:spPr>
        </p:pic>
        <p:sp>
          <p:nvSpPr>
            <p:cNvPr id="16" name="矩形 15"/>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lstStyle/>
          <a:p>
            <a:r>
              <a:rPr lang="en-US" altLang="zh-CN" dirty="0" smtClean="0"/>
              <a:t>Energy flow of Brownian system</a:t>
            </a:r>
            <a:endParaRPr lang="zh-CN" altLang="en-US" dirty="0"/>
          </a:p>
        </p:txBody>
      </p:sp>
      <p:sp>
        <p:nvSpPr>
          <p:cNvPr id="6" name="矩形: 圆角 116">
            <a:extLst>
              <a:ext uri="{FF2B5EF4-FFF2-40B4-BE49-F238E27FC236}">
                <a16:creationId xmlns:a16="http://schemas.microsoft.com/office/drawing/2014/main" id="{1FB79CDA-C4D6-CE33-C757-3F9FFD053064}"/>
              </a:ext>
            </a:extLst>
          </p:cNvPr>
          <p:cNvSpPr/>
          <p:nvPr/>
        </p:nvSpPr>
        <p:spPr>
          <a:xfrm>
            <a:off x="3263747" y="1690689"/>
            <a:ext cx="2380297" cy="737571"/>
          </a:xfrm>
          <a:prstGeom prst="roundRect">
            <a:avLst/>
          </a:prstGeom>
          <a:solidFill>
            <a:srgbClr val="A3C7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Fluctuation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8" name="矩形: 圆角 116">
            <a:extLst>
              <a:ext uri="{FF2B5EF4-FFF2-40B4-BE49-F238E27FC236}">
                <a16:creationId xmlns:a16="http://schemas.microsoft.com/office/drawing/2014/main" id="{1FB79CDA-C4D6-CE33-C757-3F9FFD053064}"/>
              </a:ext>
            </a:extLst>
          </p:cNvPr>
          <p:cNvSpPr/>
          <p:nvPr/>
        </p:nvSpPr>
        <p:spPr>
          <a:xfrm>
            <a:off x="3263747" y="5679351"/>
            <a:ext cx="2380297" cy="7375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Dissipation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9" name="下箭头 8"/>
          <p:cNvSpPr/>
          <p:nvPr/>
        </p:nvSpPr>
        <p:spPr>
          <a:xfrm>
            <a:off x="4046475" y="2522483"/>
            <a:ext cx="620110" cy="588579"/>
          </a:xfrm>
          <a:prstGeom prst="downArrow">
            <a:avLst/>
          </a:prstGeom>
          <a:solidFill>
            <a:srgbClr val="A3C7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4062241" y="5090772"/>
            <a:ext cx="620110" cy="58857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061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407363" y="0"/>
            <a:ext cx="6663064" cy="4387202"/>
          </a:xfrm>
          <a:prstGeom prst="rect">
            <a:avLst/>
          </a:prstGeom>
        </p:spPr>
      </p:pic>
      <p:pic>
        <p:nvPicPr>
          <p:cNvPr id="6" name="图片 5"/>
          <p:cNvPicPr>
            <a:picLocks noChangeAspect="1"/>
          </p:cNvPicPr>
          <p:nvPr/>
        </p:nvPicPr>
        <p:blipFill>
          <a:blip r:embed="rId3"/>
          <a:stretch>
            <a:fillRect/>
          </a:stretch>
        </p:blipFill>
        <p:spPr>
          <a:xfrm>
            <a:off x="0" y="3370572"/>
            <a:ext cx="5076482" cy="3487428"/>
          </a:xfrm>
          <a:prstGeom prst="rect">
            <a:avLst/>
          </a:prstGeom>
        </p:spPr>
      </p:pic>
      <p:pic>
        <p:nvPicPr>
          <p:cNvPr id="7" name="图片 6"/>
          <p:cNvPicPr>
            <a:picLocks noChangeAspect="1"/>
          </p:cNvPicPr>
          <p:nvPr/>
        </p:nvPicPr>
        <p:blipFill>
          <a:blip r:embed="rId4"/>
          <a:stretch>
            <a:fillRect/>
          </a:stretch>
        </p:blipFill>
        <p:spPr>
          <a:xfrm>
            <a:off x="136635" y="265264"/>
            <a:ext cx="3141695" cy="3660227"/>
          </a:xfrm>
          <a:prstGeom prst="rect">
            <a:avLst/>
          </a:prstGeom>
        </p:spPr>
      </p:pic>
      <p:pic>
        <p:nvPicPr>
          <p:cNvPr id="8" name="图片 7"/>
          <p:cNvPicPr>
            <a:picLocks noChangeAspect="1"/>
          </p:cNvPicPr>
          <p:nvPr/>
        </p:nvPicPr>
        <p:blipFill>
          <a:blip r:embed="rId5"/>
          <a:stretch>
            <a:fillRect/>
          </a:stretch>
        </p:blipFill>
        <p:spPr>
          <a:xfrm>
            <a:off x="5140715" y="4434552"/>
            <a:ext cx="3285788" cy="2423448"/>
          </a:xfrm>
          <a:prstGeom prst="rect">
            <a:avLst/>
          </a:prstGeom>
        </p:spPr>
      </p:pic>
      <p:sp>
        <p:nvSpPr>
          <p:cNvPr id="9" name="文本框 8"/>
          <p:cNvSpPr txBox="1"/>
          <p:nvPr/>
        </p:nvSpPr>
        <p:spPr>
          <a:xfrm>
            <a:off x="3510460" y="3111063"/>
            <a:ext cx="1608082" cy="923330"/>
          </a:xfrm>
          <a:prstGeom prst="rect">
            <a:avLst/>
          </a:prstGeom>
          <a:noFill/>
          <a:ln w="25400">
            <a:solidFill>
              <a:srgbClr val="3333CC"/>
            </a:solidFill>
          </a:ln>
        </p:spPr>
        <p:txBody>
          <a:bodyPr wrap="square" rtlCol="0">
            <a:spAutoFit/>
          </a:bodyPr>
          <a:lstStyle/>
          <a:p>
            <a:r>
              <a:rPr lang="en-US" altLang="zh-CN" dirty="0" smtClean="0"/>
              <a:t>Experimental</a:t>
            </a:r>
          </a:p>
          <a:p>
            <a:r>
              <a:rPr lang="en-US" altLang="zh-CN" dirty="0" smtClean="0"/>
              <a:t>setup and measurement</a:t>
            </a:r>
            <a:endParaRPr lang="zh-CN" altLang="en-US" dirty="0"/>
          </a:p>
        </p:txBody>
      </p:sp>
      <p:pic>
        <p:nvPicPr>
          <p:cNvPr id="10" name="图片 9"/>
          <p:cNvPicPr>
            <a:picLocks noChangeAspect="1"/>
          </p:cNvPicPr>
          <p:nvPr/>
        </p:nvPicPr>
        <p:blipFill>
          <a:blip r:embed="rId6"/>
          <a:stretch>
            <a:fillRect/>
          </a:stretch>
        </p:blipFill>
        <p:spPr>
          <a:xfrm>
            <a:off x="6783609" y="4223352"/>
            <a:ext cx="2177280" cy="211200"/>
          </a:xfrm>
          <a:prstGeom prst="rect">
            <a:avLst/>
          </a:prstGeom>
        </p:spPr>
      </p:pic>
      <p:pic>
        <p:nvPicPr>
          <p:cNvPr id="11" name="图片 10"/>
          <p:cNvPicPr>
            <a:picLocks noChangeAspect="1"/>
          </p:cNvPicPr>
          <p:nvPr/>
        </p:nvPicPr>
        <p:blipFill>
          <a:blip r:embed="rId7"/>
          <a:stretch>
            <a:fillRect/>
          </a:stretch>
        </p:blipFill>
        <p:spPr>
          <a:xfrm>
            <a:off x="2622075" y="6579600"/>
            <a:ext cx="2721600" cy="278400"/>
          </a:xfrm>
          <a:prstGeom prst="rect">
            <a:avLst/>
          </a:prstGeom>
        </p:spPr>
      </p:pic>
    </p:spTree>
    <p:extLst>
      <p:ext uri="{BB962C8B-B14F-4D97-AF65-F5344CB8AC3E}">
        <p14:creationId xmlns:p14="http://schemas.microsoft.com/office/powerpoint/2010/main" val="2797917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083" y="396657"/>
            <a:ext cx="8933793" cy="1325563"/>
          </a:xfrm>
        </p:spPr>
        <p:txBody>
          <a:bodyPr>
            <a:normAutofit/>
          </a:bodyPr>
          <a:lstStyle/>
          <a:p>
            <a:pPr algn="ctr"/>
            <a:r>
              <a:rPr lang="en-US" altLang="zh-CN" sz="3200" b="1" dirty="0" smtClean="0">
                <a:solidFill>
                  <a:srgbClr val="FF0000"/>
                </a:solidFill>
              </a:rPr>
              <a:t>WHY WE GO BEYOND SINGLE STOCHASTIC FORCE?</a:t>
            </a:r>
            <a:endParaRPr lang="zh-CN" altLang="en-US" sz="3200" b="1" dirty="0">
              <a:solidFill>
                <a:srgbClr val="FF0000"/>
              </a:solidFill>
            </a:endParaRPr>
          </a:p>
        </p:txBody>
      </p:sp>
      <p:grpSp>
        <p:nvGrpSpPr>
          <p:cNvPr id="4" name="组合 3"/>
          <p:cNvGrpSpPr/>
          <p:nvPr/>
        </p:nvGrpSpPr>
        <p:grpSpPr>
          <a:xfrm>
            <a:off x="1727185" y="1799406"/>
            <a:ext cx="5178111" cy="4180980"/>
            <a:chOff x="949423" y="475096"/>
            <a:chExt cx="7259155" cy="6032902"/>
          </a:xfrm>
        </p:grpSpPr>
        <p:pic>
          <p:nvPicPr>
            <p:cNvPr id="5" name="图片 4"/>
            <p:cNvPicPr>
              <a:picLocks noChangeAspect="1"/>
            </p:cNvPicPr>
            <p:nvPr/>
          </p:nvPicPr>
          <p:blipFill>
            <a:blip r:embed="rId2"/>
            <a:stretch>
              <a:fillRect/>
            </a:stretch>
          </p:blipFill>
          <p:spPr>
            <a:xfrm>
              <a:off x="949423" y="475096"/>
              <a:ext cx="7259155" cy="6032902"/>
            </a:xfrm>
            <a:prstGeom prst="rect">
              <a:avLst/>
            </a:prstGeom>
          </p:spPr>
        </p:pic>
        <p:sp>
          <p:nvSpPr>
            <p:cNvPr id="6" name="矩形 5"/>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02311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Multi-stochastic forces in levitation</a:t>
            </a:r>
            <a:endParaRPr lang="zh-CN" altLang="en-US" sz="4000" dirty="0"/>
          </a:p>
        </p:txBody>
      </p:sp>
      <p:sp>
        <p:nvSpPr>
          <p:cNvPr id="3" name="内容占位符 2"/>
          <p:cNvSpPr>
            <a:spLocks noGrp="1"/>
          </p:cNvSpPr>
          <p:nvPr>
            <p:ph idx="1"/>
          </p:nvPr>
        </p:nvSpPr>
        <p:spPr>
          <a:xfrm>
            <a:off x="628650" y="1690689"/>
            <a:ext cx="7886700" cy="4351338"/>
          </a:xfrm>
        </p:spPr>
        <p:txBody>
          <a:bodyPr>
            <a:normAutofit fontScale="92500" lnSpcReduction="20000"/>
          </a:bodyPr>
          <a:lstStyle/>
          <a:p>
            <a:r>
              <a:rPr lang="en-US" altLang="zh-CN" dirty="0" smtClean="0"/>
              <a:t>Collisions </a:t>
            </a:r>
            <a:r>
              <a:rPr lang="en-US" altLang="zh-CN" dirty="0"/>
              <a:t>with gas molecules in the vicinity; </a:t>
            </a:r>
            <a:endParaRPr lang="en-US" altLang="zh-CN" dirty="0" smtClean="0"/>
          </a:p>
          <a:p>
            <a:r>
              <a:rPr lang="en-US" altLang="zh-CN" dirty="0" smtClean="0">
                <a:solidFill>
                  <a:srgbClr val="3333CC"/>
                </a:solidFill>
              </a:rPr>
              <a:t>Emission</a:t>
            </a:r>
            <a:r>
              <a:rPr lang="en-US" altLang="zh-CN" dirty="0">
                <a:solidFill>
                  <a:srgbClr val="3333CC"/>
                </a:solidFill>
              </a:rPr>
              <a:t>, absorption, and scattering of thermal electromagnetic radiation; </a:t>
            </a:r>
            <a:endParaRPr lang="en-US" altLang="zh-CN" dirty="0" smtClean="0">
              <a:solidFill>
                <a:srgbClr val="3333CC"/>
              </a:solidFill>
            </a:endParaRPr>
          </a:p>
          <a:p>
            <a:r>
              <a:rPr lang="en-US" altLang="zh-CN" dirty="0" smtClean="0"/>
              <a:t>Noise </a:t>
            </a:r>
            <a:r>
              <a:rPr lang="en-US" altLang="zh-CN" dirty="0"/>
              <a:t>in the trap center due to vibrations and/or stray </a:t>
            </a:r>
            <a:r>
              <a:rPr lang="en-US" altLang="zh-CN" dirty="0" smtClean="0"/>
              <a:t>fields;</a:t>
            </a:r>
          </a:p>
          <a:p>
            <a:r>
              <a:rPr lang="en-US" altLang="zh-CN" dirty="0" smtClean="0">
                <a:solidFill>
                  <a:srgbClr val="3333CC"/>
                </a:solidFill>
              </a:rPr>
              <a:t>Noise </a:t>
            </a:r>
            <a:r>
              <a:rPr lang="en-US" altLang="zh-CN" dirty="0">
                <a:solidFill>
                  <a:srgbClr val="3333CC"/>
                </a:solidFill>
              </a:rPr>
              <a:t>in the trap frequency caused by fluctuations in the electromagnetic fields generating the trapping potentials; </a:t>
            </a:r>
            <a:endParaRPr lang="en-US" altLang="zh-CN" dirty="0" smtClean="0">
              <a:solidFill>
                <a:srgbClr val="3333CC"/>
              </a:solidFill>
            </a:endParaRPr>
          </a:p>
          <a:p>
            <a:r>
              <a:rPr lang="en-US" altLang="zh-CN" dirty="0" smtClean="0"/>
              <a:t>Cross-coupling </a:t>
            </a:r>
            <a:r>
              <a:rPr lang="en-US" altLang="zh-CN" dirty="0"/>
              <a:t>to other thermal degrees of freedom in the particle's motion along orthogonal directions, rotation, or internal excitation; </a:t>
            </a:r>
            <a:endParaRPr lang="en-US" altLang="zh-CN" dirty="0" smtClean="0"/>
          </a:p>
          <a:p>
            <a:r>
              <a:rPr lang="en-US" altLang="zh-CN" dirty="0" smtClean="0">
                <a:solidFill>
                  <a:srgbClr val="3333CC"/>
                </a:solidFill>
              </a:rPr>
              <a:t>The unknown interaction </a:t>
            </a:r>
            <a:r>
              <a:rPr lang="en-US" altLang="zh-CN" dirty="0">
                <a:solidFill>
                  <a:srgbClr val="3333CC"/>
                </a:solidFill>
              </a:rPr>
              <a:t>which can be dark </a:t>
            </a:r>
            <a:r>
              <a:rPr lang="en-US" altLang="zh-CN" dirty="0" smtClean="0">
                <a:solidFill>
                  <a:srgbClr val="3333CC"/>
                </a:solidFill>
              </a:rPr>
              <a:t>interaction.</a:t>
            </a:r>
            <a:endParaRPr lang="zh-CN" altLang="en-US" dirty="0">
              <a:solidFill>
                <a:srgbClr val="3333CC"/>
              </a:solidFill>
            </a:endParaRPr>
          </a:p>
        </p:txBody>
      </p:sp>
    </p:spTree>
    <p:extLst>
      <p:ext uri="{BB962C8B-B14F-4D97-AF65-F5344CB8AC3E}">
        <p14:creationId xmlns:p14="http://schemas.microsoft.com/office/powerpoint/2010/main" val="340745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Reason for the extension in </a:t>
            </a:r>
            <a:r>
              <a:rPr lang="en-US" altLang="zh-CN" sz="3200" dirty="0"/>
              <a:t>Multi-stochastic forces in levitation</a:t>
            </a:r>
            <a:r>
              <a:rPr lang="en-US" altLang="zh-CN" sz="3200" dirty="0" smtClean="0"/>
              <a:t> </a:t>
            </a:r>
            <a:endParaRPr lang="zh-CN" altLang="en-US" sz="3200" dirty="0"/>
          </a:p>
        </p:txBody>
      </p:sp>
      <p:sp>
        <p:nvSpPr>
          <p:cNvPr id="3" name="内容占位符 2"/>
          <p:cNvSpPr>
            <a:spLocks noGrp="1"/>
          </p:cNvSpPr>
          <p:nvPr>
            <p:ph idx="1"/>
          </p:nvPr>
        </p:nvSpPr>
        <p:spPr/>
        <p:txBody>
          <a:bodyPr>
            <a:normAutofit/>
          </a:bodyPr>
          <a:lstStyle/>
          <a:p>
            <a:r>
              <a:rPr lang="en-US" altLang="zh-CN" b="1" dirty="0" smtClean="0">
                <a:solidFill>
                  <a:srgbClr val="FF0000"/>
                </a:solidFill>
              </a:rPr>
              <a:t>Temperature not necessarily equals to the environment</a:t>
            </a:r>
          </a:p>
          <a:p>
            <a:endParaRPr lang="en-US" altLang="zh-CN" dirty="0"/>
          </a:p>
          <a:p>
            <a:endParaRPr lang="en-US" altLang="zh-CN" dirty="0" smtClean="0"/>
          </a:p>
          <a:p>
            <a:endParaRPr lang="en-US" altLang="zh-CN" b="1" dirty="0" smtClean="0">
              <a:solidFill>
                <a:srgbClr val="3333CC"/>
              </a:solidFill>
            </a:endParaRPr>
          </a:p>
          <a:p>
            <a:r>
              <a:rPr lang="en-US" altLang="zh-CN" b="1" dirty="0" smtClean="0">
                <a:solidFill>
                  <a:srgbClr val="3333CC"/>
                </a:solidFill>
              </a:rPr>
              <a:t>Damping is changed in the operation.</a:t>
            </a:r>
          </a:p>
        </p:txBody>
      </p:sp>
      <p:pic>
        <p:nvPicPr>
          <p:cNvPr id="5" name="图片 4"/>
          <p:cNvPicPr>
            <a:picLocks noChangeAspect="1"/>
          </p:cNvPicPr>
          <p:nvPr/>
        </p:nvPicPr>
        <p:blipFill>
          <a:blip r:embed="rId2"/>
          <a:stretch>
            <a:fillRect/>
          </a:stretch>
        </p:blipFill>
        <p:spPr>
          <a:xfrm>
            <a:off x="2172128" y="2961910"/>
            <a:ext cx="4565061" cy="673855"/>
          </a:xfrm>
          <a:prstGeom prst="rect">
            <a:avLst/>
          </a:prstGeom>
        </p:spPr>
      </p:pic>
      <p:pic>
        <p:nvPicPr>
          <p:cNvPr id="6" name="图片 5"/>
          <p:cNvPicPr>
            <a:picLocks noChangeAspect="1"/>
          </p:cNvPicPr>
          <p:nvPr/>
        </p:nvPicPr>
        <p:blipFill rotWithShape="1">
          <a:blip r:embed="rId3"/>
          <a:srcRect l="-1577" t="-719" r="1577" b="55201"/>
          <a:stretch/>
        </p:blipFill>
        <p:spPr>
          <a:xfrm>
            <a:off x="462948" y="4757432"/>
            <a:ext cx="5936367" cy="1779170"/>
          </a:xfrm>
          <a:prstGeom prst="rect">
            <a:avLst/>
          </a:prstGeom>
        </p:spPr>
      </p:pic>
      <p:pic>
        <p:nvPicPr>
          <p:cNvPr id="7" name="内容占位符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822" y="4471773"/>
            <a:ext cx="2359053" cy="2182124"/>
          </a:xfrm>
          <a:prstGeom prst="rect">
            <a:avLst/>
          </a:prstGeom>
        </p:spPr>
      </p:pic>
      <p:pic>
        <p:nvPicPr>
          <p:cNvPr id="8" name="Picture 2" descr="stopandgo-lores.jpg                                            000270ADMacintosh HD                   B74677A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421" y="2423844"/>
            <a:ext cx="2251053" cy="168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22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Energy flow of Brownian system</a:t>
            </a:r>
            <a:endParaRPr lang="zh-CN" altLang="en-US" dirty="0"/>
          </a:p>
        </p:txBody>
      </p:sp>
      <p:pic>
        <p:nvPicPr>
          <p:cNvPr id="4" name="图片 3"/>
          <p:cNvPicPr>
            <a:picLocks noChangeAspect="1"/>
          </p:cNvPicPr>
          <p:nvPr/>
        </p:nvPicPr>
        <p:blipFill>
          <a:blip r:embed="rId2"/>
          <a:stretch>
            <a:fillRect/>
          </a:stretch>
        </p:blipFill>
        <p:spPr>
          <a:xfrm>
            <a:off x="2305339" y="2676972"/>
            <a:ext cx="4274135" cy="3093600"/>
          </a:xfrm>
          <a:prstGeom prst="rect">
            <a:avLst/>
          </a:prstGeom>
        </p:spPr>
      </p:pic>
      <p:sp>
        <p:nvSpPr>
          <p:cNvPr id="12" name="矩形: 圆角 116">
            <a:extLst>
              <a:ext uri="{FF2B5EF4-FFF2-40B4-BE49-F238E27FC236}">
                <a16:creationId xmlns:a16="http://schemas.microsoft.com/office/drawing/2014/main" id="{1FB79CDA-C4D6-CE33-C757-3F9FFD053064}"/>
              </a:ext>
            </a:extLst>
          </p:cNvPr>
          <p:cNvSpPr/>
          <p:nvPr/>
        </p:nvSpPr>
        <p:spPr>
          <a:xfrm>
            <a:off x="3263747" y="1690689"/>
            <a:ext cx="2380297" cy="737571"/>
          </a:xfrm>
          <a:prstGeom prst="roundRect">
            <a:avLst/>
          </a:prstGeom>
          <a:solidFill>
            <a:srgbClr val="A3C7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Fluctuation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3" name="矩形: 圆角 116">
            <a:extLst>
              <a:ext uri="{FF2B5EF4-FFF2-40B4-BE49-F238E27FC236}">
                <a16:creationId xmlns:a16="http://schemas.microsoft.com/office/drawing/2014/main" id="{1FB79CDA-C4D6-CE33-C757-3F9FFD053064}"/>
              </a:ext>
            </a:extLst>
          </p:cNvPr>
          <p:cNvSpPr/>
          <p:nvPr/>
        </p:nvSpPr>
        <p:spPr>
          <a:xfrm>
            <a:off x="3252257" y="6019284"/>
            <a:ext cx="2380297" cy="7375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Dissipation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516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0"/>
            <a:ext cx="7886700" cy="1325563"/>
          </a:xfrm>
        </p:spPr>
        <p:txBody>
          <a:bodyPr>
            <a:normAutofit/>
          </a:bodyPr>
          <a:lstStyle/>
          <a:p>
            <a:r>
              <a:rPr lang="en-US" altLang="zh-CN" sz="2800" b="1" dirty="0" err="1">
                <a:latin typeface="华文中宋" panose="02010600040101010101" pitchFamily="2" charset="-122"/>
                <a:ea typeface="华文中宋" panose="02010600040101010101" pitchFamily="2" charset="-122"/>
              </a:rPr>
              <a:t>Levitodynamics</a:t>
            </a:r>
            <a:r>
              <a:rPr lang="en-US" altLang="zh-CN" sz="2800" b="1" dirty="0">
                <a:latin typeface="华文中宋" panose="02010600040101010101" pitchFamily="2" charset="-122"/>
                <a:ea typeface="华文中宋" panose="02010600040101010101" pitchFamily="2" charset="-122"/>
              </a:rPr>
              <a:t> with multi-stochastic </a:t>
            </a:r>
            <a:r>
              <a:rPr lang="en-US" altLang="zh-CN" sz="2800" b="1" dirty="0" smtClean="0">
                <a:latin typeface="华文中宋" panose="02010600040101010101" pitchFamily="2" charset="-122"/>
                <a:ea typeface="华文中宋" panose="02010600040101010101" pitchFamily="2" charset="-122"/>
              </a:rPr>
              <a:t>forces</a:t>
            </a:r>
            <a:endParaRPr lang="zh-CN" altLang="en-US" sz="2800" dirty="0"/>
          </a:p>
        </p:txBody>
      </p:sp>
      <p:pic>
        <p:nvPicPr>
          <p:cNvPr id="4" name="图片 3"/>
          <p:cNvPicPr>
            <a:picLocks noChangeAspect="1"/>
          </p:cNvPicPr>
          <p:nvPr/>
        </p:nvPicPr>
        <p:blipFill>
          <a:blip r:embed="rId2"/>
          <a:stretch>
            <a:fillRect/>
          </a:stretch>
        </p:blipFill>
        <p:spPr>
          <a:xfrm>
            <a:off x="1221945" y="1101480"/>
            <a:ext cx="7125240" cy="5441779"/>
          </a:xfrm>
          <a:prstGeom prst="rect">
            <a:avLst/>
          </a:prstGeom>
        </p:spPr>
      </p:pic>
    </p:spTree>
    <p:extLst>
      <p:ext uri="{BB962C8B-B14F-4D97-AF65-F5344CB8AC3E}">
        <p14:creationId xmlns:p14="http://schemas.microsoft.com/office/powerpoint/2010/main" val="2734863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forces we considered</a:t>
            </a:r>
            <a:endParaRPr lang="zh-CN" altLang="en-US" dirty="0"/>
          </a:p>
        </p:txBody>
      </p:sp>
      <p:sp>
        <p:nvSpPr>
          <p:cNvPr id="3" name="内容占位符 2"/>
          <p:cNvSpPr>
            <a:spLocks noGrp="1"/>
          </p:cNvSpPr>
          <p:nvPr>
            <p:ph idx="1"/>
          </p:nvPr>
        </p:nvSpPr>
        <p:spPr>
          <a:xfrm>
            <a:off x="628650" y="1825625"/>
            <a:ext cx="4008334" cy="4351338"/>
          </a:xfrm>
        </p:spPr>
        <p:txBody>
          <a:bodyPr>
            <a:normAutofit lnSpcReduction="10000"/>
          </a:bodyPr>
          <a:lstStyle/>
          <a:p>
            <a:r>
              <a:rPr lang="en-US" altLang="zh-CN" dirty="0"/>
              <a:t>The force arises from collisions between the levitated particle and the thermally moving molecules in the atmosphere. </a:t>
            </a:r>
            <a:endParaRPr lang="en-US" altLang="zh-CN" dirty="0" smtClean="0"/>
          </a:p>
          <a:p>
            <a:r>
              <a:rPr lang="en-US" altLang="zh-CN" dirty="0">
                <a:solidFill>
                  <a:srgbClr val="3333CC"/>
                </a:solidFill>
              </a:rPr>
              <a:t>The heating rate is attributed to the stochastic driving force </a:t>
            </a:r>
            <a:r>
              <a:rPr lang="en-US" altLang="zh-CN" dirty="0" smtClean="0">
                <a:solidFill>
                  <a:srgbClr val="3333CC"/>
                </a:solidFill>
              </a:rPr>
              <a:t>arising </a:t>
            </a:r>
            <a:r>
              <a:rPr lang="en-US" altLang="zh-CN" dirty="0">
                <a:solidFill>
                  <a:srgbClr val="3333CC"/>
                </a:solidFill>
              </a:rPr>
              <a:t>from photon recoil kicks. </a:t>
            </a:r>
            <a:endParaRPr lang="zh-CN" altLang="en-US" dirty="0">
              <a:solidFill>
                <a:srgbClr val="3333CC"/>
              </a:solidFill>
            </a:endParaRPr>
          </a:p>
        </p:txBody>
      </p:sp>
      <p:grpSp>
        <p:nvGrpSpPr>
          <p:cNvPr id="5" name="组合 4"/>
          <p:cNvGrpSpPr/>
          <p:nvPr/>
        </p:nvGrpSpPr>
        <p:grpSpPr>
          <a:xfrm>
            <a:off x="4572000" y="1920218"/>
            <a:ext cx="4106054" cy="3585504"/>
            <a:chOff x="949423" y="475096"/>
            <a:chExt cx="7259155" cy="6032902"/>
          </a:xfrm>
        </p:grpSpPr>
        <p:pic>
          <p:nvPicPr>
            <p:cNvPr id="6" name="图片 5"/>
            <p:cNvPicPr>
              <a:picLocks noChangeAspect="1"/>
            </p:cNvPicPr>
            <p:nvPr/>
          </p:nvPicPr>
          <p:blipFill>
            <a:blip r:embed="rId2"/>
            <a:stretch>
              <a:fillRect/>
            </a:stretch>
          </p:blipFill>
          <p:spPr>
            <a:xfrm>
              <a:off x="949423" y="475096"/>
              <a:ext cx="7259155" cy="6032902"/>
            </a:xfrm>
            <a:prstGeom prst="rect">
              <a:avLst/>
            </a:prstGeom>
          </p:spPr>
        </p:pic>
        <p:sp>
          <p:nvSpPr>
            <p:cNvPr id="7" name="矩形 6"/>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5885793" y="2017986"/>
            <a:ext cx="1345324" cy="13348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35517" y="3825768"/>
            <a:ext cx="1345324" cy="9038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838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forces we considered</a:t>
            </a:r>
            <a:endParaRPr lang="zh-CN" altLang="en-US" dirty="0"/>
          </a:p>
        </p:txBody>
      </p:sp>
      <p:sp>
        <p:nvSpPr>
          <p:cNvPr id="3" name="内容占位符 2"/>
          <p:cNvSpPr>
            <a:spLocks noGrp="1"/>
          </p:cNvSpPr>
          <p:nvPr>
            <p:ph idx="1"/>
          </p:nvPr>
        </p:nvSpPr>
        <p:spPr>
          <a:xfrm>
            <a:off x="628650" y="1825625"/>
            <a:ext cx="4008334" cy="4351338"/>
          </a:xfrm>
        </p:spPr>
        <p:txBody>
          <a:bodyPr>
            <a:normAutofit fontScale="92500" lnSpcReduction="10000"/>
          </a:bodyPr>
          <a:lstStyle/>
          <a:p>
            <a:r>
              <a:rPr lang="en-US" altLang="zh-CN" dirty="0" smtClean="0"/>
              <a:t>The </a:t>
            </a:r>
            <a:r>
              <a:rPr lang="en-US" altLang="zh-CN" dirty="0"/>
              <a:t>feedback optical force </a:t>
            </a:r>
            <a:r>
              <a:rPr lang="en-US" altLang="zh-CN" dirty="0" smtClean="0"/>
              <a:t>and </a:t>
            </a:r>
            <a:r>
              <a:rPr lang="en-US" altLang="zh-CN" dirty="0"/>
              <a:t>the corresponding damping </a:t>
            </a:r>
            <a:r>
              <a:rPr lang="en-US" altLang="zh-CN" dirty="0" smtClean="0"/>
              <a:t>coefficient. </a:t>
            </a:r>
          </a:p>
          <a:p>
            <a:r>
              <a:rPr lang="en-US" altLang="zh-CN" dirty="0">
                <a:solidFill>
                  <a:srgbClr val="3333CC"/>
                </a:solidFill>
              </a:rPr>
              <a:t>An additional stochastic force can be generated through collisions with the surrounding dark matter. Within the </a:t>
            </a:r>
            <a:r>
              <a:rPr lang="en-US" altLang="zh-CN" dirty="0" err="1">
                <a:solidFill>
                  <a:srgbClr val="3333CC"/>
                </a:solidFill>
              </a:rPr>
              <a:t>Langevin</a:t>
            </a:r>
            <a:r>
              <a:rPr lang="en-US" altLang="zh-CN" dirty="0">
                <a:solidFill>
                  <a:srgbClr val="3333CC"/>
                </a:solidFill>
              </a:rPr>
              <a:t> system, the interaction with dark matter is described by the damping coefficient </a:t>
            </a:r>
            <a:r>
              <a:rPr lang="en-US" altLang="zh-CN" dirty="0" smtClean="0">
                <a:solidFill>
                  <a:srgbClr val="3333CC"/>
                </a:solidFill>
              </a:rPr>
              <a:t>and </a:t>
            </a:r>
            <a:r>
              <a:rPr lang="en-US" altLang="zh-CN" dirty="0">
                <a:solidFill>
                  <a:srgbClr val="3333CC"/>
                </a:solidFill>
              </a:rPr>
              <a:t>the driving </a:t>
            </a:r>
            <a:r>
              <a:rPr lang="en-US" altLang="zh-CN" dirty="0" smtClean="0">
                <a:solidFill>
                  <a:srgbClr val="3333CC"/>
                </a:solidFill>
              </a:rPr>
              <a:t>force</a:t>
            </a:r>
            <a:endParaRPr lang="zh-CN" altLang="en-US" dirty="0">
              <a:solidFill>
                <a:srgbClr val="3333CC"/>
              </a:solidFill>
            </a:endParaRPr>
          </a:p>
        </p:txBody>
      </p:sp>
      <p:grpSp>
        <p:nvGrpSpPr>
          <p:cNvPr id="5" name="组合 4"/>
          <p:cNvGrpSpPr/>
          <p:nvPr/>
        </p:nvGrpSpPr>
        <p:grpSpPr>
          <a:xfrm>
            <a:off x="4572000" y="1920218"/>
            <a:ext cx="4106054" cy="3585504"/>
            <a:chOff x="949423" y="475096"/>
            <a:chExt cx="7259155" cy="6032902"/>
          </a:xfrm>
        </p:grpSpPr>
        <p:pic>
          <p:nvPicPr>
            <p:cNvPr id="6" name="图片 5"/>
            <p:cNvPicPr>
              <a:picLocks noChangeAspect="1"/>
            </p:cNvPicPr>
            <p:nvPr/>
          </p:nvPicPr>
          <p:blipFill>
            <a:blip r:embed="rId2"/>
            <a:stretch>
              <a:fillRect/>
            </a:stretch>
          </p:blipFill>
          <p:spPr>
            <a:xfrm>
              <a:off x="949423" y="475096"/>
              <a:ext cx="7259155" cy="6032902"/>
            </a:xfrm>
            <a:prstGeom prst="rect">
              <a:avLst/>
            </a:prstGeom>
          </p:spPr>
        </p:pic>
        <p:sp>
          <p:nvSpPr>
            <p:cNvPr id="7" name="矩形 6"/>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7651530" y="4288221"/>
            <a:ext cx="1387365" cy="71470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3333CC"/>
                </a:solidFill>
              </a:rPr>
              <a:t>Dark matter collision</a:t>
            </a:r>
            <a:endParaRPr lang="zh-CN" altLang="en-US" dirty="0">
              <a:solidFill>
                <a:srgbClr val="3333CC"/>
              </a:solidFill>
            </a:endParaRPr>
          </a:p>
        </p:txBody>
      </p:sp>
    </p:spTree>
    <p:extLst>
      <p:ext uri="{BB962C8B-B14F-4D97-AF65-F5344CB8AC3E}">
        <p14:creationId xmlns:p14="http://schemas.microsoft.com/office/powerpoint/2010/main" val="147724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4624"/>
            <a:ext cx="7772400" cy="1143000"/>
          </a:xfrm>
        </p:spPr>
        <p:txBody>
          <a:bodyPr/>
          <a:lstStyle/>
          <a:p>
            <a:r>
              <a:rPr lang="en-US" altLang="zh-CN" b="1" dirty="0" smtClea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CONTENT</a:t>
            </a:r>
            <a:endParaRPr lang="zh-CN" altLang="en-US" b="1" dirty="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a:xfrm>
            <a:off x="652038" y="1046977"/>
            <a:ext cx="8280920" cy="4540281"/>
          </a:xfrm>
        </p:spPr>
        <p:txBody>
          <a:bodyPr>
            <a:normAutofit/>
          </a:bodyPr>
          <a:lstStyle/>
          <a:p>
            <a:pPr>
              <a:lnSpc>
                <a:spcPct val="150000"/>
              </a:lnSpc>
            </a:pPr>
            <a:r>
              <a:rPr lang="en-US" altLang="zh-CN" sz="2400" b="1" dirty="0" smtClean="0">
                <a:latin typeface="华文中宋" panose="02010600040101010101" pitchFamily="2" charset="-122"/>
                <a:ea typeface="华文中宋" panose="02010600040101010101" pitchFamily="2" charset="-122"/>
              </a:rPr>
              <a:t>Introduction to levitation</a:t>
            </a:r>
          </a:p>
          <a:p>
            <a:pPr>
              <a:lnSpc>
                <a:spcPct val="150000"/>
              </a:lnSpc>
            </a:pPr>
            <a:r>
              <a:rPr lang="en-US" altLang="zh-CN" sz="2400" b="1" dirty="0" err="1" smtClean="0">
                <a:latin typeface="华文中宋" panose="02010600040101010101" pitchFamily="2" charset="-122"/>
                <a:ea typeface="华文中宋" panose="02010600040101010101" pitchFamily="2" charset="-122"/>
              </a:rPr>
              <a:t>Levitodynamics</a:t>
            </a:r>
            <a:r>
              <a:rPr lang="en-US" altLang="zh-CN" sz="2400" b="1" dirty="0" smtClean="0">
                <a:latin typeface="华文中宋" panose="02010600040101010101" pitchFamily="2" charset="-122"/>
                <a:ea typeface="华文中宋" panose="02010600040101010101" pitchFamily="2" charset="-122"/>
              </a:rPr>
              <a:t> with multi-stochastic forces</a:t>
            </a:r>
          </a:p>
          <a:p>
            <a:pPr>
              <a:lnSpc>
                <a:spcPct val="150000"/>
              </a:lnSpc>
            </a:pPr>
            <a:r>
              <a:rPr lang="en-US" altLang="zh-CN" sz="2400" b="1" dirty="0">
                <a:latin typeface="华文中宋" panose="02010600040101010101" pitchFamily="2" charset="-122"/>
                <a:ea typeface="华文中宋" panose="02010600040101010101" pitchFamily="2" charset="-122"/>
              </a:rPr>
              <a:t>The damping forces from different </a:t>
            </a:r>
            <a:r>
              <a:rPr lang="en-US" altLang="zh-CN" sz="2400" b="1" dirty="0" smtClean="0">
                <a:latin typeface="华文中宋" panose="02010600040101010101" pitchFamily="2" charset="-122"/>
                <a:ea typeface="华文中宋" panose="02010600040101010101" pitchFamily="2" charset="-122"/>
              </a:rPr>
              <a:t>sources</a:t>
            </a:r>
          </a:p>
          <a:p>
            <a:pPr>
              <a:lnSpc>
                <a:spcPct val="150000"/>
              </a:lnSpc>
            </a:pPr>
            <a:r>
              <a:rPr lang="en-US" altLang="zh-CN" sz="2400" b="1" dirty="0">
                <a:latin typeface="华文中宋" panose="02010600040101010101" pitchFamily="2" charset="-122"/>
                <a:ea typeface="华文中宋" panose="02010600040101010101" pitchFamily="2" charset="-122"/>
              </a:rPr>
              <a:t>The collision between levitated particle and dark matter</a:t>
            </a:r>
          </a:p>
          <a:p>
            <a:pPr>
              <a:lnSpc>
                <a:spcPct val="150000"/>
              </a:lnSpc>
            </a:pPr>
            <a:r>
              <a:rPr lang="en-US" altLang="zh-CN" sz="2400" b="1" dirty="0" smtClean="0">
                <a:latin typeface="华文中宋" panose="02010600040101010101" pitchFamily="2" charset="-122"/>
                <a:ea typeface="华文中宋" panose="02010600040101010101" pitchFamily="2" charset="-122"/>
              </a:rPr>
              <a:t>Conclusion</a:t>
            </a:r>
          </a:p>
          <a:p>
            <a:endParaRPr lang="en-US" altLang="zh-CN" dirty="0" smtClean="0">
              <a:solidFill>
                <a:schemeClr val="accent1">
                  <a:lumMod val="60000"/>
                  <a:lumOff val="40000"/>
                </a:schemeClr>
              </a:solidFill>
            </a:endParaRPr>
          </a:p>
        </p:txBody>
      </p:sp>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smtClean="0"/>
              <a:pPr>
                <a:spcBef>
                  <a:spcPct val="0"/>
                </a:spcBef>
                <a:buFontTx/>
                <a:buNone/>
              </a:pPr>
              <a:t>2</a:t>
            </a:fld>
            <a:endParaRPr lang="en-US" altLang="zh-CN" sz="1400" smtClean="0"/>
          </a:p>
        </p:txBody>
      </p:sp>
      <p:sp>
        <p:nvSpPr>
          <p:cNvPr id="4" name="文本框 3"/>
          <p:cNvSpPr txBox="1"/>
          <p:nvPr/>
        </p:nvSpPr>
        <p:spPr>
          <a:xfrm>
            <a:off x="1259632" y="5589240"/>
            <a:ext cx="6480720" cy="553998"/>
          </a:xfrm>
          <a:prstGeom prst="rect">
            <a:avLst/>
          </a:prstGeom>
          <a:noFill/>
        </p:spPr>
        <p:txBody>
          <a:bodyPr wrap="square" rtlCol="0">
            <a:spAutoFit/>
          </a:bodyPr>
          <a:lstStyle/>
          <a:p>
            <a:pPr>
              <a:lnSpc>
                <a:spcPct val="150000"/>
              </a:lnSpc>
            </a:pPr>
            <a:r>
              <a:rPr lang="en-US" altLang="zh-CN" sz="2000" dirty="0" smtClean="0">
                <a:solidFill>
                  <a:srgbClr val="3333CC"/>
                </a:solidFill>
              </a:rPr>
              <a:t>Collaboration with  Xi Cheng, Ji-</a:t>
            </a:r>
            <a:r>
              <a:rPr lang="en-US" altLang="zh-CN" sz="2000" dirty="0" err="1" smtClean="0">
                <a:solidFill>
                  <a:srgbClr val="3333CC"/>
                </a:solidFill>
              </a:rPr>
              <a:t>Heng</a:t>
            </a:r>
            <a:r>
              <a:rPr lang="en-US" altLang="zh-CN" sz="2000" dirty="0" smtClean="0">
                <a:solidFill>
                  <a:srgbClr val="3333CC"/>
                </a:solidFill>
              </a:rPr>
              <a:t> Gao and Bin Zhu</a:t>
            </a:r>
            <a:endParaRPr lang="zh-CN" altLang="en-US" sz="2000" dirty="0">
              <a:solidFill>
                <a:srgbClr val="3333CC"/>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8665" y="5925056"/>
            <a:ext cx="873369" cy="854198"/>
          </a:xfrm>
          <a:prstGeom prst="rect">
            <a:avLst/>
          </a:prstGeom>
        </p:spPr>
      </p:pic>
    </p:spTree>
    <p:extLst>
      <p:ext uri="{BB962C8B-B14F-4D97-AF65-F5344CB8AC3E}">
        <p14:creationId xmlns:p14="http://schemas.microsoft.com/office/powerpoint/2010/main" val="272473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70082" y="5414396"/>
            <a:ext cx="692319" cy="433932"/>
          </a:xfrm>
          <a:prstGeom prst="rect">
            <a:avLst/>
          </a:prstGeom>
        </p:spPr>
      </p:pic>
      <p:graphicFrame>
        <p:nvGraphicFramePr>
          <p:cNvPr id="4" name="内容占位符 3"/>
          <p:cNvGraphicFramePr>
            <a:graphicFrameLocks noGrp="1"/>
          </p:cNvGraphicFramePr>
          <p:nvPr>
            <p:ph idx="1"/>
            <p:extLst>
              <p:ext uri="{D42A27DB-BD31-4B8C-83A1-F6EECF244321}">
                <p14:modId xmlns:p14="http://schemas.microsoft.com/office/powerpoint/2010/main" val="2178350652"/>
              </p:ext>
            </p:extLst>
          </p:nvPr>
        </p:nvGraphicFramePr>
        <p:xfrm>
          <a:off x="350381" y="2388825"/>
          <a:ext cx="8387253" cy="3668110"/>
        </p:xfrm>
        <a:graphic>
          <a:graphicData uri="http://schemas.openxmlformats.org/drawingml/2006/table">
            <a:tbl>
              <a:tblPr firstRow="1" bandRow="1">
                <a:tableStyleId>{5C22544A-7EE6-4342-B048-85BDC9FD1C3A}</a:tableStyleId>
              </a:tblPr>
              <a:tblGrid>
                <a:gridCol w="2795751">
                  <a:extLst>
                    <a:ext uri="{9D8B030D-6E8A-4147-A177-3AD203B41FA5}">
                      <a16:colId xmlns:a16="http://schemas.microsoft.com/office/drawing/2014/main" val="4117897083"/>
                    </a:ext>
                  </a:extLst>
                </a:gridCol>
                <a:gridCol w="2795751">
                  <a:extLst>
                    <a:ext uri="{9D8B030D-6E8A-4147-A177-3AD203B41FA5}">
                      <a16:colId xmlns:a16="http://schemas.microsoft.com/office/drawing/2014/main" val="1613237037"/>
                    </a:ext>
                  </a:extLst>
                </a:gridCol>
                <a:gridCol w="2795751">
                  <a:extLst>
                    <a:ext uri="{9D8B030D-6E8A-4147-A177-3AD203B41FA5}">
                      <a16:colId xmlns:a16="http://schemas.microsoft.com/office/drawing/2014/main" val="663955973"/>
                    </a:ext>
                  </a:extLst>
                </a:gridCol>
              </a:tblGrid>
              <a:tr h="733622">
                <a:tc>
                  <a:txBody>
                    <a:bodyPr/>
                    <a:lstStyle/>
                    <a:p>
                      <a:endParaRPr lang="zh-CN" altLang="en-US" dirty="0">
                        <a:solidFill>
                          <a:schemeClr val="tx1"/>
                        </a:solidFill>
                      </a:endParaRPr>
                    </a:p>
                  </a:txBody>
                  <a:tcPr>
                    <a:noFill/>
                  </a:tcPr>
                </a:tc>
                <a:tc>
                  <a:txBody>
                    <a:bodyPr/>
                    <a:lstStyle/>
                    <a:p>
                      <a:r>
                        <a:rPr lang="en-US" altLang="zh-CN" dirty="0" smtClean="0">
                          <a:solidFill>
                            <a:schemeClr val="tx1"/>
                          </a:solidFill>
                        </a:rPr>
                        <a:t>Damping</a:t>
                      </a:r>
                      <a:endParaRPr lang="zh-CN" altLang="en-US" dirty="0">
                        <a:solidFill>
                          <a:schemeClr val="tx1"/>
                        </a:solidFill>
                      </a:endParaRPr>
                    </a:p>
                  </a:txBody>
                  <a:tcPr>
                    <a:noFill/>
                  </a:tcPr>
                </a:tc>
                <a:tc>
                  <a:txBody>
                    <a:bodyPr/>
                    <a:lstStyle/>
                    <a:p>
                      <a:r>
                        <a:rPr lang="en-US" altLang="zh-CN" dirty="0" smtClean="0">
                          <a:solidFill>
                            <a:schemeClr val="tx1"/>
                          </a:solidFill>
                        </a:rPr>
                        <a:t>Fluctuation</a:t>
                      </a:r>
                      <a:endParaRPr lang="zh-CN" altLang="en-US" dirty="0">
                        <a:solidFill>
                          <a:schemeClr val="tx1"/>
                        </a:solidFill>
                      </a:endParaRPr>
                    </a:p>
                  </a:txBody>
                  <a:tcPr>
                    <a:noFill/>
                  </a:tcPr>
                </a:tc>
                <a:extLst>
                  <a:ext uri="{0D108BD9-81ED-4DB2-BD59-A6C34878D82A}">
                    <a16:rowId xmlns:a16="http://schemas.microsoft.com/office/drawing/2014/main" val="3733721889"/>
                  </a:ext>
                </a:extLst>
              </a:tr>
              <a:tr h="733622">
                <a:tc>
                  <a:txBody>
                    <a:bodyPr/>
                    <a:lstStyle/>
                    <a:p>
                      <a:r>
                        <a:rPr lang="en-US" altLang="zh-CN" dirty="0" smtClean="0"/>
                        <a:t>Thermal</a:t>
                      </a:r>
                      <a:endParaRPr lang="zh-CN" altLang="en-US" dirty="0"/>
                    </a:p>
                  </a:txBody>
                  <a:tcPr>
                    <a:noFill/>
                  </a:tcPr>
                </a:tc>
                <a:tc>
                  <a:txBody>
                    <a:bodyPr/>
                    <a:lstStyle/>
                    <a:p>
                      <a:endParaRPr lang="zh-CN" altLang="en-US" dirty="0"/>
                    </a:p>
                  </a:txBody>
                  <a:tcPr>
                    <a:noFill/>
                  </a:tcPr>
                </a:tc>
                <a:tc>
                  <a:txBody>
                    <a:bodyPr/>
                    <a:lstStyle/>
                    <a:p>
                      <a:endParaRPr lang="zh-CN" altLang="en-US"/>
                    </a:p>
                  </a:txBody>
                  <a:tcPr>
                    <a:noFill/>
                  </a:tcPr>
                </a:tc>
                <a:extLst>
                  <a:ext uri="{0D108BD9-81ED-4DB2-BD59-A6C34878D82A}">
                    <a16:rowId xmlns:a16="http://schemas.microsoft.com/office/drawing/2014/main" val="3447220876"/>
                  </a:ext>
                </a:extLst>
              </a:tr>
              <a:tr h="733622">
                <a:tc>
                  <a:txBody>
                    <a:bodyPr/>
                    <a:lstStyle/>
                    <a:p>
                      <a:r>
                        <a:rPr lang="en-US" altLang="zh-CN" dirty="0" smtClean="0"/>
                        <a:t>Recoil</a:t>
                      </a:r>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val="91649734"/>
                  </a:ext>
                </a:extLst>
              </a:tr>
              <a:tr h="733622">
                <a:tc>
                  <a:txBody>
                    <a:bodyPr/>
                    <a:lstStyle/>
                    <a:p>
                      <a:r>
                        <a:rPr lang="en-US" altLang="zh-CN" dirty="0" smtClean="0"/>
                        <a:t>Feedback</a:t>
                      </a:r>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val="2165663487"/>
                  </a:ext>
                </a:extLst>
              </a:tr>
              <a:tr h="733622">
                <a:tc>
                  <a:txBody>
                    <a:bodyPr/>
                    <a:lstStyle/>
                    <a:p>
                      <a:r>
                        <a:rPr lang="en-US" altLang="zh-CN" dirty="0" smtClean="0"/>
                        <a:t>Dark interaction</a:t>
                      </a:r>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val="2076684926"/>
                  </a:ext>
                </a:extLst>
              </a:tr>
            </a:tbl>
          </a:graphicData>
        </a:graphic>
      </p:graphicFrame>
      <p:pic>
        <p:nvPicPr>
          <p:cNvPr id="5" name="图片 4"/>
          <p:cNvPicPr>
            <a:picLocks noChangeAspect="1"/>
          </p:cNvPicPr>
          <p:nvPr/>
        </p:nvPicPr>
        <p:blipFill>
          <a:blip r:embed="rId3"/>
          <a:stretch>
            <a:fillRect/>
          </a:stretch>
        </p:blipFill>
        <p:spPr>
          <a:xfrm>
            <a:off x="3184163" y="2927400"/>
            <a:ext cx="778238" cy="606035"/>
          </a:xfrm>
          <a:prstGeom prst="rect">
            <a:avLst/>
          </a:prstGeom>
        </p:spPr>
      </p:pic>
      <p:pic>
        <p:nvPicPr>
          <p:cNvPr id="6" name="图片 5"/>
          <p:cNvPicPr>
            <a:picLocks noChangeAspect="1"/>
          </p:cNvPicPr>
          <p:nvPr/>
        </p:nvPicPr>
        <p:blipFill>
          <a:blip r:embed="rId4"/>
          <a:stretch>
            <a:fillRect/>
          </a:stretch>
        </p:blipFill>
        <p:spPr>
          <a:xfrm>
            <a:off x="3184163" y="3821492"/>
            <a:ext cx="778238" cy="562747"/>
          </a:xfrm>
          <a:prstGeom prst="rect">
            <a:avLst/>
          </a:prstGeom>
        </p:spPr>
      </p:pic>
      <p:pic>
        <p:nvPicPr>
          <p:cNvPr id="7" name="图片 6"/>
          <p:cNvPicPr>
            <a:picLocks noChangeAspect="1"/>
          </p:cNvPicPr>
          <p:nvPr/>
        </p:nvPicPr>
        <p:blipFill>
          <a:blip r:embed="rId5"/>
          <a:stretch>
            <a:fillRect/>
          </a:stretch>
        </p:blipFill>
        <p:spPr>
          <a:xfrm>
            <a:off x="2517220" y="4589516"/>
            <a:ext cx="696877" cy="511043"/>
          </a:xfrm>
          <a:prstGeom prst="rect">
            <a:avLst/>
          </a:prstGeom>
        </p:spPr>
      </p:pic>
      <p:pic>
        <p:nvPicPr>
          <p:cNvPr id="9" name="图片 8"/>
          <p:cNvPicPr>
            <a:picLocks noChangeAspect="1"/>
          </p:cNvPicPr>
          <p:nvPr/>
        </p:nvPicPr>
        <p:blipFill>
          <a:blip r:embed="rId6"/>
          <a:stretch>
            <a:fillRect/>
          </a:stretch>
        </p:blipFill>
        <p:spPr>
          <a:xfrm>
            <a:off x="6071222" y="2927400"/>
            <a:ext cx="928667" cy="645537"/>
          </a:xfrm>
          <a:prstGeom prst="rect">
            <a:avLst/>
          </a:prstGeom>
        </p:spPr>
      </p:pic>
      <p:pic>
        <p:nvPicPr>
          <p:cNvPr id="10" name="图片 9"/>
          <p:cNvPicPr>
            <a:picLocks noChangeAspect="1"/>
          </p:cNvPicPr>
          <p:nvPr/>
        </p:nvPicPr>
        <p:blipFill>
          <a:blip r:embed="rId7"/>
          <a:stretch>
            <a:fillRect/>
          </a:stretch>
        </p:blipFill>
        <p:spPr>
          <a:xfrm>
            <a:off x="6071222" y="3821492"/>
            <a:ext cx="907647" cy="526659"/>
          </a:xfrm>
          <a:prstGeom prst="rect">
            <a:avLst/>
          </a:prstGeom>
        </p:spPr>
      </p:pic>
      <p:pic>
        <p:nvPicPr>
          <p:cNvPr id="11" name="图片 10"/>
          <p:cNvPicPr>
            <a:picLocks noChangeAspect="1"/>
          </p:cNvPicPr>
          <p:nvPr/>
        </p:nvPicPr>
        <p:blipFill>
          <a:blip r:embed="rId8"/>
          <a:stretch>
            <a:fillRect/>
          </a:stretch>
        </p:blipFill>
        <p:spPr>
          <a:xfrm>
            <a:off x="6095014" y="5414396"/>
            <a:ext cx="978448" cy="504673"/>
          </a:xfrm>
          <a:prstGeom prst="rect">
            <a:avLst/>
          </a:prstGeom>
        </p:spPr>
      </p:pic>
      <p:pic>
        <p:nvPicPr>
          <p:cNvPr id="12" name="图片 11"/>
          <p:cNvPicPr>
            <a:picLocks noChangeAspect="1"/>
          </p:cNvPicPr>
          <p:nvPr/>
        </p:nvPicPr>
        <p:blipFill rotWithShape="1">
          <a:blip r:embed="rId9"/>
          <a:srcRect t="11461"/>
          <a:stretch/>
        </p:blipFill>
        <p:spPr>
          <a:xfrm>
            <a:off x="3394605" y="4666593"/>
            <a:ext cx="2205340" cy="374983"/>
          </a:xfrm>
          <a:prstGeom prst="rect">
            <a:avLst/>
          </a:prstGeom>
        </p:spPr>
      </p:pic>
      <p:pic>
        <p:nvPicPr>
          <p:cNvPr id="13" name="图片 12"/>
          <p:cNvPicPr>
            <a:picLocks noChangeAspect="1"/>
          </p:cNvPicPr>
          <p:nvPr/>
        </p:nvPicPr>
        <p:blipFill>
          <a:blip r:embed="rId10"/>
          <a:stretch>
            <a:fillRect/>
          </a:stretch>
        </p:blipFill>
        <p:spPr>
          <a:xfrm>
            <a:off x="2067027" y="75095"/>
            <a:ext cx="4403302" cy="996974"/>
          </a:xfrm>
          <a:prstGeom prst="rect">
            <a:avLst/>
          </a:prstGeom>
        </p:spPr>
      </p:pic>
      <p:pic>
        <p:nvPicPr>
          <p:cNvPr id="14" name="图片 13"/>
          <p:cNvPicPr>
            <a:picLocks noChangeAspect="1"/>
          </p:cNvPicPr>
          <p:nvPr/>
        </p:nvPicPr>
        <p:blipFill>
          <a:blip r:embed="rId11"/>
          <a:stretch>
            <a:fillRect/>
          </a:stretch>
        </p:blipFill>
        <p:spPr>
          <a:xfrm>
            <a:off x="2067027" y="1254756"/>
            <a:ext cx="4565061" cy="673855"/>
          </a:xfrm>
          <a:prstGeom prst="rect">
            <a:avLst/>
          </a:prstGeom>
        </p:spPr>
      </p:pic>
      <p:cxnSp>
        <p:nvCxnSpPr>
          <p:cNvPr id="16" name="直接连接符 15"/>
          <p:cNvCxnSpPr/>
          <p:nvPr/>
        </p:nvCxnSpPr>
        <p:spPr>
          <a:xfrm>
            <a:off x="350381" y="2802621"/>
            <a:ext cx="8099936" cy="2142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165131" y="2330590"/>
            <a:ext cx="10510" cy="382515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517220" y="4384239"/>
            <a:ext cx="3158366" cy="880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517220" y="5428020"/>
            <a:ext cx="4729662" cy="478543"/>
          </a:xfrm>
          <a:prstGeom prst="rect">
            <a:avLst/>
          </a:prstGeom>
          <a:noFill/>
          <a:ln w="381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13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93348" y="4855286"/>
            <a:ext cx="6131149" cy="934336"/>
            <a:chOff x="1993348" y="4855286"/>
            <a:chExt cx="6131149" cy="934336"/>
          </a:xfrm>
        </p:grpSpPr>
        <p:pic>
          <p:nvPicPr>
            <p:cNvPr id="15" name="图片 14"/>
            <p:cNvPicPr>
              <a:picLocks noChangeAspect="1"/>
            </p:cNvPicPr>
            <p:nvPr/>
          </p:nvPicPr>
          <p:blipFill>
            <a:blip r:embed="rId2"/>
            <a:stretch>
              <a:fillRect/>
            </a:stretch>
          </p:blipFill>
          <p:spPr>
            <a:xfrm>
              <a:off x="1993348" y="4855286"/>
              <a:ext cx="5924550" cy="914400"/>
            </a:xfrm>
            <a:prstGeom prst="rect">
              <a:avLst/>
            </a:prstGeom>
          </p:spPr>
        </p:pic>
        <p:sp>
          <p:nvSpPr>
            <p:cNvPr id="20" name="矩形 19"/>
            <p:cNvSpPr/>
            <p:nvPr/>
          </p:nvSpPr>
          <p:spPr>
            <a:xfrm>
              <a:off x="7520139" y="5435024"/>
              <a:ext cx="604358" cy="354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893380" y="620110"/>
            <a:ext cx="1744718" cy="369332"/>
          </a:xfrm>
          <a:prstGeom prst="rect">
            <a:avLst/>
          </a:prstGeom>
          <a:noFill/>
        </p:spPr>
        <p:txBody>
          <a:bodyPr wrap="square" rtlCol="0">
            <a:spAutoFit/>
          </a:bodyPr>
          <a:lstStyle/>
          <a:p>
            <a:r>
              <a:rPr lang="en-US" altLang="zh-CN" dirty="0" smtClean="0"/>
              <a:t>Total damping:</a:t>
            </a:r>
            <a:endParaRPr lang="zh-CN" altLang="en-US" dirty="0"/>
          </a:p>
        </p:txBody>
      </p:sp>
      <p:pic>
        <p:nvPicPr>
          <p:cNvPr id="5" name="图片 4"/>
          <p:cNvPicPr>
            <a:picLocks noChangeAspect="1"/>
          </p:cNvPicPr>
          <p:nvPr/>
        </p:nvPicPr>
        <p:blipFill>
          <a:blip r:embed="rId3"/>
          <a:stretch>
            <a:fillRect/>
          </a:stretch>
        </p:blipFill>
        <p:spPr>
          <a:xfrm>
            <a:off x="3694878" y="499842"/>
            <a:ext cx="3421440" cy="489600"/>
          </a:xfrm>
          <a:prstGeom prst="rect">
            <a:avLst/>
          </a:prstGeom>
        </p:spPr>
      </p:pic>
      <p:sp>
        <p:nvSpPr>
          <p:cNvPr id="6" name="文本框 5"/>
          <p:cNvSpPr txBox="1"/>
          <p:nvPr/>
        </p:nvSpPr>
        <p:spPr>
          <a:xfrm>
            <a:off x="898636" y="1424150"/>
            <a:ext cx="2054771" cy="369332"/>
          </a:xfrm>
          <a:prstGeom prst="rect">
            <a:avLst/>
          </a:prstGeom>
          <a:noFill/>
        </p:spPr>
        <p:txBody>
          <a:bodyPr wrap="square" rtlCol="0">
            <a:spAutoFit/>
          </a:bodyPr>
          <a:lstStyle/>
          <a:p>
            <a:r>
              <a:rPr lang="en-US" altLang="zh-CN" dirty="0" smtClean="0"/>
              <a:t>Stochastic damping:</a:t>
            </a:r>
            <a:endParaRPr lang="zh-CN" altLang="en-US" dirty="0"/>
          </a:p>
        </p:txBody>
      </p:sp>
      <p:sp>
        <p:nvSpPr>
          <p:cNvPr id="8" name="椭圆 7"/>
          <p:cNvSpPr/>
          <p:nvPr/>
        </p:nvSpPr>
        <p:spPr>
          <a:xfrm>
            <a:off x="5791195" y="499842"/>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stretch>
            <a:fillRect/>
          </a:stretch>
        </p:blipFill>
        <p:spPr>
          <a:xfrm>
            <a:off x="4005423" y="1384978"/>
            <a:ext cx="2800350" cy="447675"/>
          </a:xfrm>
          <a:prstGeom prst="rect">
            <a:avLst/>
          </a:prstGeom>
        </p:spPr>
      </p:pic>
      <p:sp>
        <p:nvSpPr>
          <p:cNvPr id="10" name="文本框 9"/>
          <p:cNvSpPr txBox="1"/>
          <p:nvPr/>
        </p:nvSpPr>
        <p:spPr>
          <a:xfrm>
            <a:off x="893380" y="2223920"/>
            <a:ext cx="2427886" cy="369332"/>
          </a:xfrm>
          <a:prstGeom prst="rect">
            <a:avLst/>
          </a:prstGeom>
          <a:noFill/>
        </p:spPr>
        <p:txBody>
          <a:bodyPr wrap="square" rtlCol="0">
            <a:spAutoFit/>
          </a:bodyPr>
          <a:lstStyle/>
          <a:p>
            <a:r>
              <a:rPr lang="en-US" altLang="zh-CN" dirty="0" smtClean="0"/>
              <a:t>Stochastic temperature:</a:t>
            </a:r>
            <a:endParaRPr lang="zh-CN" altLang="en-US" dirty="0"/>
          </a:p>
        </p:txBody>
      </p:sp>
      <p:pic>
        <p:nvPicPr>
          <p:cNvPr id="11" name="图片 10"/>
          <p:cNvPicPr>
            <a:picLocks noChangeAspect="1"/>
          </p:cNvPicPr>
          <p:nvPr/>
        </p:nvPicPr>
        <p:blipFill>
          <a:blip r:embed="rId5"/>
          <a:stretch>
            <a:fillRect/>
          </a:stretch>
        </p:blipFill>
        <p:spPr>
          <a:xfrm>
            <a:off x="3605705" y="2143125"/>
            <a:ext cx="4076700" cy="742950"/>
          </a:xfrm>
          <a:prstGeom prst="rect">
            <a:avLst/>
          </a:prstGeom>
        </p:spPr>
      </p:pic>
      <p:sp>
        <p:nvSpPr>
          <p:cNvPr id="12" name="椭圆 11"/>
          <p:cNvSpPr/>
          <p:nvPr/>
        </p:nvSpPr>
        <p:spPr>
          <a:xfrm>
            <a:off x="4671845" y="2081645"/>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6"/>
          <a:stretch>
            <a:fillRect/>
          </a:stretch>
        </p:blipFill>
        <p:spPr>
          <a:xfrm>
            <a:off x="3605705" y="3296142"/>
            <a:ext cx="3886200" cy="581025"/>
          </a:xfrm>
          <a:prstGeom prst="rect">
            <a:avLst/>
          </a:prstGeom>
        </p:spPr>
      </p:pic>
      <p:sp>
        <p:nvSpPr>
          <p:cNvPr id="14" name="文本框 13"/>
          <p:cNvSpPr txBox="1"/>
          <p:nvPr/>
        </p:nvSpPr>
        <p:spPr>
          <a:xfrm>
            <a:off x="888124" y="3364292"/>
            <a:ext cx="2427886" cy="369332"/>
          </a:xfrm>
          <a:prstGeom prst="rect">
            <a:avLst/>
          </a:prstGeom>
          <a:noFill/>
        </p:spPr>
        <p:txBody>
          <a:bodyPr wrap="square" rtlCol="0">
            <a:spAutoFit/>
          </a:bodyPr>
          <a:lstStyle/>
          <a:p>
            <a:r>
              <a:rPr lang="en-US" altLang="zh-CN" dirty="0" smtClean="0"/>
              <a:t>Correlation function:</a:t>
            </a:r>
            <a:endParaRPr lang="zh-CN" altLang="en-US" dirty="0"/>
          </a:p>
        </p:txBody>
      </p:sp>
      <p:sp>
        <p:nvSpPr>
          <p:cNvPr id="16" name="文本框 15"/>
          <p:cNvSpPr txBox="1"/>
          <p:nvPr/>
        </p:nvSpPr>
        <p:spPr>
          <a:xfrm>
            <a:off x="872362" y="4168329"/>
            <a:ext cx="2427886" cy="369332"/>
          </a:xfrm>
          <a:prstGeom prst="rect">
            <a:avLst/>
          </a:prstGeom>
          <a:noFill/>
        </p:spPr>
        <p:txBody>
          <a:bodyPr wrap="square" rtlCol="0">
            <a:spAutoFit/>
          </a:bodyPr>
          <a:lstStyle/>
          <a:p>
            <a:r>
              <a:rPr lang="en-US" altLang="zh-CN" dirty="0" err="1" smtClean="0"/>
              <a:t>Langevin</a:t>
            </a:r>
            <a:r>
              <a:rPr lang="en-US" altLang="zh-CN" dirty="0" smtClean="0"/>
              <a:t> equation:</a:t>
            </a:r>
            <a:endParaRPr lang="zh-CN" altLang="en-US" dirty="0"/>
          </a:p>
        </p:txBody>
      </p:sp>
      <p:sp>
        <p:nvSpPr>
          <p:cNvPr id="17" name="椭圆 16"/>
          <p:cNvSpPr/>
          <p:nvPr/>
        </p:nvSpPr>
        <p:spPr>
          <a:xfrm>
            <a:off x="2606568" y="4956215"/>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015642" y="4835350"/>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7"/>
          <a:stretch>
            <a:fillRect/>
          </a:stretch>
        </p:blipFill>
        <p:spPr>
          <a:xfrm>
            <a:off x="6168298" y="5985601"/>
            <a:ext cx="1749600" cy="307200"/>
          </a:xfrm>
          <a:prstGeom prst="rect">
            <a:avLst/>
          </a:prstGeom>
        </p:spPr>
      </p:pic>
    </p:spTree>
    <p:extLst>
      <p:ext uri="{BB962C8B-B14F-4D97-AF65-F5344CB8AC3E}">
        <p14:creationId xmlns:p14="http://schemas.microsoft.com/office/powerpoint/2010/main" val="8217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299018" y="717082"/>
            <a:ext cx="4136508" cy="2761841"/>
          </a:xfrm>
          <a:prstGeom prst="rect">
            <a:avLst/>
          </a:prstGeom>
        </p:spPr>
      </p:pic>
      <p:sp>
        <p:nvSpPr>
          <p:cNvPr id="5" name="文本框 4"/>
          <p:cNvSpPr txBox="1"/>
          <p:nvPr/>
        </p:nvSpPr>
        <p:spPr>
          <a:xfrm>
            <a:off x="856596" y="394138"/>
            <a:ext cx="3536729" cy="369332"/>
          </a:xfrm>
          <a:prstGeom prst="rect">
            <a:avLst/>
          </a:prstGeom>
          <a:noFill/>
        </p:spPr>
        <p:txBody>
          <a:bodyPr wrap="square" rtlCol="0">
            <a:spAutoFit/>
          </a:bodyPr>
          <a:lstStyle/>
          <a:p>
            <a:r>
              <a:rPr lang="en-US" altLang="zh-CN" dirty="0" smtClean="0"/>
              <a:t>Stochastic differential equation:</a:t>
            </a:r>
            <a:endParaRPr lang="zh-CN" altLang="en-US" dirty="0"/>
          </a:p>
        </p:txBody>
      </p:sp>
      <p:pic>
        <p:nvPicPr>
          <p:cNvPr id="6" name="图片 5"/>
          <p:cNvPicPr>
            <a:picLocks noChangeAspect="1"/>
          </p:cNvPicPr>
          <p:nvPr/>
        </p:nvPicPr>
        <p:blipFill>
          <a:blip r:embed="rId3"/>
          <a:stretch>
            <a:fillRect/>
          </a:stretch>
        </p:blipFill>
        <p:spPr>
          <a:xfrm>
            <a:off x="3055137" y="3673359"/>
            <a:ext cx="4914900" cy="600075"/>
          </a:xfrm>
          <a:prstGeom prst="rect">
            <a:avLst/>
          </a:prstGeom>
        </p:spPr>
      </p:pic>
      <p:sp>
        <p:nvSpPr>
          <p:cNvPr id="7" name="文本框 6"/>
          <p:cNvSpPr txBox="1"/>
          <p:nvPr/>
        </p:nvSpPr>
        <p:spPr>
          <a:xfrm>
            <a:off x="856596" y="3764832"/>
            <a:ext cx="3536729" cy="369332"/>
          </a:xfrm>
          <a:prstGeom prst="rect">
            <a:avLst/>
          </a:prstGeom>
          <a:noFill/>
        </p:spPr>
        <p:txBody>
          <a:bodyPr wrap="square" rtlCol="0">
            <a:spAutoFit/>
          </a:bodyPr>
          <a:lstStyle/>
          <a:p>
            <a:r>
              <a:rPr lang="en-US" altLang="zh-CN" dirty="0" smtClean="0"/>
              <a:t>Wiener processes:</a:t>
            </a:r>
            <a:endParaRPr lang="zh-CN" altLang="en-US"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137" y="4467871"/>
            <a:ext cx="4561490" cy="2341313"/>
          </a:xfrm>
          <a:prstGeom prst="rect">
            <a:avLst/>
          </a:prstGeom>
        </p:spPr>
      </p:pic>
    </p:spTree>
    <p:extLst>
      <p:ext uri="{BB962C8B-B14F-4D97-AF65-F5344CB8AC3E}">
        <p14:creationId xmlns:p14="http://schemas.microsoft.com/office/powerpoint/2010/main" val="3968729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6596" y="758882"/>
            <a:ext cx="3536729" cy="369332"/>
          </a:xfrm>
          <a:prstGeom prst="rect">
            <a:avLst/>
          </a:prstGeom>
          <a:noFill/>
        </p:spPr>
        <p:txBody>
          <a:bodyPr wrap="square" rtlCol="0">
            <a:spAutoFit/>
          </a:bodyPr>
          <a:lstStyle/>
          <a:p>
            <a:r>
              <a:rPr lang="en-US" altLang="zh-CN" dirty="0" smtClean="0"/>
              <a:t>Energy change:</a:t>
            </a:r>
            <a:endParaRPr lang="zh-CN" altLang="en-US" dirty="0"/>
          </a:p>
        </p:txBody>
      </p:sp>
      <p:pic>
        <p:nvPicPr>
          <p:cNvPr id="5" name="图片 4"/>
          <p:cNvPicPr>
            <a:picLocks noChangeAspect="1"/>
          </p:cNvPicPr>
          <p:nvPr/>
        </p:nvPicPr>
        <p:blipFill>
          <a:blip r:embed="rId2"/>
          <a:stretch>
            <a:fillRect/>
          </a:stretch>
        </p:blipFill>
        <p:spPr>
          <a:xfrm>
            <a:off x="2407033" y="2240351"/>
            <a:ext cx="3812171" cy="702545"/>
          </a:xfrm>
          <a:prstGeom prst="rect">
            <a:avLst/>
          </a:prstGeom>
        </p:spPr>
      </p:pic>
      <p:pic>
        <p:nvPicPr>
          <p:cNvPr id="6" name="图片 5"/>
          <p:cNvPicPr>
            <a:picLocks noChangeAspect="1"/>
          </p:cNvPicPr>
          <p:nvPr/>
        </p:nvPicPr>
        <p:blipFill>
          <a:blip r:embed="rId3"/>
          <a:stretch>
            <a:fillRect/>
          </a:stretch>
        </p:blipFill>
        <p:spPr>
          <a:xfrm>
            <a:off x="2333460" y="3076564"/>
            <a:ext cx="4822436" cy="2273202"/>
          </a:xfrm>
          <a:prstGeom prst="rect">
            <a:avLst/>
          </a:prstGeom>
        </p:spPr>
      </p:pic>
      <p:pic>
        <p:nvPicPr>
          <p:cNvPr id="7" name="图片 6"/>
          <p:cNvPicPr>
            <a:picLocks noChangeAspect="1"/>
          </p:cNvPicPr>
          <p:nvPr/>
        </p:nvPicPr>
        <p:blipFill>
          <a:blip r:embed="rId4"/>
          <a:stretch>
            <a:fillRect/>
          </a:stretch>
        </p:blipFill>
        <p:spPr>
          <a:xfrm>
            <a:off x="1921838" y="1329082"/>
            <a:ext cx="5132160" cy="710400"/>
          </a:xfrm>
          <a:prstGeom prst="rect">
            <a:avLst/>
          </a:prstGeom>
        </p:spPr>
      </p:pic>
      <p:sp>
        <p:nvSpPr>
          <p:cNvPr id="8" name="椭圆 7"/>
          <p:cNvSpPr/>
          <p:nvPr/>
        </p:nvSpPr>
        <p:spPr>
          <a:xfrm>
            <a:off x="3111063" y="3295584"/>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733391" y="3153699"/>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21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20280" y="1580836"/>
            <a:ext cx="5987521" cy="2140800"/>
            <a:chOff x="1620280" y="1791041"/>
            <a:chExt cx="5987521" cy="2140800"/>
          </a:xfrm>
        </p:grpSpPr>
        <p:pic>
          <p:nvPicPr>
            <p:cNvPr id="2" name="图片 1"/>
            <p:cNvPicPr>
              <a:picLocks noChangeAspect="1"/>
            </p:cNvPicPr>
            <p:nvPr/>
          </p:nvPicPr>
          <p:blipFill>
            <a:blip r:embed="rId2"/>
            <a:stretch>
              <a:fillRect/>
            </a:stretch>
          </p:blipFill>
          <p:spPr>
            <a:xfrm>
              <a:off x="1620280" y="1791041"/>
              <a:ext cx="5987521" cy="2140800"/>
            </a:xfrm>
            <a:prstGeom prst="rect">
              <a:avLst/>
            </a:prstGeom>
          </p:spPr>
        </p:pic>
        <p:sp>
          <p:nvSpPr>
            <p:cNvPr id="3" name="矩形 2"/>
            <p:cNvSpPr/>
            <p:nvPr/>
          </p:nvSpPr>
          <p:spPr>
            <a:xfrm>
              <a:off x="6831724" y="1954924"/>
              <a:ext cx="683173"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888127" y="861242"/>
            <a:ext cx="3536729" cy="369332"/>
          </a:xfrm>
          <a:prstGeom prst="rect">
            <a:avLst/>
          </a:prstGeom>
          <a:noFill/>
        </p:spPr>
        <p:txBody>
          <a:bodyPr wrap="square" rtlCol="0">
            <a:spAutoFit/>
          </a:bodyPr>
          <a:lstStyle/>
          <a:p>
            <a:r>
              <a:rPr lang="en-US" altLang="zh-CN" dirty="0" smtClean="0"/>
              <a:t>Choose</a:t>
            </a:r>
            <a:endParaRPr lang="zh-CN" altLang="en-US" dirty="0"/>
          </a:p>
        </p:txBody>
      </p:sp>
      <p:grpSp>
        <p:nvGrpSpPr>
          <p:cNvPr id="8" name="组合 7"/>
          <p:cNvGrpSpPr/>
          <p:nvPr/>
        </p:nvGrpSpPr>
        <p:grpSpPr>
          <a:xfrm>
            <a:off x="1707437" y="505743"/>
            <a:ext cx="1246462" cy="710997"/>
            <a:chOff x="4902582" y="718649"/>
            <a:chExt cx="1246462" cy="710997"/>
          </a:xfrm>
        </p:grpSpPr>
        <p:pic>
          <p:nvPicPr>
            <p:cNvPr id="6" name="图片 5"/>
            <p:cNvPicPr>
              <a:picLocks noChangeAspect="1"/>
            </p:cNvPicPr>
            <p:nvPr/>
          </p:nvPicPr>
          <p:blipFill>
            <a:blip r:embed="rId3"/>
            <a:stretch>
              <a:fillRect/>
            </a:stretch>
          </p:blipFill>
          <p:spPr>
            <a:xfrm>
              <a:off x="5244169" y="1115321"/>
              <a:ext cx="904875" cy="314325"/>
            </a:xfrm>
            <a:prstGeom prst="rect">
              <a:avLst/>
            </a:prstGeom>
          </p:spPr>
        </p:pic>
        <p:sp>
          <p:nvSpPr>
            <p:cNvPr id="7" name="矩形 6"/>
            <p:cNvSpPr/>
            <p:nvPr/>
          </p:nvSpPr>
          <p:spPr>
            <a:xfrm>
              <a:off x="4902582" y="718649"/>
              <a:ext cx="683173"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966012" y="3840675"/>
            <a:ext cx="5585672" cy="1449600"/>
            <a:chOff x="1966012" y="4071898"/>
            <a:chExt cx="5585672" cy="1449600"/>
          </a:xfrm>
        </p:grpSpPr>
        <p:pic>
          <p:nvPicPr>
            <p:cNvPr id="9" name="图片 8"/>
            <p:cNvPicPr>
              <a:picLocks noChangeAspect="1"/>
            </p:cNvPicPr>
            <p:nvPr/>
          </p:nvPicPr>
          <p:blipFill>
            <a:blip r:embed="rId4"/>
            <a:stretch>
              <a:fillRect/>
            </a:stretch>
          </p:blipFill>
          <p:spPr>
            <a:xfrm>
              <a:off x="1966012" y="4071898"/>
              <a:ext cx="5443200" cy="1449600"/>
            </a:xfrm>
            <a:prstGeom prst="rect">
              <a:avLst/>
            </a:prstGeom>
          </p:spPr>
        </p:pic>
        <p:sp>
          <p:nvSpPr>
            <p:cNvPr id="10" name="矩形 9"/>
            <p:cNvSpPr/>
            <p:nvPr/>
          </p:nvSpPr>
          <p:spPr>
            <a:xfrm>
              <a:off x="6868511" y="4272451"/>
              <a:ext cx="683173"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5"/>
          <a:stretch>
            <a:fillRect/>
          </a:stretch>
        </p:blipFill>
        <p:spPr>
          <a:xfrm>
            <a:off x="1707437" y="5409314"/>
            <a:ext cx="3686175" cy="1238250"/>
          </a:xfrm>
          <a:prstGeom prst="rect">
            <a:avLst/>
          </a:prstGeom>
        </p:spPr>
      </p:pic>
      <p:sp>
        <p:nvSpPr>
          <p:cNvPr id="13" name="文本框 12"/>
          <p:cNvSpPr txBox="1"/>
          <p:nvPr/>
        </p:nvSpPr>
        <p:spPr>
          <a:xfrm>
            <a:off x="888127" y="5522566"/>
            <a:ext cx="3536729" cy="369332"/>
          </a:xfrm>
          <a:prstGeom prst="rect">
            <a:avLst/>
          </a:prstGeom>
          <a:noFill/>
        </p:spPr>
        <p:txBody>
          <a:bodyPr wrap="square" rtlCol="0">
            <a:spAutoFit/>
          </a:bodyPr>
          <a:lstStyle/>
          <a:p>
            <a:r>
              <a:rPr lang="en-US" altLang="zh-CN" dirty="0" smtClean="0"/>
              <a:t>Then</a:t>
            </a:r>
            <a:endParaRPr lang="zh-CN" altLang="en-US" dirty="0"/>
          </a:p>
        </p:txBody>
      </p:sp>
      <p:pic>
        <p:nvPicPr>
          <p:cNvPr id="14" name="图片 13"/>
          <p:cNvPicPr>
            <a:picLocks noChangeAspect="1"/>
          </p:cNvPicPr>
          <p:nvPr/>
        </p:nvPicPr>
        <p:blipFill>
          <a:blip r:embed="rId6"/>
          <a:stretch>
            <a:fillRect/>
          </a:stretch>
        </p:blipFill>
        <p:spPr>
          <a:xfrm>
            <a:off x="6398332" y="5707232"/>
            <a:ext cx="1010880" cy="672000"/>
          </a:xfrm>
          <a:prstGeom prst="rect">
            <a:avLst/>
          </a:prstGeom>
        </p:spPr>
      </p:pic>
    </p:spTree>
    <p:extLst>
      <p:ext uri="{BB962C8B-B14F-4D97-AF65-F5344CB8AC3E}">
        <p14:creationId xmlns:p14="http://schemas.microsoft.com/office/powerpoint/2010/main" val="716594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656491" y="238262"/>
            <a:ext cx="4105275" cy="742950"/>
          </a:xfrm>
          <a:prstGeom prst="rect">
            <a:avLst/>
          </a:prstGeom>
        </p:spPr>
      </p:pic>
      <p:sp>
        <p:nvSpPr>
          <p:cNvPr id="3" name="文本框 2"/>
          <p:cNvSpPr txBox="1"/>
          <p:nvPr/>
        </p:nvSpPr>
        <p:spPr>
          <a:xfrm>
            <a:off x="888127" y="425071"/>
            <a:ext cx="3536729" cy="369332"/>
          </a:xfrm>
          <a:prstGeom prst="rect">
            <a:avLst/>
          </a:prstGeom>
          <a:noFill/>
        </p:spPr>
        <p:txBody>
          <a:bodyPr wrap="square" rtlCol="0">
            <a:spAutoFit/>
          </a:bodyPr>
          <a:lstStyle/>
          <a:p>
            <a:r>
              <a:rPr lang="en-US" altLang="zh-CN" dirty="0" smtClean="0"/>
              <a:t>The potential is </a:t>
            </a:r>
            <a:endParaRPr lang="zh-CN" altLang="en-US" dirty="0"/>
          </a:p>
        </p:txBody>
      </p:sp>
      <p:pic>
        <p:nvPicPr>
          <p:cNvPr id="4" name="图片 3"/>
          <p:cNvPicPr>
            <a:picLocks noChangeAspect="1"/>
          </p:cNvPicPr>
          <p:nvPr/>
        </p:nvPicPr>
        <p:blipFill>
          <a:blip r:embed="rId3"/>
          <a:stretch>
            <a:fillRect/>
          </a:stretch>
        </p:blipFill>
        <p:spPr>
          <a:xfrm>
            <a:off x="1281277" y="1289145"/>
            <a:ext cx="6076950" cy="714375"/>
          </a:xfrm>
          <a:prstGeom prst="rect">
            <a:avLst/>
          </a:prstGeom>
        </p:spPr>
      </p:pic>
      <p:sp>
        <p:nvSpPr>
          <p:cNvPr id="5" name="文本框 4"/>
          <p:cNvSpPr txBox="1"/>
          <p:nvPr/>
        </p:nvSpPr>
        <p:spPr>
          <a:xfrm>
            <a:off x="924914" y="1008396"/>
            <a:ext cx="3536729" cy="369332"/>
          </a:xfrm>
          <a:prstGeom prst="rect">
            <a:avLst/>
          </a:prstGeom>
          <a:noFill/>
        </p:spPr>
        <p:txBody>
          <a:bodyPr wrap="square" rtlCol="0">
            <a:spAutoFit/>
          </a:bodyPr>
          <a:lstStyle/>
          <a:p>
            <a:r>
              <a:rPr lang="en-US" altLang="zh-CN" dirty="0" smtClean="0"/>
              <a:t>Boltzmann Gibbs distribution</a:t>
            </a:r>
            <a:endParaRPr lang="zh-CN" altLang="en-US" dirty="0"/>
          </a:p>
        </p:txBody>
      </p:sp>
      <p:pic>
        <p:nvPicPr>
          <p:cNvPr id="6" name="图片 5"/>
          <p:cNvPicPr>
            <a:picLocks noChangeAspect="1"/>
          </p:cNvPicPr>
          <p:nvPr/>
        </p:nvPicPr>
        <p:blipFill>
          <a:blip r:embed="rId4"/>
          <a:stretch>
            <a:fillRect/>
          </a:stretch>
        </p:blipFill>
        <p:spPr>
          <a:xfrm>
            <a:off x="2458787" y="2003520"/>
            <a:ext cx="3267075" cy="619125"/>
          </a:xfrm>
          <a:prstGeom prst="rect">
            <a:avLst/>
          </a:prstGeom>
        </p:spPr>
      </p:pic>
      <p:pic>
        <p:nvPicPr>
          <p:cNvPr id="7" name="图片 6"/>
          <p:cNvPicPr>
            <a:picLocks noChangeAspect="1"/>
          </p:cNvPicPr>
          <p:nvPr/>
        </p:nvPicPr>
        <p:blipFill>
          <a:blip r:embed="rId5"/>
          <a:stretch>
            <a:fillRect/>
          </a:stretch>
        </p:blipFill>
        <p:spPr>
          <a:xfrm>
            <a:off x="140704" y="2815487"/>
            <a:ext cx="9003296" cy="3830050"/>
          </a:xfrm>
          <a:prstGeom prst="rect">
            <a:avLst/>
          </a:prstGeom>
        </p:spPr>
      </p:pic>
      <p:pic>
        <p:nvPicPr>
          <p:cNvPr id="8" name="图片 7"/>
          <p:cNvPicPr>
            <a:picLocks noChangeAspect="1"/>
          </p:cNvPicPr>
          <p:nvPr/>
        </p:nvPicPr>
        <p:blipFill>
          <a:blip r:embed="rId6"/>
          <a:stretch>
            <a:fillRect/>
          </a:stretch>
        </p:blipFill>
        <p:spPr>
          <a:xfrm>
            <a:off x="6182875" y="2196555"/>
            <a:ext cx="2700088" cy="805741"/>
          </a:xfrm>
          <a:prstGeom prst="rect">
            <a:avLst/>
          </a:prstGeom>
        </p:spPr>
      </p:pic>
    </p:spTree>
    <p:extLst>
      <p:ext uri="{BB962C8B-B14F-4D97-AF65-F5344CB8AC3E}">
        <p14:creationId xmlns:p14="http://schemas.microsoft.com/office/powerpoint/2010/main" val="3897821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023288" y="0"/>
            <a:ext cx="4821120" cy="1334400"/>
          </a:xfrm>
          <a:prstGeom prst="rect">
            <a:avLst/>
          </a:prstGeom>
        </p:spPr>
      </p:pic>
      <p:pic>
        <p:nvPicPr>
          <p:cNvPr id="3" name="图片 2"/>
          <p:cNvPicPr>
            <a:picLocks noChangeAspect="1"/>
          </p:cNvPicPr>
          <p:nvPr/>
        </p:nvPicPr>
        <p:blipFill>
          <a:blip r:embed="rId3"/>
          <a:stretch>
            <a:fillRect/>
          </a:stretch>
        </p:blipFill>
        <p:spPr>
          <a:xfrm>
            <a:off x="2895667" y="1451731"/>
            <a:ext cx="5559840" cy="969600"/>
          </a:xfrm>
          <a:prstGeom prst="rect">
            <a:avLst/>
          </a:prstGeom>
        </p:spPr>
      </p:pic>
      <p:sp>
        <p:nvSpPr>
          <p:cNvPr id="5" name="文本框 4"/>
          <p:cNvSpPr txBox="1"/>
          <p:nvPr/>
        </p:nvSpPr>
        <p:spPr>
          <a:xfrm>
            <a:off x="888127" y="425071"/>
            <a:ext cx="3536729" cy="369332"/>
          </a:xfrm>
          <a:prstGeom prst="rect">
            <a:avLst/>
          </a:prstGeom>
          <a:noFill/>
        </p:spPr>
        <p:txBody>
          <a:bodyPr wrap="square" rtlCol="0">
            <a:spAutoFit/>
          </a:bodyPr>
          <a:lstStyle/>
          <a:p>
            <a:r>
              <a:rPr lang="en-US" altLang="zh-CN" dirty="0" smtClean="0"/>
              <a:t>The average energy </a:t>
            </a:r>
            <a:endParaRPr lang="zh-CN" altLang="en-US" dirty="0"/>
          </a:p>
        </p:txBody>
      </p:sp>
      <p:sp>
        <p:nvSpPr>
          <p:cNvPr id="6" name="文本框 5"/>
          <p:cNvSpPr txBox="1"/>
          <p:nvPr/>
        </p:nvSpPr>
        <p:spPr>
          <a:xfrm>
            <a:off x="888126" y="1293732"/>
            <a:ext cx="3536729" cy="369332"/>
          </a:xfrm>
          <a:prstGeom prst="rect">
            <a:avLst/>
          </a:prstGeom>
          <a:noFill/>
        </p:spPr>
        <p:txBody>
          <a:bodyPr wrap="square" rtlCol="0">
            <a:spAutoFit/>
          </a:bodyPr>
          <a:lstStyle/>
          <a:p>
            <a:r>
              <a:rPr lang="en-US" altLang="zh-CN" dirty="0" smtClean="0"/>
              <a:t>The effective temperature</a:t>
            </a:r>
            <a:endParaRPr lang="zh-CN" altLang="en-US" dirty="0"/>
          </a:p>
        </p:txBody>
      </p:sp>
      <p:pic>
        <p:nvPicPr>
          <p:cNvPr id="7" name="图片 6"/>
          <p:cNvPicPr>
            <a:picLocks noChangeAspect="1"/>
          </p:cNvPicPr>
          <p:nvPr/>
        </p:nvPicPr>
        <p:blipFill>
          <a:blip r:embed="rId4"/>
          <a:stretch>
            <a:fillRect/>
          </a:stretch>
        </p:blipFill>
        <p:spPr>
          <a:xfrm>
            <a:off x="1860331" y="2538662"/>
            <a:ext cx="4866290" cy="4313037"/>
          </a:xfrm>
          <a:prstGeom prst="rect">
            <a:avLst/>
          </a:prstGeom>
        </p:spPr>
      </p:pic>
    </p:spTree>
    <p:extLst>
      <p:ext uri="{BB962C8B-B14F-4D97-AF65-F5344CB8AC3E}">
        <p14:creationId xmlns:p14="http://schemas.microsoft.com/office/powerpoint/2010/main" val="3902662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84293" y="103349"/>
            <a:ext cx="4743360" cy="1459200"/>
          </a:xfrm>
          <a:prstGeom prst="rect">
            <a:avLst/>
          </a:prstGeom>
        </p:spPr>
      </p:pic>
      <p:pic>
        <p:nvPicPr>
          <p:cNvPr id="4" name="图片 3"/>
          <p:cNvPicPr>
            <a:picLocks noChangeAspect="1"/>
          </p:cNvPicPr>
          <p:nvPr/>
        </p:nvPicPr>
        <p:blipFill>
          <a:blip r:embed="rId3"/>
          <a:stretch>
            <a:fillRect/>
          </a:stretch>
        </p:blipFill>
        <p:spPr>
          <a:xfrm>
            <a:off x="0" y="2451922"/>
            <a:ext cx="9123910" cy="1035302"/>
          </a:xfrm>
          <a:prstGeom prst="rect">
            <a:avLst/>
          </a:prstGeom>
        </p:spPr>
      </p:pic>
      <p:pic>
        <p:nvPicPr>
          <p:cNvPr id="5" name="图片 4"/>
          <p:cNvPicPr>
            <a:picLocks noChangeAspect="1"/>
          </p:cNvPicPr>
          <p:nvPr/>
        </p:nvPicPr>
        <p:blipFill>
          <a:blip r:embed="rId4"/>
          <a:stretch>
            <a:fillRect/>
          </a:stretch>
        </p:blipFill>
        <p:spPr>
          <a:xfrm>
            <a:off x="2671761" y="4097088"/>
            <a:ext cx="3267075" cy="723900"/>
          </a:xfrm>
          <a:prstGeom prst="rect">
            <a:avLst/>
          </a:prstGeom>
        </p:spPr>
      </p:pic>
      <p:pic>
        <p:nvPicPr>
          <p:cNvPr id="6" name="图片 5"/>
          <p:cNvPicPr>
            <a:picLocks noChangeAspect="1"/>
          </p:cNvPicPr>
          <p:nvPr/>
        </p:nvPicPr>
        <p:blipFill>
          <a:blip r:embed="rId5"/>
          <a:stretch>
            <a:fillRect/>
          </a:stretch>
        </p:blipFill>
        <p:spPr>
          <a:xfrm>
            <a:off x="2578693" y="5175142"/>
            <a:ext cx="4548960" cy="1324800"/>
          </a:xfrm>
          <a:prstGeom prst="rect">
            <a:avLst/>
          </a:prstGeom>
        </p:spPr>
      </p:pic>
      <p:pic>
        <p:nvPicPr>
          <p:cNvPr id="7" name="图片 6"/>
          <p:cNvPicPr>
            <a:picLocks noChangeAspect="1"/>
          </p:cNvPicPr>
          <p:nvPr/>
        </p:nvPicPr>
        <p:blipFill>
          <a:blip r:embed="rId6"/>
          <a:stretch>
            <a:fillRect/>
          </a:stretch>
        </p:blipFill>
        <p:spPr>
          <a:xfrm>
            <a:off x="3140949" y="1754293"/>
            <a:ext cx="1786510" cy="324820"/>
          </a:xfrm>
          <a:prstGeom prst="rect">
            <a:avLst/>
          </a:prstGeom>
        </p:spPr>
      </p:pic>
      <p:sp>
        <p:nvSpPr>
          <p:cNvPr id="8" name="文本框 7"/>
          <p:cNvSpPr txBox="1"/>
          <p:nvPr/>
        </p:nvSpPr>
        <p:spPr>
          <a:xfrm>
            <a:off x="215466" y="383031"/>
            <a:ext cx="3536729" cy="369332"/>
          </a:xfrm>
          <a:prstGeom prst="rect">
            <a:avLst/>
          </a:prstGeom>
          <a:noFill/>
        </p:spPr>
        <p:txBody>
          <a:bodyPr wrap="square" rtlCol="0">
            <a:spAutoFit/>
          </a:bodyPr>
          <a:lstStyle/>
          <a:p>
            <a:r>
              <a:rPr lang="en-US" altLang="zh-CN" dirty="0" smtClean="0"/>
              <a:t>The energy evolution </a:t>
            </a:r>
            <a:endParaRPr lang="zh-CN" altLang="en-US" dirty="0"/>
          </a:p>
        </p:txBody>
      </p:sp>
      <p:sp>
        <p:nvSpPr>
          <p:cNvPr id="9" name="文本框 8"/>
          <p:cNvSpPr txBox="1"/>
          <p:nvPr/>
        </p:nvSpPr>
        <p:spPr>
          <a:xfrm>
            <a:off x="262761" y="1744120"/>
            <a:ext cx="3536729" cy="369332"/>
          </a:xfrm>
          <a:prstGeom prst="rect">
            <a:avLst/>
          </a:prstGeom>
          <a:noFill/>
        </p:spPr>
        <p:txBody>
          <a:bodyPr wrap="square" rtlCol="0">
            <a:spAutoFit/>
          </a:bodyPr>
          <a:lstStyle/>
          <a:p>
            <a:r>
              <a:rPr lang="en-US" altLang="zh-CN" dirty="0" smtClean="0"/>
              <a:t>Approximately</a:t>
            </a:r>
            <a:endParaRPr lang="zh-CN" altLang="en-US" dirty="0"/>
          </a:p>
        </p:txBody>
      </p:sp>
      <p:sp>
        <p:nvSpPr>
          <p:cNvPr id="10" name="文本框 9"/>
          <p:cNvSpPr txBox="1"/>
          <p:nvPr/>
        </p:nvSpPr>
        <p:spPr>
          <a:xfrm>
            <a:off x="204959" y="4271853"/>
            <a:ext cx="3536729" cy="369332"/>
          </a:xfrm>
          <a:prstGeom prst="rect">
            <a:avLst/>
          </a:prstGeom>
          <a:noFill/>
        </p:spPr>
        <p:txBody>
          <a:bodyPr wrap="square" rtlCol="0">
            <a:spAutoFit/>
          </a:bodyPr>
          <a:lstStyle/>
          <a:p>
            <a:r>
              <a:rPr lang="en-US" altLang="zh-CN" dirty="0" smtClean="0"/>
              <a:t>Turn off feedback</a:t>
            </a:r>
            <a:endParaRPr lang="zh-CN" altLang="en-US" dirty="0"/>
          </a:p>
        </p:txBody>
      </p:sp>
      <p:pic>
        <p:nvPicPr>
          <p:cNvPr id="3" name="图片 2"/>
          <p:cNvPicPr>
            <a:picLocks noChangeAspect="1"/>
          </p:cNvPicPr>
          <p:nvPr/>
        </p:nvPicPr>
        <p:blipFill>
          <a:blip r:embed="rId7"/>
          <a:stretch>
            <a:fillRect/>
          </a:stretch>
        </p:blipFill>
        <p:spPr>
          <a:xfrm>
            <a:off x="7040987" y="4333985"/>
            <a:ext cx="1010880" cy="307200"/>
          </a:xfrm>
          <a:prstGeom prst="rect">
            <a:avLst/>
          </a:prstGeom>
          <a:ln w="12700">
            <a:solidFill>
              <a:srgbClr val="FF0000"/>
            </a:solidFill>
          </a:ln>
        </p:spPr>
      </p:pic>
    </p:spTree>
    <p:extLst>
      <p:ext uri="{BB962C8B-B14F-4D97-AF65-F5344CB8AC3E}">
        <p14:creationId xmlns:p14="http://schemas.microsoft.com/office/powerpoint/2010/main" val="3653101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053458" y="371967"/>
            <a:ext cx="4343400" cy="942975"/>
          </a:xfrm>
          <a:prstGeom prst="rect">
            <a:avLst/>
          </a:prstGeom>
        </p:spPr>
      </p:pic>
      <p:pic>
        <p:nvPicPr>
          <p:cNvPr id="3" name="图片 2"/>
          <p:cNvPicPr>
            <a:picLocks noChangeAspect="1"/>
          </p:cNvPicPr>
          <p:nvPr/>
        </p:nvPicPr>
        <p:blipFill>
          <a:blip r:embed="rId3"/>
          <a:stretch>
            <a:fillRect/>
          </a:stretch>
        </p:blipFill>
        <p:spPr>
          <a:xfrm>
            <a:off x="1958865" y="1476773"/>
            <a:ext cx="4121280" cy="912000"/>
          </a:xfrm>
          <a:prstGeom prst="rect">
            <a:avLst/>
          </a:prstGeom>
        </p:spPr>
      </p:pic>
      <p:pic>
        <p:nvPicPr>
          <p:cNvPr id="4" name="图片 3"/>
          <p:cNvPicPr>
            <a:picLocks noChangeAspect="1"/>
          </p:cNvPicPr>
          <p:nvPr/>
        </p:nvPicPr>
        <p:blipFill>
          <a:blip r:embed="rId4"/>
          <a:stretch>
            <a:fillRect/>
          </a:stretch>
        </p:blipFill>
        <p:spPr>
          <a:xfrm>
            <a:off x="1752223" y="3597334"/>
            <a:ext cx="1400175" cy="695325"/>
          </a:xfrm>
          <a:prstGeom prst="rect">
            <a:avLst/>
          </a:prstGeom>
        </p:spPr>
      </p:pic>
      <p:pic>
        <p:nvPicPr>
          <p:cNvPr id="5" name="图片 4"/>
          <p:cNvPicPr>
            <a:picLocks noChangeAspect="1"/>
          </p:cNvPicPr>
          <p:nvPr/>
        </p:nvPicPr>
        <p:blipFill>
          <a:blip r:embed="rId5"/>
          <a:stretch>
            <a:fillRect/>
          </a:stretch>
        </p:blipFill>
        <p:spPr>
          <a:xfrm>
            <a:off x="1741713" y="5167421"/>
            <a:ext cx="1704975" cy="762000"/>
          </a:xfrm>
          <a:prstGeom prst="rect">
            <a:avLst/>
          </a:prstGeom>
        </p:spPr>
      </p:pic>
      <p:pic>
        <p:nvPicPr>
          <p:cNvPr id="6" name="图片 5"/>
          <p:cNvPicPr>
            <a:picLocks noChangeAspect="1"/>
          </p:cNvPicPr>
          <p:nvPr/>
        </p:nvPicPr>
        <p:blipFill>
          <a:blip r:embed="rId6"/>
          <a:stretch>
            <a:fillRect/>
          </a:stretch>
        </p:blipFill>
        <p:spPr>
          <a:xfrm>
            <a:off x="3613743" y="2608900"/>
            <a:ext cx="4510753" cy="4038466"/>
          </a:xfrm>
          <a:prstGeom prst="rect">
            <a:avLst/>
          </a:prstGeom>
        </p:spPr>
      </p:pic>
      <p:sp>
        <p:nvSpPr>
          <p:cNvPr id="7" name="文本框 6"/>
          <p:cNvSpPr txBox="1"/>
          <p:nvPr/>
        </p:nvSpPr>
        <p:spPr>
          <a:xfrm>
            <a:off x="262761" y="419818"/>
            <a:ext cx="3536729" cy="369332"/>
          </a:xfrm>
          <a:prstGeom prst="rect">
            <a:avLst/>
          </a:prstGeom>
          <a:noFill/>
        </p:spPr>
        <p:txBody>
          <a:bodyPr wrap="square" rtlCol="0">
            <a:spAutoFit/>
          </a:bodyPr>
          <a:lstStyle/>
          <a:p>
            <a:r>
              <a:rPr lang="en-US" altLang="zh-CN" dirty="0" smtClean="0"/>
              <a:t>Cooling limit:</a:t>
            </a:r>
            <a:endParaRPr lang="zh-CN" altLang="en-US" dirty="0"/>
          </a:p>
        </p:txBody>
      </p:sp>
      <p:pic>
        <p:nvPicPr>
          <p:cNvPr id="8" name="图片 7"/>
          <p:cNvPicPr>
            <a:picLocks noChangeAspect="1"/>
          </p:cNvPicPr>
          <p:nvPr/>
        </p:nvPicPr>
        <p:blipFill>
          <a:blip r:embed="rId7"/>
          <a:stretch>
            <a:fillRect/>
          </a:stretch>
        </p:blipFill>
        <p:spPr>
          <a:xfrm>
            <a:off x="262761" y="2655257"/>
            <a:ext cx="1828800" cy="333375"/>
          </a:xfrm>
          <a:prstGeom prst="rect">
            <a:avLst/>
          </a:prstGeom>
        </p:spPr>
      </p:pic>
      <p:pic>
        <p:nvPicPr>
          <p:cNvPr id="9" name="图片 8"/>
          <p:cNvPicPr>
            <a:picLocks noChangeAspect="1"/>
          </p:cNvPicPr>
          <p:nvPr/>
        </p:nvPicPr>
        <p:blipFill>
          <a:blip r:embed="rId8"/>
          <a:stretch>
            <a:fillRect/>
          </a:stretch>
        </p:blipFill>
        <p:spPr>
          <a:xfrm>
            <a:off x="762596" y="3772481"/>
            <a:ext cx="660960" cy="316800"/>
          </a:xfrm>
          <a:prstGeom prst="rect">
            <a:avLst/>
          </a:prstGeom>
        </p:spPr>
      </p:pic>
      <p:pic>
        <p:nvPicPr>
          <p:cNvPr id="10" name="图片 9"/>
          <p:cNvPicPr>
            <a:picLocks noChangeAspect="1"/>
          </p:cNvPicPr>
          <p:nvPr/>
        </p:nvPicPr>
        <p:blipFill>
          <a:blip r:embed="rId9"/>
          <a:stretch>
            <a:fillRect/>
          </a:stretch>
        </p:blipFill>
        <p:spPr>
          <a:xfrm>
            <a:off x="752086" y="5424596"/>
            <a:ext cx="647700" cy="247650"/>
          </a:xfrm>
          <a:prstGeom prst="rect">
            <a:avLst/>
          </a:prstGeom>
        </p:spPr>
      </p:pic>
      <p:sp>
        <p:nvSpPr>
          <p:cNvPr id="11" name="文本框 10"/>
          <p:cNvSpPr txBox="1"/>
          <p:nvPr/>
        </p:nvSpPr>
        <p:spPr>
          <a:xfrm>
            <a:off x="415161" y="3157756"/>
            <a:ext cx="3536729" cy="369332"/>
          </a:xfrm>
          <a:prstGeom prst="rect">
            <a:avLst/>
          </a:prstGeom>
          <a:noFill/>
        </p:spPr>
        <p:txBody>
          <a:bodyPr wrap="square" rtlCol="0">
            <a:spAutoFit/>
          </a:bodyPr>
          <a:lstStyle/>
          <a:p>
            <a:r>
              <a:rPr lang="en-US" altLang="zh-CN" dirty="0" smtClean="0"/>
              <a:t>Feedback damping dominant</a:t>
            </a:r>
            <a:endParaRPr lang="zh-CN" altLang="en-US" dirty="0"/>
          </a:p>
        </p:txBody>
      </p:sp>
      <p:sp>
        <p:nvSpPr>
          <p:cNvPr id="12" name="文本框 11"/>
          <p:cNvSpPr txBox="1"/>
          <p:nvPr/>
        </p:nvSpPr>
        <p:spPr>
          <a:xfrm>
            <a:off x="409908" y="4697520"/>
            <a:ext cx="3536729" cy="369332"/>
          </a:xfrm>
          <a:prstGeom prst="rect">
            <a:avLst/>
          </a:prstGeom>
          <a:noFill/>
        </p:spPr>
        <p:txBody>
          <a:bodyPr wrap="square" rtlCol="0">
            <a:spAutoFit/>
          </a:bodyPr>
          <a:lstStyle/>
          <a:p>
            <a:r>
              <a:rPr lang="en-US" altLang="zh-CN" dirty="0" smtClean="0"/>
              <a:t>Feedback optical force dominant</a:t>
            </a:r>
            <a:endParaRPr lang="zh-CN" altLang="en-US" dirty="0"/>
          </a:p>
        </p:txBody>
      </p:sp>
    </p:spTree>
    <p:extLst>
      <p:ext uri="{BB962C8B-B14F-4D97-AF65-F5344CB8AC3E}">
        <p14:creationId xmlns:p14="http://schemas.microsoft.com/office/powerpoint/2010/main" val="1345696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The damping forces from different  sources</a:t>
            </a:r>
            <a:endParaRPr lang="zh-CN" altLang="en-US" sz="3200" dirty="0"/>
          </a:p>
        </p:txBody>
      </p:sp>
      <p:grpSp>
        <p:nvGrpSpPr>
          <p:cNvPr id="7" name="组合 6"/>
          <p:cNvGrpSpPr/>
          <p:nvPr/>
        </p:nvGrpSpPr>
        <p:grpSpPr>
          <a:xfrm>
            <a:off x="886153" y="1417420"/>
            <a:ext cx="3144564" cy="2468255"/>
            <a:chOff x="628650" y="1567718"/>
            <a:chExt cx="2770962" cy="2121413"/>
          </a:xfrm>
        </p:grpSpPr>
        <p:pic>
          <p:nvPicPr>
            <p:cNvPr id="4" name="图片 3"/>
            <p:cNvPicPr>
              <a:picLocks noChangeAspect="1"/>
            </p:cNvPicPr>
            <p:nvPr/>
          </p:nvPicPr>
          <p:blipFill>
            <a:blip r:embed="rId2"/>
            <a:stretch>
              <a:fillRect/>
            </a:stretch>
          </p:blipFill>
          <p:spPr>
            <a:xfrm>
              <a:off x="628650" y="1567718"/>
              <a:ext cx="2770962" cy="2121413"/>
            </a:xfrm>
            <a:prstGeom prst="rect">
              <a:avLst/>
            </a:prstGeom>
          </p:spPr>
        </p:pic>
        <p:sp>
          <p:nvSpPr>
            <p:cNvPr id="6" name="矩形 5"/>
            <p:cNvSpPr/>
            <p:nvPr/>
          </p:nvSpPr>
          <p:spPr>
            <a:xfrm>
              <a:off x="628650" y="1690689"/>
              <a:ext cx="348812" cy="25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3"/>
          <a:stretch>
            <a:fillRect/>
          </a:stretch>
        </p:blipFill>
        <p:spPr>
          <a:xfrm>
            <a:off x="4361792" y="1187528"/>
            <a:ext cx="3447394" cy="2928037"/>
          </a:xfrm>
          <a:prstGeom prst="rect">
            <a:avLst/>
          </a:prstGeom>
        </p:spPr>
      </p:pic>
      <p:pic>
        <p:nvPicPr>
          <p:cNvPr id="9" name="图片 8"/>
          <p:cNvPicPr>
            <a:picLocks noChangeAspect="1"/>
          </p:cNvPicPr>
          <p:nvPr/>
        </p:nvPicPr>
        <p:blipFill>
          <a:blip r:embed="rId4"/>
          <a:stretch>
            <a:fillRect/>
          </a:stretch>
        </p:blipFill>
        <p:spPr>
          <a:xfrm>
            <a:off x="918607" y="4028751"/>
            <a:ext cx="2737021" cy="2692517"/>
          </a:xfrm>
          <a:prstGeom prst="rect">
            <a:avLst/>
          </a:prstGeom>
        </p:spPr>
      </p:pic>
      <p:pic>
        <p:nvPicPr>
          <p:cNvPr id="10" name="图片 9"/>
          <p:cNvPicPr>
            <a:picLocks noChangeAspect="1"/>
          </p:cNvPicPr>
          <p:nvPr/>
        </p:nvPicPr>
        <p:blipFill>
          <a:blip r:embed="rId5"/>
          <a:stretch>
            <a:fillRect/>
          </a:stretch>
        </p:blipFill>
        <p:spPr>
          <a:xfrm>
            <a:off x="4160318" y="4218023"/>
            <a:ext cx="4355032" cy="2313972"/>
          </a:xfrm>
          <a:prstGeom prst="rect">
            <a:avLst/>
          </a:prstGeom>
        </p:spPr>
      </p:pic>
      <p:sp>
        <p:nvSpPr>
          <p:cNvPr id="11" name="文本框 10"/>
          <p:cNvSpPr txBox="1"/>
          <p:nvPr/>
        </p:nvSpPr>
        <p:spPr>
          <a:xfrm>
            <a:off x="1584435" y="3777153"/>
            <a:ext cx="3536729" cy="369332"/>
          </a:xfrm>
          <a:prstGeom prst="rect">
            <a:avLst/>
          </a:prstGeom>
          <a:noFill/>
        </p:spPr>
        <p:txBody>
          <a:bodyPr wrap="square" rtlCol="0">
            <a:spAutoFit/>
          </a:bodyPr>
          <a:lstStyle/>
          <a:p>
            <a:r>
              <a:rPr lang="en-US" altLang="zh-CN" dirty="0" smtClean="0"/>
              <a:t>Isothermal drag</a:t>
            </a:r>
            <a:endParaRPr lang="zh-CN" altLang="en-US" dirty="0"/>
          </a:p>
        </p:txBody>
      </p:sp>
      <p:sp>
        <p:nvSpPr>
          <p:cNvPr id="12" name="文本框 11"/>
          <p:cNvSpPr txBox="1"/>
          <p:nvPr/>
        </p:nvSpPr>
        <p:spPr>
          <a:xfrm>
            <a:off x="5226261" y="3782410"/>
            <a:ext cx="3536729" cy="369332"/>
          </a:xfrm>
          <a:prstGeom prst="rect">
            <a:avLst/>
          </a:prstGeom>
          <a:noFill/>
        </p:spPr>
        <p:txBody>
          <a:bodyPr wrap="square" rtlCol="0">
            <a:spAutoFit/>
          </a:bodyPr>
          <a:lstStyle/>
          <a:p>
            <a:r>
              <a:rPr lang="en-US" altLang="zh-CN" dirty="0" smtClean="0"/>
              <a:t>Photon recoil</a:t>
            </a:r>
            <a:endParaRPr lang="zh-CN" altLang="en-US" dirty="0"/>
          </a:p>
        </p:txBody>
      </p:sp>
      <p:sp>
        <p:nvSpPr>
          <p:cNvPr id="13" name="文本框 12"/>
          <p:cNvSpPr txBox="1"/>
          <p:nvPr/>
        </p:nvSpPr>
        <p:spPr>
          <a:xfrm>
            <a:off x="1537138" y="6473045"/>
            <a:ext cx="3536729" cy="369332"/>
          </a:xfrm>
          <a:prstGeom prst="rect">
            <a:avLst/>
          </a:prstGeom>
          <a:noFill/>
        </p:spPr>
        <p:txBody>
          <a:bodyPr wrap="square" rtlCol="0">
            <a:spAutoFit/>
          </a:bodyPr>
          <a:lstStyle/>
          <a:p>
            <a:r>
              <a:rPr lang="en-US" altLang="zh-CN" dirty="0" smtClean="0"/>
              <a:t>Feedback</a:t>
            </a:r>
            <a:endParaRPr lang="zh-CN" altLang="en-US" dirty="0"/>
          </a:p>
        </p:txBody>
      </p:sp>
      <p:sp>
        <p:nvSpPr>
          <p:cNvPr id="14" name="文本框 13"/>
          <p:cNvSpPr txBox="1"/>
          <p:nvPr/>
        </p:nvSpPr>
        <p:spPr>
          <a:xfrm>
            <a:off x="5194727" y="6367943"/>
            <a:ext cx="3536729" cy="369332"/>
          </a:xfrm>
          <a:prstGeom prst="rect">
            <a:avLst/>
          </a:prstGeom>
          <a:noFill/>
        </p:spPr>
        <p:txBody>
          <a:bodyPr wrap="square" rtlCol="0">
            <a:spAutoFit/>
          </a:bodyPr>
          <a:lstStyle/>
          <a:p>
            <a:r>
              <a:rPr lang="en-US" altLang="zh-CN" dirty="0" smtClean="0"/>
              <a:t>Dark matter</a:t>
            </a:r>
            <a:endParaRPr lang="zh-CN" altLang="en-US" dirty="0"/>
          </a:p>
        </p:txBody>
      </p:sp>
    </p:spTree>
    <p:extLst>
      <p:ext uri="{BB962C8B-B14F-4D97-AF65-F5344CB8AC3E}">
        <p14:creationId xmlns:p14="http://schemas.microsoft.com/office/powerpoint/2010/main" val="608696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63730"/>
            <a:ext cx="7886700" cy="1325563"/>
          </a:xfrm>
        </p:spPr>
        <p:txBody>
          <a:bodyPr/>
          <a:lstStyle/>
          <a:p>
            <a:pPr algn="ctr"/>
            <a:r>
              <a:rPr lang="en-US" altLang="zh-CN" dirty="0" smtClean="0"/>
              <a:t>Controlled levitation</a:t>
            </a:r>
            <a:endParaRPr lang="zh-CN" altLang="en-US" dirty="0"/>
          </a:p>
        </p:txBody>
      </p:sp>
      <p:pic>
        <p:nvPicPr>
          <p:cNvPr id="4" name="内容占位符 3"/>
          <p:cNvPicPr>
            <a:picLocks noGrp="1" noChangeAspect="1"/>
          </p:cNvPicPr>
          <p:nvPr>
            <p:ph idx="1"/>
          </p:nvPr>
        </p:nvPicPr>
        <p:blipFill>
          <a:blip r:embed="rId2"/>
          <a:stretch>
            <a:fillRect/>
          </a:stretch>
        </p:blipFill>
        <p:spPr>
          <a:xfrm>
            <a:off x="502530" y="1447253"/>
            <a:ext cx="8271234" cy="4837934"/>
          </a:xfrm>
          <a:prstGeom prst="rect">
            <a:avLst/>
          </a:prstGeom>
        </p:spPr>
      </p:pic>
      <p:sp>
        <p:nvSpPr>
          <p:cNvPr id="5" name="文本框 4"/>
          <p:cNvSpPr txBox="1"/>
          <p:nvPr/>
        </p:nvSpPr>
        <p:spPr>
          <a:xfrm>
            <a:off x="4078373" y="6327227"/>
            <a:ext cx="4821511" cy="553998"/>
          </a:xfrm>
          <a:prstGeom prst="rect">
            <a:avLst/>
          </a:prstGeom>
          <a:noFill/>
        </p:spPr>
        <p:txBody>
          <a:bodyPr wrap="square" rtlCol="0">
            <a:spAutoFit/>
          </a:bodyPr>
          <a:lstStyle/>
          <a:p>
            <a:pPr>
              <a:lnSpc>
                <a:spcPct val="150000"/>
              </a:lnSpc>
            </a:pPr>
            <a:r>
              <a:rPr lang="en-US" altLang="zh-CN" sz="2000" dirty="0" smtClean="0">
                <a:solidFill>
                  <a:srgbClr val="3333CC"/>
                </a:solidFill>
              </a:rPr>
              <a:t>From Science 374 eabg3027 (2021)</a:t>
            </a:r>
            <a:endParaRPr lang="zh-CN" altLang="en-US" sz="2000" dirty="0">
              <a:solidFill>
                <a:srgbClr val="3333CC"/>
              </a:solidFill>
            </a:endParaRPr>
          </a:p>
        </p:txBody>
      </p:sp>
    </p:spTree>
    <p:extLst>
      <p:ext uri="{BB962C8B-B14F-4D97-AF65-F5344CB8AC3E}">
        <p14:creationId xmlns:p14="http://schemas.microsoft.com/office/powerpoint/2010/main" val="3532861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Isothermal drag</a:t>
            </a:r>
            <a:endParaRPr lang="zh-CN" altLang="en-US" dirty="0"/>
          </a:p>
        </p:txBody>
      </p:sp>
      <p:pic>
        <p:nvPicPr>
          <p:cNvPr id="4" name="图片 3"/>
          <p:cNvPicPr>
            <a:picLocks noChangeAspect="1"/>
          </p:cNvPicPr>
          <p:nvPr/>
        </p:nvPicPr>
        <p:blipFill>
          <a:blip r:embed="rId2"/>
          <a:stretch>
            <a:fillRect/>
          </a:stretch>
        </p:blipFill>
        <p:spPr>
          <a:xfrm>
            <a:off x="423360" y="1596095"/>
            <a:ext cx="8457881" cy="3817103"/>
          </a:xfrm>
          <a:prstGeom prst="rect">
            <a:avLst/>
          </a:prstGeom>
        </p:spPr>
      </p:pic>
      <p:pic>
        <p:nvPicPr>
          <p:cNvPr id="5" name="图片 4"/>
          <p:cNvPicPr>
            <a:picLocks noChangeAspect="1"/>
          </p:cNvPicPr>
          <p:nvPr/>
        </p:nvPicPr>
        <p:blipFill>
          <a:blip r:embed="rId3"/>
          <a:stretch>
            <a:fillRect/>
          </a:stretch>
        </p:blipFill>
        <p:spPr>
          <a:xfrm>
            <a:off x="4865139" y="5765002"/>
            <a:ext cx="1095375" cy="781050"/>
          </a:xfrm>
          <a:prstGeom prst="rect">
            <a:avLst/>
          </a:prstGeom>
        </p:spPr>
      </p:pic>
      <p:sp>
        <p:nvSpPr>
          <p:cNvPr id="6" name="文本框 5"/>
          <p:cNvSpPr txBox="1"/>
          <p:nvPr/>
        </p:nvSpPr>
        <p:spPr>
          <a:xfrm>
            <a:off x="1328410" y="6061106"/>
            <a:ext cx="3536729" cy="369332"/>
          </a:xfrm>
          <a:prstGeom prst="rect">
            <a:avLst/>
          </a:prstGeom>
          <a:noFill/>
        </p:spPr>
        <p:txBody>
          <a:bodyPr wrap="square" rtlCol="0">
            <a:spAutoFit/>
          </a:bodyPr>
          <a:lstStyle/>
          <a:p>
            <a:r>
              <a:rPr lang="en-US" altLang="zh-CN" dirty="0" smtClean="0"/>
              <a:t>Determined by Knudsen number</a:t>
            </a:r>
            <a:endParaRPr lang="zh-CN" altLang="en-US" dirty="0"/>
          </a:p>
        </p:txBody>
      </p:sp>
      <p:pic>
        <p:nvPicPr>
          <p:cNvPr id="7" name="图片 6"/>
          <p:cNvPicPr>
            <a:picLocks noChangeAspect="1"/>
          </p:cNvPicPr>
          <p:nvPr/>
        </p:nvPicPr>
        <p:blipFill>
          <a:blip r:embed="rId4"/>
          <a:stretch>
            <a:fillRect/>
          </a:stretch>
        </p:blipFill>
        <p:spPr>
          <a:xfrm>
            <a:off x="5599432" y="1027907"/>
            <a:ext cx="2810814" cy="666988"/>
          </a:xfrm>
          <a:prstGeom prst="rect">
            <a:avLst/>
          </a:prstGeom>
        </p:spPr>
      </p:pic>
      <p:sp>
        <p:nvSpPr>
          <p:cNvPr id="8" name="矩形标注 7"/>
          <p:cNvSpPr/>
          <p:nvPr/>
        </p:nvSpPr>
        <p:spPr>
          <a:xfrm>
            <a:off x="6526924" y="5617857"/>
            <a:ext cx="1807780" cy="294289"/>
          </a:xfrm>
          <a:prstGeom prst="wedgeRectCallout">
            <a:avLst>
              <a:gd name="adj1" fmla="val -80267"/>
              <a:gd name="adj2" fmla="val 719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Mean free path</a:t>
            </a:r>
            <a:endParaRPr lang="zh-CN" altLang="en-US" dirty="0">
              <a:solidFill>
                <a:schemeClr val="tx1"/>
              </a:solidFill>
            </a:endParaRPr>
          </a:p>
        </p:txBody>
      </p:sp>
      <p:sp>
        <p:nvSpPr>
          <p:cNvPr id="9" name="矩形标注 8"/>
          <p:cNvSpPr/>
          <p:nvPr/>
        </p:nvSpPr>
        <p:spPr>
          <a:xfrm>
            <a:off x="6547943" y="6430438"/>
            <a:ext cx="2154621" cy="294289"/>
          </a:xfrm>
          <a:prstGeom prst="wedgeRectCallout">
            <a:avLst>
              <a:gd name="adj1" fmla="val -79104"/>
              <a:gd name="adj2" fmla="val -387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Scale of the particle</a:t>
            </a:r>
            <a:endParaRPr lang="zh-CN" altLang="en-US" dirty="0">
              <a:solidFill>
                <a:schemeClr val="tx1"/>
              </a:solidFill>
            </a:endParaRPr>
          </a:p>
        </p:txBody>
      </p:sp>
    </p:spTree>
    <p:extLst>
      <p:ext uri="{BB962C8B-B14F-4D97-AF65-F5344CB8AC3E}">
        <p14:creationId xmlns:p14="http://schemas.microsoft.com/office/powerpoint/2010/main" val="65581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314270" y="475017"/>
            <a:ext cx="4223706" cy="702144"/>
          </a:xfrm>
          <a:prstGeom prst="rect">
            <a:avLst/>
          </a:prstGeom>
        </p:spPr>
      </p:pic>
      <p:pic>
        <p:nvPicPr>
          <p:cNvPr id="5" name="图片 4"/>
          <p:cNvPicPr>
            <a:picLocks noChangeAspect="1"/>
          </p:cNvPicPr>
          <p:nvPr/>
        </p:nvPicPr>
        <p:blipFill>
          <a:blip r:embed="rId3"/>
          <a:stretch>
            <a:fillRect/>
          </a:stretch>
        </p:blipFill>
        <p:spPr>
          <a:xfrm>
            <a:off x="3124663" y="1226811"/>
            <a:ext cx="3848100" cy="885825"/>
          </a:xfrm>
          <a:prstGeom prst="rect">
            <a:avLst/>
          </a:prstGeom>
        </p:spPr>
      </p:pic>
      <p:pic>
        <p:nvPicPr>
          <p:cNvPr id="6" name="图片 5"/>
          <p:cNvPicPr>
            <a:picLocks noChangeAspect="1"/>
          </p:cNvPicPr>
          <p:nvPr/>
        </p:nvPicPr>
        <p:blipFill>
          <a:blip r:embed="rId4"/>
          <a:stretch>
            <a:fillRect/>
          </a:stretch>
        </p:blipFill>
        <p:spPr>
          <a:xfrm>
            <a:off x="2005605" y="2715490"/>
            <a:ext cx="5093280" cy="1315200"/>
          </a:xfrm>
          <a:prstGeom prst="rect">
            <a:avLst/>
          </a:prstGeom>
        </p:spPr>
      </p:pic>
      <p:grpSp>
        <p:nvGrpSpPr>
          <p:cNvPr id="9" name="组合 8"/>
          <p:cNvGrpSpPr/>
          <p:nvPr/>
        </p:nvGrpSpPr>
        <p:grpSpPr>
          <a:xfrm>
            <a:off x="2005605" y="4124999"/>
            <a:ext cx="5635414" cy="2265600"/>
            <a:chOff x="1879483" y="4124999"/>
            <a:chExt cx="5635414" cy="2265600"/>
          </a:xfrm>
        </p:grpSpPr>
        <p:pic>
          <p:nvPicPr>
            <p:cNvPr id="7" name="图片 6"/>
            <p:cNvPicPr>
              <a:picLocks noChangeAspect="1"/>
            </p:cNvPicPr>
            <p:nvPr/>
          </p:nvPicPr>
          <p:blipFill>
            <a:blip r:embed="rId5"/>
            <a:stretch>
              <a:fillRect/>
            </a:stretch>
          </p:blipFill>
          <p:spPr>
            <a:xfrm>
              <a:off x="1879483" y="4124999"/>
              <a:ext cx="5598720" cy="2265600"/>
            </a:xfrm>
            <a:prstGeom prst="rect">
              <a:avLst/>
            </a:prstGeom>
          </p:spPr>
        </p:pic>
        <p:sp>
          <p:nvSpPr>
            <p:cNvPr id="8" name="矩形 7"/>
            <p:cNvSpPr/>
            <p:nvPr/>
          </p:nvSpPr>
          <p:spPr>
            <a:xfrm>
              <a:off x="7231117" y="4372303"/>
              <a:ext cx="283780" cy="388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424523" y="616767"/>
            <a:ext cx="3536729" cy="369332"/>
          </a:xfrm>
          <a:prstGeom prst="rect">
            <a:avLst/>
          </a:prstGeom>
          <a:noFill/>
        </p:spPr>
        <p:txBody>
          <a:bodyPr wrap="square" rtlCol="0">
            <a:spAutoFit/>
          </a:bodyPr>
          <a:lstStyle/>
          <a:p>
            <a:r>
              <a:rPr lang="en-US" altLang="zh-CN" dirty="0" smtClean="0"/>
              <a:t>Linearization</a:t>
            </a:r>
            <a:endParaRPr lang="zh-CN" altLang="en-US" dirty="0"/>
          </a:p>
        </p:txBody>
      </p:sp>
      <p:pic>
        <p:nvPicPr>
          <p:cNvPr id="11" name="图片 10"/>
          <p:cNvPicPr>
            <a:picLocks noChangeAspect="1"/>
          </p:cNvPicPr>
          <p:nvPr/>
        </p:nvPicPr>
        <p:blipFill>
          <a:blip r:embed="rId6"/>
          <a:stretch>
            <a:fillRect/>
          </a:stretch>
        </p:blipFill>
        <p:spPr>
          <a:xfrm>
            <a:off x="685470" y="4423869"/>
            <a:ext cx="857250" cy="285750"/>
          </a:xfrm>
          <a:prstGeom prst="rect">
            <a:avLst/>
          </a:prstGeom>
        </p:spPr>
      </p:pic>
      <p:pic>
        <p:nvPicPr>
          <p:cNvPr id="12" name="图片 11"/>
          <p:cNvPicPr>
            <a:picLocks noChangeAspect="1"/>
          </p:cNvPicPr>
          <p:nvPr/>
        </p:nvPicPr>
        <p:blipFill>
          <a:blip r:embed="rId7"/>
          <a:stretch>
            <a:fillRect/>
          </a:stretch>
        </p:blipFill>
        <p:spPr>
          <a:xfrm>
            <a:off x="685470" y="2938159"/>
            <a:ext cx="933120" cy="288000"/>
          </a:xfrm>
          <a:prstGeom prst="rect">
            <a:avLst/>
          </a:prstGeom>
        </p:spPr>
      </p:pic>
    </p:spTree>
    <p:extLst>
      <p:ext uri="{BB962C8B-B14F-4D97-AF65-F5344CB8AC3E}">
        <p14:creationId xmlns:p14="http://schemas.microsoft.com/office/powerpoint/2010/main" val="3937918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6429" y="3466120"/>
            <a:ext cx="5261388" cy="1508360"/>
            <a:chOff x="540323" y="4373481"/>
            <a:chExt cx="5261388" cy="1508360"/>
          </a:xfrm>
        </p:grpSpPr>
        <p:pic>
          <p:nvPicPr>
            <p:cNvPr id="7" name="图片 6"/>
            <p:cNvPicPr>
              <a:picLocks noChangeAspect="1"/>
            </p:cNvPicPr>
            <p:nvPr/>
          </p:nvPicPr>
          <p:blipFill>
            <a:blip r:embed="rId2"/>
            <a:stretch>
              <a:fillRect/>
            </a:stretch>
          </p:blipFill>
          <p:spPr>
            <a:xfrm>
              <a:off x="540323" y="4373481"/>
              <a:ext cx="5261388" cy="1508360"/>
            </a:xfrm>
            <a:prstGeom prst="rect">
              <a:avLst/>
            </a:prstGeom>
          </p:spPr>
        </p:pic>
        <p:sp>
          <p:nvSpPr>
            <p:cNvPr id="8" name="矩形 7"/>
            <p:cNvSpPr/>
            <p:nvPr/>
          </p:nvSpPr>
          <p:spPr>
            <a:xfrm>
              <a:off x="5202621" y="4529959"/>
              <a:ext cx="536027" cy="51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3"/>
          <a:stretch>
            <a:fillRect/>
          </a:stretch>
        </p:blipFill>
        <p:spPr>
          <a:xfrm>
            <a:off x="4572000" y="535886"/>
            <a:ext cx="3749672" cy="3184776"/>
          </a:xfrm>
          <a:prstGeom prst="rect">
            <a:avLst/>
          </a:prstGeom>
        </p:spPr>
      </p:pic>
      <p:sp>
        <p:nvSpPr>
          <p:cNvPr id="4" name="标题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t>Photon recoil</a:t>
            </a:r>
            <a:endParaRPr lang="zh-CN" altLang="en-US" dirty="0"/>
          </a:p>
        </p:txBody>
      </p:sp>
      <p:pic>
        <p:nvPicPr>
          <p:cNvPr id="5" name="图片 4"/>
          <p:cNvPicPr>
            <a:picLocks noChangeAspect="1"/>
          </p:cNvPicPr>
          <p:nvPr/>
        </p:nvPicPr>
        <p:blipFill>
          <a:blip r:embed="rId4"/>
          <a:stretch>
            <a:fillRect/>
          </a:stretch>
        </p:blipFill>
        <p:spPr>
          <a:xfrm>
            <a:off x="648502" y="1576673"/>
            <a:ext cx="3903647" cy="835643"/>
          </a:xfrm>
          <a:prstGeom prst="rect">
            <a:avLst/>
          </a:prstGeom>
        </p:spPr>
      </p:pic>
      <p:pic>
        <p:nvPicPr>
          <p:cNvPr id="6" name="图片 5"/>
          <p:cNvPicPr>
            <a:picLocks noChangeAspect="1"/>
          </p:cNvPicPr>
          <p:nvPr/>
        </p:nvPicPr>
        <p:blipFill>
          <a:blip r:embed="rId5"/>
          <a:stretch>
            <a:fillRect/>
          </a:stretch>
        </p:blipFill>
        <p:spPr>
          <a:xfrm>
            <a:off x="666750" y="2521236"/>
            <a:ext cx="3905250" cy="762000"/>
          </a:xfrm>
          <a:prstGeom prst="rect">
            <a:avLst/>
          </a:prstGeom>
        </p:spPr>
      </p:pic>
      <p:grpSp>
        <p:nvGrpSpPr>
          <p:cNvPr id="12" name="组合 11"/>
          <p:cNvGrpSpPr/>
          <p:nvPr/>
        </p:nvGrpSpPr>
        <p:grpSpPr>
          <a:xfrm>
            <a:off x="1608806" y="5235245"/>
            <a:ext cx="5676480" cy="1363200"/>
            <a:chOff x="1608806" y="5235245"/>
            <a:chExt cx="5676480" cy="1363200"/>
          </a:xfrm>
        </p:grpSpPr>
        <p:pic>
          <p:nvPicPr>
            <p:cNvPr id="10" name="图片 9"/>
            <p:cNvPicPr>
              <a:picLocks noChangeAspect="1"/>
            </p:cNvPicPr>
            <p:nvPr/>
          </p:nvPicPr>
          <p:blipFill>
            <a:blip r:embed="rId6"/>
            <a:stretch>
              <a:fillRect/>
            </a:stretch>
          </p:blipFill>
          <p:spPr>
            <a:xfrm>
              <a:off x="1608806" y="5235245"/>
              <a:ext cx="5676480" cy="1363200"/>
            </a:xfrm>
            <a:prstGeom prst="rect">
              <a:avLst/>
            </a:prstGeom>
          </p:spPr>
        </p:pic>
        <p:sp>
          <p:nvSpPr>
            <p:cNvPr id="11" name="矩形 10"/>
            <p:cNvSpPr/>
            <p:nvPr/>
          </p:nvSpPr>
          <p:spPr>
            <a:xfrm>
              <a:off x="6558455" y="6096000"/>
              <a:ext cx="726831" cy="39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2795752" y="5998241"/>
            <a:ext cx="1387365" cy="7516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74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80503" y="588252"/>
            <a:ext cx="2047875" cy="1083222"/>
            <a:chOff x="2980503" y="914072"/>
            <a:chExt cx="2047875" cy="1083222"/>
          </a:xfrm>
        </p:grpSpPr>
        <p:pic>
          <p:nvPicPr>
            <p:cNvPr id="2" name="图片 1"/>
            <p:cNvPicPr>
              <a:picLocks noChangeAspect="1"/>
            </p:cNvPicPr>
            <p:nvPr/>
          </p:nvPicPr>
          <p:blipFill>
            <a:blip r:embed="rId2"/>
            <a:stretch>
              <a:fillRect/>
            </a:stretch>
          </p:blipFill>
          <p:spPr>
            <a:xfrm>
              <a:off x="2980503" y="914072"/>
              <a:ext cx="2047875" cy="552450"/>
            </a:xfrm>
            <a:prstGeom prst="rect">
              <a:avLst/>
            </a:prstGeom>
          </p:spPr>
        </p:pic>
        <p:pic>
          <p:nvPicPr>
            <p:cNvPr id="3" name="图片 2"/>
            <p:cNvPicPr>
              <a:picLocks noChangeAspect="1"/>
            </p:cNvPicPr>
            <p:nvPr/>
          </p:nvPicPr>
          <p:blipFill>
            <a:blip r:embed="rId3"/>
            <a:stretch>
              <a:fillRect/>
            </a:stretch>
          </p:blipFill>
          <p:spPr>
            <a:xfrm>
              <a:off x="3547402" y="1540094"/>
              <a:ext cx="1019175" cy="457200"/>
            </a:xfrm>
            <a:prstGeom prst="rect">
              <a:avLst/>
            </a:prstGeom>
          </p:spPr>
        </p:pic>
      </p:grpSp>
      <p:pic>
        <p:nvPicPr>
          <p:cNvPr id="5" name="图片 4"/>
          <p:cNvPicPr>
            <a:picLocks noChangeAspect="1"/>
          </p:cNvPicPr>
          <p:nvPr/>
        </p:nvPicPr>
        <p:blipFill>
          <a:blip r:embed="rId4"/>
          <a:stretch>
            <a:fillRect/>
          </a:stretch>
        </p:blipFill>
        <p:spPr>
          <a:xfrm>
            <a:off x="2520618" y="1931055"/>
            <a:ext cx="5015520" cy="1948800"/>
          </a:xfrm>
          <a:prstGeom prst="rect">
            <a:avLst/>
          </a:prstGeom>
        </p:spPr>
      </p:pic>
      <p:pic>
        <p:nvPicPr>
          <p:cNvPr id="6" name="图片 5"/>
          <p:cNvPicPr>
            <a:picLocks noChangeAspect="1"/>
          </p:cNvPicPr>
          <p:nvPr/>
        </p:nvPicPr>
        <p:blipFill>
          <a:blip r:embed="rId5"/>
          <a:stretch>
            <a:fillRect/>
          </a:stretch>
        </p:blipFill>
        <p:spPr>
          <a:xfrm>
            <a:off x="723347" y="4178191"/>
            <a:ext cx="3990975" cy="628650"/>
          </a:xfrm>
          <a:prstGeom prst="rect">
            <a:avLst/>
          </a:prstGeom>
        </p:spPr>
      </p:pic>
      <p:pic>
        <p:nvPicPr>
          <p:cNvPr id="7" name="图片 6"/>
          <p:cNvPicPr>
            <a:picLocks noChangeAspect="1"/>
          </p:cNvPicPr>
          <p:nvPr/>
        </p:nvPicPr>
        <p:blipFill>
          <a:blip r:embed="rId6"/>
          <a:stretch>
            <a:fillRect/>
          </a:stretch>
        </p:blipFill>
        <p:spPr>
          <a:xfrm>
            <a:off x="5200484" y="4149616"/>
            <a:ext cx="2905125" cy="685800"/>
          </a:xfrm>
          <a:prstGeom prst="rect">
            <a:avLst/>
          </a:prstGeom>
        </p:spPr>
      </p:pic>
      <p:pic>
        <p:nvPicPr>
          <p:cNvPr id="8" name="图片 7"/>
          <p:cNvPicPr>
            <a:picLocks noChangeAspect="1"/>
          </p:cNvPicPr>
          <p:nvPr/>
        </p:nvPicPr>
        <p:blipFill>
          <a:blip r:embed="rId7"/>
          <a:stretch>
            <a:fillRect/>
          </a:stretch>
        </p:blipFill>
        <p:spPr>
          <a:xfrm>
            <a:off x="2816977" y="5132338"/>
            <a:ext cx="3499200" cy="1344000"/>
          </a:xfrm>
          <a:prstGeom prst="rect">
            <a:avLst/>
          </a:prstGeom>
        </p:spPr>
      </p:pic>
      <p:sp>
        <p:nvSpPr>
          <p:cNvPr id="9" name="文本框 8"/>
          <p:cNvSpPr txBox="1"/>
          <p:nvPr/>
        </p:nvSpPr>
        <p:spPr>
          <a:xfrm>
            <a:off x="424523" y="616767"/>
            <a:ext cx="3536729" cy="369332"/>
          </a:xfrm>
          <a:prstGeom prst="rect">
            <a:avLst/>
          </a:prstGeom>
          <a:noFill/>
        </p:spPr>
        <p:txBody>
          <a:bodyPr wrap="square" rtlCol="0">
            <a:spAutoFit/>
          </a:bodyPr>
          <a:lstStyle/>
          <a:p>
            <a:r>
              <a:rPr lang="en-US" altLang="zh-CN" dirty="0" smtClean="0"/>
              <a:t>Damping coefficient</a:t>
            </a:r>
            <a:endParaRPr lang="zh-CN" altLang="en-US" dirty="0"/>
          </a:p>
        </p:txBody>
      </p:sp>
      <p:sp>
        <p:nvSpPr>
          <p:cNvPr id="10" name="文本框 9"/>
          <p:cNvSpPr txBox="1"/>
          <p:nvPr/>
        </p:nvSpPr>
        <p:spPr>
          <a:xfrm>
            <a:off x="424522" y="2053916"/>
            <a:ext cx="3536729" cy="369332"/>
          </a:xfrm>
          <a:prstGeom prst="rect">
            <a:avLst/>
          </a:prstGeom>
          <a:noFill/>
        </p:spPr>
        <p:txBody>
          <a:bodyPr wrap="square" rtlCol="0">
            <a:spAutoFit/>
          </a:bodyPr>
          <a:lstStyle/>
          <a:p>
            <a:r>
              <a:rPr lang="en-US" altLang="zh-CN" dirty="0" smtClean="0"/>
              <a:t>Correlation function</a:t>
            </a:r>
            <a:endParaRPr lang="zh-CN" altLang="en-US" dirty="0"/>
          </a:p>
        </p:txBody>
      </p:sp>
      <p:sp>
        <p:nvSpPr>
          <p:cNvPr id="11" name="文本框 10"/>
          <p:cNvSpPr txBox="1"/>
          <p:nvPr/>
        </p:nvSpPr>
        <p:spPr>
          <a:xfrm>
            <a:off x="566412" y="5233283"/>
            <a:ext cx="3536729" cy="369332"/>
          </a:xfrm>
          <a:prstGeom prst="rect">
            <a:avLst/>
          </a:prstGeom>
          <a:noFill/>
        </p:spPr>
        <p:txBody>
          <a:bodyPr wrap="square" rtlCol="0">
            <a:spAutoFit/>
          </a:bodyPr>
          <a:lstStyle/>
          <a:p>
            <a:r>
              <a:rPr lang="en-US" altLang="zh-CN" dirty="0" smtClean="0"/>
              <a:t>Effective temperature</a:t>
            </a:r>
            <a:endParaRPr lang="zh-CN" altLang="en-US" dirty="0"/>
          </a:p>
        </p:txBody>
      </p:sp>
    </p:spTree>
    <p:extLst>
      <p:ext uri="{BB962C8B-B14F-4D97-AF65-F5344CB8AC3E}">
        <p14:creationId xmlns:p14="http://schemas.microsoft.com/office/powerpoint/2010/main" val="3867471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t>Feedback </a:t>
            </a:r>
            <a:endParaRPr lang="zh-CN" altLang="en-US" dirty="0"/>
          </a:p>
        </p:txBody>
      </p:sp>
      <p:grpSp>
        <p:nvGrpSpPr>
          <p:cNvPr id="6" name="组合 5"/>
          <p:cNvGrpSpPr/>
          <p:nvPr/>
        </p:nvGrpSpPr>
        <p:grpSpPr>
          <a:xfrm>
            <a:off x="2533650" y="4697960"/>
            <a:ext cx="3339804" cy="1146026"/>
            <a:chOff x="2533650" y="4697960"/>
            <a:chExt cx="3339804" cy="1146026"/>
          </a:xfrm>
        </p:grpSpPr>
        <p:pic>
          <p:nvPicPr>
            <p:cNvPr id="4" name="图片 3"/>
            <p:cNvPicPr>
              <a:picLocks noChangeAspect="1"/>
            </p:cNvPicPr>
            <p:nvPr/>
          </p:nvPicPr>
          <p:blipFill>
            <a:blip r:embed="rId2"/>
            <a:stretch>
              <a:fillRect/>
            </a:stretch>
          </p:blipFill>
          <p:spPr>
            <a:xfrm>
              <a:off x="2533650" y="4697960"/>
              <a:ext cx="2247900" cy="485775"/>
            </a:xfrm>
            <a:prstGeom prst="rect">
              <a:avLst/>
            </a:prstGeom>
          </p:spPr>
        </p:pic>
        <p:pic>
          <p:nvPicPr>
            <p:cNvPr id="5" name="图片 4"/>
            <p:cNvPicPr>
              <a:picLocks noChangeAspect="1"/>
            </p:cNvPicPr>
            <p:nvPr/>
          </p:nvPicPr>
          <p:blipFill>
            <a:blip r:embed="rId3"/>
            <a:stretch>
              <a:fillRect/>
            </a:stretch>
          </p:blipFill>
          <p:spPr>
            <a:xfrm>
              <a:off x="3501774" y="5363986"/>
              <a:ext cx="2371680" cy="480000"/>
            </a:xfrm>
            <a:prstGeom prst="rect">
              <a:avLst/>
            </a:prstGeom>
          </p:spPr>
        </p:pic>
      </p:grpSp>
      <p:sp>
        <p:nvSpPr>
          <p:cNvPr id="7" name="文本框 6"/>
          <p:cNvSpPr txBox="1"/>
          <p:nvPr/>
        </p:nvSpPr>
        <p:spPr>
          <a:xfrm>
            <a:off x="482330" y="4791850"/>
            <a:ext cx="3536729" cy="369332"/>
          </a:xfrm>
          <a:prstGeom prst="rect">
            <a:avLst/>
          </a:prstGeom>
          <a:noFill/>
        </p:spPr>
        <p:txBody>
          <a:bodyPr wrap="square" rtlCol="0">
            <a:spAutoFit/>
          </a:bodyPr>
          <a:lstStyle/>
          <a:p>
            <a:r>
              <a:rPr lang="en-US" altLang="zh-CN" dirty="0" smtClean="0"/>
              <a:t>Deterministic force</a:t>
            </a:r>
            <a:endParaRPr lang="zh-CN" altLang="en-US" dirty="0"/>
          </a:p>
        </p:txBody>
      </p:sp>
      <p:pic>
        <p:nvPicPr>
          <p:cNvPr id="8" name="图片 7"/>
          <p:cNvPicPr>
            <a:picLocks noChangeAspect="1"/>
          </p:cNvPicPr>
          <p:nvPr/>
        </p:nvPicPr>
        <p:blipFill>
          <a:blip r:embed="rId4"/>
          <a:stretch>
            <a:fillRect/>
          </a:stretch>
        </p:blipFill>
        <p:spPr>
          <a:xfrm>
            <a:off x="2666880" y="6024237"/>
            <a:ext cx="1905120" cy="681600"/>
          </a:xfrm>
          <a:prstGeom prst="rect">
            <a:avLst/>
          </a:prstGeom>
        </p:spPr>
      </p:pic>
      <p:pic>
        <p:nvPicPr>
          <p:cNvPr id="9" name="图片 8"/>
          <p:cNvPicPr>
            <a:picLocks noChangeAspect="1"/>
          </p:cNvPicPr>
          <p:nvPr/>
        </p:nvPicPr>
        <p:blipFill rotWithShape="1">
          <a:blip r:embed="rId5"/>
          <a:srcRect l="3354" b="51289"/>
          <a:stretch/>
        </p:blipFill>
        <p:spPr>
          <a:xfrm>
            <a:off x="628650" y="1448321"/>
            <a:ext cx="7323123" cy="2818879"/>
          </a:xfrm>
          <a:prstGeom prst="rect">
            <a:avLst/>
          </a:prstGeom>
        </p:spPr>
      </p:pic>
    </p:spTree>
    <p:extLst>
      <p:ext uri="{BB962C8B-B14F-4D97-AF65-F5344CB8AC3E}">
        <p14:creationId xmlns:p14="http://schemas.microsoft.com/office/powerpoint/2010/main" val="3894990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54774" y="2887609"/>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smtClean="0"/>
              <a:t>Collision between dark matter and levitated particle</a:t>
            </a:r>
            <a:endParaRPr lang="zh-CN" altLang="en-US" b="1" dirty="0"/>
          </a:p>
        </p:txBody>
      </p:sp>
    </p:spTree>
    <p:extLst>
      <p:ext uri="{BB962C8B-B14F-4D97-AF65-F5344CB8AC3E}">
        <p14:creationId xmlns:p14="http://schemas.microsoft.com/office/powerpoint/2010/main" val="1306835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38543" y="188640"/>
            <a:ext cx="8481929" cy="6408712"/>
          </a:xfrm>
          <a:prstGeom prst="rect">
            <a:avLst/>
          </a:prstGeom>
        </p:spPr>
      </p:pic>
      <p:sp>
        <p:nvSpPr>
          <p:cNvPr id="3" name="文本框 2"/>
          <p:cNvSpPr txBox="1"/>
          <p:nvPr/>
        </p:nvSpPr>
        <p:spPr>
          <a:xfrm>
            <a:off x="4933020" y="6518676"/>
            <a:ext cx="3240360" cy="307777"/>
          </a:xfrm>
          <a:prstGeom prst="rect">
            <a:avLst/>
          </a:prstGeom>
          <a:noFill/>
        </p:spPr>
        <p:txBody>
          <a:bodyPr wrap="square" rtlCol="0">
            <a:spAutoFit/>
          </a:bodyPr>
          <a:lstStyle/>
          <a:p>
            <a:r>
              <a:rPr lang="en-US" altLang="zh-CN" sz="1400" dirty="0" smtClean="0"/>
              <a:t>From</a:t>
            </a:r>
            <a:r>
              <a:rPr lang="zh-CN" altLang="en-US" sz="1400" dirty="0" smtClean="0"/>
              <a:t> </a:t>
            </a:r>
            <a:r>
              <a:rPr lang="en-US" altLang="zh-CN" sz="1400" dirty="0" smtClean="0"/>
              <a:t>Camilo </a:t>
            </a:r>
            <a:r>
              <a:rPr lang="en-US" altLang="zh-CN" sz="1400" dirty="0"/>
              <a:t>A. Garcia </a:t>
            </a:r>
            <a:r>
              <a:rPr lang="en-US" altLang="zh-CN" sz="1400" dirty="0" err="1" smtClean="0"/>
              <a:t>Cely</a:t>
            </a:r>
            <a:endParaRPr lang="zh-CN" altLang="en-US" sz="1400" dirty="0"/>
          </a:p>
        </p:txBody>
      </p:sp>
    </p:spTree>
    <p:extLst>
      <p:ext uri="{BB962C8B-B14F-4D97-AF65-F5344CB8AC3E}">
        <p14:creationId xmlns:p14="http://schemas.microsoft.com/office/powerpoint/2010/main" val="303385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4674" y="204549"/>
            <a:ext cx="4302779" cy="4629684"/>
          </a:xfrm>
          <a:prstGeom prst="rect">
            <a:avLst/>
          </a:prstGeom>
        </p:spPr>
      </p:pic>
      <p:sp>
        <p:nvSpPr>
          <p:cNvPr id="3" name="文本框 2"/>
          <p:cNvSpPr txBox="1"/>
          <p:nvPr/>
        </p:nvSpPr>
        <p:spPr>
          <a:xfrm>
            <a:off x="4788187" y="755878"/>
            <a:ext cx="3536729" cy="369332"/>
          </a:xfrm>
          <a:prstGeom prst="rect">
            <a:avLst/>
          </a:prstGeom>
          <a:noFill/>
        </p:spPr>
        <p:txBody>
          <a:bodyPr wrap="square" rtlCol="0">
            <a:spAutoFit/>
          </a:bodyPr>
          <a:lstStyle/>
          <a:p>
            <a:r>
              <a:rPr lang="en-US" altLang="zh-CN" dirty="0" smtClean="0"/>
              <a:t>1. Failure of linearization!</a:t>
            </a:r>
            <a:endParaRPr lang="zh-CN" altLang="en-US" dirty="0"/>
          </a:p>
        </p:txBody>
      </p:sp>
      <p:sp>
        <p:nvSpPr>
          <p:cNvPr id="4" name="文本框 3"/>
          <p:cNvSpPr txBox="1"/>
          <p:nvPr/>
        </p:nvSpPr>
        <p:spPr>
          <a:xfrm>
            <a:off x="559620" y="5282630"/>
            <a:ext cx="4820138" cy="369332"/>
          </a:xfrm>
          <a:prstGeom prst="rect">
            <a:avLst/>
          </a:prstGeom>
          <a:noFill/>
        </p:spPr>
        <p:txBody>
          <a:bodyPr wrap="square" rtlCol="0">
            <a:spAutoFit/>
          </a:bodyPr>
          <a:lstStyle/>
          <a:p>
            <a:r>
              <a:rPr lang="en-US" altLang="zh-CN" dirty="0" smtClean="0">
                <a:solidFill>
                  <a:srgbClr val="FF0000"/>
                </a:solidFill>
              </a:rPr>
              <a:t>2. Connection with the fundamental interaction?</a:t>
            </a:r>
            <a:endParaRPr lang="zh-CN" altLang="en-US" dirty="0">
              <a:solidFill>
                <a:srgbClr val="FF0000"/>
              </a:solidFill>
            </a:endParaRPr>
          </a:p>
        </p:txBody>
      </p:sp>
      <p:pic>
        <p:nvPicPr>
          <p:cNvPr id="5" name="图片 4"/>
          <p:cNvPicPr>
            <a:picLocks noChangeAspect="1"/>
          </p:cNvPicPr>
          <p:nvPr/>
        </p:nvPicPr>
        <p:blipFill>
          <a:blip r:embed="rId3"/>
          <a:stretch>
            <a:fillRect/>
          </a:stretch>
        </p:blipFill>
        <p:spPr>
          <a:xfrm>
            <a:off x="4788187" y="1638701"/>
            <a:ext cx="4223706" cy="702144"/>
          </a:xfrm>
          <a:prstGeom prst="rect">
            <a:avLst/>
          </a:prstGeom>
        </p:spPr>
      </p:pic>
      <p:grpSp>
        <p:nvGrpSpPr>
          <p:cNvPr id="11" name="组合 10"/>
          <p:cNvGrpSpPr/>
          <p:nvPr/>
        </p:nvGrpSpPr>
        <p:grpSpPr>
          <a:xfrm>
            <a:off x="4788187" y="1629112"/>
            <a:ext cx="4240198" cy="711733"/>
            <a:chOff x="3390312" y="5444359"/>
            <a:chExt cx="4240198" cy="711733"/>
          </a:xfrm>
        </p:grpSpPr>
        <p:cxnSp>
          <p:nvCxnSpPr>
            <p:cNvPr id="7" name="直接连接符 6"/>
            <p:cNvCxnSpPr/>
            <p:nvPr/>
          </p:nvCxnSpPr>
          <p:spPr>
            <a:xfrm>
              <a:off x="3415862" y="5444359"/>
              <a:ext cx="4214648" cy="7117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390312" y="5483666"/>
              <a:ext cx="4147056" cy="6427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p:nvPicPr>
        <p:blipFill>
          <a:blip r:embed="rId4"/>
          <a:stretch>
            <a:fillRect/>
          </a:stretch>
        </p:blipFill>
        <p:spPr>
          <a:xfrm>
            <a:off x="5379758" y="3200310"/>
            <a:ext cx="3317945" cy="3537304"/>
          </a:xfrm>
          <a:prstGeom prst="rect">
            <a:avLst/>
          </a:prstGeom>
        </p:spPr>
      </p:pic>
    </p:spTree>
    <p:extLst>
      <p:ext uri="{BB962C8B-B14F-4D97-AF65-F5344CB8AC3E}">
        <p14:creationId xmlns:p14="http://schemas.microsoft.com/office/powerpoint/2010/main" val="8712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341157">
            <a:off x="4277778" y="5471685"/>
            <a:ext cx="1371151" cy="968889"/>
          </a:xfrm>
          <a:prstGeom prst="rect">
            <a:avLst/>
          </a:prstGeom>
        </p:spPr>
      </p:pic>
      <p:pic>
        <p:nvPicPr>
          <p:cNvPr id="2" name="图片 1"/>
          <p:cNvPicPr>
            <a:picLocks noChangeAspect="1"/>
          </p:cNvPicPr>
          <p:nvPr/>
        </p:nvPicPr>
        <p:blipFill>
          <a:blip r:embed="rId3"/>
          <a:stretch>
            <a:fillRect/>
          </a:stretch>
        </p:blipFill>
        <p:spPr>
          <a:xfrm>
            <a:off x="0" y="205814"/>
            <a:ext cx="5330372" cy="2877313"/>
          </a:xfrm>
          <a:prstGeom prst="rect">
            <a:avLst/>
          </a:prstGeom>
        </p:spPr>
      </p:pic>
      <p:pic>
        <p:nvPicPr>
          <p:cNvPr id="3" name="图片 2"/>
          <p:cNvPicPr>
            <a:picLocks noChangeAspect="1"/>
          </p:cNvPicPr>
          <p:nvPr/>
        </p:nvPicPr>
        <p:blipFill>
          <a:blip r:embed="rId4"/>
          <a:stretch>
            <a:fillRect/>
          </a:stretch>
        </p:blipFill>
        <p:spPr>
          <a:xfrm>
            <a:off x="424958" y="3083127"/>
            <a:ext cx="5132160" cy="1046400"/>
          </a:xfrm>
          <a:prstGeom prst="rect">
            <a:avLst/>
          </a:prstGeom>
        </p:spPr>
      </p:pic>
      <p:pic>
        <p:nvPicPr>
          <p:cNvPr id="4" name="图片 3"/>
          <p:cNvPicPr>
            <a:picLocks noChangeAspect="1"/>
          </p:cNvPicPr>
          <p:nvPr/>
        </p:nvPicPr>
        <p:blipFill>
          <a:blip r:embed="rId5"/>
          <a:stretch>
            <a:fillRect/>
          </a:stretch>
        </p:blipFill>
        <p:spPr>
          <a:xfrm>
            <a:off x="6351861" y="3416284"/>
            <a:ext cx="1695450" cy="666750"/>
          </a:xfrm>
          <a:prstGeom prst="rect">
            <a:avLst/>
          </a:prstGeom>
        </p:spPr>
      </p:pic>
      <p:pic>
        <p:nvPicPr>
          <p:cNvPr id="6" name="图片 5"/>
          <p:cNvPicPr>
            <a:picLocks noChangeAspect="1"/>
          </p:cNvPicPr>
          <p:nvPr/>
        </p:nvPicPr>
        <p:blipFill>
          <a:blip r:embed="rId6"/>
          <a:stretch>
            <a:fillRect/>
          </a:stretch>
        </p:blipFill>
        <p:spPr>
          <a:xfrm>
            <a:off x="737414" y="4019526"/>
            <a:ext cx="4507247" cy="846565"/>
          </a:xfrm>
          <a:prstGeom prst="rect">
            <a:avLst/>
          </a:prstGeom>
        </p:spPr>
      </p:pic>
      <p:pic>
        <p:nvPicPr>
          <p:cNvPr id="7" name="图片 6"/>
          <p:cNvPicPr>
            <a:picLocks noChangeAspect="1"/>
          </p:cNvPicPr>
          <p:nvPr/>
        </p:nvPicPr>
        <p:blipFill>
          <a:blip r:embed="rId7"/>
          <a:stretch>
            <a:fillRect/>
          </a:stretch>
        </p:blipFill>
        <p:spPr>
          <a:xfrm>
            <a:off x="6032298" y="4194303"/>
            <a:ext cx="2838450" cy="685800"/>
          </a:xfrm>
          <a:prstGeom prst="rect">
            <a:avLst/>
          </a:prstGeom>
        </p:spPr>
      </p:pic>
      <p:pic>
        <p:nvPicPr>
          <p:cNvPr id="8" name="图片 7"/>
          <p:cNvPicPr>
            <a:picLocks noChangeAspect="1"/>
          </p:cNvPicPr>
          <p:nvPr/>
        </p:nvPicPr>
        <p:blipFill>
          <a:blip r:embed="rId8"/>
          <a:stretch>
            <a:fillRect/>
          </a:stretch>
        </p:blipFill>
        <p:spPr>
          <a:xfrm>
            <a:off x="5557118" y="465453"/>
            <a:ext cx="3586882" cy="2533631"/>
          </a:xfrm>
          <a:prstGeom prst="rect">
            <a:avLst/>
          </a:prstGeom>
        </p:spPr>
      </p:pic>
      <p:pic>
        <p:nvPicPr>
          <p:cNvPr id="9" name="图片 8"/>
          <p:cNvPicPr>
            <a:picLocks noChangeAspect="1"/>
          </p:cNvPicPr>
          <p:nvPr/>
        </p:nvPicPr>
        <p:blipFill>
          <a:blip r:embed="rId9"/>
          <a:stretch>
            <a:fillRect/>
          </a:stretch>
        </p:blipFill>
        <p:spPr>
          <a:xfrm>
            <a:off x="515230" y="5132867"/>
            <a:ext cx="3654720" cy="1468800"/>
          </a:xfrm>
          <a:prstGeom prst="rect">
            <a:avLst/>
          </a:prstGeom>
        </p:spPr>
      </p:pic>
      <p:pic>
        <p:nvPicPr>
          <p:cNvPr id="10" name="图片 9"/>
          <p:cNvPicPr>
            <a:picLocks noChangeAspect="1"/>
          </p:cNvPicPr>
          <p:nvPr/>
        </p:nvPicPr>
        <p:blipFill>
          <a:blip r:embed="rId10"/>
          <a:stretch>
            <a:fillRect/>
          </a:stretch>
        </p:blipFill>
        <p:spPr>
          <a:xfrm>
            <a:off x="6167270" y="5462074"/>
            <a:ext cx="2352145" cy="810386"/>
          </a:xfrm>
          <a:prstGeom prst="rect">
            <a:avLst/>
          </a:prstGeom>
          <a:ln w="38100">
            <a:solidFill>
              <a:srgbClr val="FF0000"/>
            </a:solidFill>
          </a:ln>
        </p:spPr>
      </p:pic>
      <p:cxnSp>
        <p:nvCxnSpPr>
          <p:cNvPr id="11" name="直接连接符 10"/>
          <p:cNvCxnSpPr/>
          <p:nvPr/>
        </p:nvCxnSpPr>
        <p:spPr>
          <a:xfrm flipV="1">
            <a:off x="0" y="4977361"/>
            <a:ext cx="9144000" cy="42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944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t="36264" r="67376"/>
          <a:stretch/>
        </p:blipFill>
        <p:spPr>
          <a:xfrm>
            <a:off x="3984231" y="945015"/>
            <a:ext cx="4481815" cy="3553418"/>
          </a:xfrm>
          <a:prstGeom prst="rect">
            <a:avLst/>
          </a:prstGeom>
        </p:spPr>
      </p:pic>
      <p:pic>
        <p:nvPicPr>
          <p:cNvPr id="15" name="图片 14"/>
          <p:cNvPicPr>
            <a:picLocks noChangeAspect="1"/>
          </p:cNvPicPr>
          <p:nvPr/>
        </p:nvPicPr>
        <p:blipFill>
          <a:blip r:embed="rId3"/>
          <a:stretch>
            <a:fillRect/>
          </a:stretch>
        </p:blipFill>
        <p:spPr>
          <a:xfrm>
            <a:off x="3599427" y="5848158"/>
            <a:ext cx="4162425" cy="942975"/>
          </a:xfrm>
          <a:prstGeom prst="rect">
            <a:avLst/>
          </a:prstGeom>
        </p:spPr>
      </p:pic>
      <p:pic>
        <p:nvPicPr>
          <p:cNvPr id="5" name="图片 4"/>
          <p:cNvPicPr>
            <a:picLocks noChangeAspect="1"/>
          </p:cNvPicPr>
          <p:nvPr/>
        </p:nvPicPr>
        <p:blipFill rotWithShape="1">
          <a:blip r:embed="rId4"/>
          <a:srcRect l="81871" t="27644" r="703" b="24369"/>
          <a:stretch/>
        </p:blipFill>
        <p:spPr>
          <a:xfrm>
            <a:off x="1183486" y="620110"/>
            <a:ext cx="310874" cy="294932"/>
          </a:xfrm>
          <a:prstGeom prst="rect">
            <a:avLst/>
          </a:prstGeom>
          <a:ln w="38100">
            <a:noFill/>
          </a:ln>
        </p:spPr>
      </p:pic>
      <p:sp>
        <p:nvSpPr>
          <p:cNvPr id="6" name="文本框 5"/>
          <p:cNvSpPr txBox="1"/>
          <p:nvPr/>
        </p:nvSpPr>
        <p:spPr>
          <a:xfrm>
            <a:off x="1149735" y="520564"/>
            <a:ext cx="6901187" cy="830997"/>
          </a:xfrm>
          <a:prstGeom prst="rect">
            <a:avLst/>
          </a:prstGeom>
          <a:noFill/>
        </p:spPr>
        <p:txBody>
          <a:bodyPr wrap="square" rtlCol="0">
            <a:spAutoFit/>
          </a:bodyPr>
          <a:lstStyle/>
          <a:p>
            <a:r>
              <a:rPr lang="en-US" altLang="zh-CN" dirty="0" smtClean="0"/>
              <a:t>      </a:t>
            </a:r>
            <a:r>
              <a:rPr lang="en-US" altLang="zh-CN" sz="2400" dirty="0" smtClean="0"/>
              <a:t>is the transfer cross section between </a:t>
            </a:r>
            <a:r>
              <a:rPr lang="en-US" altLang="zh-CN" sz="2400" dirty="0" smtClean="0">
                <a:solidFill>
                  <a:srgbClr val="FF0000"/>
                </a:solidFill>
              </a:rPr>
              <a:t>fundamental particle </a:t>
            </a:r>
            <a:r>
              <a:rPr lang="en-US" altLang="zh-CN" sz="2400" dirty="0" smtClean="0"/>
              <a:t>and</a:t>
            </a:r>
            <a:r>
              <a:rPr lang="en-US" altLang="zh-CN" sz="2400" dirty="0" smtClean="0">
                <a:solidFill>
                  <a:srgbClr val="FF0000"/>
                </a:solidFill>
              </a:rPr>
              <a:t> a macroscopic particle</a:t>
            </a:r>
            <a:r>
              <a:rPr lang="en-US" altLang="zh-CN" sz="2400" dirty="0">
                <a:solidFill>
                  <a:srgbClr val="FF0000"/>
                </a:solidFill>
              </a:rPr>
              <a:t>.</a:t>
            </a:r>
            <a:endParaRPr lang="zh-CN" altLang="en-US" sz="2400" dirty="0">
              <a:solidFill>
                <a:srgbClr val="FF0000"/>
              </a:solidFill>
            </a:endParaRPr>
          </a:p>
        </p:txBody>
      </p:sp>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43708" t="7730" r="31284" b="71849"/>
          <a:stretch/>
        </p:blipFill>
        <p:spPr>
          <a:xfrm rot="878413">
            <a:off x="1452781" y="2108424"/>
            <a:ext cx="2534969" cy="1226600"/>
          </a:xfrm>
          <a:prstGeom prst="rect">
            <a:avLst/>
          </a:prstGeom>
        </p:spPr>
      </p:pic>
      <p:sp>
        <p:nvSpPr>
          <p:cNvPr id="11" name="圆角矩形 10"/>
          <p:cNvSpPr/>
          <p:nvPr/>
        </p:nvSpPr>
        <p:spPr>
          <a:xfrm>
            <a:off x="1509759" y="4429854"/>
            <a:ext cx="2089668" cy="5885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solidFill>
              </a:rPr>
              <a:t>Dark matter</a:t>
            </a:r>
            <a:endParaRPr lang="zh-CN" altLang="en-US" sz="2800" dirty="0">
              <a:solidFill>
                <a:schemeClr val="tx1"/>
              </a:solidFill>
            </a:endParaRPr>
          </a:p>
        </p:txBody>
      </p:sp>
      <p:sp>
        <p:nvSpPr>
          <p:cNvPr id="12" name="圆角矩形 11"/>
          <p:cNvSpPr/>
          <p:nvPr/>
        </p:nvSpPr>
        <p:spPr>
          <a:xfrm>
            <a:off x="4753839" y="4395548"/>
            <a:ext cx="3329369" cy="5885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solidFill>
              </a:rPr>
              <a:t>Macroscopic particle</a:t>
            </a:r>
            <a:endParaRPr lang="zh-CN" altLang="en-US" sz="2800" dirty="0">
              <a:solidFill>
                <a:schemeClr val="tx1"/>
              </a:solidFill>
            </a:endParaRPr>
          </a:p>
        </p:txBody>
      </p:sp>
      <p:pic>
        <p:nvPicPr>
          <p:cNvPr id="13" name="图片 12"/>
          <p:cNvPicPr>
            <a:picLocks noChangeAspect="1"/>
          </p:cNvPicPr>
          <p:nvPr/>
        </p:nvPicPr>
        <p:blipFill>
          <a:blip r:embed="rId6"/>
          <a:stretch>
            <a:fillRect/>
          </a:stretch>
        </p:blipFill>
        <p:spPr>
          <a:xfrm>
            <a:off x="2430231" y="5313677"/>
            <a:ext cx="2219325" cy="476250"/>
          </a:xfrm>
          <a:prstGeom prst="rect">
            <a:avLst/>
          </a:prstGeom>
        </p:spPr>
      </p:pic>
      <p:pic>
        <p:nvPicPr>
          <p:cNvPr id="14" name="图片 13"/>
          <p:cNvPicPr>
            <a:picLocks noChangeAspect="1"/>
          </p:cNvPicPr>
          <p:nvPr/>
        </p:nvPicPr>
        <p:blipFill>
          <a:blip r:embed="rId7"/>
          <a:stretch>
            <a:fillRect/>
          </a:stretch>
        </p:blipFill>
        <p:spPr>
          <a:xfrm>
            <a:off x="5248932" y="5107212"/>
            <a:ext cx="2724150" cy="771525"/>
          </a:xfrm>
          <a:prstGeom prst="rect">
            <a:avLst/>
          </a:prstGeom>
        </p:spPr>
      </p:pic>
      <p:sp>
        <p:nvSpPr>
          <p:cNvPr id="16" name="文本框 15"/>
          <p:cNvSpPr txBox="1"/>
          <p:nvPr/>
        </p:nvSpPr>
        <p:spPr>
          <a:xfrm>
            <a:off x="219560" y="5382418"/>
            <a:ext cx="3536729" cy="369332"/>
          </a:xfrm>
          <a:prstGeom prst="rect">
            <a:avLst/>
          </a:prstGeom>
          <a:noFill/>
        </p:spPr>
        <p:txBody>
          <a:bodyPr wrap="square" rtlCol="0">
            <a:spAutoFit/>
          </a:bodyPr>
          <a:lstStyle/>
          <a:p>
            <a:r>
              <a:rPr lang="en-US" altLang="zh-CN" dirty="0" smtClean="0"/>
              <a:t>Collision with atom</a:t>
            </a:r>
            <a:endParaRPr lang="zh-CN" altLang="en-US" dirty="0"/>
          </a:p>
        </p:txBody>
      </p:sp>
      <p:sp>
        <p:nvSpPr>
          <p:cNvPr id="17" name="文本框 16"/>
          <p:cNvSpPr txBox="1"/>
          <p:nvPr/>
        </p:nvSpPr>
        <p:spPr>
          <a:xfrm>
            <a:off x="263492" y="6134979"/>
            <a:ext cx="3536729" cy="369332"/>
          </a:xfrm>
          <a:prstGeom prst="rect">
            <a:avLst/>
          </a:prstGeom>
          <a:noFill/>
        </p:spPr>
        <p:txBody>
          <a:bodyPr wrap="square" rtlCol="0">
            <a:spAutoFit/>
          </a:bodyPr>
          <a:lstStyle/>
          <a:p>
            <a:r>
              <a:rPr lang="en-US" altLang="zh-CN" dirty="0" smtClean="0"/>
              <a:t>Collision with levitated particle</a:t>
            </a:r>
            <a:endParaRPr lang="zh-CN" altLang="en-US" dirty="0"/>
          </a:p>
        </p:txBody>
      </p:sp>
    </p:spTree>
    <p:extLst>
      <p:ext uri="{BB962C8B-B14F-4D97-AF65-F5344CB8AC3E}">
        <p14:creationId xmlns:p14="http://schemas.microsoft.com/office/powerpoint/2010/main" val="2841320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E5E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1609" t="2931" r="1035" b="2241"/>
          <a:stretch/>
        </p:blipFill>
        <p:spPr>
          <a:xfrm>
            <a:off x="0" y="241738"/>
            <a:ext cx="9177424" cy="5959366"/>
          </a:xfrm>
          <a:prstGeom prst="rect">
            <a:avLst/>
          </a:prstGeom>
        </p:spPr>
      </p:pic>
    </p:spTree>
    <p:extLst>
      <p:ext uri="{BB962C8B-B14F-4D97-AF65-F5344CB8AC3E}">
        <p14:creationId xmlns:p14="http://schemas.microsoft.com/office/powerpoint/2010/main" val="2352868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61226" y="1539651"/>
            <a:ext cx="8121381" cy="3295950"/>
          </a:xfrm>
          <a:prstGeom prst="rect">
            <a:avLst/>
          </a:prstGeom>
        </p:spPr>
      </p:pic>
      <p:pic>
        <p:nvPicPr>
          <p:cNvPr id="3" name="图片 2"/>
          <p:cNvPicPr>
            <a:picLocks noChangeAspect="1"/>
          </p:cNvPicPr>
          <p:nvPr/>
        </p:nvPicPr>
        <p:blipFill>
          <a:blip r:embed="rId3"/>
          <a:stretch>
            <a:fillRect/>
          </a:stretch>
        </p:blipFill>
        <p:spPr>
          <a:xfrm>
            <a:off x="191573" y="261351"/>
            <a:ext cx="5287680" cy="1315200"/>
          </a:xfrm>
          <a:prstGeom prst="rect">
            <a:avLst/>
          </a:prstGeom>
        </p:spPr>
      </p:pic>
      <p:pic>
        <p:nvPicPr>
          <p:cNvPr id="9" name="图片 8"/>
          <p:cNvPicPr>
            <a:picLocks noChangeAspect="1"/>
          </p:cNvPicPr>
          <p:nvPr/>
        </p:nvPicPr>
        <p:blipFill>
          <a:blip r:embed="rId4"/>
          <a:stretch>
            <a:fillRect/>
          </a:stretch>
        </p:blipFill>
        <p:spPr>
          <a:xfrm>
            <a:off x="5854988" y="788313"/>
            <a:ext cx="3038250" cy="901108"/>
          </a:xfrm>
          <a:prstGeom prst="rect">
            <a:avLst/>
          </a:prstGeom>
          <a:ln>
            <a:solidFill>
              <a:srgbClr val="FF0000"/>
            </a:solidFill>
          </a:ln>
        </p:spPr>
      </p:pic>
      <p:pic>
        <p:nvPicPr>
          <p:cNvPr id="10" name="图片 9"/>
          <p:cNvPicPr>
            <a:picLocks noChangeAspect="1"/>
          </p:cNvPicPr>
          <p:nvPr/>
        </p:nvPicPr>
        <p:blipFill>
          <a:blip r:embed="rId5"/>
          <a:stretch>
            <a:fillRect/>
          </a:stretch>
        </p:blipFill>
        <p:spPr>
          <a:xfrm>
            <a:off x="115613" y="4809823"/>
            <a:ext cx="3759598" cy="674403"/>
          </a:xfrm>
          <a:prstGeom prst="rect">
            <a:avLst/>
          </a:prstGeom>
        </p:spPr>
      </p:pic>
      <p:pic>
        <p:nvPicPr>
          <p:cNvPr id="11" name="图片 10"/>
          <p:cNvPicPr>
            <a:picLocks noChangeAspect="1"/>
          </p:cNvPicPr>
          <p:nvPr/>
        </p:nvPicPr>
        <p:blipFill>
          <a:blip r:embed="rId6"/>
          <a:stretch>
            <a:fillRect/>
          </a:stretch>
        </p:blipFill>
        <p:spPr>
          <a:xfrm>
            <a:off x="5168622" y="4679003"/>
            <a:ext cx="3915720" cy="839628"/>
          </a:xfrm>
          <a:prstGeom prst="rect">
            <a:avLst/>
          </a:prstGeom>
        </p:spPr>
      </p:pic>
      <p:sp>
        <p:nvSpPr>
          <p:cNvPr id="12" name="圆角矩形 11"/>
          <p:cNvSpPr/>
          <p:nvPr/>
        </p:nvSpPr>
        <p:spPr>
          <a:xfrm>
            <a:off x="5646152" y="358067"/>
            <a:ext cx="2552491" cy="38666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Static structure factor</a:t>
            </a:r>
            <a:endParaRPr lang="zh-CN" altLang="en-US" dirty="0">
              <a:solidFill>
                <a:schemeClr val="tx1"/>
              </a:solidFill>
            </a:endParaRPr>
          </a:p>
        </p:txBody>
      </p:sp>
      <p:pic>
        <p:nvPicPr>
          <p:cNvPr id="13" name="图片 12"/>
          <p:cNvPicPr>
            <a:picLocks noChangeAspect="1"/>
          </p:cNvPicPr>
          <p:nvPr/>
        </p:nvPicPr>
        <p:blipFill>
          <a:blip r:embed="rId7"/>
          <a:stretch>
            <a:fillRect/>
          </a:stretch>
        </p:blipFill>
        <p:spPr>
          <a:xfrm>
            <a:off x="4327268" y="5808435"/>
            <a:ext cx="3457575" cy="542925"/>
          </a:xfrm>
          <a:prstGeom prst="rect">
            <a:avLst/>
          </a:prstGeom>
          <a:ln w="38100">
            <a:solidFill>
              <a:srgbClr val="FF0000"/>
            </a:solidFill>
          </a:ln>
        </p:spPr>
      </p:pic>
      <p:sp>
        <p:nvSpPr>
          <p:cNvPr id="14" name="文本框 13"/>
          <p:cNvSpPr txBox="1"/>
          <p:nvPr/>
        </p:nvSpPr>
        <p:spPr>
          <a:xfrm>
            <a:off x="425344" y="5988753"/>
            <a:ext cx="4820138" cy="369332"/>
          </a:xfrm>
          <a:prstGeom prst="rect">
            <a:avLst/>
          </a:prstGeom>
          <a:noFill/>
        </p:spPr>
        <p:txBody>
          <a:bodyPr wrap="square" rtlCol="0">
            <a:spAutoFit/>
          </a:bodyPr>
          <a:lstStyle/>
          <a:p>
            <a:r>
              <a:rPr lang="en-US" altLang="zh-CN" dirty="0" smtClean="0"/>
              <a:t>Fundamental interaction to Damping:</a:t>
            </a:r>
            <a:endParaRPr lang="zh-CN" altLang="en-US" dirty="0"/>
          </a:p>
        </p:txBody>
      </p:sp>
      <p:sp>
        <p:nvSpPr>
          <p:cNvPr id="15" name="文本框 14"/>
          <p:cNvSpPr txBox="1"/>
          <p:nvPr/>
        </p:nvSpPr>
        <p:spPr>
          <a:xfrm>
            <a:off x="4264050" y="6493280"/>
            <a:ext cx="3934593" cy="369332"/>
          </a:xfrm>
          <a:prstGeom prst="rect">
            <a:avLst/>
          </a:prstGeom>
          <a:noFill/>
        </p:spPr>
        <p:txBody>
          <a:bodyPr wrap="square" rtlCol="0">
            <a:spAutoFit/>
          </a:bodyPr>
          <a:lstStyle/>
          <a:p>
            <a:r>
              <a:rPr lang="en-US" altLang="zh-CN" dirty="0" smtClean="0">
                <a:solidFill>
                  <a:srgbClr val="FF0000"/>
                </a:solidFill>
              </a:rPr>
              <a:t>Great enhancement by the coherence!</a:t>
            </a:r>
            <a:endParaRPr lang="zh-CN" altLang="en-US" dirty="0">
              <a:solidFill>
                <a:srgbClr val="FF0000"/>
              </a:solidFill>
            </a:endParaRPr>
          </a:p>
        </p:txBody>
      </p:sp>
      <p:pic>
        <p:nvPicPr>
          <p:cNvPr id="16" name="图片 15"/>
          <p:cNvPicPr>
            <a:picLocks noChangeAspect="1"/>
          </p:cNvPicPr>
          <p:nvPr/>
        </p:nvPicPr>
        <p:blipFill>
          <a:blip r:embed="rId8"/>
          <a:stretch>
            <a:fillRect/>
          </a:stretch>
        </p:blipFill>
        <p:spPr>
          <a:xfrm>
            <a:off x="3875211" y="1153908"/>
            <a:ext cx="1558804" cy="475780"/>
          </a:xfrm>
          <a:prstGeom prst="rect">
            <a:avLst/>
          </a:prstGeom>
          <a:ln>
            <a:solidFill>
              <a:srgbClr val="FF0000"/>
            </a:solidFill>
          </a:ln>
        </p:spPr>
      </p:pic>
    </p:spTree>
    <p:extLst>
      <p:ext uri="{BB962C8B-B14F-4D97-AF65-F5344CB8AC3E}">
        <p14:creationId xmlns:p14="http://schemas.microsoft.com/office/powerpoint/2010/main" val="989827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54774" y="2887609"/>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smtClean="0"/>
              <a:t>Searching for the Dark interaction in levitation experiment</a:t>
            </a:r>
            <a:endParaRPr lang="zh-CN" altLang="en-US" b="1" dirty="0"/>
          </a:p>
        </p:txBody>
      </p:sp>
    </p:spTree>
    <p:extLst>
      <p:ext uri="{BB962C8B-B14F-4D97-AF65-F5344CB8AC3E}">
        <p14:creationId xmlns:p14="http://schemas.microsoft.com/office/powerpoint/2010/main" val="1267206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11852" y="668611"/>
            <a:ext cx="3421440" cy="710400"/>
          </a:xfrm>
          <a:prstGeom prst="rect">
            <a:avLst/>
          </a:prstGeom>
        </p:spPr>
      </p:pic>
      <p:pic>
        <p:nvPicPr>
          <p:cNvPr id="3" name="图片 2"/>
          <p:cNvPicPr>
            <a:picLocks noChangeAspect="1"/>
          </p:cNvPicPr>
          <p:nvPr/>
        </p:nvPicPr>
        <p:blipFill>
          <a:blip r:embed="rId3"/>
          <a:stretch>
            <a:fillRect/>
          </a:stretch>
        </p:blipFill>
        <p:spPr>
          <a:xfrm>
            <a:off x="4862213" y="675170"/>
            <a:ext cx="3227040" cy="614400"/>
          </a:xfrm>
          <a:prstGeom prst="rect">
            <a:avLst/>
          </a:prstGeom>
        </p:spPr>
      </p:pic>
      <p:pic>
        <p:nvPicPr>
          <p:cNvPr id="4" name="图片 3"/>
          <p:cNvPicPr>
            <a:picLocks noChangeAspect="1"/>
          </p:cNvPicPr>
          <p:nvPr/>
        </p:nvPicPr>
        <p:blipFill>
          <a:blip r:embed="rId4"/>
          <a:stretch>
            <a:fillRect/>
          </a:stretch>
        </p:blipFill>
        <p:spPr>
          <a:xfrm>
            <a:off x="1999922" y="1513370"/>
            <a:ext cx="4933950" cy="714375"/>
          </a:xfrm>
          <a:prstGeom prst="rect">
            <a:avLst/>
          </a:prstGeom>
        </p:spPr>
      </p:pic>
      <p:pic>
        <p:nvPicPr>
          <p:cNvPr id="5" name="图片 4"/>
          <p:cNvPicPr>
            <a:picLocks noChangeAspect="1"/>
          </p:cNvPicPr>
          <p:nvPr/>
        </p:nvPicPr>
        <p:blipFill>
          <a:blip r:embed="rId5"/>
          <a:stretch>
            <a:fillRect/>
          </a:stretch>
        </p:blipFill>
        <p:spPr>
          <a:xfrm>
            <a:off x="1903292" y="2503277"/>
            <a:ext cx="4860000" cy="1142400"/>
          </a:xfrm>
          <a:prstGeom prst="rect">
            <a:avLst/>
          </a:prstGeom>
        </p:spPr>
      </p:pic>
      <p:pic>
        <p:nvPicPr>
          <p:cNvPr id="6" name="图片 5"/>
          <p:cNvPicPr>
            <a:picLocks noChangeAspect="1"/>
          </p:cNvPicPr>
          <p:nvPr/>
        </p:nvPicPr>
        <p:blipFill>
          <a:blip r:embed="rId6"/>
          <a:stretch>
            <a:fillRect/>
          </a:stretch>
        </p:blipFill>
        <p:spPr>
          <a:xfrm>
            <a:off x="1681533" y="3686711"/>
            <a:ext cx="4276800" cy="1958400"/>
          </a:xfrm>
          <a:prstGeom prst="rect">
            <a:avLst/>
          </a:prstGeom>
        </p:spPr>
      </p:pic>
      <p:pic>
        <p:nvPicPr>
          <p:cNvPr id="7" name="图片 6"/>
          <p:cNvPicPr>
            <a:picLocks noChangeAspect="1"/>
          </p:cNvPicPr>
          <p:nvPr/>
        </p:nvPicPr>
        <p:blipFill>
          <a:blip r:embed="rId7"/>
          <a:stretch>
            <a:fillRect/>
          </a:stretch>
        </p:blipFill>
        <p:spPr>
          <a:xfrm>
            <a:off x="6427375" y="4409040"/>
            <a:ext cx="1982880" cy="566400"/>
          </a:xfrm>
          <a:prstGeom prst="rect">
            <a:avLst/>
          </a:prstGeom>
        </p:spPr>
      </p:pic>
      <p:pic>
        <p:nvPicPr>
          <p:cNvPr id="8" name="图片 7"/>
          <p:cNvPicPr>
            <a:picLocks noChangeAspect="1"/>
          </p:cNvPicPr>
          <p:nvPr/>
        </p:nvPicPr>
        <p:blipFill>
          <a:blip r:embed="rId8"/>
          <a:stretch>
            <a:fillRect/>
          </a:stretch>
        </p:blipFill>
        <p:spPr>
          <a:xfrm>
            <a:off x="875643" y="5645111"/>
            <a:ext cx="3257550" cy="838200"/>
          </a:xfrm>
          <a:prstGeom prst="rect">
            <a:avLst/>
          </a:prstGeom>
        </p:spPr>
      </p:pic>
      <p:pic>
        <p:nvPicPr>
          <p:cNvPr id="9" name="图片 8"/>
          <p:cNvPicPr>
            <a:picLocks noChangeAspect="1"/>
          </p:cNvPicPr>
          <p:nvPr/>
        </p:nvPicPr>
        <p:blipFill>
          <a:blip r:embed="rId9"/>
          <a:stretch>
            <a:fillRect/>
          </a:stretch>
        </p:blipFill>
        <p:spPr>
          <a:xfrm>
            <a:off x="4774975" y="5649953"/>
            <a:ext cx="3304800" cy="902400"/>
          </a:xfrm>
          <a:prstGeom prst="rect">
            <a:avLst/>
          </a:prstGeom>
        </p:spPr>
      </p:pic>
      <p:sp>
        <p:nvSpPr>
          <p:cNvPr id="10" name="文本框 9"/>
          <p:cNvSpPr txBox="1"/>
          <p:nvPr/>
        </p:nvSpPr>
        <p:spPr>
          <a:xfrm>
            <a:off x="425344" y="134512"/>
            <a:ext cx="4820138" cy="369332"/>
          </a:xfrm>
          <a:prstGeom prst="rect">
            <a:avLst/>
          </a:prstGeom>
          <a:noFill/>
        </p:spPr>
        <p:txBody>
          <a:bodyPr wrap="square" rtlCol="0">
            <a:spAutoFit/>
          </a:bodyPr>
          <a:lstStyle/>
          <a:p>
            <a:r>
              <a:rPr lang="en-US" altLang="zh-CN" dirty="0" smtClean="0"/>
              <a:t>Solution</a:t>
            </a:r>
            <a:r>
              <a:rPr lang="zh-CN" altLang="en-US" dirty="0"/>
              <a:t> </a:t>
            </a:r>
            <a:r>
              <a:rPr lang="en-US" altLang="zh-CN" dirty="0" smtClean="0"/>
              <a:t>to </a:t>
            </a:r>
            <a:r>
              <a:rPr lang="en-US" altLang="zh-CN" dirty="0" err="1" smtClean="0"/>
              <a:t>Langevin</a:t>
            </a:r>
            <a:r>
              <a:rPr lang="en-US" altLang="zh-CN" dirty="0" smtClean="0"/>
              <a:t> system</a:t>
            </a:r>
            <a:endParaRPr lang="zh-CN" altLang="en-US" dirty="0"/>
          </a:p>
        </p:txBody>
      </p:sp>
    </p:spTree>
    <p:extLst>
      <p:ext uri="{BB962C8B-B14F-4D97-AF65-F5344CB8AC3E}">
        <p14:creationId xmlns:p14="http://schemas.microsoft.com/office/powerpoint/2010/main" val="3902031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5652184" y="292358"/>
            <a:ext cx="1776409" cy="2069602"/>
          </a:xfrm>
          <a:prstGeom prst="rect">
            <a:avLst/>
          </a:prstGeom>
        </p:spPr>
      </p:pic>
      <p:pic>
        <p:nvPicPr>
          <p:cNvPr id="4" name="图片 3"/>
          <p:cNvPicPr>
            <a:picLocks noChangeAspect="1"/>
          </p:cNvPicPr>
          <p:nvPr/>
        </p:nvPicPr>
        <p:blipFill>
          <a:blip r:embed="rId3"/>
          <a:stretch>
            <a:fillRect/>
          </a:stretch>
        </p:blipFill>
        <p:spPr>
          <a:xfrm>
            <a:off x="902891" y="653063"/>
            <a:ext cx="3600450" cy="704850"/>
          </a:xfrm>
          <a:prstGeom prst="rect">
            <a:avLst/>
          </a:prstGeom>
        </p:spPr>
      </p:pic>
      <p:pic>
        <p:nvPicPr>
          <p:cNvPr id="5" name="图片 4"/>
          <p:cNvPicPr>
            <a:picLocks noChangeAspect="1"/>
          </p:cNvPicPr>
          <p:nvPr/>
        </p:nvPicPr>
        <p:blipFill>
          <a:blip r:embed="rId4"/>
          <a:stretch>
            <a:fillRect/>
          </a:stretch>
        </p:blipFill>
        <p:spPr>
          <a:xfrm>
            <a:off x="783829" y="5865723"/>
            <a:ext cx="3838575" cy="809625"/>
          </a:xfrm>
          <a:prstGeom prst="rect">
            <a:avLst/>
          </a:prstGeom>
        </p:spPr>
      </p:pic>
      <p:pic>
        <p:nvPicPr>
          <p:cNvPr id="6" name="图片 5"/>
          <p:cNvPicPr>
            <a:picLocks noChangeAspect="1"/>
          </p:cNvPicPr>
          <p:nvPr/>
        </p:nvPicPr>
        <p:blipFill>
          <a:blip r:embed="rId5"/>
          <a:stretch>
            <a:fillRect/>
          </a:stretch>
        </p:blipFill>
        <p:spPr>
          <a:xfrm>
            <a:off x="428636" y="1557418"/>
            <a:ext cx="4548960" cy="4108800"/>
          </a:xfrm>
          <a:prstGeom prst="rect">
            <a:avLst/>
          </a:prstGeom>
        </p:spPr>
      </p:pic>
      <p:pic>
        <p:nvPicPr>
          <p:cNvPr id="7" name="图片 6"/>
          <p:cNvPicPr>
            <a:picLocks noChangeAspect="1"/>
          </p:cNvPicPr>
          <p:nvPr/>
        </p:nvPicPr>
        <p:blipFill>
          <a:blip r:embed="rId6"/>
          <a:stretch>
            <a:fillRect/>
          </a:stretch>
        </p:blipFill>
        <p:spPr>
          <a:xfrm>
            <a:off x="5711714" y="2407104"/>
            <a:ext cx="1657350" cy="666750"/>
          </a:xfrm>
          <a:prstGeom prst="rect">
            <a:avLst/>
          </a:prstGeom>
        </p:spPr>
      </p:pic>
      <p:pic>
        <p:nvPicPr>
          <p:cNvPr id="8" name="图片 7"/>
          <p:cNvPicPr>
            <a:picLocks noChangeAspect="1"/>
          </p:cNvPicPr>
          <p:nvPr/>
        </p:nvPicPr>
        <p:blipFill>
          <a:blip r:embed="rId7"/>
          <a:stretch>
            <a:fillRect/>
          </a:stretch>
        </p:blipFill>
        <p:spPr>
          <a:xfrm>
            <a:off x="5711714" y="3164143"/>
            <a:ext cx="2676525" cy="895350"/>
          </a:xfrm>
          <a:prstGeom prst="rect">
            <a:avLst/>
          </a:prstGeom>
        </p:spPr>
      </p:pic>
      <p:pic>
        <p:nvPicPr>
          <p:cNvPr id="9" name="图片 8"/>
          <p:cNvPicPr>
            <a:picLocks noChangeAspect="1"/>
          </p:cNvPicPr>
          <p:nvPr/>
        </p:nvPicPr>
        <p:blipFill>
          <a:blip r:embed="rId8"/>
          <a:stretch>
            <a:fillRect/>
          </a:stretch>
        </p:blipFill>
        <p:spPr>
          <a:xfrm>
            <a:off x="5711714" y="4293736"/>
            <a:ext cx="1076325" cy="771525"/>
          </a:xfrm>
          <a:prstGeom prst="rect">
            <a:avLst/>
          </a:prstGeom>
          <a:ln w="12700">
            <a:solidFill>
              <a:srgbClr val="FF0000"/>
            </a:solidFill>
          </a:ln>
        </p:spPr>
      </p:pic>
      <p:pic>
        <p:nvPicPr>
          <p:cNvPr id="10" name="图片 9"/>
          <p:cNvPicPr>
            <a:picLocks noChangeAspect="1"/>
          </p:cNvPicPr>
          <p:nvPr/>
        </p:nvPicPr>
        <p:blipFill>
          <a:blip r:embed="rId9"/>
          <a:stretch>
            <a:fillRect/>
          </a:stretch>
        </p:blipFill>
        <p:spPr>
          <a:xfrm>
            <a:off x="5711714" y="5363707"/>
            <a:ext cx="2914650" cy="733425"/>
          </a:xfrm>
          <a:prstGeom prst="rect">
            <a:avLst/>
          </a:prstGeom>
          <a:ln>
            <a:solidFill>
              <a:srgbClr val="FF0000"/>
            </a:solidFill>
          </a:ln>
        </p:spPr>
      </p:pic>
      <p:sp>
        <p:nvSpPr>
          <p:cNvPr id="12" name="文本框 11"/>
          <p:cNvSpPr txBox="1"/>
          <p:nvPr/>
        </p:nvSpPr>
        <p:spPr>
          <a:xfrm>
            <a:off x="625041" y="239718"/>
            <a:ext cx="4820138" cy="369332"/>
          </a:xfrm>
          <a:prstGeom prst="rect">
            <a:avLst/>
          </a:prstGeom>
          <a:noFill/>
        </p:spPr>
        <p:txBody>
          <a:bodyPr wrap="square" rtlCol="0">
            <a:spAutoFit/>
          </a:bodyPr>
          <a:lstStyle/>
          <a:p>
            <a:r>
              <a:rPr lang="en-US" altLang="zh-CN" dirty="0" smtClean="0"/>
              <a:t>Experimental measurement</a:t>
            </a:r>
            <a:endParaRPr lang="zh-CN" altLang="en-US" dirty="0"/>
          </a:p>
        </p:txBody>
      </p:sp>
    </p:spTree>
    <p:extLst>
      <p:ext uri="{BB962C8B-B14F-4D97-AF65-F5344CB8AC3E}">
        <p14:creationId xmlns:p14="http://schemas.microsoft.com/office/powerpoint/2010/main" val="3481739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POSTULATIONS</a:t>
            </a:r>
            <a:endParaRPr lang="zh-CN" altLang="en-US" dirty="0"/>
          </a:p>
        </p:txBody>
      </p:sp>
      <p:sp>
        <p:nvSpPr>
          <p:cNvPr id="3" name="内容占位符 2"/>
          <p:cNvSpPr>
            <a:spLocks noGrp="1"/>
          </p:cNvSpPr>
          <p:nvPr>
            <p:ph idx="1"/>
          </p:nvPr>
        </p:nvSpPr>
        <p:spPr>
          <a:xfrm>
            <a:off x="628650" y="1531335"/>
            <a:ext cx="7886700" cy="4606706"/>
          </a:xfrm>
        </p:spPr>
        <p:txBody>
          <a:bodyPr>
            <a:noAutofit/>
          </a:bodyPr>
          <a:lstStyle/>
          <a:p>
            <a:pPr>
              <a:lnSpc>
                <a:spcPct val="170000"/>
              </a:lnSpc>
            </a:pPr>
            <a:r>
              <a:rPr lang="en-US" altLang="zh-CN" sz="1800" dirty="0"/>
              <a:t> </a:t>
            </a:r>
            <a:r>
              <a:rPr lang="en-US" altLang="zh-CN" sz="1800" dirty="0" smtClean="0"/>
              <a:t>Multiple </a:t>
            </a:r>
            <a:r>
              <a:rPr lang="en-US" altLang="zh-CN" sz="1800" dirty="0"/>
              <a:t>sources of stochastic force exist, each independently adhering the fluctuation-dissipation theorem. </a:t>
            </a:r>
            <a:endParaRPr lang="en-US" altLang="zh-CN" sz="1800" dirty="0" smtClean="0"/>
          </a:p>
          <a:p>
            <a:pPr>
              <a:lnSpc>
                <a:spcPct val="170000"/>
              </a:lnSpc>
            </a:pPr>
            <a:r>
              <a:rPr lang="en-US" altLang="zh-CN" sz="1800" dirty="0" smtClean="0">
                <a:solidFill>
                  <a:srgbClr val="3333CC"/>
                </a:solidFill>
              </a:rPr>
              <a:t>The </a:t>
            </a:r>
            <a:r>
              <a:rPr lang="en-US" altLang="zh-CN" sz="1800" dirty="0">
                <a:solidFill>
                  <a:srgbClr val="3333CC"/>
                </a:solidFill>
              </a:rPr>
              <a:t>cooling feedback mechanism provides a damping coefficient and an optical force that also damps the levitated particle</a:t>
            </a:r>
            <a:r>
              <a:rPr lang="en-US" altLang="zh-CN" sz="1800" dirty="0" smtClean="0">
                <a:solidFill>
                  <a:srgbClr val="3333CC"/>
                </a:solidFill>
              </a:rPr>
              <a:t>.</a:t>
            </a:r>
          </a:p>
          <a:p>
            <a:pPr>
              <a:lnSpc>
                <a:spcPct val="170000"/>
              </a:lnSpc>
            </a:pPr>
            <a:r>
              <a:rPr lang="en-US" altLang="zh-CN" sz="1800" dirty="0" smtClean="0"/>
              <a:t>The </a:t>
            </a:r>
            <a:r>
              <a:rPr lang="en-US" altLang="zh-CN" sz="1800" dirty="0"/>
              <a:t>levitated particle is assigned an effective </a:t>
            </a:r>
            <a:r>
              <a:rPr lang="en-US" altLang="zh-CN" sz="1800" dirty="0" smtClean="0"/>
              <a:t>temperature which </a:t>
            </a:r>
            <a:r>
              <a:rPr lang="en-US" altLang="zh-CN" sz="1800" dirty="0"/>
              <a:t>may include contributions from dark interactions.   </a:t>
            </a:r>
            <a:endParaRPr lang="en-US" altLang="zh-CN" sz="1800" dirty="0" smtClean="0"/>
          </a:p>
          <a:p>
            <a:pPr>
              <a:lnSpc>
                <a:spcPct val="170000"/>
              </a:lnSpc>
            </a:pPr>
            <a:r>
              <a:rPr lang="en-US" altLang="zh-CN" sz="1800" dirty="0" smtClean="0">
                <a:solidFill>
                  <a:srgbClr val="3333CC"/>
                </a:solidFill>
              </a:rPr>
              <a:t>The </a:t>
            </a:r>
            <a:r>
              <a:rPr lang="en-US" altLang="zh-CN" sz="1800" dirty="0">
                <a:solidFill>
                  <a:srgbClr val="3333CC"/>
                </a:solidFill>
              </a:rPr>
              <a:t>motion of the levitated particle arises from the collective motion of microscopic particles, thereby enabling the dark damping to unveil interactions between elementary and macroscopic particles.</a:t>
            </a:r>
            <a:endParaRPr lang="zh-CN" altLang="en-US" sz="1800" dirty="0">
              <a:solidFill>
                <a:srgbClr val="3333CC"/>
              </a:solidFill>
            </a:endParaRPr>
          </a:p>
        </p:txBody>
      </p:sp>
    </p:spTree>
    <p:extLst>
      <p:ext uri="{BB962C8B-B14F-4D97-AF65-F5344CB8AC3E}">
        <p14:creationId xmlns:p14="http://schemas.microsoft.com/office/powerpoint/2010/main" val="886651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of effective temperature</a:t>
            </a:r>
            <a:endParaRPr lang="zh-CN" altLang="en-US" dirty="0"/>
          </a:p>
        </p:txBody>
      </p:sp>
      <p:pic>
        <p:nvPicPr>
          <p:cNvPr id="4" name="图片 3"/>
          <p:cNvPicPr>
            <a:picLocks noChangeAspect="1"/>
          </p:cNvPicPr>
          <p:nvPr/>
        </p:nvPicPr>
        <p:blipFill>
          <a:blip r:embed="rId2"/>
          <a:stretch>
            <a:fillRect/>
          </a:stretch>
        </p:blipFill>
        <p:spPr>
          <a:xfrm>
            <a:off x="2885462" y="1841720"/>
            <a:ext cx="2052268" cy="540515"/>
          </a:xfrm>
          <a:prstGeom prst="rect">
            <a:avLst/>
          </a:prstGeom>
          <a:ln>
            <a:solidFill>
              <a:srgbClr val="FF0000"/>
            </a:solidFill>
          </a:ln>
        </p:spPr>
      </p:pic>
      <p:pic>
        <p:nvPicPr>
          <p:cNvPr id="5" name="图片 4"/>
          <p:cNvPicPr>
            <a:picLocks noChangeAspect="1"/>
          </p:cNvPicPr>
          <p:nvPr/>
        </p:nvPicPr>
        <p:blipFill>
          <a:blip r:embed="rId3"/>
          <a:stretch>
            <a:fillRect/>
          </a:stretch>
        </p:blipFill>
        <p:spPr>
          <a:xfrm>
            <a:off x="2756830" y="2740025"/>
            <a:ext cx="3209925" cy="895350"/>
          </a:xfrm>
          <a:prstGeom prst="rect">
            <a:avLst/>
          </a:prstGeom>
        </p:spPr>
      </p:pic>
      <p:pic>
        <p:nvPicPr>
          <p:cNvPr id="6" name="图片 5"/>
          <p:cNvPicPr>
            <a:picLocks noChangeAspect="1"/>
          </p:cNvPicPr>
          <p:nvPr/>
        </p:nvPicPr>
        <p:blipFill>
          <a:blip r:embed="rId4"/>
          <a:stretch>
            <a:fillRect/>
          </a:stretch>
        </p:blipFill>
        <p:spPr>
          <a:xfrm>
            <a:off x="2641217" y="4281159"/>
            <a:ext cx="5262563" cy="1970055"/>
          </a:xfrm>
          <a:prstGeom prst="rect">
            <a:avLst/>
          </a:prstGeom>
        </p:spPr>
      </p:pic>
      <p:sp>
        <p:nvSpPr>
          <p:cNvPr id="7" name="文本框 6"/>
          <p:cNvSpPr txBox="1"/>
          <p:nvPr/>
        </p:nvSpPr>
        <p:spPr>
          <a:xfrm>
            <a:off x="989951" y="3093769"/>
            <a:ext cx="4820138" cy="369332"/>
          </a:xfrm>
          <a:prstGeom prst="rect">
            <a:avLst/>
          </a:prstGeom>
          <a:noFill/>
        </p:spPr>
        <p:txBody>
          <a:bodyPr wrap="square" rtlCol="0">
            <a:spAutoFit/>
          </a:bodyPr>
          <a:lstStyle/>
          <a:p>
            <a:r>
              <a:rPr lang="en-US" altLang="zh-CN" dirty="0" smtClean="0"/>
              <a:t>Define </a:t>
            </a:r>
            <a:endParaRPr lang="zh-CN" altLang="en-US" dirty="0"/>
          </a:p>
        </p:txBody>
      </p:sp>
      <p:sp>
        <p:nvSpPr>
          <p:cNvPr id="8" name="文本框 7"/>
          <p:cNvSpPr txBox="1"/>
          <p:nvPr/>
        </p:nvSpPr>
        <p:spPr>
          <a:xfrm>
            <a:off x="932142" y="3813730"/>
            <a:ext cx="4820138" cy="369332"/>
          </a:xfrm>
          <a:prstGeom prst="rect">
            <a:avLst/>
          </a:prstGeom>
          <a:noFill/>
        </p:spPr>
        <p:txBody>
          <a:bodyPr wrap="square" rtlCol="0">
            <a:spAutoFit/>
          </a:bodyPr>
          <a:lstStyle/>
          <a:p>
            <a:r>
              <a:rPr lang="en-US" altLang="zh-CN" dirty="0" smtClean="0"/>
              <a:t>The Least Square Method gives</a:t>
            </a:r>
            <a:endParaRPr lang="zh-CN" altLang="en-US" dirty="0"/>
          </a:p>
        </p:txBody>
      </p:sp>
      <mc:AlternateContent xmlns:mc="http://schemas.openxmlformats.org/markup-compatibility/2006" xmlns:a14="http://schemas.microsoft.com/office/drawing/2010/main">
        <mc:Choice Requires="a14">
          <p:sp>
            <p:nvSpPr>
              <p:cNvPr id="9" name="文本框 8"/>
              <p:cNvSpPr txBox="1"/>
              <p:nvPr/>
            </p:nvSpPr>
            <p:spPr>
              <a:xfrm>
                <a:off x="989951" y="6257375"/>
                <a:ext cx="4820138" cy="369332"/>
              </a:xfrm>
              <a:prstGeom prst="rect">
                <a:avLst/>
              </a:prstGeom>
              <a:noFill/>
            </p:spPr>
            <p:txBody>
              <a:bodyPr wrap="square" rtlCol="0">
                <a:spAutoFit/>
              </a:bodyPr>
              <a:lstStyle/>
              <a:p>
                <a14:m>
                  <m:oMath xmlns:m="http://schemas.openxmlformats.org/officeDocument/2006/math">
                    <m:r>
                      <a:rPr lang="zh-CN" altLang="en-US" i="1" smtClean="0">
                        <a:latin typeface="Cambria Math" panose="02040503050406030204" pitchFamily="18" charset="0"/>
                      </a:rPr>
                      <m:t>𝜃</m:t>
                    </m:r>
                    <m:r>
                      <a:rPr lang="en-US" altLang="zh-CN" b="0" i="1" baseline="-25000" smtClean="0">
                        <a:latin typeface="Cambria Math" panose="02040503050406030204" pitchFamily="18" charset="0"/>
                      </a:rPr>
                      <m:t>1</m:t>
                    </m:r>
                    <m:r>
                      <a:rPr lang="en-US" altLang="zh-CN" i="1" dirty="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0,  </m:t>
                    </m:r>
                    <m:r>
                      <a:rPr lang="zh-CN" altLang="en-US" i="1">
                        <a:latin typeface="Cambria Math" panose="02040503050406030204" pitchFamily="18" charset="0"/>
                      </a:rPr>
                      <m:t>𝜃</m:t>
                    </m:r>
                  </m:oMath>
                </a14:m>
                <a:r>
                  <a:rPr lang="en-US" altLang="zh-CN" baseline="-25000" dirty="0" smtClean="0"/>
                  <a:t>2</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oMath>
                </a14:m>
                <a:r>
                  <a:rPr lang="en-US" altLang="zh-CN" dirty="0" smtClean="0"/>
                  <a:t>1 will verify our theory.</a:t>
                </a:r>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989951" y="6257375"/>
                <a:ext cx="4820138" cy="369332"/>
              </a:xfrm>
              <a:prstGeom prst="rect">
                <a:avLst/>
              </a:prstGeom>
              <a:blipFill>
                <a:blip r:embed="rId5"/>
                <a:stretch>
                  <a:fillRect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7527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245177" y="1122742"/>
            <a:ext cx="4797434" cy="4116103"/>
          </a:xfrm>
          <a:prstGeom prst="rect">
            <a:avLst/>
          </a:prstGeom>
        </p:spPr>
      </p:pic>
      <mc:AlternateContent xmlns:mc="http://schemas.openxmlformats.org/markup-compatibility/2006" xmlns:a14="http://schemas.microsoft.com/office/drawing/2010/main">
        <mc:Choice Requires="a14">
          <p:sp>
            <p:nvSpPr>
              <p:cNvPr id="5" name="文本框 4"/>
              <p:cNvSpPr txBox="1"/>
              <p:nvPr/>
            </p:nvSpPr>
            <p:spPr>
              <a:xfrm>
                <a:off x="195429" y="1122742"/>
                <a:ext cx="4333542" cy="3693319"/>
              </a:xfrm>
              <a:prstGeom prst="rect">
                <a:avLst/>
              </a:prstGeom>
              <a:noFill/>
            </p:spPr>
            <p:txBody>
              <a:bodyPr wrap="square" rtlCol="0">
                <a:spAutoFit/>
              </a:bodyPr>
              <a:lstStyle/>
              <a:p>
                <a:pPr algn="just"/>
                <a:r>
                  <a:rPr lang="en-US" altLang="zh-CN" dirty="0" smtClean="0"/>
                  <a:t>1. In </a:t>
                </a:r>
                <a:r>
                  <a:rPr lang="en-US" altLang="zh-CN" dirty="0"/>
                  <a:t>a high vacuum environment, where the Knudsen number </a:t>
                </a:r>
                <a:r>
                  <a:rPr lang="en-US" altLang="zh-CN" i="1" dirty="0" err="1" smtClean="0"/>
                  <a:t>Kn</a:t>
                </a:r>
                <a:r>
                  <a:rPr lang="en-US" altLang="zh-CN" dirty="0" smtClean="0"/>
                  <a:t> </a:t>
                </a:r>
                <a:r>
                  <a:rPr lang="en-US" altLang="zh-CN" dirty="0"/>
                  <a:t>is much greater than 1, the damping coefficient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𝛾</m:t>
                        </m:r>
                      </m:e>
                      <m:sub>
                        <m:r>
                          <m:rPr>
                            <m:sty m:val="p"/>
                          </m:rPr>
                          <a:rPr lang="en-US" altLang="zh-CN" b="0" i="0" smtClean="0">
                            <a:latin typeface="Cambria Math" panose="02040503050406030204" pitchFamily="18" charset="0"/>
                          </a:rPr>
                          <m:t>TH</m:t>
                        </m:r>
                      </m:sub>
                    </m:sSub>
                  </m:oMath>
                </a14:m>
                <a:r>
                  <a:rPr lang="en-US" altLang="zh-CN" dirty="0" smtClean="0"/>
                  <a:t>in is </a:t>
                </a:r>
                <a:r>
                  <a:rPr lang="en-US" altLang="zh-CN" dirty="0"/>
                  <a:t>proportional to the pressure of the ambient gas. The zero pressure limit can be approached using linear estimation. Additionally, by varying the noise spectral density of the optical trapping potential, denoted as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𝑆</m:t>
                        </m:r>
                      </m:e>
                      <m:sub>
                        <m:r>
                          <m:rPr>
                            <m:sty m:val="p"/>
                          </m:rPr>
                          <a:rPr lang="en-US" altLang="zh-CN" b="0" i="0" smtClean="0">
                            <a:latin typeface="Cambria Math" panose="02040503050406030204" pitchFamily="18" charset="0"/>
                          </a:rPr>
                          <m:t>RE</m:t>
                        </m:r>
                      </m:sub>
                    </m:sSub>
                  </m:oMath>
                </a14:m>
                <a:r>
                  <a:rPr lang="en-US" altLang="zh-CN" dirty="0" smtClean="0"/>
                  <a:t>, </a:t>
                </a:r>
                <a:r>
                  <a:rPr lang="en-US" altLang="zh-CN" dirty="0"/>
                  <a:t>it is possible to control the range of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𝛾</m:t>
                        </m:r>
                      </m:e>
                      <m:sub>
                        <m:r>
                          <m:rPr>
                            <m:sty m:val="p"/>
                          </m:rPr>
                          <a:rPr lang="en-US" altLang="zh-CN" b="0" i="0" smtClean="0">
                            <a:latin typeface="Cambria Math" panose="02040503050406030204" pitchFamily="18" charset="0"/>
                          </a:rPr>
                          <m:t>RE</m:t>
                        </m:r>
                      </m:sub>
                    </m:sSub>
                  </m:oMath>
                </a14:m>
                <a:r>
                  <a:rPr lang="en-US" altLang="zh-CN" dirty="0" smtClean="0"/>
                  <a:t>. </a:t>
                </a:r>
                <a:r>
                  <a:rPr lang="en-US" altLang="zh-CN" dirty="0"/>
                  <a:t>Then, the damping coefficient and temperature can be measured, and linear estimation can be used to approach the zero optical fluctuation limit.     </a:t>
                </a:r>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195429" y="1122742"/>
                <a:ext cx="4333542" cy="3693319"/>
              </a:xfrm>
              <a:prstGeom prst="rect">
                <a:avLst/>
              </a:prstGeom>
              <a:blipFill>
                <a:blip r:embed="rId3"/>
                <a:stretch>
                  <a:fillRect l="-1125" t="-825" r="-1266" b="-1650"/>
                </a:stretch>
              </a:blipFill>
            </p:spPr>
            <p:txBody>
              <a:bodyPr/>
              <a:lstStyle/>
              <a:p>
                <a:r>
                  <a:rPr lang="zh-CN" altLang="en-US">
                    <a:noFill/>
                  </a:rPr>
                  <a:t> </a:t>
                </a:r>
              </a:p>
            </p:txBody>
          </p:sp>
        </mc:Fallback>
      </mc:AlternateContent>
      <p:sp>
        <p:nvSpPr>
          <p:cNvPr id="6" name="文本框 5"/>
          <p:cNvSpPr txBox="1"/>
          <p:nvPr/>
        </p:nvSpPr>
        <p:spPr>
          <a:xfrm>
            <a:off x="195429" y="5039488"/>
            <a:ext cx="8696323" cy="1477328"/>
          </a:xfrm>
          <a:prstGeom prst="rect">
            <a:avLst/>
          </a:prstGeom>
          <a:noFill/>
        </p:spPr>
        <p:txBody>
          <a:bodyPr wrap="square" rtlCol="0">
            <a:spAutoFit/>
          </a:bodyPr>
          <a:lstStyle/>
          <a:p>
            <a:pPr algn="just"/>
            <a:r>
              <a:rPr lang="en-US" altLang="zh-CN" dirty="0" smtClean="0">
                <a:solidFill>
                  <a:srgbClr val="3333CC"/>
                </a:solidFill>
              </a:rPr>
              <a:t>2</a:t>
            </a:r>
            <a:r>
              <a:rPr lang="en-US" altLang="zh-CN" dirty="0">
                <a:solidFill>
                  <a:srgbClr val="3333CC"/>
                </a:solidFill>
              </a:rPr>
              <a:t>. In the absence of optical fluctuation and pressure, non-zero damping coefficients provide upper limits on the transfer cross section between dark matter and the levitated particle. Subsequently, by utilizing the static structure factor </a:t>
            </a:r>
            <a:r>
              <a:rPr lang="en-US" altLang="zh-CN" i="1" dirty="0" smtClean="0">
                <a:solidFill>
                  <a:srgbClr val="3333CC"/>
                </a:solidFill>
              </a:rPr>
              <a:t>S(P)</a:t>
            </a:r>
            <a:r>
              <a:rPr lang="en-US" altLang="zh-CN" dirty="0" smtClean="0">
                <a:solidFill>
                  <a:srgbClr val="3333CC"/>
                </a:solidFill>
              </a:rPr>
              <a:t> </a:t>
            </a:r>
            <a:r>
              <a:rPr lang="en-US" altLang="zh-CN" dirty="0">
                <a:solidFill>
                  <a:srgbClr val="3333CC"/>
                </a:solidFill>
              </a:rPr>
              <a:t>and atomic factor </a:t>
            </a:r>
            <a:r>
              <a:rPr lang="en-US" altLang="zh-CN" i="1" dirty="0" smtClean="0">
                <a:solidFill>
                  <a:srgbClr val="3333CC"/>
                </a:solidFill>
              </a:rPr>
              <a:t>f(P)</a:t>
            </a:r>
            <a:r>
              <a:rPr lang="en-US" altLang="zh-CN" dirty="0" smtClean="0">
                <a:solidFill>
                  <a:srgbClr val="3333CC"/>
                </a:solidFill>
              </a:rPr>
              <a:t>, </a:t>
            </a:r>
            <a:r>
              <a:rPr lang="en-US" altLang="zh-CN" dirty="0">
                <a:solidFill>
                  <a:srgbClr val="3333CC"/>
                </a:solidFill>
              </a:rPr>
              <a:t>we can obtain constraints on the microscopic transfer cross-section between dark matter  and fundamental particles.</a:t>
            </a:r>
            <a:endParaRPr lang="zh-CN" altLang="en-US" dirty="0">
              <a:solidFill>
                <a:srgbClr val="3333CC"/>
              </a:solidFill>
            </a:endParaRPr>
          </a:p>
        </p:txBody>
      </p:sp>
      <p:sp>
        <p:nvSpPr>
          <p:cNvPr id="7" name="标题 1"/>
          <p:cNvSpPr>
            <a:spLocks noGrp="1"/>
          </p:cNvSpPr>
          <p:nvPr>
            <p:ph type="title"/>
          </p:nvPr>
        </p:nvSpPr>
        <p:spPr>
          <a:xfrm>
            <a:off x="628650" y="70839"/>
            <a:ext cx="7886700" cy="1325563"/>
          </a:xfrm>
        </p:spPr>
        <p:txBody>
          <a:bodyPr>
            <a:normAutofit/>
          </a:bodyPr>
          <a:lstStyle/>
          <a:p>
            <a:r>
              <a:rPr lang="en-US" altLang="zh-CN" sz="4000" dirty="0" smtClean="0"/>
              <a:t>Experiment operation and analysis</a:t>
            </a:r>
            <a:endParaRPr lang="zh-CN" altLang="en-US" sz="4000" dirty="0"/>
          </a:p>
        </p:txBody>
      </p:sp>
    </p:spTree>
    <p:extLst>
      <p:ext uri="{BB962C8B-B14F-4D97-AF65-F5344CB8AC3E}">
        <p14:creationId xmlns:p14="http://schemas.microsoft.com/office/powerpoint/2010/main" val="2869616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Limits from current experiments</a:t>
            </a:r>
            <a:endParaRPr lang="zh-CN" altLang="en-US" dirty="0"/>
          </a:p>
        </p:txBody>
      </p:sp>
      <p:pic>
        <p:nvPicPr>
          <p:cNvPr id="4" name="图片 3"/>
          <p:cNvPicPr>
            <a:picLocks noChangeAspect="1"/>
          </p:cNvPicPr>
          <p:nvPr/>
        </p:nvPicPr>
        <p:blipFill>
          <a:blip r:embed="rId2"/>
          <a:stretch>
            <a:fillRect/>
          </a:stretch>
        </p:blipFill>
        <p:spPr>
          <a:xfrm>
            <a:off x="1612681" y="1947206"/>
            <a:ext cx="5372100" cy="714375"/>
          </a:xfrm>
          <a:prstGeom prst="rect">
            <a:avLst/>
          </a:prstGeom>
          <a:ln w="38100">
            <a:solidFill>
              <a:srgbClr val="FF0000"/>
            </a:solidFill>
          </a:ln>
        </p:spPr>
      </p:pic>
      <p:pic>
        <p:nvPicPr>
          <p:cNvPr id="5" name="图片 4"/>
          <p:cNvPicPr>
            <a:picLocks noChangeAspect="1"/>
          </p:cNvPicPr>
          <p:nvPr/>
        </p:nvPicPr>
        <p:blipFill>
          <a:blip r:embed="rId3"/>
          <a:stretch>
            <a:fillRect/>
          </a:stretch>
        </p:blipFill>
        <p:spPr>
          <a:xfrm>
            <a:off x="628650" y="3124201"/>
            <a:ext cx="3396812" cy="2494372"/>
          </a:xfrm>
          <a:prstGeom prst="rect">
            <a:avLst/>
          </a:prstGeom>
        </p:spPr>
      </p:pic>
      <p:pic>
        <p:nvPicPr>
          <p:cNvPr id="6" name="图片 5"/>
          <p:cNvPicPr>
            <a:picLocks noChangeAspect="1"/>
          </p:cNvPicPr>
          <p:nvPr/>
        </p:nvPicPr>
        <p:blipFill>
          <a:blip r:embed="rId4"/>
          <a:stretch>
            <a:fillRect/>
          </a:stretch>
        </p:blipFill>
        <p:spPr>
          <a:xfrm>
            <a:off x="4466896" y="3124201"/>
            <a:ext cx="4150526" cy="2494372"/>
          </a:xfrm>
          <a:prstGeom prst="rect">
            <a:avLst/>
          </a:prstGeom>
        </p:spPr>
      </p:pic>
      <p:sp>
        <p:nvSpPr>
          <p:cNvPr id="9" name="文本框 8"/>
          <p:cNvSpPr txBox="1"/>
          <p:nvPr/>
        </p:nvSpPr>
        <p:spPr>
          <a:xfrm>
            <a:off x="995204" y="5618573"/>
            <a:ext cx="4820138" cy="369332"/>
          </a:xfrm>
          <a:prstGeom prst="rect">
            <a:avLst/>
          </a:prstGeom>
          <a:noFill/>
        </p:spPr>
        <p:txBody>
          <a:bodyPr wrap="square" rtlCol="0">
            <a:spAutoFit/>
          </a:bodyPr>
          <a:lstStyle/>
          <a:p>
            <a:r>
              <a:rPr lang="en-US" altLang="zh-CN" dirty="0" smtClean="0"/>
              <a:t>PRL 116, 243601 (2016)</a:t>
            </a:r>
            <a:endParaRPr lang="zh-CN" altLang="en-US" dirty="0"/>
          </a:p>
        </p:txBody>
      </p:sp>
      <p:sp>
        <p:nvSpPr>
          <p:cNvPr id="10" name="文本框 9"/>
          <p:cNvSpPr txBox="1"/>
          <p:nvPr/>
        </p:nvSpPr>
        <p:spPr>
          <a:xfrm>
            <a:off x="5036419" y="5650328"/>
            <a:ext cx="4820138" cy="369332"/>
          </a:xfrm>
          <a:prstGeom prst="rect">
            <a:avLst/>
          </a:prstGeom>
          <a:noFill/>
        </p:spPr>
        <p:txBody>
          <a:bodyPr wrap="square" rtlCol="0">
            <a:spAutoFit/>
          </a:bodyPr>
          <a:lstStyle/>
          <a:p>
            <a:r>
              <a:rPr lang="en-US" altLang="zh-CN" dirty="0" smtClean="0"/>
              <a:t>PRL 125, 181102 (2020)</a:t>
            </a:r>
            <a:endParaRPr lang="zh-CN" altLang="en-US" dirty="0"/>
          </a:p>
        </p:txBody>
      </p:sp>
      <p:pic>
        <p:nvPicPr>
          <p:cNvPr id="11" name="图片 10"/>
          <p:cNvPicPr>
            <a:picLocks noChangeAspect="1"/>
          </p:cNvPicPr>
          <p:nvPr/>
        </p:nvPicPr>
        <p:blipFill>
          <a:blip r:embed="rId5"/>
          <a:stretch>
            <a:fillRect/>
          </a:stretch>
        </p:blipFill>
        <p:spPr>
          <a:xfrm>
            <a:off x="2911694" y="6165275"/>
            <a:ext cx="2540872" cy="403690"/>
          </a:xfrm>
          <a:prstGeom prst="rect">
            <a:avLst/>
          </a:prstGeom>
          <a:ln>
            <a:solidFill>
              <a:srgbClr val="FF0000"/>
            </a:solidFill>
          </a:ln>
        </p:spPr>
      </p:pic>
    </p:spTree>
    <p:extLst>
      <p:ext uri="{BB962C8B-B14F-4D97-AF65-F5344CB8AC3E}">
        <p14:creationId xmlns:p14="http://schemas.microsoft.com/office/powerpoint/2010/main" val="1975626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1</a:t>
            </a:r>
            <a:endParaRPr lang="zh-CN" altLang="en-US" dirty="0"/>
          </a:p>
        </p:txBody>
      </p:sp>
      <p:sp>
        <p:nvSpPr>
          <p:cNvPr id="3" name="内容占位符 2"/>
          <p:cNvSpPr>
            <a:spLocks noGrp="1"/>
          </p:cNvSpPr>
          <p:nvPr>
            <p:ph idx="1"/>
          </p:nvPr>
        </p:nvSpPr>
        <p:spPr>
          <a:xfrm>
            <a:off x="628650" y="1825625"/>
            <a:ext cx="7886700" cy="3955065"/>
          </a:xfrm>
        </p:spPr>
        <p:txBody>
          <a:bodyPr/>
          <a:lstStyle/>
          <a:p>
            <a:pPr algn="just"/>
            <a:r>
              <a:rPr lang="en-US" altLang="zh-CN" dirty="0" smtClean="0"/>
              <a:t>The </a:t>
            </a:r>
            <a:r>
              <a:rPr lang="en-US" altLang="zh-CN" dirty="0"/>
              <a:t>fluctuation term does not necessarily correspond one-to-one with the damping coefficient when the feedback loop is active. </a:t>
            </a:r>
            <a:r>
              <a:rPr lang="en-US" altLang="zh-CN" dirty="0" smtClean="0"/>
              <a:t>Total damping  and Stochastic damping are introduced to </a:t>
            </a:r>
            <a:r>
              <a:rPr lang="en-US" altLang="zh-CN" dirty="0"/>
              <a:t>differentiate between total damping and stochastic damping. The ratio of these coefficients distinguishes our </a:t>
            </a:r>
            <a:r>
              <a:rPr lang="en-US" altLang="zh-CN" dirty="0" err="1"/>
              <a:t>levitodynamics</a:t>
            </a:r>
            <a:r>
              <a:rPr lang="en-US" altLang="zh-CN" dirty="0"/>
              <a:t> from those with only single stochastic forces. Both feedback damping and optical damping can cool down the levitated particle.</a:t>
            </a:r>
            <a:endParaRPr lang="zh-CN" altLang="en-US" dirty="0"/>
          </a:p>
        </p:txBody>
      </p:sp>
    </p:spTree>
    <p:extLst>
      <p:ext uri="{BB962C8B-B14F-4D97-AF65-F5344CB8AC3E}">
        <p14:creationId xmlns:p14="http://schemas.microsoft.com/office/powerpoint/2010/main" val="528303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2</a:t>
            </a:r>
            <a:endParaRPr lang="zh-CN" altLang="en-US" dirty="0"/>
          </a:p>
        </p:txBody>
      </p:sp>
      <p:sp>
        <p:nvSpPr>
          <p:cNvPr id="3" name="内容占位符 2"/>
          <p:cNvSpPr>
            <a:spLocks noGrp="1"/>
          </p:cNvSpPr>
          <p:nvPr>
            <p:ph idx="1"/>
          </p:nvPr>
        </p:nvSpPr>
        <p:spPr>
          <a:xfrm>
            <a:off x="628650" y="1825625"/>
            <a:ext cx="7886700" cy="3955065"/>
          </a:xfrm>
        </p:spPr>
        <p:txBody>
          <a:bodyPr>
            <a:normAutofit fontScale="92500" lnSpcReduction="10000"/>
          </a:bodyPr>
          <a:lstStyle/>
          <a:p>
            <a:pPr algn="just"/>
            <a:r>
              <a:rPr lang="en-US" altLang="zh-CN" dirty="0" smtClean="0">
                <a:solidFill>
                  <a:srgbClr val="3333CC"/>
                </a:solidFill>
              </a:rPr>
              <a:t>The thermal </a:t>
            </a:r>
            <a:r>
              <a:rPr lang="en-US" altLang="zh-CN" dirty="0">
                <a:solidFill>
                  <a:srgbClr val="3333CC"/>
                </a:solidFill>
              </a:rPr>
              <a:t>drag, recoil, and </a:t>
            </a:r>
            <a:r>
              <a:rPr lang="en-US" altLang="zh-CN" dirty="0" smtClean="0">
                <a:solidFill>
                  <a:srgbClr val="3333CC"/>
                </a:solidFill>
              </a:rPr>
              <a:t>feedback are studied. </a:t>
            </a:r>
            <a:r>
              <a:rPr lang="en-US" altLang="zh-CN" dirty="0">
                <a:solidFill>
                  <a:srgbClr val="3333CC"/>
                </a:solidFill>
              </a:rPr>
              <a:t>DM collisions cannot be treated in the same way as in fluid dynamics due to the failure of linearizing the velocity distribution. </a:t>
            </a:r>
            <a:r>
              <a:rPr lang="en-US" altLang="zh-CN" dirty="0" smtClean="0">
                <a:solidFill>
                  <a:srgbClr val="3333CC"/>
                </a:solidFill>
              </a:rPr>
              <a:t>Although </a:t>
            </a:r>
            <a:r>
              <a:rPr lang="en-US" altLang="zh-CN" dirty="0">
                <a:solidFill>
                  <a:srgbClr val="3333CC"/>
                </a:solidFill>
              </a:rPr>
              <a:t>the dark damping coefficient is suppressed by the mass of the levitated particle, scattering can be coherently enhanced based on the scale of the component microscopic particle, the atomic form factor, and the static structure factor. Therefore, dark damping may offer insights into detecting the macroscopic strength of fundamental particles.</a:t>
            </a:r>
            <a:endParaRPr lang="zh-CN" altLang="en-US" dirty="0">
              <a:solidFill>
                <a:srgbClr val="3333CC"/>
              </a:solidFill>
            </a:endParaRPr>
          </a:p>
        </p:txBody>
      </p:sp>
    </p:spTree>
    <p:extLst>
      <p:ext uri="{BB962C8B-B14F-4D97-AF65-F5344CB8AC3E}">
        <p14:creationId xmlns:p14="http://schemas.microsoft.com/office/powerpoint/2010/main" val="1197021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7726" y="616696"/>
            <a:ext cx="9066274" cy="4356825"/>
          </a:xfrm>
          <a:prstGeom prst="rect">
            <a:avLst/>
          </a:prstGeom>
        </p:spPr>
      </p:pic>
      <p:pic>
        <p:nvPicPr>
          <p:cNvPr id="2" name="图片 1"/>
          <p:cNvPicPr>
            <a:picLocks noChangeAspect="1"/>
          </p:cNvPicPr>
          <p:nvPr/>
        </p:nvPicPr>
        <p:blipFill>
          <a:blip r:embed="rId3"/>
          <a:stretch>
            <a:fillRect/>
          </a:stretch>
        </p:blipFill>
        <p:spPr>
          <a:xfrm>
            <a:off x="77726" y="5597109"/>
            <a:ext cx="8790152" cy="992875"/>
          </a:xfrm>
          <a:prstGeom prst="rect">
            <a:avLst/>
          </a:prstGeom>
        </p:spPr>
      </p:pic>
    </p:spTree>
    <p:extLst>
      <p:ext uri="{BB962C8B-B14F-4D97-AF65-F5344CB8AC3E}">
        <p14:creationId xmlns:p14="http://schemas.microsoft.com/office/powerpoint/2010/main" val="421844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3</a:t>
            </a:r>
            <a:endParaRPr lang="zh-CN" altLang="en-US" dirty="0"/>
          </a:p>
        </p:txBody>
      </p:sp>
      <p:sp>
        <p:nvSpPr>
          <p:cNvPr id="3" name="内容占位符 2"/>
          <p:cNvSpPr>
            <a:spLocks noGrp="1"/>
          </p:cNvSpPr>
          <p:nvPr>
            <p:ph idx="1"/>
          </p:nvPr>
        </p:nvSpPr>
        <p:spPr>
          <a:xfrm>
            <a:off x="628650" y="1825625"/>
            <a:ext cx="7886700" cy="3955065"/>
          </a:xfrm>
        </p:spPr>
        <p:txBody>
          <a:bodyPr>
            <a:normAutofit/>
          </a:bodyPr>
          <a:lstStyle/>
          <a:p>
            <a:pPr algn="just"/>
            <a:r>
              <a:rPr lang="en-US" altLang="zh-CN" dirty="0" smtClean="0"/>
              <a:t>The operations </a:t>
            </a:r>
            <a:r>
              <a:rPr lang="en-US" altLang="zh-CN" dirty="0"/>
              <a:t>of the levitation </a:t>
            </a:r>
            <a:r>
              <a:rPr lang="en-US" altLang="zh-CN" dirty="0" smtClean="0"/>
              <a:t>experiment are proposed. </a:t>
            </a:r>
            <a:r>
              <a:rPr lang="en-US" altLang="zh-CN" dirty="0"/>
              <a:t>By precisely measuring the Lorentzian peak, a much more accurate damping coefficient can be obtained. As the thermal drag and recoil can be linearly estimated to approach zero limits, non-zero results at zero pressure and optical fluctuation can test our theory. Based on the current levitation </a:t>
            </a:r>
            <a:r>
              <a:rPr lang="en-US" altLang="zh-CN" dirty="0" smtClean="0"/>
              <a:t>results, we have</a:t>
            </a:r>
            <a:endParaRPr lang="zh-CN" altLang="en-US" dirty="0"/>
          </a:p>
          <a:p>
            <a:pPr algn="just"/>
            <a:endParaRPr lang="zh-CN" altLang="en-US" dirty="0"/>
          </a:p>
        </p:txBody>
      </p:sp>
      <p:pic>
        <p:nvPicPr>
          <p:cNvPr id="4" name="图片 3"/>
          <p:cNvPicPr>
            <a:picLocks noChangeAspect="1"/>
          </p:cNvPicPr>
          <p:nvPr/>
        </p:nvPicPr>
        <p:blipFill>
          <a:blip r:embed="rId2"/>
          <a:stretch>
            <a:fillRect/>
          </a:stretch>
        </p:blipFill>
        <p:spPr>
          <a:xfrm>
            <a:off x="2285343" y="5201251"/>
            <a:ext cx="5372100" cy="714375"/>
          </a:xfrm>
          <a:prstGeom prst="rect">
            <a:avLst/>
          </a:prstGeom>
          <a:ln w="38100">
            <a:solidFill>
              <a:srgbClr val="FF0000"/>
            </a:solidFill>
          </a:ln>
        </p:spPr>
      </p:pic>
      <p:pic>
        <p:nvPicPr>
          <p:cNvPr id="5" name="图片 4"/>
          <p:cNvPicPr>
            <a:picLocks noChangeAspect="1"/>
          </p:cNvPicPr>
          <p:nvPr/>
        </p:nvPicPr>
        <p:blipFill>
          <a:blip r:embed="rId3"/>
          <a:stretch>
            <a:fillRect/>
          </a:stretch>
        </p:blipFill>
        <p:spPr>
          <a:xfrm>
            <a:off x="3606364" y="6155667"/>
            <a:ext cx="2540872" cy="403690"/>
          </a:xfrm>
          <a:prstGeom prst="rect">
            <a:avLst/>
          </a:prstGeom>
          <a:ln>
            <a:solidFill>
              <a:srgbClr val="FF0000"/>
            </a:solidFill>
          </a:ln>
        </p:spPr>
      </p:pic>
    </p:spTree>
    <p:extLst>
      <p:ext uri="{BB962C8B-B14F-4D97-AF65-F5344CB8AC3E}">
        <p14:creationId xmlns:p14="http://schemas.microsoft.com/office/powerpoint/2010/main" val="3135768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7728" y="774591"/>
            <a:ext cx="3901308" cy="4175781"/>
          </a:xfrm>
        </p:spPr>
        <p:txBody>
          <a:bodyPr>
            <a:normAutofit fontScale="92500"/>
          </a:bodyPr>
          <a:lstStyle/>
          <a:p>
            <a:pPr algn="just">
              <a:lnSpc>
                <a:spcPct val="150000"/>
              </a:lnSpc>
            </a:pPr>
            <a:r>
              <a:rPr lang="en-US" altLang="zh-CN" sz="2400" dirty="0" smtClean="0"/>
              <a:t>Extracting </a:t>
            </a:r>
            <a:r>
              <a:rPr lang="en-US" altLang="zh-CN" sz="2400" dirty="0"/>
              <a:t>the dark damping from the damping coefficient is akin to removing noise in a radio telescope in the 1960s. The cosmic microwave background (CMB) was eventually discovered in the </a:t>
            </a:r>
            <a:r>
              <a:rPr lang="en-US" altLang="zh-CN" sz="2400" dirty="0" smtClean="0"/>
              <a:t>residual </a:t>
            </a:r>
            <a:r>
              <a:rPr lang="en-US" altLang="zh-CN" sz="2400" dirty="0"/>
              <a:t>noise. </a:t>
            </a:r>
            <a:endParaRPr lang="zh-CN" altLang="en-US" sz="2400"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118" y="1016324"/>
            <a:ext cx="4748893" cy="3739218"/>
          </a:xfrm>
          <a:prstGeom prst="rect">
            <a:avLst/>
          </a:prstGeom>
        </p:spPr>
      </p:pic>
      <p:sp>
        <p:nvSpPr>
          <p:cNvPr id="8" name="内容占位符 2"/>
          <p:cNvSpPr txBox="1">
            <a:spLocks/>
          </p:cNvSpPr>
          <p:nvPr/>
        </p:nvSpPr>
        <p:spPr>
          <a:xfrm>
            <a:off x="413187" y="4813738"/>
            <a:ext cx="8518824" cy="15385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sz="2400" dirty="0" smtClean="0"/>
              <a:t>Similarly</a:t>
            </a:r>
            <a:r>
              <a:rPr lang="en-US" altLang="zh-CN" sz="2400" dirty="0"/>
              <a:t>, dark damping may serve as an irremovable noise in </a:t>
            </a:r>
            <a:r>
              <a:rPr lang="en-US" altLang="zh-CN" sz="2400" dirty="0" err="1"/>
              <a:t>levitodynamics</a:t>
            </a:r>
            <a:r>
              <a:rPr lang="en-US" altLang="zh-CN" sz="2400" dirty="0"/>
              <a:t>, potentially leading to the revelation of hidden secrets in the </a:t>
            </a:r>
            <a:r>
              <a:rPr lang="en-US" altLang="zh-CN" sz="2400" dirty="0" smtClean="0"/>
              <a:t>future!</a:t>
            </a:r>
            <a:endParaRPr lang="zh-CN" altLang="en-US" sz="2400" dirty="0"/>
          </a:p>
        </p:txBody>
      </p:sp>
    </p:spTree>
    <p:extLst>
      <p:ext uri="{BB962C8B-B14F-4D97-AF65-F5344CB8AC3E}">
        <p14:creationId xmlns:p14="http://schemas.microsoft.com/office/powerpoint/2010/main" val="3037994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7119" y="2698423"/>
            <a:ext cx="7886700" cy="1325563"/>
          </a:xfrm>
        </p:spPr>
        <p:txBody>
          <a:bodyPr>
            <a:normAutofit/>
          </a:bodyPr>
          <a:lstStyle/>
          <a:p>
            <a:pPr algn="ctr"/>
            <a:r>
              <a:rPr lang="en-US" altLang="zh-CN" sz="4800" b="1" dirty="0" smtClean="0">
                <a:solidFill>
                  <a:srgbClr val="FF0000"/>
                </a:solidFill>
                <a:latin typeface="Algerian" panose="04020705040A02060702" pitchFamily="82" charset="0"/>
              </a:rPr>
              <a:t>THANK YOU!</a:t>
            </a:r>
            <a:endParaRPr lang="zh-CN" altLang="en-US" sz="48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7283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10976" y="0"/>
            <a:ext cx="8812705" cy="4409979"/>
          </a:xfrm>
          <a:prstGeom prst="rect">
            <a:avLst/>
          </a:prstGeom>
        </p:spPr>
      </p:pic>
      <p:pic>
        <p:nvPicPr>
          <p:cNvPr id="2" name="图片 1"/>
          <p:cNvPicPr>
            <a:picLocks noChangeAspect="1"/>
          </p:cNvPicPr>
          <p:nvPr/>
        </p:nvPicPr>
        <p:blipFill>
          <a:blip r:embed="rId3"/>
          <a:stretch>
            <a:fillRect/>
          </a:stretch>
        </p:blipFill>
        <p:spPr>
          <a:xfrm>
            <a:off x="282380" y="4409979"/>
            <a:ext cx="7359206" cy="2295621"/>
          </a:xfrm>
          <a:prstGeom prst="rect">
            <a:avLst/>
          </a:prstGeom>
        </p:spPr>
      </p:pic>
    </p:spTree>
    <p:extLst>
      <p:ext uri="{BB962C8B-B14F-4D97-AF65-F5344CB8AC3E}">
        <p14:creationId xmlns:p14="http://schemas.microsoft.com/office/powerpoint/2010/main" val="131095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45929"/>
            <a:ext cx="9050439" cy="5286705"/>
          </a:xfrm>
          <a:prstGeom prst="rect">
            <a:avLst/>
          </a:prstGeom>
        </p:spPr>
      </p:pic>
    </p:spTree>
    <p:extLst>
      <p:ext uri="{BB962C8B-B14F-4D97-AF65-F5344CB8AC3E}">
        <p14:creationId xmlns:p14="http://schemas.microsoft.com/office/powerpoint/2010/main" val="181616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6758" y="727351"/>
            <a:ext cx="3948401" cy="3287601"/>
            <a:chOff x="949423" y="475096"/>
            <a:chExt cx="7259155" cy="6032902"/>
          </a:xfrm>
        </p:grpSpPr>
        <p:pic>
          <p:nvPicPr>
            <p:cNvPr id="4" name="图片 3"/>
            <p:cNvPicPr>
              <a:picLocks noChangeAspect="1"/>
            </p:cNvPicPr>
            <p:nvPr/>
          </p:nvPicPr>
          <p:blipFill>
            <a:blip r:embed="rId2"/>
            <a:stretch>
              <a:fillRect/>
            </a:stretch>
          </p:blipFill>
          <p:spPr>
            <a:xfrm>
              <a:off x="949423" y="475096"/>
              <a:ext cx="7259155" cy="6032902"/>
            </a:xfrm>
            <a:prstGeom prst="rect">
              <a:avLst/>
            </a:prstGeom>
          </p:spPr>
        </p:pic>
        <p:sp>
          <p:nvSpPr>
            <p:cNvPr id="5" name="矩形 4"/>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506659" y="823900"/>
            <a:ext cx="3996207" cy="3041412"/>
            <a:chOff x="4443599" y="1181245"/>
            <a:chExt cx="3996207" cy="3041412"/>
          </a:xfrm>
        </p:grpSpPr>
        <p:pic>
          <p:nvPicPr>
            <p:cNvPr id="7" name="图片 6"/>
            <p:cNvPicPr>
              <a:picLocks noChangeAspect="1"/>
            </p:cNvPicPr>
            <p:nvPr/>
          </p:nvPicPr>
          <p:blipFill>
            <a:blip r:embed="rId3"/>
            <a:stretch>
              <a:fillRect/>
            </a:stretch>
          </p:blipFill>
          <p:spPr>
            <a:xfrm>
              <a:off x="4443599" y="1181245"/>
              <a:ext cx="3996207" cy="3041412"/>
            </a:xfrm>
            <a:prstGeom prst="rect">
              <a:avLst/>
            </a:prstGeom>
          </p:spPr>
        </p:pic>
        <p:sp>
          <p:nvSpPr>
            <p:cNvPr id="8" name="矩形 7"/>
            <p:cNvSpPr/>
            <p:nvPr/>
          </p:nvSpPr>
          <p:spPr>
            <a:xfrm>
              <a:off x="4522679" y="1260074"/>
              <a:ext cx="179113" cy="279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4"/>
          <a:stretch>
            <a:fillRect/>
          </a:stretch>
        </p:blipFill>
        <p:spPr>
          <a:xfrm>
            <a:off x="2067027" y="4531467"/>
            <a:ext cx="4403302" cy="996974"/>
          </a:xfrm>
          <a:prstGeom prst="rect">
            <a:avLst/>
          </a:prstGeom>
        </p:spPr>
      </p:pic>
      <p:pic>
        <p:nvPicPr>
          <p:cNvPr id="11" name="图片 10"/>
          <p:cNvPicPr>
            <a:picLocks noChangeAspect="1"/>
          </p:cNvPicPr>
          <p:nvPr/>
        </p:nvPicPr>
        <p:blipFill>
          <a:blip r:embed="rId5"/>
          <a:stretch>
            <a:fillRect/>
          </a:stretch>
        </p:blipFill>
        <p:spPr>
          <a:xfrm>
            <a:off x="2067027" y="5868781"/>
            <a:ext cx="4565061" cy="673855"/>
          </a:xfrm>
          <a:prstGeom prst="rect">
            <a:avLst/>
          </a:prstGeom>
        </p:spPr>
      </p:pic>
    </p:spTree>
    <p:extLst>
      <p:ext uri="{BB962C8B-B14F-4D97-AF65-F5344CB8AC3E}">
        <p14:creationId xmlns:p14="http://schemas.microsoft.com/office/powerpoint/2010/main" val="2858642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20" y="0"/>
            <a:ext cx="6823480" cy="6858000"/>
          </a:xfrm>
          <a:prstGeom prst="rect">
            <a:avLst/>
          </a:prstGeom>
        </p:spPr>
      </p:pic>
    </p:spTree>
    <p:extLst>
      <p:ext uri="{BB962C8B-B14F-4D97-AF65-F5344CB8AC3E}">
        <p14:creationId xmlns:p14="http://schemas.microsoft.com/office/powerpoint/2010/main" val="62356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1213</TotalTime>
  <Words>969</Words>
  <Application>Microsoft Office PowerPoint</Application>
  <PresentationFormat>全屏显示(4:3)</PresentationFormat>
  <Paragraphs>126</Paragraphs>
  <Slides>52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52</vt:i4>
      </vt:variant>
    </vt:vector>
  </HeadingPairs>
  <TitlesOfParts>
    <vt:vector size="63" baseType="lpstr">
      <vt:lpstr>等线</vt:lpstr>
      <vt:lpstr>等线 Light</vt:lpstr>
      <vt:lpstr>华文中宋</vt:lpstr>
      <vt:lpstr>宋体</vt:lpstr>
      <vt:lpstr>Algerian</vt:lpstr>
      <vt:lpstr>Arial</vt:lpstr>
      <vt:lpstr>Calibri</vt:lpstr>
      <vt:lpstr>Calibri Light</vt:lpstr>
      <vt:lpstr>Cambria Math</vt:lpstr>
      <vt:lpstr>Times New Roman</vt:lpstr>
      <vt:lpstr>Office 主题​​</vt:lpstr>
      <vt:lpstr>PowerPoint 演示文稿</vt:lpstr>
      <vt:lpstr>CONTENT</vt:lpstr>
      <vt:lpstr>Controlled levitation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Energy flow of Brownian system</vt:lpstr>
      <vt:lpstr>PowerPoint 演示文稿</vt:lpstr>
      <vt:lpstr>WHY WE GO BEYOND SINGLE STOCHASTIC FORCE?</vt:lpstr>
      <vt:lpstr>Multi-stochastic forces in levitation</vt:lpstr>
      <vt:lpstr>Reason for the extension in Multi-stochastic forces in levitation </vt:lpstr>
      <vt:lpstr>Energy flow of Brownian system</vt:lpstr>
      <vt:lpstr>Levitodynamics with multi-stochastic forces</vt:lpstr>
      <vt:lpstr>The forces we considered</vt:lpstr>
      <vt:lpstr>The forces we considered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damping forces from different  sources</vt:lpstr>
      <vt:lpstr>Isothermal drag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POSTULATIONS</vt:lpstr>
      <vt:lpstr>Test of effective temperature</vt:lpstr>
      <vt:lpstr>Experiment operation and analysis</vt:lpstr>
      <vt:lpstr>Limits from current experiments</vt:lpstr>
      <vt:lpstr>CONCLUSION 1</vt:lpstr>
      <vt:lpstr>CONCLUSION 2</vt:lpstr>
      <vt:lpstr>CONCLUSION 3</vt:lpstr>
      <vt:lpstr>PowerPoint 演示文稿</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121</cp:revision>
  <dcterms:created xsi:type="dcterms:W3CDTF">2023-12-11T09:14:18Z</dcterms:created>
  <dcterms:modified xsi:type="dcterms:W3CDTF">2025-05-03T03:18:16Z</dcterms:modified>
</cp:coreProperties>
</file>