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8" r:id="rId13"/>
    <p:sldId id="269" r:id="rId14"/>
    <p:sldId id="267" r:id="rId15"/>
    <p:sldId id="270" r:id="rId16"/>
    <p:sldId id="281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ka Zhang" initials="RZ" lastIdx="1" clrIdx="0">
    <p:extLst>
      <p:ext uri="{19B8F6BF-5375-455C-9EA6-DF929625EA0E}">
        <p15:presenceInfo xmlns:p15="http://schemas.microsoft.com/office/powerpoint/2012/main" userId="5bc58063557b7f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00FF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C79CD-FEF2-06A1-7250-E1BB1A8CE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848C2-7B55-C93A-2269-B3CDD05ED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A31BF-02E1-8C1E-1551-A07A63CB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1CFAA-2C98-9877-6B77-5E44D8B0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2CE417-A759-B721-89AA-4425F366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8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2CB0B-7224-61A1-FB0D-3847626A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F9BAA8-B64D-511A-973E-113B0AA91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4E977-F16F-E258-02C0-9475F9A8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D2D97D-C58E-00E9-7ABF-100A3418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838E0E-63A5-577E-FAC2-64D9D6E0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3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1499D1-D5D3-2B72-7CEE-C8BC71473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431C3F-F7F2-16CC-3C92-82AB8F0BF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CBF23-32C3-D154-CFC9-FE560E01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00ADBB-1742-BEC7-EE24-58069F52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6953FC-AED4-3145-9D27-1B7CA1E6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83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A0A45-61E6-CDF5-5F02-D97FDA7B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79985-7CB5-97C8-DC90-962CC24C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8AA544-9FBF-5AD6-84BF-EB95E38F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9210F1-F049-80C6-4506-CCCA0A2D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F468A-ADBC-900C-0AED-61933224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6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9E0C7B-EFDF-9F8E-B882-76C695D1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806B93-5BEC-8CD0-AC1D-61087B20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2A592-4980-D387-AF27-F6CF76BB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3A309A-2A21-982E-7922-7E3D11CC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E0138-1A80-1288-D6BB-C36F78F6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0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4C93C-3492-5E4C-48B8-C9EE0643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808D1B-3E7C-86AC-DC69-338151178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38371D-93F9-3DC8-E162-7B001B230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4A231-F684-643C-604C-A2B4D68F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76B887-89F0-4A87-C139-35F41816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DEB05A-EDBD-417C-EA1D-92DCDD9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4BCB6-31D5-B7AE-B1D7-8B4066F6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4AE5A3-5F23-1826-AD5B-857239D50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94E3C5-7924-9279-52CB-502531465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4123FA-A40A-1F1F-8A66-6456008B3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E5711-C587-5AD8-D608-4A9974A01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535688-3271-C84B-7CDE-D515D92F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69BC58-3CFD-AA01-73A1-9ABC10C6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45C044-8408-B28A-9CCF-828153D1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4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4B6A1-288E-F4E9-C92F-697C1032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500FEA-B531-9F82-6EE0-EF1E0D35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FE78B3-63CD-8AA4-DFC3-EE9C3345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D8C1E8-BD73-740A-525B-3656ADC0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7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07D657-4059-8821-C0C1-C0ADC568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FE7832-7EDD-A820-287E-E863A00E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6778C4-96FC-06CF-6AD1-ED043A8C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8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835959-5EE9-9860-CBF1-2B985176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3397A6-B3AE-2843-EFDF-94C21837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FCAA94-DBFF-033D-856B-0798B38B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68AEEC-B6E9-81EF-2F46-F180E3B0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334250-056F-AE92-342B-ABE5AB46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6F6D2B-D533-00C8-4EA3-4BA02978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2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63EC8-0BA1-42FE-DCE5-B389A80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E8DE19-C244-7A33-708E-D051D1A8C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4D51BF-1D53-432E-AF9D-EE54A8167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1985DB-DB73-76BB-4666-448226A7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7017D-A3DC-64B6-B145-5FCF5BDD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96C7DC-C593-D80E-90D0-47C2AF9F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9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B34300-68BE-9D37-D97A-61CD5007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BFEF65-A9FE-67DC-1DFF-82CE99048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CC1332-8651-610F-BD59-966C45FC1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DB59-0994-4096-9A39-68551FF7CE8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59185-BBF3-77BF-C2C1-A0670218D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2689A3-A998-ED4B-E174-550D82879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9508-68FB-4062-ABAA-28494C663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0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1.sv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0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9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86B0E-740C-A73B-8B23-5427EABA1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702" y="560758"/>
            <a:ext cx="10768899" cy="2387600"/>
          </a:xfrm>
        </p:spPr>
        <p:txBody>
          <a:bodyPr>
            <a:normAutofit fontScale="90000"/>
          </a:bodyPr>
          <a:lstStyle/>
          <a:p>
            <a:r>
              <a:rPr lang="en-US" altLang="zh-CN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Probing Axion-like Particles via Primordial Black Hole Evaporation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54FCCF-5421-8641-4F3C-07735E655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b="1" u="sng" dirty="0">
                <a:solidFill>
                  <a:schemeClr val="accent2">
                    <a:lumMod val="75000"/>
                  </a:schemeClr>
                </a:solidFill>
              </a:rPr>
              <a:t>Based on arXiv: 2504.14185</a:t>
            </a: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</a:rPr>
              <a:t>, PhysRevD.106.095034</a:t>
            </a:r>
            <a:endParaRPr lang="zh-CN" altLang="en-US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7741B4-4C77-9B20-794B-F9F1216608FA}"/>
              </a:ext>
            </a:extLst>
          </p:cNvPr>
          <p:cNvSpPr txBox="1"/>
          <p:nvPr/>
        </p:nvSpPr>
        <p:spPr>
          <a:xfrm>
            <a:off x="3240590" y="4168309"/>
            <a:ext cx="593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Speaker: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张瑞珈</a:t>
            </a:r>
            <a:r>
              <a:rPr lang="en-US" altLang="zh-CN" sz="2800" dirty="0"/>
              <a:t>(Rui-jia Zhang, NKU)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D78527-905A-13E1-D214-E5DEE5F777B7}"/>
              </a:ext>
            </a:extLst>
          </p:cNvPr>
          <p:cNvSpPr txBox="1"/>
          <p:nvPr/>
        </p:nvSpPr>
        <p:spPr>
          <a:xfrm>
            <a:off x="3299723" y="4743832"/>
            <a:ext cx="609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In collaboration with 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李佟</a:t>
            </a:r>
            <a:r>
              <a:rPr lang="en-US" altLang="zh-CN" sz="2400" dirty="0"/>
              <a:t>(Tong Li, NKU) 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41D72F-97BE-EB8B-BFCC-7FFCB6CB950D}"/>
              </a:ext>
            </a:extLst>
          </p:cNvPr>
          <p:cNvSpPr txBox="1"/>
          <p:nvPr/>
        </p:nvSpPr>
        <p:spPr>
          <a:xfrm>
            <a:off x="2179321" y="5753263"/>
            <a:ext cx="8736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轴子暗物质：理论与观测（</a:t>
            </a:r>
            <a:r>
              <a:rPr lang="en-US" altLang="zh-CN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Axion Dark Matter: Theory and Phenomenology</a:t>
            </a:r>
            <a:r>
              <a:rPr lang="en-US" altLang="zh-CN" dirty="0">
                <a:solidFill>
                  <a:srgbClr val="777777"/>
                </a:solidFill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6808C7-FD0B-5F2B-232D-AA1AFF34BBB0}"/>
              </a:ext>
            </a:extLst>
          </p:cNvPr>
          <p:cNvSpPr txBox="1"/>
          <p:nvPr/>
        </p:nvSpPr>
        <p:spPr>
          <a:xfrm>
            <a:off x="4472678" y="6162625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77777"/>
                </a:solidFill>
                <a:latin typeface="Roboto" panose="02000000000000000000" pitchFamily="2" charset="0"/>
              </a:rPr>
              <a:t>2025.5.9—5.12 </a:t>
            </a:r>
            <a:r>
              <a:rPr lang="zh-CN" altLang="en-US" dirty="0">
                <a:solidFill>
                  <a:srgbClr val="777777"/>
                </a:solidFill>
                <a:latin typeface="Roboto" panose="02000000000000000000" pitchFamily="2" charset="0"/>
              </a:rPr>
              <a:t>山东，青岛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117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DD454E6-D0EA-4C89-10EA-6A59237DBA62}"/>
              </a:ext>
            </a:extLst>
          </p:cNvPr>
          <p:cNvSpPr txBox="1"/>
          <p:nvPr/>
        </p:nvSpPr>
        <p:spPr>
          <a:xfrm>
            <a:off x="373643" y="256768"/>
            <a:ext cx="10084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2. Search for ALP at terrestrial detector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Events rates</a:t>
            </a:r>
          </a:p>
          <a:p>
            <a:endParaRPr lang="zh-CN" alt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C73A14F-0229-66FA-EBD7-32BBEF400F5A}"/>
              </a:ext>
            </a:extLst>
          </p:cNvPr>
          <p:cNvGrpSpPr/>
          <p:nvPr/>
        </p:nvGrpSpPr>
        <p:grpSpPr>
          <a:xfrm>
            <a:off x="7093017" y="477500"/>
            <a:ext cx="4930112" cy="1610051"/>
            <a:chOff x="6764606" y="645502"/>
            <a:chExt cx="4930112" cy="161005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D3CCF84-C245-1725-EB8C-139D3A68B28E}"/>
                </a:ext>
              </a:extLst>
            </p:cNvPr>
            <p:cNvGrpSpPr/>
            <p:nvPr/>
          </p:nvGrpSpPr>
          <p:grpSpPr>
            <a:xfrm>
              <a:off x="6764606" y="645502"/>
              <a:ext cx="4930112" cy="1610051"/>
              <a:chOff x="1195589" y="4844079"/>
              <a:chExt cx="4930112" cy="1610051"/>
            </a:xfrm>
          </p:grpSpPr>
          <p:sp>
            <p:nvSpPr>
              <p:cNvPr id="7" name="箭头: 右 6">
                <a:extLst>
                  <a:ext uri="{FF2B5EF4-FFF2-40B4-BE49-F238E27FC236}">
                    <a16:creationId xmlns:a16="http://schemas.microsoft.com/office/drawing/2014/main" id="{B1826DC5-0916-80FA-584F-1BBFF34E4297}"/>
                  </a:ext>
                </a:extLst>
              </p:cNvPr>
              <p:cNvSpPr/>
              <p:nvPr/>
            </p:nvSpPr>
            <p:spPr>
              <a:xfrm>
                <a:off x="2099256" y="5692462"/>
                <a:ext cx="2654987" cy="360608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AEF8ED8-DDF0-1BA7-65C3-B858C3A36A31}"/>
                  </a:ext>
                </a:extLst>
              </p:cNvPr>
              <p:cNvSpPr txBox="1"/>
              <p:nvPr/>
            </p:nvSpPr>
            <p:spPr>
              <a:xfrm>
                <a:off x="3907080" y="4844079"/>
                <a:ext cx="22186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Terrestrial detectors</a:t>
                </a:r>
                <a:endParaRPr lang="zh-CN" alt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1F31C794-BF6F-A0C8-DD10-D8F5E62253E7}"/>
                  </a:ext>
                </a:extLst>
              </p:cNvPr>
              <p:cNvSpPr/>
              <p:nvPr/>
            </p:nvSpPr>
            <p:spPr>
              <a:xfrm>
                <a:off x="1195589" y="5214225"/>
                <a:ext cx="1210614" cy="123990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PBH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图形 21" descr="地球仪亚洲">
                <a:extLst>
                  <a:ext uri="{FF2B5EF4-FFF2-40B4-BE49-F238E27FC236}">
                    <a16:creationId xmlns:a16="http://schemas.microsoft.com/office/drawing/2014/main" id="{6353068F-3EB8-8BB8-1FD4-C68E381FB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731256" y="5345791"/>
                <a:ext cx="1069969" cy="1069969"/>
              </a:xfrm>
              <a:prstGeom prst="rect">
                <a:avLst/>
              </a:prstGeom>
            </p:spPr>
          </p:pic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0B41DDCA-ADAA-E558-F5D1-269402E8E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3629" y="5283252"/>
                <a:ext cx="2136471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99D6EA-E4B5-AF83-5658-DE417C8E2B71}"/>
                  </a:ext>
                </a:extLst>
              </p:cNvPr>
              <p:cNvSpPr txBox="1"/>
              <p:nvPr/>
            </p:nvSpPr>
            <p:spPr>
              <a:xfrm>
                <a:off x="2851722" y="5362194"/>
                <a:ext cx="1204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PBH ALPs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515CB145-3F0F-B465-EA03-C72409345BB0}"/>
                </a:ext>
              </a:extLst>
            </p:cNvPr>
            <p:cNvCxnSpPr/>
            <p:nvPr/>
          </p:nvCxnSpPr>
          <p:spPr>
            <a:xfrm>
              <a:off x="7991444" y="1339338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6268636C-38CB-B36B-5F7E-6D95A48C7FE5}"/>
                </a:ext>
              </a:extLst>
            </p:cNvPr>
            <p:cNvCxnSpPr/>
            <p:nvPr/>
          </p:nvCxnSpPr>
          <p:spPr>
            <a:xfrm>
              <a:off x="8085889" y="1493885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B6A30E5B-6841-F555-AD8B-32CD9438D27A}"/>
              </a:ext>
            </a:extLst>
          </p:cNvPr>
          <p:cNvSpPr txBox="1"/>
          <p:nvPr/>
        </p:nvSpPr>
        <p:spPr>
          <a:xfrm>
            <a:off x="8348099" y="1966117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Our work: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PhysRevD.106.095034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DECAF52-F300-788C-6D46-FCE18EC4AC6D}"/>
                  </a:ext>
                </a:extLst>
              </p:cNvPr>
              <p:cNvSpPr txBox="1"/>
              <p:nvPr/>
            </p:nvSpPr>
            <p:spPr>
              <a:xfrm>
                <a:off x="415543" y="1397923"/>
                <a:ext cx="741371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lphaUcPeriod"/>
                </a:pPr>
                <a:r>
                  <a:rPr lang="en-US" altLang="zh-CN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axioelectric effect: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𝑎𝑒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process that the ALP is absorbed by a bound-state electron of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target atom and leads to an ionization signal.</a:t>
                </a:r>
              </a:p>
              <a:p>
                <a:pPr marL="342900" indent="-342900">
                  <a:buFont typeface="+mj-lt"/>
                  <a:buAutoNum type="alphaUcPeriod"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DECAF52-F300-788C-6D46-FCE18EC4A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3" y="1397923"/>
                <a:ext cx="7413715" cy="1754326"/>
              </a:xfrm>
              <a:prstGeom prst="rect">
                <a:avLst/>
              </a:prstGeom>
              <a:blipFill>
                <a:blip r:embed="rId4"/>
                <a:stretch>
                  <a:fillRect l="-822" t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38">
            <a:extLst>
              <a:ext uri="{FF2B5EF4-FFF2-40B4-BE49-F238E27FC236}">
                <a16:creationId xmlns:a16="http://schemas.microsoft.com/office/drawing/2014/main" id="{551E48B7-2ACD-AE5B-0332-DD043DB19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24" y="2641182"/>
            <a:ext cx="5010046" cy="884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779993C-DCCE-3E19-B4D0-FB557EB84C13}"/>
                  </a:ext>
                </a:extLst>
              </p:cNvPr>
              <p:cNvSpPr txBox="1"/>
              <p:nvPr/>
            </p:nvSpPr>
            <p:spPr>
              <a:xfrm>
                <a:off x="6095422" y="2747921"/>
                <a:ext cx="5384355" cy="66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dirty="0"/>
                          <m:t>PE</m:t>
                        </m:r>
                      </m:sub>
                    </m:sSub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dirty="0" err="1"/>
                  <a:t>photoabsorption</a:t>
                </a:r>
                <a:r>
                  <a:rPr lang="en-US" altLang="zh-CN" dirty="0"/>
                  <a:t> cross section of atoms measured by low-energy x-ray experiment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779993C-DCCE-3E19-B4D0-FB557EB8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422" y="2747921"/>
                <a:ext cx="5384355" cy="661848"/>
              </a:xfrm>
              <a:prstGeom prst="rect">
                <a:avLst/>
              </a:prstGeom>
              <a:blipFill>
                <a:blip r:embed="rId6"/>
                <a:stretch>
                  <a:fillRect l="-1019" t="-4630"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FD5F126C-2889-85CB-A8C5-BD23E6FD77D2}"/>
              </a:ext>
            </a:extLst>
          </p:cNvPr>
          <p:cNvSpPr txBox="1"/>
          <p:nvPr/>
        </p:nvSpPr>
        <p:spPr>
          <a:xfrm>
            <a:off x="363113" y="3629188"/>
            <a:ext cx="3681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inverse Primakoff process:</a:t>
            </a:r>
            <a:endParaRPr lang="zh-CN" alt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2B93BD51-8F36-F77D-0624-04F2C3838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4557" y="3653906"/>
            <a:ext cx="2110865" cy="37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3CB1775-7CF5-9858-758F-B804C847A4F5}"/>
                  </a:ext>
                </a:extLst>
              </p:cNvPr>
              <p:cNvSpPr txBox="1"/>
              <p:nvPr/>
            </p:nvSpPr>
            <p:spPr>
              <a:xfrm>
                <a:off x="6013228" y="3661953"/>
                <a:ext cx="1289497" cy="42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sty m:val="p"/>
                            </m:r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3CB1775-7CF5-9858-758F-B804C847A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228" y="3661953"/>
                <a:ext cx="1289497" cy="422552"/>
              </a:xfrm>
              <a:prstGeom prst="rect">
                <a:avLst/>
              </a:prstGeom>
              <a:blipFill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01C46783-2FD1-A529-76AF-8DCD3874277E}"/>
              </a:ext>
            </a:extLst>
          </p:cNvPr>
          <p:cNvSpPr txBox="1"/>
          <p:nvPr/>
        </p:nvSpPr>
        <p:spPr>
          <a:xfrm>
            <a:off x="314122" y="5192228"/>
            <a:ext cx="7221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nucleon dipole portal:</a:t>
            </a:r>
            <a:endParaRPr lang="zh-CN" alt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BC5F6C57-6E0F-A77B-D25A-91877F62CD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7101" y="5166367"/>
            <a:ext cx="2346606" cy="451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EC8B391-7247-FD3E-7B15-A5D6B6554448}"/>
                  </a:ext>
                </a:extLst>
              </p:cNvPr>
              <p:cNvSpPr txBox="1"/>
              <p:nvPr/>
            </p:nvSpPr>
            <p:spPr>
              <a:xfrm>
                <a:off x="3010480" y="5188414"/>
                <a:ext cx="7221828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EC8B391-7247-FD3E-7B15-A5D6B655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480" y="5188414"/>
                <a:ext cx="7221828" cy="381515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片 54">
            <a:extLst>
              <a:ext uri="{FF2B5EF4-FFF2-40B4-BE49-F238E27FC236}">
                <a16:creationId xmlns:a16="http://schemas.microsoft.com/office/drawing/2014/main" id="{A5663E1E-32A1-BE72-1964-9606A8481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154" y="4224806"/>
            <a:ext cx="7340870" cy="83240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0B1EDF5D-C2DA-CA99-F7D2-96B1E3B49E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2420" y="5046220"/>
            <a:ext cx="2539568" cy="665902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5ED14CE1-A7BA-D1CE-82FB-0F446783DA4A}"/>
              </a:ext>
            </a:extLst>
          </p:cNvPr>
          <p:cNvSpPr txBox="1"/>
          <p:nvPr/>
        </p:nvSpPr>
        <p:spPr>
          <a:xfrm>
            <a:off x="499154" y="5734169"/>
            <a:ext cx="7221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This reaction produces a visible flux of photons within the detector.</a:t>
            </a:r>
            <a:r>
              <a:rPr lang="zh-CN" altLang="en-US" dirty="0"/>
              <a:t>（</a:t>
            </a:r>
            <a:r>
              <a:rPr lang="en-US" altLang="zh-CN" dirty="0"/>
              <a:t> free-proton-rich water Cherenkov detector such as Hyper-K </a:t>
            </a:r>
            <a:r>
              <a:rPr lang="zh-CN" altLang="en-US" dirty="0"/>
              <a:t>）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E2A4876-BF6E-9823-9B4A-6A7FE95A3378}"/>
              </a:ext>
            </a:extLst>
          </p:cNvPr>
          <p:cNvSpPr txBox="1"/>
          <p:nvPr/>
        </p:nvSpPr>
        <p:spPr>
          <a:xfrm>
            <a:off x="8060602" y="4421125"/>
            <a:ext cx="3419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(depends on axion mass)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5DF24D06-243F-D5BE-D1CD-53346FAB11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9896" y="269531"/>
            <a:ext cx="4957533" cy="403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FE5E7B2-FA34-EE1C-1165-A3B60DB11B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33800" y="5179880"/>
            <a:ext cx="1764853" cy="2788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EC3717-386B-2D58-EF18-1B0B6B37CC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8966" y="5686664"/>
            <a:ext cx="4600188" cy="8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B7FCD7A-632A-908A-C1AB-BE9407E27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9" y="779469"/>
            <a:ext cx="5320223" cy="50886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1C00EC-C884-5239-C58B-09BC3DDC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225" y="1556129"/>
            <a:ext cx="3472736" cy="1018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61BF55-6B88-C00C-F3EA-BA17B55DFF6D}"/>
                  </a:ext>
                </a:extLst>
              </p:cNvPr>
              <p:cNvSpPr txBox="1"/>
              <p:nvPr/>
            </p:nvSpPr>
            <p:spPr>
              <a:xfrm>
                <a:off x="5689775" y="2767280"/>
                <a:ext cx="609494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axion mass is much smaller than that of the electron or nucleus, the recoil energy delivered by the axion is approximately equal to the incoming axion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61BF55-6B88-C00C-F3EA-BA17B55DF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775" y="2767280"/>
                <a:ext cx="6094948" cy="1323439"/>
              </a:xfrm>
              <a:prstGeom prst="rect">
                <a:avLst/>
              </a:prstGeom>
              <a:blipFill>
                <a:blip r:embed="rId4"/>
                <a:stretch>
                  <a:fillRect l="-1000" t="-2765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956F9208-BCFF-803F-CB54-4F8A3180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225" y="4679477"/>
            <a:ext cx="4469028" cy="4043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53A63B-D185-5839-0BF3-E8EB0EEED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120" y="5240877"/>
            <a:ext cx="3852350" cy="863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25FAEA-97DA-229F-3355-7A6498A5DDC5}"/>
                  </a:ext>
                </a:extLst>
              </p:cNvPr>
              <p:cNvSpPr txBox="1"/>
              <p:nvPr/>
            </p:nvSpPr>
            <p:spPr>
              <a:xfrm>
                <a:off x="5689775" y="338110"/>
                <a:ext cx="609494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Event rates of a PBH ALP from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AE absorption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)/ IP(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)/ 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nEDM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𝐸𝐷𝑀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25FAEA-97DA-229F-3355-7A6498A5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775" y="338110"/>
                <a:ext cx="6094948" cy="830997"/>
              </a:xfrm>
              <a:prstGeom prst="rect">
                <a:avLst/>
              </a:prstGeom>
              <a:blipFill>
                <a:blip r:embed="rId7"/>
                <a:stretch>
                  <a:fillRect l="-1500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09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5BDEE-0B99-20AA-B344-39DFD993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0" y="437271"/>
            <a:ext cx="11263411" cy="921341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Detection and constraints in neutrino experiments</a:t>
            </a:r>
            <a:b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1F6A3B-7102-88DC-3F4C-ADDD3B0B6A45}"/>
              </a:ext>
            </a:extLst>
          </p:cNvPr>
          <p:cNvSpPr txBox="1"/>
          <p:nvPr/>
        </p:nvSpPr>
        <p:spPr>
          <a:xfrm>
            <a:off x="405699" y="1539468"/>
            <a:ext cx="609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event number per recoil energy is given by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2B38E9-062D-5346-978F-EBEB02CD80C5}"/>
                  </a:ext>
                </a:extLst>
              </p:cNvPr>
              <p:cNvSpPr txBox="1"/>
              <p:nvPr/>
            </p:nvSpPr>
            <p:spPr>
              <a:xfrm>
                <a:off x="474541" y="2368892"/>
                <a:ext cx="92180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fiducial mass of the detector and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exposure time.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2B38E9-062D-5346-978F-EBEB02CD8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1" y="2368892"/>
                <a:ext cx="9218098" cy="461665"/>
              </a:xfrm>
              <a:prstGeom prst="rect">
                <a:avLst/>
              </a:prstGeom>
              <a:blipFill>
                <a:blip r:embed="rId2"/>
                <a:stretch>
                  <a:fillRect l="-1058" t="-10667" r="-198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4365FBA7-2ABE-EA80-F4AC-79ACE046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47" y="1358612"/>
            <a:ext cx="2593493" cy="91496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5A0A174-5636-D198-425A-48BA02F725F5}"/>
              </a:ext>
            </a:extLst>
          </p:cNvPr>
          <p:cNvSpPr txBox="1"/>
          <p:nvPr/>
        </p:nvSpPr>
        <p:spPr>
          <a:xfrm>
            <a:off x="6096000" y="852398"/>
            <a:ext cx="4792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only to visible energy 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MeV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F1AEA8-A84E-0ED0-F751-CBD45B03F314}"/>
              </a:ext>
            </a:extLst>
          </p:cNvPr>
          <p:cNvSpPr txBox="1"/>
          <p:nvPr/>
        </p:nvSpPr>
        <p:spPr>
          <a:xfrm>
            <a:off x="522890" y="3183154"/>
            <a:ext cx="609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Super-K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757A8ED-EDA9-32B2-D475-F1082525ED42}"/>
              </a:ext>
            </a:extLst>
          </p:cNvPr>
          <p:cNvSpPr txBox="1"/>
          <p:nvPr/>
        </p:nvSpPr>
        <p:spPr>
          <a:xfrm>
            <a:off x="2345564" y="3075057"/>
            <a:ext cx="6094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2628.1 days of running in a single tank consisting of 22.5 kiloton (kt) fiducial volume pure water</a:t>
            </a:r>
            <a:endParaRPr lang="zh-CN" altLang="en-US" sz="2000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FB515C66-CBDD-A4E8-08CF-BCE9FD378540}"/>
              </a:ext>
            </a:extLst>
          </p:cNvPr>
          <p:cNvSpPr/>
          <p:nvPr/>
        </p:nvSpPr>
        <p:spPr>
          <a:xfrm>
            <a:off x="8395414" y="3268378"/>
            <a:ext cx="598868" cy="3212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C32C2CC-D755-892E-AC8A-578E2D34EDC8}"/>
              </a:ext>
            </a:extLst>
          </p:cNvPr>
          <p:cNvSpPr txBox="1"/>
          <p:nvPr/>
        </p:nvSpPr>
        <p:spPr>
          <a:xfrm>
            <a:off x="9279227" y="321393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162 kt · yr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DD15F4E-7A85-EEB5-A8AC-7670A2584FF2}"/>
              </a:ext>
            </a:extLst>
          </p:cNvPr>
          <p:cNvSpPr txBox="1"/>
          <p:nvPr/>
        </p:nvSpPr>
        <p:spPr>
          <a:xfrm>
            <a:off x="474541" y="3976264"/>
            <a:ext cx="9632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energy bins with </a:t>
            </a:r>
            <a:r>
              <a:rPr lang="en-US" altLang="zh-C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100 MeV &lt; E &lt;1.33 GeV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1.33GeV&lt; E&lt; 20GeV, and E &gt;20 GeV for the “electron elastic scatter like” events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7B49455-1094-8FD9-A592-896E8DC90F90}"/>
                  </a:ext>
                </a:extLst>
              </p:cNvPr>
              <p:cNvSpPr txBox="1"/>
              <p:nvPr/>
            </p:nvSpPr>
            <p:spPr>
              <a:xfrm>
                <a:off x="440400" y="4928650"/>
                <a:ext cx="6094926" cy="1231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set bounds on the PBH ALP parameter space from Super-K, we define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regard to the three energy bins: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7B49455-1094-8FD9-A592-896E8DC90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0" y="4928650"/>
                <a:ext cx="6094926" cy="1231940"/>
              </a:xfrm>
              <a:prstGeom prst="rect">
                <a:avLst/>
              </a:prstGeom>
              <a:blipFill>
                <a:blip r:embed="rId4"/>
                <a:stretch>
                  <a:fillRect l="-1500" t="-3960" r="-1900" b="-7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FB21E8DD-B94F-4D86-E9E0-055D43BF5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647" y="4759748"/>
            <a:ext cx="5702006" cy="92134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ED10B48-2C74-B9CC-3307-587EF87A3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005" y="5638262"/>
            <a:ext cx="3650817" cy="4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459348-813A-39F0-7FCC-78E43D6A11E9}"/>
              </a:ext>
            </a:extLst>
          </p:cNvPr>
          <p:cNvSpPr txBox="1"/>
          <p:nvPr/>
        </p:nvSpPr>
        <p:spPr>
          <a:xfrm>
            <a:off x="635236" y="352794"/>
            <a:ext cx="609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Super-K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801AD1-D4FC-722C-537C-5F552402FE62}"/>
              </a:ext>
            </a:extLst>
          </p:cNvPr>
          <p:cNvSpPr txBox="1"/>
          <p:nvPr/>
        </p:nvSpPr>
        <p:spPr>
          <a:xfrm>
            <a:off x="2457910" y="244697"/>
            <a:ext cx="6094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2628.1 days of running in a single tank consisting of 22.5 kiloton (kt) fiducial volume pure water</a:t>
            </a:r>
            <a:endParaRPr lang="zh-CN" altLang="en-US" sz="2000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99AFD14A-7534-BBDC-BE25-A647E42F504C}"/>
              </a:ext>
            </a:extLst>
          </p:cNvPr>
          <p:cNvSpPr/>
          <p:nvPr/>
        </p:nvSpPr>
        <p:spPr>
          <a:xfrm>
            <a:off x="8507760" y="438018"/>
            <a:ext cx="598868" cy="3212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32B880-E7F1-378E-8A9B-4850A6B72610}"/>
              </a:ext>
            </a:extLst>
          </p:cNvPr>
          <p:cNvSpPr txBox="1"/>
          <p:nvPr/>
        </p:nvSpPr>
        <p:spPr>
          <a:xfrm>
            <a:off x="9391573" y="38357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162 kt · yr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D6FE34-3228-EA0E-0376-FEA24E7C9E76}"/>
              </a:ext>
            </a:extLst>
          </p:cNvPr>
          <p:cNvSpPr txBox="1"/>
          <p:nvPr/>
        </p:nvSpPr>
        <p:spPr>
          <a:xfrm>
            <a:off x="635236" y="4593958"/>
            <a:ext cx="609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Hyper-K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531CA0-DCDC-65B4-EE98-DAD5E7EB8C81}"/>
              </a:ext>
            </a:extLst>
          </p:cNvPr>
          <p:cNvSpPr txBox="1"/>
          <p:nvPr/>
        </p:nvSpPr>
        <p:spPr>
          <a:xfrm>
            <a:off x="2457910" y="4485861"/>
            <a:ext cx="6094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5 (10) years of running in a single tank consisting of 374 (187) kiloton (kt) fiducial volume pure water</a:t>
            </a:r>
            <a:endParaRPr lang="zh-CN" altLang="en-US" sz="2000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0A5D0108-F963-9AE8-6B61-C22342FD6162}"/>
              </a:ext>
            </a:extLst>
          </p:cNvPr>
          <p:cNvSpPr/>
          <p:nvPr/>
        </p:nvSpPr>
        <p:spPr>
          <a:xfrm>
            <a:off x="8507760" y="4679182"/>
            <a:ext cx="598868" cy="3212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48CE38-81C2-41FD-03F0-6B140C5435AC}"/>
              </a:ext>
            </a:extLst>
          </p:cNvPr>
          <p:cNvSpPr txBox="1"/>
          <p:nvPr/>
        </p:nvSpPr>
        <p:spPr>
          <a:xfrm>
            <a:off x="9391573" y="4624735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1870 kt · yr</a:t>
            </a:r>
            <a:endParaRPr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7AEA2AF-CD89-3E02-0873-F33FA6AE7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07" y="5266732"/>
            <a:ext cx="2541310" cy="7078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6B4218-004A-F82D-5003-A3490FCF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552" y="5266731"/>
            <a:ext cx="6314194" cy="68161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A9DE76-6BCE-DDB6-9CCA-0A4FF35096E4}"/>
              </a:ext>
            </a:extLst>
          </p:cNvPr>
          <p:cNvGrpSpPr/>
          <p:nvPr/>
        </p:nvGrpSpPr>
        <p:grpSpPr>
          <a:xfrm>
            <a:off x="288488" y="1932766"/>
            <a:ext cx="11615023" cy="2184880"/>
            <a:chOff x="288488" y="1760190"/>
            <a:chExt cx="11615023" cy="218488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7A7D00F-EC40-757A-5275-FD1F843B7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88" y="1760190"/>
              <a:ext cx="11615023" cy="2184880"/>
            </a:xfrm>
            <a:prstGeom prst="rect">
              <a:avLst/>
            </a:prstGeom>
          </p:spPr>
        </p:pic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B6DDC49F-C883-562F-D1B7-4F36291EC608}"/>
                </a:ext>
              </a:extLst>
            </p:cNvPr>
            <p:cNvSpPr/>
            <p:nvPr/>
          </p:nvSpPr>
          <p:spPr>
            <a:xfrm>
              <a:off x="1942311" y="3429000"/>
              <a:ext cx="1526102" cy="23963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B1E8FD9-D202-0AF0-9E51-A2D9A1ECEFB7}"/>
                  </a:ext>
                </a:extLst>
              </p:cNvPr>
              <p:cNvSpPr txBox="1"/>
              <p:nvPr/>
            </p:nvSpPr>
            <p:spPr>
              <a:xfrm>
                <a:off x="635236" y="1060100"/>
                <a:ext cx="6094948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background-only hypothesis yields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=2.7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exclusion bound is set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B1E8FD9-D202-0AF0-9E51-A2D9A1ECE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36" y="1060100"/>
                <a:ext cx="6094948" cy="719941"/>
              </a:xfrm>
              <a:prstGeom prst="rect">
                <a:avLst/>
              </a:prstGeom>
              <a:blipFill>
                <a:blip r:embed="rId5"/>
                <a:stretch>
                  <a:fillRect l="-1000" t="-4237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19EB87E-2576-5CD8-CF26-D89418CBAABD}"/>
                  </a:ext>
                </a:extLst>
              </p:cNvPr>
              <p:cNvSpPr txBox="1"/>
              <p:nvPr/>
            </p:nvSpPr>
            <p:spPr>
              <a:xfrm>
                <a:off x="7800867" y="1005179"/>
                <a:ext cx="17386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𝑆𝐾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=49.1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19EB87E-2576-5CD8-CF26-D89418CB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867" y="1005179"/>
                <a:ext cx="173868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7EFBBD5F-4675-C5B2-708D-A4B0382939DA}"/>
              </a:ext>
            </a:extLst>
          </p:cNvPr>
          <p:cNvSpPr txBox="1"/>
          <p:nvPr/>
        </p:nvSpPr>
        <p:spPr>
          <a:xfrm>
            <a:off x="7163363" y="1507226"/>
            <a:ext cx="6094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C. </a:t>
            </a:r>
            <a:r>
              <a:rPr lang="en-US" altLang="zh-CN" sz="1600" b="1" dirty="0" err="1">
                <a:solidFill>
                  <a:schemeClr val="accent2">
                    <a:lumMod val="75000"/>
                  </a:schemeClr>
                </a:solidFill>
              </a:rPr>
              <a:t>Kachulis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 et al. (Super-</a:t>
            </a:r>
            <a:r>
              <a:rPr lang="en-US" altLang="zh-CN" sz="1600" b="1" dirty="0" err="1">
                <a:solidFill>
                  <a:schemeClr val="accent2">
                    <a:lumMod val="75000"/>
                  </a:schemeClr>
                </a:solidFill>
              </a:rPr>
              <a:t>Kamiokande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 Collaboration), </a:t>
            </a:r>
          </a:p>
          <a:p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Phys. Rev. Lett. 120, 221301 (2018).</a:t>
            </a:r>
            <a:endParaRPr lang="zh-CN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4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39123-A0AD-C821-D9F8-C33F76B4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74" y="497210"/>
            <a:ext cx="5549988" cy="90497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attenuation of ALPs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E36AB1-8B68-3830-3845-604487CC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3" y="1219449"/>
            <a:ext cx="5230010" cy="8517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D79FC6-EE07-E81D-68E0-F9FFBBA6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756" y="2574506"/>
            <a:ext cx="1872578" cy="11738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299B81C-56A3-F3D4-85F0-CC64EBB0B59D}"/>
              </a:ext>
            </a:extLst>
          </p:cNvPr>
          <p:cNvSpPr txBox="1"/>
          <p:nvPr/>
        </p:nvSpPr>
        <p:spPr>
          <a:xfrm>
            <a:off x="6278911" y="2877408"/>
            <a:ext cx="4735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the ALP lifetime to be longer than the era of matter-radiation equality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BB4003-0AA4-990F-9F3B-25C9D62F9FC8}"/>
              </a:ext>
            </a:extLst>
          </p:cNvPr>
          <p:cNvSpPr txBox="1"/>
          <p:nvPr/>
        </p:nvSpPr>
        <p:spPr>
          <a:xfrm>
            <a:off x="5991453" y="1061457"/>
            <a:ext cx="5310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PBH ALPs travel a distance in the atmosphere and underground before reaching terrestrial detectors and would be stopped due to the process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p+γ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therein.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FA1816-76B0-7DBF-33FB-85AAEE20E69F}"/>
                  </a:ext>
                </a:extLst>
              </p:cNvPr>
              <p:cNvSpPr txBox="1"/>
              <p:nvPr/>
            </p:nvSpPr>
            <p:spPr>
              <a:xfrm>
                <a:off x="398230" y="2146401"/>
                <a:ext cx="366600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86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FA1816-76B0-7DBF-33FB-85AAEE20E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30" y="2146401"/>
                <a:ext cx="3666004" cy="476990"/>
              </a:xfrm>
              <a:prstGeom prst="rect">
                <a:avLst/>
              </a:prstGeom>
              <a:blipFill>
                <a:blip r:embed="rId4"/>
                <a:stretch>
                  <a:fillRect t="-6410" r="-1329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96B415AF-5531-024C-FD1C-4776C5ECD063}"/>
              </a:ext>
            </a:extLst>
          </p:cNvPr>
          <p:cNvSpPr txBox="1">
            <a:spLocks/>
          </p:cNvSpPr>
          <p:nvPr/>
        </p:nvSpPr>
        <p:spPr>
          <a:xfrm>
            <a:off x="328974" y="2662948"/>
            <a:ext cx="5549988" cy="90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ALP lifetime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F9E275-03FC-12BF-0B94-116D87A56859}"/>
              </a:ext>
            </a:extLst>
          </p:cNvPr>
          <p:cNvSpPr txBox="1"/>
          <p:nvPr/>
        </p:nvSpPr>
        <p:spPr>
          <a:xfrm>
            <a:off x="328974" y="3717653"/>
            <a:ext cx="6094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supernova bounds and others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43F6FD-125F-3408-6A80-521354DAC152}"/>
                  </a:ext>
                </a:extLst>
              </p:cNvPr>
              <p:cNvSpPr txBox="1"/>
              <p:nvPr/>
            </p:nvSpPr>
            <p:spPr>
              <a:xfrm>
                <a:off x="588349" y="4296011"/>
                <a:ext cx="10157428" cy="1307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observation of the SN 1987A neutrino burst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evaluating the axion luminosity.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also other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visible decays of ALPs produced in SN 1987A and beam dump experiments.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43F6FD-125F-3408-6A80-521354DA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9" y="4296011"/>
                <a:ext cx="10157428" cy="1307474"/>
              </a:xfrm>
              <a:prstGeom prst="rect">
                <a:avLst/>
              </a:prstGeom>
              <a:blipFill>
                <a:blip r:embed="rId5"/>
                <a:stretch>
                  <a:fillRect l="-540" t="-2804" r="-120" b="-7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51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1E4D543-D70E-2D68-5D56-B73F665982F5}"/>
                  </a:ext>
                </a:extLst>
              </p:cNvPr>
              <p:cNvSpPr txBox="1"/>
              <p:nvPr/>
            </p:nvSpPr>
            <p:spPr>
              <a:xfrm>
                <a:off x="1056196" y="5471085"/>
                <a:ext cx="9814744" cy="86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bounds from Super-K(solid) and projected sensitivity at Hyper-K(dashed)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(right)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1E4D543-D70E-2D68-5D56-B73F66598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6" y="5471085"/>
                <a:ext cx="9814744" cy="860492"/>
              </a:xfrm>
              <a:prstGeom prst="rect">
                <a:avLst/>
              </a:prstGeom>
              <a:blipFill>
                <a:blip r:embed="rId2"/>
                <a:stretch>
                  <a:fillRect l="-932" t="-5634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E5ACCF0-1D66-BA7F-B396-6FEC500C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" r="-1"/>
          <a:stretch/>
        </p:blipFill>
        <p:spPr>
          <a:xfrm>
            <a:off x="0" y="955434"/>
            <a:ext cx="12065875" cy="43868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5B20569-EF03-A524-8438-F23614C8869D}"/>
              </a:ext>
            </a:extLst>
          </p:cNvPr>
          <p:cNvSpPr txBox="1"/>
          <p:nvPr/>
        </p:nvSpPr>
        <p:spPr>
          <a:xfrm>
            <a:off x="296392" y="303432"/>
            <a:ext cx="1212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n w="0"/>
                <a:latin typeface="Arial Black" panose="020B0A04020102020204" pitchFamily="34" charset="0"/>
                <a:ea typeface="+mj-ea"/>
                <a:cs typeface="+mj-cs"/>
              </a:rPr>
              <a:t>Projected sensitivity for PBH-DM fraction and ALP couplings</a:t>
            </a:r>
            <a:endParaRPr lang="zh-CN" altLang="en-US" sz="2800" dirty="0">
              <a:ln w="0"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292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94AB20-1DE7-C15C-47D3-AD143F60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2" y="1309468"/>
            <a:ext cx="6818654" cy="47318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FC468CF-5B05-2F63-1C15-BE3AB08C9894}"/>
              </a:ext>
            </a:extLst>
          </p:cNvPr>
          <p:cNvSpPr txBox="1"/>
          <p:nvPr/>
        </p:nvSpPr>
        <p:spPr>
          <a:xfrm>
            <a:off x="296392" y="303432"/>
            <a:ext cx="1212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n w="0"/>
                <a:latin typeface="Arial Black" panose="020B0A04020102020204" pitchFamily="34" charset="0"/>
                <a:ea typeface="+mj-ea"/>
                <a:cs typeface="+mj-cs"/>
              </a:rPr>
              <a:t>Projected sensitivity for PBH-DM fraction and ALP couplings</a:t>
            </a:r>
            <a:endParaRPr lang="zh-CN" altLang="en-US" sz="2800" dirty="0">
              <a:ln w="0"/>
              <a:latin typeface="Arial Black" panose="020B0A0402010202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3C7022-D083-F3EA-6B98-F2782BF68E9E}"/>
                  </a:ext>
                </a:extLst>
              </p:cNvPr>
              <p:cNvSpPr txBox="1"/>
              <p:nvPr/>
            </p:nvSpPr>
            <p:spPr>
              <a:xfrm>
                <a:off x="7018806" y="1664237"/>
                <a:ext cx="5106451" cy="374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bounds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Super-K(solid) and Hyper-K(dashed)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keV as an illustration.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current evaporation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extragalactic gamma rays, the SN1987A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combined, and the excluded region is shown in gray for comparison.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3C7022-D083-F3EA-6B98-F2782BF6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06" y="1664237"/>
                <a:ext cx="5106451" cy="3748590"/>
              </a:xfrm>
              <a:prstGeom prst="rect">
                <a:avLst/>
              </a:prstGeom>
              <a:blipFill>
                <a:blip r:embed="rId3"/>
                <a:stretch>
                  <a:fillRect l="-1074" r="-716" b="-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72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39B6051-649B-F0F7-D67E-666A88E7243C}"/>
              </a:ext>
            </a:extLst>
          </p:cNvPr>
          <p:cNvSpPr txBox="1"/>
          <p:nvPr/>
        </p:nvSpPr>
        <p:spPr>
          <a:xfrm>
            <a:off x="373643" y="256768"/>
            <a:ext cx="10845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2. Search for ALP at gamma-ray experiments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Events rates</a:t>
            </a:r>
          </a:p>
          <a:p>
            <a:endParaRPr lang="zh-CN" alt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60B8736-439B-7E25-9C95-82665600C433}"/>
                  </a:ext>
                </a:extLst>
              </p:cNvPr>
              <p:cNvSpPr txBox="1"/>
              <p:nvPr/>
            </p:nvSpPr>
            <p:spPr>
              <a:xfrm>
                <a:off x="562828" y="1505396"/>
                <a:ext cx="6701921" cy="426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lphaUcPeriod"/>
                </a:pPr>
                <a:r>
                  <a:rPr lang="en-US" altLang="zh-CN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Oscillation of PBH emitted ALP under magnetic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~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60B8736-439B-7E25-9C95-82665600C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8" y="1505396"/>
                <a:ext cx="6701921" cy="426335"/>
              </a:xfrm>
              <a:prstGeom prst="rect">
                <a:avLst/>
              </a:prstGeom>
              <a:blipFill>
                <a:blip r:embed="rId2"/>
                <a:stretch>
                  <a:fillRect l="-727" t="-8571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EB9D0B4-6053-CC7E-D8E6-2DE5B3E10EC2}"/>
              </a:ext>
            </a:extLst>
          </p:cNvPr>
          <p:cNvSpPr txBox="1"/>
          <p:nvPr/>
        </p:nvSpPr>
        <p:spPr>
          <a:xfrm>
            <a:off x="676342" y="1945807"/>
            <a:ext cx="6094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resonant condition, axion-photon coupling induces coherent ALP-photon oscillations, there by converting ALPs into detectable photons.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5BE69E0-B377-9355-0BA5-D7F2BFA71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934" y="911540"/>
            <a:ext cx="4526134" cy="9795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F7113F-1094-DD0C-EEC3-52C18D74F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983" y="1931731"/>
            <a:ext cx="3213869" cy="4605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D0FF32-E063-BA7B-1381-6E6F4C95B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632" y="2374828"/>
            <a:ext cx="4137019" cy="7830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76D554C-737C-4C7C-9067-7A75AC100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70" y="3222523"/>
            <a:ext cx="7403462" cy="354408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64A0CD7-402F-78AB-17C3-542AD35D24F3}"/>
              </a:ext>
            </a:extLst>
          </p:cNvPr>
          <p:cNvGrpSpPr/>
          <p:nvPr/>
        </p:nvGrpSpPr>
        <p:grpSpPr>
          <a:xfrm>
            <a:off x="1515464" y="2941744"/>
            <a:ext cx="4796648" cy="300506"/>
            <a:chOff x="-1821628" y="5141819"/>
            <a:chExt cx="9275564" cy="58110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525DD0F-791D-6F96-E987-050AF890C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821628" y="5160870"/>
              <a:ext cx="5906324" cy="56205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1356CAD-DE9B-3E0C-1711-5210D389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4455" y="5141817"/>
              <a:ext cx="3429479" cy="5811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A253FB0-A78B-8399-67B2-7D902DB75D51}"/>
                  </a:ext>
                </a:extLst>
              </p:cNvPr>
              <p:cNvSpPr txBox="1"/>
              <p:nvPr/>
            </p:nvSpPr>
            <p:spPr>
              <a:xfrm>
                <a:off x="7550632" y="3318459"/>
                <a:ext cx="4641368" cy="732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critical energy which marks the end of the final oscillation cycle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A253FB0-A78B-8399-67B2-7D902DB7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632" y="3318459"/>
                <a:ext cx="4641368" cy="732380"/>
              </a:xfrm>
              <a:prstGeom prst="rect">
                <a:avLst/>
              </a:prstGeom>
              <a:blipFill>
                <a:blip r:embed="rId9"/>
                <a:stretch>
                  <a:fillRect l="-1445" t="-4132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143B77E1-6A30-73D0-2D1D-15CE8F7A3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3370" y="4211424"/>
            <a:ext cx="3603093" cy="97953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2A156C5-81E9-FEC5-D365-4C2B3E388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-1" r="68704" b="-5626"/>
          <a:stretch/>
        </p:blipFill>
        <p:spPr>
          <a:xfrm>
            <a:off x="7741439" y="5265053"/>
            <a:ext cx="1773477" cy="4263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E0E71D8-B15C-6C07-5AD9-4D690414F93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1595" t="-48207" b="-1"/>
          <a:stretch/>
        </p:blipFill>
        <p:spPr>
          <a:xfrm>
            <a:off x="7841139" y="5478220"/>
            <a:ext cx="3729168" cy="575494"/>
          </a:xfrm>
          <a:prstGeom prst="rect">
            <a:avLst/>
          </a:prstGeom>
        </p:spPr>
      </p:pic>
      <p:sp>
        <p:nvSpPr>
          <p:cNvPr id="30" name="箭头: 右 29">
            <a:extLst>
              <a:ext uri="{FF2B5EF4-FFF2-40B4-BE49-F238E27FC236}">
                <a16:creationId xmlns:a16="http://schemas.microsoft.com/office/drawing/2014/main" id="{46F7F7DC-B591-DD37-353A-9392BF3A72B8}"/>
              </a:ext>
            </a:extLst>
          </p:cNvPr>
          <p:cNvSpPr/>
          <p:nvPr/>
        </p:nvSpPr>
        <p:spPr>
          <a:xfrm rot="10800000">
            <a:off x="5686046" y="4954793"/>
            <a:ext cx="2027323" cy="4723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7DF63B-5009-3598-0741-1C987C8F2A28}"/>
              </a:ext>
            </a:extLst>
          </p:cNvPr>
          <p:cNvSpPr txBox="1"/>
          <p:nvPr/>
        </p:nvSpPr>
        <p:spPr>
          <a:xfrm>
            <a:off x="5425372" y="733602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Our work: 2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504.14185</a:t>
            </a:r>
          </a:p>
        </p:txBody>
      </p:sp>
    </p:spTree>
    <p:extLst>
      <p:ext uri="{BB962C8B-B14F-4D97-AF65-F5344CB8AC3E}">
        <p14:creationId xmlns:p14="http://schemas.microsoft.com/office/powerpoint/2010/main" val="389109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4F8BD4A-343F-C8AA-7C80-86FBF87BD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4" y="1316447"/>
            <a:ext cx="7518170" cy="4812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245C9F-DA71-4C27-57F2-491967E47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84" y="225652"/>
            <a:ext cx="7837629" cy="8337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71FDE9-073C-179A-54FC-78C0B18F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2" y="880698"/>
            <a:ext cx="1442818" cy="5232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BC0AA5-3933-FA2F-5361-350E5B403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22" y="1403918"/>
            <a:ext cx="1309449" cy="5611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BD5021-4087-727B-2EC0-D2A1BC3A227F}"/>
              </a:ext>
            </a:extLst>
          </p:cNvPr>
          <p:cNvSpPr txBox="1"/>
          <p:nvPr/>
        </p:nvSpPr>
        <p:spPr>
          <a:xfrm>
            <a:off x="241530" y="22565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343915F-74D3-9C1E-7125-83009A685F3F}"/>
              </a:ext>
            </a:extLst>
          </p:cNvPr>
          <p:cNvSpPr/>
          <p:nvPr/>
        </p:nvSpPr>
        <p:spPr>
          <a:xfrm>
            <a:off x="1885556" y="225652"/>
            <a:ext cx="7983658" cy="83379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0D5A62-AE16-B2FB-F1CE-E867B5AA02FF}"/>
              </a:ext>
            </a:extLst>
          </p:cNvPr>
          <p:cNvSpPr txBox="1"/>
          <p:nvPr/>
        </p:nvSpPr>
        <p:spPr>
          <a:xfrm>
            <a:off x="8004146" y="2663455"/>
            <a:ext cx="38539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highlight>
                  <a:srgbClr val="FFFF00"/>
                </a:highlight>
              </a:rPr>
              <a:t>AMEGO</a:t>
            </a:r>
            <a:r>
              <a:rPr lang="en-US" altLang="zh-CN" sz="2000" dirty="0"/>
              <a:t> [NASA]</a:t>
            </a:r>
          </a:p>
          <a:p>
            <a:r>
              <a:rPr lang="en-US" altLang="zh-CN" sz="2000" dirty="0"/>
              <a:t>(All-sky Medium Energy </a:t>
            </a:r>
          </a:p>
          <a:p>
            <a:r>
              <a:rPr lang="en-US" altLang="zh-CN" sz="2000" dirty="0"/>
              <a:t>Gamma-ray Observatory)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highlight>
                  <a:srgbClr val="FFFF00"/>
                </a:highlight>
              </a:rPr>
              <a:t>e-ASTROGAM </a:t>
            </a:r>
            <a:r>
              <a:rPr lang="en-US" altLang="zh-CN" sz="2000" dirty="0"/>
              <a:t>[ESA]</a:t>
            </a:r>
          </a:p>
          <a:p>
            <a:r>
              <a:rPr lang="en-US" altLang="zh-CN" sz="2000" dirty="0"/>
              <a:t>(`enhanced` ASTROGAM))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highlight>
                  <a:srgbClr val="FFFF00"/>
                </a:highlight>
              </a:rPr>
              <a:t>MAST </a:t>
            </a:r>
            <a:r>
              <a:rPr lang="en-US" altLang="zh-CN" sz="2000" dirty="0"/>
              <a:t>[Russia]</a:t>
            </a:r>
          </a:p>
          <a:p>
            <a:r>
              <a:rPr lang="en-US" altLang="zh-CN" sz="2000" dirty="0"/>
              <a:t>(Massive Argon Space Telescope)</a:t>
            </a:r>
            <a:endParaRPr lang="zh-CN" altLang="en-US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9088D6-2221-655B-6D5F-8D2AD1EDC73A}"/>
              </a:ext>
            </a:extLst>
          </p:cNvPr>
          <p:cNvSpPr txBox="1"/>
          <p:nvPr/>
        </p:nvSpPr>
        <p:spPr>
          <a:xfrm>
            <a:off x="7946438" y="1965111"/>
            <a:ext cx="3752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gamma-ray experiments: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6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1FB96B-30A3-D96E-2282-AF599970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22" y="2636919"/>
            <a:ext cx="6100227" cy="39278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1C79EA-E938-7D73-24E6-66CE733BB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89" y="3195524"/>
            <a:ext cx="3982254" cy="30899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ABCB07-BF09-7DA2-C502-2D9D2A94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0"/>
          <a:stretch/>
        </p:blipFill>
        <p:spPr>
          <a:xfrm>
            <a:off x="7781223" y="315428"/>
            <a:ext cx="3690467" cy="2900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A91C24-2FDA-260B-E2B8-91CE0ABDB187}"/>
                  </a:ext>
                </a:extLst>
              </p:cNvPr>
              <p:cNvSpPr txBox="1"/>
              <p:nvPr/>
            </p:nvSpPr>
            <p:spPr>
              <a:xfrm>
                <a:off x="8529584" y="1697294"/>
                <a:ext cx="167385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uniformly set to 1,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A91C24-2FDA-260B-E2B8-91CE0ABDB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84" y="1697294"/>
                <a:ext cx="1673859" cy="861774"/>
              </a:xfrm>
              <a:prstGeom prst="rect">
                <a:avLst/>
              </a:prstGeom>
              <a:blipFill>
                <a:blip r:embed="rId5"/>
                <a:stretch>
                  <a:fillRect l="-1818" t="-2113" r="-2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5E89EE6-3B7F-44F7-C2FF-6F8A215B5E5E}"/>
              </a:ext>
            </a:extLst>
          </p:cNvPr>
          <p:cNvSpPr txBox="1"/>
          <p:nvPr/>
        </p:nvSpPr>
        <p:spPr>
          <a:xfrm>
            <a:off x="381162" y="378631"/>
            <a:ext cx="38539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highlight>
                  <a:srgbClr val="FFFF00"/>
                </a:highlight>
              </a:rPr>
              <a:t>AMEGO</a:t>
            </a:r>
            <a:r>
              <a:rPr lang="en-US" altLang="zh-CN" sz="2000" dirty="0"/>
              <a:t> [NASA]</a:t>
            </a:r>
          </a:p>
          <a:p>
            <a:r>
              <a:rPr lang="en-US" altLang="zh-CN" sz="2000" dirty="0"/>
              <a:t>(All-sky Medium Energy </a:t>
            </a:r>
          </a:p>
          <a:p>
            <a:r>
              <a:rPr lang="en-US" altLang="zh-CN" sz="2000" dirty="0"/>
              <a:t>Gamma-ray Observatory)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highlight>
                  <a:srgbClr val="00FF00"/>
                </a:highlight>
              </a:rPr>
              <a:t>e-ASTROGAM </a:t>
            </a:r>
            <a:r>
              <a:rPr lang="en-US" altLang="zh-CN" sz="2000" dirty="0"/>
              <a:t>[ESA]</a:t>
            </a:r>
          </a:p>
          <a:p>
            <a:r>
              <a:rPr lang="en-US" altLang="zh-CN" sz="2000" dirty="0"/>
              <a:t>(`enhanced` ASTROGAM))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highlight>
                  <a:srgbClr val="00FFFF"/>
                </a:highlight>
              </a:rPr>
              <a:t>MAST </a:t>
            </a:r>
            <a:r>
              <a:rPr lang="en-US" altLang="zh-CN" sz="2000" dirty="0"/>
              <a:t>[Russia]</a:t>
            </a:r>
          </a:p>
          <a:p>
            <a:r>
              <a:rPr lang="en-US" altLang="zh-CN" sz="2000" dirty="0"/>
              <a:t>(Massive Argon Space Telescope)</a:t>
            </a:r>
            <a:endParaRPr lang="zh-CN" altLang="en-US" sz="2000" dirty="0"/>
          </a:p>
        </p:txBody>
      </p:sp>
      <p:sp>
        <p:nvSpPr>
          <p:cNvPr id="13" name="笑脸 12">
            <a:extLst>
              <a:ext uri="{FF2B5EF4-FFF2-40B4-BE49-F238E27FC236}">
                <a16:creationId xmlns:a16="http://schemas.microsoft.com/office/drawing/2014/main" id="{1ECFC17C-DFCC-5FFD-33D8-A16F3D938DB9}"/>
              </a:ext>
            </a:extLst>
          </p:cNvPr>
          <p:cNvSpPr/>
          <p:nvPr/>
        </p:nvSpPr>
        <p:spPr>
          <a:xfrm>
            <a:off x="5353970" y="3876131"/>
            <a:ext cx="372066" cy="327923"/>
          </a:xfrm>
          <a:prstGeom prst="smileyFace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4" name="笑脸 13">
            <a:extLst>
              <a:ext uri="{FF2B5EF4-FFF2-40B4-BE49-F238E27FC236}">
                <a16:creationId xmlns:a16="http://schemas.microsoft.com/office/drawing/2014/main" id="{120BE331-CB66-2A92-2382-9A12AAA3B8BD}"/>
              </a:ext>
            </a:extLst>
          </p:cNvPr>
          <p:cNvSpPr/>
          <p:nvPr/>
        </p:nvSpPr>
        <p:spPr>
          <a:xfrm>
            <a:off x="1936066" y="3655413"/>
            <a:ext cx="372066" cy="32792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笑脸 14">
            <a:extLst>
              <a:ext uri="{FF2B5EF4-FFF2-40B4-BE49-F238E27FC236}">
                <a16:creationId xmlns:a16="http://schemas.microsoft.com/office/drawing/2014/main" id="{F57CDD35-79BE-B9F0-0118-3D7EE1B53BE4}"/>
              </a:ext>
            </a:extLst>
          </p:cNvPr>
          <p:cNvSpPr/>
          <p:nvPr/>
        </p:nvSpPr>
        <p:spPr>
          <a:xfrm>
            <a:off x="4490019" y="2888242"/>
            <a:ext cx="372066" cy="327923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4DEDBEA-C899-DD49-5B4C-46943CB95207}"/>
              </a:ext>
            </a:extLst>
          </p:cNvPr>
          <p:cNvSpPr txBox="1"/>
          <p:nvPr/>
        </p:nvSpPr>
        <p:spPr>
          <a:xfrm>
            <a:off x="1442545" y="3267433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150keV−5MeV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A6DBEB5-1B20-700E-2C86-C67F14BC5CF5}"/>
              </a:ext>
            </a:extLst>
          </p:cNvPr>
          <p:cNvSpPr txBox="1"/>
          <p:nvPr/>
        </p:nvSpPr>
        <p:spPr>
          <a:xfrm>
            <a:off x="4091793" y="3290471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100MeV−3GeV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A4B22AC-FEFA-625D-51E7-2864EF0B472C}"/>
              </a:ext>
            </a:extLst>
          </p:cNvPr>
          <p:cNvSpPr txBox="1"/>
          <p:nvPr/>
        </p:nvSpPr>
        <p:spPr>
          <a:xfrm>
            <a:off x="3764281" y="572486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150keV−5MeV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36AF72A-799D-3C75-37EC-421C2E1DA37E}"/>
              </a:ext>
            </a:extLst>
          </p:cNvPr>
          <p:cNvSpPr txBox="1"/>
          <p:nvPr/>
        </p:nvSpPr>
        <p:spPr>
          <a:xfrm>
            <a:off x="918714" y="0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4391EB3-8B2C-6661-E2DD-3C97B2C7F1C4}"/>
              </a:ext>
            </a:extLst>
          </p:cNvPr>
          <p:cNvSpPr txBox="1"/>
          <p:nvPr/>
        </p:nvSpPr>
        <p:spPr>
          <a:xfrm>
            <a:off x="3764281" y="-6200"/>
            <a:ext cx="181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window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E8DC8F-7F8F-0C79-4D15-C94F73005DD5}"/>
              </a:ext>
            </a:extLst>
          </p:cNvPr>
          <p:cNvSpPr txBox="1"/>
          <p:nvPr/>
        </p:nvSpPr>
        <p:spPr>
          <a:xfrm>
            <a:off x="3764281" y="1251410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100MeV−3GeV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5EAADAD-C4EC-3F2D-4152-135FA85217BE}"/>
              </a:ext>
            </a:extLst>
          </p:cNvPr>
          <p:cNvSpPr txBox="1"/>
          <p:nvPr/>
        </p:nvSpPr>
        <p:spPr>
          <a:xfrm>
            <a:off x="3764281" y="1887304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100MeV−3GeV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4D57F66-B325-E5C0-0338-15836B94FFAC}"/>
              </a:ext>
            </a:extLst>
          </p:cNvPr>
          <p:cNvSpPr txBox="1"/>
          <p:nvPr/>
        </p:nvSpPr>
        <p:spPr>
          <a:xfrm>
            <a:off x="5989182" y="6200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PBH mass (spin0)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484C7D5-09EB-948A-5892-2265C3B8B9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942" t="-35367" r="52053" b="-1"/>
          <a:stretch/>
        </p:blipFill>
        <p:spPr>
          <a:xfrm>
            <a:off x="6049135" y="398837"/>
            <a:ext cx="1348307" cy="532122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FE9F4C39-C976-586F-AC85-E1C0DA9D54C5}"/>
              </a:ext>
            </a:extLst>
          </p:cNvPr>
          <p:cNvGrpSpPr/>
          <p:nvPr/>
        </p:nvGrpSpPr>
        <p:grpSpPr>
          <a:xfrm>
            <a:off x="5985101" y="1281380"/>
            <a:ext cx="1552392" cy="400110"/>
            <a:chOff x="5925648" y="1502015"/>
            <a:chExt cx="155239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AA2713D1-E556-C196-2B40-D10B4E525D66}"/>
                    </a:ext>
                  </a:extLst>
                </p:cNvPr>
                <p:cNvSpPr txBox="1"/>
                <p:nvPr/>
              </p:nvSpPr>
              <p:spPr>
                <a:xfrm>
                  <a:off x="6198010" y="1502015"/>
                  <a:ext cx="1280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a14:m>
                  <a:r>
                    <a:rPr lang="en-US" altLang="zh-CN" sz="2000" dirty="0"/>
                    <a:t>g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AA2713D1-E556-C196-2B40-D10B4E525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010" y="1502015"/>
                  <a:ext cx="1280030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 r="-428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28A1187-89BC-30AB-5EE9-C9C37407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5648" y="1519958"/>
              <a:ext cx="298603" cy="321572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3C044D5-3346-5204-0A4D-70C3711B60DD}"/>
              </a:ext>
            </a:extLst>
          </p:cNvPr>
          <p:cNvGrpSpPr/>
          <p:nvPr/>
        </p:nvGrpSpPr>
        <p:grpSpPr>
          <a:xfrm>
            <a:off x="5985101" y="1910849"/>
            <a:ext cx="1552392" cy="400110"/>
            <a:chOff x="5925648" y="1502015"/>
            <a:chExt cx="155239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C6E08B9-53BC-BF44-F2C6-6B4582B0B836}"/>
                    </a:ext>
                  </a:extLst>
                </p:cNvPr>
                <p:cNvSpPr txBox="1"/>
                <p:nvPr/>
              </p:nvSpPr>
              <p:spPr>
                <a:xfrm>
                  <a:off x="6198010" y="1502015"/>
                  <a:ext cx="1280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a14:m>
                  <a:r>
                    <a:rPr lang="en-US" altLang="zh-CN" sz="2000" dirty="0"/>
                    <a:t>g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C6E08B9-53BC-BF44-F2C6-6B4582B0B8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010" y="1502015"/>
                  <a:ext cx="1280030" cy="400110"/>
                </a:xfrm>
                <a:prstGeom prst="rect">
                  <a:avLst/>
                </a:prstGeom>
                <a:blipFill>
                  <a:blip r:embed="rId9"/>
                  <a:stretch>
                    <a:fillRect t="-7576" r="-428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4FC33BC-4DB4-55DB-D8E2-610689B0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5648" y="1519958"/>
              <a:ext cx="298603" cy="321572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FD77E6A7-BEE5-B9C2-14B2-437C357C79AB}"/>
              </a:ext>
            </a:extLst>
          </p:cNvPr>
          <p:cNvSpPr txBox="1"/>
          <p:nvPr/>
        </p:nvSpPr>
        <p:spPr>
          <a:xfrm>
            <a:off x="6221189" y="6308552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cited from </a:t>
            </a:r>
            <a:r>
              <a:rPr lang="en-US" altLang="zh-CN" i="1" dirty="0" err="1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Phys.Rev.D</a:t>
            </a:r>
            <a:r>
              <a:rPr lang="en-US" altLang="zh-CN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 111 (2025) 8, 8</a:t>
            </a:r>
          </a:p>
        </p:txBody>
      </p:sp>
    </p:spTree>
    <p:extLst>
      <p:ext uri="{BB962C8B-B14F-4D97-AF65-F5344CB8AC3E}">
        <p14:creationId xmlns:p14="http://schemas.microsoft.com/office/powerpoint/2010/main" val="387982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3A8676-AC75-CA17-1F50-7608D9F5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Outline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C1F32D7-39FF-B8FB-8C5F-D60FB36A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52" y="1565461"/>
            <a:ext cx="118588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</a:rPr>
              <a:t>1. Introduction to PBH</a:t>
            </a:r>
          </a:p>
          <a:p>
            <a:pPr marL="0" indent="0">
              <a:buNone/>
            </a:pPr>
            <a:r>
              <a:rPr lang="en-US" altLang="zh-CN" sz="3200" dirty="0"/>
              <a:t>2. Search for ALP at terrestrial detector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CN" sz="2800" dirty="0"/>
              <a:t>Event rates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CN" sz="2800" dirty="0"/>
              <a:t>Detection and constraints in neutrino experiments</a:t>
            </a:r>
          </a:p>
          <a:p>
            <a:pPr marL="0" indent="0">
              <a:buNone/>
            </a:pPr>
            <a:r>
              <a:rPr lang="en-US" altLang="zh-CN" sz="3200" dirty="0"/>
              <a:t>3. Search for ALP at gamma-ray experiments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CN" sz="2800" dirty="0"/>
              <a:t>Event rates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CN" sz="2800" dirty="0"/>
              <a:t>Projected sensitivity for PBH-DM fraction and ALP couplings</a:t>
            </a:r>
          </a:p>
          <a:p>
            <a:pPr marL="0" indent="0">
              <a:buNone/>
            </a:pPr>
            <a:r>
              <a:rPr lang="en-US" altLang="zh-CN" sz="3200" dirty="0"/>
              <a:t>4.</a:t>
            </a:r>
            <a:r>
              <a:rPr lang="en-US" altLang="zh-CN" sz="3200" dirty="0">
                <a:solidFill>
                  <a:schemeClr val="tx1"/>
                </a:solidFill>
              </a:rPr>
              <a:t> Summary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99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2B3DFEE-2966-B08E-18E9-3E55C6403D52}"/>
              </a:ext>
            </a:extLst>
          </p:cNvPr>
          <p:cNvSpPr txBox="1"/>
          <p:nvPr/>
        </p:nvSpPr>
        <p:spPr>
          <a:xfrm>
            <a:off x="518685" y="243346"/>
            <a:ext cx="10504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gamma-ray flux from PBH emitted ALPs after propagating through the galactic (solid lines) or extragalactic (dashed lines) background magnetic fields.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68B26D-D0FB-E2EA-3728-16055ADF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" y="1339090"/>
            <a:ext cx="5139566" cy="48053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CB7FAC-50BC-BA37-D349-29416743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491" y="1746145"/>
            <a:ext cx="6810509" cy="163797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D62B32-B389-88B8-138C-A800176496AC}"/>
              </a:ext>
            </a:extLst>
          </p:cNvPr>
          <p:cNvSpPr txBox="1"/>
          <p:nvPr/>
        </p:nvSpPr>
        <p:spPr>
          <a:xfrm>
            <a:off x="5450139" y="1210189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flux of extragalactic gamma-rays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EA4395-B395-D7F7-42E9-49E67DBFE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136" y="4167209"/>
            <a:ext cx="6814532" cy="16379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F136CC9-9A90-4459-0B49-9AAABFA9F99D}"/>
              </a:ext>
            </a:extLst>
          </p:cNvPr>
          <p:cNvSpPr txBox="1"/>
          <p:nvPr/>
        </p:nvSpPr>
        <p:spPr>
          <a:xfrm>
            <a:off x="5381491" y="3541700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flux of galactic gamma-rays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D477D38-98A7-0CD2-C217-B03C8E584DA4}"/>
              </a:ext>
            </a:extLst>
          </p:cNvPr>
          <p:cNvSpPr txBox="1"/>
          <p:nvPr/>
        </p:nvSpPr>
        <p:spPr>
          <a:xfrm>
            <a:off x="7958897" y="2341543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Fermi-LAT</a:t>
            </a:r>
            <a:r>
              <a:rPr lang="fr-FR" altLang="zh-CN" b="1" dirty="0">
                <a:solidFill>
                  <a:schemeClr val="accent2">
                    <a:lumMod val="75000"/>
                  </a:schemeClr>
                </a:solidFill>
              </a:rPr>
              <a:t>, Astrophys. J. 799, 86 (2015)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A2134E-B778-B13A-94CC-C5E3BC6D899D}"/>
              </a:ext>
            </a:extLst>
          </p:cNvPr>
          <p:cNvSpPr txBox="1"/>
          <p:nvPr/>
        </p:nvSpPr>
        <p:spPr>
          <a:xfrm>
            <a:off x="7958897" y="1485075"/>
            <a:ext cx="7035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Phys. Lett. B 808, 135624 (2020).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083DB2F-E9F9-C5EC-BB57-8FF1174F5172}"/>
              </a:ext>
            </a:extLst>
          </p:cNvPr>
          <p:cNvSpPr/>
          <p:nvPr/>
        </p:nvSpPr>
        <p:spPr>
          <a:xfrm>
            <a:off x="5381491" y="4997003"/>
            <a:ext cx="6537906" cy="806738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99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A028FB0-E9FC-F56C-7837-112FDEB725B0}"/>
              </a:ext>
            </a:extLst>
          </p:cNvPr>
          <p:cNvGrpSpPr/>
          <p:nvPr/>
        </p:nvGrpSpPr>
        <p:grpSpPr>
          <a:xfrm>
            <a:off x="378063" y="285096"/>
            <a:ext cx="7497359" cy="611702"/>
            <a:chOff x="794582" y="845032"/>
            <a:chExt cx="7497359" cy="61170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B2DC8BD-2611-34E4-B106-D0349B3B9E29}"/>
                </a:ext>
              </a:extLst>
            </p:cNvPr>
            <p:cNvSpPr/>
            <p:nvPr/>
          </p:nvSpPr>
          <p:spPr>
            <a:xfrm>
              <a:off x="794582" y="845032"/>
              <a:ext cx="7497359" cy="61170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3D5B6E7-F67E-4889-0C6F-5F78FCF4130C}"/>
                </a:ext>
              </a:extLst>
            </p:cNvPr>
            <p:cNvSpPr txBox="1"/>
            <p:nvPr/>
          </p:nvSpPr>
          <p:spPr>
            <a:xfrm>
              <a:off x="845031" y="914401"/>
              <a:ext cx="7446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0" i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How to establish the connection between PBHs and ALPs?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B37EFAFA-1117-4D88-19C9-FD2913EB3047}"/>
              </a:ext>
            </a:extLst>
          </p:cNvPr>
          <p:cNvSpPr txBox="1"/>
          <p:nvPr/>
        </p:nvSpPr>
        <p:spPr>
          <a:xfrm>
            <a:off x="365510" y="1101403"/>
            <a:ext cx="11660499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ALPs themselves are products of PBH radiation: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(a).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ALPs convert into detectable photonic signals during their propagation through the interstellar medium.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(b). When reaching terrestrial detectors, ALPs undergo conversion into observable signals. </a:t>
            </a:r>
            <a:endParaRPr lang="en-US" altLang="zh-CN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BB88FD8-D701-48D2-C1C4-5DE05639D5DF}"/>
              </a:ext>
            </a:extLst>
          </p:cNvPr>
          <p:cNvGrpSpPr/>
          <p:nvPr/>
        </p:nvGrpSpPr>
        <p:grpSpPr>
          <a:xfrm>
            <a:off x="9552579" y="172699"/>
            <a:ext cx="2182903" cy="1401285"/>
            <a:chOff x="10000511" y="3133860"/>
            <a:chExt cx="1854293" cy="1203502"/>
          </a:xfrm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52BE05D2-6FE6-8A5E-576F-E2EF3AA46925}"/>
                </a:ext>
              </a:extLst>
            </p:cNvPr>
            <p:cNvSpPr/>
            <p:nvPr/>
          </p:nvSpPr>
          <p:spPr>
            <a:xfrm>
              <a:off x="10000511" y="3133860"/>
              <a:ext cx="1854293" cy="1203502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89F0F714-4432-CFEE-72A5-C22CACD79403}"/>
                    </a:ext>
                  </a:extLst>
                </p:cNvPr>
                <p:cNvSpPr txBox="1"/>
                <p:nvPr/>
              </p:nvSpPr>
              <p:spPr>
                <a:xfrm>
                  <a:off x="10927657" y="3283527"/>
                  <a:ext cx="462484" cy="3172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𝑎𝑒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9EECC29-F09C-7DD5-E3C8-E49AE6F6A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7657" y="3283527"/>
                  <a:ext cx="462484" cy="317203"/>
                </a:xfrm>
                <a:prstGeom prst="rect">
                  <a:avLst/>
                </a:prstGeom>
                <a:blipFill>
                  <a:blip r:embed="rId2"/>
                  <a:stretch>
                    <a:fillRect l="-12360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BAC8FF0-1A19-8BA5-DBDB-6D191A323EF1}"/>
                    </a:ext>
                  </a:extLst>
                </p:cNvPr>
                <p:cNvSpPr txBox="1"/>
                <p:nvPr/>
              </p:nvSpPr>
              <p:spPr>
                <a:xfrm>
                  <a:off x="10200155" y="3516954"/>
                  <a:ext cx="681918" cy="4009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7C497DD-966D-F81C-C286-0BCD52DCC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0155" y="3516954"/>
                  <a:ext cx="681918" cy="400944"/>
                </a:xfrm>
                <a:prstGeom prst="rect">
                  <a:avLst/>
                </a:prstGeom>
                <a:blipFill>
                  <a:blip r:embed="rId3"/>
                  <a:stretch>
                    <a:fillRect l="-763" b="-3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527C198-A085-AF16-A4E4-E2CADFB650ED}"/>
                    </a:ext>
                  </a:extLst>
                </p:cNvPr>
                <p:cNvSpPr txBox="1"/>
                <p:nvPr/>
              </p:nvSpPr>
              <p:spPr>
                <a:xfrm>
                  <a:off x="10640532" y="3639552"/>
                  <a:ext cx="957865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D01A58F8-4DCC-589E-E52D-44CFAD901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0532" y="3639552"/>
                  <a:ext cx="957865" cy="4778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1B8BB94-2DDA-F436-FEE4-705CAB45042C}"/>
              </a:ext>
            </a:extLst>
          </p:cNvPr>
          <p:cNvGrpSpPr/>
          <p:nvPr/>
        </p:nvGrpSpPr>
        <p:grpSpPr>
          <a:xfrm>
            <a:off x="1126856" y="2802006"/>
            <a:ext cx="8996998" cy="2044069"/>
            <a:chOff x="1195589" y="4793411"/>
            <a:chExt cx="8996998" cy="2044069"/>
          </a:xfrm>
        </p:grpSpPr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BDD11368-C66C-7DA1-B3F8-A13ECA729E8D}"/>
                </a:ext>
              </a:extLst>
            </p:cNvPr>
            <p:cNvSpPr/>
            <p:nvPr/>
          </p:nvSpPr>
          <p:spPr>
            <a:xfrm>
              <a:off x="2099256" y="5692462"/>
              <a:ext cx="6490952" cy="36060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F336CD1-17F9-9FAE-293B-98AF3D58B052}"/>
                </a:ext>
              </a:extLst>
            </p:cNvPr>
            <p:cNvSpPr txBox="1"/>
            <p:nvPr/>
          </p:nvSpPr>
          <p:spPr>
            <a:xfrm>
              <a:off x="3848008" y="4835627"/>
              <a:ext cx="3343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1-(a). Interstellar medium  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60BE58-6CB5-5B4F-C074-9D1B8025385F}"/>
                </a:ext>
              </a:extLst>
            </p:cNvPr>
            <p:cNvSpPr txBox="1"/>
            <p:nvPr/>
          </p:nvSpPr>
          <p:spPr>
            <a:xfrm>
              <a:off x="7307902" y="4855555"/>
              <a:ext cx="28536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1-(b). Terrestrial detectors</a:t>
              </a:r>
              <a:endPara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3DBE2AB2-3988-16F1-44DF-1319D2A74E7A}"/>
                </a:ext>
              </a:extLst>
            </p:cNvPr>
            <p:cNvCxnSpPr/>
            <p:nvPr/>
          </p:nvCxnSpPr>
          <p:spPr>
            <a:xfrm>
              <a:off x="2479184" y="5537915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AFB5E269-2558-DCC7-7105-2D70AB6DAC33}"/>
                </a:ext>
              </a:extLst>
            </p:cNvPr>
            <p:cNvCxnSpPr/>
            <p:nvPr/>
          </p:nvCxnSpPr>
          <p:spPr>
            <a:xfrm>
              <a:off x="2479184" y="6160393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3B7C376F-56C9-C266-059B-54F112D87ACD}"/>
                </a:ext>
              </a:extLst>
            </p:cNvPr>
            <p:cNvCxnSpPr/>
            <p:nvPr/>
          </p:nvCxnSpPr>
          <p:spPr>
            <a:xfrm>
              <a:off x="2573629" y="5692462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93AE789A-C3E0-E09A-DDA7-64B5904219F2}"/>
                </a:ext>
              </a:extLst>
            </p:cNvPr>
            <p:cNvCxnSpPr/>
            <p:nvPr/>
          </p:nvCxnSpPr>
          <p:spPr>
            <a:xfrm>
              <a:off x="2406204" y="6351356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21B073D-DA86-EA88-C90C-B12E8C3BFDC7}"/>
                </a:ext>
              </a:extLst>
            </p:cNvPr>
            <p:cNvSpPr txBox="1"/>
            <p:nvPr/>
          </p:nvSpPr>
          <p:spPr>
            <a:xfrm>
              <a:off x="2944876" y="5353249"/>
              <a:ext cx="120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PBH ALPs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2E00A7D-A618-D991-376E-D3C6C18AAF65}"/>
                </a:ext>
              </a:extLst>
            </p:cNvPr>
            <p:cNvSpPr txBox="1"/>
            <p:nvPr/>
          </p:nvSpPr>
          <p:spPr>
            <a:xfrm>
              <a:off x="2814034" y="6083182"/>
              <a:ext cx="1707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PBH fermion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2F0B3882-4666-E385-EAF1-354E67EE28ED}"/>
                </a:ext>
              </a:extLst>
            </p:cNvPr>
            <p:cNvSpPr/>
            <p:nvPr/>
          </p:nvSpPr>
          <p:spPr>
            <a:xfrm>
              <a:off x="4456090" y="5855644"/>
              <a:ext cx="1777284" cy="45507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DM ALPs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EF0396F3-FE1B-D7FD-1EEB-7A6E3B0F0BDE}"/>
                </a:ext>
              </a:extLst>
            </p:cNvPr>
            <p:cNvSpPr/>
            <p:nvPr/>
          </p:nvSpPr>
          <p:spPr>
            <a:xfrm>
              <a:off x="4456090" y="5323190"/>
              <a:ext cx="1777284" cy="4525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filed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E16FC8-AD8C-AE92-78D8-32AA6FB61AC6}"/>
                </a:ext>
              </a:extLst>
            </p:cNvPr>
            <p:cNvSpPr txBox="1"/>
            <p:nvPr/>
          </p:nvSpPr>
          <p:spPr>
            <a:xfrm>
              <a:off x="4120725" y="6340833"/>
              <a:ext cx="3029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Inverse Compton process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7C8ED8E-E0C6-B769-655E-D7E6C4C1E94F}"/>
                </a:ext>
              </a:extLst>
            </p:cNvPr>
            <p:cNvSpPr/>
            <p:nvPr/>
          </p:nvSpPr>
          <p:spPr>
            <a:xfrm>
              <a:off x="2406204" y="4793411"/>
              <a:ext cx="7786383" cy="982342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8DB6E170-0ACF-E17F-26BB-AA3822765DA8}"/>
                </a:ext>
              </a:extLst>
            </p:cNvPr>
            <p:cNvSpPr/>
            <p:nvPr/>
          </p:nvSpPr>
          <p:spPr>
            <a:xfrm>
              <a:off x="2406204" y="5855138"/>
              <a:ext cx="5205210" cy="982342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BEB9376-68FE-FCF7-126D-23A34E42E1DD}"/>
                </a:ext>
              </a:extLst>
            </p:cNvPr>
            <p:cNvSpPr/>
            <p:nvPr/>
          </p:nvSpPr>
          <p:spPr>
            <a:xfrm>
              <a:off x="1195589" y="5214225"/>
              <a:ext cx="1210614" cy="12399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PBH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图形 28" descr="地球仪亚洲">
              <a:extLst>
                <a:ext uri="{FF2B5EF4-FFF2-40B4-BE49-F238E27FC236}">
                  <a16:creationId xmlns:a16="http://schemas.microsoft.com/office/drawing/2014/main" id="{2E87ACD3-F3D8-CBCC-7A9D-C3508C10A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51343" y="5320659"/>
              <a:ext cx="1069969" cy="1069969"/>
            </a:xfrm>
            <a:prstGeom prst="rect">
              <a:avLst/>
            </a:prstGeom>
          </p:spPr>
        </p:pic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2717EC0E-7AF3-6236-BD8B-E683032F8A5B}"/>
                </a:ext>
              </a:extLst>
            </p:cNvPr>
            <p:cNvCxnSpPr>
              <a:cxnSpLocks/>
            </p:cNvCxnSpPr>
            <p:nvPr/>
          </p:nvCxnSpPr>
          <p:spPr>
            <a:xfrm>
              <a:off x="6430851" y="5483294"/>
              <a:ext cx="44003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0474D9B2-7ED2-04B9-6A09-AFCB275F0A24}"/>
                </a:ext>
              </a:extLst>
            </p:cNvPr>
            <p:cNvCxnSpPr>
              <a:cxnSpLocks/>
            </p:cNvCxnSpPr>
            <p:nvPr/>
          </p:nvCxnSpPr>
          <p:spPr>
            <a:xfrm>
              <a:off x="6375448" y="6117568"/>
              <a:ext cx="2366308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EF05AF6-F134-C8A3-0A07-80F6E848A306}"/>
                </a:ext>
              </a:extLst>
            </p:cNvPr>
            <p:cNvCxnSpPr>
              <a:cxnSpLocks/>
            </p:cNvCxnSpPr>
            <p:nvPr/>
          </p:nvCxnSpPr>
          <p:spPr>
            <a:xfrm>
              <a:off x="6540322" y="5631984"/>
              <a:ext cx="2101309" cy="105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1C21BBBA-CB6D-A87F-EAB3-80D7C01DD444}"/>
                </a:ext>
              </a:extLst>
            </p:cNvPr>
            <p:cNvCxnSpPr/>
            <p:nvPr/>
          </p:nvCxnSpPr>
          <p:spPr>
            <a:xfrm>
              <a:off x="6357871" y="6340833"/>
              <a:ext cx="33485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43EA3B3-6505-FFB2-EC1D-9B60FCFB5770}"/>
                </a:ext>
              </a:extLst>
            </p:cNvPr>
            <p:cNvSpPr txBox="1"/>
            <p:nvPr/>
          </p:nvSpPr>
          <p:spPr>
            <a:xfrm>
              <a:off x="6912188" y="515945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0BE443B-96BB-2E69-4DCF-10AE0F51840E}"/>
                </a:ext>
              </a:extLst>
            </p:cNvPr>
            <p:cNvSpPr txBox="1"/>
            <p:nvPr/>
          </p:nvSpPr>
          <p:spPr>
            <a:xfrm>
              <a:off x="6751727" y="6040847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2F0A359-0D14-B850-5BCA-EFA8EC815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3629" y="5272729"/>
              <a:ext cx="6147607" cy="1052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F2DF364-9D9A-9F98-3AB5-254B4D6FC9CC}"/>
                </a:ext>
              </a:extLst>
            </p:cNvPr>
            <p:cNvSpPr txBox="1"/>
            <p:nvPr/>
          </p:nvSpPr>
          <p:spPr>
            <a:xfrm>
              <a:off x="7537516" y="5258120"/>
              <a:ext cx="120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PBH ALPs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32D4990D-6562-867F-1685-2D64BBA89EC4}"/>
              </a:ext>
            </a:extLst>
          </p:cNvPr>
          <p:cNvSpPr txBox="1"/>
          <p:nvPr/>
        </p:nvSpPr>
        <p:spPr>
          <a:xfrm>
            <a:off x="567238" y="5103726"/>
            <a:ext cx="10765016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The fermionic particles radiated by PBHs interact with ALPs that constitute DM,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then emit photons. (inverse Compton process)</a:t>
            </a:r>
            <a:endParaRPr lang="en-US" altLang="zh-CN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云形 38">
                <a:extLst>
                  <a:ext uri="{FF2B5EF4-FFF2-40B4-BE49-F238E27FC236}">
                    <a16:creationId xmlns:a16="http://schemas.microsoft.com/office/drawing/2014/main" id="{D0AB3FFD-67DA-FA12-B677-3ED14D201F8A}"/>
                  </a:ext>
                </a:extLst>
              </p:cNvPr>
              <p:cNvSpPr/>
              <p:nvPr/>
            </p:nvSpPr>
            <p:spPr>
              <a:xfrm>
                <a:off x="8250339" y="549893"/>
                <a:ext cx="1387991" cy="97962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𝑃𝐵𝐻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𝑃𝐵𝐻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云形 38">
                <a:extLst>
                  <a:ext uri="{FF2B5EF4-FFF2-40B4-BE49-F238E27FC236}">
                    <a16:creationId xmlns:a16="http://schemas.microsoft.com/office/drawing/2014/main" id="{D0AB3FFD-67DA-FA12-B677-3ED14D201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339" y="549893"/>
                <a:ext cx="1387991" cy="979629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形 39" descr="问号">
            <a:extLst>
              <a:ext uri="{FF2B5EF4-FFF2-40B4-BE49-F238E27FC236}">
                <a16:creationId xmlns:a16="http://schemas.microsoft.com/office/drawing/2014/main" id="{05FE3D78-6C89-E0DB-6B16-C19371277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0817" y="82914"/>
            <a:ext cx="633380" cy="633380"/>
          </a:xfrm>
          <a:prstGeom prst="rect">
            <a:avLst/>
          </a:prstGeom>
        </p:spPr>
      </p:pic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4A459EB7-B3F3-A770-E391-40157830BD62}"/>
              </a:ext>
            </a:extLst>
          </p:cNvPr>
          <p:cNvSpPr/>
          <p:nvPr/>
        </p:nvSpPr>
        <p:spPr>
          <a:xfrm>
            <a:off x="2337470" y="2788207"/>
            <a:ext cx="7786383" cy="9823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14DAE4-0258-63DD-3574-4A3F8AF283EC}"/>
                  </a:ext>
                </a:extLst>
              </p:cNvPr>
              <p:cNvSpPr txBox="1"/>
              <p:nvPr/>
            </p:nvSpPr>
            <p:spPr>
              <a:xfrm>
                <a:off x="348419" y="370280"/>
                <a:ext cx="66703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altLang="zh-CN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</a:t>
                </a:r>
                <a:r>
                  <a:rPr lang="en-US" altLang="zh-CN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PBH emitted electron with ALP DM halo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~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zh-CN" altLang="en-US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14DAE4-0258-63DD-3574-4A3F8AF28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19" y="370280"/>
                <a:ext cx="6670390" cy="400110"/>
              </a:xfrm>
              <a:prstGeom prst="rect">
                <a:avLst/>
              </a:prstGeom>
              <a:blipFill>
                <a:blip r:embed="rId2"/>
                <a:stretch>
                  <a:fillRect l="-914" t="-1230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E80807D-C5CD-0FF6-7BFF-AE9D646B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03" y="8239"/>
            <a:ext cx="2199225" cy="4442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93380A-4FA5-3F1D-1AC8-C9B4BE65E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878" y="34868"/>
            <a:ext cx="4114629" cy="26861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B2C3D55-E909-C949-9333-1FA52D9DD882}"/>
              </a:ext>
            </a:extLst>
          </p:cNvPr>
          <p:cNvSpPr txBox="1"/>
          <p:nvPr/>
        </p:nvSpPr>
        <p:spPr>
          <a:xfrm>
            <a:off x="9030954" y="2704340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 err="1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Phys.Rev.D</a:t>
            </a:r>
            <a:r>
              <a:rPr lang="en-US" altLang="zh-CN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 111 (2025) 4, 043011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DC98FB-5A65-CB92-5973-EF4493D87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2" y="955644"/>
            <a:ext cx="7673406" cy="8279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772EACD-75F3-AA46-FB19-7C8FD54D4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2" y="1850079"/>
            <a:ext cx="6572262" cy="7877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DE1915-69FA-85D0-6521-9DC35BA54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2" y="2704340"/>
            <a:ext cx="4378550" cy="41370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F5D66A8-BD8D-ADAC-75C7-61CDC385E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744" y="2704339"/>
            <a:ext cx="4238488" cy="407616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5C233BA-37D4-8BE5-5AE3-6FC1A064EA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1418"/>
          <a:stretch/>
        </p:blipFill>
        <p:spPr>
          <a:xfrm>
            <a:off x="8837232" y="4137005"/>
            <a:ext cx="3354768" cy="10355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DA235EC-0F3E-41DB-41D7-2C080D86C2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2625" r="67954"/>
          <a:stretch/>
        </p:blipFill>
        <p:spPr>
          <a:xfrm>
            <a:off x="8940041" y="3128011"/>
            <a:ext cx="1453995" cy="108182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D54D18E-3ADA-E955-904D-51EE32E9760E}"/>
              </a:ext>
            </a:extLst>
          </p:cNvPr>
          <p:cNvSpPr txBox="1"/>
          <p:nvPr/>
        </p:nvSpPr>
        <p:spPr>
          <a:xfrm>
            <a:off x="8837232" y="5385480"/>
            <a:ext cx="339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Kinematical condition confines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axion mass range!</a:t>
            </a:r>
          </a:p>
        </p:txBody>
      </p:sp>
    </p:spTree>
    <p:extLst>
      <p:ext uri="{BB962C8B-B14F-4D97-AF65-F5344CB8AC3E}">
        <p14:creationId xmlns:p14="http://schemas.microsoft.com/office/powerpoint/2010/main" val="309608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4F0A7DC-0572-3301-AED3-F5C452A73ACA}"/>
              </a:ext>
            </a:extLst>
          </p:cNvPr>
          <p:cNvSpPr txBox="1"/>
          <p:nvPr/>
        </p:nvSpPr>
        <p:spPr>
          <a:xfrm>
            <a:off x="468236" y="541022"/>
            <a:ext cx="11589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employ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Fisher forecasting method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numerically evaluate the detection prospects for PBHs and light ALPs. 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E2370C-E85F-9998-69A6-DEC02C027B11}"/>
              </a:ext>
            </a:extLst>
          </p:cNvPr>
          <p:cNvSpPr txBox="1"/>
          <p:nvPr/>
        </p:nvSpPr>
        <p:spPr>
          <a:xfrm>
            <a:off x="2360099" y="225236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b="1" dirty="0">
                <a:solidFill>
                  <a:schemeClr val="accent2">
                    <a:lumMod val="75000"/>
                  </a:schemeClr>
                </a:solidFill>
              </a:rPr>
              <a:t>JCAP 02, 021 (2018),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4E5A6B-0734-B9B1-1E82-A73509CA6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13" y="1412898"/>
            <a:ext cx="5637748" cy="86158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2C5D91-1968-E36F-5F7F-7F51F768EBC6}"/>
              </a:ext>
            </a:extLst>
          </p:cNvPr>
          <p:cNvSpPr txBox="1"/>
          <p:nvPr/>
        </p:nvSpPr>
        <p:spPr>
          <a:xfrm>
            <a:off x="512379" y="2436332"/>
            <a:ext cx="11469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principle is to utilize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Fisher information matrix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(computed from the first and second derivatives of the signal spectrum function) to quantify the sensitivity of observed data to selected parameters.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8C842B-D152-8055-2A48-A1536614367F}"/>
                  </a:ext>
                </a:extLst>
              </p:cNvPr>
              <p:cNvSpPr txBox="1"/>
              <p:nvPr/>
            </p:nvSpPr>
            <p:spPr>
              <a:xfrm>
                <a:off x="7871460" y="1449408"/>
                <a:ext cx="3633163" cy="706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respect to n-dimensional parameter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data set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8C842B-D152-8055-2A48-A15366143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460" y="1449408"/>
                <a:ext cx="3633163" cy="706860"/>
              </a:xfrm>
              <a:prstGeom prst="rect">
                <a:avLst/>
              </a:prstGeom>
              <a:blipFill>
                <a:blip r:embed="rId3"/>
                <a:stretch>
                  <a:fillRect l="-1342" t="-5172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0511A0DF-D294-4CEA-0197-6C24ED0C9DEE}"/>
              </a:ext>
            </a:extLst>
          </p:cNvPr>
          <p:cNvGrpSpPr/>
          <p:nvPr/>
        </p:nvGrpSpPr>
        <p:grpSpPr>
          <a:xfrm>
            <a:off x="906822" y="3199362"/>
            <a:ext cx="3285344" cy="497953"/>
            <a:chOff x="4752787" y="3014604"/>
            <a:chExt cx="5468113" cy="82879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3ACF41F-A823-8536-0815-C57226BA6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2787" y="3014604"/>
              <a:ext cx="2686425" cy="82879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4EC469C-F162-1878-BEB8-DDFD873D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9212" y="3044606"/>
              <a:ext cx="2781688" cy="695422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8561DD7-2EEF-EA9E-AE01-F81392AD3499}"/>
              </a:ext>
            </a:extLst>
          </p:cNvPr>
          <p:cNvGrpSpPr/>
          <p:nvPr/>
        </p:nvGrpSpPr>
        <p:grpSpPr>
          <a:xfrm>
            <a:off x="4534163" y="3217388"/>
            <a:ext cx="6146018" cy="496395"/>
            <a:chOff x="875291" y="4654852"/>
            <a:chExt cx="10025607" cy="80973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E3371C4-BBC7-F48B-1144-50D62566B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291" y="4721536"/>
              <a:ext cx="2095792" cy="67636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44C1D8F-82E3-A00B-57B5-2F7ACBC4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5939" y="4654852"/>
              <a:ext cx="7944959" cy="809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7E230446-BD4E-479D-42E8-F91145D5CA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780945"/>
                  </p:ext>
                </p:extLst>
              </p:nvPr>
            </p:nvGraphicFramePr>
            <p:xfrm>
              <a:off x="326260" y="4015286"/>
              <a:ext cx="8127999" cy="19053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7798004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5485624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866767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AMEGO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e-ASTROGAM(MAST)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2129838"/>
                      </a:ext>
                    </a:extLst>
                  </a:tr>
                  <a:tr h="4275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 of interest (</a:t>
                          </a:r>
                          <a:r>
                            <a:rPr lang="en-US" altLang="zh-CN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PoI</a:t>
                          </a: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𝑃𝐵𝐻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𝑃𝐵𝐻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47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nuisance parameters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𝑏𝑘𝑔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𝑒𝑥𝑔𝑎𝑙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𝑒𝑥𝑔𝑎𝑙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𝑏𝑘𝑔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𝑔𝑎𝑙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𝑔𝑎𝑙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𝑔𝑎𝑙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𝑏𝑘𝑔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𝑔𝑎𝑙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𝑔𝑎𝑙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𝑔𝑎𝑙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6567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7E230446-BD4E-479D-42E8-F91145D5CA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780945"/>
                  </p:ext>
                </p:extLst>
              </p:nvPr>
            </p:nvGraphicFramePr>
            <p:xfrm>
              <a:off x="326260" y="4015286"/>
              <a:ext cx="8127999" cy="19053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7798004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5485624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8667676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AMEGO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e-ASTROGAM(MAST)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212983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 of interest (</a:t>
                          </a:r>
                          <a:r>
                            <a:rPr lang="en-US" altLang="zh-CN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PoI</a:t>
                          </a: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00450" t="-60345" r="-101351" b="-130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60345" r="-1124" b="-130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47272"/>
                      </a:ext>
                    </a:extLst>
                  </a:tr>
                  <a:tr h="8081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nuisance parameters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00450" t="-139850" r="-101351" b="-13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39850" r="-1124" b="-135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65675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761B2C79-9623-E626-321C-7D1B542904EA}"/>
              </a:ext>
            </a:extLst>
          </p:cNvPr>
          <p:cNvSpPr txBox="1"/>
          <p:nvPr/>
        </p:nvSpPr>
        <p:spPr>
          <a:xfrm>
            <a:off x="8690654" y="4049865"/>
            <a:ext cx="3088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can evaluate the profiled Fisher information matrix,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6529820-A7FA-0CBD-0A07-7BC44148A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3086" y="6193222"/>
            <a:ext cx="2783275" cy="47329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3D52158-9527-C719-AE65-A1FCA4C96F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1195" y="4967976"/>
            <a:ext cx="2352078" cy="12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DB6016-3915-A5D3-1DEA-C135D4E7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44" y="1712168"/>
            <a:ext cx="12192000" cy="4286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90DD2D-93BB-744C-AD62-E1E287FC0332}"/>
                  </a:ext>
                </a:extLst>
              </p:cNvPr>
              <p:cNvSpPr txBox="1"/>
              <p:nvPr/>
            </p:nvSpPr>
            <p:spPr>
              <a:xfrm>
                <a:off x="474541" y="859497"/>
                <a:ext cx="6701921" cy="426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lphaUcPeriod"/>
                </a:pPr>
                <a:r>
                  <a:rPr lang="en-US" altLang="zh-CN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Oscillation of PBH emitted ALP under magnetic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~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90DD2D-93BB-744C-AD62-E1E287FC0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1" y="859497"/>
                <a:ext cx="6701921" cy="426335"/>
              </a:xfrm>
              <a:prstGeom prst="rect">
                <a:avLst/>
              </a:prstGeom>
              <a:blipFill>
                <a:blip r:embed="rId3"/>
                <a:stretch>
                  <a:fillRect l="-819" t="-8571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30C1913-885B-E4D6-5460-CB829E1489E1}"/>
                  </a:ext>
                </a:extLst>
              </p:cNvPr>
              <p:cNvSpPr txBox="1"/>
              <p:nvPr/>
            </p:nvSpPr>
            <p:spPr>
              <a:xfrm>
                <a:off x="846209" y="5998503"/>
                <a:ext cx="6094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Projected 95% C.L. upper limits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30C1913-885B-E4D6-5460-CB829E148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09" y="5998503"/>
                <a:ext cx="6094948" cy="369332"/>
              </a:xfrm>
              <a:prstGeom prst="rect">
                <a:avLst/>
              </a:prstGeom>
              <a:blipFill>
                <a:blip r:embed="rId4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9437072-F6AA-F6A1-CB23-A3C67828F3FE}"/>
                  </a:ext>
                </a:extLst>
              </p:cNvPr>
              <p:cNvSpPr txBox="1"/>
              <p:nvPr/>
            </p:nvSpPr>
            <p:spPr>
              <a:xfrm>
                <a:off x="6907537" y="5972342"/>
                <a:ext cx="6094948" cy="395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Projected 95% C.L. upper limits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9437072-F6AA-F6A1-CB23-A3C67828F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537" y="5972342"/>
                <a:ext cx="6094948" cy="395493"/>
              </a:xfrm>
              <a:prstGeom prst="rect">
                <a:avLst/>
              </a:prstGeom>
              <a:blipFill>
                <a:blip r:embed="rId5"/>
                <a:stretch>
                  <a:fillRect l="-800" t="-9231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C03A42D8-C655-1A0F-6210-9697410C3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188" y="540126"/>
            <a:ext cx="3183163" cy="7457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0D1C2B-54F2-84B6-1A60-88A0788CD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180" y="1393187"/>
            <a:ext cx="4882676" cy="3797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E17940B-9374-1F0C-D423-0022329D9A53}"/>
              </a:ext>
            </a:extLst>
          </p:cNvPr>
          <p:cNvSpPr txBox="1"/>
          <p:nvPr/>
        </p:nvSpPr>
        <p:spPr>
          <a:xfrm>
            <a:off x="176441" y="113304"/>
            <a:ext cx="1212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Projected sensitivity for PBH-DM fraction and ALP couplings</a:t>
            </a:r>
            <a:endParaRPr lang="zh-CN" altLang="en-US" sz="2800" b="1" dirty="0">
              <a:ln w="0"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3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32C6D6-AC92-1768-29D5-A4DC457D172F}"/>
                  </a:ext>
                </a:extLst>
              </p:cNvPr>
              <p:cNvSpPr txBox="1"/>
              <p:nvPr/>
            </p:nvSpPr>
            <p:spPr>
              <a:xfrm>
                <a:off x="348419" y="370280"/>
                <a:ext cx="76667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</a:t>
                </a:r>
                <a:r>
                  <a:rPr lang="en-US" altLang="zh-CN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PBH emitted electron with ALP DM halo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~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zh-CN" altLang="en-US" sz="20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32C6D6-AC92-1768-29D5-A4DC457D1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19" y="370280"/>
                <a:ext cx="7666770" cy="461665"/>
              </a:xfrm>
              <a:prstGeom prst="rect">
                <a:avLst/>
              </a:prstGeom>
              <a:blipFill>
                <a:blip r:embed="rId2"/>
                <a:stretch>
                  <a:fillRect l="-1192" t="-13333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CE59697-54A2-A279-B8CB-33430EF19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51" y="1199911"/>
            <a:ext cx="7185756" cy="546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7D22985-F1F1-F52C-CADB-EAD6F5FD14BA}"/>
                  </a:ext>
                </a:extLst>
              </p:cNvPr>
              <p:cNvSpPr txBox="1"/>
              <p:nvPr/>
            </p:nvSpPr>
            <p:spPr>
              <a:xfrm>
                <a:off x="7466907" y="1572623"/>
                <a:ext cx="4691307" cy="1921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Projected limits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AMEGO for the evaporation-scattering scenario.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selected four PBHs with different masses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as electron sources.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7D22985-F1F1-F52C-CADB-EAD6F5FD1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907" y="1572623"/>
                <a:ext cx="4691307" cy="1921360"/>
              </a:xfrm>
              <a:prstGeom prst="rect">
                <a:avLst/>
              </a:prstGeom>
              <a:blipFill>
                <a:blip r:embed="rId4"/>
                <a:stretch>
                  <a:fillRect l="-1430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561655-7BDA-4DFF-2AEE-7E15596D9ECD}"/>
                  </a:ext>
                </a:extLst>
              </p:cNvPr>
              <p:cNvSpPr txBox="1"/>
              <p:nvPr/>
            </p:nvSpPr>
            <p:spPr>
              <a:xfrm>
                <a:off x="7511051" y="3866695"/>
                <a:ext cx="4330788" cy="192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obtained by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cosmic-ray scattering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Fermi, CTA and e-ASTROGAM are also presented (dashed lines).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561655-7BDA-4DFF-2AEE-7E15596D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051" y="3866695"/>
                <a:ext cx="4330788" cy="1920975"/>
              </a:xfrm>
              <a:prstGeom prst="rect">
                <a:avLst/>
              </a:prstGeom>
              <a:blipFill>
                <a:blip r:embed="rId5"/>
                <a:stretch>
                  <a:fillRect l="-1406" r="-2672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557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C36ADE-3438-8A2E-B1D2-BBCBF2C7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417" y="-208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4. Summary</a:t>
            </a:r>
            <a:endParaRPr lang="zh-CN" altLang="en-US" sz="4400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1ACFBC-756F-37A5-B6E3-3178B140EF23}"/>
                  </a:ext>
                </a:extLst>
              </p:cNvPr>
              <p:cNvSpPr txBox="1"/>
              <p:nvPr/>
            </p:nvSpPr>
            <p:spPr>
              <a:xfrm>
                <a:off x="749124" y="1116823"/>
                <a:ext cx="10693752" cy="1723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1: PBH-ALP detection in terrestrial neutrino experiments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ALP constraints derived from SK: weak and have already been ruled out.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constraints obtained from HK parameters(2 events hypothesis)—100 × stronger than SK.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parameter combination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SK/HK limits beat gamma-ray × SN 1987A bounds.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1ACFBC-756F-37A5-B6E3-3178B140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4" y="1116823"/>
                <a:ext cx="10693752" cy="1723292"/>
              </a:xfrm>
              <a:prstGeom prst="rect">
                <a:avLst/>
              </a:prstGeom>
              <a:blipFill>
                <a:blip r:embed="rId2"/>
                <a:stretch>
                  <a:fillRect l="-399" b="-4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27C4BEC-D479-EE03-4577-1C30591BCECC}"/>
                  </a:ext>
                </a:extLst>
              </p:cNvPr>
              <p:cNvSpPr txBox="1"/>
              <p:nvPr/>
            </p:nvSpPr>
            <p:spPr>
              <a:xfrm>
                <a:off x="749124" y="2956552"/>
                <a:ext cx="11540886" cy="4064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2: PBH emitted particle detection via gamma-ray experiments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Evaporation-conversion scenario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AMEGO: Enhanced low-energy sensitivity → probes extended PBH mass range &amp; more stringent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l-GR" altLang="zh-C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γγ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5×10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−14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e-ASTROGAM/MAST : High-energy coverage → targets lighter PBHs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already excluded).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MAST provides complementary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l-GR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γγ</m:t>
                        </m:r>
                      </m:sub>
                    </m:sSub>
                    <m:r>
                      <a:rPr lang="el-GR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coverage to AMEGO’s results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eV.</a:t>
                </a:r>
              </a:p>
              <a:p>
                <a:pPr marL="457200" indent="-457200">
                  <a:lnSpc>
                    <a:spcPct val="150000"/>
                  </a:lnSpc>
                  <a:buAutoNum type="alphaLcParenR" startAt="2"/>
                </a:pPr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Evaporation-scattering scenario: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 constraints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γγ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tiny cross-sections.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27C4BEC-D479-EE03-4577-1C30591BC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4" y="2956552"/>
                <a:ext cx="11540886" cy="4064190"/>
              </a:xfrm>
              <a:prstGeom prst="rect">
                <a:avLst/>
              </a:prstGeom>
              <a:blipFill>
                <a:blip r:embed="rId3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85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C52ED81-9F63-5419-C620-72B4E78A2029}"/>
              </a:ext>
            </a:extLst>
          </p:cNvPr>
          <p:cNvSpPr/>
          <p:nvPr/>
        </p:nvSpPr>
        <p:spPr>
          <a:xfrm>
            <a:off x="3859399" y="2415277"/>
            <a:ext cx="3940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zh-CN" alt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15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49E4C6-7F88-C8CA-2106-41FE806049F5}"/>
                  </a:ext>
                </a:extLst>
              </p:cNvPr>
              <p:cNvSpPr txBox="1"/>
              <p:nvPr/>
            </p:nvSpPr>
            <p:spPr>
              <a:xfrm>
                <a:off x="561561" y="169115"/>
                <a:ext cx="6526146" cy="2107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Solar axion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00050" indent="-400050">
                  <a:lnSpc>
                    <a:spcPct val="150000"/>
                  </a:lnSpc>
                  <a:buAutoNum type="romanLcParenBoth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Primakoff production process [i.e.,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γZ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sz="20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lnSpc>
                    <a:spcPct val="150000"/>
                  </a:lnSpc>
                  <a:buAutoNum type="romanLcParenBoth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process(the atomic deexcitation and recombination,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bremsstrahlung, and Compton scattering process. 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𝑎𝑒</m:t>
                        </m:r>
                      </m:sub>
                    </m:sSub>
                  </m:oMath>
                </a14:m>
                <a:endParaRPr lang="zh-CN" altLang="en-US" sz="20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49E4C6-7F88-C8CA-2106-41FE8060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1" y="169115"/>
                <a:ext cx="6526146" cy="2107693"/>
              </a:xfrm>
              <a:prstGeom prst="rect">
                <a:avLst/>
              </a:prstGeom>
              <a:blipFill>
                <a:blip r:embed="rId2"/>
                <a:stretch>
                  <a:fillRect l="-2241" r="-93" b="-4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06A4A7-AD9E-B2AF-A99E-A877551EBE35}"/>
                  </a:ext>
                </a:extLst>
              </p:cNvPr>
              <p:cNvSpPr txBox="1"/>
              <p:nvPr/>
            </p:nvSpPr>
            <p:spPr>
              <a:xfrm>
                <a:off x="4481662" y="2336127"/>
                <a:ext cx="4651081" cy="1679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Supernova axion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400050" indent="-400050">
                  <a:lnSpc>
                    <a:spcPct val="150000"/>
                  </a:lnSpc>
                  <a:buAutoNum type="romanLcParenBoth"/>
                </a:pP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bremsstrahlung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0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00050" indent="-400050">
                  <a:lnSpc>
                    <a:spcPct val="150000"/>
                  </a:lnSpc>
                  <a:buAutoNum type="romanLcParenBoth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Primakoff production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sz="20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06A4A7-AD9E-B2AF-A99E-A877551EB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662" y="2336127"/>
                <a:ext cx="4651081" cy="1679755"/>
              </a:xfrm>
              <a:prstGeom prst="rect">
                <a:avLst/>
              </a:prstGeom>
              <a:blipFill>
                <a:blip r:embed="rId3"/>
                <a:stretch>
                  <a:fillRect l="-3145" b="-3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3CEB7C7A-2934-36BA-67F8-3F54A7F97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826" y="1478132"/>
            <a:ext cx="2159332" cy="17468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ABB9BD5-4019-4A2B-929C-121CD9A6B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693" y="3429000"/>
            <a:ext cx="2433379" cy="11961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AD03D7-2785-486F-0C2F-C5899184C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777" y="257089"/>
            <a:ext cx="2315580" cy="1306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E96D80-046D-3729-CE5E-FC46BA647CEE}"/>
                  </a:ext>
                </a:extLst>
              </p:cNvPr>
              <p:cNvSpPr txBox="1"/>
              <p:nvPr/>
            </p:nvSpPr>
            <p:spPr>
              <a:xfrm>
                <a:off x="4481662" y="4366939"/>
                <a:ext cx="595195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DM axion</a:t>
                </a:r>
                <a:r>
                  <a:rPr lang="en-US" altLang="zh-CN" sz="24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etc.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LcParenBoth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Misalignment Mechanism (CDM)</a:t>
                </a:r>
              </a:p>
              <a:p>
                <a:pPr marL="400050" indent="-400050">
                  <a:buAutoNum type="romanLcParenBoth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Exhibits classical field-like behavior, with a local velocity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~10⁻³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E96D80-046D-3729-CE5E-FC46BA647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662" y="4366939"/>
                <a:ext cx="5951951" cy="1446550"/>
              </a:xfrm>
              <a:prstGeom prst="rect">
                <a:avLst/>
              </a:prstGeom>
              <a:blipFill>
                <a:blip r:embed="rId7"/>
                <a:stretch>
                  <a:fillRect l="-2456" t="-4622" b="-6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7510668A-1785-E52F-7491-9AFC50E5D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19" y="2402799"/>
            <a:ext cx="2618935" cy="239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044D737-6955-487E-15EA-A818A65E22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758" y="157221"/>
            <a:ext cx="2618935" cy="238510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A63A65-759D-E5AA-77D3-A74D7D93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13" y="4234981"/>
            <a:ext cx="28575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ED0723F-0384-68C4-E260-4B9325A5E31B}"/>
              </a:ext>
            </a:extLst>
          </p:cNvPr>
          <p:cNvSpPr txBox="1"/>
          <p:nvPr/>
        </p:nvSpPr>
        <p:spPr>
          <a:xfrm>
            <a:off x="5924124" y="6024655"/>
            <a:ext cx="6094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Various celestial bodies in the universe can serve as potential axion sources...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2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65F56ED-4178-D221-FE3D-5D02417581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417" y="-208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altLang="zh-CN" sz="4400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Introduction to PBH </a:t>
            </a:r>
            <a:endParaRPr lang="zh-CN" altLang="en-US" sz="4400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7AE7F9-F620-EA91-F470-F67638F2F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68" y="1835161"/>
            <a:ext cx="3617753" cy="1116199"/>
          </a:xfrm>
          <a:prstGeom prst="roundRect">
            <a:avLst>
              <a:gd name="adj" fmla="val 1351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B403EF7-A84E-D842-6E6E-BC6903900079}"/>
              </a:ext>
            </a:extLst>
          </p:cNvPr>
          <p:cNvSpPr txBox="1"/>
          <p:nvPr/>
        </p:nvSpPr>
        <p:spPr>
          <a:xfrm>
            <a:off x="585950" y="1664190"/>
            <a:ext cx="67986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1975, Stephen </a:t>
            </a:r>
            <a:r>
              <a:rPr lang="en-US" altLang="zh-CN" sz="24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Hawking proved that black holes are not entirely “black”.</a:t>
            </a:r>
          </a:p>
          <a:p>
            <a:r>
              <a:rPr lang="en-US" altLang="zh-CN" sz="240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Instead, due to quantum effects near the event horizon, they emit radiation (primarily photons and other elementary particles), leading to an evaporation and potentially complete disappearance.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203DA4-3A80-1384-E6A4-693F8996B82C}"/>
                  </a:ext>
                </a:extLst>
              </p:cNvPr>
              <p:cNvSpPr txBox="1"/>
              <p:nvPr/>
            </p:nvSpPr>
            <p:spPr>
              <a:xfrm>
                <a:off x="7491774" y="3429000"/>
                <a:ext cx="45103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New particles of a mass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altLang="zh-CN" sz="2000" dirty="0"/>
                  <a:t> can be emitted during PBH evaporation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203DA4-3A80-1384-E6A4-693F8996B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4" y="3429000"/>
                <a:ext cx="4510342" cy="707886"/>
              </a:xfrm>
              <a:prstGeom prst="rect">
                <a:avLst/>
              </a:prstGeom>
              <a:blipFill>
                <a:blip r:embed="rId3"/>
                <a:stretch>
                  <a:fillRect l="-1486" t="-5172" r="-1351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F29825B-CFD1-55D8-4B09-37B6CBD4D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18" y="4519882"/>
            <a:ext cx="4915164" cy="1209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76804D-DFC2-6DB7-5F3D-6086916A9F13}"/>
                  </a:ext>
                </a:extLst>
              </p:cNvPr>
              <p:cNvSpPr txBox="1"/>
              <p:nvPr/>
            </p:nvSpPr>
            <p:spPr>
              <a:xfrm>
                <a:off x="6215877" y="4450154"/>
                <a:ext cx="592357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/>
                  <a:t> is the emitted particle energy,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2400" dirty="0"/>
                  <a:t> is the “graybody” factor,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is the PBH spin,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 denote the degree of freedom</a:t>
                </a:r>
              </a:p>
              <a:p>
                <a:r>
                  <a:rPr lang="en-US" altLang="zh-CN" sz="2400" dirty="0"/>
                  <a:t>     and spin of emitted particle, respectively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76804D-DFC2-6DB7-5F3D-6086916A9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77" y="4450154"/>
                <a:ext cx="5923572" cy="1938992"/>
              </a:xfrm>
              <a:prstGeom prst="rect">
                <a:avLst/>
              </a:prstGeom>
              <a:blipFill>
                <a:blip r:embed="rId5"/>
                <a:stretch>
                  <a:fillRect l="-1442" t="-2201" r="-927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83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C2EBAED-05FA-73EC-7BF4-834A0733D8E3}"/>
              </a:ext>
            </a:extLst>
          </p:cNvPr>
          <p:cNvSpPr txBox="1"/>
          <p:nvPr/>
        </p:nvSpPr>
        <p:spPr>
          <a:xfrm>
            <a:off x="413734" y="507470"/>
            <a:ext cx="10835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particle flux emitted from PBHs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the galactic flux + the extragalactic flux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ABAA8D-C27D-847A-6EBB-0340B109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507470"/>
            <a:ext cx="4395482" cy="10285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98D5F7-4A9C-367D-4EC9-AE251986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317"/>
          <a:stretch/>
        </p:blipFill>
        <p:spPr>
          <a:xfrm>
            <a:off x="646741" y="3195670"/>
            <a:ext cx="6494757" cy="1265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781442A-4D15-1D5D-9F5A-FD7B7C7B0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6" y="5017010"/>
            <a:ext cx="5163302" cy="56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544DCB-D818-E370-DCBF-01D6F2895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6" y="5697278"/>
            <a:ext cx="6385944" cy="50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箭头: 下 15">
            <a:extLst>
              <a:ext uri="{FF2B5EF4-FFF2-40B4-BE49-F238E27FC236}">
                <a16:creationId xmlns:a16="http://schemas.microsoft.com/office/drawing/2014/main" id="{83903E8E-8999-593A-F7D0-E513DD89E314}"/>
              </a:ext>
            </a:extLst>
          </p:cNvPr>
          <p:cNvSpPr/>
          <p:nvPr/>
        </p:nvSpPr>
        <p:spPr>
          <a:xfrm>
            <a:off x="3055091" y="4512535"/>
            <a:ext cx="399245" cy="504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D32B042-F948-638A-942C-D996CD928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41" y="2047604"/>
            <a:ext cx="8474299" cy="101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201883A-6DE7-2AB5-DB38-553E8C02261D}"/>
              </a:ext>
            </a:extLst>
          </p:cNvPr>
          <p:cNvSpPr txBox="1"/>
          <p:nvPr/>
        </p:nvSpPr>
        <p:spPr>
          <a:xfrm>
            <a:off x="9266942" y="2240570"/>
            <a:ext cx="2925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the Navarro-Frenk-White </a:t>
            </a:r>
          </a:p>
          <a:p>
            <a:r>
              <a:rPr lang="en-US" altLang="zh-CN" b="1" dirty="0"/>
              <a:t>(NFW) DM profile 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49FB2CA-0363-334D-A05A-A993591F1DF5}"/>
                  </a:ext>
                </a:extLst>
              </p:cNvPr>
              <p:cNvSpPr txBox="1"/>
              <p:nvPr/>
            </p:nvSpPr>
            <p:spPr>
              <a:xfrm>
                <a:off x="7481265" y="3650250"/>
                <a:ext cx="4710735" cy="1348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line-of-sight distance.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𝑔𝑎𝑙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requires integrating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the galactic coordinates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 the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RoI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49FB2CA-0363-334D-A05A-A993591F1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65" y="3650250"/>
                <a:ext cx="4710735" cy="1348382"/>
              </a:xfrm>
              <a:prstGeom prst="rect">
                <a:avLst/>
              </a:prstGeom>
              <a:blipFill>
                <a:blip r:embed="rId7"/>
                <a:stretch>
                  <a:fillRect l="-1294" t="-2715" b="-7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下 22">
            <a:extLst>
              <a:ext uri="{FF2B5EF4-FFF2-40B4-BE49-F238E27FC236}">
                <a16:creationId xmlns:a16="http://schemas.microsoft.com/office/drawing/2014/main" id="{24C0EC35-D989-493D-39FF-013B954D9428}"/>
              </a:ext>
            </a:extLst>
          </p:cNvPr>
          <p:cNvSpPr/>
          <p:nvPr/>
        </p:nvSpPr>
        <p:spPr>
          <a:xfrm>
            <a:off x="8355520" y="3104999"/>
            <a:ext cx="399245" cy="504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2707F76-9E38-B3FD-0AD2-C3F00A260A01}"/>
              </a:ext>
            </a:extLst>
          </p:cNvPr>
          <p:cNvSpPr txBox="1"/>
          <p:nvPr/>
        </p:nvSpPr>
        <p:spPr>
          <a:xfrm>
            <a:off x="7357656" y="5584405"/>
            <a:ext cx="6110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cosmologcial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distance,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account for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reshift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4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4118CBC-987C-E038-2425-5C2407AFE4EC}"/>
              </a:ext>
            </a:extLst>
          </p:cNvPr>
          <p:cNvSpPr txBox="1"/>
          <p:nvPr/>
        </p:nvSpPr>
        <p:spPr>
          <a:xfrm>
            <a:off x="354726" y="244155"/>
            <a:ext cx="7521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utilize the package </a:t>
            </a:r>
            <a:r>
              <a:rPr lang="en-US" altLang="zh-CN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BlackHawk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v2.1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the spectrum of PBH emitted particles with different PBH mass.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0FD30F-8D05-45D4-4247-C4DCE775A89F}"/>
              </a:ext>
            </a:extLst>
          </p:cNvPr>
          <p:cNvSpPr txBox="1"/>
          <p:nvPr/>
        </p:nvSpPr>
        <p:spPr>
          <a:xfrm>
            <a:off x="510802" y="1406284"/>
            <a:ext cx="555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PBH galactic flux of emitted light ALPs: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2C227B-B85A-134F-9977-66AF20F1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0"/>
          <a:stretch/>
        </p:blipFill>
        <p:spPr>
          <a:xfrm>
            <a:off x="354726" y="1867948"/>
            <a:ext cx="6141368" cy="48271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58D509E-44AC-79CE-EA57-6F24D5EA8E01}"/>
              </a:ext>
            </a:extLst>
          </p:cNvPr>
          <p:cNvSpPr txBox="1"/>
          <p:nvPr/>
        </p:nvSpPr>
        <p:spPr>
          <a:xfrm>
            <a:off x="7293955" y="1406284"/>
            <a:ext cx="382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energy windows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typical interactions: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051F10-2490-A48F-717F-8AF1F1848582}"/>
                  </a:ext>
                </a:extLst>
              </p:cNvPr>
              <p:cNvSpPr txBox="1"/>
              <p:nvPr/>
            </p:nvSpPr>
            <p:spPr>
              <a:xfrm>
                <a:off x="6787165" y="2413866"/>
                <a:ext cx="7336230" cy="437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Axioelectric (AE) effect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131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𝑋𝑒</m:t>
                        </m:r>
                      </m:e>
                    </m:sPre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altLang="zh-CN" sz="24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0.01keV—40 keV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Inverse Primakoff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131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𝑋𝑒</m:t>
                        </m:r>
                      </m:e>
                    </m:sPre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zh-CN" altLang="en-US" sz="240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altLang="zh-CN" sz="24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4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keV)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(dependent on ALP mass)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ALPs conversion under magnetic field: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zh-CN" altLang="en-US" sz="240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4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altLang="zh-CN" sz="24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eV)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(dependent on ALP mass)</a:t>
                </a:r>
              </a:p>
              <a:p>
                <a:endParaRPr lang="en-US" altLang="zh-CN" sz="24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051F10-2490-A48F-717F-8AF1F1848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65" y="2413866"/>
                <a:ext cx="7336230" cy="4378506"/>
              </a:xfrm>
              <a:prstGeom prst="rect">
                <a:avLst/>
              </a:prstGeom>
              <a:blipFill>
                <a:blip r:embed="rId3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26ADBC-7328-D701-547E-A437A99791AB}"/>
                  </a:ext>
                </a:extLst>
              </p:cNvPr>
              <p:cNvSpPr txBox="1"/>
              <p:nvPr/>
            </p:nvSpPr>
            <p:spPr>
              <a:xfrm>
                <a:off x="1476109" y="4894450"/>
                <a:ext cx="38042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uniformly set to 1,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26ADBC-7328-D701-547E-A437A997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09" y="4894450"/>
                <a:ext cx="3804228" cy="707886"/>
              </a:xfrm>
              <a:prstGeom prst="rect">
                <a:avLst/>
              </a:prstGeom>
              <a:blipFill>
                <a:blip r:embed="rId4"/>
                <a:stretch>
                  <a:fillRect l="-641" t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16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8564A3-DEDF-AF42-CBA3-A0D9D18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8" y="25724"/>
            <a:ext cx="12026462" cy="132556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Spectrum of elementary particles radiated by PBH</a:t>
            </a:r>
            <a:br>
              <a:rPr lang="en-US" altLang="zh-CN" sz="2400" dirty="0">
                <a:solidFill>
                  <a:schemeClr val="tx1"/>
                </a:solidFill>
              </a:rPr>
            </a:b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75E249-F571-8290-52BF-801E15E8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26" y="991687"/>
            <a:ext cx="8722795" cy="41724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5FFAD83-C799-CC03-9A0A-A42D77C0621B}"/>
              </a:ext>
            </a:extLst>
          </p:cNvPr>
          <p:cNvSpPr txBox="1"/>
          <p:nvPr/>
        </p:nvSpPr>
        <p:spPr>
          <a:xfrm>
            <a:off x="1556320" y="5246163"/>
            <a:ext cx="8814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of ALPs(left) and electrons(right) from PBH evaporation.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same PBH mass,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larger spin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 the emission to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higher energies.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consequence of angular momentum-enhanced Hawking evaporation.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1D60F9-BB37-8306-10EC-634D9A6D4E4A}"/>
              </a:ext>
            </a:extLst>
          </p:cNvPr>
          <p:cNvSpPr txBox="1"/>
          <p:nvPr/>
        </p:nvSpPr>
        <p:spPr>
          <a:xfrm>
            <a:off x="3726969" y="1161444"/>
            <a:ext cx="161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PBH ALPs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251158-1506-0B90-A094-C9C9DB2AFD93}"/>
              </a:ext>
            </a:extLst>
          </p:cNvPr>
          <p:cNvSpPr txBox="1"/>
          <p:nvPr/>
        </p:nvSpPr>
        <p:spPr>
          <a:xfrm>
            <a:off x="7747130" y="1161445"/>
            <a:ext cx="2065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PBH electrons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A8327E-9D18-A18B-CD9B-C352B4D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5" y="849789"/>
            <a:ext cx="7607720" cy="551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76BEBB-77C3-DFD9-A0A2-4ACF7F422D73}"/>
                  </a:ext>
                </a:extLst>
              </p:cNvPr>
              <p:cNvSpPr txBox="1"/>
              <p:nvPr/>
            </p:nvSpPr>
            <p:spPr>
              <a:xfrm>
                <a:off x="8073522" y="1493259"/>
                <a:ext cx="4356012" cy="1327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Evaporation constraints from BBN, CMB spectral distortions and anisotropies, extragalactic γ-rays, Galactic γ-rays and Voyager-1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76BEBB-77C3-DFD9-A0A2-4ACF7F422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522" y="1493259"/>
                <a:ext cx="4356012" cy="1327351"/>
              </a:xfrm>
              <a:prstGeom prst="rect">
                <a:avLst/>
              </a:prstGeom>
              <a:blipFill>
                <a:blip r:embed="rId3"/>
                <a:stretch>
                  <a:fillRect l="-1399" t="-2752" b="-7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392B178-39A2-2F08-DD2E-5152B2624F17}"/>
              </a:ext>
            </a:extLst>
          </p:cNvPr>
          <p:cNvSpPr txBox="1"/>
          <p:nvPr/>
        </p:nvSpPr>
        <p:spPr>
          <a:xfrm>
            <a:off x="8022802" y="3605602"/>
            <a:ext cx="40956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Cited from</a:t>
            </a:r>
          </a:p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Bernard Carr, Kazunori Kohri,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</a:rPr>
              <a:t>Yuuiti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</a:rPr>
              <a:t>Sendouda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, and Junichi Yokoyama, “Constraints on Primordial Black Holes,” (2020),  arXiv.2002.12778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CBA3D4-B44B-6C9B-8DAE-8F08D86934E2}"/>
                  </a:ext>
                </a:extLst>
              </p:cNvPr>
              <p:cNvSpPr txBox="1"/>
              <p:nvPr/>
            </p:nvSpPr>
            <p:spPr>
              <a:xfrm>
                <a:off x="378373" y="234976"/>
                <a:ext cx="98502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  <a:ea typeface="+mj-ea"/>
                    <a:cs typeface="+mj-cs"/>
                  </a:rPr>
                  <a:t>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𝑃𝐵𝐻</m:t>
                        </m:r>
                      </m:sub>
                    </m:sSub>
                    <m:r>
                      <a:rPr lang="en-US" altLang="zh-CN" sz="2800" b="0" i="1" smtClean="0">
                        <a:ln w="0"/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sSub>
                      <m:sSubPr>
                        <m:ctrlPr>
                          <a:rPr lang="en-US" altLang="zh-CN" sz="2800" b="0" i="1" smtClean="0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𝑀</m:t>
                        </m:r>
                      </m:e>
                      <m:sub>
                        <m:r>
                          <a:rPr lang="en-US" altLang="zh-CN" sz="2800" b="0" i="1" smtClean="0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altLang="zh-CN" sz="2800" dirty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  <a:ea typeface="+mj-ea"/>
                    <a:cs typeface="+mj-cs"/>
                  </a:rPr>
                  <a:t> on Primordial Black Holes</a:t>
                </a:r>
                <a:endParaRPr lang="zh-CN" altLang="en-US" sz="28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CBA3D4-B44B-6C9B-8DAE-8F08D8693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3" y="234976"/>
                <a:ext cx="9850295" cy="523220"/>
              </a:xfrm>
              <a:prstGeom prst="rect">
                <a:avLst/>
              </a:prstGeom>
              <a:blipFill>
                <a:blip r:embed="rId4"/>
                <a:stretch>
                  <a:fillRect l="-1485" t="-14118" b="-3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6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022D2B4-72FC-DC26-8AFE-B82280968221}"/>
              </a:ext>
            </a:extLst>
          </p:cNvPr>
          <p:cNvGrpSpPr/>
          <p:nvPr/>
        </p:nvGrpSpPr>
        <p:grpSpPr>
          <a:xfrm>
            <a:off x="378063" y="285096"/>
            <a:ext cx="7497359" cy="611702"/>
            <a:chOff x="794582" y="845032"/>
            <a:chExt cx="7497359" cy="611702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0F5B18D-9CC7-C831-B42D-E4A27608A451}"/>
                </a:ext>
              </a:extLst>
            </p:cNvPr>
            <p:cNvSpPr/>
            <p:nvPr/>
          </p:nvSpPr>
          <p:spPr>
            <a:xfrm>
              <a:off x="794582" y="845032"/>
              <a:ext cx="7497359" cy="61170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13A31EE-BE95-C5C9-C0B1-EDA18D318848}"/>
                </a:ext>
              </a:extLst>
            </p:cNvPr>
            <p:cNvSpPr txBox="1"/>
            <p:nvPr/>
          </p:nvSpPr>
          <p:spPr>
            <a:xfrm>
              <a:off x="845031" y="914401"/>
              <a:ext cx="7446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0" i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How to establish the connection between PBHs and ALPs?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F3C1BC8-D93D-AFFF-D99C-8DEC039F3DA2}"/>
              </a:ext>
            </a:extLst>
          </p:cNvPr>
          <p:cNvSpPr txBox="1"/>
          <p:nvPr/>
        </p:nvSpPr>
        <p:spPr>
          <a:xfrm>
            <a:off x="365510" y="1101403"/>
            <a:ext cx="11660499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ALPs themselves are products of PBH radiation: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(a).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ALPs convert into detectable photonic signals during their propagation through the interstellar medium.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(b). When reaching terrestrial detectors, ALPs undergo conversion into observable signals. </a:t>
            </a:r>
            <a:endParaRPr lang="en-US" altLang="zh-CN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2B3ED0-FA52-963E-287D-FF0851EBFA3F}"/>
              </a:ext>
            </a:extLst>
          </p:cNvPr>
          <p:cNvGrpSpPr/>
          <p:nvPr/>
        </p:nvGrpSpPr>
        <p:grpSpPr>
          <a:xfrm>
            <a:off x="9552579" y="172699"/>
            <a:ext cx="2182903" cy="1401285"/>
            <a:chOff x="10000511" y="3133860"/>
            <a:chExt cx="1854293" cy="1203502"/>
          </a:xfrm>
        </p:grpSpPr>
        <p:sp>
          <p:nvSpPr>
            <p:cNvPr id="17" name="云形 16">
              <a:extLst>
                <a:ext uri="{FF2B5EF4-FFF2-40B4-BE49-F238E27FC236}">
                  <a16:creationId xmlns:a16="http://schemas.microsoft.com/office/drawing/2014/main" id="{58D9D287-1C8E-CAA4-A758-C4D2EB7AC50E}"/>
                </a:ext>
              </a:extLst>
            </p:cNvPr>
            <p:cNvSpPr/>
            <p:nvPr/>
          </p:nvSpPr>
          <p:spPr>
            <a:xfrm>
              <a:off x="10000511" y="3133860"/>
              <a:ext cx="1854293" cy="1203502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9EECC29-F09C-7DD5-E3C8-E49AE6F6AEB8}"/>
                    </a:ext>
                  </a:extLst>
                </p:cNvPr>
                <p:cNvSpPr txBox="1"/>
                <p:nvPr/>
              </p:nvSpPr>
              <p:spPr>
                <a:xfrm>
                  <a:off x="10927657" y="3283527"/>
                  <a:ext cx="462484" cy="3172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𝑎𝑒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9EECC29-F09C-7DD5-E3C8-E49AE6F6A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7657" y="3283527"/>
                  <a:ext cx="462484" cy="317203"/>
                </a:xfrm>
                <a:prstGeom prst="rect">
                  <a:avLst/>
                </a:prstGeom>
                <a:blipFill>
                  <a:blip r:embed="rId2"/>
                  <a:stretch>
                    <a:fillRect l="-12360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7C497DD-966D-F81C-C286-0BCD52DCC145}"/>
                    </a:ext>
                  </a:extLst>
                </p:cNvPr>
                <p:cNvSpPr txBox="1"/>
                <p:nvPr/>
              </p:nvSpPr>
              <p:spPr>
                <a:xfrm>
                  <a:off x="10200155" y="3516954"/>
                  <a:ext cx="681918" cy="4009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7C497DD-966D-F81C-C286-0BCD52DCC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0155" y="3516954"/>
                  <a:ext cx="681918" cy="400944"/>
                </a:xfrm>
                <a:prstGeom prst="rect">
                  <a:avLst/>
                </a:prstGeom>
                <a:blipFill>
                  <a:blip r:embed="rId3"/>
                  <a:stretch>
                    <a:fillRect l="-763" b="-3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D01A58F8-4DCC-589E-E52D-44CFAD9010DA}"/>
                    </a:ext>
                  </a:extLst>
                </p:cNvPr>
                <p:cNvSpPr txBox="1"/>
                <p:nvPr/>
              </p:nvSpPr>
              <p:spPr>
                <a:xfrm>
                  <a:off x="10640532" y="3639552"/>
                  <a:ext cx="957865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D01A58F8-4DCC-589E-E52D-44CFAD901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0532" y="3639552"/>
                  <a:ext cx="957865" cy="4778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BED3118-AF8C-32D1-7736-620EE1915EDD}"/>
              </a:ext>
            </a:extLst>
          </p:cNvPr>
          <p:cNvGrpSpPr/>
          <p:nvPr/>
        </p:nvGrpSpPr>
        <p:grpSpPr>
          <a:xfrm>
            <a:off x="1126856" y="2802006"/>
            <a:ext cx="8996998" cy="2044069"/>
            <a:chOff x="1195589" y="4793411"/>
            <a:chExt cx="8996998" cy="2044069"/>
          </a:xfrm>
        </p:grpSpPr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32A21C45-D119-3497-5624-F7389341DDAB}"/>
                </a:ext>
              </a:extLst>
            </p:cNvPr>
            <p:cNvSpPr/>
            <p:nvPr/>
          </p:nvSpPr>
          <p:spPr>
            <a:xfrm>
              <a:off x="2099256" y="5692462"/>
              <a:ext cx="6490952" cy="36060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BC80CF5-D0E9-0190-9EE4-A8DC3F6ADBD9}"/>
                </a:ext>
              </a:extLst>
            </p:cNvPr>
            <p:cNvSpPr txBox="1"/>
            <p:nvPr/>
          </p:nvSpPr>
          <p:spPr>
            <a:xfrm>
              <a:off x="3848008" y="4835627"/>
              <a:ext cx="3343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1-(a). Interstellar medium  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9A83DB7-1425-8A23-C24D-1D7D8172053F}"/>
                </a:ext>
              </a:extLst>
            </p:cNvPr>
            <p:cNvSpPr txBox="1"/>
            <p:nvPr/>
          </p:nvSpPr>
          <p:spPr>
            <a:xfrm>
              <a:off x="7307902" y="4855555"/>
              <a:ext cx="28536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1-(b). Terrestrial detectors</a:t>
              </a:r>
              <a:endPara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219DA5D8-B6F6-EEA2-96AE-80FB84E3A79C}"/>
                </a:ext>
              </a:extLst>
            </p:cNvPr>
            <p:cNvCxnSpPr/>
            <p:nvPr/>
          </p:nvCxnSpPr>
          <p:spPr>
            <a:xfrm>
              <a:off x="2479184" y="5537915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56F61196-ADF3-DE9C-6FE5-90F480C7DD22}"/>
                </a:ext>
              </a:extLst>
            </p:cNvPr>
            <p:cNvCxnSpPr/>
            <p:nvPr/>
          </p:nvCxnSpPr>
          <p:spPr>
            <a:xfrm>
              <a:off x="2479184" y="6160393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F44F0ED0-8E22-46BA-54E6-C37CBB4F835F}"/>
                </a:ext>
              </a:extLst>
            </p:cNvPr>
            <p:cNvCxnSpPr/>
            <p:nvPr/>
          </p:nvCxnSpPr>
          <p:spPr>
            <a:xfrm>
              <a:off x="2573629" y="5692462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562B320E-07D4-1D8F-1AF0-288B823D1D91}"/>
                </a:ext>
              </a:extLst>
            </p:cNvPr>
            <p:cNvCxnSpPr/>
            <p:nvPr/>
          </p:nvCxnSpPr>
          <p:spPr>
            <a:xfrm>
              <a:off x="2406204" y="6351356"/>
              <a:ext cx="3348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C0C2CF4-966B-F42E-C364-C7A81A7A0538}"/>
                </a:ext>
              </a:extLst>
            </p:cNvPr>
            <p:cNvSpPr txBox="1"/>
            <p:nvPr/>
          </p:nvSpPr>
          <p:spPr>
            <a:xfrm>
              <a:off x="2944876" y="5353249"/>
              <a:ext cx="120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PBH ALPs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B3B2238-E241-42CF-431F-04476DEB014F}"/>
                </a:ext>
              </a:extLst>
            </p:cNvPr>
            <p:cNvSpPr txBox="1"/>
            <p:nvPr/>
          </p:nvSpPr>
          <p:spPr>
            <a:xfrm>
              <a:off x="2814034" y="6083182"/>
              <a:ext cx="1707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PBH fermion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74A8EDDF-31B1-A53C-DD8E-3BEF88E36249}"/>
                </a:ext>
              </a:extLst>
            </p:cNvPr>
            <p:cNvSpPr/>
            <p:nvPr/>
          </p:nvSpPr>
          <p:spPr>
            <a:xfrm>
              <a:off x="4456090" y="5855644"/>
              <a:ext cx="1777284" cy="45507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DM ALPs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106F5109-9445-2564-7F9B-0AABA6D0C0DF}"/>
                </a:ext>
              </a:extLst>
            </p:cNvPr>
            <p:cNvSpPr/>
            <p:nvPr/>
          </p:nvSpPr>
          <p:spPr>
            <a:xfrm>
              <a:off x="4456090" y="5323190"/>
              <a:ext cx="1777284" cy="4525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filed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67AAFC2-36D1-3235-8FE8-1CCDE7FB2449}"/>
                </a:ext>
              </a:extLst>
            </p:cNvPr>
            <p:cNvSpPr txBox="1"/>
            <p:nvPr/>
          </p:nvSpPr>
          <p:spPr>
            <a:xfrm>
              <a:off x="4120725" y="6340833"/>
              <a:ext cx="3029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Inverse Compton process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9A4F5C1D-875E-A8A5-798B-0D51C77DCAAB}"/>
                </a:ext>
              </a:extLst>
            </p:cNvPr>
            <p:cNvSpPr/>
            <p:nvPr/>
          </p:nvSpPr>
          <p:spPr>
            <a:xfrm>
              <a:off x="2406204" y="4793411"/>
              <a:ext cx="7786383" cy="982342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1026E670-4F6F-61EA-82F3-799936B6D989}"/>
                </a:ext>
              </a:extLst>
            </p:cNvPr>
            <p:cNvSpPr/>
            <p:nvPr/>
          </p:nvSpPr>
          <p:spPr>
            <a:xfrm>
              <a:off x="2406204" y="5855138"/>
              <a:ext cx="5205210" cy="982342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410379D-8B0B-EB71-089C-F67DE22EA972}"/>
                </a:ext>
              </a:extLst>
            </p:cNvPr>
            <p:cNvSpPr/>
            <p:nvPr/>
          </p:nvSpPr>
          <p:spPr>
            <a:xfrm>
              <a:off x="1195589" y="5214225"/>
              <a:ext cx="1210614" cy="12399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PBH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图形 37" descr="地球仪亚洲">
              <a:extLst>
                <a:ext uri="{FF2B5EF4-FFF2-40B4-BE49-F238E27FC236}">
                  <a16:creationId xmlns:a16="http://schemas.microsoft.com/office/drawing/2014/main" id="{0224B1CA-E450-6DDD-3FFD-5C7B63C67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51343" y="5320659"/>
              <a:ext cx="1069969" cy="1069969"/>
            </a:xfrm>
            <a:prstGeom prst="rect">
              <a:avLst/>
            </a:prstGeom>
          </p:spPr>
        </p:pic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F2AF01B5-AC40-D2C9-245A-13CE1D928F4D}"/>
                </a:ext>
              </a:extLst>
            </p:cNvPr>
            <p:cNvCxnSpPr>
              <a:cxnSpLocks/>
            </p:cNvCxnSpPr>
            <p:nvPr/>
          </p:nvCxnSpPr>
          <p:spPr>
            <a:xfrm>
              <a:off x="6430851" y="5483294"/>
              <a:ext cx="44003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B5FE5D6A-21BD-0CD6-23E3-8857C8B92CAD}"/>
                </a:ext>
              </a:extLst>
            </p:cNvPr>
            <p:cNvCxnSpPr>
              <a:cxnSpLocks/>
            </p:cNvCxnSpPr>
            <p:nvPr/>
          </p:nvCxnSpPr>
          <p:spPr>
            <a:xfrm>
              <a:off x="6375448" y="6117568"/>
              <a:ext cx="2366308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0BCC4D4F-E0D3-5DEA-0B8F-F93EB384934E}"/>
                </a:ext>
              </a:extLst>
            </p:cNvPr>
            <p:cNvCxnSpPr>
              <a:cxnSpLocks/>
            </p:cNvCxnSpPr>
            <p:nvPr/>
          </p:nvCxnSpPr>
          <p:spPr>
            <a:xfrm>
              <a:off x="6540322" y="5631984"/>
              <a:ext cx="2101309" cy="105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AEA3C453-470B-45CD-B022-2A0B2970428C}"/>
                </a:ext>
              </a:extLst>
            </p:cNvPr>
            <p:cNvCxnSpPr/>
            <p:nvPr/>
          </p:nvCxnSpPr>
          <p:spPr>
            <a:xfrm>
              <a:off x="6357871" y="6340833"/>
              <a:ext cx="33485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6823E1F-136A-9EF2-D9C3-B8A36F2FE950}"/>
                </a:ext>
              </a:extLst>
            </p:cNvPr>
            <p:cNvSpPr txBox="1"/>
            <p:nvPr/>
          </p:nvSpPr>
          <p:spPr>
            <a:xfrm>
              <a:off x="6912188" y="515945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4060422-67A4-6DD1-3C7A-53DA51030F7C}"/>
                </a:ext>
              </a:extLst>
            </p:cNvPr>
            <p:cNvSpPr txBox="1"/>
            <p:nvPr/>
          </p:nvSpPr>
          <p:spPr>
            <a:xfrm>
              <a:off x="6751727" y="6040847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9D0D9CD2-E578-A22E-7357-B2B30179B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3629" y="5272729"/>
              <a:ext cx="6147607" cy="1052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F793837-AA51-354F-C125-3F9098686564}"/>
                </a:ext>
              </a:extLst>
            </p:cNvPr>
            <p:cNvSpPr txBox="1"/>
            <p:nvPr/>
          </p:nvSpPr>
          <p:spPr>
            <a:xfrm>
              <a:off x="7537516" y="5258120"/>
              <a:ext cx="120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PBH ALPs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9DCA1E77-EB46-9318-4286-54E7741C044E}"/>
              </a:ext>
            </a:extLst>
          </p:cNvPr>
          <p:cNvSpPr txBox="1"/>
          <p:nvPr/>
        </p:nvSpPr>
        <p:spPr>
          <a:xfrm>
            <a:off x="567238" y="5103726"/>
            <a:ext cx="10765016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The fermionic particles radiated by PBHs interact with ALPs that constitute DM,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then emit photons. (inverse Compton process)</a:t>
            </a:r>
            <a:endParaRPr lang="en-US" altLang="zh-CN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云形 66">
                <a:extLst>
                  <a:ext uri="{FF2B5EF4-FFF2-40B4-BE49-F238E27FC236}">
                    <a16:creationId xmlns:a16="http://schemas.microsoft.com/office/drawing/2014/main" id="{3CD37E87-401C-E72A-C1E7-1F88D9625D5A}"/>
                  </a:ext>
                </a:extLst>
              </p:cNvPr>
              <p:cNvSpPr/>
              <p:nvPr/>
            </p:nvSpPr>
            <p:spPr>
              <a:xfrm>
                <a:off x="8250339" y="549893"/>
                <a:ext cx="1387991" cy="97962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𝑃𝐵𝐻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𝑃𝐵𝐻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云形 66">
                <a:extLst>
                  <a:ext uri="{FF2B5EF4-FFF2-40B4-BE49-F238E27FC236}">
                    <a16:creationId xmlns:a16="http://schemas.microsoft.com/office/drawing/2014/main" id="{3CD37E87-401C-E72A-C1E7-1F88D9625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339" y="549893"/>
                <a:ext cx="1387991" cy="979629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图形 68" descr="问号">
            <a:extLst>
              <a:ext uri="{FF2B5EF4-FFF2-40B4-BE49-F238E27FC236}">
                <a16:creationId xmlns:a16="http://schemas.microsoft.com/office/drawing/2014/main" id="{655B303C-3509-EFF7-79E5-1215A8D81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0817" y="82914"/>
            <a:ext cx="633380" cy="6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TM10001105[[fn=剪切]]</Template>
  <TotalTime>6061</TotalTime>
  <Words>2039</Words>
  <Application>Microsoft Office PowerPoint</Application>
  <PresentationFormat>宽屏</PresentationFormat>
  <Paragraphs>244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-apple-system</vt:lpstr>
      <vt:lpstr>等线</vt:lpstr>
      <vt:lpstr>等线 Light</vt:lpstr>
      <vt:lpstr>华文中宋</vt:lpstr>
      <vt:lpstr>Arial</vt:lpstr>
      <vt:lpstr>Arial Black</vt:lpstr>
      <vt:lpstr>Cambria Math</vt:lpstr>
      <vt:lpstr>Courier New</vt:lpstr>
      <vt:lpstr>Roboto</vt:lpstr>
      <vt:lpstr>Times New Roman</vt:lpstr>
      <vt:lpstr>Wingdings</vt:lpstr>
      <vt:lpstr>Office 主题​​</vt:lpstr>
      <vt:lpstr>Probing Axion-like Particles via Primordial Black Hole Evaporation</vt:lpstr>
      <vt:lpstr>Outline</vt:lpstr>
      <vt:lpstr>PowerPoint 演示文稿</vt:lpstr>
      <vt:lpstr>Introduction to PBH </vt:lpstr>
      <vt:lpstr>PowerPoint 演示文稿</vt:lpstr>
      <vt:lpstr>PowerPoint 演示文稿</vt:lpstr>
      <vt:lpstr>Spectrum of elementary particles radiated by PBH </vt:lpstr>
      <vt:lpstr>PowerPoint 演示文稿</vt:lpstr>
      <vt:lpstr>PowerPoint 演示文稿</vt:lpstr>
      <vt:lpstr>PowerPoint 演示文稿</vt:lpstr>
      <vt:lpstr>PowerPoint 演示文稿</vt:lpstr>
      <vt:lpstr>b)  Detection and constraints in neutrino experiments </vt:lpstr>
      <vt:lpstr>PowerPoint 演示文稿</vt:lpstr>
      <vt:lpstr>The attenuation of ALPs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Reka Zhang</dc:creator>
  <cp:lastModifiedBy>Reka Zhang</cp:lastModifiedBy>
  <cp:revision>255</cp:revision>
  <dcterms:created xsi:type="dcterms:W3CDTF">2025-05-05T05:03:00Z</dcterms:created>
  <dcterms:modified xsi:type="dcterms:W3CDTF">2025-05-09T16:05:25Z</dcterms:modified>
</cp:coreProperties>
</file>