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93" r:id="rId3"/>
    <p:sldId id="312" r:id="rId4"/>
    <p:sldId id="297" r:id="rId5"/>
    <p:sldId id="314" r:id="rId6"/>
    <p:sldId id="316" r:id="rId7"/>
    <p:sldId id="311" r:id="rId8"/>
    <p:sldId id="307" r:id="rId9"/>
    <p:sldId id="315" r:id="rId10"/>
    <p:sldId id="317" r:id="rId11"/>
    <p:sldId id="313" r:id="rId12"/>
    <p:sldId id="308" r:id="rId13"/>
    <p:sldId id="309" r:id="rId14"/>
    <p:sldId id="318" r:id="rId15"/>
    <p:sldId id="301" r:id="rId16"/>
    <p:sldId id="298" r:id="rId17"/>
    <p:sldId id="302" r:id="rId18"/>
    <p:sldId id="303" r:id="rId19"/>
    <p:sldId id="304" r:id="rId20"/>
    <p:sldId id="305" r:id="rId21"/>
    <p:sldId id="306" r:id="rId22"/>
    <p:sldId id="310" r:id="rId23"/>
  </p:sldIdLst>
  <p:sldSz cx="9144000" cy="5141913"/>
  <p:notesSz cx="6858000" cy="9144000"/>
  <p:custDataLst>
    <p:tags r:id="rId25"/>
  </p:custDataLst>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757">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907C"/>
    <a:srgbClr val="004060"/>
    <a:srgbClr val="002C42"/>
    <a:srgbClr val="008DD0"/>
    <a:srgbClr val="FFCC00"/>
    <a:srgbClr val="BB2B1D"/>
    <a:srgbClr val="9B2B0D"/>
    <a:srgbClr val="260F00"/>
    <a:srgbClr val="EF6541"/>
    <a:srgbClr val="C9B1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90" autoAdjust="0"/>
    <p:restoredTop sz="86142" autoAdjust="0"/>
  </p:normalViewPr>
  <p:slideViewPr>
    <p:cSldViewPr>
      <p:cViewPr varScale="1">
        <p:scale>
          <a:sx n="129" d="100"/>
          <a:sy n="129" d="100"/>
        </p:scale>
        <p:origin x="1014" y="90"/>
      </p:cViewPr>
      <p:guideLst>
        <p:guide orient="horz" pos="757"/>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0BD4FD-BC9C-48BF-9E17-60D01FDBF681}" type="datetimeFigureOut">
              <a:rPr lang="zh-CN" altLang="en-US" smtClean="0"/>
              <a:t>2025/1/16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65B12-5FB6-4D5D-86AD-7033ECAE4E64}" type="slidenum">
              <a:rPr lang="zh-CN" altLang="en-US" smtClean="0"/>
              <a:t>‹#›</a:t>
            </a:fld>
            <a:endParaRPr lang="zh-CN" altLang="en-US"/>
          </a:p>
        </p:txBody>
      </p:sp>
    </p:spTree>
    <p:extLst>
      <p:ext uri="{BB962C8B-B14F-4D97-AF65-F5344CB8AC3E}">
        <p14:creationId xmlns:p14="http://schemas.microsoft.com/office/powerpoint/2010/main" val="2166880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Hi everyone! My name is Mohan Li and I’m 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senior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engineer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from the Nuclear Technology and Applications Division. Today, I would like to introduce the job openings of our division.</a:t>
            </a:r>
            <a:endParaRPr lang="zh-CN" altLang="en-US" dirty="0"/>
          </a:p>
        </p:txBody>
      </p:sp>
      <p:sp>
        <p:nvSpPr>
          <p:cNvPr id="4" name="灯片编号占位符 3"/>
          <p:cNvSpPr>
            <a:spLocks noGrp="1"/>
          </p:cNvSpPr>
          <p:nvPr>
            <p:ph type="sldNum" sz="quarter" idx="10"/>
          </p:nvPr>
        </p:nvSpPr>
        <p:spPr/>
        <p:txBody>
          <a:bodyPr/>
          <a:lstStyle/>
          <a:p>
            <a:fld id="{04065B12-5FB6-4D5D-86AD-7033ECAE4E64}" type="slidenum">
              <a:rPr lang="zh-CN" altLang="en-US" smtClean="0"/>
              <a:t>1</a:t>
            </a:fld>
            <a:endParaRPr lang="zh-CN" altLang="en-US"/>
          </a:p>
        </p:txBody>
      </p:sp>
    </p:spTree>
    <p:extLst>
      <p:ext uri="{BB962C8B-B14F-4D97-AF65-F5344CB8AC3E}">
        <p14:creationId xmlns:p14="http://schemas.microsoft.com/office/powerpoint/2010/main" val="298392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One possible scenario this technique can be used is the radiation safety monitoring for nuclear powerplant. We can merge the optical 3D model of the plant and the radiation field, enables people to observe the distribution of radiation and notice a potential hazard in time.</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4065B12-5FB6-4D5D-86AD-7033ECAE4E64}" type="slidenum">
              <a:rPr lang="zh-CN" altLang="en-US" smtClean="0"/>
              <a:t>10</a:t>
            </a:fld>
            <a:endParaRPr lang="zh-CN" altLang="en-US"/>
          </a:p>
        </p:txBody>
      </p:sp>
    </p:spTree>
    <p:extLst>
      <p:ext uri="{BB962C8B-B14F-4D97-AF65-F5344CB8AC3E}">
        <p14:creationId xmlns:p14="http://schemas.microsoft.com/office/powerpoint/2010/main" val="2443019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Different types of radiation detectors are developed by our division to meet various requirements of our customers.</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4065B12-5FB6-4D5D-86AD-7033ECAE4E64}" type="slidenum">
              <a:rPr lang="zh-CN" altLang="en-US" smtClean="0"/>
              <a:t>11</a:t>
            </a:fld>
            <a:endParaRPr lang="zh-CN" altLang="en-US"/>
          </a:p>
        </p:txBody>
      </p:sp>
    </p:spTree>
    <p:extLst>
      <p:ext uri="{BB962C8B-B14F-4D97-AF65-F5344CB8AC3E}">
        <p14:creationId xmlns:p14="http://schemas.microsoft.com/office/powerpoint/2010/main" val="3555488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Besides the gamma ray cameras, personal radiation dosimeters process a large market, too. Nearly 1000 dosimeters produced by our division had been sold in the previous year.</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4065B12-5FB6-4D5D-86AD-7033ECAE4E64}" type="slidenum">
              <a:rPr lang="zh-CN" altLang="en-US" smtClean="0"/>
              <a:t>12</a:t>
            </a:fld>
            <a:endParaRPr lang="zh-CN" altLang="en-US"/>
          </a:p>
        </p:txBody>
      </p:sp>
    </p:spTree>
    <p:extLst>
      <p:ext uri="{BB962C8B-B14F-4D97-AF65-F5344CB8AC3E}">
        <p14:creationId xmlns:p14="http://schemas.microsoft.com/office/powerpoint/2010/main" val="3155178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As we know, China is a country with long history and numerous cultural heritages. The enthusiasm to study the historical relics never ends. Our division also devotes many resources to archeological NDT instruments. The robotic X-ray fluorescence device is designed to have excellent flexibility and mobility to fulfill the special requirements of the archeological research. Since its born, it becomes very popular among our customers, including Palace Museum, National Cultural Heritage Administration, Institute of Archeology, etc.</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4065B12-5FB6-4D5D-86AD-7033ECAE4E64}" type="slidenum">
              <a:rPr lang="zh-CN" altLang="en-US" smtClean="0"/>
              <a:t>13</a:t>
            </a:fld>
            <a:endParaRPr lang="zh-CN" altLang="en-US"/>
          </a:p>
        </p:txBody>
      </p:sp>
    </p:spTree>
    <p:extLst>
      <p:ext uri="{BB962C8B-B14F-4D97-AF65-F5344CB8AC3E}">
        <p14:creationId xmlns:p14="http://schemas.microsoft.com/office/powerpoint/2010/main" val="3198712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irradiation technology has played indispensable role in food and material processing industry. We have a long history in developing irradiation accelerators, not only for industry, but also for fresco protection and high energy X-ray imaging.</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4065B12-5FB6-4D5D-86AD-7033ECAE4E64}" type="slidenum">
              <a:rPr lang="zh-CN" altLang="en-US" smtClean="0"/>
              <a:t>14</a:t>
            </a:fld>
            <a:endParaRPr lang="zh-CN" altLang="en-US"/>
          </a:p>
        </p:txBody>
      </p:sp>
    </p:spTree>
    <p:extLst>
      <p:ext uri="{BB962C8B-B14F-4D97-AF65-F5344CB8AC3E}">
        <p14:creationId xmlns:p14="http://schemas.microsoft.com/office/powerpoint/2010/main" val="3198712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So here we come to </a:t>
            </a:r>
            <a:r>
              <a:rPr lang="en-US" altLang="zh-CN" sz="1200" kern="1200">
                <a:solidFill>
                  <a:schemeClr val="tx1"/>
                </a:solidFill>
                <a:effectLst/>
                <a:latin typeface="+mn-lt"/>
                <a:ea typeface="+mn-ea"/>
                <a:cs typeface="+mn-cs"/>
              </a:rPr>
              <a:t>the introduction </a:t>
            </a:r>
            <a:r>
              <a:rPr lang="en-US" altLang="zh-CN" sz="1200" kern="1200" dirty="0">
                <a:solidFill>
                  <a:schemeClr val="tx1"/>
                </a:solidFill>
                <a:effectLst/>
                <a:latin typeface="+mn-lt"/>
                <a:ea typeface="+mn-ea"/>
                <a:cs typeface="+mn-cs"/>
              </a:rPr>
              <a:t>of </a:t>
            </a:r>
            <a:r>
              <a:rPr lang="en-US" altLang="zh-CN" sz="1200" kern="1200">
                <a:solidFill>
                  <a:schemeClr val="tx1"/>
                </a:solidFill>
                <a:effectLst/>
                <a:latin typeface="+mn-lt"/>
                <a:ea typeface="+mn-ea"/>
                <a:cs typeface="+mn-cs"/>
              </a:rPr>
              <a:t>our openings. </a:t>
            </a:r>
            <a:r>
              <a:rPr lang="en-US" altLang="zh-CN" sz="1200" kern="1200" dirty="0">
                <a:solidFill>
                  <a:schemeClr val="tx1"/>
                </a:solidFill>
                <a:effectLst/>
                <a:latin typeface="+mn-lt"/>
                <a:ea typeface="+mn-ea"/>
                <a:cs typeface="+mn-cs"/>
              </a:rPr>
              <a:t>Now we have 3 professor positions and 3 postdoc positions. Since we are focusing on commercialized products, the job openings here include several R&amp;D positions. The first full rank professor position is for nuclear medical imaging technology. The position will support a researcher with professor or equivalent rank and experienced in PET or SEPCT algorithm or instrumentation.</a:t>
            </a:r>
            <a:endParaRPr lang="zh-CN" altLang="en-US" dirty="0"/>
          </a:p>
        </p:txBody>
      </p:sp>
      <p:sp>
        <p:nvSpPr>
          <p:cNvPr id="4" name="灯片编号占位符 3"/>
          <p:cNvSpPr>
            <a:spLocks noGrp="1"/>
          </p:cNvSpPr>
          <p:nvPr>
            <p:ph type="sldNum" sz="quarter" idx="10"/>
          </p:nvPr>
        </p:nvSpPr>
        <p:spPr/>
        <p:txBody>
          <a:bodyPr/>
          <a:lstStyle/>
          <a:p>
            <a:fld id="{04065B12-5FB6-4D5D-86AD-7033ECAE4E64}" type="slidenum">
              <a:rPr lang="zh-CN" altLang="en-US" smtClean="0"/>
              <a:t>15</a:t>
            </a:fld>
            <a:endParaRPr lang="zh-CN" altLang="en-US"/>
          </a:p>
        </p:txBody>
      </p:sp>
    </p:spTree>
    <p:extLst>
      <p:ext uri="{BB962C8B-B14F-4D97-AF65-F5344CB8AC3E}">
        <p14:creationId xmlns:p14="http://schemas.microsoft.com/office/powerpoint/2010/main" val="672749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also have an associate professor opening in the same area. And correspondingly, an associate professor rank is required, and applicant with postdoc experience overseas is also qualified. The working experience is the same with the previous one.</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4065B12-5FB6-4D5D-86AD-7033ECAE4E64}" type="slidenum">
              <a:rPr lang="zh-CN" altLang="en-US" smtClean="0"/>
              <a:t>16</a:t>
            </a:fld>
            <a:endParaRPr lang="zh-CN" altLang="en-US"/>
          </a:p>
        </p:txBody>
      </p:sp>
    </p:spTree>
    <p:extLst>
      <p:ext uri="{BB962C8B-B14F-4D97-AF65-F5344CB8AC3E}">
        <p14:creationId xmlns:p14="http://schemas.microsoft.com/office/powerpoint/2010/main" val="2584196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Another associate professor opening is available in our division, which is for the R&amp;D of radiation detector and system. The requirement in academic rank is the same with the previous associate professor, and the working experience is in detector R&amp;D.</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4065B12-5FB6-4D5D-86AD-7033ECAE4E64}" type="slidenum">
              <a:rPr lang="zh-CN" altLang="en-US" smtClean="0"/>
              <a:t>17</a:t>
            </a:fld>
            <a:endParaRPr lang="zh-CN" altLang="en-US"/>
          </a:p>
        </p:txBody>
      </p:sp>
    </p:spTree>
    <p:extLst>
      <p:ext uri="{BB962C8B-B14F-4D97-AF65-F5344CB8AC3E}">
        <p14:creationId xmlns:p14="http://schemas.microsoft.com/office/powerpoint/2010/main" val="2449294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When it comes to the postdoc openings, the first one is for X-ray imaging technology. We are looking for a candidate with one of these two types of background: the reconstruction and correction theory, or the imaging physics and mathematics. We are especially interested in the techniques of the next generation CT, such as the static CT and the spectral CT. We would also like to have someone professional in the industrial and medical use of CT to join us.</a:t>
            </a:r>
            <a:endParaRPr lang="zh-CN" altLang="en-US" dirty="0"/>
          </a:p>
        </p:txBody>
      </p:sp>
      <p:sp>
        <p:nvSpPr>
          <p:cNvPr id="4" name="灯片编号占位符 3"/>
          <p:cNvSpPr>
            <a:spLocks noGrp="1"/>
          </p:cNvSpPr>
          <p:nvPr>
            <p:ph type="sldNum" sz="quarter" idx="10"/>
          </p:nvPr>
        </p:nvSpPr>
        <p:spPr/>
        <p:txBody>
          <a:bodyPr/>
          <a:lstStyle/>
          <a:p>
            <a:fld id="{04065B12-5FB6-4D5D-86AD-7033ECAE4E64}" type="slidenum">
              <a:rPr lang="zh-CN" altLang="en-US" smtClean="0"/>
              <a:t>18</a:t>
            </a:fld>
            <a:endParaRPr lang="zh-CN" altLang="en-US"/>
          </a:p>
        </p:txBody>
      </p:sp>
    </p:spTree>
    <p:extLst>
      <p:ext uri="{BB962C8B-B14F-4D97-AF65-F5344CB8AC3E}">
        <p14:creationId xmlns:p14="http://schemas.microsoft.com/office/powerpoint/2010/main" val="191500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second postdoc opening is for the nuclear detection and imaging system development. The candidate should be majoring in physics or nuclear science and technology or biomedical engineering and familiar with particle physics and nuclear physics. Since the development is mainly on a team work basis, we would like to have someone with good communication and cooperation skill.</a:t>
            </a:r>
            <a:endParaRPr lang="zh-CN" altLang="en-US" dirty="0"/>
          </a:p>
        </p:txBody>
      </p:sp>
      <p:sp>
        <p:nvSpPr>
          <p:cNvPr id="4" name="灯片编号占位符 3"/>
          <p:cNvSpPr>
            <a:spLocks noGrp="1"/>
          </p:cNvSpPr>
          <p:nvPr>
            <p:ph type="sldNum" sz="quarter" idx="10"/>
          </p:nvPr>
        </p:nvSpPr>
        <p:spPr/>
        <p:txBody>
          <a:bodyPr/>
          <a:lstStyle/>
          <a:p>
            <a:fld id="{04065B12-5FB6-4D5D-86AD-7033ECAE4E64}" type="slidenum">
              <a:rPr lang="zh-CN" altLang="en-US" smtClean="0"/>
              <a:t>19</a:t>
            </a:fld>
            <a:endParaRPr lang="zh-CN" altLang="en-US"/>
          </a:p>
        </p:txBody>
      </p:sp>
    </p:spTree>
    <p:extLst>
      <p:ext uri="{BB962C8B-B14F-4D97-AF65-F5344CB8AC3E}">
        <p14:creationId xmlns:p14="http://schemas.microsoft.com/office/powerpoint/2010/main" val="2204128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Since the technical achievements made in the high energy physics can also contribute to other fields, our mission is to transfer those technology to medicine, industry and to support the research of other disciplines. Our products include imaging devices, radiation detectors, irradiation accelerators and radioactive probes. Besides the office in the main campus in Beijing, we also have another laboratory in Jinan, Shandong province, with ample supporting facilities, such as cyclotron, bunker, clean room, radioactive medicine synthesis platform, high performance workstations, etc.</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4065B12-5FB6-4D5D-86AD-7033ECAE4E64}" type="slidenum">
              <a:rPr lang="zh-CN" altLang="en-US" smtClean="0"/>
              <a:t>2</a:t>
            </a:fld>
            <a:endParaRPr lang="zh-CN" altLang="en-US"/>
          </a:p>
        </p:txBody>
      </p:sp>
    </p:spTree>
    <p:extLst>
      <p:ext uri="{BB962C8B-B14F-4D97-AF65-F5344CB8AC3E}">
        <p14:creationId xmlns:p14="http://schemas.microsoft.com/office/powerpoint/2010/main" val="456451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postdoc position for the radioactive probe provides a good chance to carry out research in radiochemistry, especially in the design and synthesis of dual-purpose radioactive probe.</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4065B12-5FB6-4D5D-86AD-7033ECAE4E64}" type="slidenum">
              <a:rPr lang="zh-CN" altLang="en-US" smtClean="0"/>
              <a:t>20</a:t>
            </a:fld>
            <a:endParaRPr lang="zh-CN" altLang="en-US"/>
          </a:p>
        </p:txBody>
      </p:sp>
    </p:spTree>
    <p:extLst>
      <p:ext uri="{BB962C8B-B14F-4D97-AF65-F5344CB8AC3E}">
        <p14:creationId xmlns:p14="http://schemas.microsoft.com/office/powerpoint/2010/main" val="884779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Our last opening is for the irradiation accelerator R&amp;D. We are looking for a candidate majoring in accelerator physics or accelerator technology or other relative area, and with experience in either system design or key component R&amp;D for the irradiation accelerator.</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4065B12-5FB6-4D5D-86AD-7033ECAE4E64}" type="slidenum">
              <a:rPr lang="zh-CN" altLang="en-US" smtClean="0"/>
              <a:t>21</a:t>
            </a:fld>
            <a:endParaRPr lang="zh-CN" altLang="en-US"/>
          </a:p>
        </p:txBody>
      </p:sp>
    </p:spTree>
    <p:extLst>
      <p:ext uri="{BB962C8B-B14F-4D97-AF65-F5344CB8AC3E}">
        <p14:creationId xmlns:p14="http://schemas.microsoft.com/office/powerpoint/2010/main" val="3383413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So that would be all of our introduction and thank you for listening! If you are interested in more information, please feel free to contact our director, Dr. Wei, </a:t>
            </a:r>
            <a:r>
              <a:rPr lang="en-US" altLang="zh-CN" sz="1200" kern="1200" dirty="0" err="1">
                <a:solidFill>
                  <a:schemeClr val="tx1"/>
                </a:solidFill>
                <a:effectLst/>
                <a:latin typeface="+mn-lt"/>
                <a:ea typeface="+mn-ea"/>
                <a:cs typeface="+mn-cs"/>
              </a:rPr>
              <a:t>Cunfeng</a:t>
            </a:r>
            <a:r>
              <a:rPr lang="en-US" altLang="zh-CN" sz="1200" kern="1200" dirty="0">
                <a:solidFill>
                  <a:schemeClr val="tx1"/>
                </a:solidFill>
                <a:effectLst/>
                <a:latin typeface="+mn-lt"/>
                <a:ea typeface="+mn-ea"/>
                <a:cs typeface="+mn-cs"/>
              </a:rPr>
              <a:t>, by the email shown on the bottom right.</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4065B12-5FB6-4D5D-86AD-7033ECAE4E64}" type="slidenum">
              <a:rPr lang="zh-CN" altLang="en-US" smtClean="0"/>
              <a:t>22</a:t>
            </a:fld>
            <a:endParaRPr lang="zh-CN" altLang="en-US"/>
          </a:p>
        </p:txBody>
      </p:sp>
    </p:spTree>
    <p:extLst>
      <p:ext uri="{BB962C8B-B14F-4D97-AF65-F5344CB8AC3E}">
        <p14:creationId xmlns:p14="http://schemas.microsoft.com/office/powerpoint/2010/main" val="7807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There are 126 employees in our division, among them 58 are full-time faculty and 9 are postdocs. We especially focus on 4 aspects: imaging devices for diagnosis and life science research, nondestructive testing for industry, radiation safety monitoring and compact accelerator.</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4065B12-5FB6-4D5D-86AD-7033ECAE4E64}" type="slidenum">
              <a:rPr lang="zh-CN" altLang="en-US" smtClean="0"/>
              <a:t>3</a:t>
            </a:fld>
            <a:endParaRPr lang="zh-CN" altLang="en-US"/>
          </a:p>
        </p:txBody>
      </p:sp>
    </p:spTree>
    <p:extLst>
      <p:ext uri="{BB962C8B-B14F-4D97-AF65-F5344CB8AC3E}">
        <p14:creationId xmlns:p14="http://schemas.microsoft.com/office/powerpoint/2010/main" val="3602556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developed a PET scanner and the picture on the left shows the scene it’s being tested. Another equipment we developed for medical use is the positron emission mammography, which has received the sale approval of the Chinese Food and Drug Administration. Besides, we also developed imaging devices for pre-clinical research. Our spectral CT for small animals has been sold to our customer, </a:t>
            </a:r>
            <a:r>
              <a:rPr lang="en-US" altLang="zh-CN" dirty="0"/>
              <a:t>Guangzhou University of Chinese Medicine. And the small animal whole-body PET/CT is the project we are focusing on right now.</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4065B12-5FB6-4D5D-86AD-7033ECAE4E64}" type="slidenum">
              <a:rPr lang="zh-CN" altLang="en-US" smtClean="0"/>
              <a:t>4</a:t>
            </a:fld>
            <a:endParaRPr lang="zh-CN" altLang="en-US"/>
          </a:p>
        </p:txBody>
      </p:sp>
    </p:spTree>
    <p:extLst>
      <p:ext uri="{BB962C8B-B14F-4D97-AF65-F5344CB8AC3E}">
        <p14:creationId xmlns:p14="http://schemas.microsoft.com/office/powerpoint/2010/main" val="967667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 myself take part in this project, </a:t>
            </a:r>
            <a:r>
              <a:rPr lang="en-US" altLang="zh-CN" sz="1200" kern="1200">
                <a:solidFill>
                  <a:schemeClr val="tx1"/>
                </a:solidFill>
                <a:effectLst/>
                <a:latin typeface="+mn-lt"/>
                <a:ea typeface="+mn-ea"/>
                <a:cs typeface="+mn-cs"/>
              </a:rPr>
              <a:t>so I’d like </a:t>
            </a:r>
            <a:r>
              <a:rPr lang="en-US" altLang="zh-CN" sz="1200" kern="1200" dirty="0">
                <a:solidFill>
                  <a:schemeClr val="tx1"/>
                </a:solidFill>
                <a:effectLst/>
                <a:latin typeface="+mn-lt"/>
                <a:ea typeface="+mn-ea"/>
                <a:cs typeface="+mn-cs"/>
              </a:rPr>
              <a:t>to share some pretty cool stuff we get first. The gated imaging technique we develop brings very good 4D results of the moving organs, like lungs, heart, in the in-vivo scanning. The sharp edges show the motion artifacts are effectively suppressed.</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4065B12-5FB6-4D5D-86AD-7033ECAE4E64}" type="slidenum">
              <a:rPr lang="zh-CN" altLang="en-US" smtClean="0"/>
              <a:t>5</a:t>
            </a:fld>
            <a:endParaRPr lang="zh-CN" altLang="en-US"/>
          </a:p>
        </p:txBody>
      </p:sp>
    </p:spTree>
    <p:extLst>
      <p:ext uri="{BB962C8B-B14F-4D97-AF65-F5344CB8AC3E}">
        <p14:creationId xmlns:p14="http://schemas.microsoft.com/office/powerpoint/2010/main" val="1072225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photon counting detector based spectral CT, namely the PCCT, is a new trend of CT development and the material decomposition is a very typical and promising technique of the PCCT. One example is the scanning of a pterosaur egg fossil. We extract the bone of the embryo from the rock using the material decomposition method, which would be quite tricky by using the thresholding segmentation of the traditional CT. Another example is the analysis of pearls. We scan the clam even without open it. The upper shell is removed virtually with the software. We evaluate the effective atomic number and density of the pearls. Hopefully, this method can be applied in the pearl industry.</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4065B12-5FB6-4D5D-86AD-7033ECAE4E64}" type="slidenum">
              <a:rPr lang="zh-CN" altLang="en-US" smtClean="0"/>
              <a:t>6</a:t>
            </a:fld>
            <a:endParaRPr lang="zh-CN" altLang="en-US"/>
          </a:p>
        </p:txBody>
      </p:sp>
    </p:spTree>
    <p:extLst>
      <p:ext uri="{BB962C8B-B14F-4D97-AF65-F5344CB8AC3E}">
        <p14:creationId xmlns:p14="http://schemas.microsoft.com/office/powerpoint/2010/main" val="3975638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Our radiochemistry group works on the molecular probes that can be imaged by PET or SPECT and they can be used in brain and cancer study.</a:t>
            </a:r>
            <a:endParaRPr lang="zh-CN" altLang="en-US" dirty="0"/>
          </a:p>
        </p:txBody>
      </p:sp>
      <p:sp>
        <p:nvSpPr>
          <p:cNvPr id="4" name="灯片编号占位符 3"/>
          <p:cNvSpPr>
            <a:spLocks noGrp="1"/>
          </p:cNvSpPr>
          <p:nvPr>
            <p:ph type="sldNum" sz="quarter" idx="10"/>
          </p:nvPr>
        </p:nvSpPr>
        <p:spPr/>
        <p:txBody>
          <a:bodyPr/>
          <a:lstStyle/>
          <a:p>
            <a:fld id="{04065B12-5FB6-4D5D-86AD-7033ECAE4E64}" type="slidenum">
              <a:rPr lang="zh-CN" altLang="en-US" smtClean="0"/>
              <a:t>7</a:t>
            </a:fld>
            <a:endParaRPr lang="zh-CN" altLang="en-US"/>
          </a:p>
        </p:txBody>
      </p:sp>
    </p:spTree>
    <p:extLst>
      <p:ext uri="{BB962C8B-B14F-4D97-AF65-F5344CB8AC3E}">
        <p14:creationId xmlns:p14="http://schemas.microsoft.com/office/powerpoint/2010/main" val="2117619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have our own spin-off company, </a:t>
            </a:r>
            <a:r>
              <a:rPr lang="en-US" altLang="zh-CN" sz="1200" kern="1200" dirty="0" err="1">
                <a:solidFill>
                  <a:schemeClr val="tx1"/>
                </a:solidFill>
                <a:effectLst/>
                <a:latin typeface="+mn-lt"/>
                <a:ea typeface="+mn-ea"/>
                <a:cs typeface="+mn-cs"/>
              </a:rPr>
              <a:t>Rayim</a:t>
            </a:r>
            <a:r>
              <a:rPr lang="en-US" altLang="zh-CN" sz="1200" kern="1200" dirty="0">
                <a:solidFill>
                  <a:schemeClr val="tx1"/>
                </a:solidFill>
                <a:effectLst/>
                <a:latin typeface="+mn-lt"/>
                <a:ea typeface="+mn-ea"/>
                <a:cs typeface="+mn-cs"/>
              </a:rPr>
              <a:t>, which is specialized  in industry and research NDT. 2024 was a very busy year for our company because more products had been delivered to our customers. The company </a:t>
            </a:r>
            <a:r>
              <a:rPr lang="en-US" altLang="zh-CN" b="0" dirty="0"/>
              <a:t>has achieved profitability</a:t>
            </a:r>
            <a:r>
              <a:rPr lang="en-US" altLang="zh-CN" sz="1200" b="0" kern="1200" dirty="0">
                <a:solidFill>
                  <a:schemeClr val="tx1"/>
                </a:solidFill>
                <a:effectLst/>
                <a:latin typeface="+mn-lt"/>
                <a:ea typeface="+mn-ea"/>
                <a:cs typeface="+mn-cs"/>
              </a:rPr>
              <a:t> now.</a:t>
            </a:r>
            <a:endParaRPr lang="zh-CN" altLang="zh-CN" sz="1200" b="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4065B12-5FB6-4D5D-86AD-7033ECAE4E64}" type="slidenum">
              <a:rPr lang="zh-CN" altLang="en-US" smtClean="0"/>
              <a:t>8</a:t>
            </a:fld>
            <a:endParaRPr lang="zh-CN" altLang="en-US"/>
          </a:p>
        </p:txBody>
      </p:sp>
    </p:spTree>
    <p:extLst>
      <p:ext uri="{BB962C8B-B14F-4D97-AF65-F5344CB8AC3E}">
        <p14:creationId xmlns:p14="http://schemas.microsoft.com/office/powerpoint/2010/main" val="4054893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Artificial intelligence is one of the cutting-edge technologies nowadays. Our team has been working on this for several years. We trained a neural network based on the attention model to reconstruct the 3D radiation field.</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4065B12-5FB6-4D5D-86AD-7033ECAE4E64}" type="slidenum">
              <a:rPr lang="zh-CN" altLang="en-US" smtClean="0"/>
              <a:t>9</a:t>
            </a:fld>
            <a:endParaRPr lang="zh-CN" altLang="en-US"/>
          </a:p>
        </p:txBody>
      </p:sp>
    </p:spTree>
    <p:extLst>
      <p:ext uri="{BB962C8B-B14F-4D97-AF65-F5344CB8AC3E}">
        <p14:creationId xmlns:p14="http://schemas.microsoft.com/office/powerpoint/2010/main" val="3873020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0338"/>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678070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050"/>
            <a:ext cx="7886700" cy="9953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28650" y="1368425"/>
            <a:ext cx="7886700" cy="326231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14796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050"/>
            <a:ext cx="1971675" cy="435768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050"/>
            <a:ext cx="5762625" cy="435768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04982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050"/>
            <a:ext cx="7886700" cy="9953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650" y="1368425"/>
            <a:ext cx="7886700" cy="326231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63000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8363"/>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0"/>
            <a:ext cx="7886700" cy="112395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Tree>
    <p:extLst>
      <p:ext uri="{BB962C8B-B14F-4D97-AF65-F5344CB8AC3E}">
        <p14:creationId xmlns:p14="http://schemas.microsoft.com/office/powerpoint/2010/main" val="1706711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050"/>
            <a:ext cx="7886700" cy="9953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8650" y="1368425"/>
            <a:ext cx="3867150" cy="326231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68425"/>
            <a:ext cx="3867150" cy="326231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56085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3050"/>
            <a:ext cx="7886700" cy="9953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630238" y="1260475"/>
            <a:ext cx="3868737" cy="61753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1878013"/>
            <a:ext cx="3868737" cy="276225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753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8013"/>
            <a:ext cx="3887788" cy="276225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04583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050"/>
            <a:ext cx="7886700" cy="9953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29877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20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39775"/>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1543050"/>
            <a:ext cx="2949575" cy="28575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261912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39775"/>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1543050"/>
            <a:ext cx="2949575" cy="28575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4280205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2.tmp"/><Relationship Id="rId5" Type="http://schemas.openxmlformats.org/officeDocument/2006/relationships/image" Target="../media/image51.jpe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5.tmp"/><Relationship Id="rId4" Type="http://schemas.openxmlformats.org/officeDocument/2006/relationships/image" Target="../media/image54.tmp"/></Relationships>
</file>

<file path=ppt/slides/_rels/slide13.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image" Target="../media/image56.jpeg"/><Relationship Id="rId7" Type="http://schemas.openxmlformats.org/officeDocument/2006/relationships/image" Target="../media/image59.tm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8.png"/><Relationship Id="rId4" Type="http://schemas.openxmlformats.org/officeDocument/2006/relationships/image" Target="../media/image57.jpeg"/></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3" Type="http://schemas.openxmlformats.org/officeDocument/2006/relationships/image" Target="../media/image7.GIF"/><Relationship Id="rId18" Type="http://schemas.openxmlformats.org/officeDocument/2006/relationships/image" Target="../media/image12.jpeg"/><Relationship Id="rId26" Type="http://schemas.openxmlformats.org/officeDocument/2006/relationships/image" Target="../media/image20.jpeg"/><Relationship Id="rId39" Type="http://schemas.openxmlformats.org/officeDocument/2006/relationships/image" Target="../media/image33.GIF"/><Relationship Id="rId21" Type="http://schemas.openxmlformats.org/officeDocument/2006/relationships/image" Target="../media/image15.jpeg"/><Relationship Id="rId34" Type="http://schemas.openxmlformats.org/officeDocument/2006/relationships/image" Target="../media/image28.png"/><Relationship Id="rId7" Type="http://schemas.openxmlformats.org/officeDocument/2006/relationships/tags" Target="../tags/tag11.xml"/><Relationship Id="rId12" Type="http://schemas.openxmlformats.org/officeDocument/2006/relationships/notesSlide" Target="../notesSlides/notesSlide5.xml"/><Relationship Id="rId17" Type="http://schemas.openxmlformats.org/officeDocument/2006/relationships/image" Target="../media/image11.jpeg"/><Relationship Id="rId25" Type="http://schemas.openxmlformats.org/officeDocument/2006/relationships/image" Target="../media/image19.jpeg"/><Relationship Id="rId33" Type="http://schemas.openxmlformats.org/officeDocument/2006/relationships/image" Target="../media/image27.GIF"/><Relationship Id="rId38" Type="http://schemas.openxmlformats.org/officeDocument/2006/relationships/image" Target="../media/image32.GIF"/><Relationship Id="rId2" Type="http://schemas.openxmlformats.org/officeDocument/2006/relationships/tags" Target="../tags/tag6.xml"/><Relationship Id="rId16" Type="http://schemas.openxmlformats.org/officeDocument/2006/relationships/image" Target="../media/image10.jpeg"/><Relationship Id="rId20" Type="http://schemas.openxmlformats.org/officeDocument/2006/relationships/image" Target="../media/image14.jpeg"/><Relationship Id="rId29" Type="http://schemas.openxmlformats.org/officeDocument/2006/relationships/image" Target="../media/image23.jpe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slideLayout" Target="../slideLayouts/slideLayout7.xml"/><Relationship Id="rId24" Type="http://schemas.openxmlformats.org/officeDocument/2006/relationships/image" Target="../media/image18.jpeg"/><Relationship Id="rId32" Type="http://schemas.openxmlformats.org/officeDocument/2006/relationships/image" Target="../media/image26.GIF"/><Relationship Id="rId37" Type="http://schemas.openxmlformats.org/officeDocument/2006/relationships/image" Target="../media/image31.GIF"/><Relationship Id="rId40" Type="http://schemas.openxmlformats.org/officeDocument/2006/relationships/image" Target="../media/image34.GIF"/><Relationship Id="rId5" Type="http://schemas.openxmlformats.org/officeDocument/2006/relationships/tags" Target="../tags/tag9.xml"/><Relationship Id="rId15" Type="http://schemas.openxmlformats.org/officeDocument/2006/relationships/image" Target="../media/image9.jpeg"/><Relationship Id="rId23" Type="http://schemas.openxmlformats.org/officeDocument/2006/relationships/image" Target="../media/image17.jpeg"/><Relationship Id="rId28" Type="http://schemas.openxmlformats.org/officeDocument/2006/relationships/image" Target="../media/image22.jpeg"/><Relationship Id="rId36" Type="http://schemas.openxmlformats.org/officeDocument/2006/relationships/image" Target="../media/image30.png"/><Relationship Id="rId10" Type="http://schemas.openxmlformats.org/officeDocument/2006/relationships/tags" Target="../tags/tag14.xml"/><Relationship Id="rId19" Type="http://schemas.openxmlformats.org/officeDocument/2006/relationships/image" Target="../media/image13.jpeg"/><Relationship Id="rId31" Type="http://schemas.openxmlformats.org/officeDocument/2006/relationships/image" Target="../media/image25.GIF"/><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image" Target="../media/image8.jpeg"/><Relationship Id="rId22" Type="http://schemas.openxmlformats.org/officeDocument/2006/relationships/image" Target="../media/image16.png"/><Relationship Id="rId27" Type="http://schemas.openxmlformats.org/officeDocument/2006/relationships/image" Target="../media/image21.jpeg"/><Relationship Id="rId30" Type="http://schemas.openxmlformats.org/officeDocument/2006/relationships/image" Target="../media/image24.jpeg"/><Relationship Id="rId35" Type="http://schemas.openxmlformats.org/officeDocument/2006/relationships/image" Target="../media/image29.png"/><Relationship Id="rId8" Type="http://schemas.openxmlformats.org/officeDocument/2006/relationships/tags" Target="../tags/tag12.xml"/><Relationship Id="rId3"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jpg"/><Relationship Id="rId5" Type="http://schemas.openxmlformats.org/officeDocument/2006/relationships/image" Target="../media/image35.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3" name="PA_Line 16"/>
          <p:cNvSpPr>
            <a:spLocks noChangeShapeType="1"/>
          </p:cNvSpPr>
          <p:nvPr>
            <p:custDataLst>
              <p:tags r:id="rId1"/>
            </p:custDataLst>
          </p:nvPr>
        </p:nvSpPr>
        <p:spPr bwMode="auto">
          <a:xfrm>
            <a:off x="6084167" y="-1"/>
            <a:ext cx="2930897" cy="5113569"/>
          </a:xfrm>
          <a:prstGeom prst="line">
            <a:avLst/>
          </a:prstGeom>
          <a:noFill/>
          <a:ln w="7938" cap="flat">
            <a:solidFill>
              <a:srgbClr val="002C42"/>
            </a:solidFill>
            <a:prstDash val="solid"/>
            <a:miter lim="800000"/>
          </a:ln>
          <a:extLst>
            <a:ext uri="{909E8E84-426E-40DD-AFC4-6F175D3DCCD1}">
              <a14:hiddenFill xmlns:a14="http://schemas.microsoft.com/office/drawing/2010/main">
                <a:noFill/>
              </a14:hiddenFill>
            </a:ext>
          </a:extLst>
        </p:spPr>
        <p:txBody>
          <a:bodyPr vert="horz" wrap="square" lIns="68157" tIns="34078" rIns="68157" bIns="34078" numCol="1" anchor="t" anchorCtr="0" compatLnSpc="1"/>
          <a:lstStyle/>
          <a:p>
            <a:endParaRPr lang="zh-CN" altLang="en-US" sz="1004"/>
          </a:p>
        </p:txBody>
      </p:sp>
      <p:sp>
        <p:nvSpPr>
          <p:cNvPr id="45" name="PA_Line 18"/>
          <p:cNvSpPr>
            <a:spLocks noChangeShapeType="1"/>
          </p:cNvSpPr>
          <p:nvPr>
            <p:custDataLst>
              <p:tags r:id="rId2"/>
            </p:custDataLst>
          </p:nvPr>
        </p:nvSpPr>
        <p:spPr bwMode="auto">
          <a:xfrm flipV="1">
            <a:off x="7293542" y="50675"/>
            <a:ext cx="1412512" cy="5057996"/>
          </a:xfrm>
          <a:prstGeom prst="line">
            <a:avLst/>
          </a:prstGeom>
          <a:noFill/>
          <a:ln w="7938" cap="flat">
            <a:solidFill>
              <a:srgbClr val="002C42"/>
            </a:solidFill>
            <a:prstDash val="solid"/>
            <a:miter lim="800000"/>
          </a:ln>
          <a:extLst>
            <a:ext uri="{909E8E84-426E-40DD-AFC4-6F175D3DCCD1}">
              <a14:hiddenFill xmlns:a14="http://schemas.microsoft.com/office/drawing/2010/main">
                <a:noFill/>
              </a14:hiddenFill>
            </a:ext>
          </a:extLst>
        </p:spPr>
        <p:txBody>
          <a:bodyPr vert="horz" wrap="square" lIns="68157" tIns="34078" rIns="68157" bIns="34078" numCol="1" anchor="t" anchorCtr="0" compatLnSpc="1"/>
          <a:lstStyle/>
          <a:p>
            <a:endParaRPr lang="zh-CN" altLang="en-US" sz="1004"/>
          </a:p>
        </p:txBody>
      </p:sp>
      <p:sp>
        <p:nvSpPr>
          <p:cNvPr id="48" name="PA_任意多边形 5"/>
          <p:cNvSpPr/>
          <p:nvPr>
            <p:custDataLst>
              <p:tags r:id="rId3"/>
            </p:custDataLst>
          </p:nvPr>
        </p:nvSpPr>
        <p:spPr bwMode="auto">
          <a:xfrm>
            <a:off x="6957963" y="-4897"/>
            <a:ext cx="2181469" cy="3661171"/>
          </a:xfrm>
          <a:custGeom>
            <a:avLst/>
            <a:gdLst>
              <a:gd name="T0" fmla="*/ 1462 w 2332"/>
              <a:gd name="T1" fmla="*/ 0 h 3907"/>
              <a:gd name="T2" fmla="*/ 2332 w 2332"/>
              <a:gd name="T3" fmla="*/ 0 h 3907"/>
              <a:gd name="T4" fmla="*/ 2332 w 2332"/>
              <a:gd name="T5" fmla="*/ 3907 h 3907"/>
              <a:gd name="T6" fmla="*/ 0 w 2332"/>
              <a:gd name="T7" fmla="*/ 2595 h 3907"/>
              <a:gd name="T8" fmla="*/ 1462 w 2332"/>
              <a:gd name="T9" fmla="*/ 0 h 3907"/>
            </a:gdLst>
            <a:ahLst/>
            <a:cxnLst>
              <a:cxn ang="0">
                <a:pos x="T0" y="T1"/>
              </a:cxn>
              <a:cxn ang="0">
                <a:pos x="T2" y="T3"/>
              </a:cxn>
              <a:cxn ang="0">
                <a:pos x="T4" y="T5"/>
              </a:cxn>
              <a:cxn ang="0">
                <a:pos x="T6" y="T7"/>
              </a:cxn>
              <a:cxn ang="0">
                <a:pos x="T8" y="T9"/>
              </a:cxn>
            </a:cxnLst>
            <a:rect l="0" t="0" r="r" b="b"/>
            <a:pathLst>
              <a:path w="2332" h="3907">
                <a:moveTo>
                  <a:pt x="1462" y="0"/>
                </a:moveTo>
                <a:lnTo>
                  <a:pt x="2332" y="0"/>
                </a:lnTo>
                <a:lnTo>
                  <a:pt x="2332" y="3907"/>
                </a:lnTo>
                <a:lnTo>
                  <a:pt x="0" y="2595"/>
                </a:lnTo>
                <a:lnTo>
                  <a:pt x="1462" y="0"/>
                </a:lnTo>
                <a:close/>
              </a:path>
            </a:pathLst>
          </a:custGeom>
          <a:gradFill>
            <a:gsLst>
              <a:gs pos="0">
                <a:srgbClr val="002C42"/>
              </a:gs>
              <a:gs pos="100000">
                <a:srgbClr val="004060"/>
              </a:gs>
            </a:gsLst>
            <a:lin ang="14400000" scaled="0"/>
          </a:gradFill>
          <a:ln w="28575">
            <a:noFill/>
          </a:ln>
          <a:effectLst>
            <a:outerShdw blurRad="254000" dist="127000" dir="2700000" algn="tl" rotWithShape="0">
              <a:prstClr val="black">
                <a:alpha val="40000"/>
              </a:prstClr>
            </a:outerShdw>
          </a:effectLst>
        </p:spPr>
        <p:txBody>
          <a:bodyPr anchor="ctr"/>
          <a:lstStyle/>
          <a:p>
            <a:pPr algn="ctr"/>
            <a:endParaRPr lang="zh-CN" altLang="en-US" sz="1491">
              <a:solidFill>
                <a:srgbClr val="00183C"/>
              </a:solidFill>
              <a:latin typeface="Calibri" panose="020F0502020204030204" pitchFamily="34" charset="0"/>
              <a:ea typeface="宋体" panose="02010600030101010101" pitchFamily="2" charset="-122"/>
            </a:endParaRPr>
          </a:p>
        </p:txBody>
      </p:sp>
      <p:sp>
        <p:nvSpPr>
          <p:cNvPr id="15" name="文本框 14"/>
          <p:cNvSpPr txBox="1"/>
          <p:nvPr/>
        </p:nvSpPr>
        <p:spPr>
          <a:xfrm>
            <a:off x="107504" y="194692"/>
            <a:ext cx="4074622" cy="307777"/>
          </a:xfrm>
          <a:prstGeom prst="rect">
            <a:avLst/>
          </a:prstGeom>
          <a:noFill/>
        </p:spPr>
        <p:txBody>
          <a:bodyPr wrap="square" rtlCol="0">
            <a:spAutoFit/>
          </a:bodyPr>
          <a:lstStyle/>
          <a:p>
            <a:r>
              <a:rPr lang="en-US" altLang="zh-CN" sz="1400" b="1" dirty="0">
                <a:solidFill>
                  <a:srgbClr val="002060"/>
                </a:solidFill>
              </a:rPr>
              <a:t>CERN</a:t>
            </a:r>
            <a:r>
              <a:rPr lang="en-US" altLang="zh-CN" sz="1400" dirty="0">
                <a:solidFill>
                  <a:srgbClr val="002060"/>
                </a:solidFill>
              </a:rPr>
              <a:t> </a:t>
            </a:r>
            <a:r>
              <a:rPr lang="en-US" altLang="zh-CN" sz="1400" b="1" dirty="0">
                <a:solidFill>
                  <a:srgbClr val="002060"/>
                </a:solidFill>
              </a:rPr>
              <a:t>forum on IHEP career opportunities</a:t>
            </a:r>
            <a:endParaRPr lang="zh-CN" altLang="en-US" sz="1400" dirty="0">
              <a:solidFill>
                <a:srgbClr val="002060"/>
              </a:solidFill>
            </a:endParaRPr>
          </a:p>
        </p:txBody>
      </p:sp>
      <p:sp>
        <p:nvSpPr>
          <p:cNvPr id="16" name="标题 1">
            <a:extLst>
              <a:ext uri="{FF2B5EF4-FFF2-40B4-BE49-F238E27FC236}">
                <a16:creationId xmlns:a16="http://schemas.microsoft.com/office/drawing/2014/main" id="{640C909A-9EAB-4BA2-B0DC-FF4D643BC5A7}"/>
              </a:ext>
            </a:extLst>
          </p:cNvPr>
          <p:cNvSpPr txBox="1">
            <a:spLocks/>
          </p:cNvSpPr>
          <p:nvPr/>
        </p:nvSpPr>
        <p:spPr>
          <a:xfrm>
            <a:off x="223680" y="1490836"/>
            <a:ext cx="6566494" cy="2387600"/>
          </a:xfrm>
          <a:prstGeom prst="rect">
            <a:avLst/>
          </a:prstGeom>
        </p:spPr>
        <p:txBody>
          <a:bodyPr>
            <a:normAutofit fontScale="97500"/>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r>
              <a:rPr lang="en-US" altLang="zh-CN" sz="3600" b="1" dirty="0">
                <a:solidFill>
                  <a:srgbClr val="002060"/>
                </a:solidFill>
              </a:rPr>
              <a:t>Career Opportunities of Nuclear Technology and Applications Division</a:t>
            </a:r>
            <a:endParaRPr lang="zh-CN" altLang="en-US" sz="3600" b="1" dirty="0">
              <a:solidFill>
                <a:srgbClr val="002060"/>
              </a:solidFill>
            </a:endParaRPr>
          </a:p>
        </p:txBody>
      </p:sp>
      <p:sp>
        <p:nvSpPr>
          <p:cNvPr id="17" name="副标题 2">
            <a:extLst>
              <a:ext uri="{FF2B5EF4-FFF2-40B4-BE49-F238E27FC236}">
                <a16:creationId xmlns:a16="http://schemas.microsoft.com/office/drawing/2014/main" id="{CDF92F2A-D02C-40F9-8F25-401B348CC859}"/>
              </a:ext>
            </a:extLst>
          </p:cNvPr>
          <p:cNvSpPr txBox="1">
            <a:spLocks/>
          </p:cNvSpPr>
          <p:nvPr/>
        </p:nvSpPr>
        <p:spPr>
          <a:xfrm>
            <a:off x="2997400" y="3507060"/>
            <a:ext cx="2369451" cy="1041920"/>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600" dirty="0">
                <a:solidFill>
                  <a:schemeClr val="accent6">
                    <a:lumMod val="75000"/>
                  </a:schemeClr>
                </a:solidFill>
              </a:rPr>
              <a:t>Mohan Li</a:t>
            </a:r>
          </a:p>
          <a:p>
            <a:pPr marL="0" indent="0">
              <a:buNone/>
            </a:pPr>
            <a:r>
              <a:rPr lang="en-US" altLang="zh-CN" sz="1600" dirty="0">
                <a:solidFill>
                  <a:schemeClr val="accent6">
                    <a:lumMod val="75000"/>
                  </a:schemeClr>
                </a:solidFill>
              </a:rPr>
              <a:t>1/21/2025</a:t>
            </a:r>
            <a:endParaRPr lang="zh-CN" altLang="en-US" sz="1600" dirty="0">
              <a:solidFill>
                <a:schemeClr val="accent6">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627063"/>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32561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Our Achievements</a:t>
            </a:r>
            <a:endParaRPr lang="en-US" altLang="zh-CN" sz="2800" b="1" dirty="0">
              <a:solidFill>
                <a:srgbClr val="002060"/>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D1E0858E-5B9F-4A5C-9932-F6CF29D7B90A}"/>
              </a:ext>
            </a:extLst>
          </p:cNvPr>
          <p:cNvSpPr txBox="1"/>
          <p:nvPr/>
        </p:nvSpPr>
        <p:spPr>
          <a:xfrm>
            <a:off x="1006501" y="4816275"/>
            <a:ext cx="6786103" cy="276999"/>
          </a:xfrm>
          <a:prstGeom prst="rect">
            <a:avLst/>
          </a:prstGeom>
          <a:noFill/>
        </p:spPr>
        <p:txBody>
          <a:bodyPr wrap="square" rtlCol="0">
            <a:spAutoFit/>
          </a:bodyPr>
          <a:lstStyle/>
          <a:p>
            <a:pPr algn="ctr"/>
            <a:r>
              <a:rPr lang="en-US" altLang="zh-CN" sz="1200" b="1" dirty="0">
                <a:solidFill>
                  <a:srgbClr val="002060"/>
                </a:solidFill>
              </a:rPr>
              <a:t>virtual roaming in nuclear powerplant with image fusion of optical and radioactive signals</a:t>
            </a:r>
            <a:endParaRPr lang="zh-CN" altLang="en-US" sz="1200" b="1" dirty="0">
              <a:solidFill>
                <a:srgbClr val="002060"/>
              </a:solidFill>
            </a:endParaRPr>
          </a:p>
        </p:txBody>
      </p:sp>
      <p:pic>
        <p:nvPicPr>
          <p:cNvPr id="71" name="图片 70">
            <a:extLst>
              <a:ext uri="{FF2B5EF4-FFF2-40B4-BE49-F238E27FC236}">
                <a16:creationId xmlns:a16="http://schemas.microsoft.com/office/drawing/2014/main" id="{2169A1D6-FFA3-4BDE-835E-0EC9CEB518C0}"/>
              </a:ext>
            </a:extLst>
          </p:cNvPr>
          <p:cNvPicPr>
            <a:picLocks noChangeAspect="1"/>
          </p:cNvPicPr>
          <p:nvPr/>
        </p:nvPicPr>
        <p:blipFill>
          <a:blip r:embed="rId3"/>
          <a:stretch>
            <a:fillRect/>
          </a:stretch>
        </p:blipFill>
        <p:spPr>
          <a:xfrm>
            <a:off x="1532662" y="1257947"/>
            <a:ext cx="6078675" cy="3471989"/>
          </a:xfrm>
          <a:prstGeom prst="rect">
            <a:avLst/>
          </a:prstGeom>
        </p:spPr>
      </p:pic>
      <p:sp>
        <p:nvSpPr>
          <p:cNvPr id="72" name="文本框 71">
            <a:extLst>
              <a:ext uri="{FF2B5EF4-FFF2-40B4-BE49-F238E27FC236}">
                <a16:creationId xmlns:a16="http://schemas.microsoft.com/office/drawing/2014/main" id="{3D555BA1-4028-4BAE-BED8-D9507AFDA5B5}"/>
              </a:ext>
            </a:extLst>
          </p:cNvPr>
          <p:cNvSpPr txBox="1"/>
          <p:nvPr/>
        </p:nvSpPr>
        <p:spPr>
          <a:xfrm>
            <a:off x="152981" y="802276"/>
            <a:ext cx="4246572" cy="369332"/>
          </a:xfrm>
          <a:prstGeom prst="rect">
            <a:avLst/>
          </a:prstGeom>
          <a:solidFill>
            <a:schemeClr val="accent1"/>
          </a:solidFill>
        </p:spPr>
        <p:txBody>
          <a:bodyPr wrap="square" rtlCol="0">
            <a:spAutoFit/>
          </a:bodyPr>
          <a:lstStyle/>
          <a:p>
            <a:pPr algn="ctr"/>
            <a:r>
              <a:rPr lang="en-US" altLang="zh-CN" b="1" dirty="0">
                <a:solidFill>
                  <a:srgbClr val="002060"/>
                </a:solidFill>
              </a:rPr>
              <a:t>Radiation safety monitoring solution</a:t>
            </a:r>
            <a:endParaRPr lang="zh-CN" altLang="en-US" b="1" dirty="0">
              <a:solidFill>
                <a:srgbClr val="002060"/>
              </a:solidFill>
            </a:endParaRPr>
          </a:p>
        </p:txBody>
      </p:sp>
    </p:spTree>
    <p:extLst>
      <p:ext uri="{BB962C8B-B14F-4D97-AF65-F5344CB8AC3E}">
        <p14:creationId xmlns:p14="http://schemas.microsoft.com/office/powerpoint/2010/main" val="76030555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627063"/>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32561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Our Achievements</a:t>
            </a:r>
            <a:endParaRPr lang="en-US" altLang="zh-CN" sz="2800" b="1" dirty="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109282" y="4454197"/>
            <a:ext cx="2333970" cy="276999"/>
          </a:xfrm>
          <a:prstGeom prst="rect">
            <a:avLst/>
          </a:prstGeom>
          <a:noFill/>
        </p:spPr>
        <p:txBody>
          <a:bodyPr wrap="square" rtlCol="0">
            <a:spAutoFit/>
          </a:bodyPr>
          <a:lstStyle/>
          <a:p>
            <a:pPr algn="ctr"/>
            <a:r>
              <a:rPr lang="en-US" altLang="zh-CN" sz="1200" b="1" dirty="0">
                <a:solidFill>
                  <a:srgbClr val="002060"/>
                </a:solidFill>
              </a:rPr>
              <a:t>pipeline radiation monitoring</a:t>
            </a:r>
            <a:endParaRPr lang="zh-CN" altLang="en-US" sz="1200" b="1" dirty="0">
              <a:solidFill>
                <a:srgbClr val="002060"/>
              </a:solidFill>
            </a:endParaRPr>
          </a:p>
        </p:txBody>
      </p:sp>
      <p:pic>
        <p:nvPicPr>
          <p:cNvPr id="26" name="图片 25">
            <a:extLst>
              <a:ext uri="{FF2B5EF4-FFF2-40B4-BE49-F238E27FC236}">
                <a16:creationId xmlns:a16="http://schemas.microsoft.com/office/drawing/2014/main" id="{6959FFD6-EFE1-4EF8-AB62-ECB795B5B2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1312256"/>
            <a:ext cx="2283158" cy="1536087"/>
          </a:xfrm>
          <a:prstGeom prst="rect">
            <a:avLst/>
          </a:prstGeom>
        </p:spPr>
      </p:pic>
      <p:pic>
        <p:nvPicPr>
          <p:cNvPr id="27" name="图片 26">
            <a:extLst>
              <a:ext uri="{FF2B5EF4-FFF2-40B4-BE49-F238E27FC236}">
                <a16:creationId xmlns:a16="http://schemas.microsoft.com/office/drawing/2014/main" id="{E18B804D-F6A9-4C71-A8CB-C72BB2C6FE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2920009"/>
            <a:ext cx="2283158" cy="1490870"/>
          </a:xfrm>
          <a:prstGeom prst="rect">
            <a:avLst/>
          </a:prstGeom>
        </p:spPr>
      </p:pic>
      <p:pic>
        <p:nvPicPr>
          <p:cNvPr id="28" name="图片 27">
            <a:extLst>
              <a:ext uri="{FF2B5EF4-FFF2-40B4-BE49-F238E27FC236}">
                <a16:creationId xmlns:a16="http://schemas.microsoft.com/office/drawing/2014/main" id="{0A6EB659-9106-458C-8953-3F30232BA0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992" y="1130796"/>
            <a:ext cx="2230631" cy="3435094"/>
          </a:xfrm>
          <a:prstGeom prst="rect">
            <a:avLst/>
          </a:prstGeom>
        </p:spPr>
      </p:pic>
      <p:pic>
        <p:nvPicPr>
          <p:cNvPr id="5" name="图片 4">
            <a:extLst>
              <a:ext uri="{FF2B5EF4-FFF2-40B4-BE49-F238E27FC236}">
                <a16:creationId xmlns:a16="http://schemas.microsoft.com/office/drawing/2014/main" id="{2A04EEFE-40A7-427A-B7D1-33D0757FC2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85" y="1698977"/>
            <a:ext cx="4326868" cy="2738666"/>
          </a:xfrm>
          <a:prstGeom prst="rect">
            <a:avLst/>
          </a:prstGeom>
        </p:spPr>
      </p:pic>
      <p:sp>
        <p:nvSpPr>
          <p:cNvPr id="29" name="文本框 28">
            <a:extLst>
              <a:ext uri="{FF2B5EF4-FFF2-40B4-BE49-F238E27FC236}">
                <a16:creationId xmlns:a16="http://schemas.microsoft.com/office/drawing/2014/main" id="{0DC3DAD2-DA0A-4B3B-9FF5-A8B9576EA6FC}"/>
              </a:ext>
            </a:extLst>
          </p:cNvPr>
          <p:cNvSpPr txBox="1"/>
          <p:nvPr/>
        </p:nvSpPr>
        <p:spPr>
          <a:xfrm>
            <a:off x="152981" y="905480"/>
            <a:ext cx="4246572" cy="369332"/>
          </a:xfrm>
          <a:prstGeom prst="rect">
            <a:avLst/>
          </a:prstGeom>
          <a:solidFill>
            <a:schemeClr val="accent1"/>
          </a:solidFill>
        </p:spPr>
        <p:txBody>
          <a:bodyPr wrap="square" rtlCol="0">
            <a:spAutoFit/>
          </a:bodyPr>
          <a:lstStyle/>
          <a:p>
            <a:pPr algn="ctr"/>
            <a:r>
              <a:rPr lang="en-US" altLang="zh-CN" b="1" dirty="0">
                <a:solidFill>
                  <a:srgbClr val="002060"/>
                </a:solidFill>
              </a:rPr>
              <a:t>Radiation safety monitoring solution</a:t>
            </a:r>
            <a:endParaRPr lang="zh-CN" altLang="en-US" b="1" dirty="0">
              <a:solidFill>
                <a:srgbClr val="002060"/>
              </a:solidFill>
            </a:endParaRPr>
          </a:p>
        </p:txBody>
      </p:sp>
      <p:sp>
        <p:nvSpPr>
          <p:cNvPr id="30" name="文本框 29">
            <a:extLst>
              <a:ext uri="{FF2B5EF4-FFF2-40B4-BE49-F238E27FC236}">
                <a16:creationId xmlns:a16="http://schemas.microsoft.com/office/drawing/2014/main" id="{7B8F057E-0105-49B0-A4C2-95DAFB20F21C}"/>
              </a:ext>
            </a:extLst>
          </p:cNvPr>
          <p:cNvSpPr txBox="1"/>
          <p:nvPr/>
        </p:nvSpPr>
        <p:spPr>
          <a:xfrm>
            <a:off x="5868144" y="4629571"/>
            <a:ext cx="2333970" cy="461665"/>
          </a:xfrm>
          <a:prstGeom prst="rect">
            <a:avLst/>
          </a:prstGeom>
          <a:noFill/>
        </p:spPr>
        <p:txBody>
          <a:bodyPr wrap="square" rtlCol="0">
            <a:spAutoFit/>
          </a:bodyPr>
          <a:lstStyle/>
          <a:p>
            <a:pPr algn="ctr"/>
            <a:r>
              <a:rPr lang="en-US" altLang="zh-CN" sz="1200" b="1" dirty="0">
                <a:solidFill>
                  <a:srgbClr val="002060"/>
                </a:solidFill>
              </a:rPr>
              <a:t>radioactive chemical leakage detection and analysis</a:t>
            </a:r>
            <a:endParaRPr lang="zh-CN" altLang="en-US" sz="1200" b="1" dirty="0">
              <a:solidFill>
                <a:srgbClr val="002060"/>
              </a:solidFill>
            </a:endParaRPr>
          </a:p>
        </p:txBody>
      </p:sp>
    </p:spTree>
    <p:extLst>
      <p:ext uri="{BB962C8B-B14F-4D97-AF65-F5344CB8AC3E}">
        <p14:creationId xmlns:p14="http://schemas.microsoft.com/office/powerpoint/2010/main" val="199642458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627063"/>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32561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Our Achievements</a:t>
            </a:r>
            <a:endParaRPr lang="en-US" altLang="zh-CN" sz="2800" b="1" dirty="0">
              <a:solidFill>
                <a:srgbClr val="002060"/>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5A12A7DB-0009-4911-88A7-8FBF3753CFE5}"/>
              </a:ext>
            </a:extLst>
          </p:cNvPr>
          <p:cNvSpPr txBox="1"/>
          <p:nvPr/>
        </p:nvSpPr>
        <p:spPr>
          <a:xfrm>
            <a:off x="742710" y="4859189"/>
            <a:ext cx="4824536" cy="276999"/>
          </a:xfrm>
          <a:prstGeom prst="rect">
            <a:avLst/>
          </a:prstGeom>
          <a:noFill/>
        </p:spPr>
        <p:txBody>
          <a:bodyPr wrap="square" rtlCol="0">
            <a:spAutoFit/>
          </a:bodyPr>
          <a:lstStyle/>
          <a:p>
            <a:pPr algn="ctr"/>
            <a:r>
              <a:rPr lang="en-US" altLang="zh-CN" sz="1200" b="1" dirty="0">
                <a:solidFill>
                  <a:srgbClr val="002060"/>
                </a:solidFill>
              </a:rPr>
              <a:t>personal radiation dosimeters</a:t>
            </a:r>
            <a:endParaRPr lang="zh-CN" altLang="en-US" sz="1200" b="1" dirty="0">
              <a:solidFill>
                <a:srgbClr val="002060"/>
              </a:solidFill>
            </a:endParaRPr>
          </a:p>
        </p:txBody>
      </p:sp>
      <p:sp>
        <p:nvSpPr>
          <p:cNvPr id="9" name="文本框 8">
            <a:extLst>
              <a:ext uri="{FF2B5EF4-FFF2-40B4-BE49-F238E27FC236}">
                <a16:creationId xmlns:a16="http://schemas.microsoft.com/office/drawing/2014/main" id="{4E753505-9B52-4CF5-AB22-EB0AAE7501A9}"/>
              </a:ext>
            </a:extLst>
          </p:cNvPr>
          <p:cNvSpPr txBox="1"/>
          <p:nvPr/>
        </p:nvSpPr>
        <p:spPr>
          <a:xfrm>
            <a:off x="6372200" y="4758970"/>
            <a:ext cx="2522090" cy="276999"/>
          </a:xfrm>
          <a:prstGeom prst="rect">
            <a:avLst/>
          </a:prstGeom>
          <a:noFill/>
        </p:spPr>
        <p:txBody>
          <a:bodyPr wrap="square" rtlCol="0">
            <a:spAutoFit/>
          </a:bodyPr>
          <a:lstStyle/>
          <a:p>
            <a:pPr algn="ctr"/>
            <a:r>
              <a:rPr lang="en-US" altLang="zh-CN" sz="1200" b="1" dirty="0">
                <a:solidFill>
                  <a:srgbClr val="002060"/>
                </a:solidFill>
              </a:rPr>
              <a:t>stationary radiation detectors</a:t>
            </a:r>
            <a:endParaRPr lang="zh-CN" altLang="en-US" sz="1200" b="1" dirty="0">
              <a:solidFill>
                <a:srgbClr val="002060"/>
              </a:solidFill>
            </a:endParaRPr>
          </a:p>
        </p:txBody>
      </p:sp>
      <p:sp>
        <p:nvSpPr>
          <p:cNvPr id="10" name="文本框 9">
            <a:extLst>
              <a:ext uri="{FF2B5EF4-FFF2-40B4-BE49-F238E27FC236}">
                <a16:creationId xmlns:a16="http://schemas.microsoft.com/office/drawing/2014/main" id="{E58C2925-6D92-4F52-976A-AE306D088416}"/>
              </a:ext>
            </a:extLst>
          </p:cNvPr>
          <p:cNvSpPr txBox="1"/>
          <p:nvPr/>
        </p:nvSpPr>
        <p:spPr>
          <a:xfrm>
            <a:off x="1054619" y="2522470"/>
            <a:ext cx="2522090" cy="276999"/>
          </a:xfrm>
          <a:prstGeom prst="rect">
            <a:avLst/>
          </a:prstGeom>
          <a:noFill/>
        </p:spPr>
        <p:txBody>
          <a:bodyPr wrap="square" rtlCol="0">
            <a:spAutoFit/>
          </a:bodyPr>
          <a:lstStyle/>
          <a:p>
            <a:pPr algn="ctr"/>
            <a:r>
              <a:rPr lang="en-US" altLang="zh-CN" sz="1200" b="1" dirty="0">
                <a:solidFill>
                  <a:srgbClr val="002060"/>
                </a:solidFill>
              </a:rPr>
              <a:t>radiation probes</a:t>
            </a:r>
            <a:endParaRPr lang="zh-CN" altLang="en-US" sz="1200" b="1" dirty="0">
              <a:solidFill>
                <a:srgbClr val="002060"/>
              </a:solidFill>
            </a:endParaRPr>
          </a:p>
        </p:txBody>
      </p:sp>
      <p:sp>
        <p:nvSpPr>
          <p:cNvPr id="12" name="文本框 11">
            <a:extLst>
              <a:ext uri="{FF2B5EF4-FFF2-40B4-BE49-F238E27FC236}">
                <a16:creationId xmlns:a16="http://schemas.microsoft.com/office/drawing/2014/main" id="{30CC0B72-6610-4B95-873D-F205C88EDDC3}"/>
              </a:ext>
            </a:extLst>
          </p:cNvPr>
          <p:cNvSpPr txBox="1"/>
          <p:nvPr/>
        </p:nvSpPr>
        <p:spPr>
          <a:xfrm>
            <a:off x="126008" y="974880"/>
            <a:ext cx="2774726" cy="923330"/>
          </a:xfrm>
          <a:prstGeom prst="rect">
            <a:avLst/>
          </a:prstGeom>
          <a:solidFill>
            <a:schemeClr val="accent1"/>
          </a:solidFill>
        </p:spPr>
        <p:txBody>
          <a:bodyPr wrap="square" rtlCol="0">
            <a:spAutoFit/>
          </a:bodyPr>
          <a:lstStyle/>
          <a:p>
            <a:pPr algn="ctr"/>
            <a:r>
              <a:rPr lang="en-US" altLang="zh-CN" b="1" dirty="0">
                <a:solidFill>
                  <a:srgbClr val="002060"/>
                </a:solidFill>
              </a:rPr>
              <a:t>Serialized and commercialized dosimeter products</a:t>
            </a:r>
            <a:endParaRPr lang="zh-CN" altLang="en-US" b="1" dirty="0">
              <a:solidFill>
                <a:srgbClr val="002060"/>
              </a:solidFill>
            </a:endParaRPr>
          </a:p>
        </p:txBody>
      </p:sp>
      <p:pic>
        <p:nvPicPr>
          <p:cNvPr id="13" name="图片 12">
            <a:extLst>
              <a:ext uri="{FF2B5EF4-FFF2-40B4-BE49-F238E27FC236}">
                <a16:creationId xmlns:a16="http://schemas.microsoft.com/office/drawing/2014/main" id="{5B0B2E95-F325-4A7E-BE97-DA4045F78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85203"/>
            <a:ext cx="5440940" cy="1982651"/>
          </a:xfrm>
          <a:prstGeom prst="rect">
            <a:avLst/>
          </a:prstGeom>
        </p:spPr>
      </p:pic>
      <p:pic>
        <p:nvPicPr>
          <p:cNvPr id="15" name="图片 14">
            <a:extLst>
              <a:ext uri="{FF2B5EF4-FFF2-40B4-BE49-F238E27FC236}">
                <a16:creationId xmlns:a16="http://schemas.microsoft.com/office/drawing/2014/main" id="{5A66617F-497F-4431-9027-89188BE9F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1130796"/>
            <a:ext cx="2522090" cy="3613379"/>
          </a:xfrm>
          <a:prstGeom prst="rect">
            <a:avLst/>
          </a:prstGeom>
        </p:spPr>
      </p:pic>
      <p:pic>
        <p:nvPicPr>
          <p:cNvPr id="17" name="图片 16">
            <a:extLst>
              <a:ext uri="{FF2B5EF4-FFF2-40B4-BE49-F238E27FC236}">
                <a16:creationId xmlns:a16="http://schemas.microsoft.com/office/drawing/2014/main" id="{6D8E7F48-FF00-4095-B1F4-DBF7055284FE}"/>
              </a:ext>
            </a:extLst>
          </p:cNvPr>
          <p:cNvPicPr>
            <a:picLocks noChangeAspect="1"/>
          </p:cNvPicPr>
          <p:nvPr/>
        </p:nvPicPr>
        <p:blipFill rotWithShape="1">
          <a:blip r:embed="rId5">
            <a:extLst>
              <a:ext uri="{28A0092B-C50C-407E-A947-70E740481C1C}">
                <a14:useLocalDpi xmlns:a14="http://schemas.microsoft.com/office/drawing/2010/main" val="0"/>
              </a:ext>
            </a:extLst>
          </a:blip>
          <a:srcRect t="9037" b="4656"/>
          <a:stretch/>
        </p:blipFill>
        <p:spPr>
          <a:xfrm>
            <a:off x="3031571" y="965919"/>
            <a:ext cx="3209792" cy="1864582"/>
          </a:xfrm>
          <a:prstGeom prst="rect">
            <a:avLst/>
          </a:prstGeom>
        </p:spPr>
      </p:pic>
    </p:spTree>
    <p:extLst>
      <p:ext uri="{BB962C8B-B14F-4D97-AF65-F5344CB8AC3E}">
        <p14:creationId xmlns:p14="http://schemas.microsoft.com/office/powerpoint/2010/main" val="38467751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782112"/>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32561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Our Achievements</a:t>
            </a:r>
            <a:endParaRPr lang="en-US" altLang="zh-CN" sz="2800" b="1" dirty="0">
              <a:solidFill>
                <a:srgbClr val="002060"/>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1E6D95BB-7DFB-4444-9375-3C4ADBC44A94}"/>
              </a:ext>
            </a:extLst>
          </p:cNvPr>
          <p:cNvSpPr txBox="1"/>
          <p:nvPr/>
        </p:nvSpPr>
        <p:spPr>
          <a:xfrm>
            <a:off x="107504" y="847500"/>
            <a:ext cx="6985281" cy="369332"/>
          </a:xfrm>
          <a:prstGeom prst="rect">
            <a:avLst/>
          </a:prstGeom>
          <a:solidFill>
            <a:schemeClr val="accent1"/>
          </a:solidFill>
        </p:spPr>
        <p:txBody>
          <a:bodyPr wrap="square" rtlCol="0">
            <a:spAutoFit/>
          </a:bodyPr>
          <a:lstStyle/>
          <a:p>
            <a:pPr algn="ctr"/>
            <a:r>
              <a:rPr lang="en-US" altLang="zh-CN" b="1" dirty="0">
                <a:solidFill>
                  <a:srgbClr val="002060"/>
                </a:solidFill>
              </a:rPr>
              <a:t>Robotic XRF for archeology and cultural heritage study</a:t>
            </a:r>
            <a:endParaRPr lang="zh-CN" altLang="en-US" b="1" dirty="0">
              <a:solidFill>
                <a:srgbClr val="002060"/>
              </a:solidFill>
            </a:endParaRPr>
          </a:p>
        </p:txBody>
      </p:sp>
      <p:sp>
        <p:nvSpPr>
          <p:cNvPr id="11" name="文本框 10">
            <a:extLst>
              <a:ext uri="{FF2B5EF4-FFF2-40B4-BE49-F238E27FC236}">
                <a16:creationId xmlns:a16="http://schemas.microsoft.com/office/drawing/2014/main" id="{52E4D17F-B142-4E9B-AE58-6217EC8B765D}"/>
              </a:ext>
            </a:extLst>
          </p:cNvPr>
          <p:cNvSpPr txBox="1"/>
          <p:nvPr/>
        </p:nvSpPr>
        <p:spPr>
          <a:xfrm>
            <a:off x="4835252" y="4742229"/>
            <a:ext cx="3559697" cy="276999"/>
          </a:xfrm>
          <a:prstGeom prst="rect">
            <a:avLst/>
          </a:prstGeom>
          <a:noFill/>
        </p:spPr>
        <p:txBody>
          <a:bodyPr wrap="square" rtlCol="0">
            <a:spAutoFit/>
          </a:bodyPr>
          <a:lstStyle/>
          <a:p>
            <a:pPr algn="ctr"/>
            <a:r>
              <a:rPr lang="en-US" altLang="zh-CN" sz="1200" b="1" dirty="0">
                <a:solidFill>
                  <a:srgbClr val="002060"/>
                </a:solidFill>
              </a:rPr>
              <a:t>ceremonial relic on-the-spot scanning</a:t>
            </a:r>
            <a:endParaRPr lang="zh-CN" altLang="en-US" sz="1200" b="1" dirty="0">
              <a:solidFill>
                <a:srgbClr val="002060"/>
              </a:solidFill>
            </a:endParaRPr>
          </a:p>
        </p:txBody>
      </p:sp>
      <p:sp>
        <p:nvSpPr>
          <p:cNvPr id="12" name="文本框 11">
            <a:extLst>
              <a:ext uri="{FF2B5EF4-FFF2-40B4-BE49-F238E27FC236}">
                <a16:creationId xmlns:a16="http://schemas.microsoft.com/office/drawing/2014/main" id="{89BB75E2-6971-498A-9E29-24D50D181C08}"/>
              </a:ext>
            </a:extLst>
          </p:cNvPr>
          <p:cNvSpPr txBox="1"/>
          <p:nvPr/>
        </p:nvSpPr>
        <p:spPr>
          <a:xfrm>
            <a:off x="81505" y="4742229"/>
            <a:ext cx="4778874" cy="276999"/>
          </a:xfrm>
          <a:prstGeom prst="rect">
            <a:avLst/>
          </a:prstGeom>
          <a:noFill/>
        </p:spPr>
        <p:txBody>
          <a:bodyPr wrap="square" rtlCol="0">
            <a:spAutoFit/>
          </a:bodyPr>
          <a:lstStyle/>
          <a:p>
            <a:pPr algn="ctr"/>
            <a:r>
              <a:rPr lang="en-US" altLang="zh-CN" sz="1200" b="1" dirty="0">
                <a:solidFill>
                  <a:srgbClr val="002060"/>
                </a:solidFill>
              </a:rPr>
              <a:t>glaze chemical component analysis</a:t>
            </a:r>
            <a:endParaRPr lang="zh-CN" altLang="en-US" sz="1200" b="1" dirty="0">
              <a:solidFill>
                <a:srgbClr val="002060"/>
              </a:solidFill>
            </a:endParaRPr>
          </a:p>
        </p:txBody>
      </p:sp>
      <p:pic>
        <p:nvPicPr>
          <p:cNvPr id="14" name="图片 13">
            <a:extLst>
              <a:ext uri="{FF2B5EF4-FFF2-40B4-BE49-F238E27FC236}">
                <a16:creationId xmlns:a16="http://schemas.microsoft.com/office/drawing/2014/main" id="{3DE21E4F-4933-4EF4-83CC-3AF40E3AAA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5466" y="1376878"/>
            <a:ext cx="2919267" cy="2190305"/>
          </a:xfrm>
          <a:prstGeom prst="rect">
            <a:avLst/>
          </a:prstGeom>
        </p:spPr>
      </p:pic>
      <p:pic>
        <p:nvPicPr>
          <p:cNvPr id="17" name="图片 16">
            <a:extLst>
              <a:ext uri="{FF2B5EF4-FFF2-40B4-BE49-F238E27FC236}">
                <a16:creationId xmlns:a16="http://schemas.microsoft.com/office/drawing/2014/main" id="{45C3CCBF-FA2D-4E39-8192-78FFD3959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0521" b="48021"/>
          <a:stretch>
            <a:fillRect/>
          </a:stretch>
        </p:blipFill>
        <p:spPr>
          <a:xfrm>
            <a:off x="4716016" y="3605035"/>
            <a:ext cx="3960440" cy="340217"/>
          </a:xfrm>
          <a:prstGeom prst="rect">
            <a:avLst/>
          </a:prstGeom>
        </p:spPr>
      </p:pic>
      <p:pic>
        <p:nvPicPr>
          <p:cNvPr id="18" name="图片 17">
            <a:extLst>
              <a:ext uri="{FF2B5EF4-FFF2-40B4-BE49-F238E27FC236}">
                <a16:creationId xmlns:a16="http://schemas.microsoft.com/office/drawing/2014/main" id="{CDE8246D-04B6-418C-8C6E-7E40F454569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10400" t="33416" r="5590" b="36374"/>
          <a:stretch>
            <a:fillRect/>
          </a:stretch>
        </p:blipFill>
        <p:spPr>
          <a:xfrm>
            <a:off x="4716016" y="3958865"/>
            <a:ext cx="3960440" cy="790012"/>
          </a:xfrm>
          <a:prstGeom prst="rect">
            <a:avLst/>
          </a:prstGeom>
        </p:spPr>
      </p:pic>
      <p:pic>
        <p:nvPicPr>
          <p:cNvPr id="19" name="图片 18">
            <a:extLst>
              <a:ext uri="{FF2B5EF4-FFF2-40B4-BE49-F238E27FC236}">
                <a16:creationId xmlns:a16="http://schemas.microsoft.com/office/drawing/2014/main" id="{29BA309C-82AB-411D-A958-B01D02736B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886" y="3086045"/>
            <a:ext cx="4202114" cy="1672020"/>
          </a:xfrm>
          <a:prstGeom prst="rect">
            <a:avLst/>
          </a:prstGeom>
        </p:spPr>
      </p:pic>
      <p:pic>
        <p:nvPicPr>
          <p:cNvPr id="20" name="图片 19">
            <a:extLst>
              <a:ext uri="{FF2B5EF4-FFF2-40B4-BE49-F238E27FC236}">
                <a16:creationId xmlns:a16="http://schemas.microsoft.com/office/drawing/2014/main" id="{8CFD56DE-A11C-4491-B951-FB4713CE1D77}"/>
              </a:ext>
            </a:extLst>
          </p:cNvPr>
          <p:cNvPicPr>
            <a:picLocks noChangeAspect="1"/>
          </p:cNvPicPr>
          <p:nvPr/>
        </p:nvPicPr>
        <p:blipFill>
          <a:blip r:embed="rId8"/>
          <a:stretch>
            <a:fillRect/>
          </a:stretch>
        </p:blipFill>
        <p:spPr>
          <a:xfrm>
            <a:off x="970512" y="1357853"/>
            <a:ext cx="3000861" cy="1687984"/>
          </a:xfrm>
          <a:prstGeom prst="rect">
            <a:avLst/>
          </a:prstGeom>
        </p:spPr>
      </p:pic>
    </p:spTree>
    <p:extLst>
      <p:ext uri="{BB962C8B-B14F-4D97-AF65-F5344CB8AC3E}">
        <p14:creationId xmlns:p14="http://schemas.microsoft.com/office/powerpoint/2010/main" val="188735362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627063"/>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32561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Our Achievements</a:t>
            </a:r>
            <a:endParaRPr lang="en-US" altLang="zh-CN" sz="2800" b="1" dirty="0">
              <a:solidFill>
                <a:srgbClr val="002060"/>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53AB9E09-8D59-4CA1-BBE2-B60B52E2EC67}"/>
              </a:ext>
            </a:extLst>
          </p:cNvPr>
          <p:cNvSpPr txBox="1"/>
          <p:nvPr/>
        </p:nvSpPr>
        <p:spPr>
          <a:xfrm>
            <a:off x="7448852" y="3960591"/>
            <a:ext cx="1439967" cy="461665"/>
          </a:xfrm>
          <a:prstGeom prst="rect">
            <a:avLst/>
          </a:prstGeom>
          <a:noFill/>
        </p:spPr>
        <p:txBody>
          <a:bodyPr wrap="square" rtlCol="0">
            <a:spAutoFit/>
          </a:bodyPr>
          <a:lstStyle/>
          <a:p>
            <a:pPr algn="ctr"/>
            <a:r>
              <a:rPr lang="en-US" altLang="zh-CN" sz="1200" b="1" dirty="0">
                <a:solidFill>
                  <a:srgbClr val="002060"/>
                </a:solidFill>
              </a:rPr>
              <a:t>9MeV accelerator X-ray source</a:t>
            </a:r>
            <a:endParaRPr lang="zh-CN" altLang="en-US" sz="1200" b="1" dirty="0">
              <a:solidFill>
                <a:srgbClr val="002060"/>
              </a:solidFill>
            </a:endParaRPr>
          </a:p>
        </p:txBody>
      </p:sp>
      <p:sp>
        <p:nvSpPr>
          <p:cNvPr id="6" name="文本框 5">
            <a:extLst>
              <a:ext uri="{FF2B5EF4-FFF2-40B4-BE49-F238E27FC236}">
                <a16:creationId xmlns:a16="http://schemas.microsoft.com/office/drawing/2014/main" id="{1E6D95BB-7DFB-4444-9375-3C4ADBC44A94}"/>
              </a:ext>
            </a:extLst>
          </p:cNvPr>
          <p:cNvSpPr txBox="1"/>
          <p:nvPr/>
        </p:nvSpPr>
        <p:spPr>
          <a:xfrm>
            <a:off x="387725" y="799124"/>
            <a:ext cx="1907432" cy="646331"/>
          </a:xfrm>
          <a:prstGeom prst="rect">
            <a:avLst/>
          </a:prstGeom>
          <a:solidFill>
            <a:schemeClr val="accent1"/>
          </a:solidFill>
        </p:spPr>
        <p:txBody>
          <a:bodyPr wrap="square" rtlCol="0">
            <a:spAutoFit/>
          </a:bodyPr>
          <a:lstStyle/>
          <a:p>
            <a:pPr algn="ctr"/>
            <a:r>
              <a:rPr lang="en-US" altLang="zh-CN" b="1" dirty="0">
                <a:solidFill>
                  <a:srgbClr val="002060"/>
                </a:solidFill>
              </a:rPr>
              <a:t>Compact accelerators</a:t>
            </a:r>
            <a:endParaRPr lang="zh-CN" altLang="en-US" b="1" dirty="0">
              <a:solidFill>
                <a:srgbClr val="002060"/>
              </a:solidFill>
            </a:endParaRPr>
          </a:p>
        </p:txBody>
      </p:sp>
      <p:pic>
        <p:nvPicPr>
          <p:cNvPr id="7" name="Picture 4" descr="D:\照片\工业CT--008.JPG">
            <a:extLst>
              <a:ext uri="{FF2B5EF4-FFF2-40B4-BE49-F238E27FC236}">
                <a16:creationId xmlns:a16="http://schemas.microsoft.com/office/drawing/2014/main" id="{4563F6E0-BA41-458F-9EBC-581B5A46E808}"/>
              </a:ext>
            </a:extLst>
          </p:cNvPr>
          <p:cNvPicPr>
            <a:picLocks noChangeAspect="1" noChangeArrowheads="1"/>
          </p:cNvPicPr>
          <p:nvPr/>
        </p:nvPicPr>
        <p:blipFill>
          <a:blip r:embed="rId3"/>
          <a:srcRect t="797"/>
          <a:stretch>
            <a:fillRect/>
          </a:stretch>
        </p:blipFill>
        <p:spPr bwMode="auto">
          <a:xfrm>
            <a:off x="4908037" y="986780"/>
            <a:ext cx="2184243" cy="3258398"/>
          </a:xfrm>
          <a:prstGeom prst="rect">
            <a:avLst/>
          </a:prstGeom>
          <a:noFill/>
          <a:ln w="9525">
            <a:noFill/>
            <a:miter lim="800000"/>
            <a:headEnd/>
            <a:tailEnd/>
          </a:ln>
        </p:spPr>
      </p:pic>
      <p:pic>
        <p:nvPicPr>
          <p:cNvPr id="8" name="图片 14">
            <a:extLst>
              <a:ext uri="{FF2B5EF4-FFF2-40B4-BE49-F238E27FC236}">
                <a16:creationId xmlns:a16="http://schemas.microsoft.com/office/drawing/2014/main" id="{8C7BF656-0D6F-4682-AC92-402950C0017C}"/>
              </a:ext>
            </a:extLst>
          </p:cNvPr>
          <p:cNvPicPr>
            <a:picLocks noChangeAspect="1"/>
          </p:cNvPicPr>
          <p:nvPr/>
        </p:nvPicPr>
        <p:blipFill>
          <a:blip r:embed="rId4"/>
          <a:srcRect/>
          <a:stretch>
            <a:fillRect/>
          </a:stretch>
        </p:blipFill>
        <p:spPr bwMode="auto">
          <a:xfrm>
            <a:off x="0" y="1599194"/>
            <a:ext cx="2641190" cy="1980892"/>
          </a:xfrm>
          <a:prstGeom prst="rect">
            <a:avLst/>
          </a:prstGeom>
          <a:noFill/>
          <a:ln w="9525">
            <a:noFill/>
            <a:miter lim="800000"/>
            <a:headEnd/>
            <a:tailEnd/>
          </a:ln>
        </p:spPr>
      </p:pic>
      <p:pic>
        <p:nvPicPr>
          <p:cNvPr id="9" name="Picture 35">
            <a:extLst>
              <a:ext uri="{FF2B5EF4-FFF2-40B4-BE49-F238E27FC236}">
                <a16:creationId xmlns:a16="http://schemas.microsoft.com/office/drawing/2014/main" id="{295DFDB1-B01E-4AF0-9572-5C432A19BAD8}"/>
              </a:ext>
            </a:extLst>
          </p:cNvPr>
          <p:cNvPicPr>
            <a:picLocks noChangeAspect="1" noChangeArrowheads="1"/>
          </p:cNvPicPr>
          <p:nvPr/>
        </p:nvPicPr>
        <p:blipFill>
          <a:blip r:embed="rId5"/>
          <a:srcRect/>
          <a:stretch>
            <a:fillRect/>
          </a:stretch>
        </p:blipFill>
        <p:spPr bwMode="auto">
          <a:xfrm>
            <a:off x="2634488" y="1006182"/>
            <a:ext cx="2280252" cy="3238996"/>
          </a:xfrm>
          <a:prstGeom prst="rect">
            <a:avLst/>
          </a:prstGeom>
          <a:noFill/>
          <a:ln w="9525">
            <a:noFill/>
            <a:miter lim="800000"/>
            <a:headEnd/>
            <a:tailEnd/>
          </a:ln>
        </p:spPr>
      </p:pic>
      <p:pic>
        <p:nvPicPr>
          <p:cNvPr id="10" name="图片 9">
            <a:extLst>
              <a:ext uri="{FF2B5EF4-FFF2-40B4-BE49-F238E27FC236}">
                <a16:creationId xmlns:a16="http://schemas.microsoft.com/office/drawing/2014/main" id="{25C74677-4DAC-4289-931E-B16075AA1D3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088811" y="1490835"/>
            <a:ext cx="2019693" cy="2459513"/>
          </a:xfrm>
          <a:prstGeom prst="rect">
            <a:avLst/>
          </a:prstGeom>
          <a:noFill/>
          <a:ln>
            <a:noFill/>
          </a:ln>
        </p:spPr>
      </p:pic>
      <p:sp>
        <p:nvSpPr>
          <p:cNvPr id="11" name="文本框 10">
            <a:extLst>
              <a:ext uri="{FF2B5EF4-FFF2-40B4-BE49-F238E27FC236}">
                <a16:creationId xmlns:a16="http://schemas.microsoft.com/office/drawing/2014/main" id="{52E4D17F-B142-4E9B-AE58-6217EC8B765D}"/>
              </a:ext>
            </a:extLst>
          </p:cNvPr>
          <p:cNvSpPr txBox="1"/>
          <p:nvPr/>
        </p:nvSpPr>
        <p:spPr>
          <a:xfrm>
            <a:off x="5288612" y="4269531"/>
            <a:ext cx="1530208" cy="461665"/>
          </a:xfrm>
          <a:prstGeom prst="rect">
            <a:avLst/>
          </a:prstGeom>
          <a:noFill/>
        </p:spPr>
        <p:txBody>
          <a:bodyPr wrap="square" rtlCol="0">
            <a:spAutoFit/>
          </a:bodyPr>
          <a:lstStyle/>
          <a:p>
            <a:pPr algn="ctr"/>
            <a:r>
              <a:rPr lang="en-US" altLang="zh-CN" sz="1200" b="1" dirty="0">
                <a:solidFill>
                  <a:srgbClr val="002060"/>
                </a:solidFill>
              </a:rPr>
              <a:t>6MeV accelerator X-ray source</a:t>
            </a:r>
            <a:endParaRPr lang="zh-CN" altLang="en-US" sz="1200" b="1" dirty="0">
              <a:solidFill>
                <a:srgbClr val="002060"/>
              </a:solidFill>
            </a:endParaRPr>
          </a:p>
        </p:txBody>
      </p:sp>
      <p:sp>
        <p:nvSpPr>
          <p:cNvPr id="12" name="文本框 11">
            <a:extLst>
              <a:ext uri="{FF2B5EF4-FFF2-40B4-BE49-F238E27FC236}">
                <a16:creationId xmlns:a16="http://schemas.microsoft.com/office/drawing/2014/main" id="{89BB75E2-6971-498A-9E29-24D50D181C08}"/>
              </a:ext>
            </a:extLst>
          </p:cNvPr>
          <p:cNvSpPr txBox="1"/>
          <p:nvPr/>
        </p:nvSpPr>
        <p:spPr>
          <a:xfrm>
            <a:off x="2791528" y="4264580"/>
            <a:ext cx="2041875" cy="461665"/>
          </a:xfrm>
          <a:prstGeom prst="rect">
            <a:avLst/>
          </a:prstGeom>
          <a:noFill/>
        </p:spPr>
        <p:txBody>
          <a:bodyPr wrap="square" rtlCol="0">
            <a:spAutoFit/>
          </a:bodyPr>
          <a:lstStyle/>
          <a:p>
            <a:pPr algn="ctr"/>
            <a:r>
              <a:rPr lang="en-US" altLang="zh-CN" sz="1200" b="1" dirty="0">
                <a:solidFill>
                  <a:srgbClr val="002060"/>
                </a:solidFill>
              </a:rPr>
              <a:t>S-band 10MeV industrial irradiation accelerator</a:t>
            </a:r>
            <a:endParaRPr lang="zh-CN" altLang="en-US" sz="1200" b="1" dirty="0">
              <a:solidFill>
                <a:srgbClr val="002060"/>
              </a:solidFill>
            </a:endParaRPr>
          </a:p>
        </p:txBody>
      </p:sp>
      <p:sp>
        <p:nvSpPr>
          <p:cNvPr id="13" name="文本框 12">
            <a:extLst>
              <a:ext uri="{FF2B5EF4-FFF2-40B4-BE49-F238E27FC236}">
                <a16:creationId xmlns:a16="http://schemas.microsoft.com/office/drawing/2014/main" id="{529A3762-81DD-4F9B-9937-CC03D485F061}"/>
              </a:ext>
            </a:extLst>
          </p:cNvPr>
          <p:cNvSpPr txBox="1"/>
          <p:nvPr/>
        </p:nvSpPr>
        <p:spPr>
          <a:xfrm>
            <a:off x="286713" y="3621459"/>
            <a:ext cx="2041875" cy="461665"/>
          </a:xfrm>
          <a:prstGeom prst="rect">
            <a:avLst/>
          </a:prstGeom>
          <a:noFill/>
        </p:spPr>
        <p:txBody>
          <a:bodyPr wrap="square" rtlCol="0">
            <a:spAutoFit/>
          </a:bodyPr>
          <a:lstStyle/>
          <a:p>
            <a:pPr algn="ctr"/>
            <a:r>
              <a:rPr lang="en-US" altLang="zh-CN" sz="1200" b="1" dirty="0">
                <a:solidFill>
                  <a:srgbClr val="002060"/>
                </a:solidFill>
              </a:rPr>
              <a:t>L-band 10MeV industrial irradiation accelerator</a:t>
            </a:r>
            <a:endParaRPr lang="zh-CN" altLang="en-US" sz="1200" b="1" dirty="0">
              <a:solidFill>
                <a:srgbClr val="002060"/>
              </a:solidFill>
            </a:endParaRPr>
          </a:p>
        </p:txBody>
      </p:sp>
      <p:sp>
        <p:nvSpPr>
          <p:cNvPr id="15" name="矩形 14">
            <a:extLst>
              <a:ext uri="{FF2B5EF4-FFF2-40B4-BE49-F238E27FC236}">
                <a16:creationId xmlns:a16="http://schemas.microsoft.com/office/drawing/2014/main" id="{4A38F928-D44E-4320-9BA9-8D1C6C9AC352}"/>
              </a:ext>
            </a:extLst>
          </p:cNvPr>
          <p:cNvSpPr/>
          <p:nvPr/>
        </p:nvSpPr>
        <p:spPr>
          <a:xfrm>
            <a:off x="0" y="4803204"/>
            <a:ext cx="9144000" cy="3387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630343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627063"/>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35868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Position Description</a:t>
            </a:r>
          </a:p>
        </p:txBody>
      </p:sp>
      <p:sp>
        <p:nvSpPr>
          <p:cNvPr id="91" name="内容占位符 2">
            <a:extLst>
              <a:ext uri="{FF2B5EF4-FFF2-40B4-BE49-F238E27FC236}">
                <a16:creationId xmlns:a16="http://schemas.microsoft.com/office/drawing/2014/main" id="{FC5C8051-EDD9-44AE-BDBB-4162249F8F45}"/>
              </a:ext>
            </a:extLst>
          </p:cNvPr>
          <p:cNvSpPr txBox="1">
            <a:spLocks/>
          </p:cNvSpPr>
          <p:nvPr/>
        </p:nvSpPr>
        <p:spPr>
          <a:xfrm>
            <a:off x="899592" y="1634852"/>
            <a:ext cx="8065591" cy="2490782"/>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buFont typeface="Wingdings" panose="05000000000000000000" pitchFamily="2" charset="2"/>
              <a:buChar char="l"/>
            </a:pPr>
            <a:r>
              <a:rPr lang="en-US" altLang="zh-CN" sz="2000" b="1" dirty="0">
                <a:solidFill>
                  <a:srgbClr val="002060"/>
                </a:solidFill>
              </a:rPr>
              <a:t>Opening: </a:t>
            </a:r>
            <a:r>
              <a:rPr lang="en-US" altLang="zh-CN" sz="2000" dirty="0">
                <a:solidFill>
                  <a:srgbClr val="002060"/>
                </a:solidFill>
              </a:rPr>
              <a:t>Professor</a:t>
            </a:r>
          </a:p>
          <a:p>
            <a:pPr algn="just">
              <a:lnSpc>
                <a:spcPct val="120000"/>
              </a:lnSpc>
              <a:buFont typeface="Wingdings" panose="05000000000000000000" pitchFamily="2" charset="2"/>
              <a:buChar char="l"/>
            </a:pPr>
            <a:r>
              <a:rPr lang="en-US" altLang="zh-CN" sz="2000" b="1" dirty="0">
                <a:solidFill>
                  <a:srgbClr val="002060"/>
                </a:solidFill>
              </a:rPr>
              <a:t>Research area: </a:t>
            </a:r>
            <a:r>
              <a:rPr lang="en-US" altLang="zh-CN" sz="2000" dirty="0">
                <a:solidFill>
                  <a:srgbClr val="002060"/>
                </a:solidFill>
              </a:rPr>
              <a:t>Nuclear medical imaging technology</a:t>
            </a:r>
          </a:p>
          <a:p>
            <a:pPr algn="just">
              <a:lnSpc>
                <a:spcPct val="120000"/>
              </a:lnSpc>
              <a:buFont typeface="Wingdings" panose="05000000000000000000" pitchFamily="2" charset="2"/>
              <a:buChar char="l"/>
            </a:pPr>
            <a:r>
              <a:rPr lang="en-US" altLang="zh-CN" sz="2000" b="1" dirty="0">
                <a:solidFill>
                  <a:srgbClr val="002060"/>
                </a:solidFill>
              </a:rPr>
              <a:t>Professional background requirements:</a:t>
            </a:r>
          </a:p>
          <a:p>
            <a:pPr marL="792000" indent="-514350" algn="just">
              <a:lnSpc>
                <a:spcPct val="120000"/>
              </a:lnSpc>
              <a:buFont typeface="+mj-lt"/>
              <a:buAutoNum type="arabicPeriod"/>
            </a:pPr>
            <a:r>
              <a:rPr lang="en-US" altLang="zh-CN" sz="2000" dirty="0">
                <a:solidFill>
                  <a:srgbClr val="002060"/>
                </a:solidFill>
              </a:rPr>
              <a:t>Professor or equivalent rank</a:t>
            </a:r>
          </a:p>
          <a:p>
            <a:pPr marL="792000" indent="-514350" algn="just">
              <a:lnSpc>
                <a:spcPct val="120000"/>
              </a:lnSpc>
              <a:buFont typeface="+mj-lt"/>
              <a:buAutoNum type="arabicPeriod"/>
            </a:pPr>
            <a:r>
              <a:rPr lang="en-US" altLang="zh-CN" sz="2000" dirty="0">
                <a:solidFill>
                  <a:srgbClr val="002060"/>
                </a:solidFill>
              </a:rPr>
              <a:t>Experienced in PET/SPECT algorithm or instrumentation</a:t>
            </a:r>
            <a:endParaRPr lang="zh-CN" altLang="en-US" sz="2000" dirty="0">
              <a:solidFill>
                <a:srgbClr val="002060"/>
              </a:solidFill>
            </a:endParaRPr>
          </a:p>
        </p:txBody>
      </p:sp>
      <p:sp>
        <p:nvSpPr>
          <p:cNvPr id="5" name="矩形 4">
            <a:extLst>
              <a:ext uri="{FF2B5EF4-FFF2-40B4-BE49-F238E27FC236}">
                <a16:creationId xmlns:a16="http://schemas.microsoft.com/office/drawing/2014/main" id="{EDC0C754-D538-4F22-8F58-A9AA34027CEF}"/>
              </a:ext>
            </a:extLst>
          </p:cNvPr>
          <p:cNvSpPr/>
          <p:nvPr/>
        </p:nvSpPr>
        <p:spPr>
          <a:xfrm>
            <a:off x="0" y="4803204"/>
            <a:ext cx="9144000" cy="3387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6641452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627063"/>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35868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Position Description</a:t>
            </a:r>
          </a:p>
        </p:txBody>
      </p:sp>
      <p:sp>
        <p:nvSpPr>
          <p:cNvPr id="5" name="内容占位符 2">
            <a:extLst>
              <a:ext uri="{FF2B5EF4-FFF2-40B4-BE49-F238E27FC236}">
                <a16:creationId xmlns:a16="http://schemas.microsoft.com/office/drawing/2014/main" id="{4E8261DD-41B3-4AEB-9FF2-1D4ADE7DB7A0}"/>
              </a:ext>
            </a:extLst>
          </p:cNvPr>
          <p:cNvSpPr txBox="1">
            <a:spLocks/>
          </p:cNvSpPr>
          <p:nvPr/>
        </p:nvSpPr>
        <p:spPr>
          <a:xfrm>
            <a:off x="899592" y="1632318"/>
            <a:ext cx="7849567" cy="2346766"/>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buFont typeface="Wingdings" panose="05000000000000000000" pitchFamily="2" charset="2"/>
              <a:buChar char="l"/>
            </a:pPr>
            <a:r>
              <a:rPr lang="en-US" altLang="zh-CN" sz="2000" b="1" dirty="0">
                <a:solidFill>
                  <a:srgbClr val="002060"/>
                </a:solidFill>
              </a:rPr>
              <a:t>Opening: </a:t>
            </a:r>
            <a:r>
              <a:rPr lang="en-US" altLang="zh-CN" sz="2000" dirty="0">
                <a:solidFill>
                  <a:srgbClr val="002060"/>
                </a:solidFill>
              </a:rPr>
              <a:t>Associate professor</a:t>
            </a:r>
          </a:p>
          <a:p>
            <a:pPr algn="just">
              <a:lnSpc>
                <a:spcPct val="120000"/>
              </a:lnSpc>
              <a:buFont typeface="Wingdings" panose="05000000000000000000" pitchFamily="2" charset="2"/>
              <a:buChar char="l"/>
            </a:pPr>
            <a:r>
              <a:rPr lang="en-US" altLang="zh-CN" sz="2000" b="1" dirty="0">
                <a:solidFill>
                  <a:srgbClr val="002060"/>
                </a:solidFill>
              </a:rPr>
              <a:t>Research area: </a:t>
            </a:r>
            <a:r>
              <a:rPr lang="en-US" altLang="zh-CN" sz="2000" dirty="0">
                <a:solidFill>
                  <a:srgbClr val="002060"/>
                </a:solidFill>
              </a:rPr>
              <a:t>Nuclear medical imaging technology</a:t>
            </a:r>
          </a:p>
          <a:p>
            <a:pPr algn="just">
              <a:lnSpc>
                <a:spcPct val="120000"/>
              </a:lnSpc>
              <a:buFont typeface="Wingdings" panose="05000000000000000000" pitchFamily="2" charset="2"/>
              <a:buChar char="l"/>
            </a:pPr>
            <a:r>
              <a:rPr lang="en-US" altLang="zh-CN" sz="2000" b="1" dirty="0">
                <a:solidFill>
                  <a:srgbClr val="002060"/>
                </a:solidFill>
              </a:rPr>
              <a:t>Professional background requirements:</a:t>
            </a:r>
          </a:p>
          <a:p>
            <a:pPr marL="792000" indent="-514350" algn="just">
              <a:lnSpc>
                <a:spcPct val="120000"/>
              </a:lnSpc>
              <a:buFont typeface="+mj-lt"/>
              <a:buAutoNum type="arabicPeriod"/>
            </a:pPr>
            <a:r>
              <a:rPr lang="en-US" altLang="zh-CN" sz="2000" dirty="0">
                <a:solidFill>
                  <a:srgbClr val="002060"/>
                </a:solidFill>
              </a:rPr>
              <a:t>Associate professor or post doctorate experience abroad</a:t>
            </a:r>
          </a:p>
          <a:p>
            <a:pPr marL="792000" indent="-514350" algn="just">
              <a:lnSpc>
                <a:spcPct val="120000"/>
              </a:lnSpc>
              <a:buFont typeface="+mj-lt"/>
              <a:buAutoNum type="arabicPeriod"/>
            </a:pPr>
            <a:r>
              <a:rPr lang="en-US" altLang="zh-CN" sz="2000" dirty="0">
                <a:solidFill>
                  <a:srgbClr val="002060"/>
                </a:solidFill>
              </a:rPr>
              <a:t>Experienced in PET/SPECT algorithm or instrumentation</a:t>
            </a:r>
            <a:endParaRPr lang="zh-CN" altLang="en-US" sz="2000" dirty="0">
              <a:solidFill>
                <a:srgbClr val="002060"/>
              </a:solidFill>
            </a:endParaRPr>
          </a:p>
        </p:txBody>
      </p:sp>
      <p:sp>
        <p:nvSpPr>
          <p:cNvPr id="6" name="矩形 5">
            <a:extLst>
              <a:ext uri="{FF2B5EF4-FFF2-40B4-BE49-F238E27FC236}">
                <a16:creationId xmlns:a16="http://schemas.microsoft.com/office/drawing/2014/main" id="{555D5895-C312-485A-8CDD-840577ACA2AB}"/>
              </a:ext>
            </a:extLst>
          </p:cNvPr>
          <p:cNvSpPr/>
          <p:nvPr/>
        </p:nvSpPr>
        <p:spPr>
          <a:xfrm>
            <a:off x="0" y="4803204"/>
            <a:ext cx="9144000" cy="3387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8223070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627063"/>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35868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Position Description</a:t>
            </a:r>
          </a:p>
        </p:txBody>
      </p:sp>
      <p:sp>
        <p:nvSpPr>
          <p:cNvPr id="5" name="内容占位符 2">
            <a:extLst>
              <a:ext uri="{FF2B5EF4-FFF2-40B4-BE49-F238E27FC236}">
                <a16:creationId xmlns:a16="http://schemas.microsoft.com/office/drawing/2014/main" id="{361842B4-8A38-4A8D-AFA6-BCA2FC0FF4D5}"/>
              </a:ext>
            </a:extLst>
          </p:cNvPr>
          <p:cNvSpPr txBox="1">
            <a:spLocks/>
          </p:cNvSpPr>
          <p:nvPr/>
        </p:nvSpPr>
        <p:spPr>
          <a:xfrm>
            <a:off x="899592" y="1629784"/>
            <a:ext cx="7488832" cy="2346768"/>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buFont typeface="Wingdings" panose="05000000000000000000" pitchFamily="2" charset="2"/>
              <a:buChar char="l"/>
            </a:pPr>
            <a:r>
              <a:rPr lang="en-US" altLang="zh-CN" sz="2000" b="1" dirty="0">
                <a:solidFill>
                  <a:srgbClr val="002060"/>
                </a:solidFill>
              </a:rPr>
              <a:t>Opening: </a:t>
            </a:r>
            <a:r>
              <a:rPr lang="en-US" altLang="zh-CN" sz="2000" dirty="0">
                <a:solidFill>
                  <a:srgbClr val="002060"/>
                </a:solidFill>
              </a:rPr>
              <a:t>Associate professor</a:t>
            </a:r>
          </a:p>
          <a:p>
            <a:pPr algn="just">
              <a:lnSpc>
                <a:spcPct val="120000"/>
              </a:lnSpc>
              <a:buFont typeface="Wingdings" panose="05000000000000000000" pitchFamily="2" charset="2"/>
              <a:buChar char="l"/>
            </a:pPr>
            <a:r>
              <a:rPr lang="en-US" altLang="zh-CN" sz="2000" b="1" dirty="0">
                <a:solidFill>
                  <a:srgbClr val="002060"/>
                </a:solidFill>
              </a:rPr>
              <a:t>Research area: </a:t>
            </a:r>
            <a:r>
              <a:rPr lang="en-US" altLang="zh-CN" sz="2000" dirty="0">
                <a:solidFill>
                  <a:srgbClr val="002060"/>
                </a:solidFill>
              </a:rPr>
              <a:t>Radiation detector and system R&amp;D</a:t>
            </a:r>
          </a:p>
          <a:p>
            <a:pPr algn="just">
              <a:lnSpc>
                <a:spcPct val="120000"/>
              </a:lnSpc>
              <a:buFont typeface="Wingdings" panose="05000000000000000000" pitchFamily="2" charset="2"/>
              <a:buChar char="l"/>
            </a:pPr>
            <a:r>
              <a:rPr lang="en-US" altLang="zh-CN" sz="2000" b="1" dirty="0">
                <a:solidFill>
                  <a:srgbClr val="002060"/>
                </a:solidFill>
              </a:rPr>
              <a:t>Professional background requirements:</a:t>
            </a:r>
          </a:p>
          <a:p>
            <a:pPr marL="792000" indent="-514350" algn="just">
              <a:lnSpc>
                <a:spcPct val="120000"/>
              </a:lnSpc>
              <a:buFont typeface="+mj-lt"/>
              <a:buAutoNum type="arabicPeriod"/>
            </a:pPr>
            <a:r>
              <a:rPr lang="en-US" altLang="zh-CN" sz="2000" dirty="0">
                <a:solidFill>
                  <a:srgbClr val="002060"/>
                </a:solidFill>
              </a:rPr>
              <a:t>Associate professor or post doctorate experience abroad</a:t>
            </a:r>
          </a:p>
          <a:p>
            <a:pPr marL="792000" indent="-514350" algn="just">
              <a:lnSpc>
                <a:spcPct val="120000"/>
              </a:lnSpc>
              <a:buFont typeface="+mj-lt"/>
              <a:buAutoNum type="arabicPeriod"/>
            </a:pPr>
            <a:r>
              <a:rPr lang="en-US" altLang="zh-CN" sz="2000" dirty="0">
                <a:solidFill>
                  <a:srgbClr val="002060"/>
                </a:solidFill>
              </a:rPr>
              <a:t>Experienced in advanced radiation detector R&amp;D</a:t>
            </a:r>
          </a:p>
        </p:txBody>
      </p:sp>
      <p:sp>
        <p:nvSpPr>
          <p:cNvPr id="6" name="矩形 5">
            <a:extLst>
              <a:ext uri="{FF2B5EF4-FFF2-40B4-BE49-F238E27FC236}">
                <a16:creationId xmlns:a16="http://schemas.microsoft.com/office/drawing/2014/main" id="{F4E05CCE-D8BF-40E9-9B93-48A2845B37E5}"/>
              </a:ext>
            </a:extLst>
          </p:cNvPr>
          <p:cNvSpPr/>
          <p:nvPr/>
        </p:nvSpPr>
        <p:spPr>
          <a:xfrm>
            <a:off x="0" y="4803204"/>
            <a:ext cx="9144000" cy="3387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301255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627063"/>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35868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Position Description</a:t>
            </a:r>
          </a:p>
        </p:txBody>
      </p:sp>
      <p:sp>
        <p:nvSpPr>
          <p:cNvPr id="91" name="内容占位符 2">
            <a:extLst>
              <a:ext uri="{FF2B5EF4-FFF2-40B4-BE49-F238E27FC236}">
                <a16:creationId xmlns:a16="http://schemas.microsoft.com/office/drawing/2014/main" id="{FC5C8051-EDD9-44AE-BDBB-4162249F8F45}"/>
              </a:ext>
            </a:extLst>
          </p:cNvPr>
          <p:cNvSpPr txBox="1">
            <a:spLocks/>
          </p:cNvSpPr>
          <p:nvPr/>
        </p:nvSpPr>
        <p:spPr>
          <a:xfrm>
            <a:off x="250825" y="1016276"/>
            <a:ext cx="8353623" cy="3354876"/>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buFont typeface="Wingdings" panose="05000000000000000000" pitchFamily="2" charset="2"/>
              <a:buChar char="l"/>
            </a:pPr>
            <a:r>
              <a:rPr lang="en-US" altLang="zh-CN" sz="2000" b="1" dirty="0">
                <a:solidFill>
                  <a:srgbClr val="002060"/>
                </a:solidFill>
              </a:rPr>
              <a:t>Opening: </a:t>
            </a:r>
            <a:r>
              <a:rPr lang="en-US" altLang="zh-CN" sz="2000" dirty="0">
                <a:solidFill>
                  <a:srgbClr val="002060"/>
                </a:solidFill>
              </a:rPr>
              <a:t>Post doctorate</a:t>
            </a:r>
          </a:p>
          <a:p>
            <a:pPr algn="just">
              <a:lnSpc>
                <a:spcPct val="120000"/>
              </a:lnSpc>
              <a:buFont typeface="Wingdings" panose="05000000000000000000" pitchFamily="2" charset="2"/>
              <a:buChar char="l"/>
            </a:pPr>
            <a:r>
              <a:rPr lang="en-US" altLang="zh-CN" sz="2000" b="1" dirty="0">
                <a:solidFill>
                  <a:srgbClr val="002060"/>
                </a:solidFill>
              </a:rPr>
              <a:t>Research area: </a:t>
            </a:r>
            <a:r>
              <a:rPr lang="en-US" altLang="zh-CN" sz="2000" dirty="0">
                <a:solidFill>
                  <a:srgbClr val="002060"/>
                </a:solidFill>
              </a:rPr>
              <a:t>X-ray imaging technology</a:t>
            </a:r>
          </a:p>
          <a:p>
            <a:pPr algn="just">
              <a:lnSpc>
                <a:spcPct val="120000"/>
              </a:lnSpc>
              <a:buFont typeface="Wingdings" panose="05000000000000000000" pitchFamily="2" charset="2"/>
              <a:buChar char="l"/>
            </a:pPr>
            <a:r>
              <a:rPr lang="en-US" altLang="zh-CN" sz="2000" b="1" dirty="0">
                <a:solidFill>
                  <a:srgbClr val="002060"/>
                </a:solidFill>
              </a:rPr>
              <a:t>Professional background requirements:</a:t>
            </a:r>
          </a:p>
          <a:p>
            <a:pPr marL="792000" indent="-514350" algn="just">
              <a:lnSpc>
                <a:spcPct val="120000"/>
              </a:lnSpc>
              <a:buFont typeface="+mj-lt"/>
              <a:buAutoNum type="arabicPeriod"/>
            </a:pPr>
            <a:r>
              <a:rPr lang="en-US" altLang="zh-CN" sz="2000" dirty="0">
                <a:solidFill>
                  <a:srgbClr val="002060"/>
                </a:solidFill>
              </a:rPr>
              <a:t>1) CT imaging theories, including reconstruction and data correction or 2) frontier basic research of physics and mathematics</a:t>
            </a:r>
          </a:p>
          <a:p>
            <a:pPr marL="792000" indent="-514350" algn="just">
              <a:lnSpc>
                <a:spcPct val="120000"/>
              </a:lnSpc>
              <a:buFont typeface="+mj-lt"/>
              <a:buAutoNum type="arabicPeriod"/>
            </a:pPr>
            <a:r>
              <a:rPr lang="en-US" altLang="zh-CN" sz="2000" dirty="0">
                <a:solidFill>
                  <a:srgbClr val="002060"/>
                </a:solidFill>
              </a:rPr>
              <a:t>Innovative technology research of static CT and spectral CT, their applications in industry and medicine</a:t>
            </a:r>
            <a:endParaRPr lang="zh-CN" altLang="en-US" sz="2000" dirty="0">
              <a:solidFill>
                <a:srgbClr val="002060"/>
              </a:solidFill>
            </a:endParaRPr>
          </a:p>
        </p:txBody>
      </p:sp>
      <p:sp>
        <p:nvSpPr>
          <p:cNvPr id="5" name="矩形 4">
            <a:extLst>
              <a:ext uri="{FF2B5EF4-FFF2-40B4-BE49-F238E27FC236}">
                <a16:creationId xmlns:a16="http://schemas.microsoft.com/office/drawing/2014/main" id="{B2798150-1E0D-4606-84F4-341296F04DDA}"/>
              </a:ext>
            </a:extLst>
          </p:cNvPr>
          <p:cNvSpPr/>
          <p:nvPr/>
        </p:nvSpPr>
        <p:spPr>
          <a:xfrm>
            <a:off x="0" y="4803204"/>
            <a:ext cx="9144000" cy="3387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1423363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627063"/>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35868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Position Description</a:t>
            </a:r>
          </a:p>
        </p:txBody>
      </p:sp>
      <p:sp>
        <p:nvSpPr>
          <p:cNvPr id="91" name="内容占位符 2">
            <a:extLst>
              <a:ext uri="{FF2B5EF4-FFF2-40B4-BE49-F238E27FC236}">
                <a16:creationId xmlns:a16="http://schemas.microsoft.com/office/drawing/2014/main" id="{FC5C8051-EDD9-44AE-BDBB-4162249F8F45}"/>
              </a:ext>
            </a:extLst>
          </p:cNvPr>
          <p:cNvSpPr txBox="1">
            <a:spLocks/>
          </p:cNvSpPr>
          <p:nvPr/>
        </p:nvSpPr>
        <p:spPr>
          <a:xfrm>
            <a:off x="250825" y="1016276"/>
            <a:ext cx="8353623" cy="3714920"/>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buFont typeface="Wingdings" panose="05000000000000000000" pitchFamily="2" charset="2"/>
              <a:buChar char="l"/>
            </a:pPr>
            <a:r>
              <a:rPr lang="en-US" altLang="zh-CN" sz="2000" b="1" dirty="0">
                <a:solidFill>
                  <a:srgbClr val="002060"/>
                </a:solidFill>
              </a:rPr>
              <a:t>Opening: </a:t>
            </a:r>
            <a:r>
              <a:rPr lang="en-US" altLang="zh-CN" sz="2000" dirty="0">
                <a:solidFill>
                  <a:srgbClr val="002060"/>
                </a:solidFill>
              </a:rPr>
              <a:t>Post doctorate</a:t>
            </a:r>
          </a:p>
          <a:p>
            <a:pPr algn="just">
              <a:lnSpc>
                <a:spcPct val="120000"/>
              </a:lnSpc>
              <a:buFont typeface="Wingdings" panose="05000000000000000000" pitchFamily="2" charset="2"/>
              <a:buChar char="l"/>
            </a:pPr>
            <a:r>
              <a:rPr lang="en-US" altLang="zh-CN" sz="2000" b="1" dirty="0">
                <a:solidFill>
                  <a:srgbClr val="002060"/>
                </a:solidFill>
              </a:rPr>
              <a:t>Research area: </a:t>
            </a:r>
            <a:r>
              <a:rPr lang="en-US" altLang="zh-CN" sz="2000" dirty="0">
                <a:solidFill>
                  <a:srgbClr val="002060"/>
                </a:solidFill>
              </a:rPr>
              <a:t>Nuclear detection and imaging</a:t>
            </a:r>
          </a:p>
          <a:p>
            <a:pPr algn="just">
              <a:lnSpc>
                <a:spcPct val="120000"/>
              </a:lnSpc>
              <a:buFont typeface="Wingdings" panose="05000000000000000000" pitchFamily="2" charset="2"/>
              <a:buChar char="l"/>
            </a:pPr>
            <a:r>
              <a:rPr lang="en-US" altLang="zh-CN" sz="2000" b="1" dirty="0">
                <a:solidFill>
                  <a:srgbClr val="002060"/>
                </a:solidFill>
              </a:rPr>
              <a:t>Professional background requirements:</a:t>
            </a:r>
          </a:p>
          <a:p>
            <a:pPr marL="792000" indent="-514350" algn="just">
              <a:lnSpc>
                <a:spcPct val="120000"/>
              </a:lnSpc>
              <a:buFont typeface="+mj-lt"/>
              <a:buAutoNum type="arabicPeriod"/>
            </a:pPr>
            <a:r>
              <a:rPr lang="en-US" altLang="zh-CN" sz="2000" dirty="0">
                <a:solidFill>
                  <a:srgbClr val="002060"/>
                </a:solidFill>
              </a:rPr>
              <a:t>Nuclear detection technology research and detection system development</a:t>
            </a:r>
          </a:p>
          <a:p>
            <a:pPr marL="792000" indent="-514350" algn="just">
              <a:lnSpc>
                <a:spcPct val="120000"/>
              </a:lnSpc>
              <a:buFont typeface="+mj-lt"/>
              <a:buAutoNum type="arabicPeriod"/>
            </a:pPr>
            <a:r>
              <a:rPr lang="en-US" altLang="zh-CN" sz="2000" dirty="0">
                <a:solidFill>
                  <a:srgbClr val="002060"/>
                </a:solidFill>
              </a:rPr>
              <a:t>Majoring in physics, nuclear science and technology, biomedical engineering; being familiar with particle physics and nuclear physics</a:t>
            </a:r>
          </a:p>
          <a:p>
            <a:pPr marL="792000" indent="-514350" algn="just">
              <a:lnSpc>
                <a:spcPct val="120000"/>
              </a:lnSpc>
              <a:buFont typeface="+mj-lt"/>
              <a:buAutoNum type="arabicPeriod"/>
            </a:pPr>
            <a:r>
              <a:rPr lang="en-US" altLang="zh-CN" sz="2000" dirty="0">
                <a:solidFill>
                  <a:srgbClr val="002060"/>
                </a:solidFill>
              </a:rPr>
              <a:t>Good communication and cooperation</a:t>
            </a:r>
            <a:endParaRPr lang="zh-CN" altLang="en-US" sz="2000" dirty="0">
              <a:solidFill>
                <a:srgbClr val="002060"/>
              </a:solidFill>
            </a:endParaRPr>
          </a:p>
        </p:txBody>
      </p:sp>
      <p:sp>
        <p:nvSpPr>
          <p:cNvPr id="5" name="矩形 4">
            <a:extLst>
              <a:ext uri="{FF2B5EF4-FFF2-40B4-BE49-F238E27FC236}">
                <a16:creationId xmlns:a16="http://schemas.microsoft.com/office/drawing/2014/main" id="{A5C24541-28A6-47AC-9772-029FC651E6D9}"/>
              </a:ext>
            </a:extLst>
          </p:cNvPr>
          <p:cNvSpPr/>
          <p:nvPr/>
        </p:nvSpPr>
        <p:spPr>
          <a:xfrm>
            <a:off x="0" y="4803204"/>
            <a:ext cx="9144000" cy="3387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2379157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627063"/>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218906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Introduction</a:t>
            </a:r>
            <a:endParaRPr lang="en-US" altLang="zh-CN" sz="2800" b="1" dirty="0">
              <a:solidFill>
                <a:srgbClr val="002060"/>
              </a:solidFill>
              <a:latin typeface="微软雅黑" panose="020B0503020204020204" pitchFamily="34" charset="-122"/>
              <a:ea typeface="微软雅黑" panose="020B0503020204020204" pitchFamily="34" charset="-122"/>
            </a:endParaRPr>
          </a:p>
        </p:txBody>
      </p:sp>
      <p:sp>
        <p:nvSpPr>
          <p:cNvPr id="91" name="内容占位符 2">
            <a:extLst>
              <a:ext uri="{FF2B5EF4-FFF2-40B4-BE49-F238E27FC236}">
                <a16:creationId xmlns:a16="http://schemas.microsoft.com/office/drawing/2014/main" id="{FC5C8051-EDD9-44AE-BDBB-4162249F8F45}"/>
              </a:ext>
            </a:extLst>
          </p:cNvPr>
          <p:cNvSpPr txBox="1">
            <a:spLocks/>
          </p:cNvSpPr>
          <p:nvPr/>
        </p:nvSpPr>
        <p:spPr>
          <a:xfrm>
            <a:off x="250825" y="842764"/>
            <a:ext cx="8353623" cy="1944216"/>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buFont typeface="Wingdings" panose="05000000000000000000" pitchFamily="2" charset="2"/>
              <a:buChar char="l"/>
            </a:pPr>
            <a:r>
              <a:rPr lang="en-US" altLang="zh-CN" sz="1800" b="1" dirty="0">
                <a:solidFill>
                  <a:srgbClr val="002060"/>
                </a:solidFill>
              </a:rPr>
              <a:t>Our mission: </a:t>
            </a:r>
            <a:r>
              <a:rPr lang="en-US" altLang="zh-CN" sz="1800" dirty="0">
                <a:solidFill>
                  <a:srgbClr val="002060"/>
                </a:solidFill>
              </a:rPr>
              <a:t>Nuclear Technology and Applications Division (NTAD) is an application-oriented, </a:t>
            </a:r>
            <a:r>
              <a:rPr lang="en-US" altLang="zh-TW" sz="1800" dirty="0">
                <a:solidFill>
                  <a:srgbClr val="002060"/>
                </a:solidFill>
              </a:rPr>
              <a:t>non-profit R&amp;D affiliation of the IHEP, aiming at </a:t>
            </a:r>
            <a:r>
              <a:rPr lang="en-US" altLang="zh-CN" sz="1800" dirty="0">
                <a:solidFill>
                  <a:srgbClr val="002060"/>
                </a:solidFill>
              </a:rPr>
              <a:t>technology transfer and product industrialization</a:t>
            </a:r>
          </a:p>
          <a:p>
            <a:pPr algn="just">
              <a:spcBef>
                <a:spcPts val="600"/>
              </a:spcBef>
              <a:buFont typeface="Wingdings" panose="05000000000000000000" pitchFamily="2" charset="2"/>
              <a:buChar char="l"/>
            </a:pPr>
            <a:r>
              <a:rPr lang="en-US" altLang="zh-CN" sz="1800" b="1" dirty="0">
                <a:solidFill>
                  <a:srgbClr val="002060"/>
                </a:solidFill>
              </a:rPr>
              <a:t>Our areas: </a:t>
            </a:r>
            <a:r>
              <a:rPr lang="en-US" altLang="zh-CN" sz="1800" dirty="0">
                <a:solidFill>
                  <a:srgbClr val="002060"/>
                </a:solidFill>
              </a:rPr>
              <a:t>Medical imaging devices for pre-clinical research and diagnosis,  irradiation accelerators, industrial CT, radiation safety monitoring, low-toxic tumor therapy </a:t>
            </a:r>
            <a:r>
              <a:rPr lang="en-US" altLang="zh-CN" sz="1800" dirty="0" err="1">
                <a:solidFill>
                  <a:srgbClr val="002060"/>
                </a:solidFill>
              </a:rPr>
              <a:t>nano</a:t>
            </a:r>
            <a:r>
              <a:rPr lang="en-US" altLang="zh-CN" sz="1800" dirty="0">
                <a:solidFill>
                  <a:srgbClr val="002060"/>
                </a:solidFill>
              </a:rPr>
              <a:t>-medicine, etc.</a:t>
            </a:r>
            <a:endParaRPr lang="zh-CN" altLang="en-US" sz="1800" dirty="0">
              <a:solidFill>
                <a:srgbClr val="002060"/>
              </a:solidFill>
            </a:endParaRP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9095" t="19893" r="4295" b="8311"/>
          <a:stretch/>
        </p:blipFill>
        <p:spPr>
          <a:xfrm>
            <a:off x="4499992" y="2763125"/>
            <a:ext cx="3811278" cy="2106234"/>
          </a:xfrm>
          <a:prstGeom prst="rect">
            <a:avLst/>
          </a:prstGeom>
        </p:spPr>
      </p:pic>
      <p:pic>
        <p:nvPicPr>
          <p:cNvPr id="92" name="图片 91"/>
          <p:cNvPicPr>
            <a:picLocks noChangeAspect="1"/>
          </p:cNvPicPr>
          <p:nvPr/>
        </p:nvPicPr>
        <p:blipFill rotWithShape="1">
          <a:blip r:embed="rId4"/>
          <a:srcRect r="5128"/>
          <a:stretch/>
        </p:blipFill>
        <p:spPr>
          <a:xfrm>
            <a:off x="983516" y="2763125"/>
            <a:ext cx="2664296" cy="2106234"/>
          </a:xfrm>
          <a:prstGeom prst="rect">
            <a:avLst/>
          </a:prstGeom>
        </p:spPr>
      </p:pic>
      <p:sp>
        <p:nvSpPr>
          <p:cNvPr id="93" name="文本框 92"/>
          <p:cNvSpPr txBox="1"/>
          <p:nvPr/>
        </p:nvSpPr>
        <p:spPr>
          <a:xfrm>
            <a:off x="1403648" y="4835043"/>
            <a:ext cx="1656184" cy="307777"/>
          </a:xfrm>
          <a:prstGeom prst="rect">
            <a:avLst/>
          </a:prstGeom>
          <a:noFill/>
        </p:spPr>
        <p:txBody>
          <a:bodyPr wrap="square" rtlCol="0">
            <a:spAutoFit/>
          </a:bodyPr>
          <a:lstStyle/>
          <a:p>
            <a:pPr algn="ctr"/>
            <a:r>
              <a:rPr lang="en-US" altLang="zh-CN" sz="1400" dirty="0">
                <a:solidFill>
                  <a:srgbClr val="002060"/>
                </a:solidFill>
              </a:rPr>
              <a:t>Beijing office</a:t>
            </a:r>
            <a:endParaRPr lang="zh-CN" altLang="en-US" sz="1400" dirty="0">
              <a:solidFill>
                <a:srgbClr val="002060"/>
              </a:solidFill>
            </a:endParaRPr>
          </a:p>
        </p:txBody>
      </p:sp>
      <p:sp>
        <p:nvSpPr>
          <p:cNvPr id="94" name="文本框 93"/>
          <p:cNvSpPr txBox="1"/>
          <p:nvPr/>
        </p:nvSpPr>
        <p:spPr>
          <a:xfrm>
            <a:off x="5274598" y="4869359"/>
            <a:ext cx="2262065" cy="307777"/>
          </a:xfrm>
          <a:prstGeom prst="rect">
            <a:avLst/>
          </a:prstGeom>
          <a:noFill/>
        </p:spPr>
        <p:txBody>
          <a:bodyPr wrap="square" rtlCol="0">
            <a:spAutoFit/>
          </a:bodyPr>
          <a:lstStyle/>
          <a:p>
            <a:pPr algn="ctr"/>
            <a:r>
              <a:rPr lang="en-US" altLang="zh-CN" sz="1400" dirty="0">
                <a:solidFill>
                  <a:srgbClr val="002060"/>
                </a:solidFill>
              </a:rPr>
              <a:t>Jinan Laboratory</a:t>
            </a:r>
            <a:endParaRPr lang="zh-CN" altLang="en-US" sz="1400" dirty="0">
              <a:solidFill>
                <a:srgbClr val="002060"/>
              </a:solidFill>
            </a:endParaRPr>
          </a:p>
        </p:txBody>
      </p:sp>
    </p:spTree>
    <p:extLst>
      <p:ext uri="{BB962C8B-B14F-4D97-AF65-F5344CB8AC3E}">
        <p14:creationId xmlns:p14="http://schemas.microsoft.com/office/powerpoint/2010/main" val="90763256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627063"/>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35868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Position Description</a:t>
            </a:r>
          </a:p>
        </p:txBody>
      </p:sp>
      <p:sp>
        <p:nvSpPr>
          <p:cNvPr id="91" name="内容占位符 2">
            <a:extLst>
              <a:ext uri="{FF2B5EF4-FFF2-40B4-BE49-F238E27FC236}">
                <a16:creationId xmlns:a16="http://schemas.microsoft.com/office/drawing/2014/main" id="{FC5C8051-EDD9-44AE-BDBB-4162249F8F45}"/>
              </a:ext>
            </a:extLst>
          </p:cNvPr>
          <p:cNvSpPr txBox="1">
            <a:spLocks/>
          </p:cNvSpPr>
          <p:nvPr/>
        </p:nvSpPr>
        <p:spPr>
          <a:xfrm>
            <a:off x="250825" y="1016276"/>
            <a:ext cx="8353623" cy="3714920"/>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buFont typeface="Wingdings" panose="05000000000000000000" pitchFamily="2" charset="2"/>
              <a:buChar char="l"/>
            </a:pPr>
            <a:r>
              <a:rPr lang="en-US" altLang="zh-CN" sz="2000" b="1" dirty="0">
                <a:solidFill>
                  <a:srgbClr val="002060"/>
                </a:solidFill>
              </a:rPr>
              <a:t>Opening: </a:t>
            </a:r>
            <a:r>
              <a:rPr lang="en-US" altLang="zh-CN" sz="2000" dirty="0">
                <a:solidFill>
                  <a:srgbClr val="002060"/>
                </a:solidFill>
              </a:rPr>
              <a:t>Post doctorate</a:t>
            </a:r>
          </a:p>
          <a:p>
            <a:pPr algn="just">
              <a:lnSpc>
                <a:spcPct val="120000"/>
              </a:lnSpc>
              <a:buFont typeface="Wingdings" panose="05000000000000000000" pitchFamily="2" charset="2"/>
              <a:buChar char="l"/>
            </a:pPr>
            <a:r>
              <a:rPr lang="en-US" altLang="zh-CN" sz="2000" b="1" dirty="0">
                <a:solidFill>
                  <a:srgbClr val="002060"/>
                </a:solidFill>
              </a:rPr>
              <a:t>Research area: </a:t>
            </a:r>
            <a:r>
              <a:rPr lang="en-US" altLang="zh-CN" sz="2000" dirty="0">
                <a:solidFill>
                  <a:srgbClr val="002060"/>
                </a:solidFill>
              </a:rPr>
              <a:t>Molecular probe</a:t>
            </a:r>
          </a:p>
          <a:p>
            <a:pPr algn="just">
              <a:lnSpc>
                <a:spcPct val="120000"/>
              </a:lnSpc>
              <a:buFont typeface="Wingdings" panose="05000000000000000000" pitchFamily="2" charset="2"/>
              <a:buChar char="l"/>
            </a:pPr>
            <a:r>
              <a:rPr lang="en-US" altLang="zh-CN" sz="2000" b="1" dirty="0">
                <a:solidFill>
                  <a:srgbClr val="002060"/>
                </a:solidFill>
              </a:rPr>
              <a:t>Professional background requirements:</a:t>
            </a:r>
            <a:endParaRPr lang="en-US" altLang="zh-CN" sz="2000" dirty="0">
              <a:solidFill>
                <a:srgbClr val="002060"/>
              </a:solidFill>
            </a:endParaRPr>
          </a:p>
          <a:p>
            <a:pPr marL="792000" indent="-514350" algn="just">
              <a:lnSpc>
                <a:spcPct val="120000"/>
              </a:lnSpc>
              <a:buFont typeface="+mj-lt"/>
              <a:buAutoNum type="arabicPeriod"/>
            </a:pPr>
            <a:r>
              <a:rPr lang="en-US" altLang="zh-CN" sz="2000" dirty="0">
                <a:solidFill>
                  <a:srgbClr val="002060"/>
                </a:solidFill>
              </a:rPr>
              <a:t>Frontier research of chemistry of radioactive medicine</a:t>
            </a:r>
          </a:p>
          <a:p>
            <a:pPr marL="792000" indent="-514350" algn="just">
              <a:lnSpc>
                <a:spcPct val="120000"/>
              </a:lnSpc>
              <a:buFont typeface="+mj-lt"/>
              <a:buAutoNum type="arabicPeriod"/>
            </a:pPr>
            <a:r>
              <a:rPr lang="en-US" altLang="zh-CN" sz="2000" dirty="0">
                <a:solidFill>
                  <a:srgbClr val="002060"/>
                </a:solidFill>
              </a:rPr>
              <a:t>Diagnosis and treatment dual-purpose radioactive probe design and synthesis</a:t>
            </a:r>
            <a:endParaRPr lang="zh-CN" altLang="en-US" sz="2000" dirty="0">
              <a:solidFill>
                <a:srgbClr val="002060"/>
              </a:solidFill>
            </a:endParaRPr>
          </a:p>
        </p:txBody>
      </p:sp>
      <p:sp>
        <p:nvSpPr>
          <p:cNvPr id="5" name="矩形 4">
            <a:extLst>
              <a:ext uri="{FF2B5EF4-FFF2-40B4-BE49-F238E27FC236}">
                <a16:creationId xmlns:a16="http://schemas.microsoft.com/office/drawing/2014/main" id="{5A2B4B46-93D1-47AA-8D6E-4D35D709C5B2}"/>
              </a:ext>
            </a:extLst>
          </p:cNvPr>
          <p:cNvSpPr/>
          <p:nvPr/>
        </p:nvSpPr>
        <p:spPr>
          <a:xfrm>
            <a:off x="0" y="4803204"/>
            <a:ext cx="9144000" cy="3387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2848479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627063"/>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35868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Position Description</a:t>
            </a:r>
          </a:p>
        </p:txBody>
      </p:sp>
      <p:sp>
        <p:nvSpPr>
          <p:cNvPr id="91" name="内容占位符 2">
            <a:extLst>
              <a:ext uri="{FF2B5EF4-FFF2-40B4-BE49-F238E27FC236}">
                <a16:creationId xmlns:a16="http://schemas.microsoft.com/office/drawing/2014/main" id="{FC5C8051-EDD9-44AE-BDBB-4162249F8F45}"/>
              </a:ext>
            </a:extLst>
          </p:cNvPr>
          <p:cNvSpPr txBox="1">
            <a:spLocks/>
          </p:cNvSpPr>
          <p:nvPr/>
        </p:nvSpPr>
        <p:spPr>
          <a:xfrm>
            <a:off x="250825" y="1016276"/>
            <a:ext cx="8353623" cy="3714920"/>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buFont typeface="Wingdings" panose="05000000000000000000" pitchFamily="2" charset="2"/>
              <a:buChar char="l"/>
            </a:pPr>
            <a:r>
              <a:rPr lang="en-US" altLang="zh-CN" sz="2000" b="1" dirty="0">
                <a:solidFill>
                  <a:srgbClr val="002060"/>
                </a:solidFill>
              </a:rPr>
              <a:t>Opening: </a:t>
            </a:r>
            <a:r>
              <a:rPr lang="en-US" altLang="zh-CN" sz="2000" dirty="0">
                <a:solidFill>
                  <a:srgbClr val="002060"/>
                </a:solidFill>
              </a:rPr>
              <a:t>Post doctorate</a:t>
            </a:r>
          </a:p>
          <a:p>
            <a:pPr algn="just">
              <a:lnSpc>
                <a:spcPct val="120000"/>
              </a:lnSpc>
              <a:buFont typeface="Wingdings" panose="05000000000000000000" pitchFamily="2" charset="2"/>
              <a:buChar char="l"/>
            </a:pPr>
            <a:r>
              <a:rPr lang="en-US" altLang="zh-CN" sz="2000" b="1" dirty="0">
                <a:solidFill>
                  <a:srgbClr val="002060"/>
                </a:solidFill>
              </a:rPr>
              <a:t>Research area: </a:t>
            </a:r>
            <a:r>
              <a:rPr lang="en-US" altLang="zh-CN" sz="2000" dirty="0">
                <a:solidFill>
                  <a:srgbClr val="002060"/>
                </a:solidFill>
              </a:rPr>
              <a:t>Accelerator technology and application</a:t>
            </a:r>
          </a:p>
          <a:p>
            <a:pPr algn="just">
              <a:lnSpc>
                <a:spcPct val="120000"/>
              </a:lnSpc>
              <a:buFont typeface="Wingdings" panose="05000000000000000000" pitchFamily="2" charset="2"/>
              <a:buChar char="l"/>
            </a:pPr>
            <a:r>
              <a:rPr lang="en-US" altLang="zh-CN" sz="2000" b="1" dirty="0">
                <a:solidFill>
                  <a:srgbClr val="002060"/>
                </a:solidFill>
              </a:rPr>
              <a:t>Professional background requirements:</a:t>
            </a:r>
            <a:endParaRPr lang="en-US" altLang="zh-CN" sz="2000" dirty="0">
              <a:solidFill>
                <a:srgbClr val="002060"/>
              </a:solidFill>
            </a:endParaRPr>
          </a:p>
          <a:p>
            <a:pPr marL="792000" indent="-514350" algn="just">
              <a:lnSpc>
                <a:spcPct val="120000"/>
              </a:lnSpc>
              <a:buFont typeface="+mj-lt"/>
              <a:buAutoNum type="arabicPeriod"/>
            </a:pPr>
            <a:r>
              <a:rPr lang="en-US" altLang="zh-CN" sz="2000" dirty="0">
                <a:solidFill>
                  <a:srgbClr val="002060"/>
                </a:solidFill>
              </a:rPr>
              <a:t>Advanced accelerator technology research and application</a:t>
            </a:r>
          </a:p>
          <a:p>
            <a:pPr marL="792000" indent="-514350" algn="just">
              <a:lnSpc>
                <a:spcPct val="120000"/>
              </a:lnSpc>
              <a:buFont typeface="+mj-lt"/>
              <a:buAutoNum type="arabicPeriod"/>
            </a:pPr>
            <a:r>
              <a:rPr lang="en-US" altLang="zh-CN" sz="2000" dirty="0">
                <a:solidFill>
                  <a:srgbClr val="002060"/>
                </a:solidFill>
              </a:rPr>
              <a:t>Majoring in accelerator physics, accelerator technology and other relative area</a:t>
            </a:r>
          </a:p>
          <a:p>
            <a:pPr marL="792000" indent="-514350" algn="just">
              <a:lnSpc>
                <a:spcPct val="120000"/>
              </a:lnSpc>
              <a:buFont typeface="+mj-lt"/>
              <a:buAutoNum type="arabicPeriod"/>
            </a:pPr>
            <a:r>
              <a:rPr lang="en-US" altLang="zh-CN" sz="2000" dirty="0">
                <a:solidFill>
                  <a:srgbClr val="002060"/>
                </a:solidFill>
              </a:rPr>
              <a:t>Experienced in accelerator system and key component R&amp;D</a:t>
            </a:r>
            <a:endParaRPr lang="zh-CN" altLang="en-US" sz="2000" dirty="0">
              <a:solidFill>
                <a:srgbClr val="002060"/>
              </a:solidFill>
            </a:endParaRPr>
          </a:p>
        </p:txBody>
      </p:sp>
      <p:sp>
        <p:nvSpPr>
          <p:cNvPr id="5" name="矩形 4">
            <a:extLst>
              <a:ext uri="{FF2B5EF4-FFF2-40B4-BE49-F238E27FC236}">
                <a16:creationId xmlns:a16="http://schemas.microsoft.com/office/drawing/2014/main" id="{786A5A83-3ACB-403A-A4C9-6928596B13F2}"/>
              </a:ext>
            </a:extLst>
          </p:cNvPr>
          <p:cNvSpPr/>
          <p:nvPr/>
        </p:nvSpPr>
        <p:spPr>
          <a:xfrm>
            <a:off x="0" y="4803204"/>
            <a:ext cx="9144000" cy="3387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672188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14416" r="8628" b="8192"/>
          <a:stretch/>
        </p:blipFill>
        <p:spPr>
          <a:xfrm>
            <a:off x="-11292" y="0"/>
            <a:ext cx="9144000" cy="5163245"/>
          </a:xfrm>
          <a:prstGeom prst="rect">
            <a:avLst/>
          </a:prstGeom>
        </p:spPr>
      </p:pic>
      <p:sp>
        <p:nvSpPr>
          <p:cNvPr id="7" name="文本框 6"/>
          <p:cNvSpPr txBox="1"/>
          <p:nvPr/>
        </p:nvSpPr>
        <p:spPr>
          <a:xfrm>
            <a:off x="1115616" y="-93340"/>
            <a:ext cx="7272808" cy="923330"/>
          </a:xfrm>
          <a:prstGeom prst="rect">
            <a:avLst/>
          </a:prstGeom>
          <a:noFill/>
        </p:spPr>
        <p:txBody>
          <a:bodyPr wrap="square" rtlCol="0">
            <a:spAutoFit/>
          </a:bodyPr>
          <a:lstStyle/>
          <a:p>
            <a:r>
              <a:rPr lang="en-US" altLang="zh-CN" sz="5400" b="1" dirty="0">
                <a:solidFill>
                  <a:schemeClr val="accent6">
                    <a:lumMod val="60000"/>
                    <a:lumOff val="40000"/>
                  </a:schemeClr>
                </a:solidFill>
              </a:rPr>
              <a:t>Welcome to join us!</a:t>
            </a:r>
            <a:endParaRPr lang="zh-CN" altLang="en-US" sz="5400" b="1" dirty="0">
              <a:solidFill>
                <a:schemeClr val="accent6">
                  <a:lumMod val="60000"/>
                  <a:lumOff val="40000"/>
                </a:schemeClr>
              </a:solidFill>
            </a:endParaRPr>
          </a:p>
        </p:txBody>
      </p:sp>
      <p:sp>
        <p:nvSpPr>
          <p:cNvPr id="4" name="内容占位符 2">
            <a:extLst>
              <a:ext uri="{FF2B5EF4-FFF2-40B4-BE49-F238E27FC236}">
                <a16:creationId xmlns:a16="http://schemas.microsoft.com/office/drawing/2014/main" id="{CAAFF7F2-52AF-4987-AF9C-08A86E307A5E}"/>
              </a:ext>
            </a:extLst>
          </p:cNvPr>
          <p:cNvSpPr txBox="1">
            <a:spLocks/>
          </p:cNvSpPr>
          <p:nvPr/>
        </p:nvSpPr>
        <p:spPr>
          <a:xfrm>
            <a:off x="4261384" y="4443163"/>
            <a:ext cx="4871324" cy="698749"/>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zh-CN" sz="1800" b="1" dirty="0">
                <a:solidFill>
                  <a:srgbClr val="C00000"/>
                </a:solidFill>
              </a:rPr>
              <a:t>Dr. Wei, </a:t>
            </a:r>
            <a:r>
              <a:rPr lang="en-US" altLang="zh-CN" sz="1800" b="1" dirty="0" err="1">
                <a:solidFill>
                  <a:srgbClr val="C00000"/>
                </a:solidFill>
              </a:rPr>
              <a:t>Cunfeng</a:t>
            </a:r>
            <a:r>
              <a:rPr lang="en-US" altLang="zh-CN" sz="1800" b="1" dirty="0">
                <a:solidFill>
                  <a:srgbClr val="C00000"/>
                </a:solidFill>
              </a:rPr>
              <a:t>, Director of NTAD</a:t>
            </a:r>
          </a:p>
          <a:p>
            <a:pPr marL="0" indent="0" algn="r">
              <a:buNone/>
            </a:pPr>
            <a:r>
              <a:rPr lang="en-US" altLang="zh-CN" sz="1800" b="1" dirty="0">
                <a:solidFill>
                  <a:srgbClr val="C00000"/>
                </a:solidFill>
              </a:rPr>
              <a:t>Email: weicf@ihep.ac.cn</a:t>
            </a:r>
          </a:p>
          <a:p>
            <a:pPr marL="0" indent="0" algn="r">
              <a:buNone/>
            </a:pPr>
            <a:endParaRPr lang="en-US" altLang="zh-CN" sz="1800" b="1" dirty="0">
              <a:solidFill>
                <a:srgbClr val="C00000"/>
              </a:solidFill>
            </a:endParaRPr>
          </a:p>
          <a:p>
            <a:pPr marL="0" indent="0" algn="r">
              <a:buNone/>
            </a:pPr>
            <a:endParaRPr lang="zh-CN" altLang="en-US" sz="1800" b="1" dirty="0">
              <a:solidFill>
                <a:srgbClr val="C00000"/>
              </a:solidFill>
            </a:endParaRPr>
          </a:p>
        </p:txBody>
      </p:sp>
    </p:spTree>
    <p:extLst>
      <p:ext uri="{BB962C8B-B14F-4D97-AF65-F5344CB8AC3E}">
        <p14:creationId xmlns:p14="http://schemas.microsoft.com/office/powerpoint/2010/main" val="291578218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627063"/>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218906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Introduction</a:t>
            </a:r>
            <a:endParaRPr lang="en-US" altLang="zh-CN" sz="2800" b="1" dirty="0">
              <a:solidFill>
                <a:srgbClr val="002060"/>
              </a:solidFill>
              <a:latin typeface="微软雅黑" panose="020B0503020204020204" pitchFamily="34" charset="-122"/>
              <a:ea typeface="微软雅黑" panose="020B0503020204020204" pitchFamily="34" charset="-122"/>
            </a:endParaRPr>
          </a:p>
        </p:txBody>
      </p:sp>
      <p:sp>
        <p:nvSpPr>
          <p:cNvPr id="91" name="内容占位符 2">
            <a:extLst>
              <a:ext uri="{FF2B5EF4-FFF2-40B4-BE49-F238E27FC236}">
                <a16:creationId xmlns:a16="http://schemas.microsoft.com/office/drawing/2014/main" id="{FC5C8051-EDD9-44AE-BDBB-4162249F8F45}"/>
              </a:ext>
            </a:extLst>
          </p:cNvPr>
          <p:cNvSpPr txBox="1">
            <a:spLocks/>
          </p:cNvSpPr>
          <p:nvPr/>
        </p:nvSpPr>
        <p:spPr>
          <a:xfrm>
            <a:off x="1331640" y="3003004"/>
            <a:ext cx="6337399" cy="1944216"/>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n-US" altLang="zh-CN" sz="2400" b="1" dirty="0">
                <a:solidFill>
                  <a:srgbClr val="002060"/>
                </a:solidFill>
              </a:rPr>
              <a:t>Our focus: device and technology for:</a:t>
            </a:r>
          </a:p>
          <a:p>
            <a:pPr algn="just">
              <a:spcBef>
                <a:spcPts val="600"/>
              </a:spcBef>
              <a:buFont typeface="Wingdings" panose="05000000000000000000" pitchFamily="2" charset="2"/>
              <a:buChar char="l"/>
            </a:pPr>
            <a:r>
              <a:rPr lang="en-US" altLang="zh-CN" sz="1800" dirty="0">
                <a:solidFill>
                  <a:srgbClr val="002060"/>
                </a:solidFill>
              </a:rPr>
              <a:t>Imaging for clinic diagnosis and life science</a:t>
            </a:r>
          </a:p>
          <a:p>
            <a:pPr algn="just">
              <a:spcBef>
                <a:spcPts val="600"/>
              </a:spcBef>
              <a:buFont typeface="Wingdings" panose="05000000000000000000" pitchFamily="2" charset="2"/>
              <a:buChar char="l"/>
            </a:pPr>
            <a:r>
              <a:rPr lang="en-US" altLang="zh-CN" sz="1800" dirty="0">
                <a:solidFill>
                  <a:srgbClr val="002060"/>
                </a:solidFill>
              </a:rPr>
              <a:t>Nondestructive testing (NDT) for industry and laboratory</a:t>
            </a:r>
          </a:p>
          <a:p>
            <a:pPr algn="just">
              <a:spcBef>
                <a:spcPts val="600"/>
              </a:spcBef>
              <a:buFont typeface="Wingdings" panose="05000000000000000000" pitchFamily="2" charset="2"/>
              <a:buChar char="l"/>
            </a:pPr>
            <a:r>
              <a:rPr lang="en-US" altLang="zh-CN" sz="1800" dirty="0">
                <a:solidFill>
                  <a:srgbClr val="002060"/>
                </a:solidFill>
              </a:rPr>
              <a:t>Radiation safety monitoring</a:t>
            </a:r>
            <a:endParaRPr lang="zh-CN" altLang="en-US" sz="1800" dirty="0">
              <a:solidFill>
                <a:srgbClr val="002060"/>
              </a:solidFill>
            </a:endParaRPr>
          </a:p>
          <a:p>
            <a:pPr algn="just">
              <a:spcBef>
                <a:spcPts val="600"/>
              </a:spcBef>
              <a:buFont typeface="Wingdings" panose="05000000000000000000" pitchFamily="2" charset="2"/>
              <a:buChar char="l"/>
            </a:pPr>
            <a:r>
              <a:rPr lang="en-US" altLang="zh-CN" sz="1800" dirty="0">
                <a:solidFill>
                  <a:srgbClr val="002060"/>
                </a:solidFill>
              </a:rPr>
              <a:t>Advanced compact accelerator</a:t>
            </a:r>
          </a:p>
          <a:p>
            <a:pPr algn="just">
              <a:spcBef>
                <a:spcPts val="600"/>
              </a:spcBef>
              <a:buFont typeface="Wingdings" panose="05000000000000000000" pitchFamily="2" charset="2"/>
              <a:buChar char="l"/>
            </a:pPr>
            <a:endParaRPr lang="en-US" altLang="zh-CN" sz="1800" dirty="0">
              <a:solidFill>
                <a:srgbClr val="002060"/>
              </a:solidFill>
            </a:endParaRPr>
          </a:p>
        </p:txBody>
      </p:sp>
      <p:sp>
        <p:nvSpPr>
          <p:cNvPr id="9" name="内容占位符 2">
            <a:extLst>
              <a:ext uri="{FF2B5EF4-FFF2-40B4-BE49-F238E27FC236}">
                <a16:creationId xmlns:a16="http://schemas.microsoft.com/office/drawing/2014/main" id="{D91FB785-4C15-49A3-B5B4-7C24D7C48FA0}"/>
              </a:ext>
            </a:extLst>
          </p:cNvPr>
          <p:cNvSpPr txBox="1">
            <a:spLocks/>
          </p:cNvSpPr>
          <p:nvPr/>
        </p:nvSpPr>
        <p:spPr>
          <a:xfrm>
            <a:off x="1331640" y="986786"/>
            <a:ext cx="6337399" cy="2304250"/>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n-US" altLang="zh-CN" sz="2400" b="1" dirty="0">
                <a:solidFill>
                  <a:srgbClr val="002060"/>
                </a:solidFill>
              </a:rPr>
              <a:t>Staff and graduate students: 126 in total</a:t>
            </a:r>
          </a:p>
          <a:p>
            <a:pPr algn="just">
              <a:spcBef>
                <a:spcPts val="600"/>
              </a:spcBef>
              <a:buFont typeface="Wingdings" panose="05000000000000000000" pitchFamily="2" charset="2"/>
              <a:buChar char="l"/>
            </a:pPr>
            <a:r>
              <a:rPr lang="en-US" altLang="zh-CN" sz="1800" dirty="0">
                <a:solidFill>
                  <a:srgbClr val="002060"/>
                </a:solidFill>
              </a:rPr>
              <a:t>Full-time faculties: 58</a:t>
            </a:r>
          </a:p>
          <a:p>
            <a:pPr algn="just">
              <a:spcBef>
                <a:spcPts val="600"/>
              </a:spcBef>
              <a:buFont typeface="Wingdings" panose="05000000000000000000" pitchFamily="2" charset="2"/>
              <a:buChar char="l"/>
            </a:pPr>
            <a:r>
              <a:rPr lang="en-US" altLang="zh-CN" sz="1800" dirty="0">
                <a:solidFill>
                  <a:srgbClr val="002060"/>
                </a:solidFill>
              </a:rPr>
              <a:t>Post doctorate: 9</a:t>
            </a:r>
          </a:p>
          <a:p>
            <a:pPr algn="just">
              <a:spcBef>
                <a:spcPts val="600"/>
              </a:spcBef>
              <a:buFont typeface="Wingdings" panose="05000000000000000000" pitchFamily="2" charset="2"/>
              <a:buChar char="l"/>
            </a:pPr>
            <a:r>
              <a:rPr lang="en-US" altLang="zh-CN" sz="1800" dirty="0">
                <a:solidFill>
                  <a:srgbClr val="002060"/>
                </a:solidFill>
              </a:rPr>
              <a:t>Graduate students: 56</a:t>
            </a:r>
          </a:p>
          <a:p>
            <a:pPr algn="just">
              <a:spcBef>
                <a:spcPts val="600"/>
              </a:spcBef>
              <a:buFont typeface="Wingdings" panose="05000000000000000000" pitchFamily="2" charset="2"/>
              <a:buChar char="l"/>
            </a:pPr>
            <a:r>
              <a:rPr lang="en-US" altLang="zh-CN" sz="1800" dirty="0">
                <a:solidFill>
                  <a:srgbClr val="002060"/>
                </a:solidFill>
              </a:rPr>
              <a:t>Others: 3</a:t>
            </a:r>
          </a:p>
          <a:p>
            <a:pPr algn="just">
              <a:spcBef>
                <a:spcPts val="600"/>
              </a:spcBef>
              <a:buFont typeface="Wingdings" panose="05000000000000000000" pitchFamily="2" charset="2"/>
              <a:buChar char="l"/>
            </a:pPr>
            <a:endParaRPr lang="en-US" altLang="zh-CN" sz="1800" dirty="0">
              <a:solidFill>
                <a:srgbClr val="002060"/>
              </a:solidFill>
            </a:endParaRPr>
          </a:p>
        </p:txBody>
      </p:sp>
    </p:spTree>
    <p:extLst>
      <p:ext uri="{BB962C8B-B14F-4D97-AF65-F5344CB8AC3E}">
        <p14:creationId xmlns:p14="http://schemas.microsoft.com/office/powerpoint/2010/main" val="180177673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627063"/>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32561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Our Achievements</a:t>
            </a:r>
            <a:endParaRPr lang="en-US" altLang="zh-CN" sz="2800" b="1" dirty="0">
              <a:solidFill>
                <a:srgbClr val="00206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528560" y="1162731"/>
            <a:ext cx="2736304" cy="461665"/>
          </a:xfrm>
          <a:prstGeom prst="rect">
            <a:avLst/>
          </a:prstGeom>
          <a:noFill/>
        </p:spPr>
        <p:txBody>
          <a:bodyPr wrap="square" rtlCol="0">
            <a:spAutoFit/>
          </a:bodyPr>
          <a:lstStyle/>
          <a:p>
            <a:pPr algn="ctr"/>
            <a:r>
              <a:rPr lang="en-US" altLang="zh-CN" sz="1200" b="1" dirty="0">
                <a:solidFill>
                  <a:srgbClr val="002060"/>
                </a:solidFill>
              </a:rPr>
              <a:t>Positron Emission Mammography</a:t>
            </a:r>
          </a:p>
          <a:p>
            <a:pPr algn="ctr"/>
            <a:r>
              <a:rPr lang="en-US" altLang="zh-CN" sz="1200" b="1" dirty="0">
                <a:solidFill>
                  <a:srgbClr val="002060"/>
                </a:solidFill>
              </a:rPr>
              <a:t> (with CFDA registration)</a:t>
            </a:r>
            <a:endParaRPr lang="zh-CN" altLang="en-US" sz="1200" b="1" dirty="0">
              <a:solidFill>
                <a:srgbClr val="002060"/>
              </a:solidFill>
            </a:endParaRPr>
          </a:p>
        </p:txBody>
      </p:sp>
      <p:sp>
        <p:nvSpPr>
          <p:cNvPr id="6" name="文本框 5">
            <a:extLst>
              <a:ext uri="{FF2B5EF4-FFF2-40B4-BE49-F238E27FC236}">
                <a16:creationId xmlns:a16="http://schemas.microsoft.com/office/drawing/2014/main" id="{F81DC865-A633-41ED-B791-F59016C33617}"/>
              </a:ext>
            </a:extLst>
          </p:cNvPr>
          <p:cNvSpPr txBox="1"/>
          <p:nvPr/>
        </p:nvSpPr>
        <p:spPr>
          <a:xfrm>
            <a:off x="664937" y="4406057"/>
            <a:ext cx="2916832" cy="276999"/>
          </a:xfrm>
          <a:prstGeom prst="rect">
            <a:avLst/>
          </a:prstGeom>
          <a:noFill/>
        </p:spPr>
        <p:txBody>
          <a:bodyPr wrap="square" rtlCol="0">
            <a:spAutoFit/>
          </a:bodyPr>
          <a:lstStyle/>
          <a:p>
            <a:pPr algn="ctr"/>
            <a:r>
              <a:rPr lang="en-US" altLang="zh-CN" sz="1200" b="1" dirty="0">
                <a:solidFill>
                  <a:srgbClr val="002060"/>
                </a:solidFill>
              </a:rPr>
              <a:t>Positron Emission Tomography (PET)</a:t>
            </a:r>
            <a:endParaRPr lang="zh-CN" altLang="en-US" sz="1200" b="1" dirty="0">
              <a:solidFill>
                <a:srgbClr val="002060"/>
              </a:solidFill>
            </a:endParaRPr>
          </a:p>
        </p:txBody>
      </p:sp>
      <p:sp>
        <p:nvSpPr>
          <p:cNvPr id="9" name="文本框 8">
            <a:extLst>
              <a:ext uri="{FF2B5EF4-FFF2-40B4-BE49-F238E27FC236}">
                <a16:creationId xmlns:a16="http://schemas.microsoft.com/office/drawing/2014/main" id="{6F58EE65-57EF-4CD2-8932-F162236F3C69}"/>
              </a:ext>
            </a:extLst>
          </p:cNvPr>
          <p:cNvSpPr txBox="1"/>
          <p:nvPr/>
        </p:nvSpPr>
        <p:spPr>
          <a:xfrm>
            <a:off x="4283968" y="4651247"/>
            <a:ext cx="1836712" cy="461665"/>
          </a:xfrm>
          <a:prstGeom prst="rect">
            <a:avLst/>
          </a:prstGeom>
          <a:noFill/>
        </p:spPr>
        <p:txBody>
          <a:bodyPr wrap="square" rtlCol="0">
            <a:spAutoFit/>
          </a:bodyPr>
          <a:lstStyle/>
          <a:p>
            <a:pPr algn="ctr"/>
            <a:r>
              <a:rPr lang="en-US" altLang="zh-CN" sz="1200" b="1" dirty="0">
                <a:solidFill>
                  <a:srgbClr val="002060"/>
                </a:solidFill>
              </a:rPr>
              <a:t>Whole-body PET/CT for small animals</a:t>
            </a:r>
            <a:endParaRPr lang="zh-CN" altLang="en-US" sz="1200" b="1" dirty="0">
              <a:solidFill>
                <a:srgbClr val="002060"/>
              </a:solidFill>
            </a:endParaRPr>
          </a:p>
        </p:txBody>
      </p:sp>
      <p:sp>
        <p:nvSpPr>
          <p:cNvPr id="10" name="文本框 9">
            <a:extLst>
              <a:ext uri="{FF2B5EF4-FFF2-40B4-BE49-F238E27FC236}">
                <a16:creationId xmlns:a16="http://schemas.microsoft.com/office/drawing/2014/main" id="{4907B60A-0D6E-475E-8DE9-23D6E6CA2195}"/>
              </a:ext>
            </a:extLst>
          </p:cNvPr>
          <p:cNvSpPr txBox="1"/>
          <p:nvPr/>
        </p:nvSpPr>
        <p:spPr>
          <a:xfrm>
            <a:off x="242459" y="849998"/>
            <a:ext cx="3570915" cy="646331"/>
          </a:xfrm>
          <a:prstGeom prst="rect">
            <a:avLst/>
          </a:prstGeom>
          <a:solidFill>
            <a:schemeClr val="accent1"/>
          </a:solidFill>
        </p:spPr>
        <p:txBody>
          <a:bodyPr wrap="square" rtlCol="0">
            <a:spAutoFit/>
          </a:bodyPr>
          <a:lstStyle/>
          <a:p>
            <a:pPr algn="ctr"/>
            <a:r>
              <a:rPr lang="en-US" altLang="zh-CN" b="1" dirty="0">
                <a:solidFill>
                  <a:srgbClr val="002060"/>
                </a:solidFill>
              </a:rPr>
              <a:t>Imaging devices for diagnosis and pre-clinical research</a:t>
            </a:r>
            <a:endParaRPr lang="zh-CN" altLang="en-US" b="1" dirty="0">
              <a:solidFill>
                <a:srgbClr val="002060"/>
              </a:solidFill>
            </a:endParaRPr>
          </a:p>
        </p:txBody>
      </p:sp>
      <p:pic>
        <p:nvPicPr>
          <p:cNvPr id="2" name="图片 1">
            <a:extLst>
              <a:ext uri="{FF2B5EF4-FFF2-40B4-BE49-F238E27FC236}">
                <a16:creationId xmlns:a16="http://schemas.microsoft.com/office/drawing/2014/main" id="{5FFF6BFF-30D2-4E98-A173-4F993F028A91}"/>
              </a:ext>
            </a:extLst>
          </p:cNvPr>
          <p:cNvPicPr>
            <a:picLocks noChangeAspect="1"/>
          </p:cNvPicPr>
          <p:nvPr/>
        </p:nvPicPr>
        <p:blipFill>
          <a:blip r:embed="rId3">
            <a:clrChange>
              <a:clrFrom>
                <a:srgbClr val="F2F2F2"/>
              </a:clrFrom>
              <a:clrTo>
                <a:srgbClr val="F2F2F2">
                  <a:alpha val="0"/>
                </a:srgbClr>
              </a:clrTo>
            </a:clrChange>
          </a:blip>
          <a:stretch>
            <a:fillRect/>
          </a:stretch>
        </p:blipFill>
        <p:spPr>
          <a:xfrm>
            <a:off x="3964770" y="537872"/>
            <a:ext cx="3344517" cy="2030377"/>
          </a:xfrm>
          <a:prstGeom prst="rect">
            <a:avLst/>
          </a:prstGeom>
        </p:spPr>
      </p:pic>
      <p:pic>
        <p:nvPicPr>
          <p:cNvPr id="30" name="图片 29">
            <a:extLst>
              <a:ext uri="{FF2B5EF4-FFF2-40B4-BE49-F238E27FC236}">
                <a16:creationId xmlns:a16="http://schemas.microsoft.com/office/drawing/2014/main" id="{9AB8CCDE-757E-487F-A97F-879551B295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43" y="1760198"/>
            <a:ext cx="3896221" cy="2597480"/>
          </a:xfrm>
          <a:prstGeom prst="rect">
            <a:avLst/>
          </a:prstGeom>
        </p:spPr>
      </p:pic>
      <p:pic>
        <p:nvPicPr>
          <p:cNvPr id="35" name="图片 34">
            <a:extLst>
              <a:ext uri="{FF2B5EF4-FFF2-40B4-BE49-F238E27FC236}">
                <a16:creationId xmlns:a16="http://schemas.microsoft.com/office/drawing/2014/main" id="{A5551697-402D-4A2D-A423-846A3F3EA8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6790" y="1994892"/>
            <a:ext cx="2146590" cy="2862121"/>
          </a:xfrm>
          <a:prstGeom prst="rect">
            <a:avLst/>
          </a:prstGeom>
        </p:spPr>
      </p:pic>
      <p:sp>
        <p:nvSpPr>
          <p:cNvPr id="36" name="文本框 35">
            <a:extLst>
              <a:ext uri="{FF2B5EF4-FFF2-40B4-BE49-F238E27FC236}">
                <a16:creationId xmlns:a16="http://schemas.microsoft.com/office/drawing/2014/main" id="{A0305FA3-D633-422E-B122-E3450C0D4C4E}"/>
              </a:ext>
            </a:extLst>
          </p:cNvPr>
          <p:cNvSpPr txBox="1"/>
          <p:nvPr/>
        </p:nvSpPr>
        <p:spPr>
          <a:xfrm>
            <a:off x="6662913" y="4852052"/>
            <a:ext cx="2517599" cy="276999"/>
          </a:xfrm>
          <a:prstGeom prst="rect">
            <a:avLst/>
          </a:prstGeom>
          <a:noFill/>
        </p:spPr>
        <p:txBody>
          <a:bodyPr wrap="square" rtlCol="0">
            <a:spAutoFit/>
          </a:bodyPr>
          <a:lstStyle/>
          <a:p>
            <a:pPr algn="ctr"/>
            <a:r>
              <a:rPr lang="en-US" altLang="zh-CN" sz="1200" b="1" dirty="0">
                <a:solidFill>
                  <a:srgbClr val="002060"/>
                </a:solidFill>
              </a:rPr>
              <a:t>Spectral CT for small animals</a:t>
            </a:r>
            <a:endParaRPr lang="zh-CN" altLang="en-US" sz="1200" b="1" dirty="0">
              <a:solidFill>
                <a:srgbClr val="002060"/>
              </a:solidFill>
            </a:endParaRPr>
          </a:p>
        </p:txBody>
      </p:sp>
      <p:pic>
        <p:nvPicPr>
          <p:cNvPr id="13" name="图片 12" descr="PETCT图片(1)(1)">
            <a:extLst>
              <a:ext uri="{FF2B5EF4-FFF2-40B4-BE49-F238E27FC236}">
                <a16:creationId xmlns:a16="http://schemas.microsoft.com/office/drawing/2014/main" id="{383DECDE-673E-4535-A213-1A8B29B5287F}"/>
              </a:ext>
            </a:extLst>
          </p:cNvPr>
          <p:cNvPicPr>
            <a:picLocks noChangeAspect="1"/>
          </p:cNvPicPr>
          <p:nvPr/>
        </p:nvPicPr>
        <p:blipFill>
          <a:blip r:embed="rId6"/>
          <a:stretch>
            <a:fillRect/>
          </a:stretch>
        </p:blipFill>
        <p:spPr>
          <a:xfrm>
            <a:off x="4182643" y="2417701"/>
            <a:ext cx="2572967" cy="2246110"/>
          </a:xfrm>
          <a:prstGeom prst="rect">
            <a:avLst/>
          </a:prstGeom>
        </p:spPr>
      </p:pic>
    </p:spTree>
    <p:extLst>
      <p:ext uri="{BB962C8B-B14F-4D97-AF65-F5344CB8AC3E}">
        <p14:creationId xmlns:p14="http://schemas.microsoft.com/office/powerpoint/2010/main" val="274241772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627063"/>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32561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Our Achievements</a:t>
            </a:r>
            <a:endParaRPr lang="en-US" altLang="zh-CN" sz="2800" b="1" dirty="0">
              <a:solidFill>
                <a:srgbClr val="002060"/>
              </a:solidFill>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5B57158A-688A-4BD1-8FCE-691174BD9018}"/>
              </a:ext>
            </a:extLst>
          </p:cNvPr>
          <p:cNvSpPr txBox="1"/>
          <p:nvPr/>
        </p:nvSpPr>
        <p:spPr>
          <a:xfrm>
            <a:off x="5933121" y="2946887"/>
            <a:ext cx="2517599" cy="276999"/>
          </a:xfrm>
          <a:prstGeom prst="rect">
            <a:avLst/>
          </a:prstGeom>
          <a:noFill/>
        </p:spPr>
        <p:txBody>
          <a:bodyPr wrap="square" rtlCol="0">
            <a:spAutoFit/>
          </a:bodyPr>
          <a:lstStyle/>
          <a:p>
            <a:pPr algn="ctr"/>
            <a:r>
              <a:rPr lang="en-US" altLang="zh-CN" sz="1200" b="1" dirty="0">
                <a:solidFill>
                  <a:srgbClr val="002060"/>
                </a:solidFill>
              </a:rPr>
              <a:t>respiratory gated CT scan</a:t>
            </a:r>
            <a:endParaRPr lang="zh-CN" altLang="en-US" sz="1200" b="1" dirty="0">
              <a:solidFill>
                <a:srgbClr val="002060"/>
              </a:solidFill>
            </a:endParaRPr>
          </a:p>
        </p:txBody>
      </p:sp>
      <p:grpSp>
        <p:nvGrpSpPr>
          <p:cNvPr id="10" name="组合 9">
            <a:extLst>
              <a:ext uri="{FF2B5EF4-FFF2-40B4-BE49-F238E27FC236}">
                <a16:creationId xmlns:a16="http://schemas.microsoft.com/office/drawing/2014/main" id="{AF01A006-11FA-496F-BC71-DA7BCF3DA145}"/>
              </a:ext>
            </a:extLst>
          </p:cNvPr>
          <p:cNvGrpSpPr>
            <a:grpSpLocks noChangeAspect="1"/>
          </p:cNvGrpSpPr>
          <p:nvPr>
            <p:custDataLst>
              <p:tags r:id="rId1"/>
            </p:custDataLst>
          </p:nvPr>
        </p:nvGrpSpPr>
        <p:grpSpPr>
          <a:xfrm>
            <a:off x="2287704" y="1390405"/>
            <a:ext cx="6525895" cy="1572747"/>
            <a:chOff x="695400" y="2447035"/>
            <a:chExt cx="10945216" cy="2638149"/>
          </a:xfrm>
        </p:grpSpPr>
        <p:sp>
          <p:nvSpPr>
            <p:cNvPr id="11" name="矩形 10">
              <a:extLst>
                <a:ext uri="{FF2B5EF4-FFF2-40B4-BE49-F238E27FC236}">
                  <a16:creationId xmlns:a16="http://schemas.microsoft.com/office/drawing/2014/main" id="{57B484C6-6606-4210-8BB6-428E31305D65}"/>
                </a:ext>
              </a:extLst>
            </p:cNvPr>
            <p:cNvSpPr/>
            <p:nvPr>
              <p:custDataLst>
                <p:tags r:id="rId2"/>
              </p:custDataLst>
            </p:nvPr>
          </p:nvSpPr>
          <p:spPr>
            <a:xfrm>
              <a:off x="695400" y="3645024"/>
              <a:ext cx="10945216" cy="14401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pic>
          <p:nvPicPr>
            <p:cNvPr id="14" name="图片 13">
              <a:extLst>
                <a:ext uri="{FF2B5EF4-FFF2-40B4-BE49-F238E27FC236}">
                  <a16:creationId xmlns:a16="http://schemas.microsoft.com/office/drawing/2014/main" id="{D336843E-2382-4FF2-BAC3-6E89E7D26730}"/>
                </a:ext>
              </a:extLst>
            </p:cNvPr>
            <p:cNvPicPr>
              <a:picLocks noChangeAspect="1"/>
            </p:cNvPicPr>
            <p:nvPr/>
          </p:nvPicPr>
          <p:blipFill>
            <a:blip r:embed="rId13"/>
            <a:stretch>
              <a:fillRect/>
            </a:stretch>
          </p:blipFill>
          <p:spPr>
            <a:xfrm>
              <a:off x="6596741" y="2447035"/>
              <a:ext cx="4887492" cy="1080000"/>
            </a:xfrm>
            <a:prstGeom prst="rect">
              <a:avLst/>
            </a:prstGeom>
          </p:spPr>
        </p:pic>
        <p:pic>
          <p:nvPicPr>
            <p:cNvPr id="15" name="图片 41">
              <a:extLst>
                <a:ext uri="{FF2B5EF4-FFF2-40B4-BE49-F238E27FC236}">
                  <a16:creationId xmlns:a16="http://schemas.microsoft.com/office/drawing/2014/main" id="{5E2006E9-D83B-44DD-B612-AC62EABD80AA}"/>
                </a:ext>
              </a:extLst>
            </p:cNvPr>
            <p:cNvPicPr>
              <a:picLocks noChangeAspect="1" noChangeArrowheads="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858959" y="3750032"/>
              <a:ext cx="2520000" cy="561032"/>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52">
              <a:extLst>
                <a:ext uri="{FF2B5EF4-FFF2-40B4-BE49-F238E27FC236}">
                  <a16:creationId xmlns:a16="http://schemas.microsoft.com/office/drawing/2014/main" id="{837DB00B-CB1A-4F05-92BC-F0F12D124132}"/>
                </a:ext>
              </a:extLst>
            </p:cNvPr>
            <p:cNvPicPr>
              <a:picLocks noChangeAspect="1" noChangeArrowheads="1"/>
            </p:cNvPicPr>
            <p:nvPr>
              <p:custDataLst>
                <p:tags r:id="rId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858959" y="4437112"/>
              <a:ext cx="2520000" cy="561031"/>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42">
              <a:extLst>
                <a:ext uri="{FF2B5EF4-FFF2-40B4-BE49-F238E27FC236}">
                  <a16:creationId xmlns:a16="http://schemas.microsoft.com/office/drawing/2014/main" id="{F1DD919E-DFEA-42CB-AC1D-7A4C69A0AF0F}"/>
                </a:ext>
              </a:extLst>
            </p:cNvPr>
            <p:cNvPicPr>
              <a:picLocks noChangeAspect="1" noChangeArrowheads="1"/>
            </p:cNvPicPr>
            <p:nvPr>
              <p:custDataLst>
                <p:tags r:id="rId5"/>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3546865" y="3750033"/>
              <a:ext cx="2520000" cy="561031"/>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54">
              <a:extLst>
                <a:ext uri="{FF2B5EF4-FFF2-40B4-BE49-F238E27FC236}">
                  <a16:creationId xmlns:a16="http://schemas.microsoft.com/office/drawing/2014/main" id="{251BCA0F-A7D0-43B1-B73F-F13D0EA3DC6A}"/>
                </a:ext>
              </a:extLst>
            </p:cNvPr>
            <p:cNvPicPr>
              <a:picLocks noChangeAspect="1" noChangeArrowheads="1"/>
            </p:cNvPicPr>
            <p:nvPr>
              <p:custDataLst>
                <p:tags r:id="rId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3546865" y="4437112"/>
              <a:ext cx="2520000" cy="561031"/>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43">
              <a:extLst>
                <a:ext uri="{FF2B5EF4-FFF2-40B4-BE49-F238E27FC236}">
                  <a16:creationId xmlns:a16="http://schemas.microsoft.com/office/drawing/2014/main" id="{EACB27FB-2263-4EF9-90CE-DF3638B2C37E}"/>
                </a:ext>
              </a:extLst>
            </p:cNvPr>
            <p:cNvPicPr>
              <a:picLocks noChangeAspect="1" noChangeArrowheads="1"/>
            </p:cNvPicPr>
            <p:nvPr>
              <p:custDataLst>
                <p:tags r:id="rId7"/>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6256948" y="3750032"/>
              <a:ext cx="2520000" cy="561031"/>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56">
              <a:extLst>
                <a:ext uri="{FF2B5EF4-FFF2-40B4-BE49-F238E27FC236}">
                  <a16:creationId xmlns:a16="http://schemas.microsoft.com/office/drawing/2014/main" id="{75DE0162-3E83-411D-A3D5-79E85FD690DC}"/>
                </a:ext>
              </a:extLst>
            </p:cNvPr>
            <p:cNvPicPr>
              <a:picLocks noChangeAspect="1" noChangeArrowheads="1"/>
            </p:cNvPicPr>
            <p:nvPr>
              <p:custDataLst>
                <p:tags r:id="rId8"/>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6256948" y="4432772"/>
              <a:ext cx="2520000" cy="56103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50">
              <a:extLst>
                <a:ext uri="{FF2B5EF4-FFF2-40B4-BE49-F238E27FC236}">
                  <a16:creationId xmlns:a16="http://schemas.microsoft.com/office/drawing/2014/main" id="{8F07973F-E72A-474A-96B3-FB3DF9C944CD}"/>
                </a:ext>
              </a:extLst>
            </p:cNvPr>
            <p:cNvPicPr>
              <a:picLocks noChangeAspect="1" noChangeArrowheads="1"/>
            </p:cNvPicPr>
            <p:nvPr>
              <p:custDataLst>
                <p:tags r:id="rId9"/>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8990223" y="3750031"/>
              <a:ext cx="2520000" cy="561031"/>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57">
              <a:extLst>
                <a:ext uri="{FF2B5EF4-FFF2-40B4-BE49-F238E27FC236}">
                  <a16:creationId xmlns:a16="http://schemas.microsoft.com/office/drawing/2014/main" id="{AA410A65-34AD-4048-9140-EA78DA1F1C69}"/>
                </a:ext>
              </a:extLst>
            </p:cNvPr>
            <p:cNvPicPr>
              <a:picLocks noChangeAspect="1" noChangeArrowheads="1"/>
            </p:cNvPicPr>
            <p:nvPr>
              <p:custDataLst>
                <p:tags r:id="rId10"/>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8990223" y="4432772"/>
              <a:ext cx="2520000" cy="561031"/>
            </a:xfrm>
            <a:prstGeom prst="rect">
              <a:avLst/>
            </a:prstGeom>
            <a:noFill/>
            <a:extLst>
              <a:ext uri="{909E8E84-426E-40DD-AFC4-6F175D3DCCD1}">
                <a14:hiddenFill xmlns:a14="http://schemas.microsoft.com/office/drawing/2010/main">
                  <a:solidFill>
                    <a:srgbClr val="FFFFFF"/>
                  </a:solidFill>
                </a14:hiddenFill>
              </a:ext>
            </a:extLst>
          </p:spPr>
        </p:pic>
        <p:pic>
          <p:nvPicPr>
            <p:cNvPr id="26" name="图片 25">
              <a:extLst>
                <a:ext uri="{FF2B5EF4-FFF2-40B4-BE49-F238E27FC236}">
                  <a16:creationId xmlns:a16="http://schemas.microsoft.com/office/drawing/2014/main" id="{D006F39E-6184-4E26-8F1D-2A0B2A108F9F}"/>
                </a:ext>
              </a:extLst>
            </p:cNvPr>
            <p:cNvPicPr>
              <a:picLocks noChangeAspect="1"/>
            </p:cNvPicPr>
            <p:nvPr/>
          </p:nvPicPr>
          <p:blipFill rotWithShape="1">
            <a:blip r:embed="rId22"/>
            <a:srcRect l="14655" t="1207" r="14663"/>
            <a:stretch>
              <a:fillRect/>
            </a:stretch>
          </p:blipFill>
          <p:spPr bwMode="auto">
            <a:xfrm>
              <a:off x="858959" y="2450009"/>
              <a:ext cx="4857458" cy="1080000"/>
            </a:xfrm>
            <a:prstGeom prst="rect">
              <a:avLst/>
            </a:prstGeom>
            <a:ln>
              <a:noFill/>
            </a:ln>
          </p:spPr>
        </p:pic>
        <p:cxnSp>
          <p:nvCxnSpPr>
            <p:cNvPr id="27" name="直接箭头连接符 26">
              <a:extLst>
                <a:ext uri="{FF2B5EF4-FFF2-40B4-BE49-F238E27FC236}">
                  <a16:creationId xmlns:a16="http://schemas.microsoft.com/office/drawing/2014/main" id="{3F1AB764-1D24-4A65-A3B7-21D00F2A94A8}"/>
                </a:ext>
              </a:extLst>
            </p:cNvPr>
            <p:cNvCxnSpPr/>
            <p:nvPr/>
          </p:nvCxnSpPr>
          <p:spPr>
            <a:xfrm rot="3000000" flipH="1">
              <a:off x="10911455" y="3248374"/>
              <a:ext cx="168675" cy="2219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9271F4CA-23A4-44C6-9034-874B8A3F7C8C}"/>
                </a:ext>
              </a:extLst>
            </p:cNvPr>
            <p:cNvCxnSpPr/>
            <p:nvPr/>
          </p:nvCxnSpPr>
          <p:spPr>
            <a:xfrm flipH="1">
              <a:off x="9201974" y="2649441"/>
              <a:ext cx="168675" cy="22194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807A6BBA-8676-46D9-A806-423924EE38C9}"/>
                </a:ext>
              </a:extLst>
            </p:cNvPr>
            <p:cNvCxnSpPr/>
            <p:nvPr/>
          </p:nvCxnSpPr>
          <p:spPr>
            <a:xfrm rot="3000000" flipH="1">
              <a:off x="5202897" y="3204678"/>
              <a:ext cx="168675" cy="2219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D3545169-1D45-4FF6-896D-61FBA6525956}"/>
                </a:ext>
              </a:extLst>
            </p:cNvPr>
            <p:cNvCxnSpPr/>
            <p:nvPr/>
          </p:nvCxnSpPr>
          <p:spPr>
            <a:xfrm flipH="1">
              <a:off x="3362956" y="2686173"/>
              <a:ext cx="168675" cy="22194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组合 31">
            <a:extLst>
              <a:ext uri="{FF2B5EF4-FFF2-40B4-BE49-F238E27FC236}">
                <a16:creationId xmlns:a16="http://schemas.microsoft.com/office/drawing/2014/main" id="{7529CB82-DFCA-405B-9766-C7F0C8AC2799}"/>
              </a:ext>
            </a:extLst>
          </p:cNvPr>
          <p:cNvGrpSpPr>
            <a:grpSpLocks noChangeAspect="1"/>
          </p:cNvGrpSpPr>
          <p:nvPr/>
        </p:nvGrpSpPr>
        <p:grpSpPr>
          <a:xfrm>
            <a:off x="2301831" y="3189954"/>
            <a:ext cx="6579321" cy="1666737"/>
            <a:chOff x="1095" y="3841"/>
            <a:chExt cx="17463" cy="4423"/>
          </a:xfrm>
        </p:grpSpPr>
        <p:sp>
          <p:nvSpPr>
            <p:cNvPr id="33" name="矩形 32">
              <a:extLst>
                <a:ext uri="{FF2B5EF4-FFF2-40B4-BE49-F238E27FC236}">
                  <a16:creationId xmlns:a16="http://schemas.microsoft.com/office/drawing/2014/main" id="{56DA8560-BB0D-41E9-85AA-D5DF74B9B6A4}"/>
                </a:ext>
              </a:extLst>
            </p:cNvPr>
            <p:cNvSpPr/>
            <p:nvPr/>
          </p:nvSpPr>
          <p:spPr>
            <a:xfrm>
              <a:off x="9859" y="3841"/>
              <a:ext cx="8699" cy="440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34" name="组合 33">
              <a:extLst>
                <a:ext uri="{FF2B5EF4-FFF2-40B4-BE49-F238E27FC236}">
                  <a16:creationId xmlns:a16="http://schemas.microsoft.com/office/drawing/2014/main" id="{B53F5B70-5874-46D7-B277-ABAA56737A57}"/>
                </a:ext>
              </a:extLst>
            </p:cNvPr>
            <p:cNvGrpSpPr>
              <a:grpSpLocks noChangeAspect="1"/>
            </p:cNvGrpSpPr>
            <p:nvPr/>
          </p:nvGrpSpPr>
          <p:grpSpPr>
            <a:xfrm>
              <a:off x="10054" y="4069"/>
              <a:ext cx="8291" cy="3399"/>
              <a:chOff x="6214296" y="2331347"/>
              <a:chExt cx="5817963" cy="2383808"/>
            </a:xfrm>
          </p:grpSpPr>
          <p:pic>
            <p:nvPicPr>
              <p:cNvPr id="48" name="图片 47">
                <a:extLst>
                  <a:ext uri="{FF2B5EF4-FFF2-40B4-BE49-F238E27FC236}">
                    <a16:creationId xmlns:a16="http://schemas.microsoft.com/office/drawing/2014/main" id="{68AA6D2C-61CB-4BA5-AC33-E37B1393F949}"/>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214297" y="2332738"/>
                <a:ext cx="1440000" cy="951888"/>
              </a:xfrm>
              <a:prstGeom prst="rect">
                <a:avLst/>
              </a:prstGeom>
              <a:noFill/>
              <a:ln>
                <a:noFill/>
              </a:ln>
            </p:spPr>
          </p:pic>
          <p:pic>
            <p:nvPicPr>
              <p:cNvPr id="49" name="图片 48">
                <a:extLst>
                  <a:ext uri="{FF2B5EF4-FFF2-40B4-BE49-F238E27FC236}">
                    <a16:creationId xmlns:a16="http://schemas.microsoft.com/office/drawing/2014/main" id="{B5D103D9-36BF-4D75-90BF-C4406DDEFF58}"/>
                  </a:ext>
                </a:extLst>
              </p:cNvPr>
              <p:cNvPicPr>
                <a:picLocks noChangeAspect="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4042" y="2335487"/>
                <a:ext cx="1440000" cy="951889"/>
              </a:xfrm>
              <a:prstGeom prst="rect">
                <a:avLst/>
              </a:prstGeom>
              <a:noFill/>
              <a:ln>
                <a:noFill/>
              </a:ln>
            </p:spPr>
          </p:pic>
          <p:pic>
            <p:nvPicPr>
              <p:cNvPr id="50" name="图片 49">
                <a:extLst>
                  <a:ext uri="{FF2B5EF4-FFF2-40B4-BE49-F238E27FC236}">
                    <a16:creationId xmlns:a16="http://schemas.microsoft.com/office/drawing/2014/main" id="{AAA10A06-FA2E-4816-8146-E421AE29EC8A}"/>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132514" y="2334197"/>
                <a:ext cx="1440000" cy="951888"/>
              </a:xfrm>
              <a:prstGeom prst="rect">
                <a:avLst/>
              </a:prstGeom>
              <a:noFill/>
              <a:ln>
                <a:noFill/>
              </a:ln>
            </p:spPr>
          </p:pic>
          <p:pic>
            <p:nvPicPr>
              <p:cNvPr id="51" name="图片 50">
                <a:extLst>
                  <a:ext uri="{FF2B5EF4-FFF2-40B4-BE49-F238E27FC236}">
                    <a16:creationId xmlns:a16="http://schemas.microsoft.com/office/drawing/2014/main" id="{2CB84ACF-53C2-4EB2-95ED-26960AEE1226}"/>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592259" y="2334317"/>
                <a:ext cx="1440000" cy="951888"/>
              </a:xfrm>
              <a:prstGeom prst="rect">
                <a:avLst/>
              </a:prstGeom>
              <a:noFill/>
              <a:ln>
                <a:noFill/>
              </a:ln>
            </p:spPr>
          </p:pic>
          <p:pic>
            <p:nvPicPr>
              <p:cNvPr id="52" name="图片 51">
                <a:extLst>
                  <a:ext uri="{FF2B5EF4-FFF2-40B4-BE49-F238E27FC236}">
                    <a16:creationId xmlns:a16="http://schemas.microsoft.com/office/drawing/2014/main" id="{695C1093-9B6A-459C-BB12-75156F119360}"/>
                  </a:ext>
                </a:extLst>
              </p:cNvPr>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217152" y="3763449"/>
                <a:ext cx="1440000" cy="951606"/>
              </a:xfrm>
              <a:prstGeom prst="rect">
                <a:avLst/>
              </a:prstGeom>
              <a:noFill/>
              <a:ln>
                <a:noFill/>
              </a:ln>
            </p:spPr>
          </p:pic>
          <p:pic>
            <p:nvPicPr>
              <p:cNvPr id="53" name="图片 52">
                <a:extLst>
                  <a:ext uri="{FF2B5EF4-FFF2-40B4-BE49-F238E27FC236}">
                    <a16:creationId xmlns:a16="http://schemas.microsoft.com/office/drawing/2014/main" id="{E2A2FCE0-9B62-4BF1-AC79-E84AC6530244}"/>
                  </a:ext>
                </a:extLst>
              </p:cNvPr>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677531" y="3763266"/>
                <a:ext cx="1440000" cy="951889"/>
              </a:xfrm>
              <a:prstGeom prst="rect">
                <a:avLst/>
              </a:prstGeom>
              <a:noFill/>
              <a:ln>
                <a:noFill/>
              </a:ln>
            </p:spPr>
          </p:pic>
          <p:pic>
            <p:nvPicPr>
              <p:cNvPr id="54" name="图片 53">
                <a:extLst>
                  <a:ext uri="{FF2B5EF4-FFF2-40B4-BE49-F238E27FC236}">
                    <a16:creationId xmlns:a16="http://schemas.microsoft.com/office/drawing/2014/main" id="{04E81909-D8EA-4AA6-904E-25B2B6AA331D}"/>
                  </a:ext>
                </a:extLst>
              </p:cNvPr>
              <p:cNvPicPr>
                <a:picLocks noChangeAspect="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132515" y="3763110"/>
                <a:ext cx="1440000" cy="951888"/>
              </a:xfrm>
              <a:prstGeom prst="rect">
                <a:avLst/>
              </a:prstGeom>
              <a:noFill/>
              <a:ln>
                <a:noFill/>
              </a:ln>
            </p:spPr>
          </p:pic>
          <p:pic>
            <p:nvPicPr>
              <p:cNvPr id="55" name="图片 54">
                <a:extLst>
                  <a:ext uri="{FF2B5EF4-FFF2-40B4-BE49-F238E27FC236}">
                    <a16:creationId xmlns:a16="http://schemas.microsoft.com/office/drawing/2014/main" id="{55D594AB-D647-4D6C-94E2-5CAE8A88A278}"/>
                  </a:ext>
                </a:extLst>
              </p:cNvPr>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0592259" y="3763110"/>
                <a:ext cx="1440000" cy="951888"/>
              </a:xfrm>
              <a:prstGeom prst="rect">
                <a:avLst/>
              </a:prstGeom>
              <a:noFill/>
              <a:ln>
                <a:noFill/>
              </a:ln>
            </p:spPr>
          </p:pic>
          <p:sp>
            <p:nvSpPr>
              <p:cNvPr id="56" name="矩形 55">
                <a:extLst>
                  <a:ext uri="{FF2B5EF4-FFF2-40B4-BE49-F238E27FC236}">
                    <a16:creationId xmlns:a16="http://schemas.microsoft.com/office/drawing/2014/main" id="{FD884953-D09F-4366-A0B5-506EE8D14DCB}"/>
                  </a:ext>
                </a:extLst>
              </p:cNvPr>
              <p:cNvSpPr/>
              <p:nvPr/>
            </p:nvSpPr>
            <p:spPr>
              <a:xfrm>
                <a:off x="6214297" y="2331626"/>
                <a:ext cx="234000" cy="23399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0</a:t>
                </a:r>
              </a:p>
            </p:txBody>
          </p:sp>
          <p:sp>
            <p:nvSpPr>
              <p:cNvPr id="57" name="矩形 56">
                <a:extLst>
                  <a:ext uri="{FF2B5EF4-FFF2-40B4-BE49-F238E27FC236}">
                    <a16:creationId xmlns:a16="http://schemas.microsoft.com/office/drawing/2014/main" id="{3AE4969A-63DA-42D5-B51D-7CA45D24FC64}"/>
                  </a:ext>
                </a:extLst>
              </p:cNvPr>
              <p:cNvSpPr/>
              <p:nvPr/>
            </p:nvSpPr>
            <p:spPr>
              <a:xfrm>
                <a:off x="7672769" y="2331347"/>
                <a:ext cx="234000" cy="234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a:t>
                </a:r>
              </a:p>
            </p:txBody>
          </p:sp>
          <p:sp>
            <p:nvSpPr>
              <p:cNvPr id="58" name="矩形 57">
                <a:extLst>
                  <a:ext uri="{FF2B5EF4-FFF2-40B4-BE49-F238E27FC236}">
                    <a16:creationId xmlns:a16="http://schemas.microsoft.com/office/drawing/2014/main" id="{B25634DD-997A-40E8-9497-69DBC630CC6E}"/>
                  </a:ext>
                </a:extLst>
              </p:cNvPr>
              <p:cNvSpPr/>
              <p:nvPr/>
            </p:nvSpPr>
            <p:spPr>
              <a:xfrm>
                <a:off x="9132514" y="2333569"/>
                <a:ext cx="234000" cy="23399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a:t>
                </a:r>
              </a:p>
            </p:txBody>
          </p:sp>
          <p:sp>
            <p:nvSpPr>
              <p:cNvPr id="59" name="矩形 58">
                <a:extLst>
                  <a:ext uri="{FF2B5EF4-FFF2-40B4-BE49-F238E27FC236}">
                    <a16:creationId xmlns:a16="http://schemas.microsoft.com/office/drawing/2014/main" id="{FE4DD6A2-BBCA-48B5-B5B2-D618FA08EF7F}"/>
                  </a:ext>
                </a:extLst>
              </p:cNvPr>
              <p:cNvSpPr/>
              <p:nvPr/>
            </p:nvSpPr>
            <p:spPr>
              <a:xfrm>
                <a:off x="10590987" y="2333922"/>
                <a:ext cx="234000" cy="23400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a:t>
                </a:r>
              </a:p>
            </p:txBody>
          </p:sp>
          <p:sp>
            <p:nvSpPr>
              <p:cNvPr id="60" name="矩形 59">
                <a:extLst>
                  <a:ext uri="{FF2B5EF4-FFF2-40B4-BE49-F238E27FC236}">
                    <a16:creationId xmlns:a16="http://schemas.microsoft.com/office/drawing/2014/main" id="{52CF5EA8-16C6-42FC-96A7-FC25B447CC2C}"/>
                  </a:ext>
                </a:extLst>
              </p:cNvPr>
              <p:cNvSpPr/>
              <p:nvPr/>
            </p:nvSpPr>
            <p:spPr>
              <a:xfrm>
                <a:off x="6214296" y="3763101"/>
                <a:ext cx="234000" cy="23399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4</a:t>
                </a:r>
              </a:p>
            </p:txBody>
          </p:sp>
          <p:sp>
            <p:nvSpPr>
              <p:cNvPr id="61" name="矩形 60">
                <a:extLst>
                  <a:ext uri="{FF2B5EF4-FFF2-40B4-BE49-F238E27FC236}">
                    <a16:creationId xmlns:a16="http://schemas.microsoft.com/office/drawing/2014/main" id="{6A2C2F92-55B3-43F4-9DEA-7E791ED3C7F7}"/>
                  </a:ext>
                </a:extLst>
              </p:cNvPr>
              <p:cNvSpPr/>
              <p:nvPr/>
            </p:nvSpPr>
            <p:spPr>
              <a:xfrm>
                <a:off x="7672769" y="3763569"/>
                <a:ext cx="234000" cy="23399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5</a:t>
                </a:r>
              </a:p>
            </p:txBody>
          </p:sp>
          <p:sp>
            <p:nvSpPr>
              <p:cNvPr id="62" name="矩形 61">
                <a:extLst>
                  <a:ext uri="{FF2B5EF4-FFF2-40B4-BE49-F238E27FC236}">
                    <a16:creationId xmlns:a16="http://schemas.microsoft.com/office/drawing/2014/main" id="{E02DC3D0-A23F-42C2-AFE9-41B0FDE0CC74}"/>
                  </a:ext>
                </a:extLst>
              </p:cNvPr>
              <p:cNvSpPr/>
              <p:nvPr/>
            </p:nvSpPr>
            <p:spPr>
              <a:xfrm>
                <a:off x="9132515" y="3763043"/>
                <a:ext cx="234000" cy="234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6</a:t>
                </a:r>
              </a:p>
            </p:txBody>
          </p:sp>
          <p:sp>
            <p:nvSpPr>
              <p:cNvPr id="63" name="矩形 62">
                <a:extLst>
                  <a:ext uri="{FF2B5EF4-FFF2-40B4-BE49-F238E27FC236}">
                    <a16:creationId xmlns:a16="http://schemas.microsoft.com/office/drawing/2014/main" id="{24919A1D-28C3-43E0-AB00-6DA136351691}"/>
                  </a:ext>
                </a:extLst>
              </p:cNvPr>
              <p:cNvSpPr/>
              <p:nvPr/>
            </p:nvSpPr>
            <p:spPr>
              <a:xfrm>
                <a:off x="10590986" y="3763043"/>
                <a:ext cx="234000" cy="234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7</a:t>
                </a:r>
              </a:p>
            </p:txBody>
          </p:sp>
        </p:grpSp>
        <p:grpSp>
          <p:nvGrpSpPr>
            <p:cNvPr id="35" name="组合 34">
              <a:extLst>
                <a:ext uri="{FF2B5EF4-FFF2-40B4-BE49-F238E27FC236}">
                  <a16:creationId xmlns:a16="http://schemas.microsoft.com/office/drawing/2014/main" id="{320ACF04-835C-44C4-B229-E62D88B412D8}"/>
                </a:ext>
              </a:extLst>
            </p:cNvPr>
            <p:cNvGrpSpPr/>
            <p:nvPr/>
          </p:nvGrpSpPr>
          <p:grpSpPr>
            <a:xfrm>
              <a:off x="1095" y="3841"/>
              <a:ext cx="8616" cy="4423"/>
              <a:chOff x="695400" y="2439248"/>
              <a:chExt cx="5471230" cy="2808498"/>
            </a:xfrm>
          </p:grpSpPr>
          <p:grpSp>
            <p:nvGrpSpPr>
              <p:cNvPr id="40" name="组合 39">
                <a:extLst>
                  <a:ext uri="{FF2B5EF4-FFF2-40B4-BE49-F238E27FC236}">
                    <a16:creationId xmlns:a16="http://schemas.microsoft.com/office/drawing/2014/main" id="{EC228897-1D1D-4C33-8AA0-F49977A99160}"/>
                  </a:ext>
                </a:extLst>
              </p:cNvPr>
              <p:cNvGrpSpPr>
                <a:grpSpLocks noChangeAspect="1"/>
              </p:cNvGrpSpPr>
              <p:nvPr/>
            </p:nvGrpSpPr>
            <p:grpSpPr>
              <a:xfrm>
                <a:off x="695400" y="3874445"/>
                <a:ext cx="5470666" cy="1373301"/>
                <a:chOff x="6215570" y="5030600"/>
                <a:chExt cx="5778446" cy="1450563"/>
              </a:xfrm>
            </p:grpSpPr>
            <p:pic>
              <p:nvPicPr>
                <p:cNvPr id="45" name="图片 44">
                  <a:extLst>
                    <a:ext uri="{FF2B5EF4-FFF2-40B4-BE49-F238E27FC236}">
                      <a16:creationId xmlns:a16="http://schemas.microsoft.com/office/drawing/2014/main" id="{F86222A8-1365-4D4F-B2B2-0054018B943E}"/>
                    </a:ext>
                  </a:extLst>
                </p:cNvPr>
                <p:cNvPicPr>
                  <a:picLocks noChangeAspect="1"/>
                </p:cNvPicPr>
                <p:nvPr/>
              </p:nvPicPr>
              <p:blipFill>
                <a:blip r:embed="rId31"/>
                <a:stretch>
                  <a:fillRect/>
                </a:stretch>
              </p:blipFill>
              <p:spPr>
                <a:xfrm>
                  <a:off x="6215570" y="5041163"/>
                  <a:ext cx="2170286" cy="1440000"/>
                </a:xfrm>
                <a:prstGeom prst="rect">
                  <a:avLst/>
                </a:prstGeom>
              </p:spPr>
            </p:pic>
            <p:pic>
              <p:nvPicPr>
                <p:cNvPr id="46" name="图片 45">
                  <a:extLst>
                    <a:ext uri="{FF2B5EF4-FFF2-40B4-BE49-F238E27FC236}">
                      <a16:creationId xmlns:a16="http://schemas.microsoft.com/office/drawing/2014/main" id="{7474062C-F8E8-4343-9AE8-B89795981C7D}"/>
                    </a:ext>
                  </a:extLst>
                </p:cNvPr>
                <p:cNvPicPr>
                  <a:picLocks noChangeAspect="1"/>
                </p:cNvPicPr>
                <p:nvPr/>
              </p:nvPicPr>
              <p:blipFill>
                <a:blip r:embed="rId32"/>
                <a:stretch>
                  <a:fillRect/>
                </a:stretch>
              </p:blipFill>
              <p:spPr>
                <a:xfrm>
                  <a:off x="8465933" y="5032142"/>
                  <a:ext cx="1688276" cy="1440000"/>
                </a:xfrm>
                <a:prstGeom prst="rect">
                  <a:avLst/>
                </a:prstGeom>
              </p:spPr>
            </p:pic>
            <p:pic>
              <p:nvPicPr>
                <p:cNvPr id="47" name="图片 46">
                  <a:extLst>
                    <a:ext uri="{FF2B5EF4-FFF2-40B4-BE49-F238E27FC236}">
                      <a16:creationId xmlns:a16="http://schemas.microsoft.com/office/drawing/2014/main" id="{314888F2-6A65-417A-BB8D-EE99DE2BF62B}"/>
                    </a:ext>
                  </a:extLst>
                </p:cNvPr>
                <p:cNvPicPr>
                  <a:picLocks noChangeAspect="1"/>
                </p:cNvPicPr>
                <p:nvPr/>
              </p:nvPicPr>
              <p:blipFill>
                <a:blip r:embed="rId33"/>
                <a:stretch>
                  <a:fillRect/>
                </a:stretch>
              </p:blipFill>
              <p:spPr>
                <a:xfrm>
                  <a:off x="10245445" y="5030600"/>
                  <a:ext cx="1748571" cy="1439999"/>
                </a:xfrm>
                <a:prstGeom prst="rect">
                  <a:avLst/>
                </a:prstGeom>
              </p:spPr>
            </p:pic>
          </p:grpSp>
          <p:grpSp>
            <p:nvGrpSpPr>
              <p:cNvPr id="41" name="组合 40">
                <a:extLst>
                  <a:ext uri="{FF2B5EF4-FFF2-40B4-BE49-F238E27FC236}">
                    <a16:creationId xmlns:a16="http://schemas.microsoft.com/office/drawing/2014/main" id="{6513CB1B-A932-4F41-A954-5DEE01924150}"/>
                  </a:ext>
                </a:extLst>
              </p:cNvPr>
              <p:cNvGrpSpPr>
                <a:grpSpLocks noChangeAspect="1"/>
              </p:cNvGrpSpPr>
              <p:nvPr/>
            </p:nvGrpSpPr>
            <p:grpSpPr>
              <a:xfrm>
                <a:off x="695400" y="2439248"/>
                <a:ext cx="5471230" cy="1368001"/>
                <a:chOff x="6000269" y="1461027"/>
                <a:chExt cx="5002373" cy="1158983"/>
              </a:xfrm>
            </p:grpSpPr>
            <p:pic>
              <p:nvPicPr>
                <p:cNvPr id="42" name="图片 41">
                  <a:extLst>
                    <a:ext uri="{FF2B5EF4-FFF2-40B4-BE49-F238E27FC236}">
                      <a16:creationId xmlns:a16="http://schemas.microsoft.com/office/drawing/2014/main" id="{5EEEF4DC-415D-435D-B03B-00F247686CE0}"/>
                    </a:ext>
                  </a:extLst>
                </p:cNvPr>
                <p:cNvPicPr/>
                <p:nvPr/>
              </p:nvPicPr>
              <p:blipFill>
                <a:blip r:embed="rId34"/>
                <a:stretch>
                  <a:fillRect/>
                </a:stretch>
              </p:blipFill>
              <p:spPr>
                <a:xfrm>
                  <a:off x="7940734" y="1461027"/>
                  <a:ext cx="1461425" cy="1155932"/>
                </a:xfrm>
                <a:prstGeom prst="rect">
                  <a:avLst/>
                </a:prstGeom>
              </p:spPr>
            </p:pic>
            <p:pic>
              <p:nvPicPr>
                <p:cNvPr id="43" name="图片 42">
                  <a:extLst>
                    <a:ext uri="{FF2B5EF4-FFF2-40B4-BE49-F238E27FC236}">
                      <a16:creationId xmlns:a16="http://schemas.microsoft.com/office/drawing/2014/main" id="{8C1C50C7-538E-49B5-97F1-177C2920F588}"/>
                    </a:ext>
                  </a:extLst>
                </p:cNvPr>
                <p:cNvPicPr/>
                <p:nvPr/>
              </p:nvPicPr>
              <p:blipFill>
                <a:blip r:embed="rId35"/>
                <a:stretch>
                  <a:fillRect/>
                </a:stretch>
              </p:blipFill>
              <p:spPr>
                <a:xfrm>
                  <a:off x="9488553" y="1462006"/>
                  <a:ext cx="1514089" cy="1155932"/>
                </a:xfrm>
                <a:prstGeom prst="rect">
                  <a:avLst/>
                </a:prstGeom>
              </p:spPr>
            </p:pic>
            <p:pic>
              <p:nvPicPr>
                <p:cNvPr id="44" name="图片 43">
                  <a:extLst>
                    <a:ext uri="{FF2B5EF4-FFF2-40B4-BE49-F238E27FC236}">
                      <a16:creationId xmlns:a16="http://schemas.microsoft.com/office/drawing/2014/main" id="{88EACFE8-E663-4FD2-B2A4-E8514B00E823}"/>
                    </a:ext>
                  </a:extLst>
                </p:cNvPr>
                <p:cNvPicPr/>
                <p:nvPr/>
              </p:nvPicPr>
              <p:blipFill>
                <a:blip r:embed="rId36"/>
                <a:stretch>
                  <a:fillRect/>
                </a:stretch>
              </p:blipFill>
              <p:spPr>
                <a:xfrm rot="10800000">
                  <a:off x="6000269" y="1464078"/>
                  <a:ext cx="1879445" cy="1155932"/>
                </a:xfrm>
                <a:prstGeom prst="rect">
                  <a:avLst/>
                </a:prstGeom>
              </p:spPr>
            </p:pic>
          </p:grpSp>
        </p:grpSp>
      </p:grpSp>
      <p:sp>
        <p:nvSpPr>
          <p:cNvPr id="64" name="文本框 63">
            <a:extLst>
              <a:ext uri="{FF2B5EF4-FFF2-40B4-BE49-F238E27FC236}">
                <a16:creationId xmlns:a16="http://schemas.microsoft.com/office/drawing/2014/main" id="{BBE09BE1-E07B-49A2-AC89-F6F207B80623}"/>
              </a:ext>
            </a:extLst>
          </p:cNvPr>
          <p:cNvSpPr txBox="1"/>
          <p:nvPr/>
        </p:nvSpPr>
        <p:spPr>
          <a:xfrm>
            <a:off x="169905" y="746350"/>
            <a:ext cx="7093412" cy="369332"/>
          </a:xfrm>
          <a:prstGeom prst="rect">
            <a:avLst/>
          </a:prstGeom>
          <a:solidFill>
            <a:schemeClr val="accent1"/>
          </a:solidFill>
        </p:spPr>
        <p:txBody>
          <a:bodyPr wrap="square" rtlCol="0">
            <a:spAutoFit/>
          </a:bodyPr>
          <a:lstStyle/>
          <a:p>
            <a:pPr algn="ctr"/>
            <a:r>
              <a:rPr lang="en-US" altLang="zh-CN" b="1" dirty="0">
                <a:solidFill>
                  <a:srgbClr val="002060"/>
                </a:solidFill>
              </a:rPr>
              <a:t>Gated PET/CT technique for lung and heart 4D imaging</a:t>
            </a:r>
            <a:endParaRPr lang="zh-CN" altLang="en-US" b="1" dirty="0">
              <a:solidFill>
                <a:srgbClr val="002060"/>
              </a:solidFill>
            </a:endParaRPr>
          </a:p>
        </p:txBody>
      </p:sp>
      <p:sp>
        <p:nvSpPr>
          <p:cNvPr id="65" name="文本框 64">
            <a:extLst>
              <a:ext uri="{FF2B5EF4-FFF2-40B4-BE49-F238E27FC236}">
                <a16:creationId xmlns:a16="http://schemas.microsoft.com/office/drawing/2014/main" id="{EC950DCB-33B3-4EE0-B614-124BEA8F7A94}"/>
              </a:ext>
            </a:extLst>
          </p:cNvPr>
          <p:cNvSpPr txBox="1"/>
          <p:nvPr/>
        </p:nvSpPr>
        <p:spPr>
          <a:xfrm>
            <a:off x="2669673" y="2946887"/>
            <a:ext cx="2517599" cy="276999"/>
          </a:xfrm>
          <a:prstGeom prst="rect">
            <a:avLst/>
          </a:prstGeom>
          <a:noFill/>
        </p:spPr>
        <p:txBody>
          <a:bodyPr wrap="square" rtlCol="0">
            <a:spAutoFit/>
          </a:bodyPr>
          <a:lstStyle/>
          <a:p>
            <a:pPr algn="ctr"/>
            <a:r>
              <a:rPr lang="en-US" altLang="zh-CN" sz="1200" b="1" dirty="0">
                <a:solidFill>
                  <a:srgbClr val="002060"/>
                </a:solidFill>
              </a:rPr>
              <a:t>normal CT scan</a:t>
            </a:r>
            <a:endParaRPr lang="zh-CN" altLang="en-US" sz="1200" b="1" dirty="0">
              <a:solidFill>
                <a:srgbClr val="002060"/>
              </a:solidFill>
            </a:endParaRPr>
          </a:p>
        </p:txBody>
      </p:sp>
      <p:sp>
        <p:nvSpPr>
          <p:cNvPr id="66" name="文本框 65">
            <a:extLst>
              <a:ext uri="{FF2B5EF4-FFF2-40B4-BE49-F238E27FC236}">
                <a16:creationId xmlns:a16="http://schemas.microsoft.com/office/drawing/2014/main" id="{25F291AB-3CC7-4461-A6F2-67406BB1AE02}"/>
              </a:ext>
            </a:extLst>
          </p:cNvPr>
          <p:cNvSpPr txBox="1"/>
          <p:nvPr/>
        </p:nvSpPr>
        <p:spPr>
          <a:xfrm>
            <a:off x="2719958" y="4886245"/>
            <a:ext cx="2517599" cy="276999"/>
          </a:xfrm>
          <a:prstGeom prst="rect">
            <a:avLst/>
          </a:prstGeom>
          <a:noFill/>
        </p:spPr>
        <p:txBody>
          <a:bodyPr wrap="square" rtlCol="0">
            <a:spAutoFit/>
          </a:bodyPr>
          <a:lstStyle/>
          <a:p>
            <a:pPr algn="ctr"/>
            <a:r>
              <a:rPr lang="en-US" altLang="zh-CN" sz="1200" b="1" dirty="0">
                <a:solidFill>
                  <a:srgbClr val="002060"/>
                </a:solidFill>
              </a:rPr>
              <a:t>cardiac gated CT scan</a:t>
            </a:r>
            <a:endParaRPr lang="zh-CN" altLang="en-US" sz="1200" b="1" dirty="0">
              <a:solidFill>
                <a:srgbClr val="002060"/>
              </a:solidFill>
            </a:endParaRPr>
          </a:p>
        </p:txBody>
      </p:sp>
      <p:sp>
        <p:nvSpPr>
          <p:cNvPr id="19" name="文本框 18">
            <a:extLst>
              <a:ext uri="{FF2B5EF4-FFF2-40B4-BE49-F238E27FC236}">
                <a16:creationId xmlns:a16="http://schemas.microsoft.com/office/drawing/2014/main" id="{47763BB6-3B19-4E96-948F-3789FA9CF6AA}"/>
              </a:ext>
            </a:extLst>
          </p:cNvPr>
          <p:cNvSpPr txBox="1"/>
          <p:nvPr/>
        </p:nvSpPr>
        <p:spPr>
          <a:xfrm>
            <a:off x="5559053" y="4582129"/>
            <a:ext cx="3408528" cy="276999"/>
          </a:xfrm>
          <a:prstGeom prst="rect">
            <a:avLst/>
          </a:prstGeom>
          <a:noFill/>
        </p:spPr>
        <p:txBody>
          <a:bodyPr wrap="square" rtlCol="0">
            <a:spAutoFit/>
          </a:bodyPr>
          <a:lstStyle/>
          <a:p>
            <a:pPr algn="ctr"/>
            <a:r>
              <a:rPr lang="en-US" altLang="zh-CN" sz="1200" b="1" dirty="0">
                <a:solidFill>
                  <a:srgbClr val="002060"/>
                </a:solidFill>
              </a:rPr>
              <a:t>different periods in a cardia cycle</a:t>
            </a:r>
            <a:endParaRPr lang="zh-CN" altLang="en-US" sz="1200" b="1" dirty="0">
              <a:solidFill>
                <a:srgbClr val="002060"/>
              </a:solidFill>
            </a:endParaRPr>
          </a:p>
        </p:txBody>
      </p:sp>
      <p:grpSp>
        <p:nvGrpSpPr>
          <p:cNvPr id="67" name="组合 66">
            <a:extLst>
              <a:ext uri="{FF2B5EF4-FFF2-40B4-BE49-F238E27FC236}">
                <a16:creationId xmlns:a16="http://schemas.microsoft.com/office/drawing/2014/main" id="{91A6672C-2F0B-4A06-AA30-17D7232B2B53}"/>
              </a:ext>
            </a:extLst>
          </p:cNvPr>
          <p:cNvGrpSpPr/>
          <p:nvPr/>
        </p:nvGrpSpPr>
        <p:grpSpPr>
          <a:xfrm>
            <a:off x="334709" y="1198754"/>
            <a:ext cx="1800477" cy="3682841"/>
            <a:chOff x="12865" y="1973"/>
            <a:chExt cx="3911" cy="7415"/>
          </a:xfrm>
        </p:grpSpPr>
        <p:pic>
          <p:nvPicPr>
            <p:cNvPr id="68" name="图片 67" descr="膀胱-1">
              <a:extLst>
                <a:ext uri="{FF2B5EF4-FFF2-40B4-BE49-F238E27FC236}">
                  <a16:creationId xmlns:a16="http://schemas.microsoft.com/office/drawing/2014/main" id="{9968BA8E-3B34-480F-A04C-31F24B574302}"/>
                </a:ext>
              </a:extLst>
            </p:cNvPr>
            <p:cNvPicPr>
              <a:picLocks noChangeAspect="1"/>
            </p:cNvPicPr>
            <p:nvPr/>
          </p:nvPicPr>
          <p:blipFill>
            <a:blip r:embed="rId37"/>
            <a:stretch>
              <a:fillRect/>
            </a:stretch>
          </p:blipFill>
          <p:spPr>
            <a:xfrm>
              <a:off x="12865" y="1973"/>
              <a:ext cx="1928" cy="7415"/>
            </a:xfrm>
            <a:prstGeom prst="rect">
              <a:avLst/>
            </a:prstGeom>
          </p:spPr>
        </p:pic>
        <p:pic>
          <p:nvPicPr>
            <p:cNvPr id="69" name="图片 68" descr="膀胱-2">
              <a:extLst>
                <a:ext uri="{FF2B5EF4-FFF2-40B4-BE49-F238E27FC236}">
                  <a16:creationId xmlns:a16="http://schemas.microsoft.com/office/drawing/2014/main" id="{9903334F-696D-479A-9D16-07B509A3C0AF}"/>
                </a:ext>
              </a:extLst>
            </p:cNvPr>
            <p:cNvPicPr>
              <a:picLocks noChangeAspect="1"/>
            </p:cNvPicPr>
            <p:nvPr/>
          </p:nvPicPr>
          <p:blipFill>
            <a:blip r:embed="rId38"/>
            <a:stretch>
              <a:fillRect/>
            </a:stretch>
          </p:blipFill>
          <p:spPr>
            <a:xfrm>
              <a:off x="14842" y="1973"/>
              <a:ext cx="1889" cy="7415"/>
            </a:xfrm>
            <a:prstGeom prst="rect">
              <a:avLst/>
            </a:prstGeom>
          </p:spPr>
        </p:pic>
        <p:pic>
          <p:nvPicPr>
            <p:cNvPr id="70" name="图片 69" descr="局部冠状面">
              <a:extLst>
                <a:ext uri="{FF2B5EF4-FFF2-40B4-BE49-F238E27FC236}">
                  <a16:creationId xmlns:a16="http://schemas.microsoft.com/office/drawing/2014/main" id="{EDE4C30A-F426-448D-8E91-510C14190C7D}"/>
                </a:ext>
              </a:extLst>
            </p:cNvPr>
            <p:cNvPicPr>
              <a:picLocks noChangeAspect="1"/>
            </p:cNvPicPr>
            <p:nvPr/>
          </p:nvPicPr>
          <p:blipFill>
            <a:blip r:embed="rId39"/>
            <a:stretch>
              <a:fillRect/>
            </a:stretch>
          </p:blipFill>
          <p:spPr>
            <a:xfrm>
              <a:off x="12971" y="2016"/>
              <a:ext cx="1695" cy="1665"/>
            </a:xfrm>
            <a:prstGeom prst="rect">
              <a:avLst/>
            </a:prstGeom>
          </p:spPr>
        </p:pic>
        <p:pic>
          <p:nvPicPr>
            <p:cNvPr id="71" name="图片 70" descr="PET横断面">
              <a:extLst>
                <a:ext uri="{FF2B5EF4-FFF2-40B4-BE49-F238E27FC236}">
                  <a16:creationId xmlns:a16="http://schemas.microsoft.com/office/drawing/2014/main" id="{97D3AC05-158B-4D93-9890-AA5261A16DE5}"/>
                </a:ext>
              </a:extLst>
            </p:cNvPr>
            <p:cNvPicPr>
              <a:picLocks noChangeAspect="1"/>
            </p:cNvPicPr>
            <p:nvPr/>
          </p:nvPicPr>
          <p:blipFill>
            <a:blip r:embed="rId40"/>
            <a:srcRect r="16521"/>
            <a:stretch>
              <a:fillRect/>
            </a:stretch>
          </p:blipFill>
          <p:spPr>
            <a:xfrm>
              <a:off x="14772" y="2025"/>
              <a:ext cx="2004" cy="1650"/>
            </a:xfrm>
            <a:prstGeom prst="rect">
              <a:avLst/>
            </a:prstGeom>
          </p:spPr>
        </p:pic>
      </p:grpSp>
      <p:sp>
        <p:nvSpPr>
          <p:cNvPr id="72" name="文本框 71">
            <a:extLst>
              <a:ext uri="{FF2B5EF4-FFF2-40B4-BE49-F238E27FC236}">
                <a16:creationId xmlns:a16="http://schemas.microsoft.com/office/drawing/2014/main" id="{653AF682-1FBF-4BE6-BA95-23DD5DF6C8EA}"/>
              </a:ext>
            </a:extLst>
          </p:cNvPr>
          <p:cNvSpPr txBox="1"/>
          <p:nvPr/>
        </p:nvSpPr>
        <p:spPr>
          <a:xfrm>
            <a:off x="-36512" y="4850662"/>
            <a:ext cx="2517599" cy="276999"/>
          </a:xfrm>
          <a:prstGeom prst="rect">
            <a:avLst/>
          </a:prstGeom>
          <a:noFill/>
        </p:spPr>
        <p:txBody>
          <a:bodyPr wrap="square" rtlCol="0">
            <a:spAutoFit/>
          </a:bodyPr>
          <a:lstStyle/>
          <a:p>
            <a:pPr algn="ctr"/>
            <a:r>
              <a:rPr lang="en-US" altLang="zh-CN" sz="1200" b="1" dirty="0">
                <a:solidFill>
                  <a:srgbClr val="002060"/>
                </a:solidFill>
              </a:rPr>
              <a:t>cardiac gated PET scan</a:t>
            </a:r>
            <a:endParaRPr lang="zh-CN" altLang="en-US" sz="1200" b="1" dirty="0">
              <a:solidFill>
                <a:srgbClr val="002060"/>
              </a:solidFill>
            </a:endParaRPr>
          </a:p>
        </p:txBody>
      </p:sp>
    </p:spTree>
    <p:extLst>
      <p:ext uri="{BB962C8B-B14F-4D97-AF65-F5344CB8AC3E}">
        <p14:creationId xmlns:p14="http://schemas.microsoft.com/office/powerpoint/2010/main" val="238429905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627063"/>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32561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Our Achievements</a:t>
            </a:r>
            <a:endParaRPr lang="en-US" altLang="zh-CN" sz="2800" b="1" dirty="0">
              <a:solidFill>
                <a:srgbClr val="002060"/>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D1E0858E-5B9F-4A5C-9932-F6CF29D7B90A}"/>
              </a:ext>
            </a:extLst>
          </p:cNvPr>
          <p:cNvSpPr txBox="1"/>
          <p:nvPr/>
        </p:nvSpPr>
        <p:spPr>
          <a:xfrm>
            <a:off x="5108166" y="4760923"/>
            <a:ext cx="2956170" cy="276999"/>
          </a:xfrm>
          <a:prstGeom prst="rect">
            <a:avLst/>
          </a:prstGeom>
          <a:noFill/>
        </p:spPr>
        <p:txBody>
          <a:bodyPr wrap="square" rtlCol="0">
            <a:spAutoFit/>
          </a:bodyPr>
          <a:lstStyle/>
          <a:p>
            <a:pPr algn="ctr"/>
            <a:r>
              <a:rPr lang="en-US" altLang="zh-CN" sz="1200" b="1" dirty="0">
                <a:solidFill>
                  <a:srgbClr val="002060"/>
                </a:solidFill>
              </a:rPr>
              <a:t>quantitative analysis of pearls</a:t>
            </a:r>
            <a:endParaRPr lang="zh-CN" altLang="en-US" sz="1200" b="1" dirty="0">
              <a:solidFill>
                <a:srgbClr val="002060"/>
              </a:solidFill>
            </a:endParaRPr>
          </a:p>
        </p:txBody>
      </p:sp>
      <p:pic>
        <p:nvPicPr>
          <p:cNvPr id="5" name="图片 4">
            <a:extLst>
              <a:ext uri="{FF2B5EF4-FFF2-40B4-BE49-F238E27FC236}">
                <a16:creationId xmlns:a16="http://schemas.microsoft.com/office/drawing/2014/main" id="{D45D8740-2177-4635-93D8-4F834C8BCAAB}"/>
              </a:ext>
            </a:extLst>
          </p:cNvPr>
          <p:cNvPicPr>
            <a:picLocks noChangeAspect="1"/>
          </p:cNvPicPr>
          <p:nvPr/>
        </p:nvPicPr>
        <p:blipFill>
          <a:blip r:embed="rId5"/>
          <a:stretch>
            <a:fillRect/>
          </a:stretch>
        </p:blipFill>
        <p:spPr>
          <a:xfrm>
            <a:off x="4556204" y="1210850"/>
            <a:ext cx="4060093" cy="3502825"/>
          </a:xfrm>
          <a:prstGeom prst="rect">
            <a:avLst/>
          </a:prstGeom>
        </p:spPr>
      </p:pic>
      <p:sp>
        <p:nvSpPr>
          <p:cNvPr id="8" name="文本框 7">
            <a:extLst>
              <a:ext uri="{FF2B5EF4-FFF2-40B4-BE49-F238E27FC236}">
                <a16:creationId xmlns:a16="http://schemas.microsoft.com/office/drawing/2014/main" id="{630242C7-CAA4-4017-9F39-4A25A14AC8A1}"/>
              </a:ext>
            </a:extLst>
          </p:cNvPr>
          <p:cNvSpPr txBox="1"/>
          <p:nvPr/>
        </p:nvSpPr>
        <p:spPr>
          <a:xfrm>
            <a:off x="179660" y="746350"/>
            <a:ext cx="8064896" cy="369332"/>
          </a:xfrm>
          <a:prstGeom prst="rect">
            <a:avLst/>
          </a:prstGeom>
          <a:solidFill>
            <a:schemeClr val="accent1"/>
          </a:solidFill>
        </p:spPr>
        <p:txBody>
          <a:bodyPr wrap="square" rtlCol="0">
            <a:spAutoFit/>
          </a:bodyPr>
          <a:lstStyle/>
          <a:p>
            <a:pPr algn="ctr"/>
            <a:r>
              <a:rPr lang="en-US" altLang="zh-CN" b="1" dirty="0">
                <a:solidFill>
                  <a:srgbClr val="002060"/>
                </a:solidFill>
              </a:rPr>
              <a:t>Photon counting spectral CT material decomposition and analysis</a:t>
            </a:r>
            <a:endParaRPr lang="zh-CN" altLang="en-US" b="1" dirty="0">
              <a:solidFill>
                <a:srgbClr val="002060"/>
              </a:solidFill>
            </a:endParaRPr>
          </a:p>
        </p:txBody>
      </p:sp>
      <p:pic>
        <p:nvPicPr>
          <p:cNvPr id="9" name="图片 8">
            <a:extLst>
              <a:ext uri="{FF2B5EF4-FFF2-40B4-BE49-F238E27FC236}">
                <a16:creationId xmlns:a16="http://schemas.microsoft.com/office/drawing/2014/main" id="{51B1530D-2E40-4DBE-B846-E4DD24224829}"/>
              </a:ext>
            </a:extLst>
          </p:cNvPr>
          <p:cNvPicPr>
            <a:picLocks noChangeAspect="1"/>
          </p:cNvPicPr>
          <p:nvPr/>
        </p:nvPicPr>
        <p:blipFill rotWithShape="1">
          <a:blip r:embed="rId6">
            <a:extLst>
              <a:ext uri="{28A0092B-C50C-407E-A947-70E740481C1C}">
                <a14:useLocalDpi xmlns:a14="http://schemas.microsoft.com/office/drawing/2010/main" val="0"/>
              </a:ext>
            </a:extLst>
          </a:blip>
          <a:srcRect l="32126" t="27055" r="27132" b="50421"/>
          <a:stretch/>
        </p:blipFill>
        <p:spPr>
          <a:xfrm>
            <a:off x="1175711" y="1234968"/>
            <a:ext cx="3228650" cy="1787270"/>
          </a:xfrm>
          <a:prstGeom prst="rect">
            <a:avLst/>
          </a:prstGeom>
        </p:spPr>
      </p:pic>
      <p:pic>
        <p:nvPicPr>
          <p:cNvPr id="10" name="pterosaur embryo bone">
            <a:hlinkClick r:id="" action="ppaction://media"/>
            <a:extLst>
              <a:ext uri="{FF2B5EF4-FFF2-40B4-BE49-F238E27FC236}">
                <a16:creationId xmlns:a16="http://schemas.microsoft.com/office/drawing/2014/main" id="{B742FD21-9277-4614-970F-B8525238EE9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7626" t="9696" r="6250" b="2834"/>
          <a:stretch/>
        </p:blipFill>
        <p:spPr>
          <a:xfrm>
            <a:off x="1175710" y="2885248"/>
            <a:ext cx="3222459" cy="1761788"/>
          </a:xfrm>
          <a:prstGeom prst="rect">
            <a:avLst/>
          </a:prstGeom>
        </p:spPr>
      </p:pic>
      <p:sp>
        <p:nvSpPr>
          <p:cNvPr id="11" name="文本框 10">
            <a:extLst>
              <a:ext uri="{FF2B5EF4-FFF2-40B4-BE49-F238E27FC236}">
                <a16:creationId xmlns:a16="http://schemas.microsoft.com/office/drawing/2014/main" id="{89B5D5CA-0540-4BBF-929B-53BF5F3C3637}"/>
              </a:ext>
            </a:extLst>
          </p:cNvPr>
          <p:cNvSpPr txBox="1"/>
          <p:nvPr/>
        </p:nvSpPr>
        <p:spPr>
          <a:xfrm>
            <a:off x="1255938" y="4659188"/>
            <a:ext cx="2956170" cy="276999"/>
          </a:xfrm>
          <a:prstGeom prst="rect">
            <a:avLst/>
          </a:prstGeom>
          <a:noFill/>
        </p:spPr>
        <p:txBody>
          <a:bodyPr wrap="square" rtlCol="0">
            <a:spAutoFit/>
          </a:bodyPr>
          <a:lstStyle/>
          <a:p>
            <a:pPr algn="ctr"/>
            <a:r>
              <a:rPr lang="en-US" altLang="zh-CN" sz="1200" b="1" dirty="0">
                <a:solidFill>
                  <a:srgbClr val="002060"/>
                </a:solidFill>
              </a:rPr>
              <a:t>fossil bone extraction from the rock</a:t>
            </a:r>
            <a:endParaRPr lang="zh-CN" altLang="en-US" sz="1200" b="1" dirty="0">
              <a:solidFill>
                <a:srgbClr val="002060"/>
              </a:solidFill>
            </a:endParaRPr>
          </a:p>
        </p:txBody>
      </p:sp>
    </p:spTree>
    <p:extLst>
      <p:ext uri="{BB962C8B-B14F-4D97-AF65-F5344CB8AC3E}">
        <p14:creationId xmlns:p14="http://schemas.microsoft.com/office/powerpoint/2010/main" val="475535047"/>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627063"/>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32561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Our Achievements</a:t>
            </a:r>
            <a:endParaRPr lang="en-US" altLang="zh-CN" sz="2800" b="1" dirty="0">
              <a:solidFill>
                <a:srgbClr val="002060"/>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1E6D95BB-7DFB-4444-9375-3C4ADBC44A94}"/>
              </a:ext>
            </a:extLst>
          </p:cNvPr>
          <p:cNvSpPr txBox="1"/>
          <p:nvPr/>
        </p:nvSpPr>
        <p:spPr>
          <a:xfrm>
            <a:off x="800130" y="1051663"/>
            <a:ext cx="2403717" cy="646331"/>
          </a:xfrm>
          <a:prstGeom prst="rect">
            <a:avLst/>
          </a:prstGeom>
          <a:solidFill>
            <a:schemeClr val="accent1"/>
          </a:solidFill>
        </p:spPr>
        <p:txBody>
          <a:bodyPr wrap="square" rtlCol="0">
            <a:spAutoFit/>
          </a:bodyPr>
          <a:lstStyle/>
          <a:p>
            <a:pPr algn="ctr"/>
            <a:r>
              <a:rPr lang="en-US" altLang="zh-CN" b="1" dirty="0">
                <a:solidFill>
                  <a:srgbClr val="002060"/>
                </a:solidFill>
              </a:rPr>
              <a:t>Molecular probe developing</a:t>
            </a:r>
            <a:endParaRPr lang="zh-CN" altLang="en-US" b="1" dirty="0">
              <a:solidFill>
                <a:srgbClr val="002060"/>
              </a:solidFill>
            </a:endParaRPr>
          </a:p>
        </p:txBody>
      </p:sp>
      <p:pic>
        <p:nvPicPr>
          <p:cNvPr id="11" name="图片 22">
            <a:extLst>
              <a:ext uri="{FF2B5EF4-FFF2-40B4-BE49-F238E27FC236}">
                <a16:creationId xmlns:a16="http://schemas.microsoft.com/office/drawing/2014/main" id="{715EDF87-5246-4046-A84F-B672A27419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9087" y="667439"/>
            <a:ext cx="4841627" cy="150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D9A979B3-348C-4BC5-B7E5-445805ABA5E3}"/>
              </a:ext>
            </a:extLst>
          </p:cNvPr>
          <p:cNvPicPr>
            <a:picLocks noChangeAspect="1"/>
          </p:cNvPicPr>
          <p:nvPr/>
        </p:nvPicPr>
        <p:blipFill rotWithShape="1">
          <a:blip r:embed="rId4"/>
          <a:srcRect l="4527" b="41098"/>
          <a:stretch/>
        </p:blipFill>
        <p:spPr>
          <a:xfrm>
            <a:off x="5004048" y="2419855"/>
            <a:ext cx="3714062" cy="2428875"/>
          </a:xfrm>
          <a:prstGeom prst="rect">
            <a:avLst/>
          </a:prstGeom>
        </p:spPr>
      </p:pic>
      <p:pic>
        <p:nvPicPr>
          <p:cNvPr id="13" name="Picture 3" descr="D:\Documents\ihep\Experimental data\PET imaging\20170118 nota-hg2\nota hg2.png">
            <a:extLst>
              <a:ext uri="{FF2B5EF4-FFF2-40B4-BE49-F238E27FC236}">
                <a16:creationId xmlns:a16="http://schemas.microsoft.com/office/drawing/2014/main" id="{85CE238F-65AA-43BB-AA8D-F26D7EB00364}"/>
              </a:ext>
            </a:extLst>
          </p:cNvPr>
          <p:cNvPicPr>
            <a:picLocks noChangeAspect="1" noChangeArrowheads="1"/>
          </p:cNvPicPr>
          <p:nvPr/>
        </p:nvPicPr>
        <p:blipFill>
          <a:blip r:embed="rId5">
            <a:lum bright="20000" contrast="30000"/>
            <a:extLst>
              <a:ext uri="{28A0092B-C50C-407E-A947-70E740481C1C}">
                <a14:useLocalDpi xmlns:a14="http://schemas.microsoft.com/office/drawing/2010/main" val="0"/>
              </a:ext>
            </a:extLst>
          </a:blip>
          <a:srcRect l="31139" r="32060"/>
          <a:stretch>
            <a:fillRect/>
          </a:stretch>
        </p:blipFill>
        <p:spPr bwMode="auto">
          <a:xfrm>
            <a:off x="1320210" y="2419856"/>
            <a:ext cx="103663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D:\2018年文档\实验数据\20180411 Cu HG2 pet\Cu HG2.bmp">
            <a:extLst>
              <a:ext uri="{FF2B5EF4-FFF2-40B4-BE49-F238E27FC236}">
                <a16:creationId xmlns:a16="http://schemas.microsoft.com/office/drawing/2014/main" id="{3AC2EA80-3227-460C-80B3-FE8123A837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433" r="31419"/>
          <a:stretch>
            <a:fillRect/>
          </a:stretch>
        </p:blipFill>
        <p:spPr bwMode="auto">
          <a:xfrm>
            <a:off x="2444160" y="2419856"/>
            <a:ext cx="106362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0">
            <a:extLst>
              <a:ext uri="{FF2B5EF4-FFF2-40B4-BE49-F238E27FC236}">
                <a16:creationId xmlns:a16="http://schemas.microsoft.com/office/drawing/2014/main" id="{8FEF2428-C3E6-4527-A676-C2024FC76F70}"/>
              </a:ext>
            </a:extLst>
          </p:cNvPr>
          <p:cNvPicPr>
            <a:picLocks noChangeAspect="1"/>
          </p:cNvPicPr>
          <p:nvPr/>
        </p:nvPicPr>
        <p:blipFill>
          <a:blip r:embed="rId7">
            <a:extLst>
              <a:ext uri="{28A0092B-C50C-407E-A947-70E740481C1C}">
                <a14:useLocalDpi xmlns:a14="http://schemas.microsoft.com/office/drawing/2010/main" val="0"/>
              </a:ext>
            </a:extLst>
          </a:blip>
          <a:srcRect l="33147" r="32964" b="9708"/>
          <a:stretch>
            <a:fillRect/>
          </a:stretch>
        </p:blipFill>
        <p:spPr bwMode="auto">
          <a:xfrm>
            <a:off x="3595098" y="2419856"/>
            <a:ext cx="106203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7" descr="G2-2.png">
            <a:extLst>
              <a:ext uri="{FF2B5EF4-FFF2-40B4-BE49-F238E27FC236}">
                <a16:creationId xmlns:a16="http://schemas.microsoft.com/office/drawing/2014/main" id="{6DBC0FDD-6F45-4154-82EF-2C79C27D4791}"/>
              </a:ext>
            </a:extLst>
          </p:cNvPr>
          <p:cNvPicPr>
            <a:picLocks noChangeAspect="1"/>
          </p:cNvPicPr>
          <p:nvPr/>
        </p:nvPicPr>
        <p:blipFill>
          <a:blip r:embed="rId8" cstate="print">
            <a:lum bright="20000" contrast="30000"/>
            <a:extLst>
              <a:ext uri="{28A0092B-C50C-407E-A947-70E740481C1C}">
                <a14:useLocalDpi xmlns:a14="http://schemas.microsoft.com/office/drawing/2010/main" val="0"/>
              </a:ext>
            </a:extLst>
          </a:blip>
          <a:srcRect l="32936" r="32394"/>
          <a:stretch>
            <a:fillRect/>
          </a:stretch>
        </p:blipFill>
        <p:spPr bwMode="auto">
          <a:xfrm>
            <a:off x="154985" y="2419856"/>
            <a:ext cx="10350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FC6AE92B-8BFE-4FB0-B5B3-A12AF3FBCBD2}"/>
              </a:ext>
            </a:extLst>
          </p:cNvPr>
          <p:cNvSpPr/>
          <p:nvPr/>
        </p:nvSpPr>
        <p:spPr>
          <a:xfrm>
            <a:off x="153014" y="4830886"/>
            <a:ext cx="1120775" cy="260350"/>
          </a:xfrm>
          <a:prstGeom prst="rect">
            <a:avLst/>
          </a:prstGeom>
        </p:spPr>
        <p:txBody>
          <a:bodyPr>
            <a:spAutoFit/>
          </a:bodyPr>
          <a:lstStyle/>
          <a:p>
            <a:pPr algn="ctr">
              <a:defRPr/>
            </a:pPr>
            <a:r>
              <a:rPr lang="en-US" altLang="zh-CN" sz="1050" b="1" baseline="30000" dirty="0">
                <a:solidFill>
                  <a:srgbClr val="0070C0"/>
                </a:solidFill>
                <a:latin typeface="+mn-lt"/>
                <a:cs typeface="Times New Roman" panose="02020603050405020304" pitchFamily="18" charset="0"/>
              </a:rPr>
              <a:t>99m</a:t>
            </a:r>
            <a:r>
              <a:rPr lang="en-US" altLang="zh-CN" sz="1050" b="1" dirty="0">
                <a:solidFill>
                  <a:srgbClr val="0070C0"/>
                </a:solidFill>
                <a:latin typeface="+mn-lt"/>
                <a:cs typeface="Times New Roman" panose="02020603050405020304" pitchFamily="18" charset="0"/>
              </a:rPr>
              <a:t>Tc SPECT</a:t>
            </a:r>
            <a:endParaRPr lang="zh-CN" altLang="en-US" sz="1050" b="1" dirty="0">
              <a:solidFill>
                <a:srgbClr val="0070C0"/>
              </a:solidFill>
              <a:latin typeface="+mn-lt"/>
              <a:cs typeface="Times New Roman" panose="02020603050405020304" pitchFamily="18" charset="0"/>
            </a:endParaRPr>
          </a:p>
        </p:txBody>
      </p:sp>
      <p:sp>
        <p:nvSpPr>
          <p:cNvPr id="18" name="矩形 17">
            <a:extLst>
              <a:ext uri="{FF2B5EF4-FFF2-40B4-BE49-F238E27FC236}">
                <a16:creationId xmlns:a16="http://schemas.microsoft.com/office/drawing/2014/main" id="{6BB9D686-EF13-4B0E-8054-B2BAA09CBE76}"/>
              </a:ext>
            </a:extLst>
          </p:cNvPr>
          <p:cNvSpPr/>
          <p:nvPr/>
        </p:nvSpPr>
        <p:spPr>
          <a:xfrm>
            <a:off x="1310301" y="4830886"/>
            <a:ext cx="1120775" cy="260350"/>
          </a:xfrm>
          <a:prstGeom prst="rect">
            <a:avLst/>
          </a:prstGeom>
        </p:spPr>
        <p:txBody>
          <a:bodyPr>
            <a:spAutoFit/>
          </a:bodyPr>
          <a:lstStyle/>
          <a:p>
            <a:pPr algn="ctr">
              <a:defRPr/>
            </a:pPr>
            <a:r>
              <a:rPr lang="en-US" altLang="zh-CN" sz="1050" b="1" baseline="30000" dirty="0">
                <a:solidFill>
                  <a:srgbClr val="C00000"/>
                </a:solidFill>
                <a:latin typeface="+mn-lt"/>
                <a:cs typeface="Times New Roman" panose="02020603050405020304" pitchFamily="18" charset="0"/>
              </a:rPr>
              <a:t>68</a:t>
            </a:r>
            <a:r>
              <a:rPr lang="en-US" altLang="zh-CN" sz="1050" b="1" dirty="0">
                <a:solidFill>
                  <a:srgbClr val="C00000"/>
                </a:solidFill>
                <a:latin typeface="+mn-lt"/>
                <a:cs typeface="Times New Roman" panose="02020603050405020304" pitchFamily="18" charset="0"/>
              </a:rPr>
              <a:t>Ga PET</a:t>
            </a:r>
            <a:endParaRPr lang="zh-CN" altLang="en-US" sz="1050" b="1" dirty="0">
              <a:solidFill>
                <a:srgbClr val="C00000"/>
              </a:solidFill>
              <a:latin typeface="+mn-lt"/>
              <a:cs typeface="Times New Roman" panose="02020603050405020304" pitchFamily="18" charset="0"/>
            </a:endParaRPr>
          </a:p>
        </p:txBody>
      </p:sp>
      <p:sp>
        <p:nvSpPr>
          <p:cNvPr id="19" name="矩形 18">
            <a:extLst>
              <a:ext uri="{FF2B5EF4-FFF2-40B4-BE49-F238E27FC236}">
                <a16:creationId xmlns:a16="http://schemas.microsoft.com/office/drawing/2014/main" id="{82127F3A-DC5F-4291-94CC-85CD5531C656}"/>
              </a:ext>
            </a:extLst>
          </p:cNvPr>
          <p:cNvSpPr/>
          <p:nvPr/>
        </p:nvSpPr>
        <p:spPr>
          <a:xfrm>
            <a:off x="2411760" y="4830886"/>
            <a:ext cx="1120775" cy="260350"/>
          </a:xfrm>
          <a:prstGeom prst="rect">
            <a:avLst/>
          </a:prstGeom>
        </p:spPr>
        <p:txBody>
          <a:bodyPr>
            <a:spAutoFit/>
          </a:bodyPr>
          <a:lstStyle/>
          <a:p>
            <a:pPr algn="ctr">
              <a:defRPr/>
            </a:pPr>
            <a:r>
              <a:rPr lang="en-US" altLang="zh-CN" sz="1050" b="1" baseline="30000" dirty="0">
                <a:solidFill>
                  <a:srgbClr val="C00000"/>
                </a:solidFill>
                <a:latin typeface="+mn-lt"/>
                <a:cs typeface="Times New Roman" panose="02020603050405020304" pitchFamily="18" charset="0"/>
              </a:rPr>
              <a:t>64</a:t>
            </a:r>
            <a:r>
              <a:rPr lang="en-US" altLang="zh-CN" sz="1050" b="1" dirty="0">
                <a:solidFill>
                  <a:srgbClr val="C00000"/>
                </a:solidFill>
                <a:latin typeface="+mn-lt"/>
                <a:cs typeface="Times New Roman" panose="02020603050405020304" pitchFamily="18" charset="0"/>
              </a:rPr>
              <a:t>Cu PET</a:t>
            </a:r>
            <a:endParaRPr lang="zh-CN" altLang="en-US" sz="1050" b="1" dirty="0">
              <a:solidFill>
                <a:srgbClr val="C00000"/>
              </a:solidFill>
              <a:latin typeface="+mn-lt"/>
              <a:cs typeface="Times New Roman" panose="02020603050405020304" pitchFamily="18" charset="0"/>
            </a:endParaRPr>
          </a:p>
        </p:txBody>
      </p:sp>
      <p:sp>
        <p:nvSpPr>
          <p:cNvPr id="20" name="矩形 19">
            <a:extLst>
              <a:ext uri="{FF2B5EF4-FFF2-40B4-BE49-F238E27FC236}">
                <a16:creationId xmlns:a16="http://schemas.microsoft.com/office/drawing/2014/main" id="{61FCA237-5B48-40AF-AB18-8F1B9F244FA0}"/>
              </a:ext>
            </a:extLst>
          </p:cNvPr>
          <p:cNvSpPr/>
          <p:nvPr/>
        </p:nvSpPr>
        <p:spPr>
          <a:xfrm>
            <a:off x="3491880" y="4824536"/>
            <a:ext cx="1120775" cy="261937"/>
          </a:xfrm>
          <a:prstGeom prst="rect">
            <a:avLst/>
          </a:prstGeom>
        </p:spPr>
        <p:txBody>
          <a:bodyPr>
            <a:spAutoFit/>
          </a:bodyPr>
          <a:lstStyle/>
          <a:p>
            <a:pPr algn="ctr">
              <a:defRPr/>
            </a:pPr>
            <a:r>
              <a:rPr lang="en-US" altLang="zh-CN" sz="1050" b="1" baseline="30000" dirty="0">
                <a:solidFill>
                  <a:srgbClr val="C00000"/>
                </a:solidFill>
                <a:latin typeface="+mn-lt"/>
                <a:cs typeface="Times New Roman" panose="02020603050405020304" pitchFamily="18" charset="0"/>
              </a:rPr>
              <a:t>124</a:t>
            </a:r>
            <a:r>
              <a:rPr lang="en-US" altLang="zh-CN" sz="1050" b="1" dirty="0">
                <a:solidFill>
                  <a:srgbClr val="C00000"/>
                </a:solidFill>
                <a:latin typeface="+mn-lt"/>
                <a:cs typeface="Times New Roman" panose="02020603050405020304" pitchFamily="18" charset="0"/>
              </a:rPr>
              <a:t>I PET</a:t>
            </a:r>
            <a:endParaRPr lang="zh-CN" altLang="en-US" sz="1050" b="1" dirty="0">
              <a:solidFill>
                <a:srgbClr val="C00000"/>
              </a:solidFill>
              <a:latin typeface="+mn-lt"/>
              <a:cs typeface="Times New Roman" panose="02020603050405020304" pitchFamily="18" charset="0"/>
            </a:endParaRPr>
          </a:p>
        </p:txBody>
      </p:sp>
      <p:sp>
        <p:nvSpPr>
          <p:cNvPr id="21" name="文本框 20">
            <a:extLst>
              <a:ext uri="{FF2B5EF4-FFF2-40B4-BE49-F238E27FC236}">
                <a16:creationId xmlns:a16="http://schemas.microsoft.com/office/drawing/2014/main" id="{E8DD1471-B4EC-4969-B615-7DE559C12ACE}"/>
              </a:ext>
            </a:extLst>
          </p:cNvPr>
          <p:cNvSpPr txBox="1"/>
          <p:nvPr/>
        </p:nvSpPr>
        <p:spPr>
          <a:xfrm>
            <a:off x="5375734" y="4824140"/>
            <a:ext cx="3113434" cy="276999"/>
          </a:xfrm>
          <a:prstGeom prst="rect">
            <a:avLst/>
          </a:prstGeom>
          <a:noFill/>
        </p:spPr>
        <p:txBody>
          <a:bodyPr wrap="square" rtlCol="0">
            <a:spAutoFit/>
          </a:bodyPr>
          <a:lstStyle/>
          <a:p>
            <a:pPr algn="ctr"/>
            <a:r>
              <a:rPr lang="en-US" altLang="zh-CN" sz="1200" b="1" dirty="0">
                <a:solidFill>
                  <a:srgbClr val="002060"/>
                </a:solidFill>
              </a:rPr>
              <a:t>Nude mouse lung cancer PET imaging</a:t>
            </a:r>
            <a:endParaRPr lang="zh-CN" altLang="en-US" sz="1200" b="1" dirty="0">
              <a:solidFill>
                <a:srgbClr val="002060"/>
              </a:solidFill>
            </a:endParaRPr>
          </a:p>
        </p:txBody>
      </p:sp>
      <p:sp>
        <p:nvSpPr>
          <p:cNvPr id="22" name="文本框 21">
            <a:extLst>
              <a:ext uri="{FF2B5EF4-FFF2-40B4-BE49-F238E27FC236}">
                <a16:creationId xmlns:a16="http://schemas.microsoft.com/office/drawing/2014/main" id="{75341575-C2FF-44F7-9CC2-AAC86C329D58}"/>
              </a:ext>
            </a:extLst>
          </p:cNvPr>
          <p:cNvSpPr txBox="1"/>
          <p:nvPr/>
        </p:nvSpPr>
        <p:spPr>
          <a:xfrm>
            <a:off x="4642712" y="2149250"/>
            <a:ext cx="3113434" cy="276999"/>
          </a:xfrm>
          <a:prstGeom prst="rect">
            <a:avLst/>
          </a:prstGeom>
          <a:noFill/>
        </p:spPr>
        <p:txBody>
          <a:bodyPr wrap="square" rtlCol="0">
            <a:spAutoFit/>
          </a:bodyPr>
          <a:lstStyle/>
          <a:p>
            <a:pPr algn="ctr"/>
            <a:r>
              <a:rPr lang="en-US" altLang="zh-CN" sz="1200" b="1" dirty="0">
                <a:solidFill>
                  <a:srgbClr val="002060"/>
                </a:solidFill>
              </a:rPr>
              <a:t>Rat lung cancer PET imaging</a:t>
            </a:r>
            <a:endParaRPr lang="zh-CN" altLang="en-US" sz="1200" b="1" dirty="0">
              <a:solidFill>
                <a:srgbClr val="002060"/>
              </a:solidFill>
            </a:endParaRPr>
          </a:p>
        </p:txBody>
      </p:sp>
      <p:sp>
        <p:nvSpPr>
          <p:cNvPr id="23" name="文本框 22">
            <a:extLst>
              <a:ext uri="{FF2B5EF4-FFF2-40B4-BE49-F238E27FC236}">
                <a16:creationId xmlns:a16="http://schemas.microsoft.com/office/drawing/2014/main" id="{17157BA0-34F6-4EE8-A88F-88F7D75919B8}"/>
              </a:ext>
            </a:extLst>
          </p:cNvPr>
          <p:cNvSpPr txBox="1"/>
          <p:nvPr/>
        </p:nvSpPr>
        <p:spPr>
          <a:xfrm>
            <a:off x="800131" y="2079225"/>
            <a:ext cx="3113434" cy="276999"/>
          </a:xfrm>
          <a:prstGeom prst="rect">
            <a:avLst/>
          </a:prstGeom>
          <a:noFill/>
        </p:spPr>
        <p:txBody>
          <a:bodyPr wrap="square" rtlCol="0">
            <a:spAutoFit/>
          </a:bodyPr>
          <a:lstStyle/>
          <a:p>
            <a:pPr algn="ctr"/>
            <a:r>
              <a:rPr lang="en-US" altLang="zh-CN" sz="1200" b="1" dirty="0">
                <a:solidFill>
                  <a:srgbClr val="002060"/>
                </a:solidFill>
              </a:rPr>
              <a:t>Rat PET and SPECT imaging</a:t>
            </a:r>
            <a:endParaRPr lang="zh-CN" altLang="en-US" sz="1200" b="1" dirty="0">
              <a:solidFill>
                <a:srgbClr val="002060"/>
              </a:solidFill>
            </a:endParaRPr>
          </a:p>
        </p:txBody>
      </p:sp>
    </p:spTree>
    <p:extLst>
      <p:ext uri="{BB962C8B-B14F-4D97-AF65-F5344CB8AC3E}">
        <p14:creationId xmlns:p14="http://schemas.microsoft.com/office/powerpoint/2010/main" val="281616021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14311" y="863067"/>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32561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Our Achievements</a:t>
            </a:r>
            <a:endParaRPr lang="en-US" altLang="zh-CN" sz="2800" b="1" dirty="0">
              <a:solidFill>
                <a:srgbClr val="00206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72039" y="4284373"/>
            <a:ext cx="2019114" cy="461665"/>
          </a:xfrm>
          <a:prstGeom prst="rect">
            <a:avLst/>
          </a:prstGeom>
          <a:noFill/>
        </p:spPr>
        <p:txBody>
          <a:bodyPr wrap="square" rtlCol="0">
            <a:spAutoFit/>
          </a:bodyPr>
          <a:lstStyle/>
          <a:p>
            <a:pPr algn="ctr"/>
            <a:r>
              <a:rPr lang="en-US" altLang="zh-CN" sz="1200" b="1" dirty="0">
                <a:solidFill>
                  <a:srgbClr val="002060"/>
                </a:solidFill>
              </a:rPr>
              <a:t>computed </a:t>
            </a:r>
            <a:r>
              <a:rPr lang="en-US" altLang="zh-CN" sz="1200" b="1" dirty="0" err="1">
                <a:solidFill>
                  <a:srgbClr val="002060"/>
                </a:solidFill>
              </a:rPr>
              <a:t>laminography</a:t>
            </a:r>
            <a:r>
              <a:rPr lang="en-US" altLang="zh-CN" sz="1200" b="1" dirty="0">
                <a:solidFill>
                  <a:srgbClr val="002060"/>
                </a:solidFill>
              </a:rPr>
              <a:t> for IGBT</a:t>
            </a:r>
            <a:endParaRPr lang="zh-CN" altLang="en-US" sz="1200" b="1" dirty="0">
              <a:solidFill>
                <a:srgbClr val="002060"/>
              </a:solidFill>
            </a:endParaRPr>
          </a:p>
        </p:txBody>
      </p:sp>
      <p:sp>
        <p:nvSpPr>
          <p:cNvPr id="11" name="文本框 10">
            <a:extLst>
              <a:ext uri="{FF2B5EF4-FFF2-40B4-BE49-F238E27FC236}">
                <a16:creationId xmlns:a16="http://schemas.microsoft.com/office/drawing/2014/main" id="{F451FDF1-DF4A-474A-9AD3-AC15DA457584}"/>
              </a:ext>
            </a:extLst>
          </p:cNvPr>
          <p:cNvSpPr txBox="1"/>
          <p:nvPr/>
        </p:nvSpPr>
        <p:spPr>
          <a:xfrm>
            <a:off x="5367261" y="4284373"/>
            <a:ext cx="2520280" cy="276999"/>
          </a:xfrm>
          <a:prstGeom prst="rect">
            <a:avLst/>
          </a:prstGeom>
          <a:noFill/>
        </p:spPr>
        <p:txBody>
          <a:bodyPr wrap="square" rtlCol="0">
            <a:spAutoFit/>
          </a:bodyPr>
          <a:lstStyle/>
          <a:p>
            <a:pPr algn="ctr"/>
            <a:r>
              <a:rPr lang="en-US" altLang="zh-CN" sz="1200" b="1" dirty="0">
                <a:solidFill>
                  <a:srgbClr val="002060"/>
                </a:solidFill>
              </a:rPr>
              <a:t>industry CTs ready for delivery</a:t>
            </a:r>
            <a:endParaRPr lang="zh-CN" altLang="en-US" sz="1200" b="1" dirty="0">
              <a:solidFill>
                <a:srgbClr val="002060"/>
              </a:solidFill>
            </a:endParaRPr>
          </a:p>
        </p:txBody>
      </p:sp>
      <p:sp>
        <p:nvSpPr>
          <p:cNvPr id="13" name="文本框 12">
            <a:extLst>
              <a:ext uri="{FF2B5EF4-FFF2-40B4-BE49-F238E27FC236}">
                <a16:creationId xmlns:a16="http://schemas.microsoft.com/office/drawing/2014/main" id="{2703E807-0800-471F-885B-1D06F87DCF21}"/>
              </a:ext>
            </a:extLst>
          </p:cNvPr>
          <p:cNvSpPr txBox="1"/>
          <p:nvPr/>
        </p:nvSpPr>
        <p:spPr>
          <a:xfrm>
            <a:off x="109404" y="1136302"/>
            <a:ext cx="4246572" cy="369332"/>
          </a:xfrm>
          <a:prstGeom prst="rect">
            <a:avLst/>
          </a:prstGeom>
          <a:solidFill>
            <a:schemeClr val="accent1"/>
          </a:solidFill>
        </p:spPr>
        <p:txBody>
          <a:bodyPr wrap="square" rtlCol="0">
            <a:spAutoFit/>
          </a:bodyPr>
          <a:lstStyle/>
          <a:p>
            <a:pPr algn="ctr"/>
            <a:r>
              <a:rPr lang="en-US" altLang="zh-CN" b="1" dirty="0">
                <a:solidFill>
                  <a:srgbClr val="002060"/>
                </a:solidFill>
              </a:rPr>
              <a:t>CT equipment commercialization</a:t>
            </a:r>
            <a:endParaRPr lang="zh-CN" altLang="en-US" b="1" dirty="0">
              <a:solidFill>
                <a:srgbClr val="002060"/>
              </a:solidFill>
            </a:endParaRPr>
          </a:p>
        </p:txBody>
      </p:sp>
      <p:sp>
        <p:nvSpPr>
          <p:cNvPr id="9" name="矩形 8">
            <a:extLst>
              <a:ext uri="{FF2B5EF4-FFF2-40B4-BE49-F238E27FC236}">
                <a16:creationId xmlns:a16="http://schemas.microsoft.com/office/drawing/2014/main" id="{26E2A924-EE7E-4B4F-9043-BCEA453DDD36}"/>
              </a:ext>
            </a:extLst>
          </p:cNvPr>
          <p:cNvSpPr/>
          <p:nvPr/>
        </p:nvSpPr>
        <p:spPr>
          <a:xfrm>
            <a:off x="0" y="4803204"/>
            <a:ext cx="9144000" cy="3387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0019EFB7-6843-4B83-AA5D-413DE125025B}"/>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1059" t="19498" r="4615"/>
          <a:stretch>
            <a:fillRect/>
          </a:stretch>
        </p:blipFill>
        <p:spPr>
          <a:xfrm>
            <a:off x="4355976" y="1778868"/>
            <a:ext cx="4542850" cy="2447865"/>
          </a:xfrm>
          <a:prstGeom prst="rect">
            <a:avLst/>
          </a:prstGeom>
        </p:spPr>
      </p:pic>
      <p:pic>
        <p:nvPicPr>
          <p:cNvPr id="22" name="图片 2">
            <a:extLst>
              <a:ext uri="{FF2B5EF4-FFF2-40B4-BE49-F238E27FC236}">
                <a16:creationId xmlns:a16="http://schemas.microsoft.com/office/drawing/2014/main" id="{51F3ABA8-098B-4AA5-91F3-B5108EDF7F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603" y="1778868"/>
            <a:ext cx="4041895" cy="244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22">
            <a:extLst>
              <a:ext uri="{FF2B5EF4-FFF2-40B4-BE49-F238E27FC236}">
                <a16:creationId xmlns:a16="http://schemas.microsoft.com/office/drawing/2014/main" id="{0DD41F7B-B25F-4819-8777-6A3860CC95C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614365" y="909622"/>
            <a:ext cx="4211960" cy="762365"/>
          </a:xfrm>
          <a:prstGeom prst="rect">
            <a:avLst/>
          </a:prstGeom>
        </p:spPr>
      </p:pic>
    </p:spTree>
    <p:extLst>
      <p:ext uri="{BB962C8B-B14F-4D97-AF65-F5344CB8AC3E}">
        <p14:creationId xmlns:p14="http://schemas.microsoft.com/office/powerpoint/2010/main" val="205547401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231775" y="627063"/>
            <a:ext cx="4167778" cy="0"/>
          </a:xfrm>
          <a:prstGeom prst="line">
            <a:avLst/>
          </a:prstGeom>
          <a:noFill/>
          <a:ln w="6350">
            <a:solidFill>
              <a:srgbClr val="002C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Text Box 4"/>
          <p:cNvSpPr txBox="1">
            <a:spLocks noChangeArrowheads="1"/>
          </p:cNvSpPr>
          <p:nvPr/>
        </p:nvSpPr>
        <p:spPr bwMode="auto">
          <a:xfrm>
            <a:off x="250825" y="106378"/>
            <a:ext cx="32561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buFont typeface="Arial" panose="020B0604020202020204" pitchFamily="34" charset="0"/>
              <a:buNone/>
            </a:pPr>
            <a:r>
              <a:rPr lang="en-US" altLang="zh-CN" sz="2800" b="1" dirty="0">
                <a:solidFill>
                  <a:srgbClr val="002060"/>
                </a:solidFill>
              </a:rPr>
              <a:t>Our Achievements</a:t>
            </a:r>
            <a:endParaRPr lang="en-US" altLang="zh-CN" sz="2800" b="1" dirty="0">
              <a:solidFill>
                <a:srgbClr val="002060"/>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D1E0858E-5B9F-4A5C-9932-F6CF29D7B90A}"/>
              </a:ext>
            </a:extLst>
          </p:cNvPr>
          <p:cNvSpPr txBox="1"/>
          <p:nvPr/>
        </p:nvSpPr>
        <p:spPr>
          <a:xfrm>
            <a:off x="2735796" y="4798949"/>
            <a:ext cx="3672408" cy="276999"/>
          </a:xfrm>
          <a:prstGeom prst="rect">
            <a:avLst/>
          </a:prstGeom>
          <a:noFill/>
        </p:spPr>
        <p:txBody>
          <a:bodyPr wrap="square" rtlCol="0">
            <a:spAutoFit/>
          </a:bodyPr>
          <a:lstStyle/>
          <a:p>
            <a:pPr algn="ctr"/>
            <a:r>
              <a:rPr lang="en-US" altLang="zh-CN" sz="1200" b="1" dirty="0">
                <a:solidFill>
                  <a:srgbClr val="002060"/>
                </a:solidFill>
              </a:rPr>
              <a:t>AI-based 3D radiation field reconstruction</a:t>
            </a:r>
            <a:endParaRPr lang="zh-CN" altLang="en-US" sz="1200" b="1" dirty="0">
              <a:solidFill>
                <a:srgbClr val="002060"/>
              </a:solidFill>
            </a:endParaRPr>
          </a:p>
        </p:txBody>
      </p:sp>
      <p:sp>
        <p:nvSpPr>
          <p:cNvPr id="72" name="文本框 71">
            <a:extLst>
              <a:ext uri="{FF2B5EF4-FFF2-40B4-BE49-F238E27FC236}">
                <a16:creationId xmlns:a16="http://schemas.microsoft.com/office/drawing/2014/main" id="{3D555BA1-4028-4BAE-BED8-D9507AFDA5B5}"/>
              </a:ext>
            </a:extLst>
          </p:cNvPr>
          <p:cNvSpPr txBox="1"/>
          <p:nvPr/>
        </p:nvSpPr>
        <p:spPr>
          <a:xfrm>
            <a:off x="152981" y="802276"/>
            <a:ext cx="4246572" cy="369332"/>
          </a:xfrm>
          <a:prstGeom prst="rect">
            <a:avLst/>
          </a:prstGeom>
          <a:solidFill>
            <a:schemeClr val="accent1"/>
          </a:solidFill>
        </p:spPr>
        <p:txBody>
          <a:bodyPr wrap="square" rtlCol="0">
            <a:spAutoFit/>
          </a:bodyPr>
          <a:lstStyle/>
          <a:p>
            <a:pPr algn="ctr"/>
            <a:r>
              <a:rPr lang="en-US" altLang="zh-CN" b="1" dirty="0">
                <a:solidFill>
                  <a:srgbClr val="002060"/>
                </a:solidFill>
              </a:rPr>
              <a:t>Radiation safety monitoring solution</a:t>
            </a:r>
            <a:endParaRPr lang="zh-CN" altLang="en-US" b="1" dirty="0">
              <a:solidFill>
                <a:srgbClr val="002060"/>
              </a:solidFill>
            </a:endParaRPr>
          </a:p>
        </p:txBody>
      </p:sp>
      <p:pic>
        <p:nvPicPr>
          <p:cNvPr id="5" name="图片 4">
            <a:extLst>
              <a:ext uri="{FF2B5EF4-FFF2-40B4-BE49-F238E27FC236}">
                <a16:creationId xmlns:a16="http://schemas.microsoft.com/office/drawing/2014/main" id="{8C42FF06-CE8B-412B-971F-C388D537B13E}"/>
              </a:ext>
            </a:extLst>
          </p:cNvPr>
          <p:cNvPicPr>
            <a:picLocks noChangeAspect="1"/>
          </p:cNvPicPr>
          <p:nvPr/>
        </p:nvPicPr>
        <p:blipFill>
          <a:blip r:embed="rId3"/>
          <a:stretch>
            <a:fillRect/>
          </a:stretch>
        </p:blipFill>
        <p:spPr>
          <a:xfrm>
            <a:off x="611560" y="1342728"/>
            <a:ext cx="8137599" cy="3419406"/>
          </a:xfrm>
          <a:prstGeom prst="rect">
            <a:avLst/>
          </a:prstGeom>
        </p:spPr>
      </p:pic>
    </p:spTree>
    <p:extLst>
      <p:ext uri="{BB962C8B-B14F-4D97-AF65-F5344CB8AC3E}">
        <p14:creationId xmlns:p14="http://schemas.microsoft.com/office/powerpoint/2010/main" val="426980740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246.92000000000002,&quot;left&quot;:54.12236220472441,&quot;top&quot;:208.06724409448822,&quot;width&quot;:861.828031496063}"/>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246.92000000000002,&quot;left&quot;:54.12236220472441,&quot;top&quot;:208.06724409448822,&quot;width&quot;:861.828031496063}"/>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246.92000000000002,&quot;left&quot;:54.12236220472441,&quot;top&quot;:208.06724409448822,&quot;width&quot;:861.828031496063}"/>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246.92000000000002,&quot;left&quot;:54.12236220472441,&quot;top&quot;:208.06724409448822,&quot;width&quot;:861.828031496063}"/>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246.92000000000002,&quot;left&quot;:54.12236220472441,&quot;top&quot;:208.06724409448822,&quot;width&quot;:861.828031496063}"/>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246.92000000000002,&quot;left&quot;:54.12236220472441,&quot;top&quot;:208.06724409448822,&quot;width&quot;:861.828031496063}"/>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246.92000000000002,&quot;left&quot;:54.12236220472441,&quot;top&quot;:208.06724409448822,&quot;width&quot;:861.828031496063}"/>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246.92000000000002,&quot;left&quot;:54.12236220472441,&quot;top&quot;:208.06724409448822,&quot;width&quot;:861.828031496063}"/>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246.92000000000002,&quot;left&quot;:54.12236220472441,&quot;top&quot;:208.06724409448822,&quot;width&quot;:861.828031496063}"/>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246.92000000000002,&quot;left&quot;:54.12236220472441,&quot;top&quot;:208.06724409448822,&quot;width&quot;:861.828031496063}"/>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2085</TotalTime>
  <Words>1923</Words>
  <Application>Microsoft Office PowerPoint</Application>
  <PresentationFormat>自定义</PresentationFormat>
  <Paragraphs>175</Paragraphs>
  <Slides>22</Slides>
  <Notes>22</Notes>
  <HiddenSlides>0</HiddenSlides>
  <MMClips>1</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22</vt:i4>
      </vt:variant>
    </vt:vector>
  </HeadingPairs>
  <TitlesOfParts>
    <vt:vector size="27" baseType="lpstr">
      <vt:lpstr>微软雅黑</vt:lpstr>
      <vt:lpstr>Arial</vt:lpstr>
      <vt:lpstr>Calibri</vt:lpstr>
      <vt:lpstr>Wingdings</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subject>熊猫办公PPT</dc:subject>
  <dc:creator>熊猫办公PPT</dc:creator>
  <cp:lastModifiedBy>mohanli-ihep-pc</cp:lastModifiedBy>
  <cp:revision>150</cp:revision>
  <dcterms:created xsi:type="dcterms:W3CDTF">2015-07-19T05:26:05Z</dcterms:created>
  <dcterms:modified xsi:type="dcterms:W3CDTF">2025-01-16T10:23:34Z</dcterms:modified>
</cp:coreProperties>
</file>