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546" r:id="rId3"/>
    <p:sldId id="636" r:id="rId4"/>
    <p:sldId id="638" r:id="rId5"/>
    <p:sldId id="561" r:id="rId6"/>
    <p:sldId id="565" r:id="rId7"/>
    <p:sldId id="564" r:id="rId8"/>
    <p:sldId id="639" r:id="rId9"/>
    <p:sldId id="567" r:id="rId10"/>
    <p:sldId id="569" r:id="rId11"/>
    <p:sldId id="570" r:id="rId12"/>
    <p:sldId id="573" r:id="rId13"/>
    <p:sldId id="572" r:id="rId14"/>
    <p:sldId id="577" r:id="rId15"/>
    <p:sldId id="579" r:id="rId16"/>
    <p:sldId id="576" r:id="rId17"/>
    <p:sldId id="575" r:id="rId18"/>
    <p:sldId id="626" r:id="rId19"/>
    <p:sldId id="635" r:id="rId20"/>
    <p:sldId id="629" r:id="rId21"/>
    <p:sldId id="631" r:id="rId22"/>
    <p:sldId id="633" r:id="rId23"/>
    <p:sldId id="634" r:id="rId24"/>
    <p:sldId id="525" r:id="rId25"/>
    <p:sldId id="586" r:id="rId26"/>
  </p:sldIdLst>
  <p:sldSz cx="13817600" cy="77724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Sukhachov" initials="P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F90002"/>
    <a:srgbClr val="0000AD"/>
    <a:srgbClr val="F80000"/>
    <a:srgbClr val="E19033"/>
    <a:srgbClr val="EDEDED"/>
    <a:srgbClr val="000000"/>
    <a:srgbClr val="8C0103"/>
    <a:srgbClr val="16FF09"/>
    <a:srgbClr val="1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46" autoAdjust="0"/>
    <p:restoredTop sz="86482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124" y="272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664"/>
    </p:cViewPr>
  </p:sorterViewPr>
  <p:notesViewPr>
    <p:cSldViewPr snapToGrid="0" snapToObjects="1">
      <p:cViewPr varScale="1">
        <p:scale>
          <a:sx n="75" d="100"/>
          <a:sy n="75" d="100"/>
        </p:scale>
        <p:origin x="35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 xinyang" userId="f0ba799e07ca3d0c" providerId="LiveId" clId="{2C8A9015-6987-C94F-954A-844A69F2ED9B}"/>
    <pc:docChg chg="custSel modSld">
      <pc:chgData name="wang xinyang" userId="f0ba799e07ca3d0c" providerId="LiveId" clId="{2C8A9015-6987-C94F-954A-844A69F2ED9B}" dt="2024-12-07T09:20:50.754" v="1" actId="478"/>
      <pc:docMkLst>
        <pc:docMk/>
      </pc:docMkLst>
      <pc:sldChg chg="delSp mod">
        <pc:chgData name="wang xinyang" userId="f0ba799e07ca3d0c" providerId="LiveId" clId="{2C8A9015-6987-C94F-954A-844A69F2ED9B}" dt="2024-12-07T09:20:50.754" v="1" actId="478"/>
        <pc:sldMkLst>
          <pc:docMk/>
          <pc:sldMk cId="0" sldId="256"/>
        </pc:sldMkLst>
        <pc:spChg chg="del">
          <ac:chgData name="wang xinyang" userId="f0ba799e07ca3d0c" providerId="LiveId" clId="{2C8A9015-6987-C94F-954A-844A69F2ED9B}" dt="2024-12-07T09:20:50.754" v="1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wang xinyang" userId="f0ba799e07ca3d0c" providerId="LiveId" clId="{2C8A9015-6987-C94F-954A-844A69F2ED9B}" dt="2024-12-07T09:20:47.516" v="0" actId="478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wang xinyang" userId="f0ba799e07ca3d0c" providerId="LiveId" clId="{8FEA47D6-E0B1-014D-ADED-10741A0F2316}"/>
    <pc:docChg chg="custSel addSld delSld modSld">
      <pc:chgData name="wang xinyang" userId="f0ba799e07ca3d0c" providerId="LiveId" clId="{8FEA47D6-E0B1-014D-ADED-10741A0F2316}" dt="2024-12-04T12:40:15.538" v="33" actId="20577"/>
      <pc:docMkLst>
        <pc:docMk/>
      </pc:docMkLst>
      <pc:sldChg chg="addSp delSp modSp add del mod modAnim">
        <pc:chgData name="wang xinyang" userId="f0ba799e07ca3d0c" providerId="LiveId" clId="{8FEA47D6-E0B1-014D-ADED-10741A0F2316}" dt="2024-12-04T12:39:04.561" v="10" actId="2696"/>
        <pc:sldMkLst>
          <pc:docMk/>
          <pc:sldMk cId="1288952743" sldId="565"/>
        </pc:sldMkLst>
        <pc:spChg chg="mod">
          <ac:chgData name="wang xinyang" userId="f0ba799e07ca3d0c" providerId="LiveId" clId="{8FEA47D6-E0B1-014D-ADED-10741A0F2316}" dt="2024-12-04T12:38:03.314" v="1" actId="1076"/>
          <ac:spMkLst>
            <pc:docMk/>
            <pc:sldMk cId="1288952743" sldId="565"/>
            <ac:spMk id="2" creationId="{FFFF1E03-66DD-0642-A650-136886B16B96}"/>
          </ac:spMkLst>
        </pc:spChg>
        <pc:spChg chg="mod">
          <ac:chgData name="wang xinyang" userId="f0ba799e07ca3d0c" providerId="LiveId" clId="{8FEA47D6-E0B1-014D-ADED-10741A0F2316}" dt="2024-12-04T12:38:21.721" v="5" actId="14100"/>
          <ac:spMkLst>
            <pc:docMk/>
            <pc:sldMk cId="1288952743" sldId="565"/>
            <ac:spMk id="3" creationId="{63A529A9-FBE0-BD4B-9B70-490DE4050A70}"/>
          </ac:spMkLst>
        </pc:spChg>
        <pc:picChg chg="add mod">
          <ac:chgData name="wang xinyang" userId="f0ba799e07ca3d0c" providerId="LiveId" clId="{8FEA47D6-E0B1-014D-ADED-10741A0F2316}" dt="2024-12-04T12:38:48.057" v="9" actId="1076"/>
          <ac:picMkLst>
            <pc:docMk/>
            <pc:sldMk cId="1288952743" sldId="565"/>
            <ac:picMk id="7" creationId="{D1C8556B-F2B6-DC5B-CF5F-1C27AF38EE91}"/>
          </ac:picMkLst>
        </pc:picChg>
        <pc:picChg chg="del mod">
          <ac:chgData name="wang xinyang" userId="f0ba799e07ca3d0c" providerId="LiveId" clId="{8FEA47D6-E0B1-014D-ADED-10741A0F2316}" dt="2024-12-04T12:38:43.853" v="7" actId="478"/>
          <ac:picMkLst>
            <pc:docMk/>
            <pc:sldMk cId="1288952743" sldId="565"/>
            <ac:picMk id="9" creationId="{12AD6A6B-F093-4B03-9AC7-6BB13ACD40C2}"/>
          </ac:picMkLst>
        </pc:picChg>
        <pc:picChg chg="mod">
          <ac:chgData name="wang xinyang" userId="f0ba799e07ca3d0c" providerId="LiveId" clId="{8FEA47D6-E0B1-014D-ADED-10741A0F2316}" dt="2024-12-04T12:38:25.172" v="6" actId="1076"/>
          <ac:picMkLst>
            <pc:docMk/>
            <pc:sldMk cId="1288952743" sldId="565"/>
            <ac:picMk id="10" creationId="{C1172D3A-E57B-B94F-B413-4FE36C980F4C}"/>
          </ac:picMkLst>
        </pc:picChg>
      </pc:sldChg>
      <pc:sldChg chg="add modAnim">
        <pc:chgData name="wang xinyang" userId="f0ba799e07ca3d0c" providerId="LiveId" clId="{8FEA47D6-E0B1-014D-ADED-10741A0F2316}" dt="2024-12-04T12:39:36.545" v="12"/>
        <pc:sldMkLst>
          <pc:docMk/>
          <pc:sldMk cId="1731103979" sldId="565"/>
        </pc:sldMkLst>
      </pc:sldChg>
      <pc:sldChg chg="modSp mod">
        <pc:chgData name="wang xinyang" userId="f0ba799e07ca3d0c" providerId="LiveId" clId="{8FEA47D6-E0B1-014D-ADED-10741A0F2316}" dt="2024-12-04T12:40:15.538" v="33" actId="20577"/>
        <pc:sldMkLst>
          <pc:docMk/>
          <pc:sldMk cId="0" sldId="629"/>
        </pc:sldMkLst>
        <pc:spChg chg="mod">
          <ac:chgData name="wang xinyang" userId="f0ba799e07ca3d0c" providerId="LiveId" clId="{8FEA47D6-E0B1-014D-ADED-10741A0F2316}" dt="2024-12-04T12:40:15.538" v="33" actId="20577"/>
          <ac:spMkLst>
            <pc:docMk/>
            <pc:sldMk cId="0" sldId="629"/>
            <ac:spMk id="16" creationId="{F14EA7A3-B5C2-72FB-67D2-AECA5C25168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F75AD47-C057-814C-A8EE-7C1FCA1BAD3F}" type="datetime1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5A388EF-891F-DC46-886F-8E6CD559F47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1A3C7E1-3362-DD4C-AB03-05191C166D31}" type="datetime1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59FF85B-909F-DD49-BD75-6708CF87078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MS PGothic" panose="020B0600070205080204" charset="-128"/>
      </a:defRPr>
    </a:lvl1pPr>
    <a:lvl2pPr marL="509270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2pPr>
    <a:lvl3pPr marL="1018540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3pPr>
    <a:lvl4pPr marL="1528445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4pPr>
    <a:lvl5pPr marL="2037715" algn="l" defTabSz="509270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anose="020B0600070205080204" charset="-128"/>
        <a:cs typeface="+mn-cs"/>
      </a:defRPr>
    </a:lvl5pPr>
    <a:lvl6pPr marL="2546985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255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6160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430" algn="l" defTabSz="50927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FF85B-909F-DD49-BD75-6708CF87078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FF85B-909F-DD49-BD75-6708CF870783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4C47-7504-9B45-8445-5563EB7E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2A779-623A-3ACF-357C-DA9D39953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0DC8A-3E74-54E7-C697-641B84B7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0FCE7E00-149F-4EC8-9E3F-41FB6A43BFBA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3CA33-CE35-8EAE-AEDF-B9F2711C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7387-5701-3E6C-969C-DFAACA7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14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3033-4E11-B8EE-3993-197847EF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0BEA0-B99D-D54B-D00C-9E1F0C25F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28CD-02D4-8B98-8385-AFD23846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474C290-CBB6-42D6-BE2E-371FB3C4D271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A6F00-93DF-2208-EB59-3223235C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FD37D-CDA9-4655-E9EB-9D26480A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110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3DA6D-6608-BA8D-0433-AED8A9C44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3C80B-29F1-9F7F-492D-9C38CD4E0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9607-CEDE-709D-DD68-51CDAC0F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14A14CA1-23D0-4C76-98D8-0122999F2248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69FB-D29A-5D93-48C6-E2C5810B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5F88-FD28-100D-C477-07CFC05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8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2903-025B-A8EE-24DD-75EF1C9D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20E3B-9618-942B-D4FC-7B48A6DBC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8933F-DEFB-C7C6-2C79-1C6412DB0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15117F91-5A42-4F7A-8351-EA5BF8BA9595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AFE07-1A7C-A2EA-F20D-F2A3FE76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AACEB-0905-D964-E6DB-AA7F40DC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303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4B20-74C3-AAE8-1F52-16E537F2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8F1DF-3784-B274-03E4-D3A28660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7737-A30D-D0F7-48C7-26F063E4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0E232E84-39E7-4FCF-9E1E-60131C66765C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F4733-B05C-A94F-A2E1-3B3744BA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0F33A-B46C-0163-9650-833B5747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836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F927-9E07-C399-5254-615E0E53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AD42D-3C7A-B114-5162-A1A2F0A5E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14D70-D375-8ED2-6F8B-750857EC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1744-C8FB-42D5-F525-164F1013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FC307FA6-AA52-42D9-BC28-D7C7D8961519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C2FAA-6AFC-CC19-4EA0-617A0914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423E5-18E9-6285-AC98-1A79141F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460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0498-64F6-BAA2-2EDC-8CF61A79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1C86-649C-F166-BDE2-5DAE439E1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621BF-524E-02A5-8442-A68D26ADD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0AAF-809F-1E1D-6636-3CCC2236C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52B46-48AE-6A5B-2EBB-8D2225EA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72115-B849-58F8-D750-42D53C7AB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A725B7E6-7CDF-4D84-AB58-8C72752522BD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0C85F-EC13-8AF2-6B0D-D323F415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DBEF3-49FF-FE56-6E93-786A56F0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65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A7473-857D-A803-CC9C-B2C8FEC6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F17D3-8E48-B5AB-93BE-5A8A27A9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A3375A31-C14E-44C3-A9FC-EC2A97FA6234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04EF3-682D-9ABD-FB60-27D5CC1B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528A7-00CD-178E-A4C6-7376A4D7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854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6EBF8B-856E-092B-624A-A07DF2B6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3323768F-8864-44FB-B97D-A3EE05C33FFE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1D4BF-103C-06DE-A9ED-895F3A94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57FDC-3774-68AC-0693-A3A38F40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773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2EFA-303F-6A6D-BE53-51BB091A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8E48-90C7-CCB8-042C-1F40CED36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36D7C-0107-90C0-6E01-90D5FB1C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953E6-2675-DB90-E398-1865C42D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CB49DEA6-46D4-4552-9A75-8C404F933E18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21943-2AF2-9663-0B1A-4B16CD14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663D2-F66F-1699-AD68-6F0D1412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980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31B6-4E83-C034-82FC-37F5F780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87519-6D18-2C75-9531-E4CD886D3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62484-D888-DCBD-C2D5-79316D9C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AF2AE-D4BB-915F-DFDA-D0DD0B8D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BFF7F2C7-DE1E-4C3A-A0C0-791C645537C4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679DB-384D-01FB-C22E-A0A2482E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BD814-60FE-711F-0E24-CF6250A0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28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3213E-0AA9-39B3-DD0F-40B05A18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B81AF-0940-3C16-1BC1-A8DEEEE11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E1A8-7B9D-B85D-EB02-AB0C598B9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fld id="{5AB9C43E-80B2-4506-B147-63B1D7F23766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6482-181C-0FC2-9992-5BC92F76D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5D778-6C44-F19D-2167-54BAC1208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490E37-11E0-4840-A2FF-65AFD5A40866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264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4.png"/><Relationship Id="rId7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19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7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21784" y="4412745"/>
            <a:ext cx="11789448" cy="1118364"/>
          </a:xfrm>
          <a:prstGeom prst="rect">
            <a:avLst/>
          </a:prstGeom>
        </p:spPr>
        <p:txBody>
          <a:bodyPr vert="horz" lIns="139959" tIns="69980" rIns="139959" bIns="69980" rtlCol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99770">
              <a:defRPr/>
            </a:pPr>
            <a:r>
              <a:rPr lang="en-US" alt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Xinyang Wang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3295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Center for Fundamental physics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en-US" sz="3295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Anhui University of Science and Technology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1682" y="1025911"/>
            <a:ext cx="13817599" cy="2115523"/>
          </a:xfrm>
        </p:spPr>
        <p:txBody>
          <a:bodyPr vert="horz" lIns="0" tIns="45720" rIns="0" bIns="45720" rtlCol="0" anchor="b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490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role of thermal photons in a magnetized plasma </a:t>
            </a:r>
            <a:br>
              <a:rPr lang="en-US" altLang="en-US" sz="490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90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their significance in heavy ion collisions</a:t>
            </a:r>
            <a:br>
              <a:rPr lang="en-US" altLang="en-US" sz="6870" dirty="0">
                <a:ln w="0"/>
                <a:solidFill>
                  <a:srgbClr val="F900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6870" dirty="0">
              <a:ln w="0"/>
              <a:solidFill>
                <a:srgbClr val="F9000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</a:t>
            </a:fld>
            <a:endParaRPr lang="en-US" alt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AF33AD-8B63-0748-AEB8-EF04476F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5867A0E2-F00B-4564-8E54-E0C1EA6C73EC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938B2E-9978-B65F-7B4A-86CE2B46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9F33-9E9C-3449-A250-D8C35EDD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04" y="365479"/>
            <a:ext cx="8091656" cy="970204"/>
          </a:xfrm>
        </p:spPr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from magnetized plasma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8ACEA-D9CC-5042-ABBF-A00838E24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8603" y="1335683"/>
                <a:ext cx="12128459" cy="558613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leading-order polarization tensor </a:t>
                </a:r>
              </a:p>
              <a:p>
                <a:pPr marL="0" indent="0">
                  <a:lnSpc>
                    <a:spcPct val="250000"/>
                  </a:lnSpc>
                  <a:buNone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leads to a nonzero result!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three processes i.e., </a:t>
                </a:r>
              </a:p>
              <a:p>
                <a:pPr>
                  <a:lnSpc>
                    <a:spcPct val="250000"/>
                  </a:lnSpc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are allowed by the energy conservation.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8ACEA-D9CC-5042-ABBF-A00838E24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8603" y="1335683"/>
                <a:ext cx="12128459" cy="5586136"/>
              </a:xfrm>
              <a:blipFill>
                <a:blip r:embed="rId2"/>
                <a:stretch>
                  <a:fillRect l="-1046" t="-2273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39D91-F908-0D41-BB56-15E4A29A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30EA5BD0-A307-456E-A298-937C6AC7DCC3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A3691-A742-D849-9A42-826EFB2D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3A217-AE04-6F4E-9CEB-6EB93CAC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2E277-89D9-BF44-861C-B7C5C611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0" y="1815353"/>
            <a:ext cx="3035300" cy="165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897A5F-D7F5-4E45-BCC7-52B2E2820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480" y="4686434"/>
            <a:ext cx="8893132" cy="14515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3FEB78-BDFD-D641-8817-523DAE6EFEB5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3126" y="2063309"/>
            <a:ext cx="1150769" cy="11550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206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414" y="192289"/>
            <a:ext cx="10787150" cy="1083248"/>
          </a:xfrm>
        </p:spPr>
        <p:txBody>
          <a:bodyPr>
            <a:normAutofit/>
          </a:bodyPr>
          <a:lstStyle/>
          <a:p>
            <a:r>
              <a:rPr lang="en-US" sz="60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thermal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257" y="1411356"/>
                <a:ext cx="12335087" cy="6645637"/>
              </a:xfrm>
            </p:spPr>
            <p:txBody>
              <a:bodyPr>
                <a:normAutofit/>
              </a:bodyPr>
              <a:lstStyle/>
              <a:p>
                <a: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expression for the rate is</a:t>
                </a:r>
              </a:p>
              <a:p>
                <a:endParaRPr lang="en-US" sz="329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9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9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95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9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9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imaginary part is 	</a:t>
                </a:r>
              </a:p>
              <a:p>
                <a:pPr marL="0" indent="0">
                  <a:buNone/>
                </a:pPr>
                <a:endParaRPr lang="en-US" sz="329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329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b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sz="329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29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257" y="1411356"/>
                <a:ext cx="12335087" cy="6645637"/>
              </a:xfrm>
              <a:blipFill>
                <a:blip r:embed="rId2"/>
                <a:stretch>
                  <a:fillRect l="-1337" t="-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7CCC5384-3F5E-4D8A-BC9D-BB9376F47439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50" y="2102960"/>
            <a:ext cx="7043164" cy="1282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14" y="4314221"/>
            <a:ext cx="12898414" cy="1531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56" y="6201990"/>
            <a:ext cx="6369288" cy="7302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484012" y="5367130"/>
            <a:ext cx="4507049" cy="56322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649" y="356262"/>
            <a:ext cx="4414182" cy="4396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9690" y="6349803"/>
            <a:ext cx="5506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Lang Yu, Mei Huang, 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PRD, 2020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PRD, 2021]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257" y="310477"/>
                <a:ext cx="12335087" cy="698019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thermal photon production rate </a:t>
                </a:r>
              </a:p>
              <a:p>
                <a:pPr lvl="1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with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 with temperature </a:t>
                </a:r>
              </a:p>
              <a:p>
                <a:pPr lvl="1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goes to zero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(quantization effects)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has a peak at small 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relatively large</a:t>
                </a:r>
              </a:p>
              <a:p>
                <a:pPr lvl="1"/>
                <a:endParaRPr lang="en-US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257" y="310477"/>
                <a:ext cx="12335087" cy="6980190"/>
              </a:xfrm>
              <a:blipFill>
                <a:blip r:embed="rId2"/>
                <a:stretch>
                  <a:fillRect l="-1132" t="-1815" r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C9BD5A6D-E06D-45A7-A0D9-3128D5942648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E9ECD-D952-E669-5B24-8AD0AA34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" y="3437276"/>
            <a:ext cx="10708497" cy="34395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C30AD-612B-2E99-D479-7C8061209777}"/>
              </a:ext>
            </a:extLst>
          </p:cNvPr>
          <p:cNvGrpSpPr/>
          <p:nvPr/>
        </p:nvGrpSpPr>
        <p:grpSpPr>
          <a:xfrm>
            <a:off x="1635523" y="5406039"/>
            <a:ext cx="9901918" cy="1011477"/>
            <a:chOff x="754381" y="5878151"/>
            <a:chExt cx="9035046" cy="8795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DDC465-3FAA-BF3D-AF1B-0FD254314432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2998" t="7586" r="58913" b="73404"/>
            <a:stretch/>
          </p:blipFill>
          <p:spPr>
            <a:xfrm>
              <a:off x="754381" y="5881657"/>
              <a:ext cx="4083090" cy="8760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D349E0-CF54-703A-92DB-7D6FC6ED4235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2998" t="7586" r="58913" b="73404"/>
            <a:stretch/>
          </p:blipFill>
          <p:spPr>
            <a:xfrm>
              <a:off x="5706337" y="5878151"/>
              <a:ext cx="4083090" cy="8760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8C3E6-0B64-0A46-93FC-A0FD9A2B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5" y="0"/>
            <a:ext cx="8675370" cy="12158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6E834-47B1-AE46-AC43-46E48278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25" y="1083646"/>
            <a:ext cx="9324394" cy="294084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solutions to the energy conservation equation</a:t>
            </a:r>
          </a:p>
          <a:p>
            <a:pPr>
              <a:spcBef>
                <a:spcPts val="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under the following conditions: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22FC-79D9-D24A-B3D2-456ED268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D8BB5322-1405-4AFC-8C9E-B71817A36ECF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EB631-94C5-3F46-9894-4C9DA693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A13D-1F4B-B65F-525685BC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E2CA6-4329-0449-9645-38D367E77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84498" y="3892253"/>
            <a:ext cx="10052321" cy="339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D0FAC-2D04-2947-89EE-68AF20EC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483" y="1738715"/>
            <a:ext cx="4657521" cy="412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AC7FE-E531-4346-8A1E-235B1B839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62" y="2674105"/>
            <a:ext cx="7058777" cy="12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862F6-323E-CE48-8522-62500B097C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51743" y="85753"/>
                <a:ext cx="8675370" cy="1096941"/>
              </a:xfrm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dependence: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862F6-323E-CE48-8522-62500B097C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1743" y="85753"/>
                <a:ext cx="8675370" cy="1096941"/>
              </a:xfrm>
              <a:blipFill>
                <a:blip r:embed="rId2"/>
                <a:stretch>
                  <a:fillRect l="-2924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9D5946-3357-6B49-B065-0B14F01AB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7922" y="1136461"/>
                <a:ext cx="10944619" cy="5757844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Non-smooth dependence 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(due to many thresholds)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Parametrization: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rate is maximal at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(i.e.,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reaction plane)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9D5946-3357-6B49-B065-0B14F01AB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7922" y="1136461"/>
                <a:ext cx="10944619" cy="5757844"/>
              </a:xfrm>
              <a:blipFill>
                <a:blip r:embed="rId3"/>
                <a:stretch>
                  <a:fillRect l="-927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FA20D-6569-3B4D-8400-2BB9C891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90205D7F-61CB-4F74-8FCD-965FC875B7F2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AD62-E554-0B4E-9B44-F3E46872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92B2-0033-1146-8AEB-CE7F272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5937-E9B4-E343-9DD2-B34CCDC174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53391" y="2912273"/>
            <a:ext cx="6274257" cy="4291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C7ECE-DB97-E249-ADD1-3AA27D62C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766" y="3230303"/>
            <a:ext cx="3405767" cy="3405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2C56AA-97CB-2645-B623-4591CA65DB1F}"/>
                  </a:ext>
                </a:extLst>
              </p:cNvPr>
              <p:cNvSpPr txBox="1"/>
              <p:nvPr/>
            </p:nvSpPr>
            <p:spPr>
              <a:xfrm>
                <a:off x="8302757" y="6051165"/>
                <a:ext cx="14596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2C56AA-97CB-2645-B623-4591CA65D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757" y="6051165"/>
                <a:ext cx="1459695" cy="584775"/>
              </a:xfrm>
              <a:prstGeom prst="rect">
                <a:avLst/>
              </a:prstGeom>
              <a:blipFill>
                <a:blip r:embed="rId6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250F0C5-26AD-E845-B37B-5740BC3F575A}"/>
              </a:ext>
            </a:extLst>
          </p:cNvPr>
          <p:cNvGrpSpPr/>
          <p:nvPr/>
        </p:nvGrpSpPr>
        <p:grpSpPr>
          <a:xfrm>
            <a:off x="8390765" y="4605585"/>
            <a:ext cx="3474700" cy="584775"/>
            <a:chOff x="6511165" y="4605584"/>
            <a:chExt cx="3474700" cy="5847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892DE7-D1E2-894B-96CF-7E95AA6C1576}"/>
                </a:ext>
              </a:extLst>
            </p:cNvPr>
            <p:cNvCxnSpPr>
              <a:cxnSpLocks/>
              <a:endCxn id="9" idx="1"/>
            </p:cNvCxnSpPr>
            <p:nvPr/>
          </p:nvCxnSpPr>
          <p:spPr bwMode="auto">
            <a:xfrm flipH="1">
              <a:off x="6511165" y="4918303"/>
              <a:ext cx="3474700" cy="14883"/>
            </a:xfrm>
            <a:prstGeom prst="line">
              <a:avLst/>
            </a:prstGeom>
            <a:solidFill>
              <a:schemeClr val="accent1"/>
            </a:solidFill>
            <a:ln w="44450" cap="flat" cmpd="tri" algn="ctr">
              <a:solidFill>
                <a:srgbClr val="E190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36D06-D5B7-0C41-8C7E-3FC8C7AC158B}"/>
                </a:ext>
              </a:extLst>
            </p:cNvPr>
            <p:cNvSpPr txBox="1"/>
            <p:nvPr/>
          </p:nvSpPr>
          <p:spPr>
            <a:xfrm>
              <a:off x="7782461" y="4605584"/>
              <a:ext cx="848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19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</a:t>
              </a:r>
            </a:p>
            <a:p>
              <a:pPr algn="ctr"/>
              <a:r>
                <a:rPr lang="en-US" sz="1600" dirty="0">
                  <a:solidFill>
                    <a:srgbClr val="E19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1875156-70E2-5D47-84D1-788A18D5589C}"/>
              </a:ext>
            </a:extLst>
          </p:cNvPr>
          <p:cNvSpPr/>
          <p:nvPr/>
        </p:nvSpPr>
        <p:spPr bwMode="auto">
          <a:xfrm>
            <a:off x="2112759" y="3230303"/>
            <a:ext cx="1124764" cy="528490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B83E66-4E49-BA47-A562-7FECFFED1FD9}"/>
              </a:ext>
            </a:extLst>
          </p:cNvPr>
          <p:cNvSpPr/>
          <p:nvPr/>
        </p:nvSpPr>
        <p:spPr bwMode="auto">
          <a:xfrm>
            <a:off x="5744252" y="3230303"/>
            <a:ext cx="1638147" cy="865761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862F6-323E-CE48-8522-62500B097C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49960" y="213933"/>
                <a:ext cx="8675370" cy="974958"/>
              </a:xfrm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dependence: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862F6-323E-CE48-8522-62500B097C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49960" y="213933"/>
                <a:ext cx="8675370" cy="974958"/>
              </a:xfrm>
              <a:blipFill>
                <a:blip r:embed="rId2"/>
                <a:stretch>
                  <a:fillRect l="-2778" t="-512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9D5946-3357-6B49-B065-0B14F01AB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2842" y="1338580"/>
                <a:ext cx="11605801" cy="6072188"/>
              </a:xfrm>
            </p:spPr>
            <p:txBody>
              <a:bodyPr/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quickly decreases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rate is maximal at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(i.e.,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the reaction plane)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9D5946-3357-6B49-B065-0B14F01AB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842" y="1338580"/>
                <a:ext cx="11605801" cy="6072188"/>
              </a:xfrm>
              <a:blipFill>
                <a:blip r:embed="rId3"/>
                <a:stretch>
                  <a:fillRect l="-1202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FA20D-6569-3B4D-8400-2BB9C891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496CF43B-E86F-4CBC-9872-40F9E364CA19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AD62-E554-0B4E-9B44-F3E46872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D92B2-0033-1146-8AEB-CE7F272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5937-E9B4-E343-9DD2-B34CCDC174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8909" y="3062855"/>
            <a:ext cx="6274257" cy="4141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C7ECE-DB97-E249-ADD1-3AA27D62C4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3334" y="3223634"/>
            <a:ext cx="3405767" cy="3405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2C56AA-97CB-2645-B623-4591CA65DB1F}"/>
                  </a:ext>
                </a:extLst>
              </p:cNvPr>
              <p:cNvSpPr txBox="1"/>
              <p:nvPr/>
            </p:nvSpPr>
            <p:spPr>
              <a:xfrm>
                <a:off x="8302757" y="6051165"/>
                <a:ext cx="14596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2C56AA-97CB-2645-B623-4591CA65D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757" y="6051165"/>
                <a:ext cx="1459695" cy="584775"/>
              </a:xfrm>
              <a:prstGeom prst="rect">
                <a:avLst/>
              </a:prstGeom>
              <a:blipFill>
                <a:blip r:embed="rId6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CCA7D33-D060-3D4E-AEAA-C7A8D327A93B}"/>
              </a:ext>
            </a:extLst>
          </p:cNvPr>
          <p:cNvGrpSpPr/>
          <p:nvPr/>
        </p:nvGrpSpPr>
        <p:grpSpPr>
          <a:xfrm>
            <a:off x="8383333" y="4605585"/>
            <a:ext cx="3474700" cy="584775"/>
            <a:chOff x="6503733" y="4605584"/>
            <a:chExt cx="3474700" cy="58477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BB7210-81B5-9C43-AA17-4B47CF3202E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03733" y="4911634"/>
              <a:ext cx="3474700" cy="14883"/>
            </a:xfrm>
            <a:prstGeom prst="line">
              <a:avLst/>
            </a:prstGeom>
            <a:solidFill>
              <a:schemeClr val="accent1"/>
            </a:solidFill>
            <a:ln w="44450" cap="flat" cmpd="tri" algn="ctr">
              <a:solidFill>
                <a:srgbClr val="E190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35DECF-DB93-EC40-9529-043EEE0A4305}"/>
                </a:ext>
              </a:extLst>
            </p:cNvPr>
            <p:cNvSpPr txBox="1"/>
            <p:nvPr/>
          </p:nvSpPr>
          <p:spPr>
            <a:xfrm>
              <a:off x="7782461" y="4605584"/>
              <a:ext cx="848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19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</a:t>
              </a:r>
            </a:p>
            <a:p>
              <a:pPr algn="ctr"/>
              <a:r>
                <a:rPr lang="en-US" sz="1600" dirty="0">
                  <a:solidFill>
                    <a:srgbClr val="E19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09D24CA-E744-384C-86A6-23FF99334469}"/>
              </a:ext>
            </a:extLst>
          </p:cNvPr>
          <p:cNvSpPr/>
          <p:nvPr/>
        </p:nvSpPr>
        <p:spPr bwMode="auto">
          <a:xfrm>
            <a:off x="2336044" y="3357710"/>
            <a:ext cx="1124764" cy="528490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846100-A44D-0844-815D-2A1708DDCC1C}"/>
              </a:ext>
            </a:extLst>
          </p:cNvPr>
          <p:cNvSpPr/>
          <p:nvPr/>
        </p:nvSpPr>
        <p:spPr bwMode="auto">
          <a:xfrm>
            <a:off x="5732707" y="3391262"/>
            <a:ext cx="1506070" cy="865761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D5FBC0E-0E27-EA4C-8947-A6A2A686B45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1704" y="1129004"/>
                <a:ext cx="9403398" cy="2749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01882" tIns="50941" rIns="101882" bIns="50941" numCol="1" anchor="t" anchorCtr="0" compatLnSpc="1">
                <a:prstTxWarp prst="textNoShape">
                  <a:avLst/>
                </a:prstTxWarp>
              </a:bodyPr>
              <a:lstStyle>
                <a:lvl1pPr marL="382059" indent="-382059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1pPr>
                <a:lvl2pPr marL="827795" indent="-31838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31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1273531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7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782943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2292355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801767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6pPr>
                <a:lvl7pPr marL="3311180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7pPr>
                <a:lvl8pPr marL="3820592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8pPr>
                <a:lvl9pPr marL="4330004" indent="-254706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9pPr>
              </a:lstStyle>
              <a:p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Quantization is important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𝑒𝐵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</m:oMath>
                </a14:m>
                <a:endParaRPr lang="en-US" sz="2400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Transitions are possible only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</a:pPr>
                <a:endParaRPr lang="en-US" sz="2400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explains why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400" i="1" dirty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 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explains the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D5FBC0E-0E27-EA4C-8947-A6A2A686B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704" y="1129004"/>
                <a:ext cx="9403398" cy="2749596"/>
              </a:xfrm>
              <a:prstGeom prst="rect">
                <a:avLst/>
              </a:prstGeom>
              <a:blipFill>
                <a:blip r:embed="rId2"/>
                <a:stretch>
                  <a:fillRect l="-6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8AD7D1-D902-1B49-AD93-14E1523E5D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01240" y="102761"/>
                <a:ext cx="7975600" cy="1089183"/>
              </a:xfrm>
            </p:spPr>
            <p:txBody>
              <a:bodyPr>
                <a:normAutofit/>
              </a:bodyPr>
              <a:lstStyle/>
              <a:p>
                <a:r>
                  <a:rPr lang="en-US" sz="4400" dirty="0">
                    <a:solidFill>
                      <a:srgbClr val="A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Quantization @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AC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solidFill>
                              <a:srgbClr val="AC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400" i="1" dirty="0">
                            <a:solidFill>
                              <a:srgbClr val="AC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A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8AD7D1-D902-1B49-AD93-14E1523E5D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240" y="102761"/>
                <a:ext cx="7975600" cy="1089183"/>
              </a:xfrm>
              <a:blipFill>
                <a:blip r:embed="rId3"/>
                <a:stretch>
                  <a:fillRect l="-302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C14D4D-1ED4-8741-876B-F18EBB142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2571115" y="4238625"/>
            <a:ext cx="8883178" cy="28864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4BEEB-F4A2-484C-9FB0-84B78E9F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611096DD-EDED-4F10-94D8-50A02120DE15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76C78-0EBD-0447-AC42-13DC2DFC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BAEF8-44BB-904D-93E7-823FED54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5EDE8-6927-F447-B049-78F2E45A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912" y="2207321"/>
            <a:ext cx="4499536" cy="592962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F7CCFE3-4BF4-4787-A88E-25582FC261D4}"/>
              </a:ext>
            </a:extLst>
          </p:cNvPr>
          <p:cNvGrpSpPr/>
          <p:nvPr/>
        </p:nvGrpSpPr>
        <p:grpSpPr>
          <a:xfrm>
            <a:off x="3160045" y="6014737"/>
            <a:ext cx="7684777" cy="720345"/>
            <a:chOff x="1280444" y="6014736"/>
            <a:chExt cx="7684777" cy="7203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8C992F-81FC-1A4C-BB33-D1F11CA390EE}"/>
                </a:ext>
              </a:extLst>
            </p:cNvPr>
            <p:cNvSpPr/>
            <p:nvPr/>
          </p:nvSpPr>
          <p:spPr bwMode="auto">
            <a:xfrm>
              <a:off x="1280444" y="6483663"/>
              <a:ext cx="953900" cy="251418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901CD5-5B8B-D74E-AD8C-E16BB458BFC6}"/>
                </a:ext>
              </a:extLst>
            </p:cNvPr>
            <p:cNvSpPr/>
            <p:nvPr/>
          </p:nvSpPr>
          <p:spPr bwMode="auto">
            <a:xfrm>
              <a:off x="5643339" y="6483663"/>
              <a:ext cx="953900" cy="251418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E56F314-45C1-CD4E-BDC0-8E1C6973893D}"/>
                    </a:ext>
                  </a:extLst>
                </p:cNvPr>
                <p:cNvSpPr/>
                <p:nvPr/>
              </p:nvSpPr>
              <p:spPr>
                <a:xfrm>
                  <a:off x="3072594" y="6015635"/>
                  <a:ext cx="1420042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rgbClr val="0000A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 </m:t>
                      </m:r>
                    </m:oMath>
                  </a14:m>
                  <a:r>
                    <a:rPr lang="en-US" sz="1200" dirty="0">
                      <a:solidFill>
                        <a:srgbClr val="0000A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 reaction plane:</a:t>
                  </a: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E56F314-45C1-CD4E-BDC0-8E1C697389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594" y="6015635"/>
                  <a:ext cx="1420042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r="-429" b="-17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E9B3126-F413-9343-A9FA-097056D6392E}"/>
                    </a:ext>
                  </a:extLst>
                </p:cNvPr>
                <p:cNvSpPr txBox="1"/>
                <p:nvPr/>
              </p:nvSpPr>
              <p:spPr>
                <a:xfrm>
                  <a:off x="3128160" y="6420086"/>
                  <a:ext cx="13644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rgbClr val="AC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 </m:t>
                      </m:r>
                    </m:oMath>
                  </a14:m>
                  <a:r>
                    <a:rPr lang="en-US" sz="1200" dirty="0">
                      <a:solidFill>
                        <a:srgbClr val="AC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 reaction plane: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E9B3126-F413-9343-A9FA-097056D63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8160" y="6420086"/>
                  <a:ext cx="1364476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446" b="-152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3B915-21DB-D94A-A1CF-2B9EB30D1D46}"/>
                </a:ext>
              </a:extLst>
            </p:cNvPr>
            <p:cNvGrpSpPr/>
            <p:nvPr/>
          </p:nvGrpSpPr>
          <p:grpSpPr>
            <a:xfrm>
              <a:off x="7545179" y="6014736"/>
              <a:ext cx="1420042" cy="695412"/>
              <a:chOff x="8023665" y="6149181"/>
              <a:chExt cx="1420042" cy="6954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D09CD65A-3755-CD4C-A3C8-10E1FD137C10}"/>
                      </a:ext>
                    </a:extLst>
                  </p:cNvPr>
                  <p:cNvSpPr/>
                  <p:nvPr/>
                </p:nvSpPr>
                <p:spPr>
                  <a:xfrm>
                    <a:off x="8023665" y="6149181"/>
                    <a:ext cx="1420042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r"/>
                    <a14:m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0000A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 </m:t>
                        </m:r>
                      </m:oMath>
                    </a14:m>
                    <a:r>
                      <a:rPr lang="en-US" sz="1200" dirty="0">
                        <a:solidFill>
                          <a:srgbClr val="0000A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to reaction plane:</a:t>
                    </a:r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D09CD65A-3755-CD4C-A3C8-10E1FD137C1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3665" y="6149181"/>
                    <a:ext cx="1420042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762" b="-238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05C85B6-DC45-064B-BCF1-DDABAE06FCE3}"/>
                      </a:ext>
                    </a:extLst>
                  </p:cNvPr>
                  <p:cNvSpPr txBox="1"/>
                  <p:nvPr/>
                </p:nvSpPr>
                <p:spPr>
                  <a:xfrm>
                    <a:off x="8079231" y="6567594"/>
                    <a:ext cx="136447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14:m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A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 </m:t>
                        </m:r>
                      </m:oMath>
                    </a14:m>
                    <a:r>
                      <a:rPr lang="en-US" sz="1200" dirty="0">
                        <a:solidFill>
                          <a:srgbClr val="AC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to reaction plane: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C05C85B6-DC45-064B-BCF1-DDABAE06FC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79231" y="6567594"/>
                    <a:ext cx="1364476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903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AD1E6F-93A6-E7ED-29E0-B29EB0B50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2353460"/>
            <a:ext cx="3987800" cy="86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332611-26A3-1E5B-546F-B7FD4ADD9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52" y="3286203"/>
            <a:ext cx="3708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5F6CBD-40EB-ED3F-D8D4-05B0166A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39" y="1438470"/>
            <a:ext cx="5295900" cy="80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31728" y="269245"/>
                <a:ext cx="11917680" cy="857784"/>
              </a:xfrm>
            </p:spPr>
            <p:txBody>
              <a:bodyPr>
                <a:noAutofit/>
              </a:bodyPr>
              <a:lstStyle/>
              <a:p>
                <a:r>
                  <a:rPr lang="en-US" sz="6045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Nonzero elliptic “flow”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4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4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6045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6045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1728" y="269245"/>
                <a:ext cx="11917680" cy="857784"/>
              </a:xfrm>
              <a:blipFill rotWithShape="1">
                <a:blip r:embed="rId5"/>
                <a:stretch>
                  <a:fillRect l="-5" t="-5849" r="5" b="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9E8CF2C3-28AD-4952-944B-76E237ED8D4F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17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54009" y="4445827"/>
            <a:ext cx="8009524" cy="299567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140744" y="1438470"/>
            <a:ext cx="7235872" cy="28924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8C73F9-EBD0-2802-C7B0-B14F6363ED61}"/>
              </a:ext>
            </a:extLst>
          </p:cNvPr>
          <p:cNvGrpSpPr/>
          <p:nvPr/>
        </p:nvGrpSpPr>
        <p:grpSpPr>
          <a:xfrm>
            <a:off x="3252997" y="2694246"/>
            <a:ext cx="8127335" cy="4594566"/>
            <a:chOff x="3252997" y="2694246"/>
            <a:chExt cx="8127335" cy="4594566"/>
          </a:xfrm>
        </p:grpSpPr>
        <p:sp>
          <p:nvSpPr>
            <p:cNvPr id="9" name="Oval 8"/>
            <p:cNvSpPr/>
            <p:nvPr/>
          </p:nvSpPr>
          <p:spPr bwMode="auto">
            <a:xfrm>
              <a:off x="3252997" y="5506292"/>
              <a:ext cx="1611846" cy="1697572"/>
            </a:xfrm>
            <a:prstGeom prst="ellipse">
              <a:avLst/>
            </a:prstGeom>
            <a:noFill/>
            <a:ln w="19050" cap="flat" cmpd="sng" algn="ctr">
              <a:solidFill>
                <a:srgbClr val="C00000">
                  <a:alpha val="5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/>
            <a:lstStyle/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4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961639" y="2694246"/>
              <a:ext cx="1611846" cy="1494391"/>
            </a:xfrm>
            <a:prstGeom prst="ellipse">
              <a:avLst/>
            </a:prstGeom>
            <a:noFill/>
            <a:ln w="19050" cap="flat" cmpd="sng" algn="ctr">
              <a:solidFill>
                <a:srgbClr val="C00000">
                  <a:alpha val="5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/>
            <a:lstStyle/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40" dirty="0">
                <a:latin typeface="Times New Roman" panose="02020603050405020304" pitchFamily="18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7340913" y="5794421"/>
              <a:ext cx="1611846" cy="1494391"/>
            </a:xfrm>
            <a:prstGeom prst="ellipse">
              <a:avLst/>
            </a:prstGeom>
            <a:noFill/>
            <a:ln w="19050" cap="flat" cmpd="sng" algn="ctr">
              <a:solidFill>
                <a:srgbClr val="C00000">
                  <a:alpha val="5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/>
            <a:lstStyle/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4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9768486" y="2789243"/>
              <a:ext cx="1611846" cy="1494391"/>
            </a:xfrm>
            <a:prstGeom prst="ellipse">
              <a:avLst/>
            </a:prstGeom>
            <a:noFill/>
            <a:ln w="19050" cap="flat" cmpd="sng" algn="ctr">
              <a:solidFill>
                <a:srgbClr val="C00000">
                  <a:alpha val="5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584" tIns="50292" rIns="100584" bIns="50292" numCol="1" rtlCol="0" anchor="t" anchorCtr="0" compatLnSpc="1"/>
            <a:lstStyle/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640" dirty="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62062" y="-88721"/>
                <a:ext cx="11917680" cy="2003073"/>
              </a:xfrm>
            </p:spPr>
            <p:txBody>
              <a:bodyPr>
                <a:normAutofit/>
              </a:bodyPr>
              <a:lstStyle/>
              <a:p>
                <a:r>
                  <a:rPr lang="en-US" sz="544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sub>
                    </m:sSub>
                    <m:r>
                      <a:rPr lang="en-US" sz="544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sSub>
                      <m:sSubPr>
                        <m:ctrlP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544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5440" dirty="0"/>
              </a:p>
            </p:txBody>
          </p:sp>
        </mc:Choice>
        <mc:Fallback xmlns="">
          <p:sp>
            <p:nvSpPr>
              <p:cNvPr id="2" name="Title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062" y="-88721"/>
                <a:ext cx="11917680" cy="2003073"/>
              </a:xfrm>
              <a:blipFill rotWithShape="1">
                <a:blip r:embed="rId2"/>
                <a:stretch>
                  <a:fillRect l="-4" t="23" r="4" b="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71E6644C-E56A-4AA7-A16A-153B4893A471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213" y="1540526"/>
            <a:ext cx="10152159" cy="3109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212" y="4522652"/>
            <a:ext cx="10152159" cy="3128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48784" y="7343386"/>
            <a:ext cx="4866601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1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</a:t>
            </a:r>
            <a:r>
              <a:rPr lang="en-US" altLang="zh-CN" sz="19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2024]</a:t>
            </a:r>
            <a:endParaRPr lang="en-US" sz="1815" dirty="0"/>
          </a:p>
        </p:txBody>
      </p:sp>
      <p:sp>
        <p:nvSpPr>
          <p:cNvPr id="4" name="Oval 3"/>
          <p:cNvSpPr/>
          <p:nvPr/>
        </p:nvSpPr>
        <p:spPr bwMode="auto">
          <a:xfrm>
            <a:off x="2504440" y="1574349"/>
            <a:ext cx="1611846" cy="1494391"/>
          </a:xfrm>
          <a:prstGeom prst="ellipse">
            <a:avLst/>
          </a:prstGeom>
          <a:noFill/>
          <a:ln w="19050" cap="flat" cmpd="sng" algn="ctr">
            <a:solidFill>
              <a:srgbClr val="C00000">
                <a:alpha val="5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657668" y="5655608"/>
            <a:ext cx="1611846" cy="1494391"/>
          </a:xfrm>
          <a:prstGeom prst="ellipse">
            <a:avLst/>
          </a:prstGeom>
          <a:noFill/>
          <a:ln w="19050" cap="flat" cmpd="sng" algn="ctr">
            <a:solidFill>
              <a:srgbClr val="C00000">
                <a:alpha val="5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391857" y="5677040"/>
            <a:ext cx="1611846" cy="1494391"/>
          </a:xfrm>
          <a:prstGeom prst="ellipse">
            <a:avLst/>
          </a:prstGeom>
          <a:noFill/>
          <a:ln w="19050" cap="flat" cmpd="sng" algn="ctr">
            <a:solidFill>
              <a:srgbClr val="C00000">
                <a:alpha val="5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57668" y="1871916"/>
            <a:ext cx="1611846" cy="1494391"/>
          </a:xfrm>
          <a:prstGeom prst="ellipse">
            <a:avLst/>
          </a:prstGeom>
          <a:noFill/>
          <a:ln w="19050" cap="flat" cmpd="sng" algn="ctr">
            <a:solidFill>
              <a:srgbClr val="C00000">
                <a:alpha val="50000"/>
              </a:srgb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100584" tIns="50292" rIns="100584" bIns="50292" numCol="1" rtlCol="0" anchor="t" anchorCtr="0" compatLnSpc="1"/>
          <a:lstStyle/>
          <a:p>
            <a:pPr defTabSz="100584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64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3560" y="414020"/>
            <a:ext cx="6365240" cy="9886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Finite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chemical potential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D4671B77-09AE-410F-9371-0DFA2E91656A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19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018A9-C839-FFA2-D624-CDC35BA4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146" y="1540287"/>
            <a:ext cx="8089053" cy="5526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3FE6D0-FA0D-9EAB-7EBE-F42D822FB0B3}"/>
              </a:ext>
            </a:extLst>
          </p:cNvPr>
          <p:cNvSpPr txBox="1"/>
          <p:nvPr/>
        </p:nvSpPr>
        <p:spPr>
          <a:xfrm>
            <a:off x="8448058" y="7066291"/>
            <a:ext cx="4866601" cy="3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1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1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EPJC</a:t>
            </a:r>
            <a:r>
              <a:rPr lang="en-US" altLang="zh-CN" sz="192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2021]</a:t>
            </a:r>
            <a:endParaRPr lang="en-US" sz="18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02" y="264066"/>
            <a:ext cx="6893749" cy="81244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Magnetized plasmas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52" y="1107906"/>
            <a:ext cx="7394869" cy="65250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Universe</a:t>
            </a:r>
          </a:p>
          <a:p>
            <a:pPr>
              <a:lnSpc>
                <a:spcPct val="3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Heavy-ion collisions</a:t>
            </a:r>
          </a:p>
          <a:p>
            <a:pPr>
              <a:lnSpc>
                <a:spcPct val="3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Super-dense matter in magnetars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in Dirac/Weyl (semi-)metals</a:t>
            </a:r>
          </a:p>
          <a:p>
            <a:pPr>
              <a:lnSpc>
                <a:spcPct val="300000"/>
              </a:lnSpc>
              <a:spcBef>
                <a:spcPts val="0"/>
              </a:spcBef>
              <a:spcAft>
                <a:spcPts val="1800"/>
              </a:spcAft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59678" y="7213414"/>
            <a:ext cx="2263140" cy="413808"/>
          </a:xfrm>
        </p:spPr>
        <p:txBody>
          <a:bodyPr/>
          <a:lstStyle/>
          <a:p>
            <a:pPr algn="ctr">
              <a:defRPr/>
            </a:pPr>
            <a:fld id="{C9C3735F-391F-4A4D-9831-12A29C618B66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00008" y="7213414"/>
            <a:ext cx="3935316" cy="413808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1908" y="7213414"/>
            <a:ext cx="2263140" cy="413808"/>
          </a:xfrm>
        </p:spPr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03-N_star_phase_diagram.jpg">
            <a:extLst>
              <a:ext uri="{FF2B5EF4-FFF2-40B4-BE49-F238E27FC236}">
                <a16:creationId xmlns:a16="http://schemas.microsoft.com/office/drawing/2014/main" id="{A587E464-1DE0-D542-9618-40BF5750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190" y="4174917"/>
            <a:ext cx="2051248" cy="138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igbang.jpg">
            <a:extLst>
              <a:ext uri="{FF2B5EF4-FFF2-40B4-BE49-F238E27FC236}">
                <a16:creationId xmlns:a16="http://schemas.microsoft.com/office/drawing/2014/main" id="{02042836-9C97-4B4E-9172-F76D4C526F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" t="14644" r="635" b="27520"/>
          <a:stretch>
            <a:fillRect/>
          </a:stretch>
        </p:blipFill>
        <p:spPr>
          <a:xfrm>
            <a:off x="9186520" y="1055224"/>
            <a:ext cx="2048528" cy="10129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E57D3-0CF1-2E44-9937-2705474C4D8B}"/>
              </a:ext>
            </a:extLst>
          </p:cNvPr>
          <p:cNvGrpSpPr/>
          <p:nvPr/>
        </p:nvGrpSpPr>
        <p:grpSpPr>
          <a:xfrm>
            <a:off x="9368714" y="5865340"/>
            <a:ext cx="2099724" cy="1523258"/>
            <a:chOff x="7722028" y="5642104"/>
            <a:chExt cx="2128350" cy="16128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ABC6C5-4082-0748-B947-3EFA56A33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2028" y="5663897"/>
              <a:ext cx="1275810" cy="15910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4405F8-43E4-1B42-9876-C7116786D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5422" y="5642104"/>
              <a:ext cx="894956" cy="158514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64494-1267-F040-AA83-2ED976DE5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t="10301" r="3097" b="14194"/>
          <a:stretch/>
        </p:blipFill>
        <p:spPr>
          <a:xfrm>
            <a:off x="9324582" y="2497417"/>
            <a:ext cx="2048528" cy="13286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18E777-DA77-B749-AE67-05CA4DFD2548}"/>
              </a:ext>
            </a:extLst>
          </p:cNvPr>
          <p:cNvSpPr/>
          <p:nvPr/>
        </p:nvSpPr>
        <p:spPr bwMode="auto">
          <a:xfrm>
            <a:off x="3020004" y="3161740"/>
            <a:ext cx="4172635" cy="5451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920AA-6C31-FD4E-BEC2-5B9EA41957EA}"/>
              </a:ext>
            </a:extLst>
          </p:cNvPr>
          <p:cNvSpPr txBox="1"/>
          <p:nvPr/>
        </p:nvSpPr>
        <p:spPr>
          <a:xfrm>
            <a:off x="2201747" y="1728267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~ (1 GeV)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(100 GeV)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64B4-10A9-924D-99AD-60D7C06FB0AB}"/>
              </a:ext>
            </a:extLst>
          </p:cNvPr>
          <p:cNvSpPr txBox="1"/>
          <p:nvPr/>
        </p:nvSpPr>
        <p:spPr>
          <a:xfrm>
            <a:off x="3131269" y="3207545"/>
            <a:ext cx="374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~ (100 MeV)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25167-F315-B741-8990-8BD100F067F9}"/>
              </a:ext>
            </a:extLst>
          </p:cNvPr>
          <p:cNvSpPr txBox="1"/>
          <p:nvPr/>
        </p:nvSpPr>
        <p:spPr>
          <a:xfrm>
            <a:off x="2559678" y="4626499"/>
            <a:ext cx="5190845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~ (1 MeV)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(10 MeV)</a:t>
            </a:r>
            <a:r>
              <a:rPr lang="en-US" sz="2400" b="1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49C12A-C0B2-044E-A77D-843AF5D198E6}"/>
                  </a:ext>
                </a:extLst>
              </p:cNvPr>
              <p:cNvSpPr txBox="1"/>
              <p:nvPr/>
            </p:nvSpPr>
            <p:spPr>
              <a:xfrm>
                <a:off x="2756055" y="6113509"/>
                <a:ext cx="2993127" cy="469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12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24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en-US" sz="2400" b="1" baseline="30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~ (100 meV)</a:t>
                </a:r>
                <a:r>
                  <a:rPr lang="en-US" sz="2400" b="1" baseline="30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49C12A-C0B2-044E-A77D-843AF5D19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55" y="6113509"/>
                <a:ext cx="2993127" cy="469167"/>
              </a:xfrm>
              <a:prstGeom prst="rect">
                <a:avLst/>
              </a:prstGeom>
              <a:blipFill>
                <a:blip r:embed="rId7"/>
                <a:stretch>
                  <a:fillRect l="-422" t="-7895" r="-42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28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60" y="1265856"/>
            <a:ext cx="6143246" cy="107685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1A1F855-CA8D-4B47-8BA4-72C75C9E19CD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20</a:t>
            </a:fld>
            <a:endParaRPr lang="en-US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2145702"/>
            <a:ext cx="2586986" cy="6153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245" y="2130107"/>
            <a:ext cx="2586990" cy="6491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068" y="2126716"/>
            <a:ext cx="4148667" cy="6343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4" y="3723471"/>
            <a:ext cx="5769054" cy="1955588"/>
          </a:xfrm>
          <a:prstGeom prst="rect">
            <a:avLst/>
          </a:prstGeom>
        </p:spPr>
      </p:pic>
      <p:pic>
        <p:nvPicPr>
          <p:cNvPr id="15" name="内容占位符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95" y="3979528"/>
            <a:ext cx="3925570" cy="107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769B6-8C60-28AA-4EC4-331A433E5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87" y="2943689"/>
            <a:ext cx="7271893" cy="615314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BFB0EE43-F78D-822E-36E0-5B04760D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" y="336017"/>
            <a:ext cx="7794289" cy="9886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Polarization decomposition</a:t>
            </a:r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4EA7A3-B5C2-72FB-67D2-AECA5C25168D}"/>
              </a:ext>
            </a:extLst>
          </p:cNvPr>
          <p:cNvSpPr txBox="1"/>
          <p:nvPr/>
        </p:nvSpPr>
        <p:spPr>
          <a:xfrm>
            <a:off x="7426335" y="6834532"/>
            <a:ext cx="690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[X.W., Igor </a:t>
            </a:r>
            <a:r>
              <a:rPr lang="en-US" altLang="zh-CN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Shovkovy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Accepted</a:t>
            </a:r>
            <a:r>
              <a:rPr lang="zh-CN" alt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  <a:r>
              <a:rPr lang="en-US" altLang="zh-C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451" y="317991"/>
            <a:ext cx="1420707" cy="900175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𝛍≠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0A1B362B-EB4C-4F22-A256-29598F0CA5FD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21</a:t>
            </a:fld>
            <a:endParaRPr lang="en-US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58" y="1409067"/>
            <a:ext cx="9168904" cy="5740866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FF316D5-CD2A-642F-8263-A56098EC1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181022"/>
            <a:ext cx="6432550" cy="1174115"/>
          </a:xfrm>
          <a:prstGeom prst="rect">
            <a:avLst/>
          </a:prstGeom>
        </p:spPr>
      </p:pic>
      <p:pic>
        <p:nvPicPr>
          <p:cNvPr id="7" name="内容占位符 13">
            <a:extLst>
              <a:ext uri="{FF2B5EF4-FFF2-40B4-BE49-F238E27FC236}">
                <a16:creationId xmlns:a16="http://schemas.microsoft.com/office/drawing/2014/main" id="{8C9247DC-2DA9-3E6B-7175-DDE69F2B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158" y="1447846"/>
            <a:ext cx="9279016" cy="552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6742" y="393911"/>
            <a:ext cx="1733233" cy="944235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</a:t>
            </a:r>
            <a:r>
              <a:rPr lang="en-US" altLang="zh-CN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AB24176B-7454-45E7-8F5A-9B4B2733EF34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22</a:t>
            </a:fld>
            <a:endParaRPr lang="en-US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415" y="293939"/>
            <a:ext cx="4474210" cy="1460500"/>
          </a:xfrm>
          <a:prstGeom prst="rect">
            <a:avLst/>
          </a:prstGeom>
        </p:spPr>
      </p:pic>
      <p:pic>
        <p:nvPicPr>
          <p:cNvPr id="9" name="内容占位符 9">
            <a:extLst>
              <a:ext uri="{FF2B5EF4-FFF2-40B4-BE49-F238E27FC236}">
                <a16:creationId xmlns:a16="http://schemas.microsoft.com/office/drawing/2014/main" id="{40377D44-213C-7C88-68DD-33DFDCDD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11" y="2630666"/>
            <a:ext cx="11917680" cy="3696970"/>
          </a:xfrm>
          <a:prstGeom prst="rect">
            <a:avLst/>
          </a:prstGeom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8133" y="1726857"/>
            <a:ext cx="9007051" cy="5427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4817" y="179070"/>
            <a:ext cx="11917680" cy="1157605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</a:t>
            </a:r>
            <a:r>
              <a:rPr lang="en-US" altLang="zh-CN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175" y="1336675"/>
            <a:ext cx="9498965" cy="567944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E682E4DE-D108-4CD2-9B76-3E444D900022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23</a:t>
            </a:fld>
            <a:endParaRPr lang="en-US" altLang="en-US" dirty="0"/>
          </a:p>
        </p:txBody>
      </p:sp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8C4E0C26-CB60-F263-51EA-A5ADFF7A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455" y="1336675"/>
            <a:ext cx="9498965" cy="582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230" y="397928"/>
            <a:ext cx="8675370" cy="109358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8872" y="1842892"/>
                <a:ext cx="11613457" cy="4658231"/>
              </a:xfrm>
            </p:spPr>
            <p:txBody>
              <a:bodyPr vert="horz" wrap="square" lIns="74164" tIns="0" rIns="74164" bIns="37082" numCol="1" rtlCol="0" anchor="t" anchorCtr="0" compatLnSpc="1">
                <a:normAutofit/>
              </a:bodyPr>
              <a:lstStyle/>
              <a:p>
                <a:pPr>
                  <a:spcBef>
                    <a:spcPts val="435"/>
                  </a:spcBef>
                  <a:spcAft>
                    <a:spcPts val="131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photons are produced at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375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order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 algn="ctr">
                  <a:spcBef>
                    <a:spcPts val="435"/>
                  </a:spcBef>
                  <a:spcAft>
                    <a:spcPts val="1310"/>
                  </a:spcAft>
                  <a:buNone/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375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2375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 (ii)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  (iii)  </a:t>
                </a:r>
                <a14:m>
                  <m:oMath xmlns:m="http://schemas.openxmlformats.org/officeDocument/2006/math">
                    <m:r>
                      <a:rPr lang="en-US" sz="2375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375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375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375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375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595"/>
                  </a:spcBef>
                  <a:spcAft>
                    <a:spcPts val="595"/>
                  </a:spcAft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Photon emission at </a:t>
                </a:r>
                <a14:m>
                  <m:oMath xmlns:m="http://schemas.openxmlformats.org/officeDocument/2006/math">
                    <m:r>
                      <a:rPr lang="en-US" sz="2375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3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3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3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well pronounced ellipticity and higher order anisotropy</a:t>
                </a:r>
              </a:p>
              <a:p>
                <a:pPr>
                  <a:spcBef>
                    <a:spcPts val="1310"/>
                  </a:spcBef>
                  <a:spcAft>
                    <a:spcPts val="1310"/>
                  </a:spcAft>
                </a:pP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Finite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potential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 chemical potential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contribute to the separation of processes and polarizations. </a:t>
                </a:r>
              </a:p>
              <a:p>
                <a:pPr>
                  <a:spcBef>
                    <a:spcPts val="1310"/>
                  </a:spcBef>
                  <a:spcAft>
                    <a:spcPts val="1310"/>
                  </a:spcAft>
                </a:pP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 Photon 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may be a very good probe to detect the magnetic field, chemical potential, chiral imbalanced in the early ages of HIC. (</a:t>
                </a:r>
                <a:r>
                  <a:rPr lang="en-US" sz="2375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 Dilepton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375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X.W, Igor </a:t>
                </a:r>
                <a:r>
                  <a:rPr lang="en-US" sz="2375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Shovkovy</a:t>
                </a:r>
                <a:r>
                  <a:rPr lang="en-US" sz="2375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PRD, 2022</a:t>
                </a:r>
                <a:r>
                  <a:rPr lang="en-US" sz="237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8872" y="1842892"/>
                <a:ext cx="11613457" cy="4658231"/>
              </a:xfrm>
              <a:blipFill>
                <a:blip r:embed="rId3"/>
                <a:stretch>
                  <a:fillRect l="-874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15DF7BA5-DD3D-476E-BEE0-FB76BABA8DB2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24</a:t>
            </a:fld>
            <a:endParaRPr lang="en-US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F25E3F27-E981-4440-BD72-388D0687232B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25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3042153" y="2650091"/>
            <a:ext cx="7733295" cy="1818073"/>
          </a:xfrm>
          <a:prstGeom prst="rect">
            <a:avLst/>
          </a:prstGeom>
          <a:noFill/>
        </p:spPr>
        <p:txBody>
          <a:bodyPr wrap="none" lIns="125615" tIns="62807" rIns="125615" bIns="62807">
            <a:spAutoFit/>
          </a:bodyPr>
          <a:lstStyle/>
          <a:p>
            <a:pPr algn="ctr"/>
            <a:r>
              <a:rPr lang="en-US" sz="1099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41" y="-199"/>
            <a:ext cx="9794003" cy="150230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A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 Heavy-ion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45" y="1238250"/>
            <a:ext cx="10410190" cy="5989320"/>
          </a:xfrm>
        </p:spPr>
        <p:txBody>
          <a:bodyPr tIns="0" bIns="144000">
            <a:norm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produced at RHIC/LHC is magnetized</a:t>
            </a:r>
          </a:p>
          <a:p>
            <a:pPr marL="0" indent="0">
              <a:lnSpc>
                <a:spcPct val="200000"/>
              </a:lnSpc>
              <a:spcBef>
                <a:spcPts val="4825"/>
              </a:spcBef>
              <a:spcAft>
                <a:spcPts val="0"/>
              </a:spcAft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825"/>
              </a:spcBef>
              <a:spcAft>
                <a:spcPts val="0"/>
              </a:spcAft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4825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Lienard-Wiechert potential, one finds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8436" y="7227253"/>
            <a:ext cx="1782912" cy="545147"/>
          </a:xfrm>
        </p:spPr>
        <p:txBody>
          <a:bodyPr/>
          <a:lstStyle/>
          <a:p>
            <a:pPr algn="ctr">
              <a:defRPr/>
            </a:pPr>
            <a:fld id="{137A43BF-F620-47CB-8AFF-013C1E820B61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95602" y="4998932"/>
            <a:ext cx="326691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Rafelski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Müller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PRL, 1976] 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[Kharzeev et al.,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Nucl.Phys.A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2008]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[Skokov et al., Int J. Mod. Phys. A, 2009]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Voronyuk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PRC, 2011]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Bzdak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&amp;. Skokov, PLB, 2012] 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[Deng &amp; Huang, PRC, 2012]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Bloczynski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PLB, 2013]</a:t>
            </a:r>
          </a:p>
          <a:p>
            <a:pPr algn="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5191" y="5151807"/>
            <a:ext cx="5312973" cy="136537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81958" y="2069146"/>
            <a:ext cx="4006084" cy="2138777"/>
            <a:chOff x="1100138" y="1678525"/>
            <a:chExt cx="4379299" cy="2967971"/>
          </a:xfrm>
        </p:grpSpPr>
        <p:sp>
          <p:nvSpPr>
            <p:cNvPr id="21" name="Parallelogram 20"/>
            <p:cNvSpPr/>
            <p:nvPr/>
          </p:nvSpPr>
          <p:spPr bwMode="auto">
            <a:xfrm rot="840000">
              <a:off x="1100138" y="2128839"/>
              <a:ext cx="4379299" cy="2176552"/>
            </a:xfrm>
            <a:prstGeom prst="parallelogram">
              <a:avLst>
                <a:gd name="adj" fmla="val 8399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Chord 24"/>
            <p:cNvSpPr/>
            <p:nvPr/>
          </p:nvSpPr>
          <p:spPr bwMode="auto">
            <a:xfrm>
              <a:off x="3715214" y="2386937"/>
              <a:ext cx="846823" cy="1082736"/>
            </a:xfrm>
            <a:prstGeom prst="chord">
              <a:avLst>
                <a:gd name="adj1" fmla="val 233169"/>
                <a:gd name="adj2" fmla="val 10521738"/>
              </a:avLst>
            </a:prstGeom>
            <a:solidFill>
              <a:srgbClr val="800000">
                <a:alpha val="40000"/>
              </a:srgbClr>
            </a:solidFill>
            <a:ln w="9525" cap="flat" cmpd="sng" algn="ctr">
              <a:solidFill>
                <a:srgbClr val="80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182880" tIns="365760" rIns="0" bIns="0" numCol="1" rtlCol="0" anchor="ctr" anchorCtr="0" compatLnSpc="1"/>
            <a:lstStyle/>
            <a:p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470976" y="2241518"/>
              <a:ext cx="560656" cy="44238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2785310" y="2149959"/>
              <a:ext cx="533113" cy="8952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62036" y="2367630"/>
              <a:ext cx="422048" cy="8952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6" name="Chord 25"/>
            <p:cNvSpPr/>
            <p:nvPr/>
          </p:nvSpPr>
          <p:spPr bwMode="auto">
            <a:xfrm>
              <a:off x="2012999" y="2955348"/>
              <a:ext cx="846823" cy="1082736"/>
            </a:xfrm>
            <a:prstGeom prst="chord">
              <a:avLst>
                <a:gd name="adj1" fmla="val 233169"/>
                <a:gd name="adj2" fmla="val 10521738"/>
              </a:avLst>
            </a:prstGeom>
            <a:solidFill>
              <a:srgbClr val="800000">
                <a:alpha val="40000"/>
              </a:srgbClr>
            </a:solidFill>
            <a:ln w="9525" cap="flat" cmpd="sng" algn="ctr">
              <a:solidFill>
                <a:srgbClr val="80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91440" tIns="365760" rIns="0" bIns="0" numCol="1" rtlCol="0" anchor="ctr" anchorCtr="0" compatLnSpc="1"/>
            <a:lstStyle/>
            <a:p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0" name="Chord 19"/>
            <p:cNvSpPr/>
            <p:nvPr/>
          </p:nvSpPr>
          <p:spPr bwMode="auto">
            <a:xfrm>
              <a:off x="2012999" y="3064445"/>
              <a:ext cx="846823" cy="1082736"/>
            </a:xfrm>
            <a:prstGeom prst="chord">
              <a:avLst>
                <a:gd name="adj1" fmla="val 10934765"/>
                <a:gd name="adj2" fmla="val 21500547"/>
              </a:avLst>
            </a:prstGeom>
            <a:solidFill>
              <a:srgbClr val="800000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91440" tIns="0" rIns="0" bIns="502920" numCol="1" rtlCol="0" anchor="ctr" anchorCtr="0" compatLnSpc="1"/>
            <a:lstStyle/>
            <a:p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H="1">
              <a:off x="1620234" y="3553722"/>
              <a:ext cx="785530" cy="59345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5" name="Chord 44"/>
            <p:cNvSpPr/>
            <p:nvPr/>
          </p:nvSpPr>
          <p:spPr bwMode="auto">
            <a:xfrm>
              <a:off x="2627432" y="3093743"/>
              <a:ext cx="244071" cy="812597"/>
            </a:xfrm>
            <a:prstGeom prst="chord">
              <a:avLst>
                <a:gd name="adj1" fmla="val 233169"/>
                <a:gd name="adj2" fmla="val 10521738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 w="0" h="0"/>
              <a:bevelB w="0" h="0"/>
            </a:sp3d>
          </p:spPr>
          <p:txBody>
            <a:bodyPr vert="horz" wrap="square" lIns="91440" tIns="365760" rIns="0" bIns="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Chord 45"/>
            <p:cNvSpPr/>
            <p:nvPr/>
          </p:nvSpPr>
          <p:spPr bwMode="auto">
            <a:xfrm>
              <a:off x="2630927" y="3214164"/>
              <a:ext cx="244071" cy="812597"/>
            </a:xfrm>
            <a:prstGeom prst="chord">
              <a:avLst>
                <a:gd name="adj1" fmla="val 10934765"/>
                <a:gd name="adj2" fmla="val 21500547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 w="0" h="0"/>
              <a:bevelB w="0" h="0"/>
            </a:sp3d>
          </p:spPr>
          <p:txBody>
            <a:bodyPr vert="horz" wrap="square" lIns="91440" tIns="0" rIns="0" bIns="50292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Chord 23"/>
            <p:cNvSpPr/>
            <p:nvPr/>
          </p:nvSpPr>
          <p:spPr bwMode="auto">
            <a:xfrm>
              <a:off x="3715214" y="2452477"/>
              <a:ext cx="846823" cy="1082736"/>
            </a:xfrm>
            <a:prstGeom prst="chord">
              <a:avLst>
                <a:gd name="adj1" fmla="val 10934765"/>
                <a:gd name="adj2" fmla="val 21500547"/>
              </a:avLst>
            </a:prstGeom>
            <a:solidFill>
              <a:srgbClr val="800000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182880" tIns="0" rIns="0" bIns="502920" numCol="1" rtlCol="0" anchor="ctr" anchorCtr="0" compatLnSpc="1"/>
            <a:lstStyle/>
            <a:p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43251" y="3235471"/>
              <a:ext cx="422048" cy="8952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1465516" y="2789046"/>
              <a:ext cx="3734404" cy="9328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3361207" y="1853701"/>
              <a:ext cx="0" cy="251241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4909924" y="3265883"/>
              <a:ext cx="328870" cy="63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61294" y="1678525"/>
              <a:ext cx="328870" cy="63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V="1">
              <a:off x="3363960" y="2175638"/>
              <a:ext cx="0" cy="671986"/>
            </a:xfrm>
            <a:prstGeom prst="straightConnector1">
              <a:avLst/>
            </a:prstGeom>
            <a:solidFill>
              <a:schemeClr val="accent1"/>
            </a:solidFill>
            <a:ln w="508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0" name="Chord 39"/>
            <p:cNvSpPr/>
            <p:nvPr/>
          </p:nvSpPr>
          <p:spPr bwMode="auto">
            <a:xfrm>
              <a:off x="3198379" y="2892623"/>
              <a:ext cx="244071" cy="812597"/>
            </a:xfrm>
            <a:prstGeom prst="chord">
              <a:avLst>
                <a:gd name="adj1" fmla="val 10934765"/>
                <a:gd name="adj2" fmla="val 21500547"/>
              </a:avLst>
            </a:prstGeom>
            <a:solidFill>
              <a:srgbClr val="800000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274320" tIns="0" rIns="0" bIns="50292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Chord 38"/>
            <p:cNvSpPr/>
            <p:nvPr/>
          </p:nvSpPr>
          <p:spPr bwMode="auto">
            <a:xfrm>
              <a:off x="3194884" y="2772202"/>
              <a:ext cx="244071" cy="812597"/>
            </a:xfrm>
            <a:prstGeom prst="chord">
              <a:avLst>
                <a:gd name="adj1" fmla="val 233169"/>
                <a:gd name="adj2" fmla="val 10521738"/>
              </a:avLst>
            </a:prstGeom>
            <a:solidFill>
              <a:srgbClr val="800000">
                <a:alpha val="40000"/>
              </a:srgbClr>
            </a:solidFill>
            <a:ln w="9525" cap="flat" cmpd="sng" algn="ctr">
              <a:solidFill>
                <a:srgbClr val="800000">
                  <a:alpha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/>
              <a:bevelB/>
            </a:sp3d>
          </p:spPr>
          <p:txBody>
            <a:bodyPr vert="horz" wrap="square" lIns="274320" tIns="365760" rIns="0" bIns="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Chord 46"/>
            <p:cNvSpPr/>
            <p:nvPr/>
          </p:nvSpPr>
          <p:spPr bwMode="auto">
            <a:xfrm>
              <a:off x="3786006" y="2406646"/>
              <a:ext cx="244071" cy="812597"/>
            </a:xfrm>
            <a:prstGeom prst="chord">
              <a:avLst>
                <a:gd name="adj1" fmla="val 233169"/>
                <a:gd name="adj2" fmla="val 10521738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 w="0" h="0"/>
              <a:bevelB w="0" h="0"/>
            </a:sp3d>
          </p:spPr>
          <p:txBody>
            <a:bodyPr vert="horz" wrap="square" lIns="182880" tIns="365760" rIns="0" bIns="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hord 47"/>
            <p:cNvSpPr/>
            <p:nvPr/>
          </p:nvSpPr>
          <p:spPr bwMode="auto">
            <a:xfrm>
              <a:off x="3789501" y="2527067"/>
              <a:ext cx="244071" cy="812597"/>
            </a:xfrm>
            <a:prstGeom prst="chord">
              <a:avLst>
                <a:gd name="adj1" fmla="val 10934765"/>
                <a:gd name="adj2" fmla="val 21500547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200000" lon="2100000" rev="0"/>
              </a:camera>
              <a:lightRig rig="threePt" dir="t"/>
            </a:scene3d>
            <a:sp3d>
              <a:bevelT w="0" h="0"/>
              <a:bevelB w="0" h="0"/>
            </a:sp3d>
          </p:spPr>
          <p:txBody>
            <a:bodyPr vert="horz" wrap="square" lIns="182880" tIns="0" rIns="0" bIns="502920" numCol="1" rtlCol="0" anchor="ctr" anchorCtr="0" compatLnSpc="1"/>
            <a:lstStyle/>
            <a:p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flipV="1">
              <a:off x="4371065" y="2149963"/>
              <a:ext cx="497785" cy="3714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2004426" y="2776180"/>
              <a:ext cx="2005464" cy="148023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triangle" w="lg" len="lg"/>
              <a:tailEnd type="none" w="lg" len="lg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2063490" y="4007636"/>
              <a:ext cx="328870" cy="63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73514" y="1404590"/>
            <a:ext cx="3912741" cy="2778106"/>
            <a:chOff x="5764001" y="1489956"/>
            <a:chExt cx="3912741" cy="2778106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>
              <a:off x="5764001" y="3072461"/>
              <a:ext cx="362442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8464" y="2007649"/>
              <a:ext cx="3678278" cy="213953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08108" y="1489956"/>
              <a:ext cx="3288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7827264" y="1755648"/>
              <a:ext cx="0" cy="251241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9085554" y="2610796"/>
              <a:ext cx="3288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pic>
        <p:nvPicPr>
          <p:cNvPr id="12" name="Content Placeholder 15"/>
          <p:cNvPicPr>
            <a:picLocks noChangeAspect="1"/>
          </p:cNvPicPr>
          <p:nvPr/>
        </p:nvPicPr>
        <p:blipFill rotWithShape="1">
          <a:blip r:embed="rId4"/>
          <a:srcRect r="49849"/>
          <a:stretch>
            <a:fillRect/>
          </a:stretch>
        </p:blipFill>
        <p:spPr>
          <a:xfrm>
            <a:off x="7552583" y="1132601"/>
            <a:ext cx="4258945" cy="33267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5292-A0C4-BD82-22EA-32016FE4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413810"/>
            <a:ext cx="11917680" cy="1160158"/>
          </a:xfrm>
        </p:spPr>
        <p:txBody>
          <a:bodyPr/>
          <a:lstStyle/>
          <a:p>
            <a:r>
              <a:rPr lang="en-US" sz="5400" dirty="0">
                <a:solidFill>
                  <a:srgbClr val="A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 HIC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9FAD94-5B7A-E558-B7E6-0552ADD3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4471" y="5140064"/>
            <a:ext cx="2506942" cy="11601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positive official results now!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3EB14-9491-76F8-3FE7-A069FF3F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62B838A-CCDE-457B-91CE-385CF49B1A12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A3500-A847-6A8C-E381-F840295C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537D-C3D7-C4A5-CAA5-82BF1157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t>4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5B135E-F65A-5763-5C55-6C2ABA065C5E}"/>
                  </a:ext>
                </a:extLst>
              </p:cNvPr>
              <p:cNvSpPr txBox="1"/>
              <p:nvPr/>
            </p:nvSpPr>
            <p:spPr>
              <a:xfrm>
                <a:off x="949960" y="1573968"/>
                <a:ext cx="10037830" cy="2844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0928" lvl="0" indent="-280928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/>
                    <a:ea typeface="ＭＳ Ｐゴシック" charset="-128"/>
                  </a:rPr>
                  <a:t>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Times New Roman"/>
                    <a:ea typeface="ＭＳ Ｐゴシック" charset="-128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Times New Roman"/>
                    <a:ea typeface="ＭＳ Ｐゴシック" charset="-128"/>
                  </a:rPr>
                  <a:t>drive the chiral magnetic effect (CME)</a:t>
                </a:r>
              </a:p>
              <a:p>
                <a:pPr lvl="0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0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endParaRPr lang="en-US" dirty="0"/>
              </a:p>
              <a:p>
                <a:pPr marL="280928" lvl="0" indent="-280928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/>
                    <a:ea typeface="ＭＳ Ｐゴシック" charset="-128"/>
                  </a:rPr>
                  <a:t>Experiment difficulties: Large background!</a:t>
                </a:r>
              </a:p>
              <a:p>
                <a:pPr lvl="0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/>
                    <a:ea typeface="ＭＳ Ｐゴシック" charset="-128"/>
                  </a:rPr>
                  <a:t>    Isobar experiments? </a:t>
                </a:r>
              </a:p>
              <a:p>
                <a:pPr lvl="0" defTabSz="9144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5B135E-F65A-5763-5C55-6C2ABA065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60" y="1573968"/>
                <a:ext cx="10037830" cy="2844561"/>
              </a:xfrm>
              <a:prstGeom prst="rect">
                <a:avLst/>
              </a:prstGeom>
              <a:blipFill>
                <a:blip r:embed="rId2"/>
                <a:stretch>
                  <a:fillRect l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59D22F9-00F7-2C55-A4EC-1675F7A74E3C}"/>
              </a:ext>
            </a:extLst>
          </p:cNvPr>
          <p:cNvGrpSpPr/>
          <p:nvPr/>
        </p:nvGrpSpPr>
        <p:grpSpPr>
          <a:xfrm>
            <a:off x="1983975" y="4444940"/>
            <a:ext cx="4801295" cy="1962341"/>
            <a:chOff x="2628552" y="4727786"/>
            <a:chExt cx="4801295" cy="1962341"/>
          </a:xfrm>
        </p:grpSpPr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B8505D01-C1D8-792E-D8AC-39DB1F7E55AB}"/>
                </a:ext>
              </a:extLst>
            </p:cNvPr>
            <p:cNvGrpSpPr/>
            <p:nvPr/>
          </p:nvGrpSpPr>
          <p:grpSpPr>
            <a:xfrm>
              <a:off x="2628552" y="5452817"/>
              <a:ext cx="4801295" cy="1237310"/>
              <a:chOff x="2843341" y="2705994"/>
              <a:chExt cx="4801295" cy="1237310"/>
            </a:xfrm>
          </p:grpSpPr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4DF4A672-7B1E-F967-92CE-FA9D6BE8DF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843341" y="2705994"/>
                <a:ext cx="4801295" cy="1180206"/>
              </a:xfrm>
              <a:prstGeom prst="rect">
                <a:avLst/>
              </a:prstGeom>
            </p:spPr>
          </p:pic>
          <p:sp>
            <p:nvSpPr>
              <p:cNvPr id="13" name="Oval 7">
                <a:extLst>
                  <a:ext uri="{FF2B5EF4-FFF2-40B4-BE49-F238E27FC236}">
                    <a16:creationId xmlns:a16="http://schemas.microsoft.com/office/drawing/2014/main" id="{470EC755-2F5F-16FA-02E8-19946F87804D}"/>
                  </a:ext>
                </a:extLst>
              </p:cNvPr>
              <p:cNvSpPr/>
              <p:nvPr/>
            </p:nvSpPr>
            <p:spPr bwMode="auto">
              <a:xfrm>
                <a:off x="2882530" y="2917274"/>
                <a:ext cx="365760" cy="36576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4CC3580F-79CC-63CF-B60B-C0767A761469}"/>
                  </a:ext>
                </a:extLst>
              </p:cNvPr>
              <p:cNvSpPr/>
              <p:nvPr/>
            </p:nvSpPr>
            <p:spPr bwMode="auto">
              <a:xfrm>
                <a:off x="5128245" y="2917274"/>
                <a:ext cx="365760" cy="36576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678D6DBE-8A9A-4EF1-8EDA-339331957731}"/>
                  </a:ext>
                </a:extLst>
              </p:cNvPr>
              <p:cNvSpPr/>
              <p:nvPr/>
            </p:nvSpPr>
            <p:spPr bwMode="auto">
              <a:xfrm>
                <a:off x="2882530" y="3577544"/>
                <a:ext cx="365760" cy="36576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Oval 10">
                <a:extLst>
                  <a:ext uri="{FF2B5EF4-FFF2-40B4-BE49-F238E27FC236}">
                    <a16:creationId xmlns:a16="http://schemas.microsoft.com/office/drawing/2014/main" id="{7D3415AA-C837-B003-4165-89E45AE1DCAC}"/>
                  </a:ext>
                </a:extLst>
              </p:cNvPr>
              <p:cNvSpPr/>
              <p:nvPr/>
            </p:nvSpPr>
            <p:spPr bwMode="auto">
              <a:xfrm>
                <a:off x="5415013" y="3575865"/>
                <a:ext cx="365760" cy="36576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矩形 2">
              <a:extLst>
                <a:ext uri="{FF2B5EF4-FFF2-40B4-BE49-F238E27FC236}">
                  <a16:creationId xmlns:a16="http://schemas.microsoft.com/office/drawing/2014/main" id="{5C46A7BA-0932-D112-5B5A-5B09FDBBE337}"/>
                </a:ext>
              </a:extLst>
            </p:cNvPr>
            <p:cNvSpPr/>
            <p:nvPr/>
          </p:nvSpPr>
          <p:spPr>
            <a:xfrm>
              <a:off x="3395171" y="4727786"/>
              <a:ext cx="30365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dirty="0">
                  <a:solidFill>
                    <a:srgbClr val="7030A0"/>
                  </a:solidFill>
                </a:rPr>
                <a:t>[STAR Collaboration, 2014]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498C3D-55CF-9BBF-6752-311D9C6B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40" y="379837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0EF84B-C4A3-99DD-EF39-0EC0BC4C32D3}"/>
              </a:ext>
            </a:extLst>
          </p:cNvPr>
          <p:cNvSpPr/>
          <p:nvPr/>
        </p:nvSpPr>
        <p:spPr>
          <a:xfrm>
            <a:off x="4451759" y="2774785"/>
            <a:ext cx="7423827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 other possible idea?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3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06862" y="-194873"/>
            <a:ext cx="11917680" cy="2063773"/>
          </a:xfrm>
        </p:spPr>
        <p:txBody>
          <a:bodyPr>
            <a:normAutofit/>
          </a:bodyPr>
          <a:lstStyle/>
          <a:p>
            <a:r>
              <a:rPr lang="en-US" sz="6045" dirty="0">
                <a:solidFill>
                  <a:srgbClr val="A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in HIC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3058" y="1590699"/>
            <a:ext cx="5229776" cy="4810101"/>
          </a:xfrm>
        </p:spPr>
        <p:txBody>
          <a:bodyPr>
            <a:normAutofit/>
          </a:bodyPr>
          <a:lstStyle/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altLang="zh-CN" sz="3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is a Thermometer of QGP</a:t>
            </a:r>
          </a:p>
          <a:p>
            <a:pPr marL="0" indent="0">
              <a:spcBef>
                <a:spcPts val="1235"/>
              </a:spcBef>
              <a:spcAft>
                <a:spcPts val="165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are emitted at all stages of evolution</a:t>
            </a:r>
          </a:p>
          <a:p>
            <a:pPr marL="0" indent="0">
              <a:spcBef>
                <a:spcPts val="1235"/>
              </a:spcBef>
              <a:spcAft>
                <a:spcPts val="1650"/>
              </a:spcAft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35"/>
              </a:spcBef>
              <a:spcAft>
                <a:spcPts val="165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6F3E570E-F121-4637-BA3B-0ADD1858E2E4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77349" y="1820752"/>
            <a:ext cx="7539491" cy="5210185"/>
            <a:chOff x="1221118" y="1613195"/>
            <a:chExt cx="7323997" cy="492056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21118" y="1613195"/>
              <a:ext cx="7323997" cy="48737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1118" y="6166746"/>
              <a:ext cx="4613008" cy="367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75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https://u.osu.edu/vishnu/category/visualization/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9040754" y="6270328"/>
            <a:ext cx="2272406" cy="39812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56966" y="7442845"/>
            <a:ext cx="184731" cy="472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1E03-66DD-0642-A650-136886B1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312698"/>
            <a:ext cx="8979218" cy="68548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400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9A9-FBE0-BD4B-9B70-490DE405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03" y="2469468"/>
            <a:ext cx="4546737" cy="447706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photons are produced early (before flow develops)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photons should be very small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46323-22D7-B846-8869-53948D22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CF0F953-B452-4299-8239-148C9C156C7F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4A69-D67B-5E48-9ED2-6C7919C6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1F9A-9113-EF45-BC27-F0B7EF4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72D3A-E57B-B94F-B413-4FE36C98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97" y="2671058"/>
            <a:ext cx="7632700" cy="363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8556B-F2B6-DC5B-CF5F-1C27AF38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03" y="1412040"/>
            <a:ext cx="52959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6" y="0"/>
            <a:ext cx="11917680" cy="2063773"/>
          </a:xfrm>
        </p:spPr>
        <p:txBody>
          <a:bodyPr>
            <a:normAutofit/>
          </a:bodyPr>
          <a:lstStyle/>
          <a:p>
            <a:r>
              <a:rPr lang="en-US" sz="604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sources in HIC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5847403" y="2770504"/>
            <a:ext cx="7518400" cy="2819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9" y="6984545"/>
            <a:ext cx="2692726" cy="748889"/>
          </a:xfrm>
        </p:spPr>
        <p:txBody>
          <a:bodyPr/>
          <a:lstStyle/>
          <a:p>
            <a:pPr algn="ctr">
              <a:defRPr/>
            </a:pPr>
            <a:fld id="{2E0FF7CA-EB92-434D-A06E-DBBC1A572442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4255" y="7014662"/>
            <a:ext cx="9775484" cy="748887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51591" y="8475930"/>
            <a:ext cx="948361" cy="748889"/>
          </a:xfrm>
        </p:spPr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06937" y="1629463"/>
            <a:ext cx="4769308" cy="472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75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Turbide</a:t>
            </a:r>
            <a:r>
              <a:rPr lang="zh-CN" alt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al,</a:t>
            </a:r>
            <a:r>
              <a:rPr lang="en-US" sz="2475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D, 2008]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/>
              <p:nvPr/>
            </p:nvSpPr>
            <p:spPr bwMode="auto">
              <a:xfrm>
                <a:off x="707178" y="2341212"/>
                <a:ext cx="4199359" cy="49561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139959" tIns="69980" rIns="139959" bIns="69980" numCol="1" anchor="t" anchorCtr="0" compatLnSpc="1"/>
              <a:lstStyle>
                <a:lvl1pPr marL="382270" indent="-38227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  <a:cs typeface="MS PGothic" panose="020B0600070205080204" charset="-128"/>
                  </a:defRPr>
                </a:lvl1pPr>
                <a:lvl2pPr marL="828040" indent="-3181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31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2pPr>
                <a:lvl3pPr marL="1273810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7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3pPr>
                <a:lvl4pPr marL="1783080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4pPr>
                <a:lvl5pPr marL="2292350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5pPr>
                <a:lvl6pPr marL="2801620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6pPr>
                <a:lvl7pPr marL="3310890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7pPr>
                <a:lvl8pPr marL="3820795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8pPr>
                <a:lvl9pPr marL="4330065" indent="-25463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charset="-128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≲2 </m:t>
                    </m:r>
                    <m:r>
                      <m:rPr>
                        <m:sty m:val="p"/>
                      </m:rPr>
                      <a:rPr lang="en-US" sz="2400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thermal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</a:t>
                </a:r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dominates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n-US" sz="2400" kern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  <m:r>
                          <a:rPr lang="en-US" sz="2400" i="1" kern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kern="0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≲4 </m:t>
                    </m:r>
                    <m:r>
                      <m:rPr>
                        <m:sty m:val="p"/>
                      </m:rPr>
                      <a:rPr lang="en-US" sz="2400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  <m:r>
                      <a:rPr lang="en-US" sz="2400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jet-plasma contribution dominates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178" y="2341212"/>
                <a:ext cx="4199359" cy="4956124"/>
              </a:xfrm>
              <a:prstGeom prst="rect">
                <a:avLst/>
              </a:prstGeom>
              <a:blipFill>
                <a:blip r:embed="rId3"/>
                <a:stretch>
                  <a:fillRect l="-1205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EC3EDE2-4833-C679-F9B8-6262534EF114}"/>
              </a:ext>
            </a:extLst>
          </p:cNvPr>
          <p:cNvSpPr/>
          <p:nvPr/>
        </p:nvSpPr>
        <p:spPr bwMode="auto">
          <a:xfrm>
            <a:off x="6051758" y="2585381"/>
            <a:ext cx="1308486" cy="4956124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5615" tIns="62807" rIns="125615" bIns="62807" numCol="1" rtlCol="0" anchor="t" anchorCtr="0" compatLnSpc="1"/>
          <a:lstStyle/>
          <a:p>
            <a:pPr defTabSz="12560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1E03-66DD-0642-A650-136886B1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4" y="213335"/>
            <a:ext cx="8119110" cy="78960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photons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9A9-FBE0-BD4B-9B70-490DE405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34" y="1202506"/>
            <a:ext cx="12022444" cy="519461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rate of the thermal emission of photons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loss rate)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</a:p>
          <a:p>
            <a:pPr marL="0" indent="0">
              <a:lnSpc>
                <a:spcPct val="2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case of hot QCD plasma,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Processes: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46323-22D7-B846-8869-53948D22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236465DB-D701-4213-B14A-56F35862DE3E}" type="datetime1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1/3/2025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4A69-D67B-5E48-9ED2-6C7919C6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UCAS, Huairou, Beijing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1F9A-9113-EF45-BC27-F0B7EF4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8553B-2CAA-4B4F-9EC2-C8E9E316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104" y="2001683"/>
            <a:ext cx="5127009" cy="933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BF0ABB-AEA3-E049-BB80-FA2C3F66ED3F}"/>
              </a:ext>
            </a:extLst>
          </p:cNvPr>
          <p:cNvSpPr txBox="1"/>
          <p:nvPr/>
        </p:nvSpPr>
        <p:spPr>
          <a:xfrm>
            <a:off x="9476472" y="6631962"/>
            <a:ext cx="2810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Kapusta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PRD, 1991]</a:t>
            </a:r>
          </a:p>
          <a:p>
            <a:pPr algn="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[Baier et al., Z.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Physik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1992]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85E085-D102-A445-B326-A20A69724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76" y="3945715"/>
            <a:ext cx="9710247" cy="11116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72A43A-D8A5-DA48-A4EC-05EF1D875A96}"/>
              </a:ext>
            </a:extLst>
          </p:cNvPr>
          <p:cNvGrpSpPr/>
          <p:nvPr/>
        </p:nvGrpSpPr>
        <p:grpSpPr>
          <a:xfrm>
            <a:off x="3378879" y="4106619"/>
            <a:ext cx="7370522" cy="683956"/>
            <a:chOff x="79851" y="4621433"/>
            <a:chExt cx="7370522" cy="6839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591612-7717-D640-A019-52344D6E7B53}"/>
                    </a:ext>
                  </a:extLst>
                </p:cNvPr>
                <p:cNvSpPr txBox="1"/>
                <p:nvPr/>
              </p:nvSpPr>
              <p:spPr>
                <a:xfrm>
                  <a:off x="79851" y="4656219"/>
                  <a:ext cx="6463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✗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D591612-7717-D640-A019-52344D6E7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1" y="4656219"/>
                  <a:ext cx="646332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1923" r="-3846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0AC0D6-396B-5640-8571-0E5C53DDCD33}"/>
                    </a:ext>
                  </a:extLst>
                </p:cNvPr>
                <p:cNvSpPr txBox="1"/>
                <p:nvPr/>
              </p:nvSpPr>
              <p:spPr>
                <a:xfrm>
                  <a:off x="3338829" y="4621433"/>
                  <a:ext cx="6463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0AC0D6-396B-5640-8571-0E5C53DDCD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829" y="4621433"/>
                  <a:ext cx="646331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923" r="-1923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DD4C4E-04B5-FA49-80D9-E8F05D869014}"/>
                    </a:ext>
                  </a:extLst>
                </p:cNvPr>
                <p:cNvSpPr txBox="1"/>
                <p:nvPr/>
              </p:nvSpPr>
              <p:spPr>
                <a:xfrm>
                  <a:off x="6804042" y="4659058"/>
                  <a:ext cx="6463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✓</m:t>
                        </m:r>
                      </m:oMath>
                    </m:oMathPara>
                  </a14:m>
                  <a:endPara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DD4C4E-04B5-FA49-80D9-E8F05D8690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042" y="4659058"/>
                  <a:ext cx="646331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846" r="-1923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0E52930-7A5F-7541-97E4-55B15D0324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01118" y="5168971"/>
            <a:ext cx="6430338" cy="16437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4257476-5AD0-8341-A73D-876472A35804}"/>
              </a:ext>
            </a:extLst>
          </p:cNvPr>
          <p:cNvGrpSpPr/>
          <p:nvPr/>
        </p:nvGrpSpPr>
        <p:grpSpPr>
          <a:xfrm>
            <a:off x="3037501" y="3940671"/>
            <a:ext cx="7742595" cy="1154753"/>
            <a:chOff x="1230324" y="4185724"/>
            <a:chExt cx="7742595" cy="115475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4C5B12-CE03-4749-B8C9-F9E80DB30B4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75639" y="4243197"/>
              <a:ext cx="1097280" cy="109728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82F8AB-25DB-B249-9CCF-B7EFE6A078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08117" y="4233885"/>
              <a:ext cx="1097280" cy="109728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CCD8436-B9F8-B54D-91A0-05BD246D3BB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30324" y="4185724"/>
              <a:ext cx="1097280" cy="109728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563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29A9-FBE0-BD4B-9B70-490DE405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3" y="738594"/>
            <a:ext cx="9575800" cy="607218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approximate result is given by</a:t>
            </a:r>
          </a:p>
          <a:p>
            <a:pPr marL="0" indent="0">
              <a:lnSpc>
                <a:spcPct val="25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important corrections from bremsstrahlung and inelastic pair annihilation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46323-22D7-B846-8869-53948D22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defRPr/>
            </a:pPr>
            <a:fld id="{B6867FE7-9E1B-4132-8013-7FB9F0C97DDD}" type="datetime1">
              <a:rPr lang="en-US" altLang="en-US" smtClean="0"/>
              <a:t>1/3/2025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4A69-D67B-5E48-9ED2-6C7919C6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UCAS, Huairou, Beijing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01F9A-9113-EF45-BC27-F0B7EF4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0E37-11E0-4840-A2FF-65AFD5A4086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8553B-2CAA-4B4F-9EC2-C8E9E316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54798" y="1575666"/>
            <a:ext cx="5127009" cy="811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3D277-97FE-6C42-B291-E49A5D9F3D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4798" y="3569254"/>
            <a:ext cx="7508004" cy="1340715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B25B42-E97F-F340-9BA7-1731AA9D2146}"/>
              </a:ext>
            </a:extLst>
          </p:cNvPr>
          <p:cNvSpPr txBox="1"/>
          <p:nvPr/>
        </p:nvSpPr>
        <p:spPr>
          <a:xfrm>
            <a:off x="9810810" y="6264610"/>
            <a:ext cx="257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[Arnold et al., JHEP, 2001]</a:t>
            </a:r>
          </a:p>
          <a:p>
            <a:pPr algn="r"/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Ghiglieri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JHEP, 2013]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99F41EF-140C-4F01-B1D8-D4FD36EC1707}"/>
              </a:ext>
            </a:extLst>
          </p:cNvPr>
          <p:cNvSpPr/>
          <p:nvPr/>
        </p:nvSpPr>
        <p:spPr>
          <a:xfrm>
            <a:off x="8819188" y="5625581"/>
            <a:ext cx="3687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900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Corrections are ~ 100% </a:t>
            </a:r>
          </a:p>
        </p:txBody>
      </p:sp>
    </p:spTree>
    <p:extLst>
      <p:ext uri="{BB962C8B-B14F-4D97-AF65-F5344CB8AC3E}">
        <p14:creationId xmlns:p14="http://schemas.microsoft.com/office/powerpoint/2010/main" val="24382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WQ0ZGZiZDBjOGMzYmE3MzYxZWRlMGJhZTgyM2NjMz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{3B59D8C6-7B63-8345-B334-ECEDA80A1F2E}tf10001119</Template>
  <TotalTime>2877</TotalTime>
  <Words>1084</Words>
  <Application>Microsoft Office PowerPoint</Application>
  <PresentationFormat>自定义</PresentationFormat>
  <Paragraphs>233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Office Theme</vt:lpstr>
      <vt:lpstr>The role of thermal photons in a magnetized plasma  and their significance in heavy ion collisions </vt:lpstr>
      <vt:lpstr>Magnetized plasmas</vt:lpstr>
      <vt:lpstr>Magnetic field in Heavy-ion collisions</vt:lpstr>
      <vt:lpstr>Magnetic field in HIC</vt:lpstr>
      <vt:lpstr>Photons in HIC</vt:lpstr>
      <vt:lpstr>Photon v2 puzzle</vt:lpstr>
      <vt:lpstr>Photon sources in HIC</vt:lpstr>
      <vt:lpstr>Thermal photons</vt:lpstr>
      <vt:lpstr>PowerPoint 演示文稿</vt:lpstr>
      <vt:lpstr>Photons from magnetized plasma</vt:lpstr>
      <vt:lpstr>Photon thermal rate</vt:lpstr>
      <vt:lpstr>PowerPoint 演示文稿</vt:lpstr>
      <vt:lpstr>Physics processes</vt:lpstr>
      <vt:lpstr>Angular dependence: small k_T</vt:lpstr>
      <vt:lpstr>Angular dependence: large k_T</vt:lpstr>
      <vt:lpstr>Quantization @ small k_T </vt:lpstr>
      <vt:lpstr>Nonzero elliptic “flow” (v_2)</vt:lpstr>
      <vt:lpstr>Photon v_(4 ) and〖 v〗_6</vt:lpstr>
      <vt:lpstr>Finite chemical potential</vt:lpstr>
      <vt:lpstr>Polarization decomposition</vt:lpstr>
      <vt:lpstr>𝛍≠0</vt:lpstr>
      <vt:lpstr>𝛍5≠0</vt:lpstr>
      <vt:lpstr>𝛍, 𝛍5 ≠0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spin</dc:creator>
  <cp:lastModifiedBy>wang xinyang</cp:lastModifiedBy>
  <cp:revision>2355</cp:revision>
  <cp:lastPrinted>2020-08-18T15:19:00Z</cp:lastPrinted>
  <dcterms:created xsi:type="dcterms:W3CDTF">2016-12-01T15:38:00Z</dcterms:created>
  <dcterms:modified xsi:type="dcterms:W3CDTF">2025-01-03T03:03:52Z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32DEBC51146D48A2A31E0AF1C49DF337_12</vt:lpwstr>
  </property>
  <property fmtid="{D5CDD505-2E9C-101B-9397-08002B2CF9AE}" pid="3" name="KSOProductBuildVer">
    <vt:lpwstr>2052-12.1.0.18276</vt:lpwstr>
  </property>
</Properties>
</file>