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320" r:id="rId2"/>
    <p:sldId id="331" r:id="rId3"/>
    <p:sldId id="406" r:id="rId4"/>
    <p:sldId id="399" r:id="rId5"/>
    <p:sldId id="409" r:id="rId6"/>
    <p:sldId id="414" r:id="rId7"/>
    <p:sldId id="411" r:id="rId8"/>
    <p:sldId id="412" r:id="rId9"/>
    <p:sldId id="415" r:id="rId10"/>
    <p:sldId id="417" r:id="rId11"/>
    <p:sldId id="416" r:id="rId12"/>
    <p:sldId id="418" r:id="rId13"/>
    <p:sldId id="410" r:id="rId14"/>
    <p:sldId id="400" r:id="rId15"/>
    <p:sldId id="419" r:id="rId16"/>
    <p:sldId id="422" r:id="rId17"/>
    <p:sldId id="421" r:id="rId18"/>
    <p:sldId id="425" r:id="rId19"/>
    <p:sldId id="423" r:id="rId20"/>
    <p:sldId id="330" r:id="rId21"/>
    <p:sldId id="426" r:id="rId22"/>
    <p:sldId id="420"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0ED0"/>
    <a:srgbClr val="03BB03"/>
    <a:srgbClr val="0000FF"/>
    <a:srgbClr val="2704FC"/>
    <a:srgbClr val="CCCCFF"/>
    <a:srgbClr val="13F9EE"/>
    <a:srgbClr val="96969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3" autoAdjust="0"/>
    <p:restoredTop sz="94674"/>
  </p:normalViewPr>
  <p:slideViewPr>
    <p:cSldViewPr snapToGrid="0" snapToObjects="1">
      <p:cViewPr varScale="1">
        <p:scale>
          <a:sx n="71" d="100"/>
          <a:sy n="71" d="100"/>
        </p:scale>
        <p:origin x="46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51FE2-F95C-41AE-9E97-72C0A954F699}" type="datetimeFigureOut">
              <a:rPr lang="zh-CN" altLang="en-US" smtClean="0"/>
              <a:t>2025/1/11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BAFFCC-B1C9-47F9-8A64-517BCA20CDCB}" type="slidenum">
              <a:rPr lang="zh-CN" altLang="en-US" smtClean="0"/>
              <a:t>‹#›</a:t>
            </a:fld>
            <a:endParaRPr lang="zh-CN" altLang="en-US"/>
          </a:p>
        </p:txBody>
      </p:sp>
    </p:spTree>
    <p:extLst>
      <p:ext uri="{BB962C8B-B14F-4D97-AF65-F5344CB8AC3E}">
        <p14:creationId xmlns:p14="http://schemas.microsoft.com/office/powerpoint/2010/main" val="2127320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41D6C6B-B0FD-4975-BC8A-01153A7C5856}" type="slidenum">
              <a:rPr lang="zh-CN" altLang="en-US" smtClean="0"/>
              <a:pPr>
                <a:defRPr/>
              </a:pPr>
              <a:t>1</a:t>
            </a:fld>
            <a:endParaRPr lang="zh-CN" altLang="en-US"/>
          </a:p>
        </p:txBody>
      </p:sp>
    </p:spTree>
    <p:extLst>
      <p:ext uri="{BB962C8B-B14F-4D97-AF65-F5344CB8AC3E}">
        <p14:creationId xmlns:p14="http://schemas.microsoft.com/office/powerpoint/2010/main" val="4197323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5E6C42-89AB-4639-9B8D-4F8CB333E03F}" type="slidenum">
              <a:rPr lang="zh-CN" altLang="en-US" smtClean="0"/>
              <a:t>2</a:t>
            </a:fld>
            <a:endParaRPr lang="zh-CN" altLang="en-US"/>
          </a:p>
        </p:txBody>
      </p:sp>
    </p:spTree>
    <p:extLst>
      <p:ext uri="{BB962C8B-B14F-4D97-AF65-F5344CB8AC3E}">
        <p14:creationId xmlns:p14="http://schemas.microsoft.com/office/powerpoint/2010/main" val="3052965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BAFFCC-B1C9-47F9-8A64-517BCA20CDCB}" type="slidenum">
              <a:rPr lang="zh-CN" altLang="en-US" smtClean="0"/>
              <a:t>3</a:t>
            </a:fld>
            <a:endParaRPr lang="zh-CN" altLang="en-US"/>
          </a:p>
        </p:txBody>
      </p:sp>
    </p:spTree>
    <p:extLst>
      <p:ext uri="{BB962C8B-B14F-4D97-AF65-F5344CB8AC3E}">
        <p14:creationId xmlns:p14="http://schemas.microsoft.com/office/powerpoint/2010/main" val="2659185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BAFFCC-B1C9-47F9-8A64-517BCA20CDCB}" type="slidenum">
              <a:rPr lang="zh-CN" altLang="en-US" smtClean="0"/>
              <a:t>6</a:t>
            </a:fld>
            <a:endParaRPr lang="zh-CN" altLang="en-US"/>
          </a:p>
        </p:txBody>
      </p:sp>
    </p:spTree>
    <p:extLst>
      <p:ext uri="{BB962C8B-B14F-4D97-AF65-F5344CB8AC3E}">
        <p14:creationId xmlns:p14="http://schemas.microsoft.com/office/powerpoint/2010/main" val="4015128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0027BC-330B-413A-B7BB-24069F1DEBCE}" type="slidenum">
              <a:rPr lang="zh-CN" altLang="en-US" smtClean="0"/>
              <a:t>7</a:t>
            </a:fld>
            <a:endParaRPr lang="zh-CN" altLang="en-US"/>
          </a:p>
        </p:txBody>
      </p:sp>
    </p:spTree>
    <p:extLst>
      <p:ext uri="{BB962C8B-B14F-4D97-AF65-F5344CB8AC3E}">
        <p14:creationId xmlns:p14="http://schemas.microsoft.com/office/powerpoint/2010/main" val="3011424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BAFFCC-B1C9-47F9-8A64-517BCA20CDCB}" type="slidenum">
              <a:rPr lang="zh-CN" altLang="en-US" smtClean="0"/>
              <a:t>20</a:t>
            </a:fld>
            <a:endParaRPr lang="zh-CN" altLang="en-US"/>
          </a:p>
        </p:txBody>
      </p:sp>
    </p:spTree>
    <p:extLst>
      <p:ext uri="{BB962C8B-B14F-4D97-AF65-F5344CB8AC3E}">
        <p14:creationId xmlns:p14="http://schemas.microsoft.com/office/powerpoint/2010/main" val="1065456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3A1B6FE-8118-B448-8281-98F1808DDD50}"/>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 xmlns:a16="http://schemas.microsoft.com/office/drawing/2014/main" id="{0EEEB461-49AF-474C-8E55-27138C3A8D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 xmlns:a16="http://schemas.microsoft.com/office/drawing/2014/main" id="{C23234FD-413C-984D-AA45-ECEA14AF2791}"/>
              </a:ext>
            </a:extLst>
          </p:cNvPr>
          <p:cNvSpPr>
            <a:spLocks noGrp="1"/>
          </p:cNvSpPr>
          <p:nvPr>
            <p:ph type="dt" sz="half" idx="10"/>
          </p:nvPr>
        </p:nvSpPr>
        <p:spPr/>
        <p:txBody>
          <a:bodyPr/>
          <a:lstStyle/>
          <a:p>
            <a:fld id="{186E6D22-F52E-4B80-91B5-2C7105459F42}" type="datetime1">
              <a:rPr kumimoji="1" lang="zh-CN" altLang="en-US" smtClean="0"/>
              <a:t>2025/1/11</a:t>
            </a:fld>
            <a:endParaRPr kumimoji="1" lang="zh-CN" altLang="en-US"/>
          </a:p>
        </p:txBody>
      </p:sp>
      <p:sp>
        <p:nvSpPr>
          <p:cNvPr id="5" name="页脚占位符 4">
            <a:extLst>
              <a:ext uri="{FF2B5EF4-FFF2-40B4-BE49-F238E27FC236}">
                <a16:creationId xmlns="" xmlns:a16="http://schemas.microsoft.com/office/drawing/2014/main" id="{2D0709AB-B861-494C-B26F-7C82776F3AA8}"/>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 xmlns:a16="http://schemas.microsoft.com/office/drawing/2014/main" id="{94DD0B3B-552B-D543-8916-D37D3BC5E325}"/>
              </a:ext>
            </a:extLst>
          </p:cNvPr>
          <p:cNvSpPr>
            <a:spLocks noGrp="1"/>
          </p:cNvSpPr>
          <p:nvPr>
            <p:ph type="sldNum" sz="quarter" idx="12"/>
          </p:nvPr>
        </p:nvSpPr>
        <p:spPr/>
        <p:txBody>
          <a:bodyPr/>
          <a:lstStyle/>
          <a:p>
            <a:fld id="{ABD83ADF-C6C8-484E-976E-F41B2C8E376F}" type="slidenum">
              <a:rPr kumimoji="1" lang="zh-CN" altLang="en-US" smtClean="0"/>
              <a:t>‹#›</a:t>
            </a:fld>
            <a:endParaRPr kumimoji="1" lang="zh-CN" altLang="en-US"/>
          </a:p>
        </p:txBody>
      </p:sp>
    </p:spTree>
    <p:extLst>
      <p:ext uri="{BB962C8B-B14F-4D97-AF65-F5344CB8AC3E}">
        <p14:creationId xmlns:p14="http://schemas.microsoft.com/office/powerpoint/2010/main" val="3758304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64CE36-AC8C-394E-B8EE-EF705A6318ED}"/>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 xmlns:a16="http://schemas.microsoft.com/office/drawing/2014/main" id="{913EA2DE-BDF4-D648-9937-D4100B1AC21B}"/>
              </a:ext>
            </a:extLst>
          </p:cNvPr>
          <p:cNvSpPr>
            <a:spLocks noGrp="1"/>
          </p:cNvSpPr>
          <p:nvPr>
            <p:ph type="body" orient="vert" idx="1"/>
          </p:nvPr>
        </p:nvSpPr>
        <p:spPr/>
        <p:txBody>
          <a:bodyPr vert="eaVert"/>
          <a:lstStyle/>
          <a:p>
            <a:r>
              <a:rPr kumimoji="1" lang="zh-CN" altLang="en-US"/>
              <a:t>编辑母版文本样式
第二级
第三级
第四级
第五级</a:t>
            </a:r>
          </a:p>
        </p:txBody>
      </p:sp>
      <p:sp>
        <p:nvSpPr>
          <p:cNvPr id="4" name="日期占位符 3">
            <a:extLst>
              <a:ext uri="{FF2B5EF4-FFF2-40B4-BE49-F238E27FC236}">
                <a16:creationId xmlns="" xmlns:a16="http://schemas.microsoft.com/office/drawing/2014/main" id="{2EE98DC1-8ED9-F341-B267-4E32332706B9}"/>
              </a:ext>
            </a:extLst>
          </p:cNvPr>
          <p:cNvSpPr>
            <a:spLocks noGrp="1"/>
          </p:cNvSpPr>
          <p:nvPr>
            <p:ph type="dt" sz="half" idx="10"/>
          </p:nvPr>
        </p:nvSpPr>
        <p:spPr/>
        <p:txBody>
          <a:bodyPr/>
          <a:lstStyle/>
          <a:p>
            <a:fld id="{1965298F-6088-4D2A-947A-C9210E6B0C6F}" type="datetime1">
              <a:rPr kumimoji="1" lang="zh-CN" altLang="en-US" smtClean="0"/>
              <a:t>2025/1/11</a:t>
            </a:fld>
            <a:endParaRPr kumimoji="1" lang="zh-CN" altLang="en-US"/>
          </a:p>
        </p:txBody>
      </p:sp>
      <p:sp>
        <p:nvSpPr>
          <p:cNvPr id="5" name="页脚占位符 4">
            <a:extLst>
              <a:ext uri="{FF2B5EF4-FFF2-40B4-BE49-F238E27FC236}">
                <a16:creationId xmlns="" xmlns:a16="http://schemas.microsoft.com/office/drawing/2014/main" id="{C23CF8C7-A17E-CC42-81B2-C726178D55C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 xmlns:a16="http://schemas.microsoft.com/office/drawing/2014/main" id="{DDA12FE5-6A78-D241-A905-A4182C608A04}"/>
              </a:ext>
            </a:extLst>
          </p:cNvPr>
          <p:cNvSpPr>
            <a:spLocks noGrp="1"/>
          </p:cNvSpPr>
          <p:nvPr>
            <p:ph type="sldNum" sz="quarter" idx="12"/>
          </p:nvPr>
        </p:nvSpPr>
        <p:spPr/>
        <p:txBody>
          <a:bodyPr/>
          <a:lstStyle/>
          <a:p>
            <a:fld id="{ABD83ADF-C6C8-484E-976E-F41B2C8E376F}" type="slidenum">
              <a:rPr kumimoji="1" lang="zh-CN" altLang="en-US" smtClean="0"/>
              <a:t>‹#›</a:t>
            </a:fld>
            <a:endParaRPr kumimoji="1" lang="zh-CN" altLang="en-US"/>
          </a:p>
        </p:txBody>
      </p:sp>
    </p:spTree>
    <p:extLst>
      <p:ext uri="{BB962C8B-B14F-4D97-AF65-F5344CB8AC3E}">
        <p14:creationId xmlns:p14="http://schemas.microsoft.com/office/powerpoint/2010/main" val="3667917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065AE3A-2894-9F4D-B86A-5C98158DE3F7}"/>
              </a:ext>
            </a:extLst>
          </p:cNvPr>
          <p:cNvSpPr>
            <a:spLocks noGrp="1"/>
          </p:cNvSpPr>
          <p:nvPr>
            <p:ph type="title" orient="vert"/>
          </p:nvPr>
        </p:nvSpPr>
        <p:spPr>
          <a:xfrm>
            <a:off x="8724901"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 xmlns:a16="http://schemas.microsoft.com/office/drawing/2014/main" id="{9072F935-53C3-FB49-A016-3582A0C7AC03}"/>
              </a:ext>
            </a:extLst>
          </p:cNvPr>
          <p:cNvSpPr>
            <a:spLocks noGrp="1"/>
          </p:cNvSpPr>
          <p:nvPr>
            <p:ph type="body" orient="vert" idx="1"/>
          </p:nvPr>
        </p:nvSpPr>
        <p:spPr>
          <a:xfrm>
            <a:off x="838201" y="365125"/>
            <a:ext cx="7734300" cy="5811838"/>
          </a:xfrm>
        </p:spPr>
        <p:txBody>
          <a:bodyPr vert="eaVert"/>
          <a:lstStyle/>
          <a:p>
            <a:r>
              <a:rPr kumimoji="1" lang="zh-CN" altLang="en-US"/>
              <a:t>编辑母版文本样式
第二级
第三级
第四级
第五级</a:t>
            </a:r>
          </a:p>
        </p:txBody>
      </p:sp>
      <p:sp>
        <p:nvSpPr>
          <p:cNvPr id="4" name="日期占位符 3">
            <a:extLst>
              <a:ext uri="{FF2B5EF4-FFF2-40B4-BE49-F238E27FC236}">
                <a16:creationId xmlns="" xmlns:a16="http://schemas.microsoft.com/office/drawing/2014/main" id="{73551350-DFD7-EC41-8C4D-B8619A8A59C1}"/>
              </a:ext>
            </a:extLst>
          </p:cNvPr>
          <p:cNvSpPr>
            <a:spLocks noGrp="1"/>
          </p:cNvSpPr>
          <p:nvPr>
            <p:ph type="dt" sz="half" idx="10"/>
          </p:nvPr>
        </p:nvSpPr>
        <p:spPr/>
        <p:txBody>
          <a:bodyPr/>
          <a:lstStyle/>
          <a:p>
            <a:fld id="{CA70F49D-8D66-4891-908A-FB04FC26CAFA}" type="datetime1">
              <a:rPr kumimoji="1" lang="zh-CN" altLang="en-US" smtClean="0"/>
              <a:t>2025/1/11</a:t>
            </a:fld>
            <a:endParaRPr kumimoji="1" lang="zh-CN" altLang="en-US"/>
          </a:p>
        </p:txBody>
      </p:sp>
      <p:sp>
        <p:nvSpPr>
          <p:cNvPr id="5" name="页脚占位符 4">
            <a:extLst>
              <a:ext uri="{FF2B5EF4-FFF2-40B4-BE49-F238E27FC236}">
                <a16:creationId xmlns="" xmlns:a16="http://schemas.microsoft.com/office/drawing/2014/main" id="{782A820F-4592-F342-A90F-DCC54ED0699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 xmlns:a16="http://schemas.microsoft.com/office/drawing/2014/main" id="{6930600A-ADD0-B740-A341-C1E0A2A2041B}"/>
              </a:ext>
            </a:extLst>
          </p:cNvPr>
          <p:cNvSpPr>
            <a:spLocks noGrp="1"/>
          </p:cNvSpPr>
          <p:nvPr>
            <p:ph type="sldNum" sz="quarter" idx="12"/>
          </p:nvPr>
        </p:nvSpPr>
        <p:spPr/>
        <p:txBody>
          <a:bodyPr/>
          <a:lstStyle/>
          <a:p>
            <a:fld id="{ABD83ADF-C6C8-484E-976E-F41B2C8E376F}" type="slidenum">
              <a:rPr kumimoji="1" lang="zh-CN" altLang="en-US" smtClean="0"/>
              <a:t>‹#›</a:t>
            </a:fld>
            <a:endParaRPr kumimoji="1" lang="zh-CN" altLang="en-US"/>
          </a:p>
        </p:txBody>
      </p:sp>
    </p:spTree>
    <p:extLst>
      <p:ext uri="{BB962C8B-B14F-4D97-AF65-F5344CB8AC3E}">
        <p14:creationId xmlns:p14="http://schemas.microsoft.com/office/powerpoint/2010/main" val="2334194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35A8768-55C3-A84B-8B89-21DCB441D65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 xmlns:a16="http://schemas.microsoft.com/office/drawing/2014/main" id="{EF4E1087-21C3-4C42-964C-2A8C0A55A7AB}"/>
              </a:ext>
            </a:extLst>
          </p:cNvPr>
          <p:cNvSpPr>
            <a:spLocks noGrp="1"/>
          </p:cNvSpPr>
          <p:nvPr>
            <p:ph idx="1"/>
          </p:nvPr>
        </p:nvSpPr>
        <p:spPr/>
        <p:txBody>
          <a:bodyPr/>
          <a:lstStyle/>
          <a:p>
            <a:r>
              <a:rPr kumimoji="1" lang="zh-CN" altLang="en-US"/>
              <a:t>编辑母版文本样式
第二级
第三级
第四级
第五级</a:t>
            </a:r>
          </a:p>
        </p:txBody>
      </p:sp>
      <p:sp>
        <p:nvSpPr>
          <p:cNvPr id="4" name="日期占位符 3">
            <a:extLst>
              <a:ext uri="{FF2B5EF4-FFF2-40B4-BE49-F238E27FC236}">
                <a16:creationId xmlns="" xmlns:a16="http://schemas.microsoft.com/office/drawing/2014/main" id="{3A6CA5CD-5E0A-3547-9B0B-CB055D52715D}"/>
              </a:ext>
            </a:extLst>
          </p:cNvPr>
          <p:cNvSpPr>
            <a:spLocks noGrp="1"/>
          </p:cNvSpPr>
          <p:nvPr>
            <p:ph type="dt" sz="half" idx="10"/>
          </p:nvPr>
        </p:nvSpPr>
        <p:spPr/>
        <p:txBody>
          <a:bodyPr/>
          <a:lstStyle/>
          <a:p>
            <a:fld id="{182C192C-7733-4CA6-9354-95423A7F1B85}" type="datetime1">
              <a:rPr kumimoji="1" lang="zh-CN" altLang="en-US" smtClean="0"/>
              <a:t>2025/1/11</a:t>
            </a:fld>
            <a:endParaRPr kumimoji="1" lang="zh-CN" altLang="en-US"/>
          </a:p>
        </p:txBody>
      </p:sp>
      <p:sp>
        <p:nvSpPr>
          <p:cNvPr id="5" name="页脚占位符 4">
            <a:extLst>
              <a:ext uri="{FF2B5EF4-FFF2-40B4-BE49-F238E27FC236}">
                <a16:creationId xmlns="" xmlns:a16="http://schemas.microsoft.com/office/drawing/2014/main" id="{A6B092E8-AE4A-3747-BD6B-A360EE72AC5A}"/>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 xmlns:a16="http://schemas.microsoft.com/office/drawing/2014/main" id="{9A0881A5-30EF-684E-B99F-5287F6DB2978}"/>
              </a:ext>
            </a:extLst>
          </p:cNvPr>
          <p:cNvSpPr>
            <a:spLocks noGrp="1"/>
          </p:cNvSpPr>
          <p:nvPr>
            <p:ph type="sldNum" sz="quarter" idx="12"/>
          </p:nvPr>
        </p:nvSpPr>
        <p:spPr/>
        <p:txBody>
          <a:bodyPr/>
          <a:lstStyle/>
          <a:p>
            <a:fld id="{ABD83ADF-C6C8-484E-976E-F41B2C8E376F}" type="slidenum">
              <a:rPr kumimoji="1" lang="zh-CN" altLang="en-US" smtClean="0"/>
              <a:t>‹#›</a:t>
            </a:fld>
            <a:endParaRPr kumimoji="1" lang="zh-CN" altLang="en-US"/>
          </a:p>
        </p:txBody>
      </p:sp>
    </p:spTree>
    <p:extLst>
      <p:ext uri="{BB962C8B-B14F-4D97-AF65-F5344CB8AC3E}">
        <p14:creationId xmlns:p14="http://schemas.microsoft.com/office/powerpoint/2010/main" val="118033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5F9A5C3-B184-DE45-A211-A60A94E61CF4}"/>
              </a:ext>
            </a:extLst>
          </p:cNvPr>
          <p:cNvSpPr>
            <a:spLocks noGrp="1"/>
          </p:cNvSpPr>
          <p:nvPr>
            <p:ph type="title"/>
          </p:nvPr>
        </p:nvSpPr>
        <p:spPr>
          <a:xfrm>
            <a:off x="831851" y="1709740"/>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 xmlns:a16="http://schemas.microsoft.com/office/drawing/2014/main" id="{E25A1ADC-215C-A842-8084-424FCCE07B4B}"/>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zh-CN" altLang="en-US"/>
              <a:t>编辑母版文本样式
第二级
第三级
第四级
第五级</a:t>
            </a:r>
          </a:p>
        </p:txBody>
      </p:sp>
      <p:sp>
        <p:nvSpPr>
          <p:cNvPr id="4" name="日期占位符 3">
            <a:extLst>
              <a:ext uri="{FF2B5EF4-FFF2-40B4-BE49-F238E27FC236}">
                <a16:creationId xmlns="" xmlns:a16="http://schemas.microsoft.com/office/drawing/2014/main" id="{F6906F27-6443-2A4C-A1E2-97A4EF0042BD}"/>
              </a:ext>
            </a:extLst>
          </p:cNvPr>
          <p:cNvSpPr>
            <a:spLocks noGrp="1"/>
          </p:cNvSpPr>
          <p:nvPr>
            <p:ph type="dt" sz="half" idx="10"/>
          </p:nvPr>
        </p:nvSpPr>
        <p:spPr/>
        <p:txBody>
          <a:bodyPr/>
          <a:lstStyle/>
          <a:p>
            <a:fld id="{4DB444FF-2CB6-410E-8AE4-0A4D41001B8E}" type="datetime1">
              <a:rPr kumimoji="1" lang="zh-CN" altLang="en-US" smtClean="0"/>
              <a:t>2025/1/11</a:t>
            </a:fld>
            <a:endParaRPr kumimoji="1" lang="zh-CN" altLang="en-US"/>
          </a:p>
        </p:txBody>
      </p:sp>
      <p:sp>
        <p:nvSpPr>
          <p:cNvPr id="5" name="页脚占位符 4">
            <a:extLst>
              <a:ext uri="{FF2B5EF4-FFF2-40B4-BE49-F238E27FC236}">
                <a16:creationId xmlns="" xmlns:a16="http://schemas.microsoft.com/office/drawing/2014/main" id="{74B7E44D-5E76-054E-8B53-7342816A9C2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 xmlns:a16="http://schemas.microsoft.com/office/drawing/2014/main" id="{0124A073-989E-8047-8F83-A186505AE3BD}"/>
              </a:ext>
            </a:extLst>
          </p:cNvPr>
          <p:cNvSpPr>
            <a:spLocks noGrp="1"/>
          </p:cNvSpPr>
          <p:nvPr>
            <p:ph type="sldNum" sz="quarter" idx="12"/>
          </p:nvPr>
        </p:nvSpPr>
        <p:spPr/>
        <p:txBody>
          <a:bodyPr/>
          <a:lstStyle/>
          <a:p>
            <a:fld id="{ABD83ADF-C6C8-484E-976E-F41B2C8E376F}" type="slidenum">
              <a:rPr kumimoji="1" lang="zh-CN" altLang="en-US" smtClean="0"/>
              <a:t>‹#›</a:t>
            </a:fld>
            <a:endParaRPr kumimoji="1" lang="zh-CN" altLang="en-US"/>
          </a:p>
        </p:txBody>
      </p:sp>
    </p:spTree>
    <p:extLst>
      <p:ext uri="{BB962C8B-B14F-4D97-AF65-F5344CB8AC3E}">
        <p14:creationId xmlns:p14="http://schemas.microsoft.com/office/powerpoint/2010/main" val="52773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82BF30-A16E-2742-95ED-35ED7E617453}"/>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 xmlns:a16="http://schemas.microsoft.com/office/drawing/2014/main" id="{6804E8AA-5138-A949-A6E2-6F6A53A95A88}"/>
              </a:ext>
            </a:extLst>
          </p:cNvPr>
          <p:cNvSpPr>
            <a:spLocks noGrp="1"/>
          </p:cNvSpPr>
          <p:nvPr>
            <p:ph sz="half" idx="1"/>
          </p:nvPr>
        </p:nvSpPr>
        <p:spPr>
          <a:xfrm>
            <a:off x="838200" y="1825625"/>
            <a:ext cx="5181600" cy="4351338"/>
          </a:xfrm>
        </p:spPr>
        <p:txBody>
          <a:bodyPr/>
          <a:lstStyle/>
          <a:p>
            <a:r>
              <a:rPr kumimoji="1" lang="zh-CN" altLang="en-US"/>
              <a:t>编辑母版文本样式
第二级
第三级
第四级
第五级</a:t>
            </a:r>
          </a:p>
        </p:txBody>
      </p:sp>
      <p:sp>
        <p:nvSpPr>
          <p:cNvPr id="4" name="内容占位符 3">
            <a:extLst>
              <a:ext uri="{FF2B5EF4-FFF2-40B4-BE49-F238E27FC236}">
                <a16:creationId xmlns="" xmlns:a16="http://schemas.microsoft.com/office/drawing/2014/main" id="{2B13BF0D-20D8-8946-98BA-9175596133DF}"/>
              </a:ext>
            </a:extLst>
          </p:cNvPr>
          <p:cNvSpPr>
            <a:spLocks noGrp="1"/>
          </p:cNvSpPr>
          <p:nvPr>
            <p:ph sz="half" idx="2"/>
          </p:nvPr>
        </p:nvSpPr>
        <p:spPr>
          <a:xfrm>
            <a:off x="6172200" y="1825625"/>
            <a:ext cx="5181600" cy="4351338"/>
          </a:xfrm>
        </p:spPr>
        <p:txBody>
          <a:bodyPr/>
          <a:lstStyle/>
          <a:p>
            <a:r>
              <a:rPr kumimoji="1" lang="zh-CN" altLang="en-US"/>
              <a:t>编辑母版文本样式
第二级
第三级
第四级
第五级</a:t>
            </a:r>
          </a:p>
        </p:txBody>
      </p:sp>
      <p:sp>
        <p:nvSpPr>
          <p:cNvPr id="5" name="日期占位符 4">
            <a:extLst>
              <a:ext uri="{FF2B5EF4-FFF2-40B4-BE49-F238E27FC236}">
                <a16:creationId xmlns="" xmlns:a16="http://schemas.microsoft.com/office/drawing/2014/main" id="{DA574669-9066-7F45-92A4-F50C58EB3F1B}"/>
              </a:ext>
            </a:extLst>
          </p:cNvPr>
          <p:cNvSpPr>
            <a:spLocks noGrp="1"/>
          </p:cNvSpPr>
          <p:nvPr>
            <p:ph type="dt" sz="half" idx="10"/>
          </p:nvPr>
        </p:nvSpPr>
        <p:spPr/>
        <p:txBody>
          <a:bodyPr/>
          <a:lstStyle/>
          <a:p>
            <a:fld id="{58F695D4-D877-4D61-A3C0-843962F62EAD}" type="datetime1">
              <a:rPr kumimoji="1" lang="zh-CN" altLang="en-US" smtClean="0"/>
              <a:t>2025/1/11</a:t>
            </a:fld>
            <a:endParaRPr kumimoji="1" lang="zh-CN" altLang="en-US"/>
          </a:p>
        </p:txBody>
      </p:sp>
      <p:sp>
        <p:nvSpPr>
          <p:cNvPr id="6" name="页脚占位符 5">
            <a:extLst>
              <a:ext uri="{FF2B5EF4-FFF2-40B4-BE49-F238E27FC236}">
                <a16:creationId xmlns="" xmlns:a16="http://schemas.microsoft.com/office/drawing/2014/main" id="{8C6082C8-E18D-F440-8921-097FD1AC24F2}"/>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 xmlns:a16="http://schemas.microsoft.com/office/drawing/2014/main" id="{851F5DB9-8211-324B-904E-C7B1DD7B3D7B}"/>
              </a:ext>
            </a:extLst>
          </p:cNvPr>
          <p:cNvSpPr>
            <a:spLocks noGrp="1"/>
          </p:cNvSpPr>
          <p:nvPr>
            <p:ph type="sldNum" sz="quarter" idx="12"/>
          </p:nvPr>
        </p:nvSpPr>
        <p:spPr/>
        <p:txBody>
          <a:bodyPr/>
          <a:lstStyle/>
          <a:p>
            <a:fld id="{ABD83ADF-C6C8-484E-976E-F41B2C8E376F}" type="slidenum">
              <a:rPr kumimoji="1" lang="zh-CN" altLang="en-US" smtClean="0"/>
              <a:t>‹#›</a:t>
            </a:fld>
            <a:endParaRPr kumimoji="1" lang="zh-CN" altLang="en-US"/>
          </a:p>
        </p:txBody>
      </p:sp>
    </p:spTree>
    <p:extLst>
      <p:ext uri="{BB962C8B-B14F-4D97-AF65-F5344CB8AC3E}">
        <p14:creationId xmlns:p14="http://schemas.microsoft.com/office/powerpoint/2010/main" val="1295334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CBB5863-93ED-1744-BFE1-39BF104585E9}"/>
              </a:ext>
            </a:extLst>
          </p:cNvPr>
          <p:cNvSpPr>
            <a:spLocks noGrp="1"/>
          </p:cNvSpPr>
          <p:nvPr>
            <p:ph type="title"/>
          </p:nvPr>
        </p:nvSpPr>
        <p:spPr>
          <a:xfrm>
            <a:off x="839788" y="365127"/>
            <a:ext cx="10515600" cy="1325563"/>
          </a:xfrm>
        </p:spPr>
        <p:txBody>
          <a:bodyPr/>
          <a:lstStyle/>
          <a:p>
            <a:r>
              <a:rPr kumimoji="1" lang="zh-CN" altLang="en-US"/>
              <a:t>单击此处编辑母版标题样式</a:t>
            </a:r>
          </a:p>
        </p:txBody>
      </p:sp>
      <p:sp>
        <p:nvSpPr>
          <p:cNvPr id="3" name="文本占位符 2">
            <a:extLst>
              <a:ext uri="{FF2B5EF4-FFF2-40B4-BE49-F238E27FC236}">
                <a16:creationId xmlns="" xmlns:a16="http://schemas.microsoft.com/office/drawing/2014/main" id="{D29A51AB-BBA6-5045-B092-D6751296FC1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4" name="内容占位符 3">
            <a:extLst>
              <a:ext uri="{FF2B5EF4-FFF2-40B4-BE49-F238E27FC236}">
                <a16:creationId xmlns="" xmlns:a16="http://schemas.microsoft.com/office/drawing/2014/main" id="{6BEE9A2E-68AD-7F47-B84B-18344E3C23A4}"/>
              </a:ext>
            </a:extLst>
          </p:cNvPr>
          <p:cNvSpPr>
            <a:spLocks noGrp="1"/>
          </p:cNvSpPr>
          <p:nvPr>
            <p:ph sz="half" idx="2"/>
          </p:nvPr>
        </p:nvSpPr>
        <p:spPr>
          <a:xfrm>
            <a:off x="839789" y="2505075"/>
            <a:ext cx="5157787" cy="3684588"/>
          </a:xfrm>
        </p:spPr>
        <p:txBody>
          <a:bodyPr/>
          <a:lstStyle/>
          <a:p>
            <a:r>
              <a:rPr kumimoji="1" lang="zh-CN" altLang="en-US"/>
              <a:t>编辑母版文本样式
第二级
第三级
第四级
第五级</a:t>
            </a:r>
          </a:p>
        </p:txBody>
      </p:sp>
      <p:sp>
        <p:nvSpPr>
          <p:cNvPr id="5" name="文本占位符 4">
            <a:extLst>
              <a:ext uri="{FF2B5EF4-FFF2-40B4-BE49-F238E27FC236}">
                <a16:creationId xmlns="" xmlns:a16="http://schemas.microsoft.com/office/drawing/2014/main" id="{962F40E3-8622-2649-A4A1-DD803B9E40B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6" name="内容占位符 5">
            <a:extLst>
              <a:ext uri="{FF2B5EF4-FFF2-40B4-BE49-F238E27FC236}">
                <a16:creationId xmlns="" xmlns:a16="http://schemas.microsoft.com/office/drawing/2014/main" id="{257EB811-EB45-CD42-99ED-999A82EECAE3}"/>
              </a:ext>
            </a:extLst>
          </p:cNvPr>
          <p:cNvSpPr>
            <a:spLocks noGrp="1"/>
          </p:cNvSpPr>
          <p:nvPr>
            <p:ph sz="quarter" idx="4"/>
          </p:nvPr>
        </p:nvSpPr>
        <p:spPr>
          <a:xfrm>
            <a:off x="6172201" y="2505075"/>
            <a:ext cx="5183188" cy="3684588"/>
          </a:xfrm>
        </p:spPr>
        <p:txBody>
          <a:bodyPr/>
          <a:lstStyle/>
          <a:p>
            <a:r>
              <a:rPr kumimoji="1" lang="zh-CN" altLang="en-US"/>
              <a:t>编辑母版文本样式
第二级
第三级
第四级
第五级</a:t>
            </a:r>
          </a:p>
        </p:txBody>
      </p:sp>
      <p:sp>
        <p:nvSpPr>
          <p:cNvPr id="7" name="日期占位符 6">
            <a:extLst>
              <a:ext uri="{FF2B5EF4-FFF2-40B4-BE49-F238E27FC236}">
                <a16:creationId xmlns="" xmlns:a16="http://schemas.microsoft.com/office/drawing/2014/main" id="{04469EB6-6910-0A4D-83C1-E09502325490}"/>
              </a:ext>
            </a:extLst>
          </p:cNvPr>
          <p:cNvSpPr>
            <a:spLocks noGrp="1"/>
          </p:cNvSpPr>
          <p:nvPr>
            <p:ph type="dt" sz="half" idx="10"/>
          </p:nvPr>
        </p:nvSpPr>
        <p:spPr/>
        <p:txBody>
          <a:bodyPr/>
          <a:lstStyle/>
          <a:p>
            <a:fld id="{A289F0E3-8499-4179-BE67-399DA9D01D0B}" type="datetime1">
              <a:rPr kumimoji="1" lang="zh-CN" altLang="en-US" smtClean="0"/>
              <a:t>2025/1/11</a:t>
            </a:fld>
            <a:endParaRPr kumimoji="1" lang="zh-CN" altLang="en-US"/>
          </a:p>
        </p:txBody>
      </p:sp>
      <p:sp>
        <p:nvSpPr>
          <p:cNvPr id="8" name="页脚占位符 7">
            <a:extLst>
              <a:ext uri="{FF2B5EF4-FFF2-40B4-BE49-F238E27FC236}">
                <a16:creationId xmlns="" xmlns:a16="http://schemas.microsoft.com/office/drawing/2014/main" id="{42388329-EFD6-6246-91AC-44EDA7E7D58C}"/>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 xmlns:a16="http://schemas.microsoft.com/office/drawing/2014/main" id="{4BCFB1EC-6FDD-0C4D-A2D6-78C317131444}"/>
              </a:ext>
            </a:extLst>
          </p:cNvPr>
          <p:cNvSpPr>
            <a:spLocks noGrp="1"/>
          </p:cNvSpPr>
          <p:nvPr>
            <p:ph type="sldNum" sz="quarter" idx="12"/>
          </p:nvPr>
        </p:nvSpPr>
        <p:spPr/>
        <p:txBody>
          <a:bodyPr/>
          <a:lstStyle/>
          <a:p>
            <a:fld id="{ABD83ADF-C6C8-484E-976E-F41B2C8E376F}" type="slidenum">
              <a:rPr kumimoji="1" lang="zh-CN" altLang="en-US" smtClean="0"/>
              <a:t>‹#›</a:t>
            </a:fld>
            <a:endParaRPr kumimoji="1" lang="zh-CN" altLang="en-US"/>
          </a:p>
        </p:txBody>
      </p:sp>
    </p:spTree>
    <p:extLst>
      <p:ext uri="{BB962C8B-B14F-4D97-AF65-F5344CB8AC3E}">
        <p14:creationId xmlns:p14="http://schemas.microsoft.com/office/powerpoint/2010/main" val="4134722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6E1A7ED-65AD-2541-819B-BB35A74886BD}"/>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 xmlns:a16="http://schemas.microsoft.com/office/drawing/2014/main" id="{52EF338A-B973-4041-B918-A674E7B015B3}"/>
              </a:ext>
            </a:extLst>
          </p:cNvPr>
          <p:cNvSpPr>
            <a:spLocks noGrp="1"/>
          </p:cNvSpPr>
          <p:nvPr>
            <p:ph type="dt" sz="half" idx="10"/>
          </p:nvPr>
        </p:nvSpPr>
        <p:spPr/>
        <p:txBody>
          <a:bodyPr/>
          <a:lstStyle/>
          <a:p>
            <a:fld id="{B7399D56-B8FE-4B88-B58D-007204C15983}" type="datetime1">
              <a:rPr kumimoji="1" lang="zh-CN" altLang="en-US" smtClean="0"/>
              <a:t>2025/1/11</a:t>
            </a:fld>
            <a:endParaRPr kumimoji="1" lang="zh-CN" altLang="en-US"/>
          </a:p>
        </p:txBody>
      </p:sp>
      <p:sp>
        <p:nvSpPr>
          <p:cNvPr id="4" name="页脚占位符 3">
            <a:extLst>
              <a:ext uri="{FF2B5EF4-FFF2-40B4-BE49-F238E27FC236}">
                <a16:creationId xmlns="" xmlns:a16="http://schemas.microsoft.com/office/drawing/2014/main" id="{84873C6B-CD13-ED48-9B6D-BA728D57C7DB}"/>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 xmlns:a16="http://schemas.microsoft.com/office/drawing/2014/main" id="{4FAFAB1E-7C51-314F-B766-0C56BED07712}"/>
              </a:ext>
            </a:extLst>
          </p:cNvPr>
          <p:cNvSpPr>
            <a:spLocks noGrp="1"/>
          </p:cNvSpPr>
          <p:nvPr>
            <p:ph type="sldNum" sz="quarter" idx="12"/>
          </p:nvPr>
        </p:nvSpPr>
        <p:spPr/>
        <p:txBody>
          <a:bodyPr/>
          <a:lstStyle/>
          <a:p>
            <a:fld id="{ABD83ADF-C6C8-484E-976E-F41B2C8E376F}" type="slidenum">
              <a:rPr kumimoji="1" lang="zh-CN" altLang="en-US" smtClean="0"/>
              <a:t>‹#›</a:t>
            </a:fld>
            <a:endParaRPr kumimoji="1" lang="zh-CN" altLang="en-US"/>
          </a:p>
        </p:txBody>
      </p:sp>
    </p:spTree>
    <p:extLst>
      <p:ext uri="{BB962C8B-B14F-4D97-AF65-F5344CB8AC3E}">
        <p14:creationId xmlns:p14="http://schemas.microsoft.com/office/powerpoint/2010/main" val="1101747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52B7769-4F34-7047-A1B9-17390F72485D}"/>
              </a:ext>
            </a:extLst>
          </p:cNvPr>
          <p:cNvSpPr>
            <a:spLocks noGrp="1"/>
          </p:cNvSpPr>
          <p:nvPr>
            <p:ph type="dt" sz="half" idx="10"/>
          </p:nvPr>
        </p:nvSpPr>
        <p:spPr/>
        <p:txBody>
          <a:bodyPr/>
          <a:lstStyle/>
          <a:p>
            <a:fld id="{5730C5DD-7C20-4CE5-BB8F-1293F6582004}" type="datetime1">
              <a:rPr kumimoji="1" lang="zh-CN" altLang="en-US" smtClean="0"/>
              <a:t>2025/1/11</a:t>
            </a:fld>
            <a:endParaRPr kumimoji="1" lang="zh-CN" altLang="en-US"/>
          </a:p>
        </p:txBody>
      </p:sp>
      <p:sp>
        <p:nvSpPr>
          <p:cNvPr id="3" name="页脚占位符 2">
            <a:extLst>
              <a:ext uri="{FF2B5EF4-FFF2-40B4-BE49-F238E27FC236}">
                <a16:creationId xmlns="" xmlns:a16="http://schemas.microsoft.com/office/drawing/2014/main" id="{5A8DE729-9240-0D4E-A7BE-268ACD7AAB04}"/>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 xmlns:a16="http://schemas.microsoft.com/office/drawing/2014/main" id="{30B98FF3-3064-AB43-89A6-4C9C0EC25564}"/>
              </a:ext>
            </a:extLst>
          </p:cNvPr>
          <p:cNvSpPr>
            <a:spLocks noGrp="1"/>
          </p:cNvSpPr>
          <p:nvPr>
            <p:ph type="sldNum" sz="quarter" idx="12"/>
          </p:nvPr>
        </p:nvSpPr>
        <p:spPr/>
        <p:txBody>
          <a:bodyPr/>
          <a:lstStyle/>
          <a:p>
            <a:fld id="{ABD83ADF-C6C8-484E-976E-F41B2C8E376F}" type="slidenum">
              <a:rPr kumimoji="1" lang="zh-CN" altLang="en-US" smtClean="0"/>
              <a:t>‹#›</a:t>
            </a:fld>
            <a:endParaRPr kumimoji="1" lang="zh-CN" altLang="en-US"/>
          </a:p>
        </p:txBody>
      </p:sp>
    </p:spTree>
    <p:extLst>
      <p:ext uri="{BB962C8B-B14F-4D97-AF65-F5344CB8AC3E}">
        <p14:creationId xmlns:p14="http://schemas.microsoft.com/office/powerpoint/2010/main" val="4148715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F549959-2EC4-E54D-A470-B281CC1E7149}"/>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 xmlns:a16="http://schemas.microsoft.com/office/drawing/2014/main" id="{AC2F3AF5-0582-4F4F-940C-10FF5BC3467D}"/>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zh-CN" altLang="en-US"/>
              <a:t>编辑母版文本样式
第二级
第三级
第四级
第五级</a:t>
            </a:r>
          </a:p>
        </p:txBody>
      </p:sp>
      <p:sp>
        <p:nvSpPr>
          <p:cNvPr id="4" name="文本占位符 3">
            <a:extLst>
              <a:ext uri="{FF2B5EF4-FFF2-40B4-BE49-F238E27FC236}">
                <a16:creationId xmlns="" xmlns:a16="http://schemas.microsoft.com/office/drawing/2014/main" id="{25502516-329B-9342-A8AA-681E44F07C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a:extLst>
              <a:ext uri="{FF2B5EF4-FFF2-40B4-BE49-F238E27FC236}">
                <a16:creationId xmlns="" xmlns:a16="http://schemas.microsoft.com/office/drawing/2014/main" id="{F66D075C-0260-3B4B-A835-6DBA048E7F08}"/>
              </a:ext>
            </a:extLst>
          </p:cNvPr>
          <p:cNvSpPr>
            <a:spLocks noGrp="1"/>
          </p:cNvSpPr>
          <p:nvPr>
            <p:ph type="dt" sz="half" idx="10"/>
          </p:nvPr>
        </p:nvSpPr>
        <p:spPr/>
        <p:txBody>
          <a:bodyPr/>
          <a:lstStyle/>
          <a:p>
            <a:fld id="{8EB1A444-7FE9-4DF7-9D0E-3B9138F4DFD2}" type="datetime1">
              <a:rPr kumimoji="1" lang="zh-CN" altLang="en-US" smtClean="0"/>
              <a:t>2025/1/11</a:t>
            </a:fld>
            <a:endParaRPr kumimoji="1" lang="zh-CN" altLang="en-US"/>
          </a:p>
        </p:txBody>
      </p:sp>
      <p:sp>
        <p:nvSpPr>
          <p:cNvPr id="6" name="页脚占位符 5">
            <a:extLst>
              <a:ext uri="{FF2B5EF4-FFF2-40B4-BE49-F238E27FC236}">
                <a16:creationId xmlns="" xmlns:a16="http://schemas.microsoft.com/office/drawing/2014/main" id="{454AD1EC-E308-AE4B-9AD1-E08F376B8207}"/>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 xmlns:a16="http://schemas.microsoft.com/office/drawing/2014/main" id="{01DDD00C-6401-8B4A-A3DC-DE8C3F2BC7AA}"/>
              </a:ext>
            </a:extLst>
          </p:cNvPr>
          <p:cNvSpPr>
            <a:spLocks noGrp="1"/>
          </p:cNvSpPr>
          <p:nvPr>
            <p:ph type="sldNum" sz="quarter" idx="12"/>
          </p:nvPr>
        </p:nvSpPr>
        <p:spPr/>
        <p:txBody>
          <a:bodyPr/>
          <a:lstStyle/>
          <a:p>
            <a:fld id="{ABD83ADF-C6C8-484E-976E-F41B2C8E376F}" type="slidenum">
              <a:rPr kumimoji="1" lang="zh-CN" altLang="en-US" smtClean="0"/>
              <a:t>‹#›</a:t>
            </a:fld>
            <a:endParaRPr kumimoji="1" lang="zh-CN" altLang="en-US"/>
          </a:p>
        </p:txBody>
      </p:sp>
    </p:spTree>
    <p:extLst>
      <p:ext uri="{BB962C8B-B14F-4D97-AF65-F5344CB8AC3E}">
        <p14:creationId xmlns:p14="http://schemas.microsoft.com/office/powerpoint/2010/main" val="2176214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90DB5D4-0B04-274C-85C7-466C72FA3988}"/>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 xmlns:a16="http://schemas.microsoft.com/office/drawing/2014/main" id="{39E08A7C-6E9F-AB44-8A11-DBD9E75D5BCD}"/>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 xmlns:a16="http://schemas.microsoft.com/office/drawing/2014/main" id="{CB7AE667-187C-6A49-B76F-B1015F4F02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a:extLst>
              <a:ext uri="{FF2B5EF4-FFF2-40B4-BE49-F238E27FC236}">
                <a16:creationId xmlns="" xmlns:a16="http://schemas.microsoft.com/office/drawing/2014/main" id="{232D08B8-7051-D144-81E3-B736FFE90C0C}"/>
              </a:ext>
            </a:extLst>
          </p:cNvPr>
          <p:cNvSpPr>
            <a:spLocks noGrp="1"/>
          </p:cNvSpPr>
          <p:nvPr>
            <p:ph type="dt" sz="half" idx="10"/>
          </p:nvPr>
        </p:nvSpPr>
        <p:spPr/>
        <p:txBody>
          <a:bodyPr/>
          <a:lstStyle/>
          <a:p>
            <a:fld id="{13EBF734-D604-490C-A2E7-5B553551816A}" type="datetime1">
              <a:rPr kumimoji="1" lang="zh-CN" altLang="en-US" smtClean="0"/>
              <a:t>2025/1/11</a:t>
            </a:fld>
            <a:endParaRPr kumimoji="1" lang="zh-CN" altLang="en-US"/>
          </a:p>
        </p:txBody>
      </p:sp>
      <p:sp>
        <p:nvSpPr>
          <p:cNvPr id="6" name="页脚占位符 5">
            <a:extLst>
              <a:ext uri="{FF2B5EF4-FFF2-40B4-BE49-F238E27FC236}">
                <a16:creationId xmlns="" xmlns:a16="http://schemas.microsoft.com/office/drawing/2014/main" id="{1A76B535-806F-6F48-9E55-534420E266A2}"/>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 xmlns:a16="http://schemas.microsoft.com/office/drawing/2014/main" id="{8F3DF5FA-1887-1847-98D0-56A17CAC23E3}"/>
              </a:ext>
            </a:extLst>
          </p:cNvPr>
          <p:cNvSpPr>
            <a:spLocks noGrp="1"/>
          </p:cNvSpPr>
          <p:nvPr>
            <p:ph type="sldNum" sz="quarter" idx="12"/>
          </p:nvPr>
        </p:nvSpPr>
        <p:spPr/>
        <p:txBody>
          <a:bodyPr/>
          <a:lstStyle/>
          <a:p>
            <a:fld id="{ABD83ADF-C6C8-484E-976E-F41B2C8E376F}" type="slidenum">
              <a:rPr kumimoji="1" lang="zh-CN" altLang="en-US" smtClean="0"/>
              <a:t>‹#›</a:t>
            </a:fld>
            <a:endParaRPr kumimoji="1" lang="zh-CN" altLang="en-US"/>
          </a:p>
        </p:txBody>
      </p:sp>
    </p:spTree>
    <p:extLst>
      <p:ext uri="{BB962C8B-B14F-4D97-AF65-F5344CB8AC3E}">
        <p14:creationId xmlns:p14="http://schemas.microsoft.com/office/powerpoint/2010/main" val="3424035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713BD88F-894A-8D43-9B50-BB047B24772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 xmlns:a16="http://schemas.microsoft.com/office/drawing/2014/main" id="{92ECAED3-E14D-664E-8C74-13BDE640A7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zh-CN" altLang="en-US"/>
              <a:t>编辑母版文本样式
第二级
第三级
第四级
第五级</a:t>
            </a:r>
          </a:p>
        </p:txBody>
      </p:sp>
      <p:sp>
        <p:nvSpPr>
          <p:cNvPr id="4" name="日期占位符 3">
            <a:extLst>
              <a:ext uri="{FF2B5EF4-FFF2-40B4-BE49-F238E27FC236}">
                <a16:creationId xmlns="" xmlns:a16="http://schemas.microsoft.com/office/drawing/2014/main" id="{7E076CFC-3FDE-634C-AB5C-45544F5C0FD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7BDAFA-65B9-4731-B2D6-C62F4CD4DE19}" type="datetime1">
              <a:rPr kumimoji="1" lang="zh-CN" altLang="en-US" smtClean="0"/>
              <a:t>2025/1/11</a:t>
            </a:fld>
            <a:endParaRPr kumimoji="1" lang="zh-CN" altLang="en-US"/>
          </a:p>
        </p:txBody>
      </p:sp>
      <p:sp>
        <p:nvSpPr>
          <p:cNvPr id="5" name="页脚占位符 4">
            <a:extLst>
              <a:ext uri="{FF2B5EF4-FFF2-40B4-BE49-F238E27FC236}">
                <a16:creationId xmlns="" xmlns:a16="http://schemas.microsoft.com/office/drawing/2014/main" id="{DAEB78CF-76CB-A048-B51C-F6C32CA3B99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 xmlns:a16="http://schemas.microsoft.com/office/drawing/2014/main" id="{020AC767-A2BA-D14C-9DCF-BB0DC172C10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83ADF-C6C8-484E-976E-F41B2C8E376F}" type="slidenum">
              <a:rPr kumimoji="1" lang="zh-CN" altLang="en-US" smtClean="0"/>
              <a:t>‹#›</a:t>
            </a:fld>
            <a:endParaRPr kumimoji="1" lang="zh-CN" altLang="en-US"/>
          </a:p>
        </p:txBody>
      </p:sp>
    </p:spTree>
    <p:extLst>
      <p:ext uri="{BB962C8B-B14F-4D97-AF65-F5344CB8AC3E}">
        <p14:creationId xmlns:p14="http://schemas.microsoft.com/office/powerpoint/2010/main" val="4045303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ongmy@ihep.ac.c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标题 1"/>
          <p:cNvSpPr>
            <a:spLocks noGrp="1"/>
          </p:cNvSpPr>
          <p:nvPr>
            <p:ph type="ctrTitle"/>
          </p:nvPr>
        </p:nvSpPr>
        <p:spPr>
          <a:xfrm>
            <a:off x="974690" y="515839"/>
            <a:ext cx="9666514" cy="1393643"/>
          </a:xfrm>
        </p:spPr>
        <p:txBody>
          <a:bodyPr>
            <a:normAutofit/>
          </a:bodyPr>
          <a:lstStyle/>
          <a:p>
            <a:pPr eaLnBrk="1" hangingPunct="1"/>
            <a:r>
              <a:rPr lang="en-US" altLang="zh-CN" b="1" dirty="0" smtClean="0">
                <a:solidFill>
                  <a:srgbClr val="292EFB"/>
                </a:solidFill>
              </a:rPr>
              <a:t>Status of MDC noise issues</a:t>
            </a:r>
            <a:endParaRPr lang="zh-CN" altLang="en-US" b="1" dirty="0" smtClean="0">
              <a:solidFill>
                <a:srgbClr val="292EFB"/>
              </a:solidFill>
            </a:endParaRPr>
          </a:p>
        </p:txBody>
      </p:sp>
      <p:sp>
        <p:nvSpPr>
          <p:cNvPr id="14338" name="副标题 2"/>
          <p:cNvSpPr>
            <a:spLocks noGrp="1"/>
          </p:cNvSpPr>
          <p:nvPr>
            <p:ph type="subTitle" idx="1"/>
          </p:nvPr>
        </p:nvSpPr>
        <p:spPr>
          <a:xfrm>
            <a:off x="2757818" y="2744198"/>
            <a:ext cx="6510536" cy="3024336"/>
          </a:xfrm>
        </p:spPr>
        <p:txBody>
          <a:bodyPr/>
          <a:lstStyle/>
          <a:p>
            <a:pPr eaLnBrk="1" hangingPunct="1"/>
            <a:r>
              <a:rPr lang="en-US" altLang="zh-CN" sz="2800" b="1" dirty="0" err="1">
                <a:solidFill>
                  <a:srgbClr val="002060"/>
                </a:solidFill>
              </a:rPr>
              <a:t>Mingyi</a:t>
            </a:r>
            <a:r>
              <a:rPr lang="en-US" altLang="zh-CN" sz="2800" b="1" dirty="0">
                <a:solidFill>
                  <a:srgbClr val="002060"/>
                </a:solidFill>
              </a:rPr>
              <a:t> Dong</a:t>
            </a:r>
          </a:p>
          <a:p>
            <a:pPr eaLnBrk="1" hangingPunct="1"/>
            <a:r>
              <a:rPr lang="en-US" altLang="zh-CN" sz="2800" b="1" dirty="0">
                <a:solidFill>
                  <a:srgbClr val="FF0000"/>
                </a:solidFill>
              </a:rPr>
              <a:t>On behalf of the working group </a:t>
            </a:r>
            <a:r>
              <a:rPr lang="en-US" altLang="zh-CN" sz="2800" dirty="0" smtClean="0">
                <a:solidFill>
                  <a:srgbClr val="898989"/>
                </a:solidFill>
                <a:hlinkClick r:id="rId3"/>
              </a:rPr>
              <a:t>dongmy@ihep.ac.cn</a:t>
            </a:r>
            <a:endParaRPr lang="en-US" altLang="zh-CN" sz="2800" dirty="0">
              <a:solidFill>
                <a:srgbClr val="898989"/>
              </a:solidFill>
            </a:endParaRPr>
          </a:p>
          <a:p>
            <a:pPr eaLnBrk="1" hangingPunct="1"/>
            <a:r>
              <a:rPr lang="en-US" altLang="zh-CN" sz="2800" dirty="0">
                <a:solidFill>
                  <a:srgbClr val="898989"/>
                </a:solidFill>
              </a:rPr>
              <a:t>IHEP, CAS</a:t>
            </a:r>
          </a:p>
          <a:p>
            <a:pPr eaLnBrk="1" hangingPunct="1"/>
            <a:r>
              <a:rPr lang="en-US" altLang="zh-CN" sz="2800" dirty="0" smtClean="0">
                <a:solidFill>
                  <a:srgbClr val="898989"/>
                </a:solidFill>
              </a:rPr>
              <a:t>2025.1.11</a:t>
            </a:r>
            <a:endParaRPr lang="en-US" altLang="zh-CN" sz="2800" b="1" dirty="0">
              <a:solidFill>
                <a:srgbClr val="002060"/>
              </a:solidFill>
            </a:endParaRPr>
          </a:p>
        </p:txBody>
      </p:sp>
      <p:sp>
        <p:nvSpPr>
          <p:cNvPr id="2" name="灯片编号占位符 1"/>
          <p:cNvSpPr>
            <a:spLocks noGrp="1"/>
          </p:cNvSpPr>
          <p:nvPr>
            <p:ph type="sldNum" sz="quarter" idx="12"/>
          </p:nvPr>
        </p:nvSpPr>
        <p:spPr/>
        <p:txBody>
          <a:bodyPr/>
          <a:lstStyle/>
          <a:p>
            <a:fld id="{ABD83ADF-C6C8-484E-976E-F41B2C8E376F}" type="slidenum">
              <a:rPr kumimoji="1" lang="zh-CN" altLang="en-US" smtClean="0"/>
              <a:t>1</a:t>
            </a:fld>
            <a:endParaRPr kumimoji="1" lang="zh-CN" altLang="en-US"/>
          </a:p>
        </p:txBody>
      </p:sp>
    </p:spTree>
    <p:extLst>
      <p:ext uri="{BB962C8B-B14F-4D97-AF65-F5344CB8AC3E}">
        <p14:creationId xmlns:p14="http://schemas.microsoft.com/office/powerpoint/2010/main" val="39504658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14169"/>
            <a:ext cx="10515600" cy="927559"/>
          </a:xfrm>
        </p:spPr>
        <p:txBody>
          <a:bodyPr vert="horz" lIns="91440" tIns="45720" rIns="91440" bIns="45720" rtlCol="0" anchor="ctr">
            <a:normAutofit/>
          </a:bodyPr>
          <a:lstStyle/>
          <a:p>
            <a:pPr algn="ctr"/>
            <a:r>
              <a:rPr lang="en-US" altLang="zh-CN" sz="4000" b="1" dirty="0">
                <a:solidFill>
                  <a:srgbClr val="002060"/>
                </a:solidFill>
                <a:latin typeface="Cambria" panose="02040503050406030204" pitchFamily="18" charset="0"/>
                <a:ea typeface="华文楷体" panose="02010600040101010101" pitchFamily="2" charset="-122"/>
              </a:rPr>
              <a:t>Cosmic-ray tests</a:t>
            </a:r>
            <a:endParaRPr lang="zh-CN" altLang="en-US" sz="4000" b="1" dirty="0">
              <a:solidFill>
                <a:srgbClr val="002060"/>
              </a:solidFill>
              <a:latin typeface="Cambria" panose="02040503050406030204" pitchFamily="18" charset="0"/>
              <a:ea typeface="华文楷体" panose="02010600040101010101" pitchFamily="2" charset="-122"/>
            </a:endParaRPr>
          </a:p>
        </p:txBody>
      </p:sp>
      <p:sp>
        <p:nvSpPr>
          <p:cNvPr id="3" name="内容占位符 2"/>
          <p:cNvSpPr>
            <a:spLocks noGrp="1"/>
          </p:cNvSpPr>
          <p:nvPr>
            <p:ph idx="1"/>
          </p:nvPr>
        </p:nvSpPr>
        <p:spPr>
          <a:xfrm>
            <a:off x="585280" y="1156522"/>
            <a:ext cx="11194344" cy="1361004"/>
          </a:xfrm>
        </p:spPr>
        <p:txBody>
          <a:bodyPr>
            <a:normAutofit lnSpcReduction="10000"/>
          </a:bodyPr>
          <a:lstStyle/>
          <a:p>
            <a:r>
              <a:rPr lang="en-US" altLang="zh-CN" dirty="0"/>
              <a:t>After the installation of the </a:t>
            </a:r>
            <a:r>
              <a:rPr lang="en-US" altLang="zh-CN" dirty="0"/>
              <a:t>shielding boxes for MDC </a:t>
            </a:r>
            <a:r>
              <a:rPr lang="en-US" altLang="zh-CN" dirty="0" smtClean="0"/>
              <a:t>preamplifiers </a:t>
            </a:r>
            <a:r>
              <a:rPr lang="en-US" altLang="zh-CN" dirty="0" smtClean="0"/>
              <a:t>, </a:t>
            </a:r>
            <a:r>
              <a:rPr lang="en-US" altLang="zh-CN" dirty="0" smtClean="0"/>
              <a:t>cosmic-ray </a:t>
            </a:r>
            <a:r>
              <a:rPr lang="en-US" altLang="zh-CN" dirty="0"/>
              <a:t>testing was </a:t>
            </a:r>
            <a:r>
              <a:rPr lang="en-US" altLang="zh-CN" dirty="0" smtClean="0"/>
              <a:t>conducted</a:t>
            </a:r>
          </a:p>
          <a:p>
            <a:r>
              <a:rPr lang="en-US" altLang="zh-CN" dirty="0" smtClean="0"/>
              <a:t>Without </a:t>
            </a:r>
            <a:r>
              <a:rPr lang="en-US" altLang="zh-CN" dirty="0"/>
              <a:t>connecting the CGEM </a:t>
            </a:r>
            <a:r>
              <a:rPr lang="en-US" altLang="zh-CN" dirty="0" smtClean="0"/>
              <a:t>path cards, no </a:t>
            </a:r>
            <a:r>
              <a:rPr lang="en-US" altLang="zh-CN" dirty="0"/>
              <a:t>noise was </a:t>
            </a:r>
            <a:r>
              <a:rPr lang="en-US" altLang="zh-CN" dirty="0" smtClean="0"/>
              <a:t>found in MDC</a:t>
            </a:r>
            <a:endParaRPr lang="zh-CN" altLang="en-US" dirty="0"/>
          </a:p>
        </p:txBody>
      </p:sp>
      <p:sp>
        <p:nvSpPr>
          <p:cNvPr id="4" name="灯片编号占位符 3"/>
          <p:cNvSpPr>
            <a:spLocks noGrp="1"/>
          </p:cNvSpPr>
          <p:nvPr>
            <p:ph type="sldNum" sz="quarter" idx="12"/>
          </p:nvPr>
        </p:nvSpPr>
        <p:spPr/>
        <p:txBody>
          <a:bodyPr/>
          <a:lstStyle/>
          <a:p>
            <a:fld id="{79F59AF1-F620-47B2-B5D3-740B87DDB9FB}" type="slidenum">
              <a:rPr lang="zh-CN" altLang="en-US" smtClean="0"/>
              <a:t>10</a:t>
            </a:fld>
            <a:endParaRPr lang="zh-CN" altLang="en-US"/>
          </a:p>
        </p:txBody>
      </p:sp>
      <p:pic>
        <p:nvPicPr>
          <p:cNvPr id="7" name="图片 6"/>
          <p:cNvPicPr>
            <a:picLocks noChangeAspect="1"/>
          </p:cNvPicPr>
          <p:nvPr/>
        </p:nvPicPr>
        <p:blipFill>
          <a:blip r:embed="rId2"/>
          <a:stretch>
            <a:fillRect/>
          </a:stretch>
        </p:blipFill>
        <p:spPr>
          <a:xfrm>
            <a:off x="203585" y="2632321"/>
            <a:ext cx="5882687" cy="3976947"/>
          </a:xfrm>
          <a:prstGeom prst="rect">
            <a:avLst/>
          </a:prstGeom>
        </p:spPr>
      </p:pic>
      <p:pic>
        <p:nvPicPr>
          <p:cNvPr id="8" name="图片 7"/>
          <p:cNvPicPr>
            <a:picLocks noChangeAspect="1"/>
          </p:cNvPicPr>
          <p:nvPr/>
        </p:nvPicPr>
        <p:blipFill>
          <a:blip r:embed="rId3"/>
          <a:stretch>
            <a:fillRect/>
          </a:stretch>
        </p:blipFill>
        <p:spPr>
          <a:xfrm>
            <a:off x="6164093" y="2632322"/>
            <a:ext cx="5908116" cy="3976947"/>
          </a:xfrm>
          <a:prstGeom prst="rect">
            <a:avLst/>
          </a:prstGeom>
        </p:spPr>
      </p:pic>
      <p:sp>
        <p:nvSpPr>
          <p:cNvPr id="9" name="文本框 8"/>
          <p:cNvSpPr txBox="1"/>
          <p:nvPr/>
        </p:nvSpPr>
        <p:spPr>
          <a:xfrm>
            <a:off x="2626468" y="4348264"/>
            <a:ext cx="1614791" cy="923330"/>
          </a:xfrm>
          <a:prstGeom prst="rect">
            <a:avLst/>
          </a:prstGeom>
          <a:noFill/>
        </p:spPr>
        <p:txBody>
          <a:bodyPr wrap="square" rtlCol="0">
            <a:spAutoFit/>
          </a:bodyPr>
          <a:lstStyle/>
          <a:p>
            <a:r>
              <a:rPr lang="en-US" altLang="zh-CN" dirty="0" smtClean="0"/>
              <a:t>Run 83736</a:t>
            </a:r>
          </a:p>
          <a:p>
            <a:endParaRPr lang="en-US" altLang="zh-CN" dirty="0"/>
          </a:p>
          <a:p>
            <a:r>
              <a:rPr lang="en-US" altLang="zh-CN" dirty="0" smtClean="0"/>
              <a:t>Dec.15</a:t>
            </a:r>
            <a:endParaRPr lang="zh-CN" altLang="en-US" dirty="0"/>
          </a:p>
        </p:txBody>
      </p:sp>
      <p:sp>
        <p:nvSpPr>
          <p:cNvPr id="10" name="文本框 9"/>
          <p:cNvSpPr txBox="1"/>
          <p:nvPr/>
        </p:nvSpPr>
        <p:spPr>
          <a:xfrm>
            <a:off x="9500680" y="4163598"/>
            <a:ext cx="1614791" cy="923330"/>
          </a:xfrm>
          <a:prstGeom prst="rect">
            <a:avLst/>
          </a:prstGeom>
          <a:noFill/>
        </p:spPr>
        <p:txBody>
          <a:bodyPr wrap="square" rtlCol="0">
            <a:spAutoFit/>
          </a:bodyPr>
          <a:lstStyle/>
          <a:p>
            <a:r>
              <a:rPr lang="en-US" altLang="zh-CN" dirty="0" smtClean="0"/>
              <a:t>Run 83736</a:t>
            </a:r>
          </a:p>
          <a:p>
            <a:endParaRPr lang="en-US" altLang="zh-CN" dirty="0"/>
          </a:p>
          <a:p>
            <a:r>
              <a:rPr lang="en-US" altLang="zh-CN" dirty="0" smtClean="0"/>
              <a:t>Dec.15</a:t>
            </a:r>
            <a:endParaRPr lang="zh-CN" altLang="en-US" dirty="0"/>
          </a:p>
        </p:txBody>
      </p:sp>
    </p:spTree>
    <p:extLst>
      <p:ext uri="{BB962C8B-B14F-4D97-AF65-F5344CB8AC3E}">
        <p14:creationId xmlns:p14="http://schemas.microsoft.com/office/powerpoint/2010/main" val="13989478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6187" y="221693"/>
            <a:ext cx="11689977" cy="1167837"/>
          </a:xfrm>
        </p:spPr>
        <p:txBody>
          <a:bodyPr vert="horz" lIns="91440" tIns="45720" rIns="91440" bIns="45720" rtlCol="0" anchor="ctr">
            <a:normAutofit fontScale="90000"/>
          </a:bodyPr>
          <a:lstStyle/>
          <a:p>
            <a:pPr algn="ctr"/>
            <a:r>
              <a:rPr lang="en-US" altLang="zh-CN" sz="4000" b="1" dirty="0">
                <a:solidFill>
                  <a:srgbClr val="002060"/>
                </a:solidFill>
                <a:latin typeface="Cambria" panose="02040503050406030204" pitchFamily="18" charset="0"/>
                <a:ea typeface="华文楷体" panose="02010600040101010101" pitchFamily="2" charset="-122"/>
              </a:rPr>
              <a:t>Installation of shielding boxes for CGEM patch cards</a:t>
            </a:r>
            <a:endParaRPr lang="zh-CN" altLang="en-US" sz="4000" b="1" dirty="0">
              <a:solidFill>
                <a:srgbClr val="002060"/>
              </a:solidFill>
              <a:latin typeface="Cambria" panose="02040503050406030204" pitchFamily="18" charset="0"/>
              <a:ea typeface="华文楷体" panose="02010600040101010101" pitchFamily="2" charset="-122"/>
            </a:endParaRPr>
          </a:p>
        </p:txBody>
      </p:sp>
      <p:sp>
        <p:nvSpPr>
          <p:cNvPr id="3" name="内容占位符 2"/>
          <p:cNvSpPr>
            <a:spLocks noGrp="1"/>
          </p:cNvSpPr>
          <p:nvPr>
            <p:ph idx="1"/>
          </p:nvPr>
        </p:nvSpPr>
        <p:spPr>
          <a:xfrm>
            <a:off x="506505" y="1825623"/>
            <a:ext cx="3304615" cy="4351338"/>
          </a:xfrm>
        </p:spPr>
        <p:txBody>
          <a:bodyPr>
            <a:normAutofit/>
          </a:bodyPr>
          <a:lstStyle/>
          <a:p>
            <a:r>
              <a:rPr lang="en-US" altLang="zh-CN" dirty="0" smtClean="0"/>
              <a:t>Reinstalling </a:t>
            </a:r>
            <a:r>
              <a:rPr lang="en-US" altLang="zh-CN" dirty="0"/>
              <a:t>CGEM patch cards</a:t>
            </a:r>
            <a:endParaRPr lang="en-US" altLang="zh-CN" dirty="0" smtClean="0"/>
          </a:p>
          <a:p>
            <a:r>
              <a:rPr lang="en-US" altLang="zh-CN" dirty="0" smtClean="0"/>
              <a:t>Adding shielding boxes for CGEM patch cards (signal and low voltage)</a:t>
            </a:r>
          </a:p>
          <a:p>
            <a:r>
              <a:rPr lang="en-US" altLang="zh-CN" dirty="0" smtClean="0"/>
              <a:t>No boxes for high voltage </a:t>
            </a:r>
            <a:r>
              <a:rPr lang="en-US" altLang="zh-CN" dirty="0"/>
              <a:t>patch cards </a:t>
            </a:r>
            <a:endParaRPr lang="zh-CN" altLang="en-US" dirty="0"/>
          </a:p>
        </p:txBody>
      </p:sp>
      <p:sp>
        <p:nvSpPr>
          <p:cNvPr id="4" name="灯片编号占位符 3"/>
          <p:cNvSpPr>
            <a:spLocks noGrp="1"/>
          </p:cNvSpPr>
          <p:nvPr>
            <p:ph type="sldNum" sz="quarter" idx="12"/>
          </p:nvPr>
        </p:nvSpPr>
        <p:spPr/>
        <p:txBody>
          <a:bodyPr/>
          <a:lstStyle/>
          <a:p>
            <a:fld id="{ABD83ADF-C6C8-484E-976E-F41B2C8E376F}" type="slidenum">
              <a:rPr kumimoji="1" lang="zh-CN" altLang="en-US" smtClean="0"/>
              <a:t>11</a:t>
            </a:fld>
            <a:endParaRPr kumimoji="1" lang="zh-CN" altLang="en-US"/>
          </a:p>
        </p:txBody>
      </p:sp>
      <p:pic>
        <p:nvPicPr>
          <p:cNvPr id="5" name="图片 4"/>
          <p:cNvPicPr>
            <a:picLocks noChangeAspect="1"/>
          </p:cNvPicPr>
          <p:nvPr/>
        </p:nvPicPr>
        <p:blipFill>
          <a:blip r:embed="rId2"/>
          <a:stretch>
            <a:fillRect/>
          </a:stretch>
        </p:blipFill>
        <p:spPr>
          <a:xfrm>
            <a:off x="4213412" y="1825623"/>
            <a:ext cx="3945592" cy="4408179"/>
          </a:xfrm>
          <a:prstGeom prst="rect">
            <a:avLst/>
          </a:prstGeom>
        </p:spPr>
      </p:pic>
      <p:pic>
        <p:nvPicPr>
          <p:cNvPr id="6" name="图片 5"/>
          <p:cNvPicPr>
            <a:picLocks noChangeAspect="1"/>
          </p:cNvPicPr>
          <p:nvPr/>
        </p:nvPicPr>
        <p:blipFill>
          <a:blip r:embed="rId3"/>
          <a:stretch>
            <a:fillRect/>
          </a:stretch>
        </p:blipFill>
        <p:spPr>
          <a:xfrm>
            <a:off x="8229601" y="1806887"/>
            <a:ext cx="3811466" cy="4445653"/>
          </a:xfrm>
          <a:prstGeom prst="rect">
            <a:avLst/>
          </a:prstGeom>
        </p:spPr>
      </p:pic>
    </p:spTree>
    <p:extLst>
      <p:ext uri="{BB962C8B-B14F-4D97-AF65-F5344CB8AC3E}">
        <p14:creationId xmlns:p14="http://schemas.microsoft.com/office/powerpoint/2010/main" val="17057447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70106" y="222918"/>
            <a:ext cx="10515600" cy="1064841"/>
          </a:xfrm>
        </p:spPr>
        <p:txBody>
          <a:bodyPr vert="horz" lIns="91440" tIns="45720" rIns="91440" bIns="45720" rtlCol="0" anchor="ctr">
            <a:normAutofit/>
          </a:bodyPr>
          <a:lstStyle/>
          <a:p>
            <a:pPr algn="ctr"/>
            <a:r>
              <a:rPr lang="en-US" altLang="zh-CN" sz="4000" b="1" dirty="0">
                <a:solidFill>
                  <a:srgbClr val="002060"/>
                </a:solidFill>
                <a:latin typeface="Cambria" panose="02040503050406030204" pitchFamily="18" charset="0"/>
                <a:ea typeface="华文楷体" panose="02010600040101010101" pitchFamily="2" charset="-122"/>
              </a:rPr>
              <a:t>Installation of final shielding plates</a:t>
            </a:r>
            <a:endParaRPr lang="zh-CN" altLang="en-US" sz="4000" b="1" dirty="0">
              <a:solidFill>
                <a:srgbClr val="002060"/>
              </a:solidFill>
              <a:latin typeface="Cambria" panose="02040503050406030204" pitchFamily="18" charset="0"/>
              <a:ea typeface="华文楷体" panose="02010600040101010101" pitchFamily="2" charset="-122"/>
            </a:endParaRPr>
          </a:p>
        </p:txBody>
      </p:sp>
      <p:sp>
        <p:nvSpPr>
          <p:cNvPr id="3" name="内容占位符 2"/>
          <p:cNvSpPr>
            <a:spLocks noGrp="1"/>
          </p:cNvSpPr>
          <p:nvPr>
            <p:ph idx="1"/>
          </p:nvPr>
        </p:nvSpPr>
        <p:spPr>
          <a:xfrm>
            <a:off x="770106" y="1054677"/>
            <a:ext cx="10515600" cy="1316562"/>
          </a:xfrm>
        </p:spPr>
        <p:txBody>
          <a:bodyPr>
            <a:normAutofit/>
          </a:bodyPr>
          <a:lstStyle/>
          <a:p>
            <a:r>
              <a:rPr lang="en-US" altLang="zh-CN" dirty="0" smtClean="0"/>
              <a:t>Dec. 23</a:t>
            </a:r>
          </a:p>
          <a:p>
            <a:pPr lvl="1"/>
            <a:r>
              <a:rPr lang="en-US" altLang="zh-CN" dirty="0" smtClean="0"/>
              <a:t>After the installation of shielding boxes for CGEM patch cards, we installed </a:t>
            </a:r>
            <a:r>
              <a:rPr lang="en-US" altLang="zh-CN" dirty="0"/>
              <a:t>the final shielding </a:t>
            </a:r>
            <a:r>
              <a:rPr lang="en-US" altLang="zh-CN" dirty="0" smtClean="0"/>
              <a:t>plates </a:t>
            </a:r>
            <a:r>
              <a:rPr lang="en-US" altLang="zh-CN" dirty="0"/>
              <a:t>upon CGEM cables</a:t>
            </a:r>
            <a:endParaRPr lang="zh-CN" altLang="en-US" dirty="0"/>
          </a:p>
        </p:txBody>
      </p:sp>
      <p:sp>
        <p:nvSpPr>
          <p:cNvPr id="4" name="灯片编号占位符 3"/>
          <p:cNvSpPr>
            <a:spLocks noGrp="1"/>
          </p:cNvSpPr>
          <p:nvPr>
            <p:ph type="sldNum" sz="quarter" idx="12"/>
          </p:nvPr>
        </p:nvSpPr>
        <p:spPr/>
        <p:txBody>
          <a:bodyPr/>
          <a:lstStyle/>
          <a:p>
            <a:fld id="{79F59AF1-F620-47B2-B5D3-740B87DDB9FB}" type="slidenum">
              <a:rPr lang="zh-CN" altLang="en-US" smtClean="0"/>
              <a:t>12</a:t>
            </a:fld>
            <a:endParaRPr lang="zh-CN" altLang="en-US"/>
          </a:p>
        </p:txBody>
      </p:sp>
      <p:pic>
        <p:nvPicPr>
          <p:cNvPr id="5" name="图片 4"/>
          <p:cNvPicPr>
            <a:picLocks noChangeAspect="1"/>
          </p:cNvPicPr>
          <p:nvPr/>
        </p:nvPicPr>
        <p:blipFill>
          <a:blip r:embed="rId2"/>
          <a:stretch>
            <a:fillRect/>
          </a:stretch>
        </p:blipFill>
        <p:spPr>
          <a:xfrm>
            <a:off x="564508" y="2579299"/>
            <a:ext cx="5038623" cy="3818854"/>
          </a:xfrm>
          <a:prstGeom prst="rect">
            <a:avLst/>
          </a:prstGeom>
        </p:spPr>
      </p:pic>
      <p:pic>
        <p:nvPicPr>
          <p:cNvPr id="6" name="图片 5"/>
          <p:cNvPicPr>
            <a:picLocks noChangeAspect="1"/>
          </p:cNvPicPr>
          <p:nvPr/>
        </p:nvPicPr>
        <p:blipFill>
          <a:blip r:embed="rId3"/>
          <a:stretch>
            <a:fillRect/>
          </a:stretch>
        </p:blipFill>
        <p:spPr>
          <a:xfrm>
            <a:off x="6354186" y="2694562"/>
            <a:ext cx="4931520" cy="3703591"/>
          </a:xfrm>
          <a:prstGeom prst="rect">
            <a:avLst/>
          </a:prstGeom>
        </p:spPr>
      </p:pic>
    </p:spTree>
    <p:extLst>
      <p:ext uri="{BB962C8B-B14F-4D97-AF65-F5344CB8AC3E}">
        <p14:creationId xmlns:p14="http://schemas.microsoft.com/office/powerpoint/2010/main" val="578898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928053" y="3957164"/>
            <a:ext cx="4624389" cy="2884826"/>
          </a:xfrm>
          <a:prstGeom prst="rect">
            <a:avLst/>
          </a:prstGeom>
        </p:spPr>
      </p:pic>
      <p:sp>
        <p:nvSpPr>
          <p:cNvPr id="2" name="标题 1"/>
          <p:cNvSpPr>
            <a:spLocks noGrp="1"/>
          </p:cNvSpPr>
          <p:nvPr>
            <p:ph type="title"/>
          </p:nvPr>
        </p:nvSpPr>
        <p:spPr>
          <a:xfrm>
            <a:off x="972670" y="134553"/>
            <a:ext cx="10515600" cy="708266"/>
          </a:xfrm>
        </p:spPr>
        <p:txBody>
          <a:bodyPr vert="horz" lIns="91440" tIns="45720" rIns="91440" bIns="45720" rtlCol="0" anchor="ctr">
            <a:normAutofit fontScale="90000"/>
          </a:bodyPr>
          <a:lstStyle/>
          <a:p>
            <a:pPr algn="ctr"/>
            <a:r>
              <a:rPr lang="en-US" altLang="zh-CN" sz="4000" b="1" dirty="0">
                <a:solidFill>
                  <a:srgbClr val="002060"/>
                </a:solidFill>
                <a:latin typeface="Cambria" panose="02040503050406030204" pitchFamily="18" charset="0"/>
                <a:ea typeface="华文楷体" panose="02010600040101010101" pitchFamily="2" charset="-122"/>
              </a:rPr>
              <a:t>Noise status after installation of shielding boxes</a:t>
            </a:r>
            <a:endParaRPr lang="zh-CN" altLang="en-US" sz="4000" b="1" dirty="0">
              <a:solidFill>
                <a:srgbClr val="002060"/>
              </a:solidFill>
              <a:latin typeface="Cambria" panose="02040503050406030204" pitchFamily="18" charset="0"/>
              <a:ea typeface="华文楷体" panose="02010600040101010101" pitchFamily="2" charset="-122"/>
            </a:endParaRPr>
          </a:p>
        </p:txBody>
      </p:sp>
      <p:sp>
        <p:nvSpPr>
          <p:cNvPr id="4" name="灯片编号占位符 3"/>
          <p:cNvSpPr>
            <a:spLocks noGrp="1"/>
          </p:cNvSpPr>
          <p:nvPr>
            <p:ph type="sldNum" sz="quarter" idx="12"/>
          </p:nvPr>
        </p:nvSpPr>
        <p:spPr/>
        <p:txBody>
          <a:bodyPr/>
          <a:lstStyle/>
          <a:p>
            <a:fld id="{ABD83ADF-C6C8-484E-976E-F41B2C8E376F}" type="slidenum">
              <a:rPr kumimoji="1" lang="zh-CN" altLang="en-US" smtClean="0"/>
              <a:t>13</a:t>
            </a:fld>
            <a:endParaRPr kumimoji="1" lang="zh-CN" altLang="en-US"/>
          </a:p>
        </p:txBody>
      </p:sp>
      <p:pic>
        <p:nvPicPr>
          <p:cNvPr id="5" name="图片 4"/>
          <p:cNvPicPr>
            <a:picLocks noChangeAspect="1"/>
          </p:cNvPicPr>
          <p:nvPr/>
        </p:nvPicPr>
        <p:blipFill>
          <a:blip r:embed="rId3"/>
          <a:stretch>
            <a:fillRect/>
          </a:stretch>
        </p:blipFill>
        <p:spPr>
          <a:xfrm>
            <a:off x="5422664" y="882496"/>
            <a:ext cx="4381220" cy="2969055"/>
          </a:xfrm>
          <a:prstGeom prst="rect">
            <a:avLst/>
          </a:prstGeom>
        </p:spPr>
      </p:pic>
      <p:pic>
        <p:nvPicPr>
          <p:cNvPr id="6" name="图片 5"/>
          <p:cNvPicPr>
            <a:picLocks noChangeAspect="1"/>
          </p:cNvPicPr>
          <p:nvPr/>
        </p:nvPicPr>
        <p:blipFill>
          <a:blip r:embed="rId4"/>
          <a:stretch>
            <a:fillRect/>
          </a:stretch>
        </p:blipFill>
        <p:spPr>
          <a:xfrm>
            <a:off x="1046731" y="858533"/>
            <a:ext cx="4364829" cy="2944735"/>
          </a:xfrm>
          <a:prstGeom prst="rect">
            <a:avLst/>
          </a:prstGeom>
        </p:spPr>
      </p:pic>
      <p:sp>
        <p:nvSpPr>
          <p:cNvPr id="7" name="文本框 6"/>
          <p:cNvSpPr txBox="1"/>
          <p:nvPr/>
        </p:nvSpPr>
        <p:spPr>
          <a:xfrm>
            <a:off x="2671481" y="2097013"/>
            <a:ext cx="1479177" cy="646331"/>
          </a:xfrm>
          <a:prstGeom prst="rect">
            <a:avLst/>
          </a:prstGeom>
          <a:noFill/>
        </p:spPr>
        <p:txBody>
          <a:bodyPr wrap="square" rtlCol="0">
            <a:spAutoFit/>
          </a:bodyPr>
          <a:lstStyle/>
          <a:p>
            <a:r>
              <a:rPr lang="en-US" altLang="zh-CN" dirty="0" smtClean="0"/>
              <a:t>Run83876</a:t>
            </a:r>
          </a:p>
          <a:p>
            <a:r>
              <a:rPr lang="en-US" altLang="zh-CN" dirty="0" smtClean="0"/>
              <a:t>(CGEM off)</a:t>
            </a:r>
          </a:p>
        </p:txBody>
      </p:sp>
      <p:sp>
        <p:nvSpPr>
          <p:cNvPr id="8" name="文本框 7"/>
          <p:cNvSpPr txBox="1"/>
          <p:nvPr/>
        </p:nvSpPr>
        <p:spPr>
          <a:xfrm>
            <a:off x="7569433" y="2007736"/>
            <a:ext cx="1479177" cy="646331"/>
          </a:xfrm>
          <a:prstGeom prst="rect">
            <a:avLst/>
          </a:prstGeom>
          <a:noFill/>
        </p:spPr>
        <p:txBody>
          <a:bodyPr wrap="square" rtlCol="0">
            <a:spAutoFit/>
          </a:bodyPr>
          <a:lstStyle/>
          <a:p>
            <a:r>
              <a:rPr lang="en-US" altLang="zh-CN" dirty="0" smtClean="0"/>
              <a:t>Run83876</a:t>
            </a:r>
          </a:p>
          <a:p>
            <a:r>
              <a:rPr lang="en-US" altLang="zh-CN" dirty="0" smtClean="0"/>
              <a:t>(CGEM off)</a:t>
            </a:r>
          </a:p>
        </p:txBody>
      </p:sp>
      <p:sp>
        <p:nvSpPr>
          <p:cNvPr id="11" name="文本框 10"/>
          <p:cNvSpPr txBox="1"/>
          <p:nvPr/>
        </p:nvSpPr>
        <p:spPr>
          <a:xfrm>
            <a:off x="2438399" y="4545967"/>
            <a:ext cx="1479177" cy="646331"/>
          </a:xfrm>
          <a:prstGeom prst="rect">
            <a:avLst/>
          </a:prstGeom>
          <a:noFill/>
        </p:spPr>
        <p:txBody>
          <a:bodyPr wrap="square" rtlCol="0">
            <a:spAutoFit/>
          </a:bodyPr>
          <a:lstStyle/>
          <a:p>
            <a:r>
              <a:rPr lang="en-US" altLang="zh-CN" dirty="0" smtClean="0"/>
              <a:t>Run83985</a:t>
            </a:r>
          </a:p>
          <a:p>
            <a:r>
              <a:rPr lang="en-US" altLang="zh-CN" dirty="0" smtClean="0"/>
              <a:t>(CGEM on)</a:t>
            </a:r>
          </a:p>
        </p:txBody>
      </p:sp>
      <p:pic>
        <p:nvPicPr>
          <p:cNvPr id="13" name="图片 12"/>
          <p:cNvPicPr>
            <a:picLocks noChangeAspect="1"/>
          </p:cNvPicPr>
          <p:nvPr/>
        </p:nvPicPr>
        <p:blipFill>
          <a:blip r:embed="rId5"/>
          <a:stretch>
            <a:fillRect/>
          </a:stretch>
        </p:blipFill>
        <p:spPr>
          <a:xfrm>
            <a:off x="5422664" y="4014570"/>
            <a:ext cx="4576274" cy="2827419"/>
          </a:xfrm>
          <a:prstGeom prst="rect">
            <a:avLst/>
          </a:prstGeom>
        </p:spPr>
      </p:pic>
      <p:sp>
        <p:nvSpPr>
          <p:cNvPr id="15" name="文本框 14"/>
          <p:cNvSpPr txBox="1"/>
          <p:nvPr/>
        </p:nvSpPr>
        <p:spPr>
          <a:xfrm>
            <a:off x="7569432" y="4569395"/>
            <a:ext cx="1479177" cy="646331"/>
          </a:xfrm>
          <a:prstGeom prst="rect">
            <a:avLst/>
          </a:prstGeom>
          <a:noFill/>
        </p:spPr>
        <p:txBody>
          <a:bodyPr wrap="square" rtlCol="0">
            <a:spAutoFit/>
          </a:bodyPr>
          <a:lstStyle/>
          <a:p>
            <a:r>
              <a:rPr lang="en-US" altLang="zh-CN" dirty="0" smtClean="0"/>
              <a:t>Run83985</a:t>
            </a:r>
          </a:p>
          <a:p>
            <a:r>
              <a:rPr lang="en-US" altLang="zh-CN" dirty="0" smtClean="0"/>
              <a:t>(CGEM on)</a:t>
            </a:r>
          </a:p>
        </p:txBody>
      </p:sp>
    </p:spTree>
    <p:extLst>
      <p:ext uri="{BB962C8B-B14F-4D97-AF65-F5344CB8AC3E}">
        <p14:creationId xmlns:p14="http://schemas.microsoft.com/office/powerpoint/2010/main" val="5063014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85418" y="266056"/>
            <a:ext cx="10515600" cy="845108"/>
          </a:xfrm>
        </p:spPr>
        <p:txBody>
          <a:bodyPr vert="horz" lIns="91440" tIns="45720" rIns="91440" bIns="45720" rtlCol="0" anchor="ctr">
            <a:normAutofit/>
          </a:bodyPr>
          <a:lstStyle/>
          <a:p>
            <a:pPr algn="ctr"/>
            <a:r>
              <a:rPr lang="en-US" altLang="zh-CN" sz="4000" b="1" dirty="0">
                <a:solidFill>
                  <a:srgbClr val="002060"/>
                </a:solidFill>
                <a:latin typeface="Cambria" panose="02040503050406030204" pitchFamily="18" charset="0"/>
                <a:ea typeface="华文楷体" panose="02010600040101010101" pitchFamily="2" charset="-122"/>
              </a:rPr>
              <a:t>Schematic diagram of grounding</a:t>
            </a:r>
            <a:endParaRPr lang="zh-CN" altLang="en-US" sz="4000" b="1" dirty="0">
              <a:solidFill>
                <a:srgbClr val="002060"/>
              </a:solidFill>
              <a:latin typeface="Cambria" panose="02040503050406030204" pitchFamily="18" charset="0"/>
              <a:ea typeface="华文楷体" panose="02010600040101010101" pitchFamily="2" charset="-122"/>
            </a:endParaRPr>
          </a:p>
        </p:txBody>
      </p:sp>
      <p:sp>
        <p:nvSpPr>
          <p:cNvPr id="4" name="灯片编号占位符 3"/>
          <p:cNvSpPr>
            <a:spLocks noGrp="1"/>
          </p:cNvSpPr>
          <p:nvPr>
            <p:ph type="sldNum" sz="quarter" idx="12"/>
          </p:nvPr>
        </p:nvSpPr>
        <p:spPr/>
        <p:txBody>
          <a:bodyPr/>
          <a:lstStyle/>
          <a:p>
            <a:fld id="{ABD83ADF-C6C8-484E-976E-F41B2C8E376F}" type="slidenum">
              <a:rPr kumimoji="1" lang="zh-CN" altLang="en-US" smtClean="0"/>
              <a:t>14</a:t>
            </a:fld>
            <a:endParaRPr kumimoji="1" lang="zh-CN" altLang="en-US"/>
          </a:p>
        </p:txBody>
      </p:sp>
      <p:pic>
        <p:nvPicPr>
          <p:cNvPr id="38" name="图片 37"/>
          <p:cNvPicPr>
            <a:picLocks noChangeAspect="1"/>
          </p:cNvPicPr>
          <p:nvPr/>
        </p:nvPicPr>
        <p:blipFill>
          <a:blip r:embed="rId2"/>
          <a:stretch>
            <a:fillRect/>
          </a:stretch>
        </p:blipFill>
        <p:spPr>
          <a:xfrm>
            <a:off x="1481899" y="2770808"/>
            <a:ext cx="2761215" cy="1912890"/>
          </a:xfrm>
          <a:prstGeom prst="rect">
            <a:avLst/>
          </a:prstGeom>
        </p:spPr>
      </p:pic>
      <p:sp>
        <p:nvSpPr>
          <p:cNvPr id="7" name="文本框 6"/>
          <p:cNvSpPr txBox="1"/>
          <p:nvPr/>
        </p:nvSpPr>
        <p:spPr>
          <a:xfrm>
            <a:off x="1546411" y="3619357"/>
            <a:ext cx="797859" cy="369332"/>
          </a:xfrm>
          <a:prstGeom prst="rect">
            <a:avLst/>
          </a:prstGeom>
          <a:noFill/>
        </p:spPr>
        <p:txBody>
          <a:bodyPr wrap="square" rtlCol="0">
            <a:spAutoFit/>
          </a:bodyPr>
          <a:lstStyle/>
          <a:p>
            <a:r>
              <a:rPr lang="en-US" altLang="zh-CN" dirty="0" smtClean="0"/>
              <a:t>MDC</a:t>
            </a:r>
          </a:p>
        </p:txBody>
      </p:sp>
      <p:sp>
        <p:nvSpPr>
          <p:cNvPr id="8" name="椭圆 7"/>
          <p:cNvSpPr/>
          <p:nvPr/>
        </p:nvSpPr>
        <p:spPr>
          <a:xfrm>
            <a:off x="1331628" y="2834242"/>
            <a:ext cx="1196420" cy="490932"/>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8157888" y="4703249"/>
            <a:ext cx="1851211" cy="5927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MDC Electronics on floor 1-3</a:t>
            </a:r>
            <a:endParaRPr lang="zh-CN" altLang="en-US" dirty="0">
              <a:solidFill>
                <a:schemeClr val="tx1"/>
              </a:solidFill>
            </a:endParaRPr>
          </a:p>
        </p:txBody>
      </p:sp>
      <p:sp>
        <p:nvSpPr>
          <p:cNvPr id="10" name="矩形 9"/>
          <p:cNvSpPr/>
          <p:nvPr/>
        </p:nvSpPr>
        <p:spPr>
          <a:xfrm>
            <a:off x="3908612" y="3458051"/>
            <a:ext cx="188259" cy="188201"/>
          </a:xfrm>
          <a:prstGeom prst="rect">
            <a:avLst/>
          </a:prstGeom>
          <a:solidFill>
            <a:srgbClr val="03BB0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5731703" y="1265820"/>
            <a:ext cx="1700925" cy="646331"/>
          </a:xfrm>
          <a:prstGeom prst="rect">
            <a:avLst/>
          </a:prstGeom>
          <a:noFill/>
          <a:ln>
            <a:solidFill>
              <a:srgbClr val="CB0ED0"/>
            </a:solidFill>
          </a:ln>
        </p:spPr>
        <p:txBody>
          <a:bodyPr wrap="square" rtlCol="0">
            <a:spAutoFit/>
          </a:bodyPr>
          <a:lstStyle/>
          <a:p>
            <a:r>
              <a:rPr lang="en-US" altLang="zh-CN" dirty="0" smtClean="0"/>
              <a:t>Preamplifier boards of MDC</a:t>
            </a:r>
            <a:endParaRPr lang="zh-CN" altLang="en-US" dirty="0"/>
          </a:p>
        </p:txBody>
      </p:sp>
      <p:sp>
        <p:nvSpPr>
          <p:cNvPr id="19" name="矩形 18"/>
          <p:cNvSpPr/>
          <p:nvPr/>
        </p:nvSpPr>
        <p:spPr>
          <a:xfrm>
            <a:off x="979586" y="1254419"/>
            <a:ext cx="1647521" cy="646331"/>
          </a:xfrm>
          <a:prstGeom prst="rect">
            <a:avLst/>
          </a:prstGeom>
          <a:ln>
            <a:solidFill>
              <a:srgbClr val="CB0ED0"/>
            </a:solidFill>
          </a:ln>
        </p:spPr>
        <p:txBody>
          <a:bodyPr wrap="square">
            <a:spAutoFit/>
          </a:bodyPr>
          <a:lstStyle/>
          <a:p>
            <a:r>
              <a:rPr lang="zh-CN" altLang="en-US" dirty="0"/>
              <a:t>Coaxial </a:t>
            </a:r>
            <a:r>
              <a:rPr lang="zh-CN" altLang="en-US" dirty="0" smtClean="0"/>
              <a:t>cable</a:t>
            </a:r>
            <a:r>
              <a:rPr lang="en-US" altLang="zh-CN" dirty="0" smtClean="0"/>
              <a:t>s</a:t>
            </a:r>
            <a:r>
              <a:rPr lang="zh-CN" altLang="en-US" dirty="0" smtClean="0"/>
              <a:t> </a:t>
            </a:r>
            <a:r>
              <a:rPr lang="en-US" altLang="zh-CN" dirty="0" smtClean="0"/>
              <a:t>of MDC</a:t>
            </a:r>
            <a:endParaRPr lang="zh-CN" altLang="en-US" dirty="0"/>
          </a:p>
        </p:txBody>
      </p:sp>
      <p:cxnSp>
        <p:nvCxnSpPr>
          <p:cNvPr id="22" name="曲线连接符 21"/>
          <p:cNvCxnSpPr>
            <a:stCxn id="10" idx="3"/>
            <a:endCxn id="9" idx="1"/>
          </p:cNvCxnSpPr>
          <p:nvPr/>
        </p:nvCxnSpPr>
        <p:spPr>
          <a:xfrm>
            <a:off x="4096871" y="3552152"/>
            <a:ext cx="4061017" cy="1447461"/>
          </a:xfrm>
          <a:prstGeom prst="curved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4913736" y="4044852"/>
            <a:ext cx="2499518" cy="646331"/>
          </a:xfrm>
          <a:prstGeom prst="rect">
            <a:avLst/>
          </a:prstGeom>
        </p:spPr>
        <p:txBody>
          <a:bodyPr wrap="square">
            <a:spAutoFit/>
          </a:bodyPr>
          <a:lstStyle/>
          <a:p>
            <a:r>
              <a:rPr lang="zh-CN" altLang="en-US" dirty="0"/>
              <a:t>18m differential </a:t>
            </a:r>
            <a:r>
              <a:rPr lang="zh-CN" altLang="en-US" dirty="0" smtClean="0"/>
              <a:t>cable</a:t>
            </a:r>
            <a:r>
              <a:rPr lang="en-US" altLang="zh-CN" dirty="0"/>
              <a:t> </a:t>
            </a:r>
            <a:r>
              <a:rPr lang="en-US" altLang="zh-CN" dirty="0" smtClean="0"/>
              <a:t>with shielding layer</a:t>
            </a:r>
            <a:endParaRPr lang="zh-CN" altLang="en-US" dirty="0"/>
          </a:p>
        </p:txBody>
      </p:sp>
      <p:cxnSp>
        <p:nvCxnSpPr>
          <p:cNvPr id="25" name="曲线连接符 24"/>
          <p:cNvCxnSpPr/>
          <p:nvPr/>
        </p:nvCxnSpPr>
        <p:spPr>
          <a:xfrm rot="5400000">
            <a:off x="3354660" y="5026247"/>
            <a:ext cx="1082010" cy="402418"/>
          </a:xfrm>
          <a:prstGeom prst="curvedConnector3">
            <a:avLst/>
          </a:prstGeom>
          <a:ln w="38100"/>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2673725" y="5119923"/>
            <a:ext cx="3098432" cy="369332"/>
          </a:xfrm>
          <a:prstGeom prst="rect">
            <a:avLst/>
          </a:prstGeom>
          <a:noFill/>
        </p:spPr>
        <p:txBody>
          <a:bodyPr wrap="square" rtlCol="0">
            <a:spAutoFit/>
          </a:bodyPr>
          <a:lstStyle/>
          <a:p>
            <a:r>
              <a:rPr lang="en-US" altLang="zh-CN" dirty="0" smtClean="0"/>
              <a:t>Connect to EMC physically</a:t>
            </a:r>
            <a:endParaRPr lang="zh-CN" altLang="en-US" dirty="0"/>
          </a:p>
        </p:txBody>
      </p:sp>
      <p:sp>
        <p:nvSpPr>
          <p:cNvPr id="28" name="矩形 27"/>
          <p:cNvSpPr/>
          <p:nvPr/>
        </p:nvSpPr>
        <p:spPr>
          <a:xfrm>
            <a:off x="1562623" y="5768461"/>
            <a:ext cx="2599765" cy="555811"/>
          </a:xfrm>
          <a:prstGeom prst="rect">
            <a:avLst/>
          </a:prstGeom>
          <a:solidFill>
            <a:srgbClr val="03BB0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EMC+SSM +MUC</a:t>
            </a:r>
            <a:endParaRPr lang="zh-CN" altLang="en-US" dirty="0">
              <a:solidFill>
                <a:schemeClr val="tx1"/>
              </a:solidFill>
            </a:endParaRPr>
          </a:p>
        </p:txBody>
      </p:sp>
      <p:cxnSp>
        <p:nvCxnSpPr>
          <p:cNvPr id="31" name="曲线连接符 30"/>
          <p:cNvCxnSpPr>
            <a:stCxn id="28" idx="3"/>
            <a:endCxn id="32" idx="1"/>
          </p:cNvCxnSpPr>
          <p:nvPr/>
        </p:nvCxnSpPr>
        <p:spPr>
          <a:xfrm>
            <a:off x="4162388" y="6046367"/>
            <a:ext cx="3775866" cy="32080"/>
          </a:xfrm>
          <a:prstGeom prst="curvedConnector3">
            <a:avLst/>
          </a:prstGeom>
          <a:ln w="38100"/>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7938254" y="5800541"/>
            <a:ext cx="2599765" cy="55581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BESIII ground</a:t>
            </a:r>
            <a:endParaRPr lang="zh-CN" altLang="en-US" dirty="0">
              <a:solidFill>
                <a:schemeClr val="tx1"/>
              </a:solidFill>
            </a:endParaRPr>
          </a:p>
        </p:txBody>
      </p:sp>
      <p:sp>
        <p:nvSpPr>
          <p:cNvPr id="37" name="文本框 36"/>
          <p:cNvSpPr txBox="1"/>
          <p:nvPr/>
        </p:nvSpPr>
        <p:spPr>
          <a:xfrm>
            <a:off x="1586751" y="2955841"/>
            <a:ext cx="797859" cy="369332"/>
          </a:xfrm>
          <a:prstGeom prst="rect">
            <a:avLst/>
          </a:prstGeom>
          <a:noFill/>
        </p:spPr>
        <p:txBody>
          <a:bodyPr wrap="square" rtlCol="0">
            <a:spAutoFit/>
          </a:bodyPr>
          <a:lstStyle/>
          <a:p>
            <a:r>
              <a:rPr lang="en-US" altLang="zh-CN" dirty="0" smtClean="0"/>
              <a:t>CGEM</a:t>
            </a:r>
          </a:p>
        </p:txBody>
      </p:sp>
      <p:cxnSp>
        <p:nvCxnSpPr>
          <p:cNvPr id="44" name="曲线连接符 43"/>
          <p:cNvCxnSpPr>
            <a:endCxn id="10" idx="0"/>
          </p:cNvCxnSpPr>
          <p:nvPr/>
        </p:nvCxnSpPr>
        <p:spPr>
          <a:xfrm>
            <a:off x="2528047" y="3022443"/>
            <a:ext cx="1474695" cy="435608"/>
          </a:xfrm>
          <a:prstGeom prst="curvedConnector2">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a:endCxn id="19" idx="2"/>
          </p:cNvCxnSpPr>
          <p:nvPr/>
        </p:nvCxnSpPr>
        <p:spPr>
          <a:xfrm flipH="1" flipV="1">
            <a:off x="1803347" y="1900750"/>
            <a:ext cx="1306524" cy="1399784"/>
          </a:xfrm>
          <a:prstGeom prst="straightConnector1">
            <a:avLst/>
          </a:prstGeom>
          <a:ln>
            <a:solidFill>
              <a:srgbClr val="CB0ED0"/>
            </a:solidFill>
            <a:tailEnd type="triangle"/>
          </a:ln>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2841433" y="1268701"/>
            <a:ext cx="1076141" cy="646331"/>
          </a:xfrm>
          <a:prstGeom prst="rect">
            <a:avLst/>
          </a:prstGeom>
          <a:ln>
            <a:solidFill>
              <a:srgbClr val="CB0ED0"/>
            </a:solidFill>
          </a:ln>
        </p:spPr>
        <p:txBody>
          <a:bodyPr wrap="square">
            <a:spAutoFit/>
          </a:bodyPr>
          <a:lstStyle/>
          <a:p>
            <a:r>
              <a:rPr lang="en-US" altLang="zh-CN" dirty="0" smtClean="0"/>
              <a:t>C</a:t>
            </a:r>
            <a:r>
              <a:rPr lang="zh-CN" altLang="en-US" dirty="0" smtClean="0"/>
              <a:t>able</a:t>
            </a:r>
            <a:r>
              <a:rPr lang="en-US" altLang="zh-CN" dirty="0" smtClean="0"/>
              <a:t>s</a:t>
            </a:r>
            <a:r>
              <a:rPr lang="zh-CN" altLang="en-US" dirty="0" smtClean="0"/>
              <a:t> </a:t>
            </a:r>
            <a:r>
              <a:rPr lang="en-US" altLang="zh-CN" dirty="0" smtClean="0"/>
              <a:t>of CGEM</a:t>
            </a:r>
            <a:endParaRPr lang="zh-CN" altLang="en-US" dirty="0"/>
          </a:p>
        </p:txBody>
      </p:sp>
      <p:cxnSp>
        <p:nvCxnSpPr>
          <p:cNvPr id="51" name="直接箭头连接符 50"/>
          <p:cNvCxnSpPr>
            <a:endCxn id="49" idx="2"/>
          </p:cNvCxnSpPr>
          <p:nvPr/>
        </p:nvCxnSpPr>
        <p:spPr>
          <a:xfrm flipV="1">
            <a:off x="3023417" y="1915032"/>
            <a:ext cx="356087" cy="1158280"/>
          </a:xfrm>
          <a:prstGeom prst="straightConnector1">
            <a:avLst/>
          </a:prstGeom>
          <a:ln>
            <a:solidFill>
              <a:srgbClr val="CB0ED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曲线连接符 52"/>
          <p:cNvCxnSpPr>
            <a:stCxn id="56" idx="3"/>
            <a:endCxn id="64" idx="1"/>
          </p:cNvCxnSpPr>
          <p:nvPr/>
        </p:nvCxnSpPr>
        <p:spPr>
          <a:xfrm flipV="1">
            <a:off x="4096874" y="2515852"/>
            <a:ext cx="4061014" cy="863441"/>
          </a:xfrm>
          <a:prstGeom prst="curvedConnector3">
            <a:avLst>
              <a:gd name="adj1" fmla="val 50000"/>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56" name="矩形 55"/>
          <p:cNvSpPr/>
          <p:nvPr/>
        </p:nvSpPr>
        <p:spPr>
          <a:xfrm>
            <a:off x="3908612" y="3300534"/>
            <a:ext cx="188262" cy="157517"/>
          </a:xfrm>
          <a:prstGeom prst="rect">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p:cNvSpPr/>
          <p:nvPr/>
        </p:nvSpPr>
        <p:spPr>
          <a:xfrm>
            <a:off x="8157888" y="2128889"/>
            <a:ext cx="2225613" cy="773926"/>
          </a:xfrm>
          <a:prstGeom prst="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CGEM Electronics on north side of BESIII </a:t>
            </a:r>
            <a:endParaRPr lang="zh-CN" altLang="en-US" dirty="0">
              <a:solidFill>
                <a:schemeClr val="tx1"/>
              </a:solidFill>
            </a:endParaRPr>
          </a:p>
        </p:txBody>
      </p:sp>
      <p:cxnSp>
        <p:nvCxnSpPr>
          <p:cNvPr id="68" name="曲线连接符 67"/>
          <p:cNvCxnSpPr>
            <a:stCxn id="64" idx="3"/>
            <a:endCxn id="32" idx="3"/>
          </p:cNvCxnSpPr>
          <p:nvPr/>
        </p:nvCxnSpPr>
        <p:spPr>
          <a:xfrm>
            <a:off x="10383501" y="2515852"/>
            <a:ext cx="154518" cy="3562595"/>
          </a:xfrm>
          <a:prstGeom prst="curvedConnector3">
            <a:avLst>
              <a:gd name="adj1" fmla="val 247944"/>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曲线连接符 68"/>
          <p:cNvCxnSpPr>
            <a:stCxn id="56" idx="3"/>
            <a:endCxn id="70" idx="1"/>
          </p:cNvCxnSpPr>
          <p:nvPr/>
        </p:nvCxnSpPr>
        <p:spPr>
          <a:xfrm flipV="1">
            <a:off x="4096874" y="1780712"/>
            <a:ext cx="4061015" cy="1598581"/>
          </a:xfrm>
          <a:prstGeom prst="curvedConnector3">
            <a:avLst>
              <a:gd name="adj1"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8157889" y="1459536"/>
            <a:ext cx="2212166" cy="6423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CGEM HV crate on Floor2 </a:t>
            </a:r>
            <a:endParaRPr lang="zh-CN" altLang="en-US" dirty="0">
              <a:solidFill>
                <a:schemeClr val="tx1"/>
              </a:solidFill>
            </a:endParaRPr>
          </a:p>
        </p:txBody>
      </p:sp>
      <p:cxnSp>
        <p:nvCxnSpPr>
          <p:cNvPr id="76" name="曲线连接符 75"/>
          <p:cNvCxnSpPr>
            <a:stCxn id="70" idx="3"/>
            <a:endCxn id="32" idx="3"/>
          </p:cNvCxnSpPr>
          <p:nvPr/>
        </p:nvCxnSpPr>
        <p:spPr>
          <a:xfrm>
            <a:off x="10370055" y="1780712"/>
            <a:ext cx="167964" cy="4297735"/>
          </a:xfrm>
          <a:prstGeom prst="curvedConnector3">
            <a:avLst>
              <a:gd name="adj1" fmla="val 23610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0" name="矩形 89"/>
          <p:cNvSpPr/>
          <p:nvPr/>
        </p:nvSpPr>
        <p:spPr>
          <a:xfrm>
            <a:off x="8157888" y="4093723"/>
            <a:ext cx="1851211" cy="59272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MDC HV crate on floor 1</a:t>
            </a:r>
            <a:endParaRPr lang="zh-CN" altLang="en-US" dirty="0">
              <a:solidFill>
                <a:schemeClr val="tx1"/>
              </a:solidFill>
            </a:endParaRPr>
          </a:p>
        </p:txBody>
      </p:sp>
      <p:cxnSp>
        <p:nvCxnSpPr>
          <p:cNvPr id="92" name="曲线连接符 91"/>
          <p:cNvCxnSpPr>
            <a:stCxn id="10" idx="3"/>
            <a:endCxn id="90" idx="1"/>
          </p:cNvCxnSpPr>
          <p:nvPr/>
        </p:nvCxnSpPr>
        <p:spPr>
          <a:xfrm>
            <a:off x="4096871" y="3552152"/>
            <a:ext cx="4061017" cy="837935"/>
          </a:xfrm>
          <a:prstGeom prst="curvedConnector3">
            <a:avLst>
              <a:gd name="adj1" fmla="val 50000"/>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1" name="文本框 110"/>
          <p:cNvSpPr txBox="1"/>
          <p:nvPr/>
        </p:nvSpPr>
        <p:spPr>
          <a:xfrm>
            <a:off x="4112484" y="1265820"/>
            <a:ext cx="1429754" cy="646331"/>
          </a:xfrm>
          <a:prstGeom prst="rect">
            <a:avLst/>
          </a:prstGeom>
          <a:noFill/>
          <a:ln>
            <a:solidFill>
              <a:srgbClr val="CB0ED0"/>
            </a:solidFill>
          </a:ln>
        </p:spPr>
        <p:txBody>
          <a:bodyPr wrap="square" rtlCol="0">
            <a:spAutoFit/>
          </a:bodyPr>
          <a:lstStyle/>
          <a:p>
            <a:r>
              <a:rPr lang="en-US" altLang="zh-CN" dirty="0" smtClean="0"/>
              <a:t>CGEM patch cards</a:t>
            </a:r>
            <a:endParaRPr lang="zh-CN" altLang="en-US" dirty="0"/>
          </a:p>
        </p:txBody>
      </p:sp>
      <p:cxnSp>
        <p:nvCxnSpPr>
          <p:cNvPr id="116" name="直接箭头连接符 115"/>
          <p:cNvCxnSpPr>
            <a:stCxn id="56" idx="0"/>
          </p:cNvCxnSpPr>
          <p:nvPr/>
        </p:nvCxnSpPr>
        <p:spPr>
          <a:xfrm flipV="1">
            <a:off x="4002743" y="1906369"/>
            <a:ext cx="712091" cy="1394165"/>
          </a:xfrm>
          <a:prstGeom prst="straightConnector1">
            <a:avLst/>
          </a:prstGeom>
          <a:ln>
            <a:solidFill>
              <a:srgbClr val="CB0ED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接箭头连接符 118"/>
          <p:cNvCxnSpPr>
            <a:stCxn id="10" idx="3"/>
            <a:endCxn id="13" idx="2"/>
          </p:cNvCxnSpPr>
          <p:nvPr/>
        </p:nvCxnSpPr>
        <p:spPr>
          <a:xfrm flipV="1">
            <a:off x="4096871" y="1912151"/>
            <a:ext cx="2485295" cy="1640001"/>
          </a:xfrm>
          <a:prstGeom prst="straightConnector1">
            <a:avLst/>
          </a:prstGeom>
          <a:ln>
            <a:solidFill>
              <a:srgbClr val="CB0ED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曲线连接符 123"/>
          <p:cNvCxnSpPr>
            <a:stCxn id="9" idx="3"/>
            <a:endCxn id="32" idx="0"/>
          </p:cNvCxnSpPr>
          <p:nvPr/>
        </p:nvCxnSpPr>
        <p:spPr>
          <a:xfrm flipH="1">
            <a:off x="9238137" y="4999613"/>
            <a:ext cx="770962" cy="800928"/>
          </a:xfrm>
          <a:prstGeom prst="curvedConnector4">
            <a:avLst>
              <a:gd name="adj1" fmla="val -29651"/>
              <a:gd name="adj2" fmla="val 68501"/>
            </a:avLst>
          </a:prstGeom>
          <a:ln w="38100"/>
        </p:spPr>
        <p:style>
          <a:lnRef idx="1">
            <a:schemeClr val="accent1"/>
          </a:lnRef>
          <a:fillRef idx="0">
            <a:schemeClr val="accent1"/>
          </a:fillRef>
          <a:effectRef idx="0">
            <a:schemeClr val="accent1"/>
          </a:effectRef>
          <a:fontRef idx="minor">
            <a:schemeClr val="tx1"/>
          </a:fontRef>
        </p:style>
      </p:cxnSp>
      <p:cxnSp>
        <p:nvCxnSpPr>
          <p:cNvPr id="126" name="曲线连接符 125"/>
          <p:cNvCxnSpPr>
            <a:stCxn id="90" idx="3"/>
            <a:endCxn id="32" idx="0"/>
          </p:cNvCxnSpPr>
          <p:nvPr/>
        </p:nvCxnSpPr>
        <p:spPr>
          <a:xfrm flipH="1">
            <a:off x="9238137" y="4390087"/>
            <a:ext cx="770962" cy="1410454"/>
          </a:xfrm>
          <a:prstGeom prst="curvedConnector4">
            <a:avLst>
              <a:gd name="adj1" fmla="val -69186"/>
              <a:gd name="adj2" fmla="val 89108"/>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761129" y="3181025"/>
            <a:ext cx="1147483" cy="43833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8836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85418" y="266056"/>
            <a:ext cx="10515600" cy="845108"/>
          </a:xfrm>
        </p:spPr>
        <p:txBody>
          <a:bodyPr vert="horz" lIns="91440" tIns="45720" rIns="91440" bIns="45720" rtlCol="0" anchor="ctr">
            <a:normAutofit/>
          </a:bodyPr>
          <a:lstStyle/>
          <a:p>
            <a:pPr algn="ctr"/>
            <a:r>
              <a:rPr lang="en-US" altLang="zh-CN" sz="4000" b="1" dirty="0">
                <a:solidFill>
                  <a:srgbClr val="002060"/>
                </a:solidFill>
                <a:latin typeface="Cambria" panose="02040503050406030204" pitchFamily="18" charset="0"/>
                <a:ea typeface="华文楷体" panose="02010600040101010101" pitchFamily="2" charset="-122"/>
              </a:rPr>
              <a:t>Schematic diagram of </a:t>
            </a:r>
            <a:r>
              <a:rPr lang="en-US" altLang="zh-CN" sz="4000" b="1" dirty="0" smtClean="0">
                <a:solidFill>
                  <a:srgbClr val="002060"/>
                </a:solidFill>
                <a:latin typeface="Cambria" panose="02040503050406030204" pitchFamily="18" charset="0"/>
                <a:ea typeface="华文楷体" panose="02010600040101010101" pitchFamily="2" charset="-122"/>
              </a:rPr>
              <a:t>shielding</a:t>
            </a:r>
            <a:endParaRPr lang="zh-CN" altLang="en-US" sz="4000" b="1" dirty="0">
              <a:solidFill>
                <a:srgbClr val="002060"/>
              </a:solidFill>
              <a:latin typeface="Cambria" panose="02040503050406030204" pitchFamily="18" charset="0"/>
              <a:ea typeface="华文楷体" panose="02010600040101010101" pitchFamily="2" charset="-122"/>
            </a:endParaRPr>
          </a:p>
        </p:txBody>
      </p:sp>
      <p:sp>
        <p:nvSpPr>
          <p:cNvPr id="4" name="灯片编号占位符 3"/>
          <p:cNvSpPr>
            <a:spLocks noGrp="1"/>
          </p:cNvSpPr>
          <p:nvPr>
            <p:ph type="sldNum" sz="quarter" idx="12"/>
          </p:nvPr>
        </p:nvSpPr>
        <p:spPr>
          <a:xfrm>
            <a:off x="8928246" y="6356351"/>
            <a:ext cx="2743200" cy="365125"/>
          </a:xfrm>
        </p:spPr>
        <p:txBody>
          <a:bodyPr/>
          <a:lstStyle/>
          <a:p>
            <a:fld id="{ABD83ADF-C6C8-484E-976E-F41B2C8E376F}" type="slidenum">
              <a:rPr kumimoji="1" lang="zh-CN" altLang="en-US" smtClean="0"/>
              <a:t>15</a:t>
            </a:fld>
            <a:endParaRPr kumimoji="1" lang="zh-CN" altLang="en-US"/>
          </a:p>
        </p:txBody>
      </p:sp>
      <p:grpSp>
        <p:nvGrpSpPr>
          <p:cNvPr id="3" name="组合 2"/>
          <p:cNvGrpSpPr/>
          <p:nvPr/>
        </p:nvGrpSpPr>
        <p:grpSpPr>
          <a:xfrm>
            <a:off x="2843700" y="1169731"/>
            <a:ext cx="8747665" cy="5369183"/>
            <a:chOff x="1481899" y="1906658"/>
            <a:chExt cx="4524453" cy="2777040"/>
          </a:xfrm>
        </p:grpSpPr>
        <p:pic>
          <p:nvPicPr>
            <p:cNvPr id="38" name="图片 37"/>
            <p:cNvPicPr>
              <a:picLocks noChangeAspect="1"/>
            </p:cNvPicPr>
            <p:nvPr/>
          </p:nvPicPr>
          <p:blipFill>
            <a:blip r:embed="rId2"/>
            <a:stretch>
              <a:fillRect/>
            </a:stretch>
          </p:blipFill>
          <p:spPr>
            <a:xfrm>
              <a:off x="1481899" y="2770808"/>
              <a:ext cx="2761215" cy="1912890"/>
            </a:xfrm>
            <a:prstGeom prst="rect">
              <a:avLst/>
            </a:prstGeom>
          </p:spPr>
        </p:pic>
        <p:sp>
          <p:nvSpPr>
            <p:cNvPr id="7" name="文本框 6"/>
            <p:cNvSpPr txBox="1"/>
            <p:nvPr/>
          </p:nvSpPr>
          <p:spPr>
            <a:xfrm>
              <a:off x="1546411" y="3619357"/>
              <a:ext cx="797859" cy="369332"/>
            </a:xfrm>
            <a:prstGeom prst="rect">
              <a:avLst/>
            </a:prstGeom>
            <a:noFill/>
          </p:spPr>
          <p:txBody>
            <a:bodyPr wrap="square" rtlCol="0">
              <a:spAutoFit/>
            </a:bodyPr>
            <a:lstStyle/>
            <a:p>
              <a:r>
                <a:rPr lang="en-US" altLang="zh-CN" dirty="0" smtClean="0"/>
                <a:t>MDC</a:t>
              </a:r>
            </a:p>
          </p:txBody>
        </p:sp>
        <p:sp>
          <p:nvSpPr>
            <p:cNvPr id="10" name="矩形 9"/>
            <p:cNvSpPr/>
            <p:nvPr/>
          </p:nvSpPr>
          <p:spPr>
            <a:xfrm>
              <a:off x="3843694" y="3458051"/>
              <a:ext cx="188259" cy="188201"/>
            </a:xfrm>
            <a:prstGeom prst="rect">
              <a:avLst/>
            </a:prstGeom>
            <a:solidFill>
              <a:srgbClr val="03BB0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4635120" y="3821542"/>
              <a:ext cx="1371232" cy="334294"/>
            </a:xfrm>
            <a:prstGeom prst="rect">
              <a:avLst/>
            </a:prstGeom>
            <a:noFill/>
            <a:ln>
              <a:solidFill>
                <a:srgbClr val="CB0ED0"/>
              </a:solidFill>
            </a:ln>
          </p:spPr>
          <p:txBody>
            <a:bodyPr wrap="square" rtlCol="0">
              <a:spAutoFit/>
            </a:bodyPr>
            <a:lstStyle/>
            <a:p>
              <a:r>
                <a:rPr lang="en-US" altLang="zh-CN" dirty="0" smtClean="0"/>
                <a:t>Shielding boxes for MDC preamplifier boards</a:t>
              </a:r>
              <a:endParaRPr lang="zh-CN" altLang="en-US" dirty="0"/>
            </a:p>
          </p:txBody>
        </p:sp>
        <p:sp>
          <p:nvSpPr>
            <p:cNvPr id="19" name="矩形 18"/>
            <p:cNvSpPr/>
            <p:nvPr/>
          </p:nvSpPr>
          <p:spPr>
            <a:xfrm>
              <a:off x="2866123" y="3408610"/>
              <a:ext cx="720455" cy="143269"/>
            </a:xfrm>
            <a:prstGeom prst="rect">
              <a:avLst/>
            </a:prstGeom>
            <a:ln>
              <a:noFill/>
            </a:ln>
          </p:spPr>
          <p:txBody>
            <a:bodyPr wrap="square">
              <a:spAutoFit/>
            </a:bodyPr>
            <a:lstStyle/>
            <a:p>
              <a:r>
                <a:rPr lang="en-US" altLang="zh-CN" sz="1200" dirty="0" smtClean="0"/>
                <a:t>MDC </a:t>
              </a:r>
              <a:r>
                <a:rPr lang="zh-CN" altLang="en-US" sz="1200" dirty="0" smtClean="0"/>
                <a:t>cable</a:t>
              </a:r>
              <a:r>
                <a:rPr lang="en-US" altLang="zh-CN" sz="1200" dirty="0" smtClean="0"/>
                <a:t>s</a:t>
              </a:r>
              <a:endParaRPr lang="zh-CN" altLang="en-US" sz="1200" dirty="0"/>
            </a:p>
          </p:txBody>
        </p:sp>
        <p:sp>
          <p:nvSpPr>
            <p:cNvPr id="37" name="文本框 36"/>
            <p:cNvSpPr txBox="1"/>
            <p:nvPr/>
          </p:nvSpPr>
          <p:spPr>
            <a:xfrm>
              <a:off x="1646356" y="2931202"/>
              <a:ext cx="797859" cy="369332"/>
            </a:xfrm>
            <a:prstGeom prst="rect">
              <a:avLst/>
            </a:prstGeom>
            <a:noFill/>
          </p:spPr>
          <p:txBody>
            <a:bodyPr wrap="square" rtlCol="0">
              <a:spAutoFit/>
            </a:bodyPr>
            <a:lstStyle/>
            <a:p>
              <a:r>
                <a:rPr lang="en-US" altLang="zh-CN" dirty="0" smtClean="0"/>
                <a:t>CGEM</a:t>
              </a:r>
            </a:p>
          </p:txBody>
        </p:sp>
        <p:cxnSp>
          <p:nvCxnSpPr>
            <p:cNvPr id="44" name="曲线连接符 43"/>
            <p:cNvCxnSpPr>
              <a:endCxn id="10" idx="0"/>
            </p:cNvCxnSpPr>
            <p:nvPr/>
          </p:nvCxnSpPr>
          <p:spPr>
            <a:xfrm>
              <a:off x="2553615" y="3082730"/>
              <a:ext cx="1384208" cy="375321"/>
            </a:xfrm>
            <a:prstGeom prst="curvedConnector2">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2819349" y="1906658"/>
              <a:ext cx="1248858" cy="334294"/>
            </a:xfrm>
            <a:prstGeom prst="rect">
              <a:avLst/>
            </a:prstGeom>
            <a:ln>
              <a:solidFill>
                <a:srgbClr val="CB0ED0"/>
              </a:solidFill>
            </a:ln>
          </p:spPr>
          <p:txBody>
            <a:bodyPr wrap="square">
              <a:spAutoFit/>
            </a:bodyPr>
            <a:lstStyle/>
            <a:p>
              <a:r>
                <a:rPr lang="en-US" altLang="zh-CN" dirty="0" smtClean="0"/>
                <a:t>Al shielding plates for both CGEM and MDC </a:t>
              </a:r>
              <a:endParaRPr lang="zh-CN" altLang="en-US" dirty="0"/>
            </a:p>
          </p:txBody>
        </p:sp>
        <p:cxnSp>
          <p:nvCxnSpPr>
            <p:cNvPr id="51" name="直接箭头连接符 50"/>
            <p:cNvCxnSpPr>
              <a:endCxn id="49" idx="2"/>
            </p:cNvCxnSpPr>
            <p:nvPr/>
          </p:nvCxnSpPr>
          <p:spPr>
            <a:xfrm flipH="1" flipV="1">
              <a:off x="3443778" y="2240952"/>
              <a:ext cx="281312" cy="841777"/>
            </a:xfrm>
            <a:prstGeom prst="straightConnector1">
              <a:avLst/>
            </a:prstGeom>
            <a:ln>
              <a:solidFill>
                <a:srgbClr val="CB0ED0"/>
              </a:solidFill>
              <a:tailEnd type="triangle"/>
            </a:ln>
          </p:spPr>
          <p:style>
            <a:lnRef idx="1">
              <a:schemeClr val="accent1"/>
            </a:lnRef>
            <a:fillRef idx="0">
              <a:schemeClr val="accent1"/>
            </a:fillRef>
            <a:effectRef idx="0">
              <a:schemeClr val="accent1"/>
            </a:effectRef>
            <a:fontRef idx="minor">
              <a:schemeClr val="tx1"/>
            </a:fontRef>
          </p:style>
        </p:cxnSp>
        <p:sp>
          <p:nvSpPr>
            <p:cNvPr id="56" name="矩形 55"/>
            <p:cNvSpPr/>
            <p:nvPr/>
          </p:nvSpPr>
          <p:spPr>
            <a:xfrm>
              <a:off x="3839057" y="3300534"/>
              <a:ext cx="188262" cy="157517"/>
            </a:xfrm>
            <a:prstGeom prst="rect">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文本框 110"/>
            <p:cNvSpPr txBox="1"/>
            <p:nvPr/>
          </p:nvSpPr>
          <p:spPr>
            <a:xfrm>
              <a:off x="4628938" y="1909737"/>
              <a:ext cx="1173399" cy="334294"/>
            </a:xfrm>
            <a:prstGeom prst="rect">
              <a:avLst/>
            </a:prstGeom>
            <a:noFill/>
            <a:ln>
              <a:solidFill>
                <a:srgbClr val="CB0ED0"/>
              </a:solidFill>
            </a:ln>
          </p:spPr>
          <p:txBody>
            <a:bodyPr wrap="square" rtlCol="0">
              <a:spAutoFit/>
            </a:bodyPr>
            <a:lstStyle/>
            <a:p>
              <a:r>
                <a:rPr lang="en-US" altLang="zh-CN" dirty="0" smtClean="0"/>
                <a:t>Shielding boxes for CGEM </a:t>
              </a:r>
              <a:r>
                <a:rPr lang="en-US" altLang="zh-CN" dirty="0" smtClean="0"/>
                <a:t>patch cards</a:t>
              </a:r>
              <a:endParaRPr lang="zh-CN" altLang="en-US" dirty="0"/>
            </a:p>
          </p:txBody>
        </p:sp>
        <p:cxnSp>
          <p:nvCxnSpPr>
            <p:cNvPr id="116" name="直接箭头连接符 115"/>
            <p:cNvCxnSpPr>
              <a:stCxn id="56" idx="0"/>
              <a:endCxn id="111" idx="2"/>
            </p:cNvCxnSpPr>
            <p:nvPr/>
          </p:nvCxnSpPr>
          <p:spPr>
            <a:xfrm flipV="1">
              <a:off x="3933188" y="2244031"/>
              <a:ext cx="1282449" cy="1056503"/>
            </a:xfrm>
            <a:prstGeom prst="straightConnector1">
              <a:avLst/>
            </a:prstGeom>
            <a:ln>
              <a:solidFill>
                <a:srgbClr val="CB0ED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接箭头连接符 118"/>
            <p:cNvCxnSpPr>
              <a:stCxn id="10" idx="3"/>
              <a:endCxn id="13" idx="1"/>
            </p:cNvCxnSpPr>
            <p:nvPr/>
          </p:nvCxnSpPr>
          <p:spPr>
            <a:xfrm>
              <a:off x="4031953" y="3552152"/>
              <a:ext cx="603167" cy="436538"/>
            </a:xfrm>
            <a:prstGeom prst="straightConnector1">
              <a:avLst/>
            </a:prstGeom>
            <a:ln>
              <a:solidFill>
                <a:srgbClr val="CB0ED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3" name="直接连接符 42"/>
          <p:cNvCxnSpPr/>
          <p:nvPr/>
        </p:nvCxnSpPr>
        <p:spPr>
          <a:xfrm>
            <a:off x="2852665" y="3656903"/>
            <a:ext cx="2039882"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flipH="1">
            <a:off x="2168419" y="3656903"/>
            <a:ext cx="1489182" cy="260701"/>
          </a:xfrm>
          <a:prstGeom prst="straightConnector1">
            <a:avLst/>
          </a:prstGeom>
          <a:ln>
            <a:solidFill>
              <a:srgbClr val="CB0ED0"/>
            </a:solidFill>
            <a:tailEnd type="triangle"/>
          </a:ln>
        </p:spPr>
        <p:style>
          <a:lnRef idx="1">
            <a:schemeClr val="accent1"/>
          </a:lnRef>
          <a:fillRef idx="0">
            <a:schemeClr val="accent1"/>
          </a:fillRef>
          <a:effectRef idx="0">
            <a:schemeClr val="accent1"/>
          </a:effectRef>
          <a:fontRef idx="minor">
            <a:schemeClr val="tx1"/>
          </a:fontRef>
        </p:style>
      </p:cxnSp>
      <p:sp>
        <p:nvSpPr>
          <p:cNvPr id="66" name="矩形 65"/>
          <p:cNvSpPr/>
          <p:nvPr/>
        </p:nvSpPr>
        <p:spPr>
          <a:xfrm>
            <a:off x="185444" y="3022910"/>
            <a:ext cx="1946884" cy="1200329"/>
          </a:xfrm>
          <a:prstGeom prst="rect">
            <a:avLst/>
          </a:prstGeom>
          <a:ln>
            <a:solidFill>
              <a:srgbClr val="CB0ED0"/>
            </a:solidFill>
          </a:ln>
        </p:spPr>
        <p:txBody>
          <a:bodyPr wrap="square">
            <a:spAutoFit/>
          </a:bodyPr>
          <a:lstStyle/>
          <a:p>
            <a:r>
              <a:rPr lang="en-US" altLang="zh-CN" dirty="0" smtClean="0"/>
              <a:t>CF cylinder with two Al shielding layers </a:t>
            </a:r>
            <a:r>
              <a:rPr lang="en-US" altLang="zh-CN" dirty="0" smtClean="0"/>
              <a:t>on both sides (50</a:t>
            </a:r>
            <a:r>
              <a:rPr lang="el-GR" altLang="zh-CN" dirty="0" smtClean="0"/>
              <a:t>μ</a:t>
            </a:r>
            <a:r>
              <a:rPr lang="en-US" altLang="zh-CN" dirty="0" smtClean="0"/>
              <a:t>m/layer)</a:t>
            </a:r>
            <a:endParaRPr lang="zh-CN" altLang="en-US" dirty="0"/>
          </a:p>
        </p:txBody>
      </p:sp>
      <p:cxnSp>
        <p:nvCxnSpPr>
          <p:cNvPr id="71" name="直接连接符 70"/>
          <p:cNvCxnSpPr/>
          <p:nvPr/>
        </p:nvCxnSpPr>
        <p:spPr>
          <a:xfrm>
            <a:off x="5429552" y="3684279"/>
            <a:ext cx="2025315" cy="796817"/>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曲线连接符 76"/>
          <p:cNvCxnSpPr/>
          <p:nvPr/>
        </p:nvCxnSpPr>
        <p:spPr>
          <a:xfrm>
            <a:off x="5292977" y="3623075"/>
            <a:ext cx="2161890" cy="589059"/>
          </a:xfrm>
          <a:prstGeom prst="curvedConnector3">
            <a:avLst>
              <a:gd name="adj1" fmla="val 50000"/>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a:endCxn id="87" idx="3"/>
          </p:cNvCxnSpPr>
          <p:nvPr/>
        </p:nvCxnSpPr>
        <p:spPr>
          <a:xfrm flipH="1">
            <a:off x="2103154" y="3748116"/>
            <a:ext cx="4091458" cy="1690182"/>
          </a:xfrm>
          <a:prstGeom prst="straightConnector1">
            <a:avLst/>
          </a:prstGeom>
          <a:ln>
            <a:solidFill>
              <a:srgbClr val="CB0ED0"/>
            </a:solidFill>
            <a:tailEnd type="triangle"/>
          </a:ln>
        </p:spPr>
        <p:style>
          <a:lnRef idx="1">
            <a:schemeClr val="accent1"/>
          </a:lnRef>
          <a:fillRef idx="0">
            <a:schemeClr val="accent1"/>
          </a:fillRef>
          <a:effectRef idx="0">
            <a:schemeClr val="accent1"/>
          </a:effectRef>
          <a:fontRef idx="minor">
            <a:schemeClr val="tx1"/>
          </a:fontRef>
        </p:style>
      </p:cxnSp>
      <p:sp>
        <p:nvSpPr>
          <p:cNvPr id="87" name="矩形 86"/>
          <p:cNvSpPr/>
          <p:nvPr/>
        </p:nvSpPr>
        <p:spPr>
          <a:xfrm>
            <a:off x="156270" y="4838133"/>
            <a:ext cx="1946884" cy="1200329"/>
          </a:xfrm>
          <a:prstGeom prst="rect">
            <a:avLst/>
          </a:prstGeom>
          <a:ln>
            <a:solidFill>
              <a:srgbClr val="CB0ED0"/>
            </a:solidFill>
          </a:ln>
        </p:spPr>
        <p:txBody>
          <a:bodyPr wrap="square">
            <a:spAutoFit/>
          </a:bodyPr>
          <a:lstStyle/>
          <a:p>
            <a:r>
              <a:rPr lang="en-US" altLang="zh-CN" dirty="0" smtClean="0"/>
              <a:t>Al shielding plates to separate MDC cables and CGEM cables</a:t>
            </a:r>
            <a:endParaRPr lang="zh-CN" altLang="en-US" dirty="0"/>
          </a:p>
        </p:txBody>
      </p:sp>
      <p:sp>
        <p:nvSpPr>
          <p:cNvPr id="85" name="弧形 84"/>
          <p:cNvSpPr/>
          <p:nvPr/>
        </p:nvSpPr>
        <p:spPr>
          <a:xfrm>
            <a:off x="2097740" y="3323614"/>
            <a:ext cx="5756463" cy="866347"/>
          </a:xfrm>
          <a:prstGeom prst="arc">
            <a:avLst>
              <a:gd name="adj1" fmla="val 16200000"/>
              <a:gd name="adj2" fmla="val 38134"/>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91" name="直接连接符 90"/>
          <p:cNvCxnSpPr/>
          <p:nvPr/>
        </p:nvCxnSpPr>
        <p:spPr>
          <a:xfrm flipV="1">
            <a:off x="7844119" y="3748116"/>
            <a:ext cx="10084" cy="784979"/>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12" name="矩形 111"/>
          <p:cNvSpPr/>
          <p:nvPr/>
        </p:nvSpPr>
        <p:spPr>
          <a:xfrm>
            <a:off x="6225753" y="3501094"/>
            <a:ext cx="1100864" cy="286159"/>
          </a:xfrm>
          <a:prstGeom prst="rect">
            <a:avLst/>
          </a:prstGeom>
          <a:ln>
            <a:noFill/>
          </a:ln>
        </p:spPr>
        <p:txBody>
          <a:bodyPr wrap="square">
            <a:spAutoFit/>
          </a:bodyPr>
          <a:lstStyle/>
          <a:p>
            <a:r>
              <a:rPr lang="en-US" altLang="zh-CN" sz="1200" dirty="0" smtClean="0"/>
              <a:t>CGEM </a:t>
            </a:r>
            <a:r>
              <a:rPr lang="zh-CN" altLang="en-US" sz="1200" dirty="0" smtClean="0"/>
              <a:t>cable</a:t>
            </a:r>
            <a:r>
              <a:rPr lang="en-US" altLang="zh-CN" sz="1200" dirty="0" smtClean="0"/>
              <a:t>s</a:t>
            </a:r>
            <a:endParaRPr lang="zh-CN" altLang="en-US" sz="1200" dirty="0"/>
          </a:p>
        </p:txBody>
      </p:sp>
      <p:sp>
        <p:nvSpPr>
          <p:cNvPr id="105" name="椭圆 104"/>
          <p:cNvSpPr/>
          <p:nvPr/>
        </p:nvSpPr>
        <p:spPr>
          <a:xfrm>
            <a:off x="4704260" y="3022910"/>
            <a:ext cx="280116" cy="725206"/>
          </a:xfrm>
          <a:prstGeom prst="ellipse">
            <a:avLst/>
          </a:prstGeom>
          <a:noFill/>
          <a:ln>
            <a:solidFill>
              <a:srgbClr val="CB0E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7" name="直接箭头连接符 106"/>
          <p:cNvCxnSpPr/>
          <p:nvPr/>
        </p:nvCxnSpPr>
        <p:spPr>
          <a:xfrm flipH="1" flipV="1">
            <a:off x="3971365" y="2187388"/>
            <a:ext cx="921182" cy="835522"/>
          </a:xfrm>
          <a:prstGeom prst="straightConnector1">
            <a:avLst/>
          </a:prstGeom>
          <a:ln>
            <a:solidFill>
              <a:srgbClr val="CB0ED0"/>
            </a:solidFill>
            <a:tailEnd type="triangle"/>
          </a:ln>
        </p:spPr>
        <p:style>
          <a:lnRef idx="1">
            <a:schemeClr val="accent1"/>
          </a:lnRef>
          <a:fillRef idx="0">
            <a:schemeClr val="accent1"/>
          </a:fillRef>
          <a:effectRef idx="0">
            <a:schemeClr val="accent1"/>
          </a:effectRef>
          <a:fontRef idx="minor">
            <a:schemeClr val="tx1"/>
          </a:fontRef>
        </p:style>
      </p:cxnSp>
      <p:sp>
        <p:nvSpPr>
          <p:cNvPr id="108" name="文本框 107"/>
          <p:cNvSpPr txBox="1"/>
          <p:nvPr/>
        </p:nvSpPr>
        <p:spPr>
          <a:xfrm>
            <a:off x="1586753" y="1600283"/>
            <a:ext cx="2384612" cy="646331"/>
          </a:xfrm>
          <a:prstGeom prst="rect">
            <a:avLst/>
          </a:prstGeom>
          <a:noFill/>
        </p:spPr>
        <p:txBody>
          <a:bodyPr wrap="square" rtlCol="0">
            <a:spAutoFit/>
          </a:bodyPr>
          <a:lstStyle/>
          <a:p>
            <a:r>
              <a:rPr lang="en-US" altLang="zh-CN" dirty="0" smtClean="0"/>
              <a:t>No shielding layer on CGEM FEBs</a:t>
            </a:r>
            <a:endParaRPr lang="zh-CN" altLang="en-US" dirty="0"/>
          </a:p>
        </p:txBody>
      </p:sp>
    </p:spTree>
    <p:extLst>
      <p:ext uri="{BB962C8B-B14F-4D97-AF65-F5344CB8AC3E}">
        <p14:creationId xmlns:p14="http://schemas.microsoft.com/office/powerpoint/2010/main" val="7265389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pPr algn="ctr"/>
            <a:r>
              <a:rPr lang="en-US" altLang="zh-CN" sz="4000" b="1" dirty="0">
                <a:solidFill>
                  <a:srgbClr val="002060"/>
                </a:solidFill>
                <a:latin typeface="Cambria" panose="02040503050406030204" pitchFamily="18" charset="0"/>
                <a:ea typeface="华文楷体" panose="02010600040101010101" pitchFamily="2" charset="-122"/>
              </a:rPr>
              <a:t>Noise occupancy of T during data </a:t>
            </a:r>
            <a:r>
              <a:rPr lang="en-US" altLang="zh-CN" sz="4000" b="1" dirty="0" smtClean="0">
                <a:solidFill>
                  <a:srgbClr val="002060"/>
                </a:solidFill>
                <a:latin typeface="Cambria" panose="02040503050406030204" pitchFamily="18" charset="0"/>
                <a:ea typeface="华文楷体" panose="02010600040101010101" pitchFamily="2" charset="-122"/>
              </a:rPr>
              <a:t>taking in last run period </a:t>
            </a:r>
            <a:endParaRPr lang="zh-CN" altLang="en-US" sz="4000" b="1" dirty="0">
              <a:solidFill>
                <a:srgbClr val="002060"/>
              </a:solidFill>
              <a:latin typeface="Cambria" panose="02040503050406030204" pitchFamily="18" charset="0"/>
              <a:ea typeface="华文楷体" panose="02010600040101010101" pitchFamily="2" charset="-122"/>
            </a:endParaRPr>
          </a:p>
        </p:txBody>
      </p:sp>
      <p:sp>
        <p:nvSpPr>
          <p:cNvPr id="4" name="灯片编号占位符 3"/>
          <p:cNvSpPr>
            <a:spLocks noGrp="1"/>
          </p:cNvSpPr>
          <p:nvPr>
            <p:ph type="sldNum" sz="quarter" idx="12"/>
          </p:nvPr>
        </p:nvSpPr>
        <p:spPr/>
        <p:txBody>
          <a:bodyPr/>
          <a:lstStyle/>
          <a:p>
            <a:fld id="{ABD83ADF-C6C8-484E-976E-F41B2C8E376F}" type="slidenum">
              <a:rPr kumimoji="1" lang="zh-CN" altLang="en-US" smtClean="0"/>
              <a:t>16</a:t>
            </a:fld>
            <a:endParaRPr kumimoji="1" lang="zh-CN" altLang="en-US"/>
          </a:p>
        </p:txBody>
      </p:sp>
      <p:pic>
        <p:nvPicPr>
          <p:cNvPr id="5" name="图片 4">
            <a:extLst>
              <a:ext uri="{FF2B5EF4-FFF2-40B4-BE49-F238E27FC236}">
                <a16:creationId xmlns:a16="http://schemas.microsoft.com/office/drawing/2014/main" xmlns="" id="{D79769E6-7326-41F5-A07B-925121D3B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4" y="1736944"/>
            <a:ext cx="6648450" cy="4533900"/>
          </a:xfrm>
          <a:prstGeom prst="rect">
            <a:avLst/>
          </a:prstGeom>
        </p:spPr>
      </p:pic>
      <p:sp>
        <p:nvSpPr>
          <p:cNvPr id="6" name="矩形 5">
            <a:extLst>
              <a:ext uri="{FF2B5EF4-FFF2-40B4-BE49-F238E27FC236}">
                <a16:creationId xmlns:a16="http://schemas.microsoft.com/office/drawing/2014/main" xmlns="" id="{9608A908-69C7-4777-A3DF-8675FE512FA1}"/>
              </a:ext>
            </a:extLst>
          </p:cNvPr>
          <p:cNvSpPr/>
          <p:nvPr/>
        </p:nvSpPr>
        <p:spPr>
          <a:xfrm>
            <a:off x="2133599" y="4060216"/>
            <a:ext cx="1524000" cy="16565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xmlns="" id="{D2D44683-A581-4E3B-8A6C-4D96BCD111A7}"/>
              </a:ext>
            </a:extLst>
          </p:cNvPr>
          <p:cNvSpPr txBox="1"/>
          <p:nvPr/>
        </p:nvSpPr>
        <p:spPr>
          <a:xfrm>
            <a:off x="2199860" y="3578240"/>
            <a:ext cx="1610139"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Step section</a:t>
            </a:r>
            <a:endParaRPr lang="zh-CN" altLang="en-US" dirty="0">
              <a:latin typeface="Arial" panose="020B0604020202020204" pitchFamily="34" charset="0"/>
              <a:cs typeface="Arial" panose="020B0604020202020204" pitchFamily="34" charset="0"/>
            </a:endParaRPr>
          </a:p>
        </p:txBody>
      </p:sp>
      <p:pic>
        <p:nvPicPr>
          <p:cNvPr id="8" name="图片 7">
            <a:extLst>
              <a:ext uri="{FF2B5EF4-FFF2-40B4-BE49-F238E27FC236}">
                <a16:creationId xmlns:a16="http://schemas.microsoft.com/office/drawing/2014/main" xmlns="" id="{658EFFB1-74C1-4B2B-ABC9-67B2BECEE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9703" y="2807266"/>
            <a:ext cx="4407415" cy="2909470"/>
          </a:xfrm>
          <a:prstGeom prst="rect">
            <a:avLst/>
          </a:prstGeom>
        </p:spPr>
      </p:pic>
      <p:cxnSp>
        <p:nvCxnSpPr>
          <p:cNvPr id="9" name="直接连接符 8">
            <a:extLst>
              <a:ext uri="{FF2B5EF4-FFF2-40B4-BE49-F238E27FC236}">
                <a16:creationId xmlns:a16="http://schemas.microsoft.com/office/drawing/2014/main" xmlns="" id="{75CDDCD6-870C-4A5E-8E08-047BD75CF180}"/>
              </a:ext>
            </a:extLst>
          </p:cNvPr>
          <p:cNvCxnSpPr/>
          <p:nvPr/>
        </p:nvCxnSpPr>
        <p:spPr>
          <a:xfrm flipV="1">
            <a:off x="8348870" y="2942891"/>
            <a:ext cx="0" cy="233900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xmlns="" id="{8A7E3DAB-9C36-4EA3-A1A7-36664D972F0D}"/>
              </a:ext>
            </a:extLst>
          </p:cNvPr>
          <p:cNvSpPr txBox="1"/>
          <p:nvPr/>
        </p:nvSpPr>
        <p:spPr>
          <a:xfrm>
            <a:off x="4779483" y="2333292"/>
            <a:ext cx="1651654" cy="369332"/>
          </a:xfrm>
          <a:prstGeom prst="rect">
            <a:avLst/>
          </a:prstGeom>
          <a:noFill/>
        </p:spPr>
        <p:txBody>
          <a:bodyPr wrap="square" rtlCol="0">
            <a:spAutoFit/>
          </a:bodyPr>
          <a:lstStyle/>
          <a:p>
            <a:pPr algn="r"/>
            <a:r>
              <a:rPr lang="en-US" altLang="zh-CN" dirty="0">
                <a:latin typeface="Arial" panose="020B0604020202020204" pitchFamily="34" charset="0"/>
                <a:cs typeface="Arial" panose="020B0604020202020204" pitchFamily="34" charset="0"/>
              </a:rPr>
              <a:t>Run 79000</a:t>
            </a:r>
            <a:endParaRPr lang="zh-CN" altLang="en-US" dirty="0">
              <a:latin typeface="Arial" panose="020B0604020202020204" pitchFamily="34" charset="0"/>
              <a:cs typeface="Arial" panose="020B0604020202020204" pitchFamily="34" charset="0"/>
            </a:endParaRPr>
          </a:p>
        </p:txBody>
      </p:sp>
      <p:cxnSp>
        <p:nvCxnSpPr>
          <p:cNvPr id="11" name="直接箭头连接符 10">
            <a:extLst>
              <a:ext uri="{FF2B5EF4-FFF2-40B4-BE49-F238E27FC236}">
                <a16:creationId xmlns:a16="http://schemas.microsoft.com/office/drawing/2014/main" xmlns="" id="{70286169-AEF7-41A6-B14C-BDCC7DA5A373}"/>
              </a:ext>
            </a:extLst>
          </p:cNvPr>
          <p:cNvCxnSpPr>
            <a:cxnSpLocks/>
          </p:cNvCxnSpPr>
          <p:nvPr/>
        </p:nvCxnSpPr>
        <p:spPr>
          <a:xfrm>
            <a:off x="6626401" y="2702624"/>
            <a:ext cx="1662834" cy="478807"/>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7622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40858"/>
            <a:ext cx="10515600" cy="1123014"/>
          </a:xfrm>
        </p:spPr>
        <p:txBody>
          <a:bodyPr vert="horz" lIns="91440" tIns="45720" rIns="91440" bIns="45720" rtlCol="0" anchor="ctr">
            <a:normAutofit/>
          </a:bodyPr>
          <a:lstStyle/>
          <a:p>
            <a:pPr algn="ctr"/>
            <a:r>
              <a:rPr lang="en-US" altLang="zh-CN" sz="4000" b="1" dirty="0">
                <a:solidFill>
                  <a:srgbClr val="002060"/>
                </a:solidFill>
                <a:latin typeface="Cambria" panose="02040503050406030204" pitchFamily="18" charset="0"/>
                <a:ea typeface="华文楷体" panose="02010600040101010101" pitchFamily="2" charset="-122"/>
              </a:rPr>
              <a:t>MDC Time threshold scan</a:t>
            </a:r>
            <a:endParaRPr lang="zh-CN" altLang="en-US" sz="4000" b="1" dirty="0">
              <a:solidFill>
                <a:srgbClr val="002060"/>
              </a:solidFill>
              <a:latin typeface="Cambria" panose="02040503050406030204" pitchFamily="18" charset="0"/>
              <a:ea typeface="华文楷体" panose="02010600040101010101" pitchFamily="2" charset="-122"/>
            </a:endParaRPr>
          </a:p>
        </p:txBody>
      </p:sp>
      <p:sp>
        <p:nvSpPr>
          <p:cNvPr id="3" name="内容占位符 2"/>
          <p:cNvSpPr>
            <a:spLocks noGrp="1"/>
          </p:cNvSpPr>
          <p:nvPr>
            <p:ph idx="1"/>
          </p:nvPr>
        </p:nvSpPr>
        <p:spPr>
          <a:xfrm>
            <a:off x="838198" y="1163872"/>
            <a:ext cx="5503579" cy="2526427"/>
          </a:xfrm>
        </p:spPr>
        <p:txBody>
          <a:bodyPr>
            <a:normAutofit fontScale="85000" lnSpcReduction="10000"/>
          </a:bodyPr>
          <a:lstStyle/>
          <a:p>
            <a:r>
              <a:rPr lang="en-US" altLang="zh-CN" dirty="0" smtClean="0"/>
              <a:t>Scanned MDC T threshold with CGEM running (1kHz random trigger)</a:t>
            </a:r>
          </a:p>
          <a:p>
            <a:r>
              <a:rPr lang="en-US" altLang="zh-CN" dirty="0" smtClean="0"/>
              <a:t>Original T threshold for stepped part: 110 (High Threshold)</a:t>
            </a:r>
          </a:p>
          <a:p>
            <a:r>
              <a:rPr lang="en-US" altLang="zh-CN" dirty="0" smtClean="0"/>
              <a:t>Based on the noise </a:t>
            </a:r>
            <a:r>
              <a:rPr lang="en-US" altLang="zh-CN" dirty="0"/>
              <a:t>occupancy </a:t>
            </a:r>
            <a:r>
              <a:rPr lang="en-US" altLang="zh-CN" dirty="0" smtClean="0"/>
              <a:t>during </a:t>
            </a:r>
            <a:r>
              <a:rPr lang="en-US" altLang="zh-CN" dirty="0"/>
              <a:t>data </a:t>
            </a:r>
            <a:r>
              <a:rPr lang="en-US" altLang="zh-CN" dirty="0" smtClean="0"/>
              <a:t>taking, different T thresholds should be set for different layers</a:t>
            </a:r>
          </a:p>
          <a:p>
            <a:endParaRPr lang="zh-CN" altLang="en-US" dirty="0"/>
          </a:p>
        </p:txBody>
      </p:sp>
      <p:sp>
        <p:nvSpPr>
          <p:cNvPr id="4" name="灯片编号占位符 3"/>
          <p:cNvSpPr>
            <a:spLocks noGrp="1"/>
          </p:cNvSpPr>
          <p:nvPr>
            <p:ph type="sldNum" sz="quarter" idx="12"/>
          </p:nvPr>
        </p:nvSpPr>
        <p:spPr/>
        <p:txBody>
          <a:bodyPr/>
          <a:lstStyle/>
          <a:p>
            <a:fld id="{ABD83ADF-C6C8-484E-976E-F41B2C8E376F}" type="slidenum">
              <a:rPr kumimoji="1" lang="zh-CN" altLang="en-US" smtClean="0"/>
              <a:t>17</a:t>
            </a:fld>
            <a:endParaRPr kumimoji="1" lang="zh-CN" altLang="en-US"/>
          </a:p>
        </p:txBody>
      </p:sp>
      <p:pic>
        <p:nvPicPr>
          <p:cNvPr id="5" name="图片 4">
            <a:extLst>
              <a:ext uri="{FF2B5EF4-FFF2-40B4-BE49-F238E27FC236}">
                <a16:creationId xmlns:a16="http://schemas.microsoft.com/office/drawing/2014/main" xmlns="" id="{5209943F-1493-4232-87FC-C8FE0829D725}"/>
              </a:ext>
            </a:extLst>
          </p:cNvPr>
          <p:cNvPicPr>
            <a:picLocks noChangeAspect="1"/>
          </p:cNvPicPr>
          <p:nvPr/>
        </p:nvPicPr>
        <p:blipFill rotWithShape="1">
          <a:blip r:embed="rId2">
            <a:extLst>
              <a:ext uri="{28A0092B-C50C-407E-A947-70E740481C1C}">
                <a14:useLocalDpi xmlns:a14="http://schemas.microsoft.com/office/drawing/2010/main" val="0"/>
              </a:ext>
            </a:extLst>
          </a:blip>
          <a:srcRect t="5899"/>
          <a:stretch/>
        </p:blipFill>
        <p:spPr>
          <a:xfrm>
            <a:off x="6447250" y="797859"/>
            <a:ext cx="4660021" cy="2990438"/>
          </a:xfrm>
          <a:prstGeom prst="rect">
            <a:avLst/>
          </a:prstGeom>
        </p:spPr>
      </p:pic>
      <p:pic>
        <p:nvPicPr>
          <p:cNvPr id="6" name="图片 5">
            <a:extLst>
              <a:ext uri="{FF2B5EF4-FFF2-40B4-BE49-F238E27FC236}">
                <a16:creationId xmlns:a16="http://schemas.microsoft.com/office/drawing/2014/main" xmlns="" id="{71A488C8-AAFF-442E-AC36-FD75E367C4B5}"/>
              </a:ext>
            </a:extLst>
          </p:cNvPr>
          <p:cNvPicPr>
            <a:picLocks noChangeAspect="1"/>
          </p:cNvPicPr>
          <p:nvPr/>
        </p:nvPicPr>
        <p:blipFill rotWithShape="1">
          <a:blip r:embed="rId3">
            <a:extLst>
              <a:ext uri="{28A0092B-C50C-407E-A947-70E740481C1C}">
                <a14:useLocalDpi xmlns:a14="http://schemas.microsoft.com/office/drawing/2010/main" val="0"/>
              </a:ext>
            </a:extLst>
          </a:blip>
          <a:srcRect t="6417"/>
          <a:stretch/>
        </p:blipFill>
        <p:spPr>
          <a:xfrm>
            <a:off x="970086" y="3829925"/>
            <a:ext cx="4660021" cy="2973980"/>
          </a:xfrm>
          <a:prstGeom prst="rect">
            <a:avLst/>
          </a:prstGeom>
        </p:spPr>
      </p:pic>
      <p:pic>
        <p:nvPicPr>
          <p:cNvPr id="7" name="图片 6">
            <a:extLst>
              <a:ext uri="{FF2B5EF4-FFF2-40B4-BE49-F238E27FC236}">
                <a16:creationId xmlns:a16="http://schemas.microsoft.com/office/drawing/2014/main" xmlns="" id="{935FFC2A-6061-4EEE-B381-A7826DC23D5B}"/>
              </a:ext>
            </a:extLst>
          </p:cNvPr>
          <p:cNvPicPr>
            <a:picLocks noChangeAspect="1"/>
          </p:cNvPicPr>
          <p:nvPr/>
        </p:nvPicPr>
        <p:blipFill rotWithShape="1">
          <a:blip r:embed="rId4">
            <a:extLst>
              <a:ext uri="{28A0092B-C50C-407E-A947-70E740481C1C}">
                <a14:useLocalDpi xmlns:a14="http://schemas.microsoft.com/office/drawing/2010/main" val="0"/>
              </a:ext>
            </a:extLst>
          </a:blip>
          <a:srcRect t="8000"/>
          <a:stretch/>
        </p:blipFill>
        <p:spPr>
          <a:xfrm>
            <a:off x="6341778" y="3829925"/>
            <a:ext cx="4663687" cy="2925973"/>
          </a:xfrm>
          <a:prstGeom prst="rect">
            <a:avLst/>
          </a:prstGeom>
        </p:spPr>
      </p:pic>
      <p:sp>
        <p:nvSpPr>
          <p:cNvPr id="8" name="椭圆 7"/>
          <p:cNvSpPr/>
          <p:nvPr/>
        </p:nvSpPr>
        <p:spPr>
          <a:xfrm>
            <a:off x="8692094" y="2927927"/>
            <a:ext cx="350981" cy="762372"/>
          </a:xfrm>
          <a:prstGeom prst="ellipse">
            <a:avLst/>
          </a:prstGeom>
          <a:noFill/>
          <a:ln w="28575">
            <a:solidFill>
              <a:srgbClr val="CB0E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524242" y="5375564"/>
            <a:ext cx="350981" cy="1345913"/>
          </a:xfrm>
          <a:prstGeom prst="ellipse">
            <a:avLst/>
          </a:prstGeom>
          <a:noFill/>
          <a:ln w="28575">
            <a:solidFill>
              <a:srgbClr val="CB0E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7184264" y="4689477"/>
            <a:ext cx="371082" cy="2032000"/>
          </a:xfrm>
          <a:prstGeom prst="ellipse">
            <a:avLst/>
          </a:prstGeom>
          <a:noFill/>
          <a:ln w="28575">
            <a:solidFill>
              <a:srgbClr val="CB0E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517785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00364"/>
            <a:ext cx="10515600" cy="991128"/>
          </a:xfrm>
        </p:spPr>
        <p:txBody>
          <a:bodyPr vert="horz" lIns="91440" tIns="45720" rIns="91440" bIns="45720" rtlCol="0" anchor="ctr">
            <a:normAutofit/>
          </a:bodyPr>
          <a:lstStyle/>
          <a:p>
            <a:pPr algn="ctr"/>
            <a:r>
              <a:rPr lang="en-US" altLang="zh-CN" sz="4000" b="1" dirty="0" smtClean="0">
                <a:solidFill>
                  <a:srgbClr val="002060"/>
                </a:solidFill>
                <a:latin typeface="Cambria" panose="02040503050406030204" pitchFamily="18" charset="0"/>
                <a:ea typeface="华文楷体" panose="02010600040101010101" pitchFamily="2" charset="-122"/>
              </a:rPr>
              <a:t>Cosmic-ray tests with </a:t>
            </a:r>
            <a:r>
              <a:rPr lang="en-US" altLang="zh-CN" sz="4000" b="1" dirty="0">
                <a:solidFill>
                  <a:srgbClr val="002060"/>
                </a:solidFill>
                <a:latin typeface="Cambria" panose="02040503050406030204" pitchFamily="18" charset="0"/>
                <a:ea typeface="华文楷体" panose="02010600040101010101" pitchFamily="2" charset="-122"/>
              </a:rPr>
              <a:t>different T thresholds</a:t>
            </a:r>
            <a:endParaRPr lang="zh-CN" altLang="en-US" sz="4000" b="1" dirty="0">
              <a:solidFill>
                <a:srgbClr val="002060"/>
              </a:solidFill>
              <a:latin typeface="Cambria" panose="02040503050406030204" pitchFamily="18" charset="0"/>
              <a:ea typeface="华文楷体" panose="02010600040101010101" pitchFamily="2" charset="-122"/>
            </a:endParaRPr>
          </a:p>
        </p:txBody>
      </p:sp>
      <p:sp>
        <p:nvSpPr>
          <p:cNvPr id="3" name="内容占位符 2"/>
          <p:cNvSpPr>
            <a:spLocks noGrp="1"/>
          </p:cNvSpPr>
          <p:nvPr>
            <p:ph idx="1"/>
          </p:nvPr>
        </p:nvSpPr>
        <p:spPr>
          <a:xfrm>
            <a:off x="551194" y="1342076"/>
            <a:ext cx="10901217" cy="1714889"/>
          </a:xfrm>
        </p:spPr>
        <p:txBody>
          <a:bodyPr>
            <a:normAutofit lnSpcReduction="10000"/>
          </a:bodyPr>
          <a:lstStyle/>
          <a:p>
            <a:r>
              <a:rPr lang="en-US" altLang="zh-CN" dirty="0" smtClean="0"/>
              <a:t>MDC cosmic-ray tests with different thresholds (120, 130,140,150, 160) (CGEM powered on)</a:t>
            </a:r>
          </a:p>
          <a:p>
            <a:r>
              <a:rPr lang="en-US" altLang="zh-CN" dirty="0"/>
              <a:t>At T threshold = </a:t>
            </a:r>
            <a:r>
              <a:rPr lang="en-US" altLang="zh-CN" dirty="0" smtClean="0"/>
              <a:t>140, the </a:t>
            </a:r>
            <a:r>
              <a:rPr lang="en-US" altLang="zh-CN" dirty="0"/>
              <a:t>first four layers have relatively high </a:t>
            </a:r>
            <a:r>
              <a:rPr lang="en-US" altLang="zh-CN" dirty="0" smtClean="0"/>
              <a:t>noise on T channel, especially layer 9 and layer 10</a:t>
            </a:r>
            <a:endParaRPr lang="zh-CN" altLang="en-US" dirty="0"/>
          </a:p>
        </p:txBody>
      </p:sp>
      <p:sp>
        <p:nvSpPr>
          <p:cNvPr id="4" name="灯片编号占位符 3"/>
          <p:cNvSpPr>
            <a:spLocks noGrp="1"/>
          </p:cNvSpPr>
          <p:nvPr>
            <p:ph type="sldNum" sz="quarter" idx="12"/>
          </p:nvPr>
        </p:nvSpPr>
        <p:spPr/>
        <p:txBody>
          <a:bodyPr/>
          <a:lstStyle/>
          <a:p>
            <a:fld id="{ABD83ADF-C6C8-484E-976E-F41B2C8E376F}" type="slidenum">
              <a:rPr kumimoji="1" lang="zh-CN" altLang="en-US" smtClean="0"/>
              <a:t>18</a:t>
            </a:fld>
            <a:endParaRPr kumimoji="1" lang="zh-CN" altLang="en-US"/>
          </a:p>
        </p:txBody>
      </p:sp>
      <p:pic>
        <p:nvPicPr>
          <p:cNvPr id="9" name="图片 8"/>
          <p:cNvPicPr>
            <a:picLocks noChangeAspect="1"/>
          </p:cNvPicPr>
          <p:nvPr/>
        </p:nvPicPr>
        <p:blipFill>
          <a:blip r:embed="rId2"/>
          <a:stretch>
            <a:fillRect/>
          </a:stretch>
        </p:blipFill>
        <p:spPr>
          <a:xfrm>
            <a:off x="838200" y="3150985"/>
            <a:ext cx="4827308" cy="3429019"/>
          </a:xfrm>
          <a:prstGeom prst="rect">
            <a:avLst/>
          </a:prstGeom>
        </p:spPr>
      </p:pic>
      <p:pic>
        <p:nvPicPr>
          <p:cNvPr id="10" name="图片 9"/>
          <p:cNvPicPr>
            <a:picLocks noChangeAspect="1"/>
          </p:cNvPicPr>
          <p:nvPr/>
        </p:nvPicPr>
        <p:blipFill>
          <a:blip r:embed="rId3"/>
          <a:stretch>
            <a:fillRect/>
          </a:stretch>
        </p:blipFill>
        <p:spPr>
          <a:xfrm>
            <a:off x="6225201" y="3264112"/>
            <a:ext cx="4648987" cy="3315892"/>
          </a:xfrm>
          <a:prstGeom prst="rect">
            <a:avLst/>
          </a:prstGeom>
        </p:spPr>
      </p:pic>
      <p:sp>
        <p:nvSpPr>
          <p:cNvPr id="6" name="文本框 5"/>
          <p:cNvSpPr txBox="1"/>
          <p:nvPr/>
        </p:nvSpPr>
        <p:spPr>
          <a:xfrm>
            <a:off x="2608729" y="4464424"/>
            <a:ext cx="1685365" cy="369332"/>
          </a:xfrm>
          <a:prstGeom prst="rect">
            <a:avLst/>
          </a:prstGeom>
          <a:noFill/>
        </p:spPr>
        <p:txBody>
          <a:bodyPr wrap="square" rtlCol="0">
            <a:spAutoFit/>
          </a:bodyPr>
          <a:lstStyle/>
          <a:p>
            <a:r>
              <a:rPr lang="en-US" altLang="zh-CN" dirty="0" smtClean="0"/>
              <a:t>Run83977</a:t>
            </a:r>
            <a:endParaRPr lang="zh-CN" altLang="en-US" dirty="0"/>
          </a:p>
        </p:txBody>
      </p:sp>
      <p:sp>
        <p:nvSpPr>
          <p:cNvPr id="11" name="文本框 10"/>
          <p:cNvSpPr txBox="1"/>
          <p:nvPr/>
        </p:nvSpPr>
        <p:spPr>
          <a:xfrm>
            <a:off x="8585947" y="4432158"/>
            <a:ext cx="1685365" cy="369332"/>
          </a:xfrm>
          <a:prstGeom prst="rect">
            <a:avLst/>
          </a:prstGeom>
          <a:noFill/>
        </p:spPr>
        <p:txBody>
          <a:bodyPr wrap="square" rtlCol="0">
            <a:spAutoFit/>
          </a:bodyPr>
          <a:lstStyle/>
          <a:p>
            <a:r>
              <a:rPr lang="en-US" altLang="zh-CN" dirty="0" smtClean="0"/>
              <a:t>Run83977</a:t>
            </a:r>
            <a:endParaRPr lang="zh-CN" altLang="en-US" dirty="0"/>
          </a:p>
        </p:txBody>
      </p:sp>
    </p:spTree>
    <p:extLst>
      <p:ext uri="{BB962C8B-B14F-4D97-AF65-F5344CB8AC3E}">
        <p14:creationId xmlns:p14="http://schemas.microsoft.com/office/powerpoint/2010/main" val="18164671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00364"/>
            <a:ext cx="10515600" cy="991128"/>
          </a:xfrm>
        </p:spPr>
        <p:txBody>
          <a:bodyPr vert="horz" lIns="91440" tIns="45720" rIns="91440" bIns="45720" rtlCol="0" anchor="ctr">
            <a:normAutofit/>
          </a:bodyPr>
          <a:lstStyle/>
          <a:p>
            <a:pPr algn="ctr"/>
            <a:r>
              <a:rPr lang="en-US" altLang="zh-CN" sz="4000" b="1" dirty="0">
                <a:solidFill>
                  <a:srgbClr val="002060"/>
                </a:solidFill>
                <a:latin typeface="Cambria" panose="02040503050406030204" pitchFamily="18" charset="0"/>
                <a:ea typeface="华文楷体" panose="02010600040101010101" pitchFamily="2" charset="-122"/>
              </a:rPr>
              <a:t>Efficiency </a:t>
            </a:r>
            <a:r>
              <a:rPr lang="en-US" altLang="zh-CN" sz="4000" b="1" dirty="0" smtClean="0">
                <a:solidFill>
                  <a:srgbClr val="002060"/>
                </a:solidFill>
                <a:latin typeface="Cambria" panose="02040503050406030204" pitchFamily="18" charset="0"/>
                <a:ea typeface="华文楷体" panose="02010600040101010101" pitchFamily="2" charset="-122"/>
              </a:rPr>
              <a:t>@ T threshold=140</a:t>
            </a:r>
            <a:endParaRPr lang="zh-CN" altLang="en-US" sz="4000" b="1" dirty="0">
              <a:solidFill>
                <a:srgbClr val="002060"/>
              </a:solidFill>
              <a:latin typeface="Cambria" panose="02040503050406030204" pitchFamily="18" charset="0"/>
              <a:ea typeface="华文楷体" panose="02010600040101010101" pitchFamily="2" charset="-122"/>
            </a:endParaRPr>
          </a:p>
        </p:txBody>
      </p:sp>
      <p:sp>
        <p:nvSpPr>
          <p:cNvPr id="3" name="内容占位符 2"/>
          <p:cNvSpPr>
            <a:spLocks noGrp="1"/>
          </p:cNvSpPr>
          <p:nvPr>
            <p:ph idx="1"/>
          </p:nvPr>
        </p:nvSpPr>
        <p:spPr>
          <a:xfrm>
            <a:off x="452583" y="1191492"/>
            <a:ext cx="7319817" cy="2243392"/>
          </a:xfrm>
        </p:spPr>
        <p:txBody>
          <a:bodyPr>
            <a:normAutofit fontScale="92500" lnSpcReduction="20000"/>
          </a:bodyPr>
          <a:lstStyle/>
          <a:p>
            <a:r>
              <a:rPr lang="en-US" altLang="zh-CN" dirty="0" smtClean="0"/>
              <a:t>At </a:t>
            </a:r>
            <a:r>
              <a:rPr lang="en-US" altLang="zh-CN" dirty="0"/>
              <a:t>T threshold = </a:t>
            </a:r>
            <a:r>
              <a:rPr lang="en-US" altLang="zh-CN" dirty="0" smtClean="0"/>
              <a:t>140,</a:t>
            </a:r>
            <a:r>
              <a:rPr lang="zh-CN" altLang="en-US" dirty="0" smtClean="0"/>
              <a:t> </a:t>
            </a:r>
            <a:r>
              <a:rPr lang="en-US" altLang="zh-CN" dirty="0" smtClean="0"/>
              <a:t>layer10 has the worst reconstruction efficiency (~55%), the efficiency of layer14-20 is ok</a:t>
            </a:r>
          </a:p>
          <a:p>
            <a:r>
              <a:rPr lang="en-US" altLang="zh-CN" dirty="0" smtClean="0"/>
              <a:t>In the next testing, different thresholds will be set for different layers</a:t>
            </a:r>
          </a:p>
          <a:p>
            <a:r>
              <a:rPr lang="en-US" altLang="zh-CN" dirty="0" smtClean="0"/>
              <a:t>The spatial resolution will also be evaluated</a:t>
            </a:r>
          </a:p>
          <a:p>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ABD83ADF-C6C8-484E-976E-F41B2C8E376F}" type="slidenum">
              <a:rPr kumimoji="1" lang="zh-CN" altLang="en-US" smtClean="0"/>
              <a:t>19</a:t>
            </a:fld>
            <a:endParaRPr kumimoji="1" lang="zh-CN" altLang="en-US"/>
          </a:p>
        </p:txBody>
      </p:sp>
      <p:pic>
        <p:nvPicPr>
          <p:cNvPr id="5" name="图片 4">
            <a:extLst>
              <a:ext uri="{FF2B5EF4-FFF2-40B4-BE49-F238E27FC236}">
                <a16:creationId xmlns:a16="http://schemas.microsoft.com/office/drawing/2014/main" xmlns="" id="{2E5B0A52-8D8F-40E9-A8C2-3A86BF6D9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3746" y="2212409"/>
            <a:ext cx="4573978" cy="4326505"/>
          </a:xfrm>
          <a:prstGeom prst="rect">
            <a:avLst/>
          </a:prstGeom>
        </p:spPr>
      </p:pic>
      <p:pic>
        <p:nvPicPr>
          <p:cNvPr id="7" name="图片 6">
            <a:extLst>
              <a:ext uri="{FF2B5EF4-FFF2-40B4-BE49-F238E27FC236}">
                <a16:creationId xmlns:a16="http://schemas.microsoft.com/office/drawing/2014/main" xmlns="" id="{94F25B64-774E-4A54-B8F3-E267D2489D18}"/>
              </a:ext>
            </a:extLst>
          </p:cNvPr>
          <p:cNvPicPr>
            <a:picLocks noChangeAspect="1"/>
          </p:cNvPicPr>
          <p:nvPr/>
        </p:nvPicPr>
        <p:blipFill rotWithShape="1">
          <a:blip r:embed="rId3">
            <a:extLst>
              <a:ext uri="{28A0092B-C50C-407E-A947-70E740481C1C}">
                <a14:useLocalDpi xmlns:a14="http://schemas.microsoft.com/office/drawing/2010/main" val="0"/>
              </a:ext>
            </a:extLst>
          </a:blip>
          <a:srcRect t="6796" r="8161"/>
          <a:stretch/>
        </p:blipFill>
        <p:spPr>
          <a:xfrm>
            <a:off x="452582" y="3372472"/>
            <a:ext cx="4737983" cy="3279093"/>
          </a:xfrm>
          <a:prstGeom prst="rect">
            <a:avLst/>
          </a:prstGeom>
        </p:spPr>
      </p:pic>
      <p:sp>
        <p:nvSpPr>
          <p:cNvPr id="8" name="文本框 7"/>
          <p:cNvSpPr txBox="1"/>
          <p:nvPr/>
        </p:nvSpPr>
        <p:spPr>
          <a:xfrm>
            <a:off x="5292437" y="5338618"/>
            <a:ext cx="2161309" cy="923330"/>
          </a:xfrm>
          <a:prstGeom prst="rect">
            <a:avLst/>
          </a:prstGeom>
          <a:noFill/>
        </p:spPr>
        <p:txBody>
          <a:bodyPr wrap="square" rtlCol="0">
            <a:spAutoFit/>
          </a:bodyPr>
          <a:lstStyle/>
          <a:p>
            <a:r>
              <a:rPr lang="en-US" altLang="zh-CN" dirty="0" smtClean="0"/>
              <a:t>Construction efficiency @ T threshold = 140</a:t>
            </a:r>
            <a:endParaRPr lang="zh-CN" altLang="en-US" dirty="0"/>
          </a:p>
        </p:txBody>
      </p:sp>
    </p:spTree>
    <p:extLst>
      <p:ext uri="{BB962C8B-B14F-4D97-AF65-F5344CB8AC3E}">
        <p14:creationId xmlns:p14="http://schemas.microsoft.com/office/powerpoint/2010/main" val="3542597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7750" y="460375"/>
            <a:ext cx="9544050" cy="1196975"/>
          </a:xfrm>
        </p:spPr>
        <p:txBody>
          <a:bodyPr vert="horz" lIns="91440" tIns="45720" rIns="91440" bIns="45720" rtlCol="0" anchor="ctr">
            <a:normAutofit/>
          </a:bodyPr>
          <a:lstStyle/>
          <a:p>
            <a:pPr algn="ctr"/>
            <a:r>
              <a:rPr lang="en-US" altLang="zh-CN" sz="4000" b="1" dirty="0">
                <a:solidFill>
                  <a:srgbClr val="002060"/>
                </a:solidFill>
                <a:latin typeface="Cambria" panose="02040503050406030204" pitchFamily="18" charset="0"/>
                <a:ea typeface="华文楷体" panose="02010600040101010101" pitchFamily="2" charset="-122"/>
              </a:rPr>
              <a:t>Outline</a:t>
            </a:r>
            <a:endParaRPr lang="zh-CN" altLang="en-US" sz="4000" b="1" dirty="0">
              <a:solidFill>
                <a:srgbClr val="002060"/>
              </a:solidFill>
              <a:latin typeface="Cambria" panose="02040503050406030204" pitchFamily="18" charset="0"/>
              <a:ea typeface="华文楷体" panose="02010600040101010101" pitchFamily="2" charset="-122"/>
            </a:endParaRPr>
          </a:p>
        </p:txBody>
      </p:sp>
      <p:sp>
        <p:nvSpPr>
          <p:cNvPr id="3" name="内容占位符 2"/>
          <p:cNvSpPr>
            <a:spLocks noGrp="1"/>
          </p:cNvSpPr>
          <p:nvPr>
            <p:ph idx="1"/>
          </p:nvPr>
        </p:nvSpPr>
        <p:spPr>
          <a:xfrm>
            <a:off x="1047750" y="1802092"/>
            <a:ext cx="10131238" cy="3872568"/>
          </a:xfrm>
        </p:spPr>
        <p:txBody>
          <a:bodyPr>
            <a:normAutofit/>
          </a:bodyPr>
          <a:lstStyle/>
          <a:p>
            <a:r>
              <a:rPr lang="en-US" altLang="zh-CN" dirty="0" smtClean="0"/>
              <a:t>Noise issues after CGEM installation</a:t>
            </a:r>
          </a:p>
          <a:p>
            <a:r>
              <a:rPr lang="en-US" altLang="zh-CN" dirty="0" smtClean="0"/>
              <a:t>Shielding Improvement for CGEM patch cards and MDC preamplifiers</a:t>
            </a:r>
            <a:endParaRPr lang="en-US" altLang="zh-CN" dirty="0"/>
          </a:p>
          <a:p>
            <a:r>
              <a:rPr lang="en-US" altLang="zh-CN" dirty="0" smtClean="0"/>
              <a:t>Summary and discussion</a:t>
            </a:r>
            <a:endParaRPr lang="en-US" altLang="zh-CN" dirty="0"/>
          </a:p>
          <a:p>
            <a:endParaRPr lang="en-US" altLang="zh-CN" dirty="0"/>
          </a:p>
        </p:txBody>
      </p:sp>
      <p:sp>
        <p:nvSpPr>
          <p:cNvPr id="4" name="灯片编号占位符 3"/>
          <p:cNvSpPr>
            <a:spLocks noGrp="1"/>
          </p:cNvSpPr>
          <p:nvPr>
            <p:ph type="sldNum" sz="quarter" idx="12"/>
          </p:nvPr>
        </p:nvSpPr>
        <p:spPr/>
        <p:txBody>
          <a:bodyPr/>
          <a:lstStyle/>
          <a:p>
            <a:fld id="{231DA4AB-0E59-4FE3-84AB-28980A4BA751}" type="slidenum">
              <a:rPr lang="zh-CN" altLang="en-US" smtClean="0"/>
              <a:t>2</a:t>
            </a:fld>
            <a:endParaRPr lang="zh-CN" altLang="en-US" dirty="0"/>
          </a:p>
        </p:txBody>
      </p:sp>
    </p:spTree>
    <p:extLst>
      <p:ext uri="{BB962C8B-B14F-4D97-AF65-F5344CB8AC3E}">
        <p14:creationId xmlns:p14="http://schemas.microsoft.com/office/powerpoint/2010/main" val="2235459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5"/>
          <p:cNvSpPr>
            <a:spLocks noGrp="1"/>
          </p:cNvSpPr>
          <p:nvPr>
            <p:ph type="sldNum" sz="quarter" idx="12"/>
          </p:nvPr>
        </p:nvSpPr>
        <p:spPr/>
        <p:txBody>
          <a:bodyPr/>
          <a:lstStyle/>
          <a:p>
            <a:pPr>
              <a:defRPr/>
            </a:pPr>
            <a:fld id="{0BA776A8-D0B8-439A-8A9C-93AEB4AD01B7}" type="slidenum">
              <a:rPr lang="zh-CN" altLang="en-US"/>
              <a:pPr>
                <a:defRPr/>
              </a:pPr>
              <a:t>20</a:t>
            </a:fld>
            <a:endParaRPr lang="zh-CN" altLang="en-US" dirty="0"/>
          </a:p>
        </p:txBody>
      </p:sp>
      <p:sp>
        <p:nvSpPr>
          <p:cNvPr id="37889" name="Rectangle 2"/>
          <p:cNvSpPr>
            <a:spLocks noGrp="1"/>
          </p:cNvSpPr>
          <p:nvPr>
            <p:ph type="title"/>
          </p:nvPr>
        </p:nvSpPr>
        <p:spPr>
          <a:xfrm>
            <a:off x="1981200" y="264657"/>
            <a:ext cx="8229600" cy="850900"/>
          </a:xfrm>
        </p:spPr>
        <p:txBody>
          <a:bodyPr vert="horz" lIns="91440" tIns="45720" rIns="91440" bIns="45720" rtlCol="0" anchor="ctr">
            <a:normAutofit/>
          </a:bodyPr>
          <a:lstStyle/>
          <a:p>
            <a:pPr algn="ctr"/>
            <a:r>
              <a:rPr lang="en-US" altLang="zh-CN" sz="4000" b="1" dirty="0" smtClean="0">
                <a:solidFill>
                  <a:srgbClr val="002060"/>
                </a:solidFill>
                <a:latin typeface="Cambria" panose="02040503050406030204" pitchFamily="18" charset="0"/>
                <a:ea typeface="华文楷体" panose="02010600040101010101" pitchFamily="2" charset="-122"/>
              </a:rPr>
              <a:t>Summary</a:t>
            </a:r>
            <a:endParaRPr lang="zh-CN" altLang="en-US" sz="4000" b="1" dirty="0">
              <a:solidFill>
                <a:srgbClr val="002060"/>
              </a:solidFill>
              <a:latin typeface="Cambria" panose="02040503050406030204" pitchFamily="18" charset="0"/>
              <a:ea typeface="华文楷体" panose="02010600040101010101" pitchFamily="2" charset="-122"/>
            </a:endParaRPr>
          </a:p>
        </p:txBody>
      </p:sp>
      <p:sp>
        <p:nvSpPr>
          <p:cNvPr id="37890" name="Rectangle 3"/>
          <p:cNvSpPr>
            <a:spLocks noGrp="1"/>
          </p:cNvSpPr>
          <p:nvPr>
            <p:ph type="body" idx="1"/>
          </p:nvPr>
        </p:nvSpPr>
        <p:spPr>
          <a:xfrm>
            <a:off x="649705" y="1368333"/>
            <a:ext cx="11022342" cy="4129376"/>
          </a:xfrm>
        </p:spPr>
        <p:txBody>
          <a:bodyPr>
            <a:normAutofit/>
          </a:bodyPr>
          <a:lstStyle/>
          <a:p>
            <a:r>
              <a:rPr lang="en-US" altLang="zh-CN" dirty="0" smtClean="0"/>
              <a:t>Both MDC and CGEM can work normally at nominal HV in joint cosmic-ray testing </a:t>
            </a:r>
            <a:endParaRPr lang="en-US" altLang="zh-CN" dirty="0"/>
          </a:p>
          <a:p>
            <a:pPr>
              <a:lnSpc>
                <a:spcPct val="110000"/>
              </a:lnSpc>
            </a:pPr>
            <a:r>
              <a:rPr lang="en-US" altLang="zh-CN" dirty="0" smtClean="0"/>
              <a:t>Noise issues was found during the </a:t>
            </a:r>
            <a:r>
              <a:rPr lang="en-US" altLang="zh-CN" dirty="0" smtClean="0"/>
              <a:t>tests</a:t>
            </a:r>
            <a:endParaRPr lang="en-US" altLang="zh-CN" dirty="0" smtClean="0"/>
          </a:p>
          <a:p>
            <a:pPr>
              <a:lnSpc>
                <a:spcPct val="110000"/>
              </a:lnSpc>
            </a:pPr>
            <a:r>
              <a:rPr lang="en-US" altLang="zh-CN" dirty="0" smtClean="0"/>
              <a:t>Lots of tests has been done. Shielding boxes have </a:t>
            </a:r>
            <a:r>
              <a:rPr lang="en-US" altLang="zh-CN" dirty="0"/>
              <a:t>no significant effect on reducing </a:t>
            </a:r>
            <a:r>
              <a:rPr lang="en-US" altLang="zh-CN" dirty="0" smtClean="0"/>
              <a:t>noise coming from CGEM, </a:t>
            </a:r>
            <a:r>
              <a:rPr lang="en-US" altLang="zh-CN" dirty="0"/>
              <a:t>but have </a:t>
            </a:r>
            <a:r>
              <a:rPr lang="en-US" altLang="zh-CN" dirty="0" smtClean="0"/>
              <a:t>effect </a:t>
            </a:r>
            <a:r>
              <a:rPr lang="en-US" altLang="zh-CN" dirty="0"/>
              <a:t>on reducing noise coming </a:t>
            </a:r>
            <a:r>
              <a:rPr lang="en-US" altLang="zh-CN" dirty="0" smtClean="0"/>
              <a:t>outside</a:t>
            </a:r>
          </a:p>
          <a:p>
            <a:pPr>
              <a:lnSpc>
                <a:spcPct val="110000"/>
              </a:lnSpc>
            </a:pPr>
            <a:r>
              <a:rPr lang="en-US" altLang="zh-CN" dirty="0" smtClean="0"/>
              <a:t>Threshold scan have been done. Further performance study is needed with different threshold</a:t>
            </a:r>
          </a:p>
        </p:txBody>
      </p:sp>
      <p:sp>
        <p:nvSpPr>
          <p:cNvPr id="6" name="Rectangle 2"/>
          <p:cNvSpPr txBox="1">
            <a:spLocks/>
          </p:cNvSpPr>
          <p:nvPr/>
        </p:nvSpPr>
        <p:spPr bwMode="auto">
          <a:xfrm>
            <a:off x="2046076" y="5497709"/>
            <a:ext cx="8229600" cy="8794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pPr eaLnBrk="1" hangingPunct="1"/>
            <a:r>
              <a:rPr lang="en-US" altLang="zh-CN" b="1" i="1" dirty="0">
                <a:solidFill>
                  <a:srgbClr val="FF0000"/>
                </a:solidFill>
              </a:rPr>
              <a:t>Thanks for your attention!</a:t>
            </a:r>
          </a:p>
        </p:txBody>
      </p:sp>
    </p:spTree>
    <p:extLst>
      <p:ext uri="{BB962C8B-B14F-4D97-AF65-F5344CB8AC3E}">
        <p14:creationId xmlns:p14="http://schemas.microsoft.com/office/powerpoint/2010/main" val="178413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ABD83ADF-C6C8-484E-976E-F41B2C8E376F}" type="slidenum">
              <a:rPr kumimoji="1" lang="zh-CN" altLang="en-US" smtClean="0"/>
              <a:t>21</a:t>
            </a:fld>
            <a:endParaRPr kumimoji="1" lang="zh-CN" altLang="en-US"/>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6950" y="1428872"/>
            <a:ext cx="7059097" cy="4855761"/>
          </a:xfrm>
          <a:prstGeom prst="rect">
            <a:avLst/>
          </a:prstGeom>
        </p:spPr>
      </p:pic>
      <p:sp>
        <p:nvSpPr>
          <p:cNvPr id="7" name="标题 1"/>
          <p:cNvSpPr>
            <a:spLocks noGrp="1"/>
          </p:cNvSpPr>
          <p:nvPr>
            <p:ph type="title"/>
          </p:nvPr>
        </p:nvSpPr>
        <p:spPr>
          <a:xfrm>
            <a:off x="838200" y="298976"/>
            <a:ext cx="10515600" cy="991128"/>
          </a:xfrm>
        </p:spPr>
        <p:txBody>
          <a:bodyPr vert="horz" lIns="91440" tIns="45720" rIns="91440" bIns="45720" rtlCol="0" anchor="ctr">
            <a:normAutofit fontScale="90000"/>
          </a:bodyPr>
          <a:lstStyle/>
          <a:p>
            <a:pPr algn="ctr"/>
            <a:r>
              <a:rPr lang="en-US" altLang="zh-CN" sz="4000" b="1" dirty="0" smtClean="0">
                <a:solidFill>
                  <a:srgbClr val="002060"/>
                </a:solidFill>
                <a:latin typeface="Cambria" panose="02040503050406030204" pitchFamily="18" charset="0"/>
                <a:ea typeface="华文楷体" panose="02010600040101010101" pitchFamily="2" charset="-122"/>
              </a:rPr>
              <a:t>MDC reconstruction efficiency with difference T thresholds</a:t>
            </a:r>
            <a:endParaRPr lang="zh-CN" altLang="en-US" sz="4000" b="1" dirty="0">
              <a:solidFill>
                <a:srgbClr val="002060"/>
              </a:solidFill>
              <a:latin typeface="Cambria" panose="02040503050406030204" pitchFamily="18" charset="0"/>
              <a:ea typeface="华文楷体" panose="02010600040101010101" pitchFamily="2" charset="-122"/>
            </a:endParaRPr>
          </a:p>
        </p:txBody>
      </p:sp>
    </p:spTree>
    <p:extLst>
      <p:ext uri="{BB962C8B-B14F-4D97-AF65-F5344CB8AC3E}">
        <p14:creationId xmlns:p14="http://schemas.microsoft.com/office/powerpoint/2010/main" val="6993379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57552"/>
            <a:ext cx="10515600" cy="782354"/>
          </a:xfrm>
        </p:spPr>
        <p:txBody>
          <a:bodyPr vert="horz" lIns="91440" tIns="45720" rIns="91440" bIns="45720" rtlCol="0" anchor="ctr">
            <a:normAutofit/>
          </a:bodyPr>
          <a:lstStyle/>
          <a:p>
            <a:pPr algn="ctr"/>
            <a:r>
              <a:rPr lang="en-US" altLang="zh-CN" sz="4000" b="1" dirty="0">
                <a:solidFill>
                  <a:srgbClr val="002060"/>
                </a:solidFill>
                <a:latin typeface="Cambria" panose="02040503050406030204" pitchFamily="18" charset="0"/>
                <a:ea typeface="华文楷体" panose="02010600040101010101" pitchFamily="2" charset="-122"/>
              </a:rPr>
              <a:t>CGEM readout</a:t>
            </a:r>
            <a:endParaRPr lang="zh-CN" altLang="en-US" sz="4000" b="1" dirty="0">
              <a:solidFill>
                <a:srgbClr val="002060"/>
              </a:solidFill>
              <a:latin typeface="Cambria" panose="02040503050406030204" pitchFamily="18" charset="0"/>
              <a:ea typeface="华文楷体" panose="02010600040101010101" pitchFamily="2" charset="-122"/>
            </a:endParaRPr>
          </a:p>
        </p:txBody>
      </p:sp>
      <p:sp>
        <p:nvSpPr>
          <p:cNvPr id="4" name="灯片编号占位符 3"/>
          <p:cNvSpPr>
            <a:spLocks noGrp="1"/>
          </p:cNvSpPr>
          <p:nvPr>
            <p:ph type="sldNum" sz="quarter" idx="12"/>
          </p:nvPr>
        </p:nvSpPr>
        <p:spPr/>
        <p:txBody>
          <a:bodyPr/>
          <a:lstStyle/>
          <a:p>
            <a:fld id="{ABD83ADF-C6C8-484E-976E-F41B2C8E376F}" type="slidenum">
              <a:rPr kumimoji="1" lang="zh-CN" altLang="en-US" smtClean="0"/>
              <a:t>22</a:t>
            </a:fld>
            <a:endParaRPr kumimoji="1" lang="zh-CN" altLang="en-US"/>
          </a:p>
        </p:txBody>
      </p:sp>
      <p:pic>
        <p:nvPicPr>
          <p:cNvPr id="5" name="图片 4"/>
          <p:cNvPicPr>
            <a:picLocks noChangeAspect="1"/>
          </p:cNvPicPr>
          <p:nvPr/>
        </p:nvPicPr>
        <p:blipFill>
          <a:blip r:embed="rId2"/>
          <a:stretch>
            <a:fillRect/>
          </a:stretch>
        </p:blipFill>
        <p:spPr>
          <a:xfrm>
            <a:off x="997603" y="1367173"/>
            <a:ext cx="9786937" cy="5312697"/>
          </a:xfrm>
          <a:prstGeom prst="rect">
            <a:avLst/>
          </a:prstGeom>
        </p:spPr>
      </p:pic>
      <p:sp>
        <p:nvSpPr>
          <p:cNvPr id="6" name="椭圆 5"/>
          <p:cNvSpPr/>
          <p:nvPr/>
        </p:nvSpPr>
        <p:spPr>
          <a:xfrm>
            <a:off x="3361764" y="1891553"/>
            <a:ext cx="1084730" cy="3818966"/>
          </a:xfrm>
          <a:prstGeom prst="ellipse">
            <a:avLst/>
          </a:prstGeom>
          <a:noFill/>
          <a:ln w="38100">
            <a:solidFill>
              <a:srgbClr val="CB0E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415553" y="2393576"/>
            <a:ext cx="1030941" cy="646331"/>
          </a:xfrm>
          <a:prstGeom prst="rect">
            <a:avLst/>
          </a:prstGeom>
          <a:noFill/>
        </p:spPr>
        <p:txBody>
          <a:bodyPr wrap="square" rtlCol="0">
            <a:spAutoFit/>
          </a:bodyPr>
          <a:lstStyle/>
          <a:p>
            <a:r>
              <a:rPr lang="en-US" altLang="zh-CN" dirty="0" smtClean="0">
                <a:solidFill>
                  <a:srgbClr val="CB0ED0"/>
                </a:solidFill>
              </a:rPr>
              <a:t>On detector</a:t>
            </a:r>
            <a:endParaRPr lang="zh-CN" altLang="en-US" dirty="0">
              <a:solidFill>
                <a:srgbClr val="CB0ED0"/>
              </a:solidFill>
            </a:endParaRPr>
          </a:p>
        </p:txBody>
      </p:sp>
      <p:sp>
        <p:nvSpPr>
          <p:cNvPr id="8" name="椭圆 7"/>
          <p:cNvSpPr/>
          <p:nvPr/>
        </p:nvSpPr>
        <p:spPr>
          <a:xfrm>
            <a:off x="4634753" y="1891553"/>
            <a:ext cx="1084730" cy="381896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4690784" y="2322098"/>
            <a:ext cx="1297640" cy="923330"/>
          </a:xfrm>
          <a:prstGeom prst="rect">
            <a:avLst/>
          </a:prstGeom>
          <a:noFill/>
        </p:spPr>
        <p:txBody>
          <a:bodyPr wrap="square" rtlCol="0">
            <a:spAutoFit/>
          </a:bodyPr>
          <a:lstStyle/>
          <a:p>
            <a:r>
              <a:rPr lang="en-US" altLang="zh-CN" dirty="0" smtClean="0">
                <a:solidFill>
                  <a:srgbClr val="FFC000"/>
                </a:solidFill>
              </a:rPr>
              <a:t>On MDC preamp “tower”</a:t>
            </a:r>
            <a:endParaRPr lang="zh-CN" altLang="en-US" dirty="0">
              <a:solidFill>
                <a:srgbClr val="FFC000"/>
              </a:solidFill>
            </a:endParaRPr>
          </a:p>
        </p:txBody>
      </p:sp>
    </p:spTree>
    <p:extLst>
      <p:ext uri="{BB962C8B-B14F-4D97-AF65-F5344CB8AC3E}">
        <p14:creationId xmlns:p14="http://schemas.microsoft.com/office/powerpoint/2010/main" val="4098202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54935"/>
            <a:ext cx="10515600" cy="863038"/>
          </a:xfrm>
        </p:spPr>
        <p:txBody>
          <a:bodyPr vert="horz" lIns="91440" tIns="45720" rIns="91440" bIns="45720" rtlCol="0" anchor="ctr">
            <a:normAutofit/>
          </a:bodyPr>
          <a:lstStyle/>
          <a:p>
            <a:pPr algn="ctr"/>
            <a:r>
              <a:rPr lang="en-US" altLang="zh-CN" sz="4000" b="1" dirty="0">
                <a:solidFill>
                  <a:srgbClr val="002060"/>
                </a:solidFill>
                <a:latin typeface="Cambria" panose="02040503050406030204" pitchFamily="18" charset="0"/>
                <a:ea typeface="华文楷体" panose="02010600040101010101" pitchFamily="2" charset="-122"/>
              </a:rPr>
              <a:t>Installation of CGEM</a:t>
            </a:r>
            <a:endParaRPr lang="zh-CN" altLang="en-US" sz="4000" b="1" dirty="0">
              <a:solidFill>
                <a:srgbClr val="002060"/>
              </a:solidFill>
              <a:latin typeface="Cambria" panose="02040503050406030204" pitchFamily="18" charset="0"/>
              <a:ea typeface="华文楷体" panose="02010600040101010101" pitchFamily="2" charset="-122"/>
            </a:endParaRPr>
          </a:p>
        </p:txBody>
      </p:sp>
      <p:sp>
        <p:nvSpPr>
          <p:cNvPr id="3" name="内容占位符 2"/>
          <p:cNvSpPr>
            <a:spLocks noGrp="1"/>
          </p:cNvSpPr>
          <p:nvPr>
            <p:ph idx="1"/>
          </p:nvPr>
        </p:nvSpPr>
        <p:spPr>
          <a:xfrm>
            <a:off x="479611" y="941493"/>
            <a:ext cx="11380695" cy="2140807"/>
          </a:xfrm>
        </p:spPr>
        <p:txBody>
          <a:bodyPr>
            <a:normAutofit fontScale="92500" lnSpcReduction="20000"/>
          </a:bodyPr>
          <a:lstStyle/>
          <a:p>
            <a:pPr>
              <a:lnSpc>
                <a:spcPct val="110000"/>
              </a:lnSpc>
            </a:pPr>
            <a:r>
              <a:rPr lang="en-US" altLang="zh-CN" dirty="0" smtClean="0"/>
              <a:t>CGEM was inserted into the BESIII </a:t>
            </a:r>
            <a:r>
              <a:rPr lang="en-US" altLang="zh-CN" dirty="0" smtClean="0"/>
              <a:t>and </a:t>
            </a:r>
            <a:r>
              <a:rPr lang="en-US" altLang="zh-CN" dirty="0" smtClean="0"/>
              <a:t>fixed on MDC flange2 through FR4 flanges on both sides</a:t>
            </a:r>
          </a:p>
          <a:p>
            <a:pPr>
              <a:lnSpc>
                <a:spcPct val="110000"/>
              </a:lnSpc>
            </a:pPr>
            <a:r>
              <a:rPr lang="en-US" altLang="zh-CN" dirty="0" smtClean="0"/>
              <a:t>Grounding was </a:t>
            </a:r>
            <a:r>
              <a:rPr lang="en-US" altLang="zh-CN" dirty="0"/>
              <a:t>separated from </a:t>
            </a:r>
            <a:r>
              <a:rPr lang="en-US" altLang="zh-CN" dirty="0" smtClean="0"/>
              <a:t>MDC </a:t>
            </a:r>
            <a:r>
              <a:rPr lang="en-US" altLang="zh-CN" dirty="0" smtClean="0"/>
              <a:t>physically</a:t>
            </a:r>
          </a:p>
          <a:p>
            <a:pPr>
              <a:lnSpc>
                <a:spcPct val="110000"/>
              </a:lnSpc>
            </a:pPr>
            <a:r>
              <a:rPr lang="en-US" altLang="zh-CN" dirty="0"/>
              <a:t>A aluminum shielding layer was installed to separate MDC cables and CGEM </a:t>
            </a:r>
            <a:r>
              <a:rPr lang="en-US" altLang="zh-CN" dirty="0" smtClean="0"/>
              <a:t>cables</a:t>
            </a:r>
            <a:endParaRPr lang="en-US" altLang="zh-CN" dirty="0"/>
          </a:p>
        </p:txBody>
      </p:sp>
      <p:sp>
        <p:nvSpPr>
          <p:cNvPr id="4" name="灯片编号占位符 3"/>
          <p:cNvSpPr>
            <a:spLocks noGrp="1"/>
          </p:cNvSpPr>
          <p:nvPr>
            <p:ph type="sldNum" sz="quarter" idx="12"/>
          </p:nvPr>
        </p:nvSpPr>
        <p:spPr/>
        <p:txBody>
          <a:bodyPr/>
          <a:lstStyle/>
          <a:p>
            <a:fld id="{ABD83ADF-C6C8-484E-976E-F41B2C8E376F}" type="slidenum">
              <a:rPr kumimoji="1" lang="zh-CN" altLang="en-US" smtClean="0"/>
              <a:t>3</a:t>
            </a:fld>
            <a:endParaRPr kumimoji="1" lang="zh-CN" altLang="en-US"/>
          </a:p>
        </p:txBody>
      </p:sp>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9196" r="6249"/>
          <a:stretch/>
        </p:blipFill>
        <p:spPr>
          <a:xfrm>
            <a:off x="653840" y="3355838"/>
            <a:ext cx="3483339" cy="3088467"/>
          </a:xfrm>
          <a:prstGeom prst="rect">
            <a:avLst/>
          </a:prstGeom>
        </p:spPr>
      </p:pic>
      <p:pic>
        <p:nvPicPr>
          <p:cNvPr id="9" name="图片 8"/>
          <p:cNvPicPr>
            <a:picLocks noChangeAspect="1"/>
          </p:cNvPicPr>
          <p:nvPr/>
        </p:nvPicPr>
        <p:blipFill>
          <a:blip r:embed="rId4"/>
          <a:stretch>
            <a:fillRect/>
          </a:stretch>
        </p:blipFill>
        <p:spPr>
          <a:xfrm>
            <a:off x="4603376" y="3355838"/>
            <a:ext cx="2935849" cy="3088467"/>
          </a:xfrm>
          <a:prstGeom prst="rect">
            <a:avLst/>
          </a:prstGeom>
        </p:spPr>
      </p:pic>
      <p:pic>
        <p:nvPicPr>
          <p:cNvPr id="10" name="图片 9"/>
          <p:cNvPicPr>
            <a:picLocks noChangeAspect="1"/>
          </p:cNvPicPr>
          <p:nvPr/>
        </p:nvPicPr>
        <p:blipFill>
          <a:blip r:embed="rId5"/>
          <a:stretch>
            <a:fillRect/>
          </a:stretch>
        </p:blipFill>
        <p:spPr>
          <a:xfrm>
            <a:off x="7847415" y="3282765"/>
            <a:ext cx="4085580" cy="3073587"/>
          </a:xfrm>
          <a:prstGeom prst="rect">
            <a:avLst/>
          </a:prstGeom>
        </p:spPr>
      </p:pic>
    </p:spTree>
    <p:extLst>
      <p:ext uri="{BB962C8B-B14F-4D97-AF65-F5344CB8AC3E}">
        <p14:creationId xmlns:p14="http://schemas.microsoft.com/office/powerpoint/2010/main" val="2915933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43829"/>
            <a:ext cx="10515600" cy="705961"/>
          </a:xfrm>
        </p:spPr>
        <p:txBody>
          <a:bodyPr vert="horz" lIns="91440" tIns="45720" rIns="91440" bIns="45720" rtlCol="0" anchor="ctr">
            <a:normAutofit/>
          </a:bodyPr>
          <a:lstStyle/>
          <a:p>
            <a:pPr algn="ctr"/>
            <a:r>
              <a:rPr lang="en-US" altLang="zh-CN" sz="4000" b="1" dirty="0">
                <a:solidFill>
                  <a:srgbClr val="002060"/>
                </a:solidFill>
                <a:latin typeface="Cambria" panose="02040503050406030204" pitchFamily="18" charset="0"/>
                <a:ea typeface="华文楷体" panose="02010600040101010101" pitchFamily="2" charset="-122"/>
              </a:rPr>
              <a:t>CGEM Patch cards installation</a:t>
            </a:r>
            <a:endParaRPr lang="zh-CN" altLang="en-US" sz="4000" b="1" dirty="0">
              <a:solidFill>
                <a:srgbClr val="002060"/>
              </a:solidFill>
              <a:latin typeface="Cambria" panose="02040503050406030204" pitchFamily="18" charset="0"/>
              <a:ea typeface="华文楷体" panose="02010600040101010101" pitchFamily="2" charset="-122"/>
            </a:endParaRPr>
          </a:p>
        </p:txBody>
      </p:sp>
      <p:sp>
        <p:nvSpPr>
          <p:cNvPr id="3" name="内容占位符 2"/>
          <p:cNvSpPr>
            <a:spLocks noGrp="1"/>
          </p:cNvSpPr>
          <p:nvPr>
            <p:ph idx="1"/>
          </p:nvPr>
        </p:nvSpPr>
        <p:spPr>
          <a:xfrm>
            <a:off x="5483290" y="5078432"/>
            <a:ext cx="6254620" cy="1460482"/>
          </a:xfrm>
        </p:spPr>
        <p:txBody>
          <a:bodyPr>
            <a:normAutofit lnSpcReduction="10000"/>
          </a:bodyPr>
          <a:lstStyle/>
          <a:p>
            <a:r>
              <a:rPr lang="en-US" altLang="zh-CN" dirty="0" smtClean="0"/>
              <a:t>The preamplifier boards of inner chamber were removed, and the space was used to install CGEM patch cards </a:t>
            </a:r>
          </a:p>
        </p:txBody>
      </p:sp>
      <p:sp>
        <p:nvSpPr>
          <p:cNvPr id="4" name="灯片编号占位符 3"/>
          <p:cNvSpPr>
            <a:spLocks noGrp="1"/>
          </p:cNvSpPr>
          <p:nvPr>
            <p:ph type="sldNum" sz="quarter" idx="12"/>
          </p:nvPr>
        </p:nvSpPr>
        <p:spPr/>
        <p:txBody>
          <a:bodyPr/>
          <a:lstStyle/>
          <a:p>
            <a:fld id="{ABD83ADF-C6C8-484E-976E-F41B2C8E376F}" type="slidenum">
              <a:rPr kumimoji="1" lang="zh-CN" altLang="en-US" smtClean="0"/>
              <a:t>4</a:t>
            </a:fld>
            <a:endParaRPr kumimoji="1" lang="zh-CN" altLang="en-US"/>
          </a:p>
        </p:txBody>
      </p:sp>
      <p:pic>
        <p:nvPicPr>
          <p:cNvPr id="8" name="图片 7"/>
          <p:cNvPicPr>
            <a:picLocks noChangeAspect="1"/>
          </p:cNvPicPr>
          <p:nvPr/>
        </p:nvPicPr>
        <p:blipFill>
          <a:blip r:embed="rId2"/>
          <a:stretch>
            <a:fillRect/>
          </a:stretch>
        </p:blipFill>
        <p:spPr>
          <a:xfrm>
            <a:off x="838200" y="1170205"/>
            <a:ext cx="3959431" cy="2862331"/>
          </a:xfrm>
          <a:prstGeom prst="rect">
            <a:avLst/>
          </a:prstGeom>
        </p:spPr>
      </p:pic>
      <p:pic>
        <p:nvPicPr>
          <p:cNvPr id="9" name="图片 8"/>
          <p:cNvPicPr>
            <a:picLocks noChangeAspect="1"/>
          </p:cNvPicPr>
          <p:nvPr/>
        </p:nvPicPr>
        <p:blipFill>
          <a:blip r:embed="rId3"/>
          <a:stretch>
            <a:fillRect/>
          </a:stretch>
        </p:blipFill>
        <p:spPr>
          <a:xfrm>
            <a:off x="838199" y="4131653"/>
            <a:ext cx="3959431" cy="2680608"/>
          </a:xfrm>
          <a:prstGeom prst="rect">
            <a:avLst/>
          </a:prstGeom>
        </p:spPr>
      </p:pic>
      <p:pic>
        <p:nvPicPr>
          <p:cNvPr id="10" name="图片 9"/>
          <p:cNvPicPr>
            <a:picLocks noChangeAspect="1"/>
          </p:cNvPicPr>
          <p:nvPr/>
        </p:nvPicPr>
        <p:blipFill>
          <a:blip r:embed="rId4"/>
          <a:stretch>
            <a:fillRect/>
          </a:stretch>
        </p:blipFill>
        <p:spPr>
          <a:xfrm>
            <a:off x="5153122" y="987785"/>
            <a:ext cx="6454160" cy="3700848"/>
          </a:xfrm>
          <a:prstGeom prst="rect">
            <a:avLst/>
          </a:prstGeom>
        </p:spPr>
      </p:pic>
      <p:sp>
        <p:nvSpPr>
          <p:cNvPr id="13" name="文本框 12"/>
          <p:cNvSpPr txBox="1"/>
          <p:nvPr/>
        </p:nvSpPr>
        <p:spPr>
          <a:xfrm>
            <a:off x="7305228" y="4437283"/>
            <a:ext cx="2149948" cy="369332"/>
          </a:xfrm>
          <a:prstGeom prst="rect">
            <a:avLst/>
          </a:prstGeom>
          <a:noFill/>
        </p:spPr>
        <p:txBody>
          <a:bodyPr wrap="none" rtlCol="0">
            <a:spAutoFit/>
          </a:bodyPr>
          <a:lstStyle/>
          <a:p>
            <a:r>
              <a:rPr lang="en-US" altLang="zh-CN" dirty="0" smtClean="0"/>
              <a:t>MDC preamp tower</a:t>
            </a:r>
            <a:endParaRPr lang="zh-CN" altLang="en-US" dirty="0"/>
          </a:p>
        </p:txBody>
      </p:sp>
    </p:spTree>
    <p:extLst>
      <p:ext uri="{BB962C8B-B14F-4D97-AF65-F5344CB8AC3E}">
        <p14:creationId xmlns:p14="http://schemas.microsoft.com/office/powerpoint/2010/main" val="38446803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854073"/>
          </a:xfrm>
        </p:spPr>
        <p:txBody>
          <a:bodyPr/>
          <a:lstStyle/>
          <a:p>
            <a:pPr algn="ctr"/>
            <a:r>
              <a:rPr lang="en-US" altLang="zh-CN" b="1" dirty="0">
                <a:solidFill>
                  <a:srgbClr val="002060"/>
                </a:solidFill>
                <a:latin typeface="Cambria" panose="02040503050406030204" pitchFamily="18" charset="0"/>
                <a:ea typeface="华文楷体" panose="02010600040101010101" pitchFamily="2" charset="-122"/>
              </a:rPr>
              <a:t>CGEM Patch cards installation</a:t>
            </a:r>
            <a:endParaRPr lang="zh-CN" altLang="en-US" dirty="0"/>
          </a:p>
        </p:txBody>
      </p:sp>
      <p:sp>
        <p:nvSpPr>
          <p:cNvPr id="3" name="内容占位符 2"/>
          <p:cNvSpPr>
            <a:spLocks noGrp="1"/>
          </p:cNvSpPr>
          <p:nvPr>
            <p:ph idx="1"/>
          </p:nvPr>
        </p:nvSpPr>
        <p:spPr>
          <a:xfrm>
            <a:off x="421340" y="1595528"/>
            <a:ext cx="7545551" cy="2127809"/>
          </a:xfrm>
        </p:spPr>
        <p:txBody>
          <a:bodyPr>
            <a:normAutofit fontScale="70000" lnSpcReduction="20000"/>
          </a:bodyPr>
          <a:lstStyle/>
          <a:p>
            <a:pPr>
              <a:lnSpc>
                <a:spcPct val="110000"/>
              </a:lnSpc>
            </a:pPr>
            <a:r>
              <a:rPr lang="en-US" altLang="zh-CN" dirty="0"/>
              <a:t>CGEM patch cards are fixed on the “tower” of the MDC preamplifier boards </a:t>
            </a:r>
            <a:endParaRPr lang="en-US" altLang="zh-CN" dirty="0" smtClean="0"/>
          </a:p>
          <a:p>
            <a:pPr>
              <a:lnSpc>
                <a:spcPct val="110000"/>
              </a:lnSpc>
            </a:pPr>
            <a:r>
              <a:rPr lang="en-US" altLang="zh-CN" dirty="0"/>
              <a:t>Insulated screws are used to separate the grounding of CGEM and </a:t>
            </a:r>
            <a:r>
              <a:rPr lang="en-US" altLang="zh-CN" dirty="0" smtClean="0"/>
              <a:t>MDC</a:t>
            </a:r>
            <a:endParaRPr lang="en-US" altLang="zh-CN" dirty="0"/>
          </a:p>
          <a:p>
            <a:pPr>
              <a:lnSpc>
                <a:spcPct val="110000"/>
              </a:lnSpc>
            </a:pPr>
            <a:r>
              <a:rPr lang="en-US" altLang="zh-CN" dirty="0"/>
              <a:t>Due to the limited space,  </a:t>
            </a:r>
            <a:r>
              <a:rPr lang="en-US" altLang="zh-CN" dirty="0" smtClean="0"/>
              <a:t>at the beginning, there </a:t>
            </a:r>
            <a:r>
              <a:rPr lang="en-US" altLang="zh-CN" dirty="0"/>
              <a:t>is no shielding layer between MDC preamplifier boards and CGEM patch </a:t>
            </a:r>
            <a:r>
              <a:rPr lang="en-US" altLang="zh-CN" dirty="0" smtClean="0"/>
              <a:t>cards</a:t>
            </a:r>
            <a:endParaRPr lang="en-US" altLang="zh-CN" dirty="0"/>
          </a:p>
        </p:txBody>
      </p:sp>
      <p:sp>
        <p:nvSpPr>
          <p:cNvPr id="4" name="灯片编号占位符 3"/>
          <p:cNvSpPr>
            <a:spLocks noGrp="1"/>
          </p:cNvSpPr>
          <p:nvPr>
            <p:ph type="sldNum" sz="quarter" idx="12"/>
          </p:nvPr>
        </p:nvSpPr>
        <p:spPr/>
        <p:txBody>
          <a:bodyPr/>
          <a:lstStyle/>
          <a:p>
            <a:fld id="{ABD83ADF-C6C8-484E-976E-F41B2C8E376F}" type="slidenum">
              <a:rPr kumimoji="1" lang="zh-CN" altLang="en-US" smtClean="0"/>
              <a:t>5</a:t>
            </a:fld>
            <a:endParaRPr kumimoji="1" lang="zh-CN" altLang="en-US"/>
          </a:p>
        </p:txBody>
      </p:sp>
      <p:pic>
        <p:nvPicPr>
          <p:cNvPr id="7" name="图片 6"/>
          <p:cNvPicPr>
            <a:picLocks noChangeAspect="1"/>
          </p:cNvPicPr>
          <p:nvPr/>
        </p:nvPicPr>
        <p:blipFill>
          <a:blip r:embed="rId2"/>
          <a:stretch>
            <a:fillRect/>
          </a:stretch>
        </p:blipFill>
        <p:spPr>
          <a:xfrm>
            <a:off x="8185687" y="1595528"/>
            <a:ext cx="3718532" cy="4943386"/>
          </a:xfrm>
          <a:prstGeom prst="rect">
            <a:avLst/>
          </a:prstGeom>
        </p:spPr>
      </p:pic>
      <p:pic>
        <p:nvPicPr>
          <p:cNvPr id="8" name="图片 7"/>
          <p:cNvPicPr>
            <a:picLocks noChangeAspect="1"/>
          </p:cNvPicPr>
          <p:nvPr/>
        </p:nvPicPr>
        <p:blipFill>
          <a:blip r:embed="rId3"/>
          <a:stretch>
            <a:fillRect/>
          </a:stretch>
        </p:blipFill>
        <p:spPr>
          <a:xfrm>
            <a:off x="4314159" y="3876459"/>
            <a:ext cx="3652733" cy="2721726"/>
          </a:xfrm>
          <a:prstGeom prst="rect">
            <a:avLst/>
          </a:prstGeom>
        </p:spPr>
      </p:pic>
      <p:pic>
        <p:nvPicPr>
          <p:cNvPr id="9" name="图片 8"/>
          <p:cNvPicPr>
            <a:picLocks noChangeAspect="1"/>
          </p:cNvPicPr>
          <p:nvPr/>
        </p:nvPicPr>
        <p:blipFill>
          <a:blip r:embed="rId4"/>
          <a:stretch>
            <a:fillRect/>
          </a:stretch>
        </p:blipFill>
        <p:spPr>
          <a:xfrm>
            <a:off x="421341" y="3884659"/>
            <a:ext cx="3555452" cy="2705326"/>
          </a:xfrm>
          <a:prstGeom prst="rect">
            <a:avLst/>
          </a:prstGeom>
        </p:spPr>
      </p:pic>
    </p:spTree>
    <p:extLst>
      <p:ext uri="{BB962C8B-B14F-4D97-AF65-F5344CB8AC3E}">
        <p14:creationId xmlns:p14="http://schemas.microsoft.com/office/powerpoint/2010/main" val="29111624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68873"/>
            <a:ext cx="10515600" cy="797927"/>
          </a:xfrm>
        </p:spPr>
        <p:txBody>
          <a:bodyPr vert="horz" lIns="91440" tIns="45720" rIns="91440" bIns="45720" rtlCol="0" anchor="ctr">
            <a:normAutofit/>
          </a:bodyPr>
          <a:lstStyle/>
          <a:p>
            <a:pPr algn="ctr"/>
            <a:r>
              <a:rPr lang="en-US" altLang="zh-CN" sz="4000" b="1" dirty="0">
                <a:solidFill>
                  <a:srgbClr val="002060"/>
                </a:solidFill>
                <a:latin typeface="Cambria" panose="02040503050406030204" pitchFamily="18" charset="0"/>
                <a:ea typeface="华文楷体" panose="02010600040101010101" pitchFamily="2" charset="-122"/>
              </a:rPr>
              <a:t>Noise </a:t>
            </a:r>
            <a:r>
              <a:rPr lang="en-US" altLang="zh-CN" sz="4000" b="1" dirty="0" smtClean="0">
                <a:solidFill>
                  <a:srgbClr val="002060"/>
                </a:solidFill>
                <a:latin typeface="Cambria" panose="02040503050406030204" pitchFamily="18" charset="0"/>
                <a:ea typeface="华文楷体" panose="02010600040101010101" pitchFamily="2" charset="-122"/>
              </a:rPr>
              <a:t>issues</a:t>
            </a:r>
            <a:endParaRPr lang="zh-CN" altLang="en-US" sz="4000" b="1" dirty="0">
              <a:solidFill>
                <a:srgbClr val="002060"/>
              </a:solidFill>
              <a:latin typeface="Cambria" panose="02040503050406030204" pitchFamily="18" charset="0"/>
              <a:ea typeface="华文楷体" panose="02010600040101010101" pitchFamily="2" charset="-122"/>
            </a:endParaRPr>
          </a:p>
        </p:txBody>
      </p:sp>
      <p:sp>
        <p:nvSpPr>
          <p:cNvPr id="3" name="内容占位符 2"/>
          <p:cNvSpPr>
            <a:spLocks noGrp="1"/>
          </p:cNvSpPr>
          <p:nvPr>
            <p:ph idx="1"/>
          </p:nvPr>
        </p:nvSpPr>
        <p:spPr>
          <a:xfrm>
            <a:off x="74222" y="1105827"/>
            <a:ext cx="4569496" cy="5752173"/>
          </a:xfrm>
        </p:spPr>
        <p:txBody>
          <a:bodyPr>
            <a:normAutofit fontScale="70000" lnSpcReduction="20000"/>
          </a:bodyPr>
          <a:lstStyle/>
          <a:p>
            <a:pPr marL="228600" lvl="1">
              <a:lnSpc>
                <a:spcPct val="120000"/>
              </a:lnSpc>
              <a:spcBef>
                <a:spcPts val="1000"/>
              </a:spcBef>
            </a:pPr>
            <a:r>
              <a:rPr lang="en-US" altLang="zh-CN" sz="2900" dirty="0" smtClean="0"/>
              <a:t>After CGEM installation, </a:t>
            </a:r>
            <a:r>
              <a:rPr lang="en-US" altLang="zh-CN" sz="2900" dirty="0" smtClean="0"/>
              <a:t>noise </a:t>
            </a:r>
            <a:r>
              <a:rPr lang="en-US" altLang="zh-CN" sz="2900" dirty="0"/>
              <a:t>was found in </a:t>
            </a:r>
            <a:r>
              <a:rPr lang="en-US" altLang="zh-CN" sz="2900" dirty="0" smtClean="0"/>
              <a:t>MDC stepped part </a:t>
            </a:r>
            <a:r>
              <a:rPr lang="en-US" altLang="zh-CN" sz="2900" dirty="0"/>
              <a:t>during the joint </a:t>
            </a:r>
            <a:r>
              <a:rPr lang="en-US" altLang="zh-CN" sz="2900" dirty="0"/>
              <a:t>test</a:t>
            </a:r>
            <a:r>
              <a:rPr lang="en-US" altLang="zh-CN" sz="2900" dirty="0"/>
              <a:t>.</a:t>
            </a:r>
          </a:p>
          <a:p>
            <a:pPr lvl="1">
              <a:lnSpc>
                <a:spcPct val="120000"/>
              </a:lnSpc>
              <a:spcBef>
                <a:spcPts val="0"/>
              </a:spcBef>
            </a:pPr>
            <a:r>
              <a:rPr lang="en-US" altLang="zh-CN" sz="2700" dirty="0"/>
              <a:t>The noise is </a:t>
            </a:r>
            <a:r>
              <a:rPr lang="en-US" altLang="zh-CN" sz="2700" dirty="0" smtClean="0"/>
              <a:t>in </a:t>
            </a:r>
            <a:r>
              <a:rPr lang="en-US" altLang="zh-CN" sz="2700" dirty="0"/>
              <a:t>the step part of the </a:t>
            </a:r>
            <a:r>
              <a:rPr lang="en-US" altLang="zh-CN" sz="2700" dirty="0" smtClean="0"/>
              <a:t>MDC</a:t>
            </a:r>
            <a:endParaRPr lang="en-US" altLang="zh-CN" sz="2700" dirty="0"/>
          </a:p>
          <a:p>
            <a:pPr lvl="1">
              <a:lnSpc>
                <a:spcPct val="120000"/>
              </a:lnSpc>
              <a:spcBef>
                <a:spcPts val="0"/>
              </a:spcBef>
            </a:pPr>
            <a:r>
              <a:rPr lang="en-US" altLang="zh-CN" sz="2700" dirty="0"/>
              <a:t>The inner </a:t>
            </a:r>
            <a:r>
              <a:rPr lang="en-US" altLang="zh-CN" sz="2700" dirty="0" smtClean="0"/>
              <a:t>layers are larger, </a:t>
            </a:r>
            <a:r>
              <a:rPr lang="en-US" altLang="zh-CN" sz="2700" dirty="0"/>
              <a:t>and the outer </a:t>
            </a:r>
            <a:r>
              <a:rPr lang="en-US" altLang="zh-CN" sz="2700" dirty="0" smtClean="0"/>
              <a:t>layers become </a:t>
            </a:r>
            <a:r>
              <a:rPr lang="en-US" altLang="zh-CN" sz="2700" dirty="0"/>
              <a:t>smaller</a:t>
            </a:r>
          </a:p>
          <a:p>
            <a:pPr lvl="1">
              <a:lnSpc>
                <a:spcPct val="120000"/>
              </a:lnSpc>
              <a:spcBef>
                <a:spcPts val="0"/>
              </a:spcBef>
            </a:pPr>
            <a:r>
              <a:rPr lang="en-US" altLang="zh-CN" sz="2700" dirty="0"/>
              <a:t>Noise </a:t>
            </a:r>
            <a:r>
              <a:rPr lang="en-US" altLang="zh-CN" sz="2700" dirty="0" smtClean="0"/>
              <a:t>mainly impact </a:t>
            </a:r>
            <a:r>
              <a:rPr lang="en-US" altLang="zh-CN" sz="2700" dirty="0"/>
              <a:t>on </a:t>
            </a:r>
            <a:r>
              <a:rPr lang="en-US" altLang="zh-CN" sz="2700" dirty="0" smtClean="0"/>
              <a:t>Time measurement, almost no impacts on Charge measurement</a:t>
            </a:r>
            <a:endParaRPr lang="en-US" altLang="zh-CN" sz="2700" dirty="0"/>
          </a:p>
          <a:p>
            <a:pPr lvl="1">
              <a:lnSpc>
                <a:spcPct val="120000"/>
              </a:lnSpc>
              <a:spcBef>
                <a:spcPts val="0"/>
              </a:spcBef>
            </a:pPr>
            <a:r>
              <a:rPr lang="en-US" altLang="zh-CN" sz="2700" dirty="0"/>
              <a:t>Noise has a larger impact on the even layers of MDC (readout electronics is at the east end</a:t>
            </a:r>
            <a:r>
              <a:rPr lang="en-US" altLang="zh-CN" sz="2700" dirty="0" smtClean="0"/>
              <a:t>)</a:t>
            </a:r>
            <a:endParaRPr lang="en-US" altLang="zh-CN" sz="2700" dirty="0"/>
          </a:p>
          <a:p>
            <a:pPr lvl="1">
              <a:lnSpc>
                <a:spcPct val="120000"/>
              </a:lnSpc>
              <a:spcBef>
                <a:spcPts val="0"/>
              </a:spcBef>
            </a:pPr>
            <a:r>
              <a:rPr lang="en-US" altLang="zh-CN" sz="2700" dirty="0"/>
              <a:t>Even if CGEM is </a:t>
            </a:r>
            <a:r>
              <a:rPr lang="en-US" altLang="zh-CN" sz="2700" dirty="0" smtClean="0"/>
              <a:t>powered </a:t>
            </a:r>
            <a:r>
              <a:rPr lang="en-US" altLang="zh-CN" sz="2700" dirty="0"/>
              <a:t>off, there are still </a:t>
            </a:r>
            <a:r>
              <a:rPr lang="en-US" altLang="zh-CN" sz="2700" dirty="0" smtClean="0"/>
              <a:t>some channels </a:t>
            </a:r>
            <a:r>
              <a:rPr lang="en-US" altLang="zh-CN" sz="2700" dirty="0"/>
              <a:t>with </a:t>
            </a:r>
            <a:r>
              <a:rPr lang="en-US" altLang="zh-CN" sz="2700" dirty="0" smtClean="0"/>
              <a:t>noise</a:t>
            </a:r>
            <a:endParaRPr lang="en-US" altLang="zh-CN" dirty="0" smtClean="0"/>
          </a:p>
          <a:p>
            <a:pPr>
              <a:lnSpc>
                <a:spcPct val="120000"/>
              </a:lnSpc>
              <a:spcBef>
                <a:spcPts val="0"/>
              </a:spcBef>
            </a:pPr>
            <a:r>
              <a:rPr lang="en-US" altLang="zh-CN" dirty="0" smtClean="0"/>
              <a:t>Lots of grounding </a:t>
            </a:r>
            <a:r>
              <a:rPr lang="en-US" altLang="zh-CN" dirty="0"/>
              <a:t>and shielding </a:t>
            </a:r>
            <a:r>
              <a:rPr lang="en-US" altLang="zh-CN" dirty="0" smtClean="0"/>
              <a:t>tests have been done. no </a:t>
            </a:r>
            <a:r>
              <a:rPr lang="en-US" altLang="zh-CN" dirty="0"/>
              <a:t>significant effect on reducing </a:t>
            </a:r>
            <a:r>
              <a:rPr lang="en-US" altLang="zh-CN" dirty="0" smtClean="0"/>
              <a:t>noise</a:t>
            </a:r>
            <a:endParaRPr lang="zh-CN" altLang="en-US" dirty="0"/>
          </a:p>
          <a:p>
            <a:pPr>
              <a:lnSpc>
                <a:spcPct val="120000"/>
              </a:lnSpc>
            </a:pPr>
            <a:endParaRPr lang="en-US" altLang="zh-CN" dirty="0" smtClean="0"/>
          </a:p>
          <a:p>
            <a:pPr>
              <a:lnSpc>
                <a:spcPct val="120000"/>
              </a:lnSpc>
            </a:pPr>
            <a:endParaRPr lang="en-US" altLang="zh-CN" dirty="0"/>
          </a:p>
        </p:txBody>
      </p:sp>
      <p:pic>
        <p:nvPicPr>
          <p:cNvPr id="4" name="图片 3"/>
          <p:cNvPicPr>
            <a:picLocks noChangeAspect="1"/>
          </p:cNvPicPr>
          <p:nvPr/>
        </p:nvPicPr>
        <p:blipFill>
          <a:blip r:embed="rId3"/>
          <a:stretch>
            <a:fillRect/>
          </a:stretch>
        </p:blipFill>
        <p:spPr>
          <a:xfrm>
            <a:off x="4560483" y="1224122"/>
            <a:ext cx="3858566" cy="2503474"/>
          </a:xfrm>
          <a:prstGeom prst="rect">
            <a:avLst/>
          </a:prstGeom>
        </p:spPr>
      </p:pic>
      <p:pic>
        <p:nvPicPr>
          <p:cNvPr id="5" name="图片 4"/>
          <p:cNvPicPr>
            <a:picLocks noChangeAspect="1"/>
          </p:cNvPicPr>
          <p:nvPr/>
        </p:nvPicPr>
        <p:blipFill>
          <a:blip r:embed="rId4"/>
          <a:stretch>
            <a:fillRect/>
          </a:stretch>
        </p:blipFill>
        <p:spPr>
          <a:xfrm>
            <a:off x="8358413" y="1244536"/>
            <a:ext cx="3761872" cy="2462646"/>
          </a:xfrm>
          <a:prstGeom prst="rect">
            <a:avLst/>
          </a:prstGeom>
        </p:spPr>
      </p:pic>
      <p:sp>
        <p:nvSpPr>
          <p:cNvPr id="6" name="文本框 5"/>
          <p:cNvSpPr txBox="1"/>
          <p:nvPr/>
        </p:nvSpPr>
        <p:spPr>
          <a:xfrm>
            <a:off x="5854681" y="1880841"/>
            <a:ext cx="1381125" cy="646331"/>
          </a:xfrm>
          <a:prstGeom prst="rect">
            <a:avLst/>
          </a:prstGeom>
          <a:noFill/>
        </p:spPr>
        <p:txBody>
          <a:bodyPr wrap="square" rtlCol="0">
            <a:spAutoFit/>
          </a:bodyPr>
          <a:lstStyle/>
          <a:p>
            <a:r>
              <a:rPr lang="en-US" altLang="zh-CN" dirty="0" smtClean="0"/>
              <a:t>Run 83079</a:t>
            </a:r>
          </a:p>
          <a:p>
            <a:r>
              <a:rPr lang="en-US" altLang="zh-CN" dirty="0" smtClean="0"/>
              <a:t>CGEM on</a:t>
            </a:r>
            <a:endParaRPr lang="zh-CN" altLang="en-US" dirty="0"/>
          </a:p>
        </p:txBody>
      </p:sp>
      <p:sp>
        <p:nvSpPr>
          <p:cNvPr id="7" name="文本框 6"/>
          <p:cNvSpPr txBox="1"/>
          <p:nvPr/>
        </p:nvSpPr>
        <p:spPr>
          <a:xfrm>
            <a:off x="9788506" y="1880840"/>
            <a:ext cx="1381125" cy="646331"/>
          </a:xfrm>
          <a:prstGeom prst="rect">
            <a:avLst/>
          </a:prstGeom>
          <a:noFill/>
        </p:spPr>
        <p:txBody>
          <a:bodyPr wrap="square" rtlCol="0">
            <a:spAutoFit/>
          </a:bodyPr>
          <a:lstStyle/>
          <a:p>
            <a:r>
              <a:rPr lang="en-US" altLang="zh-CN" dirty="0" smtClean="0"/>
              <a:t>Run 83079</a:t>
            </a:r>
          </a:p>
          <a:p>
            <a:r>
              <a:rPr lang="en-US" altLang="zh-CN" dirty="0" smtClean="0"/>
              <a:t>CGEM on</a:t>
            </a:r>
            <a:endParaRPr lang="zh-CN" altLang="en-US" dirty="0"/>
          </a:p>
        </p:txBody>
      </p:sp>
      <p:pic>
        <p:nvPicPr>
          <p:cNvPr id="8" name="图片 7"/>
          <p:cNvPicPr>
            <a:picLocks noChangeAspect="1"/>
          </p:cNvPicPr>
          <p:nvPr/>
        </p:nvPicPr>
        <p:blipFill>
          <a:blip r:embed="rId5"/>
          <a:stretch>
            <a:fillRect/>
          </a:stretch>
        </p:blipFill>
        <p:spPr>
          <a:xfrm>
            <a:off x="8313964" y="4100662"/>
            <a:ext cx="3850770" cy="2438271"/>
          </a:xfrm>
          <a:prstGeom prst="rect">
            <a:avLst/>
          </a:prstGeom>
        </p:spPr>
      </p:pic>
      <p:pic>
        <p:nvPicPr>
          <p:cNvPr id="9" name="图片 8"/>
          <p:cNvPicPr>
            <a:picLocks noChangeAspect="1"/>
          </p:cNvPicPr>
          <p:nvPr/>
        </p:nvPicPr>
        <p:blipFill>
          <a:blip r:embed="rId6"/>
          <a:stretch>
            <a:fillRect/>
          </a:stretch>
        </p:blipFill>
        <p:spPr>
          <a:xfrm>
            <a:off x="4511625" y="4028732"/>
            <a:ext cx="3838575" cy="2510201"/>
          </a:xfrm>
          <a:prstGeom prst="rect">
            <a:avLst/>
          </a:prstGeom>
        </p:spPr>
      </p:pic>
      <p:sp>
        <p:nvSpPr>
          <p:cNvPr id="10" name="文本框 9"/>
          <p:cNvSpPr txBox="1"/>
          <p:nvPr/>
        </p:nvSpPr>
        <p:spPr>
          <a:xfrm>
            <a:off x="5854680" y="4433144"/>
            <a:ext cx="1381125" cy="646331"/>
          </a:xfrm>
          <a:prstGeom prst="rect">
            <a:avLst/>
          </a:prstGeom>
          <a:noFill/>
        </p:spPr>
        <p:txBody>
          <a:bodyPr wrap="square" rtlCol="0">
            <a:spAutoFit/>
          </a:bodyPr>
          <a:lstStyle/>
          <a:p>
            <a:r>
              <a:rPr lang="en-US" altLang="zh-CN" dirty="0" smtClean="0"/>
              <a:t>Run 83202</a:t>
            </a:r>
          </a:p>
          <a:p>
            <a:r>
              <a:rPr lang="en-US" altLang="zh-CN" dirty="0" smtClean="0"/>
              <a:t>CGEM off</a:t>
            </a:r>
            <a:endParaRPr lang="zh-CN" altLang="en-US" dirty="0"/>
          </a:p>
        </p:txBody>
      </p:sp>
      <p:sp>
        <p:nvSpPr>
          <p:cNvPr id="11" name="文本框 10"/>
          <p:cNvSpPr txBox="1"/>
          <p:nvPr/>
        </p:nvSpPr>
        <p:spPr>
          <a:xfrm>
            <a:off x="9998055" y="4433144"/>
            <a:ext cx="1381125" cy="646331"/>
          </a:xfrm>
          <a:prstGeom prst="rect">
            <a:avLst/>
          </a:prstGeom>
          <a:noFill/>
        </p:spPr>
        <p:txBody>
          <a:bodyPr wrap="square" rtlCol="0">
            <a:spAutoFit/>
          </a:bodyPr>
          <a:lstStyle/>
          <a:p>
            <a:r>
              <a:rPr lang="en-US" altLang="zh-CN" dirty="0" smtClean="0"/>
              <a:t>Run 83202</a:t>
            </a:r>
          </a:p>
          <a:p>
            <a:r>
              <a:rPr lang="en-US" altLang="zh-CN" dirty="0" smtClean="0"/>
              <a:t>CGEM off</a:t>
            </a:r>
            <a:endParaRPr lang="zh-CN" altLang="en-US" dirty="0"/>
          </a:p>
        </p:txBody>
      </p:sp>
      <p:sp>
        <p:nvSpPr>
          <p:cNvPr id="12" name="灯片编号占位符 11"/>
          <p:cNvSpPr>
            <a:spLocks noGrp="1"/>
          </p:cNvSpPr>
          <p:nvPr>
            <p:ph type="sldNum" sz="quarter" idx="12"/>
          </p:nvPr>
        </p:nvSpPr>
        <p:spPr/>
        <p:txBody>
          <a:bodyPr/>
          <a:lstStyle/>
          <a:p>
            <a:fld id="{ABD83ADF-C6C8-484E-976E-F41B2C8E376F}" type="slidenum">
              <a:rPr kumimoji="1" lang="zh-CN" altLang="en-US" smtClean="0"/>
              <a:t>6</a:t>
            </a:fld>
            <a:endParaRPr kumimoji="1" lang="zh-CN" altLang="en-US"/>
          </a:p>
        </p:txBody>
      </p:sp>
    </p:spTree>
    <p:extLst>
      <p:ext uri="{BB962C8B-B14F-4D97-AF65-F5344CB8AC3E}">
        <p14:creationId xmlns:p14="http://schemas.microsoft.com/office/powerpoint/2010/main" val="15661828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089601"/>
          </a:xfrm>
        </p:spPr>
        <p:txBody>
          <a:bodyPr vert="horz" lIns="91440" tIns="45720" rIns="91440" bIns="45720" rtlCol="0" anchor="ctr">
            <a:normAutofit/>
          </a:bodyPr>
          <a:lstStyle/>
          <a:p>
            <a:pPr algn="ctr"/>
            <a:r>
              <a:rPr lang="en-US" altLang="zh-CN" sz="4000" b="1" dirty="0">
                <a:solidFill>
                  <a:srgbClr val="002060"/>
                </a:solidFill>
                <a:latin typeface="Cambria" panose="02040503050406030204" pitchFamily="18" charset="0"/>
                <a:ea typeface="华文楷体" panose="02010600040101010101" pitchFamily="2" charset="-122"/>
              </a:rPr>
              <a:t>Dedicated meeting on noise issues</a:t>
            </a:r>
            <a:endParaRPr lang="zh-CN" altLang="en-US" sz="4000" b="1" dirty="0">
              <a:solidFill>
                <a:srgbClr val="002060"/>
              </a:solidFill>
              <a:latin typeface="Cambria" panose="02040503050406030204" pitchFamily="18" charset="0"/>
              <a:ea typeface="华文楷体" panose="02010600040101010101" pitchFamily="2" charset="-122"/>
            </a:endParaRPr>
          </a:p>
        </p:txBody>
      </p:sp>
      <p:sp>
        <p:nvSpPr>
          <p:cNvPr id="3" name="内容占位符 2"/>
          <p:cNvSpPr>
            <a:spLocks noGrp="1"/>
          </p:cNvSpPr>
          <p:nvPr>
            <p:ph idx="1"/>
          </p:nvPr>
        </p:nvSpPr>
        <p:spPr>
          <a:xfrm>
            <a:off x="838200" y="1612828"/>
            <a:ext cx="10515600" cy="4268019"/>
          </a:xfrm>
        </p:spPr>
        <p:txBody>
          <a:bodyPr>
            <a:normAutofit/>
          </a:bodyPr>
          <a:lstStyle/>
          <a:p>
            <a:pPr>
              <a:lnSpc>
                <a:spcPct val="110000"/>
              </a:lnSpc>
            </a:pPr>
            <a:r>
              <a:rPr lang="en-US" altLang="zh-CN" dirty="0" smtClean="0"/>
              <a:t>On Dec. 2, a </a:t>
            </a:r>
            <a:r>
              <a:rPr lang="en-US" altLang="zh-CN" dirty="0"/>
              <a:t>special meeting was organized and </a:t>
            </a:r>
            <a:r>
              <a:rPr lang="en-US" altLang="zh-CN" dirty="0" smtClean="0"/>
              <a:t>9 </a:t>
            </a:r>
            <a:r>
              <a:rPr lang="en-US" altLang="zh-CN" dirty="0"/>
              <a:t>experts </a:t>
            </a:r>
            <a:r>
              <a:rPr lang="en-US" altLang="zh-CN" dirty="0" smtClean="0"/>
              <a:t>were </a:t>
            </a:r>
            <a:r>
              <a:rPr lang="en-US" altLang="zh-CN" dirty="0"/>
              <a:t>invited to join the </a:t>
            </a:r>
            <a:r>
              <a:rPr lang="en-US" altLang="zh-CN" dirty="0" smtClean="0"/>
              <a:t>meeting on noise issues. </a:t>
            </a:r>
          </a:p>
          <a:p>
            <a:pPr>
              <a:lnSpc>
                <a:spcPct val="110000"/>
              </a:lnSpc>
            </a:pPr>
            <a:r>
              <a:rPr lang="en-US" altLang="zh-CN" dirty="0" smtClean="0"/>
              <a:t>After </a:t>
            </a:r>
            <a:r>
              <a:rPr lang="en-US" altLang="zh-CN" dirty="0"/>
              <a:t>the discussion, the consensus is that the patch cards of CGEM may be the main cause of the noise since they are mounted on the preamplifier “towers” of the MDC. Therefore, it is necessary to shield the patch cards of CGEM and meanwhile improve the shielding of the MDC stepped </a:t>
            </a:r>
            <a:r>
              <a:rPr lang="en-US" altLang="zh-CN" dirty="0" smtClean="0"/>
              <a:t>part.</a:t>
            </a:r>
            <a:endParaRPr lang="zh-CN" altLang="zh-CN" dirty="0"/>
          </a:p>
        </p:txBody>
      </p:sp>
      <p:sp>
        <p:nvSpPr>
          <p:cNvPr id="4" name="灯片编号占位符 3"/>
          <p:cNvSpPr>
            <a:spLocks noGrp="1"/>
          </p:cNvSpPr>
          <p:nvPr>
            <p:ph type="sldNum" sz="quarter" idx="12"/>
          </p:nvPr>
        </p:nvSpPr>
        <p:spPr/>
        <p:txBody>
          <a:bodyPr/>
          <a:lstStyle/>
          <a:p>
            <a:fld id="{79F59AF1-F620-47B2-B5D3-740B87DDB9FB}" type="slidenum">
              <a:rPr lang="zh-CN" altLang="en-US" smtClean="0"/>
              <a:t>7</a:t>
            </a:fld>
            <a:endParaRPr lang="zh-CN" altLang="en-US"/>
          </a:p>
        </p:txBody>
      </p:sp>
    </p:spTree>
    <p:extLst>
      <p:ext uri="{BB962C8B-B14F-4D97-AF65-F5344CB8AC3E}">
        <p14:creationId xmlns:p14="http://schemas.microsoft.com/office/powerpoint/2010/main" val="1349764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915987"/>
          </a:xfrm>
        </p:spPr>
        <p:txBody>
          <a:bodyPr vert="horz" lIns="91440" tIns="45720" rIns="91440" bIns="45720" rtlCol="0" anchor="ctr">
            <a:normAutofit/>
          </a:bodyPr>
          <a:lstStyle/>
          <a:p>
            <a:pPr algn="ctr"/>
            <a:r>
              <a:rPr lang="en-US" altLang="zh-CN" sz="4000" b="1" dirty="0">
                <a:solidFill>
                  <a:srgbClr val="002060"/>
                </a:solidFill>
                <a:latin typeface="Cambria" panose="02040503050406030204" pitchFamily="18" charset="0"/>
                <a:ea typeface="华文楷体" panose="02010600040101010101" pitchFamily="2" charset="-122"/>
              </a:rPr>
              <a:t>The detailed plan</a:t>
            </a:r>
            <a:endParaRPr lang="zh-CN" altLang="en-US" sz="4000" b="1" dirty="0">
              <a:solidFill>
                <a:srgbClr val="002060"/>
              </a:solidFill>
              <a:latin typeface="Cambria" panose="02040503050406030204" pitchFamily="18" charset="0"/>
              <a:ea typeface="华文楷体" panose="02010600040101010101" pitchFamily="2" charset="-122"/>
            </a:endParaRPr>
          </a:p>
        </p:txBody>
      </p:sp>
      <p:sp>
        <p:nvSpPr>
          <p:cNvPr id="4" name="灯片编号占位符 3"/>
          <p:cNvSpPr>
            <a:spLocks noGrp="1"/>
          </p:cNvSpPr>
          <p:nvPr>
            <p:ph type="sldNum" sz="quarter" idx="12"/>
          </p:nvPr>
        </p:nvSpPr>
        <p:spPr/>
        <p:txBody>
          <a:bodyPr/>
          <a:lstStyle/>
          <a:p>
            <a:fld id="{79F59AF1-F620-47B2-B5D3-740B87DDB9FB}" type="slidenum">
              <a:rPr lang="zh-CN" altLang="en-US" smtClean="0"/>
              <a:t>8</a:t>
            </a:fld>
            <a:endParaRPr lang="zh-CN" altLang="en-US"/>
          </a:p>
        </p:txBody>
      </p:sp>
      <p:sp>
        <p:nvSpPr>
          <p:cNvPr id="6" name="内容占位符 2"/>
          <p:cNvSpPr txBox="1">
            <a:spLocks/>
          </p:cNvSpPr>
          <p:nvPr/>
        </p:nvSpPr>
        <p:spPr>
          <a:xfrm>
            <a:off x="530706" y="1311482"/>
            <a:ext cx="4964657" cy="517695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ltLang="zh-CN" dirty="0"/>
              <a:t>T</a:t>
            </a:r>
            <a:r>
              <a:rPr lang="en-US" altLang="zh-CN" dirty="0" smtClean="0"/>
              <a:t>he </a:t>
            </a:r>
            <a:r>
              <a:rPr lang="en-US" altLang="zh-CN" dirty="0"/>
              <a:t>related work includes dismounting, adding shielding plates, reinstalling CGEM patch cards, testing, etc., and will be completed on </a:t>
            </a:r>
            <a:r>
              <a:rPr lang="en-US" altLang="zh-CN" dirty="0" smtClean="0"/>
              <a:t>Dec. 23 </a:t>
            </a:r>
            <a:endParaRPr lang="en-US" altLang="zh-CN" dirty="0" smtClean="0"/>
          </a:p>
          <a:p>
            <a:r>
              <a:rPr lang="en-US" altLang="zh-CN" dirty="0" smtClean="0"/>
              <a:t>The </a:t>
            </a:r>
            <a:r>
              <a:rPr lang="en-US" altLang="zh-CN" dirty="0" smtClean="0"/>
              <a:t>recovery work of IP will start on Dec.24  </a:t>
            </a:r>
            <a:endParaRPr lang="en-US" altLang="zh-CN" dirty="0" smtClean="0"/>
          </a:p>
          <a:p>
            <a:r>
              <a:rPr lang="en-US" altLang="zh-CN" dirty="0" smtClean="0"/>
              <a:t>Causing </a:t>
            </a:r>
            <a:r>
              <a:rPr lang="en-US" altLang="zh-CN" dirty="0"/>
              <a:t>a </a:t>
            </a:r>
            <a:r>
              <a:rPr lang="en-US" altLang="zh-CN" dirty="0" smtClean="0"/>
              <a:t>3 weeks delay </a:t>
            </a:r>
            <a:r>
              <a:rPr lang="en-US" altLang="zh-CN" dirty="0"/>
              <a:t>in </a:t>
            </a:r>
            <a:r>
              <a:rPr lang="en-US" altLang="zh-CN" dirty="0" smtClean="0"/>
              <a:t>the </a:t>
            </a:r>
            <a:r>
              <a:rPr lang="en-US" altLang="zh-CN" dirty="0"/>
              <a:t>project </a:t>
            </a:r>
            <a:r>
              <a:rPr lang="en-US" altLang="zh-CN" dirty="0" smtClean="0"/>
              <a:t>schedule (</a:t>
            </a:r>
            <a:r>
              <a:rPr lang="en-US" altLang="zh-CN" dirty="0"/>
              <a:t>accelerator </a:t>
            </a:r>
            <a:r>
              <a:rPr lang="en-US" altLang="zh-CN" dirty="0" smtClean="0"/>
              <a:t>startup: Jan.8 -&gt; Jan. 27). </a:t>
            </a:r>
          </a:p>
          <a:p>
            <a:r>
              <a:rPr lang="en-US" altLang="zh-CN" dirty="0" smtClean="0"/>
              <a:t>The plan was approved</a:t>
            </a:r>
            <a:endParaRPr lang="en-US" altLang="zh-CN" dirty="0"/>
          </a:p>
        </p:txBody>
      </p:sp>
      <p:pic>
        <p:nvPicPr>
          <p:cNvPr id="3" name="图片 2"/>
          <p:cNvPicPr>
            <a:picLocks noChangeAspect="1"/>
          </p:cNvPicPr>
          <p:nvPr/>
        </p:nvPicPr>
        <p:blipFill>
          <a:blip r:embed="rId2"/>
          <a:stretch>
            <a:fillRect/>
          </a:stretch>
        </p:blipFill>
        <p:spPr>
          <a:xfrm>
            <a:off x="5847510" y="1506556"/>
            <a:ext cx="6053530" cy="4726063"/>
          </a:xfrm>
          <a:prstGeom prst="rect">
            <a:avLst/>
          </a:prstGeom>
        </p:spPr>
      </p:pic>
    </p:spTree>
    <p:extLst>
      <p:ext uri="{BB962C8B-B14F-4D97-AF65-F5344CB8AC3E}">
        <p14:creationId xmlns:p14="http://schemas.microsoft.com/office/powerpoint/2010/main" val="6764173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511"/>
            <a:ext cx="10515600" cy="889931"/>
          </a:xfrm>
        </p:spPr>
        <p:txBody>
          <a:bodyPr vert="horz" lIns="91440" tIns="45720" rIns="91440" bIns="45720" rtlCol="0" anchor="ctr">
            <a:normAutofit/>
          </a:bodyPr>
          <a:lstStyle/>
          <a:p>
            <a:pPr algn="ctr"/>
            <a:r>
              <a:rPr lang="en-US" altLang="zh-CN" sz="4000" b="1" dirty="0">
                <a:solidFill>
                  <a:srgbClr val="002060"/>
                </a:solidFill>
                <a:latin typeface="Cambria" panose="02040503050406030204" pitchFamily="18" charset="0"/>
                <a:ea typeface="华文楷体" panose="02010600040101010101" pitchFamily="2" charset="-122"/>
              </a:rPr>
              <a:t>Improvement of MDC shielding</a:t>
            </a:r>
            <a:endParaRPr lang="zh-CN" altLang="en-US" sz="4000" b="1" dirty="0">
              <a:solidFill>
                <a:srgbClr val="002060"/>
              </a:solidFill>
              <a:latin typeface="Cambria" panose="02040503050406030204" pitchFamily="18" charset="0"/>
              <a:ea typeface="华文楷体" panose="02010600040101010101" pitchFamily="2" charset="-122"/>
            </a:endParaRPr>
          </a:p>
        </p:txBody>
      </p:sp>
      <p:sp>
        <p:nvSpPr>
          <p:cNvPr id="3" name="内容占位符 2"/>
          <p:cNvSpPr>
            <a:spLocks noGrp="1"/>
          </p:cNvSpPr>
          <p:nvPr>
            <p:ph idx="1"/>
          </p:nvPr>
        </p:nvSpPr>
        <p:spPr>
          <a:xfrm>
            <a:off x="345141" y="1466536"/>
            <a:ext cx="7234518" cy="1398727"/>
          </a:xfrm>
        </p:spPr>
        <p:txBody>
          <a:bodyPr>
            <a:normAutofit fontScale="92500" lnSpcReduction="20000"/>
          </a:bodyPr>
          <a:lstStyle/>
          <a:p>
            <a:r>
              <a:rPr lang="en-US" altLang="zh-CN" dirty="0" smtClean="0"/>
              <a:t>Improving the shielding layer between MDC cables and  CGEM cables</a:t>
            </a:r>
          </a:p>
          <a:p>
            <a:r>
              <a:rPr lang="en-US" altLang="zh-CN" dirty="0" smtClean="0"/>
              <a:t>Adding shielding boxes for MDC preamplifiers (copper, thickness: 1mm)</a:t>
            </a:r>
          </a:p>
          <a:p>
            <a:endParaRPr lang="zh-CN" altLang="en-US" dirty="0"/>
          </a:p>
        </p:txBody>
      </p:sp>
      <p:sp>
        <p:nvSpPr>
          <p:cNvPr id="4" name="灯片编号占位符 3"/>
          <p:cNvSpPr>
            <a:spLocks noGrp="1"/>
          </p:cNvSpPr>
          <p:nvPr>
            <p:ph type="sldNum" sz="quarter" idx="12"/>
          </p:nvPr>
        </p:nvSpPr>
        <p:spPr/>
        <p:txBody>
          <a:bodyPr/>
          <a:lstStyle/>
          <a:p>
            <a:fld id="{ABD83ADF-C6C8-484E-976E-F41B2C8E376F}" type="slidenum">
              <a:rPr kumimoji="1" lang="zh-CN" altLang="en-US" smtClean="0"/>
              <a:t>9</a:t>
            </a:fld>
            <a:endParaRPr kumimoji="1" lang="zh-CN" altLang="en-US"/>
          </a:p>
        </p:txBody>
      </p:sp>
      <p:pic>
        <p:nvPicPr>
          <p:cNvPr id="5" name="图片 4"/>
          <p:cNvPicPr>
            <a:picLocks noChangeAspect="1"/>
          </p:cNvPicPr>
          <p:nvPr/>
        </p:nvPicPr>
        <p:blipFill>
          <a:blip r:embed="rId2"/>
          <a:stretch>
            <a:fillRect/>
          </a:stretch>
        </p:blipFill>
        <p:spPr>
          <a:xfrm>
            <a:off x="8544760" y="1525524"/>
            <a:ext cx="3573778" cy="4758735"/>
          </a:xfrm>
          <a:prstGeom prst="rect">
            <a:avLst/>
          </a:prstGeom>
        </p:spPr>
      </p:pic>
      <p:pic>
        <p:nvPicPr>
          <p:cNvPr id="6" name="图片 5"/>
          <p:cNvPicPr>
            <a:picLocks noChangeAspect="1"/>
          </p:cNvPicPr>
          <p:nvPr/>
        </p:nvPicPr>
        <p:blipFill>
          <a:blip r:embed="rId3"/>
          <a:stretch>
            <a:fillRect/>
          </a:stretch>
        </p:blipFill>
        <p:spPr>
          <a:xfrm rot="5400000">
            <a:off x="4761868" y="2805585"/>
            <a:ext cx="2967036" cy="3959274"/>
          </a:xfrm>
          <a:prstGeom prst="rect">
            <a:avLst/>
          </a:prstGeom>
        </p:spPr>
      </p:pic>
      <p:pic>
        <p:nvPicPr>
          <p:cNvPr id="7" name="图片 6"/>
          <p:cNvPicPr>
            <a:picLocks noChangeAspect="1"/>
          </p:cNvPicPr>
          <p:nvPr/>
        </p:nvPicPr>
        <p:blipFill>
          <a:blip r:embed="rId4"/>
          <a:stretch>
            <a:fillRect/>
          </a:stretch>
        </p:blipFill>
        <p:spPr>
          <a:xfrm>
            <a:off x="268941" y="3301704"/>
            <a:ext cx="3693459" cy="2910974"/>
          </a:xfrm>
          <a:prstGeom prst="rect">
            <a:avLst/>
          </a:prstGeom>
        </p:spPr>
      </p:pic>
    </p:spTree>
    <p:extLst>
      <p:ext uri="{BB962C8B-B14F-4D97-AF65-F5344CB8AC3E}">
        <p14:creationId xmlns:p14="http://schemas.microsoft.com/office/powerpoint/2010/main" val="18001596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43911</TotalTime>
  <Words>970</Words>
  <Application>Microsoft Office PowerPoint</Application>
  <PresentationFormat>宽屏</PresentationFormat>
  <Paragraphs>153</Paragraphs>
  <Slides>22</Slides>
  <Notes>6</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22</vt:i4>
      </vt:variant>
    </vt:vector>
  </HeadingPairs>
  <TitlesOfParts>
    <vt:vector size="30" baseType="lpstr">
      <vt:lpstr>等线</vt:lpstr>
      <vt:lpstr>等线 Light</vt:lpstr>
      <vt:lpstr>华文楷体</vt:lpstr>
      <vt:lpstr>宋体</vt:lpstr>
      <vt:lpstr>Arial</vt:lpstr>
      <vt:lpstr>Calibri</vt:lpstr>
      <vt:lpstr>Cambria</vt:lpstr>
      <vt:lpstr>Office 主题​​</vt:lpstr>
      <vt:lpstr>Status of MDC noise issues</vt:lpstr>
      <vt:lpstr>Outline</vt:lpstr>
      <vt:lpstr>Installation of CGEM</vt:lpstr>
      <vt:lpstr>CGEM Patch cards installation</vt:lpstr>
      <vt:lpstr>CGEM Patch cards installation</vt:lpstr>
      <vt:lpstr>Noise issues</vt:lpstr>
      <vt:lpstr>Dedicated meeting on noise issues</vt:lpstr>
      <vt:lpstr>The detailed plan</vt:lpstr>
      <vt:lpstr>Improvement of MDC shielding</vt:lpstr>
      <vt:lpstr>Cosmic-ray tests</vt:lpstr>
      <vt:lpstr>Installation of shielding boxes for CGEM patch cards</vt:lpstr>
      <vt:lpstr>Installation of final shielding plates</vt:lpstr>
      <vt:lpstr>Noise status after installation of shielding boxes</vt:lpstr>
      <vt:lpstr>Schematic diagram of grounding</vt:lpstr>
      <vt:lpstr>Schematic diagram of shielding</vt:lpstr>
      <vt:lpstr>Noise occupancy of T during data taking in last run period </vt:lpstr>
      <vt:lpstr>MDC Time threshold scan</vt:lpstr>
      <vt:lpstr>Cosmic-ray tests with different T thresholds</vt:lpstr>
      <vt:lpstr>Efficiency @ T threshold=140</vt:lpstr>
      <vt:lpstr>Summary</vt:lpstr>
      <vt:lpstr>MDC reconstruction efficiency with difference T thresholds</vt:lpstr>
      <vt:lpstr>CGEM readout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BESIII周运行情况</dc:title>
  <dc:creator>Microsoft Office User</dc:creator>
  <cp:lastModifiedBy>Windows 用户</cp:lastModifiedBy>
  <cp:revision>1047</cp:revision>
  <dcterms:created xsi:type="dcterms:W3CDTF">2020-04-14T15:21:42Z</dcterms:created>
  <dcterms:modified xsi:type="dcterms:W3CDTF">2025-01-19T13:17:32Z</dcterms:modified>
</cp:coreProperties>
</file>