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1048" r:id="rId2"/>
    <p:sldId id="1047" r:id="rId3"/>
    <p:sldId id="1029" r:id="rId4"/>
    <p:sldId id="1036" r:id="rId5"/>
    <p:sldId id="1040" r:id="rId6"/>
    <p:sldId id="1041" r:id="rId7"/>
    <p:sldId id="1037" r:id="rId8"/>
    <p:sldId id="1042" r:id="rId9"/>
    <p:sldId id="1039" r:id="rId10"/>
    <p:sldId id="1050" r:id="rId11"/>
    <p:sldId id="1051" r:id="rId12"/>
    <p:sldId id="1052" r:id="rId13"/>
    <p:sldId id="1053" r:id="rId14"/>
    <p:sldId id="1054" r:id="rId15"/>
    <p:sldId id="1046" r:id="rId16"/>
    <p:sldId id="1044" r:id="rId17"/>
    <p:sldId id="1045" r:id="rId18"/>
    <p:sldId id="1034" r:id="rId19"/>
    <p:sldId id="1032" r:id="rId20"/>
    <p:sldId id="1038" r:id="rId21"/>
    <p:sldId id="1030" r:id="rId22"/>
    <p:sldId id="1031" r:id="rId23"/>
    <p:sldId id="1035" r:id="rId24"/>
    <p:sldId id="1043" r:id="rId25"/>
    <p:sldId id="1049" r:id="rId26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FF"/>
    <a:srgbClr val="003399"/>
    <a:srgbClr val="E6E6E6"/>
    <a:srgbClr val="0070C0"/>
    <a:srgbClr val="4D8357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3" autoAdjust="0"/>
    <p:restoredTop sz="88126" autoAdjust="0"/>
  </p:normalViewPr>
  <p:slideViewPr>
    <p:cSldViewPr>
      <p:cViewPr varScale="1">
        <p:scale>
          <a:sx n="84" d="100"/>
          <a:sy n="84" d="100"/>
        </p:scale>
        <p:origin x="69" y="39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62" d="100"/>
          <a:sy n="62" d="100"/>
        </p:scale>
        <p:origin x="317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2025/1/13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196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342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210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2676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773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226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37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64D-C919-45E7-A57D-C4BE4049E83B}" type="datetime1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solidFill>
                  <a:srgbClr val="0000FF"/>
                </a:solidFill>
                <a:latin typeface="+mn-lt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D583-47F1-4C9E-913E-9C8F8159BAED}" type="datetime1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ctr">
              <a:defRPr sz="4000" b="1" baseline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7FF2-22DD-4CF8-BE9E-25F2457D970D}" type="datetime1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97A9A-512A-4894-931E-4EFF37503AC0}" type="datetime1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hepbox.ihep.ac.cn/ihepbox/index.php/s/YNFSZHb9lvgJq3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hepbox.ihep.ac.cn/ihepbox/index.php/s/IiyBhv4ApmZs8B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ihepbox.ihep.ac.cn/ihepbox/index.php/s/g365tprrMhNDxs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43DF12-BB9C-41BF-BD6E-B87FB7BC0B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Muon electronics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BC20948-DF58-4525-B2E4-C4F691E957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Jie Zhang (IHEP) on </a:t>
            </a:r>
            <a:r>
              <a:rPr lang="en-US" altLang="zh-CN" sz="3200" dirty="0">
                <a:ea typeface="黑体" pitchFamily="49" charset="-122"/>
              </a:rPr>
              <a:t>behalf</a:t>
            </a:r>
            <a:r>
              <a:rPr lang="en-US" altLang="zh-CN" dirty="0"/>
              <a:t> of CEPC muon detector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D06EACF-5A0F-4E1A-B71E-67C5739C6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836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D7B3576-984C-4964-A1A2-E9FAFDBB1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301208"/>
            <a:ext cx="2606080" cy="82495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281212D-8DF6-4262-AC7D-674D8DCA9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安装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2D71048-9B25-495C-AD60-28EF5EFCC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1DFACEB-D419-47FC-8BC8-00FE86A8D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1320136"/>
            <a:ext cx="4498385" cy="43204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102006E-9004-43D1-9491-D0648880A48B}"/>
              </a:ext>
            </a:extLst>
          </p:cNvPr>
          <p:cNvSpPr txBox="1"/>
          <p:nvPr/>
        </p:nvSpPr>
        <p:spPr>
          <a:xfrm>
            <a:off x="1093558" y="1329932"/>
            <a:ext cx="550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 </a:t>
            </a:r>
            <a:r>
              <a:rPr lang="zh-CN" altLang="en-US" dirty="0"/>
              <a:t>组装并测试“单元”（</a:t>
            </a:r>
            <a:r>
              <a:rPr lang="en-US" altLang="zh-CN" dirty="0" err="1"/>
              <a:t>SiPM</a:t>
            </a:r>
            <a:r>
              <a:rPr lang="zh-CN" altLang="en-US" dirty="0"/>
              <a:t>小板</a:t>
            </a:r>
            <a:r>
              <a:rPr lang="en-US" altLang="zh-CN" dirty="0"/>
              <a:t>+</a:t>
            </a:r>
            <a:r>
              <a:rPr lang="zh-CN" altLang="en-US" dirty="0"/>
              <a:t>光纤</a:t>
            </a:r>
            <a:r>
              <a:rPr lang="en-US" altLang="zh-CN" dirty="0"/>
              <a:t>+</a:t>
            </a:r>
            <a:r>
              <a:rPr lang="zh-CN" altLang="en-US" dirty="0"/>
              <a:t>闪烁体）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1F45485-855B-4B40-BD17-E73116AD5AB5}"/>
              </a:ext>
            </a:extLst>
          </p:cNvPr>
          <p:cNvSpPr txBox="1"/>
          <p:nvPr/>
        </p:nvSpPr>
        <p:spPr>
          <a:xfrm>
            <a:off x="1113892" y="2198579"/>
            <a:ext cx="483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2. </a:t>
            </a:r>
            <a:r>
              <a:rPr lang="zh-CN" altLang="en-US" dirty="0"/>
              <a:t>多“单元”插入支撑结构，形成“双层”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F605B3E-71B9-441E-98D6-37E6C19E7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341" y="2213794"/>
            <a:ext cx="4977814" cy="395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63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C63F2F7-1939-480A-9C75-5DA8EF612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589240"/>
            <a:ext cx="10972800" cy="536924"/>
          </a:xfrm>
        </p:spPr>
        <p:txBody>
          <a:bodyPr>
            <a:normAutofit lnSpcReduction="10000"/>
          </a:bodyPr>
          <a:lstStyle/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E4DFCF7-1741-4DCA-AEA9-4A9DEBEC0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安装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0D978F-9E45-4D0A-9975-75491886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118B538-757A-4289-86BD-AC4C4819BEA7}"/>
              </a:ext>
            </a:extLst>
          </p:cNvPr>
          <p:cNvSpPr txBox="1"/>
          <p:nvPr/>
        </p:nvSpPr>
        <p:spPr>
          <a:xfrm>
            <a:off x="618511" y="1340768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3. </a:t>
            </a:r>
            <a:r>
              <a:rPr lang="zh-CN" altLang="en-US" dirty="0"/>
              <a:t>安装柔性板，与</a:t>
            </a:r>
            <a:r>
              <a:rPr lang="en-US" altLang="zh-CN" dirty="0" err="1"/>
              <a:t>SiPM</a:t>
            </a:r>
            <a:r>
              <a:rPr lang="zh-CN" altLang="en-US" dirty="0"/>
              <a:t>小板之间是卡扣连接器。每个柔性板负责</a:t>
            </a:r>
            <a:r>
              <a:rPr lang="en-US" altLang="zh-CN" dirty="0"/>
              <a:t>10~15</a:t>
            </a:r>
            <a:r>
              <a:rPr lang="zh-CN" altLang="en-US" dirty="0"/>
              <a:t>个</a:t>
            </a:r>
            <a:r>
              <a:rPr lang="en-US" altLang="zh-CN" dirty="0" err="1"/>
              <a:t>SiPM</a:t>
            </a:r>
            <a:r>
              <a:rPr lang="zh-CN" altLang="en-US" dirty="0"/>
              <a:t>小板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B3CC5A7-398A-4356-BD6B-E6EE0AB39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96" y="1098509"/>
            <a:ext cx="2995939" cy="551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2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C63F2F7-1939-480A-9C75-5DA8EF612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589240"/>
            <a:ext cx="10972800" cy="536924"/>
          </a:xfrm>
        </p:spPr>
        <p:txBody>
          <a:bodyPr>
            <a:normAutofit lnSpcReduction="10000"/>
          </a:bodyPr>
          <a:lstStyle/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E4DFCF7-1741-4DCA-AEA9-4A9DEBEC0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安装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0D978F-9E45-4D0A-9975-75491886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118B538-757A-4289-86BD-AC4C4819BEA7}"/>
              </a:ext>
            </a:extLst>
          </p:cNvPr>
          <p:cNvSpPr txBox="1"/>
          <p:nvPr/>
        </p:nvSpPr>
        <p:spPr>
          <a:xfrm>
            <a:off x="618511" y="1340768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3. </a:t>
            </a:r>
            <a:r>
              <a:rPr lang="zh-CN" altLang="en-US" dirty="0"/>
              <a:t>安装</a:t>
            </a:r>
            <a:r>
              <a:rPr lang="en-US" altLang="zh-CN" dirty="0" err="1"/>
              <a:t>uFB</a:t>
            </a:r>
            <a:r>
              <a:rPr lang="zh-CN" altLang="en-US" dirty="0"/>
              <a:t>，与柔性板之间也是卡扣连接器，每个</a:t>
            </a:r>
            <a:r>
              <a:rPr lang="en-US" altLang="zh-CN" dirty="0" err="1"/>
              <a:t>uFB</a:t>
            </a:r>
            <a:r>
              <a:rPr lang="zh-CN" altLang="en-US" dirty="0"/>
              <a:t>负责</a:t>
            </a:r>
            <a:r>
              <a:rPr lang="en-US" altLang="zh-CN" dirty="0"/>
              <a:t>2</a:t>
            </a:r>
            <a:r>
              <a:rPr lang="zh-CN" altLang="en-US" dirty="0"/>
              <a:t>个柔性板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233F658-4A82-4C89-BDA1-D6E31CEA7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919" y="1160479"/>
            <a:ext cx="3888622" cy="550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25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A516FCE-A4B3-4556-A409-BEF43C23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157192"/>
            <a:ext cx="10972800" cy="968972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44C07B2-DD3D-4BE2-851E-D307C7075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安装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419B0A7-010F-4A8D-BF98-E1769B336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13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A39429A-85DC-4611-B5C9-96CD35448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44" y="1489218"/>
            <a:ext cx="8188816" cy="463694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EEA39FF-F39A-4349-89B7-1B33E6471FCA}"/>
              </a:ext>
            </a:extLst>
          </p:cNvPr>
          <p:cNvSpPr txBox="1"/>
          <p:nvPr/>
        </p:nvSpPr>
        <p:spPr>
          <a:xfrm>
            <a:off x="618511" y="1340768"/>
            <a:ext cx="29572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4. </a:t>
            </a:r>
            <a:r>
              <a:rPr lang="zh-CN" altLang="en-US" dirty="0"/>
              <a:t>连接</a:t>
            </a:r>
            <a:r>
              <a:rPr lang="en-US" altLang="zh-CN" dirty="0" err="1"/>
              <a:t>uFB</a:t>
            </a:r>
            <a:r>
              <a:rPr lang="zh-CN" altLang="en-US" dirty="0"/>
              <a:t>到</a:t>
            </a:r>
            <a:r>
              <a:rPr lang="en-US" altLang="zh-CN" dirty="0"/>
              <a:t>patch panel</a:t>
            </a:r>
            <a:r>
              <a:rPr lang="zh-CN" altLang="en-US" dirty="0"/>
              <a:t>的线缆（屏蔽双绞线和屏蔽电源线）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完成一个“双层”的安装</a:t>
            </a:r>
          </a:p>
        </p:txBody>
      </p:sp>
    </p:spTree>
    <p:extLst>
      <p:ext uri="{BB962C8B-B14F-4D97-AF65-F5344CB8AC3E}">
        <p14:creationId xmlns:p14="http://schemas.microsoft.com/office/powerpoint/2010/main" val="2486779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E6F3713-B696-4DBF-9564-1A23D81B2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需要给电子学留的高度：</a:t>
            </a:r>
            <a:r>
              <a:rPr lang="en-US" altLang="zh-CN" dirty="0"/>
              <a:t>1 mm </a:t>
            </a:r>
            <a:r>
              <a:rPr lang="zh-CN" altLang="en-US" dirty="0"/>
              <a:t>（</a:t>
            </a:r>
            <a:r>
              <a:rPr lang="en-US" altLang="zh-CN" dirty="0" err="1"/>
              <a:t>SiPM</a:t>
            </a:r>
            <a:r>
              <a:rPr lang="zh-CN" altLang="en-US" dirty="0"/>
              <a:t>连接器高度）</a:t>
            </a:r>
            <a:r>
              <a:rPr lang="en-US" altLang="zh-CN" dirty="0"/>
              <a:t>+ 0.3 mm </a:t>
            </a:r>
            <a:r>
              <a:rPr lang="zh-CN" altLang="en-US" dirty="0"/>
              <a:t>（</a:t>
            </a:r>
            <a:r>
              <a:rPr lang="en-US" altLang="zh-CN" dirty="0"/>
              <a:t>flex PCB</a:t>
            </a:r>
            <a:r>
              <a:rPr lang="zh-CN" altLang="en-US" dirty="0"/>
              <a:t>厚度）</a:t>
            </a:r>
            <a:r>
              <a:rPr lang="en-US" altLang="zh-CN" dirty="0"/>
              <a:t>+ 15mm </a:t>
            </a:r>
            <a:r>
              <a:rPr lang="zh-CN" altLang="en-US" dirty="0"/>
              <a:t>（</a:t>
            </a:r>
            <a:r>
              <a:rPr lang="en-US" altLang="zh-CN" dirty="0" err="1"/>
              <a:t>uFB</a:t>
            </a:r>
            <a:r>
              <a:rPr lang="zh-CN" altLang="en-US" dirty="0"/>
              <a:t>高度）</a:t>
            </a:r>
            <a:r>
              <a:rPr lang="en-US" altLang="zh-CN" dirty="0"/>
              <a:t>+ 6 mm</a:t>
            </a:r>
            <a:r>
              <a:rPr lang="zh-CN" altLang="en-US" dirty="0"/>
              <a:t>（线缆直径）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478662F-2D10-41B8-979C-3D7A0F57D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4D46EA0-0EB5-4284-BAC1-143E8FA1B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866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B899233-354F-4189-90DD-122A69482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7888" y="1285861"/>
            <a:ext cx="6840760" cy="5311491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altLang="zh-CN" dirty="0"/>
              <a:t>100 mm x 40 mm FR4 PCB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altLang="zh-CN" dirty="0"/>
              <a:t>Front-end Interface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zh-CN" dirty="0"/>
              <a:t>32-ch input, FPC to </a:t>
            </a:r>
            <a:r>
              <a:rPr lang="en-US" altLang="zh-CN" dirty="0" err="1"/>
              <a:t>SiPM</a:t>
            </a:r>
            <a:endParaRPr lang="en-US" altLang="zh-CN" dirty="0"/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zh-CN" dirty="0"/>
              <a:t>0.2mm thickness flex-PCB cable, width 8mm, up to 16 lengths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altLang="zh-CN" dirty="0"/>
              <a:t>Back-end Interface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zh-CN" dirty="0"/>
              <a:t>RJ45 connector to </a:t>
            </a:r>
            <a:r>
              <a:rPr lang="en-US" altLang="zh-CN" dirty="0" err="1"/>
              <a:t>uMB</a:t>
            </a:r>
            <a:endParaRPr lang="en-US" altLang="zh-CN" dirty="0"/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zh-CN" dirty="0"/>
              <a:t>5 mm diameter CAT6 shielded cable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zh-CN" dirty="0"/>
              <a:t>Mini-Fit Jr (Power) to back-end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zh-CN" dirty="0"/>
              <a:t>AWG 18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altLang="zh-CN" dirty="0"/>
              <a:t>Chip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zh-CN" dirty="0" err="1"/>
              <a:t>Chomin</a:t>
            </a:r>
            <a:r>
              <a:rPr lang="en-US" altLang="zh-CN" dirty="0"/>
              <a:t>, ADC+TDC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altLang="zh-CN" dirty="0"/>
              <a:t>DC/DC with shielding and filters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zh-CN" dirty="0"/>
              <a:t>1.2V output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altLang="zh-CN" dirty="0"/>
              <a:t>3D step file: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zh-CN" dirty="0">
                <a:hlinkClick r:id="rId3"/>
              </a:rPr>
              <a:t>https://ihepbox.ihep.ac.cn/ihepbox/index.php/s/YNFSZHb9lvgJq31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1A05FE8-4A3A-4AAB-AFF0-77F53802E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uFB</a:t>
            </a:r>
            <a:r>
              <a:rPr lang="en-US" altLang="zh-CN" dirty="0"/>
              <a:t> (Muon front-end board</a:t>
            </a:r>
            <a:r>
              <a:rPr lang="zh-CN" altLang="en-US" dirty="0"/>
              <a:t>，待更新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8476B5-4DA1-410F-B633-86CDE4F9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15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1B491E0-0DBC-42A7-993A-9A8353C0C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966" y="4797152"/>
            <a:ext cx="4824536" cy="11326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27E2FBC-994C-4EFA-8C73-7A0988682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180" y="2348880"/>
            <a:ext cx="4890015" cy="212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49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B899233-354F-4189-90DD-122A69482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064" y="1052736"/>
            <a:ext cx="4757974" cy="576063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altLang="zh-CN" dirty="0"/>
              <a:t>260 mm x 70 mm FR4 PCB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altLang="zh-CN" dirty="0"/>
              <a:t>Front-end Interface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zh-CN" dirty="0"/>
              <a:t>24-ch RJ45 connector to </a:t>
            </a:r>
            <a:r>
              <a:rPr lang="en-US" altLang="zh-CN" dirty="0" err="1"/>
              <a:t>uMB</a:t>
            </a:r>
            <a:endParaRPr lang="en-US" altLang="zh-CN" dirty="0"/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zh-CN" dirty="0"/>
              <a:t>5 mm diameter CAT6 shielded cable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zh-CN" dirty="0"/>
              <a:t>24-ch </a:t>
            </a:r>
            <a:r>
              <a:rPr lang="en-US" altLang="zh-CN" b="0" i="0" dirty="0">
                <a:solidFill>
                  <a:srgbClr val="242B30"/>
                </a:solidFill>
                <a:effectLst/>
                <a:latin typeface="Open Sans" panose="020B0606030504020204" pitchFamily="34" charset="0"/>
              </a:rPr>
              <a:t>Mini-Fit Jr (</a:t>
            </a:r>
            <a:r>
              <a:rPr lang="en-US" altLang="zh-CN" dirty="0"/>
              <a:t>Power) to </a:t>
            </a:r>
            <a:r>
              <a:rPr lang="en-US" altLang="zh-CN" dirty="0" err="1"/>
              <a:t>uMB</a:t>
            </a:r>
            <a:endParaRPr lang="en-US" altLang="zh-CN" dirty="0"/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zh-CN" dirty="0"/>
              <a:t>AWG 18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altLang="zh-CN" dirty="0"/>
              <a:t>Back-end Interface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zh-CN" dirty="0"/>
              <a:t>Fiber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zh-CN" dirty="0"/>
              <a:t>1.1 mm diameter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zh-CN" b="0" i="0" dirty="0">
                <a:solidFill>
                  <a:srgbClr val="242B30"/>
                </a:solidFill>
                <a:effectLst/>
                <a:latin typeface="Open Sans" panose="020B0606030504020204" pitchFamily="34" charset="0"/>
              </a:rPr>
              <a:t>Mini-Fit Jr (</a:t>
            </a:r>
            <a:r>
              <a:rPr lang="en-US" altLang="zh-CN" dirty="0"/>
              <a:t>Power) to back-end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zh-CN" dirty="0"/>
              <a:t>AWG 16 (2.35mm)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altLang="zh-CN" dirty="0"/>
              <a:t>Chips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zh-CN" dirty="0" err="1"/>
              <a:t>TaoTie</a:t>
            </a:r>
            <a:r>
              <a:rPr lang="en-US" altLang="zh-CN" dirty="0"/>
              <a:t>, </a:t>
            </a:r>
            <a:r>
              <a:rPr lang="en-US" altLang="zh-CN" dirty="0" err="1"/>
              <a:t>ChiTu</a:t>
            </a:r>
            <a:r>
              <a:rPr lang="en-US" altLang="zh-CN" dirty="0"/>
              <a:t>, </a:t>
            </a:r>
            <a:r>
              <a:rPr lang="en-US" altLang="zh-CN" dirty="0" err="1"/>
              <a:t>KinWoo</a:t>
            </a:r>
            <a:endParaRPr lang="en-US" altLang="zh-CN" dirty="0"/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altLang="zh-CN" dirty="0"/>
              <a:t>DC/DC with shielding and filters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zh-CN" dirty="0"/>
              <a:t>2.5V output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zh-CN" dirty="0"/>
              <a:t>1.2V output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altLang="zh-CN" dirty="0"/>
              <a:t>3D step file: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zh-CN" dirty="0">
                <a:hlinkClick r:id="rId3"/>
              </a:rPr>
              <a:t>https://ihepbox.ihep.ac.cn/ihepbox/index.php/s/IiyBhv4ApmZs8Bx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1A05FE8-4A3A-4AAB-AFF0-77F53802E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uMB</a:t>
            </a:r>
            <a:r>
              <a:rPr lang="en-US" altLang="zh-CN" dirty="0"/>
              <a:t> (Muon management board)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8476B5-4DA1-410F-B633-86CDE4F9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979E142-0509-408F-B0DC-DB7DE608D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98465"/>
            <a:ext cx="6312024" cy="193664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1072F6B-DE07-4EC3-B20F-7F47FEB692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26" y="3861048"/>
            <a:ext cx="626302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41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28A56E0-AD90-4C2A-9C3C-301A955CC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Fiber</a:t>
            </a:r>
          </a:p>
          <a:p>
            <a:pPr lvl="1"/>
            <a:r>
              <a:rPr lang="en-US" altLang="zh-CN" dirty="0"/>
              <a:t>1.1 mm diameter </a:t>
            </a:r>
          </a:p>
          <a:p>
            <a:pPr lvl="1"/>
            <a:r>
              <a:rPr lang="en-US" altLang="zh-CN" dirty="0"/>
              <a:t>Quantity:</a:t>
            </a:r>
            <a:r>
              <a:rPr lang="zh-CN" altLang="en-US" dirty="0"/>
              <a:t> </a:t>
            </a:r>
            <a:r>
              <a:rPr lang="en-US" altLang="zh-CN" dirty="0"/>
              <a:t>80</a:t>
            </a:r>
          </a:p>
          <a:p>
            <a:r>
              <a:rPr lang="en-US" altLang="zh-CN" dirty="0"/>
              <a:t>Power</a:t>
            </a:r>
          </a:p>
          <a:p>
            <a:pPr lvl="1"/>
            <a:r>
              <a:rPr lang="en-US" altLang="zh-CN" dirty="0"/>
              <a:t>AWG 16 (2.35mm)</a:t>
            </a:r>
          </a:p>
          <a:p>
            <a:pPr lvl="1"/>
            <a:r>
              <a:rPr lang="en-US" altLang="zh-CN" dirty="0"/>
              <a:t>Quantity:</a:t>
            </a:r>
            <a:r>
              <a:rPr lang="zh-CN" altLang="en-US" dirty="0"/>
              <a:t> </a:t>
            </a:r>
            <a:r>
              <a:rPr lang="en-US" altLang="zh-CN" dirty="0"/>
              <a:t>80 x 4</a:t>
            </a:r>
          </a:p>
          <a:p>
            <a:pPr lvl="1"/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4BE360F-A713-46DB-9208-96CCC29D2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Back-end cables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A03F848-CDC3-4E4B-8DBF-B4EB1100F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913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CE38351-A5C1-4811-8A61-2553153D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Bandwidth requirement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EC1C8D-2D59-42F3-8641-3DFD65917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18</a:t>
            </a:fld>
            <a:endParaRPr lang="zh-CN" altLang="en-US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68E6779F-5ECE-4330-8A7C-0DD9D93826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387566"/>
              </p:ext>
            </p:extLst>
          </p:nvPr>
        </p:nvGraphicFramePr>
        <p:xfrm>
          <a:off x="666712" y="1288291"/>
          <a:ext cx="10685873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851">
                  <a:extLst>
                    <a:ext uri="{9D8B030D-6E8A-4147-A177-3AD203B41FA5}">
                      <a16:colId xmlns:a16="http://schemas.microsoft.com/office/drawing/2014/main" val="4281505280"/>
                    </a:ext>
                  </a:extLst>
                </a:gridCol>
                <a:gridCol w="1999275">
                  <a:extLst>
                    <a:ext uri="{9D8B030D-6E8A-4147-A177-3AD203B41FA5}">
                      <a16:colId xmlns:a16="http://schemas.microsoft.com/office/drawing/2014/main" val="3588468994"/>
                    </a:ext>
                  </a:extLst>
                </a:gridCol>
                <a:gridCol w="2311249">
                  <a:extLst>
                    <a:ext uri="{9D8B030D-6E8A-4147-A177-3AD203B41FA5}">
                      <a16:colId xmlns:a16="http://schemas.microsoft.com/office/drawing/2014/main" val="2487055715"/>
                    </a:ext>
                  </a:extLst>
                </a:gridCol>
                <a:gridCol w="2311249">
                  <a:extLst>
                    <a:ext uri="{9D8B030D-6E8A-4147-A177-3AD203B41FA5}">
                      <a16:colId xmlns:a16="http://schemas.microsoft.com/office/drawing/2014/main" val="56310716"/>
                    </a:ext>
                  </a:extLst>
                </a:gridCol>
                <a:gridCol w="2311249">
                  <a:extLst>
                    <a:ext uri="{9D8B030D-6E8A-4147-A177-3AD203B41FA5}">
                      <a16:colId xmlns:a16="http://schemas.microsoft.com/office/drawing/2014/main" val="2403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Muon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Readout Channel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Hit rate/Hz</a:t>
                      </a:r>
                    </a:p>
                    <a:p>
                      <a:r>
                        <a:rPr lang="en-US" altLang="zh-CN" dirty="0"/>
                        <a:t>(preliminary worst case)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Data format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Raw data rate / Gbps 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979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Barrel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26064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 k</a:t>
                      </a:r>
                      <a:endParaRPr lang="zh-CN" alt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altLang="zh-CN" dirty="0"/>
                        <a:t>48bit </a:t>
                      </a:r>
                    </a:p>
                    <a:p>
                      <a:r>
                        <a:rPr lang="en-US" altLang="zh-CN" dirty="0"/>
                        <a:t>(8b BX+ 10b ADC + 2b range + 9b TOT + 7b TOA+ 4b </a:t>
                      </a:r>
                      <a:r>
                        <a:rPr lang="en-US" altLang="zh-CN" dirty="0" err="1"/>
                        <a:t>chn</a:t>
                      </a:r>
                      <a:r>
                        <a:rPr lang="en-US" altLang="zh-CN" dirty="0"/>
                        <a:t> ID + 8b chip ID)</a:t>
                      </a: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11.51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643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Inner endcaps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6816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10k~100 k,</a:t>
                      </a:r>
                    </a:p>
                    <a:p>
                      <a:r>
                        <a:rPr lang="en-US" altLang="zh-CN" dirty="0"/>
                        <a:t>Average 20 k</a:t>
                      </a:r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6.64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023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Outer endcaps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 k</a:t>
                      </a:r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5.90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690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Total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~45 k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~24.04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856272"/>
                  </a:ext>
                </a:extLst>
              </a:tr>
            </a:tbl>
          </a:graphicData>
        </a:graphic>
      </p:graphicFrame>
      <p:sp>
        <p:nvSpPr>
          <p:cNvPr id="7" name="内容占位符 6">
            <a:extLst>
              <a:ext uri="{FF2B5EF4-FFF2-40B4-BE49-F238E27FC236}">
                <a16:creationId xmlns:a16="http://schemas.microsoft.com/office/drawing/2014/main" id="{55E1CE12-C7E9-4B70-92D7-0822369A2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581128"/>
            <a:ext cx="10972800" cy="1545036"/>
          </a:xfr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1557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C551B0-74D5-47F7-B5D2-BFF9616C1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105429"/>
            <a:ext cx="10820248" cy="5302372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94FBE76F-4C20-400E-83EF-532D15D55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bandwidth requirement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D991BB-6112-47DA-9F1F-E333D6BC1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567AAFA-A434-4D14-9146-1743D6971CCF}"/>
              </a:ext>
            </a:extLst>
          </p:cNvPr>
          <p:cNvSpPr txBox="1"/>
          <p:nvPr/>
        </p:nvSpPr>
        <p:spPr>
          <a:xfrm>
            <a:off x="9984432" y="5157192"/>
            <a:ext cx="220756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43.2k </a:t>
            </a:r>
            <a:r>
              <a:rPr lang="en-US" altLang="zh-CN" dirty="0" err="1"/>
              <a:t>ch</a:t>
            </a:r>
            <a:endParaRPr lang="en-US" altLang="zh-CN" dirty="0"/>
          </a:p>
          <a:p>
            <a:r>
              <a:rPr lang="en-US" altLang="zh-CN" dirty="0"/>
              <a:t>80 </a:t>
            </a:r>
            <a:r>
              <a:rPr lang="en-US" altLang="zh-CN" sz="1800" dirty="0"/>
              <a:t>Aggregation board</a:t>
            </a:r>
            <a:endParaRPr lang="zh-CN" altLang="en-US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B3884938-9A3C-4B40-89EB-C95BD3B05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450F6FB-7F7F-4F56-900C-5D7F36E77821}"/>
              </a:ext>
            </a:extLst>
          </p:cNvPr>
          <p:cNvSpPr txBox="1"/>
          <p:nvPr/>
        </p:nvSpPr>
        <p:spPr>
          <a:xfrm>
            <a:off x="9984432" y="4437112"/>
            <a:ext cx="220756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&lt;=24:1</a:t>
            </a:r>
          </a:p>
          <a:p>
            <a:r>
              <a:rPr lang="en-US" altLang="zh-CN" dirty="0"/>
              <a:t>@ O (368.7 Mbps)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1A9AB08-1916-4B97-86EF-2EC95A521696}"/>
              </a:ext>
            </a:extLst>
          </p:cNvPr>
          <p:cNvSpPr txBox="1"/>
          <p:nvPr/>
        </p:nvSpPr>
        <p:spPr>
          <a:xfrm>
            <a:off x="9951370" y="5931784"/>
            <a:ext cx="220756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~ 24.04 Gbps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7D94AD6-FD32-4B89-AE58-7D6836869A19}"/>
              </a:ext>
            </a:extLst>
          </p:cNvPr>
          <p:cNvSpPr txBox="1"/>
          <p:nvPr/>
        </p:nvSpPr>
        <p:spPr>
          <a:xfrm>
            <a:off x="9912424" y="3582011"/>
            <a:ext cx="2376263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Avg. 15.36 Mbps/chip</a:t>
            </a:r>
          </a:p>
          <a:p>
            <a:r>
              <a:rPr lang="en-US" altLang="zh-CN" dirty="0"/>
              <a:t>Max.  153.6 Mbps/chip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5108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E33541EC-B482-4982-B430-02647C0A4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1094367"/>
            <a:ext cx="6260860" cy="5469332"/>
          </a:xfr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F2981B89-472F-41B2-ABFA-D5CCAFB8F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Muon detector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0D896F1-A912-4F9E-BCD2-50AC5044E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ED9B52D-A647-4A31-9904-D640FCFC7E6E}"/>
              </a:ext>
            </a:extLst>
          </p:cNvPr>
          <p:cNvSpPr txBox="1"/>
          <p:nvPr/>
        </p:nvSpPr>
        <p:spPr>
          <a:xfrm>
            <a:off x="1203292" y="1412776"/>
            <a:ext cx="3719736" cy="2880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defPPr>
              <a:defRPr lang="zh-CN"/>
            </a:defPPr>
            <a:lvl1pPr marL="342900" indent="-3429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solidFill>
                  <a:srgbClr val="0000FF"/>
                </a:solidFill>
                <a:ea typeface="微软雅黑" pitchFamily="34" charset="-122"/>
              </a:defRPr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 baseline="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 baseline="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 baseline="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zh-CN" dirty="0"/>
              <a:t>Barrel </a:t>
            </a:r>
          </a:p>
          <a:p>
            <a:pPr lvl="1"/>
            <a:r>
              <a:rPr lang="en-US" altLang="zh-CN" dirty="0"/>
              <a:t>12 sectors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Endcap</a:t>
            </a:r>
          </a:p>
          <a:p>
            <a:pPr lvl="1"/>
            <a:r>
              <a:rPr lang="en-US" altLang="zh-CN" dirty="0"/>
              <a:t>2 endcaps</a:t>
            </a:r>
          </a:p>
          <a:p>
            <a:pPr lvl="2"/>
            <a:r>
              <a:rPr lang="en-US" altLang="zh-CN" dirty="0"/>
              <a:t>Inner </a:t>
            </a:r>
          </a:p>
          <a:p>
            <a:pPr lvl="2"/>
            <a:r>
              <a:rPr lang="en-US" altLang="zh-CN" dirty="0"/>
              <a:t>Outer </a:t>
            </a:r>
          </a:p>
          <a:p>
            <a:pPr lvl="1"/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74057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9A0426B-03D7-4FBA-BC43-E7E5F4D13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345EB4C7-7DF4-4550-A3D3-90E83EB31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Backup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A7770CA-A26C-4FAC-91E5-7A126C481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835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3F6B10D-442A-49B8-932E-671A6FAFB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581128"/>
            <a:ext cx="10972800" cy="2016224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FEB (Front-end Electronics Board)</a:t>
            </a:r>
          </a:p>
          <a:p>
            <a:pPr lvl="1"/>
            <a:r>
              <a:rPr lang="en-US" altLang="zh-CN" dirty="0"/>
              <a:t>Commercial chips with radiation tolerance based on past studies for particle physics experiments</a:t>
            </a:r>
          </a:p>
          <a:p>
            <a:pPr lvl="1"/>
            <a:r>
              <a:rPr lang="en-US" altLang="zh-CN" dirty="0"/>
              <a:t>FPGA based TDC for TOA and TOT measurement with ~1 ns time resolution</a:t>
            </a:r>
          </a:p>
          <a:p>
            <a:pPr lvl="1"/>
            <a:r>
              <a:rPr lang="en-US" altLang="zh-CN" dirty="0"/>
              <a:t>ADC for charge measurement or TOT calibration</a:t>
            </a:r>
          </a:p>
          <a:p>
            <a:pPr lvl="1"/>
            <a:r>
              <a:rPr lang="en-US" altLang="zh-CN" dirty="0"/>
              <a:t>DAC for threshold setting or </a:t>
            </a:r>
            <a:r>
              <a:rPr lang="en-US" altLang="zh-CN" dirty="0" err="1"/>
              <a:t>SiPM</a:t>
            </a:r>
            <a:r>
              <a:rPr lang="en-US" altLang="zh-CN" dirty="0"/>
              <a:t> bias voltage adjustment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0D3D650-7307-433C-801C-E693AFAC9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142852"/>
            <a:ext cx="10585176" cy="725470"/>
          </a:xfrm>
        </p:spPr>
        <p:txBody>
          <a:bodyPr>
            <a:normAutofit/>
          </a:bodyPr>
          <a:lstStyle/>
          <a:p>
            <a:r>
              <a:rPr lang="en-US" altLang="zh-CN" dirty="0"/>
              <a:t>Alternative:</a:t>
            </a:r>
            <a:r>
              <a:rPr lang="zh-CN" altLang="en-US" dirty="0"/>
              <a:t> </a:t>
            </a:r>
            <a:r>
              <a:rPr lang="en-US" altLang="zh-CN" dirty="0"/>
              <a:t>discrete device</a:t>
            </a:r>
            <a:r>
              <a:rPr lang="zh-CN" altLang="en-US" dirty="0"/>
              <a:t> </a:t>
            </a:r>
            <a:r>
              <a:rPr lang="en-US" altLang="zh-CN" dirty="0"/>
              <a:t>scheme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CC58342-DA97-4D00-9593-C2CFBDC9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21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018DB75-88E3-4670-8E55-DD2A56AFF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69" y="1196752"/>
            <a:ext cx="11012262" cy="311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14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CBB3389-AD86-4A39-8F00-1E7BF4EC3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581128"/>
            <a:ext cx="11247040" cy="1545036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Reuse JUNO-TAO electronics for readout, clock synchronization and TDAQ</a:t>
            </a:r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To accelerate the development schedule 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B7F0343-A5E7-4782-A9BF-33003734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Near-term test environment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8B313E-19D6-4D3B-9B18-540A03950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22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BE9A0E7-824E-48D2-8E12-499C6CA0B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088" y="1412776"/>
            <a:ext cx="1023257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94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430C7FC3-75BB-4053-ADD7-A97767CB5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412776"/>
            <a:ext cx="8424936" cy="473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B35211-583D-42E8-855B-C052C35C4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603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B899233-354F-4189-90DD-122A69482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7888" y="1285861"/>
            <a:ext cx="6840760" cy="5311491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altLang="zh-CN" dirty="0"/>
              <a:t>60 mm x 40 mm FR4 PCB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altLang="zh-CN" dirty="0"/>
              <a:t>Front-end Interface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zh-CN" dirty="0"/>
              <a:t>32-ch input, MMCX to </a:t>
            </a:r>
            <a:r>
              <a:rPr lang="en-US" altLang="zh-CN" dirty="0" err="1"/>
              <a:t>SiPM</a:t>
            </a:r>
            <a:endParaRPr lang="en-US" altLang="zh-CN" dirty="0"/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zh-CN" dirty="0"/>
              <a:t>2 mm diameter coaxial cable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altLang="zh-CN" dirty="0"/>
              <a:t>Back-end Interface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zh-CN" dirty="0"/>
              <a:t>RJ45 connector to </a:t>
            </a:r>
            <a:r>
              <a:rPr lang="en-US" altLang="zh-CN" dirty="0" err="1"/>
              <a:t>uMB</a:t>
            </a:r>
            <a:endParaRPr lang="en-US" altLang="zh-CN" dirty="0"/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zh-CN" dirty="0"/>
              <a:t>5 mm diameter CAT6 shielded cable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zh-CN" dirty="0"/>
              <a:t>Mini-Fit Jr (Power) to back-end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zh-CN" dirty="0"/>
              <a:t>AWG 18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altLang="zh-CN" dirty="0"/>
              <a:t>Chip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zh-CN" dirty="0" err="1"/>
              <a:t>Chomin</a:t>
            </a:r>
            <a:r>
              <a:rPr lang="en-US" altLang="zh-CN" dirty="0"/>
              <a:t>, ADC+TDC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altLang="zh-CN" dirty="0"/>
              <a:t>DC/DC with shielding and filters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zh-CN" dirty="0"/>
              <a:t>1.2V output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altLang="zh-CN" dirty="0"/>
              <a:t>3D step file: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zh-CN" dirty="0">
                <a:hlinkClick r:id="rId3"/>
              </a:rPr>
              <a:t>https://ihepbox.ihep.ac.cn/ihepbox/index.php/s/g365tprrMhNDxs3</a:t>
            </a:r>
            <a:endParaRPr lang="en-US" altLang="zh-CN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endParaRPr lang="en-US" altLang="zh-CN" dirty="0"/>
          </a:p>
          <a:p>
            <a:pPr>
              <a:lnSpc>
                <a:spcPct val="120000"/>
              </a:lnSpc>
              <a:spcAft>
                <a:spcPts val="300"/>
              </a:spcAft>
            </a:pP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1A05FE8-4A3A-4AAB-AFF0-77F53802E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uFB</a:t>
            </a:r>
            <a:r>
              <a:rPr lang="en-US" altLang="zh-CN" dirty="0"/>
              <a:t> (Muon front-end board)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8476B5-4DA1-410F-B633-86CDE4F9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24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D466484-48A2-4FDA-875A-225154349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1285861"/>
            <a:ext cx="4185716" cy="295260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93BF65B-BDEE-4102-A23F-FD5FE6113E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927" y="4374336"/>
            <a:ext cx="3586613" cy="216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5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674AF8A-C7DB-4342-A6E7-0D35BB4B2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6CA167C-4CFC-4B70-AB08-4654F9FC1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25</a:t>
            </a:fld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6D0B94E-DA9A-474E-9AA2-F33F7E0253B4}"/>
              </a:ext>
            </a:extLst>
          </p:cNvPr>
          <p:cNvGrpSpPr/>
          <p:nvPr/>
        </p:nvGrpSpPr>
        <p:grpSpPr>
          <a:xfrm>
            <a:off x="119336" y="1779628"/>
            <a:ext cx="3385745" cy="1939518"/>
            <a:chOff x="407368" y="1372126"/>
            <a:chExt cx="5904656" cy="380050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25EF5E0-E75C-40C0-9485-F099B9C10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368" y="1556792"/>
              <a:ext cx="5904656" cy="3615841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18DE1CC1-5B50-4139-86C4-FFC02FD4AC25}"/>
                </a:ext>
              </a:extLst>
            </p:cNvPr>
            <p:cNvSpPr txBox="1"/>
            <p:nvPr/>
          </p:nvSpPr>
          <p:spPr>
            <a:xfrm>
              <a:off x="1478486" y="4180787"/>
              <a:ext cx="547900" cy="48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A</a:t>
              </a:r>
              <a:endParaRPr lang="zh-CN" altLang="en-US" sz="1600" dirty="0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D1D54F4-1A17-4BD1-843E-9DF3D190F757}"/>
                </a:ext>
              </a:extLst>
            </p:cNvPr>
            <p:cNvSpPr txBox="1"/>
            <p:nvPr/>
          </p:nvSpPr>
          <p:spPr>
            <a:xfrm>
              <a:off x="3143671" y="3861048"/>
              <a:ext cx="547899" cy="488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B</a:t>
              </a:r>
              <a:endParaRPr lang="zh-CN" altLang="en-US" sz="1600" dirty="0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4BC84EDA-0783-4AE0-B369-B9C827F4F1D2}"/>
                </a:ext>
              </a:extLst>
            </p:cNvPr>
            <p:cNvSpPr txBox="1"/>
            <p:nvPr/>
          </p:nvSpPr>
          <p:spPr>
            <a:xfrm>
              <a:off x="4706685" y="2564904"/>
              <a:ext cx="660235" cy="488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B</a:t>
              </a:r>
              <a:endParaRPr lang="zh-CN" altLang="en-US" sz="1600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660DE1AC-4747-498F-A8BC-350ED7898A77}"/>
                </a:ext>
              </a:extLst>
            </p:cNvPr>
            <p:cNvSpPr txBox="1"/>
            <p:nvPr/>
          </p:nvSpPr>
          <p:spPr>
            <a:xfrm>
              <a:off x="5366918" y="1372126"/>
              <a:ext cx="564159" cy="488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A</a:t>
              </a:r>
              <a:endParaRPr lang="zh-CN" altLang="en-US" sz="1600" dirty="0"/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B19082C1-8B15-4A02-B511-BFA4FEF97D79}"/>
              </a:ext>
            </a:extLst>
          </p:cNvPr>
          <p:cNvSpPr txBox="1"/>
          <p:nvPr/>
        </p:nvSpPr>
        <p:spPr>
          <a:xfrm>
            <a:off x="6456040" y="126876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 side</a:t>
            </a:r>
            <a:endParaRPr lang="zh-CN" altLang="en-US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C0CBC35-54AF-46A6-B085-EB7FDB38F346}"/>
              </a:ext>
            </a:extLst>
          </p:cNvPr>
          <p:cNvGrpSpPr/>
          <p:nvPr/>
        </p:nvGrpSpPr>
        <p:grpSpPr>
          <a:xfrm>
            <a:off x="335360" y="4416833"/>
            <a:ext cx="3385745" cy="1939518"/>
            <a:chOff x="407368" y="1372126"/>
            <a:chExt cx="5904656" cy="3800507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B597A81-A5E6-42BC-8EFA-39E25CEDB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368" y="1556792"/>
              <a:ext cx="5904656" cy="3615841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B2871133-2A06-45B8-83FF-A17E038924C1}"/>
                </a:ext>
              </a:extLst>
            </p:cNvPr>
            <p:cNvSpPr txBox="1"/>
            <p:nvPr/>
          </p:nvSpPr>
          <p:spPr>
            <a:xfrm>
              <a:off x="1478486" y="4233872"/>
              <a:ext cx="547900" cy="48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A</a:t>
              </a:r>
              <a:endParaRPr lang="zh-CN" altLang="en-US" sz="1600" dirty="0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4960D392-7073-40AA-9E4A-B82B94DC334E}"/>
                </a:ext>
              </a:extLst>
            </p:cNvPr>
            <p:cNvSpPr txBox="1"/>
            <p:nvPr/>
          </p:nvSpPr>
          <p:spPr>
            <a:xfrm>
              <a:off x="3143671" y="3861048"/>
              <a:ext cx="547899" cy="488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B</a:t>
              </a:r>
              <a:endParaRPr lang="zh-CN" altLang="en-US" sz="1600" dirty="0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F995DC8-4291-4CEA-8719-4457529BB9C0}"/>
                </a:ext>
              </a:extLst>
            </p:cNvPr>
            <p:cNvSpPr txBox="1"/>
            <p:nvPr/>
          </p:nvSpPr>
          <p:spPr>
            <a:xfrm>
              <a:off x="4706685" y="2564904"/>
              <a:ext cx="660235" cy="488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B</a:t>
              </a:r>
              <a:endParaRPr lang="zh-CN" altLang="en-US" sz="1600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EF1FF01C-A81A-470A-8D58-9958821B1AB0}"/>
                </a:ext>
              </a:extLst>
            </p:cNvPr>
            <p:cNvSpPr txBox="1"/>
            <p:nvPr/>
          </p:nvSpPr>
          <p:spPr>
            <a:xfrm>
              <a:off x="5366918" y="1372126"/>
              <a:ext cx="564159" cy="488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A</a:t>
              </a:r>
              <a:endParaRPr lang="zh-CN" altLang="en-US" sz="1600" dirty="0"/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FC890617-013C-4C38-A1CA-19D7E7045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707" y="4180269"/>
            <a:ext cx="5268686" cy="2460171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5C5CED26-98E1-4E28-8853-04CBED5D65E4}"/>
              </a:ext>
            </a:extLst>
          </p:cNvPr>
          <p:cNvSpPr txBox="1"/>
          <p:nvPr/>
        </p:nvSpPr>
        <p:spPr>
          <a:xfrm>
            <a:off x="7573401" y="4631027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 side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14BF988-FCC8-4B99-8A7F-0B44F6866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408" y="1362255"/>
            <a:ext cx="6547757" cy="285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86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C3C4265B-C0FD-4908-9AC9-EBF72E2A3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Baseline for </a:t>
            </a:r>
            <a:r>
              <a:rPr lang="en-US" altLang="zh-CN" dirty="0" err="1"/>
              <a:t>SiPM</a:t>
            </a:r>
            <a:r>
              <a:rPr lang="en-US" altLang="zh-CN" dirty="0"/>
              <a:t> readout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D3D603B-7E22-4620-A99B-E0C6F99DB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1F983CD-7F33-4677-B8D8-DC43325F7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141507"/>
            <a:ext cx="10972800" cy="1214844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Reuse the ASIC scheme (</a:t>
            </a:r>
            <a:r>
              <a:rPr lang="en-US" altLang="zh-CN" dirty="0" err="1">
                <a:solidFill>
                  <a:schemeClr val="tx1"/>
                </a:solidFill>
              </a:rPr>
              <a:t>ChoMin</a:t>
            </a:r>
            <a:r>
              <a:rPr lang="en-US" altLang="zh-CN" dirty="0">
                <a:solidFill>
                  <a:schemeClr val="tx1"/>
                </a:solidFill>
              </a:rPr>
              <a:t>) from ECAL or HCAL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Revise according to the constraints from cooling and mechanical structure of the detector</a:t>
            </a:r>
            <a:endParaRPr lang="zh-CN" altLang="en-US" dirty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D521FC1-BDF5-4E5E-B95A-C07310629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14" y="1196752"/>
            <a:ext cx="10594634" cy="370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20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EB1F5F61-1BDC-4B2D-B43A-96D7B7060016}"/>
              </a:ext>
            </a:extLst>
          </p:cNvPr>
          <p:cNvSpPr/>
          <p:nvPr/>
        </p:nvSpPr>
        <p:spPr>
          <a:xfrm>
            <a:off x="1648718" y="1546011"/>
            <a:ext cx="1478226" cy="3515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96A15D7C-AA38-4D61-AB68-589E0416A1AF}"/>
              </a:ext>
            </a:extLst>
          </p:cNvPr>
          <p:cNvSpPr/>
          <p:nvPr/>
        </p:nvSpPr>
        <p:spPr>
          <a:xfrm>
            <a:off x="4164624" y="1398531"/>
            <a:ext cx="1375753" cy="3515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23553383-2D59-4ECA-9D7A-9C68DEF6180F}"/>
              </a:ext>
            </a:extLst>
          </p:cNvPr>
          <p:cNvSpPr/>
          <p:nvPr/>
        </p:nvSpPr>
        <p:spPr>
          <a:xfrm>
            <a:off x="4264222" y="1303080"/>
            <a:ext cx="1375753" cy="3515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AA9C66E0-9F99-41F4-BE87-E3CACBAF54FC}"/>
              </a:ext>
            </a:extLst>
          </p:cNvPr>
          <p:cNvSpPr/>
          <p:nvPr/>
        </p:nvSpPr>
        <p:spPr>
          <a:xfrm>
            <a:off x="4365085" y="1210330"/>
            <a:ext cx="1375753" cy="3515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944FA1C9-66B2-41E6-BAFA-6E45B45BBC9D}"/>
              </a:ext>
            </a:extLst>
          </p:cNvPr>
          <p:cNvSpPr/>
          <p:nvPr/>
        </p:nvSpPr>
        <p:spPr>
          <a:xfrm>
            <a:off x="1756955" y="1436418"/>
            <a:ext cx="1464382" cy="3515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3C8EF604-7344-4FE4-8DFE-99155FE3EC25}"/>
              </a:ext>
            </a:extLst>
          </p:cNvPr>
          <p:cNvSpPr/>
          <p:nvPr/>
        </p:nvSpPr>
        <p:spPr>
          <a:xfrm>
            <a:off x="1879064" y="1321082"/>
            <a:ext cx="1464382" cy="3515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091BF65E-53B0-4A94-ACB7-F085E7E1FD68}"/>
              </a:ext>
            </a:extLst>
          </p:cNvPr>
          <p:cNvSpPr/>
          <p:nvPr/>
        </p:nvSpPr>
        <p:spPr>
          <a:xfrm>
            <a:off x="2007878" y="1196751"/>
            <a:ext cx="1451868" cy="3515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7" name="内容占位符 86">
            <a:extLst>
              <a:ext uri="{FF2B5EF4-FFF2-40B4-BE49-F238E27FC236}">
                <a16:creationId xmlns:a16="http://schemas.microsoft.com/office/drawing/2014/main" id="{3C5E0A69-0FE1-435E-B671-BF98B7E5AE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6" t="14771" r="14182" b="20610"/>
          <a:stretch/>
        </p:blipFill>
        <p:spPr>
          <a:xfrm>
            <a:off x="1214467" y="5187166"/>
            <a:ext cx="2708675" cy="1510333"/>
          </a:xfr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EE1EC433-BB85-4F1A-A5C3-CDCBB6797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Stage scheme (M x N x O)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8B70CF-0E9C-43F7-9C1C-91F625D7F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6EA0E4D9-3DFD-49C6-9309-2601388C9B68}"/>
              </a:ext>
            </a:extLst>
          </p:cNvPr>
          <p:cNvSpPr/>
          <p:nvPr/>
        </p:nvSpPr>
        <p:spPr>
          <a:xfrm>
            <a:off x="2235610" y="1340768"/>
            <a:ext cx="936104" cy="7254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SiPM</a:t>
            </a:r>
            <a:endParaRPr lang="zh-CN" altLang="en-US" dirty="0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614570DB-D05E-4DFD-85CE-030783D135A4}"/>
              </a:ext>
            </a:extLst>
          </p:cNvPr>
          <p:cNvSpPr/>
          <p:nvPr/>
        </p:nvSpPr>
        <p:spPr>
          <a:xfrm>
            <a:off x="4604274" y="1340768"/>
            <a:ext cx="936104" cy="7254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ChoMin</a:t>
            </a:r>
            <a:r>
              <a:rPr lang="en-US" altLang="zh-CN" sz="1600" dirty="0"/>
              <a:t>32 </a:t>
            </a:r>
            <a:r>
              <a:rPr lang="en-US" altLang="zh-CN" sz="1600" dirty="0" err="1"/>
              <a:t>ch</a:t>
            </a:r>
            <a:endParaRPr lang="zh-CN" altLang="en-US" sz="1600" dirty="0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F27B127E-A37C-4C7F-96A2-D0D7595DF1E5}"/>
              </a:ext>
            </a:extLst>
          </p:cNvPr>
          <p:cNvSpPr/>
          <p:nvPr/>
        </p:nvSpPr>
        <p:spPr>
          <a:xfrm>
            <a:off x="7533076" y="2385484"/>
            <a:ext cx="967230" cy="7254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LV-2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55AEBDFE-474F-495A-9AB9-5CCE2EC207FF}"/>
              </a:ext>
            </a:extLst>
          </p:cNvPr>
          <p:cNvSpPr/>
          <p:nvPr/>
        </p:nvSpPr>
        <p:spPr>
          <a:xfrm>
            <a:off x="4604274" y="3783650"/>
            <a:ext cx="936104" cy="7254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HV-2</a:t>
            </a:r>
            <a:endParaRPr lang="zh-CN" altLang="en-US" dirty="0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0AB82403-54F4-4B62-B421-8FC6DCBE4034}"/>
              </a:ext>
            </a:extLst>
          </p:cNvPr>
          <p:cNvSpPr/>
          <p:nvPr/>
        </p:nvSpPr>
        <p:spPr>
          <a:xfrm>
            <a:off x="7733626" y="1340768"/>
            <a:ext cx="910696" cy="73593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err="1">
                <a:cs typeface="Times New Roman" pitchFamily="18" charset="0"/>
              </a:rPr>
              <a:t>ChiTu</a:t>
            </a:r>
            <a:r>
              <a:rPr lang="en-US" altLang="zh-CN" sz="1400" b="1" dirty="0">
                <a:cs typeface="Times New Roman" pitchFamily="18" charset="0"/>
              </a:rPr>
              <a:t> </a:t>
            </a:r>
            <a:r>
              <a:rPr lang="en-US" altLang="zh-CN" sz="1100" dirty="0"/>
              <a:t>Data Interface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1F571EF5-E2FE-4081-97BE-E90D9F04F645}"/>
              </a:ext>
            </a:extLst>
          </p:cNvPr>
          <p:cNvSpPr/>
          <p:nvPr/>
        </p:nvSpPr>
        <p:spPr>
          <a:xfrm>
            <a:off x="8773136" y="1345277"/>
            <a:ext cx="879298" cy="7254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err="1">
                <a:cs typeface="Times New Roman" pitchFamily="18" charset="0"/>
              </a:rPr>
              <a:t>KinWoo</a:t>
            </a:r>
            <a:endParaRPr lang="en-US" altLang="zh-CN" sz="1400" dirty="0"/>
          </a:p>
          <a:p>
            <a:pPr algn="ctr"/>
            <a:r>
              <a:rPr lang="en-US" altLang="zh-CN" sz="1100" dirty="0"/>
              <a:t>Optical Module</a:t>
            </a:r>
            <a:endParaRPr lang="zh-CN" altLang="en-US" sz="1100" dirty="0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A65325A2-F089-4D24-8FC9-F1D16DC053A8}"/>
              </a:ext>
            </a:extLst>
          </p:cNvPr>
          <p:cNvSpPr/>
          <p:nvPr/>
        </p:nvSpPr>
        <p:spPr>
          <a:xfrm>
            <a:off x="10141287" y="1340768"/>
            <a:ext cx="792088" cy="7254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TDAQ</a:t>
            </a:r>
            <a:endParaRPr lang="zh-CN" altLang="en-US" sz="1400" dirty="0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B94CE1EE-DC3B-42F9-96E3-A5525377B6E0}"/>
              </a:ext>
            </a:extLst>
          </p:cNvPr>
          <p:cNvSpPr/>
          <p:nvPr/>
        </p:nvSpPr>
        <p:spPr>
          <a:xfrm>
            <a:off x="10141287" y="2385484"/>
            <a:ext cx="792088" cy="7254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LV-1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8917C9EF-45AA-4D7F-9F9D-9367D473B542}"/>
              </a:ext>
            </a:extLst>
          </p:cNvPr>
          <p:cNvSpPr/>
          <p:nvPr/>
        </p:nvSpPr>
        <p:spPr>
          <a:xfrm>
            <a:off x="10156490" y="3429000"/>
            <a:ext cx="792088" cy="7254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HV-1</a:t>
            </a: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6F0480E0-93E3-422A-AD6B-7D8742139455}"/>
              </a:ext>
            </a:extLst>
          </p:cNvPr>
          <p:cNvCxnSpPr>
            <a:cxnSpLocks/>
            <a:stCxn id="5" idx="3"/>
            <a:endCxn id="11" idx="1"/>
          </p:cNvCxnSpPr>
          <p:nvPr/>
        </p:nvCxnSpPr>
        <p:spPr>
          <a:xfrm>
            <a:off x="3171714" y="1703503"/>
            <a:ext cx="14325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91CBDE24-E1A3-4A98-8437-27EF8DA39D93}"/>
              </a:ext>
            </a:extLst>
          </p:cNvPr>
          <p:cNvCxnSpPr>
            <a:cxnSpLocks/>
            <a:stCxn id="11" idx="3"/>
            <a:endCxn id="60" idx="1"/>
          </p:cNvCxnSpPr>
          <p:nvPr/>
        </p:nvCxnSpPr>
        <p:spPr>
          <a:xfrm>
            <a:off x="5540378" y="1703503"/>
            <a:ext cx="835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852F0DB3-EDBF-491E-B7D1-EEC8972DC8A3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 flipV="1">
            <a:off x="8644322" y="1708012"/>
            <a:ext cx="128814" cy="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1B5B014E-8F1E-4B3F-8D1B-8BF8991B622E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 flipV="1">
            <a:off x="9652434" y="1703503"/>
            <a:ext cx="488853" cy="4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5AB8C414-2302-4D27-9058-97D3BB18813F}"/>
              </a:ext>
            </a:extLst>
          </p:cNvPr>
          <p:cNvCxnSpPr>
            <a:cxnSpLocks/>
            <a:stCxn id="17" idx="1"/>
            <a:endCxn id="12" idx="3"/>
          </p:cNvCxnSpPr>
          <p:nvPr/>
        </p:nvCxnSpPr>
        <p:spPr>
          <a:xfrm flipH="1">
            <a:off x="8500306" y="2748219"/>
            <a:ext cx="16409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连接符: 肘形 58">
            <a:extLst>
              <a:ext uri="{FF2B5EF4-FFF2-40B4-BE49-F238E27FC236}">
                <a16:creationId xmlns:a16="http://schemas.microsoft.com/office/drawing/2014/main" id="{DCD2ED2E-851C-4343-9050-DF9F29CAA003}"/>
              </a:ext>
            </a:extLst>
          </p:cNvPr>
          <p:cNvCxnSpPr>
            <a:cxnSpLocks/>
            <a:stCxn id="12" idx="0"/>
            <a:endCxn id="14" idx="2"/>
          </p:cNvCxnSpPr>
          <p:nvPr/>
        </p:nvCxnSpPr>
        <p:spPr>
          <a:xfrm rot="5400000" flipH="1" flipV="1">
            <a:off x="7948442" y="2144953"/>
            <a:ext cx="308781" cy="17228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连接符: 肘形 60">
            <a:extLst>
              <a:ext uri="{FF2B5EF4-FFF2-40B4-BE49-F238E27FC236}">
                <a16:creationId xmlns:a16="http://schemas.microsoft.com/office/drawing/2014/main" id="{8528385F-D4C3-4EDA-A68E-2EF41E56BC19}"/>
              </a:ext>
            </a:extLst>
          </p:cNvPr>
          <p:cNvCxnSpPr>
            <a:cxnSpLocks/>
            <a:stCxn id="12" idx="0"/>
            <a:endCxn id="15" idx="2"/>
          </p:cNvCxnSpPr>
          <p:nvPr/>
        </p:nvCxnSpPr>
        <p:spPr>
          <a:xfrm rot="5400000" flipH="1" flipV="1">
            <a:off x="8457370" y="1630069"/>
            <a:ext cx="314737" cy="119609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>
            <a:extLst>
              <a:ext uri="{FF2B5EF4-FFF2-40B4-BE49-F238E27FC236}">
                <a16:creationId xmlns:a16="http://schemas.microsoft.com/office/drawing/2014/main" id="{EA3DEE84-BB32-43B8-BFD3-C85FC7FEAC0F}"/>
              </a:ext>
            </a:extLst>
          </p:cNvPr>
          <p:cNvSpPr/>
          <p:nvPr/>
        </p:nvSpPr>
        <p:spPr>
          <a:xfrm>
            <a:off x="6240016" y="1196752"/>
            <a:ext cx="3628441" cy="3515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4D2284FC-BAC3-42BD-8C31-33285083529F}"/>
              </a:ext>
            </a:extLst>
          </p:cNvPr>
          <p:cNvSpPr txBox="1"/>
          <p:nvPr/>
        </p:nvSpPr>
        <p:spPr>
          <a:xfrm>
            <a:off x="4399915" y="2286137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uFB</a:t>
            </a:r>
            <a:endParaRPr lang="zh-CN" altLang="en-US" dirty="0"/>
          </a:p>
        </p:txBody>
      </p:sp>
      <p:sp>
        <p:nvSpPr>
          <p:cNvPr id="72" name="矩形: 圆角 71">
            <a:extLst>
              <a:ext uri="{FF2B5EF4-FFF2-40B4-BE49-F238E27FC236}">
                <a16:creationId xmlns:a16="http://schemas.microsoft.com/office/drawing/2014/main" id="{4E5E2CA5-146F-46D2-B517-C20D8D22746C}"/>
              </a:ext>
            </a:extLst>
          </p:cNvPr>
          <p:cNvSpPr/>
          <p:nvPr/>
        </p:nvSpPr>
        <p:spPr>
          <a:xfrm>
            <a:off x="4596672" y="2919554"/>
            <a:ext cx="936104" cy="7254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LV-2</a:t>
            </a:r>
            <a:endParaRPr lang="zh-CN" altLang="en-US" dirty="0"/>
          </a:p>
        </p:txBody>
      </p:sp>
      <p:cxnSp>
        <p:nvCxnSpPr>
          <p:cNvPr id="76" name="连接符: 肘形 75">
            <a:extLst>
              <a:ext uri="{FF2B5EF4-FFF2-40B4-BE49-F238E27FC236}">
                <a16:creationId xmlns:a16="http://schemas.microsoft.com/office/drawing/2014/main" id="{D574EFD5-D178-4B13-BE20-0BF5A143144D}"/>
              </a:ext>
            </a:extLst>
          </p:cNvPr>
          <p:cNvCxnSpPr>
            <a:stCxn id="72" idx="0"/>
            <a:endCxn id="11" idx="2"/>
          </p:cNvCxnSpPr>
          <p:nvPr/>
        </p:nvCxnSpPr>
        <p:spPr>
          <a:xfrm rot="5400000" flipH="1" flipV="1">
            <a:off x="4641867" y="2489095"/>
            <a:ext cx="853316" cy="760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矩形: 圆角 78">
            <a:extLst>
              <a:ext uri="{FF2B5EF4-FFF2-40B4-BE49-F238E27FC236}">
                <a16:creationId xmlns:a16="http://schemas.microsoft.com/office/drawing/2014/main" id="{15D9DE3D-44FB-40D0-B6BE-284E7EBDC3EA}"/>
              </a:ext>
            </a:extLst>
          </p:cNvPr>
          <p:cNvSpPr/>
          <p:nvPr/>
        </p:nvSpPr>
        <p:spPr>
          <a:xfrm>
            <a:off x="2235610" y="3783650"/>
            <a:ext cx="936104" cy="7254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HV-Filter</a:t>
            </a:r>
            <a:endParaRPr lang="zh-CN" altLang="en-US" dirty="0"/>
          </a:p>
        </p:txBody>
      </p:sp>
      <p:cxnSp>
        <p:nvCxnSpPr>
          <p:cNvPr id="81" name="连接符: 肘形 80">
            <a:extLst>
              <a:ext uri="{FF2B5EF4-FFF2-40B4-BE49-F238E27FC236}">
                <a16:creationId xmlns:a16="http://schemas.microsoft.com/office/drawing/2014/main" id="{5AC4C6B1-DDFB-4172-B377-75EEB3E696CE}"/>
              </a:ext>
            </a:extLst>
          </p:cNvPr>
          <p:cNvCxnSpPr>
            <a:cxnSpLocks/>
            <a:stCxn id="13" idx="1"/>
            <a:endCxn id="79" idx="3"/>
          </p:cNvCxnSpPr>
          <p:nvPr/>
        </p:nvCxnSpPr>
        <p:spPr>
          <a:xfrm rot="10800000">
            <a:off x="3171714" y="4146385"/>
            <a:ext cx="1432560" cy="12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连接符: 肘形 82">
            <a:extLst>
              <a:ext uri="{FF2B5EF4-FFF2-40B4-BE49-F238E27FC236}">
                <a16:creationId xmlns:a16="http://schemas.microsoft.com/office/drawing/2014/main" id="{6B51204C-DE49-4966-9A8A-026FCBA800FD}"/>
              </a:ext>
            </a:extLst>
          </p:cNvPr>
          <p:cNvCxnSpPr>
            <a:cxnSpLocks/>
            <a:endCxn id="5" idx="2"/>
          </p:cNvCxnSpPr>
          <p:nvPr/>
        </p:nvCxnSpPr>
        <p:spPr>
          <a:xfrm rot="5400000" flipH="1" flipV="1">
            <a:off x="1854536" y="2915365"/>
            <a:ext cx="1698253" cy="127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连接符: 肘形 84">
            <a:extLst>
              <a:ext uri="{FF2B5EF4-FFF2-40B4-BE49-F238E27FC236}">
                <a16:creationId xmlns:a16="http://schemas.microsoft.com/office/drawing/2014/main" id="{CB71A257-5C42-492E-A829-7466D9E767A8}"/>
              </a:ext>
            </a:extLst>
          </p:cNvPr>
          <p:cNvCxnSpPr>
            <a:cxnSpLocks/>
            <a:stCxn id="18" idx="1"/>
            <a:endCxn id="13" idx="3"/>
          </p:cNvCxnSpPr>
          <p:nvPr/>
        </p:nvCxnSpPr>
        <p:spPr>
          <a:xfrm rot="10800000" flipV="1">
            <a:off x="5540378" y="3791735"/>
            <a:ext cx="4616112" cy="35465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文本框 88">
            <a:extLst>
              <a:ext uri="{FF2B5EF4-FFF2-40B4-BE49-F238E27FC236}">
                <a16:creationId xmlns:a16="http://schemas.microsoft.com/office/drawing/2014/main" id="{3094A929-2242-4ED1-A7BF-53EACD759CB6}"/>
              </a:ext>
            </a:extLst>
          </p:cNvPr>
          <p:cNvSpPr txBox="1"/>
          <p:nvPr/>
        </p:nvSpPr>
        <p:spPr>
          <a:xfrm>
            <a:off x="117990" y="5172937"/>
            <a:ext cx="1152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E</a:t>
            </a:r>
            <a:r>
              <a:rPr lang="zh-CN" altLang="en-US" dirty="0"/>
              <a:t>xample</a:t>
            </a:r>
            <a:r>
              <a:rPr lang="en-US" altLang="zh-CN" dirty="0"/>
              <a:t>:</a:t>
            </a:r>
            <a:endParaRPr lang="zh-CN" altLang="en-US" dirty="0"/>
          </a:p>
        </p:txBody>
      </p:sp>
      <p:cxnSp>
        <p:nvCxnSpPr>
          <p:cNvPr id="91" name="连接符: 肘形 90">
            <a:extLst>
              <a:ext uri="{FF2B5EF4-FFF2-40B4-BE49-F238E27FC236}">
                <a16:creationId xmlns:a16="http://schemas.microsoft.com/office/drawing/2014/main" id="{8300A98B-9826-4A04-94E5-9C9032E6BBB5}"/>
              </a:ext>
            </a:extLst>
          </p:cNvPr>
          <p:cNvCxnSpPr>
            <a:stCxn id="17" idx="1"/>
            <a:endCxn id="72" idx="3"/>
          </p:cNvCxnSpPr>
          <p:nvPr/>
        </p:nvCxnSpPr>
        <p:spPr>
          <a:xfrm rot="10800000" flipV="1">
            <a:off x="5532777" y="2748219"/>
            <a:ext cx="4608511" cy="534070"/>
          </a:xfrm>
          <a:prstGeom prst="bentConnector3">
            <a:avLst>
              <a:gd name="adj1" fmla="val 2453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文本框 101">
            <a:extLst>
              <a:ext uri="{FF2B5EF4-FFF2-40B4-BE49-F238E27FC236}">
                <a16:creationId xmlns:a16="http://schemas.microsoft.com/office/drawing/2014/main" id="{18BFFC06-4B11-418C-B227-DDFCC313D06D}"/>
              </a:ext>
            </a:extLst>
          </p:cNvPr>
          <p:cNvSpPr txBox="1"/>
          <p:nvPr/>
        </p:nvSpPr>
        <p:spPr>
          <a:xfrm>
            <a:off x="155277" y="6329766"/>
            <a:ext cx="126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For each </a:t>
            </a:r>
            <a:r>
              <a:rPr lang="en-US" altLang="zh-CN" dirty="0" err="1"/>
              <a:t>ch</a:t>
            </a:r>
            <a:endParaRPr lang="zh-CN" altLang="en-US" dirty="0"/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F74AB76A-A9FB-4B57-ACF3-B8D9CD8328F4}"/>
              </a:ext>
            </a:extLst>
          </p:cNvPr>
          <p:cNvSpPr txBox="1"/>
          <p:nvPr/>
        </p:nvSpPr>
        <p:spPr>
          <a:xfrm>
            <a:off x="4264222" y="6446036"/>
            <a:ext cx="1758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For each module</a:t>
            </a:r>
            <a:endParaRPr lang="zh-CN" altLang="en-US" dirty="0"/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EDA02238-40DA-469E-A43B-0EE8C68A43A0}"/>
              </a:ext>
            </a:extLst>
          </p:cNvPr>
          <p:cNvSpPr txBox="1"/>
          <p:nvPr/>
        </p:nvSpPr>
        <p:spPr>
          <a:xfrm>
            <a:off x="7372356" y="6415078"/>
            <a:ext cx="1620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For each sector</a:t>
            </a:r>
            <a:endParaRPr lang="zh-CN" altLang="en-US" dirty="0"/>
          </a:p>
        </p:txBody>
      </p:sp>
      <p:pic>
        <p:nvPicPr>
          <p:cNvPr id="106" name="图片 105">
            <a:extLst>
              <a:ext uri="{FF2B5EF4-FFF2-40B4-BE49-F238E27FC236}">
                <a16:creationId xmlns:a16="http://schemas.microsoft.com/office/drawing/2014/main" id="{4BD24589-BBC3-4ADF-B451-7C3CA7E57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235076" y="4702929"/>
            <a:ext cx="1655195" cy="1883376"/>
          </a:xfrm>
          <a:prstGeom prst="rect">
            <a:avLst/>
          </a:prstGeom>
        </p:spPr>
      </p:pic>
      <p:sp>
        <p:nvSpPr>
          <p:cNvPr id="49" name="文本框 48">
            <a:extLst>
              <a:ext uri="{FF2B5EF4-FFF2-40B4-BE49-F238E27FC236}">
                <a16:creationId xmlns:a16="http://schemas.microsoft.com/office/drawing/2014/main" id="{5054CD3E-E8BC-4198-91DD-87B26C2E97A3}"/>
              </a:ext>
            </a:extLst>
          </p:cNvPr>
          <p:cNvSpPr txBox="1"/>
          <p:nvPr/>
        </p:nvSpPr>
        <p:spPr>
          <a:xfrm>
            <a:off x="3329574" y="4639813"/>
            <a:ext cx="1152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xM</a:t>
            </a:r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1EE1DBAF-72AF-461A-8752-FBDC664A570D}"/>
              </a:ext>
            </a:extLst>
          </p:cNvPr>
          <p:cNvSpPr txBox="1"/>
          <p:nvPr/>
        </p:nvSpPr>
        <p:spPr>
          <a:xfrm>
            <a:off x="5659483" y="4680604"/>
            <a:ext cx="1152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xN</a:t>
            </a:r>
            <a:endParaRPr lang="zh-CN" altLang="en-US" dirty="0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03895147-5003-44E8-B706-167094264FCF}"/>
              </a:ext>
            </a:extLst>
          </p:cNvPr>
          <p:cNvSpPr txBox="1"/>
          <p:nvPr/>
        </p:nvSpPr>
        <p:spPr>
          <a:xfrm>
            <a:off x="9064893" y="4742061"/>
            <a:ext cx="1152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xO</a:t>
            </a:r>
            <a:endParaRPr lang="zh-CN" altLang="en-US" dirty="0"/>
          </a:p>
        </p:txBody>
      </p:sp>
      <p:sp>
        <p:nvSpPr>
          <p:cNvPr id="60" name="矩形: 圆角 59">
            <a:extLst>
              <a:ext uri="{FF2B5EF4-FFF2-40B4-BE49-F238E27FC236}">
                <a16:creationId xmlns:a16="http://schemas.microsoft.com/office/drawing/2014/main" id="{F291C73D-FF40-42AF-85A2-D07678FD7BB1}"/>
              </a:ext>
            </a:extLst>
          </p:cNvPr>
          <p:cNvSpPr/>
          <p:nvPr/>
        </p:nvSpPr>
        <p:spPr>
          <a:xfrm>
            <a:off x="6375426" y="1335535"/>
            <a:ext cx="1157650" cy="73593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err="1"/>
              <a:t>TaoTie</a:t>
            </a:r>
            <a:endParaRPr lang="en-US" altLang="zh-CN" sz="1400" b="1" dirty="0"/>
          </a:p>
          <a:p>
            <a:pPr algn="ctr"/>
            <a:r>
              <a:rPr lang="en-US" altLang="zh-CN" sz="1000" dirty="0"/>
              <a:t>Data Aggregation &amp; Data Buffering &amp; Event Building</a:t>
            </a:r>
          </a:p>
        </p:txBody>
      </p:sp>
      <p:cxnSp>
        <p:nvCxnSpPr>
          <p:cNvPr id="71" name="直接箭头连接符 70">
            <a:extLst>
              <a:ext uri="{FF2B5EF4-FFF2-40B4-BE49-F238E27FC236}">
                <a16:creationId xmlns:a16="http://schemas.microsoft.com/office/drawing/2014/main" id="{80EB196D-9EA3-4DF4-B23A-2DD11F843CD6}"/>
              </a:ext>
            </a:extLst>
          </p:cNvPr>
          <p:cNvCxnSpPr>
            <a:cxnSpLocks/>
            <a:stCxn id="60" idx="3"/>
            <a:endCxn id="14" idx="1"/>
          </p:cNvCxnSpPr>
          <p:nvPr/>
        </p:nvCxnSpPr>
        <p:spPr>
          <a:xfrm>
            <a:off x="7533076" y="1703503"/>
            <a:ext cx="200550" cy="5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连接符: 肘形 81">
            <a:extLst>
              <a:ext uri="{FF2B5EF4-FFF2-40B4-BE49-F238E27FC236}">
                <a16:creationId xmlns:a16="http://schemas.microsoft.com/office/drawing/2014/main" id="{FD6A1FA8-FF24-4283-8322-970643EE7B7B}"/>
              </a:ext>
            </a:extLst>
          </p:cNvPr>
          <p:cNvCxnSpPr>
            <a:cxnSpLocks/>
            <a:stCxn id="12" idx="0"/>
            <a:endCxn id="60" idx="2"/>
          </p:cNvCxnSpPr>
          <p:nvPr/>
        </p:nvCxnSpPr>
        <p:spPr>
          <a:xfrm rot="16200000" flipV="1">
            <a:off x="7328464" y="1697257"/>
            <a:ext cx="314014" cy="106244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>
            <a:extLst>
              <a:ext uri="{FF2B5EF4-FFF2-40B4-BE49-F238E27FC236}">
                <a16:creationId xmlns:a16="http://schemas.microsoft.com/office/drawing/2014/main" id="{458CD082-8B2A-438E-B4A4-AC053F095F3E}"/>
              </a:ext>
            </a:extLst>
          </p:cNvPr>
          <p:cNvSpPr txBox="1"/>
          <p:nvPr/>
        </p:nvSpPr>
        <p:spPr>
          <a:xfrm>
            <a:off x="9215601" y="4261251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uMB</a:t>
            </a:r>
            <a:endParaRPr lang="zh-CN" altLang="en-US" dirty="0"/>
          </a:p>
        </p:txBody>
      </p:sp>
      <p:pic>
        <p:nvPicPr>
          <p:cNvPr id="67" name="图片 66">
            <a:extLst>
              <a:ext uri="{FF2B5EF4-FFF2-40B4-BE49-F238E27FC236}">
                <a16:creationId xmlns:a16="http://schemas.microsoft.com/office/drawing/2014/main" id="{5911F638-926F-4ACE-A4F6-5DFD9772A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944" y="5170286"/>
            <a:ext cx="2256733" cy="136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98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5FC10C6-F033-4613-A00A-5AAD68FC875A}"/>
              </a:ext>
            </a:extLst>
          </p:cNvPr>
          <p:cNvGrpSpPr/>
          <p:nvPr/>
        </p:nvGrpSpPr>
        <p:grpSpPr>
          <a:xfrm>
            <a:off x="189257" y="1608721"/>
            <a:ext cx="3797901" cy="2175621"/>
            <a:chOff x="407368" y="1372126"/>
            <a:chExt cx="5904656" cy="380050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AAEC19C-1C6E-4DC7-B34C-0BB84F65D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368" y="1556792"/>
              <a:ext cx="5904656" cy="3615841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DFDC8E47-00EF-495E-997E-4C51F99ED5D3}"/>
                </a:ext>
              </a:extLst>
            </p:cNvPr>
            <p:cNvSpPr txBox="1"/>
            <p:nvPr/>
          </p:nvSpPr>
          <p:spPr>
            <a:xfrm>
              <a:off x="1478486" y="4365724"/>
              <a:ext cx="547900" cy="488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A</a:t>
              </a:r>
              <a:endParaRPr lang="zh-CN" altLang="en-US" sz="1600" dirty="0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99C45630-46B4-4444-BE14-645D80997985}"/>
                </a:ext>
              </a:extLst>
            </p:cNvPr>
            <p:cNvSpPr txBox="1"/>
            <p:nvPr/>
          </p:nvSpPr>
          <p:spPr>
            <a:xfrm>
              <a:off x="3143671" y="3861048"/>
              <a:ext cx="547899" cy="48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B</a:t>
              </a:r>
              <a:endParaRPr lang="zh-CN" altLang="en-US" sz="1600" dirty="0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497A1080-04ED-46E0-A5FC-21E3761886AA}"/>
                </a:ext>
              </a:extLst>
            </p:cNvPr>
            <p:cNvSpPr txBox="1"/>
            <p:nvPr/>
          </p:nvSpPr>
          <p:spPr>
            <a:xfrm>
              <a:off x="4706685" y="2564904"/>
              <a:ext cx="660235" cy="488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B</a:t>
              </a:r>
              <a:endParaRPr lang="zh-CN" altLang="en-US" sz="1600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3CE7C09-4157-4D97-9BF6-ED6CB73E4D12}"/>
                </a:ext>
              </a:extLst>
            </p:cNvPr>
            <p:cNvSpPr txBox="1"/>
            <p:nvPr/>
          </p:nvSpPr>
          <p:spPr>
            <a:xfrm>
              <a:off x="5366918" y="1372126"/>
              <a:ext cx="564159" cy="488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A</a:t>
              </a:r>
              <a:endParaRPr lang="zh-CN" altLang="en-US" sz="1600" dirty="0"/>
            </a:p>
          </p:txBody>
        </p:sp>
      </p:grp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A5677BC-FE22-4EA4-9962-734D03603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40" y="1156595"/>
            <a:ext cx="3312368" cy="904253"/>
          </a:xfrm>
        </p:spPr>
        <p:txBody>
          <a:bodyPr>
            <a:normAutofit/>
          </a:bodyPr>
          <a:lstStyle/>
          <a:p>
            <a:r>
              <a:rPr lang="en-US" altLang="zh-CN" dirty="0"/>
              <a:t>Row 6,</a:t>
            </a:r>
            <a:r>
              <a:rPr lang="zh-CN" altLang="en-US" dirty="0"/>
              <a:t> </a:t>
            </a:r>
            <a:r>
              <a:rPr lang="en-US" altLang="zh-CN" dirty="0"/>
              <a:t>Col 110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1C712B0-8C46-4971-88B7-098711D2D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Electronics at B side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07FBFDB-A3A2-495E-AA5B-2A1B95112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6F23182-39F3-4E55-B710-BFA6889DB732}"/>
              </a:ext>
            </a:extLst>
          </p:cNvPr>
          <p:cNvSpPr txBox="1"/>
          <p:nvPr/>
        </p:nvSpPr>
        <p:spPr>
          <a:xfrm>
            <a:off x="4669528" y="4466920"/>
            <a:ext cx="6457437" cy="1815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solidFill>
                  <a:srgbClr val="0000FF"/>
                </a:solidFill>
                <a:ea typeface="微软雅黑" pitchFamily="34" charset="-122"/>
              </a:defRPr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 baseline="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 baseline="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 baseline="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endParaRPr lang="en-US" altLang="zh-CN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6F0E887-B69F-4F43-8730-311F646F8F4B}"/>
              </a:ext>
            </a:extLst>
          </p:cNvPr>
          <p:cNvSpPr txBox="1"/>
          <p:nvPr/>
        </p:nvSpPr>
        <p:spPr>
          <a:xfrm>
            <a:off x="6672064" y="4541122"/>
            <a:ext cx="5035160" cy="18152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defPPr>
              <a:defRPr lang="zh-CN"/>
            </a:defPPr>
            <a:lvl1pPr marL="342900" indent="-3429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solidFill>
                  <a:srgbClr val="0000FF"/>
                </a:solidFill>
                <a:ea typeface="微软雅黑" pitchFamily="34" charset="-122"/>
              </a:defRPr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 baseline="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 baseline="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 baseline="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zh-CN" dirty="0" err="1"/>
              <a:t>uMB</a:t>
            </a:r>
            <a:r>
              <a:rPr lang="en-US" altLang="zh-CN" dirty="0"/>
              <a:t>: Muon management board, 1 pc</a:t>
            </a:r>
          </a:p>
          <a:p>
            <a:pPr lvl="1"/>
            <a:r>
              <a:rPr lang="en-US" altLang="zh-CN" dirty="0"/>
              <a:t>Up to 24 RJ45 connectors, CAT6 shielded cable (5mm diameter, up to 2.5 meters) to </a:t>
            </a:r>
            <a:r>
              <a:rPr lang="en-US" altLang="zh-CN" dirty="0" err="1"/>
              <a:t>uMB</a:t>
            </a:r>
            <a:endParaRPr lang="en-US" altLang="zh-CN" dirty="0"/>
          </a:p>
          <a:p>
            <a:pPr lvl="1"/>
            <a:r>
              <a:rPr lang="en-US" altLang="zh-CN" dirty="0"/>
              <a:t>Fiber to backend</a:t>
            </a:r>
          </a:p>
          <a:p>
            <a:pPr lvl="1"/>
            <a:r>
              <a:rPr lang="en-US" altLang="zh-CN" dirty="0"/>
              <a:t>Power input (AWG16 x4), 48V </a:t>
            </a:r>
          </a:p>
          <a:p>
            <a:endParaRPr lang="en-US" altLang="zh-CN" dirty="0"/>
          </a:p>
        </p:txBody>
      </p:sp>
      <p:sp>
        <p:nvSpPr>
          <p:cNvPr id="19" name="内容占位符 1">
            <a:extLst>
              <a:ext uri="{FF2B5EF4-FFF2-40B4-BE49-F238E27FC236}">
                <a16:creationId xmlns:a16="http://schemas.microsoft.com/office/drawing/2014/main" id="{A98EECB5-D73D-470C-9E5D-52454E726CD7}"/>
              </a:ext>
            </a:extLst>
          </p:cNvPr>
          <p:cNvSpPr txBox="1">
            <a:spLocks/>
          </p:cNvSpPr>
          <p:nvPr/>
        </p:nvSpPr>
        <p:spPr>
          <a:xfrm>
            <a:off x="4583831" y="1058723"/>
            <a:ext cx="7418911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rgbClr val="0000FF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 err="1"/>
              <a:t>uSiPM</a:t>
            </a:r>
            <a:r>
              <a:rPr lang="en-US" altLang="zh-CN" sz="1800" dirty="0"/>
              <a:t> tile: Muon </a:t>
            </a:r>
            <a:r>
              <a:rPr lang="en-US" altLang="zh-CN" sz="1800" dirty="0" err="1"/>
              <a:t>SiPM</a:t>
            </a:r>
            <a:r>
              <a:rPr lang="en-US" altLang="zh-CN" sz="1800" dirty="0"/>
              <a:t> tile, 660 pcs </a:t>
            </a:r>
          </a:p>
          <a:p>
            <a:pPr lvl="1"/>
            <a:r>
              <a:rPr lang="en-US" altLang="zh-CN" sz="1600" dirty="0"/>
              <a:t>Small FR4 PCB</a:t>
            </a:r>
          </a:p>
          <a:p>
            <a:pPr lvl="1"/>
            <a:r>
              <a:rPr lang="en-US" altLang="zh-CN" sz="1600" dirty="0"/>
              <a:t>FPC connector</a:t>
            </a:r>
          </a:p>
          <a:p>
            <a:r>
              <a:rPr lang="en-US" altLang="zh-CN" sz="1800" dirty="0"/>
              <a:t>uFlex14: Muon flex cable, 48 pcs</a:t>
            </a:r>
          </a:p>
          <a:p>
            <a:pPr lvl="1"/>
            <a:r>
              <a:rPr lang="en-US" altLang="zh-CN" sz="1600" dirty="0"/>
              <a:t>Up to 14 lengths according to the locations of </a:t>
            </a:r>
            <a:r>
              <a:rPr lang="en-US" altLang="zh-CN" sz="1600" dirty="0" err="1"/>
              <a:t>SiPM</a:t>
            </a:r>
            <a:r>
              <a:rPr lang="en-US" altLang="zh-CN" sz="1600" dirty="0"/>
              <a:t> and </a:t>
            </a:r>
            <a:r>
              <a:rPr lang="en-US" altLang="zh-CN" sz="1600" dirty="0" err="1"/>
              <a:t>uFB</a:t>
            </a:r>
            <a:endParaRPr lang="en-US" altLang="zh-CN" sz="1600" dirty="0"/>
          </a:p>
          <a:p>
            <a:r>
              <a:rPr lang="en-US" altLang="zh-CN" sz="1800" dirty="0" err="1"/>
              <a:t>uFB</a:t>
            </a:r>
            <a:r>
              <a:rPr lang="en-US" altLang="zh-CN" sz="1800" dirty="0"/>
              <a:t>: Muon front-end board, 24 pcs</a:t>
            </a:r>
          </a:p>
          <a:p>
            <a:pPr lvl="1"/>
            <a:r>
              <a:rPr lang="en-US" altLang="zh-CN" sz="1600" dirty="0"/>
              <a:t>32 </a:t>
            </a:r>
            <a:r>
              <a:rPr lang="en-US" altLang="zh-CN" sz="1600" dirty="0" err="1"/>
              <a:t>ch</a:t>
            </a:r>
            <a:r>
              <a:rPr lang="en-US" altLang="zh-CN" sz="1600" dirty="0"/>
              <a:t> input, two FPC connector2</a:t>
            </a:r>
          </a:p>
          <a:p>
            <a:pPr lvl="1"/>
            <a:r>
              <a:rPr lang="en-US" altLang="zh-CN" sz="1600" dirty="0"/>
              <a:t>RJ45 and power connector</a:t>
            </a:r>
          </a:p>
          <a:p>
            <a:endParaRPr lang="zh-CN" altLang="en-US" sz="18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C144782-3F01-49E7-A7B1-BEF886A14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57" y="3833035"/>
            <a:ext cx="4355447" cy="2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12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5FC10C6-F033-4613-A00A-5AAD68FC875A}"/>
              </a:ext>
            </a:extLst>
          </p:cNvPr>
          <p:cNvGrpSpPr/>
          <p:nvPr/>
        </p:nvGrpSpPr>
        <p:grpSpPr>
          <a:xfrm>
            <a:off x="263352" y="1286506"/>
            <a:ext cx="3797901" cy="2175621"/>
            <a:chOff x="407368" y="1372126"/>
            <a:chExt cx="5904656" cy="380050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AAEC19C-1C6E-4DC7-B34C-0BB84F65D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368" y="1556792"/>
              <a:ext cx="5904656" cy="3615841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DFDC8E47-00EF-495E-997E-4C51F99ED5D3}"/>
                </a:ext>
              </a:extLst>
            </p:cNvPr>
            <p:cNvSpPr txBox="1"/>
            <p:nvPr/>
          </p:nvSpPr>
          <p:spPr>
            <a:xfrm>
              <a:off x="1478486" y="4365724"/>
              <a:ext cx="547900" cy="488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A</a:t>
              </a:r>
              <a:endParaRPr lang="zh-CN" altLang="en-US" sz="1600" dirty="0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99C45630-46B4-4444-BE14-645D80997985}"/>
                </a:ext>
              </a:extLst>
            </p:cNvPr>
            <p:cNvSpPr txBox="1"/>
            <p:nvPr/>
          </p:nvSpPr>
          <p:spPr>
            <a:xfrm>
              <a:off x="3143671" y="3861048"/>
              <a:ext cx="547899" cy="488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B</a:t>
              </a:r>
              <a:endParaRPr lang="zh-CN" altLang="en-US" sz="1600" dirty="0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497A1080-04ED-46E0-A5FC-21E3761886AA}"/>
                </a:ext>
              </a:extLst>
            </p:cNvPr>
            <p:cNvSpPr txBox="1"/>
            <p:nvPr/>
          </p:nvSpPr>
          <p:spPr>
            <a:xfrm>
              <a:off x="4706685" y="2564904"/>
              <a:ext cx="660235" cy="488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B</a:t>
              </a:r>
              <a:endParaRPr lang="zh-CN" altLang="en-US" sz="1600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3CE7C09-4157-4D97-9BF6-ED6CB73E4D12}"/>
                </a:ext>
              </a:extLst>
            </p:cNvPr>
            <p:cNvSpPr txBox="1"/>
            <p:nvPr/>
          </p:nvSpPr>
          <p:spPr>
            <a:xfrm>
              <a:off x="5366918" y="1372126"/>
              <a:ext cx="564159" cy="488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A</a:t>
              </a:r>
              <a:endParaRPr lang="zh-CN" altLang="en-US" sz="1600" dirty="0"/>
            </a:p>
          </p:txBody>
        </p:sp>
      </p:grp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A5677BC-FE22-4EA4-9962-734D03603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40" y="1156595"/>
            <a:ext cx="3312368" cy="904253"/>
          </a:xfrm>
        </p:spPr>
        <p:txBody>
          <a:bodyPr>
            <a:normAutofit/>
          </a:bodyPr>
          <a:lstStyle/>
          <a:p>
            <a:r>
              <a:rPr lang="en-US" altLang="zh-CN" dirty="0"/>
              <a:t>6 Row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1C712B0-8C46-4971-88B7-098711D2D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Electronics at A side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07FBFDB-A3A2-495E-AA5B-2A1B95112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6F23182-39F3-4E55-B710-BFA6889DB732}"/>
              </a:ext>
            </a:extLst>
          </p:cNvPr>
          <p:cNvSpPr txBox="1"/>
          <p:nvPr/>
        </p:nvSpPr>
        <p:spPr>
          <a:xfrm>
            <a:off x="6672064" y="4541122"/>
            <a:ext cx="5035160" cy="18152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defPPr>
              <a:defRPr lang="zh-CN"/>
            </a:defPPr>
            <a:lvl1pPr marL="342900" indent="-3429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solidFill>
                  <a:srgbClr val="0000FF"/>
                </a:solidFill>
                <a:ea typeface="微软雅黑" pitchFamily="34" charset="-122"/>
              </a:defRPr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 baseline="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 baseline="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 baseline="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zh-CN" dirty="0" err="1"/>
              <a:t>uMB</a:t>
            </a:r>
            <a:r>
              <a:rPr lang="en-US" altLang="zh-CN" dirty="0"/>
              <a:t>: Muon management board, 1 pc</a:t>
            </a:r>
          </a:p>
          <a:p>
            <a:pPr lvl="1"/>
            <a:r>
              <a:rPr lang="en-US" altLang="zh-CN" dirty="0"/>
              <a:t>Up to 24 RJ45 connectors, CAT6 shielded cable (5mm diameter, up to 2.5 meters) to </a:t>
            </a:r>
            <a:r>
              <a:rPr lang="en-US" altLang="zh-CN" dirty="0" err="1"/>
              <a:t>uMB</a:t>
            </a:r>
            <a:endParaRPr lang="en-US" altLang="zh-CN" dirty="0"/>
          </a:p>
          <a:p>
            <a:pPr lvl="1"/>
            <a:r>
              <a:rPr lang="en-US" altLang="zh-CN" dirty="0"/>
              <a:t>Fiber to backend</a:t>
            </a:r>
          </a:p>
          <a:p>
            <a:pPr lvl="1"/>
            <a:r>
              <a:rPr lang="en-US" altLang="zh-CN" dirty="0"/>
              <a:t>Power input (AWG16 x4), 48V </a:t>
            </a:r>
          </a:p>
          <a:p>
            <a:endParaRPr lang="en-US" altLang="zh-CN" dirty="0"/>
          </a:p>
        </p:txBody>
      </p:sp>
      <p:sp>
        <p:nvSpPr>
          <p:cNvPr id="15" name="内容占位符 1">
            <a:extLst>
              <a:ext uri="{FF2B5EF4-FFF2-40B4-BE49-F238E27FC236}">
                <a16:creationId xmlns:a16="http://schemas.microsoft.com/office/drawing/2014/main" id="{53556A72-3357-4A44-B7BD-81D1F819E177}"/>
              </a:ext>
            </a:extLst>
          </p:cNvPr>
          <p:cNvSpPr txBox="1">
            <a:spLocks/>
          </p:cNvSpPr>
          <p:nvPr/>
        </p:nvSpPr>
        <p:spPr>
          <a:xfrm>
            <a:off x="4583831" y="1058723"/>
            <a:ext cx="7418911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rgbClr val="0000FF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 err="1"/>
              <a:t>uSiPM</a:t>
            </a:r>
            <a:r>
              <a:rPr lang="en-US" altLang="zh-CN" sz="1800" dirty="0"/>
              <a:t> tile: Muon </a:t>
            </a:r>
            <a:r>
              <a:rPr lang="en-US" altLang="zh-CN" sz="1800" dirty="0" err="1"/>
              <a:t>SiPM</a:t>
            </a:r>
            <a:r>
              <a:rPr lang="en-US" altLang="zh-CN" sz="1800" dirty="0"/>
              <a:t> tile, 660 pcs </a:t>
            </a:r>
          </a:p>
          <a:p>
            <a:pPr lvl="1"/>
            <a:r>
              <a:rPr lang="en-US" altLang="zh-CN" sz="1600" dirty="0"/>
              <a:t>Small FR4 PCB</a:t>
            </a:r>
          </a:p>
          <a:p>
            <a:pPr lvl="1"/>
            <a:r>
              <a:rPr lang="en-US" altLang="zh-CN" sz="1600" dirty="0"/>
              <a:t>FPC connector</a:t>
            </a:r>
          </a:p>
          <a:p>
            <a:r>
              <a:rPr lang="en-US" altLang="zh-CN" sz="1800" dirty="0"/>
              <a:t>uFlex14: Muon flex cable, 48 pcs</a:t>
            </a:r>
          </a:p>
          <a:p>
            <a:pPr lvl="1"/>
            <a:r>
              <a:rPr lang="en-US" altLang="zh-CN" sz="1600" dirty="0"/>
              <a:t>Up to 14 lengths according to the locations of </a:t>
            </a:r>
            <a:r>
              <a:rPr lang="en-US" altLang="zh-CN" sz="1600" dirty="0" err="1"/>
              <a:t>SiPM</a:t>
            </a:r>
            <a:r>
              <a:rPr lang="en-US" altLang="zh-CN" sz="1600" dirty="0"/>
              <a:t> and </a:t>
            </a:r>
            <a:r>
              <a:rPr lang="en-US" altLang="zh-CN" sz="1600" dirty="0" err="1"/>
              <a:t>uFB</a:t>
            </a:r>
            <a:endParaRPr lang="en-US" altLang="zh-CN" sz="1600" dirty="0"/>
          </a:p>
          <a:p>
            <a:r>
              <a:rPr lang="en-US" altLang="zh-CN" sz="1800" dirty="0" err="1"/>
              <a:t>uFB</a:t>
            </a:r>
            <a:r>
              <a:rPr lang="en-US" altLang="zh-CN" sz="1800" dirty="0"/>
              <a:t>: Muon front-end board, 24 pcs</a:t>
            </a:r>
          </a:p>
          <a:p>
            <a:pPr lvl="1"/>
            <a:r>
              <a:rPr lang="en-US" altLang="zh-CN" sz="1600" dirty="0"/>
              <a:t>32 </a:t>
            </a:r>
            <a:r>
              <a:rPr lang="en-US" altLang="zh-CN" sz="1600" dirty="0" err="1"/>
              <a:t>ch</a:t>
            </a:r>
            <a:r>
              <a:rPr lang="en-US" altLang="zh-CN" sz="1600" dirty="0"/>
              <a:t> input, two FPC connector2</a:t>
            </a:r>
          </a:p>
          <a:p>
            <a:pPr lvl="1"/>
            <a:r>
              <a:rPr lang="en-US" altLang="zh-CN" sz="1600" dirty="0"/>
              <a:t>RJ45 and power connector</a:t>
            </a:r>
          </a:p>
          <a:p>
            <a:endParaRPr lang="zh-CN" altLang="en-US" sz="18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567E110-4FD4-4D4B-A523-9D2579308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33" y="3822002"/>
            <a:ext cx="4628210" cy="289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89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54C7EC8-B272-43FC-B15D-71407BDF0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17" y="3689086"/>
            <a:ext cx="3384376" cy="2928726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0EAFA8AB-DB17-40F2-A330-DE2DA8577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Barrel sector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8F8C1A0-6041-40EE-A19E-AE641F3E3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A4F451C-271D-4D23-A5FE-FCD252121690}"/>
              </a:ext>
            </a:extLst>
          </p:cNvPr>
          <p:cNvGrpSpPr/>
          <p:nvPr/>
        </p:nvGrpSpPr>
        <p:grpSpPr>
          <a:xfrm>
            <a:off x="407368" y="1372127"/>
            <a:ext cx="4464496" cy="2632938"/>
            <a:chOff x="407368" y="1372126"/>
            <a:chExt cx="5904656" cy="380050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7F83CC2-0B15-468D-ABC6-8A7E3BE32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7368" y="1556792"/>
              <a:ext cx="5904656" cy="3615841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A364CD2D-618A-4A31-915D-B257911A051F}"/>
                </a:ext>
              </a:extLst>
            </p:cNvPr>
            <p:cNvSpPr txBox="1"/>
            <p:nvPr/>
          </p:nvSpPr>
          <p:spPr>
            <a:xfrm>
              <a:off x="1478486" y="4365724"/>
              <a:ext cx="547900" cy="488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A</a:t>
              </a:r>
              <a:endParaRPr lang="zh-CN" altLang="en-US" sz="1600" dirty="0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1DEBAA65-E2B8-43D1-9235-0C30CE029C55}"/>
                </a:ext>
              </a:extLst>
            </p:cNvPr>
            <p:cNvSpPr txBox="1"/>
            <p:nvPr/>
          </p:nvSpPr>
          <p:spPr>
            <a:xfrm>
              <a:off x="3143671" y="3861048"/>
              <a:ext cx="547899" cy="488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B</a:t>
              </a:r>
              <a:endParaRPr lang="zh-CN" altLang="en-US" sz="1600" dirty="0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80EBE972-B2AF-47A4-A675-933EC2A6B125}"/>
                </a:ext>
              </a:extLst>
            </p:cNvPr>
            <p:cNvSpPr txBox="1"/>
            <p:nvPr/>
          </p:nvSpPr>
          <p:spPr>
            <a:xfrm>
              <a:off x="4706685" y="2564904"/>
              <a:ext cx="660235" cy="488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B</a:t>
              </a:r>
              <a:endParaRPr lang="zh-CN" altLang="en-US" sz="1600" dirty="0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DBDD8E6-AC69-4DA6-8CA8-182F4F1AD328}"/>
                </a:ext>
              </a:extLst>
            </p:cNvPr>
            <p:cNvSpPr txBox="1"/>
            <p:nvPr/>
          </p:nvSpPr>
          <p:spPr>
            <a:xfrm>
              <a:off x="5366918" y="1372126"/>
              <a:ext cx="564159" cy="488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A</a:t>
              </a:r>
              <a:endParaRPr lang="zh-CN" altLang="en-US" sz="1600" dirty="0"/>
            </a:p>
          </p:txBody>
        </p:sp>
      </p:grpSp>
      <p:graphicFrame>
        <p:nvGraphicFramePr>
          <p:cNvPr id="12" name="表格 12">
            <a:extLst>
              <a:ext uri="{FF2B5EF4-FFF2-40B4-BE49-F238E27FC236}">
                <a16:creationId xmlns:a16="http://schemas.microsoft.com/office/drawing/2014/main" id="{B8654F72-4E66-438F-A627-407B058AA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323635"/>
              </p:ext>
            </p:extLst>
          </p:nvPr>
        </p:nvGraphicFramePr>
        <p:xfrm>
          <a:off x="5028151" y="1196752"/>
          <a:ext cx="6827439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559">
                  <a:extLst>
                    <a:ext uri="{9D8B030D-6E8A-4147-A177-3AD203B41FA5}">
                      <a16:colId xmlns:a16="http://schemas.microsoft.com/office/drawing/2014/main" val="361496191"/>
                    </a:ext>
                  </a:extLst>
                </a:gridCol>
                <a:gridCol w="1152207">
                  <a:extLst>
                    <a:ext uri="{9D8B030D-6E8A-4147-A177-3AD203B41FA5}">
                      <a16:colId xmlns:a16="http://schemas.microsoft.com/office/drawing/2014/main" val="3305640984"/>
                    </a:ext>
                  </a:extLst>
                </a:gridCol>
                <a:gridCol w="1412574">
                  <a:extLst>
                    <a:ext uri="{9D8B030D-6E8A-4147-A177-3AD203B41FA5}">
                      <a16:colId xmlns:a16="http://schemas.microsoft.com/office/drawing/2014/main" val="1693303269"/>
                    </a:ext>
                  </a:extLst>
                </a:gridCol>
                <a:gridCol w="1412574">
                  <a:extLst>
                    <a:ext uri="{9D8B030D-6E8A-4147-A177-3AD203B41FA5}">
                      <a16:colId xmlns:a16="http://schemas.microsoft.com/office/drawing/2014/main" val="1700900191"/>
                    </a:ext>
                  </a:extLst>
                </a:gridCol>
                <a:gridCol w="1569525">
                  <a:extLst>
                    <a:ext uri="{9D8B030D-6E8A-4147-A177-3AD203B41FA5}">
                      <a16:colId xmlns:a16="http://schemas.microsoft.com/office/drawing/2014/main" val="297816098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 (</a:t>
                      </a:r>
                      <a:r>
                        <a:rPr lang="en-US" altLang="zh-CN" dirty="0" err="1"/>
                        <a:t>uSiPM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N (</a:t>
                      </a:r>
                      <a:r>
                        <a:rPr lang="en-US" altLang="zh-CN" dirty="0" err="1"/>
                        <a:t>uFB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O (</a:t>
                      </a:r>
                      <a:r>
                        <a:rPr lang="en-US" altLang="zh-CN" dirty="0" err="1"/>
                        <a:t>uMB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52192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ch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32-ch TDC board 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Raw data rate / bps 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Management board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711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426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161.28 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1458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B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660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318.24 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5461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Total per sector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2172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959.04 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5836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Total barrel</a:t>
                      </a:r>
                    </a:p>
                    <a:p>
                      <a:pPr algn="ctr"/>
                      <a:r>
                        <a:rPr lang="en-US" altLang="zh-CN" dirty="0"/>
                        <a:t>(12 sectors)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26064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894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11.51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G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48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4274518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2C84DB3B-4188-41B0-B578-3043C7829605}"/>
              </a:ext>
            </a:extLst>
          </p:cNvPr>
          <p:cNvSpPr txBox="1"/>
          <p:nvPr/>
        </p:nvSpPr>
        <p:spPr>
          <a:xfrm>
            <a:off x="3577293" y="3178327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4.6m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ED9BBBC-58F2-4CA2-A8D7-714DDB09DC6E}"/>
              </a:ext>
            </a:extLst>
          </p:cNvPr>
          <p:cNvSpPr txBox="1"/>
          <p:nvPr/>
        </p:nvSpPr>
        <p:spPr>
          <a:xfrm>
            <a:off x="6312024" y="4725144"/>
            <a:ext cx="426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A</a:t>
            </a:r>
            <a:endParaRPr lang="zh-CN" altLang="en-US" sz="16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5755ACE-EBA8-452D-B1D1-2A4D5F62D270}"/>
              </a:ext>
            </a:extLst>
          </p:cNvPr>
          <p:cNvSpPr txBox="1"/>
          <p:nvPr/>
        </p:nvSpPr>
        <p:spPr>
          <a:xfrm>
            <a:off x="11353127" y="4653136"/>
            <a:ext cx="426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B</a:t>
            </a:r>
            <a:endParaRPr lang="zh-CN" altLang="en-US" sz="1600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4AF7519-60CD-4239-8EBC-7ED02A89C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8578" y="4370939"/>
            <a:ext cx="8031835" cy="231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18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500DBD1C-C229-4316-BC18-48FF546D7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Electronics at Endcap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4056FD-9678-4F15-8F0F-2B59930BD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3EFDC5D-6177-493C-B186-DF213E013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8" y="1268760"/>
            <a:ext cx="4007514" cy="4605574"/>
          </a:xfrm>
          <a:prstGeom prst="rect">
            <a:avLst/>
          </a:prstGeom>
        </p:spPr>
      </p:pic>
      <p:sp>
        <p:nvSpPr>
          <p:cNvPr id="9" name="内容占位符 1">
            <a:extLst>
              <a:ext uri="{FF2B5EF4-FFF2-40B4-BE49-F238E27FC236}">
                <a16:creationId xmlns:a16="http://schemas.microsoft.com/office/drawing/2014/main" id="{A2588EBB-F5E2-4229-99FB-A39BACF2FB95}"/>
              </a:ext>
            </a:extLst>
          </p:cNvPr>
          <p:cNvSpPr txBox="1">
            <a:spLocks/>
          </p:cNvSpPr>
          <p:nvPr/>
        </p:nvSpPr>
        <p:spPr>
          <a:xfrm>
            <a:off x="8141734" y="1058723"/>
            <a:ext cx="4032450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rgbClr val="0000FF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err="1"/>
              <a:t>uSiPM</a:t>
            </a:r>
            <a:r>
              <a:rPr lang="en-US" altLang="zh-CN" dirty="0"/>
              <a:t> tile: Muon </a:t>
            </a:r>
            <a:r>
              <a:rPr lang="en-US" altLang="zh-CN" dirty="0" err="1"/>
              <a:t>SiPM</a:t>
            </a:r>
            <a:r>
              <a:rPr lang="en-US" altLang="zh-CN" dirty="0"/>
              <a:t> tile, 198 pcs </a:t>
            </a:r>
          </a:p>
          <a:p>
            <a:pPr lvl="1"/>
            <a:r>
              <a:rPr lang="en-US" altLang="zh-CN" dirty="0"/>
              <a:t>Small FR4 PCB</a:t>
            </a:r>
          </a:p>
          <a:p>
            <a:pPr lvl="1"/>
            <a:r>
              <a:rPr lang="en-US" altLang="zh-CN" dirty="0"/>
              <a:t>MMCX</a:t>
            </a:r>
          </a:p>
          <a:p>
            <a:r>
              <a:rPr lang="en-US" altLang="zh-CN" dirty="0"/>
              <a:t>Coaxial cable</a:t>
            </a:r>
          </a:p>
          <a:p>
            <a:pPr lvl="1"/>
            <a:r>
              <a:rPr lang="en-US" altLang="zh-CN" dirty="0"/>
              <a:t>2mm diameter</a:t>
            </a:r>
          </a:p>
          <a:p>
            <a:pPr marL="457200" lvl="1" indent="0">
              <a:buNone/>
            </a:pPr>
            <a:endParaRPr lang="en-US" altLang="zh-CN" dirty="0"/>
          </a:p>
          <a:p>
            <a:r>
              <a:rPr lang="en-US" altLang="zh-CN" dirty="0" err="1"/>
              <a:t>uFB</a:t>
            </a:r>
            <a:r>
              <a:rPr lang="en-US" altLang="zh-CN" dirty="0"/>
              <a:t>: Muon front-end board, 8 pcs</a:t>
            </a:r>
          </a:p>
          <a:p>
            <a:pPr lvl="1"/>
            <a:r>
              <a:rPr lang="en-US" altLang="zh-CN" dirty="0"/>
              <a:t>50 mm x 40 mm FR4 PCB</a:t>
            </a:r>
          </a:p>
          <a:p>
            <a:pPr lvl="1"/>
            <a:r>
              <a:rPr lang="en-US" altLang="zh-CN" dirty="0"/>
              <a:t>32 </a:t>
            </a:r>
            <a:r>
              <a:rPr lang="en-US" altLang="zh-CN" dirty="0" err="1"/>
              <a:t>ch</a:t>
            </a:r>
            <a:r>
              <a:rPr lang="en-US" altLang="zh-CN" dirty="0"/>
              <a:t> input, MMCX</a:t>
            </a:r>
          </a:p>
          <a:p>
            <a:pPr lvl="1"/>
            <a:r>
              <a:rPr lang="en-US" altLang="zh-CN" dirty="0"/>
              <a:t>RJ45 and power connector</a:t>
            </a:r>
          </a:p>
          <a:p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BF33B9A-2FB6-49CE-A555-86297B5428B6}"/>
              </a:ext>
            </a:extLst>
          </p:cNvPr>
          <p:cNvSpPr txBox="1"/>
          <p:nvPr/>
        </p:nvSpPr>
        <p:spPr>
          <a:xfrm>
            <a:off x="8132826" y="4534015"/>
            <a:ext cx="4050266" cy="18152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defPPr>
              <a:defRPr lang="zh-CN"/>
            </a:defPPr>
            <a:lvl1pPr marL="342900" indent="-3429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solidFill>
                  <a:srgbClr val="0000FF"/>
                </a:solidFill>
                <a:ea typeface="微软雅黑" pitchFamily="34" charset="-122"/>
              </a:defRPr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 baseline="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 baseline="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 baseline="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zh-CN" dirty="0" err="1"/>
              <a:t>uMB</a:t>
            </a:r>
            <a:r>
              <a:rPr lang="en-US" altLang="zh-CN" dirty="0"/>
              <a:t>: Muon management board, 1 pc for 24 </a:t>
            </a:r>
            <a:r>
              <a:rPr lang="en-US" altLang="zh-CN" dirty="0" err="1"/>
              <a:t>uFBs</a:t>
            </a:r>
            <a:endParaRPr lang="en-US" altLang="zh-CN" dirty="0"/>
          </a:p>
          <a:p>
            <a:pPr lvl="1"/>
            <a:r>
              <a:rPr lang="en-US" altLang="zh-CN" dirty="0"/>
              <a:t>Up to 24 RJ45 connectors, CAT6 shielded cable (5mm diameter, up to 2.5 meters) to </a:t>
            </a:r>
            <a:r>
              <a:rPr lang="en-US" altLang="zh-CN" dirty="0" err="1"/>
              <a:t>uMB</a:t>
            </a:r>
            <a:endParaRPr lang="en-US" altLang="zh-CN" dirty="0"/>
          </a:p>
          <a:p>
            <a:pPr lvl="1"/>
            <a:r>
              <a:rPr lang="en-US" altLang="zh-CN" dirty="0"/>
              <a:t>Fiber to backend</a:t>
            </a:r>
          </a:p>
          <a:p>
            <a:pPr lvl="1"/>
            <a:r>
              <a:rPr lang="en-US" altLang="zh-CN" dirty="0"/>
              <a:t>Power input (AWG16 x4), 48V </a:t>
            </a:r>
          </a:p>
          <a:p>
            <a:endParaRPr lang="en-US" altLang="zh-CN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9C5EC3F-76D7-4119-AFC5-60287AEB0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92" y="1916832"/>
            <a:ext cx="3638126" cy="352839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53E4BCF-9D17-4AA8-B0F6-2176438C272E}"/>
              </a:ext>
            </a:extLst>
          </p:cNvPr>
          <p:cNvSpPr txBox="1"/>
          <p:nvPr/>
        </p:nvSpPr>
        <p:spPr>
          <a:xfrm>
            <a:off x="5519936" y="5589240"/>
            <a:ext cx="1083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One layer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9A97530-706D-497A-802F-EEAE1B0CBFEF}"/>
              </a:ext>
            </a:extLst>
          </p:cNvPr>
          <p:cNvSpPr txBox="1"/>
          <p:nvPr/>
        </p:nvSpPr>
        <p:spPr>
          <a:xfrm>
            <a:off x="1487488" y="5689668"/>
            <a:ext cx="1013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12 layers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D9E7CBD-4C24-4509-9BC7-6E9D9BDC7052}"/>
              </a:ext>
            </a:extLst>
          </p:cNvPr>
          <p:cNvSpPr txBox="1"/>
          <p:nvPr/>
        </p:nvSpPr>
        <p:spPr>
          <a:xfrm>
            <a:off x="4223792" y="393305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17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DDC05B4-AE2F-45AB-8887-A567C328B24A}"/>
              </a:ext>
            </a:extLst>
          </p:cNvPr>
          <p:cNvSpPr txBox="1"/>
          <p:nvPr/>
        </p:nvSpPr>
        <p:spPr>
          <a:xfrm>
            <a:off x="4673783" y="41192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18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2C3130F-1624-48C1-9089-351EA45208E6}"/>
              </a:ext>
            </a:extLst>
          </p:cNvPr>
          <p:cNvSpPr txBox="1"/>
          <p:nvPr/>
        </p:nvSpPr>
        <p:spPr>
          <a:xfrm>
            <a:off x="5092487" y="449695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18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29BCA9B-7FF7-4CC9-A222-0011FCE985F5}"/>
              </a:ext>
            </a:extLst>
          </p:cNvPr>
          <p:cNvSpPr txBox="1"/>
          <p:nvPr/>
        </p:nvSpPr>
        <p:spPr>
          <a:xfrm>
            <a:off x="5310584" y="497109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18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E9425BD-A4FA-4AF1-A7B2-F311E53982AA}"/>
              </a:ext>
            </a:extLst>
          </p:cNvPr>
          <p:cNvSpPr txBox="1"/>
          <p:nvPr/>
        </p:nvSpPr>
        <p:spPr>
          <a:xfrm>
            <a:off x="4398388" y="227486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31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F4A3053-B0EF-4566-832D-DECA53296A95}"/>
              </a:ext>
            </a:extLst>
          </p:cNvPr>
          <p:cNvSpPr txBox="1"/>
          <p:nvPr/>
        </p:nvSpPr>
        <p:spPr>
          <a:xfrm>
            <a:off x="5642854" y="27089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32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31DC213-E2B8-4ED9-91FA-0A499C3BF360}"/>
              </a:ext>
            </a:extLst>
          </p:cNvPr>
          <p:cNvSpPr txBox="1"/>
          <p:nvPr/>
        </p:nvSpPr>
        <p:spPr>
          <a:xfrm>
            <a:off x="6528048" y="37483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32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696FB89-3927-4522-9A7B-9EF17C890084}"/>
              </a:ext>
            </a:extLst>
          </p:cNvPr>
          <p:cNvSpPr txBox="1"/>
          <p:nvPr/>
        </p:nvSpPr>
        <p:spPr>
          <a:xfrm>
            <a:off x="6960096" y="46816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0151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500DBD1C-C229-4316-BC18-48FF546D7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Endcap quadrant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4056FD-9678-4F15-8F0F-2B59930BD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3EFDC5D-6177-493C-B186-DF213E013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196752"/>
            <a:ext cx="4007514" cy="4605574"/>
          </a:xfrm>
          <a:prstGeom prst="rect">
            <a:avLst/>
          </a:prstGeom>
        </p:spPr>
      </p:pic>
      <p:graphicFrame>
        <p:nvGraphicFramePr>
          <p:cNvPr id="8" name="表格 12">
            <a:extLst>
              <a:ext uri="{FF2B5EF4-FFF2-40B4-BE49-F238E27FC236}">
                <a16:creationId xmlns:a16="http://schemas.microsoft.com/office/drawing/2014/main" id="{1B2777F1-FEEC-4DCF-962E-A2864F282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36330"/>
              </p:ext>
            </p:extLst>
          </p:nvPr>
        </p:nvGraphicFramePr>
        <p:xfrm>
          <a:off x="4583832" y="1268760"/>
          <a:ext cx="7344816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417053952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61496191"/>
                    </a:ext>
                  </a:extLst>
                </a:gridCol>
                <a:gridCol w="956797">
                  <a:extLst>
                    <a:ext uri="{9D8B030D-6E8A-4147-A177-3AD203B41FA5}">
                      <a16:colId xmlns:a16="http://schemas.microsoft.com/office/drawing/2014/main" val="3305640984"/>
                    </a:ext>
                  </a:extLst>
                </a:gridCol>
                <a:gridCol w="1266348">
                  <a:extLst>
                    <a:ext uri="{9D8B030D-6E8A-4147-A177-3AD203B41FA5}">
                      <a16:colId xmlns:a16="http://schemas.microsoft.com/office/drawing/2014/main" val="1693303269"/>
                    </a:ext>
                  </a:extLst>
                </a:gridCol>
                <a:gridCol w="1161231">
                  <a:extLst>
                    <a:ext uri="{9D8B030D-6E8A-4147-A177-3AD203B41FA5}">
                      <a16:colId xmlns:a16="http://schemas.microsoft.com/office/drawing/2014/main" val="170090019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97816098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 (</a:t>
                      </a:r>
                      <a:r>
                        <a:rPr lang="en-US" altLang="zh-CN" dirty="0" err="1"/>
                        <a:t>uSiPM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N (</a:t>
                      </a:r>
                      <a:r>
                        <a:rPr lang="en-US" altLang="zh-CN" dirty="0" err="1"/>
                        <a:t>uFB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O (</a:t>
                      </a:r>
                      <a:r>
                        <a:rPr lang="en-US" altLang="zh-CN" dirty="0" err="1"/>
                        <a:t>uMB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52192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ch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32-ch TDC board 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Raw data rate / bps 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Management board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711979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Inner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layer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14581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quadrant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852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276.5 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54613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endcap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3408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192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3.32 G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58360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Total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6816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384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6.64 G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16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4274518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Outer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layer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127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-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93830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quadrant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1524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737.3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567366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endcap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6096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192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2.95 G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01545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Total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12192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384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5.90 G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16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2109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384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51825</TotalTime>
  <Words>1192</Words>
  <Application>Microsoft Office PowerPoint</Application>
  <PresentationFormat>宽屏</PresentationFormat>
  <Paragraphs>339</Paragraphs>
  <Slides>25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微软雅黑</vt:lpstr>
      <vt:lpstr>Arial</vt:lpstr>
      <vt:lpstr>Arial Black</vt:lpstr>
      <vt:lpstr>Calibri</vt:lpstr>
      <vt:lpstr>Open Sans</vt:lpstr>
      <vt:lpstr>Wingdings</vt:lpstr>
      <vt:lpstr>Office 主题</vt:lpstr>
      <vt:lpstr>Muon electronics</vt:lpstr>
      <vt:lpstr>Muon detector</vt:lpstr>
      <vt:lpstr>Baseline for SiPM readout</vt:lpstr>
      <vt:lpstr>Stage scheme (M x N x O)</vt:lpstr>
      <vt:lpstr>Electronics at B side</vt:lpstr>
      <vt:lpstr>Electronics at A side</vt:lpstr>
      <vt:lpstr>Barrel sector</vt:lpstr>
      <vt:lpstr>Electronics at Endcap</vt:lpstr>
      <vt:lpstr>Endcap quadrant</vt:lpstr>
      <vt:lpstr>安装</vt:lpstr>
      <vt:lpstr>安装</vt:lpstr>
      <vt:lpstr>安装</vt:lpstr>
      <vt:lpstr>安装</vt:lpstr>
      <vt:lpstr>PowerPoint 演示文稿</vt:lpstr>
      <vt:lpstr>uFB (Muon front-end board，待更新)</vt:lpstr>
      <vt:lpstr>uMB (Muon management board)</vt:lpstr>
      <vt:lpstr>Back-end cables</vt:lpstr>
      <vt:lpstr>Bandwidth requirement</vt:lpstr>
      <vt:lpstr>bandwidth requirement</vt:lpstr>
      <vt:lpstr>Backup</vt:lpstr>
      <vt:lpstr>Alternative: discrete device scheme</vt:lpstr>
      <vt:lpstr>Near-term test environment</vt:lpstr>
      <vt:lpstr>PowerPoint 演示文稿</vt:lpstr>
      <vt:lpstr>uFB (Muon front-end board)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Muon electronics</dc:title>
  <dc:creator>张杰</dc:creator>
  <cp:lastModifiedBy>杰 张</cp:lastModifiedBy>
  <cp:revision>2795</cp:revision>
  <cp:lastPrinted>2022-11-06T05:19:21Z</cp:lastPrinted>
  <dcterms:created xsi:type="dcterms:W3CDTF">2012-09-04T11:33:36Z</dcterms:created>
  <dcterms:modified xsi:type="dcterms:W3CDTF">2025-01-13T02:50:17Z</dcterms:modified>
</cp:coreProperties>
</file>