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6.wmf"/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5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6.wmf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1.bin"/><Relationship Id="rId3" Type="http://schemas.openxmlformats.org/officeDocument/2006/relationships/image" Target="../media/image24.wmf"/><Relationship Id="rId2" Type="http://schemas.openxmlformats.org/officeDocument/2006/relationships/oleObject" Target="../embeddings/oleObject10.bin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6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2.wmf"/><Relationship Id="rId3" Type="http://schemas.openxmlformats.org/officeDocument/2006/relationships/oleObject" Target="../embeddings/oleObject13.bin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8" Type="http://schemas.openxmlformats.org/officeDocument/2006/relationships/image" Target="../media/image5.wmf"/><Relationship Id="rId7" Type="http://schemas.openxmlformats.org/officeDocument/2006/relationships/oleObject" Target="../embeddings/oleObject3.bin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13" Type="http://schemas.openxmlformats.org/officeDocument/2006/relationships/vmlDrawing" Target="../drawings/vmlDrawing1.vml"/><Relationship Id="rId12" Type="http://schemas.openxmlformats.org/officeDocument/2006/relationships/slideLayout" Target="../slideLayouts/slideLayout2.xml"/><Relationship Id="rId11" Type="http://schemas.openxmlformats.org/officeDocument/2006/relationships/hyperlink" Target="https://doi.org/10.1016/j.cpc.2020.107445" TargetMode="External"/><Relationship Id="rId10" Type="http://schemas.openxmlformats.org/officeDocument/2006/relationships/image" Target="../media/image6.wmf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hyperlink" Target="https://doi.org/10.1016/0370-2693(91)90813-6" TargetMode="External"/><Relationship Id="rId3" Type="http://schemas.openxmlformats.org/officeDocument/2006/relationships/image" Target="../media/image8.wmf"/><Relationship Id="rId2" Type="http://schemas.openxmlformats.org/officeDocument/2006/relationships/oleObject" Target="../embeddings/oleObject5.bin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wmf"/><Relationship Id="rId3" Type="http://schemas.openxmlformats.org/officeDocument/2006/relationships/oleObject" Target="../embeddings/oleObject7.bin"/><Relationship Id="rId2" Type="http://schemas.openxmlformats.org/officeDocument/2006/relationships/image" Target="../media/image9.wmf"/><Relationship Id="rId1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wmf"/><Relationship Id="rId2" Type="http://schemas.openxmlformats.org/officeDocument/2006/relationships/oleObject" Target="../embeddings/oleObject9.bin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google.com/url?sa=t&amp;source=web&amp;rct=j&amp;opi=89978449&amp;url=https://indico.cern.ch/event/850899/contributions/3766005/attachments/2002432/3343109/aprice-clic.pdf&amp;ved=2ahUKEwjWjNvttNWIAxXWUPUHHTHDBDYQFnoECBwQAQ&amp;usg=AOvVaw0v8u6dF-tz4F9pAAnx4EAL" TargetMode="Externa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BHLUMI&amp;ReneSANCe</a:t>
            </a:r>
            <a:endParaRPr lang="en-US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马仁杰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BHLUMI demo </a:t>
            </a:r>
            <a:r>
              <a:rPr lang="zh-CN" altLang="en-US"/>
              <a:t>输出结果</a:t>
            </a:r>
            <a:endParaRPr lang="zh-CN" altLang="en-US"/>
          </a:p>
        </p:txBody>
      </p:sp>
      <p:pic>
        <p:nvPicPr>
          <p:cNvPr id="4" name="内容占位符 3" descr="demo1ENERGY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741160" y="1448435"/>
            <a:ext cx="4068445" cy="2708275"/>
          </a:xfrm>
          <a:prstGeom prst="rect">
            <a:avLst/>
          </a:prstGeom>
        </p:spPr>
      </p:pic>
      <p:pic>
        <p:nvPicPr>
          <p:cNvPr id="5" name="图片 4" descr="demo1THETA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8435"/>
            <a:ext cx="4003675" cy="26981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42365" y="42240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光子和末态正负电子夹角分布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128000" y="42240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光子能量分布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253490" y="5009515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可以看到夹角在第</a:t>
            </a:r>
            <a:r>
              <a:rPr lang="en-US" altLang="zh-CN"/>
              <a:t>2</a:t>
            </a:r>
            <a:r>
              <a:rPr lang="zh-CN" altLang="en-US"/>
              <a:t>个峰明显有偏差，这是因为</a:t>
            </a:r>
            <a:r>
              <a:rPr lang="en-US" altLang="zh-CN"/>
              <a:t>demo</a:t>
            </a:r>
            <a:r>
              <a:rPr lang="zh-CN" altLang="en-US"/>
              <a:t>中</a:t>
            </a:r>
            <a:r>
              <a:rPr lang="en-US" altLang="zh-CN"/>
              <a:t>thmax </a:t>
            </a:r>
            <a:r>
              <a:rPr lang="zh-CN" altLang="en-US"/>
              <a:t>和</a:t>
            </a:r>
            <a:r>
              <a:rPr lang="en-US" altLang="zh-CN"/>
              <a:t> thmin </a:t>
            </a:r>
            <a:r>
              <a:rPr lang="zh-CN" altLang="en-US"/>
              <a:t>不等于</a:t>
            </a:r>
            <a:r>
              <a:rPr lang="en-US" altLang="zh-CN"/>
              <a:t>th1 th2</a:t>
            </a:r>
            <a:endParaRPr lang="en-US" altLang="zh-C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BHLUMI demo </a:t>
            </a:r>
            <a:r>
              <a:rPr lang="zh-CN" altLang="en-US"/>
              <a:t>输入参数</a:t>
            </a:r>
            <a:endParaRPr lang="zh-CN" altLang="en-US"/>
          </a:p>
        </p:txBody>
      </p:sp>
      <p:pic>
        <p:nvPicPr>
          <p:cNvPr id="4" name="内容占位符 3" descr="inputparameter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26160" y="1724660"/>
            <a:ext cx="5011420" cy="43516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01460" y="191262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仅修改</a:t>
            </a:r>
            <a:r>
              <a:rPr lang="en-US" altLang="zh-CN"/>
              <a:t>th1 th2 thmax thmin,</a:t>
            </a:r>
            <a:r>
              <a:rPr lang="zh-CN" altLang="en-US"/>
              <a:t>使得</a:t>
            </a:r>
            <a:r>
              <a:rPr lang="en-US" altLang="zh-CN"/>
              <a:t>th1=thmin th2=thmax</a:t>
            </a:r>
            <a:endParaRPr lang="en-US" altLang="zh-C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BHLUMI demo </a:t>
            </a:r>
            <a:r>
              <a:rPr lang="zh-CN" altLang="en-US"/>
              <a:t>输出结果</a:t>
            </a:r>
            <a:endParaRPr lang="zh-CN" altLang="en-US"/>
          </a:p>
        </p:txBody>
      </p:sp>
      <p:pic>
        <p:nvPicPr>
          <p:cNvPr id="4" name="内容占位符 3" descr="out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74090" y="1407795"/>
            <a:ext cx="8264525" cy="27622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41400" y="46164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339215" y="4405630"/>
          <a:ext cx="7152640" cy="639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2" imgW="1981200" imgH="177165" progId="Equation.KSEE3">
                  <p:embed/>
                </p:oleObj>
              </mc:Choice>
              <mc:Fallback>
                <p:oleObj name="" r:id="rId2" imgW="1981200" imgH="177165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39215" y="4405630"/>
                        <a:ext cx="7152640" cy="639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" r:id="rId4" imgW="114300" imgH="215900" progId="Equation.KSEE3">
                  <p:embed/>
                </p:oleObj>
              </mc:Choice>
              <mc:Fallback>
                <p:oleObj name="" r:id="rId4" imgW="114300" imgH="215900" progId="Equation.KSEE3">
                  <p:embed/>
                  <p:pic>
                    <p:nvPicPr>
                      <p:cNvPr id="0" name="图片 307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826895" y="5166995"/>
          <a:ext cx="655447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6" imgW="2171700" imgH="203200" progId="Equation.KSEE3">
                  <p:embed/>
                </p:oleObj>
              </mc:Choice>
              <mc:Fallback>
                <p:oleObj name="" r:id="rId6" imgW="2171700" imgH="2032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26895" y="5166995"/>
                        <a:ext cx="6554470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2640" y="0"/>
            <a:ext cx="10515600" cy="1325563"/>
          </a:xfrm>
        </p:spPr>
        <p:txBody>
          <a:bodyPr/>
          <a:p>
            <a:r>
              <a:rPr lang="en-US" altLang="zh-CN"/>
              <a:t>BHLUMI</a:t>
            </a:r>
            <a:r>
              <a:rPr lang="zh-CN" altLang="en-US"/>
              <a:t>输出结果</a:t>
            </a:r>
            <a:endParaRPr lang="zh-CN" altLang="en-US"/>
          </a:p>
        </p:txBody>
      </p:sp>
      <p:pic>
        <p:nvPicPr>
          <p:cNvPr id="5" name="图片 4" descr="demo2theta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8525" y="2002790"/>
            <a:ext cx="3273425" cy="2205990"/>
          </a:xfrm>
          <a:prstGeom prst="rect">
            <a:avLst/>
          </a:prstGeom>
        </p:spPr>
      </p:pic>
      <p:pic>
        <p:nvPicPr>
          <p:cNvPr id="7" name="内容占位符 6" descr="demo2energy1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75" y="2002790"/>
            <a:ext cx="3321050" cy="2200910"/>
          </a:xfrm>
          <a:prstGeom prst="rect">
            <a:avLst/>
          </a:prstGeom>
        </p:spPr>
      </p:pic>
      <p:pic>
        <p:nvPicPr>
          <p:cNvPr id="8" name="图片 7" descr="demo2number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590" y="2002155"/>
            <a:ext cx="3597275" cy="220154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86715" y="4294505"/>
            <a:ext cx="10580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/>
            <a:r>
              <a:rPr lang="zh-CN" altLang="en-US"/>
              <a:t>光子能量分布</a:t>
            </a:r>
            <a:r>
              <a:rPr lang="en-US" altLang="zh-CN"/>
              <a:t>		</a:t>
            </a:r>
            <a:r>
              <a:rPr lang="zh-CN" altLang="en-US"/>
              <a:t>光子与末态正负电子夹角分布</a:t>
            </a:r>
            <a:r>
              <a:rPr lang="en-US" altLang="zh-CN"/>
              <a:t>	         </a:t>
            </a:r>
            <a:r>
              <a:rPr lang="zh-CN" altLang="en-US"/>
              <a:t>每事例光子数分布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8425"/>
            <a:ext cx="10515600" cy="1325563"/>
          </a:xfrm>
        </p:spPr>
        <p:txBody>
          <a:bodyPr/>
          <a:p>
            <a:r>
              <a:rPr lang="en-US" altLang="zh-CN"/>
              <a:t>BHLUMI</a:t>
            </a:r>
            <a:r>
              <a:rPr lang="zh-CN" altLang="en-US"/>
              <a:t>归一化输出结果</a:t>
            </a:r>
            <a:endParaRPr lang="zh-CN" altLang="en-US"/>
          </a:p>
        </p:txBody>
      </p:sp>
      <p:pic>
        <p:nvPicPr>
          <p:cNvPr id="4" name="内容占位符 3" descr="energynorm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0510" y="1272540"/>
            <a:ext cx="4594225" cy="2956560"/>
          </a:xfrm>
          <a:prstGeom prst="rect">
            <a:avLst/>
          </a:prstGeom>
        </p:spPr>
      </p:pic>
      <p:pic>
        <p:nvPicPr>
          <p:cNvPr id="5" name="图片 4" descr="thetanorm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100" y="1272540"/>
            <a:ext cx="4493895" cy="296354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86715" y="4294505"/>
            <a:ext cx="1058037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/>
            <a:r>
              <a:rPr lang="zh-CN" altLang="en-US"/>
              <a:t>归一化光子能量分布</a:t>
            </a:r>
            <a:r>
              <a:rPr lang="en-US" altLang="zh-CN"/>
              <a:t>				</a:t>
            </a:r>
            <a:r>
              <a:rPr lang="zh-CN" altLang="en-US"/>
              <a:t>归一化光子与末态正负电子夹角分</a:t>
            </a:r>
            <a:r>
              <a:rPr lang="en-US" altLang="zh-CN"/>
              <a:t>       </a:t>
            </a:r>
            <a:endParaRPr lang="en-US" altLang="zh-CN"/>
          </a:p>
          <a:p>
            <a:pPr marL="457200" lvl="1" indent="457200"/>
            <a:endParaRPr lang="zh-CN" altLang="en-US">
              <a:sym typeface="+mn-ea"/>
            </a:endParaRPr>
          </a:p>
          <a:p>
            <a:pPr marL="457200" lvl="1" indent="457200"/>
            <a:r>
              <a:rPr lang="zh-CN" altLang="en-US">
                <a:sym typeface="+mn-ea"/>
              </a:rPr>
              <a:t>归一化指令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个产生子分布在该图区域内的面积为</a:t>
            </a:r>
            <a:r>
              <a:rPr lang="en-US" altLang="zh-CN">
                <a:sym typeface="+mn-ea"/>
              </a:rPr>
              <a:t>1.</a:t>
            </a:r>
            <a:r>
              <a:rPr lang="zh-CN" altLang="en-US">
                <a:sym typeface="+mn-ea"/>
              </a:rPr>
              <a:t>方便比较两个产生子光子发射在相空间的分布</a:t>
            </a:r>
            <a:r>
              <a:rPr lang="en-US" altLang="zh-CN">
                <a:sym typeface="+mn-ea"/>
              </a:rPr>
              <a:t>.</a:t>
            </a:r>
            <a:r>
              <a:rPr lang="zh-CN" altLang="en-US">
                <a:sym typeface="+mn-ea"/>
              </a:rPr>
              <a:t>即：</a:t>
            </a:r>
            <a:endParaRPr lang="zh-CN" altLang="en-US"/>
          </a:p>
          <a:p>
            <a:pPr marL="457200" lvl="1" indent="457200"/>
            <a:endParaRPr lang="zh-CN" altLang="en-US"/>
          </a:p>
          <a:p>
            <a:pPr marL="457200" lvl="1" indent="457200"/>
            <a:endParaRPr lang="zh-CN" altLang="en-US"/>
          </a:p>
        </p:txBody>
      </p:sp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37883" y="5478780"/>
          <a:ext cx="10725150" cy="1331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3" imgW="7467600" imgH="927100" progId="Equation.KSEE3">
                  <p:embed/>
                </p:oleObj>
              </mc:Choice>
              <mc:Fallback>
                <p:oleObj name="" r:id="rId3" imgW="7467600" imgH="927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7883" y="5478780"/>
                        <a:ext cx="10725150" cy="1331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6828155" y="114935"/>
            <a:ext cx="4064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归一化后形状相同，是因为</a:t>
            </a:r>
            <a:r>
              <a:rPr lang="en-US" altLang="zh-CN"/>
              <a:t>ReneSANCe</a:t>
            </a:r>
            <a:r>
              <a:rPr lang="zh-CN" altLang="en-US"/>
              <a:t>和</a:t>
            </a:r>
            <a:r>
              <a:rPr lang="en-US" altLang="zh-CN"/>
              <a:t>BHLUMI</a:t>
            </a:r>
            <a:r>
              <a:rPr lang="zh-CN" altLang="en-US"/>
              <a:t>都利用</a:t>
            </a:r>
            <a:r>
              <a:rPr lang="en-US" altLang="zh-CN"/>
              <a:t>Eikonal term:S(k)</a:t>
            </a:r>
            <a:r>
              <a:rPr lang="zh-CN" altLang="en-US"/>
              <a:t>来作光子的相空间积分</a:t>
            </a:r>
            <a:r>
              <a:rPr lang="en-US" altLang="zh-CN"/>
              <a:t>.</a:t>
            </a:r>
            <a:endParaRPr lang="zh-CN" altLang="en-US"/>
          </a:p>
          <a:p>
            <a:r>
              <a:rPr lang="zh-CN" altLang="en-US"/>
              <a:t>或者说两者的</a:t>
            </a:r>
            <a:r>
              <a:rPr lang="en-US" altLang="zh-CN"/>
              <a:t>Y</a:t>
            </a:r>
            <a:r>
              <a:rPr lang="zh-CN" altLang="en-US"/>
              <a:t>，</a:t>
            </a:r>
            <a:r>
              <a:rPr lang="en-US" altLang="zh-CN"/>
              <a:t>X</a:t>
            </a:r>
            <a:r>
              <a:rPr lang="zh-CN" altLang="en-US"/>
              <a:t>基本相同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如何处理多光子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实验上多光子事例很少，但是</a:t>
            </a:r>
            <a:r>
              <a:rPr lang="en-US" altLang="zh-CN"/>
              <a:t>YFS</a:t>
            </a:r>
            <a:r>
              <a:rPr lang="zh-CN" altLang="en-US"/>
              <a:t>出的硬光子都是物理的。</a:t>
            </a:r>
            <a:endParaRPr lang="zh-CN" altLang="en-US"/>
          </a:p>
          <a:p>
            <a:r>
              <a:rPr lang="zh-CN" altLang="en-US"/>
              <a:t>差别在于</a:t>
            </a:r>
            <a:r>
              <a:rPr lang="en-US" altLang="zh-CN"/>
              <a:t>YFS</a:t>
            </a:r>
            <a:r>
              <a:rPr lang="zh-CN" altLang="en-US"/>
              <a:t>的光子对除了红外区的相空间都有分布，因此我们既需要对光子能量截断，也需要对末态光子与</a:t>
            </a:r>
            <a:r>
              <a:rPr lang="en-US" altLang="zh-CN"/>
              <a:t>z</a:t>
            </a:r>
            <a:r>
              <a:rPr lang="zh-CN" altLang="en-US"/>
              <a:t>轴夹角截断。</a:t>
            </a:r>
            <a:endParaRPr lang="zh-CN" altLang="en-US"/>
          </a:p>
          <a:p>
            <a:r>
              <a:rPr lang="zh-CN" altLang="en-US"/>
              <a:t>因此选择光子能量</a:t>
            </a:r>
            <a:r>
              <a:rPr lang="en-US" altLang="zh-CN"/>
              <a:t>cut</a:t>
            </a:r>
            <a:r>
              <a:rPr lang="zh-CN" altLang="en-US"/>
              <a:t>：</a:t>
            </a:r>
            <a:r>
              <a:rPr lang="en-US" altLang="zh-CN"/>
              <a:t>233.819MeV</a:t>
            </a:r>
            <a:endParaRPr lang="en-US" altLang="zh-CN"/>
          </a:p>
          <a:p>
            <a:r>
              <a:rPr lang="zh-CN" altLang="en-US"/>
              <a:t>光子与</a:t>
            </a:r>
            <a:r>
              <a:rPr lang="en-US" altLang="zh-CN"/>
              <a:t>z</a:t>
            </a:r>
            <a:r>
              <a:rPr lang="zh-CN" altLang="en-US"/>
              <a:t>夹角</a:t>
            </a:r>
            <a:r>
              <a:rPr lang="en-US" altLang="zh-CN"/>
              <a:t>cut</a:t>
            </a:r>
            <a:r>
              <a:rPr lang="zh-CN" altLang="en-US"/>
              <a:t>：</a:t>
            </a:r>
            <a:r>
              <a:rPr lang="en-US" altLang="zh-CN"/>
              <a:t>13.6mrad~200mrad</a:t>
            </a:r>
            <a:endParaRPr lang="en-US" altLang="zh-C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截断后输出结果</a:t>
            </a:r>
            <a:endParaRPr lang="zh-CN" altLang="en-US"/>
          </a:p>
        </p:txBody>
      </p:sp>
      <p:pic>
        <p:nvPicPr>
          <p:cNvPr id="4" name="内容占位符 3" descr="gammacutENERGY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1760" y="1374140"/>
            <a:ext cx="3954145" cy="2599690"/>
          </a:xfrm>
          <a:prstGeom prst="rect">
            <a:avLst/>
          </a:prstGeom>
        </p:spPr>
      </p:pic>
      <p:pic>
        <p:nvPicPr>
          <p:cNvPr id="5" name="图片 4" descr="gammacutTHETA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905" y="1374140"/>
            <a:ext cx="3857625" cy="2599690"/>
          </a:xfrm>
          <a:prstGeom prst="rect">
            <a:avLst/>
          </a:prstGeom>
        </p:spPr>
      </p:pic>
      <p:pic>
        <p:nvPicPr>
          <p:cNvPr id="6" name="图片 5" descr="gammacutNUMBER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095" y="1374140"/>
            <a:ext cx="4151630" cy="25996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04850" y="4007485"/>
            <a:ext cx="10580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/>
            <a:r>
              <a:rPr lang="zh-CN" altLang="en-US"/>
              <a:t>光子能量分布</a:t>
            </a:r>
            <a:r>
              <a:rPr lang="en-US" altLang="zh-CN"/>
              <a:t>		</a:t>
            </a:r>
            <a:r>
              <a:rPr lang="zh-CN" altLang="en-US"/>
              <a:t>光子与末态正负电子夹角分布</a:t>
            </a:r>
            <a:r>
              <a:rPr lang="en-US" altLang="zh-CN"/>
              <a:t>	         </a:t>
            </a:r>
            <a:r>
              <a:rPr lang="zh-CN" altLang="en-US"/>
              <a:t>每事例光子数分布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47115" y="4958715"/>
            <a:ext cx="71704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可以看到两者的单光子事例数几乎完全相同，而分布的差异主要在</a:t>
            </a:r>
            <a:r>
              <a:rPr lang="en-US" altLang="zh-CN"/>
              <a:t>5%</a:t>
            </a:r>
            <a:r>
              <a:rPr lang="zh-CN" altLang="en-US"/>
              <a:t>左右，物理的多光子事例，这是</a:t>
            </a:r>
            <a:r>
              <a:rPr lang="en-US" altLang="zh-CN"/>
              <a:t>ReneSANCe</a:t>
            </a:r>
            <a:r>
              <a:rPr lang="zh-CN" altLang="en-US"/>
              <a:t>单圈修正计算所缺失的</a:t>
            </a:r>
            <a:endParaRPr lang="zh-CN" altLang="en-US"/>
          </a:p>
          <a:p>
            <a:r>
              <a:rPr lang="zh-CN" altLang="en-US"/>
              <a:t>总而言之，费曼图的单圈修正无法达到</a:t>
            </a:r>
            <a:r>
              <a:rPr lang="en-US" altLang="zh-CN"/>
              <a:t>10^-4QED</a:t>
            </a:r>
            <a:r>
              <a:rPr lang="zh-CN" altLang="en-US"/>
              <a:t>精度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ReneSANCe-Feym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3740" y="4820285"/>
            <a:ext cx="9098915" cy="24218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BHLUMI&amp;ReneSANCe</a:t>
            </a:r>
            <a:r>
              <a:rPr lang="zh-CN" altLang="en-US"/>
              <a:t>理论区别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740" y="1556385"/>
            <a:ext cx="10515600" cy="4351338"/>
          </a:xfrm>
        </p:spPr>
        <p:txBody>
          <a:bodyPr/>
          <a:p>
            <a:r>
              <a:rPr lang="en-US" altLang="zh-CN"/>
              <a:t>ReneSANCe:</a:t>
            </a:r>
            <a:r>
              <a:rPr lang="zh-CN" altLang="en-US"/>
              <a:t>计算</a:t>
            </a:r>
            <a:r>
              <a:rPr lang="en-US" altLang="zh-CN"/>
              <a:t>Feyman</a:t>
            </a:r>
            <a:r>
              <a:rPr lang="zh-CN" altLang="en-US"/>
              <a:t>图单圈修正</a:t>
            </a:r>
            <a:endParaRPr lang="zh-CN" altLang="en-US"/>
          </a:p>
          <a:p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r>
              <a:rPr lang="zh-CN" altLang="en-US"/>
              <a:t>形式上可以写成</a:t>
            </a:r>
            <a:endParaRPr lang="zh-CN" altLang="en-US"/>
          </a:p>
          <a:p>
            <a:r>
              <a:rPr lang="zh-CN" altLang="en-US"/>
              <a:t>且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10" y="1969135"/>
            <a:ext cx="7484745" cy="675640"/>
          </a:xfrm>
          <a:prstGeom prst="rect">
            <a:avLst/>
          </a:prstGeom>
        </p:spPr>
      </p:pic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38200" y="2578100"/>
          <a:ext cx="6895465" cy="426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3" imgW="3288665" imgH="203200" progId="Equation.KSEE3">
                  <p:embed/>
                </p:oleObj>
              </mc:Choice>
              <mc:Fallback>
                <p:oleObj name="" r:id="rId3" imgW="3288665" imgH="203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2578100"/>
                        <a:ext cx="6895465" cy="426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651250" y="2833053"/>
          <a:ext cx="500888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5" imgW="2413000" imgH="405765" progId="Equation.KSEE3">
                  <p:embed/>
                </p:oleObj>
              </mc:Choice>
              <mc:Fallback>
                <p:oleObj name="" r:id="rId5" imgW="2413000" imgH="405765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51250" y="2833053"/>
                        <a:ext cx="5008880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84568" y="4401820"/>
          <a:ext cx="7330440" cy="84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" r:id="rId7" imgW="3974465" imgH="457200" progId="Equation.KSEE3">
                  <p:embed/>
                </p:oleObj>
              </mc:Choice>
              <mc:Fallback>
                <p:oleObj name="" r:id="rId7" imgW="3974465" imgH="457200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4568" y="4401820"/>
                        <a:ext cx="7330440" cy="843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549400" y="3535045"/>
          <a:ext cx="484060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9" imgW="2552700" imgH="457200" progId="Equation.KSEE3">
                  <p:embed/>
                </p:oleObj>
              </mc:Choice>
              <mc:Fallback>
                <p:oleObj name="" r:id="rId9" imgW="2552700" imgH="4572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49400" y="3535045"/>
                        <a:ext cx="4840605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135255" y="1003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Ref.</a:t>
            </a:r>
            <a:r>
              <a:rPr lang="en-US" altLang="zh-CN">
                <a:hlinkClick r:id="rId11" action="ppaction://hlinkfile"/>
              </a:rPr>
              <a:t>doi.org/10.1016/j.cpc.2020.107445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9945370" y="55397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以</a:t>
            </a:r>
            <a:r>
              <a:rPr lang="en-US" altLang="zh-CN"/>
              <a:t>t</a:t>
            </a:r>
            <a:r>
              <a:rPr lang="zh-CN" altLang="en-US"/>
              <a:t>道为例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BHLUMI&amp;ReneSANCe</a:t>
            </a:r>
            <a:r>
              <a:rPr lang="zh-CN" altLang="en-US">
                <a:sym typeface="+mn-ea"/>
              </a:rPr>
              <a:t>理论区别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43355"/>
            <a:ext cx="10515600" cy="4351338"/>
          </a:xfrm>
        </p:spPr>
        <p:txBody>
          <a:bodyPr/>
          <a:p>
            <a:r>
              <a:rPr lang="en-US" altLang="zh-CN"/>
              <a:t>BHLUMI:YFS theory</a:t>
            </a:r>
            <a:endParaRPr lang="en-US" altLang="zh-CN"/>
          </a:p>
          <a:p>
            <a:r>
              <a:rPr lang="en-US" altLang="zh-CN"/>
              <a:t>                                                   </a:t>
            </a:r>
            <a:r>
              <a:rPr lang="zh-CN" altLang="en-US"/>
              <a:t>上式可以化为以下简单形式</a:t>
            </a:r>
            <a:r>
              <a:rPr lang="en-US" altLang="zh-CN"/>
              <a:t>                                               </a:t>
            </a:r>
            <a:r>
              <a:rPr lang="zh-CN" altLang="en-US"/>
              <a:t>下简单形式：</a:t>
            </a:r>
            <a:endParaRPr lang="zh-CN" altLang="en-US"/>
          </a:p>
          <a:p>
            <a:pPr lvl="8"/>
            <a:r>
              <a:rPr lang="en-US" altLang="zh-CN"/>
              <a:t>           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4540" y="1944370"/>
            <a:ext cx="4150360" cy="3850640"/>
          </a:xfrm>
          <a:prstGeom prst="rect">
            <a:avLst/>
          </a:prstGeom>
        </p:spPr>
      </p:pic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927408" y="2450783"/>
          <a:ext cx="4702175" cy="2837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2" imgW="2819400" imgH="1701800" progId="Equation.KSEE3">
                  <p:embed/>
                </p:oleObj>
              </mc:Choice>
              <mc:Fallback>
                <p:oleObj name="" r:id="rId2" imgW="2819400" imgH="17018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27408" y="2450783"/>
                        <a:ext cx="4702175" cy="2837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255905" y="68580"/>
            <a:ext cx="67176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Ref.</a:t>
            </a:r>
            <a:r>
              <a:rPr lang="en-US" altLang="zh-CN">
                <a:hlinkClick r:id="rId4" action="ppaction://hlinkfile"/>
              </a:rPr>
              <a:t>doi.org/10.1016/0370-2693(91)90813-6</a:t>
            </a:r>
            <a:r>
              <a:rPr lang="en-US" altLang="zh-CN"/>
              <a:t>                     </a:t>
            </a:r>
            <a:r>
              <a:rPr lang="en-US" altLang="zh-CN"/>
              <a:t>[1]</a:t>
            </a:r>
            <a:endParaRPr lang="en-US" altLang="zh-CN"/>
          </a:p>
          <a:p>
            <a:r>
              <a:rPr lang="en-US" altLang="zh-CN"/>
              <a:t>     An Introduciton to Quantum Field Theory M.E.Peskin[2]</a:t>
            </a:r>
            <a:endParaRPr lang="en-US" alt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BHLUMI&amp;ReneSANCe</a:t>
            </a:r>
            <a:r>
              <a:rPr lang="zh-CN" altLang="en-US">
                <a:sym typeface="+mn-ea"/>
              </a:rPr>
              <a:t>理论区别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zh-CN" altLang="en-US"/>
              <a:t>依上所述，可以得到</a:t>
            </a:r>
            <a:r>
              <a:rPr lang="en-US" altLang="zh-CN"/>
              <a:t>ReneSANCe</a:t>
            </a:r>
            <a:r>
              <a:rPr lang="zh-CN" altLang="en-US"/>
              <a:t>和</a:t>
            </a:r>
            <a:r>
              <a:rPr lang="en-US" altLang="zh-CN"/>
              <a:t>BHLUMI</a:t>
            </a:r>
            <a:r>
              <a:rPr lang="zh-CN" altLang="en-US"/>
              <a:t>的光子发射率：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这正是两产生子光子数差异的原因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若我们需要使</a:t>
            </a:r>
            <a:r>
              <a:rPr lang="en-US" altLang="zh-CN"/>
              <a:t>ReneSANCe&amp;BHLUMI</a:t>
            </a:r>
            <a:r>
              <a:rPr lang="zh-CN" altLang="en-US"/>
              <a:t>的</a:t>
            </a:r>
            <a:r>
              <a:rPr lang="en-US" altLang="zh-CN"/>
              <a:t>0</a:t>
            </a:r>
            <a:r>
              <a:rPr lang="zh-CN" altLang="en-US"/>
              <a:t>光子数事例率相等，可以计算得到对应的</a:t>
            </a:r>
            <a:r>
              <a:rPr lang="en-US" altLang="zh-CN"/>
              <a:t>infraredcut                           </a:t>
            </a:r>
            <a:r>
              <a:rPr lang="zh-CN" altLang="en-US"/>
              <a:t>即光子能量大于</a:t>
            </a:r>
            <a:r>
              <a:rPr lang="en-US" altLang="zh-CN"/>
              <a:t>233.819MeV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</a:t>
            </a:r>
            <a:endParaRPr lang="en-US" altLang="zh-CN"/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214755" y="2511425"/>
          <a:ext cx="5559425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1" imgW="2971800" imgH="812800" progId="Equation.KSEE3">
                  <p:embed/>
                </p:oleObj>
              </mc:Choice>
              <mc:Fallback>
                <p:oleObj name="" r:id="rId1" imgW="2971800" imgH="8128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14755" y="2511425"/>
                        <a:ext cx="5559425" cy="152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591050" y="4966335"/>
          <a:ext cx="233934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" r:id="rId3" imgW="1143000" imgH="203200" progId="Equation.KSEE3">
                  <p:embed/>
                </p:oleObj>
              </mc:Choice>
              <mc:Fallback>
                <p:oleObj name="" r:id="rId3" imgW="1143000" imgH="203200" progId="Equation.KSEE3">
                  <p:embed/>
                  <p:pic>
                    <p:nvPicPr>
                      <p:cNvPr id="0" name="图片 307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91050" y="4966335"/>
                        <a:ext cx="2339340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048068" y="5313680"/>
          <a:ext cx="6537960" cy="1471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" r:id="rId5" imgW="3834765" imgH="862965" progId="Equation.KSEE3">
                  <p:embed/>
                </p:oleObj>
              </mc:Choice>
              <mc:Fallback>
                <p:oleObj name="" r:id="rId5" imgW="3834765" imgH="862965" progId="Equation.KSEE3">
                  <p:embed/>
                  <p:pic>
                    <p:nvPicPr>
                      <p:cNvPr id="0" name="图片 307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8068" y="5313680"/>
                        <a:ext cx="6537960" cy="1471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BHLUMI&amp;ReneSANCe</a:t>
            </a:r>
            <a:r>
              <a:rPr lang="zh-CN" altLang="en-US">
                <a:sym typeface="+mn-ea"/>
              </a:rPr>
              <a:t>理论区别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/>
                  <a:t>光子数差异很大但是截面差异不大？</a:t>
                </a:r>
                <a:endParaRPr lang="zh-CN" altLang="en-US"/>
              </a:p>
              <a:p>
                <a:r>
                  <a:rPr lang="zh-CN" altLang="en-US"/>
                  <a:t>因为硬光子发射截面取决于</a:t>
                </a:r>
                <a:r>
                  <a:rPr lang="en-US" altLang="zh-CN"/>
                  <a:t>Y</a:t>
                </a:r>
                <a:r>
                  <a:rPr lang="zh-CN" altLang="en-US"/>
                  <a:t>，但是当红外截断参数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𝜔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</m:oMath>
                </a14:m>
                <a:r>
                  <a:rPr lang="en-US" altLang="zh-CN"/>
                  <a:t>Y</a:t>
                </a:r>
                <a:r>
                  <a:rPr lang="zh-CN" altLang="en-US"/>
                  <a:t>将发散，只有与</a:t>
                </a:r>
                <a:r>
                  <a:rPr lang="en-US" altLang="zh-CN"/>
                  <a:t>X</a:t>
                </a:r>
                <a:r>
                  <a:rPr lang="zh-CN" altLang="en-US"/>
                  <a:t>抵消后才为有限值</a:t>
                </a:r>
                <a:endParaRPr lang="zh-CN" altLang="en-US"/>
              </a:p>
              <a:p>
                <a:r>
                  <a:rPr lang="zh-CN" altLang="en-US"/>
                  <a:t>即：</a:t>
                </a:r>
                <a:endParaRPr lang="zh-CN" altLang="en-US"/>
              </a:p>
              <a:p>
                <a:endParaRPr lang="zh-CN" altLang="en-US"/>
              </a:p>
              <a:p>
                <a:endParaRPr lang="en-US" altLang="zh-CN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t="-467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052195" y="3883025"/>
          <a:ext cx="11066780" cy="1010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5283200" imgH="482600" progId="Equation.KSEE3">
                  <p:embed/>
                </p:oleObj>
              </mc:Choice>
              <mc:Fallback>
                <p:oleObj name="" r:id="rId2" imgW="5283200" imgH="482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2195" y="3883025"/>
                        <a:ext cx="11066780" cy="1010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230" y="43180"/>
            <a:ext cx="10515600" cy="1325563"/>
          </a:xfrm>
        </p:spPr>
        <p:txBody>
          <a:bodyPr/>
          <a:p>
            <a:r>
              <a:rPr lang="en-US" altLang="zh-CN"/>
              <a:t>YFS</a:t>
            </a:r>
            <a:r>
              <a:rPr lang="zh-CN" altLang="en-US"/>
              <a:t>的具体算法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230" y="1127125"/>
            <a:ext cx="9137650" cy="60490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48125" y="415290"/>
            <a:ext cx="75730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Ref.</a:t>
            </a:r>
            <a:r>
              <a:rPr lang="en-US" altLang="zh-CN">
                <a:hlinkClick r:id="rId2" action="ppaction://hlinkfile"/>
              </a:rPr>
              <a:t>aprice-clic</a:t>
            </a:r>
            <a:endParaRPr lang="en-US" altLang="zh-C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ReneSANCe</a:t>
            </a:r>
            <a:r>
              <a:rPr lang="zh-CN" altLang="en-US"/>
              <a:t>输入参数</a:t>
            </a:r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92795" y="724535"/>
            <a:ext cx="3709670" cy="6007735"/>
          </a:xfrm>
          <a:prstGeom prst="rect">
            <a:avLst/>
          </a:prstGeom>
        </p:spPr>
      </p:pic>
      <p:pic>
        <p:nvPicPr>
          <p:cNvPr id="4" name="图片 3" descr="mmexport17367682352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20" y="1464945"/>
            <a:ext cx="5166995" cy="51346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760" y="1525270"/>
            <a:ext cx="3409950" cy="17068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ReneSANCe</a:t>
            </a:r>
            <a:r>
              <a:rPr lang="zh-CN" altLang="en-US"/>
              <a:t>输出结果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mmexport17367685071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9330" y="1358265"/>
            <a:ext cx="9015730" cy="19278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52525" y="3488690"/>
            <a:ext cx="86112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其中</a:t>
            </a:r>
            <a:r>
              <a:rPr lang="en-US" altLang="zh-CN" sz="2400"/>
              <a:t>Hard/Born=Y,1-</a:t>
            </a:r>
            <a:r>
              <a:rPr lang="zh-CN" altLang="en-US" sz="2400"/>
              <a:t>（</a:t>
            </a:r>
            <a:r>
              <a:rPr lang="en-US" altLang="zh-CN" sz="2400"/>
              <a:t>B+S+V)/Born=X,</a:t>
            </a:r>
            <a:r>
              <a:rPr lang="zh-CN" altLang="en-US" sz="2400"/>
              <a:t>可以看到硬光子截面修正是比总截面还要大的，只有和软、虚光子截面加起来才能得到正确结果。</a:t>
            </a:r>
            <a:endParaRPr lang="en-US" altLang="zh-CN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BHLUMI demo </a:t>
            </a:r>
            <a:r>
              <a:rPr lang="zh-CN" altLang="en-US"/>
              <a:t>输入参数</a:t>
            </a:r>
            <a:endParaRPr lang="zh-CN" altLang="en-US"/>
          </a:p>
        </p:txBody>
      </p:sp>
      <p:pic>
        <p:nvPicPr>
          <p:cNvPr id="4" name="内容占位符 3" descr="inputparameter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619250"/>
            <a:ext cx="5431790" cy="43516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948805" y="2622550"/>
            <a:ext cx="40640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仅改动</a:t>
            </a:r>
            <a:r>
              <a:rPr lang="en-US" altLang="zh-CN" sz="3200"/>
              <a:t>th1 ,th2</a:t>
            </a:r>
            <a:r>
              <a:rPr lang="zh-CN" altLang="en-US" sz="3200"/>
              <a:t>，分别等于</a:t>
            </a:r>
            <a:r>
              <a:rPr lang="en-US" altLang="zh-CN" sz="3200"/>
              <a:t>13.6mrad</a:t>
            </a:r>
            <a:r>
              <a:rPr lang="zh-CN" altLang="en-US" sz="3200"/>
              <a:t>以及</a:t>
            </a:r>
            <a:r>
              <a:rPr lang="en-US" altLang="zh-CN" sz="3200"/>
              <a:t>Pi/2</a:t>
            </a:r>
            <a:endParaRPr lang="en-US" altLang="zh-CN"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1467</Words>
  <Application>WPS 演示</Application>
  <PresentationFormat>宽屏</PresentationFormat>
  <Paragraphs>101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13</vt:i4>
      </vt:variant>
      <vt:variant>
        <vt:lpstr>幻灯片标题</vt:lpstr>
      </vt:variant>
      <vt:variant>
        <vt:i4>16</vt:i4>
      </vt:variant>
    </vt:vector>
  </HeadingPairs>
  <TitlesOfParts>
    <vt:vector size="37" baseType="lpstr">
      <vt:lpstr>Arial</vt:lpstr>
      <vt:lpstr>宋体</vt:lpstr>
      <vt:lpstr>Wingdings</vt:lpstr>
      <vt:lpstr>Cambria Math</vt:lpstr>
      <vt:lpstr>Calibri</vt:lpstr>
      <vt:lpstr>微软雅黑</vt:lpstr>
      <vt:lpstr>Arial Unicode MS</vt:lpstr>
      <vt:lpstr>WPS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BHLUMI&amp;ReneSANCe</vt:lpstr>
      <vt:lpstr>BHLUMI&amp;ReneSANCe理论区别</vt:lpstr>
      <vt:lpstr>BHLUMI&amp;ReneSANCe理论区别</vt:lpstr>
      <vt:lpstr>BHLUMI&amp;ReneSANCe理论区别</vt:lpstr>
      <vt:lpstr>BHLUMI&amp;ReneSANCe理论区别</vt:lpstr>
      <vt:lpstr>YFS的具体算法</vt:lpstr>
      <vt:lpstr>ReneSANCe输入参数</vt:lpstr>
      <vt:lpstr>ReneSANCe输出结果</vt:lpstr>
      <vt:lpstr>BHLUMI demo 输入参数</vt:lpstr>
      <vt:lpstr>BHLUMI demo 输出结果</vt:lpstr>
      <vt:lpstr>BHLUMI demo 输入参数</vt:lpstr>
      <vt:lpstr>BHLUMI demo 输出结果</vt:lpstr>
      <vt:lpstr>BHLUMI输出结果</vt:lpstr>
      <vt:lpstr>BHLUMI归一化输出结果</vt:lpstr>
      <vt:lpstr>如何处理多光子</vt:lpstr>
      <vt:lpstr>截断后输出结果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Exaggerate.</cp:lastModifiedBy>
  <cp:revision>8</cp:revision>
  <dcterms:created xsi:type="dcterms:W3CDTF">2023-08-09T12:44:00Z</dcterms:created>
  <dcterms:modified xsi:type="dcterms:W3CDTF">2025-01-14T05:32:18Z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2052-12.1.0.19770</vt:lpwstr>
  </property>
</Properties>
</file>