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71" r:id="rId3"/>
    <p:sldId id="261" r:id="rId4"/>
    <p:sldId id="260" r:id="rId6"/>
    <p:sldId id="263" r:id="rId7"/>
    <p:sldId id="262" r:id="rId8"/>
    <p:sldId id="264" r:id="rId9"/>
    <p:sldId id="258" r:id="rId10"/>
    <p:sldId id="281" r:id="rId11"/>
    <p:sldId id="283" r:id="rId12"/>
    <p:sldId id="282" r:id="rId13"/>
    <p:sldId id="285" r:id="rId14"/>
    <p:sldId id="286" r:id="rId15"/>
    <p:sldId id="287" r:id="rId16"/>
    <p:sldId id="265" r:id="rId17"/>
    <p:sldId id="29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2EEBB-D6B7-4486-919C-43F6FB0E2F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69588-4ABD-4B0A-B14D-9D966493C2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69588-4ABD-4B0A-B14D-9D966493C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B468-B4D9-4366-BC85-6A24CB22A03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AFF3-E414-4621-B8A9-42EAF7CE2FA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5E03-5B32-4270-BA8F-43B060D8A74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2132C-106B-4BF6-A7FF-C330B5B5DDA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4BEE-8C40-43B0-97BE-CCECEB4D8A84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430-F4C0-43BE-9B22-B7F24D9FD8A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991F-72F3-4664-900B-D1E51F665451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44B-464C-4F87-BF48-4D9B7B5F14F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0936-9F67-49E9-B51E-5810DE0696BD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E99C-0864-49FB-BC95-B23DD481FCD6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066B1-B39E-4034-8745-65E2EB7C469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5125C-C2C0-4017-85AD-9B0D4184414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image" Target="../media/image31.png"/><Relationship Id="rId5" Type="http://schemas.openxmlformats.org/officeDocument/2006/relationships/tags" Target="../tags/tag2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29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tags" Target="../tags/tag28.xml"/><Relationship Id="rId4" Type="http://schemas.openxmlformats.org/officeDocument/2006/relationships/image" Target="../media/image32.png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tags" Target="../tags/tag30.xml"/><Relationship Id="rId1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tags" Target="../tags/tag36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12.xml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image" Target="../media/image8.png"/><Relationship Id="rId12" Type="http://schemas.openxmlformats.org/officeDocument/2006/relationships/tags" Target="../tags/tag14.xml"/><Relationship Id="rId11" Type="http://schemas.openxmlformats.org/officeDocument/2006/relationships/image" Target="../media/image7.png"/><Relationship Id="rId10" Type="http://schemas.openxmlformats.org/officeDocument/2006/relationships/tags" Target="../tags/tag13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85445" y="187325"/>
            <a:ext cx="9664700" cy="6492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LYSO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0.3*0.3*6(cm)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BGO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12cm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放射源（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662KeV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Co60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放射源（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1.17MeV and 1.33MeV)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SiPM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HPK_S13360_6025PE_L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HPK_S14160_3010PS_L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HPK_S14160_3015_PS_R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NDL_EQR06_3030_L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 BGO S13360-6025PE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 LYSO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S14160_3015_PS_R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测试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LYSO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自辐射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S14160_3010_PS_R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测试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Co60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LYSO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EQR06-3030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测试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Co60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EQR06-3030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单端）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harg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3600" y="675640"/>
            <a:ext cx="4319302" cy="2880000"/>
          </a:xfrm>
          <a:prstGeom prst="rect">
            <a:avLst/>
          </a:prstGeom>
        </p:spPr>
      </p:pic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450" y="675640"/>
            <a:ext cx="4319302" cy="2880000"/>
          </a:xfrm>
          <a:prstGeom prst="rect">
            <a:avLst/>
          </a:prstGeom>
        </p:spPr>
      </p:pic>
      <p:pic>
        <p:nvPicPr>
          <p:cNvPr id="6" name="图片 5" descr="overlay_waveform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060" y="3743325"/>
            <a:ext cx="4319700" cy="2880000"/>
          </a:xfrm>
          <a:prstGeom prst="rect">
            <a:avLst/>
          </a:prstGeom>
        </p:spPr>
      </p:pic>
      <p:pic>
        <p:nvPicPr>
          <p:cNvPr id="12" name="图片 11" descr="charg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65200" y="3780155"/>
            <a:ext cx="4319700" cy="288000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96215" y="336423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120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124460" y="639064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140</a:t>
            </a:r>
            <a:r>
              <a:rPr lang="en-US" altLang="zh-CN" dirty="0"/>
              <a:t>mV</a:t>
            </a:r>
            <a:endParaRPr lang="en-US" altLang="zh-C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Co60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EQR06-3030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双端）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96215" y="336423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50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24460" y="639064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60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pic>
        <p:nvPicPr>
          <p:cNvPr id="4" name="图片 3" descr="charg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5790" y="925830"/>
            <a:ext cx="3068320" cy="2045970"/>
          </a:xfrm>
          <a:prstGeom prst="rect">
            <a:avLst/>
          </a:prstGeom>
        </p:spPr>
      </p:pic>
      <p:pic>
        <p:nvPicPr>
          <p:cNvPr id="5" name="图片 4" descr="overlay_waveform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45330" y="922655"/>
            <a:ext cx="3261995" cy="2174875"/>
          </a:xfrm>
          <a:prstGeom prst="rect">
            <a:avLst/>
          </a:prstGeom>
        </p:spPr>
      </p:pic>
      <p:pic>
        <p:nvPicPr>
          <p:cNvPr id="7" name="图片 6" descr="tim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640" y="925830"/>
            <a:ext cx="3256915" cy="2171700"/>
          </a:xfrm>
          <a:prstGeom prst="rect">
            <a:avLst/>
          </a:prstGeom>
        </p:spPr>
      </p:pic>
      <p:pic>
        <p:nvPicPr>
          <p:cNvPr id="9" name="图片 8" descr="charge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0685" y="3811270"/>
            <a:ext cx="3477895" cy="2319020"/>
          </a:xfrm>
          <a:prstGeom prst="rect">
            <a:avLst/>
          </a:prstGeom>
        </p:spPr>
      </p:pic>
      <p:pic>
        <p:nvPicPr>
          <p:cNvPr id="10" name="图片 9" descr="overlay_waveforms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344670" y="3811270"/>
            <a:ext cx="3663315" cy="2442845"/>
          </a:xfrm>
          <a:prstGeom prst="rect">
            <a:avLst/>
          </a:prstGeom>
        </p:spPr>
      </p:pic>
      <p:pic>
        <p:nvPicPr>
          <p:cNvPr id="15" name="图片 14" descr="tim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5335" y="3811270"/>
            <a:ext cx="3477895" cy="23190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Co60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EQR06-3030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双端）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96215" y="336423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70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24460" y="639064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80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pic>
        <p:nvPicPr>
          <p:cNvPr id="12" name="图片 11" descr="char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" y="3963035"/>
            <a:ext cx="3524885" cy="2350135"/>
          </a:xfrm>
          <a:prstGeom prst="rect">
            <a:avLst/>
          </a:prstGeom>
        </p:spPr>
      </p:pic>
      <p:pic>
        <p:nvPicPr>
          <p:cNvPr id="16" name="图片 15" descr="overlay_waveform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970" y="4006215"/>
            <a:ext cx="3524885" cy="2350135"/>
          </a:xfrm>
          <a:prstGeom prst="rect">
            <a:avLst/>
          </a:prstGeom>
        </p:spPr>
      </p:pic>
      <p:pic>
        <p:nvPicPr>
          <p:cNvPr id="17" name="图片 16" descr="tim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485" y="4040505"/>
            <a:ext cx="3524885" cy="2350135"/>
          </a:xfrm>
          <a:prstGeom prst="rect">
            <a:avLst/>
          </a:prstGeom>
        </p:spPr>
      </p:pic>
      <p:pic>
        <p:nvPicPr>
          <p:cNvPr id="18" name="图片 17" descr="char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65" y="768985"/>
            <a:ext cx="3326130" cy="2217420"/>
          </a:xfrm>
          <a:prstGeom prst="rect">
            <a:avLst/>
          </a:prstGeom>
        </p:spPr>
      </p:pic>
      <p:pic>
        <p:nvPicPr>
          <p:cNvPr id="19" name="图片 18" descr="overlay_waveform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2910" y="861060"/>
            <a:ext cx="3326130" cy="2217420"/>
          </a:xfrm>
          <a:prstGeom prst="rect">
            <a:avLst/>
          </a:prstGeom>
        </p:spPr>
      </p:pic>
      <p:pic>
        <p:nvPicPr>
          <p:cNvPr id="20" name="图片 19" descr="tim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190" y="814705"/>
            <a:ext cx="3326130" cy="22174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Co60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EQR06-3030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双端）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96215" y="336423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90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24460" y="639064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100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pic>
        <p:nvPicPr>
          <p:cNvPr id="2" name="图片 1" descr="char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" y="1031875"/>
            <a:ext cx="3378200" cy="2252980"/>
          </a:xfrm>
          <a:prstGeom prst="rect">
            <a:avLst/>
          </a:prstGeom>
        </p:spPr>
      </p:pic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030" y="956310"/>
            <a:ext cx="3378200" cy="2252980"/>
          </a:xfrm>
          <a:prstGeom prst="rect">
            <a:avLst/>
          </a:prstGeom>
        </p:spPr>
      </p:pic>
      <p:pic>
        <p:nvPicPr>
          <p:cNvPr id="4" name="图片 3" descr="tim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270" y="956310"/>
            <a:ext cx="3378200" cy="2252980"/>
          </a:xfrm>
          <a:prstGeom prst="rect">
            <a:avLst/>
          </a:prstGeom>
        </p:spPr>
      </p:pic>
      <p:pic>
        <p:nvPicPr>
          <p:cNvPr id="5" name="图片 4" descr="char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95" y="3809365"/>
            <a:ext cx="3510915" cy="2340610"/>
          </a:xfrm>
          <a:prstGeom prst="rect">
            <a:avLst/>
          </a:prstGeom>
        </p:spPr>
      </p:pic>
      <p:pic>
        <p:nvPicPr>
          <p:cNvPr id="6" name="图片 5" descr="overlay_waveform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3245" y="3809365"/>
            <a:ext cx="3510915" cy="2340610"/>
          </a:xfrm>
          <a:prstGeom prst="rect">
            <a:avLst/>
          </a:prstGeom>
        </p:spPr>
      </p:pic>
      <p:pic>
        <p:nvPicPr>
          <p:cNvPr id="7" name="图片 6" descr="tim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6425" y="3863340"/>
            <a:ext cx="3510915" cy="23406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182" y="933648"/>
            <a:ext cx="5921556" cy="504428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35" y="1122045"/>
            <a:ext cx="6184265" cy="47656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1GeV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光子正对无物质模拟与放射源标定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比较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80365" y="3603625"/>
            <a:ext cx="6188710" cy="1049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dirty="0"/>
              <a:t>30000 </a:t>
            </a:r>
            <a:r>
              <a:rPr lang="en-US" dirty="0"/>
              <a:t>photon/MeV * 450 MeV = 13500K photon</a:t>
            </a:r>
            <a:endParaRPr lang="en-US" dirty="0"/>
          </a:p>
          <a:p>
            <a:r>
              <a:rPr lang="en-US" dirty="0"/>
              <a:t>662keV</a:t>
            </a:r>
            <a:r>
              <a:rPr lang="zh-CN" altLang="en-US" dirty="0"/>
              <a:t>标定</a:t>
            </a:r>
            <a:r>
              <a:rPr lang="en-US" altLang="zh-CN" dirty="0"/>
              <a:t> 18000 charge / </a:t>
            </a:r>
            <a:r>
              <a:rPr lang="zh-CN" altLang="en-US" dirty="0"/>
              <a:t>单光子</a:t>
            </a:r>
            <a:r>
              <a:rPr lang="en-US" altLang="zh-CN" dirty="0"/>
              <a:t> 14 charge = 1286 </a:t>
            </a:r>
            <a:r>
              <a:rPr lang="zh-CN" altLang="en-US" dirty="0"/>
              <a:t>光子</a:t>
            </a:r>
            <a:endParaRPr lang="zh-CN" altLang="en-US" dirty="0"/>
          </a:p>
          <a:p>
            <a:r>
              <a:rPr lang="zh-CN" altLang="en-US" dirty="0"/>
              <a:t> </a:t>
            </a:r>
            <a:r>
              <a:rPr lang="en-US" altLang="zh-CN" dirty="0"/>
              <a:t>450MeV/662KeV * 1286 = 874K photon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几何效应</a:t>
            </a:r>
            <a:r>
              <a:rPr lang="en-US" altLang="zh-CN" dirty="0">
                <a:sym typeface="+mn-ea"/>
              </a:rPr>
              <a:t>=</a:t>
            </a:r>
            <a:r>
              <a:rPr lang="en-US" dirty="0">
                <a:sym typeface="+mn-ea"/>
              </a:rPr>
              <a:t> </a:t>
            </a:r>
            <a:r>
              <a:rPr lang="en-US" dirty="0">
                <a:sym typeface="+mn-ea"/>
              </a:rPr>
              <a:t>(</a:t>
            </a:r>
            <a:r>
              <a:rPr lang="en-US" altLang="zh-CN" dirty="0">
                <a:sym typeface="+mn-ea"/>
              </a:rPr>
              <a:t>874K / PDE 30%)</a:t>
            </a:r>
            <a:r>
              <a:rPr lang="en-US" dirty="0">
                <a:sym typeface="+mn-ea"/>
              </a:rPr>
              <a:t>/13500K</a:t>
            </a:r>
            <a:r>
              <a:rPr lang="en-US" altLang="zh-CN" dirty="0">
                <a:sym typeface="+mn-ea"/>
              </a:rPr>
              <a:t> </a:t>
            </a:r>
            <a:r>
              <a:rPr lang="en-US" altLang="zh-CN" dirty="0"/>
              <a:t>= 21% </a:t>
            </a:r>
            <a:endParaRPr lang="en-US" altLang="zh-CN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" y="675640"/>
            <a:ext cx="5727700" cy="2849880"/>
          </a:xfrm>
          <a:prstGeom prst="rect">
            <a:avLst/>
          </a:prstGeom>
        </p:spPr>
      </p:pic>
      <p:pic>
        <p:nvPicPr>
          <p:cNvPr id="10" name="图片 9" descr="energy_deposition_per_bloc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735" y="3258185"/>
            <a:ext cx="4949190" cy="2474595"/>
          </a:xfrm>
          <a:prstGeom prst="rect">
            <a:avLst/>
          </a:prstGeom>
        </p:spPr>
      </p:pic>
      <p:pic>
        <p:nvPicPr>
          <p:cNvPr id="12" name="图片 11" descr="3d_energy_deposition_matplotli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190" y="579120"/>
            <a:ext cx="4018915" cy="267906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6805930" y="5931535"/>
            <a:ext cx="4455795" cy="729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模拟下</a:t>
            </a:r>
            <a:r>
              <a:rPr lang="en-US" altLang="zh-CN" dirty="0"/>
              <a:t>1GeV</a:t>
            </a:r>
            <a:r>
              <a:rPr lang="zh-CN" altLang="en-US" dirty="0"/>
              <a:t>光子正对着模块中心打，</a:t>
            </a:r>
            <a:endParaRPr lang="zh-CN" altLang="en-US" dirty="0"/>
          </a:p>
          <a:p>
            <a:r>
              <a:rPr lang="zh-CN" altLang="en-US" dirty="0"/>
              <a:t>中心晶体最大情况下沉积能量为</a:t>
            </a:r>
            <a:r>
              <a:rPr lang="en-US" altLang="zh-CN" dirty="0"/>
              <a:t>450M</a:t>
            </a:r>
            <a:r>
              <a:rPr lang="en-US" altLang="zh-CN" dirty="0"/>
              <a:t>eV</a:t>
            </a:r>
            <a:endParaRPr lang="en-US" altLang="zh-CN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165" y="4731385"/>
            <a:ext cx="3556635" cy="20681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562610" y="270510"/>
            <a:ext cx="8317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SiPM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激光单光子刻度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倍前放）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次波形示意）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8410" y="978535"/>
            <a:ext cx="3779356" cy="2520000"/>
          </a:xfrm>
          <a:prstGeom prst="rect">
            <a:avLst/>
          </a:prstGeom>
        </p:spPr>
      </p:pic>
      <p:pic>
        <p:nvPicPr>
          <p:cNvPr id="10" name="图片 9" descr="overlay_wave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947420"/>
            <a:ext cx="3779672" cy="25200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35164" y="3623387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HPK_S13360_6025PE_L</a:t>
            </a:r>
            <a:endParaRPr lang="zh-CN" altLang="en-US" dirty="0"/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7066418" y="3560856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HPK_S14160_3010PS_L</a:t>
            </a:r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1714500" y="6488668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HPK_S14160_3015_PS_R</a:t>
            </a:r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7210295" y="6497460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NDL_EQR06_3030_L</a:t>
            </a:r>
            <a:endParaRPr lang="zh-CN" altLang="en-US" dirty="0"/>
          </a:p>
        </p:txBody>
      </p:sp>
      <p:pic>
        <p:nvPicPr>
          <p:cNvPr id="12" name="图片 11" descr="overlay_waveforms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48410" y="3968115"/>
            <a:ext cx="3780000" cy="2520000"/>
          </a:xfrm>
          <a:prstGeom prst="rect">
            <a:avLst/>
          </a:prstGeom>
        </p:spPr>
      </p:pic>
      <p:pic>
        <p:nvPicPr>
          <p:cNvPr id="13" name="图片 12" descr="overlay_waveform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7320" y="3977005"/>
            <a:ext cx="3779738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4749165" y="2442210"/>
            <a:ext cx="2117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46.25</a:t>
            </a:r>
            <a:endParaRPr lang="en-US" altLang="zh-CN" dirty="0"/>
          </a:p>
          <a:p>
            <a:r>
              <a:rPr lang="en-US" altLang="zh-CN" dirty="0"/>
              <a:t>baselinetime</a:t>
            </a:r>
            <a:r>
              <a:rPr lang="en-US" altLang="zh-CN" dirty="0">
                <a:sym typeface="+mn-ea"/>
              </a:rPr>
              <a:t>=0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startTime=</a:t>
            </a:r>
            <a:r>
              <a:rPr lang="en-US" altLang="zh-CN" dirty="0">
                <a:sym typeface="+mn-ea"/>
              </a:rPr>
              <a:t>45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endTime=190</a:t>
            </a:r>
            <a:endParaRPr lang="en-US" altLang="zh-CN" dirty="0"/>
          </a:p>
        </p:txBody>
      </p:sp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2008164" y="3491942"/>
            <a:ext cx="24529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HPK_S13360_6025PE_L</a:t>
            </a:r>
            <a:endParaRPr lang="zh-CN" altLang="en-US" dirty="0"/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7066418" y="3556411"/>
            <a:ext cx="245612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HPK_S14160_3010PS_L</a:t>
            </a:r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1714500" y="6484223"/>
            <a:ext cx="2577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HPK_S14160_3015_PS_R</a:t>
            </a:r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7210295" y="6493015"/>
            <a:ext cx="216918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NDL_EQR06_3030_L</a:t>
            </a:r>
            <a:endParaRPr lang="zh-CN" altLang="en-US" dirty="0"/>
          </a:p>
        </p:txBody>
      </p:sp>
      <p:sp>
        <p:nvSpPr>
          <p:cNvPr id="2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pic>
        <p:nvPicPr>
          <p:cNvPr id="4" name="图片 3" descr="charg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30605" y="894080"/>
            <a:ext cx="3779422" cy="2520000"/>
          </a:xfrm>
          <a:prstGeom prst="rect">
            <a:avLst/>
          </a:prstGeom>
        </p:spPr>
      </p:pic>
      <p:pic>
        <p:nvPicPr>
          <p:cNvPr id="9" name="图片 8" descr="charge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399530" y="887095"/>
            <a:ext cx="3779414" cy="2520000"/>
          </a:xfrm>
          <a:prstGeom prst="rect">
            <a:avLst/>
          </a:prstGeom>
        </p:spPr>
      </p:pic>
      <p:pic>
        <p:nvPicPr>
          <p:cNvPr id="2" name="图片 1" descr="charg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61085" y="3938905"/>
            <a:ext cx="3779713" cy="2520000"/>
          </a:xfrm>
          <a:prstGeom prst="rect">
            <a:avLst/>
          </a:prstGeom>
        </p:spPr>
      </p:pic>
      <p:pic>
        <p:nvPicPr>
          <p:cNvPr id="6" name="图片 5" descr="charge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68440" y="3907155"/>
            <a:ext cx="3779749" cy="252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2610" y="270510"/>
            <a:ext cx="7980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SiPM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激光单光子刻度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倍前放）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（收集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电荷）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10179050" y="2292985"/>
            <a:ext cx="2117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ym typeface="+mn-ea"/>
              </a:rPr>
              <a:t>12.44</a:t>
            </a:r>
            <a:endParaRPr lang="zh-CN" altLang="en-US" dirty="0"/>
          </a:p>
          <a:p>
            <a:r>
              <a:rPr lang="en-US" altLang="zh-CN" dirty="0"/>
              <a:t>baselinetime</a:t>
            </a:r>
            <a:r>
              <a:rPr lang="en-US" altLang="zh-CN" dirty="0">
                <a:sym typeface="+mn-ea"/>
              </a:rPr>
              <a:t>=0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startTime=</a:t>
            </a:r>
            <a:r>
              <a:rPr lang="en-US" altLang="zh-CN" dirty="0">
                <a:sym typeface="+mn-ea"/>
              </a:rPr>
              <a:t>45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endTime=190</a:t>
            </a:r>
            <a:endParaRPr lang="en-US" altLang="zh-CN" dirty="0"/>
          </a:p>
        </p:txBody>
      </p:sp>
      <p:sp>
        <p:nvSpPr>
          <p:cNvPr id="25" name="文本框 24"/>
          <p:cNvSpPr txBox="1"/>
          <p:nvPr>
            <p:custDataLst>
              <p:tags r:id="rId15"/>
            </p:custDataLst>
          </p:nvPr>
        </p:nvSpPr>
        <p:spPr>
          <a:xfrm>
            <a:off x="4840605" y="5321935"/>
            <a:ext cx="2117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ym typeface="+mn-ea"/>
              </a:rPr>
              <a:t>14.00</a:t>
            </a:r>
            <a:endParaRPr lang="zh-CN" altLang="en-US" dirty="0"/>
          </a:p>
          <a:p>
            <a:r>
              <a:rPr lang="en-US" altLang="zh-CN" dirty="0"/>
              <a:t>baselinetime</a:t>
            </a:r>
            <a:r>
              <a:rPr lang="en-US" altLang="zh-CN" dirty="0">
                <a:sym typeface="+mn-ea"/>
              </a:rPr>
              <a:t>=0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startTime=</a:t>
            </a:r>
            <a:r>
              <a:rPr lang="en-US" altLang="zh-CN" dirty="0">
                <a:sym typeface="+mn-ea"/>
              </a:rPr>
              <a:t>45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endTime=190</a:t>
            </a:r>
            <a:endParaRPr lang="en-US" altLang="zh-CN" dirty="0"/>
          </a:p>
        </p:txBody>
      </p:sp>
      <p:sp>
        <p:nvSpPr>
          <p:cNvPr id="27" name="文本框 26"/>
          <p:cNvSpPr txBox="1"/>
          <p:nvPr>
            <p:custDataLst>
              <p:tags r:id="rId16"/>
            </p:custDataLst>
          </p:nvPr>
        </p:nvSpPr>
        <p:spPr>
          <a:xfrm>
            <a:off x="10347960" y="5064760"/>
            <a:ext cx="2117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ym typeface="+mn-ea"/>
              </a:rPr>
              <a:t>5.86</a:t>
            </a:r>
            <a:endParaRPr lang="zh-CN" altLang="en-US" dirty="0"/>
          </a:p>
          <a:p>
            <a:r>
              <a:rPr lang="en-US" altLang="zh-CN" dirty="0"/>
              <a:t>baselinetime</a:t>
            </a:r>
            <a:r>
              <a:rPr lang="en-US" altLang="zh-CN" dirty="0">
                <a:sym typeface="+mn-ea"/>
              </a:rPr>
              <a:t>=0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startTime=</a:t>
            </a:r>
            <a:r>
              <a:rPr lang="en-US" altLang="zh-CN" dirty="0">
                <a:sym typeface="+mn-ea"/>
              </a:rPr>
              <a:t>45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endTime=60</a:t>
            </a:r>
            <a:endParaRPr lang="en-US" altLang="zh-C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1211384"/>
            <a:ext cx="5541455" cy="41560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17" y="1369963"/>
            <a:ext cx="5262283" cy="3946712"/>
          </a:xfrm>
          <a:prstGeom prst="rect">
            <a:avLst/>
          </a:prstGeom>
        </p:spPr>
      </p:pic>
      <p:sp>
        <p:nvSpPr>
          <p:cNvPr id="1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220345" y="245110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S13360-6025PE SiPM BGO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S13360-6025PE SiPM BGO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h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15" y="1923415"/>
            <a:ext cx="5459095" cy="3639185"/>
          </a:xfrm>
          <a:prstGeom prst="rect">
            <a:avLst/>
          </a:prstGeom>
        </p:spPr>
      </p:pic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460" y="1923415"/>
            <a:ext cx="5459095" cy="363918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989965" y="724535"/>
            <a:ext cx="21177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baselinetime</a:t>
            </a:r>
            <a:r>
              <a:rPr lang="en-US" altLang="zh-CN" dirty="0">
                <a:sym typeface="+mn-ea"/>
              </a:rPr>
              <a:t>=-0.2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startTime=</a:t>
            </a:r>
            <a:r>
              <a:rPr lang="en-US" altLang="zh-CN" dirty="0">
                <a:sym typeface="+mn-ea"/>
              </a:rPr>
              <a:t>-0.05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endTime=</a:t>
            </a:r>
            <a:r>
              <a:rPr lang="en-US" altLang="zh-CN" dirty="0">
                <a:sym typeface="+mn-ea"/>
              </a:rPr>
              <a:t>0.50</a:t>
            </a:r>
            <a:endParaRPr lang="en-US" altLang="zh-C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63" y="1604601"/>
            <a:ext cx="5801784" cy="4351338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" b="24178"/>
          <a:stretch>
            <a:fillRect/>
          </a:stretch>
        </p:blipFill>
        <p:spPr>
          <a:xfrm>
            <a:off x="429309" y="1696677"/>
            <a:ext cx="4784481" cy="4354358"/>
          </a:xfrm>
          <a:prstGeom prst="rect">
            <a:avLst/>
          </a:prstGeom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324485" y="253365"/>
            <a:ext cx="43199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一层尼夫龙包装晶体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pic>
        <p:nvPicPr>
          <p:cNvPr id="4" name="图片 3" descr="ch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1860" y="685165"/>
            <a:ext cx="4319525" cy="2880000"/>
          </a:xfrm>
          <a:prstGeom prst="rect">
            <a:avLst/>
          </a:prstGeom>
        </p:spPr>
      </p:pic>
      <p:pic>
        <p:nvPicPr>
          <p:cNvPr id="5" name="图片 4" descr="overlay_wave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726440"/>
            <a:ext cx="4319525" cy="2880000"/>
          </a:xfrm>
          <a:prstGeom prst="rect">
            <a:avLst/>
          </a:prstGeom>
        </p:spPr>
      </p:pic>
      <p:pic>
        <p:nvPicPr>
          <p:cNvPr id="9" name="图片 8" descr="char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105" y="3656965"/>
            <a:ext cx="4319767" cy="2880000"/>
          </a:xfrm>
          <a:prstGeom prst="rect">
            <a:avLst/>
          </a:prstGeom>
        </p:spPr>
      </p:pic>
      <p:pic>
        <p:nvPicPr>
          <p:cNvPr id="10" name="图片 9" descr="overlay_waveform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0" y="3656965"/>
            <a:ext cx="4319767" cy="288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S14160-3015PS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9450" y="2566035"/>
            <a:ext cx="3658870" cy="274447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090" y="2141220"/>
            <a:ext cx="2789555" cy="3718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765" y="2413635"/>
            <a:ext cx="4233545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自放射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S14160-3010PS-L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h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20" y="730885"/>
            <a:ext cx="3921760" cy="2614930"/>
          </a:xfrm>
          <a:prstGeom prst="rect">
            <a:avLst/>
          </a:prstGeom>
        </p:spPr>
      </p:pic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190" y="620395"/>
            <a:ext cx="3921760" cy="2614930"/>
          </a:xfrm>
          <a:prstGeom prst="rect">
            <a:avLst/>
          </a:prstGeom>
        </p:spPr>
      </p:pic>
      <p:pic>
        <p:nvPicPr>
          <p:cNvPr id="6" name="图片 5" descr="tim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375" y="620395"/>
            <a:ext cx="3921760" cy="2614930"/>
          </a:xfrm>
          <a:prstGeom prst="rect">
            <a:avLst/>
          </a:prstGeom>
        </p:spPr>
      </p:pic>
      <p:pic>
        <p:nvPicPr>
          <p:cNvPr id="7" name="图片 6" descr="char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" y="3640455"/>
            <a:ext cx="3948430" cy="2632710"/>
          </a:xfrm>
          <a:prstGeom prst="rect">
            <a:avLst/>
          </a:prstGeom>
        </p:spPr>
      </p:pic>
      <p:pic>
        <p:nvPicPr>
          <p:cNvPr id="12" name="图片 11" descr="overlay_waveform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520" y="3524885"/>
            <a:ext cx="3948430" cy="2632710"/>
          </a:xfrm>
          <a:prstGeom prst="rect">
            <a:avLst/>
          </a:prstGeom>
        </p:spPr>
      </p:pic>
      <p:pic>
        <p:nvPicPr>
          <p:cNvPr id="13" name="图片 12" descr="tim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475" y="3524885"/>
            <a:ext cx="3948430" cy="263271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56210" y="3235325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10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224790" y="6311265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20</a:t>
            </a:r>
            <a:r>
              <a:rPr lang="en-US" altLang="zh-CN" dirty="0"/>
              <a:t>mV</a:t>
            </a:r>
            <a:endParaRPr lang="en-US" altLang="zh-CN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78.08102362204716,&quot;left&quot;:84.56133858267717,&quot;top&quot;:62.61125984251969,&quot;width&quot;:795.5433070866142}"/>
</p:tagLst>
</file>

<file path=ppt/tags/tag10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1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2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3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4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5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6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7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8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9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.xml><?xml version="1.0" encoding="utf-8"?>
<p:tagLst xmlns:p="http://schemas.openxmlformats.org/presentationml/2006/main">
  <p:tag name="KSO_WM_DIAGRAM_VIRTUALLY_FRAME" val="{&quot;height&quot;:478.08102362204716,&quot;left&quot;:84.56133858267717,&quot;top&quot;:62.61125984251969,&quot;width&quot;:795.5433070866142}"/>
</p:tagLst>
</file>

<file path=ppt/tags/tag20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1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2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3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4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5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6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7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8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9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3.xml><?xml version="1.0" encoding="utf-8"?>
<p:tagLst xmlns:p="http://schemas.openxmlformats.org/presentationml/2006/main">
  <p:tag name="KSO_WM_DIAGRAM_VIRTUALLY_FRAME" val="{&quot;height&quot;:478.08102362204716,&quot;left&quot;:84.56133858267717,&quot;top&quot;:62.61125984251969,&quot;width&quot;:795.5433070866142}"/>
</p:tagLst>
</file>

<file path=ppt/tags/tag30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31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32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33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34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35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36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4.xml><?xml version="1.0" encoding="utf-8"?>
<p:tagLst xmlns:p="http://schemas.openxmlformats.org/presentationml/2006/main">
  <p:tag name="KSO_WM_DIAGRAM_VIRTUALLY_FRAME" val="{&quot;height&quot;:478.08102362204716,&quot;left&quot;:84.56133858267717,&quot;top&quot;:62.61125984251969,&quot;width&quot;:795.5433070866142}"/>
</p:tagLst>
</file>

<file path=ppt/tags/tag5.xml><?xml version="1.0" encoding="utf-8"?>
<p:tagLst xmlns:p="http://schemas.openxmlformats.org/presentationml/2006/main">
  <p:tag name="KSO_WM_DIAGRAM_VIRTUALLY_FRAME" val="{&quot;height&quot;:500.2,&quot;left&quot;:73.15,&quot;top&quot;:54,&quot;width&quot;:864.05}"/>
</p:tagLst>
</file>

<file path=ppt/tags/tag6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7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8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9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1289</Words>
  <Application>WPS 演示</Application>
  <PresentationFormat>宽屏</PresentationFormat>
  <Paragraphs>136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家威 万</dc:creator>
  <cp:lastModifiedBy>Final、L</cp:lastModifiedBy>
  <cp:revision>35</cp:revision>
  <dcterms:created xsi:type="dcterms:W3CDTF">2024-12-25T01:19:00Z</dcterms:created>
  <dcterms:modified xsi:type="dcterms:W3CDTF">2025-01-14T07:39:52Z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87C8E970501343EC91EB52E4BB5A1344_12</vt:lpwstr>
  </property>
  <property fmtid="{D5CDD505-2E9C-101B-9397-08002B2CF9AE}" pid="3" name="KSOProductBuildVer">
    <vt:lpwstr>2052-12.1.0.19770</vt:lpwstr>
  </property>
</Properties>
</file>