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7" r:id="rId11"/>
    <p:sldId id="272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F11A-BE46-467A-B2D3-68828ACBAC00}" type="datetimeFigureOut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11F7-9181-45F7-953B-02EF45583A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5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F554C-0498-A5DC-5BEB-ACA6B9F55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BD0BB0-41A4-EA94-EDB1-30E6B8EF1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FB75A-3386-5057-173B-4A9EE504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3C5F-20B2-44D0-BAD8-103C5CDF1063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561B00-28E5-B3DA-ACAF-80E80775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610647-96E4-B653-23CC-4E5245BCF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201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4E8EF4-33B5-B441-56B8-A0569CF6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C370A3-C849-4E5C-B119-E82E16AC1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55C014-8D16-52C7-5FFC-F57ECACE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AE26-3C62-4B18-B035-0BD20362A323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AD0D35-4C88-95EA-F431-6B6349A6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3ECEAD-0661-B593-7E06-9AC55D6E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6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613BC4-6B3D-C92D-7027-9589D3667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E7A304-37FD-B210-F2CE-71B5C8F2E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6CADD4-5884-18B0-460D-A3CA3C9E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2D22-E93C-48A8-8A25-B8B5225543E7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61AA5-9687-AF84-44AA-7B2DCA35B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B0888A-0799-BD15-3AF9-48277F00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29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9E6DB-3656-03E1-E7BF-EDAD5E07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57944B-8C60-FF43-29CE-020D64F8D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A71FD8-06C4-7D5C-720B-D898F1155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091AB-04AA-4D78-B725-1BB8A24E800E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E478BF-78A2-0BF1-1097-A319F7F6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051C6C-B9B1-1D07-6A73-047E8DF9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91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64E43-07BE-0C01-1FFA-0D518EA6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CEF6F7-3820-1E4D-85D9-2DBEA56A1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90668-AAED-D62C-1071-30934359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F131-81AA-44E5-8F79-EFA0D83BFB7A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E4B954-44F9-4085-1EA2-39A98D7D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A61C9-4F0D-E11E-4BBE-5FA04B9C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21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B985DB-4673-8158-231C-6785FCAC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31B17-8509-940A-6F96-0876575C7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01E58D-58AA-D42E-100C-157084B60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DDC441-D7BA-9C88-1A9D-23AD3E31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7751-C68E-4E9E-A5C2-10FB03000A2D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37EE6-321E-734F-5A6C-88EBD7ED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442C16-A995-BD5A-9D02-ED84FDA5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028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27C3F-21C7-3A76-9886-C094EF80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CC8D14-87CF-F4E6-44D2-D1EFBCF5D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1A3956-041E-A889-475B-1AC7FEE35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88A351-684C-4D93-13F9-52494DB11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87EEEE-C07F-ED90-B2FA-ED9631F18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9BDD89-FB4D-53A9-A930-2D940AB2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96D6-C314-4E78-B425-977B93BDA0E9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14860D-7D78-DDFE-EA42-312260DB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3F10952-C79B-C7B0-BC10-13AB5D56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7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8BAE3-84A6-ABA7-A365-7039BEB7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21CDFE-F9E6-3559-2BF0-E495348B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C10F-4C26-44F7-A71F-5D0DFCD75F1C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95E529F-3D87-02BC-7749-70F08161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FAD897-4292-F3D9-ADE6-2A9D588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49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0363CE-AF51-7866-2CC5-3E96EA1B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373-D545-494E-98BE-A0BE304228BC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828A10-E6C7-DE3F-8AF1-08E0A4FD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317197-29EB-EAA7-2A4E-A237C4A8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60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74F83-E1FF-5BCB-A929-7C00B79E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569A32-9CE5-1DBF-6DF9-AEE735F8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2EF04E-84F0-986E-2CF4-19A980EB5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2CAE3D-B09D-1A8F-910E-3784FF5A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0614C-BBC2-4A77-ABAB-C281C5D6A169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FEECE-AF45-1442-1B06-0580D29E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CA884F-926E-3591-B81F-355F523C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59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61E1F-D441-AFFF-E2C5-F786E95E4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49CCDBE-B313-B818-F773-AD60CB9E2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E30FDA2-0E28-42A5-B6B2-FC8D062B3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37A2A36-DDD3-3178-C1EF-9389110F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2E4C-01DA-42C1-914F-7B37C421EF5B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8273E4-A47F-4552-CC28-F2580C76D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368BB6-631F-46EB-CEB1-3FF8DC7C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98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0AF1115-AC35-D0A2-9A29-BF9ADBF0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A9CC9A-2763-021A-17C6-F232D466E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B3716A-54E1-6903-F45D-99CFB365D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D7EF-5E26-4DFF-98D5-F1B123D68449}" type="datetime1">
              <a:rPr lang="zh-CN" altLang="en-US" smtClean="0"/>
              <a:t>2025/1/13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CEE6E2-584C-90C6-E5BE-B65EB090C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B18DF7-5024-94A6-6AB9-F089A1992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B005E-0977-4DDD-8765-8EA01D0AAB9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41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20C6EB9-F77F-6AAD-F346-3D6BA5BA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2" y="3037942"/>
            <a:ext cx="11526859" cy="382005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AE4CDB-8A79-0C0C-5258-853B8B5F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47557"/>
            <a:ext cx="2743200" cy="365125"/>
          </a:xfrm>
        </p:spPr>
        <p:txBody>
          <a:bodyPr/>
          <a:lstStyle/>
          <a:p>
            <a:fld id="{102B005E-0977-4DDD-8765-8EA01D0AAB9C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E79982-DDB0-5E6D-427A-8917A573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8" t="1032" r="23904" b="-1032"/>
          <a:stretch/>
        </p:blipFill>
        <p:spPr>
          <a:xfrm rot="16200000">
            <a:off x="4522910" y="-1761925"/>
            <a:ext cx="2782764" cy="68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7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B1F696-3E42-A9B6-4B58-8926F602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F744FA1-F73F-54DE-218B-0D73460A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41" y="0"/>
            <a:ext cx="10776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88314B-678E-79D7-EBFB-71FA3E74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9654" y="6384925"/>
            <a:ext cx="2743200" cy="365125"/>
          </a:xfrm>
        </p:spPr>
        <p:txBody>
          <a:bodyPr/>
          <a:lstStyle/>
          <a:p>
            <a:fld id="{102B005E-0977-4DDD-8765-8EA01D0AAB9C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68BFE7B-D872-F557-E5DB-93068A7EA144}"/>
              </a:ext>
            </a:extLst>
          </p:cNvPr>
          <p:cNvSpPr/>
          <p:nvPr/>
        </p:nvSpPr>
        <p:spPr>
          <a:xfrm>
            <a:off x="2317977" y="4304135"/>
            <a:ext cx="641839" cy="5802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+</a:t>
            </a:r>
          </a:p>
          <a:p>
            <a:pPr algn="ctr"/>
            <a:r>
              <a:rPr lang="en-US" altLang="zh-CN" dirty="0"/>
              <a:t>-</a:t>
            </a:r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E7E5412F-8FD9-7AA2-D756-72E2AD1140C4}"/>
              </a:ext>
            </a:extLst>
          </p:cNvPr>
          <p:cNvCxnSpPr>
            <a:cxnSpLocks/>
          </p:cNvCxnSpPr>
          <p:nvPr/>
        </p:nvCxnSpPr>
        <p:spPr>
          <a:xfrm flipH="1" flipV="1">
            <a:off x="2636488" y="3892670"/>
            <a:ext cx="739" cy="411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37D5CE36-8C80-2C1D-8A09-73C978026C10}"/>
              </a:ext>
            </a:extLst>
          </p:cNvPr>
          <p:cNvSpPr/>
          <p:nvPr/>
        </p:nvSpPr>
        <p:spPr>
          <a:xfrm>
            <a:off x="6238082" y="581577"/>
            <a:ext cx="914398" cy="447195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2B5CD80-A556-1E56-313C-11FCCF486374}"/>
              </a:ext>
            </a:extLst>
          </p:cNvPr>
          <p:cNvCxnSpPr>
            <a:cxnSpLocks/>
          </p:cNvCxnSpPr>
          <p:nvPr/>
        </p:nvCxnSpPr>
        <p:spPr>
          <a:xfrm flipV="1">
            <a:off x="4458019" y="2929419"/>
            <a:ext cx="560387" cy="7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64A9BA43-77F9-2F77-77E8-6AC036C83F43}"/>
              </a:ext>
            </a:extLst>
          </p:cNvPr>
          <p:cNvSpPr/>
          <p:nvPr/>
        </p:nvSpPr>
        <p:spPr>
          <a:xfrm>
            <a:off x="5002536" y="2829039"/>
            <a:ext cx="190500" cy="20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3DAF466-D4E3-12EF-A0EF-4542A46D4ECB}"/>
              </a:ext>
            </a:extLst>
          </p:cNvPr>
          <p:cNvCxnSpPr>
            <a:cxnSpLocks/>
          </p:cNvCxnSpPr>
          <p:nvPr/>
        </p:nvCxnSpPr>
        <p:spPr>
          <a:xfrm>
            <a:off x="4458019" y="3268290"/>
            <a:ext cx="584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9419A16-D8EC-651E-8A37-187D58C654EA}"/>
              </a:ext>
            </a:extLst>
          </p:cNvPr>
          <p:cNvSpPr/>
          <p:nvPr/>
        </p:nvSpPr>
        <p:spPr>
          <a:xfrm>
            <a:off x="5002536" y="3167911"/>
            <a:ext cx="190500" cy="20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52005D8-822E-33D8-91D6-2F35C37779A2}"/>
              </a:ext>
            </a:extLst>
          </p:cNvPr>
          <p:cNvSpPr/>
          <p:nvPr/>
        </p:nvSpPr>
        <p:spPr>
          <a:xfrm>
            <a:off x="4996190" y="4695520"/>
            <a:ext cx="190500" cy="20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BA81C53-9138-D5FD-106E-BC470C32B083}"/>
              </a:ext>
            </a:extLst>
          </p:cNvPr>
          <p:cNvSpPr/>
          <p:nvPr/>
        </p:nvSpPr>
        <p:spPr>
          <a:xfrm>
            <a:off x="4996190" y="4354506"/>
            <a:ext cx="190500" cy="20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D2D2426-AB75-21FA-5228-C293B7581F1B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4458019" y="4454885"/>
            <a:ext cx="538171" cy="4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6D4E23B-FA84-12CD-F721-FDE6107D9125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458019" y="4795899"/>
            <a:ext cx="538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4A81FC7-9218-A526-662E-96D55202CC7E}"/>
              </a:ext>
            </a:extLst>
          </p:cNvPr>
          <p:cNvCxnSpPr>
            <a:cxnSpLocks/>
          </p:cNvCxnSpPr>
          <p:nvPr/>
        </p:nvCxnSpPr>
        <p:spPr>
          <a:xfrm>
            <a:off x="8639654" y="3920612"/>
            <a:ext cx="425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9188120B-6268-4623-DDC4-41688671224A}"/>
              </a:ext>
            </a:extLst>
          </p:cNvPr>
          <p:cNvCxnSpPr>
            <a:cxnSpLocks/>
          </p:cNvCxnSpPr>
          <p:nvPr/>
        </p:nvCxnSpPr>
        <p:spPr>
          <a:xfrm>
            <a:off x="9064910" y="3920612"/>
            <a:ext cx="0" cy="40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04BCF5BF-8E66-0F23-BFDF-3A38B0EA59D8}"/>
              </a:ext>
            </a:extLst>
          </p:cNvPr>
          <p:cNvCxnSpPr>
            <a:cxnSpLocks/>
          </p:cNvCxnSpPr>
          <p:nvPr/>
        </p:nvCxnSpPr>
        <p:spPr>
          <a:xfrm>
            <a:off x="8852282" y="4320660"/>
            <a:ext cx="403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50357A9-0D14-F2FE-5C2F-1DB75C7DD5E0}"/>
              </a:ext>
            </a:extLst>
          </p:cNvPr>
          <p:cNvCxnSpPr>
            <a:cxnSpLocks/>
          </p:cNvCxnSpPr>
          <p:nvPr/>
        </p:nvCxnSpPr>
        <p:spPr>
          <a:xfrm>
            <a:off x="8886572" y="4374004"/>
            <a:ext cx="334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2760A6E-694B-67D3-E1E2-7893AF895B9C}"/>
              </a:ext>
            </a:extLst>
          </p:cNvPr>
          <p:cNvCxnSpPr>
            <a:cxnSpLocks/>
          </p:cNvCxnSpPr>
          <p:nvPr/>
        </p:nvCxnSpPr>
        <p:spPr>
          <a:xfrm>
            <a:off x="8935370" y="4430566"/>
            <a:ext cx="24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42E818A-956E-0884-7403-60B6BFD108AE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2634500" y="4884427"/>
            <a:ext cx="4397" cy="349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F18A353-FE43-910B-2DB5-EFD6033E8CBD}"/>
              </a:ext>
            </a:extLst>
          </p:cNvPr>
          <p:cNvCxnSpPr>
            <a:cxnSpLocks/>
          </p:cNvCxnSpPr>
          <p:nvPr/>
        </p:nvCxnSpPr>
        <p:spPr>
          <a:xfrm>
            <a:off x="2433302" y="5228533"/>
            <a:ext cx="403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10E7CE6A-D991-DC89-5788-3C9292FD51E6}"/>
              </a:ext>
            </a:extLst>
          </p:cNvPr>
          <p:cNvCxnSpPr>
            <a:cxnSpLocks/>
          </p:cNvCxnSpPr>
          <p:nvPr/>
        </p:nvCxnSpPr>
        <p:spPr>
          <a:xfrm>
            <a:off x="2467592" y="5281877"/>
            <a:ext cx="334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4EFEC2C-977C-A729-015D-870BDEB5015C}"/>
              </a:ext>
            </a:extLst>
          </p:cNvPr>
          <p:cNvCxnSpPr>
            <a:cxnSpLocks/>
          </p:cNvCxnSpPr>
          <p:nvPr/>
        </p:nvCxnSpPr>
        <p:spPr>
          <a:xfrm>
            <a:off x="2512580" y="5349871"/>
            <a:ext cx="24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06A08EFA-AE3F-4F50-606B-D3AF40F7DC5B}"/>
              </a:ext>
            </a:extLst>
          </p:cNvPr>
          <p:cNvSpPr txBox="1"/>
          <p:nvPr/>
        </p:nvSpPr>
        <p:spPr>
          <a:xfrm>
            <a:off x="4810819" y="5130037"/>
            <a:ext cx="68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SiPM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113B4E-4BA0-9323-8C63-735E66FDF0AF}"/>
              </a:ext>
            </a:extLst>
          </p:cNvPr>
          <p:cNvSpPr txBox="1"/>
          <p:nvPr/>
        </p:nvSpPr>
        <p:spPr>
          <a:xfrm>
            <a:off x="6238082" y="5187380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继电器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1D2788A-309E-6350-2B53-DEC1864DB858}"/>
              </a:ext>
            </a:extLst>
          </p:cNvPr>
          <p:cNvCxnSpPr>
            <a:cxnSpLocks/>
          </p:cNvCxnSpPr>
          <p:nvPr/>
        </p:nvCxnSpPr>
        <p:spPr>
          <a:xfrm>
            <a:off x="7450651" y="3912086"/>
            <a:ext cx="6329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31A244A-62D1-BF5F-D234-2D0E909FDC46}"/>
              </a:ext>
            </a:extLst>
          </p:cNvPr>
          <p:cNvCxnSpPr>
            <a:cxnSpLocks/>
          </p:cNvCxnSpPr>
          <p:nvPr/>
        </p:nvCxnSpPr>
        <p:spPr>
          <a:xfrm>
            <a:off x="4458019" y="2937385"/>
            <a:ext cx="0" cy="1858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E26DE31-777E-3229-10CD-8C1AAA3F3675}"/>
              </a:ext>
            </a:extLst>
          </p:cNvPr>
          <p:cNvCxnSpPr>
            <a:cxnSpLocks/>
          </p:cNvCxnSpPr>
          <p:nvPr/>
        </p:nvCxnSpPr>
        <p:spPr>
          <a:xfrm flipV="1">
            <a:off x="2640257" y="3886990"/>
            <a:ext cx="1817762" cy="1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4FB0C192-CF1E-6B6B-0596-7EA92F446D1A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4458019" y="3625945"/>
            <a:ext cx="538171" cy="7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147873FB-7384-9022-BF2A-06001BA8F70A}"/>
              </a:ext>
            </a:extLst>
          </p:cNvPr>
          <p:cNvCxnSpPr>
            <a:cxnSpLocks/>
          </p:cNvCxnSpPr>
          <p:nvPr/>
        </p:nvCxnSpPr>
        <p:spPr>
          <a:xfrm>
            <a:off x="5186690" y="3625945"/>
            <a:ext cx="1595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D02520D-EB89-D40B-F38F-42F6A5D9CF54}"/>
              </a:ext>
            </a:extLst>
          </p:cNvPr>
          <p:cNvCxnSpPr>
            <a:cxnSpLocks/>
          </p:cNvCxnSpPr>
          <p:nvPr/>
        </p:nvCxnSpPr>
        <p:spPr>
          <a:xfrm>
            <a:off x="5186690" y="4009320"/>
            <a:ext cx="1588100" cy="10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1DCEB07-0D64-F6DD-A909-DC391B21AAC0}"/>
              </a:ext>
            </a:extLst>
          </p:cNvPr>
          <p:cNvCxnSpPr>
            <a:cxnSpLocks/>
          </p:cNvCxnSpPr>
          <p:nvPr/>
        </p:nvCxnSpPr>
        <p:spPr>
          <a:xfrm flipH="1" flipV="1">
            <a:off x="5193036" y="2929537"/>
            <a:ext cx="1589633" cy="3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878592E-AC39-46CE-DED3-802B10824FDC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5186690" y="4795899"/>
            <a:ext cx="1579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C5759715-FF78-6610-B631-881C5EC0264C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5193036" y="3268290"/>
            <a:ext cx="1589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00A6255-4AF3-F390-F7A8-41536686E5E6}"/>
              </a:ext>
            </a:extLst>
          </p:cNvPr>
          <p:cNvCxnSpPr>
            <a:cxnSpLocks/>
            <a:endCxn id="13" idx="3"/>
          </p:cNvCxnSpPr>
          <p:nvPr/>
        </p:nvCxnSpPr>
        <p:spPr>
          <a:xfrm flipH="1" flipV="1">
            <a:off x="5186690" y="4454885"/>
            <a:ext cx="1588100" cy="10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5A82BB3F-96A1-07FC-74CD-ACBB4A85B1D9}"/>
              </a:ext>
            </a:extLst>
          </p:cNvPr>
          <p:cNvSpPr/>
          <p:nvPr/>
        </p:nvSpPr>
        <p:spPr>
          <a:xfrm>
            <a:off x="4996190" y="3532872"/>
            <a:ext cx="190500" cy="20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0D9A3B01-D55B-E67B-308A-6325FDB2D31B}"/>
              </a:ext>
            </a:extLst>
          </p:cNvPr>
          <p:cNvSpPr/>
          <p:nvPr/>
        </p:nvSpPr>
        <p:spPr>
          <a:xfrm>
            <a:off x="5002156" y="3916085"/>
            <a:ext cx="190500" cy="200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C2BF1659-2448-224D-8F21-6C546F915BCF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4458019" y="4009320"/>
            <a:ext cx="544137" cy="7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>
            <a:extLst>
              <a:ext uri="{FF2B5EF4-FFF2-40B4-BE49-F238E27FC236}">
                <a16:creationId xmlns:a16="http://schemas.microsoft.com/office/drawing/2014/main" id="{6B354C71-C285-A4F7-C893-614ABC442DEC}"/>
              </a:ext>
            </a:extLst>
          </p:cNvPr>
          <p:cNvSpPr/>
          <p:nvPr/>
        </p:nvSpPr>
        <p:spPr>
          <a:xfrm>
            <a:off x="7130440" y="723267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B4CD2D95-7949-976A-54F2-88873853AE5E}"/>
              </a:ext>
            </a:extLst>
          </p:cNvPr>
          <p:cNvCxnSpPr>
            <a:stCxn id="54" idx="2"/>
          </p:cNvCxnSpPr>
          <p:nvPr/>
        </p:nvCxnSpPr>
        <p:spPr>
          <a:xfrm flipH="1" flipV="1">
            <a:off x="6810785" y="613447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>
            <a:extLst>
              <a:ext uri="{FF2B5EF4-FFF2-40B4-BE49-F238E27FC236}">
                <a16:creationId xmlns:a16="http://schemas.microsoft.com/office/drawing/2014/main" id="{64F5A23C-92D0-4B55-2F6D-B154914085D9}"/>
              </a:ext>
            </a:extLst>
          </p:cNvPr>
          <p:cNvSpPr/>
          <p:nvPr/>
        </p:nvSpPr>
        <p:spPr>
          <a:xfrm>
            <a:off x="7122914" y="1054318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C1EE648-FC2A-860E-541C-47EE6E37F2AE}"/>
              </a:ext>
            </a:extLst>
          </p:cNvPr>
          <p:cNvCxnSpPr>
            <a:stCxn id="56" idx="2"/>
          </p:cNvCxnSpPr>
          <p:nvPr/>
        </p:nvCxnSpPr>
        <p:spPr>
          <a:xfrm flipH="1" flipV="1">
            <a:off x="6803259" y="944498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>
            <a:extLst>
              <a:ext uri="{FF2B5EF4-FFF2-40B4-BE49-F238E27FC236}">
                <a16:creationId xmlns:a16="http://schemas.microsoft.com/office/drawing/2014/main" id="{D4E6508A-6E2A-A6C4-FFBB-59FEAC8BA399}"/>
              </a:ext>
            </a:extLst>
          </p:cNvPr>
          <p:cNvSpPr/>
          <p:nvPr/>
        </p:nvSpPr>
        <p:spPr>
          <a:xfrm>
            <a:off x="7136392" y="140875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D0CD1A2C-7AC9-E8ED-45E6-F2D13496F940}"/>
              </a:ext>
            </a:extLst>
          </p:cNvPr>
          <p:cNvCxnSpPr>
            <a:stCxn id="58" idx="2"/>
          </p:cNvCxnSpPr>
          <p:nvPr/>
        </p:nvCxnSpPr>
        <p:spPr>
          <a:xfrm flipH="1" flipV="1">
            <a:off x="6816737" y="1298936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椭圆 59">
            <a:extLst>
              <a:ext uri="{FF2B5EF4-FFF2-40B4-BE49-F238E27FC236}">
                <a16:creationId xmlns:a16="http://schemas.microsoft.com/office/drawing/2014/main" id="{813E436D-608C-DDB5-F0CA-4B6E94D4AE45}"/>
              </a:ext>
            </a:extLst>
          </p:cNvPr>
          <p:cNvSpPr/>
          <p:nvPr/>
        </p:nvSpPr>
        <p:spPr>
          <a:xfrm>
            <a:off x="7129108" y="180878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0ABAA39B-40E5-6DC6-E10A-4FF51B44B22C}"/>
              </a:ext>
            </a:extLst>
          </p:cNvPr>
          <p:cNvCxnSpPr>
            <a:stCxn id="60" idx="2"/>
          </p:cNvCxnSpPr>
          <p:nvPr/>
        </p:nvCxnSpPr>
        <p:spPr>
          <a:xfrm flipH="1" flipV="1">
            <a:off x="6809453" y="1698966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>
            <a:extLst>
              <a:ext uri="{FF2B5EF4-FFF2-40B4-BE49-F238E27FC236}">
                <a16:creationId xmlns:a16="http://schemas.microsoft.com/office/drawing/2014/main" id="{C7E534D5-92A7-595F-E532-4C3C258E13BA}"/>
              </a:ext>
            </a:extLst>
          </p:cNvPr>
          <p:cNvSpPr/>
          <p:nvPr/>
        </p:nvSpPr>
        <p:spPr>
          <a:xfrm>
            <a:off x="7130440" y="2249989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0BD60B6C-41EC-EFBD-EACA-A5C95C16AB2A}"/>
              </a:ext>
            </a:extLst>
          </p:cNvPr>
          <p:cNvCxnSpPr>
            <a:stCxn id="62" idx="2"/>
          </p:cNvCxnSpPr>
          <p:nvPr/>
        </p:nvCxnSpPr>
        <p:spPr>
          <a:xfrm flipH="1" flipV="1">
            <a:off x="6810785" y="2140169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椭圆 63">
            <a:extLst>
              <a:ext uri="{FF2B5EF4-FFF2-40B4-BE49-F238E27FC236}">
                <a16:creationId xmlns:a16="http://schemas.microsoft.com/office/drawing/2014/main" id="{AC4B39F1-A76F-F967-FC5F-17DA444235EF}"/>
              </a:ext>
            </a:extLst>
          </p:cNvPr>
          <p:cNvSpPr/>
          <p:nvPr/>
        </p:nvSpPr>
        <p:spPr>
          <a:xfrm>
            <a:off x="7129108" y="2601484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98CB565D-B854-9B5C-1001-A0D59BC8B6F2}"/>
              </a:ext>
            </a:extLst>
          </p:cNvPr>
          <p:cNvCxnSpPr>
            <a:stCxn id="64" idx="2"/>
          </p:cNvCxnSpPr>
          <p:nvPr/>
        </p:nvCxnSpPr>
        <p:spPr>
          <a:xfrm flipH="1" flipV="1">
            <a:off x="6809453" y="2491664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E8A7EF66-435A-A2B6-5EEE-497740AB2EFF}"/>
              </a:ext>
            </a:extLst>
          </p:cNvPr>
          <p:cNvCxnSpPr>
            <a:cxnSpLocks/>
          </p:cNvCxnSpPr>
          <p:nvPr/>
        </p:nvCxnSpPr>
        <p:spPr>
          <a:xfrm>
            <a:off x="7152480" y="3275374"/>
            <a:ext cx="306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0AE43675-1ABE-8E1D-3B72-4DB96B9518DB}"/>
              </a:ext>
            </a:extLst>
          </p:cNvPr>
          <p:cNvCxnSpPr>
            <a:cxnSpLocks/>
            <a:stCxn id="235" idx="6"/>
          </p:cNvCxnSpPr>
          <p:nvPr/>
        </p:nvCxnSpPr>
        <p:spPr>
          <a:xfrm>
            <a:off x="7174105" y="3613527"/>
            <a:ext cx="293026" cy="3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D563E1A8-224C-91AC-DD93-771CFFD338BF}"/>
              </a:ext>
            </a:extLst>
          </p:cNvPr>
          <p:cNvCxnSpPr>
            <a:cxnSpLocks/>
          </p:cNvCxnSpPr>
          <p:nvPr/>
        </p:nvCxnSpPr>
        <p:spPr>
          <a:xfrm flipV="1">
            <a:off x="7166895" y="4012136"/>
            <a:ext cx="283757" cy="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20C99CF-19C8-CE7F-9BF8-66D9554B3F7E}"/>
              </a:ext>
            </a:extLst>
          </p:cNvPr>
          <p:cNvCxnSpPr>
            <a:cxnSpLocks/>
          </p:cNvCxnSpPr>
          <p:nvPr/>
        </p:nvCxnSpPr>
        <p:spPr>
          <a:xfrm flipV="1">
            <a:off x="7172713" y="4453100"/>
            <a:ext cx="283757" cy="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5EA13F9D-EA95-C232-ECDF-CF29062561F8}"/>
              </a:ext>
            </a:extLst>
          </p:cNvPr>
          <p:cNvCxnSpPr>
            <a:cxnSpLocks/>
          </p:cNvCxnSpPr>
          <p:nvPr/>
        </p:nvCxnSpPr>
        <p:spPr>
          <a:xfrm flipV="1">
            <a:off x="7166894" y="4798982"/>
            <a:ext cx="283757" cy="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id="{05FF215D-9BF4-8BF3-4CD6-FA6D2FA70DF3}"/>
              </a:ext>
            </a:extLst>
          </p:cNvPr>
          <p:cNvCxnSpPr>
            <a:cxnSpLocks/>
          </p:cNvCxnSpPr>
          <p:nvPr/>
        </p:nvCxnSpPr>
        <p:spPr>
          <a:xfrm flipH="1">
            <a:off x="7450651" y="2919869"/>
            <a:ext cx="16480" cy="1884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>
            <a:extLst>
              <a:ext uri="{FF2B5EF4-FFF2-40B4-BE49-F238E27FC236}">
                <a16:creationId xmlns:a16="http://schemas.microsoft.com/office/drawing/2014/main" id="{C2EF230B-3DD1-3586-E0F4-F2DFDF321BD5}"/>
              </a:ext>
            </a:extLst>
          </p:cNvPr>
          <p:cNvSpPr/>
          <p:nvPr/>
        </p:nvSpPr>
        <p:spPr>
          <a:xfrm>
            <a:off x="8091640" y="3625945"/>
            <a:ext cx="641839" cy="5802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/>
              <a:t>μ</a:t>
            </a:r>
            <a:r>
              <a:rPr lang="en-US" altLang="zh-CN" sz="1600" dirty="0"/>
              <a:t>A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92EC51B-EA47-7311-305F-A7305110118E}"/>
              </a:ext>
            </a:extLst>
          </p:cNvPr>
          <p:cNvSpPr txBox="1"/>
          <p:nvPr/>
        </p:nvSpPr>
        <p:spPr>
          <a:xfrm>
            <a:off x="8012766" y="4202334"/>
            <a:ext cx="87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微安表</a:t>
            </a:r>
          </a:p>
        </p:txBody>
      </p: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232D5E72-BFB0-08EF-2C93-D29C1057C291}"/>
              </a:ext>
            </a:extLst>
          </p:cNvPr>
          <p:cNvCxnSpPr>
            <a:cxnSpLocks/>
          </p:cNvCxnSpPr>
          <p:nvPr/>
        </p:nvCxnSpPr>
        <p:spPr>
          <a:xfrm>
            <a:off x="5340875" y="746007"/>
            <a:ext cx="1441794" cy="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20F86544-DE79-E014-38C3-88FE4DBAA41F}"/>
              </a:ext>
            </a:extLst>
          </p:cNvPr>
          <p:cNvCxnSpPr>
            <a:cxnSpLocks/>
          </p:cNvCxnSpPr>
          <p:nvPr/>
        </p:nvCxnSpPr>
        <p:spPr>
          <a:xfrm>
            <a:off x="5464010" y="1091251"/>
            <a:ext cx="1333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4DDFED72-7DD9-40EF-41C6-45B489FC05CD}"/>
              </a:ext>
            </a:extLst>
          </p:cNvPr>
          <p:cNvCxnSpPr>
            <a:cxnSpLocks/>
          </p:cNvCxnSpPr>
          <p:nvPr/>
        </p:nvCxnSpPr>
        <p:spPr>
          <a:xfrm>
            <a:off x="5626894" y="1441466"/>
            <a:ext cx="1147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37ED4EE8-9649-D229-F525-B45BB9F48195}"/>
              </a:ext>
            </a:extLst>
          </p:cNvPr>
          <p:cNvCxnSpPr>
            <a:cxnSpLocks/>
          </p:cNvCxnSpPr>
          <p:nvPr/>
        </p:nvCxnSpPr>
        <p:spPr>
          <a:xfrm>
            <a:off x="5789003" y="1831646"/>
            <a:ext cx="1008391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5293B5EB-BBD8-1DBC-557B-7381114BD82E}"/>
              </a:ext>
            </a:extLst>
          </p:cNvPr>
          <p:cNvCxnSpPr>
            <a:cxnSpLocks/>
          </p:cNvCxnSpPr>
          <p:nvPr/>
        </p:nvCxnSpPr>
        <p:spPr>
          <a:xfrm>
            <a:off x="5950193" y="2282767"/>
            <a:ext cx="832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BE578584-0F8A-E563-76CB-D6DDBE94D623}"/>
              </a:ext>
            </a:extLst>
          </p:cNvPr>
          <p:cNvCxnSpPr>
            <a:cxnSpLocks/>
          </p:cNvCxnSpPr>
          <p:nvPr/>
        </p:nvCxnSpPr>
        <p:spPr>
          <a:xfrm>
            <a:off x="6107054" y="2644260"/>
            <a:ext cx="6756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3C6CDD65-41B0-9226-1F5C-80593C194F24}"/>
              </a:ext>
            </a:extLst>
          </p:cNvPr>
          <p:cNvCxnSpPr>
            <a:cxnSpLocks/>
          </p:cNvCxnSpPr>
          <p:nvPr/>
        </p:nvCxnSpPr>
        <p:spPr>
          <a:xfrm>
            <a:off x="6107054" y="2644260"/>
            <a:ext cx="7607" cy="2151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>
            <a:extLst>
              <a:ext uri="{FF2B5EF4-FFF2-40B4-BE49-F238E27FC236}">
                <a16:creationId xmlns:a16="http://schemas.microsoft.com/office/drawing/2014/main" id="{D974E485-FC25-5FFB-1386-CBCCC589B345}"/>
              </a:ext>
            </a:extLst>
          </p:cNvPr>
          <p:cNvCxnSpPr>
            <a:cxnSpLocks/>
          </p:cNvCxnSpPr>
          <p:nvPr/>
        </p:nvCxnSpPr>
        <p:spPr>
          <a:xfrm>
            <a:off x="5950193" y="2282767"/>
            <a:ext cx="0" cy="2175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椭圆 153">
            <a:extLst>
              <a:ext uri="{FF2B5EF4-FFF2-40B4-BE49-F238E27FC236}">
                <a16:creationId xmlns:a16="http://schemas.microsoft.com/office/drawing/2014/main" id="{6B1BA31E-5116-D88E-F286-E0703F70E469}"/>
              </a:ext>
            </a:extLst>
          </p:cNvPr>
          <p:cNvSpPr/>
          <p:nvPr/>
        </p:nvSpPr>
        <p:spPr>
          <a:xfrm>
            <a:off x="6087735" y="4745589"/>
            <a:ext cx="84855" cy="100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椭圆 155">
            <a:extLst>
              <a:ext uri="{FF2B5EF4-FFF2-40B4-BE49-F238E27FC236}">
                <a16:creationId xmlns:a16="http://schemas.microsoft.com/office/drawing/2014/main" id="{A4296726-6ADC-7381-1CFF-CFD872354864}"/>
              </a:ext>
            </a:extLst>
          </p:cNvPr>
          <p:cNvSpPr/>
          <p:nvPr/>
        </p:nvSpPr>
        <p:spPr>
          <a:xfrm>
            <a:off x="5899631" y="4392697"/>
            <a:ext cx="89227" cy="1014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A77C92FB-5214-3AF0-93A5-4BF23D71A0C8}"/>
              </a:ext>
            </a:extLst>
          </p:cNvPr>
          <p:cNvCxnSpPr>
            <a:cxnSpLocks/>
          </p:cNvCxnSpPr>
          <p:nvPr/>
        </p:nvCxnSpPr>
        <p:spPr>
          <a:xfrm>
            <a:off x="5789003" y="1831646"/>
            <a:ext cx="0" cy="220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椭圆 166">
            <a:extLst>
              <a:ext uri="{FF2B5EF4-FFF2-40B4-BE49-F238E27FC236}">
                <a16:creationId xmlns:a16="http://schemas.microsoft.com/office/drawing/2014/main" id="{7BEF43B2-087D-6B22-1885-DCFB57C32B60}"/>
              </a:ext>
            </a:extLst>
          </p:cNvPr>
          <p:cNvSpPr/>
          <p:nvPr/>
        </p:nvSpPr>
        <p:spPr>
          <a:xfrm>
            <a:off x="5755756" y="3959130"/>
            <a:ext cx="84855" cy="100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id="{C78E556D-F53E-8834-BE7A-9D83D43A0FDF}"/>
              </a:ext>
            </a:extLst>
          </p:cNvPr>
          <p:cNvCxnSpPr>
            <a:cxnSpLocks/>
          </p:cNvCxnSpPr>
          <p:nvPr/>
        </p:nvCxnSpPr>
        <p:spPr>
          <a:xfrm>
            <a:off x="5631387" y="1441466"/>
            <a:ext cx="0" cy="2191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>
            <a:extLst>
              <a:ext uri="{FF2B5EF4-FFF2-40B4-BE49-F238E27FC236}">
                <a16:creationId xmlns:a16="http://schemas.microsoft.com/office/drawing/2014/main" id="{5B9C4D6F-F362-8235-22FE-020D3869A07F}"/>
              </a:ext>
            </a:extLst>
          </p:cNvPr>
          <p:cNvCxnSpPr>
            <a:cxnSpLocks/>
          </p:cNvCxnSpPr>
          <p:nvPr/>
        </p:nvCxnSpPr>
        <p:spPr>
          <a:xfrm>
            <a:off x="5471337" y="1091251"/>
            <a:ext cx="0" cy="2170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>
            <a:extLst>
              <a:ext uri="{FF2B5EF4-FFF2-40B4-BE49-F238E27FC236}">
                <a16:creationId xmlns:a16="http://schemas.microsoft.com/office/drawing/2014/main" id="{18544FD2-E8E4-F5D3-D967-F34BADF3F2A6}"/>
              </a:ext>
            </a:extLst>
          </p:cNvPr>
          <p:cNvCxnSpPr>
            <a:cxnSpLocks/>
          </p:cNvCxnSpPr>
          <p:nvPr/>
        </p:nvCxnSpPr>
        <p:spPr>
          <a:xfrm>
            <a:off x="5330649" y="746007"/>
            <a:ext cx="0" cy="213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椭圆 181">
            <a:extLst>
              <a:ext uri="{FF2B5EF4-FFF2-40B4-BE49-F238E27FC236}">
                <a16:creationId xmlns:a16="http://schemas.microsoft.com/office/drawing/2014/main" id="{674D2004-C2B3-297D-328A-C74B4103A095}"/>
              </a:ext>
            </a:extLst>
          </p:cNvPr>
          <p:cNvSpPr/>
          <p:nvPr/>
        </p:nvSpPr>
        <p:spPr>
          <a:xfrm>
            <a:off x="5583021" y="3566289"/>
            <a:ext cx="84855" cy="100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3" name="椭圆 182">
            <a:extLst>
              <a:ext uri="{FF2B5EF4-FFF2-40B4-BE49-F238E27FC236}">
                <a16:creationId xmlns:a16="http://schemas.microsoft.com/office/drawing/2014/main" id="{5B0337FC-8BF6-6D28-E95F-0CE2CC647357}"/>
              </a:ext>
            </a:extLst>
          </p:cNvPr>
          <p:cNvSpPr/>
          <p:nvPr/>
        </p:nvSpPr>
        <p:spPr>
          <a:xfrm>
            <a:off x="5423426" y="3231997"/>
            <a:ext cx="84855" cy="100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椭圆 183">
            <a:extLst>
              <a:ext uri="{FF2B5EF4-FFF2-40B4-BE49-F238E27FC236}">
                <a16:creationId xmlns:a16="http://schemas.microsoft.com/office/drawing/2014/main" id="{2F0A25D9-BFBE-8AA3-D01B-5EDCF6B7F34B}"/>
              </a:ext>
            </a:extLst>
          </p:cNvPr>
          <p:cNvSpPr/>
          <p:nvPr/>
        </p:nvSpPr>
        <p:spPr>
          <a:xfrm>
            <a:off x="5292197" y="2869679"/>
            <a:ext cx="84855" cy="10037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58AA5E68-B364-7825-BB74-B6812E85DD09}"/>
              </a:ext>
            </a:extLst>
          </p:cNvPr>
          <p:cNvSpPr/>
          <p:nvPr/>
        </p:nvSpPr>
        <p:spPr>
          <a:xfrm>
            <a:off x="7134325" y="2901020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9" name="直接连接符 218">
            <a:extLst>
              <a:ext uri="{FF2B5EF4-FFF2-40B4-BE49-F238E27FC236}">
                <a16:creationId xmlns:a16="http://schemas.microsoft.com/office/drawing/2014/main" id="{11C8A969-9F50-B1F2-B9CC-4C3D6146FEBC}"/>
              </a:ext>
            </a:extLst>
          </p:cNvPr>
          <p:cNvCxnSpPr>
            <a:stCxn id="218" idx="2"/>
          </p:cNvCxnSpPr>
          <p:nvPr/>
        </p:nvCxnSpPr>
        <p:spPr>
          <a:xfrm flipH="1" flipV="1">
            <a:off x="6814670" y="2791200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椭圆 232">
            <a:extLst>
              <a:ext uri="{FF2B5EF4-FFF2-40B4-BE49-F238E27FC236}">
                <a16:creationId xmlns:a16="http://schemas.microsoft.com/office/drawing/2014/main" id="{90B81C54-AE8D-CE77-4916-46F641D7FA06}"/>
              </a:ext>
            </a:extLst>
          </p:cNvPr>
          <p:cNvSpPr/>
          <p:nvPr/>
        </p:nvSpPr>
        <p:spPr>
          <a:xfrm>
            <a:off x="7132784" y="324693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4" name="直接连接符 233">
            <a:extLst>
              <a:ext uri="{FF2B5EF4-FFF2-40B4-BE49-F238E27FC236}">
                <a16:creationId xmlns:a16="http://schemas.microsoft.com/office/drawing/2014/main" id="{BCFE68A5-DE13-33A6-3963-D7A2ED31C721}"/>
              </a:ext>
            </a:extLst>
          </p:cNvPr>
          <p:cNvCxnSpPr>
            <a:stCxn id="233" idx="2"/>
          </p:cNvCxnSpPr>
          <p:nvPr/>
        </p:nvCxnSpPr>
        <p:spPr>
          <a:xfrm flipH="1" flipV="1">
            <a:off x="6813129" y="3137116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椭圆 234">
            <a:extLst>
              <a:ext uri="{FF2B5EF4-FFF2-40B4-BE49-F238E27FC236}">
                <a16:creationId xmlns:a16="http://schemas.microsoft.com/office/drawing/2014/main" id="{D4758F3D-3826-F3A4-313F-BE2637910DBC}"/>
              </a:ext>
            </a:extLst>
          </p:cNvPr>
          <p:cNvSpPr/>
          <p:nvPr/>
        </p:nvSpPr>
        <p:spPr>
          <a:xfrm>
            <a:off x="7128386" y="3590667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6" name="直接连接符 235">
            <a:extLst>
              <a:ext uri="{FF2B5EF4-FFF2-40B4-BE49-F238E27FC236}">
                <a16:creationId xmlns:a16="http://schemas.microsoft.com/office/drawing/2014/main" id="{0434B46B-B254-2C9B-5B7F-B7BD539E9F99}"/>
              </a:ext>
            </a:extLst>
          </p:cNvPr>
          <p:cNvCxnSpPr>
            <a:stCxn id="235" idx="2"/>
          </p:cNvCxnSpPr>
          <p:nvPr/>
        </p:nvCxnSpPr>
        <p:spPr>
          <a:xfrm flipH="1" flipV="1">
            <a:off x="6808731" y="3480847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椭圆 237">
            <a:extLst>
              <a:ext uri="{FF2B5EF4-FFF2-40B4-BE49-F238E27FC236}">
                <a16:creationId xmlns:a16="http://schemas.microsoft.com/office/drawing/2014/main" id="{348A29F4-C9BF-F2A6-CD56-8117A2560569}"/>
              </a:ext>
            </a:extLst>
          </p:cNvPr>
          <p:cNvSpPr/>
          <p:nvPr/>
        </p:nvSpPr>
        <p:spPr>
          <a:xfrm>
            <a:off x="7133108" y="3986460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9" name="直接连接符 238">
            <a:extLst>
              <a:ext uri="{FF2B5EF4-FFF2-40B4-BE49-F238E27FC236}">
                <a16:creationId xmlns:a16="http://schemas.microsoft.com/office/drawing/2014/main" id="{CD208565-B132-4B25-D613-8A1D9173240E}"/>
              </a:ext>
            </a:extLst>
          </p:cNvPr>
          <p:cNvCxnSpPr>
            <a:stCxn id="238" idx="2"/>
          </p:cNvCxnSpPr>
          <p:nvPr/>
        </p:nvCxnSpPr>
        <p:spPr>
          <a:xfrm flipH="1" flipV="1">
            <a:off x="6813453" y="3876640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椭圆 239">
            <a:extLst>
              <a:ext uri="{FF2B5EF4-FFF2-40B4-BE49-F238E27FC236}">
                <a16:creationId xmlns:a16="http://schemas.microsoft.com/office/drawing/2014/main" id="{CE82BE71-51EB-6FEE-B60A-C7B7033C04CB}"/>
              </a:ext>
            </a:extLst>
          </p:cNvPr>
          <p:cNvSpPr/>
          <p:nvPr/>
        </p:nvSpPr>
        <p:spPr>
          <a:xfrm>
            <a:off x="7126887" y="4430240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1" name="直接连接符 240">
            <a:extLst>
              <a:ext uri="{FF2B5EF4-FFF2-40B4-BE49-F238E27FC236}">
                <a16:creationId xmlns:a16="http://schemas.microsoft.com/office/drawing/2014/main" id="{8D5FF122-77C5-B040-ECE3-1967A321E5C1}"/>
              </a:ext>
            </a:extLst>
          </p:cNvPr>
          <p:cNvCxnSpPr>
            <a:stCxn id="240" idx="2"/>
          </p:cNvCxnSpPr>
          <p:nvPr/>
        </p:nvCxnSpPr>
        <p:spPr>
          <a:xfrm flipH="1" flipV="1">
            <a:off x="6807232" y="4320420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椭圆 241">
            <a:extLst>
              <a:ext uri="{FF2B5EF4-FFF2-40B4-BE49-F238E27FC236}">
                <a16:creationId xmlns:a16="http://schemas.microsoft.com/office/drawing/2014/main" id="{F7899C3C-6681-5FBB-2861-CEA60EDA6284}"/>
              </a:ext>
            </a:extLst>
          </p:cNvPr>
          <p:cNvSpPr/>
          <p:nvPr/>
        </p:nvSpPr>
        <p:spPr>
          <a:xfrm>
            <a:off x="7137591" y="4775671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3" name="直接连接符 242">
            <a:extLst>
              <a:ext uri="{FF2B5EF4-FFF2-40B4-BE49-F238E27FC236}">
                <a16:creationId xmlns:a16="http://schemas.microsoft.com/office/drawing/2014/main" id="{D7022280-D978-7F02-C4DF-86C6A813C7A8}"/>
              </a:ext>
            </a:extLst>
          </p:cNvPr>
          <p:cNvCxnSpPr>
            <a:stCxn id="242" idx="2"/>
          </p:cNvCxnSpPr>
          <p:nvPr/>
        </p:nvCxnSpPr>
        <p:spPr>
          <a:xfrm flipH="1" flipV="1">
            <a:off x="6817936" y="4665851"/>
            <a:ext cx="319655" cy="132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>
            <a:extLst>
              <a:ext uri="{FF2B5EF4-FFF2-40B4-BE49-F238E27FC236}">
                <a16:creationId xmlns:a16="http://schemas.microsoft.com/office/drawing/2014/main" id="{D4357F38-143E-4545-C858-8455E94D0447}"/>
              </a:ext>
            </a:extLst>
          </p:cNvPr>
          <p:cNvCxnSpPr>
            <a:cxnSpLocks/>
            <a:stCxn id="218" idx="6"/>
          </p:cNvCxnSpPr>
          <p:nvPr/>
        </p:nvCxnSpPr>
        <p:spPr>
          <a:xfrm>
            <a:off x="7180044" y="2923880"/>
            <a:ext cx="287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>
            <a:extLst>
              <a:ext uri="{FF2B5EF4-FFF2-40B4-BE49-F238E27FC236}">
                <a16:creationId xmlns:a16="http://schemas.microsoft.com/office/drawing/2014/main" id="{A475FE75-AF6A-3D46-6FE6-F3FB96E5DF7C}"/>
              </a:ext>
            </a:extLst>
          </p:cNvPr>
          <p:cNvCxnSpPr>
            <a:stCxn id="54" idx="7"/>
            <a:endCxn id="54" idx="6"/>
          </p:cNvCxnSpPr>
          <p:nvPr/>
        </p:nvCxnSpPr>
        <p:spPr>
          <a:xfrm>
            <a:off x="7169464" y="729962"/>
            <a:ext cx="6695" cy="16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接连接符 252">
            <a:extLst>
              <a:ext uri="{FF2B5EF4-FFF2-40B4-BE49-F238E27FC236}">
                <a16:creationId xmlns:a16="http://schemas.microsoft.com/office/drawing/2014/main" id="{80035AEE-2261-9F58-3081-75458E3D8918}"/>
              </a:ext>
            </a:extLst>
          </p:cNvPr>
          <p:cNvCxnSpPr>
            <a:cxnSpLocks/>
          </p:cNvCxnSpPr>
          <p:nvPr/>
        </p:nvCxnSpPr>
        <p:spPr>
          <a:xfrm>
            <a:off x="7158298" y="1091560"/>
            <a:ext cx="306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接连接符 253">
            <a:extLst>
              <a:ext uri="{FF2B5EF4-FFF2-40B4-BE49-F238E27FC236}">
                <a16:creationId xmlns:a16="http://schemas.microsoft.com/office/drawing/2014/main" id="{E7E94528-6497-4C06-00B9-77952F929715}"/>
              </a:ext>
            </a:extLst>
          </p:cNvPr>
          <p:cNvCxnSpPr>
            <a:cxnSpLocks/>
          </p:cNvCxnSpPr>
          <p:nvPr/>
        </p:nvCxnSpPr>
        <p:spPr>
          <a:xfrm>
            <a:off x="7179923" y="1429713"/>
            <a:ext cx="293026" cy="3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>
            <a:extLst>
              <a:ext uri="{FF2B5EF4-FFF2-40B4-BE49-F238E27FC236}">
                <a16:creationId xmlns:a16="http://schemas.microsoft.com/office/drawing/2014/main" id="{9B11F8F9-85A6-3637-7572-DACF15A28679}"/>
              </a:ext>
            </a:extLst>
          </p:cNvPr>
          <p:cNvCxnSpPr>
            <a:cxnSpLocks/>
          </p:cNvCxnSpPr>
          <p:nvPr/>
        </p:nvCxnSpPr>
        <p:spPr>
          <a:xfrm flipV="1">
            <a:off x="7172713" y="1828322"/>
            <a:ext cx="283757" cy="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>
            <a:extLst>
              <a:ext uri="{FF2B5EF4-FFF2-40B4-BE49-F238E27FC236}">
                <a16:creationId xmlns:a16="http://schemas.microsoft.com/office/drawing/2014/main" id="{21DBBDE0-8E98-7AFE-D9AF-0052218D2884}"/>
              </a:ext>
            </a:extLst>
          </p:cNvPr>
          <p:cNvCxnSpPr>
            <a:cxnSpLocks/>
          </p:cNvCxnSpPr>
          <p:nvPr/>
        </p:nvCxnSpPr>
        <p:spPr>
          <a:xfrm flipV="1">
            <a:off x="7178531" y="2269286"/>
            <a:ext cx="283757" cy="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接连接符 256">
            <a:extLst>
              <a:ext uri="{FF2B5EF4-FFF2-40B4-BE49-F238E27FC236}">
                <a16:creationId xmlns:a16="http://schemas.microsoft.com/office/drawing/2014/main" id="{028C68A8-8306-EAD1-AF4D-08F84A720389}"/>
              </a:ext>
            </a:extLst>
          </p:cNvPr>
          <p:cNvCxnSpPr>
            <a:cxnSpLocks/>
          </p:cNvCxnSpPr>
          <p:nvPr/>
        </p:nvCxnSpPr>
        <p:spPr>
          <a:xfrm flipH="1">
            <a:off x="7456469" y="736055"/>
            <a:ext cx="16480" cy="1884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>
            <a:extLst>
              <a:ext uri="{FF2B5EF4-FFF2-40B4-BE49-F238E27FC236}">
                <a16:creationId xmlns:a16="http://schemas.microsoft.com/office/drawing/2014/main" id="{84F82633-4237-EFBA-17AF-D09263DFBDCC}"/>
              </a:ext>
            </a:extLst>
          </p:cNvPr>
          <p:cNvCxnSpPr>
            <a:cxnSpLocks/>
          </p:cNvCxnSpPr>
          <p:nvPr/>
        </p:nvCxnSpPr>
        <p:spPr>
          <a:xfrm>
            <a:off x="7185862" y="740066"/>
            <a:ext cx="287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>
            <a:extLst>
              <a:ext uri="{FF2B5EF4-FFF2-40B4-BE49-F238E27FC236}">
                <a16:creationId xmlns:a16="http://schemas.microsoft.com/office/drawing/2014/main" id="{058F3ABA-A9FE-63FB-06AF-9BDA2AEB3369}"/>
              </a:ext>
            </a:extLst>
          </p:cNvPr>
          <p:cNvCxnSpPr>
            <a:cxnSpLocks/>
          </p:cNvCxnSpPr>
          <p:nvPr/>
        </p:nvCxnSpPr>
        <p:spPr>
          <a:xfrm flipV="1">
            <a:off x="7179730" y="2622385"/>
            <a:ext cx="283757" cy="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>
            <a:extLst>
              <a:ext uri="{FF2B5EF4-FFF2-40B4-BE49-F238E27FC236}">
                <a16:creationId xmlns:a16="http://schemas.microsoft.com/office/drawing/2014/main" id="{D2242769-7AB2-7B00-8672-5B012DF83C6C}"/>
              </a:ext>
            </a:extLst>
          </p:cNvPr>
          <p:cNvCxnSpPr>
            <a:cxnSpLocks/>
          </p:cNvCxnSpPr>
          <p:nvPr/>
        </p:nvCxnSpPr>
        <p:spPr>
          <a:xfrm>
            <a:off x="7467131" y="1698966"/>
            <a:ext cx="1597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>
            <a:extLst>
              <a:ext uri="{FF2B5EF4-FFF2-40B4-BE49-F238E27FC236}">
                <a16:creationId xmlns:a16="http://schemas.microsoft.com/office/drawing/2014/main" id="{B7BECD4C-2647-D8CE-D639-7CC898487C67}"/>
              </a:ext>
            </a:extLst>
          </p:cNvPr>
          <p:cNvCxnSpPr>
            <a:cxnSpLocks/>
          </p:cNvCxnSpPr>
          <p:nvPr/>
        </p:nvCxnSpPr>
        <p:spPr>
          <a:xfrm>
            <a:off x="9064910" y="1698966"/>
            <a:ext cx="0" cy="441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椭圆 268">
            <a:extLst>
              <a:ext uri="{FF2B5EF4-FFF2-40B4-BE49-F238E27FC236}">
                <a16:creationId xmlns:a16="http://schemas.microsoft.com/office/drawing/2014/main" id="{7C33DC77-9E32-E801-892E-45F07583D180}"/>
              </a:ext>
            </a:extLst>
          </p:cNvPr>
          <p:cNvSpPr/>
          <p:nvPr/>
        </p:nvSpPr>
        <p:spPr>
          <a:xfrm>
            <a:off x="3195622" y="3625945"/>
            <a:ext cx="641839" cy="5802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/>
              <a:t>μ</a:t>
            </a:r>
            <a:r>
              <a:rPr lang="en-US" altLang="zh-CN" sz="1600" dirty="0"/>
              <a:t>A</a:t>
            </a:r>
          </a:p>
        </p:txBody>
      </p:sp>
      <p:cxnSp>
        <p:nvCxnSpPr>
          <p:cNvPr id="281" name="直接连接符 280">
            <a:extLst>
              <a:ext uri="{FF2B5EF4-FFF2-40B4-BE49-F238E27FC236}">
                <a16:creationId xmlns:a16="http://schemas.microsoft.com/office/drawing/2014/main" id="{230DEA02-80E8-D306-45A8-1442903EE34C}"/>
              </a:ext>
            </a:extLst>
          </p:cNvPr>
          <p:cNvCxnSpPr>
            <a:cxnSpLocks/>
          </p:cNvCxnSpPr>
          <p:nvPr/>
        </p:nvCxnSpPr>
        <p:spPr>
          <a:xfrm>
            <a:off x="8852282" y="2135222"/>
            <a:ext cx="403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>
            <a:extLst>
              <a:ext uri="{FF2B5EF4-FFF2-40B4-BE49-F238E27FC236}">
                <a16:creationId xmlns:a16="http://schemas.microsoft.com/office/drawing/2014/main" id="{39F9400F-E0C0-EE5C-E652-404198DCE16A}"/>
              </a:ext>
            </a:extLst>
          </p:cNvPr>
          <p:cNvCxnSpPr>
            <a:cxnSpLocks/>
          </p:cNvCxnSpPr>
          <p:nvPr/>
        </p:nvCxnSpPr>
        <p:spPr>
          <a:xfrm>
            <a:off x="8886572" y="2188566"/>
            <a:ext cx="334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接连接符 282">
            <a:extLst>
              <a:ext uri="{FF2B5EF4-FFF2-40B4-BE49-F238E27FC236}">
                <a16:creationId xmlns:a16="http://schemas.microsoft.com/office/drawing/2014/main" id="{19FB65AD-F7EB-E221-AF67-F80706AE8911}"/>
              </a:ext>
            </a:extLst>
          </p:cNvPr>
          <p:cNvCxnSpPr>
            <a:cxnSpLocks/>
          </p:cNvCxnSpPr>
          <p:nvPr/>
        </p:nvCxnSpPr>
        <p:spPr>
          <a:xfrm>
            <a:off x="8935370" y="2245128"/>
            <a:ext cx="243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281E566D-B74A-8408-C248-4F949FC784EE}"/>
              </a:ext>
            </a:extLst>
          </p:cNvPr>
          <p:cNvSpPr txBox="1"/>
          <p:nvPr/>
        </p:nvSpPr>
        <p:spPr>
          <a:xfrm>
            <a:off x="529310" y="3517658"/>
            <a:ext cx="2105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源表  </a:t>
            </a:r>
            <a:r>
              <a:rPr lang="en-US" altLang="zh-CN" b="0" i="0" dirty="0">
                <a:solidFill>
                  <a:srgbClr val="1B2935"/>
                </a:solidFill>
                <a:effectLst/>
                <a:latin typeface="Hiragino Sans GB"/>
              </a:rPr>
              <a:t>Keithley 2410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26F8C32-4E8F-1C10-CF3E-AE39ADBB5BE9}"/>
                  </a:ext>
                </a:extLst>
              </p:cNvPr>
              <p:cNvSpPr txBox="1"/>
              <p:nvPr/>
            </p:nvSpPr>
            <p:spPr>
              <a:xfrm>
                <a:off x="9396341" y="3470512"/>
                <a:ext cx="21852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量程：</a:t>
                </a:r>
                <a:r>
                  <a:rPr lang="en-US" altLang="zh-CN" dirty="0"/>
                  <a:t>100nA~10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i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精度：</a:t>
                </a:r>
                <a:r>
                  <a:rPr lang="en-US" altLang="zh-CN" dirty="0"/>
                  <a:t>10nA~100nA</a:t>
                </a:r>
                <a:endParaRPr lang="zh-CN" altLang="en-US" dirty="0"/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26F8C32-4E8F-1C10-CF3E-AE39ADBB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6341" y="3470512"/>
                <a:ext cx="2185214" cy="646331"/>
              </a:xfrm>
              <a:prstGeom prst="rect">
                <a:avLst/>
              </a:prstGeom>
              <a:blipFill>
                <a:blip r:embed="rId2"/>
                <a:stretch>
                  <a:fillRect l="-2228" t="-4717" r="-250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640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58B593-228E-BDD9-623A-1CC97AE6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18C94A-2316-71BA-72B6-C0BFD4334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1533260"/>
            <a:ext cx="8659433" cy="37914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0E50D29-254F-FF38-4E3D-DCF5AEA34028}"/>
              </a:ext>
            </a:extLst>
          </p:cNvPr>
          <p:cNvSpPr txBox="1"/>
          <p:nvPr/>
        </p:nvSpPr>
        <p:spPr>
          <a:xfrm>
            <a:off x="5352317" y="5324739"/>
            <a:ext cx="16199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B2935"/>
                </a:solidFill>
                <a:effectLst/>
                <a:latin typeface="Hiragino Sans GB"/>
              </a:rPr>
              <a:t>Keithley 2410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872BD9C-C4C0-F822-98C1-2B28FF46DE8F}"/>
              </a:ext>
            </a:extLst>
          </p:cNvPr>
          <p:cNvSpPr txBox="1"/>
          <p:nvPr/>
        </p:nvSpPr>
        <p:spPr>
          <a:xfrm>
            <a:off x="791308" y="55391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源表</a:t>
            </a:r>
          </a:p>
        </p:txBody>
      </p:sp>
    </p:spTree>
    <p:extLst>
      <p:ext uri="{BB962C8B-B14F-4D97-AF65-F5344CB8AC3E}">
        <p14:creationId xmlns:p14="http://schemas.microsoft.com/office/powerpoint/2010/main" val="308818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E37646-57E1-38CA-8E24-6CB3C312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29776D-F7B0-F2D3-E171-975B83BD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6" y="259309"/>
            <a:ext cx="11658599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6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D044A9-CECF-95F7-EDF4-25FA8C8E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69C2C67-FAF3-1B22-45F2-E362E48C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3632"/>
            <a:ext cx="12192000" cy="43864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27D85E-F239-901C-1F3B-943B5875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1007538"/>
            <a:ext cx="12077700" cy="8260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663EC90-B57D-EF85-AAFE-57CD4A261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8" y="581789"/>
            <a:ext cx="3124636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1110DF9-C295-8074-23A6-E463D62C40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786"/>
          <a:stretch/>
        </p:blipFill>
        <p:spPr>
          <a:xfrm>
            <a:off x="1376416" y="963542"/>
            <a:ext cx="8303915" cy="575793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9A9E61-2672-BD2E-2F7A-6CB624BBB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8F0D6B-9A2A-CC11-E14F-F1A0F500587C}"/>
              </a:ext>
            </a:extLst>
          </p:cNvPr>
          <p:cNvSpPr txBox="1"/>
          <p:nvPr/>
        </p:nvSpPr>
        <p:spPr>
          <a:xfrm>
            <a:off x="1473131" y="5451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屏蔽性能</a:t>
            </a:r>
          </a:p>
        </p:txBody>
      </p:sp>
    </p:spTree>
    <p:extLst>
      <p:ext uri="{BB962C8B-B14F-4D97-AF65-F5344CB8AC3E}">
        <p14:creationId xmlns:p14="http://schemas.microsoft.com/office/powerpoint/2010/main" val="725685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42E415D-8E71-9421-CFED-6B51D5148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86840"/>
              </p:ext>
            </p:extLst>
          </p:nvPr>
        </p:nvGraphicFramePr>
        <p:xfrm>
          <a:off x="2295524" y="3429000"/>
          <a:ext cx="7143752" cy="3108960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1752108325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1997228886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702294816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4279134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b="0">
                          <a:effectLst/>
                        </a:rPr>
                        <a:t>组件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>
                          <a:effectLst/>
                        </a:rPr>
                        <a:t>-7 dB </a:t>
                      </a:r>
                      <a:r>
                        <a:rPr lang="zh-CN" altLang="en-US" b="0">
                          <a:effectLst/>
                        </a:rPr>
                        <a:t>频率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0" dirty="0">
                          <a:effectLst/>
                        </a:rPr>
                        <a:t>路径类型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0">
                          <a:effectLst/>
                        </a:rPr>
                        <a:t>速度等级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6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HQCD-030-09.80-STR-TTL-1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单端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长路径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3.5 GHz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3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HQCD-030-39.37-STR-TTL-1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单端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>
                          <a:effectLst/>
                        </a:rPr>
                        <a:t>短路径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2.0 GHz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055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>
                        <a:effectLst/>
                      </a:endParaRP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effectLst/>
                      </a:endParaRP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effectLst/>
                        </a:rPr>
                        <a:t>长路径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5.5 GHz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56094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D007C6C-6CD2-34FB-E6CA-B04CA778B1C2}"/>
              </a:ext>
            </a:extLst>
          </p:cNvPr>
          <p:cNvSpPr txBox="1"/>
          <p:nvPr/>
        </p:nvSpPr>
        <p:spPr>
          <a:xfrm>
            <a:off x="1360242" y="729438"/>
            <a:ext cx="9498257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测试配置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</a:t>
            </a:r>
          </a:p>
          <a:p>
            <a:pPr marL="742950" lvl="1" indent="-28575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电缆组件一端与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QTH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插头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(End 1)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配合，另一端与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QSH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插座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(End 2)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配合。</a:t>
            </a:r>
          </a:p>
          <a:p>
            <a:pPr marL="742950" lvl="1" indent="-28575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每种长度测试一个样品。</a:t>
            </a:r>
          </a:p>
          <a:p>
            <a:pPr marL="742950" lvl="1" indent="-285750"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测试了每种类型组件中最长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(Long Path)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和最短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(Short Path)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的两条信号路径，分别对应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STR 57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到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TTL_57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和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STR_30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到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TTL_30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786E67-B90B-7AAF-A081-779394A67685}"/>
              </a:ext>
            </a:extLst>
          </p:cNvPr>
          <p:cNvSpPr txBox="1"/>
          <p:nvPr/>
        </p:nvSpPr>
        <p:spPr>
          <a:xfrm>
            <a:off x="1360243" y="2548292"/>
            <a:ext cx="9715499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45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定义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基于匹配电缆组件的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-7 dB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插入损耗点，用于估算典型二电平信号环境中的系统带宽。</a:t>
            </a:r>
          </a:p>
          <a:p>
            <a:pPr algn="l">
              <a:spcAft>
                <a:spcPts val="45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计算方法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将测量的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-7 dB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点四舍五入到最接近的半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GHz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级别，以补偿测试板迹线的损耗。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4EB1B6C-D8BA-357B-EC5B-BE6BAB9EA644}"/>
              </a:ext>
            </a:extLst>
          </p:cNvPr>
          <p:cNvSpPr txBox="1"/>
          <p:nvPr/>
        </p:nvSpPr>
        <p:spPr>
          <a:xfrm>
            <a:off x="905608" y="242020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电缆组件速度等级</a:t>
            </a: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A7AB5B8-1EE7-4150-7CE6-80312C28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B627942-53D6-CEF2-390F-9E79C7313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01068"/>
              </p:ext>
            </p:extLst>
          </p:nvPr>
        </p:nvGraphicFramePr>
        <p:xfrm>
          <a:off x="1052877" y="879699"/>
          <a:ext cx="10086245" cy="5772572"/>
        </p:xfrm>
        <a:graphic>
          <a:graphicData uri="http://schemas.openxmlformats.org/drawingml/2006/table">
            <a:tbl>
              <a:tblPr/>
              <a:tblGrid>
                <a:gridCol w="2017249">
                  <a:extLst>
                    <a:ext uri="{9D8B030D-6E8A-4147-A177-3AD203B41FA5}">
                      <a16:colId xmlns:a16="http://schemas.microsoft.com/office/drawing/2014/main" val="546111374"/>
                    </a:ext>
                  </a:extLst>
                </a:gridCol>
                <a:gridCol w="2017249">
                  <a:extLst>
                    <a:ext uri="{9D8B030D-6E8A-4147-A177-3AD203B41FA5}">
                      <a16:colId xmlns:a16="http://schemas.microsoft.com/office/drawing/2014/main" val="2506593448"/>
                    </a:ext>
                  </a:extLst>
                </a:gridCol>
                <a:gridCol w="2017249">
                  <a:extLst>
                    <a:ext uri="{9D8B030D-6E8A-4147-A177-3AD203B41FA5}">
                      <a16:colId xmlns:a16="http://schemas.microsoft.com/office/drawing/2014/main" val="104950719"/>
                    </a:ext>
                  </a:extLst>
                </a:gridCol>
                <a:gridCol w="2017249">
                  <a:extLst>
                    <a:ext uri="{9D8B030D-6E8A-4147-A177-3AD203B41FA5}">
                      <a16:colId xmlns:a16="http://schemas.microsoft.com/office/drawing/2014/main" val="3545846550"/>
                    </a:ext>
                  </a:extLst>
                </a:gridCol>
                <a:gridCol w="2017249">
                  <a:extLst>
                    <a:ext uri="{9D8B030D-6E8A-4147-A177-3AD203B41FA5}">
                      <a16:colId xmlns:a16="http://schemas.microsoft.com/office/drawing/2014/main" val="3205479370"/>
                    </a:ext>
                  </a:extLst>
                </a:gridCol>
              </a:tblGrid>
              <a:tr h="2734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0">
                          <a:effectLst/>
                        </a:rPr>
                        <a:t>测试参数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0">
                          <a:effectLst/>
                        </a:rPr>
                        <a:t>配置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b="0">
                          <a:effectLst/>
                        </a:rPr>
                        <a:t>驱动</a:t>
                      </a:r>
                      <a:r>
                        <a:rPr lang="en-US" altLang="zh-CN" sz="1600" b="0">
                          <a:effectLst/>
                        </a:rPr>
                        <a:t>/</a:t>
                      </a:r>
                      <a:r>
                        <a:rPr lang="zh-CN" altLang="en-US" sz="1600" b="0">
                          <a:effectLst/>
                        </a:rPr>
                        <a:t>接收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effectLst/>
                        </a:rPr>
                        <a:t>0.25m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>
                          <a:effectLst/>
                        </a:rPr>
                        <a:t>1m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221934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插入损耗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短路径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STR_30/TTL_30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7dB@ 5.30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7dB@ 1.75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344886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长路径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STR_57/TTL_57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7dB@ 3.24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7dB@ 1.40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813583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回波损耗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短路径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STR_30/STR_30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&gt;10dB to 5.81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&gt;10dB to 6.06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52573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长路径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STR_57/STR_57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&gt;10dB to 4.88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&gt;10dB to 5.63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27564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近端串扰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行内</a:t>
                      </a:r>
                      <a:r>
                        <a:rPr lang="en-US" altLang="zh-CN" sz="1600">
                          <a:effectLst/>
                        </a:rPr>
                        <a:t>: </a:t>
                      </a:r>
                      <a:r>
                        <a:rPr lang="zh-CN" altLang="en-US" sz="1600">
                          <a:effectLst/>
                        </a:rPr>
                        <a:t>短路径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STR_30/STR_32/STR_29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0.34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0.40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1896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行内</a:t>
                      </a:r>
                      <a:r>
                        <a:rPr lang="en-US" altLang="zh-CN" sz="1600">
                          <a:effectLst/>
                        </a:rPr>
                        <a:t>: </a:t>
                      </a:r>
                      <a:r>
                        <a:rPr lang="zh-CN" altLang="en-US" sz="1600">
                          <a:effectLst/>
                        </a:rPr>
                        <a:t>长路径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STR_57/STR_55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0.29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0.29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722144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跨行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STR_30/STR_58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20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20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80896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STR_57/STR_58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10559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effectLst/>
                        </a:rPr>
                        <a:t>远端串扰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行内</a:t>
                      </a:r>
                      <a:r>
                        <a:rPr lang="en-US" altLang="zh-CN" sz="1600">
                          <a:effectLst/>
                        </a:rPr>
                        <a:t>: </a:t>
                      </a:r>
                      <a:r>
                        <a:rPr lang="zh-CN" altLang="en-US" sz="1600">
                          <a:effectLst/>
                        </a:rPr>
                        <a:t>短路径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STR_30/TTL_32/TTL_29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2.99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&lt;-20dB to 5.16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820887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行内</a:t>
                      </a:r>
                      <a:r>
                        <a:rPr lang="en-US" altLang="zh-CN" sz="1600">
                          <a:effectLst/>
                        </a:rPr>
                        <a:t>: </a:t>
                      </a:r>
                      <a:r>
                        <a:rPr lang="zh-CN" altLang="en-US" sz="1600">
                          <a:effectLst/>
                        </a:rPr>
                        <a:t>长路径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STR_57/TTL_55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0.95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20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96861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>
                          <a:effectLst/>
                        </a:rPr>
                        <a:t>跨行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STR_30/TTL_29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20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&lt;-20dB to 20 GHz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10909"/>
                  </a:ext>
                </a:extLst>
              </a:tr>
              <a:tr h="426584"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>
                        <a:effectLst/>
                      </a:endParaRP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STR_57/TTL_58</a:t>
                      </a:r>
                    </a:p>
                  </a:txBody>
                  <a:tcPr marL="63896" marR="63896" marT="47922" marB="479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38338" marR="38338" marT="19169" marB="1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38338" marR="38338" marT="19169" marB="191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643167"/>
                  </a:ext>
                </a:extLst>
              </a:tr>
            </a:tbl>
          </a:graphicData>
        </a:graphic>
      </p:graphicFrame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A33B0F-22AC-4C0F-2B1C-FD50F5F7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7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341086-A11D-3AB8-CA2C-ABE4F1BC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9E038C8-3B90-21FE-909C-39DC04E60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058"/>
            <a:ext cx="6249272" cy="3762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4F458B-72C9-E97F-DD00-6E34F1830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80" y="1797764"/>
            <a:ext cx="5658640" cy="37724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784A587-CE3F-FDB6-7B61-D78D182DEE95}"/>
              </a:ext>
            </a:extLst>
          </p:cNvPr>
          <p:cNvSpPr txBox="1"/>
          <p:nvPr/>
        </p:nvSpPr>
        <p:spPr>
          <a:xfrm>
            <a:off x="817684" y="7649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插入损耗</a:t>
            </a:r>
          </a:p>
        </p:txBody>
      </p:sp>
    </p:spTree>
    <p:extLst>
      <p:ext uri="{BB962C8B-B14F-4D97-AF65-F5344CB8AC3E}">
        <p14:creationId xmlns:p14="http://schemas.microsoft.com/office/powerpoint/2010/main" val="76142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4A683F-88B4-DBFB-F2BE-F9B116D81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5BED4C-6C5F-72D5-FF68-3758F739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96" y="1808268"/>
            <a:ext cx="4990327" cy="35820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7AB9216-C83D-08E1-0E01-A0B259642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08269"/>
            <a:ext cx="5254989" cy="358201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609464-1D9F-ED5B-BBAD-27E227056559}"/>
              </a:ext>
            </a:extLst>
          </p:cNvPr>
          <p:cNvSpPr txBox="1"/>
          <p:nvPr/>
        </p:nvSpPr>
        <p:spPr>
          <a:xfrm>
            <a:off x="817684" y="7649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回波损耗</a:t>
            </a:r>
          </a:p>
        </p:txBody>
      </p:sp>
    </p:spTree>
    <p:extLst>
      <p:ext uri="{BB962C8B-B14F-4D97-AF65-F5344CB8AC3E}">
        <p14:creationId xmlns:p14="http://schemas.microsoft.com/office/powerpoint/2010/main" val="376507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4E4C56-0C92-CA7F-9DD5-35B8140F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AFE93FB-3312-EAE9-3CD2-616A04634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92833"/>
              </p:ext>
            </p:extLst>
          </p:nvPr>
        </p:nvGraphicFramePr>
        <p:xfrm>
          <a:off x="2295525" y="2195354"/>
          <a:ext cx="7143750" cy="1783080"/>
        </p:xfrm>
        <a:graphic>
          <a:graphicData uri="http://schemas.openxmlformats.org/drawingml/2006/table">
            <a:tbl>
              <a:tblPr/>
              <a:tblGrid>
                <a:gridCol w="2381250">
                  <a:extLst>
                    <a:ext uri="{9D8B030D-6E8A-4147-A177-3AD203B41FA5}">
                      <a16:colId xmlns:a16="http://schemas.microsoft.com/office/drawing/2014/main" val="2478445688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417996252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3793754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b="0" dirty="0">
                          <a:effectLst/>
                        </a:rPr>
                        <a:t>电缆长度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0">
                          <a:effectLst/>
                        </a:rPr>
                        <a:t>驱动</a:t>
                      </a:r>
                      <a:r>
                        <a:rPr lang="en-US" altLang="zh-CN" b="0">
                          <a:effectLst/>
                        </a:rPr>
                        <a:t>/</a:t>
                      </a:r>
                      <a:r>
                        <a:rPr lang="zh-CN" altLang="en-US" b="0">
                          <a:effectLst/>
                        </a:rPr>
                        <a:t>接收 </a:t>
                      </a:r>
                      <a:r>
                        <a:rPr lang="en-US" altLang="zh-CN" b="0">
                          <a:effectLst/>
                        </a:rPr>
                        <a:t>(STR_30/TTL_30)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0">
                          <a:effectLst/>
                        </a:rPr>
                        <a:t>驱动</a:t>
                      </a:r>
                      <a:r>
                        <a:rPr lang="en-US" altLang="zh-CN" b="0">
                          <a:effectLst/>
                        </a:rPr>
                        <a:t>/</a:t>
                      </a:r>
                      <a:r>
                        <a:rPr lang="zh-CN" altLang="en-US" b="0">
                          <a:effectLst/>
                        </a:rPr>
                        <a:t>接收 </a:t>
                      </a:r>
                      <a:r>
                        <a:rPr lang="en-US" altLang="zh-CN" b="0">
                          <a:effectLst/>
                        </a:rPr>
                        <a:t>(STR_57/TTL_57)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97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0.25m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1.332ns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1.463ns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772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1m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4.899ns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5.094ns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337287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FFF52AC-5ECD-2DD9-45CE-0EAD2AFBFC84}"/>
              </a:ext>
            </a:extLst>
          </p:cNvPr>
          <p:cNvSpPr txBox="1"/>
          <p:nvPr/>
        </p:nvSpPr>
        <p:spPr>
          <a:xfrm>
            <a:off x="1035295" y="80007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传播延迟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8795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7C60BA-DA17-37D1-BAE8-8B607513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707EEB-CB1B-1F49-6011-E41A20B49647}"/>
              </a:ext>
            </a:extLst>
          </p:cNvPr>
          <p:cNvSpPr txBox="1"/>
          <p:nvPr/>
        </p:nvSpPr>
        <p:spPr>
          <a:xfrm>
            <a:off x="841864" y="378042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电气性能测试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DCC2424-7E9D-3712-AD9F-2AF16CD96F87}"/>
              </a:ext>
            </a:extLst>
          </p:cNvPr>
          <p:cNvSpPr txBox="1"/>
          <p:nvPr/>
        </p:nvSpPr>
        <p:spPr>
          <a:xfrm>
            <a:off x="1615587" y="868872"/>
            <a:ext cx="8117497" cy="354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测试步骤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</a:t>
            </a:r>
          </a:p>
          <a:p>
            <a:pPr marL="742950" lvl="1" indent="-28575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初始测试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</a:t>
            </a:r>
          </a:p>
          <a:p>
            <a:pPr marL="1143000" lvl="2" indent="-22860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绝缘电阻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(IR)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测试（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EIA-364-21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）。</a:t>
            </a:r>
          </a:p>
          <a:p>
            <a:pPr marL="1143000" lvl="2" indent="-22860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耐压测试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(DWV)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EIA-364-20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）。</a:t>
            </a:r>
          </a:p>
          <a:p>
            <a:pPr marL="742950" lvl="1" indent="-28575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热老化处理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</a:t>
            </a:r>
          </a:p>
          <a:p>
            <a:pPr marL="1143000" lvl="2" indent="-22860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105°C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，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250 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小时（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EIA-364-17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）。</a:t>
            </a:r>
          </a:p>
          <a:p>
            <a:pPr marL="1143000" lvl="2" indent="-22860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在热老化后进行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IR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和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DWV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测试。</a:t>
            </a:r>
          </a:p>
          <a:p>
            <a:pPr marL="742950" lvl="1" indent="-285750"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湿度处理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</a:t>
            </a:r>
          </a:p>
          <a:p>
            <a:pPr marL="1143000" lvl="2" indent="-228600"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+25°C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至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+65°C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，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90%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至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98% RH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，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240 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小时（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EIA-364-31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）。</a:t>
            </a:r>
          </a:p>
          <a:p>
            <a:pPr marL="1143000" lvl="2" indent="-228600"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在湿度处理后进行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IR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和 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DWV 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测试。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4549AEA-AFDD-E8A5-7EC4-3182291126D4}"/>
              </a:ext>
            </a:extLst>
          </p:cNvPr>
          <p:cNvSpPr txBox="1"/>
          <p:nvPr/>
        </p:nvSpPr>
        <p:spPr>
          <a:xfrm>
            <a:off x="1800226" y="4780481"/>
            <a:ext cx="6097464" cy="1443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导体电阻</a:t>
            </a:r>
          </a:p>
          <a:p>
            <a:pPr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初始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 147.9 - 197.9 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system-ui"/>
              </a:rPr>
              <a:t>mΩ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/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电缆</a:t>
            </a:r>
          </a:p>
          <a:p>
            <a:pPr algn="l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热老化后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 164.5 - 197.9 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system-ui"/>
              </a:rPr>
              <a:t>mΩ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/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电缆</a:t>
            </a:r>
          </a:p>
          <a:p>
            <a:pPr algn="l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湿度处理后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: 164.5 - 206.2 </a:t>
            </a:r>
            <a:r>
              <a:rPr lang="en-US" altLang="zh-CN" b="0" i="0" dirty="0" err="1">
                <a:solidFill>
                  <a:srgbClr val="222222"/>
                </a:solidFill>
                <a:effectLst/>
                <a:latin typeface="system-ui"/>
              </a:rPr>
              <a:t>mΩ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system-ui"/>
              </a:rPr>
              <a:t>/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system-ui"/>
              </a:rPr>
              <a:t>电缆</a:t>
            </a:r>
          </a:p>
        </p:txBody>
      </p:sp>
    </p:spTree>
    <p:extLst>
      <p:ext uri="{BB962C8B-B14F-4D97-AF65-F5344CB8AC3E}">
        <p14:creationId xmlns:p14="http://schemas.microsoft.com/office/powerpoint/2010/main" val="408746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575713-0070-2648-E141-C12838E3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B005E-0977-4DDD-8765-8EA01D0AAB9C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E183182-2883-6D30-94D3-16AD4162C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45264"/>
              </p:ext>
            </p:extLst>
          </p:nvPr>
        </p:nvGraphicFramePr>
        <p:xfrm>
          <a:off x="2772509" y="980257"/>
          <a:ext cx="6274776" cy="2606040"/>
        </p:xfrm>
        <a:graphic>
          <a:graphicData uri="http://schemas.openxmlformats.org/drawingml/2006/table">
            <a:tbl>
              <a:tblPr/>
              <a:tblGrid>
                <a:gridCol w="1045796">
                  <a:extLst>
                    <a:ext uri="{9D8B030D-6E8A-4147-A177-3AD203B41FA5}">
                      <a16:colId xmlns:a16="http://schemas.microsoft.com/office/drawing/2014/main" val="354208674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3886210276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2738232943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380798990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2343152074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29965921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>
                          <a:effectLst/>
                        </a:rPr>
                        <a:t>电缆位置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>
                          <a:effectLst/>
                        </a:rPr>
                        <a:t>状态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>
                          <a:effectLst/>
                        </a:rPr>
                        <a:t>击穿电压 </a:t>
                      </a:r>
                      <a:r>
                        <a:rPr lang="en-US" altLang="zh-CN" sz="1200" b="0">
                          <a:effectLst/>
                        </a:rPr>
                        <a:t>(</a:t>
                      </a:r>
                      <a:r>
                        <a:rPr lang="en-US" sz="1200" b="0">
                          <a:effectLst/>
                        </a:rPr>
                        <a:t>VAC)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DWV (VAC)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effectLst/>
                        </a:rPr>
                        <a:t>工作电压 </a:t>
                      </a:r>
                      <a:r>
                        <a:rPr lang="en-US" altLang="zh-CN" sz="1200" b="0" dirty="0">
                          <a:effectLst/>
                        </a:rPr>
                        <a:t>(</a:t>
                      </a:r>
                      <a:r>
                        <a:rPr lang="en-US" sz="1200" b="0" dirty="0">
                          <a:effectLst/>
                        </a:rPr>
                        <a:t>VAC)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effectLst/>
                        </a:rPr>
                        <a:t>绝缘电阻 </a:t>
                      </a:r>
                      <a:r>
                        <a:rPr lang="en-US" altLang="zh-CN" sz="1200" b="0" dirty="0">
                          <a:effectLst/>
                        </a:rPr>
                        <a:t>(</a:t>
                      </a:r>
                      <a:r>
                        <a:rPr lang="en-US" sz="1200" b="0" dirty="0">
                          <a:effectLst/>
                        </a:rPr>
                        <a:t>M</a:t>
                      </a:r>
                      <a:r>
                        <a:rPr lang="el-GR" sz="1200" b="0" dirty="0">
                          <a:effectLst/>
                        </a:rPr>
                        <a:t>Ω)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1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顶部电缆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700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525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175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7000 - 25000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29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1200">
                        <a:effectLst/>
                      </a:endParaRP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未连接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1000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750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250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8000 - 30000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777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底部电缆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900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675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225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25000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3272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zh-CN" altLang="en-US" sz="1200">
                        <a:effectLst/>
                      </a:endParaRP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未连接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600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450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150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27500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55711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5B1CEB1-D895-5668-62C2-AE7ED7C08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79734"/>
              </p:ext>
            </p:extLst>
          </p:nvPr>
        </p:nvGraphicFramePr>
        <p:xfrm>
          <a:off x="2772508" y="3965331"/>
          <a:ext cx="6274776" cy="2634655"/>
        </p:xfrm>
        <a:graphic>
          <a:graphicData uri="http://schemas.openxmlformats.org/drawingml/2006/table">
            <a:tbl>
              <a:tblPr/>
              <a:tblGrid>
                <a:gridCol w="1045796">
                  <a:extLst>
                    <a:ext uri="{9D8B030D-6E8A-4147-A177-3AD203B41FA5}">
                      <a16:colId xmlns:a16="http://schemas.microsoft.com/office/drawing/2014/main" val="588094408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4127263131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3035692759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3034052649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1130872826"/>
                    </a:ext>
                  </a:extLst>
                </a:gridCol>
                <a:gridCol w="1045796">
                  <a:extLst>
                    <a:ext uri="{9D8B030D-6E8A-4147-A177-3AD203B41FA5}">
                      <a16:colId xmlns:a16="http://schemas.microsoft.com/office/drawing/2014/main" val="3079736588"/>
                    </a:ext>
                  </a:extLst>
                </a:gridCol>
              </a:tblGrid>
              <a:tr h="56574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effectLst/>
                        </a:rPr>
                        <a:t>电缆位置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>
                          <a:effectLst/>
                        </a:rPr>
                        <a:t>状态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>
                          <a:effectLst/>
                        </a:rPr>
                        <a:t>击穿电压 </a:t>
                      </a:r>
                      <a:r>
                        <a:rPr lang="en-US" altLang="zh-CN" sz="1200" b="0">
                          <a:effectLst/>
                        </a:rPr>
                        <a:t>(</a:t>
                      </a:r>
                      <a:r>
                        <a:rPr lang="en-US" sz="1200" b="0">
                          <a:effectLst/>
                        </a:rPr>
                        <a:t>VAC)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>
                          <a:effectLst/>
                        </a:rPr>
                        <a:t>DWV (VAC)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effectLst/>
                        </a:rPr>
                        <a:t>工作电压 </a:t>
                      </a:r>
                      <a:r>
                        <a:rPr lang="en-US" altLang="zh-CN" sz="1200" b="0" dirty="0">
                          <a:effectLst/>
                        </a:rPr>
                        <a:t>(</a:t>
                      </a:r>
                      <a:r>
                        <a:rPr lang="en-US" sz="1200" b="0" dirty="0">
                          <a:effectLst/>
                        </a:rPr>
                        <a:t>VAC)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200" b="0" dirty="0">
                          <a:effectLst/>
                        </a:rPr>
                        <a:t>绝缘电阻 </a:t>
                      </a:r>
                      <a:r>
                        <a:rPr lang="en-US" altLang="zh-CN" sz="1200" b="0" dirty="0">
                          <a:effectLst/>
                        </a:rPr>
                        <a:t>(</a:t>
                      </a:r>
                      <a:r>
                        <a:rPr lang="en-US" sz="1200" b="0" dirty="0">
                          <a:effectLst/>
                        </a:rPr>
                        <a:t>M</a:t>
                      </a:r>
                      <a:r>
                        <a:rPr lang="el-GR" sz="1200" b="0" dirty="0">
                          <a:effectLst/>
                        </a:rPr>
                        <a:t>Ω)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62289"/>
                  </a:ext>
                </a:extLst>
              </a:tr>
              <a:tr h="559969"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顶部电缆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1000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750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250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35000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385762"/>
                  </a:ext>
                </a:extLst>
              </a:tr>
              <a:tr h="569094">
                <a:tc>
                  <a:txBody>
                    <a:bodyPr/>
                    <a:lstStyle/>
                    <a:p>
                      <a:endParaRPr lang="zh-CN" altLang="en-US" sz="1200">
                        <a:effectLst/>
                      </a:endParaRP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未连接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1000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750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250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35000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47518"/>
                  </a:ext>
                </a:extLst>
              </a:tr>
              <a:tr h="455616"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底部电缆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1200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900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300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35000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583072"/>
                  </a:ext>
                </a:extLst>
              </a:tr>
              <a:tr h="455616">
                <a:tc>
                  <a:txBody>
                    <a:bodyPr/>
                    <a:lstStyle/>
                    <a:p>
                      <a:endParaRPr lang="zh-CN" altLang="en-US" sz="1200">
                        <a:effectLst/>
                      </a:endParaRP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>
                          <a:effectLst/>
                        </a:rPr>
                        <a:t>未连接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1100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>
                          <a:effectLst/>
                        </a:rPr>
                        <a:t>825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275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effectLst/>
                        </a:rPr>
                        <a:t>35000</a:t>
                      </a:r>
                    </a:p>
                  </a:txBody>
                  <a:tcPr marL="152400" marR="152400" marT="114300" marB="1143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545895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6C063247-8E10-E691-33F9-3FFCD0DD188D}"/>
              </a:ext>
            </a:extLst>
          </p:cNvPr>
          <p:cNvSpPr txBox="1"/>
          <p:nvPr/>
        </p:nvSpPr>
        <p:spPr>
          <a:xfrm>
            <a:off x="1228725" y="4918542"/>
            <a:ext cx="1338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热老化后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4409FB-7240-BD5C-A3BF-BFF78F8DDB7C}"/>
              </a:ext>
            </a:extLst>
          </p:cNvPr>
          <p:cNvSpPr txBox="1"/>
          <p:nvPr/>
        </p:nvSpPr>
        <p:spPr>
          <a:xfrm>
            <a:off x="1228725" y="1833896"/>
            <a:ext cx="114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初始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B56A079-D784-9D56-AB13-A7E75D4FC373}"/>
              </a:ext>
            </a:extLst>
          </p:cNvPr>
          <p:cNvSpPr txBox="1"/>
          <p:nvPr/>
        </p:nvSpPr>
        <p:spPr>
          <a:xfrm>
            <a:off x="586886" y="416557"/>
            <a:ext cx="2428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900"/>
              </a:spcAft>
            </a:pPr>
            <a:r>
              <a:rPr lang="zh-CN" altLang="en-US" b="1" i="0" dirty="0">
                <a:solidFill>
                  <a:srgbClr val="222222"/>
                </a:solidFill>
                <a:effectLst/>
                <a:latin typeface="system-ui"/>
              </a:rPr>
              <a:t> 电气性能测试</a:t>
            </a:r>
          </a:p>
        </p:txBody>
      </p:sp>
    </p:spTree>
    <p:extLst>
      <p:ext uri="{BB962C8B-B14F-4D97-AF65-F5344CB8AC3E}">
        <p14:creationId xmlns:p14="http://schemas.microsoft.com/office/powerpoint/2010/main" val="186677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697</Words>
  <Application>Microsoft Office PowerPoint</Application>
  <PresentationFormat>宽屏</PresentationFormat>
  <Paragraphs>185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Hiragino Sans GB</vt:lpstr>
      <vt:lpstr>system-ui</vt:lpstr>
      <vt:lpstr>等线</vt:lpstr>
      <vt:lpstr>等线 Light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家威 万</dc:creator>
  <cp:lastModifiedBy>家威 万</cp:lastModifiedBy>
  <cp:revision>9</cp:revision>
  <dcterms:created xsi:type="dcterms:W3CDTF">2025-01-06T01:58:27Z</dcterms:created>
  <dcterms:modified xsi:type="dcterms:W3CDTF">2025-01-13T12:48:03Z</dcterms:modified>
</cp:coreProperties>
</file>