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72" r:id="rId6"/>
    <p:sldId id="273" r:id="rId7"/>
    <p:sldId id="300" r:id="rId8"/>
    <p:sldId id="289" r:id="rId9"/>
    <p:sldId id="294" r:id="rId10"/>
    <p:sldId id="296" r:id="rId11"/>
    <p:sldId id="302" r:id="rId12"/>
    <p:sldId id="275" r:id="rId13"/>
    <p:sldId id="266" r:id="rId14"/>
    <p:sldId id="268" r:id="rId15"/>
    <p:sldId id="288" r:id="rId16"/>
    <p:sldId id="290" r:id="rId17"/>
    <p:sldId id="271" r:id="rId18"/>
    <p:sldId id="276" r:id="rId19"/>
    <p:sldId id="277" r:id="rId20"/>
    <p:sldId id="281" r:id="rId21"/>
    <p:sldId id="282" r:id="rId22"/>
    <p:sldId id="303" r:id="rId23"/>
    <p:sldId id="283" r:id="rId24"/>
    <p:sldId id="284" r:id="rId25"/>
    <p:sldId id="279" r:id="rId26"/>
    <p:sldId id="291" r:id="rId27"/>
    <p:sldId id="267" r:id="rId28"/>
    <p:sldId id="285" r:id="rId29"/>
    <p:sldId id="286" r:id="rId30"/>
    <p:sldId id="287" r:id="rId31"/>
    <p:sldId id="304"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2"/>
    <a:srgbClr val="FFA54D"/>
    <a:srgbClr val="FF7F00"/>
    <a:srgbClr val="6E1187"/>
    <a:srgbClr val="C468AA"/>
    <a:srgbClr val="943C7D"/>
    <a:srgbClr val="4668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26" autoAdjust="0"/>
  </p:normalViewPr>
  <p:slideViewPr>
    <p:cSldViewPr snapToGrid="0">
      <p:cViewPr varScale="1">
        <p:scale>
          <a:sx n="74" d="100"/>
          <a:sy n="74" d="100"/>
        </p:scale>
        <p:origin x="17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9C71E-A3EA-416D-B8A7-7BFF70B1AD4E}" type="datetimeFigureOut">
              <a:rPr lang="zh-CN" altLang="en-US" smtClean="0"/>
              <a:t>2025/5/6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D04D9-57B9-4A63-94FF-383ED850E277}" type="slidenum">
              <a:rPr lang="zh-CN" altLang="en-US" smtClean="0"/>
              <a:t>‹#›</a:t>
            </a:fld>
            <a:endParaRPr lang="zh-CN" altLang="en-US"/>
          </a:p>
        </p:txBody>
      </p:sp>
    </p:spTree>
    <p:extLst>
      <p:ext uri="{BB962C8B-B14F-4D97-AF65-F5344CB8AC3E}">
        <p14:creationId xmlns:p14="http://schemas.microsoft.com/office/powerpoint/2010/main" val="23117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ts val="1425"/>
              </a:lnSpc>
              <a:buNone/>
            </a:pPr>
            <a:r>
              <a:rPr lang="en-US" altLang="zh-CN" b="0" dirty="0">
                <a:solidFill>
                  <a:srgbClr val="CCCCCC"/>
                </a:solidFill>
                <a:effectLst/>
                <a:latin typeface="Consolas" panose="020B0609020204030204" pitchFamily="49" charset="0"/>
              </a:rPr>
              <a:t>Hello everyone, I am </a:t>
            </a:r>
            <a:r>
              <a:rPr lang="en-US" altLang="zh-CN" b="0" dirty="0" err="1">
                <a:solidFill>
                  <a:srgbClr val="CCCCCC"/>
                </a:solidFill>
                <a:effectLst/>
                <a:latin typeface="Consolas" panose="020B0609020204030204" pitchFamily="49" charset="0"/>
              </a:rPr>
              <a:t>Shutao</a:t>
            </a:r>
            <a:r>
              <a:rPr lang="en-US" altLang="zh-CN" b="0" dirty="0">
                <a:solidFill>
                  <a:srgbClr val="CCCCCC"/>
                </a:solidFill>
                <a:effectLst/>
                <a:latin typeface="Consolas" panose="020B0609020204030204" pitchFamily="49" charset="0"/>
              </a:rPr>
              <a:t> Zhang. Today I want to introduce </a:t>
            </a:r>
            <a:r>
              <a:rPr lang="en-US" altLang="zh-CN" b="0" dirty="0" err="1">
                <a:solidFill>
                  <a:srgbClr val="CCCCCC"/>
                </a:solidFill>
                <a:effectLst/>
                <a:latin typeface="Consolas" panose="020B0609020204030204" pitchFamily="49" charset="0"/>
              </a:rPr>
              <a:t>Fagmentation</a:t>
            </a:r>
            <a:r>
              <a:rPr lang="en-US" altLang="zh-CN" b="0" dirty="0">
                <a:solidFill>
                  <a:srgbClr val="CCCCCC"/>
                </a:solidFill>
                <a:effectLst/>
                <a:latin typeface="Consolas" panose="020B0609020204030204" pitchFamily="49" charset="0"/>
              </a:rPr>
              <a:t> Energy Correlators in SIDIS process. This work is in collaboration with </a:t>
            </a:r>
            <a:r>
              <a:rPr lang="en-US" altLang="zh-CN" b="0" dirty="0" err="1">
                <a:solidFill>
                  <a:srgbClr val="CCCCCC"/>
                </a:solidFill>
                <a:effectLst/>
                <a:latin typeface="Consolas" panose="020B0609020204030204" pitchFamily="49" charset="0"/>
              </a:rPr>
              <a:t>Zhite</a:t>
            </a:r>
            <a:r>
              <a:rPr lang="en-US" altLang="zh-CN" b="0" dirty="0">
                <a:solidFill>
                  <a:srgbClr val="CCCCCC"/>
                </a:solidFill>
                <a:effectLst/>
                <a:latin typeface="Consolas" panose="020B0609020204030204" pitchFamily="49" charset="0"/>
              </a:rPr>
              <a:t> Yu, Professor Zhu, Professor C.-P. Yuan </a:t>
            </a:r>
            <a:r>
              <a:rPr lang="en-US" altLang="zh-CN" b="0" i="1" dirty="0">
                <a:solidFill>
                  <a:srgbClr val="CCCCCC"/>
                </a:solidFill>
                <a:effectLst/>
                <a:latin typeface="Consolas" panose="020B0609020204030204" pitchFamily="49" charset="0"/>
              </a:rPr>
              <a:t>*(how to read?)*</a:t>
            </a:r>
            <a:r>
              <a:rPr lang="en-US" altLang="zh-CN" b="0" dirty="0">
                <a:solidFill>
                  <a:srgbClr val="CCCCCC"/>
                </a:solidFill>
                <a:effectLst/>
                <a:latin typeface="Consolas" panose="020B0609020204030204" pitchFamily="49" charset="0"/>
              </a:rPr>
              <a:t> and Professor Qing-Hong Cao.</a:t>
            </a:r>
          </a:p>
          <a:p>
            <a:pPr>
              <a:lnSpc>
                <a:spcPts val="1425"/>
              </a:lnSpc>
              <a:buNone/>
            </a:pPr>
            <a:br>
              <a:rPr lang="en-US" altLang="zh-CN" b="0" dirty="0">
                <a:solidFill>
                  <a:srgbClr val="CCCCCC"/>
                </a:solidFill>
                <a:effectLst/>
                <a:latin typeface="Consolas" panose="020B0609020204030204" pitchFamily="49" charset="0"/>
              </a:rPr>
            </a:br>
            <a:r>
              <a:rPr lang="en-US" altLang="zh-CN" b="0" dirty="0">
                <a:solidFill>
                  <a:srgbClr val="CCCCCC"/>
                </a:solidFill>
                <a:effectLst/>
                <a:latin typeface="Consolas" panose="020B0609020204030204" pitchFamily="49" charset="0"/>
              </a:rPr>
              <a:t>This work is in preparation for publication. The representation is organized as follows: Firstly, I introduce motivation, then I spend some time to introduce the observable and new non-perturbative function to factorize. I will show some nice properties of the Fragmentation energy correlator during this part. Secondly, I introduce the relation of our new-defined Fragmentation energy correlator to TMDs, which gives a simple moment correspondence between them. Finally, I will quickly go through our calculation of hard factors.</a:t>
            </a:r>
          </a:p>
          <a:p>
            <a:pPr>
              <a:lnSpc>
                <a:spcPts val="1425"/>
              </a:lnSpc>
            </a:pPr>
            <a:br>
              <a:rPr lang="en-US" altLang="zh-CN" b="0" dirty="0">
                <a:solidFill>
                  <a:srgbClr val="CCCCCC"/>
                </a:solidFill>
                <a:effectLst/>
                <a:latin typeface="Consolas" panose="020B0609020204030204" pitchFamily="49" charset="0"/>
              </a:rPr>
            </a:br>
            <a:r>
              <a:rPr lang="en-US" altLang="zh-CN" b="0" dirty="0">
                <a:solidFill>
                  <a:srgbClr val="CCCCCC"/>
                </a:solidFill>
                <a:effectLst/>
                <a:latin typeface="Consolas" panose="020B0609020204030204" pitchFamily="49" charset="0"/>
              </a:rPr>
              <a:t>So The </a:t>
            </a:r>
            <a:r>
              <a:rPr lang="en-US" altLang="zh-CN" b="1" dirty="0">
                <a:solidFill>
                  <a:srgbClr val="569CD6"/>
                </a:solidFill>
                <a:effectLst/>
                <a:latin typeface="Consolas" panose="020B0609020204030204" pitchFamily="49" charset="0"/>
              </a:rPr>
              <a:t>**SIDIS**</a:t>
            </a:r>
            <a:r>
              <a:rPr lang="en-US" altLang="zh-CN" b="0" dirty="0">
                <a:solidFill>
                  <a:srgbClr val="CCCCCC"/>
                </a:solidFill>
                <a:effectLst/>
                <a:latin typeface="Consolas" panose="020B0609020204030204" pitchFamily="49" charset="0"/>
              </a:rPr>
              <a:t> means semi-inclusive deep inelastic scattering process, which I believe many of you have already been familiar with. Basically, it studies $</a:t>
            </a:r>
            <a:r>
              <a:rPr lang="en-US" altLang="zh-CN" b="0" dirty="0">
                <a:solidFill>
                  <a:srgbClr val="D4D4D4"/>
                </a:solidFill>
                <a:effectLst/>
                <a:latin typeface="Consolas" panose="020B0609020204030204" pitchFamily="49" charset="0"/>
              </a:rPr>
              <a:t>ep</a:t>
            </a:r>
            <a:r>
              <a:rPr lang="en-US" altLang="zh-CN" b="0" dirty="0">
                <a:solidFill>
                  <a:srgbClr val="CCCCCC"/>
                </a:solidFill>
                <a:effectLst/>
                <a:latin typeface="Consolas" panose="020B0609020204030204" pitchFamily="49" charset="0"/>
              </a:rPr>
              <a:t>$ collision, and a high energy virtual photon is </a:t>
            </a:r>
            <a:r>
              <a:rPr lang="en-US" altLang="zh-CN" b="0" dirty="0" err="1">
                <a:solidFill>
                  <a:srgbClr val="CCCCCC"/>
                </a:solidFill>
                <a:effectLst/>
                <a:latin typeface="Consolas" panose="020B0609020204030204" pitchFamily="49" charset="0"/>
              </a:rPr>
              <a:t>emmited</a:t>
            </a:r>
            <a:r>
              <a:rPr lang="en-US" altLang="zh-CN" b="0" dirty="0">
                <a:solidFill>
                  <a:srgbClr val="CCCCCC"/>
                </a:solidFill>
                <a:effectLst/>
                <a:latin typeface="Consolas" panose="020B0609020204030204" pitchFamily="49" charset="0"/>
              </a:rPr>
              <a:t> by an electron and hit the proton, according to the asymptotic freedom, the photon interact with </a:t>
            </a:r>
            <a:r>
              <a:rPr lang="en-US" altLang="zh-CN" b="0" dirty="0" err="1">
                <a:solidFill>
                  <a:srgbClr val="CCCCCC"/>
                </a:solidFill>
                <a:effectLst/>
                <a:latin typeface="Consolas" panose="020B0609020204030204" pitchFamily="49" charset="0"/>
              </a:rPr>
              <a:t>partons</a:t>
            </a:r>
            <a:r>
              <a:rPr lang="en-US" altLang="zh-CN" b="0" dirty="0">
                <a:solidFill>
                  <a:srgbClr val="CCCCCC"/>
                </a:solidFill>
                <a:effectLst/>
                <a:latin typeface="Consolas" panose="020B0609020204030204" pitchFamily="49" charset="0"/>
              </a:rPr>
              <a:t> inside a proton. The final state is many hadrons generated by </a:t>
            </a:r>
            <a:r>
              <a:rPr lang="en-US" altLang="zh-CN" b="0" dirty="0" err="1">
                <a:solidFill>
                  <a:srgbClr val="CCCCCC"/>
                </a:solidFill>
                <a:effectLst/>
                <a:latin typeface="Consolas" panose="020B0609020204030204" pitchFamily="49" charset="0"/>
              </a:rPr>
              <a:t>parton</a:t>
            </a:r>
            <a:r>
              <a:rPr lang="en-US" altLang="zh-CN" b="0" dirty="0">
                <a:solidFill>
                  <a:srgbClr val="CCCCCC"/>
                </a:solidFill>
                <a:effectLst/>
                <a:latin typeface="Consolas" panose="020B0609020204030204" pitchFamily="49" charset="0"/>
              </a:rPr>
              <a:t> fragmentation. The observable of SIDIS is differential cross section with respect to outgoing electron and a specific hadron you want to tag.</a:t>
            </a:r>
          </a:p>
          <a:p>
            <a:endParaRPr lang="en-US" altLang="zh-CN" dirty="0"/>
          </a:p>
          <a:p>
            <a:r>
              <a:rPr lang="en-US" altLang="zh-CN" dirty="0"/>
              <a:t>OK, now lets get into some details.</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1</a:t>
            </a:fld>
            <a:endParaRPr lang="zh-CN" altLang="en-US"/>
          </a:p>
        </p:txBody>
      </p:sp>
    </p:spTree>
    <p:extLst>
      <p:ext uri="{BB962C8B-B14F-4D97-AF65-F5344CB8AC3E}">
        <p14:creationId xmlns:p14="http://schemas.microsoft.com/office/powerpoint/2010/main" val="388847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5D94C-8463-914B-73E6-BFB107F9FD0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D29D6E8-2FB2-173C-79DC-60A64B40D1A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EFBF97-61AC-9A41-7A32-2F818B4481B0}"/>
              </a:ext>
            </a:extLst>
          </p:cNvPr>
          <p:cNvSpPr>
            <a:spLocks noGrp="1"/>
          </p:cNvSpPr>
          <p:nvPr>
            <p:ph type="body" idx="1"/>
          </p:nvPr>
        </p:nvSpPr>
        <p:spPr/>
        <p:txBody>
          <a:bodyPr/>
          <a:lstStyle/>
          <a:p>
            <a:r>
              <a:rPr lang="en-US" altLang="zh-CN" dirty="0"/>
              <a:t>We see that an energy scale naturally emerge from the FEC, which is actually the only energy scale in the FEC. we can call it </a:t>
            </a:r>
            <a:r>
              <a:rPr lang="en-US" altLang="zh-CN" dirty="0" err="1"/>
              <a:t>q_F</a:t>
            </a:r>
            <a:r>
              <a:rPr lang="en-US" altLang="zh-CN" dirty="0"/>
              <a:t>. It’s defined as </a:t>
            </a:r>
            <a:r>
              <a:rPr lang="en-US" altLang="zh-CN" dirty="0" err="1"/>
              <a:t>mh</a:t>
            </a:r>
            <a:r>
              <a:rPr lang="en-US" altLang="zh-CN" dirty="0"/>
              <a:t> times exponential of Delta eta or </a:t>
            </a:r>
            <a:r>
              <a:rPr lang="en-US" altLang="zh-CN" dirty="0" err="1"/>
              <a:t>y_h</a:t>
            </a:r>
            <a:r>
              <a:rPr lang="en-US" altLang="zh-CN" dirty="0"/>
              <a:t>-eta. We see that it is related to spreading angle, and it’s exactly linear proportional to theta in collinear limit. It does not surprise us actually. As mentioned in the morning by Ian </a:t>
            </a:r>
            <a:r>
              <a:rPr lang="en-US" altLang="zh-CN" dirty="0" err="1"/>
              <a:t>Moult</a:t>
            </a:r>
            <a:r>
              <a:rPr lang="en-US" altLang="zh-CN" dirty="0"/>
              <a:t>, the theta angle images the intrinsic energy scales of QCD.</a:t>
            </a:r>
          </a:p>
          <a:p>
            <a:endParaRPr lang="en-US" altLang="zh-CN" dirty="0"/>
          </a:p>
          <a:p>
            <a:r>
              <a:rPr lang="en-US" altLang="zh-CN" dirty="0"/>
              <a:t>This </a:t>
            </a:r>
            <a:r>
              <a:rPr lang="en-US" altLang="zh-CN" dirty="0" err="1"/>
              <a:t>qF</a:t>
            </a:r>
            <a:r>
              <a:rPr lang="en-US" altLang="zh-CN" dirty="0"/>
              <a:t> conveniently and essentially describe the transverse energy scale, and image the non-perturbative structure in a more universal way. OK, words or mouth guarantee nothing, How to show that? One important point to clarify its universality is how does this function vary with different system energy?</a:t>
            </a:r>
          </a:p>
        </p:txBody>
      </p:sp>
      <p:sp>
        <p:nvSpPr>
          <p:cNvPr id="4" name="灯片编号占位符 3">
            <a:extLst>
              <a:ext uri="{FF2B5EF4-FFF2-40B4-BE49-F238E27FC236}">
                <a16:creationId xmlns:a16="http://schemas.microsoft.com/office/drawing/2014/main" id="{98FD3992-E8E0-F521-9AF1-448685B5FB20}"/>
              </a:ext>
            </a:extLst>
          </p:cNvPr>
          <p:cNvSpPr>
            <a:spLocks noGrp="1"/>
          </p:cNvSpPr>
          <p:nvPr>
            <p:ph type="sldNum" sz="quarter" idx="5"/>
          </p:nvPr>
        </p:nvSpPr>
        <p:spPr/>
        <p:txBody>
          <a:bodyPr/>
          <a:lstStyle/>
          <a:p>
            <a:fld id="{4C3D04D9-57B9-4A63-94FF-383ED850E277}" type="slidenum">
              <a:rPr lang="zh-CN" altLang="en-US" smtClean="0"/>
              <a:t>10</a:t>
            </a:fld>
            <a:endParaRPr lang="zh-CN" altLang="en-US"/>
          </a:p>
        </p:txBody>
      </p:sp>
    </p:spTree>
    <p:extLst>
      <p:ext uri="{BB962C8B-B14F-4D97-AF65-F5344CB8AC3E}">
        <p14:creationId xmlns:p14="http://schemas.microsoft.com/office/powerpoint/2010/main" val="420220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68B4-1C4F-9938-402D-37351BACF58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4373A42-1245-E4DC-58D6-024CBEF2E16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EFA578B-B1A8-39CA-F67B-FCD15C572309}"/>
              </a:ext>
            </a:extLst>
          </p:cNvPr>
          <p:cNvSpPr>
            <a:spLocks noGrp="1"/>
          </p:cNvSpPr>
          <p:nvPr>
            <p:ph type="body" idx="1"/>
          </p:nvPr>
        </p:nvSpPr>
        <p:spPr/>
        <p:txBody>
          <a:bodyPr/>
          <a:lstStyle/>
          <a:p>
            <a:r>
              <a:rPr lang="en-US" altLang="zh-CN" dirty="0"/>
              <a:t>We do a </a:t>
            </a:r>
            <a:r>
              <a:rPr lang="en-US" altLang="zh-CN" dirty="0" err="1"/>
              <a:t>pythia</a:t>
            </a:r>
            <a:r>
              <a:rPr lang="en-US" altLang="zh-CN" dirty="0"/>
              <a:t> simulation to prove this point. First I want to remind you that the original EEC-theta(or </a:t>
            </a:r>
            <a:r>
              <a:rPr lang="en-US" altLang="zh-CN" dirty="0" err="1"/>
              <a:t>xL</a:t>
            </a:r>
            <a:r>
              <a:rPr lang="en-US" altLang="zh-CN" dirty="0"/>
              <a:t> here) distribution changes its maximum with energy scale.</a:t>
            </a:r>
          </a:p>
          <a:p>
            <a:endParaRPr lang="zh-CN" altLang="en-US" dirty="0"/>
          </a:p>
        </p:txBody>
      </p:sp>
      <p:sp>
        <p:nvSpPr>
          <p:cNvPr id="4" name="灯片编号占位符 3">
            <a:extLst>
              <a:ext uri="{FF2B5EF4-FFF2-40B4-BE49-F238E27FC236}">
                <a16:creationId xmlns:a16="http://schemas.microsoft.com/office/drawing/2014/main" id="{D5773D03-5340-36CD-5ADE-37B787ED02DA}"/>
              </a:ext>
            </a:extLst>
          </p:cNvPr>
          <p:cNvSpPr>
            <a:spLocks noGrp="1"/>
          </p:cNvSpPr>
          <p:nvPr>
            <p:ph type="sldNum" sz="quarter" idx="5"/>
          </p:nvPr>
        </p:nvSpPr>
        <p:spPr/>
        <p:txBody>
          <a:bodyPr/>
          <a:lstStyle/>
          <a:p>
            <a:fld id="{4C3D04D9-57B9-4A63-94FF-383ED850E277}" type="slidenum">
              <a:rPr lang="zh-CN" altLang="en-US" smtClean="0"/>
              <a:t>11</a:t>
            </a:fld>
            <a:endParaRPr lang="zh-CN" altLang="en-US"/>
          </a:p>
        </p:txBody>
      </p:sp>
    </p:spTree>
    <p:extLst>
      <p:ext uri="{BB962C8B-B14F-4D97-AF65-F5344CB8AC3E}">
        <p14:creationId xmlns:p14="http://schemas.microsoft.com/office/powerpoint/2010/main" val="231604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 what we do here is to simulate the jet production in the e+ e- annihilation. We choose the same z fraction with different center mass energy.</a:t>
            </a:r>
          </a:p>
          <a:p>
            <a:r>
              <a:rPr lang="en-US" altLang="zh-CN" dirty="0"/>
              <a:t>To the left is free hadron, slope approximately 2,  to the right is perturbative region. They are in great agreement of the scaling law of EEC.</a:t>
            </a:r>
          </a:p>
          <a:p>
            <a:endParaRPr lang="en-US" altLang="zh-CN" dirty="0"/>
          </a:p>
          <a:p>
            <a:r>
              <a:rPr lang="en-US" altLang="zh-CN" dirty="0"/>
              <a:t>And the interesting thing we can see is that the confinement place at each system energy is the same, which gives proof of our universality.</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12</a:t>
            </a:fld>
            <a:endParaRPr lang="zh-CN" altLang="en-US"/>
          </a:p>
        </p:txBody>
      </p:sp>
    </p:spTree>
    <p:extLst>
      <p:ext uri="{BB962C8B-B14F-4D97-AF65-F5344CB8AC3E}">
        <p14:creationId xmlns:p14="http://schemas.microsoft.com/office/powerpoint/2010/main" val="390667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Back to the very beginning, we talked about the motivation for TMDs, they are used for probing transverse structure of fragmenting or inner nucleon. Here we can use FEC to do the similar thing, but with a very nice collinear factorization without convolution of </a:t>
            </a:r>
            <a:r>
              <a:rPr lang="en-US" altLang="zh-CN" dirty="0" err="1"/>
              <a:t>k_perp</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13</a:t>
            </a:fld>
            <a:endParaRPr lang="zh-CN" altLang="en-US"/>
          </a:p>
        </p:txBody>
      </p:sp>
    </p:spTree>
    <p:extLst>
      <p:ext uri="{BB962C8B-B14F-4D97-AF65-F5344CB8AC3E}">
        <p14:creationId xmlns:p14="http://schemas.microsoft.com/office/powerpoint/2010/main" val="1673123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Follow work by Professor Liu and Zhu, we also find the moment of TMDs and FEC equation from momentum conservation, here is how we calculate.</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14</a:t>
            </a:fld>
            <a:endParaRPr lang="zh-CN" altLang="en-US"/>
          </a:p>
        </p:txBody>
      </p:sp>
    </p:spTree>
    <p:extLst>
      <p:ext uri="{BB962C8B-B14F-4D97-AF65-F5344CB8AC3E}">
        <p14:creationId xmlns:p14="http://schemas.microsoft.com/office/powerpoint/2010/main" val="413039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t>
            </a:r>
            <a:r>
              <a:rPr lang="en-US" altLang="zh-CN" dirty="0" err="1"/>
              <a:t>n_T</a:t>
            </a:r>
            <a:r>
              <a:rPr lang="en-US" altLang="zh-CN" dirty="0"/>
              <a:t> is normalized as sin\theta</a:t>
            </a:r>
          </a:p>
          <a:p>
            <a:endParaRPr lang="en-US" altLang="zh-CN" dirty="0"/>
          </a:p>
          <a:p>
            <a:r>
              <a:rPr lang="en-US" altLang="zh-CN" dirty="0"/>
              <a:t>With a delta function insertion into the collinear FF, we find it can equal TMD FF. And we do a replacement of PXT as energy flux integral, it shows that TMD FF performs as generating function of energy </a:t>
            </a:r>
            <a:r>
              <a:rPr lang="en-US" altLang="zh-CN" dirty="0" err="1"/>
              <a:t>energy</a:t>
            </a:r>
            <a:r>
              <a:rPr lang="en-US" altLang="zh-CN" dirty="0"/>
              <a:t> correlator. Or you may say there is a moment equation of TMDs and EECs.</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15</a:t>
            </a:fld>
            <a:endParaRPr lang="zh-CN" altLang="en-US"/>
          </a:p>
        </p:txBody>
      </p:sp>
    </p:spTree>
    <p:extLst>
      <p:ext uri="{BB962C8B-B14F-4D97-AF65-F5344CB8AC3E}">
        <p14:creationId xmlns:p14="http://schemas.microsoft.com/office/powerpoint/2010/main" val="3754252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moment relation is also simple for the boost-invariant FEC. And also, the integral bound for the moment relation is very clear compared to the original theta angle integral.</a:t>
            </a:r>
          </a:p>
          <a:p>
            <a:endParaRPr lang="en-US" altLang="zh-CN" dirty="0"/>
          </a:p>
          <a:p>
            <a:r>
              <a:rPr lang="en-US" altLang="zh-CN" dirty="0"/>
              <a:t>Phi distribution is carried by </a:t>
            </a:r>
            <a:r>
              <a:rPr lang="en-US" altLang="zh-CN" dirty="0" err="1"/>
              <a:t>collins</a:t>
            </a:r>
            <a:r>
              <a:rPr lang="en-US" altLang="zh-CN" dirty="0"/>
              <a:t> type, write down definition.</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16</a:t>
            </a:fld>
            <a:endParaRPr lang="zh-CN" altLang="en-US"/>
          </a:p>
        </p:txBody>
      </p:sp>
    </p:spTree>
    <p:extLst>
      <p:ext uri="{BB962C8B-B14F-4D97-AF65-F5344CB8AC3E}">
        <p14:creationId xmlns:p14="http://schemas.microsoft.com/office/powerpoint/2010/main" val="25121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part, we show our calculation for hard coefficients, and we prove the IR cancellation of 1/eps^2 pole.</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17</a:t>
            </a:fld>
            <a:endParaRPr lang="zh-CN" altLang="en-US"/>
          </a:p>
        </p:txBody>
      </p:sp>
    </p:spTree>
    <p:extLst>
      <p:ext uri="{BB962C8B-B14F-4D97-AF65-F5344CB8AC3E}">
        <p14:creationId xmlns:p14="http://schemas.microsoft.com/office/powerpoint/2010/main" val="586469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Green block: modified FEC</a:t>
            </a:r>
          </a:p>
          <a:p>
            <a:r>
              <a:rPr lang="en-US" altLang="zh-CN" dirty="0"/>
              <a:t>Yellow for pdf; blue for hard factor; purple for fragmentation.(maybe remove yellow)</a:t>
            </a:r>
          </a:p>
          <a:p>
            <a:r>
              <a:rPr lang="en-US" altLang="zh-CN" dirty="0"/>
              <a:t>Hadron tensor W has superscripts for virtual photon and subscripts for </a:t>
            </a:r>
            <a:r>
              <a:rPr lang="en-US" altLang="zh-CN" dirty="0" err="1"/>
              <a:t>partons</a:t>
            </a:r>
            <a:r>
              <a:rPr lang="en-US" altLang="zh-CN" dirty="0"/>
              <a:t>. While lepton tensor only involve virtual photon helicity, with sum over electron spins. The lepton tensor describe the density matrix of virtual photon induced by kinematics of electrons.</a:t>
            </a:r>
          </a:p>
          <a:p>
            <a:r>
              <a:rPr lang="en-US" altLang="zh-CN" dirty="0"/>
              <a:t>Focus on </a:t>
            </a:r>
            <a:r>
              <a:rPr lang="en-US" altLang="zh-CN" dirty="0" err="1"/>
              <a:t>Tij</a:t>
            </a:r>
            <a:r>
              <a:rPr lang="en-US" altLang="zh-CN" dirty="0"/>
              <a:t>, which convoluted by Collins type </a:t>
            </a:r>
            <a:r>
              <a:rPr lang="en-US" altLang="zh-CN" dirty="0" err="1"/>
              <a:t>mFEC</a:t>
            </a:r>
            <a:r>
              <a:rPr lang="en-US" altLang="zh-CN" dirty="0"/>
              <a:t>.</a:t>
            </a:r>
          </a:p>
          <a:p>
            <a:r>
              <a:rPr lang="en-US" altLang="zh-CN" dirty="0"/>
              <a:t>The physical meaning of the term is spin transfer matrix in the scattering process.</a:t>
            </a:r>
          </a:p>
          <a:p>
            <a:r>
              <a:rPr lang="en-US" altLang="zh-CN" dirty="0"/>
              <a:t>Why Collins? As Collins Type </a:t>
            </a:r>
            <a:r>
              <a:rPr lang="en-US" altLang="zh-CN" dirty="0" err="1"/>
              <a:t>mEEC</a:t>
            </a:r>
            <a:r>
              <a:rPr lang="en-US" altLang="zh-CN" dirty="0"/>
              <a:t> brings interesting phi distribution(? More fancy reasons)</a:t>
            </a:r>
          </a:p>
        </p:txBody>
      </p:sp>
      <p:sp>
        <p:nvSpPr>
          <p:cNvPr id="4" name="灯片编号占位符 3"/>
          <p:cNvSpPr>
            <a:spLocks noGrp="1"/>
          </p:cNvSpPr>
          <p:nvPr>
            <p:ph type="sldNum" sz="quarter" idx="5"/>
          </p:nvPr>
        </p:nvSpPr>
        <p:spPr/>
        <p:txBody>
          <a:bodyPr/>
          <a:lstStyle/>
          <a:p>
            <a:fld id="{4C3D04D9-57B9-4A63-94FF-383ED850E277}" type="slidenum">
              <a:rPr lang="zh-CN" altLang="en-US" smtClean="0"/>
              <a:t>18</a:t>
            </a:fld>
            <a:endParaRPr lang="zh-CN" altLang="en-US"/>
          </a:p>
        </p:txBody>
      </p:sp>
    </p:spTree>
    <p:extLst>
      <p:ext uri="{BB962C8B-B14F-4D97-AF65-F5344CB8AC3E}">
        <p14:creationId xmlns:p14="http://schemas.microsoft.com/office/powerpoint/2010/main" val="713268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 matrix are 2x2 rotation matrix parameterized by an angle phi. The rotation matrix basically rotate the transverse spin direction by a phi angle.</a:t>
            </a:r>
          </a:p>
          <a:p>
            <a:r>
              <a:rPr lang="en-US" altLang="zh-CN" dirty="0"/>
              <a:t>And the structure function here has several scripts. The orange one means no polarization of electron, the blue one means transverse spin of </a:t>
            </a:r>
            <a:r>
              <a:rPr lang="en-US" altLang="zh-CN" dirty="0" err="1"/>
              <a:t>partons</a:t>
            </a:r>
            <a:r>
              <a:rPr lang="en-US" altLang="zh-CN" dirty="0"/>
              <a:t>. Which basically is the same as the interference of different helicity of outgoing quarks.</a:t>
            </a:r>
          </a:p>
        </p:txBody>
      </p:sp>
      <p:sp>
        <p:nvSpPr>
          <p:cNvPr id="4" name="灯片编号占位符 3"/>
          <p:cNvSpPr>
            <a:spLocks noGrp="1"/>
          </p:cNvSpPr>
          <p:nvPr>
            <p:ph type="sldNum" sz="quarter" idx="5"/>
          </p:nvPr>
        </p:nvSpPr>
        <p:spPr/>
        <p:txBody>
          <a:bodyPr/>
          <a:lstStyle/>
          <a:p>
            <a:fld id="{4C3D04D9-57B9-4A63-94FF-383ED850E277}" type="slidenum">
              <a:rPr lang="zh-CN" altLang="en-US" smtClean="0"/>
              <a:t>19</a:t>
            </a:fld>
            <a:endParaRPr lang="zh-CN" altLang="en-US"/>
          </a:p>
        </p:txBody>
      </p:sp>
    </p:spTree>
    <p:extLst>
      <p:ext uri="{BB962C8B-B14F-4D97-AF65-F5344CB8AC3E}">
        <p14:creationId xmlns:p14="http://schemas.microsoft.com/office/powerpoint/2010/main" val="399319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TMDs have different meanings for confinement.</a:t>
            </a:r>
          </a:p>
          <a:p>
            <a:r>
              <a:rPr lang="en-US" altLang="zh-CN" dirty="0"/>
              <a:t>% TMD FF tells transverse direction information of fragmentation.</a:t>
            </a:r>
          </a:p>
          <a:p>
            <a:r>
              <a:rPr lang="en-US" altLang="zh-CN" dirty="0"/>
              <a:t>% Phenomenon to confinement.</a:t>
            </a:r>
          </a:p>
          <a:p>
            <a:endParaRPr lang="en-US" altLang="zh-CN" dirty="0"/>
          </a:p>
          <a:p>
            <a:r>
              <a:rPr lang="en-US" altLang="zh-CN" dirty="0"/>
              <a:t>% Small </a:t>
            </a:r>
            <a:r>
              <a:rPr lang="en-US" altLang="zh-CN" dirty="0" err="1"/>
              <a:t>qT</a:t>
            </a:r>
            <a:r>
              <a:rPr lang="en-US" altLang="zh-CN" dirty="0"/>
              <a:t> region factorization valid. Showering gives Sudakov effects, exponential of log ^2 </a:t>
            </a:r>
            <a:r>
              <a:rPr lang="en-US" altLang="zh-CN" dirty="0" err="1"/>
              <a:t>bt</a:t>
            </a:r>
            <a:r>
              <a:rPr lang="en-US" altLang="zh-CN" dirty="0"/>
              <a:t> distribution</a:t>
            </a:r>
          </a:p>
          <a:p>
            <a:endParaRPr lang="en-US" altLang="zh-CN" dirty="0"/>
          </a:p>
          <a:p>
            <a:r>
              <a:rPr lang="en-US" altLang="zh-CN" dirty="0"/>
              <a:t>In SIDIS, traditionally, Transverse momentum dependent </a:t>
            </a:r>
            <a:r>
              <a:rPr lang="en-US" altLang="zh-CN" dirty="0" err="1"/>
              <a:t>parton</a:t>
            </a:r>
            <a:r>
              <a:rPr lang="en-US" altLang="zh-CN" dirty="0"/>
              <a:t> distribution function (or TMD PDF) is used to probe the three dimensional structure of nucleon. And TMD fragmentation function or TMD FF tells the transverse direction of fragmentation</a:t>
            </a:r>
          </a:p>
          <a:p>
            <a:r>
              <a:rPr lang="en-US" altLang="zh-CN" dirty="0"/>
              <a:t>%and TMD fragmentation function (or TMD FF) describes the inverse process, </a:t>
            </a:r>
            <a:r>
              <a:rPr lang="en-US" altLang="zh-CN" dirty="0" err="1"/>
              <a:t>parton</a:t>
            </a:r>
            <a:r>
              <a:rPr lang="en-US" altLang="zh-CN" dirty="0"/>
              <a:t> to hadron. But the TMD FF not just a simple inverse process because it involves different final state interactions. </a:t>
            </a:r>
          </a:p>
          <a:p>
            <a:r>
              <a:rPr lang="en-US" altLang="zh-CN" dirty="0"/>
              <a:t>The biggest motivation to investigate these functions is to learn confinement by phenomenon, which we can’t solve under perturbation calculation.</a:t>
            </a:r>
          </a:p>
          <a:p>
            <a:endParaRPr lang="en-US" altLang="zh-CN" dirty="0"/>
          </a:p>
          <a:p>
            <a:r>
              <a:rPr lang="en-US" altLang="zh-CN" dirty="0"/>
              <a:t>This is TMD Factorization for SIDIS. It’s valid under small </a:t>
            </a:r>
            <a:r>
              <a:rPr lang="en-US" altLang="zh-CN" dirty="0" err="1"/>
              <a:t>q_T</a:t>
            </a:r>
            <a:r>
              <a:rPr lang="en-US" altLang="zh-CN" dirty="0"/>
              <a:t> region. This is diagrammatic sketch of the process(pt to pic), each </a:t>
            </a:r>
            <a:r>
              <a:rPr lang="en-US" altLang="zh-CN" dirty="0" err="1"/>
              <a:t>parton</a:t>
            </a:r>
            <a:r>
              <a:rPr lang="en-US" altLang="zh-CN" dirty="0"/>
              <a:t> and the photon have a small transverse momentum, that is so called small </a:t>
            </a:r>
            <a:r>
              <a:rPr lang="en-US" altLang="zh-CN" dirty="0" err="1"/>
              <a:t>qT</a:t>
            </a:r>
            <a:r>
              <a:rPr lang="en-US" altLang="zh-CN" dirty="0"/>
              <a:t> region. As one should notice from this equation, there is a convolution integral of ka perp and kb perp! That means TMD FF is entangled with TMD PDF. This leads to the extraction problem of TMD FF. And, the Sudakov effects complicate the extraction more.</a:t>
            </a:r>
          </a:p>
          <a:p>
            <a:endParaRPr lang="en-US" altLang="zh-CN" dirty="0"/>
          </a:p>
          <a:p>
            <a:r>
              <a:rPr lang="en-US" altLang="zh-CN" dirty="0"/>
              <a:t>Let put TMDs aside temporarily, and get some insights from Energy </a:t>
            </a:r>
            <a:r>
              <a:rPr lang="en-US" altLang="zh-CN" dirty="0" err="1"/>
              <a:t>energy</a:t>
            </a:r>
            <a:r>
              <a:rPr lang="en-US" altLang="zh-CN" dirty="0"/>
              <a:t> correlator.</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2</a:t>
            </a:fld>
            <a:endParaRPr lang="zh-CN" altLang="en-US"/>
          </a:p>
        </p:txBody>
      </p:sp>
    </p:spTree>
    <p:extLst>
      <p:ext uri="{BB962C8B-B14F-4D97-AF65-F5344CB8AC3E}">
        <p14:creationId xmlns:p14="http://schemas.microsoft.com/office/powerpoint/2010/main" val="964624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that we finally integrate over </a:t>
            </a:r>
            <a:r>
              <a:rPr lang="en-US" altLang="zh-CN" dirty="0" err="1"/>
              <a:t>phT</a:t>
            </a:r>
            <a:r>
              <a:rPr lang="en-US" altLang="zh-CN" dirty="0"/>
              <a:t>, let’s see what survive under the integration.</a:t>
            </a:r>
          </a:p>
          <a:p>
            <a:r>
              <a:rPr lang="en-US" altLang="zh-CN" dirty="0"/>
              <a:t>The delta </a:t>
            </a:r>
            <a:r>
              <a:rPr lang="en-US" altLang="zh-CN" dirty="0" err="1"/>
              <a:t>ij</a:t>
            </a:r>
            <a:r>
              <a:rPr lang="en-US" altLang="zh-CN" dirty="0"/>
              <a:t> term naturally survive because of its plain distribution of phi angle.</a:t>
            </a:r>
          </a:p>
          <a:p>
            <a:r>
              <a:rPr lang="en-US" altLang="zh-CN" dirty="0"/>
              <a:t>But The strange thing happens on the F 2minus factor. It is multiplied with a rotation of </a:t>
            </a:r>
            <a:r>
              <a:rPr lang="en-US" altLang="zh-CN" dirty="0" err="1"/>
              <a:t>phih</a:t>
            </a:r>
            <a:r>
              <a:rPr lang="en-US" altLang="zh-CN" dirty="0"/>
              <a:t>, which involves some cos phi or sin phi dependence. These two function die out under integration. But is it true?</a:t>
            </a:r>
          </a:p>
        </p:txBody>
      </p:sp>
      <p:sp>
        <p:nvSpPr>
          <p:cNvPr id="4" name="灯片编号占位符 3"/>
          <p:cNvSpPr>
            <a:spLocks noGrp="1"/>
          </p:cNvSpPr>
          <p:nvPr>
            <p:ph type="sldNum" sz="quarter" idx="5"/>
          </p:nvPr>
        </p:nvSpPr>
        <p:spPr/>
        <p:txBody>
          <a:bodyPr/>
          <a:lstStyle/>
          <a:p>
            <a:fld id="{4C3D04D9-57B9-4A63-94FF-383ED850E277}" type="slidenum">
              <a:rPr lang="zh-CN" altLang="en-US" smtClean="0"/>
              <a:t>20</a:t>
            </a:fld>
            <a:endParaRPr lang="zh-CN" altLang="en-US"/>
          </a:p>
        </p:txBody>
      </p:sp>
    </p:spTree>
    <p:extLst>
      <p:ext uri="{BB962C8B-B14F-4D97-AF65-F5344CB8AC3E}">
        <p14:creationId xmlns:p14="http://schemas.microsoft.com/office/powerpoint/2010/main" val="1158168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cross section level, it reads like this. A expectation value times the sin factor, seemingly the last term die out under integration.</a:t>
            </a:r>
          </a:p>
          <a:p>
            <a:endParaRPr lang="en-US" altLang="zh-CN" dirty="0"/>
          </a:p>
          <a:p>
            <a:r>
              <a:rPr lang="en-US" altLang="zh-CN" dirty="0"/>
              <a:t>But the problem is, at LO, this F2 minus is the only contributor to the differential section. Let’s take a glance of the Feynman Diagram.</a:t>
            </a:r>
          </a:p>
        </p:txBody>
      </p:sp>
      <p:sp>
        <p:nvSpPr>
          <p:cNvPr id="4" name="灯片编号占位符 3"/>
          <p:cNvSpPr>
            <a:spLocks noGrp="1"/>
          </p:cNvSpPr>
          <p:nvPr>
            <p:ph type="sldNum" sz="quarter" idx="5"/>
          </p:nvPr>
        </p:nvSpPr>
        <p:spPr/>
        <p:txBody>
          <a:bodyPr/>
          <a:lstStyle/>
          <a:p>
            <a:fld id="{4C3D04D9-57B9-4A63-94FF-383ED850E277}" type="slidenum">
              <a:rPr lang="zh-CN" altLang="en-US" smtClean="0"/>
              <a:t>21</a:t>
            </a:fld>
            <a:endParaRPr lang="zh-CN" altLang="en-US"/>
          </a:p>
        </p:txBody>
      </p:sp>
    </p:spTree>
    <p:extLst>
      <p:ext uri="{BB962C8B-B14F-4D97-AF65-F5344CB8AC3E}">
        <p14:creationId xmlns:p14="http://schemas.microsoft.com/office/powerpoint/2010/main" val="1798598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E3317-3166-5106-8709-8F6292294A0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F3CA5BE-599F-EE7B-351A-09796645A4C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2B87C93-8A1A-A8F1-521C-70BBA6E38C6A}"/>
              </a:ext>
            </a:extLst>
          </p:cNvPr>
          <p:cNvSpPr>
            <a:spLocks noGrp="1"/>
          </p:cNvSpPr>
          <p:nvPr>
            <p:ph type="body" idx="1"/>
          </p:nvPr>
        </p:nvSpPr>
        <p:spPr/>
        <p:txBody>
          <a:bodyPr/>
          <a:lstStyle/>
          <a:p>
            <a:r>
              <a:rPr lang="en-US" altLang="zh-CN" dirty="0"/>
              <a:t>The diagram shows, according to angular momentum conservation, the interference diagram must involve virtual photon interference of Delta lambda = 2.</a:t>
            </a:r>
          </a:p>
        </p:txBody>
      </p:sp>
      <p:sp>
        <p:nvSpPr>
          <p:cNvPr id="4" name="灯片编号占位符 3">
            <a:extLst>
              <a:ext uri="{FF2B5EF4-FFF2-40B4-BE49-F238E27FC236}">
                <a16:creationId xmlns:a16="http://schemas.microsoft.com/office/drawing/2014/main" id="{7A301B8F-0EFF-FF26-0088-0BECA34A4A8B}"/>
              </a:ext>
            </a:extLst>
          </p:cNvPr>
          <p:cNvSpPr>
            <a:spLocks noGrp="1"/>
          </p:cNvSpPr>
          <p:nvPr>
            <p:ph type="sldNum" sz="quarter" idx="5"/>
          </p:nvPr>
        </p:nvSpPr>
        <p:spPr/>
        <p:txBody>
          <a:bodyPr/>
          <a:lstStyle/>
          <a:p>
            <a:fld id="{4C3D04D9-57B9-4A63-94FF-383ED850E277}" type="slidenum">
              <a:rPr lang="zh-CN" altLang="en-US" smtClean="0"/>
              <a:t>22</a:t>
            </a:fld>
            <a:endParaRPr lang="zh-CN" altLang="en-US"/>
          </a:p>
        </p:txBody>
      </p:sp>
    </p:spTree>
    <p:extLst>
      <p:ext uri="{BB962C8B-B14F-4D97-AF65-F5344CB8AC3E}">
        <p14:creationId xmlns:p14="http://schemas.microsoft.com/office/powerpoint/2010/main" val="809093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Regulation is actually non-trivial. The details is shown in the back up, due to time limit, maybe we can discuss later.</a:t>
            </a:r>
          </a:p>
        </p:txBody>
      </p:sp>
      <p:sp>
        <p:nvSpPr>
          <p:cNvPr id="4" name="灯片编号占位符 3"/>
          <p:cNvSpPr>
            <a:spLocks noGrp="1"/>
          </p:cNvSpPr>
          <p:nvPr>
            <p:ph type="sldNum" sz="quarter" idx="5"/>
          </p:nvPr>
        </p:nvSpPr>
        <p:spPr/>
        <p:txBody>
          <a:bodyPr/>
          <a:lstStyle/>
          <a:p>
            <a:fld id="{4C3D04D9-57B9-4A63-94FF-383ED850E277}" type="slidenum">
              <a:rPr lang="zh-CN" altLang="en-US" smtClean="0"/>
              <a:t>23</a:t>
            </a:fld>
            <a:endParaRPr lang="zh-CN" altLang="en-US"/>
          </a:p>
        </p:txBody>
      </p:sp>
    </p:spTree>
    <p:extLst>
      <p:ext uri="{BB962C8B-B14F-4D97-AF65-F5344CB8AC3E}">
        <p14:creationId xmlns:p14="http://schemas.microsoft.com/office/powerpoint/2010/main" val="1071780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24</a:t>
            </a:fld>
            <a:endParaRPr lang="zh-CN" altLang="en-US"/>
          </a:p>
        </p:txBody>
      </p:sp>
    </p:spTree>
    <p:extLst>
      <p:ext uri="{BB962C8B-B14F-4D97-AF65-F5344CB8AC3E}">
        <p14:creationId xmlns:p14="http://schemas.microsoft.com/office/powerpoint/2010/main" val="2989039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27</a:t>
            </a:fld>
            <a:endParaRPr lang="zh-CN" altLang="en-US"/>
          </a:p>
        </p:txBody>
      </p:sp>
    </p:spTree>
    <p:extLst>
      <p:ext uri="{BB962C8B-B14F-4D97-AF65-F5344CB8AC3E}">
        <p14:creationId xmlns:p14="http://schemas.microsoft.com/office/powerpoint/2010/main" val="1228064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28</a:t>
            </a:fld>
            <a:endParaRPr lang="zh-CN" altLang="en-US"/>
          </a:p>
        </p:txBody>
      </p:sp>
    </p:spTree>
    <p:extLst>
      <p:ext uri="{BB962C8B-B14F-4D97-AF65-F5344CB8AC3E}">
        <p14:creationId xmlns:p14="http://schemas.microsoft.com/office/powerpoint/2010/main" val="1517404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29</a:t>
            </a:fld>
            <a:endParaRPr lang="zh-CN" altLang="en-US"/>
          </a:p>
        </p:txBody>
      </p:sp>
    </p:spTree>
    <p:extLst>
      <p:ext uri="{BB962C8B-B14F-4D97-AF65-F5344CB8AC3E}">
        <p14:creationId xmlns:p14="http://schemas.microsoft.com/office/powerpoint/2010/main" val="2648356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30</a:t>
            </a:fld>
            <a:endParaRPr lang="zh-CN" altLang="en-US"/>
          </a:p>
        </p:txBody>
      </p:sp>
    </p:spTree>
    <p:extLst>
      <p:ext uri="{BB962C8B-B14F-4D97-AF65-F5344CB8AC3E}">
        <p14:creationId xmlns:p14="http://schemas.microsoft.com/office/powerpoint/2010/main" val="4251493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1967E-9E56-4B12-8826-303EFDBEFA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4F52CC9-E8C8-4869-9A66-0328925E4FF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6C0263A-BE7A-04E2-83F9-FE2518AC09A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BB578BB-93D1-A506-46C2-3D82EA97628D}"/>
              </a:ext>
            </a:extLst>
          </p:cNvPr>
          <p:cNvSpPr>
            <a:spLocks noGrp="1"/>
          </p:cNvSpPr>
          <p:nvPr>
            <p:ph type="sldNum" sz="quarter" idx="5"/>
          </p:nvPr>
        </p:nvSpPr>
        <p:spPr/>
        <p:txBody>
          <a:bodyPr/>
          <a:lstStyle/>
          <a:p>
            <a:fld id="{4C3D04D9-57B9-4A63-94FF-383ED850E277}" type="slidenum">
              <a:rPr lang="zh-CN" altLang="en-US" smtClean="0"/>
              <a:t>31</a:t>
            </a:fld>
            <a:endParaRPr lang="zh-CN" altLang="en-US"/>
          </a:p>
        </p:txBody>
      </p:sp>
    </p:spTree>
    <p:extLst>
      <p:ext uri="{BB962C8B-B14F-4D97-AF65-F5344CB8AC3E}">
        <p14:creationId xmlns:p14="http://schemas.microsoft.com/office/powerpoint/2010/main" val="59578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Explain pic1, red point hard process, energy flux: weight by energy.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IRC safe observables, not sensitive to non-perturbative. Reliably compare between theory and exp.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High order compute, well defined detection</a:t>
            </a:r>
          </a:p>
          <a:p>
            <a:endParaRPr lang="en-US" altLang="zh-CN" dirty="0"/>
          </a:p>
          <a:p>
            <a:r>
              <a:rPr lang="en-US" altLang="zh-CN" dirty="0"/>
              <a:t>% Add </a:t>
            </a:r>
            <a:r>
              <a:rPr lang="en-US" altLang="zh-CN" dirty="0" err="1"/>
              <a:t>xL</a:t>
            </a:r>
            <a:r>
              <a:rPr lang="en-US" altLang="zh-CN" dirty="0"/>
              <a:t> definition \sims theta, draw theta</a:t>
            </a:r>
          </a:p>
          <a:p>
            <a:endParaRPr lang="en-US" altLang="zh-CN" dirty="0"/>
          </a:p>
          <a:p>
            <a:r>
              <a:rPr lang="en-US" altLang="zh-CN" dirty="0"/>
              <a:t>% Region 1, 3 precise; 2 confinement</a:t>
            </a:r>
          </a:p>
          <a:p>
            <a:endParaRPr lang="en-US" altLang="zh-CN" dirty="0"/>
          </a:p>
          <a:p>
            <a:r>
              <a:rPr lang="en-US" altLang="zh-CN" dirty="0"/>
              <a:t>Energy </a:t>
            </a:r>
            <a:r>
              <a:rPr lang="en-US" altLang="zh-CN" dirty="0" err="1"/>
              <a:t>energy</a:t>
            </a:r>
            <a:r>
              <a:rPr lang="en-US" altLang="zh-CN" dirty="0"/>
              <a:t> correlator or </a:t>
            </a:r>
            <a:r>
              <a:rPr lang="en-US" altLang="zh-CN" dirty="0" err="1"/>
              <a:t>eec</a:t>
            </a:r>
            <a:r>
              <a:rPr lang="en-US" altLang="zh-CN" dirty="0"/>
              <a:t> is defined just like the ball pic, red point in the middle is hard process, two energy flux are tracked and also their spreading angle theta and azimuthal angle. It is Infrared and collinear(co linear) safe or IRC safe observable. Which allows precise calculation, well-defined detection and reliable comparison between theory and exp.</a:t>
            </a:r>
          </a:p>
          <a:p>
            <a:r>
              <a:rPr lang="en-US" altLang="zh-CN" dirty="0"/>
              <a:t>% linear depends on energy, IRC safe not sensitive to non-perturbative effect.</a:t>
            </a:r>
          </a:p>
          <a:p>
            <a:endParaRPr lang="en-US" altLang="zh-CN" dirty="0"/>
          </a:p>
          <a:p>
            <a:r>
              <a:rPr lang="en-US" altLang="zh-CN" dirty="0"/>
              <a:t>So the following is precise experimental data. </a:t>
            </a:r>
            <a:r>
              <a:rPr lang="en-US" altLang="zh-CN" dirty="0" err="1"/>
              <a:t>xL</a:t>
            </a:r>
            <a:r>
              <a:rPr lang="en-US" altLang="zh-CN" dirty="0"/>
              <a:t> here is defined with this and is just as theta shown in the ball. It shows pretty scaling law in the hadron free region and the perturbative region. And give us information about confinement.</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3</a:t>
            </a:fld>
            <a:endParaRPr lang="zh-CN" altLang="en-US"/>
          </a:p>
        </p:txBody>
      </p:sp>
    </p:spTree>
    <p:extLst>
      <p:ext uri="{BB962C8B-B14F-4D97-AF65-F5344CB8AC3E}">
        <p14:creationId xmlns:p14="http://schemas.microsoft.com/office/powerpoint/2010/main" val="279979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EEC has been widely used for microscopic probing. For example, the strong coupling constant, nucleon structure and many more.</a:t>
            </a:r>
          </a:p>
          <a:p>
            <a:endParaRPr lang="en-US" altLang="zh-CN" dirty="0"/>
          </a:p>
          <a:p>
            <a:r>
              <a:rPr lang="en-US" altLang="zh-CN" dirty="0"/>
              <a:t>Recently, </a:t>
            </a:r>
            <a:r>
              <a:rPr lang="en-US" altLang="zh-CN" dirty="0" err="1"/>
              <a:t>liu</a:t>
            </a:r>
            <a:r>
              <a:rPr lang="en-US" altLang="zh-CN" dirty="0"/>
              <a:t> and </a:t>
            </a:r>
            <a:r>
              <a:rPr lang="en-US" altLang="zh-CN" dirty="0" err="1"/>
              <a:t>zhu</a:t>
            </a:r>
            <a:r>
              <a:rPr lang="en-US" altLang="zh-CN" dirty="0"/>
              <a:t> proposed nucleon EEC (or NEEC), which uses energy correlator as an extra handle to probe inner structure of nucleon. </a:t>
            </a:r>
          </a:p>
          <a:p>
            <a:endParaRPr lang="en-US" altLang="zh-CN" dirty="0"/>
          </a:p>
          <a:p>
            <a:r>
              <a:rPr lang="en-US" altLang="zh-CN" dirty="0"/>
              <a:t>So the insight is, EEC offers an extra handle to probe non-perturbation phenomenon compared to pure SIDIS. We can generalize the discussion of NEEC to fragmentation.</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4</a:t>
            </a:fld>
            <a:endParaRPr lang="zh-CN" altLang="en-US"/>
          </a:p>
        </p:txBody>
      </p:sp>
    </p:spTree>
    <p:extLst>
      <p:ext uri="{BB962C8B-B14F-4D97-AF65-F5344CB8AC3E}">
        <p14:creationId xmlns:p14="http://schemas.microsoft.com/office/powerpoint/2010/main" val="295699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Explain the picture, sim to SIDIS; parallel pictures.</a:t>
            </a:r>
          </a:p>
          <a:p>
            <a:r>
              <a:rPr lang="en-US" altLang="zh-CN" dirty="0"/>
              <a:t>% Theta and phi, non-perturbative;</a:t>
            </a:r>
          </a:p>
          <a:p>
            <a:r>
              <a:rPr lang="en-US" altLang="zh-CN" dirty="0"/>
              <a:t>% Particularly phi distribution. Rotation around z asymmetry; </a:t>
            </a:r>
            <a:r>
              <a:rPr lang="en-US" altLang="zh-CN" dirty="0" err="1"/>
              <a:t>parton</a:t>
            </a:r>
            <a:r>
              <a:rPr lang="en-US" altLang="zh-CN" dirty="0"/>
              <a:t> spin; </a:t>
            </a:r>
            <a:r>
              <a:rPr lang="en-US" altLang="zh-CN" dirty="0" err="1"/>
              <a:t>transversity</a:t>
            </a:r>
            <a:r>
              <a:rPr lang="en-US" altLang="zh-CN" dirty="0"/>
              <a:t> function transfer to quark.</a:t>
            </a:r>
          </a:p>
          <a:p>
            <a:r>
              <a:rPr lang="en-US" altLang="zh-CN" dirty="0"/>
              <a:t>% Plane picture to draw phi.</a:t>
            </a:r>
          </a:p>
          <a:p>
            <a:endParaRPr lang="en-US" altLang="zh-CN" dirty="0"/>
          </a:p>
          <a:p>
            <a:r>
              <a:rPr lang="en-US" altLang="zh-CN" dirty="0"/>
              <a:t>Here’s what we did. The left-hand side is normal SIDIS. In the middle is what we want to observe and the right side is projected plane of hadron frame. Compared to SIDIS, we not only observe some specific hadron, but also an energy flux around it. And the direction of the energy flux is defined in the hadron reference and not necessarily lying in the x-y plane. The spreading angle theta provides another probe for non-perturbative information. As shown to the right, the energy flux projection in the hadron frame’s </a:t>
            </a:r>
            <a:r>
              <a:rPr lang="en-US" altLang="zh-CN" dirty="0" err="1"/>
              <a:t>xy</a:t>
            </a:r>
            <a:r>
              <a:rPr lang="en-US" altLang="zh-CN" dirty="0"/>
              <a:t> plane has an angle with the x-axis, which is phi we defined.</a:t>
            </a:r>
          </a:p>
          <a:p>
            <a:endParaRPr lang="en-US" altLang="zh-CN" dirty="0"/>
          </a:p>
          <a:p>
            <a:r>
              <a:rPr lang="en-US" altLang="zh-CN" dirty="0"/>
              <a:t>What is particularly interesting in this work, is the azimuthal distribution of phi. There is an asymmetry in phi distribution. So how it comes out? That’s from the azimuthal asymmetry of the outgoing </a:t>
            </a:r>
            <a:r>
              <a:rPr lang="en-US" altLang="zh-CN" dirty="0" err="1"/>
              <a:t>parton</a:t>
            </a:r>
            <a:r>
              <a:rPr lang="en-US" altLang="zh-CN" dirty="0"/>
              <a:t>. For the initial state, proton may possess a transverse spin, which can be transferred to the incident </a:t>
            </a:r>
            <a:r>
              <a:rPr lang="en-US" altLang="zh-CN" dirty="0" err="1"/>
              <a:t>parton</a:t>
            </a:r>
            <a:r>
              <a:rPr lang="en-US" altLang="zh-CN" dirty="0"/>
              <a:t> by </a:t>
            </a:r>
            <a:r>
              <a:rPr lang="en-US" altLang="zh-CN" dirty="0" err="1"/>
              <a:t>transversity</a:t>
            </a:r>
            <a:r>
              <a:rPr lang="en-US" altLang="zh-CN" dirty="0"/>
              <a:t> function, and then transferred to outgoing </a:t>
            </a:r>
            <a:r>
              <a:rPr lang="en-US" altLang="zh-CN" dirty="0" err="1"/>
              <a:t>parton</a:t>
            </a:r>
            <a:r>
              <a:rPr lang="en-US" altLang="zh-CN" dirty="0"/>
              <a:t>. This effect happens to be under description of our Fragmentation energy correlator.</a:t>
            </a:r>
          </a:p>
        </p:txBody>
      </p:sp>
      <p:sp>
        <p:nvSpPr>
          <p:cNvPr id="4" name="灯片编号占位符 3"/>
          <p:cNvSpPr>
            <a:spLocks noGrp="1"/>
          </p:cNvSpPr>
          <p:nvPr>
            <p:ph type="sldNum" sz="quarter" idx="5"/>
          </p:nvPr>
        </p:nvSpPr>
        <p:spPr/>
        <p:txBody>
          <a:bodyPr/>
          <a:lstStyle/>
          <a:p>
            <a:fld id="{4C3D04D9-57B9-4A63-94FF-383ED850E277}" type="slidenum">
              <a:rPr lang="zh-CN" altLang="en-US" smtClean="0"/>
              <a:t>5</a:t>
            </a:fld>
            <a:endParaRPr lang="zh-CN" altLang="en-US"/>
          </a:p>
        </p:txBody>
      </p:sp>
    </p:spTree>
    <p:extLst>
      <p:ext uri="{BB962C8B-B14F-4D97-AF65-F5344CB8AC3E}">
        <p14:creationId xmlns:p14="http://schemas.microsoft.com/office/powerpoint/2010/main" val="222176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Inclusive observation LO match to recoil of a quark</a:t>
            </a:r>
          </a:p>
          <a:p>
            <a:r>
              <a:rPr lang="en-US" altLang="zh-CN" dirty="0"/>
              <a:t>% Explain each factor in the equation</a:t>
            </a:r>
          </a:p>
          <a:p>
            <a:endParaRPr lang="en-US" altLang="zh-CN" dirty="0"/>
          </a:p>
          <a:p>
            <a:r>
              <a:rPr lang="en-US" altLang="zh-CN" dirty="0"/>
              <a:t>Then we do an inclusive observation by integrating over the transverse momentum of hadron h. The differential section for FEC is as follows. (pt at eq)</a:t>
            </a:r>
          </a:p>
          <a:p>
            <a:r>
              <a:rPr lang="en-US" altLang="zh-CN" dirty="0"/>
              <a:t>The first term is the normal SIDIS phase space, then it’s a sum over final state X, and delta function is just the momentum conservation. In the second line, we have amplitude square and energy weight to define the fragmentation energy correlator. This simplifies our structure of FEC.</a:t>
            </a:r>
          </a:p>
          <a:p>
            <a:r>
              <a:rPr lang="en-US" altLang="zh-CN" dirty="0"/>
              <a:t>The integral of phT2 and </a:t>
            </a:r>
            <a:r>
              <a:rPr lang="en-US" altLang="zh-CN" dirty="0" err="1"/>
              <a:t>phih</a:t>
            </a:r>
            <a:r>
              <a:rPr lang="en-US" altLang="zh-CN" dirty="0"/>
              <a:t> is to inclusively include all the pion with same z. </a:t>
            </a:r>
          </a:p>
          <a:p>
            <a:endParaRPr lang="en-US" altLang="zh-CN" dirty="0"/>
          </a:p>
          <a:p>
            <a:r>
              <a:rPr lang="en-US" altLang="zh-CN" dirty="0"/>
              <a:t>In the small theta angle region, this observation of energy flux and hadron should be factorized out as a whole because they are in the same collinear subgraph, just like the hadron factorized out in SIDIS.</a:t>
            </a:r>
          </a:p>
          <a:p>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6</a:t>
            </a:fld>
            <a:endParaRPr lang="zh-CN" altLang="en-US"/>
          </a:p>
        </p:txBody>
      </p:sp>
    </p:spTree>
    <p:extLst>
      <p:ext uri="{BB962C8B-B14F-4D97-AF65-F5344CB8AC3E}">
        <p14:creationId xmlns:p14="http://schemas.microsoft.com/office/powerpoint/2010/main" val="1085346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33CD5-D881-CE25-9724-74ACFCA65B6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806DBF1-33F5-DC1B-6FD3-6D13B947F63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18D79B6-336D-9EB3-D9CD-8CE9595D3BB1}"/>
              </a:ext>
            </a:extLst>
          </p:cNvPr>
          <p:cNvSpPr>
            <a:spLocks noGrp="1"/>
          </p:cNvSpPr>
          <p:nvPr>
            <p:ph type="body" idx="1"/>
          </p:nvPr>
        </p:nvSpPr>
        <p:spPr/>
        <p:txBody>
          <a:bodyPr/>
          <a:lstStyle/>
          <a:p>
            <a:r>
              <a:rPr lang="en-US" altLang="zh-CN" dirty="0"/>
              <a:t>We can define a non-perturbative function called fragmentation energy correlator (FEC) here, which is very similar to the definition fragmentation function. Which is absent of this red energy flux operator.</a:t>
            </a:r>
          </a:p>
          <a:p>
            <a:endParaRPr lang="en-US" altLang="zh-CN" dirty="0"/>
          </a:p>
          <a:p>
            <a:r>
              <a:rPr lang="en-US" altLang="zh-CN" dirty="0"/>
              <a:t>And we also have a collinear factorization similar to SIDIS, with same kinematic region, same hadron probed. But we have these extra theta and phi angle to handle the non-perturbative effect, which can let us further explore the transverse structure.</a:t>
            </a:r>
          </a:p>
          <a:p>
            <a:endParaRPr lang="en-US" altLang="zh-CN" dirty="0"/>
          </a:p>
          <a:p>
            <a:r>
              <a:rPr lang="en-US" altLang="zh-CN" dirty="0"/>
              <a:t>But a small problem here is that, energy and theta angle is not boost invariant. Which means the non-perturbative function we extract from the experiment is not universal. Is there a way to make it a boost-invariant function? </a:t>
            </a:r>
            <a:endParaRPr lang="zh-CN" altLang="en-US" dirty="0"/>
          </a:p>
        </p:txBody>
      </p:sp>
      <p:sp>
        <p:nvSpPr>
          <p:cNvPr id="4" name="灯片编号占位符 3">
            <a:extLst>
              <a:ext uri="{FF2B5EF4-FFF2-40B4-BE49-F238E27FC236}">
                <a16:creationId xmlns:a16="http://schemas.microsoft.com/office/drawing/2014/main" id="{930B4317-C152-61DB-DD7A-418290104E0A}"/>
              </a:ext>
            </a:extLst>
          </p:cNvPr>
          <p:cNvSpPr>
            <a:spLocks noGrp="1"/>
          </p:cNvSpPr>
          <p:nvPr>
            <p:ph type="sldNum" sz="quarter" idx="5"/>
          </p:nvPr>
        </p:nvSpPr>
        <p:spPr/>
        <p:txBody>
          <a:bodyPr/>
          <a:lstStyle/>
          <a:p>
            <a:fld id="{4C3D04D9-57B9-4A63-94FF-383ED850E277}" type="slidenum">
              <a:rPr lang="zh-CN" altLang="en-US" smtClean="0"/>
              <a:t>7</a:t>
            </a:fld>
            <a:endParaRPr lang="zh-CN" altLang="en-US"/>
          </a:p>
        </p:txBody>
      </p:sp>
    </p:spTree>
    <p:extLst>
      <p:ext uri="{BB962C8B-B14F-4D97-AF65-F5344CB8AC3E}">
        <p14:creationId xmlns:p14="http://schemas.microsoft.com/office/powerpoint/2010/main" val="232034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definition of FEC, energy flux violates boost-invariance. So We can replace the energy flux operator by longitudinal energy flux. which extracts the </a:t>
            </a:r>
            <a:r>
              <a:rPr lang="en-US" altLang="zh-CN" dirty="0" err="1"/>
              <a:t>plux</a:t>
            </a:r>
            <a:r>
              <a:rPr lang="en-US" altLang="zh-CN" dirty="0"/>
              <a:t> momentum of the flux at specific direction. And The spreading angle is replaced by pseudo-rapidity of the flux along hadron momentum direction.</a:t>
            </a:r>
          </a:p>
          <a:p>
            <a:endParaRPr lang="en-US" altLang="zh-CN" dirty="0"/>
          </a:p>
          <a:p>
            <a:r>
              <a:rPr lang="en-US" altLang="zh-CN" dirty="0"/>
              <a:t>The transformation property under boost is the same with a plus momentum, which can be cancelled by dividing over the plus momentum of tagging hadron.</a:t>
            </a:r>
            <a:endParaRPr lang="zh-CN" altLang="en-US" dirty="0"/>
          </a:p>
        </p:txBody>
      </p:sp>
      <p:sp>
        <p:nvSpPr>
          <p:cNvPr id="4" name="灯片编号占位符 3"/>
          <p:cNvSpPr>
            <a:spLocks noGrp="1"/>
          </p:cNvSpPr>
          <p:nvPr>
            <p:ph type="sldNum" sz="quarter" idx="5"/>
          </p:nvPr>
        </p:nvSpPr>
        <p:spPr/>
        <p:txBody>
          <a:bodyPr/>
          <a:lstStyle/>
          <a:p>
            <a:fld id="{4C3D04D9-57B9-4A63-94FF-383ED850E277}" type="slidenum">
              <a:rPr lang="zh-CN" altLang="en-US" smtClean="0"/>
              <a:t>8</a:t>
            </a:fld>
            <a:endParaRPr lang="zh-CN" altLang="en-US"/>
          </a:p>
        </p:txBody>
      </p:sp>
    </p:spTree>
    <p:extLst>
      <p:ext uri="{BB962C8B-B14F-4D97-AF65-F5344CB8AC3E}">
        <p14:creationId xmlns:p14="http://schemas.microsoft.com/office/powerpoint/2010/main" val="382610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05398-5596-4223-121B-819AFBBDC54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2EB1D57-E893-E27C-14A4-ECDF5269E17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11FA8BC-F47B-B9CE-2CB9-1A3B68BD1DC1}"/>
              </a:ext>
            </a:extLst>
          </p:cNvPr>
          <p:cNvSpPr>
            <a:spLocks noGrp="1"/>
          </p:cNvSpPr>
          <p:nvPr>
            <p:ph type="body" idx="1"/>
          </p:nvPr>
        </p:nvSpPr>
        <p:spPr/>
        <p:txBody>
          <a:bodyPr/>
          <a:lstStyle/>
          <a:p>
            <a:r>
              <a:rPr lang="en-US" altLang="zh-CN" dirty="0"/>
              <a:t>Also, we modify the definition of observables slightly, replace </a:t>
            </a:r>
            <a:r>
              <a:rPr lang="en-US" altLang="zh-CN" dirty="0" err="1"/>
              <a:t>enery</a:t>
            </a:r>
            <a:r>
              <a:rPr lang="en-US" altLang="zh-CN" dirty="0"/>
              <a:t> times delta of cos theta to p plus ratio times delta function of pseudo-rapidity.</a:t>
            </a:r>
          </a:p>
          <a:p>
            <a:endParaRPr lang="en-US" altLang="zh-CN" dirty="0"/>
          </a:p>
          <a:p>
            <a:r>
              <a:rPr lang="en-US" altLang="zh-CN" dirty="0"/>
              <a:t>In massless and small theta approximation, this p plus is just the energy of the flux, and delta eta here, defined as </a:t>
            </a:r>
            <a:r>
              <a:rPr lang="en-US" altLang="zh-CN" dirty="0" err="1"/>
              <a:t>y_h-eta_i</a:t>
            </a:r>
            <a:r>
              <a:rPr lang="en-US" altLang="zh-CN" dirty="0"/>
              <a:t>,</a:t>
            </a:r>
            <a:r>
              <a:rPr lang="zh-CN" altLang="en-US" dirty="0"/>
              <a:t> </a:t>
            </a:r>
            <a:r>
              <a:rPr lang="en-US" altLang="zh-CN" dirty="0"/>
              <a:t>describes</a:t>
            </a:r>
            <a:r>
              <a:rPr lang="zh-CN" altLang="en-US" dirty="0"/>
              <a:t> </a:t>
            </a:r>
            <a:r>
              <a:rPr lang="en-US" altLang="zh-CN" dirty="0"/>
              <a:t>spreading angle between the energy flux and the hadron. Which actually is related to each other by an energy scale.</a:t>
            </a:r>
            <a:endParaRPr lang="zh-CN" altLang="en-US" dirty="0"/>
          </a:p>
        </p:txBody>
      </p:sp>
      <p:sp>
        <p:nvSpPr>
          <p:cNvPr id="4" name="灯片编号占位符 3">
            <a:extLst>
              <a:ext uri="{FF2B5EF4-FFF2-40B4-BE49-F238E27FC236}">
                <a16:creationId xmlns:a16="http://schemas.microsoft.com/office/drawing/2014/main" id="{6A91ECDE-9B2E-A178-ABED-6FA10124814D}"/>
              </a:ext>
            </a:extLst>
          </p:cNvPr>
          <p:cNvSpPr>
            <a:spLocks noGrp="1"/>
          </p:cNvSpPr>
          <p:nvPr>
            <p:ph type="sldNum" sz="quarter" idx="5"/>
          </p:nvPr>
        </p:nvSpPr>
        <p:spPr/>
        <p:txBody>
          <a:bodyPr/>
          <a:lstStyle/>
          <a:p>
            <a:fld id="{4C3D04D9-57B9-4A63-94FF-383ED850E277}" type="slidenum">
              <a:rPr lang="zh-CN" altLang="en-US" smtClean="0"/>
              <a:t>9</a:t>
            </a:fld>
            <a:endParaRPr lang="zh-CN" altLang="en-US"/>
          </a:p>
        </p:txBody>
      </p:sp>
    </p:spTree>
    <p:extLst>
      <p:ext uri="{BB962C8B-B14F-4D97-AF65-F5344CB8AC3E}">
        <p14:creationId xmlns:p14="http://schemas.microsoft.com/office/powerpoint/2010/main" val="385637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2A360-9639-48E7-AED4-960977E86E3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9DEF2A-AB49-4484-A8E2-85308450D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438DC8B-4CC2-4450-84E5-E2D0EC9067E5}"/>
              </a:ext>
            </a:extLst>
          </p:cNvPr>
          <p:cNvSpPr>
            <a:spLocks noGrp="1"/>
          </p:cNvSpPr>
          <p:nvPr>
            <p:ph type="dt" sz="half" idx="10"/>
          </p:nvPr>
        </p:nvSpPr>
        <p:spPr/>
        <p:txBody>
          <a:bodyPr/>
          <a:lstStyle/>
          <a:p>
            <a:fld id="{FC4402E4-DD7E-4E38-B777-4811C167F7D0}" type="datetime1">
              <a:rPr lang="zh-CN" altLang="en-US" smtClean="0"/>
              <a:t>2025/5/6</a:t>
            </a:fld>
            <a:endParaRPr lang="zh-CN" altLang="en-US"/>
          </a:p>
        </p:txBody>
      </p:sp>
      <p:sp>
        <p:nvSpPr>
          <p:cNvPr id="5" name="页脚占位符 4">
            <a:extLst>
              <a:ext uri="{FF2B5EF4-FFF2-40B4-BE49-F238E27FC236}">
                <a16:creationId xmlns:a16="http://schemas.microsoft.com/office/drawing/2014/main" id="{1F48950D-2541-4941-9A51-5FD8D32B38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EC850B-83EE-4D95-A3D8-A9FD8673A3BE}"/>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80543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F06EEF-D565-477E-8372-425EDBD8C23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0C711BA-AA31-4D80-AE2F-96C4D514BBD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E28684-C9DF-4DAB-9514-7BEB664C54E0}"/>
              </a:ext>
            </a:extLst>
          </p:cNvPr>
          <p:cNvSpPr>
            <a:spLocks noGrp="1"/>
          </p:cNvSpPr>
          <p:nvPr>
            <p:ph type="dt" sz="half" idx="10"/>
          </p:nvPr>
        </p:nvSpPr>
        <p:spPr/>
        <p:txBody>
          <a:bodyPr/>
          <a:lstStyle/>
          <a:p>
            <a:fld id="{2E1E14DB-E4AC-4C57-B509-A667E4F478FE}" type="datetime1">
              <a:rPr lang="zh-CN" altLang="en-US" smtClean="0"/>
              <a:t>2025/5/6</a:t>
            </a:fld>
            <a:endParaRPr lang="zh-CN" altLang="en-US"/>
          </a:p>
        </p:txBody>
      </p:sp>
      <p:sp>
        <p:nvSpPr>
          <p:cNvPr id="5" name="页脚占位符 4">
            <a:extLst>
              <a:ext uri="{FF2B5EF4-FFF2-40B4-BE49-F238E27FC236}">
                <a16:creationId xmlns:a16="http://schemas.microsoft.com/office/drawing/2014/main" id="{AB3B4110-9DDA-46A2-A7BF-17314C6EC41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695576-9CA3-4922-9425-ECFEA7BD0498}"/>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2581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A2D53BC-8E1C-4D8F-A225-23B3B9C5048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43BD307-CF0C-4873-BB95-36D2DA90AAF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26AC2A0-A837-4D76-B8D7-17B1AEC1B2B6}"/>
              </a:ext>
            </a:extLst>
          </p:cNvPr>
          <p:cNvSpPr>
            <a:spLocks noGrp="1"/>
          </p:cNvSpPr>
          <p:nvPr>
            <p:ph type="dt" sz="half" idx="10"/>
          </p:nvPr>
        </p:nvSpPr>
        <p:spPr/>
        <p:txBody>
          <a:bodyPr/>
          <a:lstStyle/>
          <a:p>
            <a:fld id="{0458CE6E-6634-489B-ACD1-71C0AE247BC9}" type="datetime1">
              <a:rPr lang="zh-CN" altLang="en-US" smtClean="0"/>
              <a:t>2025/5/6</a:t>
            </a:fld>
            <a:endParaRPr lang="zh-CN" altLang="en-US"/>
          </a:p>
        </p:txBody>
      </p:sp>
      <p:sp>
        <p:nvSpPr>
          <p:cNvPr id="5" name="页脚占位符 4">
            <a:extLst>
              <a:ext uri="{FF2B5EF4-FFF2-40B4-BE49-F238E27FC236}">
                <a16:creationId xmlns:a16="http://schemas.microsoft.com/office/drawing/2014/main" id="{BBA6C3C9-B449-4D74-BDFC-E66AC1B5E3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17B4F68-1C76-44E1-85BE-4780C4A97B47}"/>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359216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A7F25D-7E0E-4DCC-8C0B-4ABCAEA037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C0A17ED-493A-45A8-9DC2-A199619DFD4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103B80-0A58-4848-AAFB-248B943E576C}"/>
              </a:ext>
            </a:extLst>
          </p:cNvPr>
          <p:cNvSpPr>
            <a:spLocks noGrp="1"/>
          </p:cNvSpPr>
          <p:nvPr>
            <p:ph type="dt" sz="half" idx="10"/>
          </p:nvPr>
        </p:nvSpPr>
        <p:spPr/>
        <p:txBody>
          <a:bodyPr/>
          <a:lstStyle/>
          <a:p>
            <a:fld id="{E63C526B-5605-4003-8F0B-0F8C9754A02D}" type="datetime1">
              <a:rPr lang="zh-CN" altLang="en-US" smtClean="0"/>
              <a:t>2025/5/6</a:t>
            </a:fld>
            <a:endParaRPr lang="zh-CN" altLang="en-US"/>
          </a:p>
        </p:txBody>
      </p:sp>
      <p:sp>
        <p:nvSpPr>
          <p:cNvPr id="5" name="页脚占位符 4">
            <a:extLst>
              <a:ext uri="{FF2B5EF4-FFF2-40B4-BE49-F238E27FC236}">
                <a16:creationId xmlns:a16="http://schemas.microsoft.com/office/drawing/2014/main" id="{A40832D3-AAF6-4FF1-B4C9-3A1EB4D974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65AF5D-ED35-4186-97CF-7DA31570BCFD}"/>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70187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DD5072-B6D0-4CC7-94FD-83B0CFD5919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DBE48A0-551A-4876-B683-327A4E882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89B334A-E457-4A69-8EDC-15EB6E82C343}"/>
              </a:ext>
            </a:extLst>
          </p:cNvPr>
          <p:cNvSpPr>
            <a:spLocks noGrp="1"/>
          </p:cNvSpPr>
          <p:nvPr>
            <p:ph type="dt" sz="half" idx="10"/>
          </p:nvPr>
        </p:nvSpPr>
        <p:spPr/>
        <p:txBody>
          <a:bodyPr/>
          <a:lstStyle/>
          <a:p>
            <a:fld id="{162B1319-A1B0-442C-B4F3-7AE5F673C008}" type="datetime1">
              <a:rPr lang="zh-CN" altLang="en-US" smtClean="0"/>
              <a:t>2025/5/6</a:t>
            </a:fld>
            <a:endParaRPr lang="zh-CN" altLang="en-US"/>
          </a:p>
        </p:txBody>
      </p:sp>
      <p:sp>
        <p:nvSpPr>
          <p:cNvPr id="5" name="页脚占位符 4">
            <a:extLst>
              <a:ext uri="{FF2B5EF4-FFF2-40B4-BE49-F238E27FC236}">
                <a16:creationId xmlns:a16="http://schemas.microsoft.com/office/drawing/2014/main" id="{0841FF85-CE83-4FE4-B084-3C48B9A154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59F740-875A-4097-916E-37C3CCD7062F}"/>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394433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41C0D8-864A-4E62-A1C2-10E549230A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A3E1D95-C646-4D43-9BFA-C4230F82ADE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6A1CEDC-5E77-4714-AFA2-48932635B7C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E6D5B5A-7E5D-4515-8993-9F2955E79BAC}"/>
              </a:ext>
            </a:extLst>
          </p:cNvPr>
          <p:cNvSpPr>
            <a:spLocks noGrp="1"/>
          </p:cNvSpPr>
          <p:nvPr>
            <p:ph type="dt" sz="half" idx="10"/>
          </p:nvPr>
        </p:nvSpPr>
        <p:spPr/>
        <p:txBody>
          <a:bodyPr/>
          <a:lstStyle/>
          <a:p>
            <a:fld id="{932EE162-60FE-45E6-B696-E88E52F7F6A1}" type="datetime1">
              <a:rPr lang="zh-CN" altLang="en-US" smtClean="0"/>
              <a:t>2025/5/6</a:t>
            </a:fld>
            <a:endParaRPr lang="zh-CN" altLang="en-US"/>
          </a:p>
        </p:txBody>
      </p:sp>
      <p:sp>
        <p:nvSpPr>
          <p:cNvPr id="6" name="页脚占位符 5">
            <a:extLst>
              <a:ext uri="{FF2B5EF4-FFF2-40B4-BE49-F238E27FC236}">
                <a16:creationId xmlns:a16="http://schemas.microsoft.com/office/drawing/2014/main" id="{03E1EB04-927C-442B-877E-AE84DFAE21C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D17C9D-B545-47E4-87A5-8889E8024849}"/>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95687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68555-8BCF-4AA0-813B-D5C9FE8FCD3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E792C36-2FC4-44D5-A82E-093FCE122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8381B36-5A29-47D4-BF1A-76D6B43B528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6BE8282-66BF-459A-B4C7-0B98DC68FA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71E025A-973A-41EB-A65A-7971B38C2A6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D1E5627-41D6-43B6-A9ED-2B839809E6A0}"/>
              </a:ext>
            </a:extLst>
          </p:cNvPr>
          <p:cNvSpPr>
            <a:spLocks noGrp="1"/>
          </p:cNvSpPr>
          <p:nvPr>
            <p:ph type="dt" sz="half" idx="10"/>
          </p:nvPr>
        </p:nvSpPr>
        <p:spPr/>
        <p:txBody>
          <a:bodyPr/>
          <a:lstStyle/>
          <a:p>
            <a:fld id="{1D8C2140-A634-4288-95F4-24A0266D0C2B}" type="datetime1">
              <a:rPr lang="zh-CN" altLang="en-US" smtClean="0"/>
              <a:t>2025/5/6</a:t>
            </a:fld>
            <a:endParaRPr lang="zh-CN" altLang="en-US"/>
          </a:p>
        </p:txBody>
      </p:sp>
      <p:sp>
        <p:nvSpPr>
          <p:cNvPr id="8" name="页脚占位符 7">
            <a:extLst>
              <a:ext uri="{FF2B5EF4-FFF2-40B4-BE49-F238E27FC236}">
                <a16:creationId xmlns:a16="http://schemas.microsoft.com/office/drawing/2014/main" id="{8886B5FE-DDE4-4DA0-9B93-4122A664AE1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00F5968-BD6F-4958-8BD1-352F9DE5E6FC}"/>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5084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E8C90A-6460-4CA6-849F-9934DD1CD1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E955B65-5775-4501-992B-C56F1ED506C9}"/>
              </a:ext>
            </a:extLst>
          </p:cNvPr>
          <p:cNvSpPr>
            <a:spLocks noGrp="1"/>
          </p:cNvSpPr>
          <p:nvPr>
            <p:ph type="dt" sz="half" idx="10"/>
          </p:nvPr>
        </p:nvSpPr>
        <p:spPr/>
        <p:txBody>
          <a:bodyPr/>
          <a:lstStyle/>
          <a:p>
            <a:fld id="{EF9E8AFB-BB7A-4F1E-9FB6-969DBDE3162E}" type="datetime1">
              <a:rPr lang="zh-CN" altLang="en-US" smtClean="0"/>
              <a:t>2025/5/6</a:t>
            </a:fld>
            <a:endParaRPr lang="zh-CN" altLang="en-US"/>
          </a:p>
        </p:txBody>
      </p:sp>
      <p:sp>
        <p:nvSpPr>
          <p:cNvPr id="4" name="页脚占位符 3">
            <a:extLst>
              <a:ext uri="{FF2B5EF4-FFF2-40B4-BE49-F238E27FC236}">
                <a16:creationId xmlns:a16="http://schemas.microsoft.com/office/drawing/2014/main" id="{EFEE12D1-EE7A-4846-A8F6-3C34256230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2B50BA4-0AC1-4ADE-8FF1-B6D0D426DA93}"/>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129126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318D0-BFEA-4356-BF15-1C96278BA20E}"/>
              </a:ext>
            </a:extLst>
          </p:cNvPr>
          <p:cNvSpPr>
            <a:spLocks noGrp="1"/>
          </p:cNvSpPr>
          <p:nvPr>
            <p:ph type="dt" sz="half" idx="10"/>
          </p:nvPr>
        </p:nvSpPr>
        <p:spPr/>
        <p:txBody>
          <a:bodyPr/>
          <a:lstStyle/>
          <a:p>
            <a:fld id="{22A58701-015F-4B28-B57F-663627F87654}" type="datetime1">
              <a:rPr lang="zh-CN" altLang="en-US" smtClean="0"/>
              <a:t>2025/5/6</a:t>
            </a:fld>
            <a:endParaRPr lang="zh-CN" altLang="en-US"/>
          </a:p>
        </p:txBody>
      </p:sp>
      <p:sp>
        <p:nvSpPr>
          <p:cNvPr id="3" name="页脚占位符 2">
            <a:extLst>
              <a:ext uri="{FF2B5EF4-FFF2-40B4-BE49-F238E27FC236}">
                <a16:creationId xmlns:a16="http://schemas.microsoft.com/office/drawing/2014/main" id="{0FDCF767-417E-44DB-BD53-E3D1B3BC7F7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D7E97F2-414B-4F32-92CB-D52CF11EDB6D}"/>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75243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BD8C82-F89B-4058-84C7-958D5E42737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E8B74BA-CF82-4B51-B7EA-8B339789EC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1C3E74B-40A1-4523-A6A7-DF27BAAD5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FD6F3F9-3539-446E-BFF7-AAD4E4F988ED}"/>
              </a:ext>
            </a:extLst>
          </p:cNvPr>
          <p:cNvSpPr>
            <a:spLocks noGrp="1"/>
          </p:cNvSpPr>
          <p:nvPr>
            <p:ph type="dt" sz="half" idx="10"/>
          </p:nvPr>
        </p:nvSpPr>
        <p:spPr/>
        <p:txBody>
          <a:bodyPr/>
          <a:lstStyle/>
          <a:p>
            <a:fld id="{26A2B72C-0596-483D-B222-7A529EDB9F84}" type="datetime1">
              <a:rPr lang="zh-CN" altLang="en-US" smtClean="0"/>
              <a:t>2025/5/6</a:t>
            </a:fld>
            <a:endParaRPr lang="zh-CN" altLang="en-US"/>
          </a:p>
        </p:txBody>
      </p:sp>
      <p:sp>
        <p:nvSpPr>
          <p:cNvPr id="6" name="页脚占位符 5">
            <a:extLst>
              <a:ext uri="{FF2B5EF4-FFF2-40B4-BE49-F238E27FC236}">
                <a16:creationId xmlns:a16="http://schemas.microsoft.com/office/drawing/2014/main" id="{7F89759E-8AC7-450B-BCEC-53EF693E2C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67F14D-767F-4FAD-A21A-623148E2A0F9}"/>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239630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C9C342-298F-4E01-9DC0-092422129F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E7D616F-A3A1-4626-8235-4FCC0BC5D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D8BE947-8FD8-4252-BDD4-A62B47B16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E75390-69B1-4E27-A3A8-03CC44303109}"/>
              </a:ext>
            </a:extLst>
          </p:cNvPr>
          <p:cNvSpPr>
            <a:spLocks noGrp="1"/>
          </p:cNvSpPr>
          <p:nvPr>
            <p:ph type="dt" sz="half" idx="10"/>
          </p:nvPr>
        </p:nvSpPr>
        <p:spPr/>
        <p:txBody>
          <a:bodyPr/>
          <a:lstStyle/>
          <a:p>
            <a:fld id="{F005877F-90A3-42BD-8E6B-89DBFE48108C}" type="datetime1">
              <a:rPr lang="zh-CN" altLang="en-US" smtClean="0"/>
              <a:t>2025/5/6</a:t>
            </a:fld>
            <a:endParaRPr lang="zh-CN" altLang="en-US"/>
          </a:p>
        </p:txBody>
      </p:sp>
      <p:sp>
        <p:nvSpPr>
          <p:cNvPr id="6" name="页脚占位符 5">
            <a:extLst>
              <a:ext uri="{FF2B5EF4-FFF2-40B4-BE49-F238E27FC236}">
                <a16:creationId xmlns:a16="http://schemas.microsoft.com/office/drawing/2014/main" id="{CC534812-8C5E-42A1-A794-C235678E38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8AD007-7963-4034-8E5B-2E623E820742}"/>
              </a:ext>
            </a:extLst>
          </p:cNvPr>
          <p:cNvSpPr>
            <a:spLocks noGrp="1"/>
          </p:cNvSpPr>
          <p:nvPr>
            <p:ph type="sldNum" sz="quarter" idx="12"/>
          </p:nvPr>
        </p:nvSpPr>
        <p:spPr/>
        <p:txBody>
          <a:body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121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1F0C17-5988-427A-8DFC-499CA3596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83F196D-DA63-493F-8C37-E867DCB25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9A7AD1-5A2F-402A-84BF-64D52F681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ABF37-D4D6-479F-BBF8-4BF25AC281F0}" type="datetime1">
              <a:rPr lang="zh-CN" altLang="en-US" smtClean="0"/>
              <a:t>2025/5/6</a:t>
            </a:fld>
            <a:endParaRPr lang="zh-CN" altLang="en-US"/>
          </a:p>
        </p:txBody>
      </p:sp>
      <p:sp>
        <p:nvSpPr>
          <p:cNvPr id="5" name="页脚占位符 4">
            <a:extLst>
              <a:ext uri="{FF2B5EF4-FFF2-40B4-BE49-F238E27FC236}">
                <a16:creationId xmlns:a16="http://schemas.microsoft.com/office/drawing/2014/main" id="{DB4EADB0-6442-4600-B011-5FFDB6A91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A3A1846-DE75-4D11-BBD6-D87A0F6BC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A2AF2-B2C0-4776-99D4-DE05D29D53A8}" type="slidenum">
              <a:rPr lang="zh-CN" altLang="en-US" smtClean="0"/>
              <a:t>‹#›</a:t>
            </a:fld>
            <a:endParaRPr lang="zh-CN" altLang="en-US"/>
          </a:p>
        </p:txBody>
      </p:sp>
    </p:spTree>
    <p:extLst>
      <p:ext uri="{BB962C8B-B14F-4D97-AF65-F5344CB8AC3E}">
        <p14:creationId xmlns:p14="http://schemas.microsoft.com/office/powerpoint/2010/main" val="169402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hyperlink" Target="http://arxiv.org/abs/2403.08874"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46.png"/><Relationship Id="rId10" Type="http://schemas.microsoft.com/office/2007/relationships/hdphoto" Target="../media/hdphoto1.wdp"/><Relationship Id="rId4" Type="http://schemas.openxmlformats.org/officeDocument/2006/relationships/image" Target="../media/image220.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57.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57.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8" Type="http://schemas.openxmlformats.org/officeDocument/2006/relationships/hyperlink" Target="https://arxiv.org/abs/2403.08874" TargetMode="External"/><Relationship Id="rId3" Type="http://schemas.openxmlformats.org/officeDocument/2006/relationships/hyperlink" Target="https://arxiv.org/abs/2402.13864" TargetMode="External"/><Relationship Id="rId7" Type="http://schemas.openxmlformats.org/officeDocument/2006/relationships/hyperlink" Target="https://arxiv.org/abs/2301.0178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rxiv.org/abs/2209.02080" TargetMode="External"/><Relationship Id="rId11" Type="http://schemas.openxmlformats.org/officeDocument/2006/relationships/image" Target="../media/image14.png"/><Relationship Id="rId5" Type="http://schemas.openxmlformats.org/officeDocument/2006/relationships/hyperlink" Target="https://arxiv.org/abs/2410.21435" TargetMode="External"/><Relationship Id="rId10" Type="http://schemas.openxmlformats.org/officeDocument/2006/relationships/image" Target="../media/image13.png"/><Relationship Id="rId4" Type="http://schemas.openxmlformats.org/officeDocument/2006/relationships/hyperlink" Target="https://journals.aps.org/prl/abstract/10.1103/PhysRevLett.133.231902" TargetMode="External"/><Relationship Id="rId9" Type="http://schemas.openxmlformats.org/officeDocument/2006/relationships/hyperlink" Target="https://arxiv.org/abs/2310.15159"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6.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43D51E-BB6E-4E76-9BCE-FDAAABD2F076}"/>
              </a:ext>
            </a:extLst>
          </p:cNvPr>
          <p:cNvPicPr>
            <a:picLocks noChangeAspect="1"/>
          </p:cNvPicPr>
          <p:nvPr/>
        </p:nvPicPr>
        <p:blipFill>
          <a:blip r:embed="rId3"/>
          <a:stretch>
            <a:fillRect/>
          </a:stretch>
        </p:blipFill>
        <p:spPr>
          <a:xfrm>
            <a:off x="679009" y="2191381"/>
            <a:ext cx="3488195" cy="2640806"/>
          </a:xfrm>
          <a:prstGeom prst="rect">
            <a:avLst/>
          </a:prstGeom>
        </p:spPr>
      </p:pic>
      <p:pic>
        <p:nvPicPr>
          <p:cNvPr id="8" name="图片 7">
            <a:extLst>
              <a:ext uri="{FF2B5EF4-FFF2-40B4-BE49-F238E27FC236}">
                <a16:creationId xmlns:a16="http://schemas.microsoft.com/office/drawing/2014/main" id="{C42B5C60-B197-40CA-B706-9EF3E6C1C51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037497" y="2436317"/>
            <a:ext cx="3680305" cy="2493110"/>
          </a:xfrm>
          <a:prstGeom prst="rect">
            <a:avLst/>
          </a:prstGeom>
        </p:spPr>
      </p:pic>
      <p:sp>
        <p:nvSpPr>
          <p:cNvPr id="2" name="标题 1">
            <a:extLst>
              <a:ext uri="{FF2B5EF4-FFF2-40B4-BE49-F238E27FC236}">
                <a16:creationId xmlns:a16="http://schemas.microsoft.com/office/drawing/2014/main" id="{6DDCB34A-13A6-4897-A506-4C7CBA81F079}"/>
              </a:ext>
            </a:extLst>
          </p:cNvPr>
          <p:cNvSpPr>
            <a:spLocks noGrp="1"/>
          </p:cNvSpPr>
          <p:nvPr>
            <p:ph type="ctrTitle"/>
          </p:nvPr>
        </p:nvSpPr>
        <p:spPr>
          <a:xfrm>
            <a:off x="808181" y="564760"/>
            <a:ext cx="10575637" cy="1655762"/>
          </a:xfrm>
        </p:spPr>
        <p:txBody>
          <a:bodyPr>
            <a:noAutofit/>
          </a:bodyPr>
          <a:lstStyle/>
          <a:p>
            <a:r>
              <a:rPr lang="en-US" altLang="zh-CN" sz="5400" b="1" dirty="0">
                <a:latin typeface="Candara" panose="020E0502030303020204" pitchFamily="34" charset="0"/>
              </a:rPr>
              <a:t>Fragmentation Energy Correlators in SIDIS</a:t>
            </a:r>
            <a:endParaRPr lang="zh-CN" altLang="en-US" sz="5400" b="1" dirty="0">
              <a:latin typeface="Candara" panose="020E0502030303020204" pitchFamily="34" charset="0"/>
            </a:endParaRPr>
          </a:p>
        </p:txBody>
      </p:sp>
      <p:sp>
        <p:nvSpPr>
          <p:cNvPr id="3" name="副标题 2">
            <a:extLst>
              <a:ext uri="{FF2B5EF4-FFF2-40B4-BE49-F238E27FC236}">
                <a16:creationId xmlns:a16="http://schemas.microsoft.com/office/drawing/2014/main" id="{3F890B81-40C2-4162-A403-D8E536EED255}"/>
              </a:ext>
            </a:extLst>
          </p:cNvPr>
          <p:cNvSpPr>
            <a:spLocks noGrp="1"/>
          </p:cNvSpPr>
          <p:nvPr>
            <p:ph type="subTitle" idx="1"/>
          </p:nvPr>
        </p:nvSpPr>
        <p:spPr>
          <a:xfrm>
            <a:off x="3785855" y="2703102"/>
            <a:ext cx="4876800" cy="1875595"/>
          </a:xfrm>
        </p:spPr>
        <p:txBody>
          <a:bodyPr>
            <a:normAutofit/>
          </a:bodyPr>
          <a:lstStyle/>
          <a:p>
            <a:r>
              <a:rPr lang="en-US" altLang="zh-CN" sz="3200" b="1" dirty="0" err="1">
                <a:latin typeface="Candara" panose="020E0502030303020204" pitchFamily="34" charset="0"/>
              </a:rPr>
              <a:t>Shutao</a:t>
            </a:r>
            <a:r>
              <a:rPr lang="en-US" altLang="zh-CN" sz="3200" b="1" dirty="0">
                <a:latin typeface="Candara" panose="020E0502030303020204" pitchFamily="34" charset="0"/>
              </a:rPr>
              <a:t> Zhang</a:t>
            </a:r>
          </a:p>
          <a:p>
            <a:endParaRPr lang="en-US" altLang="zh-CN" b="1" dirty="0">
              <a:latin typeface="Candara" panose="020E0502030303020204" pitchFamily="34" charset="0"/>
            </a:endParaRPr>
          </a:p>
          <a:p>
            <a:r>
              <a:rPr lang="en-US" altLang="zh-CN" b="1" dirty="0">
                <a:solidFill>
                  <a:srgbClr val="FF0000"/>
                </a:solidFill>
                <a:latin typeface="Candara" panose="020E0502030303020204" pitchFamily="34" charset="0"/>
              </a:rPr>
              <a:t>Peking University</a:t>
            </a:r>
          </a:p>
          <a:p>
            <a:endParaRPr lang="en-US" altLang="zh-CN" sz="1200" b="1" dirty="0">
              <a:latin typeface="Candara" panose="020E0502030303020204" pitchFamily="34" charset="0"/>
            </a:endParaRPr>
          </a:p>
        </p:txBody>
      </p:sp>
      <p:sp>
        <p:nvSpPr>
          <p:cNvPr id="5" name="副标题 2">
            <a:extLst>
              <a:ext uri="{FF2B5EF4-FFF2-40B4-BE49-F238E27FC236}">
                <a16:creationId xmlns:a16="http://schemas.microsoft.com/office/drawing/2014/main" id="{9E73918E-C006-458A-86A7-FFA401BDD232}"/>
              </a:ext>
            </a:extLst>
          </p:cNvPr>
          <p:cNvSpPr txBox="1">
            <a:spLocks/>
          </p:cNvSpPr>
          <p:nvPr/>
        </p:nvSpPr>
        <p:spPr>
          <a:xfrm>
            <a:off x="4167204" y="6004561"/>
            <a:ext cx="4114103" cy="12794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dirty="0">
                <a:solidFill>
                  <a:schemeClr val="accent2">
                    <a:lumMod val="75000"/>
                  </a:schemeClr>
                </a:solidFill>
              </a:rPr>
              <a:t>C3NT</a:t>
            </a:r>
          </a:p>
          <a:p>
            <a:r>
              <a:rPr lang="en-US" altLang="zh-CN" b="1" dirty="0">
                <a:solidFill>
                  <a:schemeClr val="accent2">
                    <a:lumMod val="75000"/>
                  </a:schemeClr>
                </a:solidFill>
              </a:rPr>
              <a:t>03.05.2025, Wuhan, China</a:t>
            </a:r>
            <a:endParaRPr lang="zh-CN" altLang="en-US" b="1" dirty="0">
              <a:solidFill>
                <a:schemeClr val="accent2">
                  <a:lumMod val="75000"/>
                </a:schemeClr>
              </a:solidFill>
            </a:endParaRPr>
          </a:p>
        </p:txBody>
      </p:sp>
      <p:sp>
        <p:nvSpPr>
          <p:cNvPr id="9" name="灯片编号占位符 8">
            <a:extLst>
              <a:ext uri="{FF2B5EF4-FFF2-40B4-BE49-F238E27FC236}">
                <a16:creationId xmlns:a16="http://schemas.microsoft.com/office/drawing/2014/main" id="{D7E7F90E-4F60-48B9-99CD-4F80CE0D3FC1}"/>
              </a:ext>
            </a:extLst>
          </p:cNvPr>
          <p:cNvSpPr>
            <a:spLocks noGrp="1"/>
          </p:cNvSpPr>
          <p:nvPr>
            <p:ph type="sldNum" sz="quarter" idx="12"/>
          </p:nvPr>
        </p:nvSpPr>
        <p:spPr/>
        <p:txBody>
          <a:bodyPr/>
          <a:lstStyle/>
          <a:p>
            <a:fld id="{611A2AF2-B2C0-4776-99D4-DE05D29D53A8}" type="slidenum">
              <a:rPr lang="zh-CN" altLang="en-US" smtClean="0"/>
              <a:t>1</a:t>
            </a:fld>
            <a:endParaRPr lang="zh-CN" altLang="en-US"/>
          </a:p>
        </p:txBody>
      </p:sp>
      <p:sp>
        <p:nvSpPr>
          <p:cNvPr id="4" name="文本框 3">
            <a:extLst>
              <a:ext uri="{FF2B5EF4-FFF2-40B4-BE49-F238E27FC236}">
                <a16:creationId xmlns:a16="http://schemas.microsoft.com/office/drawing/2014/main" id="{249F3F8A-3565-C8E0-DC21-BB7F69F2B727}"/>
              </a:ext>
            </a:extLst>
          </p:cNvPr>
          <p:cNvSpPr txBox="1"/>
          <p:nvPr/>
        </p:nvSpPr>
        <p:spPr>
          <a:xfrm>
            <a:off x="5089970" y="5263451"/>
            <a:ext cx="2268570" cy="646331"/>
          </a:xfrm>
          <a:prstGeom prst="rect">
            <a:avLst/>
          </a:prstGeom>
          <a:noFill/>
        </p:spPr>
        <p:txBody>
          <a:bodyPr wrap="none" rtlCol="0">
            <a:spAutoFit/>
          </a:bodyPr>
          <a:lstStyle/>
          <a:p>
            <a:pPr algn="ctr"/>
            <a:r>
              <a:rPr lang="en-US" altLang="zh-CN" dirty="0"/>
              <a:t>Paper in preparation:</a:t>
            </a:r>
          </a:p>
          <a:p>
            <a:pPr algn="ctr"/>
            <a:r>
              <a:rPr lang="en-US" altLang="zh-CN" dirty="0" err="1"/>
              <a:t>arXiv</a:t>
            </a:r>
            <a:r>
              <a:rPr lang="en-US" altLang="zh-CN" dirty="0"/>
              <a:t>: 2505.xxxxx</a:t>
            </a:r>
            <a:endParaRPr lang="zh-CN" altLang="en-US" dirty="0"/>
          </a:p>
        </p:txBody>
      </p:sp>
      <p:sp>
        <p:nvSpPr>
          <p:cNvPr id="14" name="文本框 13">
            <a:extLst>
              <a:ext uri="{FF2B5EF4-FFF2-40B4-BE49-F238E27FC236}">
                <a16:creationId xmlns:a16="http://schemas.microsoft.com/office/drawing/2014/main" id="{B42423B6-1AEF-9283-A300-17087D9E2343}"/>
              </a:ext>
            </a:extLst>
          </p:cNvPr>
          <p:cNvSpPr txBox="1"/>
          <p:nvPr/>
        </p:nvSpPr>
        <p:spPr>
          <a:xfrm>
            <a:off x="3740030" y="4427926"/>
            <a:ext cx="5050055" cy="830997"/>
          </a:xfrm>
          <a:prstGeom prst="rect">
            <a:avLst/>
          </a:prstGeom>
          <a:noFill/>
        </p:spPr>
        <p:txBody>
          <a:bodyPr wrap="square" rtlCol="0">
            <a:spAutoFit/>
          </a:bodyPr>
          <a:lstStyle/>
          <a:p>
            <a:pPr algn="ctr"/>
            <a:r>
              <a:rPr lang="en-US" altLang="zh-CN" sz="1600" b="1" dirty="0">
                <a:latin typeface="Candara" panose="020E0502030303020204" pitchFamily="34" charset="0"/>
              </a:rPr>
              <a:t>In collaboration with:</a:t>
            </a:r>
            <a:endParaRPr lang="en-US" altLang="zh-CN" sz="1000" dirty="0">
              <a:latin typeface="Candara" panose="020E0502030303020204" pitchFamily="34" charset="0"/>
            </a:endParaRPr>
          </a:p>
          <a:p>
            <a:pPr algn="ctr"/>
            <a:r>
              <a:rPr lang="en-US" altLang="zh-CN" sz="1600" dirty="0">
                <a:latin typeface="Candara" panose="020E0502030303020204" pitchFamily="34" charset="0"/>
              </a:rPr>
              <a:t>Qing-Hong Cao, </a:t>
            </a:r>
            <a:r>
              <a:rPr lang="en-US" altLang="zh-CN" sz="1600" dirty="0" err="1">
                <a:latin typeface="Candara" panose="020E0502030303020204" pitchFamily="34" charset="0"/>
              </a:rPr>
              <a:t>Zhite</a:t>
            </a:r>
            <a:r>
              <a:rPr lang="en-US" altLang="zh-CN" sz="1600" dirty="0">
                <a:latin typeface="Candara" panose="020E0502030303020204" pitchFamily="34" charset="0"/>
              </a:rPr>
              <a:t> Yu,  C.-P. Yuan, </a:t>
            </a:r>
            <a:r>
              <a:rPr lang="en-US" altLang="zh-CN" sz="1600" dirty="0" err="1">
                <a:latin typeface="Candara" panose="020E0502030303020204" pitchFamily="34" charset="0"/>
              </a:rPr>
              <a:t>HuaXing</a:t>
            </a:r>
            <a:r>
              <a:rPr lang="en-US" altLang="zh-CN" sz="1600" dirty="0">
                <a:latin typeface="Candara" panose="020E0502030303020204" pitchFamily="34" charset="0"/>
              </a:rPr>
              <a:t> Zhu </a:t>
            </a:r>
            <a:endParaRPr lang="zh-CN" altLang="en-US" sz="1600" dirty="0">
              <a:latin typeface="Candara" panose="020E0502030303020204" pitchFamily="34" charset="0"/>
            </a:endParaRPr>
          </a:p>
          <a:p>
            <a:pPr algn="ctr"/>
            <a:endParaRPr lang="zh-CN" altLang="en-US" sz="1600"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DC8E123-9A7A-C53E-C086-7A7673DA18E8}"/>
                  </a:ext>
                </a:extLst>
              </p:cNvPr>
              <p:cNvSpPr txBox="1"/>
              <p:nvPr/>
            </p:nvSpPr>
            <p:spPr>
              <a:xfrm>
                <a:off x="1292275" y="3028890"/>
                <a:ext cx="50526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i="1" smtClean="0">
                              <a:solidFill>
                                <a:srgbClr val="C00000"/>
                              </a:solidFill>
                              <a:latin typeface="Cambria Math" panose="02040503050406030204" pitchFamily="18" charset="0"/>
                            </a:rPr>
                          </m:ctrlPr>
                        </m:sSupPr>
                        <m:e>
                          <m:r>
                            <a:rPr lang="zh-CN" altLang="en-US" sz="2000" i="1">
                              <a:solidFill>
                                <a:srgbClr val="C00000"/>
                              </a:solidFill>
                              <a:latin typeface="Cambria Math" panose="02040503050406030204" pitchFamily="18" charset="0"/>
                            </a:rPr>
                            <m:t>𝛾</m:t>
                          </m:r>
                        </m:e>
                        <m:sup>
                          <m:r>
                            <a:rPr lang="en-US" altLang="zh-CN" sz="2000" b="0" i="1" smtClean="0">
                              <a:solidFill>
                                <a:srgbClr val="C00000"/>
                              </a:solidFill>
                              <a:latin typeface="Cambria Math" panose="02040503050406030204" pitchFamily="18" charset="0"/>
                            </a:rPr>
                            <m:t>∗</m:t>
                          </m:r>
                        </m:sup>
                      </m:sSup>
                    </m:oMath>
                  </m:oMathPara>
                </a14:m>
                <a:endParaRPr lang="zh-CN" altLang="en-US" sz="2000" dirty="0">
                  <a:solidFill>
                    <a:srgbClr val="C00000"/>
                  </a:solidFill>
                </a:endParaRPr>
              </a:p>
            </p:txBody>
          </p:sp>
        </mc:Choice>
        <mc:Fallback xmlns="">
          <p:sp>
            <p:nvSpPr>
              <p:cNvPr id="15" name="文本框 14">
                <a:extLst>
                  <a:ext uri="{FF2B5EF4-FFF2-40B4-BE49-F238E27FC236}">
                    <a16:creationId xmlns:a16="http://schemas.microsoft.com/office/drawing/2014/main" id="{DDC8E123-9A7A-C53E-C086-7A7673DA18E8}"/>
                  </a:ext>
                </a:extLst>
              </p:cNvPr>
              <p:cNvSpPr txBox="1">
                <a:spLocks noRot="1" noChangeAspect="1" noMove="1" noResize="1" noEditPoints="1" noAdjustHandles="1" noChangeArrowheads="1" noChangeShapeType="1" noTextEdit="1"/>
              </p:cNvSpPr>
              <p:nvPr/>
            </p:nvSpPr>
            <p:spPr>
              <a:xfrm>
                <a:off x="1292275" y="3028890"/>
                <a:ext cx="505267" cy="400110"/>
              </a:xfrm>
              <a:prstGeom prst="rect">
                <a:avLst/>
              </a:prstGeom>
              <a:blipFill>
                <a:blip r:embed="rId6"/>
                <a:stretch>
                  <a:fillRect b="-4545"/>
                </a:stretch>
              </a:blipFill>
            </p:spPr>
            <p:txBody>
              <a:bodyPr/>
              <a:lstStyle/>
              <a:p>
                <a:r>
                  <a:rPr lang="zh-CN" altLang="en-US">
                    <a:noFill/>
                  </a:rPr>
                  <a:t> </a:t>
                </a:r>
              </a:p>
            </p:txBody>
          </p:sp>
        </mc:Fallback>
      </mc:AlternateContent>
      <p:cxnSp>
        <p:nvCxnSpPr>
          <p:cNvPr id="10" name="直接箭头连接符 9">
            <a:extLst>
              <a:ext uri="{FF2B5EF4-FFF2-40B4-BE49-F238E27FC236}">
                <a16:creationId xmlns:a16="http://schemas.microsoft.com/office/drawing/2014/main" id="{5CF13246-F361-109A-99FD-60ADCB6239F1}"/>
              </a:ext>
            </a:extLst>
          </p:cNvPr>
          <p:cNvCxnSpPr>
            <a:cxnSpLocks/>
          </p:cNvCxnSpPr>
          <p:nvPr/>
        </p:nvCxnSpPr>
        <p:spPr>
          <a:xfrm>
            <a:off x="493356" y="2626902"/>
            <a:ext cx="971550"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5BA2386A-5B5A-94DC-BAE4-D88CB41D0F7D}"/>
              </a:ext>
            </a:extLst>
          </p:cNvPr>
          <p:cNvCxnSpPr>
            <a:cxnSpLocks/>
          </p:cNvCxnSpPr>
          <p:nvPr/>
        </p:nvCxnSpPr>
        <p:spPr>
          <a:xfrm>
            <a:off x="348065" y="2624904"/>
            <a:ext cx="725844"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70B862BB-B005-A894-0B99-42AD31BBA499}"/>
              </a:ext>
            </a:extLst>
          </p:cNvPr>
          <p:cNvCxnSpPr>
            <a:cxnSpLocks/>
          </p:cNvCxnSpPr>
          <p:nvPr/>
        </p:nvCxnSpPr>
        <p:spPr>
          <a:xfrm flipV="1">
            <a:off x="1432910" y="1847850"/>
            <a:ext cx="1300765" cy="79402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4CF9D5A6-8AF2-1A73-5EDC-AFC1B8AE8505}"/>
              </a:ext>
            </a:extLst>
          </p:cNvPr>
          <p:cNvCxnSpPr>
            <a:cxnSpLocks/>
          </p:cNvCxnSpPr>
          <p:nvPr/>
        </p:nvCxnSpPr>
        <p:spPr>
          <a:xfrm flipV="1">
            <a:off x="1432910" y="2191381"/>
            <a:ext cx="729265" cy="45049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E3906D03-8BCC-F43F-2617-8C50CA85BCB8}"/>
                  </a:ext>
                </a:extLst>
              </p:cNvPr>
              <p:cNvSpPr txBox="1"/>
              <p:nvPr/>
            </p:nvSpPr>
            <p:spPr>
              <a:xfrm>
                <a:off x="571368" y="2373622"/>
                <a:ext cx="1419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a:latin typeface="Cambria Math" panose="02040503050406030204" pitchFamily="18" charset="0"/>
                        </a:rPr>
                        <m:t>𝑙</m:t>
                      </m:r>
                    </m:oMath>
                  </m:oMathPara>
                </a14:m>
                <a:endParaRPr lang="zh-CN" altLang="en-US" i="1" dirty="0"/>
              </a:p>
            </p:txBody>
          </p:sp>
        </mc:Choice>
        <mc:Fallback xmlns="">
          <p:sp>
            <p:nvSpPr>
              <p:cNvPr id="35" name="文本框 34">
                <a:extLst>
                  <a:ext uri="{FF2B5EF4-FFF2-40B4-BE49-F238E27FC236}">
                    <a16:creationId xmlns:a16="http://schemas.microsoft.com/office/drawing/2014/main" id="{E3906D03-8BCC-F43F-2617-8C50CA85BCB8}"/>
                  </a:ext>
                </a:extLst>
              </p:cNvPr>
              <p:cNvSpPr txBox="1">
                <a:spLocks noRot="1" noChangeAspect="1" noMove="1" noResize="1" noEditPoints="1" noAdjustHandles="1" noChangeArrowheads="1" noChangeShapeType="1" noTextEdit="1"/>
              </p:cNvSpPr>
              <p:nvPr/>
            </p:nvSpPr>
            <p:spPr>
              <a:xfrm>
                <a:off x="571368" y="2373622"/>
                <a:ext cx="141962" cy="276999"/>
              </a:xfrm>
              <a:prstGeom prst="rect">
                <a:avLst/>
              </a:prstGeom>
              <a:blipFill>
                <a:blip r:embed="rId7"/>
                <a:stretch>
                  <a:fillRect l="-39130" r="-34783"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24337C8F-3217-7E90-2A24-935BEA7331AA}"/>
                  </a:ext>
                </a:extLst>
              </p:cNvPr>
              <p:cNvSpPr txBox="1"/>
              <p:nvPr/>
            </p:nvSpPr>
            <p:spPr>
              <a:xfrm>
                <a:off x="2091194" y="1891684"/>
                <a:ext cx="193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m:t>
                      </m:r>
                      <m:r>
                        <a:rPr lang="en-US" altLang="zh-CN" b="0" i="1" smtClean="0">
                          <a:latin typeface="Cambria Math" panose="02040503050406030204" pitchFamily="18" charset="0"/>
                        </a:rPr>
                        <m:t>′</m:t>
                      </m:r>
                    </m:oMath>
                  </m:oMathPara>
                </a14:m>
                <a:endParaRPr lang="zh-CN" altLang="en-US" i="1" dirty="0"/>
              </a:p>
            </p:txBody>
          </p:sp>
        </mc:Choice>
        <mc:Fallback xmlns="">
          <p:sp>
            <p:nvSpPr>
              <p:cNvPr id="36" name="文本框 35">
                <a:extLst>
                  <a:ext uri="{FF2B5EF4-FFF2-40B4-BE49-F238E27FC236}">
                    <a16:creationId xmlns:a16="http://schemas.microsoft.com/office/drawing/2014/main" id="{24337C8F-3217-7E90-2A24-935BEA7331AA}"/>
                  </a:ext>
                </a:extLst>
              </p:cNvPr>
              <p:cNvSpPr txBox="1">
                <a:spLocks noRot="1" noChangeAspect="1" noMove="1" noResize="1" noEditPoints="1" noAdjustHandles="1" noChangeArrowheads="1" noChangeShapeType="1" noTextEdit="1"/>
              </p:cNvSpPr>
              <p:nvPr/>
            </p:nvSpPr>
            <p:spPr>
              <a:xfrm>
                <a:off x="2091194" y="1891684"/>
                <a:ext cx="193963" cy="276999"/>
              </a:xfrm>
              <a:prstGeom prst="rect">
                <a:avLst/>
              </a:prstGeom>
              <a:blipFill>
                <a:blip r:embed="rId8"/>
                <a:stretch>
                  <a:fillRect l="-31250" t="-2174" r="-31250" b="-8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2635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81087-AFC8-0094-14A1-1AE901C9718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4E26075-1EF0-4B48-FDEF-AB1E3D208B5F}"/>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Boost Invariant FEC</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2D985A4A-AF1E-A104-922F-8243D6F95FDA}"/>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内容占位符 11">
            <a:extLst>
              <a:ext uri="{FF2B5EF4-FFF2-40B4-BE49-F238E27FC236}">
                <a16:creationId xmlns:a16="http://schemas.microsoft.com/office/drawing/2014/main" id="{D5D6402F-4867-994B-0431-8D67C7ACA07F}"/>
              </a:ext>
            </a:extLst>
          </p:cNvPr>
          <p:cNvSpPr>
            <a:spLocks noGrp="1"/>
          </p:cNvSpPr>
          <p:nvPr>
            <p:ph idx="1"/>
          </p:nvPr>
        </p:nvSpPr>
        <p:spPr>
          <a:xfrm>
            <a:off x="406400" y="1681749"/>
            <a:ext cx="10947400" cy="4495214"/>
          </a:xfrm>
        </p:spPr>
        <p:txBody>
          <a:bodyPr/>
          <a:lstStyle/>
          <a:p>
            <a:pPr marL="0" indent="0">
              <a:buNone/>
            </a:pPr>
            <a:r>
              <a:rPr lang="en-US" altLang="zh-CN" b="1" dirty="0">
                <a:solidFill>
                  <a:srgbClr val="0070C0"/>
                </a:solidFill>
                <a:latin typeface="Candara" panose="020E0502030303020204" pitchFamily="34" charset="0"/>
              </a:rPr>
              <a:t>Energy scale </a:t>
            </a:r>
            <a:r>
              <a:rPr lang="en-US" altLang="zh-CN" b="1" dirty="0">
                <a:latin typeface="Candara" panose="020E0502030303020204" pitchFamily="34" charset="0"/>
              </a:rPr>
              <a:t>naturally induced from the new FEC.</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p:txBody>
      </p:sp>
      <p:sp>
        <p:nvSpPr>
          <p:cNvPr id="31" name="灯片编号占位符 30">
            <a:extLst>
              <a:ext uri="{FF2B5EF4-FFF2-40B4-BE49-F238E27FC236}">
                <a16:creationId xmlns:a16="http://schemas.microsoft.com/office/drawing/2014/main" id="{2512FF29-D4C6-92BB-9D0F-DBD92919C957}"/>
              </a:ext>
            </a:extLst>
          </p:cNvPr>
          <p:cNvSpPr>
            <a:spLocks noGrp="1"/>
          </p:cNvSpPr>
          <p:nvPr>
            <p:ph type="sldNum" sz="quarter" idx="12"/>
          </p:nvPr>
        </p:nvSpPr>
        <p:spPr/>
        <p:txBody>
          <a:bodyPr/>
          <a:lstStyle/>
          <a:p>
            <a:fld id="{611A2AF2-B2C0-4776-99D4-DE05D29D53A8}" type="slidenum">
              <a:rPr lang="zh-CN" altLang="en-US" smtClean="0"/>
              <a:t>10</a:t>
            </a:fld>
            <a:endParaRPr lang="zh-CN" altLang="en-US"/>
          </a:p>
        </p:txBody>
      </p:sp>
      <p:pic>
        <p:nvPicPr>
          <p:cNvPr id="5" name="图片 4">
            <a:extLst>
              <a:ext uri="{FF2B5EF4-FFF2-40B4-BE49-F238E27FC236}">
                <a16:creationId xmlns:a16="http://schemas.microsoft.com/office/drawing/2014/main" id="{64EC5D6F-DB2C-CFF4-CC5E-020D312318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9979" y="2191537"/>
            <a:ext cx="4933791" cy="3307159"/>
          </a:xfrm>
          <a:prstGeom prst="rect">
            <a:avLst/>
          </a:prstGeom>
        </p:spPr>
      </p:pic>
      <p:pic>
        <p:nvPicPr>
          <p:cNvPr id="8" name="图片 7">
            <a:extLst>
              <a:ext uri="{FF2B5EF4-FFF2-40B4-BE49-F238E27FC236}">
                <a16:creationId xmlns:a16="http://schemas.microsoft.com/office/drawing/2014/main" id="{A85492BA-9EFA-E6B9-7135-34A2720FE8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88998" y="2678931"/>
            <a:ext cx="5557035" cy="886761"/>
          </a:xfrm>
          <a:prstGeom prst="rect">
            <a:avLst/>
          </a:prstGeom>
        </p:spPr>
      </p:pic>
      <p:grpSp>
        <p:nvGrpSpPr>
          <p:cNvPr id="9" name="组合 8">
            <a:extLst>
              <a:ext uri="{FF2B5EF4-FFF2-40B4-BE49-F238E27FC236}">
                <a16:creationId xmlns:a16="http://schemas.microsoft.com/office/drawing/2014/main" id="{8BEC712F-07C1-5089-DB62-8A95824F2EB0}"/>
              </a:ext>
            </a:extLst>
          </p:cNvPr>
          <p:cNvGrpSpPr/>
          <p:nvPr/>
        </p:nvGrpSpPr>
        <p:grpSpPr>
          <a:xfrm>
            <a:off x="650999" y="5321130"/>
            <a:ext cx="6962779" cy="1252207"/>
            <a:chOff x="6198151" y="2358717"/>
            <a:chExt cx="6705633" cy="1281095"/>
          </a:xfrm>
        </p:grpSpPr>
        <p:pic>
          <p:nvPicPr>
            <p:cNvPr id="10" name="图片 9">
              <a:extLst>
                <a:ext uri="{FF2B5EF4-FFF2-40B4-BE49-F238E27FC236}">
                  <a16:creationId xmlns:a16="http://schemas.microsoft.com/office/drawing/2014/main" id="{782900BA-E3C4-FCFA-1A14-C6900602E171}"/>
                </a:ext>
              </a:extLst>
            </p:cNvPr>
            <p:cNvPicPr>
              <a:picLocks noChangeAspect="1"/>
            </p:cNvPicPr>
            <p:nvPr/>
          </p:nvPicPr>
          <p:blipFill rotWithShape="1">
            <a:blip r:embed="rId5">
              <a:extLst>
                <a:ext uri="{28A0092B-C50C-407E-A947-70E740481C1C}">
                  <a14:useLocalDpi xmlns:a14="http://schemas.microsoft.com/office/drawing/2010/main" val="0"/>
                </a:ext>
              </a:extLst>
            </a:blip>
            <a:srcRect l="390" r="390"/>
            <a:stretch/>
          </p:blipFill>
          <p:spPr>
            <a:xfrm>
              <a:off x="6198151" y="2358717"/>
              <a:ext cx="6705633" cy="1281095"/>
            </a:xfrm>
            <a:prstGeom prst="rect">
              <a:avLst/>
            </a:prstGeom>
          </p:spPr>
        </p:pic>
        <p:sp>
          <p:nvSpPr>
            <p:cNvPr id="13" name="矩形: 圆角 12">
              <a:extLst>
                <a:ext uri="{FF2B5EF4-FFF2-40B4-BE49-F238E27FC236}">
                  <a16:creationId xmlns:a16="http://schemas.microsoft.com/office/drawing/2014/main" id="{729AB489-53C2-4387-8E71-80FC05F15A6A}"/>
                </a:ext>
              </a:extLst>
            </p:cNvPr>
            <p:cNvSpPr/>
            <p:nvPr/>
          </p:nvSpPr>
          <p:spPr>
            <a:xfrm>
              <a:off x="9962192" y="3026547"/>
              <a:ext cx="1108444" cy="569337"/>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a:extLst>
              <a:ext uri="{FF2B5EF4-FFF2-40B4-BE49-F238E27FC236}">
                <a16:creationId xmlns:a16="http://schemas.microsoft.com/office/drawing/2014/main" id="{E6C77EF6-89C3-9DBE-B1E2-C543F7D6C1A0}"/>
              </a:ext>
            </a:extLst>
          </p:cNvPr>
          <p:cNvSpPr txBox="1"/>
          <p:nvPr/>
        </p:nvSpPr>
        <p:spPr>
          <a:xfrm>
            <a:off x="1054359" y="3845116"/>
            <a:ext cx="7024680" cy="1200329"/>
          </a:xfrm>
          <a:prstGeom prst="rect">
            <a:avLst/>
          </a:prstGeom>
          <a:noFill/>
        </p:spPr>
        <p:txBody>
          <a:bodyPr wrap="none" rtlCol="0">
            <a:spAutoFit/>
          </a:bodyPr>
          <a:lstStyle/>
          <a:p>
            <a:pPr marL="285750" indent="-285750">
              <a:buFont typeface="Arial" panose="020B0604020202020204" pitchFamily="34" charset="0"/>
              <a:buChar char="•"/>
            </a:pPr>
            <a:r>
              <a:rPr lang="en-US" altLang="zh-CN" sz="2400" i="1" dirty="0">
                <a:latin typeface="Candara" panose="020E0502030303020204" pitchFamily="34" charset="0"/>
              </a:rPr>
              <a:t>The </a:t>
            </a:r>
            <a:r>
              <a:rPr lang="en-US" altLang="zh-CN" sz="2400" i="1" dirty="0">
                <a:solidFill>
                  <a:srgbClr val="FF0000"/>
                </a:solidFill>
                <a:latin typeface="Candara" panose="020E0502030303020204" pitchFamily="34" charset="0"/>
              </a:rPr>
              <a:t>only</a:t>
            </a:r>
            <a:r>
              <a:rPr lang="en-US" altLang="zh-CN" sz="2400" i="1" dirty="0">
                <a:latin typeface="Candara" panose="020E0502030303020204" pitchFamily="34" charset="0"/>
              </a:rPr>
              <a:t> energy scale in the boost-inv. FEC function</a:t>
            </a:r>
          </a:p>
          <a:p>
            <a:pPr marL="285750" indent="-285750">
              <a:buFont typeface="Arial" panose="020B0604020202020204" pitchFamily="34" charset="0"/>
              <a:buChar char="•"/>
            </a:pPr>
            <a:r>
              <a:rPr lang="en-US" altLang="zh-CN" sz="2400" i="1" dirty="0">
                <a:latin typeface="Candara" panose="020E0502030303020204" pitchFamily="34" charset="0"/>
              </a:rPr>
              <a:t>Proportional to the spreading angle in collinear limit</a:t>
            </a:r>
          </a:p>
          <a:p>
            <a:pPr marL="285750" indent="-285750">
              <a:buFont typeface="Arial" panose="020B0604020202020204" pitchFamily="34" charset="0"/>
              <a:buChar char="•"/>
            </a:pPr>
            <a:r>
              <a:rPr lang="en-US" altLang="zh-CN" sz="2400" i="1" dirty="0">
                <a:latin typeface="Candara" panose="020E0502030303020204" pitchFamily="34" charset="0"/>
              </a:rPr>
              <a:t>Describe the </a:t>
            </a:r>
            <a:r>
              <a:rPr lang="en-US" altLang="zh-CN" sz="2400" i="1" dirty="0">
                <a:solidFill>
                  <a:srgbClr val="FF0000"/>
                </a:solidFill>
                <a:latin typeface="Candara" panose="020E0502030303020204" pitchFamily="34" charset="0"/>
              </a:rPr>
              <a:t>transverse</a:t>
            </a:r>
            <a:r>
              <a:rPr lang="en-US" altLang="zh-CN" sz="2400" i="1" dirty="0">
                <a:latin typeface="Candara" panose="020E0502030303020204" pitchFamily="34" charset="0"/>
              </a:rPr>
              <a:t> energy scale</a:t>
            </a:r>
            <a:endParaRPr lang="zh-CN" altLang="en-US" sz="2400" i="1" dirty="0">
              <a:latin typeface="Candara" panose="020E0502030303020204" pitchFamily="34" charset="0"/>
            </a:endParaRPr>
          </a:p>
        </p:txBody>
      </p:sp>
      <p:sp>
        <p:nvSpPr>
          <p:cNvPr id="7" name="弧形 6">
            <a:extLst>
              <a:ext uri="{FF2B5EF4-FFF2-40B4-BE49-F238E27FC236}">
                <a16:creationId xmlns:a16="http://schemas.microsoft.com/office/drawing/2014/main" id="{3F324147-3FBC-5894-813C-7D3097719886}"/>
              </a:ext>
            </a:extLst>
          </p:cNvPr>
          <p:cNvSpPr/>
          <p:nvPr/>
        </p:nvSpPr>
        <p:spPr>
          <a:xfrm rot="2325047">
            <a:off x="10745390" y="3400909"/>
            <a:ext cx="549192" cy="629994"/>
          </a:xfrm>
          <a:prstGeom prst="arc">
            <a:avLst>
              <a:gd name="adj1" fmla="val 16200000"/>
              <a:gd name="adj2" fmla="val 19420606"/>
            </a:avLst>
          </a:prstGeom>
          <a:ln w="28575">
            <a:solidFill>
              <a:srgbClr val="005392"/>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CFE0BE7-1C92-4C75-0F65-E40D00433619}"/>
                  </a:ext>
                </a:extLst>
              </p:cNvPr>
              <p:cNvSpPr txBox="1"/>
              <p:nvPr/>
            </p:nvSpPr>
            <p:spPr>
              <a:xfrm>
                <a:off x="11363832" y="3436758"/>
                <a:ext cx="28230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005392"/>
                              </a:solidFill>
                              <a:latin typeface="Cambria Math" panose="02040503050406030204" pitchFamily="18" charset="0"/>
                            </a:rPr>
                          </m:ctrlPr>
                        </m:sSubPr>
                        <m:e>
                          <m:r>
                            <a:rPr lang="zh-CN" altLang="en-US" i="1">
                              <a:solidFill>
                                <a:srgbClr val="005392"/>
                              </a:solidFill>
                              <a:latin typeface="Cambria Math" panose="02040503050406030204" pitchFamily="18" charset="0"/>
                            </a:rPr>
                            <m:t>𝜙</m:t>
                          </m:r>
                        </m:e>
                        <m:sub>
                          <m:r>
                            <a:rPr lang="en-US" altLang="zh-CN" b="0" i="1" smtClean="0">
                              <a:solidFill>
                                <a:srgbClr val="005392"/>
                              </a:solidFill>
                              <a:latin typeface="Cambria Math" panose="02040503050406030204" pitchFamily="18" charset="0"/>
                            </a:rPr>
                            <m:t>h</m:t>
                          </m:r>
                        </m:sub>
                      </m:sSub>
                    </m:oMath>
                  </m:oMathPara>
                </a14:m>
                <a:endParaRPr lang="zh-CN" altLang="en-US" sz="2400" dirty="0">
                  <a:solidFill>
                    <a:srgbClr val="005392"/>
                  </a:solidFill>
                </a:endParaRPr>
              </a:p>
            </p:txBody>
          </p:sp>
        </mc:Choice>
        <mc:Fallback xmlns="">
          <p:sp>
            <p:nvSpPr>
              <p:cNvPr id="12" name="文本框 11">
                <a:extLst>
                  <a:ext uri="{FF2B5EF4-FFF2-40B4-BE49-F238E27FC236}">
                    <a16:creationId xmlns:a16="http://schemas.microsoft.com/office/drawing/2014/main" id="{1CFE0BE7-1C92-4C75-0F65-E40D00433619}"/>
                  </a:ext>
                </a:extLst>
              </p:cNvPr>
              <p:cNvSpPr txBox="1">
                <a:spLocks noRot="1" noChangeAspect="1" noMove="1" noResize="1" noEditPoints="1" noAdjustHandles="1" noChangeArrowheads="1" noChangeShapeType="1" noTextEdit="1"/>
              </p:cNvSpPr>
              <p:nvPr/>
            </p:nvSpPr>
            <p:spPr>
              <a:xfrm>
                <a:off x="11363832" y="3436758"/>
                <a:ext cx="282307" cy="276999"/>
              </a:xfrm>
              <a:prstGeom prst="rect">
                <a:avLst/>
              </a:prstGeom>
              <a:blipFill>
                <a:blip r:embed="rId6"/>
                <a:stretch>
                  <a:fillRect l="-34783" r="-17391" b="-3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9634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0ACD8-FCCD-B2CA-DD10-617D8224EC6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CFD5789-2EC9-35EB-049E-CE3D7A834D64}"/>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Pythia Simulation</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EEC91470-01BB-21F7-6222-4A995C206895}"/>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内容占位符 11">
            <a:extLst>
              <a:ext uri="{FF2B5EF4-FFF2-40B4-BE49-F238E27FC236}">
                <a16:creationId xmlns:a16="http://schemas.microsoft.com/office/drawing/2014/main" id="{C202E3C4-9125-435A-604A-BC38816C13BD}"/>
              </a:ext>
            </a:extLst>
          </p:cNvPr>
          <p:cNvSpPr>
            <a:spLocks noGrp="1"/>
          </p:cNvSpPr>
          <p:nvPr>
            <p:ph idx="1"/>
          </p:nvPr>
        </p:nvSpPr>
        <p:spPr>
          <a:xfrm>
            <a:off x="406400" y="1291702"/>
            <a:ext cx="10947400" cy="4495214"/>
          </a:xfrm>
        </p:spPr>
        <p:txBody>
          <a:bodyPr/>
          <a:lstStyle/>
          <a:p>
            <a:pPr marL="0" indent="0">
              <a:buNone/>
            </a:pPr>
            <a:r>
              <a:rPr lang="en-US" altLang="zh-CN" b="1" dirty="0">
                <a:latin typeface="Candara" panose="020E0502030303020204" pitchFamily="34" charset="0"/>
              </a:rPr>
              <a:t>EEC dependence on theta </a:t>
            </a:r>
            <a:r>
              <a:rPr lang="en-US" altLang="zh-CN" b="1" dirty="0">
                <a:solidFill>
                  <a:srgbClr val="FF0000"/>
                </a:solidFill>
                <a:latin typeface="Candara" panose="020E0502030303020204" pitchFamily="34" charset="0"/>
              </a:rPr>
              <a:t>varies </a:t>
            </a:r>
            <a:r>
              <a:rPr lang="en-US" altLang="zh-CN" b="1" dirty="0">
                <a:latin typeface="Candara" panose="020E0502030303020204" pitchFamily="34" charset="0"/>
              </a:rPr>
              <a:t>with Energy scale</a:t>
            </a:r>
            <a:endParaRPr lang="zh-CN" altLang="en-US" b="1" dirty="0">
              <a:latin typeface="Candara" panose="020E0502030303020204" pitchFamily="34" charset="0"/>
            </a:endParaRPr>
          </a:p>
        </p:txBody>
      </p:sp>
      <p:sp>
        <p:nvSpPr>
          <p:cNvPr id="31" name="灯片编号占位符 30">
            <a:extLst>
              <a:ext uri="{FF2B5EF4-FFF2-40B4-BE49-F238E27FC236}">
                <a16:creationId xmlns:a16="http://schemas.microsoft.com/office/drawing/2014/main" id="{D7510AE4-DCE2-AE16-C8B4-45F4980BA008}"/>
              </a:ext>
            </a:extLst>
          </p:cNvPr>
          <p:cNvSpPr>
            <a:spLocks noGrp="1"/>
          </p:cNvSpPr>
          <p:nvPr>
            <p:ph type="sldNum" sz="quarter" idx="12"/>
          </p:nvPr>
        </p:nvSpPr>
        <p:spPr/>
        <p:txBody>
          <a:bodyPr/>
          <a:lstStyle/>
          <a:p>
            <a:fld id="{611A2AF2-B2C0-4776-99D4-DE05D29D53A8}" type="slidenum">
              <a:rPr lang="zh-CN" altLang="en-US" smtClean="0"/>
              <a:t>11</a:t>
            </a:fld>
            <a:endParaRPr lang="zh-CN" altLang="en-US" dirty="0"/>
          </a:p>
        </p:txBody>
      </p:sp>
      <p:pic>
        <p:nvPicPr>
          <p:cNvPr id="5" name="图片 4">
            <a:extLst>
              <a:ext uri="{FF2B5EF4-FFF2-40B4-BE49-F238E27FC236}">
                <a16:creationId xmlns:a16="http://schemas.microsoft.com/office/drawing/2014/main" id="{9EB0174C-B003-FB05-A758-2F9C9E4BBE08}"/>
              </a:ext>
            </a:extLst>
          </p:cNvPr>
          <p:cNvPicPr>
            <a:picLocks noChangeAspect="1"/>
          </p:cNvPicPr>
          <p:nvPr/>
        </p:nvPicPr>
        <p:blipFill>
          <a:blip r:embed="rId3"/>
          <a:stretch>
            <a:fillRect/>
          </a:stretch>
        </p:blipFill>
        <p:spPr>
          <a:xfrm>
            <a:off x="872058" y="2210212"/>
            <a:ext cx="10360365" cy="3496700"/>
          </a:xfrm>
          <a:prstGeom prst="rect">
            <a:avLst/>
          </a:prstGeom>
        </p:spPr>
      </p:pic>
      <p:sp>
        <p:nvSpPr>
          <p:cNvPr id="6" name="文本框 5">
            <a:extLst>
              <a:ext uri="{FF2B5EF4-FFF2-40B4-BE49-F238E27FC236}">
                <a16:creationId xmlns:a16="http://schemas.microsoft.com/office/drawing/2014/main" id="{E12EE273-16AF-C9DE-6213-763412F927E7}"/>
              </a:ext>
            </a:extLst>
          </p:cNvPr>
          <p:cNvSpPr txBox="1"/>
          <p:nvPr/>
        </p:nvSpPr>
        <p:spPr>
          <a:xfrm>
            <a:off x="7957055" y="5706912"/>
            <a:ext cx="1307089" cy="338554"/>
          </a:xfrm>
          <a:prstGeom prst="rect">
            <a:avLst/>
          </a:prstGeom>
          <a:noFill/>
        </p:spPr>
        <p:txBody>
          <a:bodyPr wrap="square" rtlCol="0">
            <a:spAutoFit/>
          </a:bodyPr>
          <a:lstStyle/>
          <a:p>
            <a:r>
              <a:rPr lang="en-US" altLang="zh-CN" sz="1600" dirty="0">
                <a:solidFill>
                  <a:srgbClr val="FF0000"/>
                </a:solidFill>
              </a:rPr>
              <a:t>[CMS, 2024]</a:t>
            </a:r>
            <a:endParaRPr lang="zh-CN" altLang="en-US" sz="1600" dirty="0">
              <a:solidFill>
                <a:srgbClr val="FF0000"/>
              </a:solidFill>
            </a:endParaRPr>
          </a:p>
        </p:txBody>
      </p:sp>
    </p:spTree>
    <p:extLst>
      <p:ext uri="{BB962C8B-B14F-4D97-AF65-F5344CB8AC3E}">
        <p14:creationId xmlns:p14="http://schemas.microsoft.com/office/powerpoint/2010/main" val="36083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Pythia Simulation</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内容占位符 11">
            <a:extLst>
              <a:ext uri="{FF2B5EF4-FFF2-40B4-BE49-F238E27FC236}">
                <a16:creationId xmlns:a16="http://schemas.microsoft.com/office/drawing/2014/main" id="{0C617C0C-FE37-458C-A69C-EB16C45C477E}"/>
              </a:ext>
            </a:extLst>
          </p:cNvPr>
          <p:cNvSpPr>
            <a:spLocks noGrp="1"/>
          </p:cNvSpPr>
          <p:nvPr>
            <p:ph idx="1"/>
          </p:nvPr>
        </p:nvSpPr>
        <p:spPr>
          <a:xfrm>
            <a:off x="406400" y="1291702"/>
            <a:ext cx="10947400" cy="4495214"/>
          </a:xfrm>
        </p:spPr>
        <p:txBody>
          <a:bodyPr/>
          <a:lstStyle/>
          <a:p>
            <a:pPr marL="0" indent="0">
              <a:buNone/>
            </a:pPr>
            <a:r>
              <a:rPr lang="en-US" altLang="zh-CN" b="1" dirty="0">
                <a:latin typeface="Candara" panose="020E0502030303020204" pitchFamily="34" charset="0"/>
              </a:rPr>
              <a:t>Use Pythia to show confinement with FEC.</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zh-CN" altLang="en-US" b="1" dirty="0">
              <a:latin typeface="Candara" panose="020E0502030303020204" pitchFamily="34" charset="0"/>
            </a:endParaRPr>
          </a:p>
        </p:txBody>
      </p:sp>
      <p:sp>
        <p:nvSpPr>
          <p:cNvPr id="31" name="灯片编号占位符 30">
            <a:extLst>
              <a:ext uri="{FF2B5EF4-FFF2-40B4-BE49-F238E27FC236}">
                <a16:creationId xmlns:a16="http://schemas.microsoft.com/office/drawing/2014/main" id="{4A71D8CC-54A3-4210-9B57-E0F096F26960}"/>
              </a:ext>
            </a:extLst>
          </p:cNvPr>
          <p:cNvSpPr>
            <a:spLocks noGrp="1"/>
          </p:cNvSpPr>
          <p:nvPr>
            <p:ph type="sldNum" sz="quarter" idx="12"/>
          </p:nvPr>
        </p:nvSpPr>
        <p:spPr/>
        <p:txBody>
          <a:bodyPr/>
          <a:lstStyle/>
          <a:p>
            <a:fld id="{611A2AF2-B2C0-4776-99D4-DE05D29D53A8}" type="slidenum">
              <a:rPr lang="zh-CN" altLang="en-US" smtClean="0"/>
              <a:t>12</a:t>
            </a:fld>
            <a:endParaRPr lang="zh-CN" altLang="en-US" dirty="0"/>
          </a:p>
        </p:txBody>
      </p:sp>
      <p:grpSp>
        <p:nvGrpSpPr>
          <p:cNvPr id="3" name="组合 2">
            <a:extLst>
              <a:ext uri="{FF2B5EF4-FFF2-40B4-BE49-F238E27FC236}">
                <a16:creationId xmlns:a16="http://schemas.microsoft.com/office/drawing/2014/main" id="{D7988ACE-393D-06D1-F222-6BE41B04F102}"/>
              </a:ext>
            </a:extLst>
          </p:cNvPr>
          <p:cNvGrpSpPr/>
          <p:nvPr/>
        </p:nvGrpSpPr>
        <p:grpSpPr>
          <a:xfrm>
            <a:off x="-109588" y="2217426"/>
            <a:ext cx="12478954" cy="3393210"/>
            <a:chOff x="-33388" y="1925035"/>
            <a:chExt cx="12478954" cy="3393210"/>
          </a:xfrm>
        </p:grpSpPr>
        <p:grpSp>
          <p:nvGrpSpPr>
            <p:cNvPr id="17" name="组合 16">
              <a:extLst>
                <a:ext uri="{FF2B5EF4-FFF2-40B4-BE49-F238E27FC236}">
                  <a16:creationId xmlns:a16="http://schemas.microsoft.com/office/drawing/2014/main" id="{165D023B-AA52-49B6-86C8-00FFF9D04AA0}"/>
                </a:ext>
              </a:extLst>
            </p:cNvPr>
            <p:cNvGrpSpPr/>
            <p:nvPr/>
          </p:nvGrpSpPr>
          <p:grpSpPr>
            <a:xfrm>
              <a:off x="-33388" y="1925035"/>
              <a:ext cx="4468332" cy="3351249"/>
              <a:chOff x="2567710" y="1871059"/>
              <a:chExt cx="6373089" cy="4681444"/>
            </a:xfrm>
          </p:grpSpPr>
          <p:pic>
            <p:nvPicPr>
              <p:cNvPr id="7" name="图片 6">
                <a:extLst>
                  <a:ext uri="{FF2B5EF4-FFF2-40B4-BE49-F238E27FC236}">
                    <a16:creationId xmlns:a16="http://schemas.microsoft.com/office/drawing/2014/main" id="{DFF078C9-8F15-4986-BC07-E9BEC84EB1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67710" y="1871059"/>
                <a:ext cx="6373089" cy="4681444"/>
              </a:xfrm>
              <a:prstGeom prst="rect">
                <a:avLst/>
              </a:prstGeom>
            </p:spPr>
          </p:pic>
          <p:sp>
            <p:nvSpPr>
              <p:cNvPr id="12" name="矩形 11">
                <a:extLst>
                  <a:ext uri="{FF2B5EF4-FFF2-40B4-BE49-F238E27FC236}">
                    <a16:creationId xmlns:a16="http://schemas.microsoft.com/office/drawing/2014/main" id="{D8DBC256-E8FB-48B8-9FED-161FF0CDCB69}"/>
                  </a:ext>
                </a:extLst>
              </p:cNvPr>
              <p:cNvSpPr/>
              <p:nvPr/>
            </p:nvSpPr>
            <p:spPr>
              <a:xfrm>
                <a:off x="3352800" y="2382982"/>
                <a:ext cx="2087418" cy="3679636"/>
              </a:xfrm>
              <a:prstGeom prst="rect">
                <a:avLst/>
              </a:prstGeom>
              <a:solidFill>
                <a:schemeClr val="accent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70476478-2F49-4B5B-AF87-51A4EBB5E81D}"/>
                  </a:ext>
                </a:extLst>
              </p:cNvPr>
              <p:cNvSpPr/>
              <p:nvPr/>
            </p:nvSpPr>
            <p:spPr>
              <a:xfrm>
                <a:off x="6272514" y="2391997"/>
                <a:ext cx="2012503" cy="3679636"/>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623A8756-E11C-4164-9121-26972D101246}"/>
                  </a:ext>
                </a:extLst>
              </p:cNvPr>
              <p:cNvSpPr/>
              <p:nvPr/>
            </p:nvSpPr>
            <p:spPr>
              <a:xfrm>
                <a:off x="5440219" y="2382982"/>
                <a:ext cx="832294" cy="3679636"/>
              </a:xfrm>
              <a:prstGeom prst="rect">
                <a:avLst/>
              </a:prstGeom>
              <a:solidFill>
                <a:schemeClr val="accent6">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34200ED6-AC41-4814-A4FA-B310F9C598E2}"/>
                  </a:ext>
                </a:extLst>
              </p:cNvPr>
              <p:cNvSpPr txBox="1"/>
              <p:nvPr/>
            </p:nvSpPr>
            <p:spPr>
              <a:xfrm>
                <a:off x="5316681" y="3703782"/>
                <a:ext cx="1126837" cy="276999"/>
              </a:xfrm>
              <a:prstGeom prst="rect">
                <a:avLst/>
              </a:prstGeom>
              <a:noFill/>
            </p:spPr>
            <p:txBody>
              <a:bodyPr wrap="square" rtlCol="0">
                <a:spAutoFit/>
              </a:bodyPr>
              <a:lstStyle/>
              <a:p>
                <a:r>
                  <a:rPr lang="en-US" altLang="zh-CN" sz="1200" b="1" dirty="0">
                    <a:solidFill>
                      <a:schemeClr val="accent6">
                        <a:lumMod val="75000"/>
                      </a:schemeClr>
                    </a:solidFill>
                  </a:rPr>
                  <a:t>Confinement</a:t>
                </a:r>
                <a:endParaRPr lang="zh-CN" altLang="en-US" sz="1200" b="1" dirty="0">
                  <a:solidFill>
                    <a:schemeClr val="accent6">
                      <a:lumMod val="75000"/>
                    </a:schemeClr>
                  </a:solidFill>
                </a:endParaRPr>
              </a:p>
            </p:txBody>
          </p:sp>
        </p:grpSp>
        <p:grpSp>
          <p:nvGrpSpPr>
            <p:cNvPr id="36" name="组合 35">
              <a:extLst>
                <a:ext uri="{FF2B5EF4-FFF2-40B4-BE49-F238E27FC236}">
                  <a16:creationId xmlns:a16="http://schemas.microsoft.com/office/drawing/2014/main" id="{D01949BD-C1FB-8971-F538-2912442ED836}"/>
                </a:ext>
              </a:extLst>
            </p:cNvPr>
            <p:cNvGrpSpPr/>
            <p:nvPr/>
          </p:nvGrpSpPr>
          <p:grpSpPr>
            <a:xfrm>
              <a:off x="3959602" y="1925035"/>
              <a:ext cx="4468332" cy="3351249"/>
              <a:chOff x="2567710" y="1871059"/>
              <a:chExt cx="6373089" cy="4681444"/>
            </a:xfrm>
          </p:grpSpPr>
          <p:pic>
            <p:nvPicPr>
              <p:cNvPr id="37" name="图片 36">
                <a:extLst>
                  <a:ext uri="{FF2B5EF4-FFF2-40B4-BE49-F238E27FC236}">
                    <a16:creationId xmlns:a16="http://schemas.microsoft.com/office/drawing/2014/main" id="{FF3F3512-75A6-D9BE-CBF5-48F7F9F931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7710" y="1871059"/>
                <a:ext cx="6373089" cy="4681444"/>
              </a:xfrm>
              <a:prstGeom prst="rect">
                <a:avLst/>
              </a:prstGeom>
            </p:spPr>
          </p:pic>
          <p:sp>
            <p:nvSpPr>
              <p:cNvPr id="38" name="矩形 37">
                <a:extLst>
                  <a:ext uri="{FF2B5EF4-FFF2-40B4-BE49-F238E27FC236}">
                    <a16:creationId xmlns:a16="http://schemas.microsoft.com/office/drawing/2014/main" id="{5C5B6091-0ABE-2D08-15BD-67292375A162}"/>
                  </a:ext>
                </a:extLst>
              </p:cNvPr>
              <p:cNvSpPr/>
              <p:nvPr/>
            </p:nvSpPr>
            <p:spPr>
              <a:xfrm>
                <a:off x="3352800" y="2382982"/>
                <a:ext cx="2087418" cy="3679636"/>
              </a:xfrm>
              <a:prstGeom prst="rect">
                <a:avLst/>
              </a:prstGeom>
              <a:solidFill>
                <a:schemeClr val="accent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32D199BB-5EC5-DADC-FAB5-157D0ECEC4C6}"/>
                  </a:ext>
                </a:extLst>
              </p:cNvPr>
              <p:cNvSpPr/>
              <p:nvPr/>
            </p:nvSpPr>
            <p:spPr>
              <a:xfrm>
                <a:off x="6294076" y="2391998"/>
                <a:ext cx="1977356" cy="3679636"/>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4345E098-B0D4-46DE-03DA-C0A029A14A13}"/>
                  </a:ext>
                </a:extLst>
              </p:cNvPr>
              <p:cNvSpPr/>
              <p:nvPr/>
            </p:nvSpPr>
            <p:spPr>
              <a:xfrm>
                <a:off x="5440219" y="2382982"/>
                <a:ext cx="867440" cy="3679636"/>
              </a:xfrm>
              <a:prstGeom prst="rect">
                <a:avLst/>
              </a:prstGeom>
              <a:solidFill>
                <a:schemeClr val="accent6">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FEB7722E-370B-CD76-C574-2D2193C4B199}"/>
                  </a:ext>
                </a:extLst>
              </p:cNvPr>
              <p:cNvSpPr txBox="1"/>
              <p:nvPr/>
            </p:nvSpPr>
            <p:spPr>
              <a:xfrm>
                <a:off x="5316681" y="3703782"/>
                <a:ext cx="1126837" cy="276999"/>
              </a:xfrm>
              <a:prstGeom prst="rect">
                <a:avLst/>
              </a:prstGeom>
              <a:noFill/>
            </p:spPr>
            <p:txBody>
              <a:bodyPr wrap="square" rtlCol="0">
                <a:spAutoFit/>
              </a:bodyPr>
              <a:lstStyle/>
              <a:p>
                <a:r>
                  <a:rPr lang="en-US" altLang="zh-CN" sz="1200" b="1" dirty="0">
                    <a:solidFill>
                      <a:schemeClr val="accent6">
                        <a:lumMod val="75000"/>
                      </a:schemeClr>
                    </a:solidFill>
                  </a:rPr>
                  <a:t>Confinement</a:t>
                </a:r>
                <a:endParaRPr lang="zh-CN" altLang="en-US" sz="1200" b="1" dirty="0">
                  <a:solidFill>
                    <a:schemeClr val="accent6">
                      <a:lumMod val="75000"/>
                    </a:schemeClr>
                  </a:solidFill>
                </a:endParaRPr>
              </a:p>
            </p:txBody>
          </p:sp>
        </p:grpSp>
        <p:grpSp>
          <p:nvGrpSpPr>
            <p:cNvPr id="29" name="组合 28">
              <a:extLst>
                <a:ext uri="{FF2B5EF4-FFF2-40B4-BE49-F238E27FC236}">
                  <a16:creationId xmlns:a16="http://schemas.microsoft.com/office/drawing/2014/main" id="{9C88627C-27F1-71A0-69C3-0AD6F7713AD9}"/>
                </a:ext>
              </a:extLst>
            </p:cNvPr>
            <p:cNvGrpSpPr/>
            <p:nvPr/>
          </p:nvGrpSpPr>
          <p:grpSpPr>
            <a:xfrm>
              <a:off x="7977234" y="1966996"/>
              <a:ext cx="4468332" cy="3351249"/>
              <a:chOff x="2567710" y="1857753"/>
              <a:chExt cx="6373089" cy="4681444"/>
            </a:xfrm>
          </p:grpSpPr>
          <p:pic>
            <p:nvPicPr>
              <p:cNvPr id="30" name="图片 29">
                <a:extLst>
                  <a:ext uri="{FF2B5EF4-FFF2-40B4-BE49-F238E27FC236}">
                    <a16:creationId xmlns:a16="http://schemas.microsoft.com/office/drawing/2014/main" id="{F30445FF-CBD4-9610-D591-5755FB75DEF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67710" y="1857753"/>
                <a:ext cx="6373089" cy="4681444"/>
              </a:xfrm>
              <a:prstGeom prst="rect">
                <a:avLst/>
              </a:prstGeom>
            </p:spPr>
          </p:pic>
          <p:sp>
            <p:nvSpPr>
              <p:cNvPr id="32" name="矩形 31">
                <a:extLst>
                  <a:ext uri="{FF2B5EF4-FFF2-40B4-BE49-F238E27FC236}">
                    <a16:creationId xmlns:a16="http://schemas.microsoft.com/office/drawing/2014/main" id="{B3C5F2E1-72DB-ADBE-8891-E8DE50864848}"/>
                  </a:ext>
                </a:extLst>
              </p:cNvPr>
              <p:cNvSpPr/>
              <p:nvPr/>
            </p:nvSpPr>
            <p:spPr>
              <a:xfrm>
                <a:off x="3352800" y="2382982"/>
                <a:ext cx="2087418" cy="3679636"/>
              </a:xfrm>
              <a:prstGeom prst="rect">
                <a:avLst/>
              </a:prstGeom>
              <a:solidFill>
                <a:schemeClr val="accent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9AA47AB7-F2E8-26FF-328E-268DC92F5068}"/>
                  </a:ext>
                </a:extLst>
              </p:cNvPr>
              <p:cNvSpPr/>
              <p:nvPr/>
            </p:nvSpPr>
            <p:spPr>
              <a:xfrm>
                <a:off x="6272514" y="2391997"/>
                <a:ext cx="2012503" cy="3679636"/>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a:extLst>
                  <a:ext uri="{FF2B5EF4-FFF2-40B4-BE49-F238E27FC236}">
                    <a16:creationId xmlns:a16="http://schemas.microsoft.com/office/drawing/2014/main" id="{D5084905-9374-5536-D291-CDE4788950D5}"/>
                  </a:ext>
                </a:extLst>
              </p:cNvPr>
              <p:cNvSpPr/>
              <p:nvPr/>
            </p:nvSpPr>
            <p:spPr>
              <a:xfrm>
                <a:off x="5440218" y="2382982"/>
                <a:ext cx="832295" cy="3679636"/>
              </a:xfrm>
              <a:prstGeom prst="rect">
                <a:avLst/>
              </a:prstGeom>
              <a:solidFill>
                <a:schemeClr val="accent6">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38386A15-FDD7-CACC-2352-F6E032E62D12}"/>
                  </a:ext>
                </a:extLst>
              </p:cNvPr>
              <p:cNvSpPr txBox="1"/>
              <p:nvPr/>
            </p:nvSpPr>
            <p:spPr>
              <a:xfrm>
                <a:off x="5316681" y="3703782"/>
                <a:ext cx="1126837" cy="276999"/>
              </a:xfrm>
              <a:prstGeom prst="rect">
                <a:avLst/>
              </a:prstGeom>
              <a:noFill/>
            </p:spPr>
            <p:txBody>
              <a:bodyPr wrap="square" rtlCol="0">
                <a:spAutoFit/>
              </a:bodyPr>
              <a:lstStyle/>
              <a:p>
                <a:r>
                  <a:rPr lang="en-US" altLang="zh-CN" sz="1200" b="1" dirty="0">
                    <a:solidFill>
                      <a:schemeClr val="accent6">
                        <a:lumMod val="75000"/>
                      </a:schemeClr>
                    </a:solidFill>
                  </a:rPr>
                  <a:t>Confinement</a:t>
                </a:r>
                <a:endParaRPr lang="zh-CN" altLang="en-US" sz="1200" b="1" dirty="0">
                  <a:solidFill>
                    <a:schemeClr val="accent6">
                      <a:lumMod val="75000"/>
                    </a:schemeClr>
                  </a:solidFill>
                </a:endParaRPr>
              </a:p>
            </p:txBody>
          </p:sp>
        </p:grpSp>
      </p:grpSp>
    </p:spTree>
    <p:extLst>
      <p:ext uri="{BB962C8B-B14F-4D97-AF65-F5344CB8AC3E}">
        <p14:creationId xmlns:p14="http://schemas.microsoft.com/office/powerpoint/2010/main" val="56212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861F7042-661B-494F-A04D-0A1374DB52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4351" y="1723509"/>
            <a:ext cx="3169803" cy="2121029"/>
          </a:xfrm>
          <a:prstGeom prst="rect">
            <a:avLst/>
          </a:prstGeom>
        </p:spPr>
      </p:pic>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Difference from TMD</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id="{6C232930-8783-4E08-88AF-2DC984C0F6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98214" y="2195232"/>
            <a:ext cx="5952342" cy="661371"/>
          </a:xfrm>
          <a:prstGeom prst="rect">
            <a:avLst/>
          </a:prstGeom>
        </p:spPr>
      </p:pic>
      <p:pic>
        <p:nvPicPr>
          <p:cNvPr id="5" name="图片 4">
            <a:extLst>
              <a:ext uri="{FF2B5EF4-FFF2-40B4-BE49-F238E27FC236}">
                <a16:creationId xmlns:a16="http://schemas.microsoft.com/office/drawing/2014/main" id="{D3E6F3AE-4FF6-4F98-837D-ED8E211970A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05710" y="4817003"/>
            <a:ext cx="7826012" cy="973798"/>
          </a:xfrm>
          <a:prstGeom prst="rect">
            <a:avLst/>
          </a:prstGeom>
        </p:spPr>
      </p:pic>
      <p:sp>
        <p:nvSpPr>
          <p:cNvPr id="23" name="文本框 22">
            <a:extLst>
              <a:ext uri="{FF2B5EF4-FFF2-40B4-BE49-F238E27FC236}">
                <a16:creationId xmlns:a16="http://schemas.microsoft.com/office/drawing/2014/main" id="{50C60117-CA33-4CEC-A858-698051EBDC5F}"/>
              </a:ext>
            </a:extLst>
          </p:cNvPr>
          <p:cNvSpPr txBox="1"/>
          <p:nvPr/>
        </p:nvSpPr>
        <p:spPr>
          <a:xfrm>
            <a:off x="9748511" y="4481330"/>
            <a:ext cx="2235259" cy="338554"/>
          </a:xfrm>
          <a:prstGeom prst="rect">
            <a:avLst/>
          </a:prstGeom>
          <a:noFill/>
        </p:spPr>
        <p:txBody>
          <a:bodyPr wrap="square" rtlCol="0">
            <a:spAutoFit/>
          </a:bodyPr>
          <a:lstStyle/>
          <a:p>
            <a:r>
              <a:rPr lang="en-US" altLang="zh-CN" sz="1600" dirty="0">
                <a:solidFill>
                  <a:srgbClr val="FF0000"/>
                </a:solidFill>
              </a:rPr>
              <a:t>[John Collins, 1993]</a:t>
            </a:r>
            <a:endParaRPr lang="zh-CN" altLang="en-US" sz="1600" dirty="0">
              <a:solidFill>
                <a:srgbClr val="FF0000"/>
              </a:solidFill>
            </a:endParaRPr>
          </a:p>
        </p:txBody>
      </p:sp>
      <p:sp>
        <p:nvSpPr>
          <p:cNvPr id="31" name="灯片编号占位符 30">
            <a:extLst>
              <a:ext uri="{FF2B5EF4-FFF2-40B4-BE49-F238E27FC236}">
                <a16:creationId xmlns:a16="http://schemas.microsoft.com/office/drawing/2014/main" id="{4A71D8CC-54A3-4210-9B57-E0F096F26960}"/>
              </a:ext>
            </a:extLst>
          </p:cNvPr>
          <p:cNvSpPr>
            <a:spLocks noGrp="1"/>
          </p:cNvSpPr>
          <p:nvPr>
            <p:ph type="sldNum" sz="quarter" idx="12"/>
          </p:nvPr>
        </p:nvSpPr>
        <p:spPr/>
        <p:txBody>
          <a:bodyPr/>
          <a:lstStyle/>
          <a:p>
            <a:fld id="{611A2AF2-B2C0-4776-99D4-DE05D29D53A8}" type="slidenum">
              <a:rPr lang="zh-CN" altLang="en-US" smtClean="0"/>
              <a:t>13</a:t>
            </a:fld>
            <a:endParaRPr lang="zh-CN" altLang="en-US"/>
          </a:p>
        </p:txBody>
      </p:sp>
      <p:pic>
        <p:nvPicPr>
          <p:cNvPr id="40" name="图片 39">
            <a:extLst>
              <a:ext uri="{FF2B5EF4-FFF2-40B4-BE49-F238E27FC236}">
                <a16:creationId xmlns:a16="http://schemas.microsoft.com/office/drawing/2014/main" id="{33FDC5F8-5C95-4EBE-94A2-3D6F9B2A077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1524" y="4339137"/>
            <a:ext cx="3491762" cy="2142427"/>
          </a:xfrm>
          <a:prstGeom prst="rect">
            <a:avLst/>
          </a:prstGeom>
        </p:spPr>
      </p:pic>
      <p:sp>
        <p:nvSpPr>
          <p:cNvPr id="41" name="文本框 40">
            <a:extLst>
              <a:ext uri="{FF2B5EF4-FFF2-40B4-BE49-F238E27FC236}">
                <a16:creationId xmlns:a16="http://schemas.microsoft.com/office/drawing/2014/main" id="{74EF468E-15FC-4454-8F39-4AFF5F8A1B73}"/>
              </a:ext>
            </a:extLst>
          </p:cNvPr>
          <p:cNvSpPr txBox="1"/>
          <p:nvPr/>
        </p:nvSpPr>
        <p:spPr>
          <a:xfrm>
            <a:off x="481523" y="2905780"/>
            <a:ext cx="1277430" cy="523220"/>
          </a:xfrm>
          <a:prstGeom prst="rect">
            <a:avLst/>
          </a:prstGeom>
          <a:noFill/>
        </p:spPr>
        <p:txBody>
          <a:bodyPr wrap="square" rtlCol="0">
            <a:spAutoFit/>
          </a:bodyPr>
          <a:lstStyle/>
          <a:p>
            <a:r>
              <a:rPr lang="en-US" altLang="zh-CN" sz="2800" b="1" dirty="0">
                <a:solidFill>
                  <a:srgbClr val="0070C0"/>
                </a:solidFill>
                <a:latin typeface="Candara" panose="020E0502030303020204" pitchFamily="34" charset="0"/>
                <a:cs typeface="Times New Roman" panose="02020603050405020304" pitchFamily="18" charset="0"/>
              </a:rPr>
              <a:t>FEC</a:t>
            </a:r>
            <a:endParaRPr lang="zh-CN" altLang="en-US" sz="2800" b="1" dirty="0">
              <a:solidFill>
                <a:srgbClr val="0070C0"/>
              </a:solidFill>
              <a:latin typeface="Candara" panose="020E0502030303020204" pitchFamily="34" charset="0"/>
              <a:cs typeface="Times New Roman" panose="02020603050405020304" pitchFamily="18" charset="0"/>
            </a:endParaRPr>
          </a:p>
        </p:txBody>
      </p:sp>
      <p:sp>
        <p:nvSpPr>
          <p:cNvPr id="42" name="文本框 41">
            <a:extLst>
              <a:ext uri="{FF2B5EF4-FFF2-40B4-BE49-F238E27FC236}">
                <a16:creationId xmlns:a16="http://schemas.microsoft.com/office/drawing/2014/main" id="{A9860859-039B-43FB-8F58-746E20CF587A}"/>
              </a:ext>
            </a:extLst>
          </p:cNvPr>
          <p:cNvSpPr txBox="1"/>
          <p:nvPr/>
        </p:nvSpPr>
        <p:spPr>
          <a:xfrm>
            <a:off x="464351" y="5645775"/>
            <a:ext cx="1277430" cy="523220"/>
          </a:xfrm>
          <a:prstGeom prst="rect">
            <a:avLst/>
          </a:prstGeom>
          <a:noFill/>
        </p:spPr>
        <p:txBody>
          <a:bodyPr wrap="square" rtlCol="0">
            <a:spAutoFit/>
          </a:bodyPr>
          <a:lstStyle/>
          <a:p>
            <a:r>
              <a:rPr lang="en-US" altLang="zh-CN" sz="2800" b="1" dirty="0">
                <a:solidFill>
                  <a:srgbClr val="0070C0"/>
                </a:solidFill>
                <a:latin typeface="Candara" panose="020E0502030303020204" pitchFamily="34" charset="0"/>
                <a:cs typeface="Times New Roman" panose="02020603050405020304" pitchFamily="18" charset="0"/>
              </a:rPr>
              <a:t>SIDIS</a:t>
            </a:r>
            <a:endParaRPr lang="zh-CN" altLang="en-US" sz="2800" b="1" dirty="0">
              <a:solidFill>
                <a:srgbClr val="0070C0"/>
              </a:solidFill>
              <a:latin typeface="Candara" panose="020E0502030303020204" pitchFamily="34" charset="0"/>
              <a:cs typeface="Times New Roman" panose="02020603050405020304" pitchFamily="18" charset="0"/>
            </a:endParaRPr>
          </a:p>
        </p:txBody>
      </p:sp>
      <p:sp>
        <p:nvSpPr>
          <p:cNvPr id="3" name="文本框 2">
            <a:extLst>
              <a:ext uri="{FF2B5EF4-FFF2-40B4-BE49-F238E27FC236}">
                <a16:creationId xmlns:a16="http://schemas.microsoft.com/office/drawing/2014/main" id="{A9F4ADC1-AD67-D2CD-6408-5A1226DBABB5}"/>
              </a:ext>
            </a:extLst>
          </p:cNvPr>
          <p:cNvSpPr txBox="1"/>
          <p:nvPr/>
        </p:nvSpPr>
        <p:spPr>
          <a:xfrm>
            <a:off x="464351" y="4192271"/>
            <a:ext cx="4426307" cy="276999"/>
          </a:xfrm>
          <a:prstGeom prst="rect">
            <a:avLst/>
          </a:prstGeom>
          <a:noFill/>
        </p:spPr>
        <p:txBody>
          <a:bodyPr wrap="square" rtlCol="0">
            <a:spAutoFit/>
          </a:bodyPr>
          <a:lstStyle/>
          <a:p>
            <a:r>
              <a:rPr lang="en-US" altLang="zh-CN" sz="1200" dirty="0">
                <a:solidFill>
                  <a:srgbClr val="FF0000"/>
                </a:solidFill>
              </a:rPr>
              <a:t>[A. Bacchetta, U. D’Alesio, M. Diehl, C. A. Miller, 2004]</a:t>
            </a:r>
            <a:endParaRPr lang="zh-CN" altLang="en-US" sz="1200" dirty="0">
              <a:solidFill>
                <a:srgbClr val="FF0000"/>
              </a:solidFill>
            </a:endParaRPr>
          </a:p>
        </p:txBody>
      </p:sp>
    </p:spTree>
    <p:extLst>
      <p:ext uri="{BB962C8B-B14F-4D97-AF65-F5344CB8AC3E}">
        <p14:creationId xmlns:p14="http://schemas.microsoft.com/office/powerpoint/2010/main" val="136300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41A3340-DF79-46BF-A134-7A9C04D30C1E}"/>
              </a:ext>
            </a:extLst>
          </p:cNvPr>
          <p:cNvSpPr>
            <a:spLocks noGrp="1"/>
          </p:cNvSpPr>
          <p:nvPr>
            <p:ph type="title"/>
          </p:nvPr>
        </p:nvSpPr>
        <p:spPr>
          <a:xfrm>
            <a:off x="838200" y="1796762"/>
            <a:ext cx="10515600" cy="1325563"/>
          </a:xfrm>
        </p:spPr>
        <p:txBody>
          <a:bodyPr/>
          <a:lstStyle/>
          <a:p>
            <a:pPr algn="ctr"/>
            <a:r>
              <a:rPr lang="en-US" altLang="zh-CN" b="1" dirty="0">
                <a:latin typeface="Candara" panose="020E0502030303020204" pitchFamily="34" charset="0"/>
              </a:rPr>
              <a:t>Relate Fragmentation Energy Correlator to TMD Fragmentation Function</a:t>
            </a:r>
            <a:endParaRPr lang="zh-CN" altLang="en-US" b="1" dirty="0">
              <a:latin typeface="Candara" panose="020E0502030303020204" pitchFamily="34" charset="0"/>
            </a:endParaRPr>
          </a:p>
        </p:txBody>
      </p:sp>
      <p:sp>
        <p:nvSpPr>
          <p:cNvPr id="4" name="灯片编号占位符 3">
            <a:extLst>
              <a:ext uri="{FF2B5EF4-FFF2-40B4-BE49-F238E27FC236}">
                <a16:creationId xmlns:a16="http://schemas.microsoft.com/office/drawing/2014/main" id="{9DD2703D-5483-4727-BA36-FA4580237C6B}"/>
              </a:ext>
            </a:extLst>
          </p:cNvPr>
          <p:cNvSpPr>
            <a:spLocks noGrp="1"/>
          </p:cNvSpPr>
          <p:nvPr>
            <p:ph type="sldNum" sz="quarter" idx="12"/>
          </p:nvPr>
        </p:nvSpPr>
        <p:spPr/>
        <p:txBody>
          <a:bodyPr/>
          <a:lstStyle/>
          <a:p>
            <a:fld id="{611A2AF2-B2C0-4776-99D4-DE05D29D53A8}" type="slidenum">
              <a:rPr lang="zh-CN" altLang="en-US" smtClean="0"/>
              <a:t>14</a:t>
            </a:fld>
            <a:endParaRPr lang="zh-CN" altLang="en-US"/>
          </a:p>
        </p:txBody>
      </p:sp>
      <p:sp>
        <p:nvSpPr>
          <p:cNvPr id="6" name="文本框 5">
            <a:extLst>
              <a:ext uri="{FF2B5EF4-FFF2-40B4-BE49-F238E27FC236}">
                <a16:creationId xmlns:a16="http://schemas.microsoft.com/office/drawing/2014/main" id="{BD0B0DA0-B6D4-4A2C-A1A8-1AB75E35DD16}"/>
              </a:ext>
            </a:extLst>
          </p:cNvPr>
          <p:cNvSpPr txBox="1"/>
          <p:nvPr/>
        </p:nvSpPr>
        <p:spPr>
          <a:xfrm>
            <a:off x="3398981" y="3622963"/>
            <a:ext cx="5726547" cy="584775"/>
          </a:xfrm>
          <a:prstGeom prst="rect">
            <a:avLst/>
          </a:prstGeom>
          <a:noFill/>
        </p:spPr>
        <p:txBody>
          <a:bodyPr wrap="square" rtlCol="0">
            <a:spAutoFit/>
          </a:bodyPr>
          <a:lstStyle/>
          <a:p>
            <a:pPr algn="ctr"/>
            <a:r>
              <a:rPr lang="en-US" altLang="zh-CN" sz="3200" dirty="0">
                <a:solidFill>
                  <a:srgbClr val="FF0000"/>
                </a:solidFill>
              </a:rPr>
              <a:t>From momentum conservation</a:t>
            </a:r>
            <a:endParaRPr lang="zh-CN" altLang="en-US" sz="3200" dirty="0">
              <a:solidFill>
                <a:srgbClr val="FF0000"/>
              </a:solidFill>
            </a:endParaRPr>
          </a:p>
        </p:txBody>
      </p:sp>
      <p:sp>
        <p:nvSpPr>
          <p:cNvPr id="7" name="文本框 6">
            <a:extLst>
              <a:ext uri="{FF2B5EF4-FFF2-40B4-BE49-F238E27FC236}">
                <a16:creationId xmlns:a16="http://schemas.microsoft.com/office/drawing/2014/main" id="{E617A562-A819-4CEA-9001-40EAFEC50470}"/>
              </a:ext>
            </a:extLst>
          </p:cNvPr>
          <p:cNvSpPr txBox="1"/>
          <p:nvPr/>
        </p:nvSpPr>
        <p:spPr>
          <a:xfrm>
            <a:off x="4043219" y="4554671"/>
            <a:ext cx="4749800" cy="369332"/>
          </a:xfrm>
          <a:prstGeom prst="rect">
            <a:avLst/>
          </a:prstGeom>
          <a:noFill/>
        </p:spPr>
        <p:txBody>
          <a:bodyPr wrap="square" rtlCol="0">
            <a:spAutoFit/>
          </a:bodyPr>
          <a:lstStyle/>
          <a:p>
            <a:pPr algn="ctr"/>
            <a:r>
              <a:rPr lang="en-US" altLang="zh-CN" dirty="0"/>
              <a:t>X.H. Liu, H.X. Zhu, </a:t>
            </a:r>
            <a:r>
              <a:rPr lang="en-US" altLang="zh-CN" dirty="0">
                <a:hlinkClick r:id="rId3"/>
              </a:rPr>
              <a:t>2403.08874</a:t>
            </a:r>
            <a:endParaRPr lang="zh-CN" altLang="en-US" dirty="0"/>
          </a:p>
        </p:txBody>
      </p:sp>
    </p:spTree>
    <p:extLst>
      <p:ext uri="{BB962C8B-B14F-4D97-AF65-F5344CB8AC3E}">
        <p14:creationId xmlns:p14="http://schemas.microsoft.com/office/powerpoint/2010/main" val="2302747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Relate to TMD Moments</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灯片编号占位符 30">
            <a:extLst>
              <a:ext uri="{FF2B5EF4-FFF2-40B4-BE49-F238E27FC236}">
                <a16:creationId xmlns:a16="http://schemas.microsoft.com/office/drawing/2014/main" id="{4A71D8CC-54A3-4210-9B57-E0F096F26960}"/>
              </a:ext>
            </a:extLst>
          </p:cNvPr>
          <p:cNvSpPr>
            <a:spLocks noGrp="1"/>
          </p:cNvSpPr>
          <p:nvPr>
            <p:ph type="sldNum" sz="quarter" idx="12"/>
          </p:nvPr>
        </p:nvSpPr>
        <p:spPr/>
        <p:txBody>
          <a:bodyPr/>
          <a:lstStyle/>
          <a:p>
            <a:fld id="{611A2AF2-B2C0-4776-99D4-DE05D29D53A8}" type="slidenum">
              <a:rPr lang="zh-CN" altLang="en-US" smtClean="0"/>
              <a:t>15</a:t>
            </a:fld>
            <a:endParaRPr lang="zh-CN" altLang="en-US"/>
          </a:p>
        </p:txBody>
      </p:sp>
      <p:sp>
        <p:nvSpPr>
          <p:cNvPr id="12" name="文本框 11">
            <a:extLst>
              <a:ext uri="{FF2B5EF4-FFF2-40B4-BE49-F238E27FC236}">
                <a16:creationId xmlns:a16="http://schemas.microsoft.com/office/drawing/2014/main" id="{8AC3728B-F3CE-4CCC-A75B-A3AEA55C3619}"/>
              </a:ext>
            </a:extLst>
          </p:cNvPr>
          <p:cNvSpPr txBox="1"/>
          <p:nvPr/>
        </p:nvSpPr>
        <p:spPr>
          <a:xfrm>
            <a:off x="9492792" y="1016000"/>
            <a:ext cx="2617728" cy="369332"/>
          </a:xfrm>
          <a:prstGeom prst="rect">
            <a:avLst/>
          </a:prstGeom>
          <a:noFill/>
        </p:spPr>
        <p:txBody>
          <a:bodyPr wrap="square" rtlCol="0">
            <a:spAutoFit/>
          </a:bodyPr>
          <a:lstStyle/>
          <a:p>
            <a:pPr marL="0" indent="0">
              <a:buNone/>
            </a:pPr>
            <a:r>
              <a:rPr lang="en-US" altLang="zh-CN" dirty="0"/>
              <a:t>X.H. Liu, H.X. Zhu, 2024</a:t>
            </a:r>
            <a:endParaRPr lang="en-US" altLang="zh-CN" sz="2800" dirty="0"/>
          </a:p>
        </p:txBody>
      </p:sp>
      <p:pic>
        <p:nvPicPr>
          <p:cNvPr id="7" name="图片 6">
            <a:extLst>
              <a:ext uri="{FF2B5EF4-FFF2-40B4-BE49-F238E27FC236}">
                <a16:creationId xmlns:a16="http://schemas.microsoft.com/office/drawing/2014/main" id="{6B93F7ED-A6DC-420C-A6E1-D040F1F787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9315" y="1485603"/>
            <a:ext cx="10793369" cy="921364"/>
          </a:xfrm>
          <a:prstGeom prst="rect">
            <a:avLst/>
          </a:prstGeom>
        </p:spPr>
      </p:pic>
      <p:sp>
        <p:nvSpPr>
          <p:cNvPr id="16" name="文本框 15">
            <a:extLst>
              <a:ext uri="{FF2B5EF4-FFF2-40B4-BE49-F238E27FC236}">
                <a16:creationId xmlns:a16="http://schemas.microsoft.com/office/drawing/2014/main" id="{3913EA13-17F5-4485-B8F7-D0141AC4D742}"/>
              </a:ext>
            </a:extLst>
          </p:cNvPr>
          <p:cNvSpPr txBox="1"/>
          <p:nvPr/>
        </p:nvSpPr>
        <p:spPr>
          <a:xfrm>
            <a:off x="3403076" y="1316451"/>
            <a:ext cx="4977353" cy="369332"/>
          </a:xfrm>
          <a:prstGeom prst="rect">
            <a:avLst/>
          </a:prstGeom>
          <a:noFill/>
        </p:spPr>
        <p:txBody>
          <a:bodyPr wrap="square" rtlCol="0">
            <a:spAutoFit/>
          </a:bodyPr>
          <a:lstStyle/>
          <a:p>
            <a:pPr algn="ctr"/>
            <a:r>
              <a:rPr lang="en-US" altLang="zh-CN" b="1" dirty="0">
                <a:solidFill>
                  <a:srgbClr val="FF0000"/>
                </a:solidFill>
                <a:latin typeface="Candara" panose="020E0502030303020204" pitchFamily="34" charset="0"/>
              </a:rPr>
              <a:t>Start from the operator definition of TMD FF.</a:t>
            </a: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A62BE82-F565-4A93-B0A8-A0649E4C51FA}"/>
                  </a:ext>
                </a:extLst>
              </p:cNvPr>
              <p:cNvSpPr txBox="1"/>
              <p:nvPr/>
            </p:nvSpPr>
            <p:spPr>
              <a:xfrm>
                <a:off x="3403075" y="2357944"/>
                <a:ext cx="4977353" cy="369332"/>
              </a:xfrm>
              <a:prstGeom prst="rect">
                <a:avLst/>
              </a:prstGeom>
              <a:noFill/>
            </p:spPr>
            <p:txBody>
              <a:bodyPr wrap="square" rtlCol="0">
                <a:spAutoFit/>
              </a:bodyPr>
              <a:lstStyle/>
              <a:p>
                <a:pPr algn="ctr"/>
                <a:r>
                  <a:rPr lang="en-US" altLang="zh-CN" b="1" dirty="0">
                    <a:solidFill>
                      <a:srgbClr val="FF0000"/>
                    </a:solidFill>
                    <a:latin typeface="Candara" panose="020E0502030303020204" pitchFamily="34" charset="0"/>
                  </a:rPr>
                  <a:t>Do integral over </a:t>
                </a:r>
                <a14:m>
                  <m:oMath xmlns:m="http://schemas.openxmlformats.org/officeDocument/2006/math">
                    <m:sSub>
                      <m:sSubPr>
                        <m:ctrlPr>
                          <a:rPr lang="en-US" altLang="zh-CN" b="1" i="1" smtClean="0">
                            <a:solidFill>
                              <a:srgbClr val="FF0000"/>
                            </a:solidFill>
                            <a:latin typeface="Cambria Math" panose="02040503050406030204" pitchFamily="18" charset="0"/>
                          </a:rPr>
                        </m:ctrlPr>
                      </m:sSubPr>
                      <m:e>
                        <m:r>
                          <a:rPr lang="en-US" altLang="zh-CN" b="1" i="1" smtClean="0">
                            <a:solidFill>
                              <a:srgbClr val="FF0000"/>
                            </a:solidFill>
                            <a:latin typeface="Cambria Math" panose="02040503050406030204" pitchFamily="18" charset="0"/>
                          </a:rPr>
                          <m:t>𝒚</m:t>
                        </m:r>
                      </m:e>
                      <m:sub>
                        <m:r>
                          <a:rPr lang="en-US" altLang="zh-CN" b="1" i="1" smtClean="0">
                            <a:solidFill>
                              <a:srgbClr val="FF0000"/>
                            </a:solidFill>
                            <a:latin typeface="Cambria Math" panose="02040503050406030204" pitchFamily="18" charset="0"/>
                          </a:rPr>
                          <m:t>𝑻</m:t>
                        </m:r>
                      </m:sub>
                    </m:sSub>
                  </m:oMath>
                </a14:m>
                <a:endParaRPr lang="en-US" altLang="zh-CN" b="1" dirty="0">
                  <a:solidFill>
                    <a:srgbClr val="FF0000"/>
                  </a:solidFill>
                  <a:latin typeface="Candara" panose="020E0502030303020204" pitchFamily="34" charset="0"/>
                </a:endParaRPr>
              </a:p>
            </p:txBody>
          </p:sp>
        </mc:Choice>
        <mc:Fallback xmlns="">
          <p:sp>
            <p:nvSpPr>
              <p:cNvPr id="18" name="文本框 17">
                <a:extLst>
                  <a:ext uri="{FF2B5EF4-FFF2-40B4-BE49-F238E27FC236}">
                    <a16:creationId xmlns:a16="http://schemas.microsoft.com/office/drawing/2014/main" id="{FA62BE82-F565-4A93-B0A8-A0649E4C51FA}"/>
                  </a:ext>
                </a:extLst>
              </p:cNvPr>
              <p:cNvSpPr txBox="1">
                <a:spLocks noRot="1" noChangeAspect="1" noMove="1" noResize="1" noEditPoints="1" noAdjustHandles="1" noChangeArrowheads="1" noChangeShapeType="1" noTextEdit="1"/>
              </p:cNvSpPr>
              <p:nvPr/>
            </p:nvSpPr>
            <p:spPr>
              <a:xfrm>
                <a:off x="3403075" y="2357944"/>
                <a:ext cx="4977353" cy="369332"/>
              </a:xfrm>
              <a:prstGeom prst="rect">
                <a:avLst/>
              </a:prstGeom>
              <a:blipFill>
                <a:blip r:embed="rId4"/>
                <a:stretch>
                  <a:fillRect t="-10000" b="-26667"/>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731BAF9E-0A43-4823-904E-ECD913BCC6DB}"/>
              </a:ext>
            </a:extLst>
          </p:cNvPr>
          <p:cNvPicPr>
            <a:picLocks noChangeAspect="1"/>
          </p:cNvPicPr>
          <p:nvPr/>
        </p:nvPicPr>
        <p:blipFill>
          <a:blip r:embed="rId5"/>
          <a:stretch>
            <a:fillRect/>
          </a:stretch>
        </p:blipFill>
        <p:spPr>
          <a:xfrm>
            <a:off x="705382" y="2706691"/>
            <a:ext cx="10654486" cy="552364"/>
          </a:xfrm>
          <a:prstGeom prst="rect">
            <a:avLst/>
          </a:prstGeom>
        </p:spPr>
      </p:pic>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6EF7803-E2AE-45A1-A78A-A4B6861D89F2}"/>
                  </a:ext>
                </a:extLst>
              </p:cNvPr>
              <p:cNvSpPr txBox="1"/>
              <p:nvPr/>
            </p:nvSpPr>
            <p:spPr>
              <a:xfrm>
                <a:off x="3403075" y="3188613"/>
                <a:ext cx="4977353" cy="412164"/>
              </a:xfrm>
              <a:prstGeom prst="rect">
                <a:avLst/>
              </a:prstGeom>
              <a:noFill/>
            </p:spPr>
            <p:txBody>
              <a:bodyPr wrap="square" rtlCol="0">
                <a:spAutoFit/>
              </a:bodyPr>
              <a:lstStyle/>
              <a:p>
                <a:pPr algn="ctr"/>
                <a:r>
                  <a:rPr lang="en-US" altLang="zh-CN" b="1" dirty="0">
                    <a:solidFill>
                      <a:srgbClr val="FF0000"/>
                    </a:solidFill>
                    <a:latin typeface="Candara" panose="020E0502030303020204" pitchFamily="34" charset="0"/>
                  </a:rPr>
                  <a:t>Using that    </a:t>
                </a:r>
                <a14:m>
                  <m:oMath xmlns:m="http://schemas.openxmlformats.org/officeDocument/2006/math">
                    <m:sSub>
                      <m:sSubPr>
                        <m:ctrlPr>
                          <a:rPr lang="en-US" altLang="zh-CN" b="1" i="1" smtClean="0">
                            <a:solidFill>
                              <a:srgbClr val="FF0000"/>
                            </a:solidFill>
                            <a:latin typeface="Cambria Math" panose="02040503050406030204" pitchFamily="18" charset="0"/>
                          </a:rPr>
                        </m:ctrlPr>
                      </m:sSubPr>
                      <m:e>
                        <m:r>
                          <a:rPr lang="en-US" altLang="zh-CN" b="1" i="1" smtClean="0">
                            <a:solidFill>
                              <a:srgbClr val="FF0000"/>
                            </a:solidFill>
                            <a:latin typeface="Cambria Math" panose="02040503050406030204" pitchFamily="18" charset="0"/>
                          </a:rPr>
                          <m:t>𝑷</m:t>
                        </m:r>
                      </m:e>
                      <m:sub>
                        <m:r>
                          <a:rPr lang="en-US" altLang="zh-CN" b="1" i="1" smtClean="0">
                            <a:solidFill>
                              <a:srgbClr val="FF0000"/>
                            </a:solidFill>
                            <a:latin typeface="Cambria Math" panose="02040503050406030204" pitchFamily="18" charset="0"/>
                          </a:rPr>
                          <m:t>𝑿</m:t>
                        </m:r>
                        <m:r>
                          <a:rPr lang="en-US" altLang="zh-CN" b="1" i="1" smtClean="0">
                            <a:solidFill>
                              <a:srgbClr val="FF0000"/>
                            </a:solidFill>
                            <a:latin typeface="Cambria Math" panose="02040503050406030204" pitchFamily="18" charset="0"/>
                          </a:rPr>
                          <m:t>,</m:t>
                        </m:r>
                        <m:r>
                          <a:rPr lang="en-US" altLang="zh-CN" b="1" i="1" smtClean="0">
                            <a:solidFill>
                              <a:srgbClr val="FF0000"/>
                            </a:solidFill>
                            <a:latin typeface="Cambria Math" panose="02040503050406030204" pitchFamily="18" charset="0"/>
                          </a:rPr>
                          <m:t>𝑻</m:t>
                        </m:r>
                      </m:sub>
                    </m:sSub>
                    <m:r>
                      <a:rPr lang="en-US" altLang="zh-CN" b="1" i="1" smtClean="0">
                        <a:solidFill>
                          <a:srgbClr val="FF0000"/>
                        </a:solidFill>
                        <a:latin typeface="Cambria Math" panose="02040503050406030204" pitchFamily="18" charset="0"/>
                      </a:rPr>
                      <m:t>=</m:t>
                    </m:r>
                    <m:nary>
                      <m:naryPr>
                        <m:limLoc m:val="undOvr"/>
                        <m:subHide m:val="on"/>
                        <m:supHide m:val="on"/>
                        <m:ctrlPr>
                          <a:rPr lang="en-US" altLang="zh-CN" b="1" i="1" smtClean="0">
                            <a:solidFill>
                              <a:srgbClr val="FF0000"/>
                            </a:solidFill>
                            <a:latin typeface="Cambria Math" panose="02040503050406030204" pitchFamily="18" charset="0"/>
                          </a:rPr>
                        </m:ctrlPr>
                      </m:naryPr>
                      <m:sub/>
                      <m:sup/>
                      <m:e>
                        <m:r>
                          <a:rPr lang="en-US" altLang="zh-CN" b="1" i="1" smtClean="0">
                            <a:solidFill>
                              <a:srgbClr val="FF0000"/>
                            </a:solidFill>
                            <a:latin typeface="Cambria Math" panose="02040503050406030204" pitchFamily="18" charset="0"/>
                          </a:rPr>
                          <m:t>𝒅</m:t>
                        </m:r>
                        <m:r>
                          <a:rPr lang="zh-CN" altLang="en-US" b="1" i="1" smtClean="0">
                            <a:solidFill>
                              <a:srgbClr val="FF0000"/>
                            </a:solidFill>
                            <a:latin typeface="Cambria Math" panose="02040503050406030204" pitchFamily="18" charset="0"/>
                          </a:rPr>
                          <m:t>𝛀</m:t>
                        </m:r>
                        <m:r>
                          <a:rPr lang="zh-CN" altLang="en-US" b="1" i="1" smtClean="0">
                            <a:solidFill>
                              <a:srgbClr val="FF0000"/>
                            </a:solidFill>
                            <a:latin typeface="Cambria Math" panose="02040503050406030204" pitchFamily="18" charset="0"/>
                          </a:rPr>
                          <m:t>𝜺</m:t>
                        </m:r>
                        <m:r>
                          <a:rPr lang="en-US" altLang="zh-CN" b="1" i="1" smtClean="0">
                            <a:solidFill>
                              <a:srgbClr val="FF0000"/>
                            </a:solidFill>
                            <a:latin typeface="Cambria Math" panose="02040503050406030204" pitchFamily="18" charset="0"/>
                          </a:rPr>
                          <m:t>(</m:t>
                        </m:r>
                        <m:r>
                          <a:rPr lang="en-US" altLang="zh-CN" b="1" i="1" smtClean="0">
                            <a:solidFill>
                              <a:srgbClr val="FF0000"/>
                            </a:solidFill>
                            <a:latin typeface="Cambria Math" panose="02040503050406030204" pitchFamily="18" charset="0"/>
                          </a:rPr>
                          <m:t>𝒏</m:t>
                        </m:r>
                        <m:r>
                          <a:rPr lang="en-US" altLang="zh-CN" b="1" i="1" smtClean="0">
                            <a:solidFill>
                              <a:srgbClr val="FF0000"/>
                            </a:solidFill>
                            <a:latin typeface="Cambria Math" panose="02040503050406030204" pitchFamily="18" charset="0"/>
                          </a:rPr>
                          <m:t>)</m:t>
                        </m:r>
                        <m:sSub>
                          <m:sSubPr>
                            <m:ctrlPr>
                              <a:rPr lang="en-US" altLang="zh-CN" b="1" i="1" smtClean="0">
                                <a:solidFill>
                                  <a:srgbClr val="FF0000"/>
                                </a:solidFill>
                                <a:latin typeface="Cambria Math" panose="02040503050406030204" pitchFamily="18" charset="0"/>
                              </a:rPr>
                            </m:ctrlPr>
                          </m:sSubPr>
                          <m:e>
                            <m:r>
                              <a:rPr lang="en-US" altLang="zh-CN" b="1" i="1" smtClean="0">
                                <a:solidFill>
                                  <a:srgbClr val="FF0000"/>
                                </a:solidFill>
                                <a:latin typeface="Cambria Math" panose="02040503050406030204" pitchFamily="18" charset="0"/>
                              </a:rPr>
                              <m:t>𝒏</m:t>
                            </m:r>
                          </m:e>
                          <m:sub>
                            <m:r>
                              <a:rPr lang="en-US" altLang="zh-CN" b="1" i="1" smtClean="0">
                                <a:solidFill>
                                  <a:srgbClr val="FF0000"/>
                                </a:solidFill>
                                <a:latin typeface="Cambria Math" panose="02040503050406030204" pitchFamily="18" charset="0"/>
                              </a:rPr>
                              <m:t>𝑻</m:t>
                            </m:r>
                          </m:sub>
                        </m:sSub>
                      </m:e>
                    </m:nary>
                  </m:oMath>
                </a14:m>
                <a:endParaRPr lang="en-US" altLang="zh-CN" b="1" dirty="0">
                  <a:solidFill>
                    <a:srgbClr val="FF0000"/>
                  </a:solidFill>
                  <a:latin typeface="Candara" panose="020E0502030303020204" pitchFamily="34" charset="0"/>
                </a:endParaRPr>
              </a:p>
            </p:txBody>
          </p:sp>
        </mc:Choice>
        <mc:Fallback xmlns="">
          <p:sp>
            <p:nvSpPr>
              <p:cNvPr id="21" name="文本框 20">
                <a:extLst>
                  <a:ext uri="{FF2B5EF4-FFF2-40B4-BE49-F238E27FC236}">
                    <a16:creationId xmlns:a16="http://schemas.microsoft.com/office/drawing/2014/main" id="{86EF7803-E2AE-45A1-A78A-A4B6861D89F2}"/>
                  </a:ext>
                </a:extLst>
              </p:cNvPr>
              <p:cNvSpPr txBox="1">
                <a:spLocks noRot="1" noChangeAspect="1" noMove="1" noResize="1" noEditPoints="1" noAdjustHandles="1" noChangeArrowheads="1" noChangeShapeType="1" noTextEdit="1"/>
              </p:cNvSpPr>
              <p:nvPr/>
            </p:nvSpPr>
            <p:spPr>
              <a:xfrm>
                <a:off x="3403075" y="3188613"/>
                <a:ext cx="4977353" cy="412164"/>
              </a:xfrm>
              <a:prstGeom prst="rect">
                <a:avLst/>
              </a:prstGeom>
              <a:blipFill>
                <a:blip r:embed="rId6"/>
                <a:stretch>
                  <a:fillRect t="-132353" b="-191176"/>
                </a:stretch>
              </a:blipFill>
            </p:spPr>
            <p:txBody>
              <a:bodyPr/>
              <a:lstStyle/>
              <a:p>
                <a:r>
                  <a:rPr lang="zh-CN" altLang="en-US">
                    <a:noFill/>
                  </a:rPr>
                  <a:t> </a:t>
                </a:r>
              </a:p>
            </p:txBody>
          </p:sp>
        </mc:Fallback>
      </mc:AlternateContent>
      <p:pic>
        <p:nvPicPr>
          <p:cNvPr id="22" name="图片 21">
            <a:extLst>
              <a:ext uri="{FF2B5EF4-FFF2-40B4-BE49-F238E27FC236}">
                <a16:creationId xmlns:a16="http://schemas.microsoft.com/office/drawing/2014/main" id="{EBD8C8D4-6F42-4E17-B6D9-6BDB5D152745}"/>
              </a:ext>
            </a:extLst>
          </p:cNvPr>
          <p:cNvPicPr>
            <a:picLocks noChangeAspect="1"/>
          </p:cNvPicPr>
          <p:nvPr/>
        </p:nvPicPr>
        <p:blipFill>
          <a:blip r:embed="rId7"/>
          <a:stretch>
            <a:fillRect/>
          </a:stretch>
        </p:blipFill>
        <p:spPr>
          <a:xfrm>
            <a:off x="665535" y="3645764"/>
            <a:ext cx="10793369" cy="505221"/>
          </a:xfrm>
          <a:prstGeom prst="rect">
            <a:avLst/>
          </a:prstGeom>
        </p:spPr>
      </p:pic>
      <p:sp>
        <p:nvSpPr>
          <p:cNvPr id="24" name="文本框 23">
            <a:extLst>
              <a:ext uri="{FF2B5EF4-FFF2-40B4-BE49-F238E27FC236}">
                <a16:creationId xmlns:a16="http://schemas.microsoft.com/office/drawing/2014/main" id="{1A22535C-5C7E-4A58-93C9-66BA18A7879D}"/>
              </a:ext>
            </a:extLst>
          </p:cNvPr>
          <p:cNvSpPr txBox="1"/>
          <p:nvPr/>
        </p:nvSpPr>
        <p:spPr>
          <a:xfrm>
            <a:off x="535608" y="4653685"/>
            <a:ext cx="3647332" cy="1493358"/>
          </a:xfrm>
          <a:prstGeom prst="rect">
            <a:avLst/>
          </a:prstGeom>
          <a:noFill/>
        </p:spPr>
        <p:txBody>
          <a:bodyPr wrap="square" rtlCol="0">
            <a:spAutoFit/>
          </a:bodyPr>
          <a:lstStyle/>
          <a:p>
            <a:pPr algn="ctr">
              <a:lnSpc>
                <a:spcPct val="150000"/>
              </a:lnSpc>
            </a:pPr>
            <a:r>
              <a:rPr lang="en-US" altLang="zh-CN" sz="3200" i="1" dirty="0">
                <a:solidFill>
                  <a:srgbClr val="0070C0"/>
                </a:solidFill>
                <a:latin typeface="Candara" panose="020E0502030303020204" pitchFamily="34" charset="0"/>
              </a:rPr>
              <a:t>the moment of TMD moment of EEC</a:t>
            </a:r>
          </a:p>
        </p:txBody>
      </p:sp>
      <p:pic>
        <p:nvPicPr>
          <p:cNvPr id="25" name="图片 24">
            <a:extLst>
              <a:ext uri="{FF2B5EF4-FFF2-40B4-BE49-F238E27FC236}">
                <a16:creationId xmlns:a16="http://schemas.microsoft.com/office/drawing/2014/main" id="{227DCF1A-FF60-40F4-BF37-80E24AFB25B0}"/>
              </a:ext>
            </a:extLst>
          </p:cNvPr>
          <p:cNvPicPr>
            <a:picLocks noChangeAspect="1"/>
          </p:cNvPicPr>
          <p:nvPr/>
        </p:nvPicPr>
        <p:blipFill>
          <a:blip r:embed="rId8"/>
          <a:stretch>
            <a:fillRect/>
          </a:stretch>
        </p:blipFill>
        <p:spPr>
          <a:xfrm>
            <a:off x="4503600" y="4672899"/>
            <a:ext cx="6564198" cy="1737299"/>
          </a:xfrm>
          <a:prstGeom prst="rect">
            <a:avLst/>
          </a:prstGeom>
        </p:spPr>
      </p:pic>
      <p:pic>
        <p:nvPicPr>
          <p:cNvPr id="1026" name="Picture 2" descr="箭--弯曲箭头PNG图片素材下载_图片编号1882-PNG素材网">
            <a:extLst>
              <a:ext uri="{FF2B5EF4-FFF2-40B4-BE49-F238E27FC236}">
                <a16:creationId xmlns:a16="http://schemas.microsoft.com/office/drawing/2014/main" id="{B64F5092-8261-4067-A7CA-5922AAA6566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774" b="96698" l="7595" r="99156">
                        <a14:foregroundMark x1="86920" y1="54245" x2="86920" y2="54245"/>
                        <a14:foregroundMark x1="84388" y1="42217" x2="83755" y2="41038"/>
                        <a14:foregroundMark x1="94515" y1="28066" x2="68565" y2="76415"/>
                        <a14:foregroundMark x1="32494" y1="92624" x2="25527" y2="95755"/>
                        <a14:foregroundMark x1="68565" y1="76415" x2="61675" y2="79511"/>
                        <a14:foregroundMark x1="37082" y1="92774" x2="69409" y2="84434"/>
                        <a14:foregroundMark x1="25527" y1="95755" x2="33930" y2="93587"/>
                        <a14:foregroundMark x1="69409" y1="84434" x2="99578" y2="46934"/>
                        <a14:foregroundMark x1="99578" y1="46934" x2="84810" y2="37264"/>
                        <a14:foregroundMark x1="95570" y1="12972" x2="99578" y2="4245"/>
                        <a14:foregroundMark x1="93671" y1="16509" x2="94726" y2="23113"/>
                        <a14:foregroundMark x1="33977" y1="93619" x2="7595" y2="93160"/>
                        <a14:foregroundMark x1="48312" y1="93868" x2="36313" y2="93659"/>
                        <a14:foregroundMark x1="64135" y1="92925" x2="18565" y2="96698"/>
                        <a14:foregroundMark x1="18565" y1="96698" x2="45148" y2="95991"/>
                        <a14:backgroundMark x1="37975" y1="84434" x2="46414" y2="87264"/>
                        <a14:backgroundMark x1="34810" y1="89623" x2="37975" y2="91745"/>
                        <a14:backgroundMark x1="52532" y1="85142" x2="52532" y2="85142"/>
                        <a14:backgroundMark x1="47468" y1="83491" x2="52743" y2="84198"/>
                        <a14:backgroundMark x1="51266" y1="82547" x2="57595" y2="79481"/>
                        <a14:backgroundMark x1="55274" y1="80896" x2="59494" y2="79009"/>
                        <a14:backgroundMark x1="57384" y1="76415" x2="58228" y2="80660"/>
                        <a14:backgroundMark x1="56118" y1="81132" x2="60338" y2="79481"/>
                        <a14:backgroundMark x1="57806" y1="81604" x2="62658" y2="77123"/>
                        <a14:backgroundMark x1="63080" y1="93632" x2="63080" y2="93632"/>
                        <a14:backgroundMark x1="7173" y1="94104" x2="7173" y2="94104"/>
                      </a14:backgroundRemoval>
                    </a14:imgEffect>
                  </a14:imgLayer>
                </a14:imgProps>
              </a:ext>
              <a:ext uri="{28A0092B-C50C-407E-A947-70E740481C1C}">
                <a14:useLocalDpi xmlns:a14="http://schemas.microsoft.com/office/drawing/2010/main" val="0"/>
              </a:ext>
            </a:extLst>
          </a:blip>
          <a:srcRect/>
          <a:stretch>
            <a:fillRect/>
          </a:stretch>
        </p:blipFill>
        <p:spPr bwMode="auto">
          <a:xfrm rot="6178147">
            <a:off x="3918519" y="4130322"/>
            <a:ext cx="1170162" cy="1046726"/>
          </a:xfrm>
          <a:prstGeom prst="rect">
            <a:avLst/>
          </a:prstGeom>
          <a:noFill/>
        </p:spPr>
      </p:pic>
    </p:spTree>
    <p:extLst>
      <p:ext uri="{BB962C8B-B14F-4D97-AF65-F5344CB8AC3E}">
        <p14:creationId xmlns:p14="http://schemas.microsoft.com/office/powerpoint/2010/main" val="346009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Boost Invariant FEC</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灯片编号占位符 30">
            <a:extLst>
              <a:ext uri="{FF2B5EF4-FFF2-40B4-BE49-F238E27FC236}">
                <a16:creationId xmlns:a16="http://schemas.microsoft.com/office/drawing/2014/main" id="{4A71D8CC-54A3-4210-9B57-E0F096F26960}"/>
              </a:ext>
            </a:extLst>
          </p:cNvPr>
          <p:cNvSpPr>
            <a:spLocks noGrp="1"/>
          </p:cNvSpPr>
          <p:nvPr>
            <p:ph type="sldNum" sz="quarter" idx="12"/>
          </p:nvPr>
        </p:nvSpPr>
        <p:spPr/>
        <p:txBody>
          <a:bodyPr/>
          <a:lstStyle/>
          <a:p>
            <a:fld id="{611A2AF2-B2C0-4776-99D4-DE05D29D53A8}" type="slidenum">
              <a:rPr lang="zh-CN" altLang="en-US" smtClean="0"/>
              <a:t>16</a:t>
            </a:fld>
            <a:endParaRPr lang="zh-CN" altLang="en-US"/>
          </a:p>
        </p:txBody>
      </p:sp>
      <p:sp>
        <p:nvSpPr>
          <p:cNvPr id="15" name="内容占位符 11">
            <a:extLst>
              <a:ext uri="{FF2B5EF4-FFF2-40B4-BE49-F238E27FC236}">
                <a16:creationId xmlns:a16="http://schemas.microsoft.com/office/drawing/2014/main" id="{94D5EB13-5E23-4716-96B0-43E98A3A9BE4}"/>
              </a:ext>
            </a:extLst>
          </p:cNvPr>
          <p:cNvSpPr>
            <a:spLocks noGrp="1"/>
          </p:cNvSpPr>
          <p:nvPr>
            <p:ph idx="1"/>
          </p:nvPr>
        </p:nvSpPr>
        <p:spPr>
          <a:xfrm>
            <a:off x="406400" y="1681749"/>
            <a:ext cx="10947400" cy="4495214"/>
          </a:xfrm>
        </p:spPr>
        <p:txBody>
          <a:bodyPr>
            <a:normAutofit/>
          </a:bodyPr>
          <a:lstStyle/>
          <a:p>
            <a:pPr marL="0" indent="0">
              <a:buNone/>
            </a:pPr>
            <a:r>
              <a:rPr lang="en-US" altLang="zh-CN" sz="2000" b="1" dirty="0">
                <a:latin typeface="Candara" panose="020E0502030303020204" pitchFamily="34" charset="0"/>
              </a:rPr>
              <a:t>Relate to original definition</a:t>
            </a:r>
          </a:p>
          <a:p>
            <a:pPr marL="0" indent="0">
              <a:buNone/>
            </a:pPr>
            <a:endParaRPr lang="en-US" altLang="zh-CN" sz="2000" b="1" dirty="0">
              <a:latin typeface="Candara" panose="020E0502030303020204" pitchFamily="34" charset="0"/>
            </a:endParaRPr>
          </a:p>
          <a:p>
            <a:pPr marL="0" indent="0">
              <a:buNone/>
            </a:pPr>
            <a:endParaRPr lang="en-US" altLang="zh-CN" sz="2000" b="1" dirty="0">
              <a:latin typeface="Candara" panose="020E0502030303020204" pitchFamily="34" charset="0"/>
            </a:endParaRPr>
          </a:p>
          <a:p>
            <a:pPr marL="0" indent="0">
              <a:buNone/>
            </a:pPr>
            <a:r>
              <a:rPr lang="en-US" altLang="zh-CN" sz="2000" b="1" dirty="0">
                <a:latin typeface="Candara" panose="020E0502030303020204" pitchFamily="34" charset="0"/>
              </a:rPr>
              <a:t>Relate the moment</a:t>
            </a:r>
          </a:p>
          <a:p>
            <a:pPr marL="0" indent="0">
              <a:buNone/>
            </a:pPr>
            <a:endParaRPr lang="en-US" altLang="zh-CN" sz="2000" b="1" dirty="0">
              <a:latin typeface="Candara" panose="020E0502030303020204" pitchFamily="34" charset="0"/>
            </a:endParaRPr>
          </a:p>
          <a:p>
            <a:pPr marL="0" indent="0">
              <a:buNone/>
            </a:pPr>
            <a:endParaRPr lang="en-US" altLang="zh-CN" sz="2000" b="1" dirty="0">
              <a:latin typeface="Candara" panose="020E0502030303020204" pitchFamily="34" charset="0"/>
            </a:endParaRPr>
          </a:p>
          <a:p>
            <a:pPr marL="0" indent="0">
              <a:buNone/>
            </a:pPr>
            <a:r>
              <a:rPr lang="en-US" altLang="zh-CN" sz="2000" b="1" dirty="0">
                <a:latin typeface="Candara" panose="020E0502030303020204" pitchFamily="34" charset="0"/>
              </a:rPr>
              <a:t>For the </a:t>
            </a:r>
            <a:r>
              <a:rPr lang="en-US" altLang="zh-CN" sz="2000" b="1" dirty="0">
                <a:solidFill>
                  <a:srgbClr val="0070C0"/>
                </a:solidFill>
                <a:latin typeface="Candara" panose="020E0502030303020204" pitchFamily="34" charset="0"/>
              </a:rPr>
              <a:t>Collins type</a:t>
            </a:r>
          </a:p>
          <a:p>
            <a:pPr marL="0" indent="0">
              <a:buNone/>
            </a:pPr>
            <a:endParaRPr lang="en-US" altLang="zh-CN" sz="2000" b="1" dirty="0">
              <a:solidFill>
                <a:srgbClr val="0070C0"/>
              </a:solidFill>
              <a:latin typeface="Candara" panose="020E0502030303020204" pitchFamily="34" charset="0"/>
            </a:endParaRPr>
          </a:p>
          <a:p>
            <a:pPr marL="0" indent="0">
              <a:buNone/>
            </a:pPr>
            <a:endParaRPr lang="en-US" altLang="zh-CN" sz="2000" b="1" dirty="0">
              <a:solidFill>
                <a:srgbClr val="0070C0"/>
              </a:solidFill>
              <a:latin typeface="Candara" panose="020E0502030303020204" pitchFamily="34" charset="0"/>
            </a:endParaRPr>
          </a:p>
          <a:p>
            <a:pPr marL="0" indent="0">
              <a:buNone/>
            </a:pPr>
            <a:r>
              <a:rPr lang="en-US" altLang="zh-CN" sz="2000" b="1" dirty="0">
                <a:solidFill>
                  <a:srgbClr val="0070C0"/>
                </a:solidFill>
                <a:latin typeface="Candara" panose="020E0502030303020204" pitchFamily="34" charset="0"/>
              </a:rPr>
              <a:t>Simple Relation</a:t>
            </a:r>
            <a:endParaRPr lang="en-US" altLang="zh-CN" sz="2000" b="1" dirty="0">
              <a:latin typeface="Candara" panose="020E0502030303020204" pitchFamily="34" charset="0"/>
            </a:endParaRPr>
          </a:p>
        </p:txBody>
      </p:sp>
      <p:pic>
        <p:nvPicPr>
          <p:cNvPr id="5" name="图片 4">
            <a:extLst>
              <a:ext uri="{FF2B5EF4-FFF2-40B4-BE49-F238E27FC236}">
                <a16:creationId xmlns:a16="http://schemas.microsoft.com/office/drawing/2014/main" id="{20467B58-345A-48C7-8CD3-C39C0919E0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27506" y="2037036"/>
            <a:ext cx="5483094" cy="683869"/>
          </a:xfrm>
          <a:prstGeom prst="rect">
            <a:avLst/>
          </a:prstGeom>
        </p:spPr>
      </p:pic>
      <p:pic>
        <p:nvPicPr>
          <p:cNvPr id="8" name="图片 7">
            <a:extLst>
              <a:ext uri="{FF2B5EF4-FFF2-40B4-BE49-F238E27FC236}">
                <a16:creationId xmlns:a16="http://schemas.microsoft.com/office/drawing/2014/main" id="{56C015AE-CB57-46D4-AF45-5B328748FB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50" y="3179550"/>
            <a:ext cx="10408826" cy="798142"/>
          </a:xfrm>
          <a:prstGeom prst="rect">
            <a:avLst/>
          </a:prstGeom>
        </p:spPr>
      </p:pic>
      <p:pic>
        <p:nvPicPr>
          <p:cNvPr id="6" name="图片 5">
            <a:extLst>
              <a:ext uri="{FF2B5EF4-FFF2-40B4-BE49-F238E27FC236}">
                <a16:creationId xmlns:a16="http://schemas.microsoft.com/office/drawing/2014/main" id="{DB6C8CDD-8223-4585-9862-84A92B99595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07930" y="5342750"/>
            <a:ext cx="8300040" cy="963941"/>
          </a:xfrm>
          <a:prstGeom prst="rect">
            <a:avLst/>
          </a:prstGeom>
        </p:spPr>
      </p:pic>
      <p:pic>
        <p:nvPicPr>
          <p:cNvPr id="3" name="图片 2">
            <a:extLst>
              <a:ext uri="{FF2B5EF4-FFF2-40B4-BE49-F238E27FC236}">
                <a16:creationId xmlns:a16="http://schemas.microsoft.com/office/drawing/2014/main" id="{7F5F584E-6EDD-3F61-4B6B-4431DC9652C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69073" y="4512442"/>
            <a:ext cx="7807253" cy="700579"/>
          </a:xfrm>
          <a:prstGeom prst="rect">
            <a:avLst/>
          </a:prstGeom>
        </p:spPr>
      </p:pic>
    </p:spTree>
    <p:extLst>
      <p:ext uri="{BB962C8B-B14F-4D97-AF65-F5344CB8AC3E}">
        <p14:creationId xmlns:p14="http://schemas.microsoft.com/office/powerpoint/2010/main" val="216670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41A3340-DF79-46BF-A134-7A9C04D30C1E}"/>
              </a:ext>
            </a:extLst>
          </p:cNvPr>
          <p:cNvSpPr>
            <a:spLocks noGrp="1"/>
          </p:cNvSpPr>
          <p:nvPr>
            <p:ph type="title"/>
          </p:nvPr>
        </p:nvSpPr>
        <p:spPr>
          <a:xfrm>
            <a:off x="838200" y="1796762"/>
            <a:ext cx="10515600" cy="1325563"/>
          </a:xfrm>
        </p:spPr>
        <p:txBody>
          <a:bodyPr/>
          <a:lstStyle/>
          <a:p>
            <a:pPr algn="ctr"/>
            <a:r>
              <a:rPr lang="en-US" altLang="zh-CN" b="1" dirty="0">
                <a:latin typeface="Candara" panose="020E0502030303020204" pitchFamily="34" charset="0"/>
              </a:rPr>
              <a:t>Hard Coefficients</a:t>
            </a:r>
            <a:endParaRPr lang="zh-CN" altLang="en-US" b="1" dirty="0">
              <a:latin typeface="Candara" panose="020E0502030303020204" pitchFamily="34" charset="0"/>
            </a:endParaRPr>
          </a:p>
        </p:txBody>
      </p:sp>
      <p:sp>
        <p:nvSpPr>
          <p:cNvPr id="4" name="灯片编号占位符 3">
            <a:extLst>
              <a:ext uri="{FF2B5EF4-FFF2-40B4-BE49-F238E27FC236}">
                <a16:creationId xmlns:a16="http://schemas.microsoft.com/office/drawing/2014/main" id="{9DD2703D-5483-4727-BA36-FA4580237C6B}"/>
              </a:ext>
            </a:extLst>
          </p:cNvPr>
          <p:cNvSpPr>
            <a:spLocks noGrp="1"/>
          </p:cNvSpPr>
          <p:nvPr>
            <p:ph type="sldNum" sz="quarter" idx="12"/>
          </p:nvPr>
        </p:nvSpPr>
        <p:spPr/>
        <p:txBody>
          <a:bodyPr/>
          <a:lstStyle/>
          <a:p>
            <a:fld id="{611A2AF2-B2C0-4776-99D4-DE05D29D53A8}" type="slidenum">
              <a:rPr lang="zh-CN" altLang="en-US" smtClean="0"/>
              <a:t>17</a:t>
            </a:fld>
            <a:endParaRPr lang="zh-CN" altLang="en-US"/>
          </a:p>
        </p:txBody>
      </p:sp>
      <p:sp>
        <p:nvSpPr>
          <p:cNvPr id="2" name="文本框 1">
            <a:extLst>
              <a:ext uri="{FF2B5EF4-FFF2-40B4-BE49-F238E27FC236}">
                <a16:creationId xmlns:a16="http://schemas.microsoft.com/office/drawing/2014/main" id="{CF2CB90B-4C2C-430B-90E6-7F62602D0645}"/>
              </a:ext>
            </a:extLst>
          </p:cNvPr>
          <p:cNvSpPr txBox="1"/>
          <p:nvPr/>
        </p:nvSpPr>
        <p:spPr>
          <a:xfrm>
            <a:off x="2189018" y="3749097"/>
            <a:ext cx="8238836" cy="1077218"/>
          </a:xfrm>
          <a:prstGeom prst="rect">
            <a:avLst/>
          </a:prstGeom>
          <a:noFill/>
        </p:spPr>
        <p:txBody>
          <a:bodyPr wrap="square" rtlCol="0">
            <a:spAutoFit/>
          </a:bodyPr>
          <a:lstStyle/>
          <a:p>
            <a:pPr algn="ctr"/>
            <a:r>
              <a:rPr lang="en-US" altLang="zh-CN" sz="3200" dirty="0"/>
              <a:t>Perturbative calculation for consistent, IR-safe hard scattering Coefficients up to NLO</a:t>
            </a:r>
            <a:endParaRPr lang="zh-CN" altLang="en-US" sz="3200" dirty="0"/>
          </a:p>
        </p:txBody>
      </p:sp>
    </p:spTree>
    <p:extLst>
      <p:ext uri="{BB962C8B-B14F-4D97-AF65-F5344CB8AC3E}">
        <p14:creationId xmlns:p14="http://schemas.microsoft.com/office/powerpoint/2010/main" val="331920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Full Factorization</a:t>
            </a:r>
            <a:endParaRPr lang="zh-CN" altLang="en-US" b="1" dirty="0">
              <a:latin typeface="Candara" panose="020E0502030303020204" pitchFamily="34" charset="0"/>
            </a:endParaRPr>
          </a:p>
        </p:txBody>
      </p:sp>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406400" y="1291702"/>
            <a:ext cx="10947400" cy="4691298"/>
          </a:xfrm>
        </p:spPr>
        <p:txBody>
          <a:bodyPr/>
          <a:lstStyle/>
          <a:p>
            <a:pPr marL="0" indent="0">
              <a:buNone/>
            </a:pPr>
            <a:r>
              <a:rPr lang="en-US" altLang="zh-CN" b="1" dirty="0">
                <a:latin typeface="Candara" panose="020E0502030303020204" pitchFamily="34" charset="0"/>
              </a:rPr>
              <a:t>Full Factorization Formula</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r>
              <a:rPr lang="en-US" altLang="zh-CN" b="1" dirty="0">
                <a:latin typeface="Candara" panose="020E0502030303020204" pitchFamily="34" charset="0"/>
              </a:rPr>
              <a:t>Hard Factors </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18</a:t>
            </a:fld>
            <a:endParaRPr lang="zh-CN" altLang="en-US" dirty="0"/>
          </a:p>
        </p:txBody>
      </p:sp>
      <p:grpSp>
        <p:nvGrpSpPr>
          <p:cNvPr id="27" name="组合 26">
            <a:extLst>
              <a:ext uri="{FF2B5EF4-FFF2-40B4-BE49-F238E27FC236}">
                <a16:creationId xmlns:a16="http://schemas.microsoft.com/office/drawing/2014/main" id="{F9C842F0-4584-46CB-BC3E-29E20D40C9B8}"/>
              </a:ext>
            </a:extLst>
          </p:cNvPr>
          <p:cNvGrpSpPr/>
          <p:nvPr/>
        </p:nvGrpSpPr>
        <p:grpSpPr>
          <a:xfrm>
            <a:off x="838200" y="1768966"/>
            <a:ext cx="9762837" cy="2122921"/>
            <a:chOff x="838200" y="2196753"/>
            <a:chExt cx="9762837" cy="2122921"/>
          </a:xfrm>
        </p:grpSpPr>
        <p:pic>
          <p:nvPicPr>
            <p:cNvPr id="14" name="图片 13">
              <a:extLst>
                <a:ext uri="{FF2B5EF4-FFF2-40B4-BE49-F238E27FC236}">
                  <a16:creationId xmlns:a16="http://schemas.microsoft.com/office/drawing/2014/main" id="{BA1C4B57-7360-4770-97E5-C8936E57CD21}"/>
                </a:ext>
              </a:extLst>
            </p:cNvPr>
            <p:cNvPicPr>
              <a:picLocks noChangeAspect="1"/>
            </p:cNvPicPr>
            <p:nvPr/>
          </p:nvPicPr>
          <p:blipFill>
            <a:blip r:embed="rId3"/>
            <a:stretch>
              <a:fillRect/>
            </a:stretch>
          </p:blipFill>
          <p:spPr>
            <a:xfrm>
              <a:off x="838200" y="2282945"/>
              <a:ext cx="9762837" cy="2036729"/>
            </a:xfrm>
            <a:prstGeom prst="rect">
              <a:avLst/>
            </a:prstGeom>
          </p:spPr>
        </p:pic>
        <p:sp>
          <p:nvSpPr>
            <p:cNvPr id="15" name="矩形: 圆角 14">
              <a:extLst>
                <a:ext uri="{FF2B5EF4-FFF2-40B4-BE49-F238E27FC236}">
                  <a16:creationId xmlns:a16="http://schemas.microsoft.com/office/drawing/2014/main" id="{975D5993-6C04-41F6-B9BB-5744F037E035}"/>
                </a:ext>
              </a:extLst>
            </p:cNvPr>
            <p:cNvSpPr/>
            <p:nvPr/>
          </p:nvSpPr>
          <p:spPr>
            <a:xfrm>
              <a:off x="2909456" y="3107345"/>
              <a:ext cx="600364" cy="387927"/>
            </a:xfrm>
            <a:prstGeom prst="roundRect">
              <a:avLst>
                <a:gd name="adj" fmla="val 50000"/>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1C667EC8-66C9-4495-8A2C-6016A5FFD5D4}"/>
                </a:ext>
              </a:extLst>
            </p:cNvPr>
            <p:cNvSpPr/>
            <p:nvPr/>
          </p:nvSpPr>
          <p:spPr>
            <a:xfrm>
              <a:off x="3509820" y="3104285"/>
              <a:ext cx="2216725" cy="392112"/>
            </a:xfrm>
            <a:prstGeom prst="roundRect">
              <a:avLst>
                <a:gd name="adj" fmla="val 50000"/>
              </a:avLst>
            </a:prstGeom>
            <a:solidFill>
              <a:srgbClr val="0070C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ED2D3C26-F753-4E03-A1B3-E6E6961E141F}"/>
                </a:ext>
              </a:extLst>
            </p:cNvPr>
            <p:cNvSpPr/>
            <p:nvPr/>
          </p:nvSpPr>
          <p:spPr>
            <a:xfrm>
              <a:off x="9337960" y="3104285"/>
              <a:ext cx="1182258" cy="390987"/>
            </a:xfrm>
            <a:prstGeom prst="roundRect">
              <a:avLst>
                <a:gd name="adj" fmla="val 50000"/>
              </a:avLst>
            </a:prstGeom>
            <a:solidFill>
              <a:srgbClr val="7030A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607EDF89-32BC-4931-8293-BD5C8C3F7A37}"/>
                </a:ext>
              </a:extLst>
            </p:cNvPr>
            <p:cNvSpPr/>
            <p:nvPr/>
          </p:nvSpPr>
          <p:spPr>
            <a:xfrm>
              <a:off x="5936672" y="3104285"/>
              <a:ext cx="965200" cy="324716"/>
            </a:xfrm>
            <a:prstGeom prst="roundRect">
              <a:avLst>
                <a:gd name="adj" fmla="val 50000"/>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50981F59-DBAB-4543-AC74-D35BEF310E0D}"/>
                </a:ext>
              </a:extLst>
            </p:cNvPr>
            <p:cNvSpPr/>
            <p:nvPr/>
          </p:nvSpPr>
          <p:spPr>
            <a:xfrm>
              <a:off x="1704110" y="3783548"/>
              <a:ext cx="600364" cy="387927"/>
            </a:xfrm>
            <a:prstGeom prst="roundRect">
              <a:avLst>
                <a:gd name="adj" fmla="val 50000"/>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62FAC7EA-8BA7-48BF-9923-8FE0CBD5CE4F}"/>
                </a:ext>
              </a:extLst>
            </p:cNvPr>
            <p:cNvSpPr/>
            <p:nvPr/>
          </p:nvSpPr>
          <p:spPr>
            <a:xfrm>
              <a:off x="2304474" y="3772090"/>
              <a:ext cx="1182258" cy="390987"/>
            </a:xfrm>
            <a:prstGeom prst="roundRect">
              <a:avLst>
                <a:gd name="adj" fmla="val 50000"/>
              </a:avLst>
            </a:prstGeom>
            <a:solidFill>
              <a:srgbClr val="7030A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4C5B8259-C390-4B50-9EF5-022B27DC0220}"/>
                </a:ext>
              </a:extLst>
            </p:cNvPr>
            <p:cNvSpPr/>
            <p:nvPr/>
          </p:nvSpPr>
          <p:spPr>
            <a:xfrm>
              <a:off x="7028872" y="3772090"/>
              <a:ext cx="360219" cy="390987"/>
            </a:xfrm>
            <a:prstGeom prst="roundRect">
              <a:avLst>
                <a:gd name="adj" fmla="val 50000"/>
              </a:avLst>
            </a:prstGeom>
            <a:solidFill>
              <a:schemeClr val="accent2">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588D5B5F-51EE-48B8-A5F2-E90E75F970C1}"/>
                </a:ext>
              </a:extLst>
            </p:cNvPr>
            <p:cNvSpPr/>
            <p:nvPr/>
          </p:nvSpPr>
          <p:spPr>
            <a:xfrm>
              <a:off x="3475180" y="3588038"/>
              <a:ext cx="1124529" cy="681294"/>
            </a:xfrm>
            <a:prstGeom prst="roundRect">
              <a:avLst>
                <a:gd name="adj" fmla="val 32375"/>
              </a:avLst>
            </a:prstGeom>
            <a:solidFill>
              <a:srgbClr val="7030A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id="{226D0C94-0E71-4232-9FC0-63AC5E00CC7C}"/>
                </a:ext>
              </a:extLst>
            </p:cNvPr>
            <p:cNvSpPr/>
            <p:nvPr/>
          </p:nvSpPr>
          <p:spPr>
            <a:xfrm>
              <a:off x="6901872" y="3106233"/>
              <a:ext cx="2436088" cy="392112"/>
            </a:xfrm>
            <a:prstGeom prst="roundRect">
              <a:avLst>
                <a:gd name="adj" fmla="val 50000"/>
              </a:avLst>
            </a:prstGeom>
            <a:solidFill>
              <a:srgbClr val="0070C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a:extLst>
                <a:ext uri="{FF2B5EF4-FFF2-40B4-BE49-F238E27FC236}">
                  <a16:creationId xmlns:a16="http://schemas.microsoft.com/office/drawing/2014/main" id="{86B7F258-1DDD-4AC7-9410-FBA4408A67B1}"/>
                </a:ext>
              </a:extLst>
            </p:cNvPr>
            <p:cNvSpPr/>
            <p:nvPr/>
          </p:nvSpPr>
          <p:spPr>
            <a:xfrm>
              <a:off x="4733637" y="3755568"/>
              <a:ext cx="2295235" cy="392112"/>
            </a:xfrm>
            <a:prstGeom prst="roundRect">
              <a:avLst>
                <a:gd name="adj" fmla="val 50000"/>
              </a:avLst>
            </a:prstGeom>
            <a:solidFill>
              <a:srgbClr val="0070C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7BF7DF90-5809-426D-9D16-B6D258CC4413}"/>
                </a:ext>
              </a:extLst>
            </p:cNvPr>
            <p:cNvSpPr/>
            <p:nvPr/>
          </p:nvSpPr>
          <p:spPr>
            <a:xfrm>
              <a:off x="5881253" y="2196753"/>
              <a:ext cx="2588491" cy="735538"/>
            </a:xfrm>
            <a:prstGeom prst="roundRect">
              <a:avLst>
                <a:gd name="adj" fmla="val 50000"/>
              </a:avLst>
            </a:prstGeom>
            <a:solidFill>
              <a:schemeClr val="accent6">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片 29">
            <a:extLst>
              <a:ext uri="{FF2B5EF4-FFF2-40B4-BE49-F238E27FC236}">
                <a16:creationId xmlns:a16="http://schemas.microsoft.com/office/drawing/2014/main" id="{A9289B1F-0072-4DCB-9090-5FB7A1FAA0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9054" y="4361086"/>
            <a:ext cx="6737933" cy="2373496"/>
          </a:xfrm>
          <a:prstGeom prst="rect">
            <a:avLst/>
          </a:prstGeom>
        </p:spPr>
      </p:pic>
      <p:sp>
        <p:nvSpPr>
          <p:cNvPr id="5" name="爆炸形: 8 pt  4">
            <a:extLst>
              <a:ext uri="{FF2B5EF4-FFF2-40B4-BE49-F238E27FC236}">
                <a16:creationId xmlns:a16="http://schemas.microsoft.com/office/drawing/2014/main" id="{8C8B4936-AFF4-419B-9520-7FD970C44236}"/>
              </a:ext>
            </a:extLst>
          </p:cNvPr>
          <p:cNvSpPr/>
          <p:nvPr/>
        </p:nvSpPr>
        <p:spPr>
          <a:xfrm>
            <a:off x="7810500" y="3255765"/>
            <a:ext cx="4237177" cy="1468581"/>
          </a:xfrm>
          <a:prstGeom prst="irregularSeal1">
            <a:avLst/>
          </a:prstGeom>
          <a:solidFill>
            <a:srgbClr val="7030A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Focus on Collins </a:t>
            </a:r>
            <a:r>
              <a:rPr lang="en-US" altLang="zh-CN"/>
              <a:t>Type FEC</a:t>
            </a:r>
            <a:endParaRPr lang="zh-CN" altLang="en-US" dirty="0"/>
          </a:p>
        </p:txBody>
      </p:sp>
      <p:sp>
        <p:nvSpPr>
          <p:cNvPr id="26" name="爆炸形: 8 pt  25">
            <a:extLst>
              <a:ext uri="{FF2B5EF4-FFF2-40B4-BE49-F238E27FC236}">
                <a16:creationId xmlns:a16="http://schemas.microsoft.com/office/drawing/2014/main" id="{1B2640AD-8270-43AD-A5C5-3DD9CEB11A0B}"/>
              </a:ext>
            </a:extLst>
          </p:cNvPr>
          <p:cNvSpPr/>
          <p:nvPr/>
        </p:nvSpPr>
        <p:spPr>
          <a:xfrm>
            <a:off x="7756242" y="4880877"/>
            <a:ext cx="4375726" cy="1468581"/>
          </a:xfrm>
          <a:prstGeom prst="irregularSeal1">
            <a:avLst/>
          </a:prstGeom>
          <a:solidFill>
            <a:srgbClr val="C468AA">
              <a:alpha val="5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Unpolarized Lepton for Simplicity</a:t>
            </a:r>
            <a:endParaRPr lang="zh-CN" altLang="en-US" dirty="0"/>
          </a:p>
        </p:txBody>
      </p:sp>
    </p:spTree>
    <p:extLst>
      <p:ext uri="{BB962C8B-B14F-4D97-AF65-F5344CB8AC3E}">
        <p14:creationId xmlns:p14="http://schemas.microsoft.com/office/powerpoint/2010/main" val="176364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Spin Transfer Matrix</a:t>
            </a:r>
            <a:endParaRPr lang="zh-CN" altLang="en-US" b="1"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255567" y="1291702"/>
                <a:ext cx="12084115" cy="4691298"/>
              </a:xfrm>
            </p:spPr>
            <p:txBody>
              <a:bodyPr/>
              <a:lstStyle/>
              <a:p>
                <a:pPr marL="0" indent="0">
                  <a:buNone/>
                </a:pPr>
                <a:r>
                  <a:rPr lang="en-US" altLang="zh-CN" b="1" dirty="0">
                    <a:solidFill>
                      <a:schemeClr val="accent1"/>
                    </a:solidFill>
                    <a:latin typeface="Candara" panose="020E0502030303020204" pitchFamily="34" charset="0"/>
                  </a:rPr>
                  <a:t>Calculate the </a:t>
                </a:r>
                <a14:m>
                  <m:oMath xmlns:m="http://schemas.openxmlformats.org/officeDocument/2006/math">
                    <m:r>
                      <a:rPr lang="en-US" altLang="zh-CN" b="1" i="1" smtClean="0">
                        <a:solidFill>
                          <a:schemeClr val="accent1"/>
                        </a:solidFill>
                        <a:latin typeface="Cambria Math" panose="02040503050406030204" pitchFamily="18" charset="0"/>
                      </a:rPr>
                      <m:t>𝑳</m:t>
                    </m:r>
                  </m:oMath>
                </a14:m>
                <a:r>
                  <a:rPr lang="en-US" altLang="zh-CN" b="1" dirty="0">
                    <a:solidFill>
                      <a:schemeClr val="accent1"/>
                    </a:solidFill>
                    <a:latin typeface="Candara" panose="020E0502030303020204" pitchFamily="34" charset="0"/>
                  </a:rPr>
                  <a:t> Tensors and Substitute the </a:t>
                </a:r>
                <a14:m>
                  <m:oMath xmlns:m="http://schemas.openxmlformats.org/officeDocument/2006/math">
                    <m:r>
                      <a:rPr lang="en-US" altLang="zh-CN" b="1" i="1" smtClean="0">
                        <a:solidFill>
                          <a:schemeClr val="accent1"/>
                        </a:solidFill>
                        <a:latin typeface="Cambria Math" panose="02040503050406030204" pitchFamily="18" charset="0"/>
                      </a:rPr>
                      <m:t>𝑾</m:t>
                    </m:r>
                  </m:oMath>
                </a14:m>
                <a:r>
                  <a:rPr lang="en-US" altLang="zh-CN" b="1" dirty="0">
                    <a:solidFill>
                      <a:schemeClr val="accent1"/>
                    </a:solidFill>
                    <a:latin typeface="Candara" panose="020E0502030303020204" pitchFamily="34" charset="0"/>
                  </a:rPr>
                  <a:t> Tensors with Structure Function</a:t>
                </a:r>
              </a:p>
              <a:p>
                <a:pPr marL="0" indent="0">
                  <a:buNone/>
                </a:pPr>
                <a:endParaRPr lang="en-US" altLang="zh-CN" b="1" dirty="0">
                  <a:solidFill>
                    <a:schemeClr val="accent1"/>
                  </a:solidFill>
                  <a:latin typeface="Candara" panose="020E0502030303020204" pitchFamily="34" charset="0"/>
                </a:endParaRPr>
              </a:p>
              <a:p>
                <a:pPr marL="0" indent="0">
                  <a:buNone/>
                </a:pPr>
                <a:endParaRPr lang="en-US" altLang="zh-CN" b="1" dirty="0">
                  <a:solidFill>
                    <a:schemeClr val="accent1"/>
                  </a:solidFill>
                  <a:latin typeface="Candara" panose="020E0502030303020204" pitchFamily="34" charset="0"/>
                </a:endParaRPr>
              </a:p>
              <a:p>
                <a:pPr marL="0" indent="0">
                  <a:buNone/>
                </a:pPr>
                <a:endParaRPr lang="en-US" altLang="zh-CN" b="1" dirty="0">
                  <a:solidFill>
                    <a:schemeClr val="accent1"/>
                  </a:solidFill>
                  <a:latin typeface="Candara" panose="020E0502030303020204" pitchFamily="34" charset="0"/>
                </a:endParaRPr>
              </a:p>
            </p:txBody>
          </p:sp>
        </mc:Choice>
        <mc:Fallback xmlns="">
          <p:sp>
            <p:nvSpPr>
              <p:cNvPr id="3" name="内容占位符 2">
                <a:extLst>
                  <a:ext uri="{FF2B5EF4-FFF2-40B4-BE49-F238E27FC236}">
                    <a16:creationId xmlns:a16="http://schemas.microsoft.com/office/drawing/2014/main" id="{AC231F8A-AC09-4EB6-B65B-401247B26E2A}"/>
                  </a:ext>
                </a:extLst>
              </p:cNvPr>
              <p:cNvSpPr>
                <a:spLocks noGrp="1" noRot="1" noChangeAspect="1" noMove="1" noResize="1" noEditPoints="1" noAdjustHandles="1" noChangeArrowheads="1" noChangeShapeType="1" noTextEdit="1"/>
              </p:cNvSpPr>
              <p:nvPr>
                <p:ph idx="1"/>
              </p:nvPr>
            </p:nvSpPr>
            <p:spPr>
              <a:xfrm>
                <a:off x="255567" y="1291702"/>
                <a:ext cx="12084115" cy="4691298"/>
              </a:xfrm>
              <a:blipFill>
                <a:blip r:embed="rId3"/>
                <a:stretch>
                  <a:fillRect l="-1060" t="-2211"/>
                </a:stretch>
              </a:blipFill>
            </p:spPr>
            <p:txBody>
              <a:bodyPr/>
              <a:lstStyle/>
              <a:p>
                <a:r>
                  <a:rPr lang="zh-CN" altLang="en-US">
                    <a:noFill/>
                  </a:rPr>
                  <a:t> </a:t>
                </a:r>
              </a:p>
            </p:txBody>
          </p:sp>
        </mc:Fallback>
      </mc:AlternateContent>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19</a:t>
            </a:fld>
            <a:endParaRPr lang="zh-CN" altLang="en-US" dirty="0"/>
          </a:p>
        </p:txBody>
      </p:sp>
      <p:pic>
        <p:nvPicPr>
          <p:cNvPr id="7" name="图片 6">
            <a:extLst>
              <a:ext uri="{FF2B5EF4-FFF2-40B4-BE49-F238E27FC236}">
                <a16:creationId xmlns:a16="http://schemas.microsoft.com/office/drawing/2014/main" id="{20D0E1B7-71E0-4D0A-83FD-702EB5A4E4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951747"/>
            <a:ext cx="12192000" cy="1413887"/>
          </a:xfrm>
          <a:prstGeom prst="rect">
            <a:avLst/>
          </a:prstGeom>
        </p:spPr>
      </p:pic>
      <p:grpSp>
        <p:nvGrpSpPr>
          <p:cNvPr id="34" name="组合 33">
            <a:extLst>
              <a:ext uri="{FF2B5EF4-FFF2-40B4-BE49-F238E27FC236}">
                <a16:creationId xmlns:a16="http://schemas.microsoft.com/office/drawing/2014/main" id="{4112A322-EF52-4D18-B546-B82A64F2D5B9}"/>
              </a:ext>
            </a:extLst>
          </p:cNvPr>
          <p:cNvGrpSpPr/>
          <p:nvPr/>
        </p:nvGrpSpPr>
        <p:grpSpPr>
          <a:xfrm>
            <a:off x="1356675" y="4301381"/>
            <a:ext cx="8083484" cy="1701815"/>
            <a:chOff x="527116" y="4301380"/>
            <a:chExt cx="8083484" cy="1701815"/>
          </a:xfrm>
        </p:grpSpPr>
        <p:grpSp>
          <p:nvGrpSpPr>
            <p:cNvPr id="12" name="组合 11">
              <a:extLst>
                <a:ext uri="{FF2B5EF4-FFF2-40B4-BE49-F238E27FC236}">
                  <a16:creationId xmlns:a16="http://schemas.microsoft.com/office/drawing/2014/main" id="{8E4AA070-E7D5-428E-AB23-F9093EEB3A95}"/>
                </a:ext>
              </a:extLst>
            </p:cNvPr>
            <p:cNvGrpSpPr/>
            <p:nvPr/>
          </p:nvGrpSpPr>
          <p:grpSpPr>
            <a:xfrm>
              <a:off x="527116" y="4301380"/>
              <a:ext cx="2206658" cy="1701815"/>
              <a:chOff x="3020465" y="3558801"/>
              <a:chExt cx="3031776" cy="2248110"/>
            </a:xfrm>
          </p:grpSpPr>
          <p:pic>
            <p:nvPicPr>
              <p:cNvPr id="9" name="图片 8">
                <a:extLst>
                  <a:ext uri="{FF2B5EF4-FFF2-40B4-BE49-F238E27FC236}">
                    <a16:creationId xmlns:a16="http://schemas.microsoft.com/office/drawing/2014/main" id="{558FF01F-A453-4672-B733-FB539B3E9D4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20465" y="3666192"/>
                <a:ext cx="3031776" cy="2121865"/>
              </a:xfrm>
              <a:prstGeom prst="rect">
                <a:avLst/>
              </a:prstGeom>
            </p:spPr>
          </p:pic>
          <p:sp>
            <p:nvSpPr>
              <p:cNvPr id="11" name="矩形: 圆角 10">
                <a:extLst>
                  <a:ext uri="{FF2B5EF4-FFF2-40B4-BE49-F238E27FC236}">
                    <a16:creationId xmlns:a16="http://schemas.microsoft.com/office/drawing/2014/main" id="{2FD67A14-096E-46F3-995F-41638AEECDED}"/>
                  </a:ext>
                </a:extLst>
              </p:cNvPr>
              <p:cNvSpPr/>
              <p:nvPr/>
            </p:nvSpPr>
            <p:spPr>
              <a:xfrm>
                <a:off x="4017878" y="4691396"/>
                <a:ext cx="997182" cy="1115515"/>
              </a:xfrm>
              <a:prstGeom prst="roundRect">
                <a:avLst/>
              </a:prstGeom>
              <a:solidFill>
                <a:schemeClr val="accent2">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圆角 27">
                <a:extLst>
                  <a:ext uri="{FF2B5EF4-FFF2-40B4-BE49-F238E27FC236}">
                    <a16:creationId xmlns:a16="http://schemas.microsoft.com/office/drawing/2014/main" id="{1E730E87-526A-458A-833A-74B3ACC97547}"/>
                  </a:ext>
                </a:extLst>
              </p:cNvPr>
              <p:cNvSpPr/>
              <p:nvPr/>
            </p:nvSpPr>
            <p:spPr>
              <a:xfrm>
                <a:off x="5024487" y="4691395"/>
                <a:ext cx="997182" cy="1115515"/>
              </a:xfrm>
              <a:prstGeom prst="roundRect">
                <a:avLst/>
              </a:prstGeom>
              <a:solidFill>
                <a:schemeClr val="accent1">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圆角 28">
                <a:extLst>
                  <a:ext uri="{FF2B5EF4-FFF2-40B4-BE49-F238E27FC236}">
                    <a16:creationId xmlns:a16="http://schemas.microsoft.com/office/drawing/2014/main" id="{CD8F49CA-E988-4655-BCEA-5F8E04E00741}"/>
                  </a:ext>
                </a:extLst>
              </p:cNvPr>
              <p:cNvSpPr/>
              <p:nvPr/>
            </p:nvSpPr>
            <p:spPr>
              <a:xfrm>
                <a:off x="4196499" y="3558801"/>
                <a:ext cx="1825169" cy="1115515"/>
              </a:xfrm>
              <a:prstGeom prst="roundRect">
                <a:avLst/>
              </a:prstGeom>
              <a:solidFill>
                <a:srgbClr val="C468A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圆角 30">
              <a:extLst>
                <a:ext uri="{FF2B5EF4-FFF2-40B4-BE49-F238E27FC236}">
                  <a16:creationId xmlns:a16="http://schemas.microsoft.com/office/drawing/2014/main" id="{2A7C710E-A6CD-4DD4-B43E-F0D7AA6BD4FD}"/>
                </a:ext>
              </a:extLst>
            </p:cNvPr>
            <p:cNvSpPr/>
            <p:nvPr/>
          </p:nvSpPr>
          <p:spPr>
            <a:xfrm>
              <a:off x="3688206" y="4405718"/>
              <a:ext cx="4922393" cy="490835"/>
            </a:xfrm>
            <a:prstGeom prst="roundRect">
              <a:avLst/>
            </a:prstGeom>
            <a:solidFill>
              <a:schemeClr val="accent2">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andara" panose="020E0502030303020204" pitchFamily="34" charset="0"/>
                </a:rPr>
                <a:t>Unpolarized Electrons</a:t>
              </a:r>
              <a:endParaRPr lang="zh-CN" altLang="en-US" b="1" dirty="0">
                <a:solidFill>
                  <a:schemeClr val="tx1"/>
                </a:solidFill>
                <a:latin typeface="Candara" panose="020E0502030303020204" pitchFamily="34" charset="0"/>
              </a:endParaRPr>
            </a:p>
          </p:txBody>
        </p:sp>
        <p:sp>
          <p:nvSpPr>
            <p:cNvPr id="32" name="矩形: 圆角 31">
              <a:extLst>
                <a:ext uri="{FF2B5EF4-FFF2-40B4-BE49-F238E27FC236}">
                  <a16:creationId xmlns:a16="http://schemas.microsoft.com/office/drawing/2014/main" id="{E2F281A0-05EE-48D9-A30D-C2647ABAC270}"/>
                </a:ext>
              </a:extLst>
            </p:cNvPr>
            <p:cNvSpPr/>
            <p:nvPr/>
          </p:nvSpPr>
          <p:spPr>
            <a:xfrm>
              <a:off x="3688206" y="4936079"/>
              <a:ext cx="4922393" cy="490835"/>
            </a:xfrm>
            <a:prstGeom prst="roundRect">
              <a:avLst/>
            </a:prstGeom>
            <a:solidFill>
              <a:schemeClr val="accent1">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Candara" panose="020E0502030303020204" pitchFamily="34" charset="0"/>
                </a:rPr>
                <a:t>Helicity Interference for Quarks</a:t>
              </a:r>
              <a:endParaRPr lang="zh-CN" altLang="en-US" b="1" dirty="0">
                <a:solidFill>
                  <a:schemeClr val="tx1"/>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33" name="矩形: 圆角 32">
                  <a:extLst>
                    <a:ext uri="{FF2B5EF4-FFF2-40B4-BE49-F238E27FC236}">
                      <a16:creationId xmlns:a16="http://schemas.microsoft.com/office/drawing/2014/main" id="{1E29FF45-D45C-4464-BB16-47B590CC6078}"/>
                    </a:ext>
                  </a:extLst>
                </p:cNvPr>
                <p:cNvSpPr/>
                <p:nvPr/>
              </p:nvSpPr>
              <p:spPr>
                <a:xfrm>
                  <a:off x="3688207" y="5466440"/>
                  <a:ext cx="4922393" cy="490836"/>
                </a:xfrm>
                <a:prstGeom prst="roundRect">
                  <a:avLst/>
                </a:prstGeom>
                <a:solidFill>
                  <a:srgbClr val="C468A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CN" b="1" i="1" smtClean="0">
                          <a:solidFill>
                            <a:schemeClr val="tx1"/>
                          </a:solidFill>
                          <a:latin typeface="Cambria Math" panose="02040503050406030204" pitchFamily="18" charset="0"/>
                          <a:ea typeface="Cambria Math" panose="02040503050406030204" pitchFamily="18" charset="0"/>
                        </a:rPr>
                        <m:t>∆</m:t>
                      </m:r>
                      <m:r>
                        <a:rPr lang="zh-CN" altLang="en-US" b="1" i="1" smtClean="0">
                          <a:solidFill>
                            <a:schemeClr val="tx1"/>
                          </a:solidFill>
                          <a:latin typeface="Cambria Math" panose="02040503050406030204" pitchFamily="18" charset="0"/>
                          <a:ea typeface="Cambria Math" panose="02040503050406030204" pitchFamily="18" charset="0"/>
                        </a:rPr>
                        <m:t>𝝀</m:t>
                      </m:r>
                    </m:oMath>
                  </a14:m>
                  <a:r>
                    <a:rPr lang="en-US" altLang="zh-CN" b="1" dirty="0">
                      <a:solidFill>
                        <a:schemeClr val="tx1"/>
                      </a:solidFill>
                      <a:latin typeface="Candara" panose="020E0502030303020204" pitchFamily="34" charset="0"/>
                    </a:rPr>
                    <a:t> in Photon Helicity Interference</a:t>
                  </a:r>
                  <a:endParaRPr lang="zh-CN" altLang="en-US" b="1" dirty="0">
                    <a:solidFill>
                      <a:schemeClr val="tx1"/>
                    </a:solidFill>
                    <a:latin typeface="Candara" panose="020E0502030303020204" pitchFamily="34" charset="0"/>
                  </a:endParaRPr>
                </a:p>
              </p:txBody>
            </p:sp>
          </mc:Choice>
          <mc:Fallback xmlns="">
            <p:sp>
              <p:nvSpPr>
                <p:cNvPr id="33" name="矩形: 圆角 32">
                  <a:extLst>
                    <a:ext uri="{FF2B5EF4-FFF2-40B4-BE49-F238E27FC236}">
                      <a16:creationId xmlns:a16="http://schemas.microsoft.com/office/drawing/2014/main" id="{1E29FF45-D45C-4464-BB16-47B590CC6078}"/>
                    </a:ext>
                  </a:extLst>
                </p:cNvPr>
                <p:cNvSpPr>
                  <a:spLocks noRot="1" noChangeAspect="1" noMove="1" noResize="1" noEditPoints="1" noAdjustHandles="1" noChangeArrowheads="1" noChangeShapeType="1" noTextEdit="1"/>
                </p:cNvSpPr>
                <p:nvPr/>
              </p:nvSpPr>
              <p:spPr>
                <a:xfrm>
                  <a:off x="3688207" y="5466440"/>
                  <a:ext cx="4922393" cy="490836"/>
                </a:xfrm>
                <a:prstGeom prst="roundRect">
                  <a:avLst/>
                </a:prstGeom>
                <a:blipFill>
                  <a:blip r:embed="rId6"/>
                  <a:stretch>
                    <a:fillRect b="-7500"/>
                  </a:stretch>
                </a:blipFill>
                <a:ln>
                  <a:noFill/>
                </a:ln>
              </p:spPr>
              <p:txBody>
                <a:bodyPr/>
                <a:lstStyle/>
                <a:p>
                  <a:r>
                    <a:rPr lang="zh-CN" altLang="en-US">
                      <a:noFill/>
                    </a:rPr>
                    <a:t> </a:t>
                  </a:r>
                </a:p>
              </p:txBody>
            </p:sp>
          </mc:Fallback>
        </mc:AlternateContent>
      </p:grpSp>
    </p:spTree>
    <p:extLst>
      <p:ext uri="{BB962C8B-B14F-4D97-AF65-F5344CB8AC3E}">
        <p14:creationId xmlns:p14="http://schemas.microsoft.com/office/powerpoint/2010/main" val="60521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Why Fragmentation Energy Correlator (FEC)</a:t>
            </a:r>
            <a:endParaRPr lang="zh-CN" altLang="en-US" b="1" dirty="0">
              <a:latin typeface="Candara" panose="020E0502030303020204" pitchFamily="34" charset="0"/>
            </a:endParaRPr>
          </a:p>
        </p:txBody>
      </p:sp>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838200" y="1631662"/>
            <a:ext cx="10515600" cy="4351338"/>
          </a:xfrm>
        </p:spPr>
        <p:txBody>
          <a:bodyPr/>
          <a:lstStyle/>
          <a:p>
            <a:pPr marL="0" indent="0">
              <a:buNone/>
            </a:pPr>
            <a:r>
              <a:rPr lang="en-US" altLang="zh-CN" b="1" dirty="0">
                <a:solidFill>
                  <a:schemeClr val="accent1"/>
                </a:solidFill>
                <a:latin typeface="Candara" panose="020E0502030303020204" pitchFamily="34" charset="0"/>
              </a:rPr>
              <a:t>TMD Fragmentation Functions are extracted from convolution!</a:t>
            </a:r>
          </a:p>
          <a:p>
            <a:pPr marL="0" indent="0">
              <a:buNone/>
            </a:pPr>
            <a:endParaRPr lang="en-US" altLang="zh-CN" b="1" dirty="0">
              <a:solidFill>
                <a:schemeClr val="accent1"/>
              </a:solidFill>
              <a:latin typeface="Candara" panose="020E0502030303020204" pitchFamily="34" charset="0"/>
            </a:endParaRPr>
          </a:p>
          <a:p>
            <a:pPr marL="0" indent="0">
              <a:buNone/>
            </a:pPr>
            <a:endParaRPr lang="en-US" altLang="zh-CN" b="1" dirty="0">
              <a:solidFill>
                <a:schemeClr val="accent1"/>
              </a:solidFill>
              <a:latin typeface="Candara" panose="020E0502030303020204" pitchFamily="34" charset="0"/>
            </a:endParaRPr>
          </a:p>
          <a:p>
            <a:pPr marL="0" indent="0">
              <a:buNone/>
            </a:pPr>
            <a:endParaRPr lang="en-US" altLang="zh-CN" b="1" dirty="0">
              <a:solidFill>
                <a:schemeClr val="accent1"/>
              </a:solidFill>
              <a:latin typeface="Candara" panose="020E0502030303020204" pitchFamily="34" charset="0"/>
            </a:endParaRPr>
          </a:p>
          <a:p>
            <a:pPr marL="0" indent="0">
              <a:buNone/>
            </a:pPr>
            <a:endParaRPr lang="en-US" altLang="zh-CN" b="1" dirty="0">
              <a:solidFill>
                <a:schemeClr val="accent1"/>
              </a:solidFill>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a:extLst>
              <a:ext uri="{FF2B5EF4-FFF2-40B4-BE49-F238E27FC236}">
                <a16:creationId xmlns:a16="http://schemas.microsoft.com/office/drawing/2014/main" id="{0DBA9FF7-B50A-45CD-904A-D178FEF2423C}"/>
              </a:ext>
            </a:extLst>
          </p:cNvPr>
          <p:cNvPicPr>
            <a:picLocks noChangeAspect="1"/>
          </p:cNvPicPr>
          <p:nvPr/>
        </p:nvPicPr>
        <p:blipFill rotWithShape="1">
          <a:blip r:embed="rId3">
            <a:extLst>
              <a:ext uri="{28A0092B-C50C-407E-A947-70E740481C1C}">
                <a14:useLocalDpi xmlns:a14="http://schemas.microsoft.com/office/drawing/2010/main" val="0"/>
              </a:ext>
            </a:extLst>
          </a:blip>
          <a:srcRect t="571" b="571"/>
          <a:stretch/>
        </p:blipFill>
        <p:spPr>
          <a:xfrm>
            <a:off x="7330219" y="3429000"/>
            <a:ext cx="4653552" cy="2722418"/>
          </a:xfrm>
          <a:prstGeom prst="rect">
            <a:avLst/>
          </a:prstGeom>
        </p:spPr>
      </p:pic>
      <p:pic>
        <p:nvPicPr>
          <p:cNvPr id="6" name="图片 5">
            <a:extLst>
              <a:ext uri="{FF2B5EF4-FFF2-40B4-BE49-F238E27FC236}">
                <a16:creationId xmlns:a16="http://schemas.microsoft.com/office/drawing/2014/main" id="{F83D6B47-35D0-4498-B629-CDF5A9DCA272}"/>
              </a:ext>
            </a:extLst>
          </p:cNvPr>
          <p:cNvPicPr>
            <a:picLocks noChangeAspect="1"/>
          </p:cNvPicPr>
          <p:nvPr/>
        </p:nvPicPr>
        <p:blipFill>
          <a:blip r:embed="rId4"/>
          <a:stretch>
            <a:fillRect/>
          </a:stretch>
        </p:blipFill>
        <p:spPr>
          <a:xfrm>
            <a:off x="838200" y="2372987"/>
            <a:ext cx="9519812" cy="1202216"/>
          </a:xfrm>
          <a:prstGeom prst="rect">
            <a:avLst/>
          </a:prstGeom>
        </p:spPr>
      </p:pic>
      <p:sp>
        <p:nvSpPr>
          <p:cNvPr id="8" name="矩形: 圆角 7">
            <a:extLst>
              <a:ext uri="{FF2B5EF4-FFF2-40B4-BE49-F238E27FC236}">
                <a16:creationId xmlns:a16="http://schemas.microsoft.com/office/drawing/2014/main" id="{FEF8E8D4-2542-4259-9FE8-136D11B7B3F8}"/>
              </a:ext>
            </a:extLst>
          </p:cNvPr>
          <p:cNvSpPr/>
          <p:nvPr/>
        </p:nvSpPr>
        <p:spPr>
          <a:xfrm>
            <a:off x="4313382" y="2444990"/>
            <a:ext cx="1699491" cy="639955"/>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10F7B89D-B78A-4AB7-B50C-59383A08DB24}"/>
              </a:ext>
            </a:extLst>
          </p:cNvPr>
          <p:cNvSpPr txBox="1"/>
          <p:nvPr/>
        </p:nvSpPr>
        <p:spPr>
          <a:xfrm>
            <a:off x="9369083" y="1016000"/>
            <a:ext cx="1984717" cy="369332"/>
          </a:xfrm>
          <a:prstGeom prst="rect">
            <a:avLst/>
          </a:prstGeom>
          <a:noFill/>
        </p:spPr>
        <p:txBody>
          <a:bodyPr wrap="square" rtlCol="0">
            <a:spAutoFit/>
          </a:bodyPr>
          <a:lstStyle/>
          <a:p>
            <a:r>
              <a:rPr lang="en-US" altLang="zh-CN" dirty="0"/>
              <a:t>John Collins, 1993</a:t>
            </a:r>
            <a:endParaRPr lang="zh-CN" altLang="en-US" dirty="0"/>
          </a:p>
        </p:txBody>
      </p:sp>
      <p:sp>
        <p:nvSpPr>
          <p:cNvPr id="10" name="文本框 9">
            <a:extLst>
              <a:ext uri="{FF2B5EF4-FFF2-40B4-BE49-F238E27FC236}">
                <a16:creationId xmlns:a16="http://schemas.microsoft.com/office/drawing/2014/main" id="{8DE2E20E-681A-4179-869C-B579CD46A22F}"/>
              </a:ext>
            </a:extLst>
          </p:cNvPr>
          <p:cNvSpPr txBox="1"/>
          <p:nvPr/>
        </p:nvSpPr>
        <p:spPr>
          <a:xfrm>
            <a:off x="1209963" y="4316528"/>
            <a:ext cx="5070764" cy="1292662"/>
          </a:xfrm>
          <a:prstGeom prst="rect">
            <a:avLst/>
          </a:prstGeom>
          <a:noFill/>
        </p:spPr>
        <p:txBody>
          <a:bodyPr wrap="square" rtlCol="0">
            <a:spAutoFit/>
          </a:bodyPr>
          <a:lstStyle/>
          <a:p>
            <a:pPr marL="0" indent="0" algn="ctr">
              <a:buNone/>
            </a:pPr>
            <a:r>
              <a:rPr lang="en-US" altLang="zh-CN" sz="3200" b="1" dirty="0">
                <a:solidFill>
                  <a:srgbClr val="7030A0"/>
                </a:solidFill>
                <a:latin typeface="Candara" panose="020E0502030303020204" pitchFamily="34" charset="0"/>
              </a:rPr>
              <a:t>Extraction Problem:</a:t>
            </a:r>
          </a:p>
          <a:p>
            <a:pPr marL="0" indent="0" algn="ctr">
              <a:buNone/>
            </a:pPr>
            <a:r>
              <a:rPr lang="en-US" altLang="zh-CN" sz="2800" b="1" dirty="0">
                <a:latin typeface="Candara" panose="020E0502030303020204" pitchFamily="34" charset="0"/>
              </a:rPr>
              <a:t>Entanglement with TMD PDF.</a:t>
            </a:r>
            <a:endParaRPr lang="zh-CN" altLang="en-US" sz="2800" b="1" dirty="0">
              <a:latin typeface="Candara" panose="020E0502030303020204" pitchFamily="34" charset="0"/>
            </a:endParaRPr>
          </a:p>
          <a:p>
            <a:pPr algn="ctr"/>
            <a:endParaRPr lang="zh-CN" altLang="en-US" dirty="0"/>
          </a:p>
        </p:txBody>
      </p:sp>
      <p:sp>
        <p:nvSpPr>
          <p:cNvPr id="11" name="矩形: 圆角 10">
            <a:extLst>
              <a:ext uri="{FF2B5EF4-FFF2-40B4-BE49-F238E27FC236}">
                <a16:creationId xmlns:a16="http://schemas.microsoft.com/office/drawing/2014/main" id="{23CE5DB2-2A05-481B-A4A1-1860FBE7DFB5}"/>
              </a:ext>
            </a:extLst>
          </p:cNvPr>
          <p:cNvSpPr/>
          <p:nvPr/>
        </p:nvSpPr>
        <p:spPr>
          <a:xfrm>
            <a:off x="8916507" y="2444989"/>
            <a:ext cx="1354329" cy="639955"/>
          </a:xfrm>
          <a:prstGeom prst="roundRect">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6C0EBE7F-2205-45EB-AE77-7EDDAAA334A0}"/>
              </a:ext>
            </a:extLst>
          </p:cNvPr>
          <p:cNvSpPr/>
          <p:nvPr/>
        </p:nvSpPr>
        <p:spPr>
          <a:xfrm>
            <a:off x="6031346" y="2444988"/>
            <a:ext cx="1298874" cy="639955"/>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2</a:t>
            </a:fld>
            <a:endParaRPr lang="zh-CN" altLang="en-US"/>
          </a:p>
        </p:txBody>
      </p:sp>
    </p:spTree>
    <p:extLst>
      <p:ext uri="{BB962C8B-B14F-4D97-AF65-F5344CB8AC3E}">
        <p14:creationId xmlns:p14="http://schemas.microsoft.com/office/powerpoint/2010/main" val="323233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Spin Transfer Matrix</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20</a:t>
            </a:fld>
            <a:endParaRPr lang="zh-CN" altLang="en-US" dirty="0"/>
          </a:p>
        </p:txBody>
      </p:sp>
      <p:pic>
        <p:nvPicPr>
          <p:cNvPr id="7" name="图片 6">
            <a:extLst>
              <a:ext uri="{FF2B5EF4-FFF2-40B4-BE49-F238E27FC236}">
                <a16:creationId xmlns:a16="http://schemas.microsoft.com/office/drawing/2014/main" id="{20D0E1B7-71E0-4D0A-83FD-702EB5A4E4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951747"/>
            <a:ext cx="12192000" cy="1413887"/>
          </a:xfrm>
          <a:prstGeom prst="rect">
            <a:avLst/>
          </a:prstGeom>
        </p:spPr>
      </p:pic>
      <p:grpSp>
        <p:nvGrpSpPr>
          <p:cNvPr id="12" name="组合 11">
            <a:extLst>
              <a:ext uri="{FF2B5EF4-FFF2-40B4-BE49-F238E27FC236}">
                <a16:creationId xmlns:a16="http://schemas.microsoft.com/office/drawing/2014/main" id="{8E4AA070-E7D5-428E-AB23-F9093EEB3A95}"/>
              </a:ext>
            </a:extLst>
          </p:cNvPr>
          <p:cNvGrpSpPr/>
          <p:nvPr/>
        </p:nvGrpSpPr>
        <p:grpSpPr>
          <a:xfrm>
            <a:off x="801220" y="3740470"/>
            <a:ext cx="1546055" cy="1171494"/>
            <a:chOff x="2804138" y="3499125"/>
            <a:chExt cx="3248104" cy="2350381"/>
          </a:xfrm>
        </p:grpSpPr>
        <p:pic>
          <p:nvPicPr>
            <p:cNvPr id="9" name="图片 8">
              <a:extLst>
                <a:ext uri="{FF2B5EF4-FFF2-40B4-BE49-F238E27FC236}">
                  <a16:creationId xmlns:a16="http://schemas.microsoft.com/office/drawing/2014/main" id="{558FF01F-A453-4672-B733-FB539B3E9D4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04138" y="3499125"/>
              <a:ext cx="3248104" cy="2350381"/>
            </a:xfrm>
            <a:prstGeom prst="rect">
              <a:avLst/>
            </a:prstGeom>
          </p:spPr>
        </p:pic>
        <p:sp>
          <p:nvSpPr>
            <p:cNvPr id="11" name="矩形: 圆角 10">
              <a:extLst>
                <a:ext uri="{FF2B5EF4-FFF2-40B4-BE49-F238E27FC236}">
                  <a16:creationId xmlns:a16="http://schemas.microsoft.com/office/drawing/2014/main" id="{2FD67A14-096E-46F3-995F-41638AEECDED}"/>
                </a:ext>
              </a:extLst>
            </p:cNvPr>
            <p:cNvSpPr/>
            <p:nvPr/>
          </p:nvSpPr>
          <p:spPr>
            <a:xfrm>
              <a:off x="4017878" y="4691396"/>
              <a:ext cx="997182" cy="1115515"/>
            </a:xfrm>
            <a:prstGeom prst="roundRect">
              <a:avLst/>
            </a:prstGeom>
            <a:solidFill>
              <a:schemeClr val="accent2">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圆角 27">
              <a:extLst>
                <a:ext uri="{FF2B5EF4-FFF2-40B4-BE49-F238E27FC236}">
                  <a16:creationId xmlns:a16="http://schemas.microsoft.com/office/drawing/2014/main" id="{1E730E87-526A-458A-833A-74B3ACC97547}"/>
                </a:ext>
              </a:extLst>
            </p:cNvPr>
            <p:cNvSpPr/>
            <p:nvPr/>
          </p:nvSpPr>
          <p:spPr>
            <a:xfrm>
              <a:off x="5024487" y="4691395"/>
              <a:ext cx="997182" cy="1115515"/>
            </a:xfrm>
            <a:prstGeom prst="roundRect">
              <a:avLst/>
            </a:prstGeom>
            <a:solidFill>
              <a:schemeClr val="accent1">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圆角 28">
              <a:extLst>
                <a:ext uri="{FF2B5EF4-FFF2-40B4-BE49-F238E27FC236}">
                  <a16:creationId xmlns:a16="http://schemas.microsoft.com/office/drawing/2014/main" id="{CD8F49CA-E988-4655-BCEA-5F8E04E00741}"/>
                </a:ext>
              </a:extLst>
            </p:cNvPr>
            <p:cNvSpPr/>
            <p:nvPr/>
          </p:nvSpPr>
          <p:spPr>
            <a:xfrm>
              <a:off x="4196499" y="3558801"/>
              <a:ext cx="1825169" cy="1115515"/>
            </a:xfrm>
            <a:prstGeom prst="roundRect">
              <a:avLst/>
            </a:prstGeom>
            <a:solidFill>
              <a:srgbClr val="C468A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C04B59F7-1DD7-4D3A-BCBE-72ED5CD7FA9D}"/>
              </a:ext>
            </a:extLst>
          </p:cNvPr>
          <p:cNvGrpSpPr/>
          <p:nvPr/>
        </p:nvGrpSpPr>
        <p:grpSpPr>
          <a:xfrm>
            <a:off x="904189" y="5140771"/>
            <a:ext cx="1443086" cy="1120520"/>
            <a:chOff x="3020465" y="3558801"/>
            <a:chExt cx="3031776" cy="2248110"/>
          </a:xfrm>
        </p:grpSpPr>
        <p:pic>
          <p:nvPicPr>
            <p:cNvPr id="17" name="图片 16">
              <a:extLst>
                <a:ext uri="{FF2B5EF4-FFF2-40B4-BE49-F238E27FC236}">
                  <a16:creationId xmlns:a16="http://schemas.microsoft.com/office/drawing/2014/main" id="{E580B87D-54EE-410D-B8B8-450668C3E8F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20465" y="3673373"/>
              <a:ext cx="3031776" cy="2107503"/>
            </a:xfrm>
            <a:prstGeom prst="rect">
              <a:avLst/>
            </a:prstGeom>
          </p:spPr>
        </p:pic>
        <p:sp>
          <p:nvSpPr>
            <p:cNvPr id="18" name="矩形: 圆角 17">
              <a:extLst>
                <a:ext uri="{FF2B5EF4-FFF2-40B4-BE49-F238E27FC236}">
                  <a16:creationId xmlns:a16="http://schemas.microsoft.com/office/drawing/2014/main" id="{9F1279B0-8EED-4AB2-BD7A-73A11A1E0FF9}"/>
                </a:ext>
              </a:extLst>
            </p:cNvPr>
            <p:cNvSpPr/>
            <p:nvPr/>
          </p:nvSpPr>
          <p:spPr>
            <a:xfrm>
              <a:off x="4017878" y="4691396"/>
              <a:ext cx="997182" cy="1115515"/>
            </a:xfrm>
            <a:prstGeom prst="roundRect">
              <a:avLst/>
            </a:prstGeom>
            <a:solidFill>
              <a:schemeClr val="accent2">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18">
              <a:extLst>
                <a:ext uri="{FF2B5EF4-FFF2-40B4-BE49-F238E27FC236}">
                  <a16:creationId xmlns:a16="http://schemas.microsoft.com/office/drawing/2014/main" id="{F2569D96-DA66-4DAA-A437-BA774994E06C}"/>
                </a:ext>
              </a:extLst>
            </p:cNvPr>
            <p:cNvSpPr/>
            <p:nvPr/>
          </p:nvSpPr>
          <p:spPr>
            <a:xfrm>
              <a:off x="5024487" y="4691395"/>
              <a:ext cx="997182" cy="1115515"/>
            </a:xfrm>
            <a:prstGeom prst="roundRect">
              <a:avLst/>
            </a:prstGeom>
            <a:solidFill>
              <a:schemeClr val="accent1">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圆角 19">
              <a:extLst>
                <a:ext uri="{FF2B5EF4-FFF2-40B4-BE49-F238E27FC236}">
                  <a16:creationId xmlns:a16="http://schemas.microsoft.com/office/drawing/2014/main" id="{F6852208-BCE1-49DC-BB31-E6817C8D9AEA}"/>
                </a:ext>
              </a:extLst>
            </p:cNvPr>
            <p:cNvSpPr/>
            <p:nvPr/>
          </p:nvSpPr>
          <p:spPr>
            <a:xfrm>
              <a:off x="4196499" y="3558801"/>
              <a:ext cx="1825169" cy="1115515"/>
            </a:xfrm>
            <a:prstGeom prst="roundRect">
              <a:avLst/>
            </a:prstGeom>
            <a:solidFill>
              <a:srgbClr val="C468A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95804DE-B98C-458F-BC23-9DAD3ADA3C64}"/>
                  </a:ext>
                </a:extLst>
              </p:cNvPr>
              <p:cNvSpPr txBox="1"/>
              <p:nvPr/>
            </p:nvSpPr>
            <p:spPr>
              <a:xfrm>
                <a:off x="3601039" y="3959257"/>
                <a:ext cx="5684363" cy="461665"/>
              </a:xfrm>
              <a:prstGeom prst="rect">
                <a:avLst/>
              </a:prstGeom>
              <a:noFill/>
            </p:spPr>
            <p:txBody>
              <a:bodyPr wrap="square" rtlCol="0">
                <a:spAutoFit/>
              </a:bodyPr>
              <a:lstStyle/>
              <a:p>
                <a:r>
                  <a:rPr lang="en-US" altLang="zh-CN" sz="2400" b="1" dirty="0">
                    <a:latin typeface="Candara" panose="020E0502030303020204" pitchFamily="34" charset="0"/>
                  </a:rPr>
                  <a:t>Naturally Survive under </a:t>
                </a:r>
                <a14:m>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𝒑</m:t>
                        </m:r>
                      </m:e>
                      <m:sub>
                        <m:r>
                          <a:rPr lang="en-US" altLang="zh-CN" sz="2400" b="1" i="1" smtClean="0">
                            <a:latin typeface="Cambria Math" panose="02040503050406030204" pitchFamily="18" charset="0"/>
                          </a:rPr>
                          <m:t>𝒉𝑻</m:t>
                        </m:r>
                      </m:sub>
                    </m:sSub>
                  </m:oMath>
                </a14:m>
                <a:r>
                  <a:rPr lang="zh-CN" altLang="en-US" sz="2400" b="1" dirty="0">
                    <a:latin typeface="Candara" panose="020E0502030303020204" pitchFamily="34" charset="0"/>
                  </a:rPr>
                  <a:t> </a:t>
                </a:r>
                <a:r>
                  <a:rPr lang="en-US" altLang="zh-CN" sz="2400" b="1" dirty="0">
                    <a:latin typeface="Candara" panose="020E0502030303020204" pitchFamily="34" charset="0"/>
                  </a:rPr>
                  <a:t>Integration</a:t>
                </a:r>
                <a:endParaRPr lang="zh-CN" altLang="en-US" sz="2400" b="1" dirty="0">
                  <a:latin typeface="Candara" panose="020E0502030303020204" pitchFamily="34" charset="0"/>
                </a:endParaRPr>
              </a:p>
            </p:txBody>
          </p:sp>
        </mc:Choice>
        <mc:Fallback xmlns="">
          <p:sp>
            <p:nvSpPr>
              <p:cNvPr id="5" name="文本框 4">
                <a:extLst>
                  <a:ext uri="{FF2B5EF4-FFF2-40B4-BE49-F238E27FC236}">
                    <a16:creationId xmlns:a16="http://schemas.microsoft.com/office/drawing/2014/main" id="{895804DE-B98C-458F-BC23-9DAD3ADA3C64}"/>
                  </a:ext>
                </a:extLst>
              </p:cNvPr>
              <p:cNvSpPr txBox="1">
                <a:spLocks noRot="1" noChangeAspect="1" noMove="1" noResize="1" noEditPoints="1" noAdjustHandles="1" noChangeArrowheads="1" noChangeShapeType="1" noTextEdit="1"/>
              </p:cNvSpPr>
              <p:nvPr/>
            </p:nvSpPr>
            <p:spPr>
              <a:xfrm>
                <a:off x="3601039" y="3959257"/>
                <a:ext cx="5684363" cy="461665"/>
              </a:xfrm>
              <a:prstGeom prst="rect">
                <a:avLst/>
              </a:prstGeom>
              <a:blipFill>
                <a:blip r:embed="rId6"/>
                <a:stretch>
                  <a:fillRect l="-1717"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7448CE94-7BE8-4B28-9D9A-BA3B7096A6E7}"/>
                  </a:ext>
                </a:extLst>
              </p:cNvPr>
              <p:cNvSpPr txBox="1"/>
              <p:nvPr/>
            </p:nvSpPr>
            <p:spPr>
              <a:xfrm>
                <a:off x="3601038" y="5335465"/>
                <a:ext cx="7686773" cy="461665"/>
              </a:xfrm>
              <a:prstGeom prst="rect">
                <a:avLst/>
              </a:prstGeom>
              <a:noFill/>
            </p:spPr>
            <p:txBody>
              <a:bodyPr wrap="square" rtlCol="0">
                <a:spAutoFit/>
              </a:bodyPr>
              <a:lstStyle/>
              <a:p>
                <a:r>
                  <a:rPr lang="en-US" altLang="zh-CN" sz="2400" b="1" dirty="0">
                    <a:latin typeface="Candara" panose="020E0502030303020204" pitchFamily="34" charset="0"/>
                  </a:rPr>
                  <a:t>Die in the </a:t>
                </a:r>
                <a14:m>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𝒑</m:t>
                        </m:r>
                      </m:e>
                      <m:sub>
                        <m:r>
                          <a:rPr lang="en-US" altLang="zh-CN" sz="2400" b="1" i="1" smtClean="0">
                            <a:latin typeface="Cambria Math" panose="02040503050406030204" pitchFamily="18" charset="0"/>
                          </a:rPr>
                          <m:t>𝒉𝑻</m:t>
                        </m:r>
                      </m:sub>
                    </m:sSub>
                  </m:oMath>
                </a14:m>
                <a:r>
                  <a:rPr lang="zh-CN" altLang="en-US" sz="2400" b="1" dirty="0">
                    <a:latin typeface="Candara" panose="020E0502030303020204" pitchFamily="34" charset="0"/>
                  </a:rPr>
                  <a:t> </a:t>
                </a:r>
                <a:r>
                  <a:rPr lang="en-US" altLang="zh-CN" sz="2400" b="1" dirty="0">
                    <a:latin typeface="Candara" panose="020E0502030303020204" pitchFamily="34" charset="0"/>
                  </a:rPr>
                  <a:t>Integration? </a:t>
                </a:r>
                <a:endParaRPr lang="zh-CN" altLang="en-US" sz="2400" b="1" dirty="0">
                  <a:latin typeface="Candara" panose="020E0502030303020204" pitchFamily="34" charset="0"/>
                </a:endParaRPr>
              </a:p>
            </p:txBody>
          </p:sp>
        </mc:Choice>
        <mc:Fallback xmlns="">
          <p:sp>
            <p:nvSpPr>
              <p:cNvPr id="22" name="文本框 21">
                <a:extLst>
                  <a:ext uri="{FF2B5EF4-FFF2-40B4-BE49-F238E27FC236}">
                    <a16:creationId xmlns:a16="http://schemas.microsoft.com/office/drawing/2014/main" id="{7448CE94-7BE8-4B28-9D9A-BA3B7096A6E7}"/>
                  </a:ext>
                </a:extLst>
              </p:cNvPr>
              <p:cNvSpPr txBox="1">
                <a:spLocks noRot="1" noChangeAspect="1" noMove="1" noResize="1" noEditPoints="1" noAdjustHandles="1" noChangeArrowheads="1" noChangeShapeType="1" noTextEdit="1"/>
              </p:cNvSpPr>
              <p:nvPr/>
            </p:nvSpPr>
            <p:spPr>
              <a:xfrm>
                <a:off x="3601038" y="5335465"/>
                <a:ext cx="7686773" cy="461665"/>
              </a:xfrm>
              <a:prstGeom prst="rect">
                <a:avLst/>
              </a:prstGeom>
              <a:blipFill>
                <a:blip r:embed="rId7"/>
                <a:stretch>
                  <a:fillRect l="-1269" t="-10526" b="-28947"/>
                </a:stretch>
              </a:blipFill>
            </p:spPr>
            <p:txBody>
              <a:bodyPr/>
              <a:lstStyle/>
              <a:p>
                <a:r>
                  <a:rPr lang="zh-CN" altLang="en-US">
                    <a:noFill/>
                  </a:rPr>
                  <a:t> </a:t>
                </a:r>
              </a:p>
            </p:txBody>
          </p:sp>
        </mc:Fallback>
      </mc:AlternateContent>
      <p:sp>
        <p:nvSpPr>
          <p:cNvPr id="24" name="矩形: 圆角 23">
            <a:extLst>
              <a:ext uri="{FF2B5EF4-FFF2-40B4-BE49-F238E27FC236}">
                <a16:creationId xmlns:a16="http://schemas.microsoft.com/office/drawing/2014/main" id="{1286F785-FC4A-409E-93BD-8A57637378FF}"/>
              </a:ext>
            </a:extLst>
          </p:cNvPr>
          <p:cNvSpPr/>
          <p:nvPr/>
        </p:nvSpPr>
        <p:spPr>
          <a:xfrm>
            <a:off x="11089145" y="2091648"/>
            <a:ext cx="954409" cy="639955"/>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F58C52E5-0FC5-4AB6-ADB7-10D1F7B99B4E}"/>
              </a:ext>
            </a:extLst>
          </p:cNvPr>
          <p:cNvSpPr/>
          <p:nvPr/>
        </p:nvSpPr>
        <p:spPr>
          <a:xfrm>
            <a:off x="5966015" y="2777448"/>
            <a:ext cx="1735684" cy="639955"/>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内容占位符 2">
                <a:extLst>
                  <a:ext uri="{FF2B5EF4-FFF2-40B4-BE49-F238E27FC236}">
                    <a16:creationId xmlns:a16="http://schemas.microsoft.com/office/drawing/2014/main" id="{672D76EC-3B04-40ED-934C-2E900DCDA92C}"/>
                  </a:ext>
                </a:extLst>
              </p:cNvPr>
              <p:cNvSpPr txBox="1">
                <a:spLocks/>
              </p:cNvSpPr>
              <p:nvPr/>
            </p:nvSpPr>
            <p:spPr>
              <a:xfrm>
                <a:off x="255567" y="1291702"/>
                <a:ext cx="12084115" cy="4691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b="1" dirty="0">
                    <a:solidFill>
                      <a:schemeClr val="accent1"/>
                    </a:solidFill>
                    <a:latin typeface="Candara" panose="020E0502030303020204" pitchFamily="34" charset="0"/>
                  </a:rPr>
                  <a:t>Calculate the </a:t>
                </a:r>
                <a14:m>
                  <m:oMath xmlns:m="http://schemas.openxmlformats.org/officeDocument/2006/math">
                    <m:r>
                      <a:rPr lang="en-US" altLang="zh-CN" b="1" i="1">
                        <a:solidFill>
                          <a:schemeClr val="accent1"/>
                        </a:solidFill>
                        <a:latin typeface="Cambria Math" panose="02040503050406030204" pitchFamily="18" charset="0"/>
                      </a:rPr>
                      <m:t>𝑳</m:t>
                    </m:r>
                  </m:oMath>
                </a14:m>
                <a:r>
                  <a:rPr lang="en-US" altLang="zh-CN" b="1" dirty="0">
                    <a:solidFill>
                      <a:schemeClr val="accent1"/>
                    </a:solidFill>
                    <a:latin typeface="Candara" panose="020E0502030303020204" pitchFamily="34" charset="0"/>
                  </a:rPr>
                  <a:t> Tensors and Substitute the </a:t>
                </a:r>
                <a14:m>
                  <m:oMath xmlns:m="http://schemas.openxmlformats.org/officeDocument/2006/math">
                    <m:r>
                      <a:rPr lang="en-US" altLang="zh-CN" b="1" i="1">
                        <a:solidFill>
                          <a:schemeClr val="accent1"/>
                        </a:solidFill>
                        <a:latin typeface="Cambria Math" panose="02040503050406030204" pitchFamily="18" charset="0"/>
                      </a:rPr>
                      <m:t>𝑾</m:t>
                    </m:r>
                  </m:oMath>
                </a14:m>
                <a:r>
                  <a:rPr lang="en-US" altLang="zh-CN" b="1" dirty="0">
                    <a:solidFill>
                      <a:schemeClr val="accent1"/>
                    </a:solidFill>
                    <a:latin typeface="Candara" panose="020E0502030303020204" pitchFamily="34" charset="0"/>
                  </a:rPr>
                  <a:t> Tensors with Structure Function</a:t>
                </a:r>
              </a:p>
              <a:p>
                <a:pPr marL="0" indent="0">
                  <a:buFont typeface="Arial" panose="020B0604020202020204" pitchFamily="34" charset="0"/>
                  <a:buNone/>
                </a:pPr>
                <a:endParaRPr lang="en-US" altLang="zh-CN" b="1" dirty="0">
                  <a:solidFill>
                    <a:schemeClr val="accent1"/>
                  </a:solidFill>
                  <a:latin typeface="Candara" panose="020E0502030303020204" pitchFamily="34" charset="0"/>
                </a:endParaRPr>
              </a:p>
              <a:p>
                <a:pPr marL="0" indent="0">
                  <a:buFont typeface="Arial" panose="020B0604020202020204" pitchFamily="34" charset="0"/>
                  <a:buNone/>
                </a:pPr>
                <a:endParaRPr lang="en-US" altLang="zh-CN" b="1" dirty="0">
                  <a:solidFill>
                    <a:schemeClr val="accent1"/>
                  </a:solidFill>
                  <a:latin typeface="Candara" panose="020E0502030303020204" pitchFamily="34" charset="0"/>
                </a:endParaRPr>
              </a:p>
              <a:p>
                <a:pPr marL="0" indent="0">
                  <a:buFont typeface="Arial" panose="020B0604020202020204" pitchFamily="34" charset="0"/>
                  <a:buNone/>
                </a:pPr>
                <a:endParaRPr lang="en-US" altLang="zh-CN" b="1" dirty="0">
                  <a:solidFill>
                    <a:schemeClr val="accent1"/>
                  </a:solidFill>
                  <a:latin typeface="Candara" panose="020E0502030303020204" pitchFamily="34" charset="0"/>
                </a:endParaRPr>
              </a:p>
            </p:txBody>
          </p:sp>
        </mc:Choice>
        <mc:Fallback xmlns="">
          <p:sp>
            <p:nvSpPr>
              <p:cNvPr id="30" name="内容占位符 2">
                <a:extLst>
                  <a:ext uri="{FF2B5EF4-FFF2-40B4-BE49-F238E27FC236}">
                    <a16:creationId xmlns:a16="http://schemas.microsoft.com/office/drawing/2014/main" id="{672D76EC-3B04-40ED-934C-2E900DCDA92C}"/>
                  </a:ext>
                </a:extLst>
              </p:cNvPr>
              <p:cNvSpPr txBox="1">
                <a:spLocks noRot="1" noChangeAspect="1" noMove="1" noResize="1" noEditPoints="1" noAdjustHandles="1" noChangeArrowheads="1" noChangeShapeType="1" noTextEdit="1"/>
              </p:cNvSpPr>
              <p:nvPr/>
            </p:nvSpPr>
            <p:spPr>
              <a:xfrm>
                <a:off x="255567" y="1291702"/>
                <a:ext cx="12084115" cy="4691298"/>
              </a:xfrm>
              <a:prstGeom prst="rect">
                <a:avLst/>
              </a:prstGeom>
              <a:blipFill>
                <a:blip r:embed="rId8"/>
                <a:stretch>
                  <a:fillRect l="-1060" t="-22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5113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Spin Transfer Matrix</a:t>
            </a:r>
            <a:endParaRPr lang="zh-CN" altLang="en-US" b="1" dirty="0">
              <a:latin typeface="Candara" panose="020E0502030303020204" pitchFamily="34" charset="0"/>
            </a:endParaRPr>
          </a:p>
        </p:txBody>
      </p:sp>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406400" y="1291702"/>
            <a:ext cx="10947400" cy="4691298"/>
          </a:xfrm>
        </p:spPr>
        <p:txBody>
          <a:bodyPr/>
          <a:lstStyle/>
          <a:p>
            <a:pPr marL="0" indent="0">
              <a:buNone/>
            </a:pPr>
            <a:r>
              <a:rPr lang="en-US" altLang="zh-CN" b="1" dirty="0">
                <a:latin typeface="Candara" panose="020E0502030303020204" pitchFamily="34" charset="0"/>
              </a:rPr>
              <a:t>Or in cross section level, they read</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21</a:t>
            </a:fld>
            <a:endParaRPr lang="zh-CN" altLang="en-US" dirty="0"/>
          </a:p>
        </p:txBody>
      </p:sp>
      <p:pic>
        <p:nvPicPr>
          <p:cNvPr id="7" name="图片 6">
            <a:extLst>
              <a:ext uri="{FF2B5EF4-FFF2-40B4-BE49-F238E27FC236}">
                <a16:creationId xmlns:a16="http://schemas.microsoft.com/office/drawing/2014/main" id="{20D0E1B7-71E0-4D0A-83FD-702EB5A4E4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1854" y="1784693"/>
            <a:ext cx="11848292" cy="1824379"/>
          </a:xfrm>
          <a:prstGeom prst="rect">
            <a:avLst/>
          </a:prstGeom>
        </p:spPr>
      </p:pic>
      <p:grpSp>
        <p:nvGrpSpPr>
          <p:cNvPr id="12" name="组合 11">
            <a:extLst>
              <a:ext uri="{FF2B5EF4-FFF2-40B4-BE49-F238E27FC236}">
                <a16:creationId xmlns:a16="http://schemas.microsoft.com/office/drawing/2014/main" id="{8E4AA070-E7D5-428E-AB23-F9093EEB3A95}"/>
              </a:ext>
            </a:extLst>
          </p:cNvPr>
          <p:cNvGrpSpPr/>
          <p:nvPr/>
        </p:nvGrpSpPr>
        <p:grpSpPr>
          <a:xfrm>
            <a:off x="801220" y="3740470"/>
            <a:ext cx="1546055" cy="1171494"/>
            <a:chOff x="2804138" y="3499125"/>
            <a:chExt cx="3248104" cy="2350381"/>
          </a:xfrm>
        </p:grpSpPr>
        <p:pic>
          <p:nvPicPr>
            <p:cNvPr id="9" name="图片 8">
              <a:extLst>
                <a:ext uri="{FF2B5EF4-FFF2-40B4-BE49-F238E27FC236}">
                  <a16:creationId xmlns:a16="http://schemas.microsoft.com/office/drawing/2014/main" id="{558FF01F-A453-4672-B733-FB539B3E9D4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04138" y="3499125"/>
              <a:ext cx="3248104" cy="2350381"/>
            </a:xfrm>
            <a:prstGeom prst="rect">
              <a:avLst/>
            </a:prstGeom>
          </p:spPr>
        </p:pic>
        <p:sp>
          <p:nvSpPr>
            <p:cNvPr id="11" name="矩形: 圆角 10">
              <a:extLst>
                <a:ext uri="{FF2B5EF4-FFF2-40B4-BE49-F238E27FC236}">
                  <a16:creationId xmlns:a16="http://schemas.microsoft.com/office/drawing/2014/main" id="{2FD67A14-096E-46F3-995F-41638AEECDED}"/>
                </a:ext>
              </a:extLst>
            </p:cNvPr>
            <p:cNvSpPr/>
            <p:nvPr/>
          </p:nvSpPr>
          <p:spPr>
            <a:xfrm>
              <a:off x="4017878" y="4691396"/>
              <a:ext cx="997182" cy="1115515"/>
            </a:xfrm>
            <a:prstGeom prst="roundRect">
              <a:avLst/>
            </a:prstGeom>
            <a:solidFill>
              <a:schemeClr val="accent2">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圆角 27">
              <a:extLst>
                <a:ext uri="{FF2B5EF4-FFF2-40B4-BE49-F238E27FC236}">
                  <a16:creationId xmlns:a16="http://schemas.microsoft.com/office/drawing/2014/main" id="{1E730E87-526A-458A-833A-74B3ACC97547}"/>
                </a:ext>
              </a:extLst>
            </p:cNvPr>
            <p:cNvSpPr/>
            <p:nvPr/>
          </p:nvSpPr>
          <p:spPr>
            <a:xfrm>
              <a:off x="5024487" y="4691395"/>
              <a:ext cx="997182" cy="1115515"/>
            </a:xfrm>
            <a:prstGeom prst="roundRect">
              <a:avLst/>
            </a:prstGeom>
            <a:solidFill>
              <a:schemeClr val="accent1">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圆角 28">
              <a:extLst>
                <a:ext uri="{FF2B5EF4-FFF2-40B4-BE49-F238E27FC236}">
                  <a16:creationId xmlns:a16="http://schemas.microsoft.com/office/drawing/2014/main" id="{CD8F49CA-E988-4655-BCEA-5F8E04E00741}"/>
                </a:ext>
              </a:extLst>
            </p:cNvPr>
            <p:cNvSpPr/>
            <p:nvPr/>
          </p:nvSpPr>
          <p:spPr>
            <a:xfrm>
              <a:off x="4196499" y="3558801"/>
              <a:ext cx="1825169" cy="1115515"/>
            </a:xfrm>
            <a:prstGeom prst="roundRect">
              <a:avLst/>
            </a:prstGeom>
            <a:solidFill>
              <a:srgbClr val="C468A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C04B59F7-1DD7-4D3A-BCBE-72ED5CD7FA9D}"/>
              </a:ext>
            </a:extLst>
          </p:cNvPr>
          <p:cNvGrpSpPr/>
          <p:nvPr/>
        </p:nvGrpSpPr>
        <p:grpSpPr>
          <a:xfrm>
            <a:off x="904189" y="5140771"/>
            <a:ext cx="1443086" cy="1120520"/>
            <a:chOff x="3020465" y="3558801"/>
            <a:chExt cx="3031776" cy="2248110"/>
          </a:xfrm>
        </p:grpSpPr>
        <p:pic>
          <p:nvPicPr>
            <p:cNvPr id="17" name="图片 16">
              <a:extLst>
                <a:ext uri="{FF2B5EF4-FFF2-40B4-BE49-F238E27FC236}">
                  <a16:creationId xmlns:a16="http://schemas.microsoft.com/office/drawing/2014/main" id="{E580B87D-54EE-410D-B8B8-450668C3E8F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20465" y="3673373"/>
              <a:ext cx="3031776" cy="2107503"/>
            </a:xfrm>
            <a:prstGeom prst="rect">
              <a:avLst/>
            </a:prstGeom>
          </p:spPr>
        </p:pic>
        <p:sp>
          <p:nvSpPr>
            <p:cNvPr id="18" name="矩形: 圆角 17">
              <a:extLst>
                <a:ext uri="{FF2B5EF4-FFF2-40B4-BE49-F238E27FC236}">
                  <a16:creationId xmlns:a16="http://schemas.microsoft.com/office/drawing/2014/main" id="{9F1279B0-8EED-4AB2-BD7A-73A11A1E0FF9}"/>
                </a:ext>
              </a:extLst>
            </p:cNvPr>
            <p:cNvSpPr/>
            <p:nvPr/>
          </p:nvSpPr>
          <p:spPr>
            <a:xfrm>
              <a:off x="4017878" y="4691396"/>
              <a:ext cx="997182" cy="1115515"/>
            </a:xfrm>
            <a:prstGeom prst="roundRect">
              <a:avLst/>
            </a:prstGeom>
            <a:solidFill>
              <a:schemeClr val="accent2">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18">
              <a:extLst>
                <a:ext uri="{FF2B5EF4-FFF2-40B4-BE49-F238E27FC236}">
                  <a16:creationId xmlns:a16="http://schemas.microsoft.com/office/drawing/2014/main" id="{F2569D96-DA66-4DAA-A437-BA774994E06C}"/>
                </a:ext>
              </a:extLst>
            </p:cNvPr>
            <p:cNvSpPr/>
            <p:nvPr/>
          </p:nvSpPr>
          <p:spPr>
            <a:xfrm>
              <a:off x="5024487" y="4691395"/>
              <a:ext cx="997182" cy="1115515"/>
            </a:xfrm>
            <a:prstGeom prst="roundRect">
              <a:avLst/>
            </a:prstGeom>
            <a:solidFill>
              <a:schemeClr val="accent1">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圆角 19">
              <a:extLst>
                <a:ext uri="{FF2B5EF4-FFF2-40B4-BE49-F238E27FC236}">
                  <a16:creationId xmlns:a16="http://schemas.microsoft.com/office/drawing/2014/main" id="{F6852208-BCE1-49DC-BB31-E6817C8D9AEA}"/>
                </a:ext>
              </a:extLst>
            </p:cNvPr>
            <p:cNvSpPr/>
            <p:nvPr/>
          </p:nvSpPr>
          <p:spPr>
            <a:xfrm>
              <a:off x="4196499" y="3558801"/>
              <a:ext cx="1825169" cy="1115515"/>
            </a:xfrm>
            <a:prstGeom prst="roundRect">
              <a:avLst/>
            </a:prstGeom>
            <a:solidFill>
              <a:srgbClr val="C468A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95804DE-B98C-458F-BC23-9DAD3ADA3C64}"/>
                  </a:ext>
                </a:extLst>
              </p:cNvPr>
              <p:cNvSpPr txBox="1"/>
              <p:nvPr/>
            </p:nvSpPr>
            <p:spPr>
              <a:xfrm>
                <a:off x="3601039" y="3959257"/>
                <a:ext cx="5684363" cy="461665"/>
              </a:xfrm>
              <a:prstGeom prst="rect">
                <a:avLst/>
              </a:prstGeom>
              <a:noFill/>
            </p:spPr>
            <p:txBody>
              <a:bodyPr wrap="square" rtlCol="0">
                <a:spAutoFit/>
              </a:bodyPr>
              <a:lstStyle/>
              <a:p>
                <a:r>
                  <a:rPr lang="en-US" altLang="zh-CN" sz="2400" b="1" dirty="0">
                    <a:latin typeface="Candara" panose="020E0502030303020204" pitchFamily="34" charset="0"/>
                  </a:rPr>
                  <a:t>Naturally Survive under </a:t>
                </a:r>
                <a14:m>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𝒑</m:t>
                        </m:r>
                      </m:e>
                      <m:sub>
                        <m:r>
                          <a:rPr lang="en-US" altLang="zh-CN" sz="2400" b="1" i="1" smtClean="0">
                            <a:latin typeface="Cambria Math" panose="02040503050406030204" pitchFamily="18" charset="0"/>
                          </a:rPr>
                          <m:t>𝒉𝑻</m:t>
                        </m:r>
                      </m:sub>
                    </m:sSub>
                  </m:oMath>
                </a14:m>
                <a:r>
                  <a:rPr lang="zh-CN" altLang="en-US" sz="2400" b="1" dirty="0">
                    <a:latin typeface="Candara" panose="020E0502030303020204" pitchFamily="34" charset="0"/>
                  </a:rPr>
                  <a:t> </a:t>
                </a:r>
                <a:r>
                  <a:rPr lang="en-US" altLang="zh-CN" sz="2400" b="1" dirty="0">
                    <a:latin typeface="Candara" panose="020E0502030303020204" pitchFamily="34" charset="0"/>
                  </a:rPr>
                  <a:t>Integration</a:t>
                </a:r>
                <a:endParaRPr lang="zh-CN" altLang="en-US" sz="2400" b="1" dirty="0">
                  <a:latin typeface="Candara" panose="020E0502030303020204" pitchFamily="34" charset="0"/>
                </a:endParaRPr>
              </a:p>
            </p:txBody>
          </p:sp>
        </mc:Choice>
        <mc:Fallback xmlns="">
          <p:sp>
            <p:nvSpPr>
              <p:cNvPr id="5" name="文本框 4">
                <a:extLst>
                  <a:ext uri="{FF2B5EF4-FFF2-40B4-BE49-F238E27FC236}">
                    <a16:creationId xmlns:a16="http://schemas.microsoft.com/office/drawing/2014/main" id="{895804DE-B98C-458F-BC23-9DAD3ADA3C64}"/>
                  </a:ext>
                </a:extLst>
              </p:cNvPr>
              <p:cNvSpPr txBox="1">
                <a:spLocks noRot="1" noChangeAspect="1" noMove="1" noResize="1" noEditPoints="1" noAdjustHandles="1" noChangeArrowheads="1" noChangeShapeType="1" noTextEdit="1"/>
              </p:cNvSpPr>
              <p:nvPr/>
            </p:nvSpPr>
            <p:spPr>
              <a:xfrm>
                <a:off x="3601039" y="3959257"/>
                <a:ext cx="5684363" cy="461665"/>
              </a:xfrm>
              <a:prstGeom prst="rect">
                <a:avLst/>
              </a:prstGeom>
              <a:blipFill>
                <a:blip r:embed="rId6"/>
                <a:stretch>
                  <a:fillRect l="-1717"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7448CE94-7BE8-4B28-9D9A-BA3B7096A6E7}"/>
                  </a:ext>
                </a:extLst>
              </p:cNvPr>
              <p:cNvSpPr txBox="1"/>
              <p:nvPr/>
            </p:nvSpPr>
            <p:spPr>
              <a:xfrm>
                <a:off x="3601038" y="5335465"/>
                <a:ext cx="7686773" cy="461665"/>
              </a:xfrm>
              <a:prstGeom prst="rect">
                <a:avLst/>
              </a:prstGeom>
              <a:noFill/>
            </p:spPr>
            <p:txBody>
              <a:bodyPr wrap="square" rtlCol="0">
                <a:spAutoFit/>
              </a:bodyPr>
              <a:lstStyle/>
              <a:p>
                <a:r>
                  <a:rPr lang="en-US" altLang="zh-CN" sz="2400" b="1" dirty="0">
                    <a:latin typeface="Candara" panose="020E0502030303020204" pitchFamily="34" charset="0"/>
                  </a:rPr>
                  <a:t>Die in the </a:t>
                </a:r>
                <a14:m>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𝒑</m:t>
                        </m:r>
                      </m:e>
                      <m:sub>
                        <m:r>
                          <a:rPr lang="en-US" altLang="zh-CN" sz="2400" b="1" i="1" smtClean="0">
                            <a:latin typeface="Cambria Math" panose="02040503050406030204" pitchFamily="18" charset="0"/>
                          </a:rPr>
                          <m:t>𝒉𝑻</m:t>
                        </m:r>
                      </m:sub>
                    </m:sSub>
                  </m:oMath>
                </a14:m>
                <a:r>
                  <a:rPr lang="zh-CN" altLang="en-US" sz="2400" b="1" dirty="0">
                    <a:latin typeface="Candara" panose="020E0502030303020204" pitchFamily="34" charset="0"/>
                  </a:rPr>
                  <a:t> </a:t>
                </a:r>
                <a:r>
                  <a:rPr lang="en-US" altLang="zh-CN" sz="2400" b="1" dirty="0">
                    <a:latin typeface="Candara" panose="020E0502030303020204" pitchFamily="34" charset="0"/>
                  </a:rPr>
                  <a:t>Integration? </a:t>
                </a:r>
                <a:endParaRPr lang="zh-CN" altLang="en-US" sz="2400" b="1" dirty="0">
                  <a:latin typeface="Candara" panose="020E0502030303020204" pitchFamily="34" charset="0"/>
                </a:endParaRPr>
              </a:p>
            </p:txBody>
          </p:sp>
        </mc:Choice>
        <mc:Fallback xmlns="">
          <p:sp>
            <p:nvSpPr>
              <p:cNvPr id="22" name="文本框 21">
                <a:extLst>
                  <a:ext uri="{FF2B5EF4-FFF2-40B4-BE49-F238E27FC236}">
                    <a16:creationId xmlns:a16="http://schemas.microsoft.com/office/drawing/2014/main" id="{7448CE94-7BE8-4B28-9D9A-BA3B7096A6E7}"/>
                  </a:ext>
                </a:extLst>
              </p:cNvPr>
              <p:cNvSpPr txBox="1">
                <a:spLocks noRot="1" noChangeAspect="1" noMove="1" noResize="1" noEditPoints="1" noAdjustHandles="1" noChangeArrowheads="1" noChangeShapeType="1" noTextEdit="1"/>
              </p:cNvSpPr>
              <p:nvPr/>
            </p:nvSpPr>
            <p:spPr>
              <a:xfrm>
                <a:off x="3601038" y="5335465"/>
                <a:ext cx="7686773" cy="461665"/>
              </a:xfrm>
              <a:prstGeom prst="rect">
                <a:avLst/>
              </a:prstGeom>
              <a:blipFill>
                <a:blip r:embed="rId7"/>
                <a:stretch>
                  <a:fillRect l="-1269"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68420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AEB31-1DA8-F454-02FF-76ED6094788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B96EFFA-3671-901B-FE61-C500DCBB4543}"/>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Spin Transfer Matrix</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D8EB853A-C39D-F05C-2CB2-4FDB05EAD7F5}"/>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86A03343-C5BF-8C4A-84AE-253D726E0B29}"/>
              </a:ext>
            </a:extLst>
          </p:cNvPr>
          <p:cNvSpPr>
            <a:spLocks noGrp="1"/>
          </p:cNvSpPr>
          <p:nvPr>
            <p:ph type="sldNum" sz="quarter" idx="12"/>
          </p:nvPr>
        </p:nvSpPr>
        <p:spPr/>
        <p:txBody>
          <a:bodyPr/>
          <a:lstStyle/>
          <a:p>
            <a:fld id="{611A2AF2-B2C0-4776-99D4-DE05D29D53A8}" type="slidenum">
              <a:rPr lang="zh-CN" altLang="en-US" smtClean="0"/>
              <a:t>22</a:t>
            </a:fld>
            <a:endParaRPr lang="zh-CN" altLang="en-US" dirty="0"/>
          </a:p>
        </p:txBody>
      </p:sp>
      <p:grpSp>
        <p:nvGrpSpPr>
          <p:cNvPr id="16" name="组合 15">
            <a:extLst>
              <a:ext uri="{FF2B5EF4-FFF2-40B4-BE49-F238E27FC236}">
                <a16:creationId xmlns:a16="http://schemas.microsoft.com/office/drawing/2014/main" id="{F1C953FE-B514-1B75-B934-3C90FE8D4025}"/>
              </a:ext>
            </a:extLst>
          </p:cNvPr>
          <p:cNvGrpSpPr/>
          <p:nvPr/>
        </p:nvGrpSpPr>
        <p:grpSpPr>
          <a:xfrm>
            <a:off x="904189" y="5140771"/>
            <a:ext cx="1443086" cy="1120520"/>
            <a:chOff x="3020465" y="3558801"/>
            <a:chExt cx="3031776" cy="2248110"/>
          </a:xfrm>
        </p:grpSpPr>
        <p:pic>
          <p:nvPicPr>
            <p:cNvPr id="17" name="图片 16">
              <a:extLst>
                <a:ext uri="{FF2B5EF4-FFF2-40B4-BE49-F238E27FC236}">
                  <a16:creationId xmlns:a16="http://schemas.microsoft.com/office/drawing/2014/main" id="{1FA8153E-29BB-6170-CC84-DE380751D1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20465" y="3673373"/>
              <a:ext cx="3031776" cy="2107503"/>
            </a:xfrm>
            <a:prstGeom prst="rect">
              <a:avLst/>
            </a:prstGeom>
          </p:spPr>
        </p:pic>
        <p:sp>
          <p:nvSpPr>
            <p:cNvPr id="18" name="矩形: 圆角 17">
              <a:extLst>
                <a:ext uri="{FF2B5EF4-FFF2-40B4-BE49-F238E27FC236}">
                  <a16:creationId xmlns:a16="http://schemas.microsoft.com/office/drawing/2014/main" id="{75932602-5181-279A-5334-DA997194B718}"/>
                </a:ext>
              </a:extLst>
            </p:cNvPr>
            <p:cNvSpPr/>
            <p:nvPr/>
          </p:nvSpPr>
          <p:spPr>
            <a:xfrm>
              <a:off x="4017878" y="4691396"/>
              <a:ext cx="997182" cy="1115515"/>
            </a:xfrm>
            <a:prstGeom prst="roundRect">
              <a:avLst/>
            </a:prstGeom>
            <a:solidFill>
              <a:schemeClr val="accent2">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18">
              <a:extLst>
                <a:ext uri="{FF2B5EF4-FFF2-40B4-BE49-F238E27FC236}">
                  <a16:creationId xmlns:a16="http://schemas.microsoft.com/office/drawing/2014/main" id="{C935622D-6F36-D08D-8BEE-EFFD15294303}"/>
                </a:ext>
              </a:extLst>
            </p:cNvPr>
            <p:cNvSpPr/>
            <p:nvPr/>
          </p:nvSpPr>
          <p:spPr>
            <a:xfrm>
              <a:off x="5024487" y="4691395"/>
              <a:ext cx="997182" cy="1115515"/>
            </a:xfrm>
            <a:prstGeom prst="roundRect">
              <a:avLst/>
            </a:prstGeom>
            <a:solidFill>
              <a:schemeClr val="accent1">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圆角 19">
              <a:extLst>
                <a:ext uri="{FF2B5EF4-FFF2-40B4-BE49-F238E27FC236}">
                  <a16:creationId xmlns:a16="http://schemas.microsoft.com/office/drawing/2014/main" id="{E367AF3D-281F-1672-B4A3-093C860941C8}"/>
                </a:ext>
              </a:extLst>
            </p:cNvPr>
            <p:cNvSpPr/>
            <p:nvPr/>
          </p:nvSpPr>
          <p:spPr>
            <a:xfrm>
              <a:off x="4196499" y="3558801"/>
              <a:ext cx="1825169" cy="1115515"/>
            </a:xfrm>
            <a:prstGeom prst="roundRect">
              <a:avLst/>
            </a:prstGeom>
            <a:solidFill>
              <a:srgbClr val="C468A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08F69A16-0EA3-2521-9F52-F7121BE93862}"/>
                  </a:ext>
                </a:extLst>
              </p:cNvPr>
              <p:cNvSpPr txBox="1"/>
              <p:nvPr/>
            </p:nvSpPr>
            <p:spPr>
              <a:xfrm>
                <a:off x="3601038" y="5335465"/>
                <a:ext cx="7686773" cy="461665"/>
              </a:xfrm>
              <a:prstGeom prst="rect">
                <a:avLst/>
              </a:prstGeom>
              <a:noFill/>
            </p:spPr>
            <p:txBody>
              <a:bodyPr wrap="square" rtlCol="0">
                <a:spAutoFit/>
              </a:bodyPr>
              <a:lstStyle/>
              <a:p>
                <a:r>
                  <a:rPr lang="en-US" altLang="zh-CN" sz="2400" b="1" dirty="0">
                    <a:latin typeface="Candara" panose="020E0502030303020204" pitchFamily="34" charset="0"/>
                  </a:rPr>
                  <a:t>Die in the </a:t>
                </a:r>
                <a14:m>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𝒑</m:t>
                        </m:r>
                      </m:e>
                      <m:sub>
                        <m:r>
                          <a:rPr lang="en-US" altLang="zh-CN" sz="2400" b="1" i="1" smtClean="0">
                            <a:latin typeface="Cambria Math" panose="02040503050406030204" pitchFamily="18" charset="0"/>
                          </a:rPr>
                          <m:t>𝒉𝑻</m:t>
                        </m:r>
                      </m:sub>
                    </m:sSub>
                  </m:oMath>
                </a14:m>
                <a:r>
                  <a:rPr lang="zh-CN" altLang="en-US" sz="2400" b="1" dirty="0">
                    <a:latin typeface="Candara" panose="020E0502030303020204" pitchFamily="34" charset="0"/>
                  </a:rPr>
                  <a:t> </a:t>
                </a:r>
                <a:r>
                  <a:rPr lang="en-US" altLang="zh-CN" sz="2400" b="1" dirty="0">
                    <a:latin typeface="Candara" panose="020E0502030303020204" pitchFamily="34" charset="0"/>
                  </a:rPr>
                  <a:t>Integration? </a:t>
                </a:r>
                <a:r>
                  <a:rPr lang="en-US" altLang="zh-CN" sz="2400" b="1" dirty="0">
                    <a:solidFill>
                      <a:srgbClr val="FF0000"/>
                    </a:solidFill>
                    <a:latin typeface="Candara" panose="020E0502030303020204" pitchFamily="34" charset="0"/>
                  </a:rPr>
                  <a:t>Helicity Configuration at LO!</a:t>
                </a:r>
                <a:endParaRPr lang="zh-CN" altLang="en-US" sz="2400" b="1" dirty="0">
                  <a:solidFill>
                    <a:srgbClr val="FF0000"/>
                  </a:solidFill>
                  <a:latin typeface="Candara" panose="020E0502030303020204" pitchFamily="34" charset="0"/>
                </a:endParaRPr>
              </a:p>
            </p:txBody>
          </p:sp>
        </mc:Choice>
        <mc:Fallback xmlns="">
          <p:sp>
            <p:nvSpPr>
              <p:cNvPr id="22" name="文本框 21">
                <a:extLst>
                  <a:ext uri="{FF2B5EF4-FFF2-40B4-BE49-F238E27FC236}">
                    <a16:creationId xmlns:a16="http://schemas.microsoft.com/office/drawing/2014/main" id="{08F69A16-0EA3-2521-9F52-F7121BE93862}"/>
                  </a:ext>
                </a:extLst>
              </p:cNvPr>
              <p:cNvSpPr txBox="1">
                <a:spLocks noRot="1" noChangeAspect="1" noMove="1" noResize="1" noEditPoints="1" noAdjustHandles="1" noChangeArrowheads="1" noChangeShapeType="1" noTextEdit="1"/>
              </p:cNvSpPr>
              <p:nvPr/>
            </p:nvSpPr>
            <p:spPr>
              <a:xfrm>
                <a:off x="3601038" y="5335465"/>
                <a:ext cx="7686773" cy="461665"/>
              </a:xfrm>
              <a:prstGeom prst="rect">
                <a:avLst/>
              </a:prstGeom>
              <a:blipFill>
                <a:blip r:embed="rId4"/>
                <a:stretch>
                  <a:fillRect l="-1269" t="-10526" b="-28947"/>
                </a:stretch>
              </a:blipFill>
            </p:spPr>
            <p:txBody>
              <a:bodyPr/>
              <a:lstStyle/>
              <a:p>
                <a:r>
                  <a:rPr lang="zh-CN" altLang="en-US">
                    <a:noFill/>
                  </a:rPr>
                  <a:t> </a:t>
                </a:r>
              </a:p>
            </p:txBody>
          </p:sp>
        </mc:Fallback>
      </mc:AlternateContent>
      <p:sp>
        <p:nvSpPr>
          <p:cNvPr id="30" name="内容占位符 2">
            <a:extLst>
              <a:ext uri="{FF2B5EF4-FFF2-40B4-BE49-F238E27FC236}">
                <a16:creationId xmlns:a16="http://schemas.microsoft.com/office/drawing/2014/main" id="{14D82DA5-475E-333A-3AB8-7F7B3A3E2855}"/>
              </a:ext>
            </a:extLst>
          </p:cNvPr>
          <p:cNvSpPr txBox="1">
            <a:spLocks/>
          </p:cNvSpPr>
          <p:nvPr/>
        </p:nvSpPr>
        <p:spPr>
          <a:xfrm>
            <a:off x="255567" y="1304924"/>
            <a:ext cx="12831783" cy="4678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b="1" dirty="0">
                <a:latin typeface="Candara" panose="020E0502030303020204" pitchFamily="34" charset="0"/>
              </a:rPr>
              <a:t>Feynman Diagram correspond to the Structure Function</a:t>
            </a:r>
          </a:p>
        </p:txBody>
      </p:sp>
      <p:pic>
        <p:nvPicPr>
          <p:cNvPr id="3" name="图片 2">
            <a:extLst>
              <a:ext uri="{FF2B5EF4-FFF2-40B4-BE49-F238E27FC236}">
                <a16:creationId xmlns:a16="http://schemas.microsoft.com/office/drawing/2014/main" id="{4D1ED902-C774-9BE6-DACB-36A1CDEC8685}"/>
              </a:ext>
            </a:extLst>
          </p:cNvPr>
          <p:cNvPicPr>
            <a:picLocks noChangeAspect="1"/>
          </p:cNvPicPr>
          <p:nvPr/>
        </p:nvPicPr>
        <p:blipFill>
          <a:blip r:embed="rId5"/>
          <a:srcRect l="8769" t="6977" r="4768" b="16255"/>
          <a:stretch/>
        </p:blipFill>
        <p:spPr>
          <a:xfrm>
            <a:off x="904189" y="2047875"/>
            <a:ext cx="6184778" cy="2505075"/>
          </a:xfrm>
          <a:prstGeom prst="rect">
            <a:avLst/>
          </a:prstGeom>
        </p:spPr>
      </p:pic>
      <p:pic>
        <p:nvPicPr>
          <p:cNvPr id="1026" name="Picture 2" descr="震惊的呼喊表情符号孤立的尖叫表情符号 向量例证. 插画 包括有 滑稽, 人员, 意思号, 图标, 恐惧 - 217413036">
            <a:extLst>
              <a:ext uri="{FF2B5EF4-FFF2-40B4-BE49-F238E27FC236}">
                <a16:creationId xmlns:a16="http://schemas.microsoft.com/office/drawing/2014/main" id="{58F03CBB-3786-E225-94EB-74633A0D20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764"/>
          <a:stretch/>
        </p:blipFill>
        <p:spPr bwMode="auto">
          <a:xfrm>
            <a:off x="7444424" y="1817953"/>
            <a:ext cx="2939830" cy="286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7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Spin Transfer Matrix</a:t>
            </a:r>
            <a:endParaRPr lang="zh-CN" altLang="en-US" b="1"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406400" y="1291702"/>
                <a:ext cx="10947400" cy="4691298"/>
              </a:xfrm>
            </p:spPr>
            <p:txBody>
              <a:bodyPr/>
              <a:lstStyle/>
              <a:p>
                <a:pPr marL="0" indent="0" algn="ctr">
                  <a:buNone/>
                </a:pPr>
                <a:r>
                  <a:rPr lang="en-US" altLang="zh-CN" b="1" dirty="0">
                    <a:solidFill>
                      <a:srgbClr val="FF0000"/>
                    </a:solidFill>
                    <a:latin typeface="Candara" panose="020E0502030303020204" pitchFamily="34" charset="0"/>
                  </a:rPr>
                  <a:t>Need Careful Regulation at </a:t>
                </a:r>
                <a14:m>
                  <m:oMath xmlns:m="http://schemas.openxmlformats.org/officeDocument/2006/math">
                    <m:sSub>
                      <m:sSubPr>
                        <m:ctrlPr>
                          <a:rPr lang="en-US" altLang="zh-CN" sz="2800" b="1" i="1" smtClean="0">
                            <a:solidFill>
                              <a:srgbClr val="FF0000"/>
                            </a:solidFill>
                            <a:latin typeface="Cambria Math" panose="02040503050406030204" pitchFamily="18" charset="0"/>
                          </a:rPr>
                        </m:ctrlPr>
                      </m:sSubPr>
                      <m:e>
                        <m:r>
                          <a:rPr lang="en-US" altLang="zh-CN" sz="2800" b="1" i="1" smtClean="0">
                            <a:solidFill>
                              <a:srgbClr val="FF0000"/>
                            </a:solidFill>
                            <a:latin typeface="Cambria Math" panose="02040503050406030204" pitchFamily="18" charset="0"/>
                          </a:rPr>
                          <m:t>𝒑</m:t>
                        </m:r>
                      </m:e>
                      <m:sub>
                        <m:r>
                          <a:rPr lang="en-US" altLang="zh-CN" sz="2800" b="1" i="1" smtClean="0">
                            <a:solidFill>
                              <a:srgbClr val="FF0000"/>
                            </a:solidFill>
                            <a:latin typeface="Cambria Math" panose="02040503050406030204" pitchFamily="18" charset="0"/>
                          </a:rPr>
                          <m:t>𝒉𝑻</m:t>
                        </m:r>
                      </m:sub>
                    </m:sSub>
                    <m:r>
                      <a:rPr lang="en-US" altLang="zh-CN" sz="2800" b="1" i="1" smtClean="0">
                        <a:solidFill>
                          <a:srgbClr val="FF0000"/>
                        </a:solidFill>
                        <a:latin typeface="Cambria Math" panose="02040503050406030204" pitchFamily="18" charset="0"/>
                      </a:rPr>
                      <m:t>=</m:t>
                    </m:r>
                    <m:r>
                      <a:rPr lang="en-US" altLang="zh-CN" sz="2800" b="1" i="1" smtClean="0">
                        <a:solidFill>
                          <a:srgbClr val="FF0000"/>
                        </a:solidFill>
                        <a:latin typeface="Cambria Math" panose="02040503050406030204" pitchFamily="18" charset="0"/>
                      </a:rPr>
                      <m:t>𝟎</m:t>
                    </m:r>
                  </m:oMath>
                </a14:m>
                <a:r>
                  <a:rPr lang="en-US" altLang="zh-CN" b="1" dirty="0">
                    <a:solidFill>
                      <a:srgbClr val="FF0000"/>
                    </a:solidFill>
                    <a:latin typeface="Candara" panose="020E0502030303020204" pitchFamily="34" charset="0"/>
                  </a:rPr>
                  <a:t> !</a:t>
                </a:r>
              </a:p>
            </p:txBody>
          </p:sp>
        </mc:Choice>
        <mc:Fallback xmlns="">
          <p:sp>
            <p:nvSpPr>
              <p:cNvPr id="3" name="内容占位符 2">
                <a:extLst>
                  <a:ext uri="{FF2B5EF4-FFF2-40B4-BE49-F238E27FC236}">
                    <a16:creationId xmlns:a16="http://schemas.microsoft.com/office/drawing/2014/main" id="{AC231F8A-AC09-4EB6-B65B-401247B26E2A}"/>
                  </a:ext>
                </a:extLst>
              </p:cNvPr>
              <p:cNvSpPr>
                <a:spLocks noGrp="1" noRot="1" noChangeAspect="1" noMove="1" noResize="1" noEditPoints="1" noAdjustHandles="1" noChangeArrowheads="1" noChangeShapeType="1" noTextEdit="1"/>
              </p:cNvSpPr>
              <p:nvPr>
                <p:ph idx="1"/>
              </p:nvPr>
            </p:nvSpPr>
            <p:spPr>
              <a:xfrm>
                <a:off x="406400" y="1291702"/>
                <a:ext cx="10947400" cy="4691298"/>
              </a:xfrm>
              <a:blipFill>
                <a:blip r:embed="rId3"/>
                <a:stretch>
                  <a:fillRect t="-2211"/>
                </a:stretch>
              </a:blipFill>
            </p:spPr>
            <p:txBody>
              <a:bodyPr/>
              <a:lstStyle/>
              <a:p>
                <a:r>
                  <a:rPr lang="zh-CN" altLang="en-US">
                    <a:noFill/>
                  </a:rPr>
                  <a:t> </a:t>
                </a:r>
              </a:p>
            </p:txBody>
          </p:sp>
        </mc:Fallback>
      </mc:AlternateContent>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23</a:t>
            </a:fld>
            <a:endParaRPr lang="zh-CN" altLang="en-US" dirty="0"/>
          </a:p>
        </p:txBody>
      </p:sp>
      <p:grpSp>
        <p:nvGrpSpPr>
          <p:cNvPr id="16" name="组合 15">
            <a:extLst>
              <a:ext uri="{FF2B5EF4-FFF2-40B4-BE49-F238E27FC236}">
                <a16:creationId xmlns:a16="http://schemas.microsoft.com/office/drawing/2014/main" id="{C04B59F7-1DD7-4D3A-BCBE-72ED5CD7FA9D}"/>
              </a:ext>
            </a:extLst>
          </p:cNvPr>
          <p:cNvGrpSpPr/>
          <p:nvPr/>
        </p:nvGrpSpPr>
        <p:grpSpPr>
          <a:xfrm>
            <a:off x="3779366" y="2208463"/>
            <a:ext cx="4035456" cy="3357835"/>
            <a:chOff x="3020465" y="3558801"/>
            <a:chExt cx="3031776" cy="2248110"/>
          </a:xfrm>
        </p:grpSpPr>
        <p:pic>
          <p:nvPicPr>
            <p:cNvPr id="17" name="图片 16">
              <a:extLst>
                <a:ext uri="{FF2B5EF4-FFF2-40B4-BE49-F238E27FC236}">
                  <a16:creationId xmlns:a16="http://schemas.microsoft.com/office/drawing/2014/main" id="{E580B87D-54EE-410D-B8B8-450668C3E8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20465" y="3673373"/>
              <a:ext cx="3031776" cy="2107503"/>
            </a:xfrm>
            <a:prstGeom prst="rect">
              <a:avLst/>
            </a:prstGeom>
          </p:spPr>
        </p:pic>
        <p:sp>
          <p:nvSpPr>
            <p:cNvPr id="18" name="矩形: 圆角 17">
              <a:extLst>
                <a:ext uri="{FF2B5EF4-FFF2-40B4-BE49-F238E27FC236}">
                  <a16:creationId xmlns:a16="http://schemas.microsoft.com/office/drawing/2014/main" id="{9F1279B0-8EED-4AB2-BD7A-73A11A1E0FF9}"/>
                </a:ext>
              </a:extLst>
            </p:cNvPr>
            <p:cNvSpPr/>
            <p:nvPr/>
          </p:nvSpPr>
          <p:spPr>
            <a:xfrm>
              <a:off x="4017878" y="4691396"/>
              <a:ext cx="997182" cy="1115515"/>
            </a:xfrm>
            <a:prstGeom prst="roundRect">
              <a:avLst/>
            </a:prstGeom>
            <a:solidFill>
              <a:schemeClr val="accent2">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18">
              <a:extLst>
                <a:ext uri="{FF2B5EF4-FFF2-40B4-BE49-F238E27FC236}">
                  <a16:creationId xmlns:a16="http://schemas.microsoft.com/office/drawing/2014/main" id="{F2569D96-DA66-4DAA-A437-BA774994E06C}"/>
                </a:ext>
              </a:extLst>
            </p:cNvPr>
            <p:cNvSpPr/>
            <p:nvPr/>
          </p:nvSpPr>
          <p:spPr>
            <a:xfrm>
              <a:off x="5024487" y="4691395"/>
              <a:ext cx="997182" cy="1115515"/>
            </a:xfrm>
            <a:prstGeom prst="roundRect">
              <a:avLst/>
            </a:prstGeom>
            <a:solidFill>
              <a:schemeClr val="accent1">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圆角 19">
              <a:extLst>
                <a:ext uri="{FF2B5EF4-FFF2-40B4-BE49-F238E27FC236}">
                  <a16:creationId xmlns:a16="http://schemas.microsoft.com/office/drawing/2014/main" id="{F6852208-BCE1-49DC-BB31-E6817C8D9AEA}"/>
                </a:ext>
              </a:extLst>
            </p:cNvPr>
            <p:cNvSpPr/>
            <p:nvPr/>
          </p:nvSpPr>
          <p:spPr>
            <a:xfrm>
              <a:off x="4196499" y="3558801"/>
              <a:ext cx="1825169" cy="1115515"/>
            </a:xfrm>
            <a:prstGeom prst="roundRect">
              <a:avLst/>
            </a:prstGeom>
            <a:solidFill>
              <a:srgbClr val="C468A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4640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AEF3A87-CCB3-55FE-2DA6-92E3C68E7835}"/>
              </a:ext>
            </a:extLst>
          </p:cNvPr>
          <p:cNvPicPr>
            <a:picLocks noChangeAspect="1"/>
          </p:cNvPicPr>
          <p:nvPr/>
        </p:nvPicPr>
        <p:blipFill>
          <a:blip r:embed="rId3"/>
          <a:stretch>
            <a:fillRect/>
          </a:stretch>
        </p:blipFill>
        <p:spPr>
          <a:xfrm>
            <a:off x="8236143" y="4362384"/>
            <a:ext cx="2917813" cy="2214562"/>
          </a:xfrm>
          <a:prstGeom prst="rect">
            <a:avLst/>
          </a:prstGeom>
        </p:spPr>
      </p:pic>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Summary</a:t>
            </a:r>
            <a:endParaRPr lang="zh-CN" altLang="en-US" b="1" dirty="0">
              <a:latin typeface="Candara" panose="020E0502030303020204" pitchFamily="34" charset="0"/>
            </a:endParaRPr>
          </a:p>
        </p:txBody>
      </p:sp>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406400" y="1291702"/>
            <a:ext cx="10947400" cy="4691298"/>
          </a:xfrm>
        </p:spPr>
        <p:txBody>
          <a:bodyPr/>
          <a:lstStyle/>
          <a:p>
            <a:r>
              <a:rPr lang="en-US" altLang="zh-CN" dirty="0">
                <a:latin typeface="Candara" panose="020E0502030303020204" pitchFamily="34" charset="0"/>
              </a:rPr>
              <a:t>Introduce the boost invariant Fragmentation Energy Correlators as a probe for transverse structure of fragmenting hadrons.</a:t>
            </a:r>
          </a:p>
          <a:p>
            <a:r>
              <a:rPr lang="en-US" altLang="zh-CN" dirty="0">
                <a:latin typeface="Candara" panose="020E0502030303020204" pitchFamily="34" charset="0"/>
              </a:rPr>
              <a:t>Naturally connecting to TMD moments.</a:t>
            </a:r>
          </a:p>
          <a:p>
            <a:r>
              <a:rPr lang="en-US" altLang="zh-CN" dirty="0">
                <a:latin typeface="Candara" panose="020E0502030303020204" pitchFamily="34" charset="0"/>
              </a:rPr>
              <a:t>Spin asymmetry can be shown via Collins type FEC, with a nice collinear factorization.</a:t>
            </a:r>
          </a:p>
          <a:p>
            <a:r>
              <a:rPr lang="en-US" altLang="zh-CN" dirty="0">
                <a:latin typeface="Candara" panose="020E0502030303020204" pitchFamily="34" charset="0"/>
              </a:rPr>
              <a:t>Show the calculation of hard function up to NLO within consistence of physical insight.</a:t>
            </a:r>
          </a:p>
          <a:p>
            <a:pPr marL="0" indent="0">
              <a:buNone/>
            </a:pPr>
            <a:endParaRPr lang="en-US" altLang="zh-CN"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24</a:t>
            </a:fld>
            <a:endParaRPr lang="zh-CN" altLang="en-US" dirty="0"/>
          </a:p>
        </p:txBody>
      </p:sp>
      <p:pic>
        <p:nvPicPr>
          <p:cNvPr id="6" name="图片 5">
            <a:extLst>
              <a:ext uri="{FF2B5EF4-FFF2-40B4-BE49-F238E27FC236}">
                <a16:creationId xmlns:a16="http://schemas.microsoft.com/office/drawing/2014/main" id="{A264B47B-48AC-DCA9-F27A-50A52591E0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77967" y="4148272"/>
            <a:ext cx="3836066" cy="2573203"/>
          </a:xfrm>
          <a:prstGeom prst="rect">
            <a:avLst/>
          </a:prstGeom>
        </p:spPr>
      </p:pic>
      <p:pic>
        <p:nvPicPr>
          <p:cNvPr id="7" name="图片 6">
            <a:extLst>
              <a:ext uri="{FF2B5EF4-FFF2-40B4-BE49-F238E27FC236}">
                <a16:creationId xmlns:a16="http://schemas.microsoft.com/office/drawing/2014/main" id="{79669ECD-2563-2F96-768E-F9BB852B48CD}"/>
              </a:ext>
            </a:extLst>
          </p:cNvPr>
          <p:cNvPicPr>
            <a:picLocks noChangeAspect="1"/>
          </p:cNvPicPr>
          <p:nvPr/>
        </p:nvPicPr>
        <p:blipFill>
          <a:blip r:embed="rId5"/>
          <a:stretch>
            <a:fillRect/>
          </a:stretch>
        </p:blipFill>
        <p:spPr>
          <a:xfrm>
            <a:off x="838200" y="4362384"/>
            <a:ext cx="2955925" cy="2358179"/>
          </a:xfrm>
          <a:prstGeom prst="rect">
            <a:avLst/>
          </a:prstGeom>
        </p:spPr>
      </p:pic>
    </p:spTree>
    <p:extLst>
      <p:ext uri="{BB962C8B-B14F-4D97-AF65-F5344CB8AC3E}">
        <p14:creationId xmlns:p14="http://schemas.microsoft.com/office/powerpoint/2010/main" val="2729853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41A3340-DF79-46BF-A134-7A9C04D30C1E}"/>
              </a:ext>
            </a:extLst>
          </p:cNvPr>
          <p:cNvSpPr>
            <a:spLocks noGrp="1"/>
          </p:cNvSpPr>
          <p:nvPr>
            <p:ph type="title"/>
          </p:nvPr>
        </p:nvSpPr>
        <p:spPr>
          <a:xfrm>
            <a:off x="838200" y="1796762"/>
            <a:ext cx="10515600" cy="1325563"/>
          </a:xfrm>
        </p:spPr>
        <p:txBody>
          <a:bodyPr/>
          <a:lstStyle/>
          <a:p>
            <a:pPr algn="ctr"/>
            <a:r>
              <a:rPr lang="en-US" altLang="zh-CN" b="1" dirty="0">
                <a:latin typeface="Candara" panose="020E0502030303020204" pitchFamily="34" charset="0"/>
              </a:rPr>
              <a:t>Thank You!</a:t>
            </a:r>
            <a:endParaRPr lang="zh-CN" altLang="en-US" b="1" dirty="0">
              <a:latin typeface="Candara" panose="020E0502030303020204" pitchFamily="34" charset="0"/>
            </a:endParaRPr>
          </a:p>
        </p:txBody>
      </p:sp>
      <p:sp>
        <p:nvSpPr>
          <p:cNvPr id="4" name="灯片编号占位符 3">
            <a:extLst>
              <a:ext uri="{FF2B5EF4-FFF2-40B4-BE49-F238E27FC236}">
                <a16:creationId xmlns:a16="http://schemas.microsoft.com/office/drawing/2014/main" id="{9DD2703D-5483-4727-BA36-FA4580237C6B}"/>
              </a:ext>
            </a:extLst>
          </p:cNvPr>
          <p:cNvSpPr>
            <a:spLocks noGrp="1"/>
          </p:cNvSpPr>
          <p:nvPr>
            <p:ph type="sldNum" sz="quarter" idx="12"/>
          </p:nvPr>
        </p:nvSpPr>
        <p:spPr/>
        <p:txBody>
          <a:bodyPr/>
          <a:lstStyle/>
          <a:p>
            <a:fld id="{611A2AF2-B2C0-4776-99D4-DE05D29D53A8}" type="slidenum">
              <a:rPr lang="zh-CN" altLang="en-US" smtClean="0"/>
              <a:t>25</a:t>
            </a:fld>
            <a:endParaRPr lang="zh-CN" altLang="en-US"/>
          </a:p>
        </p:txBody>
      </p:sp>
    </p:spTree>
    <p:extLst>
      <p:ext uri="{BB962C8B-B14F-4D97-AF65-F5344CB8AC3E}">
        <p14:creationId xmlns:p14="http://schemas.microsoft.com/office/powerpoint/2010/main" val="2742841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41A3340-DF79-46BF-A134-7A9C04D30C1E}"/>
              </a:ext>
            </a:extLst>
          </p:cNvPr>
          <p:cNvSpPr>
            <a:spLocks noGrp="1"/>
          </p:cNvSpPr>
          <p:nvPr>
            <p:ph type="title"/>
          </p:nvPr>
        </p:nvSpPr>
        <p:spPr>
          <a:xfrm>
            <a:off x="838200" y="1796762"/>
            <a:ext cx="10515600" cy="1325563"/>
          </a:xfrm>
        </p:spPr>
        <p:txBody>
          <a:bodyPr/>
          <a:lstStyle/>
          <a:p>
            <a:pPr algn="ctr"/>
            <a:r>
              <a:rPr lang="en-US" altLang="zh-CN" b="1" dirty="0">
                <a:latin typeface="Candara" panose="020E0502030303020204" pitchFamily="34" charset="0"/>
              </a:rPr>
              <a:t>Back Ups</a:t>
            </a:r>
            <a:endParaRPr lang="zh-CN" altLang="en-US" b="1" dirty="0">
              <a:latin typeface="Candara" panose="020E0502030303020204" pitchFamily="34" charset="0"/>
            </a:endParaRPr>
          </a:p>
        </p:txBody>
      </p:sp>
      <p:sp>
        <p:nvSpPr>
          <p:cNvPr id="4" name="灯片编号占位符 3">
            <a:extLst>
              <a:ext uri="{FF2B5EF4-FFF2-40B4-BE49-F238E27FC236}">
                <a16:creationId xmlns:a16="http://schemas.microsoft.com/office/drawing/2014/main" id="{9DD2703D-5483-4727-BA36-FA4580237C6B}"/>
              </a:ext>
            </a:extLst>
          </p:cNvPr>
          <p:cNvSpPr>
            <a:spLocks noGrp="1"/>
          </p:cNvSpPr>
          <p:nvPr>
            <p:ph type="sldNum" sz="quarter" idx="12"/>
          </p:nvPr>
        </p:nvSpPr>
        <p:spPr/>
        <p:txBody>
          <a:bodyPr/>
          <a:lstStyle/>
          <a:p>
            <a:fld id="{611A2AF2-B2C0-4776-99D4-DE05D29D53A8}" type="slidenum">
              <a:rPr lang="zh-CN" altLang="en-US" smtClean="0"/>
              <a:t>26</a:t>
            </a:fld>
            <a:endParaRPr lang="zh-CN" altLang="en-US"/>
          </a:p>
        </p:txBody>
      </p:sp>
    </p:spTree>
    <p:extLst>
      <p:ext uri="{BB962C8B-B14F-4D97-AF65-F5344CB8AC3E}">
        <p14:creationId xmlns:p14="http://schemas.microsoft.com/office/powerpoint/2010/main" val="379300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Symmetry Property</a:t>
            </a:r>
            <a:endParaRPr lang="zh-CN" altLang="en-US" b="1" dirty="0">
              <a:latin typeface="Candara" panose="020E0502030303020204" pitchFamily="34" charset="0"/>
            </a:endParaRPr>
          </a:p>
        </p:txBody>
      </p:sp>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406400" y="1291702"/>
            <a:ext cx="10947400" cy="4691298"/>
          </a:xfrm>
        </p:spPr>
        <p:txBody>
          <a:bodyPr/>
          <a:lstStyle/>
          <a:p>
            <a:pPr marL="0" indent="0">
              <a:buNone/>
            </a:pPr>
            <a:r>
              <a:rPr lang="en-US" altLang="zh-CN" b="1" dirty="0">
                <a:latin typeface="Candara" panose="020E0502030303020204" pitchFamily="34" charset="0"/>
              </a:rPr>
              <a:t>Symmetry of W Tensor</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r>
              <a:rPr lang="en-US" altLang="zh-CN" b="1" dirty="0">
                <a:latin typeface="Candara" panose="020E0502030303020204" pitchFamily="34" charset="0"/>
              </a:rPr>
              <a:t>Decompose Structure Functions</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27</a:t>
            </a:fld>
            <a:endParaRPr lang="zh-CN" altLang="en-US"/>
          </a:p>
        </p:txBody>
      </p:sp>
      <p:pic>
        <p:nvPicPr>
          <p:cNvPr id="32" name="图片 31">
            <a:extLst>
              <a:ext uri="{FF2B5EF4-FFF2-40B4-BE49-F238E27FC236}">
                <a16:creationId xmlns:a16="http://schemas.microsoft.com/office/drawing/2014/main" id="{D28595F7-3255-43E3-BE63-88B28E476D4C}"/>
              </a:ext>
            </a:extLst>
          </p:cNvPr>
          <p:cNvPicPr>
            <a:picLocks noChangeAspect="1"/>
          </p:cNvPicPr>
          <p:nvPr/>
        </p:nvPicPr>
        <p:blipFill>
          <a:blip r:embed="rId3"/>
          <a:stretch>
            <a:fillRect/>
          </a:stretch>
        </p:blipFill>
        <p:spPr>
          <a:xfrm>
            <a:off x="0" y="1906456"/>
            <a:ext cx="12192000" cy="1442532"/>
          </a:xfrm>
          <a:prstGeom prst="rect">
            <a:avLst/>
          </a:prstGeom>
        </p:spPr>
      </p:pic>
      <p:pic>
        <p:nvPicPr>
          <p:cNvPr id="34" name="图片 33">
            <a:extLst>
              <a:ext uri="{FF2B5EF4-FFF2-40B4-BE49-F238E27FC236}">
                <a16:creationId xmlns:a16="http://schemas.microsoft.com/office/drawing/2014/main" id="{DFA8356F-5AC3-473D-9876-BEE1E3A43E6A}"/>
              </a:ext>
            </a:extLst>
          </p:cNvPr>
          <p:cNvPicPr>
            <a:picLocks noChangeAspect="1"/>
          </p:cNvPicPr>
          <p:nvPr/>
        </p:nvPicPr>
        <p:blipFill>
          <a:blip r:embed="rId4"/>
          <a:stretch>
            <a:fillRect/>
          </a:stretch>
        </p:blipFill>
        <p:spPr>
          <a:xfrm>
            <a:off x="0" y="4375791"/>
            <a:ext cx="12192000" cy="2782111"/>
          </a:xfrm>
          <a:prstGeom prst="rect">
            <a:avLst/>
          </a:prstGeom>
        </p:spPr>
      </p:pic>
    </p:spTree>
    <p:extLst>
      <p:ext uri="{BB962C8B-B14F-4D97-AF65-F5344CB8AC3E}">
        <p14:creationId xmlns:p14="http://schemas.microsoft.com/office/powerpoint/2010/main" val="4247457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Structure Functions</a:t>
            </a:r>
            <a:endParaRPr lang="zh-CN" altLang="en-US" b="1" dirty="0">
              <a:latin typeface="Candara" panose="020E0502030303020204" pitchFamily="34" charset="0"/>
            </a:endParaRPr>
          </a:p>
        </p:txBody>
      </p:sp>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406400" y="1291702"/>
            <a:ext cx="10947400" cy="4691298"/>
          </a:xfrm>
        </p:spPr>
        <p:txBody>
          <a:bodyPr/>
          <a:lstStyle/>
          <a:p>
            <a:pPr marL="0" indent="0">
              <a:buNone/>
            </a:pPr>
            <a:r>
              <a:rPr lang="en-US" altLang="zh-CN" b="1" dirty="0">
                <a:latin typeface="Candara" panose="020E0502030303020204" pitchFamily="34" charset="0"/>
              </a:rPr>
              <a:t>Some structure functions (before phase space integral)</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28</a:t>
            </a:fld>
            <a:endParaRPr lang="zh-CN" altLang="en-US"/>
          </a:p>
        </p:txBody>
      </p:sp>
      <p:pic>
        <p:nvPicPr>
          <p:cNvPr id="8" name="图片 7">
            <a:extLst>
              <a:ext uri="{FF2B5EF4-FFF2-40B4-BE49-F238E27FC236}">
                <a16:creationId xmlns:a16="http://schemas.microsoft.com/office/drawing/2014/main" id="{499BF8EF-499E-42B3-9192-7194BA5B306E}"/>
              </a:ext>
            </a:extLst>
          </p:cNvPr>
          <p:cNvPicPr>
            <a:picLocks noChangeAspect="1"/>
          </p:cNvPicPr>
          <p:nvPr/>
        </p:nvPicPr>
        <p:blipFill>
          <a:blip r:embed="rId3"/>
          <a:stretch>
            <a:fillRect/>
          </a:stretch>
        </p:blipFill>
        <p:spPr>
          <a:xfrm>
            <a:off x="750265" y="1966962"/>
            <a:ext cx="10201275" cy="3829050"/>
          </a:xfrm>
          <a:prstGeom prst="rect">
            <a:avLst/>
          </a:prstGeom>
        </p:spPr>
      </p:pic>
    </p:spTree>
    <p:extLst>
      <p:ext uri="{BB962C8B-B14F-4D97-AF65-F5344CB8AC3E}">
        <p14:creationId xmlns:p14="http://schemas.microsoft.com/office/powerpoint/2010/main" val="90794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SIDIS kinematics</a:t>
            </a:r>
            <a:endParaRPr lang="zh-CN" altLang="en-US" b="1" dirty="0">
              <a:latin typeface="Candara" panose="020E0502030303020204" pitchFamily="34" charset="0"/>
            </a:endParaRPr>
          </a:p>
        </p:txBody>
      </p:sp>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406400" y="1291702"/>
            <a:ext cx="10947400" cy="4691298"/>
          </a:xfrm>
        </p:spPr>
        <p:txBody>
          <a:bodyPr/>
          <a:lstStyle/>
          <a:p>
            <a:pPr marL="0" indent="0">
              <a:buNone/>
            </a:pPr>
            <a:r>
              <a:rPr lang="en-US" altLang="zh-CN" b="1" dirty="0">
                <a:latin typeface="Candara" panose="020E0502030303020204" pitchFamily="34" charset="0"/>
              </a:rPr>
              <a:t>Kinematics</a:t>
            </a: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29</a:t>
            </a:fld>
            <a:endParaRPr lang="zh-CN" altLang="en-US"/>
          </a:p>
        </p:txBody>
      </p:sp>
      <p:pic>
        <p:nvPicPr>
          <p:cNvPr id="8" name="图片 7">
            <a:extLst>
              <a:ext uri="{FF2B5EF4-FFF2-40B4-BE49-F238E27FC236}">
                <a16:creationId xmlns:a16="http://schemas.microsoft.com/office/drawing/2014/main" id="{499BF8EF-499E-42B3-9192-7194BA5B30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4133" y="1891548"/>
            <a:ext cx="8639692" cy="4691298"/>
          </a:xfrm>
          <a:prstGeom prst="rect">
            <a:avLst/>
          </a:prstGeom>
        </p:spPr>
      </p:pic>
    </p:spTree>
    <p:extLst>
      <p:ext uri="{BB962C8B-B14F-4D97-AF65-F5344CB8AC3E}">
        <p14:creationId xmlns:p14="http://schemas.microsoft.com/office/powerpoint/2010/main" val="80059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D2FD647-E9C0-BB69-7A9F-805A5AF5EF7F}"/>
              </a:ext>
            </a:extLst>
          </p:cNvPr>
          <p:cNvPicPr>
            <a:picLocks noChangeAspect="1"/>
          </p:cNvPicPr>
          <p:nvPr/>
        </p:nvPicPr>
        <p:blipFill>
          <a:blip r:embed="rId3"/>
          <a:stretch>
            <a:fillRect/>
          </a:stretch>
        </p:blipFill>
        <p:spPr>
          <a:xfrm>
            <a:off x="4365729" y="4007567"/>
            <a:ext cx="7690338" cy="2595546"/>
          </a:xfrm>
          <a:prstGeom prst="rect">
            <a:avLst/>
          </a:prstGeom>
        </p:spPr>
      </p:pic>
      <p:pic>
        <p:nvPicPr>
          <p:cNvPr id="19" name="图片 18">
            <a:extLst>
              <a:ext uri="{FF2B5EF4-FFF2-40B4-BE49-F238E27FC236}">
                <a16:creationId xmlns:a16="http://schemas.microsoft.com/office/drawing/2014/main" id="{8349E6DC-C063-4405-AF20-A007F5A20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54459" y="1352358"/>
            <a:ext cx="2915005" cy="2655209"/>
          </a:xfrm>
          <a:prstGeom prst="rect">
            <a:avLst/>
          </a:prstGeom>
        </p:spPr>
      </p:pic>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The Energy-Energy Correlator</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内容占位符 11">
            <a:extLst>
              <a:ext uri="{FF2B5EF4-FFF2-40B4-BE49-F238E27FC236}">
                <a16:creationId xmlns:a16="http://schemas.microsoft.com/office/drawing/2014/main" id="{5B6A9269-C38A-4227-94D0-92D8CFF094BF}"/>
              </a:ext>
            </a:extLst>
          </p:cNvPr>
          <p:cNvSpPr>
            <a:spLocks noGrp="1"/>
          </p:cNvSpPr>
          <p:nvPr>
            <p:ph idx="1"/>
          </p:nvPr>
        </p:nvSpPr>
        <p:spPr>
          <a:xfrm>
            <a:off x="406400" y="1681749"/>
            <a:ext cx="10947400" cy="4495214"/>
          </a:xfrm>
        </p:spPr>
        <p:txBody>
          <a:bodyPr/>
          <a:lstStyle/>
          <a:p>
            <a:pPr marL="0" indent="0">
              <a:buNone/>
            </a:pPr>
            <a:r>
              <a:rPr lang="en-US" altLang="zh-CN" b="1" dirty="0">
                <a:latin typeface="Candara" panose="020E0502030303020204" pitchFamily="34" charset="0"/>
              </a:rPr>
              <a:t>Infrared and Collinear Safe (IRC safe) Observable</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r>
              <a:rPr lang="en-US" altLang="zh-CN" b="1" dirty="0">
                <a:latin typeface="Candara" panose="020E0502030303020204" pitchFamily="34" charset="0"/>
              </a:rPr>
              <a:t>Scaling Law of EEC</a:t>
            </a:r>
            <a:endParaRPr lang="zh-CN" altLang="en-US" b="1" dirty="0">
              <a:latin typeface="Candara" panose="020E0502030303020204" pitchFamily="34" charset="0"/>
            </a:endParaRPr>
          </a:p>
          <a:p>
            <a:pPr marL="0" indent="0">
              <a:buNone/>
            </a:pPr>
            <a:endParaRPr lang="zh-CN" altLang="en-US" b="1" dirty="0">
              <a:latin typeface="Candara" panose="020E0502030303020204" pitchFamily="34" charset="0"/>
            </a:endParaRPr>
          </a:p>
        </p:txBody>
      </p:sp>
      <p:pic>
        <p:nvPicPr>
          <p:cNvPr id="14" name="图片 13">
            <a:extLst>
              <a:ext uri="{FF2B5EF4-FFF2-40B4-BE49-F238E27FC236}">
                <a16:creationId xmlns:a16="http://schemas.microsoft.com/office/drawing/2014/main" id="{EC369142-3602-463D-B283-3FB31763C964}"/>
              </a:ext>
            </a:extLst>
          </p:cNvPr>
          <p:cNvPicPr>
            <a:picLocks noChangeAspect="1"/>
          </p:cNvPicPr>
          <p:nvPr/>
        </p:nvPicPr>
        <p:blipFill>
          <a:blip r:embed="rId5"/>
          <a:stretch>
            <a:fillRect/>
          </a:stretch>
        </p:blipFill>
        <p:spPr>
          <a:xfrm>
            <a:off x="991800" y="2486533"/>
            <a:ext cx="6494114" cy="855285"/>
          </a:xfrm>
          <a:prstGeom prst="rect">
            <a:avLst/>
          </a:prstGeom>
        </p:spPr>
      </p:pic>
      <p:sp>
        <p:nvSpPr>
          <p:cNvPr id="15" name="文本框 14">
            <a:extLst>
              <a:ext uri="{FF2B5EF4-FFF2-40B4-BE49-F238E27FC236}">
                <a16:creationId xmlns:a16="http://schemas.microsoft.com/office/drawing/2014/main" id="{17BBE847-DEA1-4B49-BDA8-E9931EF2940B}"/>
              </a:ext>
            </a:extLst>
          </p:cNvPr>
          <p:cNvSpPr txBox="1"/>
          <p:nvPr/>
        </p:nvSpPr>
        <p:spPr>
          <a:xfrm>
            <a:off x="8340432" y="1016000"/>
            <a:ext cx="3770088" cy="369332"/>
          </a:xfrm>
          <a:prstGeom prst="rect">
            <a:avLst/>
          </a:prstGeom>
          <a:noFill/>
        </p:spPr>
        <p:txBody>
          <a:bodyPr wrap="square" rtlCol="0">
            <a:spAutoFit/>
          </a:bodyPr>
          <a:lstStyle/>
          <a:p>
            <a:pPr marL="0" indent="0">
              <a:buNone/>
            </a:pPr>
            <a:r>
              <a:rPr lang="en-US" altLang="zh-CN" sz="1800" dirty="0"/>
              <a:t>Basham, Brown, Ellis and Love, 1978</a:t>
            </a:r>
            <a:endParaRPr lang="en-US" altLang="zh-CN" sz="2800" dirty="0"/>
          </a:p>
        </p:txBody>
      </p:sp>
      <p:sp>
        <p:nvSpPr>
          <p:cNvPr id="23" name="灯片编号占位符 22">
            <a:extLst>
              <a:ext uri="{FF2B5EF4-FFF2-40B4-BE49-F238E27FC236}">
                <a16:creationId xmlns:a16="http://schemas.microsoft.com/office/drawing/2014/main" id="{CDEBE59B-5CDE-44BC-8B77-741C1780AA0D}"/>
              </a:ext>
            </a:extLst>
          </p:cNvPr>
          <p:cNvSpPr>
            <a:spLocks noGrp="1"/>
          </p:cNvSpPr>
          <p:nvPr>
            <p:ph type="sldNum" sz="quarter" idx="12"/>
          </p:nvPr>
        </p:nvSpPr>
        <p:spPr/>
        <p:txBody>
          <a:bodyPr/>
          <a:lstStyle/>
          <a:p>
            <a:fld id="{611A2AF2-B2C0-4776-99D4-DE05D29D53A8}" type="slidenum">
              <a:rPr lang="zh-CN" altLang="en-US" smtClean="0"/>
              <a:t>3</a:t>
            </a:fld>
            <a:endParaRPr lang="zh-CN" altLang="en-US"/>
          </a:p>
        </p:txBody>
      </p:sp>
      <p:sp>
        <p:nvSpPr>
          <p:cNvPr id="5" name="文本框 4">
            <a:extLst>
              <a:ext uri="{FF2B5EF4-FFF2-40B4-BE49-F238E27FC236}">
                <a16:creationId xmlns:a16="http://schemas.microsoft.com/office/drawing/2014/main" id="{C6B54CD6-90BE-D429-5796-ABDA7C5509EE}"/>
              </a:ext>
            </a:extLst>
          </p:cNvPr>
          <p:cNvSpPr txBox="1"/>
          <p:nvPr/>
        </p:nvSpPr>
        <p:spPr>
          <a:xfrm>
            <a:off x="3009917" y="5860929"/>
            <a:ext cx="1307089" cy="338554"/>
          </a:xfrm>
          <a:prstGeom prst="rect">
            <a:avLst/>
          </a:prstGeom>
          <a:noFill/>
        </p:spPr>
        <p:txBody>
          <a:bodyPr wrap="square" rtlCol="0">
            <a:spAutoFit/>
          </a:bodyPr>
          <a:lstStyle/>
          <a:p>
            <a:r>
              <a:rPr lang="en-US" altLang="zh-CN" sz="1600" dirty="0">
                <a:solidFill>
                  <a:srgbClr val="FF0000"/>
                </a:solidFill>
              </a:rPr>
              <a:t>[CMS, 2024]</a:t>
            </a:r>
            <a:endParaRPr lang="zh-CN" altLang="en-US" sz="1600" dirty="0">
              <a:solidFill>
                <a:srgbClr val="FF0000"/>
              </a:solidFill>
            </a:endParaRPr>
          </a:p>
        </p:txBody>
      </p:sp>
      <p:pic>
        <p:nvPicPr>
          <p:cNvPr id="6" name="图片 5">
            <a:extLst>
              <a:ext uri="{FF2B5EF4-FFF2-40B4-BE49-F238E27FC236}">
                <a16:creationId xmlns:a16="http://schemas.microsoft.com/office/drawing/2014/main" id="{D4C87FBF-2472-3829-BE54-ED927C8F4824}"/>
              </a:ext>
            </a:extLst>
          </p:cNvPr>
          <p:cNvPicPr>
            <a:picLocks noChangeAspect="1"/>
          </p:cNvPicPr>
          <p:nvPr/>
        </p:nvPicPr>
        <p:blipFill>
          <a:blip r:embed="rId6"/>
          <a:stretch>
            <a:fillRect/>
          </a:stretch>
        </p:blipFill>
        <p:spPr>
          <a:xfrm>
            <a:off x="556718" y="5339702"/>
            <a:ext cx="3106743" cy="409962"/>
          </a:xfrm>
          <a:prstGeom prst="rect">
            <a:avLst/>
          </a:prstGeom>
        </p:spPr>
      </p:pic>
    </p:spTree>
    <p:extLst>
      <p:ext uri="{BB962C8B-B14F-4D97-AF65-F5344CB8AC3E}">
        <p14:creationId xmlns:p14="http://schemas.microsoft.com/office/powerpoint/2010/main" val="4185629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SIDIS kinematics</a:t>
            </a:r>
            <a:endParaRPr lang="zh-CN" altLang="en-US" b="1" dirty="0">
              <a:latin typeface="Candara" panose="020E0502030303020204" pitchFamily="34" charset="0"/>
            </a:endParaRPr>
          </a:p>
        </p:txBody>
      </p:sp>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406400" y="1291702"/>
            <a:ext cx="10947400" cy="4691298"/>
          </a:xfrm>
        </p:spPr>
        <p:txBody>
          <a:bodyPr/>
          <a:lstStyle/>
          <a:p>
            <a:pPr marL="0" indent="0">
              <a:buNone/>
            </a:pPr>
            <a:r>
              <a:rPr lang="en-US" altLang="zh-CN" b="1" dirty="0">
                <a:latin typeface="Candara" panose="020E0502030303020204" pitchFamily="34" charset="0"/>
              </a:rPr>
              <a:t>Kinematics</a:t>
            </a: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AF809C0E-4878-40D4-9BD5-73739E864BCF}"/>
              </a:ext>
            </a:extLst>
          </p:cNvPr>
          <p:cNvSpPr>
            <a:spLocks noGrp="1"/>
          </p:cNvSpPr>
          <p:nvPr>
            <p:ph type="sldNum" sz="quarter" idx="12"/>
          </p:nvPr>
        </p:nvSpPr>
        <p:spPr/>
        <p:txBody>
          <a:bodyPr/>
          <a:lstStyle/>
          <a:p>
            <a:fld id="{611A2AF2-B2C0-4776-99D4-DE05D29D53A8}" type="slidenum">
              <a:rPr lang="zh-CN" altLang="en-US" smtClean="0"/>
              <a:t>30</a:t>
            </a:fld>
            <a:endParaRPr lang="zh-CN" altLang="en-US"/>
          </a:p>
        </p:txBody>
      </p:sp>
      <p:pic>
        <p:nvPicPr>
          <p:cNvPr id="6" name="图片 5">
            <a:extLst>
              <a:ext uri="{FF2B5EF4-FFF2-40B4-BE49-F238E27FC236}">
                <a16:creationId xmlns:a16="http://schemas.microsoft.com/office/drawing/2014/main" id="{7B0030CA-90DD-4243-9759-2BAA88903E69}"/>
              </a:ext>
            </a:extLst>
          </p:cNvPr>
          <p:cNvPicPr>
            <a:picLocks noChangeAspect="1"/>
          </p:cNvPicPr>
          <p:nvPr/>
        </p:nvPicPr>
        <p:blipFill>
          <a:blip r:embed="rId3"/>
          <a:stretch>
            <a:fillRect/>
          </a:stretch>
        </p:blipFill>
        <p:spPr>
          <a:xfrm>
            <a:off x="1410486" y="1748720"/>
            <a:ext cx="5998982" cy="1105483"/>
          </a:xfrm>
          <a:prstGeom prst="rect">
            <a:avLst/>
          </a:prstGeom>
        </p:spPr>
      </p:pic>
      <p:pic>
        <p:nvPicPr>
          <p:cNvPr id="7" name="图片 6">
            <a:extLst>
              <a:ext uri="{FF2B5EF4-FFF2-40B4-BE49-F238E27FC236}">
                <a16:creationId xmlns:a16="http://schemas.microsoft.com/office/drawing/2014/main" id="{72A49D7D-8CF5-4024-B24C-FB32706ABC1D}"/>
              </a:ext>
            </a:extLst>
          </p:cNvPr>
          <p:cNvPicPr>
            <a:picLocks noChangeAspect="1"/>
          </p:cNvPicPr>
          <p:nvPr/>
        </p:nvPicPr>
        <p:blipFill>
          <a:blip r:embed="rId4"/>
          <a:stretch>
            <a:fillRect/>
          </a:stretch>
        </p:blipFill>
        <p:spPr>
          <a:xfrm>
            <a:off x="1275498" y="3129905"/>
            <a:ext cx="10510102" cy="2115895"/>
          </a:xfrm>
          <a:prstGeom prst="rect">
            <a:avLst/>
          </a:prstGeom>
        </p:spPr>
      </p:pic>
    </p:spTree>
    <p:extLst>
      <p:ext uri="{BB962C8B-B14F-4D97-AF65-F5344CB8AC3E}">
        <p14:creationId xmlns:p14="http://schemas.microsoft.com/office/powerpoint/2010/main" val="2042083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3910C-0B88-10A1-412A-1601EB9A03C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72E4CF8-36BC-49E5-DC39-17F13A0AC839}"/>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Regulation</a:t>
            </a:r>
            <a:endParaRPr lang="zh-CN" altLang="en-US" b="1"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6B87264-25F9-EB14-83E1-94D5D48095B2}"/>
                  </a:ext>
                </a:extLst>
              </p:cNvPr>
              <p:cNvSpPr>
                <a:spLocks noGrp="1"/>
              </p:cNvSpPr>
              <p:nvPr>
                <p:ph idx="1"/>
              </p:nvPr>
            </p:nvSpPr>
            <p:spPr>
              <a:xfrm>
                <a:off x="406400" y="1291702"/>
                <a:ext cx="10947400" cy="4691298"/>
              </a:xfrm>
            </p:spPr>
            <p:txBody>
              <a:bodyPr/>
              <a:lstStyle/>
              <a:p>
                <a:pPr marL="0" indent="0">
                  <a:buNone/>
                </a:pPr>
                <a:r>
                  <a:rPr lang="en-US" altLang="zh-CN" b="1" dirty="0">
                    <a:latin typeface="Candara" panose="020E0502030303020204" pitchFamily="34" charset="0"/>
                  </a:rPr>
                  <a:t>Phase space</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r>
                  <a:rPr lang="en-US" altLang="zh-CN" b="1" dirty="0">
                    <a:latin typeface="Candara" panose="020E0502030303020204" pitchFamily="34" charset="0"/>
                  </a:rPr>
                  <a:t>General Regulation for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𝑷</m:t>
                        </m:r>
                      </m:e>
                      <m:sub>
                        <m:r>
                          <a:rPr lang="en-US" altLang="zh-CN" b="1" i="1" smtClean="0">
                            <a:latin typeface="Cambria Math" panose="02040503050406030204" pitchFamily="18" charset="0"/>
                          </a:rPr>
                          <m:t>𝒉𝑻</m:t>
                        </m:r>
                      </m:sub>
                    </m:sSub>
                    <m:r>
                      <a:rPr lang="en-US" altLang="zh-CN" b="1" i="1" smtClean="0">
                        <a:latin typeface="Cambria Math" panose="02040503050406030204" pitchFamily="18" charset="0"/>
                      </a:rPr>
                      <m:t>=</m:t>
                    </m:r>
                    <m:r>
                      <a:rPr lang="en-US" altLang="zh-CN" b="1" i="1" smtClean="0">
                        <a:latin typeface="Cambria Math" panose="02040503050406030204" pitchFamily="18" charset="0"/>
                      </a:rPr>
                      <m:t>𝟎</m:t>
                    </m:r>
                  </m:oMath>
                </a14:m>
                <a:endParaRPr lang="en-US" altLang="zh-CN" b="1" dirty="0">
                  <a:latin typeface="Candara" panose="020E0502030303020204" pitchFamily="34" charset="0"/>
                </a:endParaRPr>
              </a:p>
            </p:txBody>
          </p:sp>
        </mc:Choice>
        <mc:Fallback xmlns="">
          <p:sp>
            <p:nvSpPr>
              <p:cNvPr id="3" name="内容占位符 2">
                <a:extLst>
                  <a:ext uri="{FF2B5EF4-FFF2-40B4-BE49-F238E27FC236}">
                    <a16:creationId xmlns:a16="http://schemas.microsoft.com/office/drawing/2014/main" id="{E6B87264-25F9-EB14-83E1-94D5D48095B2}"/>
                  </a:ext>
                </a:extLst>
              </p:cNvPr>
              <p:cNvSpPr>
                <a:spLocks noGrp="1" noRot="1" noChangeAspect="1" noMove="1" noResize="1" noEditPoints="1" noAdjustHandles="1" noChangeArrowheads="1" noChangeShapeType="1" noTextEdit="1"/>
              </p:cNvSpPr>
              <p:nvPr>
                <p:ph idx="1"/>
              </p:nvPr>
            </p:nvSpPr>
            <p:spPr>
              <a:xfrm>
                <a:off x="406400" y="1291702"/>
                <a:ext cx="10947400" cy="4691298"/>
              </a:xfrm>
              <a:blipFill>
                <a:blip r:embed="rId3"/>
                <a:stretch>
                  <a:fillRect l="-1169" t="-2211"/>
                </a:stretch>
              </a:blipFill>
            </p:spPr>
            <p:txBody>
              <a:bodyPr/>
              <a:lstStyle/>
              <a:p>
                <a:r>
                  <a:rPr lang="zh-CN" altLang="en-US">
                    <a:noFill/>
                  </a:rPr>
                  <a:t> </a:t>
                </a:r>
              </a:p>
            </p:txBody>
          </p:sp>
        </mc:Fallback>
      </mc:AlternateContent>
      <p:sp>
        <p:nvSpPr>
          <p:cNvPr id="4" name="矩形: 圆角 3">
            <a:extLst>
              <a:ext uri="{FF2B5EF4-FFF2-40B4-BE49-F238E27FC236}">
                <a16:creationId xmlns:a16="http://schemas.microsoft.com/office/drawing/2014/main" id="{E657E230-0B58-3D01-32F4-1E9BCB4E140A}"/>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灯片编号占位符 12">
            <a:extLst>
              <a:ext uri="{FF2B5EF4-FFF2-40B4-BE49-F238E27FC236}">
                <a16:creationId xmlns:a16="http://schemas.microsoft.com/office/drawing/2014/main" id="{DA6CBAE5-1C8C-E58D-D098-F4E13CA09C88}"/>
              </a:ext>
            </a:extLst>
          </p:cNvPr>
          <p:cNvSpPr>
            <a:spLocks noGrp="1"/>
          </p:cNvSpPr>
          <p:nvPr>
            <p:ph type="sldNum" sz="quarter" idx="12"/>
          </p:nvPr>
        </p:nvSpPr>
        <p:spPr/>
        <p:txBody>
          <a:bodyPr/>
          <a:lstStyle/>
          <a:p>
            <a:fld id="{611A2AF2-B2C0-4776-99D4-DE05D29D53A8}" type="slidenum">
              <a:rPr lang="zh-CN" altLang="en-US" smtClean="0"/>
              <a:t>31</a:t>
            </a:fld>
            <a:endParaRPr lang="zh-CN" altLang="en-US"/>
          </a:p>
        </p:txBody>
      </p:sp>
      <p:pic>
        <p:nvPicPr>
          <p:cNvPr id="8" name="图片 7">
            <a:extLst>
              <a:ext uri="{FF2B5EF4-FFF2-40B4-BE49-F238E27FC236}">
                <a16:creationId xmlns:a16="http://schemas.microsoft.com/office/drawing/2014/main" id="{01F7BBD6-D611-EF0D-45D9-B495EB0B9386}"/>
              </a:ext>
            </a:extLst>
          </p:cNvPr>
          <p:cNvPicPr>
            <a:picLocks noChangeAspect="1"/>
          </p:cNvPicPr>
          <p:nvPr/>
        </p:nvPicPr>
        <p:blipFill>
          <a:blip r:embed="rId4"/>
          <a:stretch>
            <a:fillRect/>
          </a:stretch>
        </p:blipFill>
        <p:spPr>
          <a:xfrm>
            <a:off x="933450" y="1686542"/>
            <a:ext cx="8115300" cy="2171083"/>
          </a:xfrm>
          <a:prstGeom prst="rect">
            <a:avLst/>
          </a:prstGeom>
        </p:spPr>
      </p:pic>
      <p:pic>
        <p:nvPicPr>
          <p:cNvPr id="9" name="图片 8">
            <a:extLst>
              <a:ext uri="{FF2B5EF4-FFF2-40B4-BE49-F238E27FC236}">
                <a16:creationId xmlns:a16="http://schemas.microsoft.com/office/drawing/2014/main" id="{80361A28-7EBB-B567-CE96-F3769508651A}"/>
              </a:ext>
            </a:extLst>
          </p:cNvPr>
          <p:cNvPicPr>
            <a:picLocks noChangeAspect="1"/>
          </p:cNvPicPr>
          <p:nvPr/>
        </p:nvPicPr>
        <p:blipFill>
          <a:blip r:embed="rId5"/>
          <a:stretch>
            <a:fillRect/>
          </a:stretch>
        </p:blipFill>
        <p:spPr>
          <a:xfrm>
            <a:off x="1019175" y="4276589"/>
            <a:ext cx="9526178" cy="2079761"/>
          </a:xfrm>
          <a:prstGeom prst="rect">
            <a:avLst/>
          </a:prstGeom>
        </p:spPr>
      </p:pic>
    </p:spTree>
    <p:extLst>
      <p:ext uri="{BB962C8B-B14F-4D97-AF65-F5344CB8AC3E}">
        <p14:creationId xmlns:p14="http://schemas.microsoft.com/office/powerpoint/2010/main" val="357431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The Energy-Energy Correlator</a:t>
            </a:r>
            <a:endParaRPr lang="zh-CN" altLang="en-US" b="1" dirty="0">
              <a:latin typeface="Candara" panose="020E0502030303020204" pitchFamily="34" charset="0"/>
            </a:endParaRPr>
          </a:p>
        </p:txBody>
      </p:sp>
      <p:sp>
        <p:nvSpPr>
          <p:cNvPr id="3" name="内容占位符 2">
            <a:extLst>
              <a:ext uri="{FF2B5EF4-FFF2-40B4-BE49-F238E27FC236}">
                <a16:creationId xmlns:a16="http://schemas.microsoft.com/office/drawing/2014/main" id="{AC231F8A-AC09-4EB6-B65B-401247B26E2A}"/>
              </a:ext>
            </a:extLst>
          </p:cNvPr>
          <p:cNvSpPr>
            <a:spLocks noGrp="1"/>
          </p:cNvSpPr>
          <p:nvPr>
            <p:ph idx="1"/>
          </p:nvPr>
        </p:nvSpPr>
        <p:spPr>
          <a:xfrm>
            <a:off x="450273" y="1631661"/>
            <a:ext cx="10515600" cy="4645313"/>
          </a:xfrm>
        </p:spPr>
        <p:txBody>
          <a:bodyPr>
            <a:normAutofit/>
          </a:bodyPr>
          <a:lstStyle/>
          <a:p>
            <a:pPr marL="0" indent="0">
              <a:buNone/>
            </a:pPr>
            <a:r>
              <a:rPr lang="en-US" altLang="zh-CN" b="1" dirty="0">
                <a:latin typeface="Candara" panose="020E0502030303020204" pitchFamily="34" charset="0"/>
              </a:rPr>
              <a:t>EEC has been widely used for probing microscopic details.</a:t>
            </a:r>
          </a:p>
          <a:p>
            <a:pPr marL="914400" lvl="1" indent="-457200">
              <a:lnSpc>
                <a:spcPct val="100000"/>
              </a:lnSpc>
              <a:buFont typeface="+mj-lt"/>
              <a:buAutoNum type="arabicPeriod"/>
            </a:pPr>
            <a:r>
              <a:rPr lang="en-US" altLang="zh-CN" sz="2000" b="1" dirty="0">
                <a:latin typeface="+mn-ea"/>
              </a:rPr>
              <a:t>Strong Coupling Constant</a:t>
            </a:r>
          </a:p>
          <a:p>
            <a:pPr marL="457200" lvl="1" indent="0">
              <a:lnSpc>
                <a:spcPct val="100000"/>
              </a:lnSpc>
              <a:buNone/>
            </a:pPr>
            <a:r>
              <a:rPr lang="en-US" altLang="zh-CN" sz="2000" b="1" dirty="0">
                <a:latin typeface="Candara" panose="020E0502030303020204" pitchFamily="34" charset="0"/>
              </a:rPr>
              <a:t>	</a:t>
            </a:r>
            <a:r>
              <a:rPr lang="en-US" altLang="zh-CN" sz="2000" dirty="0">
                <a:latin typeface="+mn-ea"/>
              </a:rPr>
              <a:t>The CMS Collaboration, </a:t>
            </a:r>
            <a:r>
              <a:rPr lang="en-US" altLang="zh-CN" sz="2000" dirty="0">
                <a:latin typeface="+mn-ea"/>
                <a:hlinkClick r:id="rId3"/>
              </a:rPr>
              <a:t>2402.13846</a:t>
            </a:r>
            <a:endParaRPr lang="en-US" altLang="zh-CN" sz="2000" dirty="0">
              <a:latin typeface="+mn-ea"/>
            </a:endParaRPr>
          </a:p>
          <a:p>
            <a:pPr marL="457200" lvl="1" indent="0">
              <a:lnSpc>
                <a:spcPct val="100000"/>
              </a:lnSpc>
              <a:buNone/>
            </a:pPr>
            <a:r>
              <a:rPr lang="en-US" altLang="zh-CN" sz="2000" dirty="0">
                <a:latin typeface="+mn-ea"/>
              </a:rPr>
              <a:t>	</a:t>
            </a:r>
            <a:r>
              <a:rPr lang="en-US" altLang="zh-CN" sz="1800" dirty="0">
                <a:latin typeface="+mn-ea"/>
              </a:rPr>
              <a:t>K. Lee, A. Pathak, I. W. Stewart, Z. Sun, </a:t>
            </a:r>
            <a:r>
              <a:rPr lang="en-US" altLang="zh-CN" sz="1800" dirty="0">
                <a:latin typeface="+mn-ea"/>
                <a:hlinkClick r:id="rId4"/>
              </a:rPr>
              <a:t>PRL 133, 231902</a:t>
            </a:r>
            <a:endParaRPr lang="en-US" altLang="zh-CN" sz="2000" dirty="0">
              <a:latin typeface="+mn-ea"/>
            </a:endParaRPr>
          </a:p>
          <a:p>
            <a:pPr marL="914400" lvl="2" indent="0">
              <a:lnSpc>
                <a:spcPct val="100000"/>
              </a:lnSpc>
              <a:buNone/>
            </a:pPr>
            <a:r>
              <a:rPr lang="en-US" altLang="zh-CN" sz="1800" dirty="0">
                <a:latin typeface="+mn-ea"/>
              </a:rPr>
              <a:t>Z.B. Kang, J. </a:t>
            </a:r>
            <a:r>
              <a:rPr lang="en-US" altLang="zh-CN" sz="1800" dirty="0" err="1">
                <a:latin typeface="+mn-ea"/>
              </a:rPr>
              <a:t>Penttala</a:t>
            </a:r>
            <a:r>
              <a:rPr lang="en-US" altLang="zh-CN" sz="1800" dirty="0">
                <a:latin typeface="+mn-ea"/>
              </a:rPr>
              <a:t>, C. Zhang, </a:t>
            </a:r>
            <a:r>
              <a:rPr lang="en-US" altLang="zh-CN" sz="1800" dirty="0">
                <a:latin typeface="+mn-ea"/>
                <a:hlinkClick r:id="rId5"/>
              </a:rPr>
              <a:t>2410.21435</a:t>
            </a:r>
            <a:endParaRPr lang="en-US" altLang="zh-CN" sz="1800" dirty="0">
              <a:latin typeface="+mn-ea"/>
            </a:endParaRPr>
          </a:p>
          <a:p>
            <a:pPr marL="914400" lvl="1" indent="-457200">
              <a:lnSpc>
                <a:spcPct val="100000"/>
              </a:lnSpc>
              <a:buFont typeface="+mj-lt"/>
              <a:buAutoNum type="arabicPeriod" startAt="2"/>
            </a:pPr>
            <a:r>
              <a:rPr lang="en-US" altLang="zh-CN" sz="2000" b="1" dirty="0">
                <a:latin typeface="+mn-ea"/>
              </a:rPr>
              <a:t>Nucleon Structure</a:t>
            </a:r>
          </a:p>
          <a:p>
            <a:pPr marL="457200" lvl="1" indent="0">
              <a:lnSpc>
                <a:spcPct val="100000"/>
              </a:lnSpc>
              <a:buNone/>
            </a:pPr>
            <a:r>
              <a:rPr lang="en-US" altLang="zh-CN" sz="1800" dirty="0"/>
              <a:t>	X.H. Liu, </a:t>
            </a:r>
            <a:r>
              <a:rPr lang="en-US" altLang="zh-CN" sz="1800" dirty="0">
                <a:latin typeface="+mn-ea"/>
              </a:rPr>
              <a:t>H.X. Zhu</a:t>
            </a:r>
            <a:r>
              <a:rPr lang="en-US" altLang="zh-CN" sz="1800" dirty="0"/>
              <a:t>, </a:t>
            </a:r>
            <a:r>
              <a:rPr lang="en-US" altLang="zh-CN" sz="1800" dirty="0">
                <a:hlinkClick r:id="rId6"/>
              </a:rPr>
              <a:t>2209.02080</a:t>
            </a:r>
            <a:endParaRPr lang="en-US" altLang="zh-CN" sz="1800" dirty="0"/>
          </a:p>
          <a:p>
            <a:pPr marL="914400" lvl="2" indent="0">
              <a:lnSpc>
                <a:spcPct val="100000"/>
              </a:lnSpc>
              <a:buNone/>
            </a:pPr>
            <a:r>
              <a:rPr lang="en-US" altLang="zh-CN" sz="1800" dirty="0"/>
              <a:t>H.Y. Liu, X.H. Liu, J.C. Pan, F. Yuan, </a:t>
            </a:r>
            <a:r>
              <a:rPr lang="en-US" altLang="zh-CN" sz="1800" dirty="0">
                <a:latin typeface="+mn-ea"/>
              </a:rPr>
              <a:t>H.X. Zhu</a:t>
            </a:r>
            <a:r>
              <a:rPr lang="en-US" altLang="zh-CN" sz="1800" dirty="0"/>
              <a:t>, </a:t>
            </a:r>
            <a:r>
              <a:rPr lang="en-US" altLang="zh-CN" sz="1800" dirty="0">
                <a:hlinkClick r:id="rId7"/>
              </a:rPr>
              <a:t>2301.01788</a:t>
            </a:r>
            <a:endParaRPr lang="en-US" altLang="zh-CN" sz="1800" dirty="0"/>
          </a:p>
          <a:p>
            <a:pPr marL="914400" lvl="2" indent="0">
              <a:lnSpc>
                <a:spcPct val="100000"/>
              </a:lnSpc>
              <a:buNone/>
            </a:pPr>
            <a:r>
              <a:rPr lang="en-US" altLang="zh-CN" sz="1800" dirty="0"/>
              <a:t>X.L. Li, X.H. Liu, F. Yuan, </a:t>
            </a:r>
            <a:r>
              <a:rPr lang="en-US" altLang="zh-CN" sz="1800" dirty="0">
                <a:latin typeface="+mn-ea"/>
              </a:rPr>
              <a:t>H.X. Zhu</a:t>
            </a:r>
            <a:r>
              <a:rPr lang="en-US" altLang="zh-CN" sz="1800" dirty="0"/>
              <a:t>, </a:t>
            </a:r>
            <a:r>
              <a:rPr lang="en-US" altLang="zh-CN" sz="1800" dirty="0">
                <a:hlinkClick r:id="rId8"/>
              </a:rPr>
              <a:t>2308.10942</a:t>
            </a:r>
            <a:endParaRPr lang="en-US" altLang="zh-CN" sz="1800" dirty="0"/>
          </a:p>
          <a:p>
            <a:pPr marL="914400" lvl="2" indent="0">
              <a:lnSpc>
                <a:spcPct val="100000"/>
              </a:lnSpc>
              <a:buNone/>
            </a:pPr>
            <a:r>
              <a:rPr lang="en-US" altLang="zh-CN" sz="1800" dirty="0">
                <a:latin typeface="+mn-ea"/>
              </a:rPr>
              <a:t>Z.B. Kang, K, Lee, D.Y. Shao, F. Zhao, </a:t>
            </a:r>
            <a:r>
              <a:rPr lang="en-US" altLang="zh-CN" sz="1800" dirty="0">
                <a:latin typeface="+mn-ea"/>
                <a:hlinkClick r:id="rId9"/>
              </a:rPr>
              <a:t>2310.15159</a:t>
            </a:r>
            <a:endParaRPr lang="en-US" altLang="zh-CN" sz="1800" dirty="0">
              <a:latin typeface="+mn-ea"/>
            </a:endParaRPr>
          </a:p>
          <a:p>
            <a:pPr marL="800100" lvl="1" indent="-342900">
              <a:lnSpc>
                <a:spcPct val="100000"/>
              </a:lnSpc>
              <a:buFont typeface="+mj-lt"/>
              <a:buAutoNum type="arabicPeriod" startAt="3"/>
            </a:pPr>
            <a:r>
              <a:rPr lang="en-US" altLang="zh-CN" sz="2000" b="1" dirty="0">
                <a:latin typeface="+mn-ea"/>
              </a:rPr>
              <a:t>Many Other Applications</a:t>
            </a:r>
          </a:p>
          <a:p>
            <a:pPr marL="914400" lvl="2" indent="0">
              <a:buNone/>
            </a:pPr>
            <a:r>
              <a:rPr lang="en-US" altLang="zh-CN" sz="2400" b="1" dirty="0">
                <a:latin typeface="+mn-ea"/>
              </a:rPr>
              <a:t>…</a:t>
            </a: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A4106B62-774B-4B09-B674-5E8E7DEED431}"/>
              </a:ext>
            </a:extLst>
          </p:cNvPr>
          <p:cNvPicPr>
            <a:picLocks noChangeAspect="1"/>
          </p:cNvPicPr>
          <p:nvPr/>
        </p:nvPicPr>
        <p:blipFill>
          <a:blip r:embed="rId10"/>
          <a:stretch>
            <a:fillRect/>
          </a:stretch>
        </p:blipFill>
        <p:spPr>
          <a:xfrm>
            <a:off x="7789110" y="2052061"/>
            <a:ext cx="3377220" cy="1836448"/>
          </a:xfrm>
          <a:prstGeom prst="rect">
            <a:avLst/>
          </a:prstGeom>
        </p:spPr>
      </p:pic>
      <p:pic>
        <p:nvPicPr>
          <p:cNvPr id="6" name="图片 5">
            <a:extLst>
              <a:ext uri="{FF2B5EF4-FFF2-40B4-BE49-F238E27FC236}">
                <a16:creationId xmlns:a16="http://schemas.microsoft.com/office/drawing/2014/main" id="{A3FC1966-B817-493A-8648-53D2B354DD74}"/>
              </a:ext>
            </a:extLst>
          </p:cNvPr>
          <p:cNvPicPr>
            <a:picLocks noChangeAspect="1"/>
          </p:cNvPicPr>
          <p:nvPr/>
        </p:nvPicPr>
        <p:blipFill>
          <a:blip r:embed="rId11"/>
          <a:stretch>
            <a:fillRect/>
          </a:stretch>
        </p:blipFill>
        <p:spPr>
          <a:xfrm>
            <a:off x="7789110" y="4031819"/>
            <a:ext cx="2686504" cy="2073564"/>
          </a:xfrm>
          <a:prstGeom prst="rect">
            <a:avLst/>
          </a:prstGeom>
        </p:spPr>
      </p:pic>
      <p:sp>
        <p:nvSpPr>
          <p:cNvPr id="9" name="文本框 8">
            <a:extLst>
              <a:ext uri="{FF2B5EF4-FFF2-40B4-BE49-F238E27FC236}">
                <a16:creationId xmlns:a16="http://schemas.microsoft.com/office/drawing/2014/main" id="{10F7B89D-B78A-4AB7-B50C-59383A08DB24}"/>
              </a:ext>
            </a:extLst>
          </p:cNvPr>
          <p:cNvSpPr txBox="1"/>
          <p:nvPr/>
        </p:nvSpPr>
        <p:spPr>
          <a:xfrm>
            <a:off x="8327295" y="3749969"/>
            <a:ext cx="2719395" cy="338554"/>
          </a:xfrm>
          <a:prstGeom prst="rect">
            <a:avLst/>
          </a:prstGeom>
          <a:noFill/>
        </p:spPr>
        <p:txBody>
          <a:bodyPr wrap="square" rtlCol="0">
            <a:spAutoFit/>
          </a:bodyPr>
          <a:lstStyle/>
          <a:p>
            <a:r>
              <a:rPr lang="en-US" altLang="zh-CN" sz="1600" dirty="0">
                <a:solidFill>
                  <a:srgbClr val="FF0000"/>
                </a:solidFill>
              </a:rPr>
              <a:t>[X.H. Liu, </a:t>
            </a:r>
            <a:r>
              <a:rPr lang="en-US" altLang="zh-CN" sz="1600" dirty="0">
                <a:solidFill>
                  <a:srgbClr val="FF0000"/>
                </a:solidFill>
                <a:latin typeface="+mn-ea"/>
              </a:rPr>
              <a:t>H.X. Zhu</a:t>
            </a:r>
            <a:r>
              <a:rPr lang="en-US" altLang="zh-CN" sz="1600" dirty="0">
                <a:solidFill>
                  <a:srgbClr val="FF0000"/>
                </a:solidFill>
              </a:rPr>
              <a:t>, 2022]</a:t>
            </a:r>
            <a:endParaRPr lang="zh-CN" altLang="en-US" sz="1600" dirty="0">
              <a:solidFill>
                <a:srgbClr val="FF0000"/>
              </a:solidFill>
            </a:endParaRPr>
          </a:p>
        </p:txBody>
      </p:sp>
      <p:sp>
        <p:nvSpPr>
          <p:cNvPr id="11" name="文本框 10">
            <a:extLst>
              <a:ext uri="{FF2B5EF4-FFF2-40B4-BE49-F238E27FC236}">
                <a16:creationId xmlns:a16="http://schemas.microsoft.com/office/drawing/2014/main" id="{B676A718-4871-46AC-81C7-C75BA31E56BD}"/>
              </a:ext>
            </a:extLst>
          </p:cNvPr>
          <p:cNvSpPr txBox="1"/>
          <p:nvPr/>
        </p:nvSpPr>
        <p:spPr>
          <a:xfrm>
            <a:off x="7823018" y="6079416"/>
            <a:ext cx="4073235" cy="338554"/>
          </a:xfrm>
          <a:prstGeom prst="rect">
            <a:avLst/>
          </a:prstGeom>
          <a:noFill/>
        </p:spPr>
        <p:txBody>
          <a:bodyPr wrap="square" rtlCol="0">
            <a:spAutoFit/>
          </a:bodyPr>
          <a:lstStyle/>
          <a:p>
            <a:r>
              <a:rPr lang="en-US" altLang="zh-CN" sz="1600" dirty="0">
                <a:solidFill>
                  <a:srgbClr val="FF0000"/>
                </a:solidFill>
              </a:rPr>
              <a:t>[</a:t>
            </a:r>
            <a:r>
              <a:rPr lang="en-US" altLang="zh-CN" sz="1600" dirty="0">
                <a:solidFill>
                  <a:srgbClr val="FF0000"/>
                </a:solidFill>
                <a:latin typeface="+mn-ea"/>
              </a:rPr>
              <a:t>Z.B. Kang, K, Lee, D.Y. Shao, F. Zhao</a:t>
            </a:r>
            <a:r>
              <a:rPr lang="en-US" altLang="zh-CN" sz="1600" dirty="0">
                <a:solidFill>
                  <a:srgbClr val="FF0000"/>
                </a:solidFill>
              </a:rPr>
              <a:t>, 2022]</a:t>
            </a:r>
            <a:endParaRPr lang="zh-CN" altLang="en-US" sz="1600" dirty="0">
              <a:solidFill>
                <a:srgbClr val="FF0000"/>
              </a:solidFill>
            </a:endParaRPr>
          </a:p>
        </p:txBody>
      </p:sp>
      <p:sp>
        <p:nvSpPr>
          <p:cNvPr id="7" name="灯片编号占位符 6">
            <a:extLst>
              <a:ext uri="{FF2B5EF4-FFF2-40B4-BE49-F238E27FC236}">
                <a16:creationId xmlns:a16="http://schemas.microsoft.com/office/drawing/2014/main" id="{E95CA8C2-F9C0-40E9-8847-095FCE1DD37A}"/>
              </a:ext>
            </a:extLst>
          </p:cNvPr>
          <p:cNvSpPr>
            <a:spLocks noGrp="1"/>
          </p:cNvSpPr>
          <p:nvPr>
            <p:ph type="sldNum" sz="quarter" idx="12"/>
          </p:nvPr>
        </p:nvSpPr>
        <p:spPr/>
        <p:txBody>
          <a:bodyPr/>
          <a:lstStyle/>
          <a:p>
            <a:fld id="{611A2AF2-B2C0-4776-99D4-DE05D29D53A8}" type="slidenum">
              <a:rPr lang="zh-CN" altLang="en-US" smtClean="0"/>
              <a:t>4</a:t>
            </a:fld>
            <a:endParaRPr lang="zh-CN" altLang="en-US"/>
          </a:p>
        </p:txBody>
      </p:sp>
    </p:spTree>
    <p:extLst>
      <p:ext uri="{BB962C8B-B14F-4D97-AF65-F5344CB8AC3E}">
        <p14:creationId xmlns:p14="http://schemas.microsoft.com/office/powerpoint/2010/main" val="410300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Observable Definition</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灯片编号占位符 30">
            <a:extLst>
              <a:ext uri="{FF2B5EF4-FFF2-40B4-BE49-F238E27FC236}">
                <a16:creationId xmlns:a16="http://schemas.microsoft.com/office/drawing/2014/main" id="{4A71D8CC-54A3-4210-9B57-E0F096F26960}"/>
              </a:ext>
            </a:extLst>
          </p:cNvPr>
          <p:cNvSpPr>
            <a:spLocks noGrp="1"/>
          </p:cNvSpPr>
          <p:nvPr>
            <p:ph type="sldNum" sz="quarter" idx="12"/>
          </p:nvPr>
        </p:nvSpPr>
        <p:spPr/>
        <p:txBody>
          <a:bodyPr/>
          <a:lstStyle/>
          <a:p>
            <a:fld id="{611A2AF2-B2C0-4776-99D4-DE05D29D53A8}" type="slidenum">
              <a:rPr lang="zh-CN" altLang="en-US" smtClean="0"/>
              <a:t>5</a:t>
            </a:fld>
            <a:endParaRPr lang="zh-CN" altLang="en-US"/>
          </a:p>
        </p:txBody>
      </p:sp>
      <p:pic>
        <p:nvPicPr>
          <p:cNvPr id="14" name="图片 13">
            <a:extLst>
              <a:ext uri="{FF2B5EF4-FFF2-40B4-BE49-F238E27FC236}">
                <a16:creationId xmlns:a16="http://schemas.microsoft.com/office/drawing/2014/main" id="{5F4CE2C6-4783-4CB7-A7E3-435CE3A5FA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4940" y="2392249"/>
            <a:ext cx="5708526" cy="3874407"/>
          </a:xfrm>
          <a:prstGeom prst="rect">
            <a:avLst/>
          </a:prstGeom>
        </p:spPr>
      </p:pic>
      <p:pic>
        <p:nvPicPr>
          <p:cNvPr id="35" name="图片 34">
            <a:extLst>
              <a:ext uri="{FF2B5EF4-FFF2-40B4-BE49-F238E27FC236}">
                <a16:creationId xmlns:a16="http://schemas.microsoft.com/office/drawing/2014/main" id="{F0A24F6F-E263-3F7F-8493-E6B6714A008D}"/>
              </a:ext>
            </a:extLst>
          </p:cNvPr>
          <p:cNvPicPr>
            <a:picLocks noChangeAspect="1"/>
          </p:cNvPicPr>
          <p:nvPr/>
        </p:nvPicPr>
        <p:blipFill>
          <a:blip r:embed="rId4"/>
          <a:stretch>
            <a:fillRect/>
          </a:stretch>
        </p:blipFill>
        <p:spPr>
          <a:xfrm>
            <a:off x="37937" y="3080657"/>
            <a:ext cx="3641433" cy="2344154"/>
          </a:xfrm>
          <a:prstGeom prst="rect">
            <a:avLst/>
          </a:prstGeom>
        </p:spPr>
      </p:pic>
      <p:cxnSp>
        <p:nvCxnSpPr>
          <p:cNvPr id="36" name="直接箭头连接符 35">
            <a:extLst>
              <a:ext uri="{FF2B5EF4-FFF2-40B4-BE49-F238E27FC236}">
                <a16:creationId xmlns:a16="http://schemas.microsoft.com/office/drawing/2014/main" id="{C7C51B69-3932-62E2-5C6A-CD380E0B0970}"/>
              </a:ext>
            </a:extLst>
          </p:cNvPr>
          <p:cNvCxnSpPr>
            <a:cxnSpLocks/>
          </p:cNvCxnSpPr>
          <p:nvPr/>
        </p:nvCxnSpPr>
        <p:spPr>
          <a:xfrm>
            <a:off x="9500240" y="4047738"/>
            <a:ext cx="248353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8BDD6C0C-A131-E098-25B1-B327CE9DDCAD}"/>
              </a:ext>
            </a:extLst>
          </p:cNvPr>
          <p:cNvCxnSpPr>
            <a:cxnSpLocks/>
          </p:cNvCxnSpPr>
          <p:nvPr/>
        </p:nvCxnSpPr>
        <p:spPr>
          <a:xfrm>
            <a:off x="10709348" y="2859881"/>
            <a:ext cx="0" cy="237862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68B1C71D-FA7D-107C-DF39-E65622C22FDB}"/>
                  </a:ext>
                </a:extLst>
              </p:cNvPr>
              <p:cNvSpPr txBox="1"/>
              <p:nvPr/>
            </p:nvSpPr>
            <p:spPr>
              <a:xfrm>
                <a:off x="11428597" y="3975734"/>
                <a:ext cx="55517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C000"/>
                          </a:solidFill>
                          <a:latin typeface="Cambria Math" panose="02040503050406030204" pitchFamily="18" charset="0"/>
                        </a:rPr>
                        <m:t>𝒙</m:t>
                      </m:r>
                    </m:oMath>
                  </m:oMathPara>
                </a14:m>
                <a:endParaRPr lang="zh-CN" altLang="en-US" sz="2400" b="1" dirty="0">
                  <a:solidFill>
                    <a:srgbClr val="FFC000"/>
                  </a:solidFill>
                </a:endParaRPr>
              </a:p>
            </p:txBody>
          </p:sp>
        </mc:Choice>
        <mc:Fallback xmlns="">
          <p:sp>
            <p:nvSpPr>
              <p:cNvPr id="41" name="文本框 40">
                <a:extLst>
                  <a:ext uri="{FF2B5EF4-FFF2-40B4-BE49-F238E27FC236}">
                    <a16:creationId xmlns:a16="http://schemas.microsoft.com/office/drawing/2014/main" id="{68B1C71D-FA7D-107C-DF39-E65622C22FDB}"/>
                  </a:ext>
                </a:extLst>
              </p:cNvPr>
              <p:cNvSpPr txBox="1">
                <a:spLocks noRot="1" noChangeAspect="1" noMove="1" noResize="1" noEditPoints="1" noAdjustHandles="1" noChangeArrowheads="1" noChangeShapeType="1" noTextEdit="1"/>
              </p:cNvSpPr>
              <p:nvPr/>
            </p:nvSpPr>
            <p:spPr>
              <a:xfrm>
                <a:off x="11428597" y="3975734"/>
                <a:ext cx="555173"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D779F29E-B344-9674-F9F9-B75E57B5C2BF}"/>
                  </a:ext>
                </a:extLst>
              </p:cNvPr>
              <p:cNvSpPr txBox="1"/>
              <p:nvPr/>
            </p:nvSpPr>
            <p:spPr>
              <a:xfrm>
                <a:off x="10154175" y="4914018"/>
                <a:ext cx="55517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a:solidFill>
                            <a:srgbClr val="FFC000"/>
                          </a:solidFill>
                          <a:latin typeface="Cambria Math" panose="02040503050406030204" pitchFamily="18" charset="0"/>
                        </a:rPr>
                        <m:t>𝒚</m:t>
                      </m:r>
                    </m:oMath>
                  </m:oMathPara>
                </a14:m>
                <a:endParaRPr lang="zh-CN" altLang="en-US" sz="2400" b="1" dirty="0">
                  <a:solidFill>
                    <a:srgbClr val="FFC000"/>
                  </a:solidFill>
                </a:endParaRPr>
              </a:p>
            </p:txBody>
          </p:sp>
        </mc:Choice>
        <mc:Fallback xmlns="">
          <p:sp>
            <p:nvSpPr>
              <p:cNvPr id="42" name="文本框 41">
                <a:extLst>
                  <a:ext uri="{FF2B5EF4-FFF2-40B4-BE49-F238E27FC236}">
                    <a16:creationId xmlns:a16="http://schemas.microsoft.com/office/drawing/2014/main" id="{D779F29E-B344-9674-F9F9-B75E57B5C2BF}"/>
                  </a:ext>
                </a:extLst>
              </p:cNvPr>
              <p:cNvSpPr txBox="1">
                <a:spLocks noRot="1" noChangeAspect="1" noMove="1" noResize="1" noEditPoints="1" noAdjustHandles="1" noChangeArrowheads="1" noChangeShapeType="1" noTextEdit="1"/>
              </p:cNvSpPr>
              <p:nvPr/>
            </p:nvSpPr>
            <p:spPr>
              <a:xfrm>
                <a:off x="10154175" y="4914018"/>
                <a:ext cx="555173" cy="369332"/>
              </a:xfrm>
              <a:prstGeom prst="rect">
                <a:avLst/>
              </a:prstGeom>
              <a:blipFill>
                <a:blip r:embed="rId6"/>
                <a:stretch>
                  <a:fillRect b="-26230"/>
                </a:stretch>
              </a:blipFill>
            </p:spPr>
            <p:txBody>
              <a:bodyPr/>
              <a:lstStyle/>
              <a:p>
                <a:r>
                  <a:rPr lang="zh-CN" altLang="en-US">
                    <a:noFill/>
                  </a:rPr>
                  <a:t> </a:t>
                </a:r>
              </a:p>
            </p:txBody>
          </p:sp>
        </mc:Fallback>
      </mc:AlternateContent>
      <p:sp>
        <p:nvSpPr>
          <p:cNvPr id="9" name="椭圆 8">
            <a:extLst>
              <a:ext uri="{FF2B5EF4-FFF2-40B4-BE49-F238E27FC236}">
                <a16:creationId xmlns:a16="http://schemas.microsoft.com/office/drawing/2014/main" id="{2A86D462-6AEF-B6C1-FA3B-D4F595A35053}"/>
              </a:ext>
            </a:extLst>
          </p:cNvPr>
          <p:cNvSpPr/>
          <p:nvPr/>
        </p:nvSpPr>
        <p:spPr>
          <a:xfrm>
            <a:off x="11068578" y="4480499"/>
            <a:ext cx="252000" cy="2520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F92D60E1-231F-03F1-542D-F8C0C37880A8}"/>
              </a:ext>
            </a:extLst>
          </p:cNvPr>
          <p:cNvSpPr/>
          <p:nvPr/>
        </p:nvSpPr>
        <p:spPr>
          <a:xfrm>
            <a:off x="9797143" y="3222174"/>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6E7A29A4-5EFF-CED4-8F0C-796F0F275DE9}"/>
              </a:ext>
            </a:extLst>
          </p:cNvPr>
          <p:cNvSpPr/>
          <p:nvPr/>
        </p:nvSpPr>
        <p:spPr>
          <a:xfrm>
            <a:off x="10408895" y="3378531"/>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3A62AA75-0AF5-20C1-B38A-9F0C9891042E}"/>
              </a:ext>
            </a:extLst>
          </p:cNvPr>
          <p:cNvSpPr/>
          <p:nvPr/>
        </p:nvSpPr>
        <p:spPr>
          <a:xfrm>
            <a:off x="10350945" y="4318123"/>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77D2EEF2-9DEA-015D-29FB-5DC4A1B2DB9E}"/>
              </a:ext>
            </a:extLst>
          </p:cNvPr>
          <p:cNvSpPr/>
          <p:nvPr/>
        </p:nvSpPr>
        <p:spPr>
          <a:xfrm>
            <a:off x="9940872" y="4977969"/>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CBA34EB5-BEA9-C455-059D-C28583B6692F}"/>
              </a:ext>
            </a:extLst>
          </p:cNvPr>
          <p:cNvSpPr/>
          <p:nvPr/>
        </p:nvSpPr>
        <p:spPr>
          <a:xfrm>
            <a:off x="11074940" y="3267783"/>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0CFB18FD-05AC-60C9-8A86-F072E97AD62D}"/>
              </a:ext>
            </a:extLst>
          </p:cNvPr>
          <p:cNvSpPr/>
          <p:nvPr/>
        </p:nvSpPr>
        <p:spPr>
          <a:xfrm>
            <a:off x="11263016" y="3711067"/>
            <a:ext cx="180000" cy="180000"/>
          </a:xfrm>
          <a:prstGeom prst="ellipse">
            <a:avLst/>
          </a:prstGeom>
          <a:solidFill>
            <a:srgbClr val="FFA5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71C4D0CA-F10F-8DF9-D01E-58DC1AA06158}"/>
              </a:ext>
            </a:extLst>
          </p:cNvPr>
          <p:cNvCxnSpPr>
            <a:cxnSpLocks/>
            <a:endCxn id="9" idx="1"/>
          </p:cNvCxnSpPr>
          <p:nvPr/>
        </p:nvCxnSpPr>
        <p:spPr>
          <a:xfrm>
            <a:off x="10709348" y="4047738"/>
            <a:ext cx="396135" cy="46966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7" name="弧形 16">
            <a:extLst>
              <a:ext uri="{FF2B5EF4-FFF2-40B4-BE49-F238E27FC236}">
                <a16:creationId xmlns:a16="http://schemas.microsoft.com/office/drawing/2014/main" id="{FFB54357-5427-9828-9B3B-120DF51CB1BB}"/>
              </a:ext>
            </a:extLst>
          </p:cNvPr>
          <p:cNvSpPr/>
          <p:nvPr/>
        </p:nvSpPr>
        <p:spPr>
          <a:xfrm rot="5400000">
            <a:off x="10341996" y="3641911"/>
            <a:ext cx="734703" cy="807695"/>
          </a:xfrm>
          <a:prstGeom prst="arc">
            <a:avLst>
              <a:gd name="adj1" fmla="val 16200000"/>
              <a:gd name="adj2" fmla="val 19420606"/>
            </a:avLst>
          </a:prstGeom>
          <a:ln w="31750">
            <a:solidFill>
              <a:srgbClr val="6E1187"/>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02C8D67-4D69-4720-F49F-B76C139AEE18}"/>
                  </a:ext>
                </a:extLst>
              </p:cNvPr>
              <p:cNvSpPr txBox="1"/>
              <p:nvPr/>
            </p:nvSpPr>
            <p:spPr>
              <a:xfrm>
                <a:off x="11105483" y="4006512"/>
                <a:ext cx="40158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3200" i="1" smtClean="0">
                          <a:solidFill>
                            <a:srgbClr val="7030A0"/>
                          </a:solidFill>
                          <a:latin typeface="Cambria Math" panose="02040503050406030204" pitchFamily="18" charset="0"/>
                        </a:rPr>
                        <m:t>𝜙</m:t>
                      </m:r>
                    </m:oMath>
                  </m:oMathPara>
                </a14:m>
                <a:endParaRPr lang="zh-CN" altLang="en-US" sz="3200" dirty="0">
                  <a:solidFill>
                    <a:srgbClr val="7030A0"/>
                  </a:solidFill>
                </a:endParaRPr>
              </a:p>
            </p:txBody>
          </p:sp>
        </mc:Choice>
        <mc:Fallback xmlns="">
          <p:sp>
            <p:nvSpPr>
              <p:cNvPr id="19" name="文本框 18">
                <a:extLst>
                  <a:ext uri="{FF2B5EF4-FFF2-40B4-BE49-F238E27FC236}">
                    <a16:creationId xmlns:a16="http://schemas.microsoft.com/office/drawing/2014/main" id="{602C8D67-4D69-4720-F49F-B76C139AEE18}"/>
                  </a:ext>
                </a:extLst>
              </p:cNvPr>
              <p:cNvSpPr txBox="1">
                <a:spLocks noRot="1" noChangeAspect="1" noMove="1" noResize="1" noEditPoints="1" noAdjustHandles="1" noChangeArrowheads="1" noChangeShapeType="1" noTextEdit="1"/>
              </p:cNvSpPr>
              <p:nvPr/>
            </p:nvSpPr>
            <p:spPr>
              <a:xfrm>
                <a:off x="11105483" y="4006512"/>
                <a:ext cx="401584" cy="492443"/>
              </a:xfrm>
              <a:prstGeom prst="rect">
                <a:avLst/>
              </a:prstGeom>
              <a:blipFill>
                <a:blip r:embed="rId7"/>
                <a:stretch>
                  <a:fillRect/>
                </a:stretch>
              </a:blipFill>
            </p:spPr>
            <p:txBody>
              <a:bodyPr/>
              <a:lstStyle/>
              <a:p>
                <a:r>
                  <a:rPr lang="zh-CN" altLang="en-US">
                    <a:noFill/>
                  </a:rPr>
                  <a:t> </a:t>
                </a:r>
              </a:p>
            </p:txBody>
          </p:sp>
        </mc:Fallback>
      </mc:AlternateContent>
      <p:sp>
        <p:nvSpPr>
          <p:cNvPr id="22" name="内容占位符 11">
            <a:extLst>
              <a:ext uri="{FF2B5EF4-FFF2-40B4-BE49-F238E27FC236}">
                <a16:creationId xmlns:a16="http://schemas.microsoft.com/office/drawing/2014/main" id="{3889233B-F974-A501-2957-A7A30A809857}"/>
              </a:ext>
            </a:extLst>
          </p:cNvPr>
          <p:cNvSpPr txBox="1">
            <a:spLocks/>
          </p:cNvSpPr>
          <p:nvPr/>
        </p:nvSpPr>
        <p:spPr>
          <a:xfrm>
            <a:off x="406400" y="1681749"/>
            <a:ext cx="10947400" cy="4495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b="1" dirty="0">
                <a:latin typeface="Candara" panose="020E0502030303020204" pitchFamily="34" charset="0"/>
              </a:rPr>
              <a:t>                     Observe final state hadron, with energy flux around it</a:t>
            </a:r>
          </a:p>
          <a:p>
            <a:pPr marL="0" indent="0">
              <a:buFont typeface="Arial" panose="020B0604020202020204" pitchFamily="34" charset="0"/>
              <a:buNone/>
            </a:pPr>
            <a:endParaRPr lang="en-US" altLang="zh-CN" b="1" dirty="0">
              <a:latin typeface="Candara" panose="020E0502030303020204" pitchFamily="34" charset="0"/>
            </a:endParaRPr>
          </a:p>
          <a:p>
            <a:pPr marL="0" indent="0">
              <a:buFont typeface="Arial" panose="020B0604020202020204" pitchFamily="34" charset="0"/>
              <a:buNone/>
            </a:pPr>
            <a:endParaRPr lang="en-US" altLang="zh-CN" b="1" dirty="0">
              <a:latin typeface="Candara" panose="020E0502030303020204" pitchFamily="34" charset="0"/>
            </a:endParaRPr>
          </a:p>
          <a:p>
            <a:pPr marL="0" indent="0">
              <a:buFont typeface="Arial" panose="020B0604020202020204" pitchFamily="34" charset="0"/>
              <a:buNone/>
            </a:pPr>
            <a:endParaRPr lang="zh-CN" altLang="en-US" b="1" dirty="0">
              <a:latin typeface="Candara" panose="020E0502030303020204" pitchFamily="34" charset="0"/>
            </a:endParaRPr>
          </a:p>
        </p:txBody>
      </p:sp>
      <p:cxnSp>
        <p:nvCxnSpPr>
          <p:cNvPr id="23" name="直接箭头连接符 22">
            <a:extLst>
              <a:ext uri="{FF2B5EF4-FFF2-40B4-BE49-F238E27FC236}">
                <a16:creationId xmlns:a16="http://schemas.microsoft.com/office/drawing/2014/main" id="{0D237349-200F-60A8-BFFC-D219F0435714}"/>
              </a:ext>
            </a:extLst>
          </p:cNvPr>
          <p:cNvCxnSpPr>
            <a:cxnSpLocks/>
          </p:cNvCxnSpPr>
          <p:nvPr/>
        </p:nvCxnSpPr>
        <p:spPr>
          <a:xfrm>
            <a:off x="2028517" y="4579421"/>
            <a:ext cx="220541" cy="596830"/>
          </a:xfrm>
          <a:prstGeom prst="straightConnector1">
            <a:avLst/>
          </a:prstGeom>
          <a:ln w="44450">
            <a:solidFill>
              <a:srgbClr val="FF7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320CB70F-4AB8-F297-C3FE-FAFDAC68EC87}"/>
              </a:ext>
            </a:extLst>
          </p:cNvPr>
          <p:cNvCxnSpPr>
            <a:cxnSpLocks/>
          </p:cNvCxnSpPr>
          <p:nvPr/>
        </p:nvCxnSpPr>
        <p:spPr>
          <a:xfrm>
            <a:off x="2028516" y="4579421"/>
            <a:ext cx="578945" cy="605543"/>
          </a:xfrm>
          <a:prstGeom prst="straightConnector1">
            <a:avLst/>
          </a:prstGeom>
          <a:ln w="44450">
            <a:solidFill>
              <a:srgbClr val="FF7F00"/>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9F28F660-FFBB-50CC-3C13-02BA7401FF4E}"/>
                  </a:ext>
                </a:extLst>
              </p:cNvPr>
              <p:cNvSpPr txBox="1"/>
              <p:nvPr/>
            </p:nvSpPr>
            <p:spPr>
              <a:xfrm>
                <a:off x="7886700" y="5790436"/>
                <a:ext cx="3012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𝑇</m:t>
                          </m:r>
                        </m:sub>
                      </m:sSub>
                    </m:oMath>
                  </m:oMathPara>
                </a14:m>
                <a:endParaRPr lang="zh-CN" altLang="en-US" dirty="0"/>
              </a:p>
            </p:txBody>
          </p:sp>
        </mc:Choice>
        <mc:Fallback xmlns="">
          <p:sp>
            <p:nvSpPr>
              <p:cNvPr id="29" name="文本框 28">
                <a:extLst>
                  <a:ext uri="{FF2B5EF4-FFF2-40B4-BE49-F238E27FC236}">
                    <a16:creationId xmlns:a16="http://schemas.microsoft.com/office/drawing/2014/main" id="{9F28F660-FFBB-50CC-3C13-02BA7401FF4E}"/>
                  </a:ext>
                </a:extLst>
              </p:cNvPr>
              <p:cNvSpPr txBox="1">
                <a:spLocks noRot="1" noChangeAspect="1" noMove="1" noResize="1" noEditPoints="1" noAdjustHandles="1" noChangeArrowheads="1" noChangeShapeType="1" noTextEdit="1"/>
              </p:cNvSpPr>
              <p:nvPr/>
            </p:nvSpPr>
            <p:spPr>
              <a:xfrm>
                <a:off x="7886700" y="5790436"/>
                <a:ext cx="301236" cy="276999"/>
              </a:xfrm>
              <a:prstGeom prst="rect">
                <a:avLst/>
              </a:prstGeom>
              <a:blipFill>
                <a:blip r:embed="rId8"/>
                <a:stretch>
                  <a:fillRect l="-18367" r="-2041"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15CABE75-CC55-7965-0BBF-24B689EDCA6C}"/>
                  </a:ext>
                </a:extLst>
              </p:cNvPr>
              <p:cNvSpPr txBox="1"/>
              <p:nvPr/>
            </p:nvSpPr>
            <p:spPr>
              <a:xfrm>
                <a:off x="2731784" y="5278770"/>
                <a:ext cx="3012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𝑇</m:t>
                          </m:r>
                        </m:sub>
                      </m:sSub>
                    </m:oMath>
                  </m:oMathPara>
                </a14:m>
                <a:endParaRPr lang="zh-CN" altLang="en-US" dirty="0"/>
              </a:p>
            </p:txBody>
          </p:sp>
        </mc:Choice>
        <mc:Fallback xmlns="">
          <p:sp>
            <p:nvSpPr>
              <p:cNvPr id="30" name="文本框 29">
                <a:extLst>
                  <a:ext uri="{FF2B5EF4-FFF2-40B4-BE49-F238E27FC236}">
                    <a16:creationId xmlns:a16="http://schemas.microsoft.com/office/drawing/2014/main" id="{15CABE75-CC55-7965-0BBF-24B689EDCA6C}"/>
                  </a:ext>
                </a:extLst>
              </p:cNvPr>
              <p:cNvSpPr txBox="1">
                <a:spLocks noRot="1" noChangeAspect="1" noMove="1" noResize="1" noEditPoints="1" noAdjustHandles="1" noChangeArrowheads="1" noChangeShapeType="1" noTextEdit="1"/>
              </p:cNvSpPr>
              <p:nvPr/>
            </p:nvSpPr>
            <p:spPr>
              <a:xfrm>
                <a:off x="2731784" y="5278770"/>
                <a:ext cx="301236" cy="276999"/>
              </a:xfrm>
              <a:prstGeom prst="rect">
                <a:avLst/>
              </a:prstGeom>
              <a:blipFill>
                <a:blip r:embed="rId9"/>
                <a:stretch>
                  <a:fillRect l="-16000" r="-2000" b="-155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0602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Observable Definition</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内容占位符 11">
            <a:extLst>
              <a:ext uri="{FF2B5EF4-FFF2-40B4-BE49-F238E27FC236}">
                <a16:creationId xmlns:a16="http://schemas.microsoft.com/office/drawing/2014/main" id="{0C617C0C-FE37-458C-A69C-EB16C45C477E}"/>
              </a:ext>
            </a:extLst>
          </p:cNvPr>
          <p:cNvSpPr>
            <a:spLocks noGrp="1"/>
          </p:cNvSpPr>
          <p:nvPr>
            <p:ph idx="1"/>
          </p:nvPr>
        </p:nvSpPr>
        <p:spPr>
          <a:xfrm>
            <a:off x="406400" y="1681749"/>
            <a:ext cx="10947400" cy="4495214"/>
          </a:xfrm>
        </p:spPr>
        <p:txBody>
          <a:bodyPr/>
          <a:lstStyle/>
          <a:p>
            <a:pPr marL="0" indent="0">
              <a:buNone/>
            </a:pPr>
            <a:r>
              <a:rPr lang="en-US" altLang="zh-CN" b="1" dirty="0">
                <a:latin typeface="Candara" panose="020E0502030303020204" pitchFamily="34" charset="0"/>
              </a:rPr>
              <a:t>                      observe final state hadron, with energy flux around it</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zh-CN" altLang="en-US" b="1" dirty="0">
              <a:latin typeface="Candara" panose="020E0502030303020204" pitchFamily="34" charset="0"/>
            </a:endParaRPr>
          </a:p>
        </p:txBody>
      </p:sp>
      <p:sp>
        <p:nvSpPr>
          <p:cNvPr id="31" name="灯片编号占位符 30">
            <a:extLst>
              <a:ext uri="{FF2B5EF4-FFF2-40B4-BE49-F238E27FC236}">
                <a16:creationId xmlns:a16="http://schemas.microsoft.com/office/drawing/2014/main" id="{4A71D8CC-54A3-4210-9B57-E0F096F26960}"/>
              </a:ext>
            </a:extLst>
          </p:cNvPr>
          <p:cNvSpPr>
            <a:spLocks noGrp="1"/>
          </p:cNvSpPr>
          <p:nvPr>
            <p:ph type="sldNum" sz="quarter" idx="12"/>
          </p:nvPr>
        </p:nvSpPr>
        <p:spPr/>
        <p:txBody>
          <a:bodyPr/>
          <a:lstStyle/>
          <a:p>
            <a:fld id="{611A2AF2-B2C0-4776-99D4-DE05D29D53A8}" type="slidenum">
              <a:rPr lang="zh-CN" altLang="en-US" smtClean="0"/>
              <a:t>6</a:t>
            </a:fld>
            <a:endParaRPr lang="zh-CN" altLang="en-US"/>
          </a:p>
        </p:txBody>
      </p:sp>
      <p:sp>
        <p:nvSpPr>
          <p:cNvPr id="8" name="文本框 7">
            <a:extLst>
              <a:ext uri="{FF2B5EF4-FFF2-40B4-BE49-F238E27FC236}">
                <a16:creationId xmlns:a16="http://schemas.microsoft.com/office/drawing/2014/main" id="{9BBC8D7C-878D-4945-9C11-B146F9739A82}"/>
              </a:ext>
            </a:extLst>
          </p:cNvPr>
          <p:cNvSpPr txBox="1"/>
          <p:nvPr/>
        </p:nvSpPr>
        <p:spPr>
          <a:xfrm>
            <a:off x="432588" y="1632804"/>
            <a:ext cx="2133600" cy="523220"/>
          </a:xfrm>
          <a:prstGeom prst="rect">
            <a:avLst/>
          </a:prstGeom>
          <a:noFill/>
        </p:spPr>
        <p:txBody>
          <a:bodyPr wrap="square" rtlCol="0">
            <a:spAutoFit/>
          </a:bodyPr>
          <a:lstStyle/>
          <a:p>
            <a:r>
              <a:rPr lang="en-US" altLang="zh-CN" sz="2800" b="1" dirty="0">
                <a:latin typeface="Candara" panose="020E0502030303020204" pitchFamily="34" charset="0"/>
              </a:rPr>
              <a:t>Inclusively</a:t>
            </a:r>
            <a:endParaRPr lang="zh-CN" altLang="en-US" sz="2800" dirty="0"/>
          </a:p>
        </p:txBody>
      </p:sp>
      <p:pic>
        <p:nvPicPr>
          <p:cNvPr id="5" name="图片 4">
            <a:extLst>
              <a:ext uri="{FF2B5EF4-FFF2-40B4-BE49-F238E27FC236}">
                <a16:creationId xmlns:a16="http://schemas.microsoft.com/office/drawing/2014/main" id="{12795DB0-E640-418F-820B-479E519A76E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65777" y="2109787"/>
            <a:ext cx="6256644" cy="4247784"/>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100A25B-943D-4B11-8254-5F007E0FFB6C}"/>
                  </a:ext>
                </a:extLst>
              </p:cNvPr>
              <p:cNvSpPr txBox="1"/>
              <p:nvPr/>
            </p:nvSpPr>
            <p:spPr>
              <a:xfrm>
                <a:off x="965153" y="3145945"/>
                <a:ext cx="4293022" cy="646331"/>
              </a:xfrm>
              <a:prstGeom prst="rect">
                <a:avLst/>
              </a:prstGeom>
              <a:noFill/>
            </p:spPr>
            <p:txBody>
              <a:bodyPr wrap="square" rtlCol="0">
                <a:spAutoFit/>
              </a:bodyPr>
              <a:lstStyle/>
              <a:p>
                <a:r>
                  <a:rPr lang="en-US" altLang="zh-CN" sz="3600" b="1" i="1" dirty="0">
                    <a:solidFill>
                      <a:srgbClr val="00B050"/>
                    </a:solidFill>
                    <a:latin typeface="Candara" panose="020E0502030303020204" pitchFamily="34" charset="0"/>
                  </a:rPr>
                  <a:t>Integrate hadron </a:t>
                </a:r>
                <a14:m>
                  <m:oMath xmlns:m="http://schemas.openxmlformats.org/officeDocument/2006/math">
                    <m:sSub>
                      <m:sSubPr>
                        <m:ctrlPr>
                          <a:rPr lang="en-US" altLang="zh-CN" sz="3600" b="1" i="1" dirty="0" smtClean="0">
                            <a:solidFill>
                              <a:srgbClr val="00B050"/>
                            </a:solidFill>
                            <a:latin typeface="Cambria Math" panose="02040503050406030204" pitchFamily="18" charset="0"/>
                          </a:rPr>
                        </m:ctrlPr>
                      </m:sSubPr>
                      <m:e>
                        <m:r>
                          <a:rPr lang="en-US" altLang="zh-CN" sz="3600" b="1" i="1" dirty="0" smtClean="0">
                            <a:solidFill>
                              <a:srgbClr val="00B050"/>
                            </a:solidFill>
                            <a:latin typeface="Cambria Math" panose="02040503050406030204" pitchFamily="18" charset="0"/>
                          </a:rPr>
                          <m:t>𝒑</m:t>
                        </m:r>
                      </m:e>
                      <m:sub>
                        <m:r>
                          <a:rPr lang="en-US" altLang="zh-CN" sz="3600" b="1" i="1" dirty="0" smtClean="0">
                            <a:solidFill>
                              <a:srgbClr val="00B050"/>
                            </a:solidFill>
                            <a:latin typeface="Cambria Math" panose="02040503050406030204" pitchFamily="18" charset="0"/>
                          </a:rPr>
                          <m:t>𝒉𝑻</m:t>
                        </m:r>
                      </m:sub>
                    </m:sSub>
                  </m:oMath>
                </a14:m>
                <a:endParaRPr lang="zh-CN" altLang="en-US" sz="3600" b="1" i="1" dirty="0">
                  <a:solidFill>
                    <a:srgbClr val="00B050"/>
                  </a:solidFill>
                  <a:latin typeface="Candara" panose="020E0502030303020204" pitchFamily="34" charset="0"/>
                </a:endParaRPr>
              </a:p>
            </p:txBody>
          </p:sp>
        </mc:Choice>
        <mc:Fallback xmlns="">
          <p:sp>
            <p:nvSpPr>
              <p:cNvPr id="6" name="文本框 5">
                <a:extLst>
                  <a:ext uri="{FF2B5EF4-FFF2-40B4-BE49-F238E27FC236}">
                    <a16:creationId xmlns:a16="http://schemas.microsoft.com/office/drawing/2014/main" id="{2100A25B-943D-4B11-8254-5F007E0FFB6C}"/>
                  </a:ext>
                </a:extLst>
              </p:cNvPr>
              <p:cNvSpPr txBox="1">
                <a:spLocks noRot="1" noChangeAspect="1" noMove="1" noResize="1" noEditPoints="1" noAdjustHandles="1" noChangeArrowheads="1" noChangeShapeType="1" noTextEdit="1"/>
              </p:cNvSpPr>
              <p:nvPr/>
            </p:nvSpPr>
            <p:spPr>
              <a:xfrm>
                <a:off x="965153" y="3145945"/>
                <a:ext cx="4293022" cy="646331"/>
              </a:xfrm>
              <a:prstGeom prst="rect">
                <a:avLst/>
              </a:prstGeom>
              <a:blipFill>
                <a:blip r:embed="rId5"/>
                <a:stretch>
                  <a:fillRect l="-4255" t="-14151" b="-349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8CD3358-2AAF-3B06-6FB4-3DABBCEE525A}"/>
                  </a:ext>
                </a:extLst>
              </p:cNvPr>
              <p:cNvSpPr txBox="1"/>
              <p:nvPr/>
            </p:nvSpPr>
            <p:spPr>
              <a:xfrm>
                <a:off x="9336800" y="2182191"/>
                <a:ext cx="1234911"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4800" b="1" i="1" dirty="0" smtClean="0">
                          <a:solidFill>
                            <a:srgbClr val="FFC000"/>
                          </a:solidFill>
                          <a:latin typeface="Cambria Math" panose="02040503050406030204" pitchFamily="18" charset="0"/>
                          <a:cs typeface="Times New Roman" panose="02020603050405020304" pitchFamily="18" charset="0"/>
                        </a:rPr>
                        <m:t>𝜺</m:t>
                      </m:r>
                    </m:oMath>
                  </m:oMathPara>
                </a14:m>
                <a:endParaRPr lang="zh-CN" altLang="en-US" sz="4400" b="1" dirty="0">
                  <a:solidFill>
                    <a:srgbClr val="FFC000"/>
                  </a:solidFill>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58CD3358-2AAF-3B06-6FB4-3DABBCEE525A}"/>
                  </a:ext>
                </a:extLst>
              </p:cNvPr>
              <p:cNvSpPr txBox="1">
                <a:spLocks noRot="1" noChangeAspect="1" noMove="1" noResize="1" noEditPoints="1" noAdjustHandles="1" noChangeArrowheads="1" noChangeShapeType="1" noTextEdit="1"/>
              </p:cNvSpPr>
              <p:nvPr/>
            </p:nvSpPr>
            <p:spPr>
              <a:xfrm>
                <a:off x="9336800" y="2182191"/>
                <a:ext cx="1234911" cy="83099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5673F20-ADBF-F416-FDD0-ABD18C6C5ED3}"/>
                  </a:ext>
                </a:extLst>
              </p:cNvPr>
              <p:cNvSpPr txBox="1"/>
              <p:nvPr/>
            </p:nvSpPr>
            <p:spPr>
              <a:xfrm>
                <a:off x="9954255" y="2445202"/>
                <a:ext cx="70724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solidFill>
                            <a:srgbClr val="FFC000"/>
                          </a:solidFill>
                          <a:latin typeface="Cambria Math" panose="02040503050406030204" pitchFamily="18" charset="0"/>
                          <a:cs typeface="Times New Roman" panose="02020603050405020304" pitchFamily="18" charset="0"/>
                        </a:rPr>
                        <m:t>(</m:t>
                      </m:r>
                      <m:r>
                        <a:rPr lang="en-US" altLang="zh-CN" sz="2400" b="1" i="1" dirty="0" smtClean="0">
                          <a:solidFill>
                            <a:srgbClr val="FFC000"/>
                          </a:solidFill>
                          <a:latin typeface="Cambria Math" panose="02040503050406030204" pitchFamily="18" charset="0"/>
                          <a:cs typeface="Times New Roman" panose="02020603050405020304" pitchFamily="18" charset="0"/>
                        </a:rPr>
                        <m:t>𝒏</m:t>
                      </m:r>
                      <m:r>
                        <a:rPr lang="en-US" altLang="zh-CN" sz="2400" b="1" i="1" dirty="0" smtClean="0">
                          <a:solidFill>
                            <a:srgbClr val="FFC000"/>
                          </a:solidFill>
                          <a:latin typeface="Cambria Math" panose="02040503050406030204" pitchFamily="18" charset="0"/>
                          <a:cs typeface="Times New Roman" panose="02020603050405020304" pitchFamily="18" charset="0"/>
                        </a:rPr>
                        <m:t>)</m:t>
                      </m:r>
                    </m:oMath>
                  </m:oMathPara>
                </a14:m>
                <a:endParaRPr lang="zh-CN" altLang="en-US" sz="2400" b="1" dirty="0">
                  <a:solidFill>
                    <a:srgbClr val="FFC000"/>
                  </a:solidFill>
                  <a:latin typeface="Candara" panose="020E0502030303020204" pitchFamily="34" charset="0"/>
                </a:endParaRPr>
              </a:p>
            </p:txBody>
          </p:sp>
        </mc:Choice>
        <mc:Fallback xmlns="">
          <p:sp>
            <p:nvSpPr>
              <p:cNvPr id="12" name="文本框 11">
                <a:extLst>
                  <a:ext uri="{FF2B5EF4-FFF2-40B4-BE49-F238E27FC236}">
                    <a16:creationId xmlns:a16="http://schemas.microsoft.com/office/drawing/2014/main" id="{95673F20-ADBF-F416-FDD0-ABD18C6C5ED3}"/>
                  </a:ext>
                </a:extLst>
              </p:cNvPr>
              <p:cNvSpPr txBox="1">
                <a:spLocks noRot="1" noChangeAspect="1" noMove="1" noResize="1" noEditPoints="1" noAdjustHandles="1" noChangeArrowheads="1" noChangeShapeType="1" noTextEdit="1"/>
              </p:cNvSpPr>
              <p:nvPr/>
            </p:nvSpPr>
            <p:spPr>
              <a:xfrm>
                <a:off x="9954255" y="2445202"/>
                <a:ext cx="707245" cy="461665"/>
              </a:xfrm>
              <a:prstGeom prst="rect">
                <a:avLst/>
              </a:prstGeom>
              <a:blipFill>
                <a:blip r:embed="rId7"/>
                <a:stretch>
                  <a:fillRect l="-2586" r="-1724" b="-17105"/>
                </a:stretch>
              </a:blipFill>
            </p:spPr>
            <p:txBody>
              <a:bodyPr/>
              <a:lstStyle/>
              <a:p>
                <a:r>
                  <a:rPr lang="zh-CN" altLang="en-US">
                    <a:noFill/>
                  </a:rPr>
                  <a:t> </a:t>
                </a:r>
              </a:p>
            </p:txBody>
          </p:sp>
        </mc:Fallback>
      </mc:AlternateContent>
      <p:grpSp>
        <p:nvGrpSpPr>
          <p:cNvPr id="14" name="组合 13">
            <a:extLst>
              <a:ext uri="{FF2B5EF4-FFF2-40B4-BE49-F238E27FC236}">
                <a16:creationId xmlns:a16="http://schemas.microsoft.com/office/drawing/2014/main" id="{686F0FDA-5404-5C25-F807-E9DAA66AD3A2}"/>
              </a:ext>
            </a:extLst>
          </p:cNvPr>
          <p:cNvGrpSpPr/>
          <p:nvPr/>
        </p:nvGrpSpPr>
        <p:grpSpPr>
          <a:xfrm>
            <a:off x="-1" y="5005020"/>
            <a:ext cx="9058275" cy="1774813"/>
            <a:chOff x="5933929" y="2301729"/>
            <a:chExt cx="6791325" cy="1318195"/>
          </a:xfrm>
        </p:grpSpPr>
        <p:pic>
          <p:nvPicPr>
            <p:cNvPr id="17" name="图片 16">
              <a:extLst>
                <a:ext uri="{FF2B5EF4-FFF2-40B4-BE49-F238E27FC236}">
                  <a16:creationId xmlns:a16="http://schemas.microsoft.com/office/drawing/2014/main" id="{2D905F90-2F5E-779D-5D68-64A2BE2CD76D}"/>
                </a:ext>
              </a:extLst>
            </p:cNvPr>
            <p:cNvPicPr>
              <a:picLocks noChangeAspect="1"/>
            </p:cNvPicPr>
            <p:nvPr/>
          </p:nvPicPr>
          <p:blipFill rotWithShape="1">
            <a:blip r:embed="rId8">
              <a:extLst>
                <a:ext uri="{28A0092B-C50C-407E-A947-70E740481C1C}">
                  <a14:useLocalDpi xmlns:a14="http://schemas.microsoft.com/office/drawing/2010/main" val="0"/>
                </a:ext>
              </a:extLst>
            </a:blip>
            <a:srcRect l="-2053" r="-134"/>
            <a:stretch/>
          </p:blipFill>
          <p:spPr>
            <a:xfrm>
              <a:off x="5933929" y="2322458"/>
              <a:ext cx="6791325" cy="1297466"/>
            </a:xfrm>
            <a:prstGeom prst="rect">
              <a:avLst/>
            </a:prstGeom>
          </p:spPr>
        </p:pic>
        <p:sp>
          <p:nvSpPr>
            <p:cNvPr id="18" name="矩形: 圆角 17">
              <a:extLst>
                <a:ext uri="{FF2B5EF4-FFF2-40B4-BE49-F238E27FC236}">
                  <a16:creationId xmlns:a16="http://schemas.microsoft.com/office/drawing/2014/main" id="{D25BFC99-18BE-FA24-FB86-A98207F63DD2}"/>
                </a:ext>
              </a:extLst>
            </p:cNvPr>
            <p:cNvSpPr/>
            <p:nvPr/>
          </p:nvSpPr>
          <p:spPr>
            <a:xfrm>
              <a:off x="8785024" y="2301729"/>
              <a:ext cx="779232" cy="569337"/>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弧形 2">
            <a:extLst>
              <a:ext uri="{FF2B5EF4-FFF2-40B4-BE49-F238E27FC236}">
                <a16:creationId xmlns:a16="http://schemas.microsoft.com/office/drawing/2014/main" id="{0A2170F5-1792-3A85-7697-AB6412F6E840}"/>
              </a:ext>
            </a:extLst>
          </p:cNvPr>
          <p:cNvSpPr/>
          <p:nvPr/>
        </p:nvSpPr>
        <p:spPr>
          <a:xfrm rot="2325047">
            <a:off x="10320224" y="3631025"/>
            <a:ext cx="734703" cy="807695"/>
          </a:xfrm>
          <a:prstGeom prst="arc">
            <a:avLst>
              <a:gd name="adj1" fmla="val 16200000"/>
              <a:gd name="adj2" fmla="val 19420606"/>
            </a:avLst>
          </a:prstGeom>
          <a:ln w="31750">
            <a:solidFill>
              <a:srgbClr val="005392"/>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560B1AD-7EC8-C61D-BAF9-8E797E4CADE9}"/>
                  </a:ext>
                </a:extLst>
              </p:cNvPr>
              <p:cNvSpPr txBox="1"/>
              <p:nvPr/>
            </p:nvSpPr>
            <p:spPr>
              <a:xfrm>
                <a:off x="11061940" y="3756139"/>
                <a:ext cx="4528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solidFill>
                                <a:srgbClr val="005392"/>
                              </a:solidFill>
                              <a:latin typeface="Cambria Math" panose="02040503050406030204" pitchFamily="18" charset="0"/>
                            </a:rPr>
                          </m:ctrlPr>
                        </m:sSubPr>
                        <m:e>
                          <m:r>
                            <a:rPr lang="zh-CN" altLang="en-US" sz="2400" i="1">
                              <a:solidFill>
                                <a:srgbClr val="005392"/>
                              </a:solidFill>
                              <a:latin typeface="Cambria Math" panose="02040503050406030204" pitchFamily="18" charset="0"/>
                            </a:rPr>
                            <m:t>𝜙</m:t>
                          </m:r>
                        </m:e>
                        <m:sub>
                          <m:r>
                            <a:rPr lang="en-US" altLang="zh-CN" sz="2400" b="0" i="1" smtClean="0">
                              <a:solidFill>
                                <a:srgbClr val="005392"/>
                              </a:solidFill>
                              <a:latin typeface="Cambria Math" panose="02040503050406030204" pitchFamily="18" charset="0"/>
                            </a:rPr>
                            <m:t>h</m:t>
                          </m:r>
                        </m:sub>
                      </m:sSub>
                    </m:oMath>
                  </m:oMathPara>
                </a14:m>
                <a:endParaRPr lang="zh-CN" altLang="en-US" sz="3200" dirty="0">
                  <a:solidFill>
                    <a:srgbClr val="005392"/>
                  </a:solidFill>
                </a:endParaRPr>
              </a:p>
            </p:txBody>
          </p:sp>
        </mc:Choice>
        <mc:Fallback xmlns="">
          <p:sp>
            <p:nvSpPr>
              <p:cNvPr id="9" name="文本框 8">
                <a:extLst>
                  <a:ext uri="{FF2B5EF4-FFF2-40B4-BE49-F238E27FC236}">
                    <a16:creationId xmlns:a16="http://schemas.microsoft.com/office/drawing/2014/main" id="{B560B1AD-7EC8-C61D-BAF9-8E797E4CADE9}"/>
                  </a:ext>
                </a:extLst>
              </p:cNvPr>
              <p:cNvSpPr txBox="1">
                <a:spLocks noRot="1" noChangeAspect="1" noMove="1" noResize="1" noEditPoints="1" noAdjustHandles="1" noChangeArrowheads="1" noChangeShapeType="1" noTextEdit="1"/>
              </p:cNvSpPr>
              <p:nvPr/>
            </p:nvSpPr>
            <p:spPr>
              <a:xfrm>
                <a:off x="11061940" y="3756139"/>
                <a:ext cx="452880" cy="369332"/>
              </a:xfrm>
              <a:prstGeom prst="rect">
                <a:avLst/>
              </a:prstGeom>
              <a:blipFill>
                <a:blip r:embed="rId9"/>
                <a:stretch>
                  <a:fillRect l="-21622" r="-4054" b="-327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37268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D1FCD-B6A7-68C3-039C-CBD1E43738F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994A334-5414-9B81-D9B7-84999A3EAD70}"/>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Fragmentation Energy Correlator Factorization</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99500B70-6269-3D63-C0EE-D99EC8F5C6F2}"/>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内容占位符 11">
            <a:extLst>
              <a:ext uri="{FF2B5EF4-FFF2-40B4-BE49-F238E27FC236}">
                <a16:creationId xmlns:a16="http://schemas.microsoft.com/office/drawing/2014/main" id="{7F81E494-43C8-0E21-78E5-C514A3A06239}"/>
              </a:ext>
            </a:extLst>
          </p:cNvPr>
          <p:cNvSpPr>
            <a:spLocks noGrp="1"/>
          </p:cNvSpPr>
          <p:nvPr>
            <p:ph idx="1"/>
          </p:nvPr>
        </p:nvSpPr>
        <p:spPr>
          <a:xfrm>
            <a:off x="406400" y="1681749"/>
            <a:ext cx="10947400" cy="4495214"/>
          </a:xfrm>
        </p:spPr>
        <p:txBody>
          <a:bodyPr/>
          <a:lstStyle/>
          <a:p>
            <a:pPr marL="0" indent="0">
              <a:buNone/>
            </a:pPr>
            <a:r>
              <a:rPr lang="en-US" altLang="zh-CN" b="1" dirty="0">
                <a:latin typeface="Candara" panose="020E0502030303020204" pitchFamily="34" charset="0"/>
              </a:rPr>
              <a:t>Operator Definition of </a:t>
            </a:r>
            <a:r>
              <a:rPr lang="en-US" altLang="zh-CN" b="1" dirty="0">
                <a:solidFill>
                  <a:srgbClr val="005392"/>
                </a:solidFill>
                <a:latin typeface="Candara" panose="020E0502030303020204" pitchFamily="34" charset="0"/>
              </a:rPr>
              <a:t>Fragmentation Energy Correlator </a:t>
            </a:r>
            <a:r>
              <a:rPr lang="en-US" altLang="zh-CN" b="1" dirty="0">
                <a:latin typeface="Candara" panose="020E0502030303020204" pitchFamily="34" charset="0"/>
              </a:rPr>
              <a:t>(FEC)</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r>
              <a:rPr lang="en-US" altLang="zh-CN" b="1" dirty="0">
                <a:latin typeface="Candara" panose="020E0502030303020204" pitchFamily="34" charset="0"/>
              </a:rPr>
              <a:t>Factorization Formula</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r>
              <a:rPr lang="en-US" altLang="zh-CN" b="1" dirty="0">
                <a:latin typeface="Candara" panose="020E0502030303020204" pitchFamily="34" charset="0"/>
              </a:rPr>
              <a:t>For SIDIS</a:t>
            </a:r>
            <a:endParaRPr lang="zh-CN" altLang="en-US" b="1" dirty="0">
              <a:latin typeface="Candara" panose="020E0502030303020204" pitchFamily="34" charset="0"/>
            </a:endParaRPr>
          </a:p>
        </p:txBody>
      </p:sp>
      <p:sp>
        <p:nvSpPr>
          <p:cNvPr id="31" name="灯片编号占位符 30">
            <a:extLst>
              <a:ext uri="{FF2B5EF4-FFF2-40B4-BE49-F238E27FC236}">
                <a16:creationId xmlns:a16="http://schemas.microsoft.com/office/drawing/2014/main" id="{168A06E0-8BA9-DCC8-3C09-FFEBDBD03494}"/>
              </a:ext>
            </a:extLst>
          </p:cNvPr>
          <p:cNvSpPr>
            <a:spLocks noGrp="1"/>
          </p:cNvSpPr>
          <p:nvPr>
            <p:ph type="sldNum" sz="quarter" idx="12"/>
          </p:nvPr>
        </p:nvSpPr>
        <p:spPr/>
        <p:txBody>
          <a:bodyPr/>
          <a:lstStyle/>
          <a:p>
            <a:fld id="{611A2AF2-B2C0-4776-99D4-DE05D29D53A8}" type="slidenum">
              <a:rPr lang="zh-CN" altLang="en-US" smtClean="0"/>
              <a:t>7</a:t>
            </a:fld>
            <a:endParaRPr lang="zh-CN" altLang="en-US"/>
          </a:p>
        </p:txBody>
      </p:sp>
      <p:pic>
        <p:nvPicPr>
          <p:cNvPr id="17" name="图片 16">
            <a:extLst>
              <a:ext uri="{FF2B5EF4-FFF2-40B4-BE49-F238E27FC236}">
                <a16:creationId xmlns:a16="http://schemas.microsoft.com/office/drawing/2014/main" id="{B30AF8DE-1390-C406-32FF-5F59A27427FE}"/>
              </a:ext>
            </a:extLst>
          </p:cNvPr>
          <p:cNvPicPr>
            <a:picLocks noChangeAspect="1"/>
          </p:cNvPicPr>
          <p:nvPr/>
        </p:nvPicPr>
        <p:blipFill rotWithShape="1">
          <a:blip r:embed="rId3">
            <a:extLst>
              <a:ext uri="{28A0092B-C50C-407E-A947-70E740481C1C}">
                <a14:useLocalDpi xmlns:a14="http://schemas.microsoft.com/office/drawing/2010/main" val="0"/>
              </a:ext>
            </a:extLst>
          </a:blip>
          <a:srcRect l="1501" r="875"/>
          <a:stretch/>
        </p:blipFill>
        <p:spPr>
          <a:xfrm>
            <a:off x="838200" y="4311362"/>
            <a:ext cx="7486649" cy="736356"/>
          </a:xfrm>
          <a:prstGeom prst="rect">
            <a:avLst/>
          </a:prstGeom>
        </p:spPr>
      </p:pic>
      <p:pic>
        <p:nvPicPr>
          <p:cNvPr id="10" name="图片 9">
            <a:extLst>
              <a:ext uri="{FF2B5EF4-FFF2-40B4-BE49-F238E27FC236}">
                <a16:creationId xmlns:a16="http://schemas.microsoft.com/office/drawing/2014/main" id="{F1582DF7-7FB0-B3E7-E238-2E3E5C8193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4870" y="2369189"/>
            <a:ext cx="8389208" cy="1254733"/>
          </a:xfrm>
          <a:prstGeom prst="rect">
            <a:avLst/>
          </a:prstGeom>
        </p:spPr>
      </p:pic>
      <p:pic>
        <p:nvPicPr>
          <p:cNvPr id="15" name="图片 14">
            <a:extLst>
              <a:ext uri="{FF2B5EF4-FFF2-40B4-BE49-F238E27FC236}">
                <a16:creationId xmlns:a16="http://schemas.microsoft.com/office/drawing/2014/main" id="{EECB3918-6730-393C-6FB0-695118C340B0}"/>
              </a:ext>
            </a:extLst>
          </p:cNvPr>
          <p:cNvPicPr>
            <a:picLocks noChangeAspect="1"/>
          </p:cNvPicPr>
          <p:nvPr/>
        </p:nvPicPr>
        <p:blipFill>
          <a:blip r:embed="rId5"/>
          <a:stretch>
            <a:fillRect/>
          </a:stretch>
        </p:blipFill>
        <p:spPr>
          <a:xfrm>
            <a:off x="2133600" y="5690726"/>
            <a:ext cx="4991100" cy="704783"/>
          </a:xfrm>
          <a:prstGeom prst="rect">
            <a:avLst/>
          </a:prstGeom>
        </p:spPr>
      </p:pic>
    </p:spTree>
    <p:extLst>
      <p:ext uri="{BB962C8B-B14F-4D97-AF65-F5344CB8AC3E}">
        <p14:creationId xmlns:p14="http://schemas.microsoft.com/office/powerpoint/2010/main" val="99753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A0F7-7AA8-4B0B-913A-A528FD1C8BB8}"/>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Boost Invariant FEC</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7650D3B5-BD4F-4A70-8003-74052DCB3F9C}"/>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灯片编号占位符 30">
            <a:extLst>
              <a:ext uri="{FF2B5EF4-FFF2-40B4-BE49-F238E27FC236}">
                <a16:creationId xmlns:a16="http://schemas.microsoft.com/office/drawing/2014/main" id="{4A71D8CC-54A3-4210-9B57-E0F096F26960}"/>
              </a:ext>
            </a:extLst>
          </p:cNvPr>
          <p:cNvSpPr>
            <a:spLocks noGrp="1"/>
          </p:cNvSpPr>
          <p:nvPr>
            <p:ph type="sldNum" sz="quarter" idx="12"/>
          </p:nvPr>
        </p:nvSpPr>
        <p:spPr/>
        <p:txBody>
          <a:bodyPr/>
          <a:lstStyle/>
          <a:p>
            <a:fld id="{611A2AF2-B2C0-4776-99D4-DE05D29D53A8}" type="slidenum">
              <a:rPr lang="zh-CN" altLang="en-US" smtClean="0"/>
              <a:t>8</a:t>
            </a:fld>
            <a:endParaRPr lang="zh-CN" altLang="en-US"/>
          </a:p>
        </p:txBody>
      </p:sp>
      <mc:AlternateContent xmlns:mc="http://schemas.openxmlformats.org/markup-compatibility/2006" xmlns:a14="http://schemas.microsoft.com/office/drawing/2010/main">
        <mc:Choice Requires="a14">
          <p:sp>
            <p:nvSpPr>
              <p:cNvPr id="15" name="内容占位符 11">
                <a:extLst>
                  <a:ext uri="{FF2B5EF4-FFF2-40B4-BE49-F238E27FC236}">
                    <a16:creationId xmlns:a16="http://schemas.microsoft.com/office/drawing/2014/main" id="{94D5EB13-5E23-4716-96B0-43E98A3A9BE4}"/>
                  </a:ext>
                </a:extLst>
              </p:cNvPr>
              <p:cNvSpPr>
                <a:spLocks noGrp="1"/>
              </p:cNvSpPr>
              <p:nvPr>
                <p:ph idx="1"/>
              </p:nvPr>
            </p:nvSpPr>
            <p:spPr>
              <a:xfrm>
                <a:off x="406400" y="1681749"/>
                <a:ext cx="10947400" cy="4495214"/>
              </a:xfrm>
            </p:spPr>
            <p:txBody>
              <a:bodyPr/>
              <a:lstStyle/>
              <a:p>
                <a:pPr marL="0" indent="0">
                  <a:buNone/>
                </a:pPr>
                <a:r>
                  <a:rPr lang="en-US" altLang="zh-CN" b="1" dirty="0">
                    <a:latin typeface="Candara" panose="020E0502030303020204" pitchFamily="34" charset="0"/>
                  </a:rPr>
                  <a:t>Angle </a:t>
                </a:r>
                <a14:m>
                  <m:oMath xmlns:m="http://schemas.openxmlformats.org/officeDocument/2006/math">
                    <m:r>
                      <a:rPr lang="zh-CN" altLang="en-US" b="1" i="1" smtClean="0">
                        <a:latin typeface="Cambria Math" panose="02040503050406030204" pitchFamily="18" charset="0"/>
                      </a:rPr>
                      <m:t>𝜽</m:t>
                    </m:r>
                  </m:oMath>
                </a14:m>
                <a:r>
                  <a:rPr lang="zh-CN" altLang="en-US" b="1" dirty="0">
                    <a:latin typeface="Candara" panose="020E0502030303020204" pitchFamily="34" charset="0"/>
                  </a:rPr>
                  <a:t> </a:t>
                </a:r>
                <a:r>
                  <a:rPr lang="en-US" altLang="zh-CN" b="1" dirty="0">
                    <a:latin typeface="Candara" panose="020E0502030303020204" pitchFamily="34" charset="0"/>
                  </a:rPr>
                  <a:t>and Energy is not boost invariant.</a:t>
                </a: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endParaRPr lang="en-US" altLang="zh-CN" b="1" dirty="0">
                  <a:latin typeface="Candara" panose="020E0502030303020204" pitchFamily="34" charset="0"/>
                </a:endParaRPr>
              </a:p>
              <a:p>
                <a:pPr marL="0" indent="0">
                  <a:buNone/>
                </a:pPr>
                <a:r>
                  <a:rPr lang="en-US" altLang="zh-CN" b="1" dirty="0">
                    <a:latin typeface="Candara" panose="020E0502030303020204" pitchFamily="34" charset="0"/>
                  </a:rPr>
                  <a:t>Our modification</a:t>
                </a:r>
              </a:p>
            </p:txBody>
          </p:sp>
        </mc:Choice>
        <mc:Fallback xmlns="">
          <p:sp>
            <p:nvSpPr>
              <p:cNvPr id="15" name="内容占位符 11">
                <a:extLst>
                  <a:ext uri="{FF2B5EF4-FFF2-40B4-BE49-F238E27FC236}">
                    <a16:creationId xmlns:a16="http://schemas.microsoft.com/office/drawing/2014/main" id="{94D5EB13-5E23-4716-96B0-43E98A3A9BE4}"/>
                  </a:ext>
                </a:extLst>
              </p:cNvPr>
              <p:cNvSpPr>
                <a:spLocks noGrp="1" noRot="1" noChangeAspect="1" noMove="1" noResize="1" noEditPoints="1" noAdjustHandles="1" noChangeArrowheads="1" noChangeShapeType="1" noTextEdit="1"/>
              </p:cNvSpPr>
              <p:nvPr>
                <p:ph idx="1"/>
              </p:nvPr>
            </p:nvSpPr>
            <p:spPr>
              <a:xfrm>
                <a:off x="406400" y="1681749"/>
                <a:ext cx="10947400" cy="4495214"/>
              </a:xfrm>
              <a:blipFill>
                <a:blip r:embed="rId3"/>
                <a:stretch>
                  <a:fillRect l="-1169" t="-2307"/>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20467B58-345A-48C7-8CD3-C39C0919E0A9}"/>
              </a:ext>
            </a:extLst>
          </p:cNvPr>
          <p:cNvPicPr>
            <a:picLocks noChangeAspect="1"/>
          </p:cNvPicPr>
          <p:nvPr/>
        </p:nvPicPr>
        <p:blipFill>
          <a:blip r:embed="rId4"/>
          <a:stretch>
            <a:fillRect/>
          </a:stretch>
        </p:blipFill>
        <p:spPr>
          <a:xfrm>
            <a:off x="2112390" y="2318398"/>
            <a:ext cx="8597210" cy="1077938"/>
          </a:xfrm>
          <a:prstGeom prst="rect">
            <a:avLst/>
          </a:prstGeom>
        </p:spPr>
      </p:pic>
      <p:pic>
        <p:nvPicPr>
          <p:cNvPr id="8" name="图片 7">
            <a:extLst>
              <a:ext uri="{FF2B5EF4-FFF2-40B4-BE49-F238E27FC236}">
                <a16:creationId xmlns:a16="http://schemas.microsoft.com/office/drawing/2014/main" id="{56C015AE-CB57-46D4-AF45-5B328748FBE9}"/>
              </a:ext>
            </a:extLst>
          </p:cNvPr>
          <p:cNvPicPr>
            <a:picLocks noChangeAspect="1"/>
          </p:cNvPicPr>
          <p:nvPr/>
        </p:nvPicPr>
        <p:blipFill>
          <a:blip r:embed="rId5"/>
          <a:stretch>
            <a:fillRect/>
          </a:stretch>
        </p:blipFill>
        <p:spPr>
          <a:xfrm>
            <a:off x="2151275" y="4396847"/>
            <a:ext cx="7889449" cy="1077938"/>
          </a:xfrm>
          <a:prstGeom prst="rect">
            <a:avLst/>
          </a:prstGeom>
        </p:spPr>
      </p:pic>
    </p:spTree>
    <p:extLst>
      <p:ext uri="{BB962C8B-B14F-4D97-AF65-F5344CB8AC3E}">
        <p14:creationId xmlns:p14="http://schemas.microsoft.com/office/powerpoint/2010/main" val="50055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6C1FA-C1D7-31B9-B14A-A5D5AE0E390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B323B2B-690B-8362-FEE6-09A2CFD3A70A}"/>
              </a:ext>
            </a:extLst>
          </p:cNvPr>
          <p:cNvSpPr>
            <a:spLocks noGrp="1"/>
          </p:cNvSpPr>
          <p:nvPr>
            <p:ph type="title"/>
          </p:nvPr>
        </p:nvSpPr>
        <p:spPr>
          <a:xfrm>
            <a:off x="208230" y="135804"/>
            <a:ext cx="11688023" cy="733330"/>
          </a:xfrm>
        </p:spPr>
        <p:txBody>
          <a:bodyPr>
            <a:noAutofit/>
          </a:bodyPr>
          <a:lstStyle/>
          <a:p>
            <a:r>
              <a:rPr lang="en-US" altLang="zh-CN" b="1" dirty="0">
                <a:latin typeface="Candara" panose="020E0502030303020204" pitchFamily="34" charset="0"/>
              </a:rPr>
              <a:t>Boost Invariant FEC</a:t>
            </a:r>
            <a:endParaRPr lang="zh-CN" altLang="en-US" b="1" dirty="0">
              <a:latin typeface="Candara" panose="020E0502030303020204" pitchFamily="34" charset="0"/>
            </a:endParaRPr>
          </a:p>
        </p:txBody>
      </p:sp>
      <p:sp>
        <p:nvSpPr>
          <p:cNvPr id="4" name="矩形: 圆角 3">
            <a:extLst>
              <a:ext uri="{FF2B5EF4-FFF2-40B4-BE49-F238E27FC236}">
                <a16:creationId xmlns:a16="http://schemas.microsoft.com/office/drawing/2014/main" id="{E47F487A-362A-0E9C-5833-3CFE0CE55A22}"/>
              </a:ext>
            </a:extLst>
          </p:cNvPr>
          <p:cNvSpPr/>
          <p:nvPr/>
        </p:nvSpPr>
        <p:spPr>
          <a:xfrm>
            <a:off x="81481" y="950615"/>
            <a:ext cx="11902289" cy="65385"/>
          </a:xfrm>
          <a:prstGeom prst="roundRect">
            <a:avLst>
              <a:gd name="adj" fmla="val 3725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内容占位符 11">
            <a:extLst>
              <a:ext uri="{FF2B5EF4-FFF2-40B4-BE49-F238E27FC236}">
                <a16:creationId xmlns:a16="http://schemas.microsoft.com/office/drawing/2014/main" id="{B31A2E11-1ECE-2879-2A69-1AD2971B130D}"/>
              </a:ext>
            </a:extLst>
          </p:cNvPr>
          <p:cNvSpPr>
            <a:spLocks noGrp="1"/>
          </p:cNvSpPr>
          <p:nvPr>
            <p:ph idx="1"/>
          </p:nvPr>
        </p:nvSpPr>
        <p:spPr>
          <a:xfrm>
            <a:off x="406400" y="1681749"/>
            <a:ext cx="10947400" cy="4495214"/>
          </a:xfrm>
        </p:spPr>
        <p:txBody>
          <a:bodyPr/>
          <a:lstStyle/>
          <a:p>
            <a:pPr marL="0" indent="0">
              <a:buNone/>
            </a:pPr>
            <a:r>
              <a:rPr lang="en-US" altLang="zh-CN" b="1" dirty="0">
                <a:latin typeface="Candara" panose="020E0502030303020204" pitchFamily="34" charset="0"/>
              </a:rPr>
              <a:t>Modify the Energy weight for </a:t>
            </a:r>
            <a:r>
              <a:rPr lang="en-US" altLang="zh-CN" b="1" dirty="0">
                <a:solidFill>
                  <a:srgbClr val="0070C0"/>
                </a:solidFill>
                <a:latin typeface="Candara" panose="020E0502030303020204" pitchFamily="34" charset="0"/>
              </a:rPr>
              <a:t>Boost-Invariance</a:t>
            </a:r>
            <a:endParaRPr lang="zh-CN" altLang="en-US" b="1" dirty="0">
              <a:latin typeface="Candara" panose="020E0502030303020204" pitchFamily="34" charset="0"/>
            </a:endParaRPr>
          </a:p>
        </p:txBody>
      </p:sp>
      <p:sp>
        <p:nvSpPr>
          <p:cNvPr id="31" name="灯片编号占位符 30">
            <a:extLst>
              <a:ext uri="{FF2B5EF4-FFF2-40B4-BE49-F238E27FC236}">
                <a16:creationId xmlns:a16="http://schemas.microsoft.com/office/drawing/2014/main" id="{44F32E56-F25E-33FF-2EAB-4727B8FE9B59}"/>
              </a:ext>
            </a:extLst>
          </p:cNvPr>
          <p:cNvSpPr>
            <a:spLocks noGrp="1"/>
          </p:cNvSpPr>
          <p:nvPr>
            <p:ph type="sldNum" sz="quarter" idx="12"/>
          </p:nvPr>
        </p:nvSpPr>
        <p:spPr/>
        <p:txBody>
          <a:bodyPr/>
          <a:lstStyle/>
          <a:p>
            <a:fld id="{611A2AF2-B2C0-4776-99D4-DE05D29D53A8}" type="slidenum">
              <a:rPr lang="zh-CN" altLang="en-US" smtClean="0"/>
              <a:t>9</a:t>
            </a:fld>
            <a:endParaRPr lang="zh-CN" altLang="en-US"/>
          </a:p>
        </p:txBody>
      </p:sp>
      <p:pic>
        <p:nvPicPr>
          <p:cNvPr id="5" name="图片 4">
            <a:extLst>
              <a:ext uri="{FF2B5EF4-FFF2-40B4-BE49-F238E27FC236}">
                <a16:creationId xmlns:a16="http://schemas.microsoft.com/office/drawing/2014/main" id="{1C4E86CE-A101-A67F-FE79-97E35A8165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53942" y="2009962"/>
            <a:ext cx="5538058" cy="3714886"/>
          </a:xfrm>
          <a:prstGeom prst="rect">
            <a:avLst/>
          </a:prstGeom>
        </p:spPr>
      </p:pic>
      <p:grpSp>
        <p:nvGrpSpPr>
          <p:cNvPr id="14" name="组合 13">
            <a:extLst>
              <a:ext uri="{FF2B5EF4-FFF2-40B4-BE49-F238E27FC236}">
                <a16:creationId xmlns:a16="http://schemas.microsoft.com/office/drawing/2014/main" id="{76DEEE5C-B1E4-DD1C-2409-4C2E8103CEBC}"/>
              </a:ext>
            </a:extLst>
          </p:cNvPr>
          <p:cNvGrpSpPr/>
          <p:nvPr/>
        </p:nvGrpSpPr>
        <p:grpSpPr>
          <a:xfrm>
            <a:off x="295488" y="4394019"/>
            <a:ext cx="8943979" cy="1724861"/>
            <a:chOff x="6198151" y="2358717"/>
            <a:chExt cx="6705633" cy="1281095"/>
          </a:xfrm>
        </p:grpSpPr>
        <p:pic>
          <p:nvPicPr>
            <p:cNvPr id="17" name="图片 16">
              <a:extLst>
                <a:ext uri="{FF2B5EF4-FFF2-40B4-BE49-F238E27FC236}">
                  <a16:creationId xmlns:a16="http://schemas.microsoft.com/office/drawing/2014/main" id="{4E56F022-68D1-156D-EDAA-6EECBC61EA40}"/>
                </a:ext>
              </a:extLst>
            </p:cNvPr>
            <p:cNvPicPr>
              <a:picLocks noChangeAspect="1"/>
            </p:cNvPicPr>
            <p:nvPr/>
          </p:nvPicPr>
          <p:blipFill rotWithShape="1">
            <a:blip r:embed="rId4">
              <a:extLst>
                <a:ext uri="{28A0092B-C50C-407E-A947-70E740481C1C}">
                  <a14:useLocalDpi xmlns:a14="http://schemas.microsoft.com/office/drawing/2010/main" val="0"/>
                </a:ext>
              </a:extLst>
            </a:blip>
            <a:srcRect l="390" r="390"/>
            <a:stretch/>
          </p:blipFill>
          <p:spPr>
            <a:xfrm>
              <a:off x="6198151" y="2358717"/>
              <a:ext cx="6705633" cy="1281095"/>
            </a:xfrm>
            <a:prstGeom prst="rect">
              <a:avLst/>
            </a:prstGeom>
          </p:spPr>
        </p:pic>
        <p:sp>
          <p:nvSpPr>
            <p:cNvPr id="18" name="矩形: 圆角 17">
              <a:extLst>
                <a:ext uri="{FF2B5EF4-FFF2-40B4-BE49-F238E27FC236}">
                  <a16:creationId xmlns:a16="http://schemas.microsoft.com/office/drawing/2014/main" id="{9BE10B08-51BB-3436-5AEF-1675266700D2}"/>
                </a:ext>
              </a:extLst>
            </p:cNvPr>
            <p:cNvSpPr/>
            <p:nvPr/>
          </p:nvSpPr>
          <p:spPr>
            <a:xfrm>
              <a:off x="9625873" y="3020727"/>
              <a:ext cx="1498720" cy="619085"/>
            </a:xfrm>
            <a:prstGeom prst="round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弧形 5">
            <a:extLst>
              <a:ext uri="{FF2B5EF4-FFF2-40B4-BE49-F238E27FC236}">
                <a16:creationId xmlns:a16="http://schemas.microsoft.com/office/drawing/2014/main" id="{40013D79-48CE-22DB-A782-A69FD1686337}"/>
              </a:ext>
            </a:extLst>
          </p:cNvPr>
          <p:cNvSpPr/>
          <p:nvPr/>
        </p:nvSpPr>
        <p:spPr>
          <a:xfrm rot="2325047">
            <a:off x="10742046" y="3269075"/>
            <a:ext cx="734703" cy="807695"/>
          </a:xfrm>
          <a:prstGeom prst="arc">
            <a:avLst>
              <a:gd name="adj1" fmla="val 16200000"/>
              <a:gd name="adj2" fmla="val 19420606"/>
            </a:avLst>
          </a:prstGeom>
          <a:ln w="31750">
            <a:solidFill>
              <a:srgbClr val="005392"/>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BEE11A1-05B8-89B6-5651-D577FF20A2AD}"/>
                  </a:ext>
                </a:extLst>
              </p:cNvPr>
              <p:cNvSpPr txBox="1"/>
              <p:nvPr/>
            </p:nvSpPr>
            <p:spPr>
              <a:xfrm>
                <a:off x="11483762" y="3394189"/>
                <a:ext cx="3776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005392"/>
                              </a:solidFill>
                              <a:latin typeface="Cambria Math" panose="02040503050406030204" pitchFamily="18" charset="0"/>
                            </a:rPr>
                          </m:ctrlPr>
                        </m:sSubPr>
                        <m:e>
                          <m:r>
                            <a:rPr lang="zh-CN" altLang="en-US" sz="2000" i="1">
                              <a:solidFill>
                                <a:srgbClr val="005392"/>
                              </a:solidFill>
                              <a:latin typeface="Cambria Math" panose="02040503050406030204" pitchFamily="18" charset="0"/>
                            </a:rPr>
                            <m:t>𝜙</m:t>
                          </m:r>
                        </m:e>
                        <m:sub>
                          <m:r>
                            <a:rPr lang="en-US" altLang="zh-CN" sz="2000" b="0" i="1" smtClean="0">
                              <a:solidFill>
                                <a:srgbClr val="005392"/>
                              </a:solidFill>
                              <a:latin typeface="Cambria Math" panose="02040503050406030204" pitchFamily="18" charset="0"/>
                            </a:rPr>
                            <m:t>h</m:t>
                          </m:r>
                        </m:sub>
                      </m:sSub>
                    </m:oMath>
                  </m:oMathPara>
                </a14:m>
                <a:endParaRPr lang="zh-CN" altLang="en-US" sz="2800" dirty="0">
                  <a:solidFill>
                    <a:srgbClr val="005392"/>
                  </a:solidFill>
                </a:endParaRPr>
              </a:p>
            </p:txBody>
          </p:sp>
        </mc:Choice>
        <mc:Fallback xmlns="">
          <p:sp>
            <p:nvSpPr>
              <p:cNvPr id="7" name="文本框 6">
                <a:extLst>
                  <a:ext uri="{FF2B5EF4-FFF2-40B4-BE49-F238E27FC236}">
                    <a16:creationId xmlns:a16="http://schemas.microsoft.com/office/drawing/2014/main" id="{CBEE11A1-05B8-89B6-5651-D577FF20A2AD}"/>
                  </a:ext>
                </a:extLst>
              </p:cNvPr>
              <p:cNvSpPr txBox="1">
                <a:spLocks noRot="1" noChangeAspect="1" noMove="1" noResize="1" noEditPoints="1" noAdjustHandles="1" noChangeArrowheads="1" noChangeShapeType="1" noTextEdit="1"/>
              </p:cNvSpPr>
              <p:nvPr/>
            </p:nvSpPr>
            <p:spPr>
              <a:xfrm>
                <a:off x="11483762" y="3394189"/>
                <a:ext cx="377667" cy="307777"/>
              </a:xfrm>
              <a:prstGeom prst="rect">
                <a:avLst/>
              </a:prstGeom>
              <a:blipFill>
                <a:blip r:embed="rId5"/>
                <a:stretch>
                  <a:fillRect l="-20968" r="-4839" b="-34000"/>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6EBE4444-4BB7-2EBC-7774-16EF4FCE3E1E}"/>
              </a:ext>
            </a:extLst>
          </p:cNvPr>
          <p:cNvPicPr>
            <a:picLocks noChangeAspect="1"/>
          </p:cNvPicPr>
          <p:nvPr/>
        </p:nvPicPr>
        <p:blipFill>
          <a:blip r:embed="rId6"/>
          <a:stretch>
            <a:fillRect/>
          </a:stretch>
        </p:blipFill>
        <p:spPr>
          <a:xfrm>
            <a:off x="9013342" y="1805160"/>
            <a:ext cx="1202774" cy="230218"/>
          </a:xfrm>
          <a:prstGeom prst="rect">
            <a:avLst/>
          </a:prstGeom>
        </p:spPr>
      </p:pic>
    </p:spTree>
    <p:extLst>
      <p:ext uri="{BB962C8B-B14F-4D97-AF65-F5344CB8AC3E}">
        <p14:creationId xmlns:p14="http://schemas.microsoft.com/office/powerpoint/2010/main" val="338921402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3073</TotalTime>
  <Words>3132</Words>
  <Application>Microsoft Office PowerPoint</Application>
  <PresentationFormat>宽屏</PresentationFormat>
  <Paragraphs>336</Paragraphs>
  <Slides>31</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等线</vt:lpstr>
      <vt:lpstr>等线 Light</vt:lpstr>
      <vt:lpstr>Arial</vt:lpstr>
      <vt:lpstr>Cambria Math</vt:lpstr>
      <vt:lpstr>Candara</vt:lpstr>
      <vt:lpstr>Consolas</vt:lpstr>
      <vt:lpstr>Times New Roman</vt:lpstr>
      <vt:lpstr>Office 主题​​</vt:lpstr>
      <vt:lpstr>Fragmentation Energy Correlators in SIDIS</vt:lpstr>
      <vt:lpstr>Why Fragmentation Energy Correlator (FEC)</vt:lpstr>
      <vt:lpstr>The Energy-Energy Correlator</vt:lpstr>
      <vt:lpstr>The Energy-Energy Correlator</vt:lpstr>
      <vt:lpstr>Observable Definition</vt:lpstr>
      <vt:lpstr>Observable Definition</vt:lpstr>
      <vt:lpstr>Fragmentation Energy Correlator Factorization</vt:lpstr>
      <vt:lpstr>Boost Invariant FEC</vt:lpstr>
      <vt:lpstr>Boost Invariant FEC</vt:lpstr>
      <vt:lpstr>Boost Invariant FEC</vt:lpstr>
      <vt:lpstr>Pythia Simulation</vt:lpstr>
      <vt:lpstr>Pythia Simulation</vt:lpstr>
      <vt:lpstr>Difference from TMD</vt:lpstr>
      <vt:lpstr>Relate Fragmentation Energy Correlator to TMD Fragmentation Function</vt:lpstr>
      <vt:lpstr>Relate to TMD Moments</vt:lpstr>
      <vt:lpstr>Boost Invariant FEC</vt:lpstr>
      <vt:lpstr>Hard Coefficients</vt:lpstr>
      <vt:lpstr>Full Factorization</vt:lpstr>
      <vt:lpstr>Spin Transfer Matrix</vt:lpstr>
      <vt:lpstr>Spin Transfer Matrix</vt:lpstr>
      <vt:lpstr>Spin Transfer Matrix</vt:lpstr>
      <vt:lpstr>Spin Transfer Matrix</vt:lpstr>
      <vt:lpstr>Spin Transfer Matrix</vt:lpstr>
      <vt:lpstr>Summary</vt:lpstr>
      <vt:lpstr>Thank You!</vt:lpstr>
      <vt:lpstr>Back Ups</vt:lpstr>
      <vt:lpstr>Symmetry Property</vt:lpstr>
      <vt:lpstr>Structure Functions</vt:lpstr>
      <vt:lpstr>SIDIS kinematics</vt:lpstr>
      <vt:lpstr>SIDIS kinematics</vt:lpstr>
      <vt:lpstr>Regulation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Fragmentation Energy Correlators in SIDIS</dc:title>
  <dc:creator>书 张</dc:creator>
  <cp:lastModifiedBy>爱培优</cp:lastModifiedBy>
  <cp:revision>240</cp:revision>
  <dcterms:created xsi:type="dcterms:W3CDTF">2025-05-03T04:02:44Z</dcterms:created>
  <dcterms:modified xsi:type="dcterms:W3CDTF">2025-05-06T05:36:27Z</dcterms:modified>
</cp:coreProperties>
</file>