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0" r:id="rId1"/>
  </p:sldMasterIdLst>
  <p:notesMasterIdLst>
    <p:notesMasterId r:id="rId41"/>
  </p:notesMasterIdLst>
  <p:handoutMasterIdLst>
    <p:handoutMasterId r:id="rId42"/>
  </p:handoutMasterIdLst>
  <p:sldIdLst>
    <p:sldId id="615" r:id="rId2"/>
    <p:sldId id="650" r:id="rId3"/>
    <p:sldId id="795" r:id="rId4"/>
    <p:sldId id="799" r:id="rId5"/>
    <p:sldId id="825" r:id="rId6"/>
    <p:sldId id="842" r:id="rId7"/>
    <p:sldId id="836" r:id="rId8"/>
    <p:sldId id="827" r:id="rId9"/>
    <p:sldId id="652" r:id="rId10"/>
    <p:sldId id="682" r:id="rId11"/>
    <p:sldId id="838" r:id="rId12"/>
    <p:sldId id="839" r:id="rId13"/>
    <p:sldId id="801" r:id="rId14"/>
    <p:sldId id="844" r:id="rId15"/>
    <p:sldId id="840" r:id="rId16"/>
    <p:sldId id="843" r:id="rId17"/>
    <p:sldId id="841" r:id="rId18"/>
    <p:sldId id="863" r:id="rId19"/>
    <p:sldId id="861" r:id="rId20"/>
    <p:sldId id="862" r:id="rId21"/>
    <p:sldId id="865" r:id="rId22"/>
    <p:sldId id="860" r:id="rId23"/>
    <p:sldId id="859" r:id="rId24"/>
    <p:sldId id="848" r:id="rId25"/>
    <p:sldId id="849" r:id="rId26"/>
    <p:sldId id="850" r:id="rId27"/>
    <p:sldId id="846" r:id="rId28"/>
    <p:sldId id="852" r:id="rId29"/>
    <p:sldId id="868" r:id="rId30"/>
    <p:sldId id="864" r:id="rId31"/>
    <p:sldId id="851" r:id="rId32"/>
    <p:sldId id="867" r:id="rId33"/>
    <p:sldId id="866" r:id="rId34"/>
    <p:sldId id="854" r:id="rId35"/>
    <p:sldId id="856" r:id="rId36"/>
    <p:sldId id="853" r:id="rId37"/>
    <p:sldId id="855" r:id="rId38"/>
    <p:sldId id="845" r:id="rId39"/>
    <p:sldId id="85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" userDrawn="1">
          <p15:clr>
            <a:srgbClr val="A4A3A4"/>
          </p15:clr>
        </p15:guide>
        <p15:guide id="2" orient="horz" pos="3696" userDrawn="1">
          <p15:clr>
            <a:srgbClr val="A4A3A4"/>
          </p15:clr>
        </p15:guide>
        <p15:guide id="3" orient="horz" pos="576" userDrawn="1">
          <p15:clr>
            <a:srgbClr val="A4A3A4"/>
          </p15:clr>
        </p15:guide>
        <p15:guide id="5" pos="7008" userDrawn="1">
          <p15:clr>
            <a:srgbClr val="A4A3A4"/>
          </p15:clr>
        </p15:guide>
        <p15:guide id="6" orient="horz" pos="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D3E5EC"/>
    <a:srgbClr val="AFB732"/>
    <a:srgbClr val="F6E951"/>
    <a:srgbClr val="20224D"/>
    <a:srgbClr val="0070C0"/>
    <a:srgbClr val="65A9DA"/>
    <a:srgbClr val="00408C"/>
    <a:srgbClr val="FFC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01"/>
    <p:restoredTop sz="94194"/>
  </p:normalViewPr>
  <p:slideViewPr>
    <p:cSldViewPr snapToGrid="0" snapToObjects="1">
      <p:cViewPr>
        <p:scale>
          <a:sx n="95" d="100"/>
          <a:sy n="95" d="100"/>
        </p:scale>
        <p:origin x="608" y="552"/>
      </p:cViewPr>
      <p:guideLst>
        <p:guide pos="312"/>
        <p:guide orient="horz" pos="3696"/>
        <p:guide orient="horz" pos="576"/>
        <p:guide pos="7008"/>
        <p:guide orient="horz" pos="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26" d="100"/>
          <a:sy n="126" d="100"/>
        </p:scale>
        <p:origin x="4984" y="21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35F7C27-D7B4-FB4E-5A8D-29D165C6D1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4CB590-DE1A-050E-A84F-89E50D8275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268CC-DE27-2444-B402-0B93FE11B3A8}" type="datetimeFigureOut">
              <a:rPr lang="ru-US" smtClean="0"/>
              <a:t>5/9/25</a:t>
            </a:fld>
            <a:endParaRPr lang="ru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D94234-8D8A-7E59-3359-764C748C4E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CA147D-550A-8029-8483-0E3E5C80A7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0CF56-8467-E341-9F28-87A80E514B4D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38376888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DCBA1-1C14-EF45-8C6F-B97D1D17435D}" type="datetimeFigureOut">
              <a:rPr lang="en-US" smtClean="0"/>
              <a:t>5/9/25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4C5E6-7A9F-ED4C-B944-3E35EBEAA8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2859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544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821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CCA0C9-8004-C6C9-9A64-82164AB15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79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CCA0C9-8004-C6C9-9A64-82164AB15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29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415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9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63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308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997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277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740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184FC6-B036-9716-836B-F398CE8382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484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86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536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266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7504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089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83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9262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1298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7231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823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CCA0C9-8004-C6C9-9A64-82164AB15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506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2991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4930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409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1848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9872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2267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4053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391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30C066-68FF-5C09-08CD-CF5DC8B8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858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CCA0C9-8004-C6C9-9A64-82164AB15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568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CCA0C9-8004-C6C9-9A64-82164AB15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119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CCA0C9-8004-C6C9-9A64-82164AB15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476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CCA0C9-8004-C6C9-9A64-82164AB15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04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CCA0C9-8004-C6C9-9A64-82164AB15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03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BB97E2-E4D0-FE56-68E0-1B2E75F5D7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4C5E6-7A9F-ED4C-B944-3E35EBEAA8E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74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D1C3F-DE99-034F-A3B1-915BAE827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515998-A9A9-5F41-9BEC-E834CA069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6365C-662C-DF47-9C3D-E65CF368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AA9F9-0F39-B242-80E8-06D9B15B4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20830-D787-2441-93FE-79ED75243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116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F709E-4A16-D547-991F-95F8468B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1056E-2201-7A43-851C-B4F5FDE5E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F0E83-0FD2-704F-B15F-5C8D12F2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6411F-95BB-A144-BDC0-B7B20419D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3B127-3A57-D74E-8CFC-F5C245B16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34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DA28F0-35D0-F349-A8A4-0F42FFF3F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C92F1-BE13-4546-9D27-F38B95998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397DA-5079-9945-84C6-45DC3729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CCCD0-3D53-3B45-A859-E64B5CF7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FC4E0-3A2F-5244-AA1F-1BB7A153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857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" panose="020B0503020202020204" pitchFamily="34" charset="0"/>
              </a:defRPr>
            </a:lvl1pPr>
          </a:lstStyle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9600" y="1600205"/>
            <a:ext cx="10972800" cy="4343399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latin typeface="Avenir Next" panose="020B0503020202020204" pitchFamily="34" charset="0"/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latin typeface="Avenir Next" panose="020B0503020202020204" pitchFamily="34" charset="0"/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latin typeface="Avenir Next" panose="020B0503020202020204" pitchFamily="34" charset="0"/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latin typeface="Avenir Next" panose="020B0503020202020204" pitchFamily="34" charset="0"/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0A7F1D-E4ED-624A-85CF-8C71FCC2ACC9}"/>
              </a:ext>
            </a:extLst>
          </p:cNvPr>
          <p:cNvSpPr/>
          <p:nvPr userDrawn="1"/>
        </p:nvSpPr>
        <p:spPr>
          <a:xfrm>
            <a:off x="5181600" y="6075952"/>
            <a:ext cx="1727200" cy="212725"/>
          </a:xfrm>
          <a:prstGeom prst="rect">
            <a:avLst/>
          </a:prstGeom>
          <a:solidFill>
            <a:schemeClr val="bg1"/>
          </a:solidFill>
          <a:ln>
            <a:solidFill>
              <a:srgbClr val="F8F8F8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586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66101B6-4581-4041-9F98-17173BB24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432828"/>
            <a:ext cx="1051559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9F9768C6-B10B-4D28-A4A0-90541B78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729477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5E71D-A546-9D4A-BF37-567996099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980A3-6B0C-D743-9EFB-FE1810896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7AE38-A4E4-0948-9637-616A172BF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3E831-D3DE-AB42-BCBB-485A4302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67139-52F7-3249-B180-6E0DF033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31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F743-EF6F-4A47-93A4-C838C79F9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00DDC-3E1E-B34D-B215-F1CE77ABA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8D0C6-D49F-1848-8E73-CBEC56BAD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57A8B-1E99-8544-87EA-441487643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9848C-1BB9-134C-BCA2-A75958F8C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436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F77F-014E-A94C-93B6-3658EC55E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0549B-F48C-9D41-8BE9-44EC59D37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9C78-D853-C94C-AA01-73157B089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5AB55-6705-844F-9E3B-9EFA1392D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506D5-409D-8745-8AC9-5CDEBF78F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512E1-9FC5-DF40-A415-2C0F2F3C5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20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B0ECD-803D-CC47-A43D-4550224A6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6F9FE-5EC8-C144-8115-734307D5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FEBA64-2141-A942-B19D-F643C7C39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03A497-3976-7048-A561-EC4E0AF5E7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6BE6BA-F5A4-8148-B5F4-F8A58E00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1B27D8-4751-524E-93D4-AE11DADF9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16C56-F017-684D-9680-F8B1EE93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B25B69-0D75-4F44-84A4-C6DCAFA1A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50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A18B-0994-4A40-B3AB-26D9470F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594462-5F0D-3748-9957-FD5E883B6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FC33A-CD6B-6040-AF5A-FDA04DD9A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57098-B33F-D14D-B32D-29B9C7445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263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6F5CB6-906D-4F4E-95D2-26A2B21D5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8409A1-DBA6-D34B-B99F-61885FA83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403A1-7963-D74E-97B5-B7557FCF0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64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4FEE6-04BC-9D42-8802-EEFA8B910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F802-1947-9C45-9ADD-096385494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9739A-1679-004B-B22D-3FEBBAA13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9AA85-14C0-2A44-98E7-0A80FD40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63B59-09F1-7D4F-BF4D-42BEF33E4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16E9FE-EA74-4141-8C9F-2E4A5B1FA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352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DF14E-559B-7641-B123-31569F266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4C23CA-3040-BD47-B3DA-8EEB84D43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719CC5-3F19-704C-B0EB-162F9744E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8193E-E831-E544-BE09-6C4942DC5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20A31-B81B-C641-B043-7A9E9075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F77A7-DD1E-4043-BD93-C85447F21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CB1D7-63C5-EF42-A11C-2F479085B872}" type="slidenum">
              <a:rPr lang="en-US" smtClean="0">
                <a:latin typeface="Avenir Next" panose="020B0503020202020204" pitchFamily="34" charset="0"/>
              </a:rPr>
              <a:pPr/>
              <a:t>‹#›</a:t>
            </a:fld>
            <a:endParaRPr 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14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FE313B-6C44-5A45-BB4F-884B35B32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E8A1A-3206-C94D-B332-DC401B42E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2C895-F468-3F4B-B787-923273FD51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A21F0-075B-6141-B1AD-1D91D4820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1ED97-BE35-594C-8B17-6A1221E46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060CDAF-2F6A-E6D4-9A8A-8B0B8A75EB3B}"/>
              </a:ext>
            </a:extLst>
          </p:cNvPr>
          <p:cNvGrpSpPr/>
          <p:nvPr userDrawn="1"/>
        </p:nvGrpSpPr>
        <p:grpSpPr>
          <a:xfrm>
            <a:off x="0" y="6158003"/>
            <a:ext cx="12192000" cy="524045"/>
            <a:chOff x="-1073585" y="5666495"/>
            <a:chExt cx="12192000" cy="524045"/>
          </a:xfrm>
        </p:grpSpPr>
        <p:cxnSp>
          <p:nvCxnSpPr>
            <p:cNvPr id="8" name="Google Shape;54;p13">
              <a:extLst>
                <a:ext uri="{FF2B5EF4-FFF2-40B4-BE49-F238E27FC236}">
                  <a16:creationId xmlns:a16="http://schemas.microsoft.com/office/drawing/2014/main" id="{187A3821-3F3D-74C9-307D-005186B18643}"/>
                </a:ext>
              </a:extLst>
            </p:cNvPr>
            <p:cNvCxnSpPr>
              <a:cxnSpLocks/>
            </p:cNvCxnSpPr>
            <p:nvPr/>
          </p:nvCxnSpPr>
          <p:spPr>
            <a:xfrm>
              <a:off x="-1073585" y="5928517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1C1D2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BB7849-9088-109D-67A2-5D00F0E096A6}"/>
                </a:ext>
              </a:extLst>
            </p:cNvPr>
            <p:cNvSpPr/>
            <p:nvPr/>
          </p:nvSpPr>
          <p:spPr>
            <a:xfrm>
              <a:off x="7280991" y="5666495"/>
              <a:ext cx="2478837" cy="5240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Google Shape;58;p13">
              <a:extLst>
                <a:ext uri="{FF2B5EF4-FFF2-40B4-BE49-F238E27FC236}">
                  <a16:creationId xmlns:a16="http://schemas.microsoft.com/office/drawing/2014/main" id="{BC538CA8-050B-009E-D028-0A208B5FF320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7280991" y="5666495"/>
              <a:ext cx="2478837" cy="52404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3849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g"/><Relationship Id="rId4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5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28459C-1025-D258-F9B4-A4249261C3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" t="1631" r="6309" b="72561"/>
          <a:stretch/>
        </p:blipFill>
        <p:spPr>
          <a:xfrm>
            <a:off x="0" y="1262404"/>
            <a:ext cx="10379676" cy="1393176"/>
          </a:xfrm>
          <a:prstGeom prst="rect">
            <a:avLst/>
          </a:prstGeom>
        </p:spPr>
      </p:pic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C7E5035-92F8-9E40-AA4F-783246763619}"/>
              </a:ext>
            </a:extLst>
          </p:cNvPr>
          <p:cNvSpPr txBox="1">
            <a:spLocks/>
          </p:cNvSpPr>
          <p:nvPr/>
        </p:nvSpPr>
        <p:spPr>
          <a:xfrm>
            <a:off x="5225620" y="4627537"/>
            <a:ext cx="6452680" cy="10389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Wingdings" pitchFamily="2" charset="2"/>
              <a:buNone/>
              <a:tabLst/>
              <a:def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344488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1037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Wingdings" panose="05000000000000000000" pitchFamily="2" charset="2"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1875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Pct val="100000"/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963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anose="05000000000000000000" pitchFamily="2" charset="2"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b="1" dirty="0">
                <a:latin typeface="Avenir Next" panose="020B0503020202020204" pitchFamily="34" charset="0"/>
                <a:cs typeface="Courier New" panose="02070309020205020404" pitchFamily="49" charset="0"/>
              </a:rPr>
              <a:t>Andrey Sadofyev</a:t>
            </a:r>
          </a:p>
          <a:p>
            <a:pPr algn="r"/>
            <a:r>
              <a:rPr lang="en-US" dirty="0">
                <a:latin typeface="Avenir Next Ultra Light" panose="020B0203020202020204" pitchFamily="34" charset="0"/>
                <a:cs typeface="Courier New" panose="02070309020205020404" pitchFamily="49" charset="0"/>
              </a:rPr>
              <a:t>LIP, Lisbon</a:t>
            </a: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72F79A9E-DEC4-8265-1E80-2D2F6C34576F}"/>
              </a:ext>
            </a:extLst>
          </p:cNvPr>
          <p:cNvSpPr txBox="1">
            <a:spLocks/>
          </p:cNvSpPr>
          <p:nvPr/>
        </p:nvSpPr>
        <p:spPr>
          <a:xfrm>
            <a:off x="471312" y="1719043"/>
            <a:ext cx="9437052" cy="554039"/>
          </a:xfrm>
          <a:prstGeom prst="rect">
            <a:avLst/>
          </a:prstGeom>
          <a:noFill/>
          <a:ln w="31750">
            <a:noFill/>
          </a:ln>
        </p:spPr>
        <p:txBody>
          <a:bodyPr vert="horz" wrap="non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Avenir Next" panose="020B0503020202020204" pitchFamily="34" charset="0"/>
                <a:cs typeface="Arial" panose="020B0604020202020204" pitchFamily="34" charset="0"/>
              </a:rPr>
              <a:t>Hydrodynamic response on the celestial sphere</a:t>
            </a:r>
            <a:endParaRPr lang="en-US" sz="3200" b="1" dirty="0">
              <a:latin typeface="Avenir Next" panose="020B0503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BEA24B-A453-C5BE-A06C-AD78ECC57DA0}"/>
              </a:ext>
            </a:extLst>
          </p:cNvPr>
          <p:cNvGrpSpPr/>
          <p:nvPr/>
        </p:nvGrpSpPr>
        <p:grpSpPr>
          <a:xfrm>
            <a:off x="0" y="6158003"/>
            <a:ext cx="12192000" cy="524045"/>
            <a:chOff x="-1073585" y="5666495"/>
            <a:chExt cx="12192000" cy="524045"/>
          </a:xfrm>
        </p:grpSpPr>
        <p:cxnSp>
          <p:nvCxnSpPr>
            <p:cNvPr id="32" name="Google Shape;54;p13">
              <a:extLst>
                <a:ext uri="{FF2B5EF4-FFF2-40B4-BE49-F238E27FC236}">
                  <a16:creationId xmlns:a16="http://schemas.microsoft.com/office/drawing/2014/main" id="{A816D9AE-EDA0-B95E-7B0B-0CF1ACD92573}"/>
                </a:ext>
              </a:extLst>
            </p:cNvPr>
            <p:cNvCxnSpPr>
              <a:cxnSpLocks/>
            </p:cNvCxnSpPr>
            <p:nvPr/>
          </p:nvCxnSpPr>
          <p:spPr>
            <a:xfrm>
              <a:off x="-1073585" y="5928517"/>
              <a:ext cx="12192000" cy="0"/>
            </a:xfrm>
            <a:prstGeom prst="straightConnector1">
              <a:avLst/>
            </a:prstGeom>
            <a:noFill/>
            <a:ln w="9525" cap="flat" cmpd="sng">
              <a:solidFill>
                <a:srgbClr val="1C1D2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4AE1F8E-2379-238F-D509-A551E84835A4}"/>
                </a:ext>
              </a:extLst>
            </p:cNvPr>
            <p:cNvSpPr/>
            <p:nvPr/>
          </p:nvSpPr>
          <p:spPr>
            <a:xfrm>
              <a:off x="7280991" y="5666495"/>
              <a:ext cx="2478837" cy="5240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Google Shape;58;p13">
              <a:extLst>
                <a:ext uri="{FF2B5EF4-FFF2-40B4-BE49-F238E27FC236}">
                  <a16:creationId xmlns:a16="http://schemas.microsoft.com/office/drawing/2014/main" id="{1875240A-1E4B-4FC9-1776-ACCDE2193C6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80991" y="5666495"/>
              <a:ext cx="2478837" cy="5240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1FF75C2-445F-5F27-A01C-DABB5051B160}"/>
              </a:ext>
            </a:extLst>
          </p:cNvPr>
          <p:cNvSpPr txBox="1"/>
          <p:nvPr/>
        </p:nvSpPr>
        <p:spPr>
          <a:xfrm>
            <a:off x="454505" y="2700165"/>
            <a:ext cx="7960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New Opportunities in Particle and Nuclear Physics with Energy Correlators</a:t>
            </a:r>
          </a:p>
        </p:txBody>
      </p:sp>
    </p:spTree>
    <p:extLst>
      <p:ext uri="{BB962C8B-B14F-4D97-AF65-F5344CB8AC3E}">
        <p14:creationId xmlns:p14="http://schemas.microsoft.com/office/powerpoint/2010/main" val="1503560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078E921-EDC8-AF5C-D220-904697D6AF2C}"/>
              </a:ext>
            </a:extLst>
          </p:cNvPr>
          <p:cNvGrpSpPr/>
          <p:nvPr/>
        </p:nvGrpSpPr>
        <p:grpSpPr>
          <a:xfrm>
            <a:off x="6941820" y="2049780"/>
            <a:ext cx="3115415" cy="2274565"/>
            <a:chOff x="2074971" y="2049780"/>
            <a:chExt cx="3115415" cy="22745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E2C47E9-9EDB-4E71-A898-8D5A5786B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7542"/>
            <a:stretch/>
          </p:blipFill>
          <p:spPr>
            <a:xfrm>
              <a:off x="2074971" y="2049780"/>
              <a:ext cx="3115415" cy="2274565"/>
            </a:xfrm>
            <a:prstGeom prst="rect">
              <a:avLst/>
            </a:prstGeom>
          </p:spPr>
        </p:pic>
        <p:sp>
          <p:nvSpPr>
            <p:cNvPr id="27" name="Овал 5">
              <a:extLst>
                <a:ext uri="{FF2B5EF4-FFF2-40B4-BE49-F238E27FC236}">
                  <a16:creationId xmlns:a16="http://schemas.microsoft.com/office/drawing/2014/main" id="{7E5D4DB9-78E2-0A6C-EE45-A7807938FED4}"/>
                </a:ext>
              </a:extLst>
            </p:cNvPr>
            <p:cNvSpPr/>
            <p:nvPr/>
          </p:nvSpPr>
          <p:spPr>
            <a:xfrm>
              <a:off x="3089711" y="2867583"/>
              <a:ext cx="1088400" cy="1088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Номер слайда 12">
            <a:extLst>
              <a:ext uri="{FF2B5EF4-FFF2-40B4-BE49-F238E27FC236}">
                <a16:creationId xmlns:a16="http://schemas.microsoft.com/office/drawing/2014/main" id="{7DDEAA55-8FE6-C3F2-D144-C772ECAAEE9E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10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A334532-0BDC-31C4-D1D2-DFF3C0F393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63" t="35645" r="37153" b="10744"/>
          <a:stretch/>
        </p:blipFill>
        <p:spPr>
          <a:xfrm>
            <a:off x="6554366" y="3678637"/>
            <a:ext cx="1295400" cy="174135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F0414C2-E3C7-10C2-E4A8-E6A0A14B9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63" t="35645" r="37153" b="10744"/>
          <a:stretch/>
        </p:blipFill>
        <p:spPr>
          <a:xfrm>
            <a:off x="9174003" y="3678637"/>
            <a:ext cx="1295400" cy="1741355"/>
          </a:xfrm>
          <a:prstGeom prst="rect">
            <a:avLst/>
          </a:prstGeom>
        </p:spPr>
      </p:pic>
      <p:cxnSp>
        <p:nvCxnSpPr>
          <p:cNvPr id="12" name="Straight Arrow Connector 19">
            <a:extLst>
              <a:ext uri="{FF2B5EF4-FFF2-40B4-BE49-F238E27FC236}">
                <a16:creationId xmlns:a16="http://schemas.microsoft.com/office/drawing/2014/main" id="{D5FA5934-87EA-A6F5-9C39-23FBF826FC5C}"/>
              </a:ext>
            </a:extLst>
          </p:cNvPr>
          <p:cNvCxnSpPr>
            <a:cxnSpLocks/>
          </p:cNvCxnSpPr>
          <p:nvPr/>
        </p:nvCxnSpPr>
        <p:spPr>
          <a:xfrm>
            <a:off x="5638845" y="3352800"/>
            <a:ext cx="930761" cy="0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4D57A4-FCD8-8090-6FEA-1E4DCE9542FB}"/>
              </a:ext>
            </a:extLst>
          </p:cNvPr>
          <p:cNvGrpSpPr/>
          <p:nvPr/>
        </p:nvGrpSpPr>
        <p:grpSpPr>
          <a:xfrm>
            <a:off x="2074971" y="2049780"/>
            <a:ext cx="3115415" cy="2758440"/>
            <a:chOff x="2074971" y="2049780"/>
            <a:chExt cx="3115415" cy="27584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24F7C49-7F71-2E2F-3E86-71C4A6E7F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4971" y="2049780"/>
              <a:ext cx="3115415" cy="2758440"/>
            </a:xfrm>
            <a:prstGeom prst="rect">
              <a:avLst/>
            </a:prstGeom>
          </p:spPr>
        </p:pic>
        <p:sp>
          <p:nvSpPr>
            <p:cNvPr id="21" name="Овал 5">
              <a:extLst>
                <a:ext uri="{FF2B5EF4-FFF2-40B4-BE49-F238E27FC236}">
                  <a16:creationId xmlns:a16="http://schemas.microsoft.com/office/drawing/2014/main" id="{83252D12-3CA4-1D03-1650-06C6FE425E4A}"/>
                </a:ext>
              </a:extLst>
            </p:cNvPr>
            <p:cNvSpPr/>
            <p:nvPr/>
          </p:nvSpPr>
          <p:spPr>
            <a:xfrm>
              <a:off x="3089711" y="2867583"/>
              <a:ext cx="1088400" cy="1088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5FE4CF3-4FD3-7961-3883-390DAF2B83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53889" y="1060810"/>
            <a:ext cx="1295400" cy="12906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E91EE7-123E-752A-2A1C-A317FD3BEBFB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Jet quenching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9F804-EA55-C870-B4E2-0AB52E9BDD3E}"/>
              </a:ext>
            </a:extLst>
          </p:cNvPr>
          <p:cNvSpPr txBox="1"/>
          <p:nvPr/>
        </p:nvSpPr>
        <p:spPr>
          <a:xfrm>
            <a:off x="8882743" y="0"/>
            <a:ext cx="3351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M.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Gyulassy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 , X.-N. Wang, NPB, 1994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R. Baier et al, NPB, 1997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B. G. Zakharov, JETP, 1997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R. Baier et al, NPB, 1998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M. Gyulassy et al, NPB, 2000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X.-F.  Guo, X.-N. Wang, PRL, 2000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M.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Gyulassy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 et al, NPB, 2001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 AMY, JHEP, 2002</a:t>
            </a:r>
          </a:p>
        </p:txBody>
      </p:sp>
    </p:spTree>
    <p:extLst>
      <p:ext uri="{BB962C8B-B14F-4D97-AF65-F5344CB8AC3E}">
        <p14:creationId xmlns:p14="http://schemas.microsoft.com/office/powerpoint/2010/main" val="2944387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2">
            <a:extLst>
              <a:ext uri="{FF2B5EF4-FFF2-40B4-BE49-F238E27FC236}">
                <a16:creationId xmlns:a16="http://schemas.microsoft.com/office/drawing/2014/main" id="{818DDD89-9C77-0A5F-CD54-C54670318E40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11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5F7958-AB6D-83B3-48C1-3084A7747C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t="27910" r="47560" b="30902"/>
          <a:stretch/>
        </p:blipFill>
        <p:spPr>
          <a:xfrm>
            <a:off x="1472858" y="1386590"/>
            <a:ext cx="9246283" cy="4084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F39C5D-73BC-A8AA-1AEB-7FDA7E10AAB5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Medium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939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2">
            <a:extLst>
              <a:ext uri="{FF2B5EF4-FFF2-40B4-BE49-F238E27FC236}">
                <a16:creationId xmlns:a16="http://schemas.microsoft.com/office/drawing/2014/main" id="{818DDD89-9C77-0A5F-CD54-C54670318E40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12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F39C5D-73BC-A8AA-1AEB-7FDA7E10AAB5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Medium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56F21-D19F-D48F-A89B-73B35E0C7700}"/>
              </a:ext>
            </a:extLst>
          </p:cNvPr>
          <p:cNvSpPr txBox="1"/>
          <p:nvPr/>
        </p:nvSpPr>
        <p:spPr>
          <a:xfrm>
            <a:off x="8882743" y="0"/>
            <a:ext cx="33519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Casalderrey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-Solana et al, 2004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L.M.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Satarov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 et al, PLB, 2005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Ruppert et al, PLB. 2005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A. K. Chaudhuri et al, PRL, 2006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Casalderrey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-Solana et al, 2006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R. Neufeld et al, PRL, 2009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G.-Y. Qin, PRL, 2009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84896-02F0-619D-E647-AACA12EAB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698481" y="1082055"/>
            <a:ext cx="8795037" cy="46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56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2">
            <a:extLst>
              <a:ext uri="{FF2B5EF4-FFF2-40B4-BE49-F238E27FC236}">
                <a16:creationId xmlns:a16="http://schemas.microsoft.com/office/drawing/2014/main" id="{7DDEAA55-8FE6-C3F2-D144-C772ECAAEE9E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13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F5DC2A-0AA4-42D7-54D9-9C0F0B33C6B6}"/>
              </a:ext>
            </a:extLst>
          </p:cNvPr>
          <p:cNvSpPr txBox="1"/>
          <p:nvPr/>
        </p:nvSpPr>
        <p:spPr>
          <a:xfrm>
            <a:off x="556688" y="1237890"/>
            <a:ext cx="88059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Matter modifies the probes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Matter responses to the probes and mixes with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We generally need a better description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We generally need a better way to look into that system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C355B-6518-4C8D-3A35-16225753B55C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Probes of matter in HIC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04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2">
            <a:extLst>
              <a:ext uri="{FF2B5EF4-FFF2-40B4-BE49-F238E27FC236}">
                <a16:creationId xmlns:a16="http://schemas.microsoft.com/office/drawing/2014/main" id="{7DDEAA55-8FE6-C3F2-D144-C772ECAAEE9E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14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F5DC2A-0AA4-42D7-54D9-9C0F0B33C6B6}"/>
              </a:ext>
            </a:extLst>
          </p:cNvPr>
          <p:cNvSpPr txBox="1"/>
          <p:nvPr/>
        </p:nvSpPr>
        <p:spPr>
          <a:xfrm>
            <a:off x="556688" y="1237890"/>
            <a:ext cx="88059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Matter modifies the probes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Matter responses to the probes and mixes with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We generally need a better description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Avenir Next Demi Bold" panose="020B0503020202020204" pitchFamily="34" charset="0"/>
                <a:cs typeface="Calibri" panose="020F0502020204030204" pitchFamily="34" charset="0"/>
              </a:rPr>
              <a:t>We generally need a better way to look into that system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C355B-6518-4C8D-3A35-16225753B55C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Probes of matter in HIC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554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F3EA8E-3396-9C78-A296-6667DFCCB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04"/>
          <a:stretch/>
        </p:blipFill>
        <p:spPr>
          <a:xfrm>
            <a:off x="5792501" y="1015661"/>
            <a:ext cx="6219600" cy="3333281"/>
          </a:xfrm>
          <a:prstGeom prst="rect">
            <a:avLst/>
          </a:prstGeom>
        </p:spPr>
      </p:pic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15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D52149-330B-0048-9457-B25D9C814E75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21CFDC-999A-458E-9DDF-E8E7A86F3273}"/>
              </a:ext>
            </a:extLst>
          </p:cNvPr>
          <p:cNvSpPr txBox="1"/>
          <p:nvPr/>
        </p:nvSpPr>
        <p:spPr>
          <a:xfrm>
            <a:off x="7696200" y="0"/>
            <a:ext cx="4538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Y. He, T. Luo, X.-N. Wang, Y. Zhu, PRC, 2015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Y. Tachibana, N.-B. Chang, G.-Y. Qin, PRC, 2017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Casalderrey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-Solana et al, JHEP, 2021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W. Chen, Z. Yang, Y. He, W.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Ke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L. Pang, X.-N. Wang, PRL, 2021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Z. Yang, T. Luo, W. Chen, L.-G. Pang, X.-N. Wang, PRL, 2023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510211-F8F8-8358-27D4-3F217087CE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0" r="1640"/>
          <a:stretch/>
        </p:blipFill>
        <p:spPr>
          <a:xfrm rot="10800000">
            <a:off x="648040" y="1338035"/>
            <a:ext cx="4877398" cy="26885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BE83B1-4729-029C-51CB-C78AEED7CC31}"/>
              </a:ext>
            </a:extLst>
          </p:cNvPr>
          <p:cNvSpPr txBox="1"/>
          <p:nvPr/>
        </p:nvSpPr>
        <p:spPr>
          <a:xfrm>
            <a:off x="556687" y="4473681"/>
            <a:ext cx="8805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Renewed interest in the medium response: recent consideration e.g.                 within </a:t>
            </a:r>
            <a:r>
              <a:rPr lang="en-US" dirty="0" err="1">
                <a:latin typeface="Avenir Next" panose="020B0503020202020204" pitchFamily="34" charset="0"/>
                <a:cs typeface="Calibri" panose="020F0502020204030204" pitchFamily="34" charset="0"/>
              </a:rPr>
              <a:t>CoLBT</a:t>
            </a: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, JEWEL, Hybrid model</a:t>
            </a:r>
          </a:p>
          <a:p>
            <a:endParaRPr lang="en-US" sz="1000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Experimental needs, see e.g. ALICE, PRC, 2023; ATLAS, PRC, 2025; CMS, 2025</a:t>
            </a:r>
          </a:p>
        </p:txBody>
      </p:sp>
    </p:spTree>
    <p:extLst>
      <p:ext uri="{BB962C8B-B14F-4D97-AF65-F5344CB8AC3E}">
        <p14:creationId xmlns:p14="http://schemas.microsoft.com/office/powerpoint/2010/main" val="3206865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16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D52149-330B-0048-9457-B25D9C814E75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68F0D-8248-FC22-C704-8B9A3253B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20030" y="255400"/>
            <a:ext cx="3239985" cy="4911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8F3967-4CAB-3561-2763-1FD422EC1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820" y="1215425"/>
            <a:ext cx="4191887" cy="33822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48CE45-2958-B44A-1B4F-F184E5A02389}"/>
              </a:ext>
            </a:extLst>
          </p:cNvPr>
          <p:cNvSpPr txBox="1"/>
          <p:nvPr/>
        </p:nvSpPr>
        <p:spPr>
          <a:xfrm>
            <a:off x="6690361" y="0"/>
            <a:ext cx="5544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H.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Bossi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A. S.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Kudinoor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I.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Moult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D.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Pablos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A. Rai, K. Rajagopal, JHEP, 2024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Z. Yang, Y. He, I.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Moult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X.-N. Wang, PRL,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DD157B-CEC9-9FDB-D059-6FD1B850A90F}"/>
              </a:ext>
            </a:extLst>
          </p:cNvPr>
          <p:cNvSpPr txBox="1"/>
          <p:nvPr/>
        </p:nvSpPr>
        <p:spPr>
          <a:xfrm>
            <a:off x="556687" y="4473681"/>
            <a:ext cx="880596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Renewed interest in the medium response: recent consideration                   within </a:t>
            </a:r>
            <a:r>
              <a:rPr lang="en-US" dirty="0" err="1">
                <a:latin typeface="Avenir Next" panose="020B0503020202020204" pitchFamily="34" charset="0"/>
                <a:cs typeface="Calibri" panose="020F0502020204030204" pitchFamily="34" charset="0"/>
              </a:rPr>
              <a:t>CoLBT</a:t>
            </a: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, JEWEL, and Hybrid model</a:t>
            </a:r>
          </a:p>
          <a:p>
            <a:endParaRPr lang="en-US" sz="1000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Experimental needs, see e.g. ALICE, PRC, 2023; ATLAS, PRC, 2025; CMS,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Avenir Next Demi Bold" panose="020B0503020202020204" pitchFamily="34" charset="0"/>
                <a:cs typeface="Calibri" panose="020F0502020204030204" pitchFamily="34" charset="0"/>
              </a:rPr>
              <a:t>EEC as a new way to look into the details?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17915-FA55-55B2-2654-4FC4539993C3}"/>
              </a:ext>
            </a:extLst>
          </p:cNvPr>
          <p:cNvSpPr txBox="1"/>
          <p:nvPr/>
        </p:nvSpPr>
        <p:spPr>
          <a:xfrm>
            <a:off x="4671571" y="937496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see also sides by Ian and Zhong</a:t>
            </a:r>
          </a:p>
        </p:txBody>
      </p:sp>
    </p:spTree>
    <p:extLst>
      <p:ext uri="{BB962C8B-B14F-4D97-AF65-F5344CB8AC3E}">
        <p14:creationId xmlns:p14="http://schemas.microsoft.com/office/powerpoint/2010/main" val="4132690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7FD8B1E-0CC8-6CB5-ECA9-AC6EFBF0B4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56174" y="996006"/>
            <a:ext cx="2892356" cy="1545426"/>
          </a:xfrm>
          <a:prstGeom prst="rect">
            <a:avLst/>
          </a:prstGeom>
        </p:spPr>
      </p:pic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17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67A30-F0C5-3529-A5C4-4B987C8D85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9323" y="2022326"/>
            <a:ext cx="4096666" cy="2261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1026" name="Picture 2" descr="latexit-rtfd-attachement-6fol0iOq.pdf">
            <a:extLst>
              <a:ext uri="{FF2B5EF4-FFF2-40B4-BE49-F238E27FC236}">
                <a16:creationId xmlns:a16="http://schemas.microsoft.com/office/drawing/2014/main" id="{2A04A0E2-E0C8-975E-ADDA-A73076FC7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188" y="2978789"/>
            <a:ext cx="2347413" cy="48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9">
            <a:extLst>
              <a:ext uri="{FF2B5EF4-FFF2-40B4-BE49-F238E27FC236}">
                <a16:creationId xmlns:a16="http://schemas.microsoft.com/office/drawing/2014/main" id="{7DA5AA56-31D0-D9D1-4AE6-B601935F7F8D}"/>
              </a:ext>
            </a:extLst>
          </p:cNvPr>
          <p:cNvCxnSpPr>
            <a:cxnSpLocks/>
          </p:cNvCxnSpPr>
          <p:nvPr/>
        </p:nvCxnSpPr>
        <p:spPr>
          <a:xfrm>
            <a:off x="3054345" y="3554001"/>
            <a:ext cx="0" cy="425571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EA7F420-FDE8-BE80-CBE9-5C4A9627D2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4" r="1534"/>
          <a:stretch/>
        </p:blipFill>
        <p:spPr>
          <a:xfrm>
            <a:off x="1863728" y="4134602"/>
            <a:ext cx="2381234" cy="1312592"/>
          </a:xfrm>
          <a:prstGeom prst="rect">
            <a:avLst/>
          </a:prstGeom>
        </p:spPr>
      </p:pic>
      <p:cxnSp>
        <p:nvCxnSpPr>
          <p:cNvPr id="21" name="Straight Arrow Connector 19">
            <a:extLst>
              <a:ext uri="{FF2B5EF4-FFF2-40B4-BE49-F238E27FC236}">
                <a16:creationId xmlns:a16="http://schemas.microsoft.com/office/drawing/2014/main" id="{D3877016-2E6E-1164-5487-91B1BCAE04C0}"/>
              </a:ext>
            </a:extLst>
          </p:cNvPr>
          <p:cNvCxnSpPr>
            <a:cxnSpLocks/>
          </p:cNvCxnSpPr>
          <p:nvPr/>
        </p:nvCxnSpPr>
        <p:spPr>
          <a:xfrm>
            <a:off x="5561639" y="3153177"/>
            <a:ext cx="973783" cy="0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9">
            <a:extLst>
              <a:ext uri="{FF2B5EF4-FFF2-40B4-BE49-F238E27FC236}">
                <a16:creationId xmlns:a16="http://schemas.microsoft.com/office/drawing/2014/main" id="{7B8F1610-873E-3006-C294-41BA81EC2107}"/>
              </a:ext>
            </a:extLst>
          </p:cNvPr>
          <p:cNvCxnSpPr>
            <a:cxnSpLocks/>
          </p:cNvCxnSpPr>
          <p:nvPr/>
        </p:nvCxnSpPr>
        <p:spPr>
          <a:xfrm>
            <a:off x="4602487" y="2176673"/>
            <a:ext cx="0" cy="625025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064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18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67A30-F0C5-3529-A5C4-4B987C8D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9323" y="2022326"/>
            <a:ext cx="4096666" cy="2261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cxnSp>
        <p:nvCxnSpPr>
          <p:cNvPr id="9" name="Straight Arrow Connector 19">
            <a:extLst>
              <a:ext uri="{FF2B5EF4-FFF2-40B4-BE49-F238E27FC236}">
                <a16:creationId xmlns:a16="http://schemas.microsoft.com/office/drawing/2014/main" id="{0B53AE07-CD6C-ED22-4384-EC33F8499F63}"/>
              </a:ext>
            </a:extLst>
          </p:cNvPr>
          <p:cNvCxnSpPr>
            <a:cxnSpLocks/>
          </p:cNvCxnSpPr>
          <p:nvPr/>
        </p:nvCxnSpPr>
        <p:spPr>
          <a:xfrm>
            <a:off x="4602487" y="2176673"/>
            <a:ext cx="0" cy="625025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9">
            <a:extLst>
              <a:ext uri="{FF2B5EF4-FFF2-40B4-BE49-F238E27FC236}">
                <a16:creationId xmlns:a16="http://schemas.microsoft.com/office/drawing/2014/main" id="{D3877016-2E6E-1164-5487-91B1BCAE04C0}"/>
              </a:ext>
            </a:extLst>
          </p:cNvPr>
          <p:cNvCxnSpPr>
            <a:cxnSpLocks/>
          </p:cNvCxnSpPr>
          <p:nvPr/>
        </p:nvCxnSpPr>
        <p:spPr>
          <a:xfrm>
            <a:off x="5561639" y="3153177"/>
            <a:ext cx="973783" cy="0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5200649-8170-755A-183E-7B40CC05DAE8}"/>
              </a:ext>
            </a:extLst>
          </p:cNvPr>
          <p:cNvSpPr txBox="1"/>
          <p:nvPr/>
        </p:nvSpPr>
        <p:spPr>
          <a:xfrm>
            <a:off x="847800" y="1118390"/>
            <a:ext cx="851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An illustration: static background</a:t>
            </a:r>
            <a:endParaRPr lang="en-US" b="1" dirty="0">
              <a:solidFill>
                <a:srgbClr val="C00000"/>
              </a:solidFill>
              <a:latin typeface="Avenir Next Demi Bold" panose="020B0503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latexit-rtfd-attachement-8JZrPCFf.pdf">
            <a:extLst>
              <a:ext uri="{FF2B5EF4-FFF2-40B4-BE49-F238E27FC236}">
                <a16:creationId xmlns:a16="http://schemas.microsoft.com/office/drawing/2014/main" id="{1BB2D472-35CE-D484-7537-5D6596660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59" y="1618539"/>
            <a:ext cx="4426584" cy="55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atexit-rtfd-attachement-DH63ccf2.pdf">
            <a:extLst>
              <a:ext uri="{FF2B5EF4-FFF2-40B4-BE49-F238E27FC236}">
                <a16:creationId xmlns:a16="http://schemas.microsoft.com/office/drawing/2014/main" id="{9043057D-10FE-068A-7199-7C97515D1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31" y="2801698"/>
            <a:ext cx="5133611" cy="135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95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19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67A30-F0C5-3529-A5C4-4B987C8D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9323" y="2022326"/>
            <a:ext cx="4096666" cy="2261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cxnSp>
        <p:nvCxnSpPr>
          <p:cNvPr id="9" name="Straight Arrow Connector 19">
            <a:extLst>
              <a:ext uri="{FF2B5EF4-FFF2-40B4-BE49-F238E27FC236}">
                <a16:creationId xmlns:a16="http://schemas.microsoft.com/office/drawing/2014/main" id="{0B53AE07-CD6C-ED22-4384-EC33F8499F63}"/>
              </a:ext>
            </a:extLst>
          </p:cNvPr>
          <p:cNvCxnSpPr>
            <a:cxnSpLocks/>
          </p:cNvCxnSpPr>
          <p:nvPr/>
        </p:nvCxnSpPr>
        <p:spPr>
          <a:xfrm>
            <a:off x="4602487" y="2176673"/>
            <a:ext cx="0" cy="625025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9">
            <a:extLst>
              <a:ext uri="{FF2B5EF4-FFF2-40B4-BE49-F238E27FC236}">
                <a16:creationId xmlns:a16="http://schemas.microsoft.com/office/drawing/2014/main" id="{D3877016-2E6E-1164-5487-91B1BCAE04C0}"/>
              </a:ext>
            </a:extLst>
          </p:cNvPr>
          <p:cNvCxnSpPr>
            <a:cxnSpLocks/>
          </p:cNvCxnSpPr>
          <p:nvPr/>
        </p:nvCxnSpPr>
        <p:spPr>
          <a:xfrm>
            <a:off x="5561639" y="3153177"/>
            <a:ext cx="973783" cy="0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5200649-8170-755A-183E-7B40CC05DAE8}"/>
              </a:ext>
            </a:extLst>
          </p:cNvPr>
          <p:cNvSpPr txBox="1"/>
          <p:nvPr/>
        </p:nvSpPr>
        <p:spPr>
          <a:xfrm>
            <a:off x="847800" y="1118390"/>
            <a:ext cx="851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An illustration: static background</a:t>
            </a:r>
            <a:endParaRPr lang="en-US" b="1" dirty="0">
              <a:solidFill>
                <a:srgbClr val="C00000"/>
              </a:solidFill>
              <a:latin typeface="Avenir Next Demi Bold" panose="020B0503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latexit-rtfd-attachement-8JZrPCFf.pdf">
            <a:extLst>
              <a:ext uri="{FF2B5EF4-FFF2-40B4-BE49-F238E27FC236}">
                <a16:creationId xmlns:a16="http://schemas.microsoft.com/office/drawing/2014/main" id="{1BB2D472-35CE-D484-7537-5D6596660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59" y="1618539"/>
            <a:ext cx="4426584" cy="55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atexit-rtfd-attachement-DH63ccf2.pdf">
            <a:extLst>
              <a:ext uri="{FF2B5EF4-FFF2-40B4-BE49-F238E27FC236}">
                <a16:creationId xmlns:a16="http://schemas.microsoft.com/office/drawing/2014/main" id="{9043057D-10FE-068A-7199-7C97515D1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31" y="2801698"/>
            <a:ext cx="5133611" cy="135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DF675C-5CD3-4240-2099-B81ED28DD3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094">
            <a:off x="6174193" y="1637717"/>
            <a:ext cx="440156" cy="440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5409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9B5089BF-3AEF-D34E-B2B6-B31EF3FAD197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The origin of complex matter 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7AE0E1-D4C6-3F40-AF27-699BCAEEB0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738"/>
          <a:stretch/>
        </p:blipFill>
        <p:spPr>
          <a:xfrm>
            <a:off x="1790196" y="1241887"/>
            <a:ext cx="9081450" cy="1189197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69E30F-9831-C94B-9DFA-96E992C553BB}"/>
              </a:ext>
            </a:extLst>
          </p:cNvPr>
          <p:cNvCxnSpPr>
            <a:cxnSpLocks/>
          </p:cNvCxnSpPr>
          <p:nvPr/>
        </p:nvCxnSpPr>
        <p:spPr>
          <a:xfrm>
            <a:off x="533400" y="1235288"/>
            <a:ext cx="0" cy="3902891"/>
          </a:xfrm>
          <a:prstGeom prst="straightConnector1">
            <a:avLst/>
          </a:prstGeom>
          <a:ln w="15875" cap="rnd">
            <a:solidFill>
              <a:schemeClr val="tx1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>
            <a:extLst>
              <a:ext uri="{FF2B5EF4-FFF2-40B4-BE49-F238E27FC236}">
                <a16:creationId xmlns:a16="http://schemas.microsoft.com/office/drawing/2014/main" id="{673B11E5-D19B-3A4A-9A4B-841220A04B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66" b="10744"/>
          <a:stretch/>
        </p:blipFill>
        <p:spPr>
          <a:xfrm>
            <a:off x="1816852" y="2059629"/>
            <a:ext cx="9081450" cy="28341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077CAC-5F6B-7BFE-9707-099F44002392}"/>
              </a:ext>
            </a:extLst>
          </p:cNvPr>
          <p:cNvSpPr txBox="1"/>
          <p:nvPr/>
        </p:nvSpPr>
        <p:spPr>
          <a:xfrm>
            <a:off x="577840" y="4554575"/>
            <a:ext cx="186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Next Medium" panose="020B0503020202020204" pitchFamily="34" charset="0"/>
                <a:cs typeface="Courier New" panose="02070309020205020404" pitchFamily="49" charset="0"/>
              </a:rPr>
              <a:t>complex </a:t>
            </a:r>
          </a:p>
          <a:p>
            <a:r>
              <a:rPr lang="en-US" sz="1400" dirty="0">
                <a:latin typeface="Avenir Next Medium" panose="020B0503020202020204" pitchFamily="34" charset="0"/>
                <a:cs typeface="Courier New" panose="02070309020205020404" pitchFamily="49" charset="0"/>
              </a:rPr>
              <a:t>nuclear matter</a:t>
            </a:r>
            <a:endParaRPr lang="en-US" sz="1400" dirty="0">
              <a:solidFill>
                <a:srgbClr val="00408C"/>
              </a:solidFill>
              <a:latin typeface="Avenir Next Medium" panose="020B05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6A077B-ACFE-8F03-1F80-EA07C64F85BB}"/>
              </a:ext>
            </a:extLst>
          </p:cNvPr>
          <p:cNvSpPr txBox="1"/>
          <p:nvPr/>
        </p:nvSpPr>
        <p:spPr>
          <a:xfrm>
            <a:off x="577840" y="1261731"/>
            <a:ext cx="1724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Next Medium" panose="020B0503020202020204" pitchFamily="34" charset="0"/>
                <a:cs typeface="Courier New" panose="02070309020205020404" pitchFamily="49" charset="0"/>
              </a:rPr>
              <a:t>elementary</a:t>
            </a:r>
          </a:p>
          <a:p>
            <a:r>
              <a:rPr lang="en-US" sz="1400" dirty="0">
                <a:latin typeface="Avenir Next Medium" panose="020B0503020202020204" pitchFamily="34" charset="0"/>
                <a:cs typeface="Courier New" panose="02070309020205020404" pitchFamily="49" charset="0"/>
              </a:rPr>
              <a:t>constituents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2E49A-C0B3-AE74-742B-2846A98D88DA}"/>
              </a:ext>
            </a:extLst>
          </p:cNvPr>
          <p:cNvSpPr txBox="1"/>
          <p:nvPr/>
        </p:nvSpPr>
        <p:spPr>
          <a:xfrm>
            <a:off x="10480776" y="1261731"/>
            <a:ext cx="108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Avenir Next" panose="020B0503020202020204" pitchFamily="34" charset="0"/>
                <a:cs typeface="Courier New" panose="02070309020205020404" pitchFamily="49" charset="0"/>
              </a:rPr>
              <a:t>small </a:t>
            </a:r>
          </a:p>
          <a:p>
            <a:pPr algn="r"/>
            <a:r>
              <a:rPr lang="en-US" sz="1400" dirty="0">
                <a:solidFill>
                  <a:srgbClr val="C00000"/>
                </a:solidFill>
                <a:latin typeface="Avenir Next" panose="020B0503020202020204" pitchFamily="34" charset="0"/>
                <a:cs typeface="Courier New" panose="02070309020205020404" pitchFamily="49" charset="0"/>
              </a:rPr>
              <a:t>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84E59-0D9C-3D97-9707-D9550326421A}"/>
              </a:ext>
            </a:extLst>
          </p:cNvPr>
          <p:cNvSpPr txBox="1"/>
          <p:nvPr/>
        </p:nvSpPr>
        <p:spPr>
          <a:xfrm>
            <a:off x="10697673" y="4555700"/>
            <a:ext cx="86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Avenir Next" panose="020B0503020202020204" pitchFamily="34" charset="0"/>
                <a:cs typeface="Courier New" panose="02070309020205020404" pitchFamily="49" charset="0"/>
              </a:rPr>
              <a:t>large </a:t>
            </a:r>
          </a:p>
          <a:p>
            <a:pPr algn="r"/>
            <a:r>
              <a:rPr lang="en-US" sz="1400" dirty="0">
                <a:solidFill>
                  <a:srgbClr val="C00000"/>
                </a:solidFill>
                <a:latin typeface="Avenir Next" panose="020B0503020202020204" pitchFamily="34" charset="0"/>
                <a:cs typeface="Courier New" panose="02070309020205020404" pitchFamily="49" charset="0"/>
              </a:rPr>
              <a:t>system</a:t>
            </a:r>
          </a:p>
        </p:txBody>
      </p:sp>
      <p:cxnSp>
        <p:nvCxnSpPr>
          <p:cNvPr id="8" name="Straight Arrow Connector 19">
            <a:extLst>
              <a:ext uri="{FF2B5EF4-FFF2-40B4-BE49-F238E27FC236}">
                <a16:creationId xmlns:a16="http://schemas.microsoft.com/office/drawing/2014/main" id="{D76DA7B5-B6F3-9A3F-3F65-3B99D4C8A593}"/>
              </a:ext>
            </a:extLst>
          </p:cNvPr>
          <p:cNvCxnSpPr>
            <a:cxnSpLocks/>
          </p:cNvCxnSpPr>
          <p:nvPr/>
        </p:nvCxnSpPr>
        <p:spPr>
          <a:xfrm>
            <a:off x="11614001" y="1235288"/>
            <a:ext cx="0" cy="3841382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E8AF8C5-97C5-3C40-BC3B-83D6741AB747}"/>
              </a:ext>
            </a:extLst>
          </p:cNvPr>
          <p:cNvSpPr txBox="1"/>
          <p:nvPr/>
        </p:nvSpPr>
        <p:spPr>
          <a:xfrm>
            <a:off x="5516032" y="5382778"/>
            <a:ext cx="1667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Light" panose="020B0402020203020204" pitchFamily="34" charset="0"/>
                <a:cs typeface="Courier New" panose="02070309020205020404" pitchFamily="49" charset="0"/>
              </a:rPr>
              <a:t>simplest </a:t>
            </a:r>
          </a:p>
          <a:p>
            <a:r>
              <a:rPr lang="en-US" sz="1600" dirty="0">
                <a:latin typeface="Avenir Light" panose="020B0402020203020204" pitchFamily="34" charset="0"/>
                <a:cs typeface="Courier New" panose="02070309020205020404" pitchFamily="49" charset="0"/>
              </a:rPr>
              <a:t>complex matter</a:t>
            </a:r>
          </a:p>
        </p:txBody>
      </p:sp>
      <p:cxnSp>
        <p:nvCxnSpPr>
          <p:cNvPr id="19" name="Straight Arrow Connector 19">
            <a:extLst>
              <a:ext uri="{FF2B5EF4-FFF2-40B4-BE49-F238E27FC236}">
                <a16:creationId xmlns:a16="http://schemas.microsoft.com/office/drawing/2014/main" id="{0EF4F3A7-0DE6-0B47-B61B-73E5DD347275}"/>
              </a:ext>
            </a:extLst>
          </p:cNvPr>
          <p:cNvCxnSpPr>
            <a:cxnSpLocks/>
          </p:cNvCxnSpPr>
          <p:nvPr/>
        </p:nvCxnSpPr>
        <p:spPr>
          <a:xfrm flipV="1">
            <a:off x="6217920" y="4648819"/>
            <a:ext cx="374941" cy="733959"/>
          </a:xfrm>
          <a:prstGeom prst="straightConnector1">
            <a:avLst/>
          </a:prstGeom>
          <a:ln w="12700" cap="rnd">
            <a:solidFill>
              <a:schemeClr val="tx1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2">
            <a:extLst>
              <a:ext uri="{FF2B5EF4-FFF2-40B4-BE49-F238E27FC236}">
                <a16:creationId xmlns:a16="http://schemas.microsoft.com/office/drawing/2014/main" id="{0569BCF2-0105-DD82-FE31-78E2C4314444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2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4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20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67A30-F0C5-3529-A5C4-4B987C8D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9323" y="2022326"/>
            <a:ext cx="4096666" cy="2261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cxnSp>
        <p:nvCxnSpPr>
          <p:cNvPr id="9" name="Straight Arrow Connector 19">
            <a:extLst>
              <a:ext uri="{FF2B5EF4-FFF2-40B4-BE49-F238E27FC236}">
                <a16:creationId xmlns:a16="http://schemas.microsoft.com/office/drawing/2014/main" id="{0B53AE07-CD6C-ED22-4384-EC33F8499F63}"/>
              </a:ext>
            </a:extLst>
          </p:cNvPr>
          <p:cNvCxnSpPr>
            <a:cxnSpLocks/>
          </p:cNvCxnSpPr>
          <p:nvPr/>
        </p:nvCxnSpPr>
        <p:spPr>
          <a:xfrm>
            <a:off x="4602487" y="2176673"/>
            <a:ext cx="0" cy="625025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9">
            <a:extLst>
              <a:ext uri="{FF2B5EF4-FFF2-40B4-BE49-F238E27FC236}">
                <a16:creationId xmlns:a16="http://schemas.microsoft.com/office/drawing/2014/main" id="{D3877016-2E6E-1164-5487-91B1BCAE04C0}"/>
              </a:ext>
            </a:extLst>
          </p:cNvPr>
          <p:cNvCxnSpPr>
            <a:cxnSpLocks/>
          </p:cNvCxnSpPr>
          <p:nvPr/>
        </p:nvCxnSpPr>
        <p:spPr>
          <a:xfrm>
            <a:off x="5561639" y="3153177"/>
            <a:ext cx="973783" cy="0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5200649-8170-755A-183E-7B40CC05DAE8}"/>
              </a:ext>
            </a:extLst>
          </p:cNvPr>
          <p:cNvSpPr txBox="1"/>
          <p:nvPr/>
        </p:nvSpPr>
        <p:spPr>
          <a:xfrm>
            <a:off x="847800" y="1118390"/>
            <a:ext cx="851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An illustration: static background</a:t>
            </a:r>
            <a:endParaRPr lang="en-US" b="1" dirty="0">
              <a:solidFill>
                <a:srgbClr val="C00000"/>
              </a:solidFill>
              <a:latin typeface="Avenir Next Demi Bold" panose="020B0503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latexit-rtfd-attachement-8JZrPCFf.pdf">
            <a:extLst>
              <a:ext uri="{FF2B5EF4-FFF2-40B4-BE49-F238E27FC236}">
                <a16:creationId xmlns:a16="http://schemas.microsoft.com/office/drawing/2014/main" id="{1BB2D472-35CE-D484-7537-5D6596660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59" y="1618539"/>
            <a:ext cx="4426584" cy="55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atexit-rtfd-attachement-DH63ccf2.pdf">
            <a:extLst>
              <a:ext uri="{FF2B5EF4-FFF2-40B4-BE49-F238E27FC236}">
                <a16:creationId xmlns:a16="http://schemas.microsoft.com/office/drawing/2014/main" id="{9043057D-10FE-068A-7199-7C97515D1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31" y="2801698"/>
            <a:ext cx="5133611" cy="135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9">
            <a:extLst>
              <a:ext uri="{FF2B5EF4-FFF2-40B4-BE49-F238E27FC236}">
                <a16:creationId xmlns:a16="http://schemas.microsoft.com/office/drawing/2014/main" id="{382A6E2B-C696-ED87-01B0-C4C2C0C5ECAE}"/>
              </a:ext>
            </a:extLst>
          </p:cNvPr>
          <p:cNvCxnSpPr>
            <a:cxnSpLocks/>
          </p:cNvCxnSpPr>
          <p:nvPr/>
        </p:nvCxnSpPr>
        <p:spPr>
          <a:xfrm>
            <a:off x="3537035" y="4284027"/>
            <a:ext cx="0" cy="625025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latexit-rtfd-attachement-o4NCPTgA.pdf">
            <a:extLst>
              <a:ext uri="{FF2B5EF4-FFF2-40B4-BE49-F238E27FC236}">
                <a16:creationId xmlns:a16="http://schemas.microsoft.com/office/drawing/2014/main" id="{31CD113F-BEA8-F3B9-6ED0-09E7B5801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102" y="5024173"/>
            <a:ext cx="7929795" cy="69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26AF37-5B64-957C-5754-8D67379D4D7D}"/>
              </a:ext>
            </a:extLst>
          </p:cNvPr>
          <p:cNvSpPr txBox="1"/>
          <p:nvPr/>
        </p:nvSpPr>
        <p:spPr>
          <a:xfrm>
            <a:off x="4456159" y="5846789"/>
            <a:ext cx="2074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diffusive modes (wake)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45F523-6967-636E-1021-A17139A5F2A5}"/>
              </a:ext>
            </a:extLst>
          </p:cNvPr>
          <p:cNvSpPr txBox="1"/>
          <p:nvPr/>
        </p:nvSpPr>
        <p:spPr>
          <a:xfrm>
            <a:off x="6669451" y="5846789"/>
            <a:ext cx="1305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sound modes</a:t>
            </a:r>
          </a:p>
        </p:txBody>
      </p:sp>
    </p:spTree>
    <p:extLst>
      <p:ext uri="{BB962C8B-B14F-4D97-AF65-F5344CB8AC3E}">
        <p14:creationId xmlns:p14="http://schemas.microsoft.com/office/powerpoint/2010/main" val="1613497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21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8F01E-B22A-21D2-248B-82445C18E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699"/>
          <a:stretch/>
        </p:blipFill>
        <p:spPr>
          <a:xfrm>
            <a:off x="2565763" y="1410836"/>
            <a:ext cx="6453476" cy="4749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0A869F-3C84-9B31-5A11-94514DED27E0}"/>
              </a:ext>
            </a:extLst>
          </p:cNvPr>
          <p:cNvSpPr txBox="1"/>
          <p:nvPr/>
        </p:nvSpPr>
        <p:spPr>
          <a:xfrm>
            <a:off x="9019239" y="1847995"/>
            <a:ext cx="615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wake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E4572C-F6B2-2A70-7292-5CEB9EDC0716}"/>
              </a:ext>
            </a:extLst>
          </p:cNvPr>
          <p:cNvSpPr txBox="1"/>
          <p:nvPr/>
        </p:nvSpPr>
        <p:spPr>
          <a:xfrm>
            <a:off x="9019239" y="4548340"/>
            <a:ext cx="615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wake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3DD10A-7F21-6825-35F4-C40A6BAB1D68}"/>
              </a:ext>
            </a:extLst>
          </p:cNvPr>
          <p:cNvSpPr txBox="1"/>
          <p:nvPr/>
        </p:nvSpPr>
        <p:spPr>
          <a:xfrm>
            <a:off x="8979164" y="3216406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sound</a:t>
            </a:r>
          </a:p>
        </p:txBody>
      </p:sp>
    </p:spTree>
    <p:extLst>
      <p:ext uri="{BB962C8B-B14F-4D97-AF65-F5344CB8AC3E}">
        <p14:creationId xmlns:p14="http://schemas.microsoft.com/office/powerpoint/2010/main" val="1848994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22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DA624-D45E-87F0-4E2F-13CAF1417296}"/>
              </a:ext>
            </a:extLst>
          </p:cNvPr>
          <p:cNvSpPr txBox="1"/>
          <p:nvPr/>
        </p:nvSpPr>
        <p:spPr>
          <a:xfrm>
            <a:off x="8882743" y="0"/>
            <a:ext cx="335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e.g. L.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Fister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 E.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Iancu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JHEP, 2015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200649-8170-755A-183E-7B40CC05DAE8}"/>
              </a:ext>
            </a:extLst>
          </p:cNvPr>
          <p:cNvSpPr txBox="1"/>
          <p:nvPr/>
        </p:nvSpPr>
        <p:spPr>
          <a:xfrm>
            <a:off x="847800" y="1118390"/>
            <a:ext cx="851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An approximate in-medium evolution of the single gluon inclusive distribution:</a:t>
            </a:r>
            <a:endParaRPr lang="en-US" b="1" dirty="0">
              <a:solidFill>
                <a:srgbClr val="C00000"/>
              </a:solidFill>
              <a:latin typeface="Avenir Next Demi Bold" panose="020B0503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latexit-rtfd-attachement-7KRhZGiW.pdf">
            <a:extLst>
              <a:ext uri="{FF2B5EF4-FFF2-40B4-BE49-F238E27FC236}">
                <a16:creationId xmlns:a16="http://schemas.microsoft.com/office/drawing/2014/main" id="{7B74E3F4-5579-144D-7184-BE30E131F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49" y="1735822"/>
            <a:ext cx="6583701" cy="85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19">
            <a:extLst>
              <a:ext uri="{FF2B5EF4-FFF2-40B4-BE49-F238E27FC236}">
                <a16:creationId xmlns:a16="http://schemas.microsoft.com/office/drawing/2014/main" id="{E7DFE7E7-5A3A-988A-A9DD-6403059B2707}"/>
              </a:ext>
            </a:extLst>
          </p:cNvPr>
          <p:cNvCxnSpPr>
            <a:cxnSpLocks/>
          </p:cNvCxnSpPr>
          <p:nvPr/>
        </p:nvCxnSpPr>
        <p:spPr>
          <a:xfrm>
            <a:off x="5773862" y="2882481"/>
            <a:ext cx="0" cy="425571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E6E0873-FC0D-E82B-5779-C74205FC81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25529" y="3308052"/>
            <a:ext cx="4096666" cy="226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0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23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DA624-D45E-87F0-4E2F-13CAF1417296}"/>
              </a:ext>
            </a:extLst>
          </p:cNvPr>
          <p:cNvSpPr txBox="1"/>
          <p:nvPr/>
        </p:nvSpPr>
        <p:spPr>
          <a:xfrm>
            <a:off x="8882743" y="0"/>
            <a:ext cx="335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e.g. L.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Fister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 E.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Iancu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JHEP, 2015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200649-8170-755A-183E-7B40CC05DAE8}"/>
              </a:ext>
            </a:extLst>
          </p:cNvPr>
          <p:cNvSpPr txBox="1"/>
          <p:nvPr/>
        </p:nvSpPr>
        <p:spPr>
          <a:xfrm>
            <a:off x="847800" y="1118390"/>
            <a:ext cx="851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An approximate in-medium evolution of the single gluon inclusive distribution:</a:t>
            </a:r>
            <a:endParaRPr lang="en-US" b="1" dirty="0">
              <a:solidFill>
                <a:srgbClr val="C00000"/>
              </a:solidFill>
              <a:latin typeface="Avenir Next Demi Bold" panose="020B0503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latexit-rtfd-attachement-7KRhZGiW.pdf">
            <a:extLst>
              <a:ext uri="{FF2B5EF4-FFF2-40B4-BE49-F238E27FC236}">
                <a16:creationId xmlns:a16="http://schemas.microsoft.com/office/drawing/2014/main" id="{7B74E3F4-5579-144D-7184-BE30E131F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49" y="1735822"/>
            <a:ext cx="6583701" cy="85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atexit-rtfd-attachement-4HxvjOYF.pdf">
            <a:extLst>
              <a:ext uri="{FF2B5EF4-FFF2-40B4-BE49-F238E27FC236}">
                <a16:creationId xmlns:a16="http://schemas.microsoft.com/office/drawing/2014/main" id="{0CD6AF59-382B-5100-1FAA-A2CA8012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968" y="3390027"/>
            <a:ext cx="3325787" cy="75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atexit-rtfd-attachement-Y2pedGW9.pdf">
            <a:extLst>
              <a:ext uri="{FF2B5EF4-FFF2-40B4-BE49-F238E27FC236}">
                <a16:creationId xmlns:a16="http://schemas.microsoft.com/office/drawing/2014/main" id="{B6108B13-EBFD-7772-6F4E-98418B516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18" y="4929611"/>
            <a:ext cx="8815483" cy="70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9">
            <a:extLst>
              <a:ext uri="{FF2B5EF4-FFF2-40B4-BE49-F238E27FC236}">
                <a16:creationId xmlns:a16="http://schemas.microsoft.com/office/drawing/2014/main" id="{BEBCDB47-1A39-F7AA-1CC5-873684C21E15}"/>
              </a:ext>
            </a:extLst>
          </p:cNvPr>
          <p:cNvCxnSpPr>
            <a:cxnSpLocks/>
          </p:cNvCxnSpPr>
          <p:nvPr/>
        </p:nvCxnSpPr>
        <p:spPr>
          <a:xfrm flipH="1" flipV="1">
            <a:off x="2846529" y="5732830"/>
            <a:ext cx="262504" cy="209734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4" name="Picture 12" descr="latexit-rtfd-attachement-xKk4PFSF.pdf">
            <a:extLst>
              <a:ext uri="{FF2B5EF4-FFF2-40B4-BE49-F238E27FC236}">
                <a16:creationId xmlns:a16="http://schemas.microsoft.com/office/drawing/2014/main" id="{1487E11E-860A-814E-2A58-B8A3297C3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08" y="5830978"/>
            <a:ext cx="1547799" cy="26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19">
            <a:extLst>
              <a:ext uri="{FF2B5EF4-FFF2-40B4-BE49-F238E27FC236}">
                <a16:creationId xmlns:a16="http://schemas.microsoft.com/office/drawing/2014/main" id="{E980FDED-CC1C-1833-01F5-5158CA108275}"/>
              </a:ext>
            </a:extLst>
          </p:cNvPr>
          <p:cNvCxnSpPr>
            <a:cxnSpLocks/>
          </p:cNvCxnSpPr>
          <p:nvPr/>
        </p:nvCxnSpPr>
        <p:spPr>
          <a:xfrm>
            <a:off x="3484350" y="4817375"/>
            <a:ext cx="262504" cy="209734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6" name="Picture 14">
            <a:extLst>
              <a:ext uri="{FF2B5EF4-FFF2-40B4-BE49-F238E27FC236}">
                <a16:creationId xmlns:a16="http://schemas.microsoft.com/office/drawing/2014/main" id="{2952D2DE-F620-8AB2-FF7F-EEF8BBC1E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913468" y="4306157"/>
            <a:ext cx="586314" cy="42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Arrow Connector 19">
            <a:extLst>
              <a:ext uri="{FF2B5EF4-FFF2-40B4-BE49-F238E27FC236}">
                <a16:creationId xmlns:a16="http://schemas.microsoft.com/office/drawing/2014/main" id="{655BC882-1EF3-B144-6EB6-9072B0C8AA7D}"/>
              </a:ext>
            </a:extLst>
          </p:cNvPr>
          <p:cNvCxnSpPr>
            <a:cxnSpLocks/>
          </p:cNvCxnSpPr>
          <p:nvPr/>
        </p:nvCxnSpPr>
        <p:spPr>
          <a:xfrm>
            <a:off x="5773862" y="2882481"/>
            <a:ext cx="0" cy="425571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19">
            <a:extLst>
              <a:ext uri="{FF2B5EF4-FFF2-40B4-BE49-F238E27FC236}">
                <a16:creationId xmlns:a16="http://schemas.microsoft.com/office/drawing/2014/main" id="{1D3793C5-99B8-EBC9-57A6-E94AF307697A}"/>
              </a:ext>
            </a:extLst>
          </p:cNvPr>
          <p:cNvCxnSpPr>
            <a:cxnSpLocks/>
          </p:cNvCxnSpPr>
          <p:nvPr/>
        </p:nvCxnSpPr>
        <p:spPr>
          <a:xfrm>
            <a:off x="5776135" y="4358717"/>
            <a:ext cx="0" cy="425571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303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24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DA624-D45E-87F0-4E2F-13CAF1417296}"/>
              </a:ext>
            </a:extLst>
          </p:cNvPr>
          <p:cNvSpPr txBox="1"/>
          <p:nvPr/>
        </p:nvSpPr>
        <p:spPr>
          <a:xfrm>
            <a:off x="8882743" y="0"/>
            <a:ext cx="335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Barata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M.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Kuzmin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G.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Milhano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67A30-F0C5-3529-A5C4-4B987C8D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23" y="1136654"/>
            <a:ext cx="4096666" cy="4584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D23BC-14CC-653E-C660-965F3F8B8E6B}"/>
              </a:ext>
            </a:extLst>
          </p:cNvPr>
          <p:cNvSpPr txBox="1"/>
          <p:nvPr/>
        </p:nvSpPr>
        <p:spPr>
          <a:xfrm>
            <a:off x="556689" y="1237890"/>
            <a:ext cx="494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The hydrodynamic description of a flowing medium is classical</a:t>
            </a:r>
          </a:p>
        </p:txBody>
      </p:sp>
    </p:spTree>
    <p:extLst>
      <p:ext uri="{BB962C8B-B14F-4D97-AF65-F5344CB8AC3E}">
        <p14:creationId xmlns:p14="http://schemas.microsoft.com/office/powerpoint/2010/main" val="924300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25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DA624-D45E-87F0-4E2F-13CAF1417296}"/>
              </a:ext>
            </a:extLst>
          </p:cNvPr>
          <p:cNvSpPr txBox="1"/>
          <p:nvPr/>
        </p:nvSpPr>
        <p:spPr>
          <a:xfrm>
            <a:off x="8882743" y="0"/>
            <a:ext cx="335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Barata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M.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Kuzmin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G.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Milhano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67A30-F0C5-3529-A5C4-4B987C8D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23" y="1136654"/>
            <a:ext cx="4096666" cy="4584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D23BC-14CC-653E-C660-965F3F8B8E6B}"/>
              </a:ext>
            </a:extLst>
          </p:cNvPr>
          <p:cNvSpPr txBox="1"/>
          <p:nvPr/>
        </p:nvSpPr>
        <p:spPr>
          <a:xfrm>
            <a:off x="556689" y="1237890"/>
            <a:ext cx="49447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The hydrodynamic description of a flowing medium is classical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So are the most of the current treatments of the medium response</a:t>
            </a:r>
          </a:p>
        </p:txBody>
      </p:sp>
    </p:spTree>
    <p:extLst>
      <p:ext uri="{BB962C8B-B14F-4D97-AF65-F5344CB8AC3E}">
        <p14:creationId xmlns:p14="http://schemas.microsoft.com/office/powerpoint/2010/main" val="2824871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26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DA624-D45E-87F0-4E2F-13CAF1417296}"/>
              </a:ext>
            </a:extLst>
          </p:cNvPr>
          <p:cNvSpPr txBox="1"/>
          <p:nvPr/>
        </p:nvSpPr>
        <p:spPr>
          <a:xfrm>
            <a:off x="8882743" y="0"/>
            <a:ext cx="335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Barata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M.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Kuzmin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G.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Milhano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67A30-F0C5-3529-A5C4-4B987C8D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23" y="1136654"/>
            <a:ext cx="4096666" cy="4584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D23BC-14CC-653E-C660-965F3F8B8E6B}"/>
              </a:ext>
            </a:extLst>
          </p:cNvPr>
          <p:cNvSpPr txBox="1"/>
          <p:nvPr/>
        </p:nvSpPr>
        <p:spPr>
          <a:xfrm>
            <a:off x="556689" y="1237890"/>
            <a:ext cx="49447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The hydrodynamic description of a flowing medium is classical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So are the most of the current treatments of the medium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Avenir Next Demi Bold" panose="020B0503020202020204" pitchFamily="34" charset="0"/>
                <a:cs typeface="Calibri" panose="020F0502020204030204" pitchFamily="34" charset="0"/>
              </a:rPr>
              <a:t>But what would happen if a classical flow were plugged into the ECs?</a:t>
            </a:r>
          </a:p>
        </p:txBody>
      </p:sp>
    </p:spTree>
    <p:extLst>
      <p:ext uri="{BB962C8B-B14F-4D97-AF65-F5344CB8AC3E}">
        <p14:creationId xmlns:p14="http://schemas.microsoft.com/office/powerpoint/2010/main" val="3856243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27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DA624-D45E-87F0-4E2F-13CAF1417296}"/>
              </a:ext>
            </a:extLst>
          </p:cNvPr>
          <p:cNvSpPr txBox="1"/>
          <p:nvPr/>
        </p:nvSpPr>
        <p:spPr>
          <a:xfrm>
            <a:off x="8882743" y="0"/>
            <a:ext cx="335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Barata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M.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Kuzmin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G.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Milhano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67A30-F0C5-3529-A5C4-4B987C8D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23" y="1136654"/>
            <a:ext cx="4096666" cy="4584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D23BC-14CC-653E-C660-965F3F8B8E6B}"/>
              </a:ext>
            </a:extLst>
          </p:cNvPr>
          <p:cNvSpPr txBox="1"/>
          <p:nvPr/>
        </p:nvSpPr>
        <p:spPr>
          <a:xfrm>
            <a:off x="556689" y="1237890"/>
            <a:ext cx="49447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The hydrodynamic description of a flowing medium is classical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So are the most of the current treatments of the medium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Avenir Next Demi Bold" panose="020B0503020202020204" pitchFamily="34" charset="0"/>
                <a:cs typeface="Calibri" panose="020F0502020204030204" pitchFamily="34" charset="0"/>
              </a:rPr>
              <a:t>But what would happen if a classical flow were plugged into the ECs?</a:t>
            </a:r>
          </a:p>
        </p:txBody>
      </p:sp>
      <p:cxnSp>
        <p:nvCxnSpPr>
          <p:cNvPr id="7" name="Straight Arrow Connector 19">
            <a:extLst>
              <a:ext uri="{FF2B5EF4-FFF2-40B4-BE49-F238E27FC236}">
                <a16:creationId xmlns:a16="http://schemas.microsoft.com/office/drawing/2014/main" id="{9442F529-330E-D0D5-6E0A-3AC9B80DE030}"/>
              </a:ext>
            </a:extLst>
          </p:cNvPr>
          <p:cNvCxnSpPr>
            <a:cxnSpLocks/>
          </p:cNvCxnSpPr>
          <p:nvPr/>
        </p:nvCxnSpPr>
        <p:spPr>
          <a:xfrm>
            <a:off x="3029039" y="4783056"/>
            <a:ext cx="0" cy="265620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latexit-rtfd-attachement-f1cA2R4Z.pdf">
            <a:extLst>
              <a:ext uri="{FF2B5EF4-FFF2-40B4-BE49-F238E27FC236}">
                <a16:creationId xmlns:a16="http://schemas.microsoft.com/office/drawing/2014/main" id="{E55FF11A-FC27-4326-5B96-71A0FBA52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28" y="4190968"/>
            <a:ext cx="1913222" cy="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atexit-rtfd-attachement-McqyMMVu.pdf">
            <a:extLst>
              <a:ext uri="{FF2B5EF4-FFF2-40B4-BE49-F238E27FC236}">
                <a16:creationId xmlns:a16="http://schemas.microsoft.com/office/drawing/2014/main" id="{31847066-9E37-4864-F75A-04249D2F4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13" y="5257329"/>
            <a:ext cx="1706051" cy="36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508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28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DA624-D45E-87F0-4E2F-13CAF1417296}"/>
              </a:ext>
            </a:extLst>
          </p:cNvPr>
          <p:cNvSpPr txBox="1"/>
          <p:nvPr/>
        </p:nvSpPr>
        <p:spPr>
          <a:xfrm>
            <a:off x="8882743" y="0"/>
            <a:ext cx="335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Barata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M.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Kuzmin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G.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Milhano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67A30-F0C5-3529-A5C4-4B987C8D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23" y="1136654"/>
            <a:ext cx="4096666" cy="4584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D23BC-14CC-653E-C660-965F3F8B8E6B}"/>
              </a:ext>
            </a:extLst>
          </p:cNvPr>
          <p:cNvSpPr txBox="1"/>
          <p:nvPr/>
        </p:nvSpPr>
        <p:spPr>
          <a:xfrm>
            <a:off x="556689" y="1237890"/>
            <a:ext cx="49447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The hydrodynamic description of a flowing medium is classical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So are the most of the current treatments of the medium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Avenir Next Demi Bold" panose="020B0503020202020204" pitchFamily="34" charset="0"/>
                <a:cs typeface="Calibri" panose="020F0502020204030204" pitchFamily="34" charset="0"/>
              </a:rPr>
              <a:t>Uncorrelated energy flux contributes through geometric correlations</a:t>
            </a:r>
          </a:p>
        </p:txBody>
      </p:sp>
      <p:pic>
        <p:nvPicPr>
          <p:cNvPr id="2" name="Picture 2" descr="latexit-rtfd-attachement-VpgwCsP2.pdf">
            <a:extLst>
              <a:ext uri="{FF2B5EF4-FFF2-40B4-BE49-F238E27FC236}">
                <a16:creationId xmlns:a16="http://schemas.microsoft.com/office/drawing/2014/main" id="{12667F18-7955-4BA6-4F16-2473322EC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11" y="3692719"/>
            <a:ext cx="2531668" cy="76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CD1722A-DB55-D4F1-B40A-5CD814DFD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515113" y="4942165"/>
            <a:ext cx="3780244" cy="72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19">
            <a:extLst>
              <a:ext uri="{FF2B5EF4-FFF2-40B4-BE49-F238E27FC236}">
                <a16:creationId xmlns:a16="http://schemas.microsoft.com/office/drawing/2014/main" id="{0A61B1DB-083C-8C1C-478D-3D82C148EA16}"/>
              </a:ext>
            </a:extLst>
          </p:cNvPr>
          <p:cNvCxnSpPr>
            <a:cxnSpLocks/>
          </p:cNvCxnSpPr>
          <p:nvPr/>
        </p:nvCxnSpPr>
        <p:spPr>
          <a:xfrm flipV="1">
            <a:off x="2624305" y="4457573"/>
            <a:ext cx="0" cy="401568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861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29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DA624-D45E-87F0-4E2F-13CAF1417296}"/>
              </a:ext>
            </a:extLst>
          </p:cNvPr>
          <p:cNvSpPr txBox="1"/>
          <p:nvPr/>
        </p:nvSpPr>
        <p:spPr>
          <a:xfrm>
            <a:off x="8882743" y="0"/>
            <a:ext cx="335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Barata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M.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Kuzmin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G.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Milhano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67A30-F0C5-3529-A5C4-4B987C8D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23" y="1136654"/>
            <a:ext cx="4096666" cy="4584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D23BC-14CC-653E-C660-965F3F8B8E6B}"/>
              </a:ext>
            </a:extLst>
          </p:cNvPr>
          <p:cNvSpPr txBox="1"/>
          <p:nvPr/>
        </p:nvSpPr>
        <p:spPr>
          <a:xfrm>
            <a:off x="556689" y="1237890"/>
            <a:ext cx="49447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The hydrodynamic description of a flowing medium is classical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So are the most of the current treatments of the medium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  <a:latin typeface="Avenir Next Demi Bold" panose="020B0503020202020204" pitchFamily="34" charset="0"/>
                <a:cs typeface="Calibri" panose="020F0502020204030204" pitchFamily="34" charset="0"/>
              </a:rPr>
              <a:t>Uncorrelated energy flux contributes through geometric correlations</a:t>
            </a:r>
          </a:p>
        </p:txBody>
      </p:sp>
      <p:pic>
        <p:nvPicPr>
          <p:cNvPr id="2" name="Picture 2" descr="latexit-rtfd-attachement-VpgwCsP2.pdf">
            <a:extLst>
              <a:ext uri="{FF2B5EF4-FFF2-40B4-BE49-F238E27FC236}">
                <a16:creationId xmlns:a16="http://schemas.microsoft.com/office/drawing/2014/main" id="{12667F18-7955-4BA6-4F16-2473322EC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11" y="3692719"/>
            <a:ext cx="2531668" cy="76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CD1722A-DB55-D4F1-B40A-5CD814DFD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515113" y="4942165"/>
            <a:ext cx="3780244" cy="72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19">
            <a:extLst>
              <a:ext uri="{FF2B5EF4-FFF2-40B4-BE49-F238E27FC236}">
                <a16:creationId xmlns:a16="http://schemas.microsoft.com/office/drawing/2014/main" id="{0A61B1DB-083C-8C1C-478D-3D82C148EA16}"/>
              </a:ext>
            </a:extLst>
          </p:cNvPr>
          <p:cNvCxnSpPr>
            <a:cxnSpLocks/>
          </p:cNvCxnSpPr>
          <p:nvPr/>
        </p:nvCxnSpPr>
        <p:spPr>
          <a:xfrm flipV="1">
            <a:off x="2624305" y="4457573"/>
            <a:ext cx="0" cy="401568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CA08F4B-ECCA-3FC9-1494-5B6B6FE0ECC3}"/>
              </a:ext>
            </a:extLst>
          </p:cNvPr>
          <p:cNvSpPr txBox="1"/>
          <p:nvPr/>
        </p:nvSpPr>
        <p:spPr>
          <a:xfrm>
            <a:off x="4408438" y="5705060"/>
            <a:ext cx="3108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the leading structure is unmodified </a:t>
            </a:r>
          </a:p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by the stochastic contribution</a:t>
            </a:r>
          </a:p>
        </p:txBody>
      </p:sp>
    </p:spTree>
    <p:extLst>
      <p:ext uri="{BB962C8B-B14F-4D97-AF65-F5344CB8AC3E}">
        <p14:creationId xmlns:p14="http://schemas.microsoft.com/office/powerpoint/2010/main" val="1199189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762074F-6921-3EF2-720F-D0BF9066DCE2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Some motivation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15" name="Номер слайда 12">
            <a:extLst>
              <a:ext uri="{FF2B5EF4-FFF2-40B4-BE49-F238E27FC236}">
                <a16:creationId xmlns:a16="http://schemas.microsoft.com/office/drawing/2014/main" id="{818DDD89-9C77-0A5F-CD54-C54670318E40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3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E84D1E-279F-ADB2-E5C7-F45F8C646F25}"/>
              </a:ext>
            </a:extLst>
          </p:cNvPr>
          <p:cNvSpPr txBox="1"/>
          <p:nvPr/>
        </p:nvSpPr>
        <p:spPr>
          <a:xfrm>
            <a:off x="556688" y="1237889"/>
            <a:ext cx="97406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Learning about QCD in Early Universe</a:t>
            </a:r>
            <a:r>
              <a:rPr lang="ru-RU" dirty="0">
                <a:latin typeface="Avenir Next" panose="020B0503020202020204" pitchFamily="34" charset="0"/>
                <a:cs typeface="Calibri" panose="020F0502020204030204" pitchFamily="34" charset="0"/>
              </a:rPr>
              <a:t> (</a:t>
            </a: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”Big Bang” matter</a:t>
            </a:r>
            <a:r>
              <a:rPr lang="ru-RU" dirty="0">
                <a:latin typeface="Avenir Next" panose="020B0503020202020204" pitchFamily="34" charset="0"/>
                <a:cs typeface="Calibri" panose="020F0502020204030204" pitchFamily="34" charset="0"/>
              </a:rPr>
              <a:t>)</a:t>
            </a: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Probing QCD phase diagram (extreme conditions)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Understanding matter formation (and its evolution)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Probing nuclear structure (probing </a:t>
            </a:r>
            <a:r>
              <a:rPr lang="en-US" dirty="0" err="1">
                <a:latin typeface="Avenir Next" panose="020B0503020202020204" pitchFamily="34" charset="0"/>
                <a:cs typeface="Calibri" panose="020F0502020204030204" pitchFamily="34" charset="0"/>
              </a:rPr>
              <a:t>partons</a:t>
            </a: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Add your favorite option here</a:t>
            </a:r>
            <a:endParaRPr lang="ru-RU" dirty="0">
              <a:latin typeface="Avenir Next" panose="020B0503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254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30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DA624-D45E-87F0-4E2F-13CAF1417296}"/>
              </a:ext>
            </a:extLst>
          </p:cNvPr>
          <p:cNvSpPr txBox="1"/>
          <p:nvPr/>
        </p:nvSpPr>
        <p:spPr>
          <a:xfrm>
            <a:off x="8882743" y="0"/>
            <a:ext cx="335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Barata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M.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Kuzmin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G.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Milhano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3DDF9C-8A5F-9BD7-3817-BE82C16DD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01" r="33398"/>
          <a:stretch/>
        </p:blipFill>
        <p:spPr>
          <a:xfrm>
            <a:off x="2840774" y="1458650"/>
            <a:ext cx="6412408" cy="471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751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31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DA624-D45E-87F0-4E2F-13CAF1417296}"/>
              </a:ext>
            </a:extLst>
          </p:cNvPr>
          <p:cNvSpPr txBox="1"/>
          <p:nvPr/>
        </p:nvSpPr>
        <p:spPr>
          <a:xfrm>
            <a:off x="8882743" y="0"/>
            <a:ext cx="335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Barata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M.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Kuzmin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G.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Milhano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9218" name="Picture 2" descr="latexit-rtfd-attachement-MdzMhMsa.pdf">
            <a:extLst>
              <a:ext uri="{FF2B5EF4-FFF2-40B4-BE49-F238E27FC236}">
                <a16:creationId xmlns:a16="http://schemas.microsoft.com/office/drawing/2014/main" id="{71F8BAE1-57D4-A58F-43AD-FA9CDB07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260" y="1487843"/>
            <a:ext cx="2740494" cy="3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latexit-rtfd-attachement-FP5AslwF.pdf">
            <a:extLst>
              <a:ext uri="{FF2B5EF4-FFF2-40B4-BE49-F238E27FC236}">
                <a16:creationId xmlns:a16="http://schemas.microsoft.com/office/drawing/2014/main" id="{E461F086-C0A8-DB5D-6ACC-824486931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52" y="2805559"/>
            <a:ext cx="3325437" cy="9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19">
            <a:extLst>
              <a:ext uri="{FF2B5EF4-FFF2-40B4-BE49-F238E27FC236}">
                <a16:creationId xmlns:a16="http://schemas.microsoft.com/office/drawing/2014/main" id="{2AE3EC02-12C1-48E4-91E4-CFD0D6C56B58}"/>
              </a:ext>
            </a:extLst>
          </p:cNvPr>
          <p:cNvCxnSpPr>
            <a:cxnSpLocks/>
          </p:cNvCxnSpPr>
          <p:nvPr/>
        </p:nvCxnSpPr>
        <p:spPr>
          <a:xfrm>
            <a:off x="1478656" y="2177258"/>
            <a:ext cx="0" cy="385635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80B15B9-D0D8-4826-AECC-8550365F0520}"/>
              </a:ext>
            </a:extLst>
          </p:cNvPr>
          <p:cNvSpPr txBox="1"/>
          <p:nvPr/>
        </p:nvSpPr>
        <p:spPr>
          <a:xfrm>
            <a:off x="556689" y="4038248"/>
            <a:ext cx="49447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Specific model is needed to fix the factors (cannot be done at this level)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Classical flux leads to universal features (e.g. positivity of the leading term)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The same behavior for different descriptions (hydro, EKT, </a:t>
            </a:r>
            <a:r>
              <a:rPr lang="en-US" dirty="0" err="1">
                <a:latin typeface="Avenir Next" panose="020B0503020202020204" pitchFamily="34" charset="0"/>
                <a:cs typeface="Calibri" panose="020F0502020204030204" pitchFamily="34" charset="0"/>
              </a:rPr>
              <a:t>etc</a:t>
            </a: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ECEA01-E34C-A102-48BE-0571EBEA6D6B}"/>
              </a:ext>
            </a:extLst>
          </p:cNvPr>
          <p:cNvGrpSpPr/>
          <p:nvPr/>
        </p:nvGrpSpPr>
        <p:grpSpPr>
          <a:xfrm>
            <a:off x="5559404" y="1091385"/>
            <a:ext cx="6023114" cy="4459516"/>
            <a:chOff x="5559404" y="1091385"/>
            <a:chExt cx="6023114" cy="445951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1112276-9943-B6C2-7DDF-F5688423C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901"/>
            <a:stretch/>
          </p:blipFill>
          <p:spPr>
            <a:xfrm>
              <a:off x="5559404" y="1091385"/>
              <a:ext cx="6023114" cy="445951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D4E3252-2E76-9502-5B48-A2D32DF35ED6}"/>
                </a:ext>
              </a:extLst>
            </p:cNvPr>
            <p:cNvSpPr/>
            <p:nvPr/>
          </p:nvSpPr>
          <p:spPr>
            <a:xfrm>
              <a:off x="9362649" y="1487843"/>
              <a:ext cx="1869458" cy="1075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2516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32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DA624-D45E-87F0-4E2F-13CAF1417296}"/>
              </a:ext>
            </a:extLst>
          </p:cNvPr>
          <p:cNvSpPr txBox="1"/>
          <p:nvPr/>
        </p:nvSpPr>
        <p:spPr>
          <a:xfrm>
            <a:off x="8882743" y="0"/>
            <a:ext cx="3351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Barata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M.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Kuzmin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G.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Milhano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2024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C. Andres et al, PRL,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9218" name="Picture 2" descr="latexit-rtfd-attachement-MdzMhMsa.pdf">
            <a:extLst>
              <a:ext uri="{FF2B5EF4-FFF2-40B4-BE49-F238E27FC236}">
                <a16:creationId xmlns:a16="http://schemas.microsoft.com/office/drawing/2014/main" id="{71F8BAE1-57D4-A58F-43AD-FA9CDB07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260" y="1487843"/>
            <a:ext cx="2740494" cy="3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latexit-rtfd-attachement-FP5AslwF.pdf">
            <a:extLst>
              <a:ext uri="{FF2B5EF4-FFF2-40B4-BE49-F238E27FC236}">
                <a16:creationId xmlns:a16="http://schemas.microsoft.com/office/drawing/2014/main" id="{E461F086-C0A8-DB5D-6ACC-824486931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52" y="2805559"/>
            <a:ext cx="3325437" cy="9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19">
            <a:extLst>
              <a:ext uri="{FF2B5EF4-FFF2-40B4-BE49-F238E27FC236}">
                <a16:creationId xmlns:a16="http://schemas.microsoft.com/office/drawing/2014/main" id="{2AE3EC02-12C1-48E4-91E4-CFD0D6C56B58}"/>
              </a:ext>
            </a:extLst>
          </p:cNvPr>
          <p:cNvCxnSpPr>
            <a:cxnSpLocks/>
          </p:cNvCxnSpPr>
          <p:nvPr/>
        </p:nvCxnSpPr>
        <p:spPr>
          <a:xfrm>
            <a:off x="1478656" y="2177258"/>
            <a:ext cx="0" cy="385635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80B15B9-D0D8-4826-AECC-8550365F0520}"/>
              </a:ext>
            </a:extLst>
          </p:cNvPr>
          <p:cNvSpPr txBox="1"/>
          <p:nvPr/>
        </p:nvSpPr>
        <p:spPr>
          <a:xfrm>
            <a:off x="556689" y="4038248"/>
            <a:ext cx="49447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Specific model is needed to fix the factors (cannot be done at this level)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Classical flux leads to universal features (e.g. positivity of the leading term)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The same behavior for different descriptions (hydro, EKT, </a:t>
            </a:r>
            <a:r>
              <a:rPr lang="en-US" dirty="0" err="1">
                <a:latin typeface="Avenir Next" panose="020B0503020202020204" pitchFamily="34" charset="0"/>
                <a:cs typeface="Calibri" panose="020F0502020204030204" pitchFamily="34" charset="0"/>
              </a:rPr>
              <a:t>etc</a:t>
            </a: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179605-3FC4-88D8-044F-38039BE708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280"/>
          <a:stretch/>
        </p:blipFill>
        <p:spPr>
          <a:xfrm>
            <a:off x="5634066" y="1466966"/>
            <a:ext cx="5873790" cy="32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0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33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DA624-D45E-87F0-4E2F-13CAF1417296}"/>
              </a:ext>
            </a:extLst>
          </p:cNvPr>
          <p:cNvSpPr txBox="1"/>
          <p:nvPr/>
        </p:nvSpPr>
        <p:spPr>
          <a:xfrm>
            <a:off x="8882743" y="0"/>
            <a:ext cx="3351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Barata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M.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Kuzmin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G.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Milhano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2024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preliminary data from CMS,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9218" name="Picture 2" descr="latexit-rtfd-attachement-MdzMhMsa.pdf">
            <a:extLst>
              <a:ext uri="{FF2B5EF4-FFF2-40B4-BE49-F238E27FC236}">
                <a16:creationId xmlns:a16="http://schemas.microsoft.com/office/drawing/2014/main" id="{71F8BAE1-57D4-A58F-43AD-FA9CDB07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260" y="1487843"/>
            <a:ext cx="2740494" cy="36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latexit-rtfd-attachement-FP5AslwF.pdf">
            <a:extLst>
              <a:ext uri="{FF2B5EF4-FFF2-40B4-BE49-F238E27FC236}">
                <a16:creationId xmlns:a16="http://schemas.microsoft.com/office/drawing/2014/main" id="{E461F086-C0A8-DB5D-6ACC-824486931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52" y="2805559"/>
            <a:ext cx="3325437" cy="9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7C4AE1-F275-9E32-C942-DC4A0C38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090" y="1091385"/>
            <a:ext cx="6201619" cy="4630542"/>
          </a:xfrm>
          <a:prstGeom prst="rect">
            <a:avLst/>
          </a:prstGeom>
        </p:spPr>
      </p:pic>
      <p:cxnSp>
        <p:nvCxnSpPr>
          <p:cNvPr id="9" name="Straight Arrow Connector 19">
            <a:extLst>
              <a:ext uri="{FF2B5EF4-FFF2-40B4-BE49-F238E27FC236}">
                <a16:creationId xmlns:a16="http://schemas.microsoft.com/office/drawing/2014/main" id="{2AE3EC02-12C1-48E4-91E4-CFD0D6C56B58}"/>
              </a:ext>
            </a:extLst>
          </p:cNvPr>
          <p:cNvCxnSpPr>
            <a:cxnSpLocks/>
          </p:cNvCxnSpPr>
          <p:nvPr/>
        </p:nvCxnSpPr>
        <p:spPr>
          <a:xfrm>
            <a:off x="1478656" y="2177258"/>
            <a:ext cx="0" cy="385635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80B15B9-D0D8-4826-AECC-8550365F0520}"/>
              </a:ext>
            </a:extLst>
          </p:cNvPr>
          <p:cNvSpPr txBox="1"/>
          <p:nvPr/>
        </p:nvSpPr>
        <p:spPr>
          <a:xfrm>
            <a:off x="556689" y="4038248"/>
            <a:ext cx="49447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Specific model is needed to fix the factors (cannot be done at this level)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Classical flux leads to universal features (e.g. positivity of the leading term)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The same behavior for different descriptions (hydro, EKT, </a:t>
            </a:r>
            <a:r>
              <a:rPr lang="en-US" dirty="0" err="1">
                <a:latin typeface="Avenir Next" panose="020B0503020202020204" pitchFamily="34" charset="0"/>
                <a:cs typeface="Calibri" panose="020F0502020204030204" pitchFamily="34" charset="0"/>
              </a:rPr>
              <a:t>etc</a:t>
            </a: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441354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043BAE-EC2B-8323-CD7F-B12232566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729" y="352577"/>
            <a:ext cx="3150207" cy="3150207"/>
          </a:xfrm>
          <a:prstGeom prst="rect">
            <a:avLst/>
          </a:prstGeom>
        </p:spPr>
      </p:pic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34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29893A-C31A-AF24-22DE-A6B6F46AC184}"/>
              </a:ext>
            </a:extLst>
          </p:cNvPr>
          <p:cNvSpPr txBox="1"/>
          <p:nvPr/>
        </p:nvSpPr>
        <p:spPr>
          <a:xfrm>
            <a:off x="8882743" y="0"/>
            <a:ext cx="3351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Barata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I.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Moult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J. Silva, 2025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H.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Bossi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 et al, JHEP,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40009-ACF9-8B18-2046-0FD1C2C9D869}"/>
              </a:ext>
            </a:extLst>
          </p:cNvPr>
          <p:cNvSpPr txBox="1"/>
          <p:nvPr/>
        </p:nvSpPr>
        <p:spPr>
          <a:xfrm>
            <a:off x="556689" y="4038248"/>
            <a:ext cx="49447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Specific model is needed to fix the factors (cannot be done at this level)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Classical flux leads to universal features (e.g. positivity of the leading term)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The same behavior for different descriptions (hydro, EKT, </a:t>
            </a:r>
            <a:r>
              <a:rPr lang="en-US" dirty="0" err="1">
                <a:latin typeface="Avenir Next" panose="020B0503020202020204" pitchFamily="34" charset="0"/>
                <a:cs typeface="Calibri" panose="020F0502020204030204" pitchFamily="34" charset="0"/>
              </a:rPr>
              <a:t>etc</a:t>
            </a: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16" name="Straight Arrow Connector 19">
            <a:extLst>
              <a:ext uri="{FF2B5EF4-FFF2-40B4-BE49-F238E27FC236}">
                <a16:creationId xmlns:a16="http://schemas.microsoft.com/office/drawing/2014/main" id="{58906245-4532-F3F5-493D-C254F182B36B}"/>
              </a:ext>
            </a:extLst>
          </p:cNvPr>
          <p:cNvCxnSpPr>
            <a:cxnSpLocks/>
          </p:cNvCxnSpPr>
          <p:nvPr/>
        </p:nvCxnSpPr>
        <p:spPr>
          <a:xfrm>
            <a:off x="1478656" y="2177258"/>
            <a:ext cx="0" cy="385635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latexit-rtfd-attachement-HdTqNKHO.pdf">
            <a:extLst>
              <a:ext uri="{FF2B5EF4-FFF2-40B4-BE49-F238E27FC236}">
                <a16:creationId xmlns:a16="http://schemas.microsoft.com/office/drawing/2014/main" id="{F0C703C0-9698-BB1C-D0A0-1F3270B2F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87" y="2819752"/>
            <a:ext cx="6946406" cy="9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latexit-rtfd-attachement-NaoLOK57.pdf">
            <a:extLst>
              <a:ext uri="{FF2B5EF4-FFF2-40B4-BE49-F238E27FC236}">
                <a16:creationId xmlns:a16="http://schemas.microsoft.com/office/drawing/2014/main" id="{3D5AC88D-E81E-FADA-F1D0-122C4824C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22" y="1546042"/>
            <a:ext cx="5640880" cy="31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B9FB2A7-6091-FF15-7F74-E55A9EA08E6A}"/>
              </a:ext>
            </a:extLst>
          </p:cNvPr>
          <p:cNvGrpSpPr>
            <a:grpSpLocks noChangeAspect="1"/>
          </p:cNvGrpSpPr>
          <p:nvPr/>
        </p:nvGrpSpPr>
        <p:grpSpPr>
          <a:xfrm>
            <a:off x="8390729" y="4171228"/>
            <a:ext cx="3308252" cy="1618504"/>
            <a:chOff x="7850317" y="4115522"/>
            <a:chExt cx="4214976" cy="2062103"/>
          </a:xfrm>
        </p:grpSpPr>
        <p:pic>
          <p:nvPicPr>
            <p:cNvPr id="15368" name="Picture 8">
              <a:extLst>
                <a:ext uri="{FF2B5EF4-FFF2-40B4-BE49-F238E27FC236}">
                  <a16:creationId xmlns:a16="http://schemas.microsoft.com/office/drawing/2014/main" id="{17713631-1505-209D-ADE3-F073C99408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8256717" y="5032195"/>
              <a:ext cx="1407164" cy="278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0" name="Picture 10">
              <a:extLst>
                <a:ext uri="{FF2B5EF4-FFF2-40B4-BE49-F238E27FC236}">
                  <a16:creationId xmlns:a16="http://schemas.microsoft.com/office/drawing/2014/main" id="{65DAE326-E452-5FD9-AF1A-E5569F2FC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8242851" y="4519783"/>
              <a:ext cx="1892607" cy="244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2" name="Picture 12">
              <a:extLst>
                <a:ext uri="{FF2B5EF4-FFF2-40B4-BE49-F238E27FC236}">
                  <a16:creationId xmlns:a16="http://schemas.microsoft.com/office/drawing/2014/main" id="{D188EAC6-1273-C414-8869-A6B7DFE5B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8242851" y="5562215"/>
              <a:ext cx="3515151" cy="32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DAD18F2-E283-587E-FBA1-2E35429F9AAB}"/>
                </a:ext>
              </a:extLst>
            </p:cNvPr>
            <p:cNvCxnSpPr/>
            <p:nvPr/>
          </p:nvCxnSpPr>
          <p:spPr>
            <a:xfrm flipV="1">
              <a:off x="7850317" y="4115522"/>
              <a:ext cx="0" cy="20621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4F7ADCA-A835-755D-BB28-C3851FCF7B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0317" y="4117537"/>
              <a:ext cx="42149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4723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043BAE-EC2B-8323-CD7F-B12232566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729" y="352577"/>
            <a:ext cx="3150207" cy="3150207"/>
          </a:xfrm>
          <a:prstGeom prst="rect">
            <a:avLst/>
          </a:prstGeom>
        </p:spPr>
      </p:pic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35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29893A-C31A-AF24-22DE-A6B6F46AC184}"/>
              </a:ext>
            </a:extLst>
          </p:cNvPr>
          <p:cNvSpPr txBox="1"/>
          <p:nvPr/>
        </p:nvSpPr>
        <p:spPr>
          <a:xfrm>
            <a:off x="8882743" y="0"/>
            <a:ext cx="3351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Barata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I.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Moult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J. Silva, 2025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H.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Bossi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 et al, JHEP,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BB514-F915-FF89-D860-84912BED8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899135" y="3103466"/>
            <a:ext cx="2335118" cy="33519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540009-ACF9-8B18-2046-0FD1C2C9D869}"/>
              </a:ext>
            </a:extLst>
          </p:cNvPr>
          <p:cNvSpPr txBox="1"/>
          <p:nvPr/>
        </p:nvSpPr>
        <p:spPr>
          <a:xfrm>
            <a:off x="556689" y="4038248"/>
            <a:ext cx="49447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Specific model is needed to fix the factors (cannot be done at this level)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Classical flux leads to universal features (e.g. positivity of the leading term)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The same behavior for different descriptions (hydro, EKT, </a:t>
            </a:r>
            <a:r>
              <a:rPr lang="en-US" dirty="0" err="1">
                <a:latin typeface="Avenir Next" panose="020B0503020202020204" pitchFamily="34" charset="0"/>
                <a:cs typeface="Calibri" panose="020F0502020204030204" pitchFamily="34" charset="0"/>
              </a:rPr>
              <a:t>etc</a:t>
            </a: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16" name="Straight Arrow Connector 19">
            <a:extLst>
              <a:ext uri="{FF2B5EF4-FFF2-40B4-BE49-F238E27FC236}">
                <a16:creationId xmlns:a16="http://schemas.microsoft.com/office/drawing/2014/main" id="{58906245-4532-F3F5-493D-C254F182B36B}"/>
              </a:ext>
            </a:extLst>
          </p:cNvPr>
          <p:cNvCxnSpPr>
            <a:cxnSpLocks/>
          </p:cNvCxnSpPr>
          <p:nvPr/>
        </p:nvCxnSpPr>
        <p:spPr>
          <a:xfrm>
            <a:off x="1478656" y="2177258"/>
            <a:ext cx="0" cy="385635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latexit-rtfd-attachement-HdTqNKHO.pdf">
            <a:extLst>
              <a:ext uri="{FF2B5EF4-FFF2-40B4-BE49-F238E27FC236}">
                <a16:creationId xmlns:a16="http://schemas.microsoft.com/office/drawing/2014/main" id="{F0C703C0-9698-BB1C-D0A0-1F3270B2F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87" y="2819752"/>
            <a:ext cx="6946406" cy="9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latexit-rtfd-attachement-NaoLOK57.pdf">
            <a:extLst>
              <a:ext uri="{FF2B5EF4-FFF2-40B4-BE49-F238E27FC236}">
                <a16:creationId xmlns:a16="http://schemas.microsoft.com/office/drawing/2014/main" id="{3D5AC88D-E81E-FADA-F1D0-122C4824C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22" y="1546042"/>
            <a:ext cx="5640880" cy="31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0527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36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29893A-C31A-AF24-22DE-A6B6F46AC184}"/>
              </a:ext>
            </a:extLst>
          </p:cNvPr>
          <p:cNvSpPr txBox="1"/>
          <p:nvPr/>
        </p:nvSpPr>
        <p:spPr>
          <a:xfrm>
            <a:off x="8882743" y="0"/>
            <a:ext cx="335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Barata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I.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Moult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J. Silva,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670B8F-5D94-5859-0AEF-CBCAB50ADA5A}"/>
              </a:ext>
            </a:extLst>
          </p:cNvPr>
          <p:cNvSpPr txBox="1"/>
          <p:nvPr/>
        </p:nvSpPr>
        <p:spPr>
          <a:xfrm>
            <a:off x="847799" y="1237890"/>
            <a:ext cx="851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An illustration:                                           and no perturbative medium modification</a:t>
            </a:r>
            <a:endParaRPr lang="en-US" b="1" dirty="0">
              <a:solidFill>
                <a:srgbClr val="C00000"/>
              </a:solidFill>
              <a:latin typeface="Avenir Next Demi Bold" panose="020B0503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2290" name="Picture 2" descr="latexit-rtfd-attachement-pKQ9QdBf.pdf">
            <a:extLst>
              <a:ext uri="{FF2B5EF4-FFF2-40B4-BE49-F238E27FC236}">
                <a16:creationId xmlns:a16="http://schemas.microsoft.com/office/drawing/2014/main" id="{59330563-CBF0-213E-5074-D16E34149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1132279"/>
            <a:ext cx="2171700" cy="58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latexit-rtfd-attachement-2HiIIEZW.pdf">
            <a:extLst>
              <a:ext uri="{FF2B5EF4-FFF2-40B4-BE49-F238E27FC236}">
                <a16:creationId xmlns:a16="http://schemas.microsoft.com/office/drawing/2014/main" id="{1F385078-C08B-7D8F-EA9F-F1A05059C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82" y="3440343"/>
            <a:ext cx="9186863" cy="8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9">
            <a:extLst>
              <a:ext uri="{FF2B5EF4-FFF2-40B4-BE49-F238E27FC236}">
                <a16:creationId xmlns:a16="http://schemas.microsoft.com/office/drawing/2014/main" id="{A856431C-5FEC-5AD3-C482-F2F8A16C5FC0}"/>
              </a:ext>
            </a:extLst>
          </p:cNvPr>
          <p:cNvCxnSpPr>
            <a:cxnSpLocks/>
          </p:cNvCxnSpPr>
          <p:nvPr/>
        </p:nvCxnSpPr>
        <p:spPr>
          <a:xfrm flipH="1">
            <a:off x="2910346" y="3005667"/>
            <a:ext cx="240174" cy="299070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4" name="Picture 6" descr="latexit-rtfd-attachement-n0ybBiSy.pdf">
            <a:extLst>
              <a:ext uri="{FF2B5EF4-FFF2-40B4-BE49-F238E27FC236}">
                <a16:creationId xmlns:a16="http://schemas.microsoft.com/office/drawing/2014/main" id="{8CC96D48-8189-933D-C19E-5F5188956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129" y="2446722"/>
            <a:ext cx="2017137" cy="48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19">
            <a:extLst>
              <a:ext uri="{FF2B5EF4-FFF2-40B4-BE49-F238E27FC236}">
                <a16:creationId xmlns:a16="http://schemas.microsoft.com/office/drawing/2014/main" id="{CCE4F5D5-F929-4419-7A2A-3A20927D8BDA}"/>
              </a:ext>
            </a:extLst>
          </p:cNvPr>
          <p:cNvCxnSpPr>
            <a:cxnSpLocks/>
          </p:cNvCxnSpPr>
          <p:nvPr/>
        </p:nvCxnSpPr>
        <p:spPr>
          <a:xfrm flipH="1" flipV="1">
            <a:off x="4446702" y="4068673"/>
            <a:ext cx="232150" cy="278821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ED619F2-D989-7B21-4D0C-97B55C318E5C}"/>
              </a:ext>
            </a:extLst>
          </p:cNvPr>
          <p:cNvSpPr txBox="1"/>
          <p:nvPr/>
        </p:nvSpPr>
        <p:spPr>
          <a:xfrm>
            <a:off x="4678852" y="4251371"/>
            <a:ext cx="1506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chh</a:t>
            </a:r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, regularized</a:t>
            </a:r>
          </a:p>
        </p:txBody>
      </p:sp>
    </p:spTree>
    <p:extLst>
      <p:ext uri="{BB962C8B-B14F-4D97-AF65-F5344CB8AC3E}">
        <p14:creationId xmlns:p14="http://schemas.microsoft.com/office/powerpoint/2010/main" val="4220831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37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Probing the response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29893A-C31A-AF24-22DE-A6B6F46AC184}"/>
              </a:ext>
            </a:extLst>
          </p:cNvPr>
          <p:cNvSpPr txBox="1"/>
          <p:nvPr/>
        </p:nvSpPr>
        <p:spPr>
          <a:xfrm>
            <a:off x="8882743" y="0"/>
            <a:ext cx="3351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Barata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I.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Moult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J. Silva, 2025</a:t>
            </a:r>
          </a:p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H.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Bossi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 et al, JHEP,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670B8F-5D94-5859-0AEF-CBCAB50ADA5A}"/>
              </a:ext>
            </a:extLst>
          </p:cNvPr>
          <p:cNvSpPr txBox="1"/>
          <p:nvPr/>
        </p:nvSpPr>
        <p:spPr>
          <a:xfrm>
            <a:off x="847799" y="1237890"/>
            <a:ext cx="851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An illustration:</a:t>
            </a:r>
            <a:endParaRPr lang="en-US" b="1" dirty="0">
              <a:solidFill>
                <a:srgbClr val="C00000"/>
              </a:solidFill>
              <a:latin typeface="Avenir Next Demi Bold" panose="020B0503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2290" name="Picture 2" descr="latexit-rtfd-attachement-pKQ9QdBf.pdf">
            <a:extLst>
              <a:ext uri="{FF2B5EF4-FFF2-40B4-BE49-F238E27FC236}">
                <a16:creationId xmlns:a16="http://schemas.microsoft.com/office/drawing/2014/main" id="{59330563-CBF0-213E-5074-D16E34149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1132279"/>
            <a:ext cx="2171700" cy="58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E65B0B-9E3A-44EC-9148-C71D980C9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99" y="2002378"/>
            <a:ext cx="4808832" cy="3723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5F64C5-FAF5-A26D-AA7E-DFC0EDE48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40"/>
          <a:stretch/>
        </p:blipFill>
        <p:spPr>
          <a:xfrm rot="5400000">
            <a:off x="6870874" y="937958"/>
            <a:ext cx="3872365" cy="54221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A04970-66AB-75F7-06C6-22D6BE11A869}"/>
              </a:ext>
            </a:extLst>
          </p:cNvPr>
          <p:cNvSpPr txBox="1"/>
          <p:nvPr/>
        </p:nvSpPr>
        <p:spPr>
          <a:xfrm>
            <a:off x="2096656" y="5725721"/>
            <a:ext cx="2723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venir Next Medium" panose="020B0503020202020204" pitchFamily="34" charset="0"/>
                <a:cs typeface="Arial" panose="020B0604020202020204" pitchFamily="34" charset="0"/>
              </a:rPr>
              <a:t>see João’s talk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2770346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2">
            <a:extLst>
              <a:ext uri="{FF2B5EF4-FFF2-40B4-BE49-F238E27FC236}">
                <a16:creationId xmlns:a16="http://schemas.microsoft.com/office/drawing/2014/main" id="{6EFE991D-8292-40EA-B8FF-8FB4AC5AA9A5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38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DA624-D45E-87F0-4E2F-13CAF1417296}"/>
              </a:ext>
            </a:extLst>
          </p:cNvPr>
          <p:cNvSpPr txBox="1"/>
          <p:nvPr/>
        </p:nvSpPr>
        <p:spPr>
          <a:xfrm>
            <a:off x="8882743" y="0"/>
            <a:ext cx="335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J.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Barata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I. </a:t>
            </a:r>
            <a:r>
              <a:rPr lang="en-US" sz="1200" dirty="0" err="1">
                <a:latin typeface="Avenir Next" panose="020B0503020202020204" pitchFamily="34" charset="0"/>
                <a:cs typeface="Arial" panose="020B0604020202020204" pitchFamily="34" charset="0"/>
              </a:rPr>
              <a:t>Moult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, AS, J. Silva,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A711D-1E73-41CE-5ED6-AE67F4291E9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Universality of the geometric ECs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1988C1-CD9E-BD7C-DA6B-415FAB7C2319}"/>
              </a:ext>
            </a:extLst>
          </p:cNvPr>
          <p:cNvSpPr txBox="1"/>
          <p:nvPr/>
        </p:nvSpPr>
        <p:spPr>
          <a:xfrm>
            <a:off x="556689" y="1207410"/>
            <a:ext cx="44877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The vac. PENC in the OPE limit: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The medium-induced part of PENC: (for a static and homogeneous matter)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The medium response contribution: (no azimuthal structure, leading terms) </a:t>
            </a:r>
          </a:p>
        </p:txBody>
      </p:sp>
      <p:pic>
        <p:nvPicPr>
          <p:cNvPr id="9220" name="Picture 4" descr="latexit-rtfd-attachement-OVtbPaf5.pdf">
            <a:extLst>
              <a:ext uri="{FF2B5EF4-FFF2-40B4-BE49-F238E27FC236}">
                <a16:creationId xmlns:a16="http://schemas.microsoft.com/office/drawing/2014/main" id="{56BCD55F-BA0C-B9D1-CA21-1644A21C0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690" y="1343732"/>
            <a:ext cx="4041089" cy="9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latexit-rtfd-attachement-xlpjOOI8.pdf">
            <a:extLst>
              <a:ext uri="{FF2B5EF4-FFF2-40B4-BE49-F238E27FC236}">
                <a16:creationId xmlns:a16="http://schemas.microsoft.com/office/drawing/2014/main" id="{A661F76F-CFA2-720C-12A3-B3DD5FBFA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690" y="2955834"/>
            <a:ext cx="6179948" cy="9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60B7FFD8-8605-74F9-C962-DA781B790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510690" y="4567936"/>
            <a:ext cx="5223559" cy="95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4666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00B3CD-2A4A-7EFE-A760-88163E1613A4}"/>
              </a:ext>
            </a:extLst>
          </p:cNvPr>
          <p:cNvSpPr txBox="1"/>
          <p:nvPr/>
        </p:nvSpPr>
        <p:spPr>
          <a:xfrm>
            <a:off x="404290" y="629720"/>
            <a:ext cx="734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Arial" panose="020B0604020202020204" pitchFamily="34" charset="0"/>
              </a:rPr>
              <a:t>Summary and outlook</a:t>
            </a:r>
          </a:p>
        </p:txBody>
      </p:sp>
      <p:sp>
        <p:nvSpPr>
          <p:cNvPr id="28" name="Номер слайда 12">
            <a:extLst>
              <a:ext uri="{FF2B5EF4-FFF2-40B4-BE49-F238E27FC236}">
                <a16:creationId xmlns:a16="http://schemas.microsoft.com/office/drawing/2014/main" id="{5A2173C2-959B-7E8F-25CC-9A355E4719D6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39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C461B-65A5-A2FA-6440-FEED96CF7B10}"/>
              </a:ext>
            </a:extLst>
          </p:cNvPr>
          <p:cNvSpPr txBox="1"/>
          <p:nvPr/>
        </p:nvSpPr>
        <p:spPr>
          <a:xfrm>
            <a:off x="556688" y="1237890"/>
            <a:ext cx="73459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The “uncorrelated” energy fluxes lead to </a:t>
            </a:r>
            <a:r>
              <a:rPr lang="en-US" dirty="0">
                <a:solidFill>
                  <a:srgbClr val="C00000"/>
                </a:solidFill>
                <a:latin typeface="Avenir Next Medium" panose="020B0503020202020204" pitchFamily="34" charset="0"/>
                <a:cs typeface="Calibri" panose="020F0502020204030204" pitchFamily="34" charset="0"/>
              </a:rPr>
              <a:t>geometric ECs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These contributions have highly </a:t>
            </a:r>
            <a:r>
              <a:rPr lang="en-US" dirty="0">
                <a:solidFill>
                  <a:srgbClr val="C00000"/>
                </a:solidFill>
                <a:latin typeface="Avenir Next Medium" panose="020B0503020202020204" pitchFamily="34" charset="0"/>
                <a:cs typeface="Calibri" panose="020F0502020204030204" pitchFamily="34" charset="0"/>
              </a:rPr>
              <a:t>universal structure</a:t>
            </a: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, allowing to understand their qualitative feature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Only </a:t>
            </a:r>
            <a:r>
              <a:rPr lang="en-US" dirty="0">
                <a:solidFill>
                  <a:srgbClr val="C00000"/>
                </a:solidFill>
                <a:latin typeface="Avenir Next Medium" panose="020B0503020202020204" pitchFamily="34" charset="0"/>
                <a:cs typeface="Calibri" panose="020F0502020204030204" pitchFamily="34" charset="0"/>
              </a:rPr>
              <a:t>accounting for all the types of contributions</a:t>
            </a: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 one can systematically study the medium properties with ECs in HIC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PECs suggest </a:t>
            </a:r>
            <a:r>
              <a:rPr lang="en-US" dirty="0">
                <a:solidFill>
                  <a:srgbClr val="C00000"/>
                </a:solidFill>
                <a:latin typeface="Avenir Next Medium" panose="020B0503020202020204" pitchFamily="34" charset="0"/>
                <a:cs typeface="Calibri" panose="020F0502020204030204" pitchFamily="34" charset="0"/>
              </a:rPr>
              <a:t>an alternative way to access the anisotropy</a:t>
            </a: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 of the medium properties (azimuthal structure leads to even powers)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Next" panose="020B050302020202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The geometric contributions to E3C closely follows </a:t>
            </a:r>
            <a:r>
              <a:rPr lang="en-US" dirty="0">
                <a:solidFill>
                  <a:srgbClr val="C00000"/>
                </a:solidFill>
                <a:latin typeface="Avenir Next Medium" panose="020B0503020202020204" pitchFamily="34" charset="0"/>
                <a:cs typeface="Calibri" panose="020F0502020204030204" pitchFamily="34" charset="0"/>
              </a:rPr>
              <a:t>the pattern set by the celestial block</a:t>
            </a:r>
            <a:r>
              <a:rPr lang="en-US" dirty="0">
                <a:latin typeface="Avenir Next" panose="020B0503020202020204" pitchFamily="34" charset="0"/>
                <a:cs typeface="Calibri" panose="020F0502020204030204" pitchFamily="34" charset="0"/>
              </a:rPr>
              <a:t> decomposition</a:t>
            </a:r>
          </a:p>
        </p:txBody>
      </p:sp>
    </p:spTree>
    <p:extLst>
      <p:ext uri="{BB962C8B-B14F-4D97-AF65-F5344CB8AC3E}">
        <p14:creationId xmlns:p14="http://schemas.microsoft.com/office/powerpoint/2010/main" val="1853750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2">
            <a:extLst>
              <a:ext uri="{FF2B5EF4-FFF2-40B4-BE49-F238E27FC236}">
                <a16:creationId xmlns:a16="http://schemas.microsoft.com/office/drawing/2014/main" id="{818DDD89-9C77-0A5F-CD54-C54670318E40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4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04075AFD-F7BC-3FAA-59F1-EA598B75B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66" b="10744"/>
          <a:stretch/>
        </p:blipFill>
        <p:spPr>
          <a:xfrm>
            <a:off x="1424589" y="1907154"/>
            <a:ext cx="9134973" cy="285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52C0F0-F430-2642-9A15-9E2DDCEE02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9012616">
            <a:off x="9821689" y="1064599"/>
            <a:ext cx="984662" cy="981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C060A1-D71D-0429-5848-266E3317D235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Probes of matter in HIC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642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2">
            <a:extLst>
              <a:ext uri="{FF2B5EF4-FFF2-40B4-BE49-F238E27FC236}">
                <a16:creationId xmlns:a16="http://schemas.microsoft.com/office/drawing/2014/main" id="{818DDD89-9C77-0A5F-CD54-C54670318E40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5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05688-A11A-BDA7-02FB-B2758102371B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Probes of matter in HIC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492468-9C8C-2752-F913-27170CCB9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8323">
            <a:off x="9167911" y="919270"/>
            <a:ext cx="2120800" cy="1754243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9E49AD2-8779-5F62-AC3F-7C49DE036B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66" b="10744"/>
          <a:stretch/>
        </p:blipFill>
        <p:spPr>
          <a:xfrm>
            <a:off x="1424589" y="1907154"/>
            <a:ext cx="9134973" cy="285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58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2">
            <a:extLst>
              <a:ext uri="{FF2B5EF4-FFF2-40B4-BE49-F238E27FC236}">
                <a16:creationId xmlns:a16="http://schemas.microsoft.com/office/drawing/2014/main" id="{818DDD89-9C77-0A5F-CD54-C54670318E40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6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492468-9C8C-2752-F913-27170CCB9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8323">
            <a:off x="9167911" y="919270"/>
            <a:ext cx="2120800" cy="17542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000CA3-9379-C8A2-3188-24B6216C040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Probes of matter in HIC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5219EA-44C0-655F-0CF7-40B3378859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01" r="17338"/>
          <a:stretch/>
        </p:blipFill>
        <p:spPr>
          <a:xfrm>
            <a:off x="2432186" y="2428725"/>
            <a:ext cx="2219420" cy="2000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61579D-7595-2499-161F-AF142811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428"/>
          <a:stretch/>
        </p:blipFill>
        <p:spPr>
          <a:xfrm>
            <a:off x="7540395" y="2428725"/>
            <a:ext cx="2687916" cy="2000550"/>
          </a:xfrm>
          <a:prstGeom prst="rect">
            <a:avLst/>
          </a:prstGeom>
        </p:spPr>
      </p:pic>
      <p:cxnSp>
        <p:nvCxnSpPr>
          <p:cNvPr id="6" name="Straight Arrow Connector 19">
            <a:extLst>
              <a:ext uri="{FF2B5EF4-FFF2-40B4-BE49-F238E27FC236}">
                <a16:creationId xmlns:a16="http://schemas.microsoft.com/office/drawing/2014/main" id="{4B4CCA72-CF89-7D83-7A1B-F7D67829D7DC}"/>
              </a:ext>
            </a:extLst>
          </p:cNvPr>
          <p:cNvCxnSpPr>
            <a:cxnSpLocks/>
          </p:cNvCxnSpPr>
          <p:nvPr/>
        </p:nvCxnSpPr>
        <p:spPr>
          <a:xfrm>
            <a:off x="5630619" y="3460323"/>
            <a:ext cx="930761" cy="0"/>
          </a:xfrm>
          <a:prstGeom prst="straightConnector1">
            <a:avLst/>
          </a:prstGeom>
          <a:ln w="15875" cap="rnd">
            <a:solidFill>
              <a:srgbClr val="C00000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432DDFF-C006-501C-60C3-321900FF6FD2}"/>
              </a:ext>
            </a:extLst>
          </p:cNvPr>
          <p:cNvSpPr txBox="1"/>
          <p:nvPr/>
        </p:nvSpPr>
        <p:spPr>
          <a:xfrm>
            <a:off x="8882743" y="0"/>
            <a:ext cx="335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>
                <a:latin typeface="Avenir Next" panose="020B0503020202020204" pitchFamily="34" charset="0"/>
                <a:cs typeface="Arial" panose="020B0604020202020204" pitchFamily="34" charset="0"/>
              </a:rPr>
              <a:t>湖北省博物馆</a:t>
            </a:r>
            <a:r>
              <a:rPr lang="en-US" altLang="ja-JP" sz="1200" dirty="0">
                <a:latin typeface="Avenir Next" panose="020B0503020202020204" pitchFamily="34" charset="0"/>
                <a:cs typeface="Arial" panose="020B0604020202020204" pitchFamily="34" charset="0"/>
              </a:rPr>
              <a:t> (</a:t>
            </a:r>
            <a:r>
              <a:rPr lang="en-US" sz="1200" dirty="0">
                <a:latin typeface="Avenir Next" panose="020B0503020202020204" pitchFamily="34" charset="0"/>
                <a:cs typeface="Arial" panose="020B0604020202020204" pitchFamily="34" charset="0"/>
              </a:rPr>
              <a:t>Hubei Provincial Museum</a:t>
            </a:r>
            <a:r>
              <a:rPr lang="en-US" altLang="ja-JP" sz="1200" dirty="0">
                <a:latin typeface="Avenir Next" panose="020B0503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venir Next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292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2">
            <a:extLst>
              <a:ext uri="{FF2B5EF4-FFF2-40B4-BE49-F238E27FC236}">
                <a16:creationId xmlns:a16="http://schemas.microsoft.com/office/drawing/2014/main" id="{818DDD89-9C77-0A5F-CD54-C54670318E40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7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492468-9C8C-2752-F913-27170CCB9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8323">
            <a:off x="9167911" y="919270"/>
            <a:ext cx="2120800" cy="1754243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9E49AD2-8779-5F62-AC3F-7C49DE036B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66" b="10744"/>
          <a:stretch/>
        </p:blipFill>
        <p:spPr>
          <a:xfrm>
            <a:off x="1424589" y="1907154"/>
            <a:ext cx="9134973" cy="2850865"/>
          </a:xfrm>
          <a:prstGeom prst="rect">
            <a:avLst/>
          </a:prstGeom>
        </p:spPr>
      </p:pic>
      <p:cxnSp>
        <p:nvCxnSpPr>
          <p:cNvPr id="2" name="Straight Arrow Connector 19">
            <a:extLst>
              <a:ext uri="{FF2B5EF4-FFF2-40B4-BE49-F238E27FC236}">
                <a16:creationId xmlns:a16="http://schemas.microsoft.com/office/drawing/2014/main" id="{FE528DD5-D11D-DEC6-FA4D-4B7A0059E42E}"/>
              </a:ext>
            </a:extLst>
          </p:cNvPr>
          <p:cNvCxnSpPr>
            <a:cxnSpLocks/>
          </p:cNvCxnSpPr>
          <p:nvPr/>
        </p:nvCxnSpPr>
        <p:spPr>
          <a:xfrm flipV="1">
            <a:off x="6246872" y="4444343"/>
            <a:ext cx="0" cy="315943"/>
          </a:xfrm>
          <a:prstGeom prst="straightConnector1">
            <a:avLst/>
          </a:prstGeom>
          <a:ln w="12700" cap="rnd">
            <a:solidFill>
              <a:schemeClr val="tx1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1430476-966E-8AAA-B7BE-3C8341B83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316" y="4872194"/>
            <a:ext cx="1142992" cy="10079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000CA3-9379-C8A2-3188-24B6216C0400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Probes of matter in HIC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32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2">
            <a:extLst>
              <a:ext uri="{FF2B5EF4-FFF2-40B4-BE49-F238E27FC236}">
                <a16:creationId xmlns:a16="http://schemas.microsoft.com/office/drawing/2014/main" id="{818DDD89-9C77-0A5F-CD54-C54670318E40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8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2E6347-4334-C00F-0D9E-1D1AACA68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896" y="1606587"/>
            <a:ext cx="1706343" cy="37987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BBF3D9-18D0-3A94-1FAE-761482F07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8323">
            <a:off x="9167911" y="919270"/>
            <a:ext cx="2120800" cy="17542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70D856-2824-50FA-AB0B-7A3630133C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666" b="10744"/>
          <a:stretch/>
        </p:blipFill>
        <p:spPr>
          <a:xfrm>
            <a:off x="1424589" y="1907154"/>
            <a:ext cx="9134973" cy="28508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C58709-7EBE-A147-65C2-20286C90C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194" y="1890792"/>
            <a:ext cx="1373422" cy="30576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6D7952-5B2E-F14D-5A4E-D65CD950E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53" r="30400"/>
          <a:stretch/>
        </p:blipFill>
        <p:spPr>
          <a:xfrm>
            <a:off x="4226365" y="2130073"/>
            <a:ext cx="385740" cy="2842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D0550D-011A-C2A2-B6BE-04134C1B8FC3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Probes of matter in HIC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686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148C08-A425-6D47-B141-C1AC7BA1B7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15" t="27000" r="24326" b="27103"/>
          <a:stretch/>
        </p:blipFill>
        <p:spPr>
          <a:xfrm rot="3114223">
            <a:off x="6996215" y="1831576"/>
            <a:ext cx="3732311" cy="34535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818E90-FB02-C215-3C9B-207A2014FC15}"/>
              </a:ext>
            </a:extLst>
          </p:cNvPr>
          <p:cNvSpPr txBox="1"/>
          <p:nvPr/>
        </p:nvSpPr>
        <p:spPr>
          <a:xfrm>
            <a:off x="5247867" y="3193115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jet quenching</a:t>
            </a:r>
            <a:endParaRPr lang="ru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EC8EE9-5BD6-F8D4-F668-9FD0E6CA2451}"/>
              </a:ext>
            </a:extLst>
          </p:cNvPr>
          <p:cNvSpPr txBox="1"/>
          <p:nvPr/>
        </p:nvSpPr>
        <p:spPr>
          <a:xfrm>
            <a:off x="3603492" y="5591360"/>
            <a:ext cx="4937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venir Next Ultra Light" panose="020B0203020202020204" pitchFamily="34" charset="0"/>
              </a:rPr>
              <a:t>jets lose energy as they propagate through nuclear matter</a:t>
            </a:r>
            <a:endParaRPr lang="ru-US" sz="1400" b="1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6BBD4B-A64C-ADDD-19FD-AABC54A61C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92" t="15008" r="30032" b="22017"/>
          <a:stretch/>
        </p:blipFill>
        <p:spPr>
          <a:xfrm>
            <a:off x="1707336" y="1287871"/>
            <a:ext cx="3161517" cy="4302444"/>
          </a:xfrm>
          <a:prstGeom prst="rect">
            <a:avLst/>
          </a:prstGeom>
        </p:spPr>
      </p:pic>
      <p:cxnSp>
        <p:nvCxnSpPr>
          <p:cNvPr id="15" name="Straight Arrow Connector 19">
            <a:extLst>
              <a:ext uri="{FF2B5EF4-FFF2-40B4-BE49-F238E27FC236}">
                <a16:creationId xmlns:a16="http://schemas.microsoft.com/office/drawing/2014/main" id="{9E511450-18E2-A8E6-E953-5F7F87217F69}"/>
              </a:ext>
            </a:extLst>
          </p:cNvPr>
          <p:cNvCxnSpPr>
            <a:cxnSpLocks/>
          </p:cNvCxnSpPr>
          <p:nvPr/>
        </p:nvCxnSpPr>
        <p:spPr>
          <a:xfrm flipH="1">
            <a:off x="3334686" y="1183874"/>
            <a:ext cx="5573757" cy="0"/>
          </a:xfrm>
          <a:prstGeom prst="straightConnector1">
            <a:avLst/>
          </a:prstGeom>
          <a:ln w="6350" cap="rnd">
            <a:solidFill>
              <a:schemeClr val="tx1"/>
            </a:solidFill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9">
            <a:extLst>
              <a:ext uri="{FF2B5EF4-FFF2-40B4-BE49-F238E27FC236}">
                <a16:creationId xmlns:a16="http://schemas.microsoft.com/office/drawing/2014/main" id="{ECE0BD94-1217-774F-46F4-29C2794955B9}"/>
              </a:ext>
            </a:extLst>
          </p:cNvPr>
          <p:cNvCxnSpPr>
            <a:cxnSpLocks/>
          </p:cNvCxnSpPr>
          <p:nvPr/>
        </p:nvCxnSpPr>
        <p:spPr>
          <a:xfrm flipH="1">
            <a:off x="3334686" y="5590315"/>
            <a:ext cx="5573757" cy="0"/>
          </a:xfrm>
          <a:prstGeom prst="straightConnector1">
            <a:avLst/>
          </a:prstGeom>
          <a:ln w="6350" cap="rnd">
            <a:solidFill>
              <a:schemeClr val="tx1"/>
            </a:solidFill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19">
            <a:extLst>
              <a:ext uri="{FF2B5EF4-FFF2-40B4-BE49-F238E27FC236}">
                <a16:creationId xmlns:a16="http://schemas.microsoft.com/office/drawing/2014/main" id="{1DBBF50F-90AC-8D0E-CCA8-47E486D2960E}"/>
              </a:ext>
            </a:extLst>
          </p:cNvPr>
          <p:cNvCxnSpPr>
            <a:cxnSpLocks/>
          </p:cNvCxnSpPr>
          <p:nvPr/>
        </p:nvCxnSpPr>
        <p:spPr>
          <a:xfrm flipH="1" flipV="1">
            <a:off x="6057900" y="3693049"/>
            <a:ext cx="4713" cy="1898917"/>
          </a:xfrm>
          <a:prstGeom prst="straightConnector1">
            <a:avLst/>
          </a:prstGeom>
          <a:ln w="6350" cap="rnd">
            <a:solidFill>
              <a:schemeClr val="tx1"/>
            </a:solidFill>
            <a:headEnd type="none" w="lg" len="sm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9">
            <a:extLst>
              <a:ext uri="{FF2B5EF4-FFF2-40B4-BE49-F238E27FC236}">
                <a16:creationId xmlns:a16="http://schemas.microsoft.com/office/drawing/2014/main" id="{A24E7CF5-9F00-AD25-1432-AAB89C777A6B}"/>
              </a:ext>
            </a:extLst>
          </p:cNvPr>
          <p:cNvCxnSpPr>
            <a:cxnSpLocks/>
          </p:cNvCxnSpPr>
          <p:nvPr/>
        </p:nvCxnSpPr>
        <p:spPr>
          <a:xfrm flipH="1" flipV="1">
            <a:off x="6057900" y="1192307"/>
            <a:ext cx="4713" cy="1898917"/>
          </a:xfrm>
          <a:prstGeom prst="straightConnector1">
            <a:avLst/>
          </a:prstGeom>
          <a:ln w="6350" cap="rnd">
            <a:solidFill>
              <a:schemeClr val="tx1"/>
            </a:solidFill>
            <a:headEnd type="none" w="lg" len="sm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07FD588-53AA-6741-B676-A15C6DBCA1E2}"/>
              </a:ext>
            </a:extLst>
          </p:cNvPr>
          <p:cNvSpPr txBox="1"/>
          <p:nvPr/>
        </p:nvSpPr>
        <p:spPr>
          <a:xfrm>
            <a:off x="9560020" y="1557154"/>
            <a:ext cx="1976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venir Next Ultra Light" panose="020B0203020202020204" pitchFamily="34" charset="0"/>
                <a:cs typeface="Courier New" panose="02070309020205020404" pitchFamily="49" charset="0"/>
              </a:rPr>
              <a:t>calorimeter tower</a:t>
            </a:r>
          </a:p>
        </p:txBody>
      </p:sp>
      <p:cxnSp>
        <p:nvCxnSpPr>
          <p:cNvPr id="13" name="Straight Arrow Connector 19">
            <a:extLst>
              <a:ext uri="{FF2B5EF4-FFF2-40B4-BE49-F238E27FC236}">
                <a16:creationId xmlns:a16="http://schemas.microsoft.com/office/drawing/2014/main" id="{8F89C878-55DE-E34A-B724-4AEDC62A5080}"/>
              </a:ext>
            </a:extLst>
          </p:cNvPr>
          <p:cNvCxnSpPr>
            <a:cxnSpLocks/>
          </p:cNvCxnSpPr>
          <p:nvPr/>
        </p:nvCxnSpPr>
        <p:spPr>
          <a:xfrm flipH="1">
            <a:off x="9148729" y="1864363"/>
            <a:ext cx="1976471" cy="0"/>
          </a:xfrm>
          <a:prstGeom prst="straightConnector1">
            <a:avLst/>
          </a:prstGeom>
          <a:ln w="6350" cap="rnd">
            <a:solidFill>
              <a:schemeClr val="tx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87BCCD-C83F-9DFE-6E5E-B651D4C2D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8256" y="5015623"/>
            <a:ext cx="578541" cy="578541"/>
          </a:xfrm>
          <a:prstGeom prst="rect">
            <a:avLst/>
          </a:prstGeom>
        </p:spPr>
      </p:pic>
      <p:sp>
        <p:nvSpPr>
          <p:cNvPr id="14" name="Номер слайда 12">
            <a:extLst>
              <a:ext uri="{FF2B5EF4-FFF2-40B4-BE49-F238E27FC236}">
                <a16:creationId xmlns:a16="http://schemas.microsoft.com/office/drawing/2014/main" id="{0ACAE0B8-1A8C-2B23-E8C6-39AACD7914E9}"/>
              </a:ext>
            </a:extLst>
          </p:cNvPr>
          <p:cNvSpPr txBox="1">
            <a:spLocks/>
          </p:cNvSpPr>
          <p:nvPr/>
        </p:nvSpPr>
        <p:spPr>
          <a:xfrm>
            <a:off x="9362649" y="6458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1EAAB-5D0D-473B-859D-C18D8179491F}" type="slidenum">
              <a:rPr lang="en-US" smtClean="0">
                <a:solidFill>
                  <a:schemeClr val="tx1"/>
                </a:solidFill>
                <a:latin typeface="Avenir Next" panose="020B0503020202020204" pitchFamily="34" charset="0"/>
              </a:rPr>
              <a:pPr algn="r"/>
              <a:t>9</a:t>
            </a:fld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D8E09-589C-BB9B-7036-B7ABD00A7333}"/>
              </a:ext>
            </a:extLst>
          </p:cNvPr>
          <p:cNvSpPr txBox="1"/>
          <p:nvPr/>
        </p:nvSpPr>
        <p:spPr>
          <a:xfrm>
            <a:off x="404290" y="629720"/>
            <a:ext cx="538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  <a:cs typeface="Courier New" panose="02070309020205020404" pitchFamily="49" charset="0"/>
              </a:rPr>
              <a:t>Jet quenching</a:t>
            </a:r>
            <a:endParaRPr lang="en-US" sz="2400" b="1" dirty="0">
              <a:solidFill>
                <a:srgbClr val="00408C"/>
              </a:solidFill>
              <a:latin typeface="Avenir Next" panose="020B0503020202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524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{250998DF-7A9C-A542-AF29-B1C3605DB219}tf10001077</Template>
  <TotalTime>24436</TotalTime>
  <Words>1633</Words>
  <Application>Microsoft Macintosh PowerPoint</Application>
  <PresentationFormat>Widescreen</PresentationFormat>
  <Paragraphs>297</Paragraphs>
  <Slides>39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Avenir Light</vt:lpstr>
      <vt:lpstr>Avenir Next</vt:lpstr>
      <vt:lpstr>Avenir Next Demi Bold</vt:lpstr>
      <vt:lpstr>Avenir Next Medium</vt:lpstr>
      <vt:lpstr>Avenir Next Ultra Light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Andrey Sadofyev</cp:lastModifiedBy>
  <cp:revision>1631</cp:revision>
  <cp:lastPrinted>2025-04-02T07:57:51Z</cp:lastPrinted>
  <dcterms:created xsi:type="dcterms:W3CDTF">2020-10-12T19:07:51Z</dcterms:created>
  <dcterms:modified xsi:type="dcterms:W3CDTF">2025-05-09T01:39:24Z</dcterms:modified>
</cp:coreProperties>
</file>