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handoutMasterIdLst>
    <p:handoutMasterId r:id="rId121"/>
  </p:handoutMasterIdLst>
  <p:sldIdLst>
    <p:sldId id="516" r:id="rId3"/>
    <p:sldId id="513" r:id="rId4"/>
    <p:sldId id="514" r:id="rId5"/>
    <p:sldId id="517" r:id="rId6"/>
    <p:sldId id="518" r:id="rId7"/>
    <p:sldId id="519" r:id="rId8"/>
    <p:sldId id="515" r:id="rId9"/>
    <p:sldId id="520" r:id="rId10"/>
    <p:sldId id="521" r:id="rId11"/>
    <p:sldId id="522" r:id="rId12"/>
    <p:sldId id="524" r:id="rId14"/>
    <p:sldId id="525" r:id="rId15"/>
    <p:sldId id="523" r:id="rId16"/>
    <p:sldId id="567" r:id="rId17"/>
    <p:sldId id="568" r:id="rId18"/>
    <p:sldId id="569" r:id="rId19"/>
    <p:sldId id="608" r:id="rId20"/>
    <p:sldId id="609" r:id="rId21"/>
    <p:sldId id="610" r:id="rId22"/>
    <p:sldId id="611" r:id="rId23"/>
    <p:sldId id="612" r:id="rId24"/>
    <p:sldId id="651" r:id="rId25"/>
    <p:sldId id="655" r:id="rId26"/>
    <p:sldId id="654" r:id="rId27"/>
    <p:sldId id="653" r:id="rId28"/>
    <p:sldId id="652" r:id="rId29"/>
    <p:sldId id="656" r:id="rId30"/>
    <p:sldId id="657" r:id="rId31"/>
    <p:sldId id="658" r:id="rId32"/>
    <p:sldId id="659" r:id="rId33"/>
    <p:sldId id="701" r:id="rId34"/>
    <p:sldId id="702" r:id="rId35"/>
    <p:sldId id="703" r:id="rId36"/>
    <p:sldId id="710" r:id="rId37"/>
    <p:sldId id="711" r:id="rId38"/>
    <p:sldId id="709" r:id="rId39"/>
    <p:sldId id="704" r:id="rId40"/>
    <p:sldId id="705" r:id="rId41"/>
    <p:sldId id="706" r:id="rId42"/>
    <p:sldId id="712" r:id="rId43"/>
    <p:sldId id="707" r:id="rId44"/>
    <p:sldId id="708" r:id="rId45"/>
    <p:sldId id="713" r:id="rId46"/>
    <p:sldId id="770" r:id="rId47"/>
    <p:sldId id="768" r:id="rId48"/>
    <p:sldId id="714" r:id="rId49"/>
    <p:sldId id="763" r:id="rId50"/>
    <p:sldId id="762" r:id="rId51"/>
    <p:sldId id="764" r:id="rId52"/>
    <p:sldId id="765" r:id="rId53"/>
    <p:sldId id="766" r:id="rId54"/>
    <p:sldId id="767" r:id="rId55"/>
    <p:sldId id="821" r:id="rId56"/>
    <p:sldId id="822" r:id="rId57"/>
    <p:sldId id="823" r:id="rId58"/>
    <p:sldId id="715" r:id="rId59"/>
    <p:sldId id="825" r:id="rId60"/>
    <p:sldId id="717" r:id="rId61"/>
    <p:sldId id="716" r:id="rId62"/>
    <p:sldId id="824" r:id="rId63"/>
    <p:sldId id="867" r:id="rId64"/>
    <p:sldId id="869" r:id="rId65"/>
    <p:sldId id="871" r:id="rId66"/>
    <p:sldId id="868" r:id="rId67"/>
    <p:sldId id="872" r:id="rId68"/>
    <p:sldId id="873" r:id="rId69"/>
    <p:sldId id="913" r:id="rId70"/>
    <p:sldId id="915" r:id="rId71"/>
    <p:sldId id="914" r:id="rId72"/>
    <p:sldId id="917" r:id="rId73"/>
    <p:sldId id="916" r:id="rId74"/>
    <p:sldId id="957" r:id="rId75"/>
    <p:sldId id="958" r:id="rId76"/>
    <p:sldId id="959" r:id="rId77"/>
    <p:sldId id="960" r:id="rId78"/>
    <p:sldId id="961" r:id="rId79"/>
    <p:sldId id="962" r:id="rId80"/>
    <p:sldId id="963" r:id="rId81"/>
    <p:sldId id="964" r:id="rId82"/>
    <p:sldId id="391" r:id="rId83"/>
    <p:sldId id="476" r:id="rId84"/>
    <p:sldId id="438" r:id="rId85"/>
    <p:sldId id="434" r:id="rId86"/>
    <p:sldId id="436" r:id="rId87"/>
    <p:sldId id="339" r:id="rId88"/>
    <p:sldId id="437" r:id="rId89"/>
    <p:sldId id="474" r:id="rId90"/>
    <p:sldId id="439" r:id="rId91"/>
    <p:sldId id="440" r:id="rId92"/>
    <p:sldId id="475" r:id="rId93"/>
    <p:sldId id="394" r:id="rId94"/>
    <p:sldId id="353" r:id="rId95"/>
    <p:sldId id="374" r:id="rId96"/>
    <p:sldId id="355" r:id="rId97"/>
    <p:sldId id="356" r:id="rId98"/>
    <p:sldId id="357" r:id="rId99"/>
    <p:sldId id="359" r:id="rId100"/>
    <p:sldId id="358" r:id="rId101"/>
    <p:sldId id="363" r:id="rId102"/>
    <p:sldId id="315" r:id="rId103"/>
    <p:sldId id="296" r:id="rId104"/>
    <p:sldId id="424" r:id="rId105"/>
    <p:sldId id="425" r:id="rId106"/>
    <p:sldId id="426" r:id="rId107"/>
    <p:sldId id="427" r:id="rId108"/>
    <p:sldId id="428" r:id="rId109"/>
    <p:sldId id="429" r:id="rId110"/>
    <p:sldId id="431" r:id="rId111"/>
    <p:sldId id="432" r:id="rId112"/>
    <p:sldId id="433" r:id="rId113"/>
    <p:sldId id="281" r:id="rId114"/>
    <p:sldId id="282" r:id="rId115"/>
    <p:sldId id="283" r:id="rId116"/>
    <p:sldId id="393" r:id="rId117"/>
    <p:sldId id="360" r:id="rId118"/>
    <p:sldId id="361" r:id="rId119"/>
    <p:sldId id="362" r:id="rId120"/>
  </p:sldIdLst>
  <p:sldSz cx="9144000" cy="6858000" type="screen4x3"/>
  <p:notesSz cx="6858000" cy="9144000"/>
  <p:custDataLst>
    <p:tags r:id="rId1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赵卓怡" initials="赵卓怡" lastIdx="3" clrIdx="0"/>
  <p:cmAuthor id="2" name="asus" initials="a" lastIdx="1" clrIdx="1"/>
  <p:cmAuthor id="3" name="Administra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32B1"/>
    <a:srgbClr val="FF0000"/>
    <a:srgbClr val="F167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175" autoAdjust="0"/>
  </p:normalViewPr>
  <p:slideViewPr>
    <p:cSldViewPr snapToGrid="0">
      <p:cViewPr varScale="1">
        <p:scale>
          <a:sx n="80" d="100"/>
          <a:sy n="80" d="100"/>
        </p:scale>
        <p:origin x="142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6" Type="http://schemas.openxmlformats.org/officeDocument/2006/relationships/tags" Target="tags/tag82.xml"/><Relationship Id="rId125" Type="http://schemas.openxmlformats.org/officeDocument/2006/relationships/commentAuthors" Target="commentAuthors.xml"/><Relationship Id="rId124" Type="http://schemas.openxmlformats.org/officeDocument/2006/relationships/tableStyles" Target="tableStyles.xml"/><Relationship Id="rId123" Type="http://schemas.openxmlformats.org/officeDocument/2006/relationships/viewProps" Target="viewProps.xml"/><Relationship Id="rId122" Type="http://schemas.openxmlformats.org/officeDocument/2006/relationships/presProps" Target="presProps.xml"/><Relationship Id="rId121" Type="http://schemas.openxmlformats.org/officeDocument/2006/relationships/handoutMaster" Target="handoutMasters/handoutMaster1.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image" Target="../media/image19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7.wmf"/><Relationship Id="rId1" Type="http://schemas.openxmlformats.org/officeDocument/2006/relationships/image" Target="../media/image2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no peaking background</a:t>
            </a:r>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phase space</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memo</a:t>
            </a:r>
            <a:r>
              <a:rPr lang="zh-CN" altLang="en-US"/>
              <a:t>中把拟合结果都</a:t>
            </a:r>
            <a:r>
              <a:rPr lang="zh-CN" altLang="en-US"/>
              <a:t>保留</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固定</a:t>
            </a:r>
            <a:r>
              <a:rPr lang="zh-CN" altLang="en-US"/>
              <a:t>高斯！</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r>
                  <a:rPr dirty="0">
                    <a:latin typeface="Times New Roman" panose="02020603050405020304" charset="0"/>
                    <a:cs typeface="Times New Roman" panose="02020603050405020304" charset="0"/>
                    <a:sym typeface="+mn-ea"/>
                  </a:rPr>
                  <a:t>The mass resolution for</a:t>
                </a:r>
                <a:r>
                  <a:rPr lang="en-US" dirty="0">
                    <a:latin typeface="Times New Roman" panose="02020603050405020304" charset="0"/>
                    <a:cs typeface="Times New Roman" panose="02020603050405020304" charset="0"/>
                    <a:sym typeface="+mn-ea"/>
                  </a:rPr>
                  <a:t> </a:t>
                </a:r>
                <a14:m>
                  <m:oMath xmlns:m="http://schemas.openxmlformats.org/officeDocument/2006/math">
                    <m:r>
                      <a:rPr lang="en-US" altLang="zh-CN" i="1">
                        <a:latin typeface="Cambria Math" panose="02040503050406030204" pitchFamily="18" charset="0"/>
                        <a:ea typeface="楷体" panose="02010609060101010101" pitchFamily="49" charset="-122"/>
                        <a:cs typeface="Cambria Math" panose="02040503050406030204" pitchFamily="18" charset="0"/>
                      </a:rPr>
                      <m:t>𝐷𝑠</m:t>
                    </m:r>
                    <m:r>
                      <a:rPr lang="en-US" altLang="zh-CN">
                        <a:latin typeface="Cambria Math" panose="02040503050406030204" pitchFamily="18" charset="0"/>
                        <a:ea typeface="MS Mincho" charset="0"/>
                        <a:cs typeface="Cambria Math" panose="02040503050406030204" pitchFamily="18" charset="0"/>
                      </a:rPr>
                      <m:t>→ </m:t>
                    </m:r>
                    <m:sSubSup>
                      <m:sSubSupPr>
                        <m:ctrlPr>
                          <a:rPr lang="en-US" altLang="zh-CN" i="1">
                            <a:latin typeface="Cambria Math" panose="02040503050406030204" pitchFamily="18" charset="0"/>
                            <a:ea typeface="MS Mincho" charset="0"/>
                            <a:cs typeface="Cambria Math" panose="02040503050406030204" pitchFamily="18" charset="0"/>
                          </a:rPr>
                        </m:ctrlPr>
                      </m:sSubSupPr>
                      <m:e>
                        <m:r>
                          <a:rPr lang="en-US" altLang="zh-CN" i="1">
                            <a:latin typeface="Cambria Math" panose="02040503050406030204" pitchFamily="18" charset="0"/>
                            <a:ea typeface="MS Mincho" charset="0"/>
                            <a:cs typeface="Cambria Math" panose="02040503050406030204" pitchFamily="18" charset="0"/>
                          </a:rPr>
                          <m:t>𝐾</m:t>
                        </m:r>
                      </m:e>
                      <m:sub>
                        <m:r>
                          <a:rPr lang="en-US" altLang="zh-CN" i="1">
                            <a:latin typeface="Cambria Math" panose="02040503050406030204" pitchFamily="18" charset="0"/>
                            <a:ea typeface="MS Mincho" charset="0"/>
                            <a:cs typeface="Cambria Math" panose="02040503050406030204" pitchFamily="18" charset="0"/>
                          </a:rPr>
                          <m:t>𝑠</m:t>
                        </m:r>
                      </m:sub>
                      <m:sup>
                        <m:r>
                          <a:rPr lang="en-US" altLang="zh-CN" i="1">
                            <a:latin typeface="Cambria Math" panose="02040503050406030204" pitchFamily="18" charset="0"/>
                            <a:ea typeface="MS Mincho" charset="0"/>
                            <a:cs typeface="Cambria Math" panose="02040503050406030204" pitchFamily="18" charset="0"/>
                          </a:rPr>
                          <m:t>0</m:t>
                        </m:r>
                      </m:sup>
                    </m:sSubSup>
                    <m:r>
                      <a:rPr lang="en-US" altLang="zh-CN" i="1">
                        <a:latin typeface="Cambria Math" panose="02040503050406030204" pitchFamily="18" charset="0"/>
                        <a:ea typeface="楷体" panose="02010609060101010101" pitchFamily="49" charset="-122"/>
                        <a:cs typeface="Cambria Math" panose="02040503050406030204" pitchFamily="18" charset="0"/>
                      </a:rPr>
                      <m:t>𝐾</m:t>
                    </m:r>
                  </m:oMath>
                </a14:m>
                <a:r>
                  <a:rPr lang="en-US" altLang="zh-CN" dirty="0">
                    <a:latin typeface="Times New Roman" panose="02020603050405020304" charset="0"/>
                    <a:cs typeface="Times New Roman" panose="02020603050405020304" charset="0"/>
                    <a:sym typeface="+mn-ea"/>
                  </a:rPr>
                  <a:t> signals can be studied by f</a:t>
                </a:r>
                <a:br>
                  <a:rPr lang="en-US" altLang="zh-CN" dirty="0">
                    <a:latin typeface="Times New Roman" panose="02020603050405020304" charset="0"/>
                    <a:cs typeface="Times New Roman" panose="02020603050405020304" charset="0"/>
                    <a:sym typeface="+mn-ea"/>
                  </a:rPr>
                </a:br>
                <a:r>
                  <a:rPr lang="zh-CN" altLang="en-US" dirty="0">
                    <a:latin typeface="Times New Roman" panose="02020603050405020304" charset="0"/>
                    <a:cs typeface="Times New Roman" panose="02020603050405020304" charset="0"/>
                    <a:sym typeface="+mn-ea"/>
                  </a:rPr>
                  <a:t>字多，</a:t>
                </a:r>
                <a:r>
                  <a:rPr lang="zh-CN" altLang="en-US" dirty="0">
                    <a:latin typeface="Times New Roman" panose="02020603050405020304" charset="0"/>
                    <a:cs typeface="Times New Roman" panose="02020603050405020304" charset="0"/>
                    <a:sym typeface="+mn-ea"/>
                  </a:rPr>
                  <a:t>简洁一些！</a:t>
                </a:r>
                <a:endParaRPr lang="zh-CN" altLang="en-US" dirty="0">
                  <a:latin typeface="Times New Roman" panose="02020603050405020304" charset="0"/>
                  <a:cs typeface="Times New Roman" panose="02020603050405020304" charset="0"/>
                  <a:sym typeface="+mn-ea"/>
                </a:endParaRPr>
              </a:p>
              <a:p>
                <a:r>
                  <a:rPr lang="en-US" altLang="zh-CN" dirty="0">
                    <a:latin typeface="Times New Roman" panose="02020603050405020304" charset="0"/>
                    <a:cs typeface="Times New Roman" panose="02020603050405020304" charset="0"/>
                    <a:sym typeface="+mn-ea"/>
                  </a:rPr>
                  <a:t>The relative difference in efficiency between </a:t>
                </a:r>
                <a:r>
                  <a:rPr lang="en-US" altLang="zh-CN" dirty="0">
                    <a:solidFill>
                      <a:srgbClr val="FF0000"/>
                    </a:solidFill>
                    <a:latin typeface="Times New Roman" panose="02020603050405020304" charset="0"/>
                    <a:cs typeface="Times New Roman" panose="02020603050405020304" charset="0"/>
                    <a:sym typeface="+mn-ea"/>
                  </a:rPr>
                  <a:t>data and MC</a:t>
                </a:r>
                <a:r>
                  <a:rPr lang="en-US" altLang="zh-CN" dirty="0">
                    <a:latin typeface="Times New Roman" panose="02020603050405020304" charset="0"/>
                    <a:cs typeface="Times New Roman" panose="02020603050405020304" charset="0"/>
                    <a:sym typeface="+mn-ea"/>
                  </a:rPr>
                  <a:t> simulation is assigned as the systematic uncertainty.</a:t>
                </a:r>
                <a:endParaRPr lang="en-US" altLang="zh-CN" dirty="0">
                  <a:latin typeface="Times New Roman" panose="02020603050405020304" charset="0"/>
                  <a:cs typeface="Times New Roman" panose="02020603050405020304" charset="0"/>
                  <a:sym typeface="+mn-ea"/>
                </a:endParaRPr>
              </a:p>
              <a:p>
                <a:endParaRPr lang="zh-CN" altLang="en-US" dirty="0">
                  <a:latin typeface="Times New Roman" panose="02020603050405020304" charset="0"/>
                  <a:cs typeface="Times New Roman" panose="02020603050405020304" charset="0"/>
                  <a:sym typeface="+mn-ea"/>
                </a:endParaRPr>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a:stretch>
              </a:blipFill>
            </p:spPr>
            <p:txBody>
              <a:bodyPr/>
              <a:lstStyle/>
              <a:p>
                <a:r>
                  <a:rPr lang="zh-CN" altLang="en-US">
                    <a:noFill/>
                  </a:rPr>
                  <a:t> </a:t>
                </a:r>
              </a:p>
            </p:txBody>
          </p:sp>
        </mc:Fallback>
      </mc:AlternateContent>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error unce...</a:t>
            </a:r>
            <a:br>
              <a:rPr lang="en-US" altLang="zh-CN"/>
            </a:br>
            <a:r>
              <a:rPr lang="zh-CN" altLang="en-US"/>
              <a:t>用什么方法估计，</a:t>
            </a:r>
            <a:r>
              <a:rPr lang="en-US" altLang="zh-CN"/>
              <a:t>we consider the </a:t>
            </a:r>
            <a:endParaRPr lang="en-US" altLang="zh-CN"/>
          </a:p>
          <a:p>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a:t>
            </a:r>
            <a:r>
              <a:rPr lang="zh-CN" altLang="en-US" dirty="0"/>
              <a:t>时间记得改</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颜色部分的电荷没有，</a:t>
            </a:r>
            <a:r>
              <a:rPr lang="en-US" altLang="zh-CN" dirty="0"/>
              <a:t>Ks</a:t>
            </a:r>
            <a:r>
              <a:rPr lang="zh-CN" altLang="en-US" dirty="0"/>
              <a:t>也不是标准写法。</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你这公式是图片啊，想办法弄成正常公式，你不是也有高能所的账号吗？应该也在正版软件平台上下载</a:t>
            </a:r>
            <a:r>
              <a:rPr lang="en-US" altLang="zh-CN" dirty="0"/>
              <a:t>office</a:t>
            </a:r>
            <a:r>
              <a:rPr lang="zh-CN" altLang="en-US" dirty="0"/>
              <a:t>。</a:t>
            </a:r>
            <a:endParaRPr lang="en-US" altLang="zh-CN" dirty="0"/>
          </a:p>
          <a:p>
            <a:r>
              <a:rPr lang="zh-CN" altLang="en-US" dirty="0"/>
              <a:t>这里的文字改成，</a:t>
            </a:r>
            <a:r>
              <a:rPr lang="en-US" altLang="zh-CN" dirty="0"/>
              <a:t>To improve the significance of the signal, we require a mass window of Ds+, to show the invariant mass of Ds-.</a:t>
            </a:r>
            <a:endParaRPr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效率应该是在信号提取之后。</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你这公式是图片啊，想办法弄成正常公式，你不是也有高能所的账号吗？应该也在正版软件平台上下载</a:t>
            </a:r>
            <a:r>
              <a:rPr lang="en-US" altLang="zh-CN" dirty="0"/>
              <a:t>office</a:t>
            </a:r>
            <a:r>
              <a:rPr lang="zh-CN" altLang="en-US" dirty="0"/>
              <a:t>。</a:t>
            </a:r>
            <a:endParaRPr lang="en-US" altLang="zh-CN" dirty="0"/>
          </a:p>
          <a:p>
            <a:r>
              <a:rPr lang="zh-CN" altLang="en-US" dirty="0"/>
              <a:t>这里的文字改成，</a:t>
            </a:r>
            <a:r>
              <a:rPr lang="en-US" altLang="zh-CN" dirty="0"/>
              <a:t>To improve the significance of the signal, we require a mass window of Ds+, to show the invariant mass of Ds-.</a:t>
            </a:r>
            <a:endParaRPr lang="zh-CN"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0.02 0.035</a:t>
            </a:r>
            <a:endParaRPr lang="en-US" altLang="zh-C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效率应该是在信号提取之后。</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这页很不错，看过去又简洁又清楚。</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表格太大，图太小。</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zh-CN" altLang="en-US" dirty="0"/>
              <a:t>第一行的挤在一块了，我估计是</a:t>
            </a:r>
            <a:r>
              <a:rPr lang="en-US" altLang="zh-CN" dirty="0"/>
              <a:t>ppt</a:t>
            </a:r>
            <a:r>
              <a:rPr lang="zh-CN" altLang="en-US" dirty="0"/>
              <a:t>版本的问题，你下次记得同时发个</a:t>
            </a:r>
            <a:r>
              <a:rPr lang="en-US" altLang="zh-CN" dirty="0"/>
              <a:t>pdf</a:t>
            </a:r>
            <a:r>
              <a:rPr lang="zh-CN" altLang="en-US" dirty="0"/>
              <a:t>给我。</a:t>
            </a:r>
            <a:endParaRPr lang="en-US" altLang="zh-CN" dirty="0"/>
          </a:p>
          <a:p>
            <a:pPr marL="228600" indent="-228600">
              <a:buAutoNum type="arabicPeriod"/>
            </a:pPr>
            <a:r>
              <a:rPr lang="zh-CN" altLang="en-US" dirty="0"/>
              <a:t>底下那两个图应该是一个分析，你保留右边那个期刊里的图，左边那个去掉。可以把最近那个</a:t>
            </a:r>
            <a:r>
              <a:rPr lang="en-US" altLang="zh-CN" dirty="0" err="1"/>
              <a:t>pipiDD</a:t>
            </a:r>
            <a:r>
              <a:rPr lang="zh-CN" altLang="en-US" dirty="0"/>
              <a:t>的截面文章那个图拿过来。</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a:t>
            </a:r>
            <a:r>
              <a:rPr lang="zh-CN" altLang="en-US" dirty="0"/>
              <a:t>关于咱们这个过程你是否可以和学校的理论老师问一下我们这个过程为什么截面会这么低，我到现在都还一直纳闷。</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颜色部分的电荷没有，</a:t>
            </a:r>
            <a:r>
              <a:rPr lang="en-US" altLang="zh-CN" dirty="0"/>
              <a:t>Ks</a:t>
            </a:r>
            <a:r>
              <a:rPr lang="zh-CN" altLang="en-US" dirty="0"/>
              <a:t>也不是标准写法。</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这里的</a:t>
            </a:r>
            <a:r>
              <a:rPr lang="en-US" altLang="zh-CN" dirty="0"/>
              <a:t>pi</a:t>
            </a:r>
            <a:r>
              <a:rPr lang="zh-CN" altLang="en-US" dirty="0"/>
              <a:t>和</a:t>
            </a:r>
            <a:r>
              <a:rPr lang="en-US" altLang="zh-CN" dirty="0"/>
              <a:t>k</a:t>
            </a:r>
            <a:r>
              <a:rPr lang="zh-CN" altLang="en-US" dirty="0"/>
              <a:t>用公式编辑来，写标准。</a:t>
            </a:r>
            <a:endParaRPr lang="zh-CN"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这里的排版你最好还是在开头用一行文字重复一下是哪个能量点的</a:t>
            </a:r>
            <a:r>
              <a:rPr lang="en-US" altLang="zh-CN" dirty="0"/>
              <a:t>inclusive  MC</a:t>
            </a:r>
            <a:r>
              <a:rPr lang="zh-CN" altLang="en-US" dirty="0"/>
              <a:t>的结果，具体看看其他人的报告。</a:t>
            </a:r>
            <a:endParaRPr lang="en-US" altLang="zh-CN" dirty="0"/>
          </a:p>
          <a:p>
            <a:r>
              <a:rPr lang="zh-CN" altLang="en-US" dirty="0"/>
              <a:t>你好喜欢用</a:t>
            </a:r>
            <a:r>
              <a:rPr lang="en-US" altLang="zh-CN" dirty="0"/>
              <a:t>we … </a:t>
            </a:r>
            <a:r>
              <a:rPr lang="zh-CN" altLang="en-US" dirty="0"/>
              <a:t>落在文字上。你口头上可以这么说，文字上最好不要。</a:t>
            </a:r>
            <a:endParaRPr lang="en-US" altLang="zh-CN" dirty="0"/>
          </a:p>
          <a:p>
            <a:endParaRPr lang="zh-CN" alt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这里应该是有东西的，</a:t>
            </a:r>
            <a:r>
              <a:rPr lang="en-US" altLang="zh-CN" dirty="0"/>
              <a:t>eta </a:t>
            </a:r>
            <a:r>
              <a:rPr lang="en-US" altLang="zh-CN" dirty="0" err="1"/>
              <a:t>Ds+Ds</a:t>
            </a:r>
            <a:r>
              <a:rPr lang="en-US" altLang="zh-CN" dirty="0"/>
              <a:t>-</a:t>
            </a:r>
            <a:r>
              <a:rPr lang="zh-CN" altLang="en-US" dirty="0"/>
              <a:t>，你把所有这个过程的圈出来，然后通过后面的内容把这个本底</a:t>
            </a:r>
            <a:r>
              <a:rPr lang="en-US" altLang="zh-CN" dirty="0"/>
              <a:t>veto</a:t>
            </a:r>
            <a:r>
              <a:rPr lang="zh-CN" altLang="en-US" dirty="0"/>
              <a:t>掉。</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这里这么看的话，</a:t>
            </a:r>
            <a:r>
              <a:rPr lang="en-US" altLang="zh-CN" dirty="0" err="1"/>
              <a:t>etaDsDs</a:t>
            </a:r>
            <a:r>
              <a:rPr lang="zh-CN" altLang="en-US" dirty="0"/>
              <a:t>或许是一个很不错的题目。</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这两个图是</a:t>
            </a:r>
            <a:r>
              <a:rPr lang="en-US" altLang="zh-CN" dirty="0"/>
              <a:t>root</a:t>
            </a:r>
            <a:r>
              <a:rPr lang="zh-CN" altLang="en-US" dirty="0"/>
              <a:t>里直接拿出来的，不是特别的标准。不过这里不是重点，无所谓就是。</a:t>
            </a:r>
            <a:endParaRPr lang="zh-CN" alt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000">
                <a:latin typeface="Arial Rounded MT Bold" panose="020F0704030504030204" pitchFamily="34" charset="0"/>
              </a:defRPr>
            </a:lvl1pPr>
          </a:lstStyle>
          <a:p>
            <a:fld id="{565CE74E-AB26-4998-AD42-012C4C1AD076}"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800"/>
            </a:lvl1p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00.xml.rels><?xml version="1.0" encoding="UTF-8" standalone="yes"?>
<Relationships xmlns="http://schemas.openxmlformats.org/package/2006/relationships"><Relationship Id="rId6" Type="http://schemas.openxmlformats.org/officeDocument/2006/relationships/notesSlide" Target="../notesSlides/notesSlide76.xml"/><Relationship Id="rId5" Type="http://schemas.openxmlformats.org/officeDocument/2006/relationships/slideLayout" Target="../slideLayouts/slideLayout2.xml"/><Relationship Id="rId4" Type="http://schemas.openxmlformats.org/officeDocument/2006/relationships/image" Target="../media/image209.png"/><Relationship Id="rId3" Type="http://schemas.openxmlformats.org/officeDocument/2006/relationships/tags" Target="../tags/tag71.xml"/><Relationship Id="rId2" Type="http://schemas.openxmlformats.org/officeDocument/2006/relationships/image" Target="../media/image208.png"/><Relationship Id="rId1" Type="http://schemas.openxmlformats.org/officeDocument/2006/relationships/image" Target="../media/image20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14.png"/><Relationship Id="rId7" Type="http://schemas.openxmlformats.org/officeDocument/2006/relationships/image" Target="../media/image213.png"/><Relationship Id="rId6" Type="http://schemas.openxmlformats.org/officeDocument/2006/relationships/tags" Target="../tags/tag73.xml"/><Relationship Id="rId5" Type="http://schemas.openxmlformats.org/officeDocument/2006/relationships/image" Target="../media/image212.png"/><Relationship Id="rId4" Type="http://schemas.openxmlformats.org/officeDocument/2006/relationships/tags" Target="../tags/tag72.xml"/><Relationship Id="rId3" Type="http://schemas.openxmlformats.org/officeDocument/2006/relationships/image" Target="../media/image211.wmf"/><Relationship Id="rId2" Type="http://schemas.openxmlformats.org/officeDocument/2006/relationships/oleObject" Target="../embeddings/oleObject6.bin"/><Relationship Id="rId11" Type="http://schemas.openxmlformats.org/officeDocument/2006/relationships/notesSlide" Target="../notesSlides/notesSlide77.xml"/><Relationship Id="rId10" Type="http://schemas.openxmlformats.org/officeDocument/2006/relationships/vmlDrawing" Target="../drawings/vmlDrawing5.vml"/><Relationship Id="rId1" Type="http://schemas.openxmlformats.org/officeDocument/2006/relationships/image" Target="../media/image210.png"/></Relationships>
</file>

<file path=ppt/slides/_rels/slide103.xml.rels><?xml version="1.0" encoding="UTF-8" standalone="yes"?>
<Relationships xmlns="http://schemas.openxmlformats.org/package/2006/relationships"><Relationship Id="rId9" Type="http://schemas.openxmlformats.org/officeDocument/2006/relationships/image" Target="../media/image220.png"/><Relationship Id="rId8" Type="http://schemas.openxmlformats.org/officeDocument/2006/relationships/tags" Target="../tags/tag74.xml"/><Relationship Id="rId7" Type="http://schemas.openxmlformats.org/officeDocument/2006/relationships/image" Target="../media/image219.png"/><Relationship Id="rId6" Type="http://schemas.openxmlformats.org/officeDocument/2006/relationships/image" Target="../media/image218.png"/><Relationship Id="rId5" Type="http://schemas.openxmlformats.org/officeDocument/2006/relationships/image" Target="../media/image217.wmf"/><Relationship Id="rId4" Type="http://schemas.openxmlformats.org/officeDocument/2006/relationships/oleObject" Target="../embeddings/oleObject8.bin"/><Relationship Id="rId3" Type="http://schemas.openxmlformats.org/officeDocument/2006/relationships/image" Target="../media/image216.wmf"/><Relationship Id="rId2" Type="http://schemas.openxmlformats.org/officeDocument/2006/relationships/oleObject" Target="../embeddings/oleObject7.bin"/><Relationship Id="rId12" Type="http://schemas.openxmlformats.org/officeDocument/2006/relationships/notesSlide" Target="../notesSlides/notesSlide78.xml"/><Relationship Id="rId11" Type="http://schemas.openxmlformats.org/officeDocument/2006/relationships/vmlDrawing" Target="../drawings/vmlDrawing6.vml"/><Relationship Id="rId10" Type="http://schemas.openxmlformats.org/officeDocument/2006/relationships/slideLayout" Target="../slideLayouts/slideLayout1.xml"/><Relationship Id="rId1" Type="http://schemas.openxmlformats.org/officeDocument/2006/relationships/image" Target="../media/image21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image" Target="../media/image15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image" Target="../media/image221.png"/></Relationships>
</file>

<file path=ppt/slides/_rels/slide107.xml.rels><?xml version="1.0" encoding="UTF-8" standalone="yes"?>
<Relationships xmlns="http://schemas.openxmlformats.org/package/2006/relationships"><Relationship Id="rId9" Type="http://schemas.openxmlformats.org/officeDocument/2006/relationships/notesSlide" Target="../notesSlides/notesSlide82.xml"/><Relationship Id="rId8" Type="http://schemas.openxmlformats.org/officeDocument/2006/relationships/slideLayout" Target="../slideLayouts/slideLayout2.xml"/><Relationship Id="rId7" Type="http://schemas.openxmlformats.org/officeDocument/2006/relationships/image" Target="../media/image227.png"/><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GIF"/><Relationship Id="rId3" Type="http://schemas.openxmlformats.org/officeDocument/2006/relationships/image" Target="../media/image223.GIF"/><Relationship Id="rId2" Type="http://schemas.openxmlformats.org/officeDocument/2006/relationships/tags" Target="../tags/tag76.xml"/><Relationship Id="rId1" Type="http://schemas.openxmlformats.org/officeDocument/2006/relationships/image" Target="../media/image222.png"/></Relationships>
</file>

<file path=ppt/slides/_rels/slide108.xml.rels><?xml version="1.0" encoding="UTF-8" standalone="yes"?>
<Relationships xmlns="http://schemas.openxmlformats.org/package/2006/relationships"><Relationship Id="rId6" Type="http://schemas.openxmlformats.org/officeDocument/2006/relationships/notesSlide" Target="../notesSlides/notesSlide83.xml"/><Relationship Id="rId5" Type="http://schemas.openxmlformats.org/officeDocument/2006/relationships/slideLayout" Target="../slideLayouts/slideLayout2.xml"/><Relationship Id="rId4" Type="http://schemas.openxmlformats.org/officeDocument/2006/relationships/image" Target="../media/image231.png"/><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image" Target="../media/image228.png"/></Relationships>
</file>

<file path=ppt/slides/_rels/slide109.xml.rels><?xml version="1.0" encoding="UTF-8" standalone="yes"?>
<Relationships xmlns="http://schemas.openxmlformats.org/package/2006/relationships"><Relationship Id="rId4" Type="http://schemas.openxmlformats.org/officeDocument/2006/relationships/notesSlide" Target="../notesSlides/notesSlide84.xml"/><Relationship Id="rId3" Type="http://schemas.openxmlformats.org/officeDocument/2006/relationships/slideLayout" Target="../slideLayouts/slideLayout2.xml"/><Relationship Id="rId2" Type="http://schemas.openxmlformats.org/officeDocument/2006/relationships/image" Target="../media/image232.png"/><Relationship Id="rId1" Type="http://schemas.openxmlformats.org/officeDocument/2006/relationships/tags" Target="../tags/tag77.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10.xml.rels><?xml version="1.0" encoding="UTF-8" standalone="yes"?>
<Relationships xmlns="http://schemas.openxmlformats.org/package/2006/relationships"><Relationship Id="rId6" Type="http://schemas.openxmlformats.org/officeDocument/2006/relationships/notesSlide" Target="../notesSlides/notesSlide85.xml"/><Relationship Id="rId5" Type="http://schemas.openxmlformats.org/officeDocument/2006/relationships/slideLayout" Target="../slideLayouts/slideLayout2.xml"/><Relationship Id="rId4" Type="http://schemas.openxmlformats.org/officeDocument/2006/relationships/image" Target="../media/image235.GIF"/><Relationship Id="rId3" Type="http://schemas.openxmlformats.org/officeDocument/2006/relationships/tags" Target="../tags/tag78.xml"/><Relationship Id="rId2" Type="http://schemas.openxmlformats.org/officeDocument/2006/relationships/image" Target="../media/image234.png"/><Relationship Id="rId1" Type="http://schemas.openxmlformats.org/officeDocument/2006/relationships/image" Target="../media/image233.GIF"/></Relationships>
</file>

<file path=ppt/slides/_rels/slide1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42.GIF"/><Relationship Id="rId6" Type="http://schemas.openxmlformats.org/officeDocument/2006/relationships/image" Target="../media/image241.GIF"/><Relationship Id="rId5" Type="http://schemas.openxmlformats.org/officeDocument/2006/relationships/image" Target="../media/image240.GIF"/><Relationship Id="rId4" Type="http://schemas.openxmlformats.org/officeDocument/2006/relationships/image" Target="../media/image239.GIF"/><Relationship Id="rId3" Type="http://schemas.openxmlformats.org/officeDocument/2006/relationships/image" Target="../media/image238.GIF"/><Relationship Id="rId2" Type="http://schemas.openxmlformats.org/officeDocument/2006/relationships/image" Target="../media/image237.GIF"/><Relationship Id="rId1" Type="http://schemas.openxmlformats.org/officeDocument/2006/relationships/image" Target="../media/image236.png"/></Relationships>
</file>

<file path=ppt/slides/_rels/slide1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48.GIF"/><Relationship Id="rId6" Type="http://schemas.openxmlformats.org/officeDocument/2006/relationships/image" Target="../media/image247.GIF"/><Relationship Id="rId5" Type="http://schemas.openxmlformats.org/officeDocument/2006/relationships/image" Target="../media/image246.GIF"/><Relationship Id="rId4" Type="http://schemas.openxmlformats.org/officeDocument/2006/relationships/image" Target="../media/image245.GIF"/><Relationship Id="rId3" Type="http://schemas.openxmlformats.org/officeDocument/2006/relationships/image" Target="../media/image244.GIF"/><Relationship Id="rId2" Type="http://schemas.openxmlformats.org/officeDocument/2006/relationships/image" Target="../media/image243.GIF"/><Relationship Id="rId1" Type="http://schemas.openxmlformats.org/officeDocument/2006/relationships/image" Target="../media/image236.png"/></Relationships>
</file>

<file path=ppt/slides/_rels/slide1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1.GIF"/><Relationship Id="rId3" Type="http://schemas.openxmlformats.org/officeDocument/2006/relationships/image" Target="../media/image250.GIF"/><Relationship Id="rId2" Type="http://schemas.openxmlformats.org/officeDocument/2006/relationships/image" Target="../media/image249.GIF"/><Relationship Id="rId1" Type="http://schemas.openxmlformats.org/officeDocument/2006/relationships/image" Target="../media/image236.png"/></Relationships>
</file>

<file path=ppt/slides/_rels/slide114.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2.xml"/><Relationship Id="rId2" Type="http://schemas.openxmlformats.org/officeDocument/2006/relationships/image" Target="../media/image253.png"/><Relationship Id="rId1" Type="http://schemas.openxmlformats.org/officeDocument/2006/relationships/image" Target="../media/image252.GIF"/></Relationships>
</file>

<file path=ppt/slides/_rels/slide115.xml.rels><?xml version="1.0" encoding="UTF-8" standalone="yes"?>
<Relationships xmlns="http://schemas.openxmlformats.org/package/2006/relationships"><Relationship Id="rId6" Type="http://schemas.openxmlformats.org/officeDocument/2006/relationships/notesSlide" Target="../notesSlides/notesSlide87.xml"/><Relationship Id="rId5" Type="http://schemas.openxmlformats.org/officeDocument/2006/relationships/slideLayout" Target="../slideLayouts/slideLayout2.xml"/><Relationship Id="rId4" Type="http://schemas.openxmlformats.org/officeDocument/2006/relationships/image" Target="../media/image256.png"/><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tags" Target="../tags/tag79.xml"/></Relationships>
</file>

<file path=ppt/slides/_rels/slide116.xml.rels><?xml version="1.0" encoding="UTF-8" standalone="yes"?>
<Relationships xmlns="http://schemas.openxmlformats.org/package/2006/relationships"><Relationship Id="rId9" Type="http://schemas.openxmlformats.org/officeDocument/2006/relationships/notesSlide" Target="../notesSlides/notesSlide88.xml"/><Relationship Id="rId8" Type="http://schemas.openxmlformats.org/officeDocument/2006/relationships/vmlDrawing" Target="../drawings/vmlDrawing7.vml"/><Relationship Id="rId7"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tags" Target="../tags/tag80.xml"/><Relationship Id="rId4" Type="http://schemas.openxmlformats.org/officeDocument/2006/relationships/image" Target="../media/image259.wmf"/><Relationship Id="rId3" Type="http://schemas.openxmlformats.org/officeDocument/2006/relationships/oleObject" Target="../embeddings/oleObject9.bin"/><Relationship Id="rId2" Type="http://schemas.openxmlformats.org/officeDocument/2006/relationships/image" Target="../media/image258.png"/><Relationship Id="rId1" Type="http://schemas.openxmlformats.org/officeDocument/2006/relationships/image" Target="../media/image257.png"/></Relationships>
</file>

<file path=ppt/slides/_rels/slide117.xml.rels><?xml version="1.0" encoding="UTF-8" standalone="yes"?>
<Relationships xmlns="http://schemas.openxmlformats.org/package/2006/relationships"><Relationship Id="rId9" Type="http://schemas.openxmlformats.org/officeDocument/2006/relationships/notesSlide" Target="../notesSlides/notesSlide89.xml"/><Relationship Id="rId8" Type="http://schemas.openxmlformats.org/officeDocument/2006/relationships/vmlDrawing" Target="../drawings/vmlDrawing8.vml"/><Relationship Id="rId7"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tags" Target="../tags/tag81.xml"/><Relationship Id="rId4" Type="http://schemas.openxmlformats.org/officeDocument/2006/relationships/image" Target="../media/image200.wmf"/><Relationship Id="rId3" Type="http://schemas.openxmlformats.org/officeDocument/2006/relationships/oleObject" Target="../embeddings/oleObject10.bin"/><Relationship Id="rId2" Type="http://schemas.openxmlformats.org/officeDocument/2006/relationships/image" Target="../media/image262.png"/><Relationship Id="rId1" Type="http://schemas.openxmlformats.org/officeDocument/2006/relationships/image" Target="../media/image26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61.png"/></Relationships>
</file>

<file path=ppt/slides/_rels/slide36.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66.png"/><Relationship Id="rId7" Type="http://schemas.openxmlformats.org/officeDocument/2006/relationships/tags" Target="../tags/tag4.xml"/><Relationship Id="rId6" Type="http://schemas.openxmlformats.org/officeDocument/2006/relationships/image" Target="../media/image65.png"/><Relationship Id="rId5" Type="http://schemas.openxmlformats.org/officeDocument/2006/relationships/tags" Target="../tags/tag3.xml"/><Relationship Id="rId4" Type="http://schemas.openxmlformats.org/officeDocument/2006/relationships/image" Target="../media/image64.png"/><Relationship Id="rId3" Type="http://schemas.openxmlformats.org/officeDocument/2006/relationships/tags" Target="../tags/tag2.xml"/><Relationship Id="rId2" Type="http://schemas.openxmlformats.org/officeDocument/2006/relationships/image" Target="../media/image63.png"/><Relationship Id="rId14" Type="http://schemas.openxmlformats.org/officeDocument/2006/relationships/notesSlide" Target="../notesSlides/notesSlide22.xml"/><Relationship Id="rId13" Type="http://schemas.openxmlformats.org/officeDocument/2006/relationships/slideLayout" Target="../slideLayouts/slideLayout2.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image" Target="../media/image79.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7.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6.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image" Target="../media/image87.png"/><Relationship Id="rId6" Type="http://schemas.openxmlformats.org/officeDocument/2006/relationships/image" Target="../media/image86.png"/><Relationship Id="rId5" Type="http://schemas.openxmlformats.org/officeDocument/2006/relationships/tags" Target="../tags/tag11.xml"/><Relationship Id="rId4" Type="http://schemas.openxmlformats.org/officeDocument/2006/relationships/image" Target="../media/image85.png"/><Relationship Id="rId3" Type="http://schemas.openxmlformats.org/officeDocument/2006/relationships/tags" Target="../tags/tag10.xml"/><Relationship Id="rId2" Type="http://schemas.openxmlformats.org/officeDocument/2006/relationships/image" Target="../media/image84.png"/><Relationship Id="rId13" Type="http://schemas.openxmlformats.org/officeDocument/2006/relationships/notesSlide" Target="../notesSlides/notesSlide31.xml"/><Relationship Id="rId12" Type="http://schemas.openxmlformats.org/officeDocument/2006/relationships/slideLayout" Target="../slideLayouts/slideLayout2.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9.xml"/></Relationships>
</file>

<file path=ppt/slides/_rels/slide47.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image" Target="../media/image91.png"/><Relationship Id="rId5" Type="http://schemas.openxmlformats.org/officeDocument/2006/relationships/tags" Target="../tags/tag17.xml"/><Relationship Id="rId4" Type="http://schemas.openxmlformats.org/officeDocument/2006/relationships/image" Target="../media/image90.png"/><Relationship Id="rId3" Type="http://schemas.openxmlformats.org/officeDocument/2006/relationships/tags" Target="../tags/tag16.xml"/><Relationship Id="rId2" Type="http://schemas.openxmlformats.org/officeDocument/2006/relationships/image" Target="../media/image89.png"/><Relationship Id="rId11" Type="http://schemas.openxmlformats.org/officeDocument/2006/relationships/notesSlide" Target="../notesSlides/notesSlide32.xml"/><Relationship Id="rId10" Type="http://schemas.openxmlformats.org/officeDocument/2006/relationships/slideLayout" Target="../slideLayouts/slideLayout2.xml"/><Relationship Id="rId1" Type="http://schemas.openxmlformats.org/officeDocument/2006/relationships/image" Target="../media/image88.png"/></Relationships>
</file>

<file path=ppt/slides/_rels/slide4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tags" Target="../tags/tag21.xml"/><Relationship Id="rId10" Type="http://schemas.openxmlformats.org/officeDocument/2006/relationships/notesSlide" Target="../notesSlides/notesSlide33.xml"/><Relationship Id="rId1"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106.png"/><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1" Type="http://schemas.openxmlformats.org/officeDocument/2006/relationships/notesSlide" Target="../notesSlides/notesSlide35.xml"/><Relationship Id="rId10" Type="http://schemas.openxmlformats.org/officeDocument/2006/relationships/slideLayout" Target="../slideLayouts/slideLayout2.xml"/><Relationship Id="rId1" Type="http://schemas.openxmlformats.org/officeDocument/2006/relationships/image" Target="../media/image99.png"/></Relationships>
</file>

<file path=ppt/slides/_rels/slide51.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2.xml"/><Relationship Id="rId7" Type="http://schemas.openxmlformats.org/officeDocument/2006/relationships/image" Target="../media/image114.png"/><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2.xml"/><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58.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image" Target="../media/image122.png"/><Relationship Id="rId2" Type="http://schemas.openxmlformats.org/officeDocument/2006/relationships/image" Target="../media/image58.png"/><Relationship Id="rId1" Type="http://schemas.openxmlformats.org/officeDocument/2006/relationships/image" Target="../media/image121.png"/></Relationships>
</file>

<file path=ppt/slides/_rels/slide55.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 Id="rId3" Type="http://schemas.openxmlformats.org/officeDocument/2006/relationships/image" Target="../media/image123.png"/><Relationship Id="rId2" Type="http://schemas.openxmlformats.org/officeDocument/2006/relationships/tags" Target="../tags/tag29.xml"/><Relationship Id="rId1" Type="http://schemas.openxmlformats.org/officeDocument/2006/relationships/tags" Target="../tags/tag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image" Target="../media/image87.png"/><Relationship Id="rId6" Type="http://schemas.openxmlformats.org/officeDocument/2006/relationships/image" Target="../media/image86.png"/><Relationship Id="rId5" Type="http://schemas.openxmlformats.org/officeDocument/2006/relationships/tags" Target="../tags/tag32.xml"/><Relationship Id="rId4" Type="http://schemas.openxmlformats.org/officeDocument/2006/relationships/image" Target="../media/image85.png"/><Relationship Id="rId3" Type="http://schemas.openxmlformats.org/officeDocument/2006/relationships/tags" Target="../tags/tag31.xml"/><Relationship Id="rId2" Type="http://schemas.openxmlformats.org/officeDocument/2006/relationships/image" Target="../media/image84.png"/><Relationship Id="rId13" Type="http://schemas.openxmlformats.org/officeDocument/2006/relationships/notesSlide" Target="../notesSlides/notesSlide41.xml"/><Relationship Id="rId12" Type="http://schemas.openxmlformats.org/officeDocument/2006/relationships/slideLayout" Target="../slideLayouts/slideLayout2.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30.xml"/></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xml"/><Relationship Id="rId3" Type="http://schemas.openxmlformats.org/officeDocument/2006/relationships/image" Target="../media/image80.png"/><Relationship Id="rId2" Type="http://schemas.openxmlformats.org/officeDocument/2006/relationships/image" Target="../media/image128.png"/><Relationship Id="rId1" Type="http://schemas.openxmlformats.org/officeDocument/2006/relationships/image" Target="../media/image127.pn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image" Target="../media/image129.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 Id="rId3" Type="http://schemas.openxmlformats.org/officeDocument/2006/relationships/image" Target="../media/image130.png"/><Relationship Id="rId2" Type="http://schemas.openxmlformats.org/officeDocument/2006/relationships/image" Target="../media/image60.png"/><Relationship Id="rId1" Type="http://schemas.openxmlformats.org/officeDocument/2006/relationships/image" Target="../media/image59.png"/></Relationships>
</file>

<file path=ppt/slides/_rels/slide62.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2.xml"/><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13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image" Target="../media/image134.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image" Target="../media/image136.png"/><Relationship Id="rId1" Type="http://schemas.openxmlformats.org/officeDocument/2006/relationships/image" Target="../media/image135.pn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2.xml"/><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image" Target="../media/image1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2.xml"/><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image" Target="../media/image130.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xml"/><Relationship Id="rId2" Type="http://schemas.openxmlformats.org/officeDocument/2006/relationships/image" Target="../media/image140.png"/><Relationship Id="rId1" Type="http://schemas.openxmlformats.org/officeDocument/2006/relationships/image" Target="../media/image1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2.xml"/><Relationship Id="rId2" Type="http://schemas.openxmlformats.org/officeDocument/2006/relationships/image" Target="../media/image142.png"/><Relationship Id="rId1" Type="http://schemas.openxmlformats.org/officeDocument/2006/relationships/image" Target="../media/image141.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xml"/><Relationship Id="rId2" Type="http://schemas.openxmlformats.org/officeDocument/2006/relationships/image" Target="../media/image144.png"/><Relationship Id="rId1" Type="http://schemas.openxmlformats.org/officeDocument/2006/relationships/image" Target="../media/image14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2.xml"/><Relationship Id="rId2" Type="http://schemas.openxmlformats.org/officeDocument/2006/relationships/image" Target="../media/image144.png"/><Relationship Id="rId1" Type="http://schemas.openxmlformats.org/officeDocument/2006/relationships/image" Target="../media/image143.pn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xml"/><Relationship Id="rId2" Type="http://schemas.openxmlformats.org/officeDocument/2006/relationships/image" Target="../media/image146.png"/><Relationship Id="rId1" Type="http://schemas.openxmlformats.org/officeDocument/2006/relationships/image" Target="../media/image145.png"/></Relationships>
</file>

<file path=ppt/slides/_rels/slide75.xml.rels><?xml version="1.0" encoding="UTF-8" standalone="yes"?>
<Relationships xmlns="http://schemas.openxmlformats.org/package/2006/relationships"><Relationship Id="rId6" Type="http://schemas.openxmlformats.org/officeDocument/2006/relationships/notesSlide" Target="../notesSlides/notesSlide56.xml"/><Relationship Id="rId5" Type="http://schemas.openxmlformats.org/officeDocument/2006/relationships/slideLayout" Target="../slideLayouts/slideLayout2.xml"/><Relationship Id="rId4" Type="http://schemas.openxmlformats.org/officeDocument/2006/relationships/image" Target="../media/image149.png"/><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4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9" Type="http://schemas.openxmlformats.org/officeDocument/2006/relationships/notesSlide" Target="../notesSlides/notesSlide57.xml"/><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wmf"/><Relationship Id="rId3" Type="http://schemas.openxmlformats.org/officeDocument/2006/relationships/oleObject" Target="../embeddings/oleObject1.bin"/><Relationship Id="rId2" Type="http://schemas.openxmlformats.org/officeDocument/2006/relationships/image" Target="../media/image148.png"/><Relationship Id="rId1" Type="http://schemas.openxmlformats.org/officeDocument/2006/relationships/image" Target="../media/image146.png"/></Relationships>
</file>

<file path=ppt/slides/_rels/slide78.xml.rels><?xml version="1.0" encoding="UTF-8" standalone="yes"?>
<Relationships xmlns="http://schemas.openxmlformats.org/package/2006/relationships"><Relationship Id="rId8" Type="http://schemas.openxmlformats.org/officeDocument/2006/relationships/notesSlide" Target="../notesSlides/notesSlide58.xml"/><Relationship Id="rId7" Type="http://schemas.openxmlformats.org/officeDocument/2006/relationships/vmlDrawing" Target="../drawings/vmlDrawing2.vml"/><Relationship Id="rId6"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 Id="rId3" Type="http://schemas.openxmlformats.org/officeDocument/2006/relationships/image" Target="../media/image150.wmf"/><Relationship Id="rId2" Type="http://schemas.openxmlformats.org/officeDocument/2006/relationships/oleObject" Target="../embeddings/oleObject2.bin"/><Relationship Id="rId1" Type="http://schemas.openxmlformats.org/officeDocument/2006/relationships/image" Target="../media/image146.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image" Target="../media/image146.png"/><Relationship Id="rId1" Type="http://schemas.openxmlformats.org/officeDocument/2006/relationships/image" Target="../media/image1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6" Type="http://schemas.openxmlformats.org/officeDocument/2006/relationships/notesSlide" Target="../notesSlides/notesSlide60.xml"/><Relationship Id="rId5" Type="http://schemas.openxmlformats.org/officeDocument/2006/relationships/slideLayout" Target="../slideLayouts/slideLayout1.xml"/><Relationship Id="rId4" Type="http://schemas.openxmlformats.org/officeDocument/2006/relationships/image" Target="../media/image158.png"/><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image" Target="../media/image15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image" Target="../media/image1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GIF"/><Relationship Id="rId4" Type="http://schemas.openxmlformats.org/officeDocument/2006/relationships/image" Target="../media/image162.GIF"/><Relationship Id="rId3" Type="http://schemas.openxmlformats.org/officeDocument/2006/relationships/image" Target="../media/image161.GIF"/><Relationship Id="rId2" Type="http://schemas.openxmlformats.org/officeDocument/2006/relationships/image" Target="../media/image160.GIF"/><Relationship Id="rId1" Type="http://schemas.openxmlformats.org/officeDocument/2006/relationships/tags" Target="../tags/tag37.xml"/></Relationships>
</file>

<file path=ppt/slides/_rels/slide84.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2.xml"/><Relationship Id="rId3" Type="http://schemas.openxmlformats.org/officeDocument/2006/relationships/image" Target="../media/image167.GIF"/><Relationship Id="rId2" Type="http://schemas.openxmlformats.org/officeDocument/2006/relationships/image" Target="../media/image166.GIF"/><Relationship Id="rId1" Type="http://schemas.openxmlformats.org/officeDocument/2006/relationships/image" Target="../media/image165.png"/></Relationships>
</file>

<file path=ppt/slides/_rels/slide85.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2.xml"/><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png"/></Relationships>
</file>

<file path=ppt/slides/_rels/slide86.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2.xml"/><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image" Target="../media/image171.png"/></Relationships>
</file>

<file path=ppt/slides/_rels/slide87.xml.rels><?xml version="1.0" encoding="UTF-8" standalone="yes"?>
<Relationships xmlns="http://schemas.openxmlformats.org/package/2006/relationships"><Relationship Id="rId9" Type="http://schemas.openxmlformats.org/officeDocument/2006/relationships/notesSlide" Target="../notesSlides/notesSlide65.xml"/><Relationship Id="rId8" Type="http://schemas.openxmlformats.org/officeDocument/2006/relationships/slideLayout" Target="../slideLayouts/slideLayout6.xml"/><Relationship Id="rId7" Type="http://schemas.openxmlformats.org/officeDocument/2006/relationships/image" Target="../media/image180.png"/><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notesSlide" Target="../notesSlides/notesSlide66.xml"/><Relationship Id="rId7" Type="http://schemas.openxmlformats.org/officeDocument/2006/relationships/slideLayout" Target="../slideLayouts/slideLayout2.xml"/><Relationship Id="rId6" Type="http://schemas.openxmlformats.org/officeDocument/2006/relationships/tags" Target="../tags/tag41.xml"/><Relationship Id="rId5" Type="http://schemas.openxmlformats.org/officeDocument/2006/relationships/image" Target="../media/image182.png"/><Relationship Id="rId4" Type="http://schemas.openxmlformats.org/officeDocument/2006/relationships/tags" Target="../tags/tag40.xml"/><Relationship Id="rId3" Type="http://schemas.openxmlformats.org/officeDocument/2006/relationships/image" Target="../media/image181.png"/><Relationship Id="rId2" Type="http://schemas.openxmlformats.org/officeDocument/2006/relationships/tags" Target="../tags/tag39.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image" Target="../media/image183.png"/></Relationships>
</file>

<file path=ppt/slides/_rels/slide92.xml.rels><?xml version="1.0" encoding="UTF-8" standalone="yes"?>
<Relationships xmlns="http://schemas.openxmlformats.org/package/2006/relationships"><Relationship Id="rId7" Type="http://schemas.openxmlformats.org/officeDocument/2006/relationships/notesSlide" Target="../notesSlides/notesSlide68.xml"/><Relationship Id="rId6"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image" Target="../media/image184.png"/><Relationship Id="rId1" Type="http://schemas.openxmlformats.org/officeDocument/2006/relationships/tags" Target="../tags/tag42.xml"/></Relationships>
</file>

<file path=ppt/slides/_rels/slide93.xml.rels><?xml version="1.0" encoding="UTF-8" standalone="yes"?>
<Relationships xmlns="http://schemas.openxmlformats.org/package/2006/relationships"><Relationship Id="rId6" Type="http://schemas.openxmlformats.org/officeDocument/2006/relationships/notesSlide" Target="../notesSlides/notesSlide69.xml"/><Relationship Id="rId5" Type="http://schemas.openxmlformats.org/officeDocument/2006/relationships/slideLayout" Target="../slideLayouts/slideLayout2.xml"/><Relationship Id="rId4" Type="http://schemas.openxmlformats.org/officeDocument/2006/relationships/image" Target="../media/image187.png"/><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image" Target="../media/image186.png"/></Relationships>
</file>

<file path=ppt/slides/_rels/slide94.xml.rels><?xml version="1.0" encoding="UTF-8" standalone="yes"?>
<Relationships xmlns="http://schemas.openxmlformats.org/package/2006/relationships"><Relationship Id="rId7" Type="http://schemas.openxmlformats.org/officeDocument/2006/relationships/notesSlide" Target="../notesSlides/notesSlide70.xml"/><Relationship Id="rId6"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tags" Target="../tags/tag47.xml"/><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image" Target="../media/image188.png"/></Relationships>
</file>

<file path=ppt/slides/_rels/slide95.xml.rels><?xml version="1.0" encoding="UTF-8" standalone="yes"?>
<Relationships xmlns="http://schemas.openxmlformats.org/package/2006/relationships"><Relationship Id="rId9" Type="http://schemas.openxmlformats.org/officeDocument/2006/relationships/notesSlide" Target="../notesSlides/notesSlide71.xml"/><Relationship Id="rId8" Type="http://schemas.openxmlformats.org/officeDocument/2006/relationships/slideLayout" Target="../slideLayouts/slideLayout2.xml"/><Relationship Id="rId7" Type="http://schemas.openxmlformats.org/officeDocument/2006/relationships/image" Target="../media/image194.png"/><Relationship Id="rId6" Type="http://schemas.openxmlformats.org/officeDocument/2006/relationships/tags" Target="../tags/tag51.xml"/><Relationship Id="rId5" Type="http://schemas.openxmlformats.org/officeDocument/2006/relationships/image" Target="../media/image193.png"/><Relationship Id="rId4" Type="http://schemas.openxmlformats.org/officeDocument/2006/relationships/tags" Target="../tags/tag50.xml"/><Relationship Id="rId3" Type="http://schemas.openxmlformats.org/officeDocument/2006/relationships/image" Target="../media/image192.png"/><Relationship Id="rId2" Type="http://schemas.openxmlformats.org/officeDocument/2006/relationships/tags" Target="../tags/tag49.xml"/><Relationship Id="rId1" Type="http://schemas.openxmlformats.org/officeDocument/2006/relationships/tags" Target="../tags/tag48.xml"/></Relationships>
</file>

<file path=ppt/slides/_rels/slide96.xml.rels><?xml version="1.0" encoding="UTF-8" standalone="yes"?>
<Relationships xmlns="http://schemas.openxmlformats.org/package/2006/relationships"><Relationship Id="rId7" Type="http://schemas.openxmlformats.org/officeDocument/2006/relationships/notesSlide" Target="../notesSlides/notesSlide72.xml"/><Relationship Id="rId6"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tags" Target="../tags/tag54.xml"/><Relationship Id="rId3" Type="http://schemas.openxmlformats.org/officeDocument/2006/relationships/image" Target="../media/image195.png"/><Relationship Id="rId2" Type="http://schemas.openxmlformats.org/officeDocument/2006/relationships/tags" Target="../tags/tag53.xml"/><Relationship Id="rId1" Type="http://schemas.openxmlformats.org/officeDocument/2006/relationships/tags" Target="../tags/tag52.xml"/></Relationships>
</file>

<file path=ppt/slides/_rels/slide97.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image" Target="../media/image199.wmf"/><Relationship Id="rId7" Type="http://schemas.openxmlformats.org/officeDocument/2006/relationships/oleObject" Target="../embeddings/oleObject3.bin"/><Relationship Id="rId6" Type="http://schemas.openxmlformats.org/officeDocument/2006/relationships/tags" Target="../tags/tag57.xml"/><Relationship Id="rId5" Type="http://schemas.openxmlformats.org/officeDocument/2006/relationships/image" Target="../media/image198.png"/><Relationship Id="rId4" Type="http://schemas.openxmlformats.org/officeDocument/2006/relationships/image" Target="../media/image197.png"/><Relationship Id="rId3" Type="http://schemas.openxmlformats.org/officeDocument/2006/relationships/tags" Target="../tags/tag56.xml"/><Relationship Id="rId2" Type="http://schemas.openxmlformats.org/officeDocument/2006/relationships/image" Target="../media/image192.png"/><Relationship Id="rId14" Type="http://schemas.openxmlformats.org/officeDocument/2006/relationships/notesSlide" Target="../notesSlides/notesSlide73.xml"/><Relationship Id="rId13" Type="http://schemas.openxmlformats.org/officeDocument/2006/relationships/vmlDrawing" Target="../drawings/vmlDrawing3.vml"/><Relationship Id="rId12" Type="http://schemas.openxmlformats.org/officeDocument/2006/relationships/slideLayout" Target="../slideLayouts/slideLayout2.xml"/><Relationship Id="rId11" Type="http://schemas.openxmlformats.org/officeDocument/2006/relationships/image" Target="../media/image200.wmf"/><Relationship Id="rId10" Type="http://schemas.openxmlformats.org/officeDocument/2006/relationships/oleObject" Target="../embeddings/oleObject4.bin"/><Relationship Id="rId1" Type="http://schemas.openxmlformats.org/officeDocument/2006/relationships/tags" Target="../tags/tag55.xml"/></Relationships>
</file>

<file path=ppt/slides/_rels/slide98.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tags" Target="../tags/tag64.xml"/><Relationship Id="rId7" Type="http://schemas.openxmlformats.org/officeDocument/2006/relationships/image" Target="../media/image201.png"/><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image" Target="../media/image192.png"/><Relationship Id="rId16" Type="http://schemas.openxmlformats.org/officeDocument/2006/relationships/notesSlide" Target="../notesSlides/notesSlide74.xml"/><Relationship Id="rId15" Type="http://schemas.openxmlformats.org/officeDocument/2006/relationships/vmlDrawing" Target="../drawings/vmlDrawing4.vml"/><Relationship Id="rId14" Type="http://schemas.openxmlformats.org/officeDocument/2006/relationships/slideLayout" Target="../slideLayouts/slideLayout2.xml"/><Relationship Id="rId13" Type="http://schemas.openxmlformats.org/officeDocument/2006/relationships/image" Target="../media/image203.png"/><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image" Target="../media/image202.wmf"/><Relationship Id="rId1" Type="http://schemas.openxmlformats.org/officeDocument/2006/relationships/tags" Target="../tags/tag59.xml"/></Relationships>
</file>

<file path=ppt/slides/_rels/slide99.xml.rels><?xml version="1.0" encoding="UTF-8" standalone="yes"?>
<Relationships xmlns="http://schemas.openxmlformats.org/package/2006/relationships"><Relationship Id="rId9" Type="http://schemas.openxmlformats.org/officeDocument/2006/relationships/notesSlide" Target="../notesSlides/notesSlide75.xml"/><Relationship Id="rId8" Type="http://schemas.openxmlformats.org/officeDocument/2006/relationships/slideLayout" Target="../slideLayouts/slideLayout2.xml"/><Relationship Id="rId7" Type="http://schemas.openxmlformats.org/officeDocument/2006/relationships/image" Target="../media/image206.png"/><Relationship Id="rId6" Type="http://schemas.openxmlformats.org/officeDocument/2006/relationships/tags" Target="../tags/tag70.xml"/><Relationship Id="rId5" Type="http://schemas.openxmlformats.org/officeDocument/2006/relationships/image" Target="../media/image205.png"/><Relationship Id="rId4" Type="http://schemas.openxmlformats.org/officeDocument/2006/relationships/tags" Target="../tags/tag69.xml"/><Relationship Id="rId3" Type="http://schemas.openxmlformats.org/officeDocument/2006/relationships/image" Target="../media/image204.png"/><Relationship Id="rId2" Type="http://schemas.openxmlformats.org/officeDocument/2006/relationships/tags" Target="../tags/tag68.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2024.7.10</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zh-CN" altLang="en-US" sz="3000" dirty="0">
                <a:solidFill>
                  <a:schemeClr val="bg1"/>
                </a:solidFill>
                <a:latin typeface="Times New Roman" panose="02020603050405020304" charset="0"/>
                <a:cs typeface="Times New Roman" panose="02020603050405020304" charset="0"/>
                <a:sym typeface="+mn-ea"/>
              </a:rPr>
              <a:t>高斯</a:t>
            </a:r>
            <a:r>
              <a:rPr lang="en-US" altLang="zh-CN" sz="3000" dirty="0">
                <a:solidFill>
                  <a:schemeClr val="bg1"/>
                </a:solidFill>
                <a:latin typeface="Times New Roman" panose="02020603050405020304" charset="0"/>
                <a:cs typeface="Times New Roman" panose="02020603050405020304" charset="0"/>
                <a:sym typeface="+mn-ea"/>
              </a:rPr>
              <a:t> </a:t>
            </a:r>
            <a:r>
              <a:rPr lang="zh-CN" altLang="en-US" sz="3000" dirty="0">
                <a:solidFill>
                  <a:schemeClr val="bg1"/>
                </a:solidFill>
                <a:latin typeface="Times New Roman" panose="02020603050405020304" charset="0"/>
                <a:cs typeface="Times New Roman" panose="02020603050405020304" charset="0"/>
                <a:sym typeface="+mn-ea"/>
              </a:rPr>
              <a:t>双高斯</a:t>
            </a:r>
            <a:r>
              <a:rPr lang="en-US" altLang="zh-CN" sz="3000" dirty="0">
                <a:solidFill>
                  <a:schemeClr val="bg1"/>
                </a:solidFill>
                <a:latin typeface="Times New Roman" panose="02020603050405020304" charset="0"/>
                <a:cs typeface="Times New Roman" panose="02020603050405020304" charset="0"/>
                <a:sym typeface="+mn-ea"/>
              </a:rPr>
              <a:t>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5046345" y="704850"/>
            <a:ext cx="3972560" cy="3175000"/>
          </a:xfrm>
          <a:prstGeom prst="rect">
            <a:avLst/>
          </a:prstGeom>
        </p:spPr>
      </p:pic>
      <p:pic>
        <p:nvPicPr>
          <p:cNvPr id="6" name="图片 5"/>
          <p:cNvPicPr>
            <a:picLocks noChangeAspect="1"/>
          </p:cNvPicPr>
          <p:nvPr/>
        </p:nvPicPr>
        <p:blipFill>
          <a:blip r:embed="rId2"/>
          <a:stretch>
            <a:fillRect/>
          </a:stretch>
        </p:blipFill>
        <p:spPr>
          <a:xfrm>
            <a:off x="222885" y="704850"/>
            <a:ext cx="3982720" cy="3174365"/>
          </a:xfrm>
          <a:prstGeom prst="rect">
            <a:avLst/>
          </a:prstGeom>
        </p:spPr>
      </p:pic>
      <p:pic>
        <p:nvPicPr>
          <p:cNvPr id="8" name="图片 7"/>
          <p:cNvPicPr>
            <a:picLocks noChangeAspect="1"/>
          </p:cNvPicPr>
          <p:nvPr/>
        </p:nvPicPr>
        <p:blipFill>
          <a:blip r:embed="rId3"/>
          <a:stretch>
            <a:fillRect/>
          </a:stretch>
        </p:blipFill>
        <p:spPr>
          <a:xfrm>
            <a:off x="5003165" y="4325620"/>
            <a:ext cx="4140835" cy="1927225"/>
          </a:xfrm>
          <a:prstGeom prst="rect">
            <a:avLst/>
          </a:prstGeom>
        </p:spPr>
      </p:pic>
      <p:pic>
        <p:nvPicPr>
          <p:cNvPr id="9" name="图片 8"/>
          <p:cNvPicPr>
            <a:picLocks noChangeAspect="1"/>
          </p:cNvPicPr>
          <p:nvPr/>
        </p:nvPicPr>
        <p:blipFill>
          <a:blip r:embed="rId4"/>
          <a:stretch>
            <a:fillRect/>
          </a:stretch>
        </p:blipFill>
        <p:spPr>
          <a:xfrm>
            <a:off x="-39370" y="4518660"/>
            <a:ext cx="4827905" cy="1541145"/>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762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635" y="-16097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Summary and to do list</a:t>
            </a:r>
            <a:endParaRPr lang="en-US" altLang="zh-CN" sz="3000" dirty="0">
              <a:solidFill>
                <a:schemeClr val="bg1"/>
              </a:solidFill>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6" name="文本框 5"/>
              <p:cNvSpPr txBox="1"/>
              <p:nvPr/>
            </p:nvSpPr>
            <p:spPr>
              <a:xfrm>
                <a:off x="214789" y="946785"/>
                <a:ext cx="8679180" cy="4915535"/>
              </a:xfrm>
              <a:prstGeom prst="rect">
                <a:avLst/>
              </a:prstGeom>
              <a:noFill/>
            </p:spPr>
            <p:txBody>
              <a:bodyPr wrap="square" rtlCol="0">
                <a:spAutoFit/>
              </a:bodyPr>
              <a:lstStyle/>
              <a:p>
                <a:pPr indent="0">
                  <a:buFont typeface="Wingdings" panose="05000000000000000000" charset="0"/>
                  <a:buNone/>
                </a:pPr>
                <a:r>
                  <a:rPr lang="en-US" altLang="zh-CN" sz="2100" dirty="0">
                    <a:uFillTx/>
                    <a:latin typeface="Times New Roman" panose="02020603050405020304" charset="0"/>
                    <a:cs typeface="Times New Roman" panose="02020603050405020304" charset="0"/>
                    <a:sym typeface="+mn-ea"/>
                  </a:rPr>
                  <a:t>Summary:</a:t>
                </a:r>
                <a:endParaRPr lang="zh-CN" altLang="en-US" sz="2100" dirty="0">
                  <a:uFillTx/>
                  <a:latin typeface="Times New Roman" panose="02020603050405020304" charset="0"/>
                  <a:cs typeface="Times New Roman" panose="02020603050405020304" charset="0"/>
                  <a:sym typeface="+mn-ea"/>
                </a:endParaRPr>
              </a:p>
              <a:p>
                <a:pPr marL="285750" indent="-285750" fontAlgn="auto">
                  <a:lnSpc>
                    <a:spcPct val="150000"/>
                  </a:lnSpc>
                  <a:buFont typeface="Wingdings" panose="05000000000000000000" charset="0"/>
                  <a:buChar char="Ø"/>
                </a:pPr>
                <a:r>
                  <a:rPr lang="zh-CN" altLang="en-US" sz="2100" dirty="0">
                    <a:uFillTx/>
                    <a:latin typeface="Times New Roman" panose="02020603050405020304" charset="0"/>
                    <a:cs typeface="Times New Roman" panose="02020603050405020304" charset="0"/>
                    <a:sym typeface="+mn-ea"/>
                  </a:rPr>
                  <a:t>A clear</a:t>
                </a:r>
                <a:r>
                  <a:rPr lang="en-US" altLang="zh-CN" sz="2100" dirty="0">
                    <a:uFillTx/>
                    <a:latin typeface="Times New Roman" panose="02020603050405020304" charset="0"/>
                    <a:cs typeface="Times New Roman" panose="02020603050405020304" charset="0"/>
                    <a:sym typeface="+mn-ea"/>
                  </a:rPr>
                  <a:t>   </a:t>
                </a:r>
                <a:r>
                  <a:rPr lang="zh-CN" altLang="en-US" sz="2100" dirty="0">
                    <a:uFillTx/>
                    <a:latin typeface="Times New Roman" panose="02020603050405020304" charset="0"/>
                    <a:cs typeface="Times New Roman" panose="02020603050405020304" charset="0"/>
                    <a:sym typeface="+mn-ea"/>
                  </a:rPr>
                  <a:t>                         is observed in </a:t>
                </a:r>
                <a:r>
                  <a:rPr lang="en-US" altLang="zh-CN" sz="2100" dirty="0">
                    <a:uFillTx/>
                    <a:latin typeface="Times New Roman" panose="02020603050405020304" charset="0"/>
                    <a:cs typeface="Times New Roman" panose="02020603050405020304" charset="0"/>
                    <a:sym typeface="+mn-ea"/>
                  </a:rPr>
                  <a:t>the </a:t>
                </a:r>
                <a:r>
                  <a:rPr lang="zh-CN" altLang="en-US" sz="2100" dirty="0">
                    <a:uFillTx/>
                    <a:latin typeface="Times New Roman" panose="02020603050405020304" charset="0"/>
                    <a:cs typeface="Times New Roman" panose="02020603050405020304" charset="0"/>
                    <a:sym typeface="+mn-ea"/>
                  </a:rPr>
                  <a:t>selected data samples</a:t>
                </a:r>
                <a:r>
                  <a:rPr lang="en-US" altLang="zh-CN" sz="2100" dirty="0">
                    <a:uFillTx/>
                    <a:latin typeface="Times New Roman" panose="02020603050405020304" charset="0"/>
                    <a:cs typeface="Times New Roman" panose="02020603050405020304" charset="0"/>
                    <a:sym typeface="+mn-ea"/>
                  </a:rPr>
                  <a:t>;</a:t>
                </a:r>
                <a:endParaRPr lang="en-US" altLang="zh-CN" sz="2100" dirty="0">
                  <a:uFillTx/>
                  <a:latin typeface="Times New Roman" panose="02020603050405020304" charset="0"/>
                  <a:cs typeface="Times New Roman" panose="02020603050405020304" charset="0"/>
                  <a:sym typeface="+mn-ea"/>
                </a:endParaRPr>
              </a:p>
              <a:p>
                <a:pPr marL="285750" indent="-285750" fontAlgn="auto">
                  <a:lnSpc>
                    <a:spcPct val="150000"/>
                  </a:lnSpc>
                  <a:buFont typeface="Wingdings" panose="05000000000000000000" charset="0"/>
                  <a:buChar char="Ø"/>
                </a:pPr>
                <a:r>
                  <a:rPr lang="en-US" altLang="zh-CN" sz="2100" dirty="0">
                    <a:uFillTx/>
                    <a:latin typeface="Times New Roman" panose="02020603050405020304" charset="0"/>
                    <a:cs typeface="Times New Roman" panose="02020603050405020304" charset="0"/>
                    <a:sym typeface="+mn-ea"/>
                  </a:rPr>
                  <a:t>The signal yields is calculated to be </a:t>
                </a:r>
                <a14:m>
                  <m:oMath xmlns:m="http://schemas.openxmlformats.org/officeDocument/2006/math">
                    <m:r>
                      <a:rPr lang="en-US" altLang="zh-CN" sz="2100" i="1" smtClean="0">
                        <a:latin typeface="Cambria Math" panose="02040503050406030204" pitchFamily="18" charset="0"/>
                        <a:ea typeface="Cambria Math" panose="02040503050406030204" pitchFamily="18" charset="0"/>
                        <a:cs typeface="Times New Roman" panose="02020603050405020304" charset="0"/>
                        <a:sym typeface="+mn-ea"/>
                      </a:rPr>
                      <m:t>22</m:t>
                    </m:r>
                    <m:r>
                      <a:rPr lang="en-US" altLang="zh-CN" sz="2100" i="1" smtClean="0">
                        <a:latin typeface="Cambria Math" panose="02040503050406030204" pitchFamily="18" charset="0"/>
                        <a:ea typeface="Cambria Math" panose="02040503050406030204" pitchFamily="18" charset="0"/>
                        <a:cs typeface="Times New Roman" panose="02020603050405020304" charset="0"/>
                        <a:sym typeface="+mn-ea"/>
                      </a:rPr>
                      <m:t>.</m:t>
                    </m:r>
                    <m:r>
                      <a:rPr lang="en-US" altLang="zh-CN" sz="2100" i="1" smtClean="0">
                        <a:latin typeface="Cambria Math" panose="02040503050406030204" pitchFamily="18" charset="0"/>
                        <a:ea typeface="Cambria Math" panose="02040503050406030204" pitchFamily="18" charset="0"/>
                        <a:cs typeface="Times New Roman" panose="02020603050405020304" charset="0"/>
                        <a:sym typeface="+mn-ea"/>
                      </a:rPr>
                      <m:t>1</m:t>
                    </m:r>
                    <m:r>
                      <a:rPr lang="en-US" altLang="zh-CN" sz="2100" i="1" smtClean="0">
                        <a:latin typeface="Cambria Math" panose="02040503050406030204" pitchFamily="18" charset="0"/>
                        <a:ea typeface="Cambria Math" panose="02040503050406030204" pitchFamily="18" charset="0"/>
                        <a:cs typeface="Times New Roman" panose="02020603050405020304" charset="0"/>
                        <a:sym typeface="+mn-ea"/>
                      </a:rPr>
                      <m:t>±</m:t>
                    </m:r>
                    <m:r>
                      <a:rPr lang="en-US" altLang="zh-CN" sz="2100" i="1" smtClean="0">
                        <a:latin typeface="Cambria Math" panose="02040503050406030204" pitchFamily="18" charset="0"/>
                        <a:ea typeface="Cambria Math" panose="02040503050406030204" pitchFamily="18" charset="0"/>
                        <a:cs typeface="Times New Roman" panose="02020603050405020304" charset="0"/>
                        <a:sym typeface="+mn-ea"/>
                      </a:rPr>
                      <m:t>5</m:t>
                    </m:r>
                    <m:r>
                      <a:rPr lang="en-US" altLang="zh-CN" sz="2100" i="1" smtClean="0">
                        <a:latin typeface="Cambria Math" panose="02040503050406030204" pitchFamily="18" charset="0"/>
                        <a:ea typeface="Cambria Math" panose="02040503050406030204" pitchFamily="18" charset="0"/>
                        <a:cs typeface="Times New Roman" panose="02020603050405020304" charset="0"/>
                        <a:sym typeface="+mn-ea"/>
                      </a:rPr>
                      <m:t>.</m:t>
                    </m:r>
                    <m:r>
                      <a:rPr lang="en-US" altLang="zh-CN" sz="2100" i="1" smtClean="0">
                        <a:latin typeface="Cambria Math" panose="02040503050406030204" pitchFamily="18" charset="0"/>
                        <a:ea typeface="Cambria Math" panose="02040503050406030204" pitchFamily="18" charset="0"/>
                        <a:cs typeface="Times New Roman" panose="02020603050405020304" charset="0"/>
                        <a:sym typeface="+mn-ea"/>
                      </a:rPr>
                      <m:t>4</m:t>
                    </m:r>
                  </m:oMath>
                </a14:m>
                <a:r>
                  <a:rPr lang="en-US" altLang="zh-CN" sz="2100" dirty="0">
                    <a:latin typeface="Times New Roman" panose="02020603050405020304" charset="0"/>
                    <a:cs typeface="Times New Roman" panose="02020603050405020304" charset="0"/>
                    <a:sym typeface="+mn-ea"/>
                  </a:rPr>
                  <a:t>.</a:t>
                </a:r>
                <a:r>
                  <a:rPr lang="en-US" altLang="zh-CN" sz="2100" dirty="0">
                    <a:uFillTx/>
                    <a:latin typeface="Times New Roman" panose="02020603050405020304" charset="0"/>
                    <a:cs typeface="Times New Roman" panose="02020603050405020304" charset="0"/>
                    <a:sym typeface="+mn-ea"/>
                  </a:rPr>
                  <a:t> </a:t>
                </a:r>
                <a:endParaRPr lang="en-US" altLang="zh-CN" sz="2100" dirty="0">
                  <a:uFillTx/>
                  <a:latin typeface="Times New Roman" panose="02020603050405020304" charset="0"/>
                  <a:cs typeface="Times New Roman" panose="02020603050405020304" charset="0"/>
                  <a:sym typeface="+mn-ea"/>
                </a:endParaRPr>
              </a:p>
              <a:p>
                <a:pPr marL="285750" indent="-285750" fontAlgn="auto">
                  <a:lnSpc>
                    <a:spcPct val="150000"/>
                  </a:lnSpc>
                  <a:buFont typeface="Wingdings" panose="05000000000000000000" charset="0"/>
                  <a:buChar char="Ø"/>
                </a:pPr>
                <a:r>
                  <a:rPr lang="en-US" altLang="zh-CN" sz="2100" dirty="0">
                    <a:uFillTx/>
                    <a:latin typeface="Times New Roman" panose="02020603050405020304" charset="0"/>
                    <a:cs typeface="Times New Roman" panose="02020603050405020304" charset="0"/>
                    <a:sym typeface="+mn-ea"/>
                  </a:rPr>
                  <a:t>We also measured the</a:t>
                </a:r>
                <a:r>
                  <a:rPr lang="en-US" altLang="zh-CN" sz="2100" dirty="0">
                    <a:solidFill>
                      <a:schemeClr val="tx1"/>
                    </a:solidFill>
                    <a:uFillTx/>
                    <a:latin typeface="Times New Roman" panose="02020603050405020304" charset="0"/>
                    <a:cs typeface="Times New Roman" panose="02020603050405020304" charset="0"/>
                    <a:sym typeface="+mn-ea"/>
                  </a:rPr>
                  <a:t> </a:t>
                </a:r>
                <a:r>
                  <a:rPr lang="en-US" altLang="zh-CN" sz="2100" dirty="0">
                    <a:solidFill>
                      <a:schemeClr val="tx1"/>
                    </a:solidFill>
                    <a:latin typeface="Times New Roman" panose="02020603050405020304" charset="0"/>
                    <a:cs typeface="Times New Roman" panose="02020603050405020304" charset="0"/>
                    <a:sym typeface="+mn-ea"/>
                  </a:rPr>
                  <a:t>Born Cross Section and the </a:t>
                </a:r>
                <a:r>
                  <a:rPr lang="en-US" altLang="zh-CN" sz="2100" dirty="0">
                    <a:uFillTx/>
                    <a:latin typeface="Times New Roman" panose="02020603050405020304" charset="0"/>
                    <a:cs typeface="Times New Roman" panose="02020603050405020304" charset="0"/>
                    <a:sym typeface="+mn-ea"/>
                  </a:rPr>
                  <a:t>upper limit for data samples.</a:t>
                </a:r>
                <a:endParaRPr lang="en-US" altLang="zh-CN" sz="2100" dirty="0">
                  <a:uFillTx/>
                  <a:latin typeface="Times New Roman" panose="02020603050405020304" charset="0"/>
                  <a:cs typeface="Times New Roman" panose="02020603050405020304" charset="0"/>
                  <a:sym typeface="+mn-ea"/>
                </a:endParaRPr>
              </a:p>
              <a:p>
                <a:pPr marL="457200" indent="-457200" fontAlgn="auto">
                  <a:lnSpc>
                    <a:spcPct val="150000"/>
                  </a:lnSpc>
                  <a:buFont typeface="Wingdings" panose="05000000000000000000" charset="0"/>
                  <a:buChar char="Ø"/>
                </a:pPr>
                <a:endParaRPr lang="en-US" altLang="zh-CN" sz="2100" dirty="0">
                  <a:uFillTx/>
                  <a:latin typeface="Times New Roman" panose="02020603050405020304" charset="0"/>
                  <a:cs typeface="Times New Roman" panose="02020603050405020304" charset="0"/>
                  <a:sym typeface="+mn-ea"/>
                </a:endParaRPr>
              </a:p>
              <a:p>
                <a:pPr indent="0" fontAlgn="auto">
                  <a:lnSpc>
                    <a:spcPct val="150000"/>
                  </a:lnSpc>
                  <a:buFont typeface="Wingdings" panose="05000000000000000000" charset="0"/>
                  <a:buNone/>
                </a:pPr>
                <a:r>
                  <a:rPr lang="en-US" altLang="zh-CN" sz="2100" dirty="0">
                    <a:uFillTx/>
                    <a:latin typeface="Times New Roman" panose="02020603050405020304" charset="0"/>
                    <a:cs typeface="Times New Roman" panose="02020603050405020304" charset="0"/>
                    <a:sym typeface="+mn-ea"/>
                  </a:rPr>
                  <a:t>Next to do :</a:t>
                </a:r>
                <a:endParaRPr lang="en-US" altLang="zh-CN" sz="2100" dirty="0">
                  <a:uFillTx/>
                  <a:latin typeface="Times New Roman" panose="02020603050405020304" charset="0"/>
                  <a:cs typeface="Times New Roman" panose="02020603050405020304" charset="0"/>
                  <a:sym typeface="+mn-ea"/>
                </a:endParaRPr>
              </a:p>
              <a:p>
                <a:pPr indent="0" fontAlgn="auto">
                  <a:lnSpc>
                    <a:spcPct val="150000"/>
                  </a:lnSpc>
                  <a:buFont typeface="Wingdings" panose="05000000000000000000" charset="0"/>
                  <a:buChar char="Ø"/>
                </a:pPr>
                <a:r>
                  <a:rPr lang="en-US" altLang="zh-CN" sz="2100" dirty="0">
                    <a:uFillTx/>
                    <a:latin typeface="Times New Roman" panose="02020603050405020304" charset="0"/>
                    <a:cs typeface="Times New Roman" panose="02020603050405020304" charset="0"/>
                    <a:sym typeface="+mn-ea"/>
                  </a:rPr>
                  <a:t> Memo </a:t>
                </a:r>
                <a:r>
                  <a:rPr kumimoji="1" lang="en-US" altLang="zh-CN" sz="2100" dirty="0">
                    <a:latin typeface="Times New Roman" panose="02020603050405020304" charset="0"/>
                    <a:ea typeface="Times New Roman" panose="02020603050405020304" charset="0"/>
                    <a:cs typeface="Times New Roman" panose="02020603050405020304" charset="0"/>
                    <a:sym typeface="+mn-ea"/>
                  </a:rPr>
                  <a:t>has been prepared;</a:t>
                </a:r>
                <a:endParaRPr kumimoji="1" lang="en-US" altLang="zh-CN" sz="2100" dirty="0">
                  <a:latin typeface="Times New Roman" panose="02020603050405020304" charset="0"/>
                  <a:ea typeface="Times New Roman" panose="02020603050405020304" charset="0"/>
                  <a:cs typeface="Times New Roman" panose="02020603050405020304" charset="0"/>
                  <a:sym typeface="+mn-ea"/>
                </a:endParaRPr>
              </a:p>
              <a:p>
                <a:endParaRPr kumimoji="1" lang="en-US" altLang="zh-CN" sz="2400" dirty="0">
                  <a:latin typeface="Times New Roman" panose="02020603050405020304" charset="0"/>
                  <a:ea typeface="Times New Roman" panose="02020603050405020304" charset="0"/>
                  <a:cs typeface="Times New Roman" panose="02020603050405020304" charset="0"/>
                  <a:sym typeface="+mn-ea"/>
                </a:endParaRPr>
              </a:p>
              <a:p>
                <a:pPr indent="0">
                  <a:buFont typeface="Wingdings" panose="05000000000000000000" charset="0"/>
                  <a:buChar char="Ø"/>
                </a:pPr>
                <a:endParaRPr kumimoji="1" lang="en-US" altLang="zh-CN" sz="2400" dirty="0">
                  <a:latin typeface="Times New Roman" panose="02020603050405020304" charset="0"/>
                  <a:ea typeface="Times New Roman" panose="02020603050405020304" charset="0"/>
                  <a:cs typeface="Times New Roman" panose="02020603050405020304" charset="0"/>
                  <a:sym typeface="+mn-ea"/>
                </a:endParaRPr>
              </a:p>
              <a:p>
                <a:pPr indent="0">
                  <a:buFont typeface="Wingdings" panose="05000000000000000000" charset="0"/>
                  <a:buNone/>
                </a:pPr>
                <a:endParaRPr lang="en-US" altLang="zh-CN" sz="2400" dirty="0">
                  <a:uFillTx/>
                  <a:latin typeface="Times New Roman" panose="02020603050405020304" charset="0"/>
                  <a:cs typeface="Times New Roman" panose="02020603050405020304" charset="0"/>
                  <a:sym typeface="+mn-ea"/>
                </a:endParaRPr>
              </a:p>
            </p:txBody>
          </p:sp>
        </mc:Choice>
        <mc:Fallback>
          <p:sp>
            <p:nvSpPr>
              <p:cNvPr id="6" name="文本框 5"/>
              <p:cNvSpPr txBox="1">
                <a:spLocks noRot="1" noChangeAspect="1" noMove="1" noResize="1" noEditPoints="1" noAdjustHandles="1" noChangeArrowheads="1" noChangeShapeType="1" noTextEdit="1"/>
              </p:cNvSpPr>
              <p:nvPr/>
            </p:nvSpPr>
            <p:spPr>
              <a:xfrm>
                <a:off x="214789" y="946785"/>
                <a:ext cx="8679180" cy="4915535"/>
              </a:xfrm>
              <a:prstGeom prst="rect">
                <a:avLst/>
              </a:prstGeom>
              <a:blipFill rotWithShape="1">
                <a:blip r:embed="rId1"/>
                <a:stretch>
                  <a:fillRect l="-2" r="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p:cNvSpPr txBox="1"/>
              <p:nvPr/>
            </p:nvSpPr>
            <p:spPr>
              <a:xfrm>
                <a:off x="1371759" y="1486535"/>
                <a:ext cx="1691640" cy="243840"/>
              </a:xfrm>
              <a:prstGeom prst="rect">
                <a:avLst/>
              </a:prstGeom>
              <a:noFill/>
            </p:spPr>
            <p:txBody>
              <a:bodyPr wrap="none" rtlCol="0" anchor="t">
                <a:noAutofit/>
              </a:bodyPr>
              <a:lstStyle/>
              <a:p>
                <a14:m>
                  <m:oMathPara xmlns:m="http://schemas.openxmlformats.org/officeDocument/2006/math">
                    <m:oMathParaPr>
                      <m:jc m:val="centerGroup"/>
                    </m:oMathParaPr>
                    <m:oMath xmlns:m="http://schemas.openxmlformats.org/officeDocument/2006/math">
                      <m:sSup>
                        <m:sSupPr>
                          <m:ctrlPr>
                            <a:rPr lang="en-US" altLang="zh-CN" sz="15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500" dirty="0">
                              <a:solidFill>
                                <a:srgbClr val="7E0C6E"/>
                              </a:solidFill>
                              <a:latin typeface="Cambria Math" panose="02040503050406030204" pitchFamily="18" charset="0"/>
                              <a:ea typeface="+mj-ea"/>
                              <a:cs typeface="Cambria Math" panose="02040503050406030204" pitchFamily="18" charset="0"/>
                            </a:rPr>
                            <m:t>𝑒</m:t>
                          </m:r>
                        </m:e>
                        <m:sup>
                          <m:r>
                            <a:rPr lang="en-US" altLang="zh-CN" sz="15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5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500" dirty="0">
                              <a:solidFill>
                                <a:srgbClr val="7E0C6E"/>
                              </a:solidFill>
                              <a:latin typeface="Cambria Math" panose="02040503050406030204" pitchFamily="18" charset="0"/>
                              <a:ea typeface="+mj-ea"/>
                              <a:cs typeface="Cambria Math" panose="02040503050406030204" pitchFamily="18" charset="0"/>
                            </a:rPr>
                            <m:t>𝑒</m:t>
                          </m:r>
                        </m:e>
                        <m:sup>
                          <m:r>
                            <a:rPr lang="en-US" altLang="zh-CN" sz="1500" dirty="0">
                              <a:solidFill>
                                <a:srgbClr val="7E0C6E"/>
                              </a:solidFill>
                              <a:latin typeface="Cambria Math" panose="02040503050406030204" pitchFamily="18" charset="0"/>
                              <a:ea typeface="MS Mincho" charset="0"/>
                              <a:cs typeface="Cambria Math" panose="02040503050406030204" pitchFamily="18" charset="0"/>
                            </a:rPr>
                            <m:t>−</m:t>
                          </m:r>
                        </m:sup>
                      </m:sSup>
                      <m:r>
                        <a:rPr lang="en-US" altLang="zh-CN" sz="1500" dirty="0">
                          <a:solidFill>
                            <a:srgbClr val="7E0C6E"/>
                          </a:solidFill>
                          <a:latin typeface="Cambria Math" panose="02040503050406030204" pitchFamily="18" charset="0"/>
                          <a:ea typeface="MS Mincho" charset="0"/>
                          <a:cs typeface="Cambria Math" panose="02040503050406030204" pitchFamily="18" charset="0"/>
                        </a:rPr>
                        <m:t>→</m:t>
                      </m:r>
                      <m:sSup>
                        <m:sSupPr>
                          <m:ctrlPr>
                            <a:rPr lang="en-US" altLang="zh-CN" sz="15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500" dirty="0">
                              <a:solidFill>
                                <a:srgbClr val="7E0C6E"/>
                              </a:solidFill>
                              <a:latin typeface="Cambria Math" panose="02040503050406030204" pitchFamily="18" charset="0"/>
                              <a:ea typeface="MS Mincho" charset="0"/>
                              <a:cs typeface="Cambria Math" panose="02040503050406030204" pitchFamily="18" charset="0"/>
                            </a:rPr>
                            <m:t>𝜋</m:t>
                          </m:r>
                        </m:e>
                        <m:sup>
                          <m:r>
                            <a:rPr lang="en-US" altLang="zh-CN" sz="15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5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500" dirty="0">
                              <a:solidFill>
                                <a:srgbClr val="7E0C6E"/>
                              </a:solidFill>
                              <a:latin typeface="Cambria Math" panose="02040503050406030204" pitchFamily="18" charset="0"/>
                              <a:ea typeface="MS Mincho" charset="0"/>
                              <a:cs typeface="Cambria Math" panose="02040503050406030204" pitchFamily="18" charset="0"/>
                            </a:rPr>
                            <m:t>𝜋</m:t>
                          </m:r>
                        </m:e>
                        <m:sup>
                          <m:r>
                            <a:rPr lang="en-US" altLang="zh-CN" sz="15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5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500" dirty="0">
                              <a:solidFill>
                                <a:srgbClr val="7E0C6E"/>
                              </a:solidFill>
                              <a:latin typeface="Cambria Math" panose="02040503050406030204" pitchFamily="18" charset="0"/>
                              <a:ea typeface="+mj-ea"/>
                              <a:cs typeface="Cambria Math" panose="02040503050406030204" pitchFamily="18" charset="0"/>
                            </a:rPr>
                            <m:t>𝐷</m:t>
                          </m:r>
                          <m:r>
                            <m:rPr>
                              <m:sty m:val="p"/>
                            </m:rPr>
                            <a:rPr lang="en-US" altLang="zh-CN" sz="1500" dirty="0">
                              <a:solidFill>
                                <a:srgbClr val="7E0C6E"/>
                              </a:solidFill>
                              <a:latin typeface="Cambria Math" panose="02040503050406030204" pitchFamily="18" charset="0"/>
                              <a:ea typeface="+mj-ea"/>
                              <a:cs typeface="Cambria Math" panose="02040503050406030204" pitchFamily="18" charset="0"/>
                            </a:rPr>
                            <m:t>s</m:t>
                          </m:r>
                        </m:e>
                        <m:sup>
                          <m:r>
                            <a:rPr lang="en-US" altLang="zh-CN" sz="15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5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500" dirty="0">
                              <a:solidFill>
                                <a:srgbClr val="7E0C6E"/>
                              </a:solidFill>
                              <a:latin typeface="Cambria Math" panose="02040503050406030204" pitchFamily="18" charset="0"/>
                              <a:ea typeface="+mj-ea"/>
                              <a:cs typeface="Cambria Math" panose="02040503050406030204" pitchFamily="18" charset="0"/>
                            </a:rPr>
                            <m:t>𝐷</m:t>
                          </m:r>
                          <m:r>
                            <m:rPr>
                              <m:sty m:val="p"/>
                            </m:rPr>
                            <a:rPr lang="en-US" altLang="zh-CN" sz="1500" dirty="0">
                              <a:solidFill>
                                <a:srgbClr val="7E0C6E"/>
                              </a:solidFill>
                              <a:latin typeface="Cambria Math" panose="02040503050406030204" pitchFamily="18" charset="0"/>
                              <a:ea typeface="+mj-ea"/>
                              <a:cs typeface="Cambria Math" panose="02040503050406030204" pitchFamily="18" charset="0"/>
                            </a:rPr>
                            <m:t>s</m:t>
                          </m:r>
                        </m:e>
                        <m:sup>
                          <m:r>
                            <a:rPr lang="en-US" altLang="zh-CN" sz="1500" dirty="0">
                              <a:solidFill>
                                <a:srgbClr val="7E0C6E"/>
                              </a:solidFill>
                              <a:latin typeface="Cambria Math" panose="02040503050406030204" pitchFamily="18" charset="0"/>
                              <a:ea typeface="MS Mincho" charset="0"/>
                              <a:cs typeface="Cambria Math" panose="02040503050406030204" pitchFamily="18" charset="0"/>
                            </a:rPr>
                            <m:t>−</m:t>
                          </m:r>
                        </m:sup>
                      </m:sSup>
                    </m:oMath>
                  </m:oMathPara>
                </a14:m>
                <a:endParaRPr lang="en-US" altLang="zh-CN" sz="1500" dirty="0">
                  <a:solidFill>
                    <a:srgbClr val="7E0C6E"/>
                  </a:solidFill>
                  <a:latin typeface="Cambria Math" panose="02040503050406030204" pitchFamily="18" charset="0"/>
                  <a:ea typeface="MS Mincho" charset="0"/>
                  <a:cs typeface="Cambria Math" panose="02040503050406030204" pitchFamily="18" charset="0"/>
                </a:endParaRPr>
              </a:p>
            </p:txBody>
          </p:sp>
        </mc:Choice>
        <mc:Fallback>
          <p:sp>
            <p:nvSpPr>
              <p:cNvPr id="7" name="文本框 6"/>
              <p:cNvSpPr txBox="1">
                <a:spLocks noRot="1" noChangeAspect="1" noMove="1" noResize="1" noEditPoints="1" noAdjustHandles="1" noChangeArrowheads="1" noChangeShapeType="1" noTextEdit="1"/>
              </p:cNvSpPr>
              <p:nvPr/>
            </p:nvSpPr>
            <p:spPr>
              <a:xfrm>
                <a:off x="1371759" y="1486535"/>
                <a:ext cx="1691640" cy="243840"/>
              </a:xfrm>
              <a:prstGeom prst="rect">
                <a:avLst/>
              </a:prstGeom>
              <a:blipFill rotWithShape="1">
                <a:blip r:embed="rId2"/>
                <a:stretch>
                  <a:fillRect l="-9" r="-11027" b="-12500"/>
                </a:stretch>
              </a:blipFill>
            </p:spPr>
            <p:txBody>
              <a:bodyPr/>
              <a:lstStyle/>
              <a:p>
                <a:r>
                  <a:rPr lang="zh-CN" altLang="en-US">
                    <a:noFill/>
                  </a:rPr>
                  <a:t> </a:t>
                </a:r>
              </a:p>
            </p:txBody>
          </p:sp>
        </mc:Fallback>
      </mc:AlternateContent>
      <p:sp>
        <p:nvSpPr>
          <p:cNvPr id="8" name="灯片编号占位符 3"/>
          <p:cNvSpPr>
            <a:spLocks noGrp="1"/>
          </p:cNvSpPr>
          <p:nvPr>
            <p:ph type="sldNum" sz="quarter" idx="12"/>
          </p:nvPr>
        </p:nvSpPr>
        <p:spPr>
          <a:xfrm>
            <a:off x="6457950" y="6348413"/>
            <a:ext cx="2057400" cy="273844"/>
          </a:xfrm>
        </p:spPr>
        <p:txBody>
          <a:bodyPr/>
          <a:lstStyle/>
          <a:p>
            <a:fld id="{6A6CF4B7-B296-4DA4-9CB8-78572C16F30F}" type="slidenum">
              <a:rPr lang="zh-CN" altLang="en-US" sz="2100" smtClean="0"/>
            </a:fld>
            <a:endParaRPr lang="zh-CN" altLang="en-US" sz="2100" dirty="0"/>
          </a:p>
        </p:txBody>
      </p:sp>
      <p:pic>
        <p:nvPicPr>
          <p:cNvPr id="5" name="图片 4"/>
          <p:cNvPicPr>
            <a:picLocks noChangeAspect="1"/>
          </p:cNvPicPr>
          <p:nvPr>
            <p:custDataLst>
              <p:tags r:id="rId3"/>
            </p:custDataLst>
          </p:nvPr>
        </p:nvPicPr>
        <p:blipFill>
          <a:blip r:embed="rId4"/>
          <a:stretch>
            <a:fillRect/>
          </a:stretch>
        </p:blipFill>
        <p:spPr>
          <a:xfrm>
            <a:off x="3657600" y="3100705"/>
            <a:ext cx="4439920" cy="313944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815" y="2868047"/>
            <a:ext cx="8660675" cy="922020"/>
          </a:xfrm>
          <a:prstGeom prst="rect">
            <a:avLst/>
          </a:prstGeom>
          <a:noFill/>
        </p:spPr>
        <p:txBody>
          <a:bodyPr wrap="square" rtlCol="0">
            <a:spAutoFit/>
          </a:bodyPr>
          <a:lstStyle/>
          <a:p>
            <a:pPr algn="ctr"/>
            <a:r>
              <a:rPr lang="en-US" altLang="zh-CN" sz="5400" dirty="0">
                <a:latin typeface="Times New Roman" panose="02020603050405020304" charset="0"/>
                <a:cs typeface="Times New Roman" panose="02020603050405020304" charset="0"/>
              </a:rPr>
              <a:t>Thanks for your attention!</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文本框 5"/>
              <p:cNvSpPr txBox="1"/>
              <p:nvPr/>
            </p:nvSpPr>
            <p:spPr>
              <a:xfrm>
                <a:off x="159" y="604996"/>
                <a:ext cx="9144476" cy="4421505"/>
              </a:xfrm>
              <a:prstGeom prst="rect">
                <a:avLst/>
              </a:prstGeom>
              <a:noFill/>
            </p:spPr>
            <p:txBody>
              <a:bodyPr wrap="square" rtlCol="0">
                <a:spAutoFit/>
              </a:bodyPr>
              <a:lstStyle/>
              <a:p>
                <a:pPr marL="457200" indent="-457200" fontAlgn="auto">
                  <a:lnSpc>
                    <a:spcPct val="150000"/>
                  </a:lnSpc>
                  <a:buFont typeface="Wingdings" panose="05000000000000000000" charset="0"/>
                  <a:buChar char="Ø"/>
                </a:pPr>
                <a:r>
                  <a:rPr lang="zh-CN" altLang="en-US" sz="1700" dirty="0">
                    <a:latin typeface="Times New Roman" panose="02020603050405020304" charset="0"/>
                    <a:ea typeface="宋体" panose="02010600030101010101" pitchFamily="2" charset="-122"/>
                    <a:cs typeface="Times New Roman" panose="02020603050405020304" charset="0"/>
                    <a:sym typeface="+mn-ea"/>
                  </a:rPr>
                  <a:t>In recent years, many charmoniumlike states have been observed in the</a:t>
                </a:r>
                <a:r>
                  <a:rPr lang="en-US" altLang="zh-CN" sz="1700" dirty="0">
                    <a:latin typeface="Times New Roman" panose="02020603050405020304" charset="0"/>
                    <a:ea typeface="宋体" panose="02010600030101010101" pitchFamily="2" charset="-122"/>
                    <a:cs typeface="Times New Roman" panose="02020603050405020304" charset="0"/>
                    <a:sym typeface="+mn-ea"/>
                  </a:rPr>
                  <a:t>                                </a:t>
                </a:r>
                <a:r>
                  <a:rPr lang="zh-CN" altLang="en-US" sz="1700" dirty="0">
                    <a:latin typeface="Times New Roman" panose="02020603050405020304" charset="0"/>
                    <a:ea typeface="宋体" panose="02010600030101010101" pitchFamily="2" charset="-122"/>
                    <a:cs typeface="Times New Roman" panose="02020603050405020304" charset="0"/>
                    <a:sym typeface="+mn-ea"/>
                  </a:rPr>
                  <a:t> systems</a:t>
                </a:r>
                <a:r>
                  <a:rPr lang="en-US" altLang="zh-CN" sz="1700" dirty="0">
                    <a:latin typeface="Times New Roman" panose="02020603050405020304" charset="0"/>
                    <a:ea typeface="宋体" panose="02010600030101010101" pitchFamily="2" charset="-122"/>
                    <a:cs typeface="Times New Roman" panose="02020603050405020304" charset="0"/>
                    <a:sym typeface="+mn-ea"/>
                  </a:rPr>
                  <a:t>.</a:t>
                </a:r>
                <a:endParaRPr lang="zh-CN" altLang="en-US" sz="1700" dirty="0">
                  <a:latin typeface="Times New Roman" panose="02020603050405020304" charset="0"/>
                  <a:ea typeface="宋体" panose="02010600030101010101" pitchFamily="2" charset="-122"/>
                  <a:cs typeface="Times New Roman" panose="02020603050405020304" charset="0"/>
                  <a:sym typeface="+mn-ea"/>
                </a:endParaRPr>
              </a:p>
              <a:p>
                <a:pPr marL="457200" indent="-457200" fontAlgn="auto">
                  <a:lnSpc>
                    <a:spcPct val="150000"/>
                  </a:lnSpc>
                  <a:buFont typeface="Wingdings" panose="05000000000000000000" charset="0"/>
                  <a:buChar char="Ø"/>
                </a:pPr>
                <a:r>
                  <a:rPr lang="zh-CN" altLang="en-US" sz="1700" dirty="0">
                    <a:latin typeface="Times New Roman" panose="02020603050405020304" charset="0"/>
                    <a:ea typeface="宋体" panose="02010600030101010101" pitchFamily="2" charset="-122"/>
                    <a:cs typeface="Times New Roman" panose="02020603050405020304" charset="0"/>
                    <a:sym typeface="+mn-ea"/>
                  </a:rPr>
                  <a:t>Vector charmonium-like states, such as Y(4260) and Y(4360), their masses are measured to be well above the open-charm</a:t>
                </a:r>
                <a:r>
                  <a:rPr lang="en-US" altLang="zh-CN" sz="1700" dirty="0">
                    <a:latin typeface="Times New Roman" panose="02020603050405020304" charset="0"/>
                    <a:ea typeface="宋体" panose="02010600030101010101" pitchFamily="2" charset="-122"/>
                    <a:cs typeface="Times New Roman" panose="02020603050405020304" charset="0"/>
                    <a:sym typeface="+mn-ea"/>
                  </a:rPr>
                  <a:t> </a:t>
                </a:r>
                <a:r>
                  <a:rPr lang="zh-CN" altLang="en-US" sz="1700" dirty="0">
                    <a:latin typeface="Times New Roman" panose="02020603050405020304" charset="0"/>
                    <a:ea typeface="宋体" panose="02010600030101010101" pitchFamily="2" charset="-122"/>
                    <a:cs typeface="Times New Roman" panose="02020603050405020304" charset="0"/>
                    <a:sym typeface="+mn-ea"/>
                  </a:rPr>
                  <a:t>threshold. In contrast to the conventional states in the same</a:t>
                </a:r>
                <a:r>
                  <a:rPr lang="en-US" altLang="zh-CN" sz="1700" dirty="0">
                    <a:latin typeface="Times New Roman" panose="02020603050405020304" charset="0"/>
                    <a:ea typeface="宋体" panose="02010600030101010101" pitchFamily="2" charset="-122"/>
                    <a:cs typeface="Times New Roman" panose="02020603050405020304" charset="0"/>
                    <a:sym typeface="+mn-ea"/>
                  </a:rPr>
                  <a:t> </a:t>
                </a:r>
                <a:r>
                  <a:rPr lang="zh-CN" altLang="en-US" sz="1700" dirty="0">
                    <a:latin typeface="Times New Roman" panose="02020603050405020304" charset="0"/>
                    <a:ea typeface="宋体" panose="02010600030101010101" pitchFamily="2" charset="-122"/>
                    <a:cs typeface="Times New Roman" panose="02020603050405020304" charset="0"/>
                    <a:sym typeface="+mn-ea"/>
                  </a:rPr>
                  <a:t>energy region, they have large decay widths into hidden-charmfinal states.</a:t>
                </a:r>
                <a:endParaRPr lang="zh-CN" altLang="en-US" sz="1700" dirty="0">
                  <a:latin typeface="Times New Roman" panose="02020603050405020304" charset="0"/>
                  <a:ea typeface="宋体" panose="02010600030101010101" pitchFamily="2" charset="-122"/>
                  <a:cs typeface="Times New Roman" panose="02020603050405020304" charset="0"/>
                  <a:sym typeface="+mn-ea"/>
                </a:endParaRPr>
              </a:p>
              <a:p>
                <a:pPr marL="457200" indent="-457200" fontAlgn="auto">
                  <a:lnSpc>
                    <a:spcPct val="150000"/>
                  </a:lnSpc>
                  <a:buFont typeface="Wingdings" panose="05000000000000000000" charset="0"/>
                  <a:buChar char="Ø"/>
                </a:pPr>
                <a:endParaRPr lang="zh-CN" altLang="en-US" sz="1700" dirty="0">
                  <a:latin typeface="Times New Roman" panose="02020603050405020304" charset="0"/>
                  <a:ea typeface="宋体" panose="02010600030101010101" pitchFamily="2" charset="-122"/>
                  <a:cs typeface="Times New Roman" panose="02020603050405020304" charset="0"/>
                  <a:sym typeface="+mn-ea"/>
                </a:endParaRPr>
              </a:p>
              <a:p>
                <a:pPr marL="457200" indent="-457200" fontAlgn="auto">
                  <a:lnSpc>
                    <a:spcPct val="150000"/>
                  </a:lnSpc>
                  <a:buFont typeface="Wingdings" panose="05000000000000000000" charset="0"/>
                  <a:buChar char="Ø"/>
                </a:pPr>
                <a:endParaRPr lang="zh-CN" altLang="en-US" sz="1700" dirty="0">
                  <a:latin typeface="Times New Roman" panose="02020603050405020304" charset="0"/>
                  <a:ea typeface="宋体" panose="02010600030101010101" pitchFamily="2" charset="-122"/>
                  <a:cs typeface="Times New Roman" panose="02020603050405020304" charset="0"/>
                  <a:sym typeface="+mn-ea"/>
                </a:endParaRPr>
              </a:p>
              <a:p>
                <a:pPr marL="457200" indent="-457200" fontAlgn="auto">
                  <a:lnSpc>
                    <a:spcPct val="150000"/>
                  </a:lnSpc>
                  <a:buFont typeface="Wingdings" panose="05000000000000000000" charset="0"/>
                  <a:buChar char="Ø"/>
                </a:pPr>
                <a:endParaRPr lang="en-US" altLang="zh-CN" sz="1700" dirty="0">
                  <a:latin typeface="宋体" panose="02010600030101010101" pitchFamily="2" charset="-122"/>
                  <a:ea typeface="宋体" panose="02010600030101010101" pitchFamily="2" charset="-122"/>
                  <a:sym typeface="+mn-ea"/>
                </a:endParaRPr>
              </a:p>
              <a:p>
                <a:pPr marL="457200" indent="-457200" fontAlgn="auto">
                  <a:lnSpc>
                    <a:spcPct val="150000"/>
                  </a:lnSpc>
                  <a:buFont typeface="Wingdings" panose="05000000000000000000" charset="0"/>
                  <a:buChar char="Ø"/>
                </a:pPr>
                <a:r>
                  <a:rPr lang="en-US" sz="1700" dirty="0">
                    <a:latin typeface="Times New Roman" panose="02020603050405020304" charset="0"/>
                    <a:ea typeface="宋体" panose="02010600030101010101" pitchFamily="2" charset="-122"/>
                    <a:cs typeface="Times New Roman" panose="02020603050405020304" charset="0"/>
                    <a:sym typeface="+mn-ea"/>
                  </a:rPr>
                  <a:t>BESIII  has  observed two enhancements between 4.05 to 4.6 GeV in the process </a:t>
                </a:r>
                <a14:m>
                  <m:oMath xmlns:m="http://schemas.openxmlformats.org/officeDocument/2006/math">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𝑒</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𝑒</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S Mincho" charset="0"/>
                            <a:cs typeface="Cambria Math" panose="02040503050406030204" pitchFamily="18" charset="0"/>
                          </a:rPr>
                          <m:t>𝜋</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𝐷</m:t>
                        </m:r>
                      </m:e>
                      <m:sup>
                        <m:r>
                          <a:rPr lang="en-US" altLang="zh-CN" sz="1700" dirty="0">
                            <a:solidFill>
                              <a:srgbClr val="7E0C6E"/>
                            </a:solidFill>
                            <a:latin typeface="Cambria Math" panose="02040503050406030204" pitchFamily="18" charset="0"/>
                            <a:ea typeface="+mj-ea"/>
                            <a:cs typeface="Cambria Math" panose="02040503050406030204" pitchFamily="18" charset="0"/>
                          </a:rPr>
                          <m:t>0</m:t>
                        </m:r>
                      </m:sup>
                    </m:sSup>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𝐷</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oMath>
                </a14:m>
                <a:r>
                  <a:rPr lang="en-US" sz="1700" dirty="0">
                    <a:latin typeface="Times New Roman" panose="02020603050405020304" charset="0"/>
                    <a:ea typeface="宋体" panose="02010600030101010101" pitchFamily="2" charset="-122"/>
                    <a:cs typeface="Times New Roman" panose="02020603050405020304" charset="0"/>
                    <a:sym typeface="+mn-ea"/>
                  </a:rPr>
                  <a:t>,and  also measured the processes </a:t>
                </a:r>
                <a14:m>
                  <m:oMath xmlns:m="http://schemas.openxmlformats.org/officeDocument/2006/math">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𝑒</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𝑒</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S Mincho" charset="0"/>
                            <a:cs typeface="Cambria Math" panose="02040503050406030204" pitchFamily="18" charset="0"/>
                          </a:rPr>
                          <m:t>𝜋</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S Mincho" charset="0"/>
                            <a:cs typeface="Cambria Math" panose="02040503050406030204" pitchFamily="18" charset="0"/>
                          </a:rPr>
                          <m:t>𝜋</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𝐷</m:t>
                        </m:r>
                      </m:e>
                      <m:sup>
                        <m:r>
                          <a:rPr lang="en-US" altLang="zh-CN" sz="1700" dirty="0">
                            <a:solidFill>
                              <a:srgbClr val="7E0C6E"/>
                            </a:solidFill>
                            <a:latin typeface="Cambria Math" panose="02040503050406030204" pitchFamily="18" charset="0"/>
                            <a:ea typeface="+mj-ea"/>
                            <a:cs typeface="Cambria Math" panose="02040503050406030204" pitchFamily="18" charset="0"/>
                          </a:rPr>
                          <m:t>0</m:t>
                        </m:r>
                      </m:sup>
                    </m:sSup>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acc>
                          <m:accPr>
                            <m:chr m:val="̅"/>
                            <m:ctrlPr>
                              <a:rPr lang="en-US" altLang="zh-CN" sz="1700" i="1" dirty="0">
                                <a:solidFill>
                                  <a:srgbClr val="7E0C6E"/>
                                </a:solidFill>
                                <a:latin typeface="Cambria Math" panose="02040503050406030204" pitchFamily="18" charset="0"/>
                                <a:ea typeface="+mj-ea"/>
                                <a:cs typeface="Cambria Math" panose="02040503050406030204" pitchFamily="18" charset="0"/>
                              </a:rPr>
                            </m:ctrlPr>
                          </m:accPr>
                          <m:e>
                            <m:r>
                              <a:rPr lang="en-US" altLang="zh-CN" sz="1700" i="1" dirty="0">
                                <a:solidFill>
                                  <a:srgbClr val="7E0C6E"/>
                                </a:solidFill>
                                <a:latin typeface="Cambria Math" panose="02040503050406030204" pitchFamily="18" charset="0"/>
                                <a:ea typeface="+mj-ea"/>
                                <a:cs typeface="Cambria Math" panose="02040503050406030204" pitchFamily="18" charset="0"/>
                              </a:rPr>
                              <m:t>𝐷</m:t>
                            </m:r>
                          </m:e>
                        </m:acc>
                      </m:e>
                      <m:sup>
                        <m:r>
                          <a:rPr lang="en-US" altLang="zh-CN" sz="1700" dirty="0">
                            <a:solidFill>
                              <a:srgbClr val="7E0C6E"/>
                            </a:solidFill>
                            <a:latin typeface="Cambria Math" panose="02040503050406030204" pitchFamily="18" charset="0"/>
                            <a:ea typeface="+mj-ea"/>
                            <a:cs typeface="Cambria Math" panose="02040503050406030204" pitchFamily="18" charset="0"/>
                          </a:rPr>
                          <m:t>0</m:t>
                        </m:r>
                      </m:sup>
                    </m:sSup>
                  </m:oMath>
                </a14:m>
                <a:r>
                  <a:rPr lang="en-US" sz="1700" dirty="0">
                    <a:latin typeface="Times New Roman" panose="02020603050405020304" charset="0"/>
                    <a:ea typeface="宋体" panose="02010600030101010101" pitchFamily="2" charset="-122"/>
                    <a:cs typeface="Times New Roman" panose="02020603050405020304" charset="0"/>
                    <a:sym typeface="+mn-ea"/>
                  </a:rPr>
                  <a:t> and </a:t>
                </a:r>
                <a14:m>
                  <m:oMath xmlns:m="http://schemas.openxmlformats.org/officeDocument/2006/math">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𝑒</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pPr>
                      <m:e>
                        <m:r>
                          <a:rPr lang="en-US" altLang="zh-CN" sz="1700" dirty="0">
                            <a:solidFill>
                              <a:srgbClr val="7E0C6E"/>
                            </a:solidFill>
                            <a:latin typeface="Cambria Math" panose="02040503050406030204" pitchFamily="18" charset="0"/>
                            <a:ea typeface="+mj-ea"/>
                            <a:cs typeface="Cambria Math" panose="02040503050406030204" pitchFamily="18" charset="0"/>
                          </a:rPr>
                          <m:t>𝑒</m:t>
                        </m:r>
                      </m:e>
                      <m: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up>
                    </m:sSup>
                    <m:r>
                      <a:rPr lang="en-US" altLang="zh-CN" sz="1700" dirty="0">
                        <a:solidFill>
                          <a:srgbClr val="7E0C6E"/>
                        </a:solidFill>
                        <a:latin typeface="Cambria Math" panose="02040503050406030204" pitchFamily="18" charset="0"/>
                        <a:ea typeface="MS Mincho" charset="0"/>
                        <a:cs typeface="Cambria Math" panose="02040503050406030204" pitchFamily="18" charset="0"/>
                      </a:rPr>
                      <m:t>→</m:t>
                    </m:r>
                    <m:sSubSup>
                      <m:sSubSupPr>
                        <m:ctrlPr>
                          <a:rPr lang="en-US" altLang="zh-CN" sz="1700" i="1" dirty="0">
                            <a:solidFill>
                              <a:srgbClr val="7E0C6E"/>
                            </a:solidFill>
                            <a:latin typeface="Cambria Math" panose="02040503050406030204" pitchFamily="18" charset="0"/>
                            <a:ea typeface="+mj-ea"/>
                            <a:cs typeface="Cambria Math" panose="02040503050406030204" pitchFamily="18" charset="0"/>
                          </a:rPr>
                        </m:ctrlPr>
                      </m:sSubSupPr>
                      <m:e>
                        <m:r>
                          <a:rPr lang="en-US" altLang="zh-CN" sz="1700" dirty="0">
                            <a:solidFill>
                              <a:srgbClr val="7E0C6E"/>
                            </a:solidFill>
                            <a:latin typeface="Cambria Math" panose="02040503050406030204" pitchFamily="18" charset="0"/>
                            <a:ea typeface="+mj-ea"/>
                            <a:cs typeface="Cambria Math" panose="02040503050406030204" pitchFamily="18" charset="0"/>
                          </a:rPr>
                          <m:t>𝐷</m:t>
                        </m:r>
                      </m:e>
                      <m:sub>
                        <m:r>
                          <a:rPr lang="en-US" altLang="zh-CN" sz="1700" i="1" dirty="0">
                            <a:solidFill>
                              <a:srgbClr val="7E0C6E"/>
                            </a:solidFill>
                            <a:latin typeface="Cambria Math" panose="02040503050406030204" pitchFamily="18" charset="0"/>
                            <a:ea typeface="+mj-ea"/>
                            <a:cs typeface="Cambria Math" panose="02040503050406030204" pitchFamily="18" charset="0"/>
                          </a:rPr>
                          <m:t>2</m:t>
                        </m:r>
                      </m:sub>
                      <m:sup>
                        <m:r>
                          <a:rPr lang="en-US" altLang="zh-CN" sz="1700" i="1" dirty="0">
                            <a:solidFill>
                              <a:srgbClr val="7E0C6E"/>
                            </a:solidFill>
                            <a:latin typeface="Cambria Math" panose="02040503050406030204" pitchFamily="18" charset="0"/>
                            <a:ea typeface="+mj-ea"/>
                            <a:cs typeface="Cambria Math" panose="02040503050406030204" pitchFamily="18" charset="0"/>
                          </a:rPr>
                          <m:t>∗</m:t>
                        </m:r>
                      </m:sup>
                    </m:sSubSup>
                    <m:r>
                      <a:rPr lang="en-US" altLang="zh-CN" sz="1700" i="1" dirty="0">
                        <a:solidFill>
                          <a:srgbClr val="7E0C6E"/>
                        </a:solidFill>
                        <a:latin typeface="Cambria Math" panose="02040503050406030204" pitchFamily="18" charset="0"/>
                        <a:ea typeface="+mj-ea"/>
                        <a:cs typeface="Cambria Math" panose="02040503050406030204" pitchFamily="18" charset="0"/>
                      </a:rPr>
                      <m:t>(</m:t>
                    </m:r>
                    <m:r>
                      <a:rPr lang="en-US" altLang="zh-CN" sz="1700" i="1" dirty="0">
                        <a:solidFill>
                          <a:srgbClr val="7E0C6E"/>
                        </a:solidFill>
                        <a:latin typeface="Cambria Math" panose="02040503050406030204" pitchFamily="18" charset="0"/>
                        <a:ea typeface="+mj-ea"/>
                        <a:cs typeface="Cambria Math" panose="02040503050406030204" pitchFamily="18" charset="0"/>
                      </a:rPr>
                      <m:t>2460</m:t>
                    </m:r>
                    <m:r>
                      <a:rPr lang="en-US" altLang="zh-CN" sz="1700" i="1" dirty="0">
                        <a:solidFill>
                          <a:srgbClr val="7E0C6E"/>
                        </a:solidFill>
                        <a:latin typeface="Cambria Math" panose="02040503050406030204" pitchFamily="18" charset="0"/>
                        <a:ea typeface="+mj-ea"/>
                        <a:cs typeface="Cambria Math" panose="02040503050406030204" pitchFamily="18" charset="0"/>
                      </a:rPr>
                      <m:t>)</m:t>
                    </m:r>
                    <m:acc>
                      <m:accPr>
                        <m:chr m:val="̅"/>
                        <m:ctrlPr>
                          <a:rPr lang="en-US" altLang="zh-CN" sz="1700" i="1" dirty="0">
                            <a:solidFill>
                              <a:srgbClr val="7E0C6E"/>
                            </a:solidFill>
                            <a:latin typeface="Cambria Math" panose="02040503050406030204" pitchFamily="18" charset="0"/>
                            <a:ea typeface="+mj-ea"/>
                            <a:cs typeface="Cambria Math" panose="02040503050406030204" pitchFamily="18" charset="0"/>
                          </a:rPr>
                        </m:ctrlPr>
                      </m:accPr>
                      <m:e>
                        <m:r>
                          <a:rPr lang="en-US" altLang="zh-CN" sz="1700" i="1" dirty="0">
                            <a:solidFill>
                              <a:srgbClr val="7E0C6E"/>
                            </a:solidFill>
                            <a:latin typeface="Cambria Math" panose="02040503050406030204" pitchFamily="18" charset="0"/>
                            <a:ea typeface="+mj-ea"/>
                            <a:cs typeface="Cambria Math" panose="02040503050406030204" pitchFamily="18" charset="0"/>
                          </a:rPr>
                          <m:t>𝐷</m:t>
                        </m:r>
                      </m:e>
                    </m:acc>
                  </m:oMath>
                </a14:m>
                <a:r>
                  <a:rPr lang="en-US" sz="1700" dirty="0">
                    <a:latin typeface="Times New Roman" panose="02020603050405020304" charset="0"/>
                    <a:ea typeface="宋体" panose="02010600030101010101" pitchFamily="2" charset="-122"/>
                    <a:cs typeface="Times New Roman" panose="02020603050405020304" charset="0"/>
                    <a:sym typeface="+mn-ea"/>
                  </a:rPr>
                  <a:t> in which observing </a:t>
                </a:r>
                <a14:m>
                  <m:oMath xmlns:m="http://schemas.openxmlformats.org/officeDocument/2006/math">
                    <m:r>
                      <a:rPr lang="en-US" sz="1700" i="1" dirty="0">
                        <a:latin typeface="Cambria Math" panose="02040503050406030204" pitchFamily="18" charset="0"/>
                        <a:ea typeface="宋体" panose="02010600030101010101" pitchFamily="2" charset="-122"/>
                        <a:cs typeface="Cambria Math" panose="02040503050406030204" pitchFamily="18" charset="0"/>
                        <a:sym typeface="+mn-ea"/>
                      </a:rPr>
                      <m:t>𝛹</m:t>
                    </m:r>
                    <m:r>
                      <a:rPr lang="en-US" sz="1700" i="1" dirty="0">
                        <a:latin typeface="Cambria Math" panose="02040503050406030204" pitchFamily="18" charset="0"/>
                        <a:ea typeface="宋体" panose="02010600030101010101" pitchFamily="2" charset="-122"/>
                        <a:cs typeface="Cambria Math" panose="02040503050406030204" pitchFamily="18" charset="0"/>
                        <a:sym typeface="+mn-ea"/>
                      </a:rPr>
                      <m:t>(</m:t>
                    </m:r>
                    <m:r>
                      <a:rPr lang="en-US" sz="1700" i="1" dirty="0">
                        <a:latin typeface="Cambria Math" panose="02040503050406030204" pitchFamily="18" charset="0"/>
                        <a:ea typeface="宋体" panose="02010600030101010101" pitchFamily="2" charset="-122"/>
                        <a:cs typeface="Cambria Math" panose="02040503050406030204" pitchFamily="18" charset="0"/>
                        <a:sym typeface="+mn-ea"/>
                      </a:rPr>
                      <m:t>3770</m:t>
                    </m:r>
                    <m:r>
                      <a:rPr lang="en-US" sz="1700" i="1" dirty="0">
                        <a:latin typeface="Cambria Math" panose="02040503050406030204" pitchFamily="18" charset="0"/>
                        <a:ea typeface="宋体" panose="02010600030101010101" pitchFamily="2" charset="-122"/>
                        <a:cs typeface="Cambria Math" panose="02040503050406030204" pitchFamily="18" charset="0"/>
                        <a:sym typeface="+mn-ea"/>
                      </a:rPr>
                      <m:t>)</m:t>
                    </m:r>
                  </m:oMath>
                </a14:m>
                <a:r>
                  <a:rPr lang="en-US" sz="1700" dirty="0">
                    <a:latin typeface="Times New Roman" panose="02020603050405020304" charset="0"/>
                    <a:ea typeface="宋体" panose="02010600030101010101" pitchFamily="2" charset="-122"/>
                    <a:cs typeface="Times New Roman" panose="02020603050405020304" charset="0"/>
                    <a:sym typeface="+mn-ea"/>
                  </a:rPr>
                  <a:t> and </a:t>
                </a:r>
                <a14:m>
                  <m:oMath xmlns:m="http://schemas.openxmlformats.org/officeDocument/2006/math">
                    <m:r>
                      <a:rPr lang="en-US" sz="1700" i="1" dirty="0">
                        <a:latin typeface="Cambria Math" panose="02040503050406030204" pitchFamily="18" charset="0"/>
                        <a:ea typeface="宋体" panose="02010600030101010101" pitchFamily="2" charset="-122"/>
                        <a:cs typeface="Cambria Math" panose="02040503050406030204" pitchFamily="18" charset="0"/>
                        <a:sym typeface="+mn-ea"/>
                      </a:rPr>
                      <m:t>𝛹</m:t>
                    </m:r>
                    <m:r>
                      <a:rPr lang="en-US" sz="1700" i="1" dirty="0">
                        <a:latin typeface="Cambria Math" panose="02040503050406030204" pitchFamily="18" charset="0"/>
                        <a:ea typeface="宋体" panose="02010600030101010101" pitchFamily="2" charset="-122"/>
                        <a:cs typeface="Cambria Math" panose="02040503050406030204" pitchFamily="18" charset="0"/>
                        <a:sym typeface="+mn-ea"/>
                      </a:rPr>
                      <m:t>(</m:t>
                    </m:r>
                    <m:r>
                      <a:rPr lang="en-US" sz="1700" i="1" dirty="0">
                        <a:latin typeface="Cambria Math" panose="02040503050406030204" pitchFamily="18" charset="0"/>
                        <a:ea typeface="宋体" panose="02010600030101010101" pitchFamily="2" charset="-122"/>
                        <a:cs typeface="Cambria Math" panose="02040503050406030204" pitchFamily="18" charset="0"/>
                        <a:sym typeface="+mn-ea"/>
                      </a:rPr>
                      <m:t>4415</m:t>
                    </m:r>
                    <m:r>
                      <a:rPr lang="en-US" sz="1700" i="1" dirty="0">
                        <a:latin typeface="Cambria Math" panose="02040503050406030204" pitchFamily="18" charset="0"/>
                        <a:ea typeface="宋体" panose="02010600030101010101" pitchFamily="2" charset="-122"/>
                        <a:cs typeface="Cambria Math" panose="02040503050406030204" pitchFamily="18" charset="0"/>
                        <a:sym typeface="+mn-ea"/>
                      </a:rPr>
                      <m:t>)</m:t>
                    </m:r>
                  </m:oMath>
                </a14:m>
                <a:r>
                  <a:rPr lang="en-US" sz="1700" dirty="0">
                    <a:latin typeface="Times New Roman" panose="02020603050405020304" charset="0"/>
                    <a:ea typeface="宋体" panose="02010600030101010101" pitchFamily="2" charset="-122"/>
                    <a:cs typeface="Times New Roman" panose="02020603050405020304" charset="0"/>
                    <a:sym typeface="+mn-ea"/>
                  </a:rPr>
                  <a:t>,respectively, which provides new ideas to theorists.</a:t>
                </a:r>
                <a:endParaRPr lang="en-US" sz="1700" dirty="0">
                  <a:latin typeface="Times New Roman" panose="02020603050405020304" charset="0"/>
                  <a:ea typeface="宋体" panose="02010600030101010101" pitchFamily="2" charset="-122"/>
                  <a:cs typeface="Times New Roman" panose="02020603050405020304" charset="0"/>
                  <a:sym typeface="+mn-ea"/>
                </a:endParaRPr>
              </a:p>
            </p:txBody>
          </p:sp>
        </mc:Choice>
        <mc:Fallback>
          <p:sp>
            <p:nvSpPr>
              <p:cNvPr id="6" name="文本框 5"/>
              <p:cNvSpPr txBox="1">
                <a:spLocks noRot="1" noChangeAspect="1" noMove="1" noResize="1" noEditPoints="1" noAdjustHandles="1" noChangeArrowheads="1" noChangeShapeType="1" noTextEdit="1"/>
              </p:cNvSpPr>
              <p:nvPr/>
            </p:nvSpPr>
            <p:spPr>
              <a:xfrm>
                <a:off x="159" y="604996"/>
                <a:ext cx="9144476" cy="4421505"/>
              </a:xfrm>
              <a:prstGeom prst="rect">
                <a:avLst/>
              </a:prstGeom>
              <a:blipFill rotWithShape="1">
                <a:blip r:embed="rId1"/>
                <a:stretch>
                  <a:fillRect l="-2" t="-11" b="11"/>
                </a:stretch>
              </a:blipFill>
            </p:spPr>
            <p:txBody>
              <a:bodyPr/>
              <a:lstStyle/>
              <a:p>
                <a:r>
                  <a:rPr lang="zh-CN" altLang="en-US">
                    <a:noFill/>
                  </a:rPr>
                  <a:t> </a:t>
                </a:r>
              </a:p>
            </p:txBody>
          </p:sp>
        </mc:Fallback>
      </mc:AlternateContent>
      <p:sp>
        <p:nvSpPr>
          <p:cNvPr id="5" name="矩形 4"/>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文本框 20"/>
          <p:cNvSpPr txBox="1"/>
          <p:nvPr/>
        </p:nvSpPr>
        <p:spPr>
          <a:xfrm>
            <a:off x="-635" y="0"/>
            <a:ext cx="2471738" cy="553085"/>
          </a:xfrm>
          <a:prstGeom prst="rect">
            <a:avLst/>
          </a:prstGeom>
          <a:noFill/>
        </p:spPr>
        <p:txBody>
          <a:bodyPr wrap="square" rtlCol="0">
            <a:spAutoFit/>
          </a:bodyPr>
          <a:lstStyle/>
          <a:p>
            <a:r>
              <a:rPr lang="en-US" altLang="zh-CN" sz="3000" dirty="0">
                <a:solidFill>
                  <a:schemeClr val="bg1"/>
                </a:solidFill>
                <a:latin typeface="Times New Roman" panose="02020603050405020304" charset="0"/>
                <a:ea typeface="+mj-ea"/>
                <a:cs typeface="Times New Roman" panose="02020603050405020304" charset="0"/>
              </a:rPr>
              <a:t>Motivation</a:t>
            </a:r>
            <a:endParaRPr lang="en-US" altLang="zh-CN" sz="3000" dirty="0">
              <a:solidFill>
                <a:schemeClr val="bg1"/>
              </a:solidFill>
              <a:latin typeface="Times New Roman" panose="02020603050405020304" charset="0"/>
              <a:ea typeface="+mj-ea"/>
              <a:cs typeface="Times New Roman" panose="02020603050405020304" charset="0"/>
            </a:endParaRPr>
          </a:p>
        </p:txBody>
      </p:sp>
      <p:graphicFrame>
        <p:nvGraphicFramePr>
          <p:cNvPr id="8" name="对象 7">
            <a:hlinkClick r:id="" action="ppaction://ole?verb=0"/>
          </p:cNvPr>
          <p:cNvGraphicFramePr>
            <a:graphicFrameLocks noChangeAspect="1"/>
          </p:cNvGraphicFramePr>
          <p:nvPr/>
        </p:nvGraphicFramePr>
        <p:xfrm>
          <a:off x="6761480" y="743029"/>
          <a:ext cx="1913890" cy="300355"/>
        </p:xfrm>
        <a:graphic>
          <a:graphicData uri="http://schemas.openxmlformats.org/presentationml/2006/ole">
            <mc:AlternateContent xmlns:mc="http://schemas.openxmlformats.org/markup-compatibility/2006">
              <mc:Choice xmlns:v="urn:schemas-microsoft-com:vml" Requires="v">
                <p:oleObj spid="_x0000_s2092" name="" r:id="rId2" imgW="1536700" imgH="241300" progId="Equation.DSMT4">
                  <p:embed/>
                </p:oleObj>
              </mc:Choice>
              <mc:Fallback>
                <p:oleObj name="" r:id="rId2" imgW="1536700" imgH="241300" progId="Equation.DSMT4">
                  <p:embed/>
                  <p:pic>
                    <p:nvPicPr>
                      <p:cNvPr id="0" name="图片 2048"/>
                      <p:cNvPicPr/>
                      <p:nvPr/>
                    </p:nvPicPr>
                    <p:blipFill>
                      <a:blip r:embed="rId3"/>
                      <a:stretch>
                        <a:fillRect/>
                      </a:stretch>
                    </p:blipFill>
                    <p:spPr>
                      <a:xfrm>
                        <a:off x="6761480" y="743029"/>
                        <a:ext cx="1913890" cy="300355"/>
                      </a:xfrm>
                      <a:prstGeom prst="rect">
                        <a:avLst/>
                      </a:prstGeom>
                    </p:spPr>
                  </p:pic>
                </p:oleObj>
              </mc:Fallback>
            </mc:AlternateContent>
          </a:graphicData>
        </a:graphic>
      </p:graphicFrame>
      <p:sp>
        <p:nvSpPr>
          <p:cNvPr id="9" name="灯片编号占位符 3"/>
          <p:cNvSpPr>
            <a:spLocks noGrp="1"/>
          </p:cNvSpPr>
          <p:nvPr>
            <p:ph type="sldNum" sz="quarter" idx="12"/>
          </p:nvPr>
        </p:nvSpPr>
        <p:spPr>
          <a:xfrm>
            <a:off x="6457950" y="6496368"/>
            <a:ext cx="2057400" cy="273844"/>
          </a:xfrm>
        </p:spPr>
        <p:txBody>
          <a:bodyPr/>
          <a:lstStyle/>
          <a:p>
            <a:fld id="{6A6CF4B7-B296-4DA4-9CB8-78572C16F30F}" type="slidenum">
              <a:rPr lang="zh-CN" altLang="en-US" sz="1500" smtClean="0"/>
            </a:fld>
            <a:endParaRPr lang="zh-CN" altLang="en-US" sz="1500" dirty="0"/>
          </a:p>
        </p:txBody>
      </p:sp>
      <p:pic>
        <p:nvPicPr>
          <p:cNvPr id="2" name="图片 1"/>
          <p:cNvPicPr>
            <a:picLocks noChangeAspect="1"/>
          </p:cNvPicPr>
          <p:nvPr>
            <p:custDataLst>
              <p:tags r:id="rId4"/>
            </p:custDataLst>
          </p:nvPr>
        </p:nvPicPr>
        <p:blipFill>
          <a:blip r:embed="rId5"/>
          <a:stretch>
            <a:fillRect/>
          </a:stretch>
        </p:blipFill>
        <p:spPr>
          <a:xfrm>
            <a:off x="4304030" y="5078730"/>
            <a:ext cx="3573145" cy="174180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1921510" y="2614930"/>
            <a:ext cx="5127625" cy="1270635"/>
          </a:xfrm>
          <a:prstGeom prst="rect">
            <a:avLst/>
          </a:prstGeom>
        </p:spPr>
      </p:pic>
      <p:pic>
        <p:nvPicPr>
          <p:cNvPr id="3" name="图片 2"/>
          <p:cNvPicPr>
            <a:picLocks noChangeAspect="1"/>
          </p:cNvPicPr>
          <p:nvPr/>
        </p:nvPicPr>
        <p:blipFill>
          <a:blip r:embed="rId8"/>
          <a:stretch>
            <a:fillRect/>
          </a:stretch>
        </p:blipFill>
        <p:spPr>
          <a:xfrm>
            <a:off x="791210" y="5067935"/>
            <a:ext cx="3065145" cy="1632585"/>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文本框 5"/>
              <p:cNvSpPr txBox="1"/>
              <p:nvPr/>
            </p:nvSpPr>
            <p:spPr>
              <a:xfrm>
                <a:off x="-10636" y="604996"/>
                <a:ext cx="8998268" cy="5426710"/>
              </a:xfrm>
              <a:prstGeom prst="rect">
                <a:avLst/>
              </a:prstGeom>
              <a:noFill/>
            </p:spPr>
            <p:txBody>
              <a:bodyPr wrap="square" rtlCol="0">
                <a:spAutoFit/>
              </a:bodyPr>
              <a:lstStyle/>
              <a:p>
                <a:pPr marL="457200" indent="-457200" fontAlgn="auto">
                  <a:lnSpc>
                    <a:spcPct val="150000"/>
                  </a:lnSpc>
                  <a:buFont typeface="Wingdings" panose="05000000000000000000" charset="0"/>
                  <a:buChar char="Ø"/>
                </a:pPr>
                <a:r>
                  <a:rPr dirty="0">
                    <a:latin typeface="Times New Roman" panose="02020603050405020304" charset="0"/>
                    <a:ea typeface="宋体" panose="02010600030101010101" pitchFamily="2" charset="-122"/>
                    <a:cs typeface="Times New Roman" panose="02020603050405020304" charset="0"/>
                  </a:rPr>
                  <a:t>In the March 12th, 2021, the BESIII collaboration reports the discovery of an exotic multi-quark structure</a:t>
                </a:r>
                <a:r>
                  <a:rPr lang="en-US" dirty="0">
                    <a:latin typeface="Times New Roman" panose="02020603050405020304" charset="0"/>
                    <a:ea typeface="宋体" panose="02010600030101010101" pitchFamily="2" charset="-122"/>
                    <a:cs typeface="Times New Roman" panose="02020603050405020304" charset="0"/>
                  </a:rPr>
                  <a:t>                             </a:t>
                </a:r>
                <a:r>
                  <a:rPr dirty="0">
                    <a:latin typeface="Times New Roman" panose="02020603050405020304" charset="0"/>
                    <a:ea typeface="宋体" panose="02010600030101010101" pitchFamily="2" charset="-122"/>
                    <a:cs typeface="Times New Roman" panose="02020603050405020304" charset="0"/>
                  </a:rPr>
                  <a:t>, that is produced in the process of</a:t>
                </a:r>
                <a:endParaRPr dirty="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buNone/>
                </a:pPr>
                <a:r>
                  <a:rPr dirty="0">
                    <a:latin typeface="Times New Roman" panose="02020603050405020304" charset="0"/>
                    <a:ea typeface="宋体" panose="02010600030101010101" pitchFamily="2" charset="-122"/>
                    <a:cs typeface="Times New Roman" panose="02020603050405020304" charset="0"/>
                  </a:rPr>
                  <a:t> </a:t>
                </a:r>
                <a:r>
                  <a:rPr lang="en-US" dirty="0">
                    <a:latin typeface="Times New Roman" panose="02020603050405020304" charset="0"/>
                    <a:ea typeface="宋体" panose="02010600030101010101" pitchFamily="2" charset="-122"/>
                    <a:cs typeface="Times New Roman" panose="02020603050405020304" charset="0"/>
                  </a:rPr>
                  <a:t>                                                </a:t>
                </a:r>
                <a:r>
                  <a:rPr dirty="0">
                    <a:latin typeface="Times New Roman" panose="02020603050405020304" charset="0"/>
                    <a:ea typeface="宋体" panose="02010600030101010101" pitchFamily="2" charset="-122"/>
                    <a:cs typeface="Times New Roman" panose="02020603050405020304" charset="0"/>
                  </a:rPr>
                  <a:t> </a:t>
                </a:r>
                <a:r>
                  <a:rPr lang="en-US" dirty="0">
                    <a:latin typeface="Times New Roman" panose="02020603050405020304" charset="0"/>
                    <a:ea typeface="宋体" panose="02010600030101010101" pitchFamily="2" charset="-122"/>
                    <a:cs typeface="Times New Roman" panose="02020603050405020304" charset="0"/>
                  </a:rPr>
                  <a:t>                     </a:t>
                </a:r>
                <a:r>
                  <a:rPr dirty="0">
                    <a:latin typeface="Times New Roman" panose="02020603050405020304" charset="0"/>
                    <a:ea typeface="宋体" panose="02010600030101010101" pitchFamily="2" charset="-122"/>
                    <a:cs typeface="Times New Roman" panose="02020603050405020304" charset="0"/>
                  </a:rPr>
                  <a:t>at an </a:t>
                </a:r>
                <a14:m>
                  <m:oMath xmlns:m="http://schemas.openxmlformats.org/officeDocument/2006/math">
                    <m:sSup>
                      <m:sSupPr>
                        <m:ctrlPr>
                          <a:rPr lang="en-US" altLang="zh-CN" i="1" dirty="0">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pPr>
                      <m:e>
                        <m:r>
                          <a:rPr lang="en-US" altLang="zh-CN" dirty="0">
                            <a:solidFill>
                              <a:schemeClr val="tx1"/>
                            </a:solidFill>
                            <a:latin typeface="Cambria Math" panose="02040503050406030204" pitchFamily="18" charset="0"/>
                            <a:ea typeface="宋体" panose="02010600030101010101" pitchFamily="2" charset="-122"/>
                            <a:cs typeface="Cambria Math" panose="02040503050406030204" pitchFamily="18" charset="0"/>
                          </a:rPr>
                          <m:t> </m:t>
                        </m:r>
                        <m:r>
                          <a:rPr lang="en-US" altLang="zh-CN" dirty="0">
                            <a:solidFill>
                              <a:schemeClr val="tx1"/>
                            </a:solidFill>
                            <a:latin typeface="Cambria Math" panose="02040503050406030204" pitchFamily="18" charset="0"/>
                            <a:ea typeface="宋体" panose="02010600030101010101" pitchFamily="2" charset="-122"/>
                            <a:cs typeface="Cambria Math" panose="02040503050406030204" pitchFamily="18" charset="0"/>
                          </a:rPr>
                          <m:t>𝑒</m:t>
                        </m:r>
                      </m:e>
                      <m:sup>
                        <m:r>
                          <a:rPr lang="en-US" altLang="zh-CN" dirty="0">
                            <a:solidFill>
                              <a:schemeClr val="tx1"/>
                            </a:solidFill>
                            <a:latin typeface="Cambria Math" panose="02040503050406030204" pitchFamily="18" charset="0"/>
                            <a:ea typeface="MS Mincho" charset="0"/>
                            <a:cs typeface="Cambria Math" panose="02040503050406030204" pitchFamily="18" charset="0"/>
                          </a:rPr>
                          <m:t>+</m:t>
                        </m:r>
                      </m:sup>
                    </m:sSup>
                    <m:sSup>
                      <m:sSupPr>
                        <m:ctrlPr>
                          <a:rPr lang="en-US" altLang="zh-CN" i="1" dirty="0">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pPr>
                      <m:e>
                        <m:r>
                          <a:rPr lang="en-US" altLang="zh-CN" dirty="0">
                            <a:solidFill>
                              <a:schemeClr val="tx1"/>
                            </a:solidFill>
                            <a:latin typeface="Cambria Math" panose="02040503050406030204" pitchFamily="18" charset="0"/>
                            <a:ea typeface="宋体" panose="02010600030101010101" pitchFamily="2" charset="-122"/>
                            <a:cs typeface="Cambria Math" panose="02040503050406030204" pitchFamily="18" charset="0"/>
                          </a:rPr>
                          <m:t>𝑒</m:t>
                        </m:r>
                      </m:e>
                      <m:sup>
                        <m:r>
                          <a:rPr lang="en-US" altLang="zh-CN" dirty="0">
                            <a:solidFill>
                              <a:schemeClr val="tx1"/>
                            </a:solidFill>
                            <a:latin typeface="Cambria Math" panose="02040503050406030204" pitchFamily="18" charset="0"/>
                            <a:ea typeface="MS Mincho" charset="0"/>
                            <a:cs typeface="Cambria Math" panose="02040503050406030204" pitchFamily="18" charset="0"/>
                          </a:rPr>
                          <m:t>−</m:t>
                        </m:r>
                      </m:sup>
                    </m:sSup>
                  </m:oMath>
                </a14:m>
                <a:r>
                  <a:rPr dirty="0">
                    <a:latin typeface="Times New Roman" panose="02020603050405020304" charset="0"/>
                    <a:ea typeface="宋体" panose="02010600030101010101" pitchFamily="2" charset="-122"/>
                    <a:cs typeface="Times New Roman" panose="02020603050405020304" charset="0"/>
                  </a:rPr>
                  <a:t> center-of-mass energy of 4.68 GeV</a:t>
                </a:r>
                <a:r>
                  <a:rPr lang="en-US" dirty="0">
                    <a:latin typeface="Times New Roman" panose="02020603050405020304" charset="0"/>
                    <a:ea typeface="宋体" panose="02010600030101010101" pitchFamily="2" charset="-122"/>
                    <a:cs typeface="Times New Roman" panose="02020603050405020304" charset="0"/>
                  </a:rPr>
                  <a:t>.</a:t>
                </a:r>
                <a:endParaRPr lang="en-US" dirty="0">
                  <a:latin typeface="Times New Roman" panose="02020603050405020304" charset="0"/>
                  <a:ea typeface="宋体" panose="02010600030101010101" pitchFamily="2" charset="-122"/>
                  <a:cs typeface="Times New Roman" panose="02020603050405020304" charset="0"/>
                </a:endParaRPr>
              </a:p>
              <a:p>
                <a:pPr marL="457200" lvl="0" indent="-457200" fontAlgn="auto">
                  <a:lnSpc>
                    <a:spcPct val="150000"/>
                  </a:lnSpc>
                  <a:buFont typeface="Wingdings" panose="05000000000000000000" charset="0"/>
                  <a:buChar char="Ø"/>
                </a:pPr>
                <a:r>
                  <a:rPr dirty="0">
                    <a:solidFill>
                      <a:schemeClr val="tx1"/>
                    </a:solidFill>
                    <a:latin typeface="Times New Roman" panose="02020603050405020304" charset="0"/>
                    <a:ea typeface="宋体" panose="02010600030101010101" pitchFamily="2" charset="-122"/>
                    <a:cs typeface="Times New Roman" panose="02020603050405020304" charset="0"/>
                  </a:rPr>
                  <a:t>Recently,the LHCb experiment has discovered a novel and peculiar hadronic state</a:t>
                </a:r>
                <a:r>
                  <a:rPr lang="en-US" dirty="0">
                    <a:solidFill>
                      <a:schemeClr val="tx1"/>
                    </a:solidFill>
                    <a:latin typeface="Times New Roman" panose="02020603050405020304" charset="0"/>
                    <a:ea typeface="宋体" panose="02010600030101010101" pitchFamily="2" charset="-122"/>
                    <a:cs typeface="Times New Roman" panose="02020603050405020304" charset="0"/>
                  </a:rPr>
                  <a:t> </a:t>
                </a:r>
                <a:r>
                  <a:rPr dirty="0">
                    <a:solidFill>
                      <a:schemeClr val="tx1"/>
                    </a:solidFill>
                    <a:latin typeface="Times New Roman" panose="02020603050405020304" charset="0"/>
                    <a:ea typeface="宋体" panose="02010600030101010101" pitchFamily="2" charset="-122"/>
                    <a:cs typeface="Times New Roman" panose="02020603050405020304" charset="0"/>
                  </a:rPr>
                  <a:t>candidate in the</a:t>
                </a:r>
                <a:r>
                  <a:rPr lang="en-US" dirty="0">
                    <a:solidFill>
                      <a:schemeClr val="tx1"/>
                    </a:solidFill>
                    <a:latin typeface="Times New Roman" panose="02020603050405020304" charset="0"/>
                    <a:ea typeface="宋体" panose="02010600030101010101" pitchFamily="2" charset="-122"/>
                    <a:cs typeface="Times New Roman" panose="02020603050405020304" charset="0"/>
                  </a:rPr>
                  <a:t> </a:t>
                </a:r>
                <a14:m>
                  <m:oMath xmlns:m="http://schemas.openxmlformats.org/officeDocument/2006/math">
                    <m:sSup>
                      <m:sSupPr>
                        <m:ctrlPr>
                          <a:rPr lang="en-US" altLang="zh-CN" i="1" dirty="0">
                            <a:solidFill>
                              <a:srgbClr val="7E0C6E"/>
                            </a:solidFill>
                            <a:latin typeface="Cambria Math" panose="02040503050406030204" pitchFamily="18" charset="0"/>
                            <a:ea typeface="+mj-ea"/>
                            <a:cs typeface="Cambria Math" panose="02040503050406030204" pitchFamily="18" charset="0"/>
                          </a:rPr>
                        </m:ctrlPr>
                      </m:sSupPr>
                      <m:e>
                        <m:r>
                          <a:rPr lang="en-US" altLang="zh-CN" dirty="0">
                            <a:solidFill>
                              <a:srgbClr val="7E0C6E"/>
                            </a:solidFill>
                            <a:latin typeface="Cambria Math" panose="02040503050406030204" pitchFamily="18" charset="0"/>
                            <a:ea typeface="+mj-ea"/>
                            <a:cs typeface="Cambria Math" panose="02040503050406030204" pitchFamily="18" charset="0"/>
                          </a:rPr>
                          <m:t>𝐷</m:t>
                        </m:r>
                        <m:r>
                          <m:rPr>
                            <m:sty m:val="p"/>
                          </m:rPr>
                          <a:rPr lang="en-US" altLang="zh-CN" dirty="0">
                            <a:solidFill>
                              <a:srgbClr val="7E0C6E"/>
                            </a:solidFill>
                            <a:latin typeface="Cambria Math" panose="02040503050406030204" pitchFamily="18" charset="0"/>
                            <a:ea typeface="+mj-ea"/>
                            <a:cs typeface="Cambria Math" panose="02040503050406030204" pitchFamily="18" charset="0"/>
                          </a:rPr>
                          <m:t>s</m:t>
                        </m:r>
                      </m:e>
                      <m:sup>
                        <m:r>
                          <a:rPr lang="en-US" altLang="zh-CN"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i="1" dirty="0">
                            <a:solidFill>
                              <a:srgbClr val="7E0C6E"/>
                            </a:solidFill>
                            <a:latin typeface="Cambria Math" panose="02040503050406030204" pitchFamily="18" charset="0"/>
                            <a:ea typeface="+mj-ea"/>
                            <a:cs typeface="Cambria Math" panose="02040503050406030204" pitchFamily="18" charset="0"/>
                          </a:rPr>
                        </m:ctrlPr>
                      </m:sSupPr>
                      <m:e>
                        <m:r>
                          <a:rPr lang="en-US" altLang="zh-CN" dirty="0">
                            <a:solidFill>
                              <a:srgbClr val="7E0C6E"/>
                            </a:solidFill>
                            <a:latin typeface="Cambria Math" panose="02040503050406030204" pitchFamily="18" charset="0"/>
                            <a:ea typeface="+mj-ea"/>
                            <a:cs typeface="Cambria Math" panose="02040503050406030204" pitchFamily="18" charset="0"/>
                          </a:rPr>
                          <m:t>𝐷</m:t>
                        </m:r>
                        <m:r>
                          <m:rPr>
                            <m:sty m:val="p"/>
                          </m:rPr>
                          <a:rPr lang="en-US" altLang="zh-CN" dirty="0">
                            <a:solidFill>
                              <a:srgbClr val="7E0C6E"/>
                            </a:solidFill>
                            <a:latin typeface="Cambria Math" panose="02040503050406030204" pitchFamily="18" charset="0"/>
                            <a:ea typeface="+mj-ea"/>
                            <a:cs typeface="Cambria Math" panose="02040503050406030204" pitchFamily="18" charset="0"/>
                          </a:rPr>
                          <m:t>s</m:t>
                        </m:r>
                      </m:e>
                      <m:sup>
                        <m:r>
                          <a:rPr lang="en-US" altLang="zh-CN" dirty="0">
                            <a:solidFill>
                              <a:srgbClr val="7E0C6E"/>
                            </a:solidFill>
                            <a:latin typeface="Cambria Math" panose="02040503050406030204" pitchFamily="18" charset="0"/>
                            <a:ea typeface="MS Mincho" charset="0"/>
                            <a:cs typeface="Cambria Math" panose="02040503050406030204" pitchFamily="18" charset="0"/>
                          </a:rPr>
                          <m:t>−</m:t>
                        </m:r>
                      </m:sup>
                    </m:sSup>
                  </m:oMath>
                </a14:m>
                <a:r>
                  <a:rPr lang="en-US" dirty="0">
                    <a:solidFill>
                      <a:schemeClr val="tx1"/>
                    </a:solidFill>
                    <a:latin typeface="Times New Roman" panose="02020603050405020304" charset="0"/>
                    <a:ea typeface="宋体" panose="02010600030101010101" pitchFamily="2" charset="-122"/>
                    <a:cs typeface="Times New Roman" panose="02020603050405020304" charset="0"/>
                  </a:rPr>
                  <a:t> system of bottom meson three-body decays.</a:t>
                </a:r>
                <a:endParaRPr lang="en-US" dirty="0">
                  <a:solidFill>
                    <a:schemeClr val="tx1"/>
                  </a:solidFill>
                  <a:latin typeface="Times New Roman" panose="02020603050405020304" charset="0"/>
                  <a:ea typeface="宋体" panose="02010600030101010101" pitchFamily="2" charset="-122"/>
                  <a:cs typeface="Times New Roman" panose="02020603050405020304" charset="0"/>
                </a:endParaRPr>
              </a:p>
              <a:p>
                <a:pPr indent="0">
                  <a:buNone/>
                </a:pPr>
                <a:endParaRPr lang="en-US" altLang="zh-CN" sz="2100" dirty="0">
                  <a:latin typeface="宋体" panose="02010600030101010101" pitchFamily="2" charset="-122"/>
                  <a:ea typeface="宋体" panose="02010600030101010101" pitchFamily="2" charset="-122"/>
                  <a:sym typeface="+mn-ea"/>
                </a:endParaRPr>
              </a:p>
              <a:p>
                <a:pPr marL="457200" indent="-457200">
                  <a:buFont typeface="Wingdings" panose="05000000000000000000" charset="0"/>
                  <a:buChar char="Ø"/>
                </a:pPr>
                <a:endParaRPr lang="en-US" altLang="zh-CN" sz="2100" dirty="0">
                  <a:latin typeface="宋体" panose="02010600030101010101" pitchFamily="2" charset="-122"/>
                  <a:ea typeface="宋体" panose="02010600030101010101" pitchFamily="2" charset="-122"/>
                  <a:sym typeface="+mn-ea"/>
                </a:endParaRPr>
              </a:p>
              <a:p>
                <a:pPr marL="457200" indent="-457200">
                  <a:buFont typeface="Wingdings" panose="05000000000000000000" charset="0"/>
                  <a:buChar char="Ø"/>
                </a:pPr>
                <a:endParaRPr lang="en-US" altLang="zh-CN" sz="2100" dirty="0">
                  <a:latin typeface="宋体" panose="02010600030101010101" pitchFamily="2" charset="-122"/>
                  <a:ea typeface="宋体" panose="02010600030101010101" pitchFamily="2" charset="-122"/>
                  <a:sym typeface="+mn-ea"/>
                </a:endParaRPr>
              </a:p>
              <a:p>
                <a:pPr marL="457200" indent="-457200">
                  <a:buFont typeface="Wingdings" panose="05000000000000000000" charset="0"/>
                  <a:buChar char="Ø"/>
                </a:pPr>
                <a:endParaRPr lang="en-US" altLang="zh-CN" sz="2100" dirty="0">
                  <a:latin typeface="宋体" panose="02010600030101010101" pitchFamily="2" charset="-122"/>
                  <a:ea typeface="宋体" panose="02010600030101010101" pitchFamily="2" charset="-122"/>
                  <a:sym typeface="+mn-ea"/>
                </a:endParaRPr>
              </a:p>
              <a:p>
                <a:pPr marL="457200" indent="-457200">
                  <a:buFont typeface="Wingdings" panose="05000000000000000000" charset="0"/>
                  <a:buChar char="Ø"/>
                </a:pPr>
                <a:endParaRPr lang="en-US" altLang="zh-CN" sz="2100" dirty="0">
                  <a:latin typeface="宋体" panose="02010600030101010101" pitchFamily="2" charset="-122"/>
                  <a:ea typeface="宋体" panose="02010600030101010101" pitchFamily="2" charset="-122"/>
                  <a:sym typeface="+mn-ea"/>
                </a:endParaRPr>
              </a:p>
              <a:p>
                <a:pPr marL="457200" indent="-457200">
                  <a:buFont typeface="Wingdings" panose="05000000000000000000" charset="0"/>
                  <a:buChar char="Ø"/>
                </a:pPr>
                <a:endParaRPr lang="en-US" altLang="zh-CN" sz="1875" dirty="0">
                  <a:latin typeface="Times New Roman" panose="02020603050405020304" charset="0"/>
                  <a:ea typeface="宋体" panose="02010600030101010101" pitchFamily="2" charset="-122"/>
                  <a:cs typeface="Times New Roman" panose="02020603050405020304" charset="0"/>
                  <a:sym typeface="+mn-ea"/>
                </a:endParaRPr>
              </a:p>
              <a:p>
                <a:pPr marL="457200" indent="-457200" fontAlgn="auto">
                  <a:lnSpc>
                    <a:spcPct val="150000"/>
                  </a:lnSpc>
                  <a:buFont typeface="Wingdings" panose="05000000000000000000" charset="0"/>
                  <a:buChar char="Ø"/>
                </a:pPr>
                <a:r>
                  <a:rPr lang="en-US" altLang="zh-CN" sz="1875" dirty="0">
                    <a:latin typeface="Times New Roman" panose="02020603050405020304" charset="0"/>
                    <a:ea typeface="宋体" panose="02010600030101010101" pitchFamily="2" charset="-122"/>
                    <a:cs typeface="Times New Roman" panose="02020603050405020304" charset="0"/>
                    <a:sym typeface="+mn-ea"/>
                  </a:rPr>
                  <a:t>We used the BESIII detector to collect experimental data from 4.42 to 4.946GeV to research</a:t>
                </a:r>
                <a14:m>
                  <m:oMath xmlns:m="http://schemas.openxmlformats.org/officeDocument/2006/math">
                    <m:r>
                      <a:rPr lang="en-US" altLang="zh-CN" sz="1875" dirty="0">
                        <a:latin typeface="Cambria Math" panose="02040503050406030204" pitchFamily="18" charset="0"/>
                        <a:ea typeface="宋体" panose="02010600030101010101" pitchFamily="2" charset="-122"/>
                        <a:cs typeface="Times New Roman" panose="02020603050405020304" charset="0"/>
                        <a:sym typeface="+mn-ea"/>
                      </a:rPr>
                      <m:t> </m:t>
                    </m:r>
                    <m:sSup>
                      <m:sSupPr>
                        <m:ctrlPr>
                          <a:rPr lang="en-US" altLang="zh-CN" sz="1875" i="1" dirty="0">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pPr>
                      <m:e>
                        <m:r>
                          <a:rPr lang="en-US" altLang="zh-CN" sz="1875" dirty="0">
                            <a:solidFill>
                              <a:schemeClr val="tx1"/>
                            </a:solidFill>
                            <a:latin typeface="Cambria Math" panose="02040503050406030204" pitchFamily="18" charset="0"/>
                            <a:ea typeface="宋体" panose="02010600030101010101" pitchFamily="2" charset="-122"/>
                            <a:cs typeface="Cambria Math" panose="02040503050406030204" pitchFamily="18" charset="0"/>
                          </a:rPr>
                          <m:t> </m:t>
                        </m:r>
                        <m:r>
                          <a:rPr lang="en-US" altLang="zh-CN" sz="1875" dirty="0">
                            <a:solidFill>
                              <a:schemeClr val="tx1"/>
                            </a:solidFill>
                            <a:latin typeface="Cambria Math" panose="02040503050406030204" pitchFamily="18" charset="0"/>
                            <a:ea typeface="宋体" panose="02010600030101010101" pitchFamily="2" charset="-122"/>
                            <a:cs typeface="Cambria Math" panose="02040503050406030204" pitchFamily="18" charset="0"/>
                          </a:rPr>
                          <m:t>𝑒</m:t>
                        </m:r>
                      </m:e>
                      <m:sup>
                        <m:r>
                          <a:rPr lang="en-US" altLang="zh-CN" sz="1875" dirty="0">
                            <a:solidFill>
                              <a:schemeClr val="tx1"/>
                            </a:solidFill>
                            <a:latin typeface="Cambria Math" panose="02040503050406030204" pitchFamily="18" charset="0"/>
                            <a:ea typeface="MS Mincho" charset="0"/>
                            <a:cs typeface="Cambria Math" panose="02040503050406030204" pitchFamily="18" charset="0"/>
                          </a:rPr>
                          <m:t>+</m:t>
                        </m:r>
                      </m:sup>
                    </m:sSup>
                    <m:sSup>
                      <m:sSupPr>
                        <m:ctrlPr>
                          <a:rPr lang="en-US" altLang="zh-CN" sz="1875" i="1" dirty="0">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pPr>
                      <m:e>
                        <m:r>
                          <a:rPr lang="en-US" altLang="zh-CN" sz="1875" dirty="0">
                            <a:solidFill>
                              <a:schemeClr val="tx1"/>
                            </a:solidFill>
                            <a:latin typeface="Cambria Math" panose="02040503050406030204" pitchFamily="18" charset="0"/>
                            <a:ea typeface="宋体" panose="02010600030101010101" pitchFamily="2" charset="-122"/>
                            <a:cs typeface="Cambria Math" panose="02040503050406030204" pitchFamily="18" charset="0"/>
                          </a:rPr>
                          <m:t>𝑒</m:t>
                        </m:r>
                      </m:e>
                      <m:sup>
                        <m:r>
                          <a:rPr lang="en-US" altLang="zh-CN" sz="1875" dirty="0">
                            <a:solidFill>
                              <a:schemeClr val="tx1"/>
                            </a:solidFill>
                            <a:latin typeface="Cambria Math" panose="02040503050406030204" pitchFamily="18" charset="0"/>
                            <a:ea typeface="MS Mincho" charset="0"/>
                            <a:cs typeface="Cambria Math" panose="02040503050406030204" pitchFamily="18" charset="0"/>
                          </a:rPr>
                          <m:t>−</m:t>
                        </m:r>
                      </m:sup>
                    </m:sSup>
                    <m:r>
                      <a:rPr lang="en-US" altLang="zh-CN" sz="1875" dirty="0">
                        <a:solidFill>
                          <a:schemeClr val="tx1"/>
                        </a:solidFill>
                        <a:latin typeface="Cambria Math" panose="02040503050406030204" pitchFamily="18" charset="0"/>
                        <a:ea typeface="MS Mincho" charset="0"/>
                        <a:cs typeface="Cambria Math" panose="02040503050406030204" pitchFamily="18" charset="0"/>
                      </a:rPr>
                      <m:t>→</m:t>
                    </m:r>
                    <m:sSup>
                      <m:sSupPr>
                        <m:ctrlPr>
                          <a:rPr lang="en-US" altLang="zh-CN" sz="1875" i="1" dirty="0">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pPr>
                      <m:e>
                        <m:r>
                          <a:rPr lang="en-US" altLang="zh-CN" sz="1875" dirty="0">
                            <a:solidFill>
                              <a:schemeClr val="tx1"/>
                            </a:solidFill>
                            <a:latin typeface="Cambria Math" panose="02040503050406030204" pitchFamily="18" charset="0"/>
                            <a:ea typeface="MS Mincho" charset="0"/>
                            <a:cs typeface="Cambria Math" panose="02040503050406030204" pitchFamily="18" charset="0"/>
                          </a:rPr>
                          <m:t>𝜋</m:t>
                        </m:r>
                      </m:e>
                      <m:sup>
                        <m:r>
                          <a:rPr lang="en-US" altLang="zh-CN" sz="1875" dirty="0">
                            <a:solidFill>
                              <a:schemeClr val="tx1"/>
                            </a:solidFill>
                            <a:latin typeface="Cambria Math" panose="02040503050406030204" pitchFamily="18" charset="0"/>
                            <a:ea typeface="MS Mincho" charset="0"/>
                            <a:cs typeface="Cambria Math" panose="02040503050406030204" pitchFamily="18" charset="0"/>
                          </a:rPr>
                          <m:t>+</m:t>
                        </m:r>
                      </m:sup>
                    </m:sSup>
                    <m:sSup>
                      <m:sSupPr>
                        <m:ctrlPr>
                          <a:rPr lang="en-US" altLang="zh-CN" sz="1875" i="1" dirty="0">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pPr>
                      <m:e>
                        <m:r>
                          <a:rPr lang="en-US" altLang="zh-CN" sz="1875" dirty="0">
                            <a:solidFill>
                              <a:schemeClr val="tx1"/>
                            </a:solidFill>
                            <a:latin typeface="Cambria Math" panose="02040503050406030204" pitchFamily="18" charset="0"/>
                            <a:ea typeface="MS Mincho" charset="0"/>
                            <a:cs typeface="Cambria Math" panose="02040503050406030204" pitchFamily="18" charset="0"/>
                          </a:rPr>
                          <m:t>𝜋</m:t>
                        </m:r>
                      </m:e>
                      <m:sup>
                        <m:r>
                          <a:rPr lang="en-US" altLang="zh-CN" sz="1875" dirty="0">
                            <a:solidFill>
                              <a:schemeClr val="tx1"/>
                            </a:solidFill>
                            <a:latin typeface="Cambria Math" panose="02040503050406030204" pitchFamily="18" charset="0"/>
                            <a:ea typeface="MS Mincho" charset="0"/>
                            <a:cs typeface="Cambria Math" panose="02040503050406030204" pitchFamily="18" charset="0"/>
                          </a:rPr>
                          <m:t>−</m:t>
                        </m:r>
                      </m:sup>
                    </m:sSup>
                    <m:sSup>
                      <m:sSupPr>
                        <m:ctrlPr>
                          <a:rPr lang="en-US" altLang="zh-CN" sz="1875" i="1" dirty="0">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pPr>
                      <m:e>
                        <m:r>
                          <a:rPr lang="en-US" altLang="zh-CN" sz="1875" dirty="0">
                            <a:solidFill>
                              <a:schemeClr val="tx1"/>
                            </a:solidFill>
                            <a:latin typeface="Cambria Math" panose="02040503050406030204" pitchFamily="18" charset="0"/>
                            <a:ea typeface="宋体" panose="02010600030101010101" pitchFamily="2" charset="-122"/>
                            <a:cs typeface="Cambria Math" panose="02040503050406030204" pitchFamily="18" charset="0"/>
                          </a:rPr>
                          <m:t>𝐷</m:t>
                        </m:r>
                        <m:r>
                          <m:rPr>
                            <m:sty m:val="p"/>
                          </m:rPr>
                          <a:rPr lang="en-US" altLang="zh-CN" sz="1875" dirty="0">
                            <a:solidFill>
                              <a:schemeClr val="tx1"/>
                            </a:solidFill>
                            <a:latin typeface="Cambria Math" panose="02040503050406030204" pitchFamily="18" charset="0"/>
                            <a:ea typeface="宋体" panose="02010600030101010101" pitchFamily="2" charset="-122"/>
                            <a:cs typeface="Cambria Math" panose="02040503050406030204" pitchFamily="18" charset="0"/>
                          </a:rPr>
                          <m:t>s</m:t>
                        </m:r>
                      </m:e>
                      <m:sup>
                        <m:r>
                          <a:rPr lang="en-US" altLang="zh-CN" sz="1875" dirty="0">
                            <a:solidFill>
                              <a:schemeClr val="tx1"/>
                            </a:solidFill>
                            <a:latin typeface="Cambria Math" panose="02040503050406030204" pitchFamily="18" charset="0"/>
                            <a:ea typeface="MS Mincho" charset="0"/>
                            <a:cs typeface="Cambria Math" panose="02040503050406030204" pitchFamily="18" charset="0"/>
                          </a:rPr>
                          <m:t>+</m:t>
                        </m:r>
                      </m:sup>
                    </m:sSup>
                    <m:sSup>
                      <m:sSupPr>
                        <m:ctrlPr>
                          <a:rPr lang="en-US" altLang="zh-CN" sz="1875" i="1" dirty="0">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pPr>
                      <m:e>
                        <m:r>
                          <a:rPr lang="en-US" altLang="zh-CN" sz="1875" dirty="0">
                            <a:solidFill>
                              <a:schemeClr val="tx1"/>
                            </a:solidFill>
                            <a:latin typeface="Cambria Math" panose="02040503050406030204" pitchFamily="18" charset="0"/>
                            <a:ea typeface="宋体" panose="02010600030101010101" pitchFamily="2" charset="-122"/>
                            <a:cs typeface="Cambria Math" panose="02040503050406030204" pitchFamily="18" charset="0"/>
                          </a:rPr>
                          <m:t>𝐷</m:t>
                        </m:r>
                        <m:r>
                          <m:rPr>
                            <m:sty m:val="p"/>
                          </m:rPr>
                          <a:rPr lang="en-US" altLang="zh-CN" sz="1875" dirty="0">
                            <a:solidFill>
                              <a:schemeClr val="tx1"/>
                            </a:solidFill>
                            <a:latin typeface="Cambria Math" panose="02040503050406030204" pitchFamily="18" charset="0"/>
                            <a:ea typeface="宋体" panose="02010600030101010101" pitchFamily="2" charset="-122"/>
                            <a:cs typeface="Cambria Math" panose="02040503050406030204" pitchFamily="18" charset="0"/>
                          </a:rPr>
                          <m:t>s</m:t>
                        </m:r>
                      </m:e>
                      <m:sup>
                        <m:r>
                          <a:rPr lang="en-US" altLang="zh-CN" sz="1875" dirty="0">
                            <a:solidFill>
                              <a:schemeClr val="tx1"/>
                            </a:solidFill>
                            <a:latin typeface="Cambria Math" panose="02040503050406030204" pitchFamily="18" charset="0"/>
                            <a:ea typeface="MS Mincho" charset="0"/>
                            <a:cs typeface="Cambria Math" panose="02040503050406030204" pitchFamily="18" charset="0"/>
                          </a:rPr>
                          <m:t>−</m:t>
                        </m:r>
                      </m:sup>
                    </m:sSup>
                  </m:oMath>
                </a14:m>
                <a:r>
                  <a:rPr lang="en-US" altLang="zh-CN" sz="1875" dirty="0">
                    <a:solidFill>
                      <a:schemeClr val="tx1"/>
                    </a:solidFill>
                    <a:latin typeface="Times New Roman" panose="02020603050405020304" charset="0"/>
                    <a:ea typeface="宋体" panose="02010600030101010101" pitchFamily="2" charset="-122"/>
                    <a:cs typeface="Times New Roman" panose="02020603050405020304" charset="0"/>
                    <a:sym typeface="+mn-ea"/>
                  </a:rPr>
                  <a:t>process. We will search</a:t>
                </a:r>
                <a:r>
                  <a:rPr lang="en-US" altLang="zh-CN" sz="2100" dirty="0">
                    <a:solidFill>
                      <a:schemeClr val="tx1"/>
                    </a:solidFill>
                    <a:latin typeface="宋体" panose="02010600030101010101" pitchFamily="2" charset="-122"/>
                    <a:ea typeface="宋体" panose="02010600030101010101" pitchFamily="2" charset="-122"/>
                    <a:sym typeface="+mn-ea"/>
                  </a:rPr>
                  <a:t> </a:t>
                </a:r>
                <a:r>
                  <a:rPr lang="en-US" altLang="zh-CN" sz="1875" dirty="0">
                    <a:solidFill>
                      <a:schemeClr val="tx1"/>
                    </a:solidFill>
                    <a:latin typeface="Times New Roman" panose="02020603050405020304" charset="0"/>
                    <a:ea typeface="宋体" panose="02010600030101010101" pitchFamily="2" charset="-122"/>
                    <a:cs typeface="Times New Roman" panose="02020603050405020304" charset="0"/>
                    <a:sym typeface="+mn-ea"/>
                  </a:rPr>
                  <a:t>for new resonance  in</a:t>
                </a:r>
                <a:endParaRPr lang="en-US" altLang="zh-CN" sz="1875"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indent="0" fontAlgn="auto">
                  <a:lnSpc>
                    <a:spcPct val="150000"/>
                  </a:lnSpc>
                  <a:buFont typeface="Wingdings" panose="05000000000000000000" charset="0"/>
                  <a:buNone/>
                </a:pPr>
                <a:r>
                  <a:rPr lang="en-US" altLang="zh-CN" sz="1875" dirty="0">
                    <a:solidFill>
                      <a:schemeClr val="tx1"/>
                    </a:solidFill>
                    <a:latin typeface="Times New Roman" panose="02020603050405020304" charset="0"/>
                    <a:ea typeface="宋体" panose="02010600030101010101" pitchFamily="2" charset="-122"/>
                    <a:cs typeface="Times New Roman" panose="02020603050405020304" charset="0"/>
                    <a:sym typeface="+mn-ea"/>
                  </a:rPr>
                  <a:t>       our mass spectrum.</a:t>
                </a:r>
                <a:endParaRPr lang="en-US" altLang="zh-CN" sz="1875"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mc:Choice>
        <mc:Fallback>
          <p:sp>
            <p:nvSpPr>
              <p:cNvPr id="6" name="文本框 5"/>
              <p:cNvSpPr txBox="1">
                <a:spLocks noRot="1" noChangeAspect="1" noMove="1" noResize="1" noEditPoints="1" noAdjustHandles="1" noChangeArrowheads="1" noChangeShapeType="1" noTextEdit="1"/>
              </p:cNvSpPr>
              <p:nvPr/>
            </p:nvSpPr>
            <p:spPr>
              <a:xfrm>
                <a:off x="-10636" y="604996"/>
                <a:ext cx="8998268" cy="5426710"/>
              </a:xfrm>
              <a:prstGeom prst="rect">
                <a:avLst/>
              </a:prstGeom>
              <a:blipFill rotWithShape="1">
                <a:blip r:embed="rId1"/>
                <a:stretch>
                  <a:fillRect l="5" t="-9" r="5" b="9"/>
                </a:stretch>
              </a:blipFill>
            </p:spPr>
            <p:txBody>
              <a:bodyPr/>
              <a:lstStyle/>
              <a:p>
                <a:r>
                  <a:rPr lang="zh-CN" altLang="en-US">
                    <a:noFill/>
                  </a:rPr>
                  <a:t> </a:t>
                </a:r>
              </a:p>
            </p:txBody>
          </p:sp>
        </mc:Fallback>
      </mc:AlternateContent>
      <p:graphicFrame>
        <p:nvGraphicFramePr>
          <p:cNvPr id="9" name="对象 8">
            <a:hlinkClick r:id="" action="ppaction://ole?verb=0"/>
          </p:cNvPr>
          <p:cNvGraphicFramePr>
            <a:graphicFrameLocks noChangeAspect="1"/>
          </p:cNvGraphicFramePr>
          <p:nvPr/>
        </p:nvGraphicFramePr>
        <p:xfrm>
          <a:off x="1981835" y="1148080"/>
          <a:ext cx="1544320" cy="337185"/>
        </p:xfrm>
        <a:graphic>
          <a:graphicData uri="http://schemas.openxmlformats.org/presentationml/2006/ole">
            <mc:AlternateContent xmlns:mc="http://schemas.openxmlformats.org/markup-compatibility/2006">
              <mc:Choice xmlns:v="urn:schemas-microsoft-com:vml" Requires="v">
                <p:oleObj spid="_x0000_s3151" name="" r:id="rId2" imgW="1104900" imgH="241300" progId="Equation.DSMT4">
                  <p:embed/>
                </p:oleObj>
              </mc:Choice>
              <mc:Fallback>
                <p:oleObj name="" r:id="rId2" imgW="1104900" imgH="241300" progId="Equation.DSMT4">
                  <p:embed/>
                  <p:pic>
                    <p:nvPicPr>
                      <p:cNvPr id="0" name="图片 2049"/>
                      <p:cNvPicPr/>
                      <p:nvPr/>
                    </p:nvPicPr>
                    <p:blipFill>
                      <a:blip r:embed="rId3"/>
                      <a:stretch>
                        <a:fillRect/>
                      </a:stretch>
                    </p:blipFill>
                    <p:spPr>
                      <a:xfrm>
                        <a:off x="1981835" y="1148080"/>
                        <a:ext cx="1544320" cy="337185"/>
                      </a:xfrm>
                      <a:prstGeom prst="rect">
                        <a:avLst/>
                      </a:prstGeom>
                    </p:spPr>
                  </p:pic>
                </p:oleObj>
              </mc:Fallback>
            </mc:AlternateContent>
          </a:graphicData>
        </a:graphic>
      </p:graphicFrame>
      <p:graphicFrame>
        <p:nvGraphicFramePr>
          <p:cNvPr id="2" name="对象 1">
            <a:hlinkClick r:id="" action="ppaction://ole?verb=0"/>
          </p:cNvPr>
          <p:cNvGraphicFramePr>
            <a:graphicFrameLocks noChangeAspect="1"/>
          </p:cNvGraphicFramePr>
          <p:nvPr/>
        </p:nvGraphicFramePr>
        <p:xfrm>
          <a:off x="511175" y="1485265"/>
          <a:ext cx="3604260" cy="480695"/>
        </p:xfrm>
        <a:graphic>
          <a:graphicData uri="http://schemas.openxmlformats.org/presentationml/2006/ole">
            <mc:AlternateContent xmlns:mc="http://schemas.openxmlformats.org/markup-compatibility/2006">
              <mc:Choice xmlns:v="urn:schemas-microsoft-com:vml" Requires="v">
                <p:oleObj spid="_x0000_s3152" name="" r:id="rId4" imgW="2095500" imgH="279400" progId="Equation.DSMT4">
                  <p:embed/>
                </p:oleObj>
              </mc:Choice>
              <mc:Fallback>
                <p:oleObj name="" r:id="rId4" imgW="2095500" imgH="279400" progId="Equation.DSMT4">
                  <p:embed/>
                  <p:pic>
                    <p:nvPicPr>
                      <p:cNvPr id="0" name="图片 3072"/>
                      <p:cNvPicPr/>
                      <p:nvPr/>
                    </p:nvPicPr>
                    <p:blipFill>
                      <a:blip r:embed="rId5"/>
                      <a:stretch>
                        <a:fillRect/>
                      </a:stretch>
                    </p:blipFill>
                    <p:spPr>
                      <a:xfrm>
                        <a:off x="511175" y="1485265"/>
                        <a:ext cx="3604260" cy="480695"/>
                      </a:xfrm>
                      <a:prstGeom prst="rect">
                        <a:avLst/>
                      </a:prstGeom>
                    </p:spPr>
                  </p:pic>
                </p:oleObj>
              </mc:Fallback>
            </mc:AlternateContent>
          </a:graphicData>
        </a:graphic>
      </p:graphicFrame>
      <p:pic>
        <p:nvPicPr>
          <p:cNvPr id="7" name="图片 6"/>
          <p:cNvPicPr>
            <a:picLocks noChangeAspect="1"/>
          </p:cNvPicPr>
          <p:nvPr/>
        </p:nvPicPr>
        <p:blipFill>
          <a:blip r:embed="rId6"/>
          <a:stretch>
            <a:fillRect/>
          </a:stretch>
        </p:blipFill>
        <p:spPr>
          <a:xfrm>
            <a:off x="3526314" y="2898299"/>
            <a:ext cx="2145983" cy="1708785"/>
          </a:xfrm>
          <a:prstGeom prst="rect">
            <a:avLst/>
          </a:prstGeom>
        </p:spPr>
      </p:pic>
      <p:pic>
        <p:nvPicPr>
          <p:cNvPr id="11" name="图片 10"/>
          <p:cNvPicPr>
            <a:picLocks noChangeAspect="1"/>
          </p:cNvPicPr>
          <p:nvPr/>
        </p:nvPicPr>
        <p:blipFill>
          <a:blip r:embed="rId7"/>
          <a:stretch>
            <a:fillRect/>
          </a:stretch>
        </p:blipFill>
        <p:spPr>
          <a:xfrm>
            <a:off x="368141" y="2976086"/>
            <a:ext cx="2914174" cy="1440656"/>
          </a:xfrm>
          <a:prstGeom prst="rect">
            <a:avLst/>
          </a:prstGeom>
        </p:spPr>
      </p:pic>
      <p:sp>
        <p:nvSpPr>
          <p:cNvPr id="5" name="矩形 4"/>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文本框 20"/>
          <p:cNvSpPr txBox="1"/>
          <p:nvPr/>
        </p:nvSpPr>
        <p:spPr>
          <a:xfrm>
            <a:off x="-635" y="0"/>
            <a:ext cx="2471738" cy="553085"/>
          </a:xfrm>
          <a:prstGeom prst="rect">
            <a:avLst/>
          </a:prstGeom>
          <a:noFill/>
        </p:spPr>
        <p:txBody>
          <a:bodyPr wrap="square" rtlCol="0">
            <a:spAutoFit/>
          </a:bodyPr>
          <a:lstStyle/>
          <a:p>
            <a:r>
              <a:rPr lang="en-US" altLang="zh-CN" sz="3000" dirty="0">
                <a:solidFill>
                  <a:schemeClr val="bg1"/>
                </a:solidFill>
                <a:latin typeface="Times New Roman" panose="02020603050405020304" charset="0"/>
                <a:ea typeface="+mj-ea"/>
                <a:cs typeface="Times New Roman" panose="02020603050405020304" charset="0"/>
              </a:rPr>
              <a:t>Motivation</a:t>
            </a:r>
            <a:endParaRPr lang="en-US" altLang="zh-CN" sz="3000" dirty="0">
              <a:solidFill>
                <a:schemeClr val="bg1"/>
              </a:solidFill>
              <a:latin typeface="Times New Roman" panose="02020603050405020304" charset="0"/>
              <a:ea typeface="+mj-ea"/>
              <a:cs typeface="Times New Roman" panose="02020603050405020304" charset="0"/>
            </a:endParaRPr>
          </a:p>
        </p:txBody>
      </p:sp>
      <p:sp>
        <p:nvSpPr>
          <p:cNvPr id="12" name="灯片编号占位符 3"/>
          <p:cNvSpPr>
            <a:spLocks noGrp="1"/>
          </p:cNvSpPr>
          <p:nvPr>
            <p:ph type="sldNum" sz="quarter" idx="12"/>
          </p:nvPr>
        </p:nvSpPr>
        <p:spPr>
          <a:xfrm>
            <a:off x="6457950" y="6396038"/>
            <a:ext cx="2057400" cy="273844"/>
          </a:xfrm>
        </p:spPr>
        <p:txBody>
          <a:bodyPr/>
          <a:lstStyle/>
          <a:p>
            <a:fld id="{6A6CF4B7-B296-4DA4-9CB8-78572C16F30F}" type="slidenum">
              <a:rPr lang="zh-CN" altLang="en-US" sz="1500" smtClean="0"/>
            </a:fld>
            <a:endParaRPr lang="zh-CN" altLang="en-US" sz="1500" dirty="0"/>
          </a:p>
        </p:txBody>
      </p:sp>
      <p:pic>
        <p:nvPicPr>
          <p:cNvPr id="4" name="图片 3"/>
          <p:cNvPicPr>
            <a:picLocks noChangeAspect="1"/>
          </p:cNvPicPr>
          <p:nvPr>
            <p:custDataLst>
              <p:tags r:id="rId8"/>
            </p:custDataLst>
          </p:nvPr>
        </p:nvPicPr>
        <p:blipFill>
          <a:blip r:embed="rId9"/>
          <a:stretch>
            <a:fillRect/>
          </a:stretch>
        </p:blipFill>
        <p:spPr>
          <a:xfrm>
            <a:off x="6086793" y="2976086"/>
            <a:ext cx="2210753" cy="1547336"/>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2717"/>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Datasets and MC samples</a:t>
            </a:r>
            <a:endParaRPr lang="en-US" altLang="zh-CN" sz="3000" dirty="0">
              <a:solidFill>
                <a:schemeClr val="bg1"/>
              </a:solidFill>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5" name="文本框 4"/>
              <p:cNvSpPr txBox="1"/>
              <p:nvPr/>
            </p:nvSpPr>
            <p:spPr>
              <a:xfrm>
                <a:off x="-317" y="690086"/>
                <a:ext cx="8898731" cy="5208270"/>
              </a:xfrm>
              <a:prstGeom prst="rect">
                <a:avLst/>
              </a:prstGeom>
              <a:noFill/>
            </p:spPr>
            <p:txBody>
              <a:bodyPr wrap="square" rtlCol="0">
                <a:spAutoFit/>
              </a:bodyPr>
              <a:lstStyle/>
              <a:p>
                <a:pPr marL="457200" indent="-457200" fontAlgn="auto">
                  <a:lnSpc>
                    <a:spcPct val="150000"/>
                  </a:lnSpc>
                  <a:buFont typeface="Wingdings" panose="05000000000000000000" charset="0"/>
                  <a:buChar char="Ø"/>
                </a:pPr>
                <a:r>
                  <a:rPr lang="en-US" altLang="zh-CN" sz="2000" dirty="0">
                    <a:latin typeface="Times New Roman" panose="02020603050405020304" charset="0"/>
                    <a:ea typeface="宋体" panose="02010600030101010101" pitchFamily="2" charset="-122"/>
                    <a:cs typeface="Times New Roman" panose="02020603050405020304" charset="0"/>
                  </a:rPr>
                  <a:t>Analytical method</a:t>
                </a:r>
                <a:r>
                  <a:rPr lang="zh-CN" altLang="en-US" sz="2000" dirty="0">
                    <a:latin typeface="Times New Roman" panose="02020603050405020304" charset="0"/>
                    <a:ea typeface="宋体" panose="02010600030101010101" pitchFamily="2" charset="-122"/>
                    <a:cs typeface="Times New Roman" panose="02020603050405020304" charset="0"/>
                  </a:rPr>
                  <a:t>：</a:t>
                </a:r>
                <a:r>
                  <a:rPr lang="en-US" altLang="zh-CN" sz="2000" dirty="0">
                    <a:latin typeface="Times New Roman" panose="02020603050405020304" charset="0"/>
                    <a:ea typeface="宋体" panose="02010600030101010101" pitchFamily="2" charset="-122"/>
                    <a:cs typeface="Times New Roman" panose="02020603050405020304" charset="0"/>
                  </a:rPr>
                  <a:t>Double Dtag;  DTagAlg-00-01-05;DTagAlg-00-01-09.</a:t>
                </a:r>
                <a:endParaRPr lang="en-US" altLang="zh-CN" sz="2000" dirty="0">
                  <a:latin typeface="Times New Roman" panose="02020603050405020304" charset="0"/>
                  <a:ea typeface="宋体" panose="02010600030101010101" pitchFamily="2" charset="-122"/>
                  <a:cs typeface="Times New Roman" panose="02020603050405020304" charset="0"/>
                </a:endParaRPr>
              </a:p>
              <a:p>
                <a:pPr marL="457200" lvl="0" indent="-457200" fontAlgn="auto">
                  <a:lnSpc>
                    <a:spcPct val="150000"/>
                  </a:lnSpc>
                  <a:buFont typeface="Wingdings" panose="05000000000000000000" charset="0"/>
                  <a:buChar char="Ø"/>
                </a:pPr>
                <a:r>
                  <a:rPr lang="en-US" altLang="zh-CN" sz="2000" dirty="0">
                    <a:latin typeface="Times New Roman" panose="02020603050405020304" charset="0"/>
                    <a:ea typeface="宋体" panose="02010600030101010101" pitchFamily="2" charset="-122"/>
                    <a:cs typeface="Times New Roman" panose="02020603050405020304" charset="0"/>
                  </a:rPr>
                  <a:t>BOSS Version</a:t>
                </a:r>
                <a:r>
                  <a:rPr lang="zh-CN" altLang="en-US" sz="2000" dirty="0">
                    <a:latin typeface="Times New Roman" panose="02020603050405020304" charset="0"/>
                    <a:ea typeface="宋体" panose="02010600030101010101" pitchFamily="2" charset="-122"/>
                    <a:cs typeface="Times New Roman" panose="02020603050405020304" charset="0"/>
                  </a:rPr>
                  <a:t>：</a:t>
                </a:r>
                <a:r>
                  <a:rPr lang="en-US" altLang="zh-CN" sz="2000" dirty="0">
                    <a:latin typeface="Times New Roman" panose="02020603050405020304" charset="0"/>
                    <a:ea typeface="宋体" panose="02010600030101010101" pitchFamily="2" charset="-122"/>
                    <a:cs typeface="Times New Roman" panose="02020603050405020304" charset="0"/>
                  </a:rPr>
                  <a:t>7.0.3 ,7.0.5 ,7.0.6 , and 7.0.7</a:t>
                </a:r>
                <a:endParaRPr lang="en-US" altLang="zh-CN" sz="2000" i="1" dirty="0">
                  <a:latin typeface="Cambria Math" panose="02040503050406030204" pitchFamily="18" charset="0"/>
                  <a:ea typeface="楷体" panose="02010609060101010101" pitchFamily="49" charset="-122"/>
                  <a:cs typeface="Cambria Math" panose="02040503050406030204" pitchFamily="18" charset="0"/>
                </a:endParaRPr>
              </a:p>
              <a:p>
                <a:pPr marL="457200" lvl="0" indent="-457200" fontAlgn="auto">
                  <a:lnSpc>
                    <a:spcPct val="150000"/>
                  </a:lnSpc>
                  <a:buFont typeface="Wingdings" panose="05000000000000000000" charset="0"/>
                  <a:buChar char="Ø"/>
                </a:pPr>
                <a:r>
                  <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rPr>
                  <a:t>MC samples</a:t>
                </a:r>
                <a:r>
                  <a:rPr lang="zh-CN" altLang="en-US" sz="2000" dirty="0">
                    <a:solidFill>
                      <a:schemeClr val="tx1"/>
                    </a:solidFill>
                    <a:latin typeface="Times New Roman" panose="02020603050405020304" charset="0"/>
                    <a:ea typeface="宋体" panose="02010600030101010101" pitchFamily="2" charset="-122"/>
                    <a:cs typeface="Times New Roman" panose="02020603050405020304" charset="0"/>
                  </a:rPr>
                  <a:t>：</a:t>
                </a:r>
                <a:endPar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endParaRPr>
              </a:p>
              <a:p>
                <a:pPr marL="914400" lvl="2" indent="-457200" fontAlgn="auto">
                  <a:lnSpc>
                    <a:spcPct val="150000"/>
                  </a:lnSpc>
                  <a:buFont typeface="Arial" panose="020B0604020202020204" pitchFamily="34" charset="0"/>
                  <a:buChar char="•"/>
                </a:pPr>
                <a:r>
                  <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rPr>
                  <a:t>Inclusive MC</a:t>
                </a:r>
                <a:r>
                  <a:rPr lang="zh-CN" altLang="en-US" sz="2000" dirty="0">
                    <a:solidFill>
                      <a:schemeClr val="tx1"/>
                    </a:solidFill>
                    <a:latin typeface="Times New Roman" panose="02020603050405020304" charset="0"/>
                    <a:ea typeface="宋体" panose="02010600030101010101" pitchFamily="2" charset="-122"/>
                    <a:cs typeface="Times New Roman" panose="02020603050405020304" charset="0"/>
                  </a:rPr>
                  <a:t>：</a:t>
                </a:r>
                <a14:m>
                  <m:oMath xmlns:m="http://schemas.openxmlformats.org/officeDocument/2006/math">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r>
                      <m:rPr>
                        <m:sty m:val="p"/>
                      </m:rPr>
                      <a:rPr lang="en-US" altLang="zh-CN" sz="2000">
                        <a:latin typeface="Cambria Math" panose="02040503050406030204" pitchFamily="18" charset="0"/>
                        <a:ea typeface="MS Mincho" charset="0"/>
                        <a:cs typeface="Cambria Math" panose="02040503050406030204" pitchFamily="18" charset="0"/>
                      </a:rPr>
                      <m:t>Inclusive</m:t>
                    </m:r>
                    <m:r>
                      <a:rPr lang="en-US" altLang="zh-CN" sz="2000">
                        <a:latin typeface="Cambria Math" panose="02040503050406030204" pitchFamily="18" charset="0"/>
                        <a:ea typeface="MS Mincho" charset="0"/>
                        <a:cs typeface="Cambria Math" panose="02040503050406030204" pitchFamily="18" charset="0"/>
                      </a:rPr>
                      <m:t> @ </m:t>
                    </m:r>
                    <m:r>
                      <a:rPr lang="en-US" altLang="zh-CN" sz="2000">
                        <a:latin typeface="Cambria Math" panose="02040503050406030204" pitchFamily="18" charset="0"/>
                        <a:ea typeface="MS Mincho" charset="0"/>
                        <a:cs typeface="Cambria Math" panose="02040503050406030204" pitchFamily="18" charset="0"/>
                      </a:rPr>
                      <m:t>4</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42</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4</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60</m:t>
                    </m:r>
                    <m:r>
                      <a:rPr lang="en-US" altLang="zh-CN" sz="2000">
                        <a:latin typeface="Cambria Math" panose="02040503050406030204" pitchFamily="18" charset="0"/>
                        <a:ea typeface="MS Mincho" charset="0"/>
                        <a:cs typeface="Cambria Math" panose="02040503050406030204" pitchFamily="18" charset="0"/>
                      </a:rPr>
                      <m:t> </m:t>
                    </m:r>
                  </m:oMath>
                </a14:m>
                <a:r>
                  <a:rPr lang="en-US" altLang="zh-CN" sz="2000" dirty="0">
                    <a:latin typeface="Cambria Math" panose="02040503050406030204" pitchFamily="18" charset="0"/>
                    <a:ea typeface="MS Mincho" charset="0"/>
                    <a:cs typeface="Cambria Math" panose="02040503050406030204" pitchFamily="18" charset="0"/>
                  </a:rPr>
                  <a:t>GeV.</a:t>
                </a:r>
                <a:endParaRPr lang="en-US" altLang="zh-CN" sz="2000" dirty="0">
                  <a:latin typeface="Cambria Math" panose="02040503050406030204" pitchFamily="18" charset="0"/>
                  <a:ea typeface="MS Mincho" charset="0"/>
                  <a:cs typeface="Cambria Math" panose="02040503050406030204" pitchFamily="18" charset="0"/>
                </a:endParaRPr>
              </a:p>
              <a:p>
                <a:pPr marL="457200" lvl="2" indent="0" fontAlgn="auto">
                  <a:lnSpc>
                    <a:spcPct val="150000"/>
                  </a:lnSpc>
                  <a:buFont typeface="Arial" panose="020B0604020202020204" pitchFamily="34" charset="0"/>
                  <a:buChar char="•"/>
                </a:pPr>
                <a:r>
                  <a:rPr lang="en-US" altLang="zh-CN" sz="2000" dirty="0">
                    <a:latin typeface="Cambria Math" panose="02040503050406030204" pitchFamily="18" charset="0"/>
                    <a:ea typeface="MS Mincho" charset="0"/>
                    <a:cs typeface="Cambria Math" panose="02040503050406030204" pitchFamily="18" charset="0"/>
                  </a:rPr>
                  <a:t>      Exclusive MC</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14:m>
                  <m:oMath xmlns:m="http://schemas.openxmlformats.org/officeDocument/2006/math">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oMath>
                </a14:m>
                <a:endParaRPr lang="en-US" altLang="zh-CN" sz="2000" dirty="0">
                  <a:latin typeface="Cambria Math" panose="02040503050406030204" pitchFamily="18" charset="0"/>
                  <a:ea typeface="MS Mincho" charset="0"/>
                  <a:cs typeface="Cambria Math" panose="02040503050406030204" pitchFamily="18" charset="0"/>
                </a:endParaRPr>
              </a:p>
              <a:p>
                <a:pPr marL="457200" lvl="2" indent="0" fontAlgn="auto">
                  <a:lnSpc>
                    <a:spcPct val="150000"/>
                  </a:lnSpc>
                  <a:buFont typeface="Arial" panose="020B0604020202020204" pitchFamily="34" charset="0"/>
                  <a:buNone/>
                </a:pPr>
                <a:r>
                  <a:rPr lang="en-US" altLang="zh-CN" sz="2000" dirty="0">
                    <a:latin typeface="Cambria Math" panose="02040503050406030204" pitchFamily="18" charset="0"/>
                    <a:ea typeface="MS Mincho" charset="0"/>
                    <a:cs typeface="Cambria Math" panose="02040503050406030204" pitchFamily="18" charset="0"/>
                  </a:rPr>
                  <a:t>                                    </a:t>
                </a:r>
                <a14:m>
                  <m:oMath xmlns:m="http://schemas.openxmlformats.org/officeDocument/2006/math">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𝐷𝑠</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 </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or</m:t>
                    </m:r>
                    <m:r>
                      <a:rPr lang="en-US" altLang="zh-CN" sz="2000">
                        <a:latin typeface="Cambria Math" panose="02040503050406030204" pitchFamily="18" charset="0"/>
                        <a:ea typeface="MS Mincho" charset="0"/>
                        <a:cs typeface="Cambria Math" panose="02040503050406030204" pitchFamily="18" charset="0"/>
                      </a:rPr>
                      <m:t> </m:t>
                    </m:r>
                    <m:sSubSup>
                      <m:sSubSupPr>
                        <m:ctrlPr>
                          <a:rPr lang="en-US" altLang="zh-CN" sz="2000" i="1">
                            <a:latin typeface="Cambria Math" panose="02040503050406030204" pitchFamily="18" charset="0"/>
                            <a:ea typeface="MS Mincho" charset="0"/>
                            <a:cs typeface="Cambria Math" panose="02040503050406030204" pitchFamily="18" charset="0"/>
                          </a:rPr>
                        </m:ctrlPr>
                      </m:sSubSupPr>
                      <m:e>
                        <m:r>
                          <a:rPr lang="en-US" altLang="zh-CN" sz="2000" i="1">
                            <a:latin typeface="Cambria Math" panose="02040503050406030204" pitchFamily="18" charset="0"/>
                            <a:ea typeface="MS Mincho" charset="0"/>
                            <a:cs typeface="Cambria Math" panose="02040503050406030204" pitchFamily="18" charset="0"/>
                          </a:rPr>
                          <m:t>𝐾</m:t>
                        </m:r>
                      </m:e>
                      <m:sub>
                        <m:r>
                          <a:rPr lang="en-US" altLang="zh-CN" sz="2000" i="1">
                            <a:latin typeface="Cambria Math" panose="02040503050406030204" pitchFamily="18" charset="0"/>
                            <a:ea typeface="MS Mincho" charset="0"/>
                            <a:cs typeface="Cambria Math" panose="02040503050406030204" pitchFamily="18" charset="0"/>
                          </a:rPr>
                          <m:t>𝑠</m:t>
                        </m:r>
                      </m:sub>
                      <m:sup>
                        <m:r>
                          <a:rPr lang="en-US" altLang="zh-CN" sz="2000" i="1">
                            <a:latin typeface="Cambria Math" panose="02040503050406030204" pitchFamily="18" charset="0"/>
                            <a:ea typeface="MS Mincho" charset="0"/>
                            <a:cs typeface="Cambria Math" panose="02040503050406030204" pitchFamily="18" charset="0"/>
                          </a:rPr>
                          <m:t>0</m:t>
                        </m:r>
                      </m:sup>
                    </m:sSub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oMath>
                </a14:m>
                <a:r>
                  <a:rPr lang="en-US" altLang="zh-CN" sz="2000" dirty="0">
                    <a:latin typeface="Times New Roman" panose="02020603050405020304" charset="0"/>
                    <a:ea typeface="宋体" panose="02010600030101010101" pitchFamily="2" charset="-122"/>
                    <a:cs typeface="Times New Roman" panose="02020603050405020304" charset="0"/>
                    <a:sym typeface="+mn-ea"/>
                  </a:rPr>
                  <a:t> ,</a:t>
                </a:r>
                <a:endParaRPr lang="en-US" altLang="zh-CN" sz="2000" dirty="0">
                  <a:latin typeface="Times New Roman" panose="02020603050405020304" charset="0"/>
                  <a:ea typeface="宋体" panose="02010600030101010101" pitchFamily="2" charset="-122"/>
                  <a:cs typeface="Times New Roman" panose="02020603050405020304" charset="0"/>
                  <a:sym typeface="+mn-ea"/>
                </a:endParaRPr>
              </a:p>
              <a:p>
                <a:pPr marL="457200" lvl="2" indent="0" fontAlgn="auto">
                  <a:lnSpc>
                    <a:spcPct val="150000"/>
                  </a:lnSpc>
                  <a:buFont typeface="Arial" panose="020B0604020202020204" pitchFamily="34" charset="0"/>
                  <a:buNone/>
                </a:pPr>
                <a:r>
                  <a:rPr lang="en-US" altLang="zh-CN" sz="2000" dirty="0">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 </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or</m:t>
                    </m:r>
                    <m:r>
                      <a:rPr lang="en-US" altLang="zh-CN" sz="2000">
                        <a:latin typeface="Cambria Math" panose="02040503050406030204" pitchFamily="18" charset="0"/>
                        <a:ea typeface="MS Mincho" charset="0"/>
                        <a:cs typeface="Cambria Math" panose="02040503050406030204" pitchFamily="18" charset="0"/>
                      </a:rPr>
                      <m:t> </m:t>
                    </m:r>
                    <m:sSubSup>
                      <m:sSubSupPr>
                        <m:ctrlPr>
                          <a:rPr lang="en-US" altLang="zh-CN" sz="2000" i="1">
                            <a:latin typeface="Cambria Math" panose="02040503050406030204" pitchFamily="18" charset="0"/>
                            <a:ea typeface="MS Mincho" charset="0"/>
                            <a:cs typeface="Cambria Math" panose="02040503050406030204" pitchFamily="18" charset="0"/>
                          </a:rPr>
                        </m:ctrlPr>
                      </m:sSubSupPr>
                      <m:e>
                        <m:r>
                          <a:rPr lang="en-US" altLang="zh-CN" sz="2000" i="1">
                            <a:latin typeface="Cambria Math" panose="02040503050406030204" pitchFamily="18" charset="0"/>
                            <a:ea typeface="MS Mincho" charset="0"/>
                            <a:cs typeface="Cambria Math" panose="02040503050406030204" pitchFamily="18" charset="0"/>
                          </a:rPr>
                          <m:t>𝐾</m:t>
                        </m:r>
                      </m:e>
                      <m:sub>
                        <m:r>
                          <a:rPr lang="en-US" altLang="zh-CN" sz="2000" i="1">
                            <a:latin typeface="Cambria Math" panose="02040503050406030204" pitchFamily="18" charset="0"/>
                            <a:ea typeface="MS Mincho" charset="0"/>
                            <a:cs typeface="Cambria Math" panose="02040503050406030204" pitchFamily="18" charset="0"/>
                          </a:rPr>
                          <m:t>𝑠</m:t>
                        </m:r>
                      </m:sub>
                      <m:sup>
                        <m:r>
                          <a:rPr lang="en-US" altLang="zh-CN" sz="2000" i="1">
                            <a:latin typeface="Cambria Math" panose="02040503050406030204" pitchFamily="18" charset="0"/>
                            <a:ea typeface="MS Mincho" charset="0"/>
                            <a:cs typeface="Cambria Math" panose="02040503050406030204" pitchFamily="18" charset="0"/>
                          </a:rPr>
                          <m:t>0</m:t>
                        </m:r>
                      </m:sup>
                    </m:sSub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i="1">
                            <a:latin typeface="Cambria Math" panose="02040503050406030204" pitchFamily="18" charset="0"/>
                            <a:ea typeface="楷体" panose="02010609060101010101" pitchFamily="49" charset="-122"/>
                            <a:cs typeface="Cambria Math" panose="02040503050406030204" pitchFamily="18" charset="0"/>
                          </a:rPr>
                          <m:t>−</m:t>
                        </m:r>
                      </m:sup>
                    </m:sSup>
                  </m:oMath>
                </a14:m>
                <a:r>
                  <a:rPr lang="en-US" altLang="zh-CN" sz="2000" dirty="0">
                    <a:latin typeface="Cambria Math" panose="02040503050406030204" pitchFamily="18" charset="0"/>
                    <a:ea typeface="宋体" panose="02010600030101010101" pitchFamily="2" charset="-122"/>
                    <a:cs typeface="Cambria Math" panose="02040503050406030204" pitchFamily="18" charset="0"/>
                  </a:rPr>
                  <a:t>.</a:t>
                </a:r>
                <a:endParaRPr lang="zh-CN" altLang="en-US" sz="2000" dirty="0">
                  <a:latin typeface="Cambria Math" panose="02040503050406030204" pitchFamily="18" charset="0"/>
                  <a:ea typeface="宋体" panose="02010600030101010101" pitchFamily="2" charset="-122"/>
                  <a:cs typeface="Cambria Math" panose="02040503050406030204" pitchFamily="18" charset="0"/>
                </a:endParaRPr>
              </a:p>
              <a:p>
                <a:pPr marL="457200" lvl="2" indent="0" fontAlgn="auto">
                  <a:lnSpc>
                    <a:spcPct val="150000"/>
                  </a:lnSpc>
                  <a:buFont typeface="Arial" panose="020B0604020202020204" pitchFamily="34" charset="0"/>
                  <a:buNone/>
                </a:pPr>
                <a:r>
                  <a:rPr lang="en-US" altLang="zh-CN" sz="2000" dirty="0">
                    <a:latin typeface="Cambria Math" panose="02040503050406030204" pitchFamily="18" charset="0"/>
                    <a:ea typeface="MS Mincho" charset="0"/>
                    <a:cs typeface="Cambria Math" panose="02040503050406030204" pitchFamily="18" charset="0"/>
                    <a:sym typeface="+mn-ea"/>
                  </a:rPr>
                  <a:t>      E</a:t>
                </a:r>
                <a:r>
                  <a:rPr lang="en-US" altLang="zh-CN" sz="2000" baseline="-25000" dirty="0">
                    <a:latin typeface="Cambria Math" panose="02040503050406030204" pitchFamily="18" charset="0"/>
                    <a:ea typeface="MS Mincho" charset="0"/>
                    <a:cs typeface="Cambria Math" panose="02040503050406030204" pitchFamily="18" charset="0"/>
                    <a:sym typeface="+mn-ea"/>
                  </a:rPr>
                  <a:t>CMS</a:t>
                </a:r>
                <a:r>
                  <a:rPr lang="en-US" altLang="zh-CN" sz="2000" dirty="0">
                    <a:latin typeface="Cambria Math" panose="02040503050406030204" pitchFamily="18" charset="0"/>
                    <a:ea typeface="MS Mincho" charset="0"/>
                    <a:cs typeface="Cambria Math" panose="02040503050406030204" pitchFamily="18" charset="0"/>
                    <a:sym typeface="+mn-ea"/>
                  </a:rPr>
                  <a:t>:4.6842 </a:t>
                </a:r>
                <a:r>
                  <a:rPr lang="en-US" altLang="zh-CN" sz="2000" dirty="0" err="1">
                    <a:latin typeface="Cambria Math" panose="02040503050406030204" pitchFamily="18" charset="0"/>
                    <a:ea typeface="MS Mincho" charset="0"/>
                    <a:cs typeface="Cambria Math" panose="02040503050406030204" pitchFamily="18" charset="0"/>
                    <a:sym typeface="+mn-ea"/>
                  </a:rPr>
                  <a:t>Gev</a:t>
                </a:r>
                <a:endParaRPr lang="zh-CN" altLang="en-US" sz="2000" dirty="0">
                  <a:latin typeface="Cambria Math" panose="02040503050406030204" pitchFamily="18" charset="0"/>
                  <a:ea typeface="宋体" panose="02010600030101010101" pitchFamily="2" charset="-122"/>
                  <a:cs typeface="Cambria Math" panose="02040503050406030204" pitchFamily="18" charset="0"/>
                </a:endParaRPr>
              </a:p>
              <a:p>
                <a:pPr marL="914400" lvl="2" indent="-457200" fontAlgn="auto">
                  <a:lnSpc>
                    <a:spcPct val="150000"/>
                  </a:lnSpc>
                  <a:buFont typeface="Arial" panose="020B0604020202020204" pitchFamily="34" charset="0"/>
                  <a:buChar char="•"/>
                </a:pPr>
                <a:r>
                  <a:rPr lang="en-US" altLang="zh-CN" sz="2000" dirty="0">
                    <a:latin typeface="Cambria Math" panose="02040503050406030204" pitchFamily="18" charset="0"/>
                    <a:ea typeface="宋体" panose="02010600030101010101" pitchFamily="2" charset="-122"/>
                    <a:cs typeface="Cambria Math" panose="02040503050406030204" pitchFamily="18" charset="0"/>
                  </a:rPr>
                  <a:t>Data samples</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endParaRPr lang="zh-CN" altLang="en-US" sz="2000" dirty="0">
                  <a:latin typeface="Cambria Math" panose="02040503050406030204" pitchFamily="18" charset="0"/>
                  <a:ea typeface="宋体" panose="02010600030101010101" pitchFamily="2" charset="-122"/>
                  <a:cs typeface="Cambria Math" panose="02040503050406030204" pitchFamily="18" charset="0"/>
                </a:endParaRPr>
              </a:p>
              <a:p>
                <a:pPr marL="457200" lvl="2" indent="0" fontAlgn="auto">
                  <a:lnSpc>
                    <a:spcPct val="150000"/>
                  </a:lnSpc>
                  <a:buFont typeface="Arial" panose="020B0604020202020204" pitchFamily="34" charset="0"/>
                  <a:buNone/>
                </a:pPr>
                <a:r>
                  <a:rPr lang="en-US" altLang="zh-CN" sz="2000" dirty="0">
                    <a:latin typeface="Cambria Math" panose="02040503050406030204" pitchFamily="18" charset="0"/>
                    <a:ea typeface="宋体" panose="02010600030101010101" pitchFamily="2" charset="-122"/>
                    <a:cs typeface="Cambria Math" panose="02040503050406030204" pitchFamily="18" charset="0"/>
                  </a:rPr>
                  <a:t>XYZ data</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4.42</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4.44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4.60</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4.61</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4.63</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4.66</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4.68</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4.70</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4.74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4.75</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4.78</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4.84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4.914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4.946 GeV)</a:t>
                </a:r>
                <a:endParaRPr lang="en-US" altLang="zh-CN" sz="2000" dirty="0">
                  <a:latin typeface="Cambria Math" panose="02040503050406030204" pitchFamily="18" charset="0"/>
                  <a:ea typeface="宋体" panose="02010600030101010101" pitchFamily="2" charset="-122"/>
                  <a:cs typeface="Cambria Math" panose="020405030504060302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317" y="690086"/>
                <a:ext cx="8898731" cy="5208270"/>
              </a:xfrm>
              <a:prstGeom prst="rect">
                <a:avLst/>
              </a:prstGeom>
              <a:blipFill rotWithShape="1">
                <a:blip r:embed="rId1"/>
                <a:stretch>
                  <a:fillRect l="4" t="-9" r="-1475" b="9"/>
                </a:stretch>
              </a:blipFill>
            </p:spPr>
            <p:txBody>
              <a:bodyPr/>
              <a:lstStyle/>
              <a:p>
                <a:r>
                  <a:rPr lang="zh-CN" altLang="en-US">
                    <a:noFill/>
                  </a:rPr>
                  <a:t> </a:t>
                </a:r>
              </a:p>
            </p:txBody>
          </p:sp>
        </mc:Fallback>
      </mc:AlternateContent>
      <p:sp>
        <p:nvSpPr>
          <p:cNvPr id="6" name="灯片编号占位符 3"/>
          <p:cNvSpPr>
            <a:spLocks noGrp="1"/>
          </p:cNvSpPr>
          <p:nvPr>
            <p:ph type="sldNum" sz="quarter" idx="12"/>
          </p:nvPr>
        </p:nvSpPr>
        <p:spPr>
          <a:xfrm>
            <a:off x="6457950" y="6357938"/>
            <a:ext cx="2057400" cy="273844"/>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016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Datasets (BOSS 7.0.3 &amp; 7.0.5 &amp; 7.0.6 &amp; 7.0.7)</a:t>
            </a:r>
            <a:endParaRPr lang="en-US" altLang="zh-CN" sz="3000" dirty="0">
              <a:solidFill>
                <a:schemeClr val="bg1"/>
              </a:solidFill>
              <a:latin typeface="Times New Roman" panose="02020603050405020304" charset="0"/>
              <a:cs typeface="Times New Roman" panose="02020603050405020304" charset="0"/>
              <a:sym typeface="+mn-ea"/>
            </a:endParaRPr>
          </a:p>
        </p:txBody>
      </p:sp>
      <p:graphicFrame>
        <p:nvGraphicFramePr>
          <p:cNvPr id="3" name="表格 2"/>
          <p:cNvGraphicFramePr/>
          <p:nvPr>
            <p:custDataLst>
              <p:tags r:id="rId1"/>
            </p:custDataLst>
          </p:nvPr>
        </p:nvGraphicFramePr>
        <p:xfrm>
          <a:off x="327025" y="739775"/>
          <a:ext cx="8599170" cy="5849620"/>
        </p:xfrm>
        <a:graphic>
          <a:graphicData uri="http://schemas.openxmlformats.org/drawingml/2006/table">
            <a:tbl>
              <a:tblPr firstRow="1" bandRow="1">
                <a:tableStyleId>{5C22544A-7EE6-4342-B048-85BDC9FD1C3A}</a:tableStyleId>
              </a:tblPr>
              <a:tblGrid>
                <a:gridCol w="1856740"/>
                <a:gridCol w="2175510"/>
                <a:gridCol w="2668270"/>
                <a:gridCol w="1898650"/>
              </a:tblGrid>
              <a:tr h="489585">
                <a:tc>
                  <a:txBody>
                    <a:bodyPr/>
                    <a:lstStyle/>
                    <a:p>
                      <a:pPr algn="ctr">
                        <a:buNone/>
                      </a:pPr>
                      <a:r>
                        <a:rPr lang="en-US" altLang="zh-CN" sz="2100" b="0" dirty="0">
                          <a:solidFill>
                            <a:schemeClr val="tx1"/>
                          </a:solidFill>
                          <a:latin typeface="Times New Roman" panose="02020603050405020304" charset="0"/>
                          <a:ea typeface="+mj-ea"/>
                          <a:cs typeface="Times New Roman" panose="02020603050405020304" charset="0"/>
                        </a:rPr>
                        <a:t>Energy  (MeV)</a:t>
                      </a:r>
                      <a:endParaRPr lang="en-US" altLang="zh-CN" sz="2100" b="0" dirty="0">
                        <a:solidFill>
                          <a:schemeClr val="tx1"/>
                        </a:solidFill>
                        <a:latin typeface="Times New Roman" panose="02020603050405020304" charset="0"/>
                        <a:ea typeface="+mj-ea"/>
                        <a:cs typeface="Times New Roman" panose="02020603050405020304" charset="0"/>
                      </a:endParaRPr>
                    </a:p>
                  </a:txBody>
                  <a:tcPr marL="68580" marR="68580" marT="34290" marB="34290">
                    <a:solidFill>
                      <a:schemeClr val="bg1"/>
                    </a:solidFill>
                  </a:tcPr>
                </a:tc>
                <a:tc>
                  <a:txBody>
                    <a:bodyPr/>
                    <a:lstStyle/>
                    <a:p>
                      <a:pPr algn="ctr">
                        <a:buNone/>
                      </a:pPr>
                      <a:r>
                        <a:rPr lang="en-US" altLang="zh-CN" sz="2100" b="0" dirty="0">
                          <a:solidFill>
                            <a:schemeClr val="tx1"/>
                          </a:solidFill>
                          <a:latin typeface="Times New Roman" panose="02020603050405020304" charset="0"/>
                          <a:ea typeface="+mj-ea"/>
                          <a:cs typeface="Times New Roman" panose="02020603050405020304" charset="0"/>
                        </a:rPr>
                        <a:t>luminosity (1/Pb)</a:t>
                      </a:r>
                      <a:endParaRPr lang="en-US" altLang="zh-CN" sz="2100" b="0" dirty="0">
                        <a:solidFill>
                          <a:schemeClr val="tx1"/>
                        </a:solidFill>
                        <a:latin typeface="Times New Roman" panose="02020603050405020304" charset="0"/>
                        <a:ea typeface="+mj-ea"/>
                        <a:cs typeface="Times New Roman" panose="02020603050405020304" charset="0"/>
                      </a:endParaRPr>
                    </a:p>
                  </a:txBody>
                  <a:tcPr marL="68580" marR="68580" marT="34290" marB="34290">
                    <a:solidFill>
                      <a:schemeClr val="bg1"/>
                    </a:solidFill>
                  </a:tcPr>
                </a:tc>
                <a:tc>
                  <a:txBody>
                    <a:bodyPr/>
                    <a:lstStyle/>
                    <a:p>
                      <a:pPr algn="ctr">
                        <a:buNone/>
                      </a:pPr>
                      <a:r>
                        <a:rPr lang="en-US" altLang="zh-CN" sz="2100" b="0" dirty="0">
                          <a:solidFill>
                            <a:schemeClr val="tx1"/>
                          </a:solidFill>
                          <a:latin typeface="Times New Roman" panose="02020603050405020304" charset="0"/>
                          <a:ea typeface="+mj-ea"/>
                          <a:cs typeface="Times New Roman" panose="02020603050405020304" charset="0"/>
                        </a:rPr>
                        <a:t>Run Number</a:t>
                      </a:r>
                      <a:endParaRPr lang="en-US" altLang="zh-CN" sz="2100" b="0" dirty="0">
                        <a:solidFill>
                          <a:schemeClr val="tx1"/>
                        </a:solidFill>
                        <a:latin typeface="Times New Roman" panose="02020603050405020304" charset="0"/>
                        <a:ea typeface="+mj-ea"/>
                        <a:cs typeface="Times New Roman" panose="02020603050405020304" charset="0"/>
                      </a:endParaRPr>
                    </a:p>
                  </a:txBody>
                  <a:tcPr marL="68580" marR="68580" marT="34290" marB="34290">
                    <a:solidFill>
                      <a:schemeClr val="bg1"/>
                    </a:solidFill>
                  </a:tcPr>
                </a:tc>
                <a:tc>
                  <a:txBody>
                    <a:bodyPr/>
                    <a:lstStyle/>
                    <a:p>
                      <a:pPr algn="ctr">
                        <a:buNone/>
                      </a:pPr>
                      <a:r>
                        <a:rPr lang="en-US" altLang="zh-CN" sz="2100" b="0" dirty="0">
                          <a:solidFill>
                            <a:schemeClr val="tx1"/>
                          </a:solidFill>
                          <a:latin typeface="Times New Roman" panose="02020603050405020304" charset="0"/>
                          <a:ea typeface="+mj-ea"/>
                          <a:cs typeface="Times New Roman" panose="02020603050405020304" charset="0"/>
                        </a:rPr>
                        <a:t>BOSS Version</a:t>
                      </a:r>
                      <a:endParaRPr lang="en-US" altLang="zh-CN" sz="2100" b="0" dirty="0">
                        <a:solidFill>
                          <a:schemeClr val="tx1"/>
                        </a:solidFill>
                        <a:latin typeface="Times New Roman" panose="02020603050405020304" charset="0"/>
                        <a:ea typeface="+mj-ea"/>
                        <a:cs typeface="Times New Roman" panose="02020603050405020304" charset="0"/>
                      </a:endParaRPr>
                    </a:p>
                  </a:txBody>
                  <a:tcPr marL="68580" marR="68580" marT="34290" marB="34290">
                    <a:solidFill>
                      <a:schemeClr val="bg1"/>
                    </a:solidFill>
                  </a:tcPr>
                </a:tc>
              </a:tr>
              <a:tr h="360045">
                <a:tc>
                  <a:txBody>
                    <a:bodyPr/>
                    <a:lstStyle/>
                    <a:p>
                      <a:pPr algn="ctr">
                        <a:buNone/>
                      </a:pPr>
                      <a:r>
                        <a:rPr lang="en-US" altLang="zh-CN" sz="1350"/>
                        <a:t>4420</a:t>
                      </a:r>
                      <a:endParaRPr lang="en-US" altLang="zh-CN" sz="1350"/>
                    </a:p>
                  </a:txBody>
                  <a:tcPr marL="68580" marR="68580" marT="34290" marB="34290">
                    <a:noFill/>
                  </a:tcPr>
                </a:tc>
                <a:tc>
                  <a:txBody>
                    <a:bodyPr/>
                    <a:lstStyle/>
                    <a:p>
                      <a:pPr algn="ctr">
                        <a:buNone/>
                      </a:pPr>
                      <a:r>
                        <a:rPr lang="en-US" altLang="zh-CN" sz="1350"/>
                        <a:t>1028.89</a:t>
                      </a:r>
                      <a:r>
                        <a:rPr lang="zh-CN" altLang="en-US" sz="1350"/>
                        <a:t>±</a:t>
                      </a:r>
                      <a:r>
                        <a:rPr lang="en-US" altLang="zh-CN" sz="1350"/>
                        <a:t>0.13</a:t>
                      </a:r>
                      <a:r>
                        <a:rPr lang="zh-CN" altLang="en-US" sz="1350"/>
                        <a:t>±</a:t>
                      </a:r>
                      <a:r>
                        <a:rPr lang="en-US" altLang="zh-CN" sz="1350"/>
                        <a:t>10.29</a:t>
                      </a:r>
                      <a:endParaRPr lang="en-US" altLang="zh-CN" sz="1350"/>
                    </a:p>
                  </a:txBody>
                  <a:tcPr marL="68580" marR="68580" marT="34290" marB="34290">
                    <a:noFill/>
                  </a:tcPr>
                </a:tc>
                <a:tc>
                  <a:txBody>
                    <a:bodyPr/>
                    <a:lstStyle/>
                    <a:p>
                      <a:pPr algn="ctr">
                        <a:buNone/>
                      </a:pPr>
                      <a:r>
                        <a:rPr lang="zh-CN" altLang="en-US" sz="1350"/>
                        <a:t>31327-31390，36773--38140</a:t>
                      </a:r>
                      <a:endParaRPr lang="zh-CN" altLang="en-US" sz="1350"/>
                    </a:p>
                  </a:txBody>
                  <a:tcPr marL="68580" marR="68580" marT="34290" marB="34290">
                    <a:noFill/>
                  </a:tcPr>
                </a:tc>
                <a:tc>
                  <a:txBody>
                    <a:bodyPr/>
                    <a:lstStyle/>
                    <a:p>
                      <a:pPr algn="ctr">
                        <a:buNone/>
                      </a:pPr>
                      <a:r>
                        <a:rPr lang="en-US" altLang="zh-CN" sz="1350"/>
                        <a:t>7.0.3</a:t>
                      </a:r>
                      <a:endParaRPr lang="en-US" altLang="zh-CN" sz="1350"/>
                    </a:p>
                  </a:txBody>
                  <a:tcPr marL="68580" marR="68580" marT="34290" marB="34290">
                    <a:noFill/>
                  </a:tcPr>
                </a:tc>
              </a:tr>
              <a:tr h="360045">
                <a:tc>
                  <a:txBody>
                    <a:bodyPr/>
                    <a:lstStyle/>
                    <a:p>
                      <a:pPr algn="ctr">
                        <a:buNone/>
                      </a:pPr>
                      <a:r>
                        <a:rPr lang="en-US" altLang="zh-CN" sz="1350"/>
                        <a:t>4440</a:t>
                      </a:r>
                      <a:endParaRPr lang="en-US" altLang="zh-CN" sz="1350"/>
                    </a:p>
                  </a:txBody>
                  <a:tcPr marL="68580" marR="68580" marT="34290" marB="34290">
                    <a:noFill/>
                  </a:tcPr>
                </a:tc>
                <a:tc>
                  <a:txBody>
                    <a:bodyPr/>
                    <a:lstStyle/>
                    <a:p>
                      <a:pPr algn="ctr">
                        <a:buNone/>
                      </a:pPr>
                      <a:r>
                        <a:rPr lang="en-US" altLang="zh-CN" sz="1350"/>
                        <a:t>569.9</a:t>
                      </a:r>
                      <a:endParaRPr lang="en-US" altLang="zh-CN" sz="1350"/>
                    </a:p>
                  </a:txBody>
                  <a:tcPr marL="68580" marR="68580" marT="34290" marB="34290">
                    <a:noFill/>
                  </a:tcPr>
                </a:tc>
                <a:tc>
                  <a:txBody>
                    <a:bodyPr/>
                    <a:lstStyle/>
                    <a:p>
                      <a:pPr algn="ctr">
                        <a:buNone/>
                      </a:pPr>
                      <a:r>
                        <a:rPr lang="zh-CN" altLang="en-US" sz="1350"/>
                        <a:t>62286-62823</a:t>
                      </a:r>
                      <a:endParaRPr lang="zh-CN" altLang="en-US" sz="1350"/>
                    </a:p>
                  </a:txBody>
                  <a:tcPr marL="68580" marR="68580" marT="34290" marB="34290">
                    <a:noFill/>
                  </a:tcPr>
                </a:tc>
                <a:tc>
                  <a:txBody>
                    <a:bodyPr/>
                    <a:lstStyle/>
                    <a:p>
                      <a:pPr algn="ctr">
                        <a:buNone/>
                      </a:pPr>
                      <a:r>
                        <a:rPr lang="en-US" altLang="zh-CN" sz="1350"/>
                        <a:t>7.0.5</a:t>
                      </a:r>
                      <a:endParaRPr lang="en-US" altLang="zh-CN" sz="1350"/>
                    </a:p>
                  </a:txBody>
                  <a:tcPr marL="68580" marR="68580" marT="34290" marB="34290">
                    <a:noFill/>
                  </a:tcPr>
                </a:tc>
              </a:tr>
              <a:tr h="360680">
                <a:tc>
                  <a:txBody>
                    <a:bodyPr/>
                    <a:lstStyle/>
                    <a:p>
                      <a:pPr algn="ctr">
                        <a:buNone/>
                      </a:pPr>
                      <a:r>
                        <a:rPr lang="en-US" altLang="zh-CN" sz="1350"/>
                        <a:t>4600</a:t>
                      </a:r>
                      <a:endParaRPr lang="en-US" altLang="zh-CN" sz="1350"/>
                    </a:p>
                  </a:txBody>
                  <a:tcPr marL="68580" marR="68580" marT="34290" marB="34290">
                    <a:noFill/>
                  </a:tcPr>
                </a:tc>
                <a:tc>
                  <a:txBody>
                    <a:bodyPr/>
                    <a:lstStyle/>
                    <a:p>
                      <a:pPr algn="ctr">
                        <a:buNone/>
                      </a:pPr>
                      <a:r>
                        <a:rPr lang="en-US" altLang="zh-CN" sz="1350"/>
                        <a:t>566.93</a:t>
                      </a:r>
                      <a:r>
                        <a:rPr lang="zh-CN" altLang="en-US" sz="1350"/>
                        <a:t>±</a:t>
                      </a:r>
                      <a:r>
                        <a:rPr lang="en-US" altLang="zh-CN" sz="1350"/>
                        <a:t>0.11</a:t>
                      </a:r>
                      <a:r>
                        <a:rPr lang="zh-CN" altLang="en-US" sz="1350"/>
                        <a:t>±</a:t>
                      </a:r>
                      <a:r>
                        <a:rPr lang="en-US" altLang="zh-CN" sz="1350"/>
                        <a:t>5.67</a:t>
                      </a:r>
                      <a:endParaRPr lang="en-US" altLang="zh-CN" sz="1350"/>
                    </a:p>
                  </a:txBody>
                  <a:tcPr marL="68580" marR="68580" marT="34290" marB="34290">
                    <a:noFill/>
                  </a:tcPr>
                </a:tc>
                <a:tc>
                  <a:txBody>
                    <a:bodyPr/>
                    <a:lstStyle/>
                    <a:p>
                      <a:pPr algn="ctr">
                        <a:buNone/>
                      </a:pPr>
                      <a:r>
                        <a:rPr lang="en-US" altLang="zh-CN" sz="1350"/>
                        <a:t>35227-36217</a:t>
                      </a:r>
                      <a:endParaRPr lang="en-US" altLang="zh-CN" sz="1350"/>
                    </a:p>
                  </a:txBody>
                  <a:tcPr marL="68580" marR="68580" marT="34290" marB="34290">
                    <a:noFill/>
                  </a:tcPr>
                </a:tc>
                <a:tc>
                  <a:txBody>
                    <a:bodyPr/>
                    <a:lstStyle/>
                    <a:p>
                      <a:pPr algn="ctr">
                        <a:buNone/>
                      </a:pPr>
                      <a:r>
                        <a:rPr lang="en-US" altLang="zh-CN" sz="1350"/>
                        <a:t>7.0.3</a:t>
                      </a:r>
                      <a:endParaRPr lang="en-US" altLang="zh-CN" sz="1350"/>
                    </a:p>
                  </a:txBody>
                  <a:tcPr marL="68580" marR="68580" marT="34290" marB="34290">
                    <a:noFill/>
                  </a:tcPr>
                </a:tc>
              </a:tr>
              <a:tr h="374650">
                <a:tc>
                  <a:txBody>
                    <a:bodyPr/>
                    <a:lstStyle/>
                    <a:p>
                      <a:pPr algn="ctr">
                        <a:buNone/>
                      </a:pPr>
                      <a:r>
                        <a:rPr lang="en-US" altLang="zh-CN" sz="1350"/>
                        <a:t>4610</a:t>
                      </a:r>
                      <a:endParaRPr lang="en-US" altLang="zh-CN" sz="1350"/>
                    </a:p>
                  </a:txBody>
                  <a:tcPr marL="68580" marR="68580" marT="34290" marB="34290">
                    <a:noFill/>
                  </a:tcPr>
                </a:tc>
                <a:tc>
                  <a:txBody>
                    <a:bodyPr/>
                    <a:lstStyle/>
                    <a:p>
                      <a:pPr algn="ctr">
                        <a:buNone/>
                      </a:pPr>
                      <a:r>
                        <a:rPr lang="en-US" altLang="zh-CN" sz="1350"/>
                        <a:t>103.83</a:t>
                      </a:r>
                      <a:r>
                        <a:rPr lang="zh-CN" altLang="en-US" sz="1350"/>
                        <a:t>±</a:t>
                      </a:r>
                      <a:r>
                        <a:rPr lang="en-US" altLang="zh-CN" sz="1350"/>
                        <a:t>0.05</a:t>
                      </a:r>
                      <a:r>
                        <a:rPr lang="zh-CN" altLang="en-US" sz="1350"/>
                        <a:t>±</a:t>
                      </a:r>
                      <a:r>
                        <a:rPr lang="en-US" altLang="zh-CN" sz="1350"/>
                        <a:t>0.55</a:t>
                      </a:r>
                      <a:endParaRPr lang="en-US" altLang="zh-CN" sz="1350"/>
                    </a:p>
                  </a:txBody>
                  <a:tcPr marL="68580" marR="68580" marT="34290" marB="34290">
                    <a:noFill/>
                  </a:tcPr>
                </a:tc>
                <a:tc>
                  <a:txBody>
                    <a:bodyPr/>
                    <a:lstStyle/>
                    <a:p>
                      <a:pPr algn="ctr">
                        <a:buNone/>
                      </a:pPr>
                      <a:r>
                        <a:rPr lang="zh-CN" altLang="en-US" sz="1350"/>
                        <a:t>64314-64360</a:t>
                      </a:r>
                      <a:endParaRPr lang="zh-CN" altLang="en-US" sz="1350"/>
                    </a:p>
                  </a:txBody>
                  <a:tcPr marL="68580" marR="68580" marT="34290" marB="34290">
                    <a:noFill/>
                  </a:tcPr>
                </a:tc>
                <a:tc rowSpan="6">
                  <a:txBody>
                    <a:bodyPr/>
                    <a:lstStyle/>
                    <a:p>
                      <a:pPr algn="ctr">
                        <a:buNone/>
                      </a:pPr>
                      <a:r>
                        <a:rPr lang="en-US" altLang="zh-CN" sz="1350">
                          <a:solidFill>
                            <a:srgbClr val="FF0000"/>
                          </a:solidFill>
                        </a:rPr>
                        <a:t>7.0.6</a:t>
                      </a:r>
                      <a:endParaRPr lang="en-US" altLang="zh-CN" sz="1350">
                        <a:solidFill>
                          <a:srgbClr val="FF0000"/>
                        </a:solidFill>
                      </a:endParaRPr>
                    </a:p>
                  </a:txBody>
                  <a:tcPr marL="68580" marR="68580" marT="34290" marB="34290" anchor="ctr">
                    <a:noFill/>
                  </a:tcPr>
                </a:tc>
              </a:tr>
              <a:tr h="346075">
                <a:tc>
                  <a:txBody>
                    <a:bodyPr/>
                    <a:lstStyle/>
                    <a:p>
                      <a:pPr algn="ctr">
                        <a:buNone/>
                      </a:pPr>
                      <a:r>
                        <a:rPr lang="en-US" altLang="zh-CN" sz="1350"/>
                        <a:t>4630</a:t>
                      </a:r>
                      <a:endParaRPr lang="en-US" altLang="zh-CN" sz="1350"/>
                    </a:p>
                  </a:txBody>
                  <a:tcPr marL="68580" marR="68580" marT="34290" marB="34290">
                    <a:noFill/>
                  </a:tcPr>
                </a:tc>
                <a:tc>
                  <a:txBody>
                    <a:bodyPr/>
                    <a:lstStyle/>
                    <a:p>
                      <a:pPr algn="ctr">
                        <a:buNone/>
                      </a:pPr>
                      <a:r>
                        <a:rPr lang="en-US" altLang="zh-CN" sz="1350"/>
                        <a:t>521.52</a:t>
                      </a:r>
                      <a:r>
                        <a:rPr lang="zh-CN" altLang="en-US" sz="1350"/>
                        <a:t>±</a:t>
                      </a:r>
                      <a:r>
                        <a:rPr lang="en-US" altLang="zh-CN" sz="1350"/>
                        <a:t>0.11</a:t>
                      </a:r>
                      <a:r>
                        <a:rPr lang="zh-CN" altLang="en-US" sz="1350"/>
                        <a:t>±</a:t>
                      </a:r>
                      <a:r>
                        <a:rPr lang="en-US" altLang="zh-CN" sz="1350"/>
                        <a:t>2.76</a:t>
                      </a:r>
                      <a:endParaRPr lang="en-US" altLang="zh-CN" sz="1350"/>
                    </a:p>
                  </a:txBody>
                  <a:tcPr marL="68580" marR="68580" marT="34290" marB="34290">
                    <a:noFill/>
                  </a:tcPr>
                </a:tc>
                <a:tc>
                  <a:txBody>
                    <a:bodyPr/>
                    <a:lstStyle/>
                    <a:p>
                      <a:pPr algn="ctr">
                        <a:buNone/>
                      </a:pPr>
                      <a:r>
                        <a:rPr lang="zh-CN" altLang="en-US" sz="1350"/>
                        <a:t>63075-63515</a:t>
                      </a:r>
                      <a:endParaRPr lang="zh-CN" altLang="en-US" sz="1350"/>
                    </a:p>
                  </a:txBody>
                  <a:tcPr marL="68580" marR="68580" marT="34290" marB="34290">
                    <a:noFill/>
                  </a:tcPr>
                </a:tc>
                <a:tc vMerge="1">
                  <a:tcPr>
                    <a:noFill/>
                  </a:tcPr>
                </a:tc>
              </a:tr>
              <a:tr h="360045">
                <a:tc>
                  <a:txBody>
                    <a:bodyPr/>
                    <a:lstStyle/>
                    <a:p>
                      <a:pPr algn="ctr">
                        <a:buNone/>
                      </a:pPr>
                      <a:r>
                        <a:rPr lang="en-US" altLang="zh-CN" sz="1350"/>
                        <a:t>4640</a:t>
                      </a:r>
                      <a:endParaRPr lang="en-US" altLang="zh-CN" sz="1350"/>
                    </a:p>
                  </a:txBody>
                  <a:tcPr marL="68580" marR="68580" marT="34290" marB="34290">
                    <a:noFill/>
                  </a:tcPr>
                </a:tc>
                <a:tc>
                  <a:txBody>
                    <a:bodyPr/>
                    <a:lstStyle/>
                    <a:p>
                      <a:pPr algn="ctr">
                        <a:buNone/>
                      </a:pPr>
                      <a:r>
                        <a:rPr lang="en-US" altLang="zh-CN" sz="1350"/>
                        <a:t>552.41</a:t>
                      </a:r>
                      <a:r>
                        <a:rPr lang="zh-CN" altLang="en-US" sz="1350"/>
                        <a:t>±</a:t>
                      </a:r>
                      <a:r>
                        <a:rPr lang="en-US" altLang="zh-CN" sz="1350"/>
                        <a:t>0.12</a:t>
                      </a:r>
                      <a:r>
                        <a:rPr lang="zh-CN" altLang="en-US" sz="1350"/>
                        <a:t>±</a:t>
                      </a:r>
                      <a:r>
                        <a:rPr lang="en-US" altLang="zh-CN" sz="1350"/>
                        <a:t>2.93</a:t>
                      </a:r>
                      <a:endParaRPr lang="en-US" altLang="zh-CN" sz="1350"/>
                    </a:p>
                  </a:txBody>
                  <a:tcPr marL="68580" marR="68580" marT="34290" marB="34290">
                    <a:noFill/>
                  </a:tcPr>
                </a:tc>
                <a:tc>
                  <a:txBody>
                    <a:bodyPr/>
                    <a:lstStyle/>
                    <a:p>
                      <a:pPr algn="ctr">
                        <a:buNone/>
                      </a:pPr>
                      <a:r>
                        <a:rPr lang="zh-CN" altLang="en-US" sz="1350"/>
                        <a:t>63516-63715</a:t>
                      </a:r>
                      <a:endParaRPr lang="zh-CN" altLang="en-US" sz="1350"/>
                    </a:p>
                  </a:txBody>
                  <a:tcPr marL="68580" marR="68580" marT="34290" marB="34290">
                    <a:noFill/>
                  </a:tcPr>
                </a:tc>
                <a:tc vMerge="1">
                  <a:tcPr>
                    <a:noFill/>
                  </a:tcPr>
                </a:tc>
              </a:tr>
              <a:tr h="360680">
                <a:tc>
                  <a:txBody>
                    <a:bodyPr/>
                    <a:lstStyle/>
                    <a:p>
                      <a:pPr algn="ctr">
                        <a:buNone/>
                      </a:pPr>
                      <a:r>
                        <a:rPr lang="en-US" altLang="zh-CN" sz="1350"/>
                        <a:t>4660</a:t>
                      </a:r>
                      <a:endParaRPr lang="en-US" altLang="zh-CN" sz="1350"/>
                    </a:p>
                  </a:txBody>
                  <a:tcPr marL="68580" marR="68580" marT="34290" marB="34290">
                    <a:noFill/>
                  </a:tcPr>
                </a:tc>
                <a:tc>
                  <a:txBody>
                    <a:bodyPr/>
                    <a:lstStyle/>
                    <a:p>
                      <a:pPr algn="ctr">
                        <a:buNone/>
                      </a:pPr>
                      <a:r>
                        <a:rPr lang="en-US" altLang="zh-CN" sz="1350"/>
                        <a:t>529.63</a:t>
                      </a:r>
                      <a:r>
                        <a:rPr lang="zh-CN" altLang="en-US" sz="1350"/>
                        <a:t>±</a:t>
                      </a:r>
                      <a:r>
                        <a:rPr lang="en-US" altLang="zh-CN" sz="1350"/>
                        <a:t>0.12</a:t>
                      </a:r>
                      <a:r>
                        <a:rPr lang="zh-CN" altLang="en-US" sz="1350"/>
                        <a:t>±</a:t>
                      </a:r>
                      <a:r>
                        <a:rPr lang="en-US" altLang="zh-CN" sz="1350"/>
                        <a:t>2.81</a:t>
                      </a:r>
                      <a:endParaRPr lang="en-US" altLang="zh-CN" sz="1350"/>
                    </a:p>
                  </a:txBody>
                  <a:tcPr marL="68580" marR="68580" marT="34290" marB="34290">
                    <a:noFill/>
                  </a:tcPr>
                </a:tc>
                <a:tc>
                  <a:txBody>
                    <a:bodyPr/>
                    <a:lstStyle/>
                    <a:p>
                      <a:pPr algn="ctr">
                        <a:buNone/>
                      </a:pPr>
                      <a:r>
                        <a:rPr lang="zh-CN" altLang="en-US" sz="1350"/>
                        <a:t>63718-63852</a:t>
                      </a:r>
                      <a:endParaRPr lang="zh-CN" altLang="en-US" sz="1350"/>
                    </a:p>
                  </a:txBody>
                  <a:tcPr marL="68580" marR="68580" marT="34290" marB="34290">
                    <a:noFill/>
                  </a:tcPr>
                </a:tc>
                <a:tc vMerge="1">
                  <a:tcPr>
                    <a:noFill/>
                  </a:tcPr>
                </a:tc>
              </a:tr>
              <a:tr h="360045">
                <a:tc>
                  <a:txBody>
                    <a:bodyPr/>
                    <a:lstStyle/>
                    <a:p>
                      <a:pPr algn="ctr">
                        <a:buNone/>
                      </a:pPr>
                      <a:r>
                        <a:rPr lang="en-US" altLang="zh-CN" sz="1350"/>
                        <a:t>4680</a:t>
                      </a:r>
                      <a:endParaRPr lang="en-US" altLang="zh-CN" sz="1350"/>
                    </a:p>
                  </a:txBody>
                  <a:tcPr marL="68580" marR="68580" marT="34290" marB="34290">
                    <a:noFill/>
                  </a:tcPr>
                </a:tc>
                <a:tc>
                  <a:txBody>
                    <a:bodyPr/>
                    <a:lstStyle/>
                    <a:p>
                      <a:pPr algn="ctr">
                        <a:buNone/>
                      </a:pPr>
                      <a:r>
                        <a:rPr lang="en-US" altLang="zh-CN" sz="1350"/>
                        <a:t>1669.31</a:t>
                      </a:r>
                      <a:r>
                        <a:rPr lang="zh-CN" altLang="en-US" sz="1350"/>
                        <a:t>±</a:t>
                      </a:r>
                      <a:r>
                        <a:rPr lang="en-US" altLang="zh-CN" sz="1350"/>
                        <a:t>0.21</a:t>
                      </a:r>
                      <a:r>
                        <a:rPr lang="zh-CN" altLang="en-US" sz="1350"/>
                        <a:t>±</a:t>
                      </a:r>
                      <a:r>
                        <a:rPr lang="en-US" altLang="zh-CN" sz="1350"/>
                        <a:t>8.85</a:t>
                      </a:r>
                      <a:endParaRPr lang="en-US" altLang="zh-CN" sz="1350"/>
                    </a:p>
                  </a:txBody>
                  <a:tcPr marL="68580" marR="68580" marT="34290" marB="34290">
                    <a:noFill/>
                  </a:tcPr>
                </a:tc>
                <a:tc>
                  <a:txBody>
                    <a:bodyPr/>
                    <a:lstStyle/>
                    <a:p>
                      <a:pPr algn="ctr">
                        <a:buNone/>
                      </a:pPr>
                      <a:r>
                        <a:rPr lang="zh-CN" altLang="en-US" sz="1350"/>
                        <a:t>63867-64015，</a:t>
                      </a:r>
                      <a:r>
                        <a:rPr lang="en-US" altLang="zh-CN" sz="1350"/>
                        <a:t>64365-65092</a:t>
                      </a:r>
                      <a:endParaRPr lang="en-US" altLang="zh-CN" sz="1350"/>
                    </a:p>
                  </a:txBody>
                  <a:tcPr marL="68580" marR="68580" marT="34290" marB="34290">
                    <a:noFill/>
                  </a:tcPr>
                </a:tc>
                <a:tc vMerge="1">
                  <a:tcPr>
                    <a:noFill/>
                  </a:tcPr>
                </a:tc>
              </a:tr>
              <a:tr h="360045">
                <a:tc>
                  <a:txBody>
                    <a:bodyPr/>
                    <a:lstStyle/>
                    <a:p>
                      <a:pPr algn="ctr">
                        <a:buNone/>
                      </a:pPr>
                      <a:r>
                        <a:rPr lang="en-US" altLang="zh-CN" sz="1350"/>
                        <a:t>4700</a:t>
                      </a:r>
                      <a:endParaRPr lang="en-US" altLang="zh-CN" sz="1350"/>
                    </a:p>
                  </a:txBody>
                  <a:tcPr marL="68580" marR="68580" marT="34290" marB="34290">
                    <a:noFill/>
                  </a:tcPr>
                </a:tc>
                <a:tc>
                  <a:txBody>
                    <a:bodyPr/>
                    <a:lstStyle/>
                    <a:p>
                      <a:pPr algn="ctr">
                        <a:buNone/>
                      </a:pPr>
                      <a:r>
                        <a:rPr lang="en-US" altLang="zh-CN" sz="1350"/>
                        <a:t>536.45</a:t>
                      </a:r>
                      <a:r>
                        <a:rPr lang="zh-CN" altLang="en-US" sz="1350"/>
                        <a:t>±</a:t>
                      </a:r>
                      <a:r>
                        <a:rPr lang="en-US" altLang="zh-CN" sz="1350"/>
                        <a:t>0.12</a:t>
                      </a:r>
                      <a:r>
                        <a:rPr lang="zh-CN" altLang="en-US" sz="1350"/>
                        <a:t>±</a:t>
                      </a:r>
                      <a:r>
                        <a:rPr lang="en-US" altLang="zh-CN" sz="1350"/>
                        <a:t>2.84</a:t>
                      </a:r>
                      <a:endParaRPr lang="en-US" altLang="zh-CN" sz="1350"/>
                    </a:p>
                  </a:txBody>
                  <a:tcPr marL="68580" marR="68580" marT="34290" marB="34290">
                    <a:noFill/>
                  </a:tcPr>
                </a:tc>
                <a:tc>
                  <a:txBody>
                    <a:bodyPr/>
                    <a:lstStyle/>
                    <a:p>
                      <a:pPr algn="ctr">
                        <a:buNone/>
                      </a:pPr>
                      <a:r>
                        <a:rPr lang="en-US" altLang="zh-CN" sz="1350"/>
                        <a:t>64028-64313</a:t>
                      </a:r>
                      <a:endParaRPr lang="en-US" altLang="zh-CN" sz="1350"/>
                    </a:p>
                  </a:txBody>
                  <a:tcPr marL="68580" marR="68580" marT="34290" marB="34290">
                    <a:noFill/>
                  </a:tcPr>
                </a:tc>
                <a:tc vMerge="1">
                  <a:tcPr>
                    <a:noFill/>
                  </a:tcPr>
                </a:tc>
              </a:tr>
              <a:tr h="360045">
                <a:tc>
                  <a:txBody>
                    <a:bodyPr/>
                    <a:lstStyle/>
                    <a:p>
                      <a:pPr algn="ctr">
                        <a:buNone/>
                      </a:pPr>
                      <a:r>
                        <a:rPr lang="en-US" altLang="zh-CN" sz="1350"/>
                        <a:t>4740</a:t>
                      </a:r>
                      <a:endParaRPr lang="en-US" altLang="zh-CN" sz="1350"/>
                    </a:p>
                  </a:txBody>
                  <a:tcPr marL="68580" marR="68580" marT="34290" marB="34290">
                    <a:noFill/>
                  </a:tcPr>
                </a:tc>
                <a:tc>
                  <a:txBody>
                    <a:bodyPr/>
                    <a:lstStyle/>
                    <a:p>
                      <a:pPr algn="ctr">
                        <a:buNone/>
                      </a:pPr>
                      <a:r>
                        <a:rPr lang="en-US" altLang="zh-CN" sz="1350"/>
                        <a:t>164.27</a:t>
                      </a:r>
                      <a:r>
                        <a:rPr lang="zh-CN" altLang="en-US" sz="1350"/>
                        <a:t>±</a:t>
                      </a:r>
                      <a:r>
                        <a:rPr lang="en-US" altLang="zh-CN" sz="1350"/>
                        <a:t>0.07</a:t>
                      </a:r>
                      <a:r>
                        <a:rPr lang="zh-CN" altLang="en-US" sz="1350"/>
                        <a:t>±</a:t>
                      </a:r>
                      <a:r>
                        <a:rPr lang="en-US" altLang="zh-CN" sz="1350"/>
                        <a:t>0.87</a:t>
                      </a:r>
                      <a:endParaRPr lang="en-US" altLang="zh-CN" sz="1350"/>
                    </a:p>
                  </a:txBody>
                  <a:tcPr marL="68580" marR="68580" marT="34290" marB="34290">
                    <a:noFill/>
                  </a:tcPr>
                </a:tc>
                <a:tc>
                  <a:txBody>
                    <a:bodyPr/>
                    <a:lstStyle/>
                    <a:p>
                      <a:pPr algn="ctr">
                        <a:buNone/>
                      </a:pPr>
                      <a:r>
                        <a:rPr lang="zh-CN" altLang="en-US" sz="1350"/>
                        <a:t>65208-65321</a:t>
                      </a:r>
                      <a:endParaRPr lang="zh-CN" altLang="en-US" sz="1350"/>
                    </a:p>
                  </a:txBody>
                  <a:tcPr marL="68580" marR="68580" marT="34290" marB="34290">
                    <a:noFill/>
                  </a:tcPr>
                </a:tc>
                <a:tc>
                  <a:txBody>
                    <a:bodyPr/>
                    <a:lstStyle/>
                    <a:p>
                      <a:pPr algn="ctr">
                        <a:buNone/>
                      </a:pPr>
                      <a:endParaRPr lang="zh-CN" altLang="en-US" sz="1350"/>
                    </a:p>
                  </a:txBody>
                  <a:tcPr marL="68580" marR="68580" marT="34290" marB="34290">
                    <a:noFill/>
                  </a:tcPr>
                </a:tc>
              </a:tr>
              <a:tr h="360045">
                <a:tc>
                  <a:txBody>
                    <a:bodyPr/>
                    <a:lstStyle/>
                    <a:p>
                      <a:pPr algn="ctr">
                        <a:buNone/>
                      </a:pPr>
                      <a:r>
                        <a:rPr lang="en-US" altLang="zh-CN" sz="1350"/>
                        <a:t>4750</a:t>
                      </a:r>
                      <a:endParaRPr lang="en-US" altLang="zh-CN" sz="1350"/>
                    </a:p>
                  </a:txBody>
                  <a:tcPr marL="68580" marR="68580" marT="34290" marB="34290">
                    <a:noFill/>
                  </a:tcPr>
                </a:tc>
                <a:tc>
                  <a:txBody>
                    <a:bodyPr/>
                    <a:lstStyle/>
                    <a:p>
                      <a:pPr algn="ctr">
                        <a:buNone/>
                      </a:pPr>
                      <a:r>
                        <a:rPr lang="en-US" altLang="zh-CN" sz="1350"/>
                        <a:t>367.21</a:t>
                      </a:r>
                      <a:r>
                        <a:rPr lang="zh-CN" altLang="en-US" sz="1350"/>
                        <a:t>±</a:t>
                      </a:r>
                      <a:r>
                        <a:rPr lang="en-US" altLang="zh-CN" sz="1350"/>
                        <a:t>0.10</a:t>
                      </a:r>
                      <a:r>
                        <a:rPr lang="zh-CN" altLang="en-US" sz="1350"/>
                        <a:t>±</a:t>
                      </a:r>
                      <a:r>
                        <a:rPr lang="en-US" altLang="zh-CN" sz="1350"/>
                        <a:t>1.95</a:t>
                      </a:r>
                      <a:endParaRPr lang="en-US" altLang="zh-CN" sz="1350"/>
                    </a:p>
                  </a:txBody>
                  <a:tcPr marL="68580" marR="68580" marT="34290" marB="34290">
                    <a:noFill/>
                  </a:tcPr>
                </a:tc>
                <a:tc>
                  <a:txBody>
                    <a:bodyPr/>
                    <a:lstStyle/>
                    <a:p>
                      <a:pPr algn="ctr">
                        <a:buNone/>
                      </a:pPr>
                      <a:r>
                        <a:rPr lang="zh-CN" altLang="en-US" sz="1350"/>
                        <a:t>65322-65494</a:t>
                      </a:r>
                      <a:endParaRPr lang="zh-CN" altLang="en-US" sz="1350"/>
                    </a:p>
                  </a:txBody>
                  <a:tcPr marL="68580" marR="68580" marT="34290" marB="34290">
                    <a:noFill/>
                  </a:tcPr>
                </a:tc>
                <a:tc>
                  <a:txBody>
                    <a:bodyPr/>
                    <a:lstStyle/>
                    <a:p>
                      <a:pPr algn="ctr">
                        <a:buNone/>
                      </a:pPr>
                      <a:endParaRPr lang="zh-CN" altLang="en-US" sz="1350"/>
                    </a:p>
                  </a:txBody>
                  <a:tcPr marL="68580" marR="68580" marT="34290" marB="34290">
                    <a:noFill/>
                  </a:tcPr>
                </a:tc>
              </a:tr>
              <a:tr h="360045">
                <a:tc>
                  <a:txBody>
                    <a:bodyPr/>
                    <a:lstStyle/>
                    <a:p>
                      <a:pPr algn="ctr">
                        <a:buNone/>
                      </a:pPr>
                      <a:r>
                        <a:rPr lang="en-US" altLang="zh-CN" sz="1350"/>
                        <a:t>4780</a:t>
                      </a:r>
                      <a:endParaRPr lang="en-US" altLang="zh-CN" sz="1350"/>
                    </a:p>
                  </a:txBody>
                  <a:tcPr marL="68580" marR="68580" marT="34290" marB="34290">
                    <a:noFill/>
                  </a:tcPr>
                </a:tc>
                <a:tc>
                  <a:txBody>
                    <a:bodyPr/>
                    <a:lstStyle/>
                    <a:p>
                      <a:pPr algn="ctr">
                        <a:buNone/>
                      </a:pPr>
                      <a:r>
                        <a:rPr lang="en-US" altLang="zh-CN" sz="1350"/>
                        <a:t>512.78</a:t>
                      </a:r>
                      <a:r>
                        <a:rPr lang="zh-CN" altLang="en-US" sz="1350"/>
                        <a:t>±</a:t>
                      </a:r>
                      <a:r>
                        <a:rPr lang="en-US" altLang="zh-CN" sz="1350"/>
                        <a:t>0.12</a:t>
                      </a:r>
                      <a:r>
                        <a:rPr lang="zh-CN" altLang="en-US" sz="1350"/>
                        <a:t>±</a:t>
                      </a:r>
                      <a:r>
                        <a:rPr lang="en-US" altLang="zh-CN" sz="1350"/>
                        <a:t>2.72</a:t>
                      </a:r>
                      <a:endParaRPr lang="en-US" altLang="zh-CN" sz="1350"/>
                    </a:p>
                  </a:txBody>
                  <a:tcPr marL="68580" marR="68580" marT="34290" marB="34290">
                    <a:noFill/>
                  </a:tcPr>
                </a:tc>
                <a:tc>
                  <a:txBody>
                    <a:bodyPr/>
                    <a:lstStyle/>
                    <a:p>
                      <a:pPr algn="ctr">
                        <a:buNone/>
                      </a:pPr>
                      <a:r>
                        <a:rPr lang="zh-CN" altLang="en-US" sz="1350"/>
                        <a:t>65495-65645</a:t>
                      </a:r>
                      <a:endParaRPr lang="zh-CN" altLang="en-US" sz="1350"/>
                    </a:p>
                  </a:txBody>
                  <a:tcPr marL="68580" marR="68580" marT="34290" marB="34290">
                    <a:noFill/>
                  </a:tcPr>
                </a:tc>
                <a:tc>
                  <a:txBody>
                    <a:bodyPr/>
                    <a:lstStyle/>
                    <a:p>
                      <a:pPr algn="ctr">
                        <a:buNone/>
                      </a:pPr>
                      <a:r>
                        <a:rPr lang="en-US" altLang="zh-CN" sz="1350"/>
                        <a:t>   </a:t>
                      </a:r>
                      <a:r>
                        <a:rPr lang="en-US" altLang="zh-CN" sz="1350">
                          <a:solidFill>
                            <a:srgbClr val="FFC000"/>
                          </a:solidFill>
                        </a:rPr>
                        <a:t>7.0.7</a:t>
                      </a:r>
                      <a:endParaRPr lang="en-US" altLang="zh-CN" sz="1350">
                        <a:solidFill>
                          <a:srgbClr val="FFC000"/>
                        </a:solidFill>
                      </a:endParaRPr>
                    </a:p>
                  </a:txBody>
                  <a:tcPr marL="68580" marR="68580" marT="34290" marB="34290">
                    <a:noFill/>
                  </a:tcPr>
                </a:tc>
              </a:tr>
              <a:tr h="346075">
                <a:tc>
                  <a:txBody>
                    <a:bodyPr/>
                    <a:lstStyle/>
                    <a:p>
                      <a:pPr algn="ctr">
                        <a:buNone/>
                      </a:pPr>
                      <a:r>
                        <a:rPr lang="en-US" altLang="zh-CN" sz="1350"/>
                        <a:t>4840</a:t>
                      </a:r>
                      <a:endParaRPr lang="en-US" altLang="zh-CN" sz="1350"/>
                    </a:p>
                  </a:txBody>
                  <a:tcPr marL="68580" marR="68580" marT="34290" marB="34290">
                    <a:noFill/>
                  </a:tcPr>
                </a:tc>
                <a:tc>
                  <a:txBody>
                    <a:bodyPr/>
                    <a:lstStyle/>
                    <a:p>
                      <a:pPr algn="ctr">
                        <a:buNone/>
                      </a:pPr>
                      <a:r>
                        <a:rPr lang="en-US" altLang="zh-CN" sz="1350"/>
                        <a:t>527.29</a:t>
                      </a:r>
                      <a:r>
                        <a:rPr lang="zh-CN" altLang="en-US" sz="1350"/>
                        <a:t>±</a:t>
                      </a:r>
                      <a:r>
                        <a:rPr lang="en-US" altLang="zh-CN" sz="1350"/>
                        <a:t>0.12</a:t>
                      </a:r>
                      <a:r>
                        <a:rPr lang="zh-CN" altLang="en-US" sz="1350"/>
                        <a:t>±</a:t>
                      </a:r>
                      <a:r>
                        <a:rPr lang="en-US" altLang="zh-CN" sz="1350"/>
                        <a:t>2.79</a:t>
                      </a:r>
                      <a:endParaRPr lang="en-US" altLang="zh-CN" sz="1350"/>
                    </a:p>
                  </a:txBody>
                  <a:tcPr marL="68580" marR="68580" marT="34290" marB="34290">
                    <a:noFill/>
                  </a:tcPr>
                </a:tc>
                <a:tc>
                  <a:txBody>
                    <a:bodyPr/>
                    <a:lstStyle/>
                    <a:p>
                      <a:pPr algn="ctr">
                        <a:buNone/>
                      </a:pPr>
                      <a:r>
                        <a:rPr lang="zh-CN" altLang="en-US" sz="1350"/>
                        <a:t>65646-65864</a:t>
                      </a:r>
                      <a:endParaRPr lang="zh-CN" altLang="en-US" sz="1350"/>
                    </a:p>
                  </a:txBody>
                  <a:tcPr marL="68580" marR="68580" marT="34290" marB="34290">
                    <a:noFill/>
                  </a:tcPr>
                </a:tc>
                <a:tc>
                  <a:txBody>
                    <a:bodyPr/>
                    <a:lstStyle/>
                    <a:p>
                      <a:pPr algn="ctr">
                        <a:buNone/>
                      </a:pPr>
                      <a:endParaRPr lang="zh-CN" altLang="en-US" sz="1350"/>
                    </a:p>
                  </a:txBody>
                  <a:tcPr marL="68580" marR="68580" marT="34290" marB="34290">
                    <a:noFill/>
                  </a:tcPr>
                </a:tc>
              </a:tr>
              <a:tr h="345440">
                <a:tc>
                  <a:txBody>
                    <a:bodyPr/>
                    <a:lstStyle/>
                    <a:p>
                      <a:pPr algn="ctr">
                        <a:buNone/>
                      </a:pPr>
                      <a:r>
                        <a:rPr lang="en-US" altLang="zh-CN" sz="1350"/>
                        <a:t>4914</a:t>
                      </a:r>
                      <a:endParaRPr lang="en-US" altLang="zh-CN" sz="1350"/>
                    </a:p>
                  </a:txBody>
                  <a:tcPr marL="68580" marR="68580" marT="34290" marB="34290">
                    <a:noFill/>
                  </a:tcPr>
                </a:tc>
                <a:tc>
                  <a:txBody>
                    <a:bodyPr/>
                    <a:lstStyle/>
                    <a:p>
                      <a:pPr algn="ctr">
                        <a:buNone/>
                      </a:pPr>
                      <a:r>
                        <a:rPr lang="en-US" altLang="zh-CN" sz="1350"/>
                        <a:t>208.11</a:t>
                      </a:r>
                      <a:r>
                        <a:rPr lang="zh-CN" altLang="en-US" sz="1350"/>
                        <a:t>±</a:t>
                      </a:r>
                      <a:r>
                        <a:rPr lang="en-US" altLang="zh-CN" sz="1350"/>
                        <a:t>0.08</a:t>
                      </a:r>
                      <a:r>
                        <a:rPr lang="zh-CN" altLang="en-US" sz="1350"/>
                        <a:t>±</a:t>
                      </a:r>
                      <a:r>
                        <a:rPr lang="en-US" altLang="zh-CN" sz="1350"/>
                        <a:t>1.10</a:t>
                      </a:r>
                      <a:endParaRPr lang="en-US" altLang="zh-CN" sz="1350"/>
                    </a:p>
                  </a:txBody>
                  <a:tcPr marL="68580" marR="68580" marT="34290" marB="34290">
                    <a:noFill/>
                  </a:tcPr>
                </a:tc>
                <a:tc>
                  <a:txBody>
                    <a:bodyPr/>
                    <a:lstStyle/>
                    <a:p>
                      <a:pPr algn="ctr">
                        <a:buNone/>
                      </a:pPr>
                      <a:r>
                        <a:rPr lang="zh-CN" altLang="en-US" sz="1350"/>
                        <a:t>65867-65935</a:t>
                      </a:r>
                      <a:endParaRPr lang="zh-CN" altLang="en-US" sz="1350"/>
                    </a:p>
                  </a:txBody>
                  <a:tcPr marL="68580" marR="68580" marT="34290" marB="34290">
                    <a:noFill/>
                  </a:tcPr>
                </a:tc>
                <a:tc>
                  <a:txBody>
                    <a:bodyPr/>
                    <a:lstStyle/>
                    <a:p>
                      <a:pPr algn="ctr">
                        <a:buNone/>
                      </a:pPr>
                      <a:endParaRPr lang="zh-CN" altLang="en-US" sz="1350"/>
                    </a:p>
                  </a:txBody>
                  <a:tcPr marL="68580" marR="68580" marT="34290" marB="34290">
                    <a:noFill/>
                  </a:tcPr>
                </a:tc>
              </a:tr>
              <a:tr h="346075">
                <a:tc>
                  <a:txBody>
                    <a:bodyPr/>
                    <a:lstStyle/>
                    <a:p>
                      <a:pPr algn="ctr">
                        <a:buNone/>
                      </a:pPr>
                      <a:r>
                        <a:rPr lang="en-US" altLang="zh-CN" sz="1350"/>
                        <a:t>4946</a:t>
                      </a:r>
                      <a:endParaRPr lang="en-US" altLang="zh-CN" sz="1350"/>
                    </a:p>
                  </a:txBody>
                  <a:tcPr marL="68580" marR="68580" marT="34290" marB="34290">
                    <a:noFill/>
                  </a:tcPr>
                </a:tc>
                <a:tc>
                  <a:txBody>
                    <a:bodyPr/>
                    <a:lstStyle/>
                    <a:p>
                      <a:pPr algn="ctr">
                        <a:buNone/>
                      </a:pPr>
                      <a:r>
                        <a:rPr lang="en-US" altLang="zh-CN" sz="1350"/>
                        <a:t>160.37</a:t>
                      </a:r>
                      <a:r>
                        <a:rPr lang="zh-CN" altLang="en-US" sz="1350"/>
                        <a:t>±</a:t>
                      </a:r>
                      <a:r>
                        <a:rPr lang="en-US" altLang="zh-CN" sz="1350"/>
                        <a:t>0.07</a:t>
                      </a:r>
                      <a:r>
                        <a:rPr lang="zh-CN" altLang="en-US" sz="1350"/>
                        <a:t>±</a:t>
                      </a:r>
                      <a:r>
                        <a:rPr lang="en-US" altLang="zh-CN" sz="1350"/>
                        <a:t>0.85</a:t>
                      </a:r>
                      <a:endParaRPr lang="en-US" altLang="zh-CN" sz="1350"/>
                    </a:p>
                  </a:txBody>
                  <a:tcPr marL="68580" marR="68580" marT="34290" marB="34290">
                    <a:noFill/>
                  </a:tcPr>
                </a:tc>
                <a:tc>
                  <a:txBody>
                    <a:bodyPr/>
                    <a:lstStyle/>
                    <a:p>
                      <a:pPr algn="ctr">
                        <a:buNone/>
                      </a:pPr>
                      <a:r>
                        <a:rPr lang="zh-CN" altLang="en-US" sz="1350"/>
                        <a:t>65938-66224</a:t>
                      </a:r>
                      <a:endParaRPr lang="zh-CN" altLang="en-US" sz="1350"/>
                    </a:p>
                  </a:txBody>
                  <a:tcPr marL="68580" marR="68580" marT="34290" marB="34290">
                    <a:noFill/>
                  </a:tcPr>
                </a:tc>
                <a:tc>
                  <a:txBody>
                    <a:bodyPr/>
                    <a:lstStyle/>
                    <a:p>
                      <a:pPr algn="ctr">
                        <a:buNone/>
                      </a:pPr>
                      <a:endParaRPr lang="zh-CN" altLang="en-US" sz="1350" dirty="0"/>
                    </a:p>
                  </a:txBody>
                  <a:tcPr marL="68580" marR="68580" marT="34290" marB="34290">
                    <a:noFill/>
                  </a:tcPr>
                </a:tc>
              </a:tr>
            </a:tbl>
          </a:graphicData>
        </a:graphic>
      </p:graphicFrame>
      <p:cxnSp>
        <p:nvCxnSpPr>
          <p:cNvPr id="10" name="直接连接符 9"/>
          <p:cNvCxnSpPr/>
          <p:nvPr/>
        </p:nvCxnSpPr>
        <p:spPr>
          <a:xfrm>
            <a:off x="379095" y="778669"/>
            <a:ext cx="8490585" cy="3175"/>
          </a:xfrm>
          <a:prstGeom prst="line">
            <a:avLst/>
          </a:prstGeom>
          <a:ln w="28575" cmpd="dbl">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66065" y="1095216"/>
            <a:ext cx="8603615" cy="26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821690" y="2303145"/>
            <a:ext cx="6331585" cy="2181860"/>
          </a:xfrm>
          <a:prstGeom prst="rect">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821690" y="4144010"/>
            <a:ext cx="6332220" cy="206883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灯片编号占位符 3"/>
          <p:cNvSpPr>
            <a:spLocks noGrp="1"/>
          </p:cNvSpPr>
          <p:nvPr>
            <p:ph type="sldNum" sz="quarter" idx="12"/>
          </p:nvPr>
        </p:nvSpPr>
        <p:spPr>
          <a:xfrm>
            <a:off x="6362065" y="6370320"/>
            <a:ext cx="2221865" cy="344170"/>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635"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Event selection</a:t>
            </a:r>
            <a:endParaRPr lang="en-US" altLang="zh-CN" sz="3000" dirty="0">
              <a:solidFill>
                <a:schemeClr val="bg1"/>
              </a:solidFill>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5" name="文本框 4"/>
              <p:cNvSpPr txBox="1"/>
              <p:nvPr/>
            </p:nvSpPr>
            <p:spPr>
              <a:xfrm>
                <a:off x="122238" y="750729"/>
                <a:ext cx="8898731" cy="4732020"/>
              </a:xfrm>
              <a:prstGeom prst="rect">
                <a:avLst/>
              </a:prstGeom>
              <a:noFill/>
            </p:spPr>
            <p:txBody>
              <a:bodyPr wrap="square" rtlCol="0">
                <a:spAutoFit/>
              </a:bodyPr>
              <a:lstStyle/>
              <a:p>
                <a:pPr marL="457200" indent="-457200" fontAlgn="auto">
                  <a:lnSpc>
                    <a:spcPct val="150000"/>
                  </a:lnSpc>
                  <a:buFont typeface="Wingdings" panose="05000000000000000000" charset="0"/>
                  <a:buChar char="Ø"/>
                </a:pPr>
                <a:r>
                  <a:rPr lang="en-US" altLang="zh-CN" sz="2000" dirty="0">
                    <a:latin typeface="Cambria Math" panose="02040503050406030204" pitchFamily="18" charset="0"/>
                    <a:ea typeface="宋体" panose="02010600030101010101" pitchFamily="2" charset="-122"/>
                    <a:cs typeface="Cambria Math" panose="02040503050406030204" pitchFamily="18" charset="0"/>
                  </a:rPr>
                  <a:t>Charged tracks</a:t>
                </a:r>
                <a:endParaRPr lang="en-US" altLang="zh-CN" sz="2000" dirty="0">
                  <a:latin typeface="Cambria Math" panose="02040503050406030204" pitchFamily="18" charset="0"/>
                  <a:ea typeface="宋体" panose="02010600030101010101" pitchFamily="2" charset="-122"/>
                  <a:cs typeface="Cambria Math" panose="02040503050406030204" pitchFamily="18" charset="0"/>
                </a:endParaRPr>
              </a:p>
              <a:p>
                <a:pPr marL="914400" lvl="1" indent="-457200" fontAlgn="auto">
                  <a:lnSpc>
                    <a:spcPct val="150000"/>
                  </a:lnSpc>
                  <a:buFont typeface="Arial" panose="020B0604020202020204" pitchFamily="34" charset="0"/>
                  <a:buChar char="•"/>
                </a:pPr>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a:t>
                </a:r>
                <a14:m>
                  <m:oMath xmlns:m="http://schemas.openxmlformats.org/officeDocument/2006/math">
                    <m:sSub>
                      <m:sSubPr>
                        <m:ctrlP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bPr>
                      <m:e>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𝑅</m:t>
                        </m:r>
                      </m:e>
                      <m:sub>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𝑥𝑦</m:t>
                        </m:r>
                      </m:sub>
                    </m:sSub>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|&lt;</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1</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𝑐𝑚</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m:t>
                    </m:r>
                    <m:r>
                      <a:rPr lang="en-US" altLang="zh-CN" sz="2000">
                        <a:latin typeface="Cambria Math" panose="02040503050406030204" pitchFamily="18" charset="0"/>
                        <a:ea typeface="宋体" panose="02010600030101010101" pitchFamily="2" charset="-122"/>
                        <a:cs typeface="Cambria Math" panose="02040503050406030204" pitchFamily="18" charset="0"/>
                        <a:sym typeface="+mn-ea"/>
                      </a:rPr>
                      <m:t>|</m:t>
                    </m:r>
                    <m:sSub>
                      <m:sSubPr>
                        <m:ctrlP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ctrlPr>
                      </m:sSubPr>
                      <m:e>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𝑅</m:t>
                        </m:r>
                      </m:e>
                      <m:sub>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𝑧</m:t>
                        </m:r>
                      </m:sub>
                    </m:sSub>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|&lt;</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10</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𝑐𝑚</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m:t>
                    </m:r>
                    <m:r>
                      <a:rPr lang="en-US" altLang="zh-CN" sz="2000">
                        <a:latin typeface="Cambria Math" panose="02040503050406030204" pitchFamily="18" charset="0"/>
                        <a:ea typeface="宋体" panose="02010600030101010101" pitchFamily="2" charset="-122"/>
                        <a:cs typeface="Cambria Math" panose="02040503050406030204" pitchFamily="18" charset="0"/>
                        <a:sym typeface="+mn-ea"/>
                      </a:rPr>
                      <m:t>|</m:t>
                    </m:r>
                    <m:r>
                      <m:rPr>
                        <m:sty m:val="p"/>
                      </m:rPr>
                      <a:rPr lang="en-US" altLang="zh-CN" sz="2000">
                        <a:latin typeface="Cambria Math" panose="02040503050406030204" pitchFamily="18" charset="0"/>
                        <a:ea typeface="宋体" panose="02010600030101010101" pitchFamily="2" charset="-122"/>
                        <a:cs typeface="Cambria Math" panose="02040503050406030204" pitchFamily="18" charset="0"/>
                        <a:sym typeface="+mn-ea"/>
                      </a:rPr>
                      <m:t>cosθ</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|&lt;</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0</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m:t>
                    </m:r>
                    <m:r>
                      <a:rPr lang="en-US" altLang="zh-CN" sz="2000" i="1">
                        <a:solidFill>
                          <a:schemeClr val="tx1"/>
                        </a:solidFill>
                        <a:latin typeface="Cambria Math" panose="02040503050406030204" pitchFamily="18" charset="0"/>
                        <a:ea typeface="宋体" panose="02010600030101010101" pitchFamily="2" charset="-122"/>
                        <a:cs typeface="Cambria Math" panose="02040503050406030204" pitchFamily="18" charset="0"/>
                      </a:rPr>
                      <m:t>93</m:t>
                    </m:r>
                  </m:oMath>
                </a14:m>
                <a:endParaRPr lang="en-US" altLang="zh-CN" sz="2000" i="1" dirty="0">
                  <a:solidFill>
                    <a:schemeClr val="tx1"/>
                  </a:solidFill>
                  <a:latin typeface="Cambria Math" panose="02040503050406030204" pitchFamily="18" charset="0"/>
                  <a:ea typeface="宋体" panose="02010600030101010101" pitchFamily="2" charset="-122"/>
                  <a:cs typeface="Cambria Math" panose="02040503050406030204" pitchFamily="18" charset="0"/>
                </a:endParaRPr>
              </a:p>
              <a:p>
                <a:pPr marL="457200" lvl="0" indent="-457200" fontAlgn="auto">
                  <a:lnSpc>
                    <a:spcPct val="150000"/>
                  </a:lnSpc>
                  <a:buFont typeface="Wingdings" panose="05000000000000000000" charset="0"/>
                  <a:buChar char="Ø"/>
                </a:pPr>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PID</a:t>
                </a:r>
                <a:endPar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endParaRPr>
              </a:p>
              <a:p>
                <a:pPr marL="914400" lvl="1" indent="-457200" fontAlgn="auto">
                  <a:lnSpc>
                    <a:spcPct val="150000"/>
                  </a:lnSpc>
                  <a:buFont typeface="Arial" panose="020B0604020202020204" pitchFamily="34" charset="0"/>
                  <a:buChar char="•"/>
                </a:pPr>
                <a14:m>
                  <m:oMath xmlns:m="http://schemas.openxmlformats.org/officeDocument/2006/math">
                    <m:r>
                      <a:rPr lang="en-US" altLang="zh-CN" sz="2000" dirty="0">
                        <a:solidFill>
                          <a:schemeClr val="tx1"/>
                        </a:solidFill>
                        <a:latin typeface="Cambria Math" panose="02040503050406030204" pitchFamily="18" charset="0"/>
                        <a:ea typeface="MS Mincho" charset="0"/>
                        <a:cs typeface="Cambria Math" panose="02040503050406030204" pitchFamily="18" charset="0"/>
                      </a:rPr>
                      <m:t>𝜋</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m:t>
                    </m:r>
                    <m:r>
                      <m:rPr>
                        <m:sty m:val="p"/>
                      </m:rP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Prob</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m:t>
                    </m:r>
                    <m:r>
                      <a:rPr lang="en-US" altLang="zh-CN" sz="2000" dirty="0">
                        <a:solidFill>
                          <a:schemeClr val="tx1"/>
                        </a:solidFill>
                        <a:latin typeface="Cambria Math" panose="02040503050406030204" pitchFamily="18" charset="0"/>
                        <a:ea typeface="MS Mincho" charset="0"/>
                        <a:cs typeface="Cambria Math" panose="02040503050406030204" pitchFamily="18" charset="0"/>
                      </a:rPr>
                      <m:t>𝜋</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)&gt;</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0</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0</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m:t>
                    </m:r>
                    <m:r>
                      <m:rPr>
                        <m:sty m:val="p"/>
                      </m:rP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Prob</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m:t>
                    </m:r>
                    <m:r>
                      <a:rPr lang="en-US" altLang="zh-CN" sz="2000" dirty="0">
                        <a:solidFill>
                          <a:schemeClr val="tx1"/>
                        </a:solidFill>
                        <a:latin typeface="Cambria Math" panose="02040503050406030204" pitchFamily="18" charset="0"/>
                        <a:ea typeface="MS Mincho" charset="0"/>
                        <a:cs typeface="Cambria Math" panose="02040503050406030204" pitchFamily="18" charset="0"/>
                      </a:rPr>
                      <m:t>𝜋</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)&gt;</m:t>
                    </m:r>
                    <m:r>
                      <m:rPr>
                        <m:sty m:val="p"/>
                      </m:rP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Prob</m:t>
                    </m:r>
                    <m:r>
                      <a:rPr lang="en-US" altLang="zh-CN" sz="2000">
                        <a:solidFill>
                          <a:schemeClr val="tx1"/>
                        </a:solidFill>
                        <a:latin typeface="Cambria Math" panose="02040503050406030204" pitchFamily="18" charset="0"/>
                        <a:ea typeface="MS Mincho" charset="0"/>
                        <a:cs typeface="Cambria Math" panose="02040503050406030204" pitchFamily="18" charset="0"/>
                      </a:rPr>
                      <m:t>(</m:t>
                    </m:r>
                    <m:r>
                      <a:rPr lang="en-US" altLang="zh-CN" sz="2000" i="1">
                        <a:solidFill>
                          <a:schemeClr val="tx1"/>
                        </a:solidFill>
                        <a:latin typeface="Cambria Math" panose="02040503050406030204" pitchFamily="18" charset="0"/>
                        <a:ea typeface="楷体" panose="02010609060101010101" pitchFamily="49" charset="-122"/>
                        <a:cs typeface="Cambria Math" panose="02040503050406030204" pitchFamily="18" charset="0"/>
                      </a:rPr>
                      <m:t>𝐾</m:t>
                    </m:r>
                    <m:r>
                      <a:rPr lang="en-US" altLang="zh-CN" sz="2000">
                        <a:solidFill>
                          <a:schemeClr val="tx1"/>
                        </a:solidFill>
                        <a:latin typeface="Cambria Math" panose="02040503050406030204" pitchFamily="18" charset="0"/>
                        <a:ea typeface="MS Mincho" charset="0"/>
                        <a:cs typeface="Cambria Math" panose="02040503050406030204" pitchFamily="18" charset="0"/>
                      </a:rPr>
                      <m:t>)</m:t>
                    </m:r>
                  </m:oMath>
                </a14:m>
                <a:endParaRPr lang="en-US" altLang="zh-CN" sz="2000" dirty="0">
                  <a:solidFill>
                    <a:schemeClr val="tx1"/>
                  </a:solidFill>
                  <a:latin typeface="Cambria Math" panose="02040503050406030204" pitchFamily="18" charset="0"/>
                  <a:ea typeface="MS Mincho" charset="0"/>
                  <a:cs typeface="Cambria Math" panose="02040503050406030204" pitchFamily="18" charset="0"/>
                </a:endParaRPr>
              </a:p>
              <a:p>
                <a:pPr marL="914400" lvl="1" indent="-457200" fontAlgn="auto">
                  <a:lnSpc>
                    <a:spcPct val="150000"/>
                  </a:lnSpc>
                  <a:buFont typeface="Arial" panose="020B0604020202020204" pitchFamily="34" charset="0"/>
                  <a:buChar char="•"/>
                </a:pPr>
                <a14:m>
                  <m:oMath xmlns:m="http://schemas.openxmlformats.org/officeDocument/2006/math">
                    <m:r>
                      <a:rPr lang="en-US" altLang="zh-CN" sz="2000" i="1">
                        <a:solidFill>
                          <a:schemeClr val="tx1"/>
                        </a:solidFill>
                        <a:latin typeface="Cambria Math" panose="02040503050406030204" pitchFamily="18" charset="0"/>
                        <a:ea typeface="楷体" panose="02010609060101010101" pitchFamily="49" charset="-122"/>
                        <a:cs typeface="Cambria Math" panose="02040503050406030204" pitchFamily="18" charset="0"/>
                      </a:rPr>
                      <m:t>𝐾</m:t>
                    </m:r>
                  </m:oMath>
                </a14:m>
                <a:r>
                  <a:rPr lang="en-US" altLang="zh-CN" sz="2000" dirty="0" err="1">
                    <a:solidFill>
                      <a:schemeClr val="tx1"/>
                    </a:solidFill>
                    <a:latin typeface="Cambria Math" panose="02040503050406030204" pitchFamily="18" charset="0"/>
                    <a:ea typeface="宋体" panose="02010600030101010101" pitchFamily="2" charset="-122"/>
                    <a:cs typeface="Cambria Math" panose="02040503050406030204" pitchFamily="18" charset="0"/>
                  </a:rPr>
                  <a:t>：Prob</a:t>
                </a:r>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a:t>
                </a:r>
                <a14:m>
                  <m:oMath xmlns:m="http://schemas.openxmlformats.org/officeDocument/2006/math">
                    <m:r>
                      <a:rPr lang="en-US" altLang="zh-CN" sz="2000" i="1">
                        <a:solidFill>
                          <a:schemeClr val="tx1"/>
                        </a:solidFill>
                        <a:latin typeface="Cambria Math" panose="02040503050406030204" pitchFamily="18" charset="0"/>
                        <a:ea typeface="楷体" panose="02010609060101010101" pitchFamily="49" charset="-122"/>
                        <a:cs typeface="Cambria Math" panose="02040503050406030204" pitchFamily="18" charset="0"/>
                      </a:rPr>
                      <m:t>𝐾</m:t>
                    </m:r>
                  </m:oMath>
                </a14:m>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  &gt;  0.0</a:t>
                </a:r>
                <a:r>
                  <a:rPr lang="zh-CN" altLang="en-US"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Prob(</a:t>
                </a:r>
                <a14:m>
                  <m:oMath xmlns:m="http://schemas.openxmlformats.org/officeDocument/2006/math">
                    <m:r>
                      <a:rPr lang="en-US" altLang="zh-CN" sz="2000" i="1">
                        <a:solidFill>
                          <a:schemeClr val="tx1"/>
                        </a:solidFill>
                        <a:latin typeface="Cambria Math" panose="02040503050406030204" pitchFamily="18" charset="0"/>
                        <a:ea typeface="楷体" panose="02010609060101010101" pitchFamily="49" charset="-122"/>
                        <a:cs typeface="Cambria Math" panose="02040503050406030204" pitchFamily="18" charset="0"/>
                      </a:rPr>
                      <m:t>𝐾</m:t>
                    </m:r>
                  </m:oMath>
                </a14:m>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 &gt; Prob(</a:t>
                </a:r>
                <a14:m>
                  <m:oMath xmlns:m="http://schemas.openxmlformats.org/officeDocument/2006/math">
                    <m:r>
                      <a:rPr lang="en-US" altLang="zh-CN" sz="2000" dirty="0">
                        <a:solidFill>
                          <a:schemeClr val="tx1"/>
                        </a:solidFill>
                        <a:latin typeface="Cambria Math" panose="02040503050406030204" pitchFamily="18" charset="0"/>
                        <a:ea typeface="MS Mincho" charset="0"/>
                        <a:cs typeface="Cambria Math" panose="02040503050406030204" pitchFamily="18" charset="0"/>
                      </a:rPr>
                      <m:t>𝜋</m:t>
                    </m:r>
                    <m:r>
                      <a:rPr lang="en-US" altLang="zh-CN" sz="2000">
                        <a:solidFill>
                          <a:schemeClr val="tx1"/>
                        </a:solidFill>
                        <a:latin typeface="Cambria Math" panose="02040503050406030204" pitchFamily="18" charset="0"/>
                        <a:ea typeface="宋体" panose="02010600030101010101" pitchFamily="2" charset="-122"/>
                        <a:cs typeface="Cambria Math" panose="02040503050406030204" pitchFamily="18" charset="0"/>
                      </a:rPr>
                      <m:t>)</m:t>
                    </m:r>
                  </m:oMath>
                </a14:m>
                <a:endPar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endParaRPr>
              </a:p>
              <a:p>
                <a:pPr marL="342900" lvl="0" indent="-342900" fontAlgn="auto">
                  <a:lnSpc>
                    <a:spcPct val="150000"/>
                  </a:lnSpc>
                  <a:buFont typeface="Wingdings" panose="05000000000000000000" charset="0"/>
                  <a:buChar char="Ø"/>
                </a:pPr>
                <a14:m>
                  <m:oMath xmlns:m="http://schemas.openxmlformats.org/officeDocument/2006/math">
                    <m:sSup>
                      <m:sSupPr>
                        <m:ctrlPr>
                          <a:rPr lang="zh-CN" altLang="zh-CN" sz="2000" i="1">
                            <a:solidFill>
                              <a:schemeClr val="tx1"/>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solidFill>
                              <a:schemeClr val="tx1"/>
                            </a:solidFill>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solidFill>
                              <a:schemeClr val="tx1"/>
                            </a:solidFill>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solidFill>
                              <a:schemeClr val="tx1"/>
                            </a:solidFill>
                            <a:latin typeface="Cambria Math" panose="02040503050406030204" pitchFamily="18" charset="0"/>
                            <a:ea typeface="MS Mincho" charset="0"/>
                            <a:cs typeface="Cambria Math" panose="02040503050406030204" pitchFamily="18" charset="0"/>
                          </a:rPr>
                          <m:t>+</m:t>
                        </m:r>
                      </m:sup>
                    </m:sSup>
                    <m:sSup>
                      <m:sSupPr>
                        <m:ctrlPr>
                          <a:rPr lang="zh-CN" altLang="zh-CN" sz="2000" i="1">
                            <a:solidFill>
                              <a:schemeClr val="tx1"/>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solidFill>
                              <a:schemeClr val="tx1"/>
                            </a:solidFill>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solidFill>
                              <a:schemeClr val="tx1"/>
                            </a:solidFill>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solidFill>
                              <a:schemeClr val="tx1"/>
                            </a:solidFill>
                            <a:latin typeface="Cambria Math" panose="02040503050406030204" pitchFamily="18" charset="0"/>
                            <a:ea typeface="MS Mincho" charset="0"/>
                            <a:cs typeface="Cambria Math" panose="02040503050406030204" pitchFamily="18" charset="0"/>
                          </a:rPr>
                          <m:t>−</m:t>
                        </m:r>
                      </m:sup>
                    </m:sSup>
                  </m:oMath>
                </a14:m>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a:t>
                </a:r>
                <a:endPar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endParaRPr>
              </a:p>
              <a:p>
                <a:pPr marL="914400" lvl="1" indent="-457200" fontAlgn="auto">
                  <a:lnSpc>
                    <a:spcPct val="150000"/>
                  </a:lnSpc>
                  <a:buFont typeface="Arial" panose="020B0604020202020204" pitchFamily="34" charset="0"/>
                  <a:buChar char="•"/>
                </a:pPr>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Use the </a:t>
                </a:r>
                <a:r>
                  <a:rPr lang="en-US" altLang="zh-CN" sz="2000" dirty="0" err="1">
                    <a:solidFill>
                      <a:schemeClr val="tx1"/>
                    </a:solidFill>
                    <a:latin typeface="Cambria Math" panose="02040503050406030204" pitchFamily="18" charset="0"/>
                    <a:ea typeface="宋体" panose="02010600030101010101" pitchFamily="2" charset="-122"/>
                    <a:cs typeface="Cambria Math" panose="02040503050406030204" pitchFamily="18" charset="0"/>
                  </a:rPr>
                  <a:t>DTagAlg</a:t>
                </a:r>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 toolbox to </a:t>
                </a:r>
                <a:r>
                  <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rPr>
                  <a:t>reconstruct double tag candidates with average mass closest to the PDG value of Ds mass in each mode.</a:t>
                </a:r>
                <a:endParaRPr lang="en-US" altLang="zh-CN" sz="2000" dirty="0">
                  <a:solidFill>
                    <a:schemeClr val="tx1"/>
                  </a:solidFill>
                  <a:latin typeface="Cambria Math" panose="02040503050406030204" pitchFamily="18" charset="0"/>
                  <a:ea typeface="宋体" panose="02010600030101010101" pitchFamily="2" charset="-122"/>
                  <a:cs typeface="Cambria Math" panose="02040503050406030204" pitchFamily="18" charset="0"/>
                </a:endParaRPr>
              </a:p>
              <a:p>
                <a:pPr marL="457200" indent="-457200" fontAlgn="auto">
                  <a:lnSpc>
                    <a:spcPct val="150000"/>
                  </a:lnSpc>
                  <a:buFont typeface="Wingdings" panose="05000000000000000000" pitchFamily="2" charset="2"/>
                  <a:buChar char="Ø"/>
                </a:pPr>
                <a:r>
                  <a:rPr lang="en-US" altLang="zh-CN" sz="2000" dirty="0">
                    <a:solidFill>
                      <a:schemeClr val="tx1"/>
                    </a:solidFill>
                    <a:latin typeface="Times New Roman" panose="02020603050405020304" charset="0"/>
                    <a:ea typeface="MS Mincho" charset="0"/>
                    <a:cs typeface="Times New Roman" panose="02020603050405020304" charset="0"/>
                    <a:sym typeface="+mn-ea"/>
                  </a:rPr>
                  <a:t>Bachelor </a:t>
                </a:r>
                <a14:m>
                  <m:oMath xmlns:m="http://schemas.openxmlformats.org/officeDocument/2006/math">
                    <m:sSup>
                      <m:sSupPr>
                        <m:ctrlPr>
                          <a:rPr lang="en-US" altLang="zh-CN" sz="2000" i="1" dirty="0">
                            <a:solidFill>
                              <a:schemeClr val="tx1"/>
                            </a:solidFill>
                            <a:latin typeface="Cambria Math" panose="02040503050406030204" pitchFamily="18" charset="0"/>
                            <a:ea typeface="+mj-ea"/>
                            <a:cs typeface="Cambria Math" panose="02040503050406030204" pitchFamily="18" charset="0"/>
                          </a:rPr>
                        </m:ctrlPr>
                      </m:sSupPr>
                      <m:e>
                        <m:r>
                          <a:rPr lang="en-US" altLang="zh-CN" sz="2000" dirty="0">
                            <a:solidFill>
                              <a:schemeClr val="tx1"/>
                            </a:solidFill>
                            <a:latin typeface="Cambria Math" panose="02040503050406030204" pitchFamily="18" charset="0"/>
                            <a:ea typeface="MS Mincho" charset="0"/>
                            <a:cs typeface="Cambria Math" panose="02040503050406030204" pitchFamily="18" charset="0"/>
                          </a:rPr>
                          <m:t>𝜋</m:t>
                        </m:r>
                      </m:e>
                      <m:sup>
                        <m:r>
                          <a:rPr lang="en-US" altLang="zh-CN" sz="2000" dirty="0">
                            <a:solidFill>
                              <a:schemeClr val="tx1"/>
                            </a:solidFill>
                            <a:latin typeface="Cambria Math" panose="02040503050406030204" pitchFamily="18" charset="0"/>
                            <a:ea typeface="MS Mincho" charset="0"/>
                            <a:cs typeface="Cambria Math" panose="02040503050406030204" pitchFamily="18" charset="0"/>
                          </a:rPr>
                          <m:t>+</m:t>
                        </m:r>
                      </m:sup>
                    </m:sSup>
                    <m:sSup>
                      <m:sSupPr>
                        <m:ctrlPr>
                          <a:rPr lang="en-US" altLang="zh-CN" sz="2000" i="1" dirty="0">
                            <a:solidFill>
                              <a:schemeClr val="tx1"/>
                            </a:solidFill>
                            <a:latin typeface="Cambria Math" panose="02040503050406030204" pitchFamily="18" charset="0"/>
                            <a:ea typeface="+mj-ea"/>
                            <a:cs typeface="Cambria Math" panose="02040503050406030204" pitchFamily="18" charset="0"/>
                          </a:rPr>
                        </m:ctrlPr>
                      </m:sSupPr>
                      <m:e>
                        <m:r>
                          <a:rPr lang="en-US" altLang="zh-CN" sz="2000" dirty="0">
                            <a:solidFill>
                              <a:schemeClr val="tx1"/>
                            </a:solidFill>
                            <a:latin typeface="Cambria Math" panose="02040503050406030204" pitchFamily="18" charset="0"/>
                            <a:ea typeface="MS Mincho" charset="0"/>
                            <a:cs typeface="Cambria Math" panose="02040503050406030204" pitchFamily="18" charset="0"/>
                          </a:rPr>
                          <m:t>𝜋</m:t>
                        </m:r>
                      </m:e>
                      <m:sup>
                        <m:r>
                          <a:rPr lang="en-US" altLang="zh-CN" sz="2000" dirty="0">
                            <a:solidFill>
                              <a:schemeClr val="tx1"/>
                            </a:solidFill>
                            <a:latin typeface="Cambria Math" panose="02040503050406030204" pitchFamily="18" charset="0"/>
                            <a:ea typeface="MS Mincho" charset="0"/>
                            <a:cs typeface="Cambria Math" panose="02040503050406030204" pitchFamily="18" charset="0"/>
                          </a:rPr>
                          <m:t>−</m:t>
                        </m:r>
                      </m:sup>
                    </m:sSup>
                  </m:oMath>
                </a14:m>
                <a:r>
                  <a:rPr lang="en-US" altLang="zh-CN" sz="2000" dirty="0">
                    <a:solidFill>
                      <a:schemeClr val="tx1"/>
                    </a:solidFill>
                    <a:latin typeface="Times New Roman" panose="02020603050405020304" charset="0"/>
                    <a:ea typeface="MS Mincho" charset="0"/>
                    <a:cs typeface="Times New Roman" panose="02020603050405020304" charset="0"/>
                    <a:sym typeface="+mn-ea"/>
                  </a:rPr>
                  <a:t> reconstruction: </a:t>
                </a:r>
                <a:r>
                  <a:rPr lang="en-US" altLang="zh-CN" sz="2000" dirty="0" err="1">
                    <a:solidFill>
                      <a:schemeClr val="tx1"/>
                    </a:solidFill>
                    <a:latin typeface="Times New Roman" panose="02020603050405020304" charset="0"/>
                    <a:ea typeface="MS Mincho" charset="0"/>
                    <a:cs typeface="Times New Roman" panose="02020603050405020304" charset="0"/>
                    <a:sym typeface="+mn-ea"/>
                  </a:rPr>
                  <a:t>ncharge</a:t>
                </a:r>
                <a:r>
                  <a:rPr lang="en-US" altLang="zh-CN" sz="2000" dirty="0">
                    <a:solidFill>
                      <a:schemeClr val="tx1"/>
                    </a:solidFill>
                    <a:latin typeface="Times New Roman" panose="02020603050405020304" charset="0"/>
                    <a:ea typeface="MS Mincho" charset="0"/>
                    <a:cs typeface="Times New Roman" panose="02020603050405020304" charset="0"/>
                    <a:sym typeface="+mn-ea"/>
                  </a:rPr>
                  <a:t> =2, i.e. a pair of </a:t>
                </a:r>
                <a14:m>
                  <m:oMath xmlns:m="http://schemas.openxmlformats.org/officeDocument/2006/math">
                    <m:sSup>
                      <m:sSupPr>
                        <m:ctrlPr>
                          <a:rPr lang="en-US" altLang="zh-CN" sz="2000" i="1" dirty="0">
                            <a:solidFill>
                              <a:schemeClr val="tx1"/>
                            </a:solidFill>
                            <a:latin typeface="Cambria Math" panose="02040503050406030204" pitchFamily="18" charset="0"/>
                            <a:ea typeface="+mj-ea"/>
                            <a:cs typeface="Cambria Math" panose="02040503050406030204" pitchFamily="18" charset="0"/>
                          </a:rPr>
                        </m:ctrlPr>
                      </m:sSupPr>
                      <m:e>
                        <m:r>
                          <a:rPr lang="en-US" altLang="zh-CN" sz="2000" dirty="0">
                            <a:solidFill>
                              <a:schemeClr val="tx1"/>
                            </a:solidFill>
                            <a:latin typeface="Cambria Math" panose="02040503050406030204" pitchFamily="18" charset="0"/>
                            <a:ea typeface="MS Mincho" charset="0"/>
                            <a:cs typeface="Cambria Math" panose="02040503050406030204" pitchFamily="18" charset="0"/>
                          </a:rPr>
                          <m:t>𝜋</m:t>
                        </m:r>
                      </m:e>
                      <m:sup>
                        <m:r>
                          <a:rPr lang="en-US" altLang="zh-CN" sz="2000" dirty="0">
                            <a:solidFill>
                              <a:schemeClr val="tx1"/>
                            </a:solidFill>
                            <a:latin typeface="Cambria Math" panose="02040503050406030204" pitchFamily="18" charset="0"/>
                            <a:ea typeface="MS Mincho" charset="0"/>
                            <a:cs typeface="Cambria Math" panose="02040503050406030204" pitchFamily="18" charset="0"/>
                          </a:rPr>
                          <m:t>+</m:t>
                        </m:r>
                      </m:sup>
                    </m:sSup>
                    <m:sSup>
                      <m:sSupPr>
                        <m:ctrlPr>
                          <a:rPr lang="en-US" altLang="zh-CN" sz="2000" i="1" dirty="0">
                            <a:solidFill>
                              <a:schemeClr val="tx1"/>
                            </a:solidFill>
                            <a:latin typeface="Cambria Math" panose="02040503050406030204" pitchFamily="18" charset="0"/>
                            <a:ea typeface="+mj-ea"/>
                            <a:cs typeface="Cambria Math" panose="02040503050406030204" pitchFamily="18" charset="0"/>
                          </a:rPr>
                        </m:ctrlPr>
                      </m:sSupPr>
                      <m:e>
                        <m:r>
                          <a:rPr lang="en-US" altLang="zh-CN" sz="2000" dirty="0">
                            <a:solidFill>
                              <a:schemeClr val="tx1"/>
                            </a:solidFill>
                            <a:latin typeface="Cambria Math" panose="02040503050406030204" pitchFamily="18" charset="0"/>
                            <a:ea typeface="MS Mincho" charset="0"/>
                            <a:cs typeface="Cambria Math" panose="02040503050406030204" pitchFamily="18" charset="0"/>
                          </a:rPr>
                          <m:t>𝜋</m:t>
                        </m:r>
                      </m:e>
                      <m:sup>
                        <m:r>
                          <a:rPr lang="en-US" altLang="zh-CN" sz="2000" dirty="0">
                            <a:solidFill>
                              <a:schemeClr val="tx1"/>
                            </a:solidFill>
                            <a:latin typeface="Cambria Math" panose="02040503050406030204" pitchFamily="18" charset="0"/>
                            <a:ea typeface="MS Mincho" charset="0"/>
                            <a:cs typeface="Cambria Math" panose="02040503050406030204" pitchFamily="18" charset="0"/>
                          </a:rPr>
                          <m:t>−</m:t>
                        </m:r>
                      </m:sup>
                    </m:sSup>
                  </m:oMath>
                </a14:m>
                <a:r>
                  <a:rPr lang="en-US" altLang="zh-CN" sz="2000" dirty="0">
                    <a:solidFill>
                      <a:schemeClr val="tx1"/>
                    </a:solidFill>
                    <a:latin typeface="Times New Roman" panose="02020603050405020304" charset="0"/>
                    <a:ea typeface="MS Mincho" charset="0"/>
                    <a:cs typeface="Times New Roman" panose="02020603050405020304" charset="0"/>
                    <a:sym typeface="+mn-ea"/>
                  </a:rPr>
                  <a:t>.</a:t>
                </a:r>
                <a:endParaRPr lang="en-US" altLang="zh-CN" sz="2000" dirty="0">
                  <a:solidFill>
                    <a:schemeClr val="tx1"/>
                  </a:solidFill>
                  <a:latin typeface="Times New Roman" panose="02020603050405020304" charset="0"/>
                  <a:ea typeface="MS Mincho" charset="0"/>
                  <a:cs typeface="Times New Roman" panose="02020603050405020304" charset="0"/>
                  <a:sym typeface="+mn-ea"/>
                </a:endParaRPr>
              </a:p>
              <a:p>
                <a:pPr lvl="0" indent="0">
                  <a:lnSpc>
                    <a:spcPct val="150000"/>
                  </a:lnSpc>
                  <a:buFont typeface="Wingdings" panose="05000000000000000000" charset="0"/>
                  <a:buNone/>
                </a:pPr>
                <a:endParaRPr lang="en-US" altLang="zh-CN" sz="2000" dirty="0">
                  <a:solidFill>
                    <a:schemeClr val="tx1"/>
                  </a:solidFill>
                  <a:highlight>
                    <a:srgbClr val="FFFF00"/>
                  </a:highlight>
                  <a:latin typeface="Times New Roman" panose="02020603050405020304" charset="0"/>
                  <a:ea typeface="MS Mincho" charset="0"/>
                  <a:cs typeface="Times New Roman" panose="02020603050405020304" charset="0"/>
                  <a:sym typeface="+mn-ea"/>
                </a:endParaRPr>
              </a:p>
            </p:txBody>
          </p:sp>
        </mc:Choice>
        <mc:Fallback>
          <p:sp>
            <p:nvSpPr>
              <p:cNvPr id="5" name="文本框 4"/>
              <p:cNvSpPr txBox="1">
                <a:spLocks noRot="1" noChangeAspect="1" noMove="1" noResize="1" noEditPoints="1" noAdjustHandles="1" noChangeArrowheads="1" noChangeShapeType="1" noTextEdit="1"/>
              </p:cNvSpPr>
              <p:nvPr/>
            </p:nvSpPr>
            <p:spPr>
              <a:xfrm>
                <a:off x="122238" y="750729"/>
                <a:ext cx="8898731" cy="4732020"/>
              </a:xfrm>
              <a:prstGeom prst="rect">
                <a:avLst/>
              </a:prstGeom>
              <a:blipFill rotWithShape="1">
                <a:blip r:embed="rId1"/>
                <a:stretch>
                  <a:fillRect l="-4" t="-3" r="2" b="3"/>
                </a:stretch>
              </a:blipFill>
            </p:spPr>
            <p:txBody>
              <a:bodyPr/>
              <a:lstStyle/>
              <a:p>
                <a:r>
                  <a:rPr lang="zh-CN" altLang="en-US">
                    <a:noFill/>
                  </a:rPr>
                  <a:t> </a:t>
                </a:r>
              </a:p>
            </p:txBody>
          </p:sp>
        </mc:Fallback>
      </mc:AlternateContent>
      <p:sp>
        <p:nvSpPr>
          <p:cNvPr id="6" name="灯片编号占位符 3"/>
          <p:cNvSpPr>
            <a:spLocks noGrp="1"/>
          </p:cNvSpPr>
          <p:nvPr>
            <p:ph type="sldNum" sz="quarter" idx="12"/>
          </p:nvPr>
        </p:nvSpPr>
        <p:spPr>
          <a:xfrm>
            <a:off x="6457950" y="6348413"/>
            <a:ext cx="2057400" cy="273844"/>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2" name="标题 1"/>
              <p:cNvSpPr>
                <a:spLocks noGrp="1"/>
              </p:cNvSpPr>
              <p:nvPr>
                <p:ph type="title"/>
              </p:nvPr>
            </p:nvSpPr>
            <p:spPr>
              <a:xfrm>
                <a:off x="-635" y="-153352"/>
                <a:ext cx="4349591" cy="994410"/>
              </a:xfrm>
            </p:spPr>
            <p:txBody>
              <a:bodyPr/>
              <a:lstStyle/>
              <a:p>
                <a14:m>
                  <m:oMath xmlns:m="http://schemas.openxmlformats.org/officeDocument/2006/math">
                    <m:sSup>
                      <m:sSupPr>
                        <m:ctrlPr>
                          <a:rPr lang="en-US" altLang="zh-CN" sz="3000" i="1" dirty="0">
                            <a:solidFill>
                              <a:schemeClr val="bg1"/>
                            </a:solidFill>
                            <a:latin typeface="Cambria Math" panose="02040503050406030204" pitchFamily="18" charset="0"/>
                            <a:cs typeface="Times New Roman" panose="02020603050405020304" charset="0"/>
                          </a:rPr>
                        </m:ctrlPr>
                      </m:sSupPr>
                      <m:e>
                        <m:r>
                          <a:rPr lang="en-US" altLang="zh-CN" sz="3000" dirty="0">
                            <a:solidFill>
                              <a:schemeClr val="bg1"/>
                            </a:solidFill>
                            <a:latin typeface="Cambria Math" panose="02040503050406030204" pitchFamily="18" charset="0"/>
                            <a:cs typeface="Times New Roman" panose="02020603050405020304" charset="0"/>
                          </a:rPr>
                          <m:t>𝐷</m:t>
                        </m:r>
                        <m:r>
                          <m:rPr>
                            <m:sty m:val="p"/>
                          </m:rPr>
                          <a:rPr lang="en-US" altLang="zh-CN" sz="3000" dirty="0">
                            <a:solidFill>
                              <a:schemeClr val="bg1"/>
                            </a:solidFill>
                            <a:latin typeface="Cambria Math" panose="02040503050406030204" pitchFamily="18" charset="0"/>
                            <a:cs typeface="Times New Roman" panose="02020603050405020304" charset="0"/>
                          </a:rPr>
                          <m:t>s</m:t>
                        </m:r>
                      </m:e>
                      <m:sup>
                        <m:r>
                          <a:rPr lang="en-US" altLang="zh-CN" sz="3000" dirty="0">
                            <a:solidFill>
                              <a:schemeClr val="bg1"/>
                            </a:solidFill>
                            <a:latin typeface="Cambria Math" panose="02040503050406030204" pitchFamily="18" charset="0"/>
                            <a:cs typeface="Times New Roman" panose="02020603050405020304" charset="0"/>
                          </a:rPr>
                          <m:t>+</m:t>
                        </m:r>
                      </m:sup>
                    </m:sSup>
                    <m:sSup>
                      <m:sSupPr>
                        <m:ctrlPr>
                          <a:rPr lang="en-US" altLang="zh-CN" sz="3000" i="1" dirty="0">
                            <a:solidFill>
                              <a:schemeClr val="bg1"/>
                            </a:solidFill>
                            <a:latin typeface="Cambria Math" panose="02040503050406030204" pitchFamily="18" charset="0"/>
                            <a:cs typeface="Times New Roman" panose="02020603050405020304" charset="0"/>
                          </a:rPr>
                        </m:ctrlPr>
                      </m:sSupPr>
                      <m:e>
                        <m:r>
                          <a:rPr lang="en-US" altLang="zh-CN" sz="3000" dirty="0">
                            <a:solidFill>
                              <a:schemeClr val="bg1"/>
                            </a:solidFill>
                            <a:latin typeface="Cambria Math" panose="02040503050406030204" pitchFamily="18" charset="0"/>
                            <a:cs typeface="Times New Roman" panose="02020603050405020304" charset="0"/>
                          </a:rPr>
                          <m:t>𝐷</m:t>
                        </m:r>
                        <m:r>
                          <m:rPr>
                            <m:sty m:val="p"/>
                          </m:rPr>
                          <a:rPr lang="en-US" altLang="zh-CN" sz="3000" dirty="0">
                            <a:solidFill>
                              <a:schemeClr val="bg1"/>
                            </a:solidFill>
                            <a:latin typeface="Cambria Math" panose="02040503050406030204" pitchFamily="18" charset="0"/>
                            <a:cs typeface="Times New Roman" panose="02020603050405020304" charset="0"/>
                          </a:rPr>
                          <m:t>s</m:t>
                        </m:r>
                      </m:e>
                      <m:sup>
                        <m:r>
                          <a:rPr lang="en-US" altLang="zh-CN" sz="3000" dirty="0">
                            <a:solidFill>
                              <a:schemeClr val="bg1"/>
                            </a:solidFill>
                            <a:latin typeface="Cambria Math" panose="02040503050406030204" pitchFamily="18" charset="0"/>
                            <a:cs typeface="Times New Roman" panose="02020603050405020304" charset="0"/>
                          </a:rPr>
                          <m:t>−</m:t>
                        </m:r>
                      </m:sup>
                    </m:sSup>
                  </m:oMath>
                </a14:m>
                <a:r>
                  <a:rPr lang="en-US" altLang="zh-CN" sz="3000" dirty="0">
                    <a:solidFill>
                      <a:schemeClr val="bg1"/>
                    </a:solidFill>
                    <a:latin typeface="Times New Roman" panose="02020603050405020304" charset="0"/>
                    <a:cs typeface="Times New Roman" panose="02020603050405020304" charset="0"/>
                    <a:sym typeface="+mn-ea"/>
                  </a:rPr>
                  <a:t> reconstruction</a:t>
                </a:r>
                <a:endParaRPr lang="en-US" altLang="zh-CN" sz="3000" dirty="0">
                  <a:solidFill>
                    <a:schemeClr val="bg1"/>
                  </a:solidFill>
                  <a:latin typeface="Times New Roman" panose="02020603050405020304" charset="0"/>
                  <a:cs typeface="Times New Roman" panose="02020603050405020304" charset="0"/>
                  <a:sym typeface="+mn-ea"/>
                </a:endParaRPr>
              </a:p>
            </p:txBody>
          </p:sp>
        </mc:Choice>
        <mc:Fallback>
          <p:sp>
            <p:nvSpPr>
              <p:cNvPr id="2" name="标题 1"/>
              <p:cNvSpPr>
                <a:spLocks noRot="1" noChangeAspect="1" noMove="1" noResize="1" noEditPoints="1" noAdjustHandles="1" noChangeArrowheads="1" noChangeShapeType="1" noTextEdit="1"/>
              </p:cNvSpPr>
              <p:nvPr>
                <p:ph type="title"/>
              </p:nvPr>
            </p:nvSpPr>
            <p:spPr>
              <a:xfrm>
                <a:off x="-635" y="-153352"/>
                <a:ext cx="4349591" cy="994410"/>
              </a:xfrm>
              <a:blipFill rotWithShape="1">
                <a:blip r:embed="rId1"/>
                <a:stretch>
                  <a:fillRect t="32" r="11" b="32"/>
                </a:stretch>
              </a:blipFill>
            </p:spPr>
            <p:txBody>
              <a:bodyPr/>
              <a:lstStyle/>
              <a:p>
                <a:r>
                  <a:rPr lang="zh-CN" altLang="en-US">
                    <a:noFill/>
                  </a:rPr>
                  <a:t> </a:t>
                </a:r>
              </a:p>
            </p:txBody>
          </p:sp>
        </mc:Fallback>
      </mc:AlternateContent>
      <p:pic>
        <p:nvPicPr>
          <p:cNvPr id="6" name="图片 5" descr="nonisg1"/>
          <p:cNvPicPr>
            <a:picLocks noChangeAspect="1"/>
          </p:cNvPicPr>
          <p:nvPr>
            <p:custDataLst>
              <p:tags r:id="rId2"/>
            </p:custDataLst>
          </p:nvPr>
        </p:nvPicPr>
        <p:blipFill>
          <a:blip r:embed="rId3"/>
          <a:stretch>
            <a:fillRect/>
          </a:stretch>
        </p:blipFill>
        <p:spPr>
          <a:xfrm>
            <a:off x="784860" y="705485"/>
            <a:ext cx="3458210" cy="2485390"/>
          </a:xfrm>
          <a:prstGeom prst="rect">
            <a:avLst/>
          </a:prstGeom>
        </p:spPr>
      </p:pic>
      <p:pic>
        <p:nvPicPr>
          <p:cNvPr id="7" name="图片 6" descr="signonsig1"/>
          <p:cNvPicPr>
            <a:picLocks noChangeAspect="1"/>
          </p:cNvPicPr>
          <p:nvPr/>
        </p:nvPicPr>
        <p:blipFill>
          <a:blip r:embed="rId4"/>
          <a:stretch>
            <a:fillRect/>
          </a:stretch>
        </p:blipFill>
        <p:spPr>
          <a:xfrm>
            <a:off x="5099050" y="705485"/>
            <a:ext cx="3284220" cy="2360295"/>
          </a:xfrm>
          <a:prstGeom prst="rect">
            <a:avLst/>
          </a:prstGeom>
        </p:spPr>
      </p:pic>
      <p:sp>
        <p:nvSpPr>
          <p:cNvPr id="10" name="文本框 9"/>
          <p:cNvSpPr txBox="1"/>
          <p:nvPr/>
        </p:nvSpPr>
        <p:spPr>
          <a:xfrm>
            <a:off x="2856865" y="826770"/>
            <a:ext cx="1301750" cy="406400"/>
          </a:xfrm>
          <a:prstGeom prst="rect">
            <a:avLst/>
          </a:prstGeom>
          <a:noFill/>
        </p:spPr>
        <p:txBody>
          <a:bodyPr wrap="square" rtlCol="0">
            <a:noAutofit/>
          </a:bodyPr>
          <a:lstStyle/>
          <a:p>
            <a:r>
              <a:rPr lang="en-US" altLang="zh-CN" sz="1500" dirty="0">
                <a:solidFill>
                  <a:schemeClr val="tx1"/>
                </a:solidFill>
                <a:latin typeface="Times New Roman" panose="02020603050405020304" charset="0"/>
                <a:ea typeface="+mj-ea"/>
                <a:cs typeface="Times New Roman" panose="02020603050405020304" charset="0"/>
              </a:rPr>
              <a:t>Data</a:t>
            </a:r>
            <a:endParaRPr lang="en-US" altLang="zh-CN" sz="1500" dirty="0">
              <a:solidFill>
                <a:schemeClr val="tx1"/>
              </a:solidFill>
              <a:latin typeface="Times New Roman" panose="02020603050405020304" charset="0"/>
              <a:ea typeface="+mj-ea"/>
              <a:cs typeface="Times New Roman" panose="02020603050405020304" charset="0"/>
            </a:endParaRPr>
          </a:p>
        </p:txBody>
      </p:sp>
      <p:sp>
        <p:nvSpPr>
          <p:cNvPr id="12" name="文本框 11"/>
          <p:cNvSpPr txBox="1"/>
          <p:nvPr/>
        </p:nvSpPr>
        <p:spPr>
          <a:xfrm>
            <a:off x="6930073" y="826929"/>
            <a:ext cx="1584960" cy="321945"/>
          </a:xfrm>
          <a:prstGeom prst="rect">
            <a:avLst/>
          </a:prstGeom>
          <a:noFill/>
        </p:spPr>
        <p:txBody>
          <a:bodyPr wrap="square" rtlCol="0">
            <a:spAutoFit/>
          </a:bodyPr>
          <a:lstStyle/>
          <a:p>
            <a:r>
              <a:rPr lang="en-US" altLang="zh-CN" sz="1500" dirty="0">
                <a:solidFill>
                  <a:schemeClr val="tx1"/>
                </a:solidFill>
                <a:latin typeface="Times New Roman" panose="02020603050405020304" charset="0"/>
                <a:ea typeface="+mj-ea"/>
                <a:cs typeface="Times New Roman" panose="02020603050405020304" charset="0"/>
              </a:rPr>
              <a:t>Signal MC</a:t>
            </a:r>
            <a:endParaRPr lang="en-US" altLang="zh-CN" sz="1500" dirty="0">
              <a:solidFill>
                <a:schemeClr val="tx1"/>
              </a:solidFill>
              <a:latin typeface="Times New Roman" panose="02020603050405020304" charset="0"/>
              <a:ea typeface="+mj-ea"/>
              <a:cs typeface="Times New Roman" panose="02020603050405020304" charset="0"/>
            </a:endParaRPr>
          </a:p>
        </p:txBody>
      </p:sp>
      <mc:AlternateContent xmlns:mc="http://schemas.openxmlformats.org/markup-compatibility/2006">
        <mc:Choice xmlns:a14="http://schemas.microsoft.com/office/drawing/2010/main" Requires="a14">
          <p:sp>
            <p:nvSpPr>
              <p:cNvPr id="13" name="文本框 12"/>
              <p:cNvSpPr txBox="1"/>
              <p:nvPr/>
            </p:nvSpPr>
            <p:spPr>
              <a:xfrm>
                <a:off x="370841" y="5742623"/>
                <a:ext cx="8610516" cy="988669"/>
              </a:xfrm>
              <a:prstGeom prst="rect">
                <a:avLst/>
              </a:prstGeom>
              <a:noFill/>
            </p:spPr>
            <p:txBody>
              <a:bodyPr wrap="square" rtlCol="0">
                <a:spAutoFit/>
              </a:bodyPr>
              <a:lstStyle/>
              <a:p>
                <a:pPr marL="0" lvl="1" indent="-457200" fontAlgn="auto">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The below two figures are</a:t>
                </a:r>
                <a:r>
                  <a:rPr lang="en-US" altLang="zh-CN" sz="2000" dirty="0">
                    <a:solidFill>
                      <a:srgbClr val="FF0000"/>
                    </a:solidFill>
                    <a:latin typeface="Times New Roman" panose="02020603050405020304" charset="0"/>
                    <a:cs typeface="Times New Roman" panose="02020603050405020304" charset="0"/>
                    <a:sym typeface="+mn-ea"/>
                  </a:rPr>
                  <a:t> projections</a:t>
                </a:r>
                <a:r>
                  <a:rPr lang="en-US" altLang="zh-CN" sz="2000" dirty="0">
                    <a:latin typeface="Times New Roman" panose="02020603050405020304" charset="0"/>
                    <a:cs typeface="Times New Roman" panose="02020603050405020304" charset="0"/>
                    <a:sym typeface="+mn-ea"/>
                  </a:rPr>
                  <a:t> of the scattering plots .</a:t>
                </a:r>
                <a:endParaRPr lang="en-US" altLang="zh-CN" sz="2000" dirty="0">
                  <a:latin typeface="Times New Roman" panose="02020603050405020304" charset="0"/>
                  <a:cs typeface="Times New Roman" panose="02020603050405020304" charset="0"/>
                </a:endParaRPr>
              </a:p>
              <a:p>
                <a:pPr marL="0" lvl="1" indent="-457200" fontAlgn="auto">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rPr>
                  <a:t>A clear signal of the pair of  </a:t>
                </a:r>
                <a14:m>
                  <m:oMath xmlns:m="http://schemas.openxmlformats.org/officeDocument/2006/math">
                    <m:sSup>
                      <m:sSupPr>
                        <m:ctrlPr>
                          <a:rPr lang="en-US" altLang="zh-CN" sz="2000" i="1" dirty="0">
                            <a:solidFill>
                              <a:schemeClr val="tx1"/>
                            </a:solidFill>
                            <a:latin typeface="Cambria Math" panose="02040503050406030204" pitchFamily="18" charset="0"/>
                            <a:cs typeface="Times New Roman" panose="02020603050405020304" charset="0"/>
                          </a:rPr>
                        </m:ctrlPr>
                      </m:sSupPr>
                      <m:e>
                        <m:r>
                          <a:rPr lang="en-US" altLang="zh-CN" sz="2000" dirty="0">
                            <a:solidFill>
                              <a:schemeClr val="tx1"/>
                            </a:solidFill>
                            <a:latin typeface="Cambria Math" panose="02040503050406030204" pitchFamily="18" charset="0"/>
                            <a:cs typeface="Times New Roman" panose="02020603050405020304" charset="0"/>
                          </a:rPr>
                          <m:t>𝐷</m:t>
                        </m:r>
                        <m:r>
                          <m:rPr>
                            <m:sty m:val="p"/>
                          </m:rPr>
                          <a:rPr lang="en-US" altLang="zh-CN" sz="2000" dirty="0">
                            <a:solidFill>
                              <a:schemeClr val="tx1"/>
                            </a:solidFill>
                            <a:latin typeface="Cambria Math" panose="02040503050406030204" pitchFamily="18" charset="0"/>
                            <a:cs typeface="Times New Roman" panose="02020603050405020304" charset="0"/>
                          </a:rPr>
                          <m:t>s</m:t>
                        </m:r>
                      </m:e>
                      <m:sup>
                        <m:r>
                          <a:rPr lang="en-US" altLang="zh-CN" sz="2000" dirty="0">
                            <a:solidFill>
                              <a:schemeClr val="tx1"/>
                            </a:solidFill>
                            <a:latin typeface="Cambria Math" panose="02040503050406030204" pitchFamily="18" charset="0"/>
                            <a:cs typeface="Times New Roman" panose="02020603050405020304" charset="0"/>
                          </a:rPr>
                          <m:t>+</m:t>
                        </m:r>
                      </m:sup>
                    </m:sSup>
                    <m:sSup>
                      <m:sSupPr>
                        <m:ctrlPr>
                          <a:rPr lang="en-US" altLang="zh-CN" sz="2000" i="1" dirty="0">
                            <a:solidFill>
                              <a:schemeClr val="tx1"/>
                            </a:solidFill>
                            <a:latin typeface="Cambria Math" panose="02040503050406030204" pitchFamily="18" charset="0"/>
                            <a:cs typeface="Times New Roman" panose="02020603050405020304" charset="0"/>
                          </a:rPr>
                        </m:ctrlPr>
                      </m:sSupPr>
                      <m:e>
                        <m:r>
                          <a:rPr lang="en-US" altLang="zh-CN" sz="2000" dirty="0">
                            <a:solidFill>
                              <a:schemeClr val="tx1"/>
                            </a:solidFill>
                            <a:latin typeface="Cambria Math" panose="02040503050406030204" pitchFamily="18" charset="0"/>
                            <a:cs typeface="Times New Roman" panose="02020603050405020304" charset="0"/>
                          </a:rPr>
                          <m:t>𝐷</m:t>
                        </m:r>
                        <m:r>
                          <m:rPr>
                            <m:sty m:val="p"/>
                          </m:rPr>
                          <a:rPr lang="en-US" altLang="zh-CN" sz="2000" dirty="0">
                            <a:solidFill>
                              <a:schemeClr val="tx1"/>
                            </a:solidFill>
                            <a:latin typeface="Cambria Math" panose="02040503050406030204" pitchFamily="18" charset="0"/>
                            <a:cs typeface="Times New Roman" panose="02020603050405020304" charset="0"/>
                          </a:rPr>
                          <m:t>s</m:t>
                        </m:r>
                      </m:e>
                      <m:sup>
                        <m:r>
                          <a:rPr lang="en-US" altLang="zh-CN" sz="2000" dirty="0">
                            <a:solidFill>
                              <a:schemeClr val="tx1"/>
                            </a:solidFill>
                            <a:latin typeface="Cambria Math" panose="02040503050406030204" pitchFamily="18" charset="0"/>
                            <a:cs typeface="Times New Roman" panose="02020603050405020304" charset="0"/>
                          </a:rPr>
                          <m:t>−</m:t>
                        </m:r>
                      </m:sup>
                    </m:sSup>
                  </m:oMath>
                </a14:m>
                <a:r>
                  <a:rPr lang="en-US" altLang="zh-CN" sz="2000" dirty="0">
                    <a:latin typeface="Times New Roman" panose="02020603050405020304" charset="0"/>
                    <a:ea typeface="MS Mincho" charset="0"/>
                    <a:cs typeface="Times New Roman" panose="02020603050405020304" charset="0"/>
                    <a:sym typeface="+mn-ea"/>
                  </a:rPr>
                  <a:t> is observed.</a:t>
                </a:r>
                <a:r>
                  <a:rPr lang="en-US" altLang="zh-CN" sz="2000" dirty="0">
                    <a:latin typeface="Times New Roman" panose="02020603050405020304" charset="0"/>
                    <a:cs typeface="Times New Roman" panose="02020603050405020304" charset="0"/>
                  </a:rPr>
                  <a:t>     </a:t>
                </a:r>
                <a:r>
                  <a:rPr lang="en-US" altLang="zh-CN" sz="2000" dirty="0"/>
                  <a:t>    </a:t>
                </a:r>
                <a:r>
                  <a:rPr lang="en-US" altLang="zh-CN" sz="2100" dirty="0"/>
                  <a:t>                                      </a:t>
                </a:r>
                <a:r>
                  <a:rPr lang="en-US" altLang="zh-CN" sz="1350" dirty="0"/>
                  <a:t> </a:t>
                </a:r>
                <a:endParaRPr lang="en-US" altLang="zh-CN" sz="1350" dirty="0"/>
              </a:p>
            </p:txBody>
          </p:sp>
        </mc:Choice>
        <mc:Fallback>
          <p:sp>
            <p:nvSpPr>
              <p:cNvPr id="13" name="文本框 12"/>
              <p:cNvSpPr txBox="1">
                <a:spLocks noRot="1" noChangeAspect="1" noMove="1" noResize="1" noEditPoints="1" noAdjustHandles="1" noChangeArrowheads="1" noChangeShapeType="1" noTextEdit="1"/>
              </p:cNvSpPr>
              <p:nvPr/>
            </p:nvSpPr>
            <p:spPr>
              <a:xfrm>
                <a:off x="370841" y="5742623"/>
                <a:ext cx="8610516" cy="988669"/>
              </a:xfrm>
              <a:prstGeom prst="rect">
                <a:avLst/>
              </a:prstGeom>
              <a:blipFill rotWithShape="1">
                <a:blip r:embed="rId5"/>
                <a:stretch>
                  <a:fillRect t="-32" r="6" b="30"/>
                </a:stretch>
              </a:blipFill>
            </p:spPr>
            <p:txBody>
              <a:bodyPr/>
              <a:lstStyle/>
              <a:p>
                <a:r>
                  <a:rPr lang="zh-CN" altLang="en-US">
                    <a:noFill/>
                  </a:rPr>
                  <a:t> </a:t>
                </a:r>
              </a:p>
            </p:txBody>
          </p:sp>
        </mc:Fallback>
      </mc:AlternateContent>
      <p:sp>
        <p:nvSpPr>
          <p:cNvPr id="9" name="灯片编号占位符 3"/>
          <p:cNvSpPr>
            <a:spLocks noGrp="1"/>
          </p:cNvSpPr>
          <p:nvPr>
            <p:ph type="sldNum" sz="quarter" idx="12"/>
          </p:nvPr>
        </p:nvSpPr>
        <p:spPr>
          <a:xfrm>
            <a:off x="6457950" y="6453188"/>
            <a:ext cx="2057400" cy="273844"/>
          </a:xfrm>
        </p:spPr>
        <p:txBody>
          <a:bodyPr/>
          <a:lstStyle/>
          <a:p>
            <a:fld id="{6A6CF4B7-B296-4DA4-9CB8-78572C16F30F}" type="slidenum">
              <a:rPr lang="zh-CN" altLang="en-US" sz="2100" smtClean="0"/>
            </a:fld>
            <a:endParaRPr lang="zh-CN" altLang="en-US" sz="2100" dirty="0"/>
          </a:p>
        </p:txBody>
      </p:sp>
      <p:pic>
        <p:nvPicPr>
          <p:cNvPr id="11" name="图片 10" descr="Ds1no"/>
          <p:cNvPicPr>
            <a:picLocks noChangeAspect="1"/>
          </p:cNvPicPr>
          <p:nvPr/>
        </p:nvPicPr>
        <p:blipFill>
          <a:blip r:embed="rId6"/>
          <a:stretch>
            <a:fillRect/>
          </a:stretch>
        </p:blipFill>
        <p:spPr>
          <a:xfrm>
            <a:off x="603250" y="3291205"/>
            <a:ext cx="3555365" cy="2555240"/>
          </a:xfrm>
          <a:prstGeom prst="rect">
            <a:avLst/>
          </a:prstGeom>
        </p:spPr>
      </p:pic>
      <p:pic>
        <p:nvPicPr>
          <p:cNvPr id="14" name="图片 13" descr="Ds2no"/>
          <p:cNvPicPr>
            <a:picLocks noChangeAspect="1"/>
          </p:cNvPicPr>
          <p:nvPr/>
        </p:nvPicPr>
        <p:blipFill>
          <a:blip r:embed="rId7"/>
          <a:stretch>
            <a:fillRect/>
          </a:stretch>
        </p:blipFill>
        <p:spPr>
          <a:xfrm>
            <a:off x="5033645" y="3291205"/>
            <a:ext cx="3415665" cy="245491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635"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Background Study</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59690" y="1113155"/>
            <a:ext cx="3002280" cy="2473325"/>
          </a:xfrm>
          <a:prstGeom prst="rect">
            <a:avLst/>
          </a:prstGeom>
        </p:spPr>
      </p:pic>
      <mc:AlternateContent xmlns:mc="http://schemas.openxmlformats.org/markup-compatibility/2006">
        <mc:Choice xmlns:a14="http://schemas.microsoft.com/office/drawing/2010/main" Requires="a14">
          <p:sp>
            <p:nvSpPr>
              <p:cNvPr id="7" name="文本框 6"/>
              <p:cNvSpPr txBox="1"/>
              <p:nvPr/>
            </p:nvSpPr>
            <p:spPr>
              <a:xfrm>
                <a:off x="181928" y="3586639"/>
                <a:ext cx="9077325" cy="2861310"/>
              </a:xfrm>
              <a:prstGeom prst="rect">
                <a:avLst/>
              </a:prstGeom>
              <a:noFill/>
            </p:spPr>
            <p:txBody>
              <a:bodyPr wrap="square" rtlCol="0">
                <a:spAutoFit/>
              </a:bodyPr>
              <a:lstStyle/>
              <a:p>
                <a:pPr indent="0" fontAlgn="auto">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   Background study (using inclusive MC at </a:t>
                </a:r>
                <a14:m>
                  <m:oMath xmlns:m="http://schemas.openxmlformats.org/officeDocument/2006/math">
                    <m:r>
                      <a:rPr lang="en-US" altLang="zh-CN" sz="2000">
                        <a:latin typeface="Cambria Math" panose="02040503050406030204" pitchFamily="18" charset="0"/>
                        <a:ea typeface="MS Mincho" charset="0"/>
                        <a:cs typeface="Cambria Math" panose="02040503050406030204" pitchFamily="18" charset="0"/>
                      </a:rPr>
                      <m:t>4</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42</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4</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60</m:t>
                    </m:r>
                    <m:r>
                      <a:rPr lang="en-US" altLang="zh-CN" sz="2000">
                        <a:latin typeface="Cambria Math" panose="02040503050406030204" pitchFamily="18" charset="0"/>
                        <a:ea typeface="MS Mincho" charset="0"/>
                        <a:cs typeface="Cambria Math" panose="02040503050406030204" pitchFamily="18" charset="0"/>
                      </a:rPr>
                      <m:t> </m:t>
                    </m:r>
                  </m:oMath>
                </a14:m>
                <a:r>
                  <a:rPr lang="en-US" altLang="zh-CN" sz="2000" dirty="0">
                    <a:latin typeface="Cambria Math" panose="02040503050406030204" pitchFamily="18" charset="0"/>
                    <a:ea typeface="MS Mincho" charset="0"/>
                    <a:cs typeface="Cambria Math" panose="02040503050406030204" pitchFamily="18" charset="0"/>
                    <a:sym typeface="+mn-ea"/>
                  </a:rPr>
                  <a:t>GeV)</a:t>
                </a:r>
                <a:endParaRPr lang="en-US" altLang="zh-CN" sz="2000"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 There is </a:t>
                </a:r>
                <a:r>
                  <a:rPr lang="en-US" altLang="zh-CN" sz="2000" dirty="0">
                    <a:solidFill>
                      <a:srgbClr val="FF0000"/>
                    </a:solidFill>
                    <a:latin typeface="Times New Roman" panose="02020603050405020304" charset="0"/>
                    <a:cs typeface="Times New Roman" panose="02020603050405020304" charset="0"/>
                    <a:sym typeface="+mn-ea"/>
                  </a:rPr>
                  <a:t>no signal from us</a:t>
                </a:r>
                <a:r>
                  <a:rPr lang="en-US" altLang="zh-CN" sz="2000" dirty="0">
                    <a:latin typeface="Times New Roman" panose="02020603050405020304" charset="0"/>
                    <a:cs typeface="Times New Roman" panose="02020603050405020304" charset="0"/>
                    <a:sym typeface="+mn-ea"/>
                  </a:rPr>
                  <a:t> in the inclusive MC. </a:t>
                </a:r>
                <a:endParaRPr lang="en-US" altLang="zh-CN" sz="2000"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sz="2000" dirty="0">
                    <a:solidFill>
                      <a:schemeClr val="tx1"/>
                    </a:solidFill>
                    <a:latin typeface="Times New Roman" panose="02020603050405020304" charset="0"/>
                    <a:cs typeface="Times New Roman" panose="02020603050405020304" charset="0"/>
                    <a:sym typeface="+mn-ea"/>
                  </a:rPr>
                  <a:t>  </a:t>
                </a:r>
                <a:r>
                  <a:rPr lang="en-US" altLang="zh-CN" sz="2000" dirty="0">
                    <a:solidFill>
                      <a:srgbClr val="FF0000"/>
                    </a:solidFill>
                    <a:latin typeface="Times New Roman" panose="02020603050405020304" charset="0"/>
                    <a:cs typeface="Times New Roman" panose="02020603050405020304" charset="0"/>
                    <a:sym typeface="+mn-ea"/>
                  </a:rPr>
                  <a:t>No obvious enhancement</a:t>
                </a:r>
                <a:r>
                  <a:rPr lang="en-US" altLang="zh-CN" sz="2000" dirty="0">
                    <a:solidFill>
                      <a:schemeClr val="tx1"/>
                    </a:solidFill>
                    <a:latin typeface="Times New Roman" panose="02020603050405020304" charset="0"/>
                    <a:cs typeface="Times New Roman" panose="02020603050405020304" charset="0"/>
                    <a:sym typeface="+mn-ea"/>
                  </a:rPr>
                  <a:t> can be seen in the scattering plots of the inclusive MC.</a:t>
                </a:r>
                <a:endParaRPr lang="en-US" altLang="zh-CN" sz="2000" dirty="0">
                  <a:solidFill>
                    <a:schemeClr val="tx1"/>
                  </a:solidFill>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  The shape of backgrounds appears to be continuous.</a:t>
                </a:r>
                <a:endParaRPr lang="en-US" altLang="zh-CN" sz="2000" dirty="0">
                  <a:solidFill>
                    <a:schemeClr val="tx1"/>
                  </a:solidFill>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sz="2000" dirty="0">
                    <a:solidFill>
                      <a:schemeClr val="tx1"/>
                    </a:solidFill>
                    <a:latin typeface="Times New Roman" panose="02020603050405020304" charset="0"/>
                    <a:cs typeface="Times New Roman" panose="02020603050405020304" charset="0"/>
                    <a:sym typeface="+mn-ea"/>
                  </a:rPr>
                  <a:t>  There is </a:t>
                </a:r>
                <a:r>
                  <a:rPr lang="en-US" altLang="zh-CN" sz="2000" dirty="0">
                    <a:solidFill>
                      <a:srgbClr val="FF0000"/>
                    </a:solidFill>
                    <a:latin typeface="Times New Roman" panose="02020603050405020304" charset="0"/>
                    <a:cs typeface="Times New Roman" panose="02020603050405020304" charset="0"/>
                    <a:sym typeface="+mn-ea"/>
                  </a:rPr>
                  <a:t>no peaking background</a:t>
                </a:r>
                <a:r>
                  <a:rPr lang="en-US" altLang="zh-CN" sz="2000" dirty="0">
                    <a:latin typeface="Times New Roman" panose="02020603050405020304" charset="0"/>
                    <a:cs typeface="Times New Roman" panose="02020603050405020304" charset="0"/>
                    <a:sym typeface="+mn-ea"/>
                  </a:rPr>
                  <a:t> </a:t>
                </a:r>
                <a:r>
                  <a:rPr lang="en-US" altLang="zh-CN" sz="2000" dirty="0">
                    <a:solidFill>
                      <a:schemeClr val="tx1"/>
                    </a:solidFill>
                    <a:latin typeface="Times New Roman" panose="02020603050405020304" charset="0"/>
                    <a:cs typeface="Times New Roman" panose="02020603050405020304" charset="0"/>
                    <a:sym typeface="+mn-ea"/>
                  </a:rPr>
                  <a:t>in our signal region.</a:t>
                </a:r>
                <a:endParaRPr lang="en-US" altLang="zh-CN" sz="2000" dirty="0">
                  <a:solidFill>
                    <a:schemeClr val="tx1"/>
                  </a:solidFill>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sz="2000" dirty="0">
                    <a:solidFill>
                      <a:schemeClr val="tx1"/>
                    </a:solidFill>
                    <a:latin typeface="Times New Roman" panose="02020603050405020304" charset="0"/>
                    <a:cs typeface="Times New Roman" panose="02020603050405020304" charset="0"/>
                    <a:sym typeface="+mn-ea"/>
                  </a:rPr>
                  <a:t>  </a:t>
                </a:r>
                <a:r>
                  <a:rPr lang="en-US" altLang="zh-CN" sz="2000" dirty="0">
                    <a:latin typeface="Times New Roman" panose="02020603050405020304" charset="0"/>
                    <a:cs typeface="Times New Roman" panose="02020603050405020304" charset="0"/>
                    <a:sym typeface="+mn-ea"/>
                  </a:rPr>
                  <a:t>Second polynomials are also utilized to fit the background.</a:t>
                </a:r>
                <a:endParaRPr lang="en-US" altLang="zh-CN" sz="2000" dirty="0">
                  <a:solidFill>
                    <a:schemeClr val="tx1"/>
                  </a:solidFill>
                  <a:latin typeface="Times New Roman" panose="02020603050405020304" charset="0"/>
                  <a:cs typeface="Times New Roman" panose="02020603050405020304" charset="0"/>
                  <a:sym typeface="+mn-ea"/>
                </a:endParaRPr>
              </a:p>
            </p:txBody>
          </p:sp>
        </mc:Choice>
        <mc:Fallback>
          <p:sp>
            <p:nvSpPr>
              <p:cNvPr id="7" name="文本框 6"/>
              <p:cNvSpPr txBox="1">
                <a:spLocks noRot="1" noChangeAspect="1" noMove="1" noResize="1" noEditPoints="1" noAdjustHandles="1" noChangeArrowheads="1" noChangeShapeType="1" noTextEdit="1"/>
              </p:cNvSpPr>
              <p:nvPr/>
            </p:nvSpPr>
            <p:spPr>
              <a:xfrm>
                <a:off x="181928" y="3586639"/>
                <a:ext cx="9077325" cy="2861310"/>
              </a:xfrm>
              <a:prstGeom prst="rect">
                <a:avLst/>
              </a:prstGeom>
              <a:blipFill rotWithShape="1">
                <a:blip r:embed="rId2"/>
                <a:stretch>
                  <a:fillRect l="-4" t="-6" r="4" b="6"/>
                </a:stretch>
              </a:blipFill>
            </p:spPr>
            <p:txBody>
              <a:bodyPr/>
              <a:lstStyle/>
              <a:p>
                <a:r>
                  <a:rPr lang="zh-CN" altLang="en-US">
                    <a:noFill/>
                  </a:rPr>
                  <a:t> </a:t>
                </a:r>
              </a:p>
            </p:txBody>
          </p:sp>
        </mc:Fallback>
      </mc:AlternateContent>
      <p:sp>
        <p:nvSpPr>
          <p:cNvPr id="10" name="灯片编号占位符 3"/>
          <p:cNvSpPr>
            <a:spLocks noGrp="1"/>
          </p:cNvSpPr>
          <p:nvPr>
            <p:ph type="sldNum" sz="quarter" idx="12"/>
          </p:nvPr>
        </p:nvSpPr>
        <p:spPr>
          <a:xfrm>
            <a:off x="6457950" y="6424613"/>
            <a:ext cx="2057400" cy="273844"/>
          </a:xfrm>
        </p:spPr>
        <p:txBody>
          <a:bodyPr/>
          <a:lstStyle/>
          <a:p>
            <a:fld id="{6A6CF4B7-B296-4DA4-9CB8-78572C16F30F}" type="slidenum">
              <a:rPr lang="zh-CN" altLang="en-US" sz="2100" smtClean="0"/>
            </a:fld>
            <a:endParaRPr lang="zh-CN" altLang="en-US" sz="2100" dirty="0"/>
          </a:p>
        </p:txBody>
      </p:sp>
      <p:pic>
        <p:nvPicPr>
          <p:cNvPr id="6" name="图片 5" descr="plot_fit_mds1"/>
          <p:cNvPicPr>
            <a:picLocks noChangeAspect="1"/>
          </p:cNvPicPr>
          <p:nvPr/>
        </p:nvPicPr>
        <p:blipFill>
          <a:blip r:embed="rId3"/>
          <a:stretch>
            <a:fillRect/>
          </a:stretch>
        </p:blipFill>
        <p:spPr>
          <a:xfrm>
            <a:off x="3061970" y="1220470"/>
            <a:ext cx="3072130" cy="2207895"/>
          </a:xfrm>
          <a:prstGeom prst="rect">
            <a:avLst/>
          </a:prstGeom>
        </p:spPr>
      </p:pic>
      <p:pic>
        <p:nvPicPr>
          <p:cNvPr id="8" name="图片 7" descr="plot_fit_mds2"/>
          <p:cNvPicPr>
            <a:picLocks noChangeAspect="1"/>
          </p:cNvPicPr>
          <p:nvPr/>
        </p:nvPicPr>
        <p:blipFill>
          <a:blip r:embed="rId4"/>
          <a:stretch>
            <a:fillRect/>
          </a:stretch>
        </p:blipFill>
        <p:spPr>
          <a:xfrm>
            <a:off x="6253480" y="1315720"/>
            <a:ext cx="2805430" cy="201676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Background Study</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661035" y="796290"/>
            <a:ext cx="7652385" cy="4878705"/>
          </a:xfrm>
          <a:prstGeom prst="rect">
            <a:avLst/>
          </a:prstGeom>
        </p:spPr>
      </p:pic>
      <p:sp>
        <p:nvSpPr>
          <p:cNvPr id="5" name="文本框 4"/>
          <p:cNvSpPr txBox="1"/>
          <p:nvPr/>
        </p:nvSpPr>
        <p:spPr>
          <a:xfrm>
            <a:off x="982980" y="6067584"/>
            <a:ext cx="7129463" cy="368300"/>
          </a:xfrm>
          <a:prstGeom prst="rect">
            <a:avLst/>
          </a:prstGeom>
          <a:noFill/>
        </p:spPr>
        <p:txBody>
          <a:bodyPr wrap="square" rtlCol="0">
            <a:spAutoFit/>
          </a:bodyPr>
          <a:lstStyle/>
          <a:p>
            <a:pPr marL="285750" indent="-285750">
              <a:buFont typeface="Wingdings" panose="05000000000000000000" charset="0"/>
              <a:buChar char="l"/>
            </a:pPr>
            <a:r>
              <a:rPr lang="en-US" altLang="zh-CN">
                <a:latin typeface="Times New Roman" panose="02020603050405020304" charset="0"/>
                <a:cs typeface="Times New Roman" panose="02020603050405020304" charset="0"/>
              </a:rPr>
              <a:t>No special process was seen in our  topology analysis.</a:t>
            </a:r>
            <a:endParaRPr lang="zh-CN" altLang="en-US">
              <a:latin typeface="Times New Roman" panose="02020603050405020304" charset="0"/>
              <a:cs typeface="Times New Roman" panose="02020603050405020304" charset="0"/>
            </a:endParaRPr>
          </a:p>
        </p:txBody>
      </p:sp>
      <p:sp>
        <p:nvSpPr>
          <p:cNvPr id="6" name="矩形 5"/>
          <p:cNvSpPr/>
          <p:nvPr/>
        </p:nvSpPr>
        <p:spPr>
          <a:xfrm>
            <a:off x="1059180" y="1591945"/>
            <a:ext cx="6826885" cy="3060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灯片编号占位符 3"/>
          <p:cNvSpPr>
            <a:spLocks noGrp="1"/>
          </p:cNvSpPr>
          <p:nvPr>
            <p:ph type="sldNum" sz="quarter" idx="12"/>
          </p:nvPr>
        </p:nvSpPr>
        <p:spPr>
          <a:xfrm>
            <a:off x="6457950" y="6435408"/>
            <a:ext cx="2057400" cy="273844"/>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15" name="图片 14"/>
          <p:cNvPicPr>
            <a:picLocks noChangeAspect="1"/>
          </p:cNvPicPr>
          <p:nvPr/>
        </p:nvPicPr>
        <p:blipFill>
          <a:blip r:embed="rId1"/>
          <a:stretch>
            <a:fillRect/>
          </a:stretch>
        </p:blipFill>
        <p:spPr>
          <a:xfrm>
            <a:off x="49530" y="401320"/>
            <a:ext cx="4304030" cy="5969635"/>
          </a:xfrm>
          <a:prstGeom prst="rect">
            <a:avLst/>
          </a:prstGeom>
        </p:spPr>
      </p:pic>
      <p:pic>
        <p:nvPicPr>
          <p:cNvPr id="17" name="图片 16"/>
          <p:cNvPicPr>
            <a:picLocks noChangeAspect="1"/>
          </p:cNvPicPr>
          <p:nvPr/>
        </p:nvPicPr>
        <p:blipFill>
          <a:blip r:embed="rId2"/>
          <a:stretch>
            <a:fillRect/>
          </a:stretch>
        </p:blipFill>
        <p:spPr>
          <a:xfrm>
            <a:off x="4156710" y="3568065"/>
            <a:ext cx="4987290" cy="2571750"/>
          </a:xfrm>
          <a:prstGeom prst="rect">
            <a:avLst/>
          </a:prstGeom>
        </p:spPr>
      </p:pic>
      <p:pic>
        <p:nvPicPr>
          <p:cNvPr id="18" name="图片 17"/>
          <p:cNvPicPr>
            <a:picLocks noChangeAspect="1"/>
          </p:cNvPicPr>
          <p:nvPr/>
        </p:nvPicPr>
        <p:blipFill>
          <a:blip r:embed="rId3"/>
          <a:stretch>
            <a:fillRect/>
          </a:stretch>
        </p:blipFill>
        <p:spPr>
          <a:xfrm>
            <a:off x="4276725" y="292735"/>
            <a:ext cx="4629785" cy="3060065"/>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2.1line"/>
          <p:cNvPicPr>
            <a:picLocks noChangeAspect="1"/>
          </p:cNvPicPr>
          <p:nvPr/>
        </p:nvPicPr>
        <p:blipFill>
          <a:blip r:embed="rId1"/>
          <a:stretch>
            <a:fillRect/>
          </a:stretch>
        </p:blipFill>
        <p:spPr>
          <a:xfrm>
            <a:off x="4784090" y="1176020"/>
            <a:ext cx="3780790" cy="2717800"/>
          </a:xfrm>
          <a:prstGeom prst="rect">
            <a:avLst/>
          </a:prstGeom>
        </p:spPr>
      </p:pic>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635"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Background Study</a:t>
            </a:r>
            <a:endParaRPr lang="en-US" altLang="zh-CN" sz="3000" dirty="0">
              <a:solidFill>
                <a:schemeClr val="bg1"/>
              </a:solidFill>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5" name="文本框 4"/>
              <p:cNvSpPr txBox="1"/>
              <p:nvPr/>
            </p:nvSpPr>
            <p:spPr>
              <a:xfrm>
                <a:off x="414020" y="4314825"/>
                <a:ext cx="8101330" cy="1953895"/>
              </a:xfrm>
              <a:prstGeom prst="rect">
                <a:avLst/>
              </a:prstGeom>
              <a:noFill/>
            </p:spPr>
            <p:txBody>
              <a:bodyPr wrap="square" rtlCol="0">
                <a:spAutoFit/>
              </a:bodyPr>
              <a:lstStyle/>
              <a:p>
                <a:pPr marL="285750" indent="-285750" fontAlgn="auto">
                  <a:lnSpc>
                    <a:spcPct val="150000"/>
                  </a:lnSpc>
                  <a:buFont typeface="Wingdings" panose="05000000000000000000" charset="0"/>
                  <a:buChar char="Ø"/>
                </a:pPr>
                <a:r>
                  <a:rPr lang="en-US" altLang="zh-CN" sz="2000">
                    <a:latin typeface="Times New Roman" panose="02020603050405020304" charset="0"/>
                    <a:cs typeface="Times New Roman" panose="02020603050405020304" charset="0"/>
                  </a:rPr>
                  <a:t>The right figure is the process of </a:t>
                </a:r>
                <a14:m>
                  <m:oMath xmlns:m="http://schemas.openxmlformats.org/officeDocument/2006/math">
                    <m:sSup>
                      <m:sSupPr>
                        <m:ctrlPr>
                          <a:rPr lang="zh-CN" altLang="zh-CN" sz="2000" i="1">
                            <a:solidFill>
                              <a:srgbClr val="FF0000"/>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solidFill>
                              <a:srgbClr val="FF0000"/>
                            </a:solidFill>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solidFill>
                              <a:srgbClr val="FF0000"/>
                            </a:solidFill>
                            <a:latin typeface="Cambria Math" panose="02040503050406030204" pitchFamily="18" charset="0"/>
                            <a:ea typeface="MS Mincho" charset="0"/>
                            <a:cs typeface="Cambria Math" panose="02040503050406030204" pitchFamily="18" charset="0"/>
                          </a:rPr>
                          <m:t>+</m:t>
                        </m:r>
                      </m:sup>
                    </m:sSup>
                    <m:sSup>
                      <m:sSupPr>
                        <m:ctrlPr>
                          <a:rPr lang="zh-CN" altLang="zh-CN" sz="2000" i="1">
                            <a:solidFill>
                              <a:srgbClr val="FF0000"/>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solidFill>
                              <a:srgbClr val="FF0000"/>
                            </a:solidFill>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solidFill>
                              <a:srgbClr val="FF0000"/>
                            </a:solidFill>
                            <a:latin typeface="Cambria Math" panose="02040503050406030204" pitchFamily="18" charset="0"/>
                            <a:ea typeface="MS Mincho" charset="0"/>
                            <a:cs typeface="Cambria Math" panose="02040503050406030204" pitchFamily="18" charset="0"/>
                          </a:rPr>
                          <m:t>−</m:t>
                        </m:r>
                      </m:sup>
                    </m:sSup>
                    <m:r>
                      <a:rPr lang="en-US" altLang="zh-CN" sz="2000">
                        <a:solidFill>
                          <a:srgbClr val="FF0000"/>
                        </a:solidFill>
                        <a:latin typeface="Cambria Math" panose="02040503050406030204" pitchFamily="18" charset="0"/>
                        <a:ea typeface="MS Mincho" charset="0"/>
                        <a:cs typeface="Cambria Math" panose="02040503050406030204" pitchFamily="18" charset="0"/>
                      </a:rPr>
                      <m:t>→</m:t>
                    </m:r>
                    <m:r>
                      <a:rPr lang="en-US" altLang="zh-CN" sz="2000">
                        <a:solidFill>
                          <a:srgbClr val="FF0000"/>
                        </a:solidFill>
                        <a:latin typeface="Cambria Math" panose="02040503050406030204" pitchFamily="18" charset="0"/>
                        <a:ea typeface="MS Mincho" charset="0"/>
                        <a:cs typeface="Cambria Math" panose="02040503050406030204" pitchFamily="18" charset="0"/>
                      </a:rPr>
                      <m:t>𝜂</m:t>
                    </m:r>
                    <m:sSup>
                      <m:sSupPr>
                        <m:ctrlPr>
                          <a:rPr lang="zh-CN" altLang="zh-CN" sz="2000" i="1">
                            <a:solidFill>
                              <a:srgbClr val="FF0000"/>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solidFill>
                              <a:srgbClr val="FF0000"/>
                            </a:solidFill>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solidFill>
                              <a:srgbClr val="FF0000"/>
                            </a:solidFill>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solidFill>
                              <a:srgbClr val="FF0000"/>
                            </a:solidFill>
                            <a:latin typeface="Cambria Math" panose="02040503050406030204" pitchFamily="18" charset="0"/>
                            <a:ea typeface="MS Mincho" charset="0"/>
                            <a:cs typeface="Cambria Math" panose="02040503050406030204" pitchFamily="18" charset="0"/>
                          </a:rPr>
                          <m:t>+</m:t>
                        </m:r>
                      </m:sup>
                    </m:sSup>
                    <m:sSup>
                      <m:sSupPr>
                        <m:ctrlPr>
                          <a:rPr lang="zh-CN" altLang="zh-CN" sz="2000" i="1">
                            <a:solidFill>
                              <a:srgbClr val="FF0000"/>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solidFill>
                              <a:srgbClr val="FF0000"/>
                            </a:solidFill>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solidFill>
                              <a:srgbClr val="FF0000"/>
                            </a:solidFill>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solidFill>
                              <a:srgbClr val="FF0000"/>
                            </a:solidFill>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 </m:t>
                    </m:r>
                    <m:r>
                      <a:rPr lang="en-US" altLang="zh-CN" sz="2000">
                        <a:latin typeface="Cambria Math" panose="02040503050406030204" pitchFamily="18" charset="0"/>
                        <a:ea typeface="MS Mincho" charset="0"/>
                        <a:cs typeface="Cambria Math" panose="02040503050406030204" pitchFamily="18" charset="0"/>
                      </a:rPr>
                      <m:t>𝑎𝑛𝑑</m:t>
                    </m:r>
                    <m:r>
                      <a:rPr lang="en-US" altLang="zh-CN" sz="2000">
                        <a:latin typeface="Cambria Math" panose="02040503050406030204" pitchFamily="18" charset="0"/>
                        <a:ea typeface="MS Mincho" charset="0"/>
                        <a:cs typeface="Cambria Math" panose="02040503050406030204" pitchFamily="18" charset="0"/>
                      </a:rPr>
                      <m:t> </m:t>
                    </m:r>
                    <m:r>
                      <a:rPr lang="en-US" altLang="zh-CN" sz="2000">
                        <a:latin typeface="Cambria Math" panose="02040503050406030204" pitchFamily="18" charset="0"/>
                        <a:ea typeface="MS Mincho" charset="0"/>
                        <a:cs typeface="Cambria Math" panose="02040503050406030204" pitchFamily="18" charset="0"/>
                      </a:rPr>
                      <m:t>𝜂</m:t>
                    </m:r>
                    <m:r>
                      <a:rPr lang="en-US" altLang="zh-CN" sz="2000">
                        <a:latin typeface="Cambria Math" panose="02040503050406030204" pitchFamily="18" charset="0"/>
                        <a:ea typeface="MS Mincho" charset="0"/>
                        <a:cs typeface="Cambria Math" panose="02040503050406030204" pitchFamily="18" charset="0"/>
                      </a:rPr>
                      <m:t> →</m:t>
                    </m:r>
                    <m:sSup>
                      <m:sSupPr>
                        <m:ctrlPr>
                          <a:rPr lang="en-US" altLang="zh-CN" sz="2000" i="1">
                            <a:latin typeface="Cambria Math" panose="02040503050406030204" pitchFamily="18" charset="0"/>
                            <a:ea typeface="MS Mincho" charset="0"/>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i="1">
                            <a:latin typeface="Cambria Math" panose="02040503050406030204" pitchFamily="18" charset="0"/>
                            <a:ea typeface="MS Mincho" charset="0"/>
                            <a:cs typeface="Cambria Math" panose="02040503050406030204" pitchFamily="18" charset="0"/>
                          </a:rPr>
                          <m:t>0</m:t>
                        </m:r>
                      </m:sup>
                    </m:sSup>
                    <m:sSup>
                      <m:sSupPr>
                        <m:ctrlPr>
                          <a:rPr lang="en-US" altLang="zh-CN" sz="2000" i="1">
                            <a:latin typeface="Cambria Math" panose="02040503050406030204" pitchFamily="18" charset="0"/>
                            <a:ea typeface="MS Mincho" charset="0"/>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en-US" altLang="zh-CN" sz="2000" i="1">
                            <a:latin typeface="Cambria Math" panose="02040503050406030204" pitchFamily="18" charset="0"/>
                            <a:ea typeface="MS Mincho" charset="0"/>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i="1">
                        <a:latin typeface="Cambria Math" panose="02040503050406030204" pitchFamily="18" charset="0"/>
                        <a:ea typeface="MS Mincho" charset="0"/>
                        <a:cs typeface="Cambria Math" panose="02040503050406030204" pitchFamily="18" charset="0"/>
                      </a:rPr>
                      <m:t>.</m:t>
                    </m:r>
                  </m:oMath>
                </a14:m>
                <a:endParaRPr lang="en-US" altLang="zh-CN" sz="2000" i="1">
                  <a:latin typeface="Cambria Math" panose="02040503050406030204" pitchFamily="18" charset="0"/>
                  <a:ea typeface="MS Mincho" charset="0"/>
                  <a:cs typeface="Cambria Math" panose="02040503050406030204" pitchFamily="18" charset="0"/>
                </a:endParaRPr>
              </a:p>
              <a:p>
                <a:pPr marL="285750" indent="-285750" fontAlgn="auto">
                  <a:lnSpc>
                    <a:spcPct val="150000"/>
                  </a:lnSpc>
                  <a:buFont typeface="Wingdings" panose="05000000000000000000" charset="0"/>
                  <a:buChar char="Ø"/>
                </a:pPr>
                <a:r>
                  <a:rPr lang="en-US" altLang="zh-CN" sz="2000">
                    <a:latin typeface="Times New Roman" panose="02020603050405020304" charset="0"/>
                    <a:cs typeface="Times New Roman" panose="02020603050405020304" charset="0"/>
                  </a:rPr>
                  <a:t> We can’t see </a:t>
                </a:r>
                <a:r>
                  <a:rPr lang="en-US" altLang="zh-CN" sz="2000">
                    <a:solidFill>
                      <a:srgbClr val="FF0000"/>
                    </a:solidFill>
                    <a:latin typeface="Times New Roman" panose="02020603050405020304" charset="0"/>
                    <a:cs typeface="Times New Roman" panose="02020603050405020304" charset="0"/>
                    <a:sym typeface="+mn-ea"/>
                  </a:rPr>
                  <a:t>obvious </a:t>
                </a:r>
                <a:r>
                  <a:rPr lang="en-US" altLang="zh-CN" sz="2000" dirty="0">
                    <a:solidFill>
                      <a:srgbClr val="FF0000"/>
                    </a:solidFill>
                    <a:latin typeface="Times New Roman" panose="02020603050405020304" charset="0"/>
                    <a:cs typeface="Times New Roman" panose="02020603050405020304" charset="0"/>
                    <a:sym typeface="+mn-ea"/>
                  </a:rPr>
                  <a:t>enhancement</a:t>
                </a:r>
                <a:r>
                  <a:rPr lang="en-US" altLang="zh-CN" sz="2000">
                    <a:latin typeface="Times New Roman" panose="02020603050405020304" charset="0"/>
                    <a:cs typeface="Times New Roman" panose="02020603050405020304" charset="0"/>
                    <a:sym typeface="+mn-ea"/>
                  </a:rPr>
                  <a:t>  in the right scattering plots in our signal region.</a:t>
                </a:r>
                <a:endParaRPr lang="en-US" altLang="zh-CN" sz="2000">
                  <a:latin typeface="Times New Roman" panose="02020603050405020304" charset="0"/>
                  <a:cs typeface="Times New Roman" panose="02020603050405020304" charset="0"/>
                  <a:sym typeface="+mn-ea"/>
                </a:endParaRPr>
              </a:p>
              <a:p>
                <a:pPr marL="285750" indent="-285750" fontAlgn="auto">
                  <a:lnSpc>
                    <a:spcPct val="150000"/>
                  </a:lnSpc>
                  <a:buFont typeface="Wingdings" panose="05000000000000000000" charset="0"/>
                  <a:buChar char="Ø"/>
                </a:pPr>
                <a:r>
                  <a:rPr lang="en-US" altLang="zh-CN" sz="2000">
                    <a:latin typeface="Times New Roman" panose="02020603050405020304" charset="0"/>
                    <a:cs typeface="Times New Roman" panose="02020603050405020304" charset="0"/>
                    <a:sym typeface="+mn-ea"/>
                  </a:rPr>
                  <a:t>There is </a:t>
                </a:r>
                <a:r>
                  <a:rPr lang="en-US" altLang="zh-CN" sz="2000">
                    <a:solidFill>
                      <a:srgbClr val="FF0000"/>
                    </a:solidFill>
                    <a:latin typeface="Times New Roman" panose="02020603050405020304" charset="0"/>
                    <a:cs typeface="Times New Roman" panose="02020603050405020304" charset="0"/>
                    <a:sym typeface="+mn-ea"/>
                  </a:rPr>
                  <a:t>no peaking background</a:t>
                </a:r>
                <a:r>
                  <a:rPr lang="en-US" altLang="zh-CN" sz="2000">
                    <a:latin typeface="Times New Roman" panose="02020603050405020304" charset="0"/>
                    <a:cs typeface="Times New Roman" panose="02020603050405020304" charset="0"/>
                    <a:sym typeface="+mn-ea"/>
                  </a:rPr>
                  <a:t> in our signal region.</a:t>
                </a:r>
                <a:endParaRPr lang="en-US" altLang="zh-CN" sz="2000">
                  <a:latin typeface="Times New Roman" panose="02020603050405020304" charset="0"/>
                  <a:cs typeface="Times New Roman" panose="02020603050405020304" charset="0"/>
                  <a:sym typeface="+mn-ea"/>
                </a:endParaRPr>
              </a:p>
            </p:txBody>
          </p:sp>
        </mc:Choice>
        <mc:Fallback>
          <p:sp>
            <p:nvSpPr>
              <p:cNvPr id="5" name="文本框 4"/>
              <p:cNvSpPr txBox="1">
                <a:spLocks noRot="1" noChangeAspect="1" noMove="1" noResize="1" noEditPoints="1" noAdjustHandles="1" noChangeArrowheads="1" noChangeShapeType="1" noTextEdit="1"/>
              </p:cNvSpPr>
              <p:nvPr/>
            </p:nvSpPr>
            <p:spPr>
              <a:xfrm>
                <a:off x="414020" y="4314825"/>
                <a:ext cx="8101330" cy="1953895"/>
              </a:xfrm>
              <a:prstGeom prst="rect">
                <a:avLst/>
              </a:prstGeom>
              <a:blipFill rotWithShape="1">
                <a:blip r:embed="rId2"/>
                <a:stretch>
                  <a:fillRect/>
                </a:stretch>
              </a:blipFill>
            </p:spPr>
            <p:txBody>
              <a:bodyPr/>
              <a:lstStyle/>
              <a:p>
                <a:r>
                  <a:rPr lang="zh-CN" altLang="en-US">
                    <a:noFill/>
                  </a:rPr>
                  <a:t> </a:t>
                </a:r>
              </a:p>
            </p:txBody>
          </p:sp>
        </mc:Fallback>
      </mc:AlternateContent>
      <p:pic>
        <p:nvPicPr>
          <p:cNvPr id="6" name="图片 5" descr="RMDs"/>
          <p:cNvPicPr>
            <a:picLocks noChangeAspect="1"/>
          </p:cNvPicPr>
          <p:nvPr>
            <p:custDataLst>
              <p:tags r:id="rId3"/>
            </p:custDataLst>
          </p:nvPr>
        </p:nvPicPr>
        <p:blipFill>
          <a:blip r:embed="rId4"/>
          <a:stretch>
            <a:fillRect/>
          </a:stretch>
        </p:blipFill>
        <p:spPr>
          <a:xfrm>
            <a:off x="332740" y="1106805"/>
            <a:ext cx="3975735" cy="2856865"/>
          </a:xfrm>
          <a:prstGeom prst="rect">
            <a:avLst/>
          </a:prstGeom>
        </p:spPr>
      </p:pic>
      <p:cxnSp>
        <p:nvCxnSpPr>
          <p:cNvPr id="8" name="直接箭头连接符 7"/>
          <p:cNvCxnSpPr/>
          <p:nvPr/>
        </p:nvCxnSpPr>
        <p:spPr>
          <a:xfrm>
            <a:off x="6674009" y="2833211"/>
            <a:ext cx="953" cy="431006"/>
          </a:xfrm>
          <a:prstGeom prst="straightConnector1">
            <a:avLst/>
          </a:prstGeom>
          <a:ln w="34925">
            <a:solidFill>
              <a:srgbClr val="FF0000"/>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10" name="灯片编号占位符 3"/>
          <p:cNvSpPr>
            <a:spLocks noGrp="1"/>
          </p:cNvSpPr>
          <p:nvPr>
            <p:ph type="sldNum" sz="quarter" idx="12"/>
          </p:nvPr>
        </p:nvSpPr>
        <p:spPr>
          <a:xfrm>
            <a:off x="6457950" y="6329363"/>
            <a:ext cx="2057400" cy="273844"/>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Scattering plots of </a:t>
                </a:r>
                <a14:m>
                  <m:oMath xmlns:m="http://schemas.openxmlformats.org/officeDocument/2006/math">
                    <m:sSup>
                      <m:sSupPr>
                        <m:ctrlPr>
                          <a:rPr lang="en-US" altLang="zh-CN" sz="3000" i="1" dirty="0">
                            <a:solidFill>
                              <a:schemeClr val="bg1"/>
                            </a:solidFill>
                            <a:latin typeface="Cambria Math" panose="02040503050406030204" pitchFamily="18" charset="0"/>
                            <a:cs typeface="Times New Roman" panose="02020603050405020304" charset="0"/>
                          </a:rPr>
                        </m:ctrlPr>
                      </m:sSupPr>
                      <m:e>
                        <m:r>
                          <a:rPr lang="en-US" altLang="zh-CN" sz="3000" dirty="0">
                            <a:solidFill>
                              <a:schemeClr val="bg1"/>
                            </a:solidFill>
                            <a:latin typeface="Cambria Math" panose="02040503050406030204" pitchFamily="18" charset="0"/>
                            <a:cs typeface="Times New Roman" panose="02020603050405020304" charset="0"/>
                          </a:rPr>
                          <m:t>𝐷</m:t>
                        </m:r>
                        <m:r>
                          <m:rPr>
                            <m:sty m:val="p"/>
                          </m:rPr>
                          <a:rPr lang="en-US" altLang="zh-CN" sz="3000" dirty="0">
                            <a:solidFill>
                              <a:schemeClr val="bg1"/>
                            </a:solidFill>
                            <a:latin typeface="Cambria Math" panose="02040503050406030204" pitchFamily="18" charset="0"/>
                            <a:cs typeface="Times New Roman" panose="02020603050405020304" charset="0"/>
                          </a:rPr>
                          <m:t>s</m:t>
                        </m:r>
                      </m:e>
                      <m:sup>
                        <m:r>
                          <a:rPr lang="en-US" altLang="zh-CN" sz="3000" dirty="0">
                            <a:solidFill>
                              <a:schemeClr val="bg1"/>
                            </a:solidFill>
                            <a:latin typeface="Cambria Math" panose="02040503050406030204" pitchFamily="18" charset="0"/>
                            <a:cs typeface="Times New Roman" panose="02020603050405020304" charset="0"/>
                          </a:rPr>
                          <m:t>+</m:t>
                        </m:r>
                      </m:sup>
                    </m:sSup>
                  </m:oMath>
                </a14:m>
                <a:r>
                  <a:rPr lang="en-US" altLang="zh-CN" sz="3000" dirty="0">
                    <a:solidFill>
                      <a:schemeClr val="bg1"/>
                    </a:solidFill>
                    <a:latin typeface="Times New Roman" panose="02020603050405020304" charset="0"/>
                    <a:cs typeface="Times New Roman" panose="02020603050405020304" charset="0"/>
                    <a:sym typeface="+mn-ea"/>
                  </a:rPr>
                  <a:t> vs.  </a:t>
                </a:r>
                <a14:m>
                  <m:oMath xmlns:m="http://schemas.openxmlformats.org/officeDocument/2006/math">
                    <m:sSup>
                      <m:sSupPr>
                        <m:ctrlPr>
                          <a:rPr lang="en-US" altLang="zh-CN" sz="3000" i="1" dirty="0">
                            <a:solidFill>
                              <a:schemeClr val="bg1"/>
                            </a:solidFill>
                            <a:latin typeface="Cambria Math" panose="02040503050406030204" pitchFamily="18" charset="0"/>
                            <a:cs typeface="Times New Roman" panose="02020603050405020304" charset="0"/>
                          </a:rPr>
                        </m:ctrlPr>
                      </m:sSupPr>
                      <m:e>
                        <m:r>
                          <a:rPr lang="en-US" altLang="zh-CN" sz="3000" dirty="0">
                            <a:solidFill>
                              <a:schemeClr val="bg1"/>
                            </a:solidFill>
                            <a:latin typeface="Cambria Math" panose="02040503050406030204" pitchFamily="18" charset="0"/>
                            <a:cs typeface="Times New Roman" panose="02020603050405020304" charset="0"/>
                          </a:rPr>
                          <m:t>𝐷</m:t>
                        </m:r>
                        <m:r>
                          <m:rPr>
                            <m:sty m:val="p"/>
                          </m:rPr>
                          <a:rPr lang="en-US" altLang="zh-CN" sz="3000" dirty="0">
                            <a:solidFill>
                              <a:schemeClr val="bg1"/>
                            </a:solidFill>
                            <a:latin typeface="Cambria Math" panose="02040503050406030204" pitchFamily="18" charset="0"/>
                            <a:cs typeface="Times New Roman" panose="02020603050405020304" charset="0"/>
                          </a:rPr>
                          <m:t>s</m:t>
                        </m:r>
                      </m:e>
                      <m:sup>
                        <m:r>
                          <a:rPr lang="en-US" altLang="zh-CN" sz="3000" dirty="0">
                            <a:solidFill>
                              <a:schemeClr val="bg1"/>
                            </a:solidFill>
                            <a:latin typeface="Cambria Math" panose="02040503050406030204" pitchFamily="18" charset="0"/>
                            <a:cs typeface="Times New Roman" panose="02020603050405020304" charset="0"/>
                          </a:rPr>
                          <m:t>−</m:t>
                        </m:r>
                      </m:sup>
                    </m:sSup>
                  </m:oMath>
                </a14:m>
                <a:r>
                  <a:rPr lang="en-US" altLang="zh-CN" sz="3000" dirty="0">
                    <a:solidFill>
                      <a:schemeClr val="bg1"/>
                    </a:solidFill>
                    <a:latin typeface="Times New Roman" panose="02020603050405020304" charset="0"/>
                    <a:cs typeface="Times New Roman" panose="02020603050405020304" charset="0"/>
                    <a:sym typeface="+mn-ea"/>
                  </a:rPr>
                  <a:t> invariant mass</a:t>
                </a:r>
                <a:endParaRPr lang="en-US" altLang="zh-CN" sz="3000" dirty="0">
                  <a:solidFill>
                    <a:schemeClr val="bg1"/>
                  </a:solidFill>
                  <a:latin typeface="Times New Roman" panose="02020603050405020304" charset="0"/>
                  <a:cs typeface="Times New Roman" panose="02020603050405020304" charset="0"/>
                  <a:sym typeface="+mn-ea"/>
                </a:endParaRPr>
              </a:p>
            </p:txBody>
          </p:sp>
        </mc:Choice>
        <mc:Fallback>
          <p:sp>
            <p:nvSpPr>
              <p:cNvPr id="2" name="标题 1"/>
              <p:cNvSpPr>
                <a:spLocks noRot="1" noChangeAspect="1" noMove="1" noResize="1" noEditPoints="1" noAdjustHandles="1" noChangeArrowheads="1" noChangeShapeType="1" noTextEdit="1"/>
              </p:cNvSpPr>
              <p:nvPr>
                <p:ph type="title"/>
              </p:nvPr>
            </p:nvSpPr>
            <p:spPr>
              <a:xfrm>
                <a:off x="0" y="-153352"/>
                <a:ext cx="7886700" cy="994172"/>
              </a:xfrm>
              <a:blipFill rotWithShape="1">
                <a:blip r:embed="rId1"/>
                <a:stretch>
                  <a:fillRect t="32" b="8"/>
                </a:stretch>
              </a:blipFill>
            </p:spPr>
            <p:txBody>
              <a:bodyPr/>
              <a:lstStyle/>
              <a:p>
                <a:r>
                  <a:rPr lang="zh-CN" altLang="en-US">
                    <a:noFill/>
                  </a:rPr>
                  <a:t> </a:t>
                </a:r>
              </a:p>
            </p:txBody>
          </p:sp>
        </mc:Fallback>
      </mc:AlternateContent>
      <p:pic>
        <p:nvPicPr>
          <p:cNvPr id="3" name="图片 2" descr="4420"/>
          <p:cNvPicPr>
            <a:picLocks noChangeAspect="1"/>
          </p:cNvPicPr>
          <p:nvPr/>
        </p:nvPicPr>
        <p:blipFill>
          <a:blip r:embed="rId2"/>
          <a:stretch>
            <a:fillRect/>
          </a:stretch>
        </p:blipFill>
        <p:spPr>
          <a:xfrm>
            <a:off x="-32861" y="1560195"/>
            <a:ext cx="3095625" cy="2224564"/>
          </a:xfrm>
          <a:prstGeom prst="rect">
            <a:avLst/>
          </a:prstGeom>
        </p:spPr>
      </p:pic>
      <p:sp>
        <p:nvSpPr>
          <p:cNvPr id="5" name="文本框 4"/>
          <p:cNvSpPr txBox="1"/>
          <p:nvPr/>
        </p:nvSpPr>
        <p:spPr>
          <a:xfrm>
            <a:off x="2134076" y="1702118"/>
            <a:ext cx="551974" cy="299085"/>
          </a:xfrm>
          <a:prstGeom prst="rect">
            <a:avLst/>
          </a:prstGeom>
          <a:noFill/>
        </p:spPr>
        <p:txBody>
          <a:bodyPr wrap="square" rtlCol="0">
            <a:spAutoFit/>
          </a:bodyPr>
          <a:lstStyle/>
          <a:p>
            <a:r>
              <a:rPr lang="en-US" altLang="zh-CN" sz="1350" b="1">
                <a:solidFill>
                  <a:srgbClr val="7030A0"/>
                </a:solidFill>
              </a:rPr>
              <a:t>4420</a:t>
            </a:r>
            <a:endParaRPr lang="en-US" altLang="zh-CN" sz="1350" b="1">
              <a:solidFill>
                <a:srgbClr val="7030A0"/>
              </a:solidFill>
            </a:endParaRPr>
          </a:p>
        </p:txBody>
      </p:sp>
      <p:pic>
        <p:nvPicPr>
          <p:cNvPr id="6" name="图片 5" descr="4440"/>
          <p:cNvPicPr>
            <a:picLocks noChangeAspect="1"/>
          </p:cNvPicPr>
          <p:nvPr/>
        </p:nvPicPr>
        <p:blipFill>
          <a:blip r:embed="rId3"/>
          <a:stretch>
            <a:fillRect/>
          </a:stretch>
        </p:blipFill>
        <p:spPr>
          <a:xfrm>
            <a:off x="3135154" y="1560195"/>
            <a:ext cx="3095625" cy="2224564"/>
          </a:xfrm>
          <a:prstGeom prst="rect">
            <a:avLst/>
          </a:prstGeom>
        </p:spPr>
      </p:pic>
      <p:sp>
        <p:nvSpPr>
          <p:cNvPr id="7" name="文本框 6"/>
          <p:cNvSpPr txBox="1"/>
          <p:nvPr/>
        </p:nvSpPr>
        <p:spPr>
          <a:xfrm>
            <a:off x="5278755" y="1713071"/>
            <a:ext cx="551974" cy="299085"/>
          </a:xfrm>
          <a:prstGeom prst="rect">
            <a:avLst/>
          </a:prstGeom>
          <a:noFill/>
        </p:spPr>
        <p:txBody>
          <a:bodyPr wrap="square" rtlCol="0">
            <a:spAutoFit/>
          </a:bodyPr>
          <a:lstStyle/>
          <a:p>
            <a:r>
              <a:rPr lang="en-US" altLang="zh-CN" sz="1350" b="1">
                <a:solidFill>
                  <a:srgbClr val="7030A0"/>
                </a:solidFill>
              </a:rPr>
              <a:t>4440</a:t>
            </a:r>
            <a:endParaRPr lang="en-US" altLang="zh-CN" sz="1350" b="1">
              <a:solidFill>
                <a:srgbClr val="7030A0"/>
              </a:solidFill>
            </a:endParaRPr>
          </a:p>
        </p:txBody>
      </p:sp>
      <p:pic>
        <p:nvPicPr>
          <p:cNvPr id="12" name="图片 11" descr="4600"/>
          <p:cNvPicPr>
            <a:picLocks noChangeAspect="1"/>
          </p:cNvPicPr>
          <p:nvPr/>
        </p:nvPicPr>
        <p:blipFill>
          <a:blip r:embed="rId4"/>
          <a:stretch>
            <a:fillRect/>
          </a:stretch>
        </p:blipFill>
        <p:spPr>
          <a:xfrm>
            <a:off x="6241733" y="1560195"/>
            <a:ext cx="2990374" cy="2149316"/>
          </a:xfrm>
          <a:prstGeom prst="rect">
            <a:avLst/>
          </a:prstGeom>
        </p:spPr>
      </p:pic>
      <p:sp>
        <p:nvSpPr>
          <p:cNvPr id="13" name="文本框 12"/>
          <p:cNvSpPr txBox="1"/>
          <p:nvPr/>
        </p:nvSpPr>
        <p:spPr>
          <a:xfrm>
            <a:off x="8346758" y="1698308"/>
            <a:ext cx="606266" cy="299085"/>
          </a:xfrm>
          <a:prstGeom prst="rect">
            <a:avLst/>
          </a:prstGeom>
          <a:noFill/>
        </p:spPr>
        <p:txBody>
          <a:bodyPr wrap="square" rtlCol="0">
            <a:spAutoFit/>
          </a:bodyPr>
          <a:lstStyle/>
          <a:p>
            <a:r>
              <a:rPr lang="en-US" altLang="zh-CN" sz="1350" b="1">
                <a:solidFill>
                  <a:srgbClr val="7030A0"/>
                </a:solidFill>
              </a:rPr>
              <a:t>4600</a:t>
            </a:r>
            <a:endParaRPr lang="en-US" altLang="zh-CN" sz="1350" b="1">
              <a:solidFill>
                <a:srgbClr val="7030A0"/>
              </a:solidFill>
            </a:endParaRPr>
          </a:p>
        </p:txBody>
      </p:sp>
      <p:pic>
        <p:nvPicPr>
          <p:cNvPr id="14" name="图片 13" descr="4610"/>
          <p:cNvPicPr>
            <a:picLocks noChangeAspect="1"/>
          </p:cNvPicPr>
          <p:nvPr/>
        </p:nvPicPr>
        <p:blipFill>
          <a:blip r:embed="rId5"/>
          <a:stretch>
            <a:fillRect/>
          </a:stretch>
        </p:blipFill>
        <p:spPr>
          <a:xfrm>
            <a:off x="-43339" y="3882390"/>
            <a:ext cx="3106103" cy="2149316"/>
          </a:xfrm>
          <a:prstGeom prst="rect">
            <a:avLst/>
          </a:prstGeom>
        </p:spPr>
      </p:pic>
      <p:sp>
        <p:nvSpPr>
          <p:cNvPr id="15" name="文本框 14"/>
          <p:cNvSpPr txBox="1"/>
          <p:nvPr/>
        </p:nvSpPr>
        <p:spPr>
          <a:xfrm>
            <a:off x="2145030" y="4017645"/>
            <a:ext cx="572929" cy="299085"/>
          </a:xfrm>
          <a:prstGeom prst="rect">
            <a:avLst/>
          </a:prstGeom>
          <a:noFill/>
        </p:spPr>
        <p:txBody>
          <a:bodyPr wrap="square" rtlCol="0">
            <a:spAutoFit/>
          </a:bodyPr>
          <a:lstStyle/>
          <a:p>
            <a:r>
              <a:rPr lang="en-US" altLang="zh-CN" sz="1350" b="1">
                <a:solidFill>
                  <a:srgbClr val="7030A0"/>
                </a:solidFill>
              </a:rPr>
              <a:t>4610</a:t>
            </a:r>
            <a:endParaRPr lang="en-US" altLang="zh-CN" sz="1350" b="1">
              <a:solidFill>
                <a:srgbClr val="7030A0"/>
              </a:solidFill>
            </a:endParaRPr>
          </a:p>
        </p:txBody>
      </p:sp>
      <p:pic>
        <p:nvPicPr>
          <p:cNvPr id="16" name="图片 15" descr="4630"/>
          <p:cNvPicPr>
            <a:picLocks noChangeAspect="1"/>
          </p:cNvPicPr>
          <p:nvPr/>
        </p:nvPicPr>
        <p:blipFill>
          <a:blip r:embed="rId6"/>
          <a:stretch>
            <a:fillRect/>
          </a:stretch>
        </p:blipFill>
        <p:spPr>
          <a:xfrm>
            <a:off x="3142774" y="3904774"/>
            <a:ext cx="3096101" cy="2098358"/>
          </a:xfrm>
          <a:prstGeom prst="rect">
            <a:avLst/>
          </a:prstGeom>
        </p:spPr>
      </p:pic>
      <p:sp>
        <p:nvSpPr>
          <p:cNvPr id="17" name="文本框 16"/>
          <p:cNvSpPr txBox="1"/>
          <p:nvPr/>
        </p:nvSpPr>
        <p:spPr>
          <a:xfrm>
            <a:off x="5344478" y="4050030"/>
            <a:ext cx="536734" cy="299085"/>
          </a:xfrm>
          <a:prstGeom prst="rect">
            <a:avLst/>
          </a:prstGeom>
          <a:noFill/>
        </p:spPr>
        <p:txBody>
          <a:bodyPr wrap="square" rtlCol="0">
            <a:spAutoFit/>
          </a:bodyPr>
          <a:lstStyle/>
          <a:p>
            <a:r>
              <a:rPr lang="en-US" altLang="zh-CN" sz="1350" b="1">
                <a:solidFill>
                  <a:srgbClr val="7030A0"/>
                </a:solidFill>
              </a:rPr>
              <a:t>4630</a:t>
            </a:r>
            <a:endParaRPr lang="en-US" altLang="zh-CN" sz="1350" b="1">
              <a:solidFill>
                <a:srgbClr val="7030A0"/>
              </a:solidFill>
            </a:endParaRPr>
          </a:p>
        </p:txBody>
      </p:sp>
      <p:pic>
        <p:nvPicPr>
          <p:cNvPr id="18" name="图片 17" descr="4640"/>
          <p:cNvPicPr>
            <a:picLocks noChangeAspect="1"/>
          </p:cNvPicPr>
          <p:nvPr/>
        </p:nvPicPr>
        <p:blipFill>
          <a:blip r:embed="rId7"/>
          <a:stretch>
            <a:fillRect/>
          </a:stretch>
        </p:blipFill>
        <p:spPr>
          <a:xfrm>
            <a:off x="6230779" y="3904774"/>
            <a:ext cx="2960846" cy="2127885"/>
          </a:xfrm>
          <a:prstGeom prst="rect">
            <a:avLst/>
          </a:prstGeom>
        </p:spPr>
      </p:pic>
      <p:sp>
        <p:nvSpPr>
          <p:cNvPr id="19" name="文本框 18"/>
          <p:cNvSpPr txBox="1"/>
          <p:nvPr/>
        </p:nvSpPr>
        <p:spPr>
          <a:xfrm>
            <a:off x="8305324" y="4051935"/>
            <a:ext cx="609124" cy="299085"/>
          </a:xfrm>
          <a:prstGeom prst="rect">
            <a:avLst/>
          </a:prstGeom>
          <a:noFill/>
        </p:spPr>
        <p:txBody>
          <a:bodyPr wrap="square" rtlCol="0">
            <a:spAutoFit/>
          </a:bodyPr>
          <a:lstStyle/>
          <a:p>
            <a:r>
              <a:rPr lang="en-US" altLang="zh-CN" sz="1350" b="1">
                <a:solidFill>
                  <a:srgbClr val="7030A0"/>
                </a:solidFill>
              </a:rPr>
              <a:t>4640</a:t>
            </a:r>
            <a:endParaRPr lang="en-US" altLang="zh-CN" sz="1350" b="1">
              <a:solidFill>
                <a:srgbClr val="7030A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337" y="127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2" name="标题 1"/>
              <p:cNvSpPr>
                <a:spLocks noGrp="1"/>
              </p:cNvSpPr>
              <p:nvPr>
                <p:ph type="title"/>
              </p:nvPr>
            </p:nvSpPr>
            <p:spPr>
              <a:xfrm>
                <a:off x="-22860" y="-15208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Scattering plots of </a:t>
                </a:r>
                <a14:m>
                  <m:oMath xmlns:m="http://schemas.openxmlformats.org/officeDocument/2006/math">
                    <m:sSup>
                      <m:sSupPr>
                        <m:ctrlPr>
                          <a:rPr lang="en-US" altLang="zh-CN" sz="3000" i="1" dirty="0">
                            <a:solidFill>
                              <a:schemeClr val="bg1"/>
                            </a:solidFill>
                            <a:latin typeface="Cambria Math" panose="02040503050406030204" pitchFamily="18" charset="0"/>
                            <a:cs typeface="Times New Roman" panose="02020603050405020304" charset="0"/>
                          </a:rPr>
                        </m:ctrlPr>
                      </m:sSupPr>
                      <m:e>
                        <m:r>
                          <a:rPr lang="en-US" altLang="zh-CN" sz="3000" dirty="0">
                            <a:solidFill>
                              <a:schemeClr val="bg1"/>
                            </a:solidFill>
                            <a:latin typeface="Cambria Math" panose="02040503050406030204" pitchFamily="18" charset="0"/>
                            <a:cs typeface="Times New Roman" panose="02020603050405020304" charset="0"/>
                          </a:rPr>
                          <m:t>𝐷</m:t>
                        </m:r>
                        <m:r>
                          <m:rPr>
                            <m:sty m:val="p"/>
                          </m:rPr>
                          <a:rPr lang="en-US" altLang="zh-CN" sz="3000" dirty="0">
                            <a:solidFill>
                              <a:schemeClr val="bg1"/>
                            </a:solidFill>
                            <a:latin typeface="Cambria Math" panose="02040503050406030204" pitchFamily="18" charset="0"/>
                            <a:cs typeface="Times New Roman" panose="02020603050405020304" charset="0"/>
                          </a:rPr>
                          <m:t>s</m:t>
                        </m:r>
                      </m:e>
                      <m:sup>
                        <m:r>
                          <a:rPr lang="en-US" altLang="zh-CN" sz="3000" dirty="0">
                            <a:solidFill>
                              <a:schemeClr val="bg1"/>
                            </a:solidFill>
                            <a:latin typeface="Cambria Math" panose="02040503050406030204" pitchFamily="18" charset="0"/>
                            <a:cs typeface="Times New Roman" panose="02020603050405020304" charset="0"/>
                          </a:rPr>
                          <m:t>+</m:t>
                        </m:r>
                      </m:sup>
                    </m:sSup>
                  </m:oMath>
                </a14:m>
                <a:r>
                  <a:rPr lang="en-US" altLang="zh-CN" sz="3000" dirty="0">
                    <a:solidFill>
                      <a:schemeClr val="bg1"/>
                    </a:solidFill>
                    <a:latin typeface="Times New Roman" panose="02020603050405020304" charset="0"/>
                    <a:cs typeface="Times New Roman" panose="02020603050405020304" charset="0"/>
                    <a:sym typeface="+mn-ea"/>
                  </a:rPr>
                  <a:t> vs.  </a:t>
                </a:r>
                <a14:m>
                  <m:oMath xmlns:m="http://schemas.openxmlformats.org/officeDocument/2006/math">
                    <m:sSup>
                      <m:sSupPr>
                        <m:ctrlPr>
                          <a:rPr lang="en-US" altLang="zh-CN" sz="3000" i="1" dirty="0">
                            <a:solidFill>
                              <a:schemeClr val="bg1"/>
                            </a:solidFill>
                            <a:latin typeface="Cambria Math" panose="02040503050406030204" pitchFamily="18" charset="0"/>
                            <a:cs typeface="Times New Roman" panose="02020603050405020304" charset="0"/>
                          </a:rPr>
                        </m:ctrlPr>
                      </m:sSupPr>
                      <m:e>
                        <m:r>
                          <a:rPr lang="en-US" altLang="zh-CN" sz="3000" dirty="0">
                            <a:solidFill>
                              <a:schemeClr val="bg1"/>
                            </a:solidFill>
                            <a:latin typeface="Cambria Math" panose="02040503050406030204" pitchFamily="18" charset="0"/>
                            <a:cs typeface="Times New Roman" panose="02020603050405020304" charset="0"/>
                          </a:rPr>
                          <m:t>𝐷</m:t>
                        </m:r>
                        <m:r>
                          <m:rPr>
                            <m:sty m:val="p"/>
                          </m:rPr>
                          <a:rPr lang="en-US" altLang="zh-CN" sz="3000" dirty="0">
                            <a:solidFill>
                              <a:schemeClr val="bg1"/>
                            </a:solidFill>
                            <a:latin typeface="Cambria Math" panose="02040503050406030204" pitchFamily="18" charset="0"/>
                            <a:cs typeface="Times New Roman" panose="02020603050405020304" charset="0"/>
                          </a:rPr>
                          <m:t>s</m:t>
                        </m:r>
                      </m:e>
                      <m:sup>
                        <m:r>
                          <a:rPr lang="en-US" altLang="zh-CN" sz="3000" dirty="0">
                            <a:solidFill>
                              <a:schemeClr val="bg1"/>
                            </a:solidFill>
                            <a:latin typeface="Cambria Math" panose="02040503050406030204" pitchFamily="18" charset="0"/>
                            <a:cs typeface="Times New Roman" panose="02020603050405020304" charset="0"/>
                          </a:rPr>
                          <m:t>−</m:t>
                        </m:r>
                      </m:sup>
                    </m:sSup>
                  </m:oMath>
                </a14:m>
                <a:r>
                  <a:rPr lang="en-US" altLang="zh-CN" sz="3000" dirty="0">
                    <a:solidFill>
                      <a:schemeClr val="bg1"/>
                    </a:solidFill>
                    <a:latin typeface="Times New Roman" panose="02020603050405020304" charset="0"/>
                    <a:cs typeface="Times New Roman" panose="02020603050405020304" charset="0"/>
                    <a:sym typeface="+mn-ea"/>
                  </a:rPr>
                  <a:t> invariant mass</a:t>
                </a:r>
                <a:endParaRPr lang="en-US" altLang="zh-CN" sz="3000" dirty="0">
                  <a:solidFill>
                    <a:schemeClr val="bg1"/>
                  </a:solidFill>
                  <a:latin typeface="Times New Roman" panose="02020603050405020304" charset="0"/>
                  <a:cs typeface="Times New Roman" panose="02020603050405020304" charset="0"/>
                  <a:sym typeface="+mn-ea"/>
                </a:endParaRPr>
              </a:p>
            </p:txBody>
          </p:sp>
        </mc:Choice>
        <mc:Fallback>
          <p:sp>
            <p:nvSpPr>
              <p:cNvPr id="2" name="标题 1"/>
              <p:cNvSpPr>
                <a:spLocks noRot="1" noChangeAspect="1" noMove="1" noResize="1" noEditPoints="1" noAdjustHandles="1" noChangeArrowheads="1" noChangeShapeType="1" noTextEdit="1"/>
              </p:cNvSpPr>
              <p:nvPr>
                <p:ph type="title"/>
              </p:nvPr>
            </p:nvSpPr>
            <p:spPr>
              <a:xfrm>
                <a:off x="-22860" y="-152082"/>
                <a:ext cx="7886700" cy="994172"/>
              </a:xfrm>
              <a:blipFill rotWithShape="1">
                <a:blip r:embed="rId1"/>
                <a:stretch>
                  <a:fillRect t="32" b="8"/>
                </a:stretch>
              </a:blipFill>
            </p:spPr>
            <p:txBody>
              <a:bodyPr/>
              <a:lstStyle/>
              <a:p>
                <a:r>
                  <a:rPr lang="zh-CN" altLang="en-US">
                    <a:noFill/>
                  </a:rPr>
                  <a:t> </a:t>
                </a:r>
              </a:p>
            </p:txBody>
          </p:sp>
        </mc:Fallback>
      </mc:AlternateContent>
      <p:pic>
        <p:nvPicPr>
          <p:cNvPr id="3" name="图片 2" descr="C:\Users\Administrator\Desktop\张丹昊图\4660.gif4660"/>
          <p:cNvPicPr>
            <a:picLocks noChangeAspect="1"/>
          </p:cNvPicPr>
          <p:nvPr/>
        </p:nvPicPr>
        <p:blipFill>
          <a:blip r:embed="rId2"/>
          <a:srcRect/>
          <a:stretch>
            <a:fillRect/>
          </a:stretch>
        </p:blipFill>
        <p:spPr>
          <a:xfrm>
            <a:off x="-32861" y="1560434"/>
            <a:ext cx="3095625" cy="2224088"/>
          </a:xfrm>
          <a:prstGeom prst="rect">
            <a:avLst/>
          </a:prstGeom>
        </p:spPr>
      </p:pic>
      <p:sp>
        <p:nvSpPr>
          <p:cNvPr id="5" name="文本框 4"/>
          <p:cNvSpPr txBox="1"/>
          <p:nvPr/>
        </p:nvSpPr>
        <p:spPr>
          <a:xfrm>
            <a:off x="2134076" y="1702118"/>
            <a:ext cx="551974" cy="299085"/>
          </a:xfrm>
          <a:prstGeom prst="rect">
            <a:avLst/>
          </a:prstGeom>
          <a:noFill/>
        </p:spPr>
        <p:txBody>
          <a:bodyPr wrap="square" rtlCol="0">
            <a:spAutoFit/>
          </a:bodyPr>
          <a:lstStyle/>
          <a:p>
            <a:r>
              <a:rPr lang="en-US" altLang="zh-CN" sz="1350" b="1">
                <a:solidFill>
                  <a:srgbClr val="7030A0"/>
                </a:solidFill>
              </a:rPr>
              <a:t>4660</a:t>
            </a:r>
            <a:endParaRPr lang="en-US" altLang="zh-CN" sz="1350" b="1">
              <a:solidFill>
                <a:srgbClr val="7030A0"/>
              </a:solidFill>
            </a:endParaRPr>
          </a:p>
        </p:txBody>
      </p:sp>
      <p:pic>
        <p:nvPicPr>
          <p:cNvPr id="6" name="图片 5" descr="C:\Users\Administrator\Desktop\张丹昊图\4680.gif4680"/>
          <p:cNvPicPr>
            <a:picLocks noChangeAspect="1"/>
          </p:cNvPicPr>
          <p:nvPr/>
        </p:nvPicPr>
        <p:blipFill>
          <a:blip r:embed="rId3"/>
          <a:srcRect/>
          <a:stretch>
            <a:fillRect/>
          </a:stretch>
        </p:blipFill>
        <p:spPr>
          <a:xfrm>
            <a:off x="3135154" y="1560434"/>
            <a:ext cx="3095625" cy="2224088"/>
          </a:xfrm>
          <a:prstGeom prst="rect">
            <a:avLst/>
          </a:prstGeom>
        </p:spPr>
      </p:pic>
      <p:sp>
        <p:nvSpPr>
          <p:cNvPr id="7" name="文本框 6"/>
          <p:cNvSpPr txBox="1"/>
          <p:nvPr/>
        </p:nvSpPr>
        <p:spPr>
          <a:xfrm>
            <a:off x="5278755" y="1713071"/>
            <a:ext cx="551974" cy="299085"/>
          </a:xfrm>
          <a:prstGeom prst="rect">
            <a:avLst/>
          </a:prstGeom>
          <a:noFill/>
        </p:spPr>
        <p:txBody>
          <a:bodyPr wrap="square" rtlCol="0">
            <a:spAutoFit/>
          </a:bodyPr>
          <a:lstStyle/>
          <a:p>
            <a:r>
              <a:rPr lang="en-US" altLang="zh-CN" sz="1350" b="1">
                <a:solidFill>
                  <a:srgbClr val="7030A0"/>
                </a:solidFill>
              </a:rPr>
              <a:t>4680</a:t>
            </a:r>
            <a:endParaRPr lang="en-US" altLang="zh-CN" sz="1350" b="1">
              <a:solidFill>
                <a:srgbClr val="7030A0"/>
              </a:solidFill>
            </a:endParaRPr>
          </a:p>
        </p:txBody>
      </p:sp>
      <p:pic>
        <p:nvPicPr>
          <p:cNvPr id="12" name="图片 11" descr="C:\Users\Administrator\Desktop\张丹昊图\4700.gif4700"/>
          <p:cNvPicPr>
            <a:picLocks noChangeAspect="1"/>
          </p:cNvPicPr>
          <p:nvPr/>
        </p:nvPicPr>
        <p:blipFill>
          <a:blip r:embed="rId4"/>
          <a:srcRect/>
          <a:stretch>
            <a:fillRect/>
          </a:stretch>
        </p:blipFill>
        <p:spPr>
          <a:xfrm>
            <a:off x="6241733" y="1560434"/>
            <a:ext cx="2990374" cy="2148840"/>
          </a:xfrm>
          <a:prstGeom prst="rect">
            <a:avLst/>
          </a:prstGeom>
        </p:spPr>
      </p:pic>
      <p:sp>
        <p:nvSpPr>
          <p:cNvPr id="13" name="文本框 12"/>
          <p:cNvSpPr txBox="1"/>
          <p:nvPr/>
        </p:nvSpPr>
        <p:spPr>
          <a:xfrm>
            <a:off x="8346758" y="1698308"/>
            <a:ext cx="606266" cy="299085"/>
          </a:xfrm>
          <a:prstGeom prst="rect">
            <a:avLst/>
          </a:prstGeom>
          <a:noFill/>
        </p:spPr>
        <p:txBody>
          <a:bodyPr wrap="square" rtlCol="0">
            <a:spAutoFit/>
          </a:bodyPr>
          <a:lstStyle/>
          <a:p>
            <a:r>
              <a:rPr lang="en-US" altLang="zh-CN" sz="1350" b="1">
                <a:solidFill>
                  <a:srgbClr val="7030A0"/>
                </a:solidFill>
              </a:rPr>
              <a:t>4700</a:t>
            </a:r>
            <a:endParaRPr lang="en-US" altLang="zh-CN" sz="1350" b="1">
              <a:solidFill>
                <a:srgbClr val="7030A0"/>
              </a:solidFill>
            </a:endParaRPr>
          </a:p>
        </p:txBody>
      </p:sp>
      <p:pic>
        <p:nvPicPr>
          <p:cNvPr id="14" name="图片 13" descr="C:\Users\Administrator\Desktop\张丹昊图\4740.gif4740"/>
          <p:cNvPicPr>
            <a:picLocks noChangeAspect="1"/>
          </p:cNvPicPr>
          <p:nvPr/>
        </p:nvPicPr>
        <p:blipFill>
          <a:blip r:embed="rId5"/>
          <a:srcRect/>
          <a:stretch>
            <a:fillRect/>
          </a:stretch>
        </p:blipFill>
        <p:spPr>
          <a:xfrm>
            <a:off x="14288" y="3882390"/>
            <a:ext cx="2990850" cy="2149316"/>
          </a:xfrm>
          <a:prstGeom prst="rect">
            <a:avLst/>
          </a:prstGeom>
        </p:spPr>
      </p:pic>
      <p:sp>
        <p:nvSpPr>
          <p:cNvPr id="15" name="文本框 14"/>
          <p:cNvSpPr txBox="1"/>
          <p:nvPr/>
        </p:nvSpPr>
        <p:spPr>
          <a:xfrm>
            <a:off x="2145030" y="4017645"/>
            <a:ext cx="572929" cy="299085"/>
          </a:xfrm>
          <a:prstGeom prst="rect">
            <a:avLst/>
          </a:prstGeom>
          <a:noFill/>
        </p:spPr>
        <p:txBody>
          <a:bodyPr wrap="square" rtlCol="0">
            <a:spAutoFit/>
          </a:bodyPr>
          <a:lstStyle/>
          <a:p>
            <a:r>
              <a:rPr lang="en-US" altLang="zh-CN" sz="1350" b="1">
                <a:solidFill>
                  <a:srgbClr val="7030A0"/>
                </a:solidFill>
              </a:rPr>
              <a:t>4740</a:t>
            </a:r>
            <a:endParaRPr lang="en-US" altLang="zh-CN" sz="1350" b="1">
              <a:solidFill>
                <a:srgbClr val="7030A0"/>
              </a:solidFill>
            </a:endParaRPr>
          </a:p>
        </p:txBody>
      </p:sp>
      <p:pic>
        <p:nvPicPr>
          <p:cNvPr id="16" name="图片 15" descr="C:\Users\Administrator\Desktop\张丹昊图\4750.gif4750"/>
          <p:cNvPicPr>
            <a:picLocks noChangeAspect="1"/>
          </p:cNvPicPr>
          <p:nvPr/>
        </p:nvPicPr>
        <p:blipFill>
          <a:blip r:embed="rId6"/>
          <a:srcRect/>
          <a:stretch>
            <a:fillRect/>
          </a:stretch>
        </p:blipFill>
        <p:spPr>
          <a:xfrm>
            <a:off x="3230880" y="3904774"/>
            <a:ext cx="2919889" cy="2098358"/>
          </a:xfrm>
          <a:prstGeom prst="rect">
            <a:avLst/>
          </a:prstGeom>
        </p:spPr>
      </p:pic>
      <p:sp>
        <p:nvSpPr>
          <p:cNvPr id="17" name="文本框 16"/>
          <p:cNvSpPr txBox="1"/>
          <p:nvPr/>
        </p:nvSpPr>
        <p:spPr>
          <a:xfrm>
            <a:off x="5344478" y="4050030"/>
            <a:ext cx="536734" cy="299085"/>
          </a:xfrm>
          <a:prstGeom prst="rect">
            <a:avLst/>
          </a:prstGeom>
          <a:noFill/>
        </p:spPr>
        <p:txBody>
          <a:bodyPr wrap="square" rtlCol="0">
            <a:spAutoFit/>
          </a:bodyPr>
          <a:lstStyle/>
          <a:p>
            <a:r>
              <a:rPr lang="en-US" altLang="zh-CN" sz="1350" b="1">
                <a:solidFill>
                  <a:srgbClr val="7030A0"/>
                </a:solidFill>
              </a:rPr>
              <a:t>4750</a:t>
            </a:r>
            <a:endParaRPr lang="en-US" altLang="zh-CN" sz="1350" b="1">
              <a:solidFill>
                <a:srgbClr val="7030A0"/>
              </a:solidFill>
            </a:endParaRPr>
          </a:p>
        </p:txBody>
      </p:sp>
      <p:pic>
        <p:nvPicPr>
          <p:cNvPr id="18" name="图片 17" descr="C:\Users\Administrator\Desktop\张丹昊图\4780.gif4780"/>
          <p:cNvPicPr>
            <a:picLocks noChangeAspect="1"/>
          </p:cNvPicPr>
          <p:nvPr/>
        </p:nvPicPr>
        <p:blipFill>
          <a:blip r:embed="rId7"/>
          <a:srcRect/>
          <a:stretch>
            <a:fillRect/>
          </a:stretch>
        </p:blipFill>
        <p:spPr>
          <a:xfrm>
            <a:off x="6230779" y="3905012"/>
            <a:ext cx="2960846" cy="2127409"/>
          </a:xfrm>
          <a:prstGeom prst="rect">
            <a:avLst/>
          </a:prstGeom>
        </p:spPr>
      </p:pic>
      <p:sp>
        <p:nvSpPr>
          <p:cNvPr id="19" name="文本框 18"/>
          <p:cNvSpPr txBox="1"/>
          <p:nvPr/>
        </p:nvSpPr>
        <p:spPr>
          <a:xfrm>
            <a:off x="8305324" y="4051935"/>
            <a:ext cx="609124" cy="299085"/>
          </a:xfrm>
          <a:prstGeom prst="rect">
            <a:avLst/>
          </a:prstGeom>
          <a:noFill/>
        </p:spPr>
        <p:txBody>
          <a:bodyPr wrap="square" rtlCol="0">
            <a:spAutoFit/>
          </a:bodyPr>
          <a:lstStyle/>
          <a:p>
            <a:r>
              <a:rPr lang="en-US" altLang="zh-CN" sz="1350" b="1">
                <a:solidFill>
                  <a:srgbClr val="7030A0"/>
                </a:solidFill>
              </a:rPr>
              <a:t>4780</a:t>
            </a:r>
            <a:endParaRPr lang="en-US" altLang="zh-CN" sz="1350" b="1">
              <a:solidFill>
                <a:srgbClr val="7030A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2" name="标题 1"/>
              <p:cNvSpPr>
                <a:spLocks noGrp="1"/>
              </p:cNvSpPr>
              <p:nvPr>
                <p:ph type="title"/>
              </p:nvPr>
            </p:nvSpPr>
            <p:spPr>
              <a:xfrm>
                <a:off x="1016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Scattering plots of </a:t>
                </a:r>
                <a14:m>
                  <m:oMath xmlns:m="http://schemas.openxmlformats.org/officeDocument/2006/math">
                    <m:sSup>
                      <m:sSupPr>
                        <m:ctrlPr>
                          <a:rPr lang="en-US" altLang="zh-CN" sz="3000" i="1" dirty="0">
                            <a:solidFill>
                              <a:schemeClr val="bg1"/>
                            </a:solidFill>
                            <a:latin typeface="Cambria Math" panose="02040503050406030204" pitchFamily="18" charset="0"/>
                            <a:cs typeface="Times New Roman" panose="02020603050405020304" charset="0"/>
                          </a:rPr>
                        </m:ctrlPr>
                      </m:sSupPr>
                      <m:e>
                        <m:r>
                          <a:rPr lang="en-US" altLang="zh-CN" sz="3000" dirty="0">
                            <a:solidFill>
                              <a:schemeClr val="bg1"/>
                            </a:solidFill>
                            <a:latin typeface="Cambria Math" panose="02040503050406030204" pitchFamily="18" charset="0"/>
                            <a:cs typeface="Times New Roman" panose="02020603050405020304" charset="0"/>
                          </a:rPr>
                          <m:t>𝐷</m:t>
                        </m:r>
                        <m:r>
                          <m:rPr>
                            <m:sty m:val="p"/>
                          </m:rPr>
                          <a:rPr lang="en-US" altLang="zh-CN" sz="3000" dirty="0">
                            <a:solidFill>
                              <a:schemeClr val="bg1"/>
                            </a:solidFill>
                            <a:latin typeface="Cambria Math" panose="02040503050406030204" pitchFamily="18" charset="0"/>
                            <a:cs typeface="Times New Roman" panose="02020603050405020304" charset="0"/>
                          </a:rPr>
                          <m:t>s</m:t>
                        </m:r>
                      </m:e>
                      <m:sup>
                        <m:r>
                          <a:rPr lang="en-US" altLang="zh-CN" sz="3000" dirty="0">
                            <a:solidFill>
                              <a:schemeClr val="bg1"/>
                            </a:solidFill>
                            <a:latin typeface="Cambria Math" panose="02040503050406030204" pitchFamily="18" charset="0"/>
                            <a:cs typeface="Times New Roman" panose="02020603050405020304" charset="0"/>
                          </a:rPr>
                          <m:t>+</m:t>
                        </m:r>
                      </m:sup>
                    </m:sSup>
                  </m:oMath>
                </a14:m>
                <a:r>
                  <a:rPr lang="en-US" altLang="zh-CN" sz="3000" dirty="0">
                    <a:solidFill>
                      <a:schemeClr val="bg1"/>
                    </a:solidFill>
                    <a:latin typeface="Times New Roman" panose="02020603050405020304" charset="0"/>
                    <a:cs typeface="Times New Roman" panose="02020603050405020304" charset="0"/>
                    <a:sym typeface="+mn-ea"/>
                  </a:rPr>
                  <a:t> vs.  </a:t>
                </a:r>
                <a14:m>
                  <m:oMath xmlns:m="http://schemas.openxmlformats.org/officeDocument/2006/math">
                    <m:sSup>
                      <m:sSupPr>
                        <m:ctrlPr>
                          <a:rPr lang="en-US" altLang="zh-CN" sz="3000" i="1" dirty="0">
                            <a:solidFill>
                              <a:schemeClr val="bg1"/>
                            </a:solidFill>
                            <a:latin typeface="Cambria Math" panose="02040503050406030204" pitchFamily="18" charset="0"/>
                            <a:cs typeface="Times New Roman" panose="02020603050405020304" charset="0"/>
                          </a:rPr>
                        </m:ctrlPr>
                      </m:sSupPr>
                      <m:e>
                        <m:r>
                          <a:rPr lang="en-US" altLang="zh-CN" sz="3000" dirty="0">
                            <a:solidFill>
                              <a:schemeClr val="bg1"/>
                            </a:solidFill>
                            <a:latin typeface="Cambria Math" panose="02040503050406030204" pitchFamily="18" charset="0"/>
                            <a:cs typeface="Times New Roman" panose="02020603050405020304" charset="0"/>
                          </a:rPr>
                          <m:t>𝐷</m:t>
                        </m:r>
                        <m:r>
                          <m:rPr>
                            <m:sty m:val="p"/>
                          </m:rPr>
                          <a:rPr lang="en-US" altLang="zh-CN" sz="3000" dirty="0">
                            <a:solidFill>
                              <a:schemeClr val="bg1"/>
                            </a:solidFill>
                            <a:latin typeface="Cambria Math" panose="02040503050406030204" pitchFamily="18" charset="0"/>
                            <a:cs typeface="Times New Roman" panose="02020603050405020304" charset="0"/>
                          </a:rPr>
                          <m:t>s</m:t>
                        </m:r>
                      </m:e>
                      <m:sup>
                        <m:r>
                          <a:rPr lang="en-US" altLang="zh-CN" sz="3000" dirty="0">
                            <a:solidFill>
                              <a:schemeClr val="bg1"/>
                            </a:solidFill>
                            <a:latin typeface="Cambria Math" panose="02040503050406030204" pitchFamily="18" charset="0"/>
                            <a:cs typeface="Times New Roman" panose="02020603050405020304" charset="0"/>
                          </a:rPr>
                          <m:t>−</m:t>
                        </m:r>
                      </m:sup>
                    </m:sSup>
                  </m:oMath>
                </a14:m>
                <a:r>
                  <a:rPr lang="en-US" altLang="zh-CN" sz="3000" dirty="0">
                    <a:solidFill>
                      <a:schemeClr val="bg1"/>
                    </a:solidFill>
                    <a:latin typeface="Times New Roman" panose="02020603050405020304" charset="0"/>
                    <a:cs typeface="Times New Roman" panose="02020603050405020304" charset="0"/>
                    <a:sym typeface="+mn-ea"/>
                  </a:rPr>
                  <a:t> invariant mass</a:t>
                </a:r>
                <a:endParaRPr lang="en-US" altLang="zh-CN" sz="3000" dirty="0">
                  <a:solidFill>
                    <a:schemeClr val="bg1"/>
                  </a:solidFill>
                  <a:latin typeface="Times New Roman" panose="02020603050405020304" charset="0"/>
                  <a:cs typeface="Times New Roman" panose="02020603050405020304" charset="0"/>
                  <a:sym typeface="+mn-ea"/>
                </a:endParaRPr>
              </a:p>
            </p:txBody>
          </p:sp>
        </mc:Choice>
        <mc:Fallback>
          <p:sp>
            <p:nvSpPr>
              <p:cNvPr id="2" name="标题 1"/>
              <p:cNvSpPr>
                <a:spLocks noRot="1" noChangeAspect="1" noMove="1" noResize="1" noEditPoints="1" noAdjustHandles="1" noChangeArrowheads="1" noChangeShapeType="1" noTextEdit="1"/>
              </p:cNvSpPr>
              <p:nvPr>
                <p:ph type="title"/>
              </p:nvPr>
            </p:nvSpPr>
            <p:spPr>
              <a:xfrm>
                <a:off x="10160" y="-153352"/>
                <a:ext cx="7886700" cy="994172"/>
              </a:xfrm>
              <a:blipFill rotWithShape="1">
                <a:blip r:embed="rId1"/>
                <a:stretch>
                  <a:fillRect t="32" b="8"/>
                </a:stretch>
              </a:blipFill>
            </p:spPr>
            <p:txBody>
              <a:bodyPr/>
              <a:lstStyle/>
              <a:p>
                <a:r>
                  <a:rPr lang="zh-CN" altLang="en-US">
                    <a:noFill/>
                  </a:rPr>
                  <a:t> </a:t>
                </a:r>
              </a:p>
            </p:txBody>
          </p:sp>
        </mc:Fallback>
      </mc:AlternateContent>
      <p:pic>
        <p:nvPicPr>
          <p:cNvPr id="3" name="图片 2" descr="C:\Users\Administrator\Desktop\张丹昊图\4840.gif4840"/>
          <p:cNvPicPr>
            <a:picLocks noChangeAspect="1"/>
          </p:cNvPicPr>
          <p:nvPr/>
        </p:nvPicPr>
        <p:blipFill>
          <a:blip r:embed="rId2"/>
          <a:srcRect/>
          <a:stretch>
            <a:fillRect/>
          </a:stretch>
        </p:blipFill>
        <p:spPr>
          <a:xfrm>
            <a:off x="-32385" y="2601040"/>
            <a:ext cx="3094673" cy="2224088"/>
          </a:xfrm>
          <a:prstGeom prst="rect">
            <a:avLst/>
          </a:prstGeom>
        </p:spPr>
      </p:pic>
      <p:sp>
        <p:nvSpPr>
          <p:cNvPr id="5" name="文本框 4"/>
          <p:cNvSpPr txBox="1"/>
          <p:nvPr/>
        </p:nvSpPr>
        <p:spPr>
          <a:xfrm>
            <a:off x="2134076" y="2742724"/>
            <a:ext cx="551974" cy="299085"/>
          </a:xfrm>
          <a:prstGeom prst="rect">
            <a:avLst/>
          </a:prstGeom>
          <a:noFill/>
        </p:spPr>
        <p:txBody>
          <a:bodyPr wrap="square" rtlCol="0">
            <a:spAutoFit/>
          </a:bodyPr>
          <a:lstStyle/>
          <a:p>
            <a:r>
              <a:rPr lang="en-US" altLang="zh-CN" sz="1350" b="1">
                <a:solidFill>
                  <a:srgbClr val="7030A0"/>
                </a:solidFill>
              </a:rPr>
              <a:t>4840</a:t>
            </a:r>
            <a:endParaRPr lang="en-US" altLang="zh-CN" sz="1350" b="1">
              <a:solidFill>
                <a:srgbClr val="7030A0"/>
              </a:solidFill>
            </a:endParaRPr>
          </a:p>
        </p:txBody>
      </p:sp>
      <p:pic>
        <p:nvPicPr>
          <p:cNvPr id="6" name="图片 5" descr="C:\Users\Administrator\Desktop\张丹昊图\4914.gif4914"/>
          <p:cNvPicPr>
            <a:picLocks noChangeAspect="1"/>
          </p:cNvPicPr>
          <p:nvPr/>
        </p:nvPicPr>
        <p:blipFill>
          <a:blip r:embed="rId3"/>
          <a:srcRect/>
          <a:stretch>
            <a:fillRect/>
          </a:stretch>
        </p:blipFill>
        <p:spPr>
          <a:xfrm>
            <a:off x="3135630" y="2601040"/>
            <a:ext cx="3094673" cy="2224088"/>
          </a:xfrm>
          <a:prstGeom prst="rect">
            <a:avLst/>
          </a:prstGeom>
        </p:spPr>
      </p:pic>
      <p:sp>
        <p:nvSpPr>
          <p:cNvPr id="7" name="文本框 6"/>
          <p:cNvSpPr txBox="1"/>
          <p:nvPr/>
        </p:nvSpPr>
        <p:spPr>
          <a:xfrm>
            <a:off x="5278755" y="2753678"/>
            <a:ext cx="551974" cy="299085"/>
          </a:xfrm>
          <a:prstGeom prst="rect">
            <a:avLst/>
          </a:prstGeom>
          <a:noFill/>
        </p:spPr>
        <p:txBody>
          <a:bodyPr wrap="square" rtlCol="0">
            <a:spAutoFit/>
          </a:bodyPr>
          <a:lstStyle/>
          <a:p>
            <a:r>
              <a:rPr lang="en-US" altLang="zh-CN" sz="1350" b="1">
                <a:solidFill>
                  <a:srgbClr val="7030A0"/>
                </a:solidFill>
              </a:rPr>
              <a:t>4914</a:t>
            </a:r>
            <a:endParaRPr lang="en-US" altLang="zh-CN" sz="1350" b="1">
              <a:solidFill>
                <a:srgbClr val="7030A0"/>
              </a:solidFill>
            </a:endParaRPr>
          </a:p>
        </p:txBody>
      </p:sp>
      <p:pic>
        <p:nvPicPr>
          <p:cNvPr id="12" name="图片 11" descr="C:\Users\Administrator\Desktop\张丹昊图\4946.gif4946"/>
          <p:cNvPicPr>
            <a:picLocks noChangeAspect="1"/>
          </p:cNvPicPr>
          <p:nvPr/>
        </p:nvPicPr>
        <p:blipFill>
          <a:blip r:embed="rId4"/>
          <a:srcRect/>
          <a:stretch>
            <a:fillRect/>
          </a:stretch>
        </p:blipFill>
        <p:spPr>
          <a:xfrm>
            <a:off x="6241971" y="2601040"/>
            <a:ext cx="2989898" cy="2148840"/>
          </a:xfrm>
          <a:prstGeom prst="rect">
            <a:avLst/>
          </a:prstGeom>
        </p:spPr>
      </p:pic>
      <p:sp>
        <p:nvSpPr>
          <p:cNvPr id="13" name="文本框 12"/>
          <p:cNvSpPr txBox="1"/>
          <p:nvPr/>
        </p:nvSpPr>
        <p:spPr>
          <a:xfrm>
            <a:off x="8346758" y="2738914"/>
            <a:ext cx="606266" cy="299085"/>
          </a:xfrm>
          <a:prstGeom prst="rect">
            <a:avLst/>
          </a:prstGeom>
          <a:noFill/>
        </p:spPr>
        <p:txBody>
          <a:bodyPr wrap="square" rtlCol="0">
            <a:spAutoFit/>
          </a:bodyPr>
          <a:lstStyle/>
          <a:p>
            <a:r>
              <a:rPr lang="en-US" altLang="zh-CN" sz="1350" b="1">
                <a:solidFill>
                  <a:srgbClr val="7030A0"/>
                </a:solidFill>
              </a:rPr>
              <a:t>4946</a:t>
            </a:r>
            <a:endParaRPr lang="en-US" altLang="zh-CN" sz="1350" b="1">
              <a:solidFill>
                <a:srgbClr val="7030A0"/>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635"/>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635" y="-152717"/>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Bachelor </a:t>
            </a:r>
            <a:r>
              <a:rPr lang="en-US" altLang="zh-CN" sz="3000" dirty="0">
                <a:solidFill>
                  <a:schemeClr val="bg1"/>
                </a:solidFill>
                <a:highlight>
                  <a:srgbClr val="FFFF00"/>
                </a:highlight>
                <a:latin typeface="Times New Roman" panose="02020603050405020304" charset="0"/>
                <a:cs typeface="Times New Roman" panose="02020603050405020304" charset="0"/>
                <a:sym typeface="+mn-ea"/>
              </a:rPr>
              <a:t>pi+pi- </a:t>
            </a:r>
            <a:r>
              <a:rPr lang="en-US" altLang="zh-CN" sz="3000" dirty="0">
                <a:solidFill>
                  <a:schemeClr val="bg1"/>
                </a:solidFill>
                <a:latin typeface="Times New Roman" panose="02020603050405020304" charset="0"/>
                <a:cs typeface="Times New Roman" panose="02020603050405020304" charset="0"/>
                <a:sym typeface="+mn-ea"/>
              </a:rPr>
              <a:t>reconstruction</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13" name="文本框 12"/>
          <p:cNvSpPr txBox="1"/>
          <p:nvPr/>
        </p:nvSpPr>
        <p:spPr>
          <a:xfrm>
            <a:off x="329090" y="5283041"/>
            <a:ext cx="8610516" cy="414020"/>
          </a:xfrm>
          <a:prstGeom prst="rect">
            <a:avLst/>
          </a:prstGeom>
          <a:noFill/>
        </p:spPr>
        <p:txBody>
          <a:bodyPr wrap="square" rtlCol="0">
            <a:spAutoFit/>
          </a:bodyPr>
          <a:lstStyle/>
          <a:p>
            <a:pPr marL="0" lvl="1" indent="-457200">
              <a:buFont typeface="Wingdings" panose="05000000000000000000" charset="0"/>
              <a:buChar char="Ø"/>
            </a:pPr>
            <a:r>
              <a:rPr lang="en-US" altLang="zh-CN" sz="2000" dirty="0">
                <a:latin typeface="Times New Roman" panose="02020603050405020304" charset="0"/>
                <a:cs typeface="Times New Roman" panose="02020603050405020304" charset="0"/>
              </a:rPr>
              <a:t>We require  </a:t>
            </a:r>
            <a:r>
              <a:rPr lang="en-US" altLang="zh-CN" sz="2000" dirty="0" err="1">
                <a:latin typeface="Times New Roman" panose="02020603050405020304" charset="0"/>
                <a:ea typeface="MS Mincho" charset="0"/>
                <a:cs typeface="Times New Roman" panose="02020603050405020304" charset="0"/>
                <a:sym typeface="+mn-ea"/>
              </a:rPr>
              <a:t>nsig</a:t>
            </a:r>
            <a:r>
              <a:rPr lang="en-US" altLang="zh-CN" sz="2000" dirty="0">
                <a:latin typeface="Times New Roman" panose="02020603050405020304" charset="0"/>
                <a:ea typeface="MS Mincho" charset="0"/>
                <a:cs typeface="Times New Roman" panose="02020603050405020304" charset="0"/>
                <a:sym typeface="+mn-ea"/>
              </a:rPr>
              <a:t> =1 for further study.</a:t>
            </a:r>
            <a:r>
              <a:rPr lang="en-US" altLang="zh-CN" sz="2000" dirty="0">
                <a:latin typeface="Times New Roman" panose="02020603050405020304" charset="0"/>
                <a:cs typeface="Times New Roman" panose="02020603050405020304" charset="0"/>
              </a:rPr>
              <a:t>    </a:t>
            </a:r>
            <a:r>
              <a:rPr lang="en-US" altLang="zh-CN" sz="2100" dirty="0">
                <a:latin typeface="Times New Roman" panose="02020603050405020304" charset="0"/>
                <a:cs typeface="Times New Roman" panose="02020603050405020304" charset="0"/>
              </a:rPr>
              <a:t> </a:t>
            </a:r>
            <a:r>
              <a:rPr lang="en-US" altLang="zh-CN" sz="2100" dirty="0"/>
              <a:t>                                          </a:t>
            </a:r>
            <a:r>
              <a:rPr lang="en-US" altLang="zh-CN" sz="1350" dirty="0"/>
              <a:t> </a:t>
            </a:r>
            <a:endParaRPr lang="en-US" altLang="zh-CN" sz="1350" dirty="0"/>
          </a:p>
        </p:txBody>
      </p:sp>
      <p:pic>
        <p:nvPicPr>
          <p:cNvPr id="3" name="图片 2" descr="nsig"/>
          <p:cNvPicPr>
            <a:picLocks noChangeAspect="1"/>
          </p:cNvPicPr>
          <p:nvPr/>
        </p:nvPicPr>
        <p:blipFill>
          <a:blip r:embed="rId1"/>
          <a:stretch>
            <a:fillRect/>
          </a:stretch>
        </p:blipFill>
        <p:spPr>
          <a:xfrm>
            <a:off x="4671060" y="1164590"/>
            <a:ext cx="4472940" cy="3034030"/>
          </a:xfrm>
          <a:prstGeom prst="rect">
            <a:avLst/>
          </a:prstGeom>
        </p:spPr>
      </p:pic>
      <p:pic>
        <p:nvPicPr>
          <p:cNvPr id="5" name="图片 4"/>
          <p:cNvPicPr>
            <a:picLocks noChangeAspect="1"/>
          </p:cNvPicPr>
          <p:nvPr/>
        </p:nvPicPr>
        <p:blipFill>
          <a:blip r:embed="rId2"/>
          <a:stretch>
            <a:fillRect/>
          </a:stretch>
        </p:blipFill>
        <p:spPr>
          <a:xfrm>
            <a:off x="83820" y="1164908"/>
            <a:ext cx="4341019" cy="2947988"/>
          </a:xfrm>
          <a:prstGeom prst="rect">
            <a:avLst/>
          </a:prstGeom>
        </p:spPr>
      </p:pic>
      <p:sp>
        <p:nvSpPr>
          <p:cNvPr id="7" name="灯片编号占位符 3"/>
          <p:cNvSpPr>
            <a:spLocks noGrp="1"/>
          </p:cNvSpPr>
          <p:nvPr>
            <p:ph type="sldNum" sz="quarter" idx="12"/>
          </p:nvPr>
        </p:nvSpPr>
        <p:spPr>
          <a:xfrm>
            <a:off x="6457950" y="6348413"/>
            <a:ext cx="2057400" cy="273844"/>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5828850-2F76-4A81-AF47-F03831EB89A5}" type="datetime1">
              <a:rPr lang="zh-CN" altLang="en-US" sz="900" smtClean="0"/>
            </a:fld>
            <a:endParaRPr lang="zh-CN" altLang="en-US" sz="900"/>
          </a:p>
        </p:txBody>
      </p:sp>
      <p:sp>
        <p:nvSpPr>
          <p:cNvPr id="6" name="灯片编号占位符 5"/>
          <p:cNvSpPr>
            <a:spLocks noGrp="1"/>
          </p:cNvSpPr>
          <p:nvPr>
            <p:ph type="sldNum" sz="quarter" idx="12"/>
          </p:nvPr>
        </p:nvSpPr>
        <p:spPr/>
        <p:txBody>
          <a:bodyPr/>
          <a:lstStyle/>
          <a:p>
            <a:fld id="{6A6CF4B7-B296-4DA4-9CB8-78572C16F30F}" type="slidenum">
              <a:rPr lang="zh-CN" altLang="en-US" sz="2100" smtClean="0"/>
            </a:fld>
            <a:endParaRPr lang="zh-CN" altLang="en-US" sz="2100"/>
          </a:p>
        </p:txBody>
      </p:sp>
      <p:sp>
        <p:nvSpPr>
          <p:cNvPr id="7" name="矩形 6"/>
          <p:cNvSpPr/>
          <p:nvPr/>
        </p:nvSpPr>
        <p:spPr>
          <a:xfrm>
            <a:off x="-317" y="1905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标题 7"/>
          <p:cNvSpPr>
            <a:spLocks noGrp="1"/>
          </p:cNvSpPr>
          <p:nvPr>
            <p:ph type="title"/>
          </p:nvPr>
        </p:nvSpPr>
        <p:spPr>
          <a:xfrm>
            <a:off x="10160" y="-134302"/>
            <a:ext cx="8441055" cy="994410"/>
          </a:xfrm>
        </p:spPr>
        <p:txBody>
          <a:bodyPr/>
          <a:lstStyle/>
          <a:p>
            <a:r>
              <a:rPr lang="en-US" altLang="zh-CN" sz="3000" dirty="0">
                <a:solidFill>
                  <a:schemeClr val="bg1"/>
                </a:solidFill>
                <a:latin typeface="仿宋" panose="02010609060101010101" charset="-122"/>
                <a:ea typeface="仿宋" panose="02010609060101010101" charset="-122"/>
                <a:cs typeface="Times New Roman" panose="02020603050405020304" charset="0"/>
                <a:sym typeface="+mn-ea"/>
              </a:rPr>
              <a:t>average Born cross section</a:t>
            </a:r>
            <a:endParaRPr lang="en-US" altLang="zh-CN" sz="3000" dirty="0">
              <a:solidFill>
                <a:schemeClr val="bg1"/>
              </a:solidFill>
              <a:latin typeface="仿宋" panose="02010609060101010101" charset="-122"/>
              <a:ea typeface="仿宋" panose="02010609060101010101" charset="-122"/>
              <a:cs typeface="Times New Roman" panose="02020603050405020304" charset="0"/>
              <a:sym typeface="+mn-ea"/>
            </a:endParaRPr>
          </a:p>
        </p:txBody>
      </p:sp>
      <p:sp>
        <p:nvSpPr>
          <p:cNvPr id="3" name="文本框 2"/>
          <p:cNvSpPr txBox="1"/>
          <p:nvPr/>
        </p:nvSpPr>
        <p:spPr>
          <a:xfrm>
            <a:off x="378619" y="4961096"/>
            <a:ext cx="6714173" cy="506730"/>
          </a:xfrm>
          <a:prstGeom prst="rect">
            <a:avLst/>
          </a:prstGeom>
          <a:noFill/>
        </p:spPr>
        <p:txBody>
          <a:bodyPr wrap="square" rtlCol="0">
            <a:spAutoFit/>
          </a:bodyPr>
          <a:lstStyle/>
          <a:p>
            <a:r>
              <a:rPr lang="en-US" sz="1350"/>
              <a:t>Ntot=</a:t>
            </a:r>
            <a:r>
              <a:rPr lang="zh-CN" altLang="en-US" sz="1350"/>
              <a:t>（</a:t>
            </a:r>
            <a:r>
              <a:rPr lang="en-US" altLang="zh-CN" sz="1350"/>
              <a:t>1.4+2.1+4.6+2.3+0.6+3.6+1.3+3+5.2+3.1</a:t>
            </a:r>
            <a:r>
              <a:rPr lang="zh-CN" altLang="en-US" sz="1350"/>
              <a:t>）</a:t>
            </a:r>
            <a:r>
              <a:rPr lang="en-US" altLang="zh-CN" sz="1350"/>
              <a:t>=</a:t>
            </a:r>
            <a:r>
              <a:rPr lang="en-US" altLang="zh-CN" sz="1350">
                <a:solidFill>
                  <a:srgbClr val="FF0000"/>
                </a:solidFill>
              </a:rPr>
              <a:t>27.2</a:t>
            </a:r>
            <a:endParaRPr lang="en-US" altLang="zh-CN" sz="1350"/>
          </a:p>
          <a:p>
            <a:r>
              <a:rPr lang="en-US" altLang="zh-CN" sz="1350" dirty="0">
                <a:solidFill>
                  <a:schemeClr val="tx1"/>
                </a:solidFill>
                <a:highlight>
                  <a:srgbClr val="00FF00"/>
                </a:highlight>
                <a:latin typeface="仿宋" panose="02010609060101010101" charset="-122"/>
                <a:ea typeface="仿宋" panose="02010609060101010101" charset="-122"/>
                <a:cs typeface="Times New Roman" panose="02020603050405020304" charset="0"/>
                <a:sym typeface="+mn-ea"/>
              </a:rPr>
              <a:t>average Born cross section</a:t>
            </a:r>
            <a:r>
              <a:rPr lang="en-US" altLang="zh-CN" sz="1350">
                <a:highlight>
                  <a:srgbClr val="00FF00"/>
                </a:highlight>
              </a:rPr>
              <a:t>=</a:t>
            </a:r>
            <a:r>
              <a:rPr lang="zh-CN" altLang="en-US" sz="1350">
                <a:highlight>
                  <a:srgbClr val="00FF00"/>
                </a:highlight>
              </a:rPr>
              <a:t>（</a:t>
            </a:r>
            <a:r>
              <a:rPr lang="en-US" altLang="zh-CN" sz="1350">
                <a:highlight>
                  <a:srgbClr val="00FF00"/>
                </a:highlight>
              </a:rPr>
              <a:t>27.2</a:t>
            </a:r>
            <a:r>
              <a:rPr lang="zh-CN" altLang="en-US" sz="1350">
                <a:highlight>
                  <a:srgbClr val="00FF00"/>
                </a:highlight>
              </a:rPr>
              <a:t>）</a:t>
            </a:r>
            <a:r>
              <a:rPr lang="en-US" altLang="zh-CN" sz="1350">
                <a:highlight>
                  <a:srgbClr val="00FF00"/>
                </a:highlight>
              </a:rPr>
              <a:t>/0.7028 =38.886</a:t>
            </a:r>
            <a:endParaRPr lang="en-US" altLang="zh-CN" sz="1350">
              <a:highlight>
                <a:srgbClr val="00FF00"/>
              </a:highlight>
            </a:endParaRPr>
          </a:p>
        </p:txBody>
      </p:sp>
      <p:pic>
        <p:nvPicPr>
          <p:cNvPr id="5" name="图片 4"/>
          <p:cNvPicPr>
            <a:picLocks noChangeAspect="1"/>
          </p:cNvPicPr>
          <p:nvPr>
            <p:custDataLst>
              <p:tags r:id="rId1"/>
            </p:custDataLst>
          </p:nvPr>
        </p:nvPicPr>
        <p:blipFill>
          <a:blip r:embed="rId2"/>
          <a:stretch>
            <a:fillRect/>
          </a:stretch>
        </p:blipFill>
        <p:spPr>
          <a:xfrm>
            <a:off x="378619" y="1608773"/>
            <a:ext cx="6837521" cy="3164681"/>
          </a:xfrm>
          <a:prstGeom prst="rect">
            <a:avLst/>
          </a:prstGeom>
        </p:spPr>
      </p:pic>
      <p:cxnSp>
        <p:nvCxnSpPr>
          <p:cNvPr id="9" name="直接箭头连接符 8"/>
          <p:cNvCxnSpPr/>
          <p:nvPr/>
        </p:nvCxnSpPr>
        <p:spPr>
          <a:xfrm>
            <a:off x="7095173" y="1903571"/>
            <a:ext cx="65674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975033" y="1778794"/>
            <a:ext cx="1143000" cy="20383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11" name="文本框 10"/>
              <p:cNvSpPr txBox="1"/>
              <p:nvPr/>
            </p:nvSpPr>
            <p:spPr>
              <a:xfrm>
                <a:off x="7808119" y="1744980"/>
                <a:ext cx="1154430" cy="299085"/>
              </a:xfrm>
              <a:prstGeom prst="rect">
                <a:avLst/>
              </a:prstGeom>
              <a:noFill/>
            </p:spPr>
            <p:txBody>
              <a:bodyPr wrap="square" rtlCol="0">
                <a:spAutoFit/>
              </a:bodyPr>
              <a:lstStyle/>
              <a:p>
                <a:r>
                  <a:rPr lang="en-US" altLang="zh-CN" sz="1350"/>
                  <a:t>lum*isr*vp*</a:t>
                </a:r>
                <a14:m>
                  <m:oMath xmlns:m="http://schemas.openxmlformats.org/officeDocument/2006/math">
                    <m:r>
                      <a:rPr lang="en-US" altLang="zh-CN" sz="1350" i="1">
                        <a:latin typeface="Cambria Math" panose="02040503050406030204" pitchFamily="18" charset="0"/>
                        <a:cs typeface="Cambria Math" panose="02040503050406030204" pitchFamily="18" charset="0"/>
                      </a:rPr>
                      <m:t>∈</m:t>
                    </m:r>
                  </m:oMath>
                </a14:m>
                <a:endParaRPr lang="en-US" altLang="zh-CN" sz="1350"/>
              </a:p>
            </p:txBody>
          </p:sp>
        </mc:Choice>
        <mc:Fallback>
          <p:sp>
            <p:nvSpPr>
              <p:cNvPr id="11" name="文本框 10"/>
              <p:cNvSpPr txBox="1">
                <a:spLocks noRot="1" noChangeAspect="1" noMove="1" noResize="1" noEditPoints="1" noAdjustHandles="1" noChangeArrowheads="1" noChangeShapeType="1" noTextEdit="1"/>
              </p:cNvSpPr>
              <p:nvPr/>
            </p:nvSpPr>
            <p:spPr>
              <a:xfrm>
                <a:off x="7808119" y="1744980"/>
                <a:ext cx="1154430" cy="299085"/>
              </a:xfrm>
              <a:prstGeom prst="rect">
                <a:avLst/>
              </a:prstGeom>
              <a:blipFill rotWithShape="1">
                <a:blip r:embed="rId3"/>
                <a:stretch>
                  <a:fillRect l="-14" r="14"/>
                </a:stretch>
              </a:blipFill>
            </p:spPr>
            <p:txBody>
              <a:bodyPr/>
              <a:lstStyle/>
              <a:p>
                <a:r>
                  <a:rPr lang="zh-CN" altLang="en-US">
                    <a:noFill/>
                  </a:rPr>
                  <a:t> </a:t>
                </a:r>
              </a:p>
            </p:txBody>
          </p:sp>
        </mc:Fallback>
      </mc:AlternateContent>
      <p:sp>
        <p:nvSpPr>
          <p:cNvPr id="12" name="矩形 11"/>
          <p:cNvSpPr/>
          <p:nvPr/>
        </p:nvSpPr>
        <p:spPr>
          <a:xfrm>
            <a:off x="5975033" y="4465320"/>
            <a:ext cx="1143000" cy="20383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箭头连接符 12"/>
          <p:cNvCxnSpPr/>
          <p:nvPr/>
        </p:nvCxnSpPr>
        <p:spPr>
          <a:xfrm>
            <a:off x="7118033" y="4567238"/>
            <a:ext cx="65674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文本框 13"/>
              <p:cNvSpPr txBox="1"/>
              <p:nvPr/>
            </p:nvSpPr>
            <p:spPr>
              <a:xfrm>
                <a:off x="7661434" y="4379595"/>
                <a:ext cx="1041083" cy="563404"/>
              </a:xfrm>
              <a:prstGeom prst="rect">
                <a:avLst/>
              </a:prstGeom>
            </p:spPr>
            <p:style>
              <a:lnRef idx="0">
                <a:scrgbClr r="0" g="0" b="0"/>
              </a:lnRef>
              <a:fillRef idx="0">
                <a:scrgbClr r="0" g="0" b="0"/>
              </a:fillRef>
              <a:effectRef idx="0">
                <a:scrgbClr r="0" g="0" b="0"/>
              </a:effectRef>
              <a:fontRef idx="minor">
                <a:schemeClr val="tx1"/>
              </a:fontRef>
            </p:style>
            <p:txBody>
              <a:bodyPr vertOverflow="clip" horzOverflow="clip" wrap="square" rtlCol="0" anchor="t"/>
              <a:lstStyle>
                <a:defPPr>
                  <a:defRPr lang="zh-CN">
                    <a:solidFill>
                      <a:schemeClr val="tx1"/>
                    </a:solidFill>
                  </a:defRPr>
                </a:defPPr>
                <a:lvl1pPr marL="0" algn="l" defTabSz="914400" rtl="0" eaLnBrk="1" latinLnBrk="0" hangingPunct="1">
                  <a:defRPr sz="1100">
                    <a:solidFill>
                      <a:schemeClr val="tx1"/>
                    </a:solidFill>
                    <a:latin typeface="+mn-lt"/>
                    <a:ea typeface="+mn-ea"/>
                    <a:cs typeface="+mn-cs"/>
                  </a:defRPr>
                </a:lvl1pPr>
                <a:lvl2pPr marL="457200" algn="l" defTabSz="914400" rtl="0" eaLnBrk="1" latinLnBrk="0" hangingPunct="1">
                  <a:defRPr sz="1100">
                    <a:solidFill>
                      <a:schemeClr val="tx1"/>
                    </a:solidFill>
                    <a:latin typeface="+mn-lt"/>
                    <a:ea typeface="+mn-ea"/>
                    <a:cs typeface="+mn-cs"/>
                  </a:defRPr>
                </a:lvl2pPr>
                <a:lvl3pPr marL="914400" algn="l" defTabSz="914400" rtl="0" eaLnBrk="1" latinLnBrk="0" hangingPunct="1">
                  <a:defRPr sz="1100">
                    <a:solidFill>
                      <a:schemeClr val="tx1"/>
                    </a:solidFill>
                    <a:latin typeface="+mn-lt"/>
                    <a:ea typeface="+mn-ea"/>
                    <a:cs typeface="+mn-cs"/>
                  </a:defRPr>
                </a:lvl3pPr>
                <a:lvl4pPr marL="1371600" algn="l" defTabSz="914400" rtl="0" eaLnBrk="1" latinLnBrk="0" hangingPunct="1">
                  <a:defRPr sz="1100">
                    <a:solidFill>
                      <a:schemeClr val="tx1"/>
                    </a:solidFill>
                    <a:latin typeface="+mn-lt"/>
                    <a:ea typeface="+mn-ea"/>
                    <a:cs typeface="+mn-cs"/>
                  </a:defRPr>
                </a:lvl4pPr>
                <a:lvl5pPr marL="1828800" algn="l" defTabSz="914400" rtl="0" eaLnBrk="1" latinLnBrk="0" hangingPunct="1">
                  <a:defRPr sz="1100">
                    <a:solidFill>
                      <a:schemeClr val="tx1"/>
                    </a:solidFill>
                    <a:latin typeface="+mn-lt"/>
                    <a:ea typeface="+mn-ea"/>
                    <a:cs typeface="+mn-cs"/>
                  </a:defRPr>
                </a:lvl5pPr>
                <a:lvl6pPr marL="2286000" algn="l" defTabSz="914400" rtl="0" eaLnBrk="1" latinLnBrk="0" hangingPunct="1">
                  <a:defRPr sz="1100">
                    <a:solidFill>
                      <a:schemeClr val="tx1"/>
                    </a:solidFill>
                    <a:latin typeface="+mn-lt"/>
                    <a:ea typeface="+mn-ea"/>
                    <a:cs typeface="+mn-cs"/>
                  </a:defRPr>
                </a:lvl6pPr>
                <a:lvl7pPr marL="2743200" algn="l" defTabSz="914400" rtl="0" eaLnBrk="1" latinLnBrk="0" hangingPunct="1">
                  <a:defRPr sz="1100">
                    <a:solidFill>
                      <a:schemeClr val="tx1"/>
                    </a:solidFill>
                    <a:latin typeface="+mn-lt"/>
                    <a:ea typeface="+mn-ea"/>
                    <a:cs typeface="+mn-cs"/>
                  </a:defRPr>
                </a:lvl7pPr>
                <a:lvl8pPr marL="3200400" algn="l" defTabSz="914400" rtl="0" eaLnBrk="1" latinLnBrk="0" hangingPunct="1">
                  <a:defRPr sz="1100">
                    <a:solidFill>
                      <a:schemeClr val="tx1"/>
                    </a:solidFill>
                    <a:latin typeface="+mn-lt"/>
                    <a:ea typeface="+mn-ea"/>
                    <a:cs typeface="+mn-cs"/>
                  </a:defRPr>
                </a:lvl8pPr>
                <a:lvl9pPr marL="3657600" algn="l" defTabSz="914400" rtl="0" eaLnBrk="1" latinLnBrk="0" hangingPunct="1">
                  <a:defRPr sz="11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CN" sz="1500" i="1">
                              <a:latin typeface="Cambria Math" panose="02040503050406030204" pitchFamily="18" charset="0"/>
                              <a:cs typeface="Cambria Math" panose="02040503050406030204" pitchFamily="18" charset="0"/>
                            </a:rPr>
                          </m:ctrlPr>
                        </m:naryPr>
                        <m:sub/>
                        <m:sup/>
                        <m:e>
                          <m:sSub>
                            <m:sSubPr>
                              <m:ctrlPr>
                                <a:rPr lang="en-US" altLang="zh-CN" sz="1500" i="1">
                                  <a:latin typeface="Cambria Math" panose="02040503050406030204" pitchFamily="18" charset="0"/>
                                  <a:cs typeface="Cambria Math" panose="02040503050406030204" pitchFamily="18" charset="0"/>
                                </a:rPr>
                              </m:ctrlPr>
                            </m:sSubPr>
                            <m:e>
                              <m:r>
                                <a:rPr lang="en-US" altLang="zh-CN" sz="1500" i="1">
                                  <a:latin typeface="Cambria Math" panose="02040503050406030204" pitchFamily="18" charset="0"/>
                                  <a:cs typeface="Cambria Math" panose="02040503050406030204" pitchFamily="18" charset="0"/>
                                </a:rPr>
                                <m:t>𝐿</m:t>
                              </m:r>
                            </m:e>
                            <m:sub>
                              <m:r>
                                <a:rPr lang="en-US" altLang="zh-CN" sz="1500" i="1">
                                  <a:latin typeface="Cambria Math" panose="02040503050406030204" pitchFamily="18" charset="0"/>
                                  <a:cs typeface="Cambria Math" panose="02040503050406030204" pitchFamily="18" charset="0"/>
                                </a:rPr>
                                <m:t>𝑖</m:t>
                              </m:r>
                            </m:sub>
                          </m:sSub>
                        </m:e>
                      </m:nary>
                      <m:sSub>
                        <m:sSubPr>
                          <m:ctrlPr>
                            <a:rPr lang="en-US" altLang="zh-CN" sz="1500" i="1">
                              <a:latin typeface="Cambria Math" panose="02040503050406030204" pitchFamily="18" charset="0"/>
                              <a:cs typeface="Cambria Math" panose="02040503050406030204" pitchFamily="18" charset="0"/>
                            </a:rPr>
                          </m:ctrlPr>
                        </m:sSubPr>
                        <m:e>
                          <m:r>
                            <a:rPr lang="en-US" altLang="zh-CN" sz="1500" i="1">
                              <a:latin typeface="Cambria Math" panose="02040503050406030204" pitchFamily="18" charset="0"/>
                              <a:cs typeface="Cambria Math" panose="02040503050406030204" pitchFamily="18" charset="0"/>
                            </a:rPr>
                            <m:t>∈</m:t>
                          </m:r>
                        </m:e>
                        <m:sub>
                          <m:r>
                            <a:rPr lang="en-US" altLang="zh-CN" sz="1500" i="1">
                              <a:latin typeface="Cambria Math" panose="02040503050406030204" pitchFamily="18" charset="0"/>
                              <a:cs typeface="Cambria Math" panose="02040503050406030204" pitchFamily="18" charset="0"/>
                            </a:rPr>
                            <m:t>𝑖</m:t>
                          </m:r>
                        </m:sub>
                      </m:sSub>
                      <m:sSub>
                        <m:sSubPr>
                          <m:ctrlPr>
                            <a:rPr lang="en-US" altLang="zh-CN" sz="1500" i="1">
                              <a:latin typeface="Cambria Math" panose="02040503050406030204" pitchFamily="18" charset="0"/>
                              <a:cs typeface="Cambria Math" panose="02040503050406030204" pitchFamily="18" charset="0"/>
                            </a:rPr>
                          </m:ctrlPr>
                        </m:sSubPr>
                        <m:e>
                          <m:r>
                            <a:rPr lang="en-US" altLang="zh-CN" sz="1500" i="1">
                              <a:latin typeface="Cambria Math" panose="02040503050406030204" pitchFamily="18" charset="0"/>
                              <a:cs typeface="Cambria Math" panose="02040503050406030204" pitchFamily="18" charset="0"/>
                            </a:rPr>
                            <m:t>𝐶</m:t>
                          </m:r>
                        </m:e>
                        <m:sub>
                          <m:r>
                            <a:rPr lang="en-US" altLang="zh-CN" sz="1500" i="1">
                              <a:latin typeface="Cambria Math" panose="02040503050406030204" pitchFamily="18" charset="0"/>
                              <a:cs typeface="Cambria Math" panose="02040503050406030204" pitchFamily="18" charset="0"/>
                            </a:rPr>
                            <m:t>𝑖</m:t>
                          </m:r>
                        </m:sub>
                      </m:sSub>
                    </m:oMath>
                  </m:oMathPara>
                </a14:m>
                <a:endParaRPr lang="en-US" altLang="zh-CN" sz="1500" i="1">
                  <a:latin typeface="Cambria Math" panose="02040503050406030204" pitchFamily="18" charset="0"/>
                  <a:cs typeface="Cambria Math" panose="02040503050406030204" pitchFamily="18" charset="0"/>
                </a:endParaRPr>
              </a:p>
              <a:p>
                <a:pPr algn="l"/>
                <a:endParaRPr lang="zh-CN" altLang="en-US" sz="1500" i="1">
                  <a:latin typeface="Cambria Math" panose="02040503050406030204" pitchFamily="18" charset="0"/>
                  <a:cs typeface="Cambria Math" panose="02040503050406030204" pitchFamily="18" charset="0"/>
                </a:endParaRPr>
              </a:p>
            </p:txBody>
          </p:sp>
        </mc:Choice>
        <mc:Fallback>
          <p:sp>
            <p:nvSpPr>
              <p:cNvPr id="14" name="文本框 13"/>
              <p:cNvSpPr txBox="1">
                <a:spLocks noRot="1" noChangeAspect="1" noMove="1" noResize="1" noEditPoints="1" noAdjustHandles="1" noChangeArrowheads="1" noChangeShapeType="1" noTextEdit="1"/>
              </p:cNvSpPr>
              <p:nvPr/>
            </p:nvSpPr>
            <p:spPr>
              <a:xfrm>
                <a:off x="7661434" y="4379595"/>
                <a:ext cx="1041083" cy="563404"/>
              </a:xfrm>
              <a:prstGeom prst="rect">
                <a:avLst/>
              </a:prstGeom>
              <a:blipFill rotWithShape="1">
                <a:blip r:embed="rId4"/>
                <a:stretch>
                  <a:fillRect l="-15" r="46" b="28"/>
                </a:stretch>
              </a:blipFill>
            </p:spPr>
            <p:style>
              <a:lnRef idx="0">
                <a:scrgbClr r="0" g="0" b="0"/>
              </a:lnRef>
              <a:fillRef idx="0">
                <a:scrgbClr r="0" g="0" b="0"/>
              </a:fillRef>
              <a:effectRef idx="0">
                <a:scrgbClr r="0" g="0" b="0"/>
              </a:effectRef>
              <a:fontRef idx="minor">
                <a:schemeClr val="tx1"/>
              </a:fontRef>
            </p:style>
            <p:txBody>
              <a:bodyPr/>
              <a:lstStyle/>
              <a:p>
                <a:r>
                  <a:rPr lang="zh-CN" altLang="en-US">
                    <a:noFill/>
                  </a:rPr>
                  <a:t> </a:t>
                </a:r>
              </a:p>
            </p:txBody>
          </p:sp>
        </mc:Fallback>
      </mc:AlternateContent>
      <p:sp>
        <p:nvSpPr>
          <p:cNvPr id="15" name="文本框 14"/>
          <p:cNvSpPr txBox="1"/>
          <p:nvPr/>
        </p:nvSpPr>
        <p:spPr>
          <a:xfrm>
            <a:off x="7118033" y="4879658"/>
            <a:ext cx="1120140" cy="922020"/>
          </a:xfrm>
          <a:prstGeom prst="rect">
            <a:avLst/>
          </a:prstGeom>
          <a:noFill/>
        </p:spPr>
        <p:txBody>
          <a:bodyPr wrap="square" rtlCol="0">
            <a:spAutoFit/>
          </a:bodyPr>
          <a:lstStyle/>
          <a:p>
            <a:r>
              <a:rPr lang="en-US" altLang="zh-CN" sz="1350">
                <a:latin typeface="Cambria Math" panose="02040503050406030204" pitchFamily="18" charset="0"/>
                <a:cs typeface="Cambria Math" panose="02040503050406030204" pitchFamily="18" charset="0"/>
                <a:sym typeface="+mn-ea"/>
              </a:rPr>
              <a:t>(</a:t>
            </a:r>
            <a:r>
              <a:rPr lang="zh-CN" altLang="en-US" sz="1350">
                <a:latin typeface="Cambria Math" panose="02040503050406030204" pitchFamily="18" charset="0"/>
                <a:cs typeface="Cambria Math" panose="02040503050406030204" pitchFamily="18" charset="0"/>
                <a:sym typeface="+mn-ea"/>
              </a:rPr>
              <a:t>上面</a:t>
            </a:r>
            <a:r>
              <a:rPr lang="en-US" altLang="zh-CN" sz="1350">
                <a:latin typeface="Cambria Math" panose="02040503050406030204" pitchFamily="18" charset="0"/>
                <a:cs typeface="Cambria Math" panose="02040503050406030204" pitchFamily="18" charset="0"/>
                <a:sym typeface="+mn-ea"/>
              </a:rPr>
              <a:t>15</a:t>
            </a:r>
            <a:r>
              <a:rPr lang="zh-CN" altLang="en-US" sz="1350">
                <a:latin typeface="Cambria Math" panose="02040503050406030204" pitchFamily="18" charset="0"/>
                <a:cs typeface="Cambria Math" panose="02040503050406030204" pitchFamily="18" charset="0"/>
                <a:sym typeface="+mn-ea"/>
              </a:rPr>
              <a:t>个能量点的数据累加）</a:t>
            </a:r>
            <a:endParaRPr lang="zh-CN" altLang="en-US" sz="1350">
              <a:latin typeface="Cambria Math" panose="02040503050406030204" pitchFamily="18" charset="0"/>
              <a:cs typeface="Cambria Math" panose="02040503050406030204" pitchFamily="18" charset="0"/>
            </a:endParaRPr>
          </a:p>
          <a:p>
            <a:endParaRPr lang="zh-CN" altLang="en-US" sz="135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5828850-2F76-4A81-AF47-F03831EB89A5}" type="datetime1">
              <a:rPr lang="zh-CN" altLang="en-US" sz="900" smtClean="0"/>
            </a:fld>
            <a:endParaRPr lang="zh-CN" altLang="en-US" sz="900"/>
          </a:p>
        </p:txBody>
      </p:sp>
      <p:sp>
        <p:nvSpPr>
          <p:cNvPr id="6" name="灯片编号占位符 5"/>
          <p:cNvSpPr>
            <a:spLocks noGrp="1"/>
          </p:cNvSpPr>
          <p:nvPr>
            <p:ph type="sldNum" sz="quarter" idx="12"/>
          </p:nvPr>
        </p:nvSpPr>
        <p:spPr/>
        <p:txBody>
          <a:bodyPr/>
          <a:lstStyle/>
          <a:p>
            <a:fld id="{6A6CF4B7-B296-4DA4-9CB8-78572C16F30F}" type="slidenum">
              <a:rPr lang="zh-CN" altLang="en-US" sz="2100" smtClean="0"/>
            </a:fld>
            <a:endParaRPr lang="zh-CN" altLang="en-US" sz="2100"/>
          </a:p>
        </p:txBody>
      </p:sp>
      <p:sp>
        <p:nvSpPr>
          <p:cNvPr id="7" name="矩形 6"/>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8" name="标题 7"/>
              <p:cNvSpPr>
                <a:spLocks noGrp="1"/>
              </p:cNvSpPr>
              <p:nvPr>
                <p:ph type="title"/>
              </p:nvPr>
            </p:nvSpPr>
            <p:spPr>
              <a:xfrm>
                <a:off x="0" y="-153352"/>
                <a:ext cx="8441055" cy="994410"/>
              </a:xfrm>
            </p:spPr>
            <p:txBody>
              <a:bodyPr/>
              <a:lstStyle/>
              <a:p>
                <a:r>
                  <a:rPr lang="zh-CN" altLang="en-US" sz="3000" dirty="0">
                    <a:solidFill>
                      <a:schemeClr val="bg1"/>
                    </a:solidFill>
                    <a:latin typeface="仿宋" panose="02010609060101010101" charset="-122"/>
                    <a:ea typeface="仿宋" panose="02010609060101010101" charset="-122"/>
                    <a:cs typeface="Times New Roman" panose="02020603050405020304" charset="0"/>
                    <a:sym typeface="+mn-ea"/>
                  </a:rPr>
                  <a:t>分支比系统误差</a:t>
                </a:r>
                <a14:m>
                  <m:oMath xmlns:m="http://schemas.openxmlformats.org/officeDocument/2006/math">
                    <m:r>
                      <a:rPr lang="en-US" altLang="zh-CN" sz="3000" b="0" i="1" smtClean="0">
                        <a:solidFill>
                          <a:schemeClr val="bg1"/>
                        </a:solidFill>
                        <a:latin typeface="Cambria Math" panose="02040503050406030204" pitchFamily="18" charset="0"/>
                        <a:cs typeface="Times New Roman" panose="02020603050405020304" charset="0"/>
                      </a:rPr>
                      <m:t>𝐵𝑟</m:t>
                    </m:r>
                    <m:d>
                      <m:dPr>
                        <m:ctrlPr>
                          <a:rPr lang="en-US" altLang="zh-CN" sz="3000" b="0" i="1" smtClean="0">
                            <a:solidFill>
                              <a:schemeClr val="bg1"/>
                            </a:solidFill>
                            <a:latin typeface="Cambria Math" panose="02040503050406030204" pitchFamily="18" charset="0"/>
                            <a:cs typeface="Times New Roman" panose="02020603050405020304" charset="0"/>
                          </a:rPr>
                        </m:ctrlPr>
                      </m:dPr>
                      <m:e>
                        <m:r>
                          <a:rPr lang="en-US" altLang="zh-CN" sz="3000" dirty="0">
                            <a:solidFill>
                              <a:schemeClr val="bg1"/>
                            </a:solidFill>
                            <a:latin typeface="Cambria Math" panose="02040503050406030204" pitchFamily="18" charset="0"/>
                            <a:ea typeface="MS Mincho" charset="0"/>
                            <a:cs typeface="Cambria Math" panose="02040503050406030204" pitchFamily="18" charset="0"/>
                            <a:sym typeface="+mn-ea"/>
                          </a:rPr>
                          <m:t> </m:t>
                        </m:r>
                        <m:sSup>
                          <m:sSupPr>
                            <m:ctrlPr>
                              <a:rPr lang="zh-CN"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t>𝐷𝑠</m:t>
                            </m:r>
                          </m:e>
                          <m:sup>
                            <m:r>
                              <a:rPr lang="en-US" altLang="zh-CN" sz="3000">
                                <a:solidFill>
                                  <a:schemeClr val="bg1"/>
                                </a:solidFill>
                                <a:latin typeface="Cambria Math" panose="02040503050406030204" pitchFamily="18" charset="0"/>
                                <a:ea typeface="MS Mincho" charset="0"/>
                                <a:cs typeface="Cambria Math" panose="02040503050406030204" pitchFamily="18" charset="0"/>
                              </a:rPr>
                              <m:t>+</m:t>
                            </m:r>
                          </m:sup>
                        </m:sSup>
                        <m:r>
                          <a:rPr lang="en-US" altLang="zh-CN" sz="3000">
                            <a:solidFill>
                              <a:schemeClr val="bg1"/>
                            </a:solidFill>
                            <a:latin typeface="Cambria Math" panose="02040503050406030204" pitchFamily="18" charset="0"/>
                            <a:ea typeface="MS Mincho" charset="0"/>
                            <a:cs typeface="Cambria Math" panose="02040503050406030204" pitchFamily="18" charset="0"/>
                          </a:rPr>
                          <m:t>→</m:t>
                        </m:r>
                        <m:sSup>
                          <m:sSupPr>
                            <m:ctrlPr>
                              <a:rPr lang="zh-CN"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3000">
                                <a:solidFill>
                                  <a:schemeClr val="bg1"/>
                                </a:solidFill>
                                <a:latin typeface="Cambria Math" panose="02040503050406030204" pitchFamily="18" charset="0"/>
                                <a:ea typeface="MS Mincho" charset="0"/>
                                <a:cs typeface="Cambria Math" panose="02040503050406030204" pitchFamily="18" charset="0"/>
                              </a:rPr>
                              <m:t>+</m:t>
                            </m:r>
                          </m:sup>
                        </m:sSup>
                        <m:sSup>
                          <m:sSupPr>
                            <m:ctrlPr>
                              <a:rPr lang="zh-CN"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3000">
                                <a:solidFill>
                                  <a:schemeClr val="bg1"/>
                                </a:solidFill>
                                <a:latin typeface="Cambria Math" panose="02040503050406030204" pitchFamily="18" charset="0"/>
                                <a:ea typeface="MS Mincho" charset="0"/>
                                <a:cs typeface="Cambria Math" panose="02040503050406030204" pitchFamily="18" charset="0"/>
                              </a:rPr>
                              <m:t>−</m:t>
                            </m:r>
                          </m:sup>
                        </m:sSup>
                        <m:sSup>
                          <m:sSupPr>
                            <m:ctrlPr>
                              <a:rPr lang="zh-CN"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3000">
                                <a:solidFill>
                                  <a:schemeClr val="bg1"/>
                                </a:solidFill>
                                <a:latin typeface="Cambria Math" panose="02040503050406030204" pitchFamily="18" charset="0"/>
                                <a:ea typeface="MS Mincho" charset="0"/>
                                <a:cs typeface="Cambria Math" panose="02040503050406030204" pitchFamily="18" charset="0"/>
                              </a:rPr>
                              <m:t>𝜋</m:t>
                            </m:r>
                          </m:e>
                          <m:sup>
                            <m:r>
                              <a:rPr lang="en-US" altLang="zh-CN" sz="3000">
                                <a:solidFill>
                                  <a:schemeClr val="bg1"/>
                                </a:solidFill>
                                <a:latin typeface="Cambria Math" panose="02040503050406030204" pitchFamily="18" charset="0"/>
                                <a:ea typeface="MS Mincho" charset="0"/>
                                <a:cs typeface="Cambria Math" panose="02040503050406030204" pitchFamily="18" charset="0"/>
                              </a:rPr>
                              <m:t>+</m:t>
                            </m:r>
                          </m:sup>
                        </m:sSup>
                      </m:e>
                    </m:d>
                    <m:r>
                      <a:rPr lang="en-US" altLang="zh-CN" sz="3000">
                        <a:latin typeface="Cambria Math" panose="02040503050406030204" pitchFamily="18" charset="0"/>
                        <a:ea typeface="MS Mincho" charset="0"/>
                        <a:cs typeface="Cambria Math" panose="02040503050406030204" pitchFamily="18" charset="0"/>
                      </a:rPr>
                      <m:t> </m:t>
                    </m:r>
                  </m:oMath>
                </a14:m>
                <a:endParaRPr lang="zh-CN" altLang="en-US" sz="3000" dirty="0">
                  <a:solidFill>
                    <a:schemeClr val="bg1"/>
                  </a:solidFill>
                  <a:latin typeface="Cambria Math" panose="02040503050406030204" pitchFamily="18" charset="0"/>
                  <a:ea typeface="宋体" panose="02010600030101010101" pitchFamily="2" charset="-122"/>
                  <a:cs typeface="Cambria Math" panose="02040503050406030204" pitchFamily="18" charset="0"/>
                  <a:sym typeface="+mn-ea"/>
                </a:endParaRPr>
              </a:p>
            </p:txBody>
          </p:sp>
        </mc:Choice>
        <mc:Fallback>
          <p:sp>
            <p:nvSpPr>
              <p:cNvPr id="8" name="标题 7"/>
              <p:cNvSpPr>
                <a:spLocks noRot="1" noChangeAspect="1" noMove="1" noResize="1" noEditPoints="1" noAdjustHandles="1" noChangeArrowheads="1" noChangeShapeType="1" noTextEdit="1"/>
              </p:cNvSpPr>
              <p:nvPr>
                <p:ph type="title"/>
              </p:nvPr>
            </p:nvSpPr>
            <p:spPr>
              <a:xfrm>
                <a:off x="0" y="-153352"/>
                <a:ext cx="8441055" cy="994410"/>
              </a:xfrm>
              <a:blipFill rotWithShape="1">
                <a:blip r:embed="rId1"/>
                <a:stretch>
                  <a:fillRect t="32" b="3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 name="文本框 2"/>
              <p:cNvSpPr txBox="1"/>
              <p:nvPr/>
            </p:nvSpPr>
            <p:spPr>
              <a:xfrm>
                <a:off x="324803" y="4961096"/>
                <a:ext cx="8190548" cy="714375"/>
              </a:xfrm>
              <a:prstGeom prst="rect">
                <a:avLst/>
              </a:prstGeom>
              <a:noFill/>
            </p:spPr>
            <p:txBody>
              <a:bodyPr wrap="square" rtlCol="0">
                <a:spAutoFit/>
              </a:bodyPr>
              <a:lstStyle/>
              <a:p>
                <a14:m>
                  <m:oMath xmlns:m="http://schemas.openxmlformats.org/officeDocument/2006/math">
                    <m:r>
                      <a:rPr lang="en-US" altLang="zh-CN" sz="1350" b="0" i="1" smtClean="0">
                        <a:latin typeface="Cambria Math" panose="02040503050406030204" pitchFamily="18" charset="0"/>
                        <a:cs typeface="Times New Roman" panose="02020603050405020304" charset="0"/>
                      </a:rPr>
                      <m:t>𝐵𝑟</m:t>
                    </m:r>
                    <m:d>
                      <m:dPr>
                        <m:ctrlPr>
                          <a:rPr lang="en-US" altLang="zh-CN" sz="1350" b="0" i="1" smtClean="0">
                            <a:latin typeface="Cambria Math" panose="02040503050406030204" pitchFamily="18" charset="0"/>
                            <a:cs typeface="Times New Roman" panose="02020603050405020304" charset="0"/>
                          </a:rPr>
                        </m:ctrlPr>
                      </m:dPr>
                      <m:e>
                        <m:r>
                          <a:rPr lang="en-US" altLang="zh-CN" sz="1350" dirty="0">
                            <a:latin typeface="Cambria Math" panose="02040503050406030204" pitchFamily="18" charset="0"/>
                            <a:ea typeface="MS Mincho" charset="0"/>
                            <a:cs typeface="Cambria Math" panose="02040503050406030204" pitchFamily="18" charset="0"/>
                            <a:sym typeface="+mn-ea"/>
                          </a:rPr>
                          <m:t> </m:t>
                        </m:r>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𝐷𝑠</m:t>
                            </m:r>
                          </m:e>
                          <m:sup>
                            <m:r>
                              <a:rPr lang="en-US" altLang="zh-CN" sz="1350">
                                <a:latin typeface="Cambria Math" panose="02040503050406030204" pitchFamily="18" charset="0"/>
                                <a:ea typeface="MS Mincho" charset="0"/>
                                <a:cs typeface="Cambria Math" panose="02040503050406030204" pitchFamily="18" charset="0"/>
                              </a:rPr>
                              <m:t>+</m:t>
                            </m:r>
                          </m:sup>
                        </m:sSup>
                        <m:r>
                          <a:rPr lang="en-US" altLang="zh-CN" sz="1350">
                            <a:latin typeface="Cambria Math" panose="02040503050406030204" pitchFamily="18" charset="0"/>
                            <a:ea typeface="MS Mincho" charset="0"/>
                            <a:cs typeface="Cambria Math" panose="02040503050406030204" pitchFamily="18" charset="0"/>
                          </a:rPr>
                          <m:t>→</m:t>
                        </m:r>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1350">
                                <a:latin typeface="Cambria Math" panose="02040503050406030204" pitchFamily="18" charset="0"/>
                                <a:ea typeface="MS Mincho" charset="0"/>
                                <a:cs typeface="Cambria Math" panose="02040503050406030204" pitchFamily="18" charset="0"/>
                              </a:rPr>
                              <m:t>+</m:t>
                            </m:r>
                          </m:sup>
                        </m:sSup>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1350">
                                <a:latin typeface="Cambria Math" panose="02040503050406030204" pitchFamily="18" charset="0"/>
                                <a:ea typeface="MS Mincho" charset="0"/>
                                <a:cs typeface="Cambria Math" panose="02040503050406030204" pitchFamily="18" charset="0"/>
                              </a:rPr>
                              <m:t>−</m:t>
                            </m:r>
                          </m:sup>
                        </m:sSup>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a:latin typeface="Cambria Math" panose="02040503050406030204" pitchFamily="18" charset="0"/>
                                <a:ea typeface="MS Mincho" charset="0"/>
                                <a:cs typeface="Cambria Math" panose="02040503050406030204" pitchFamily="18" charset="0"/>
                              </a:rPr>
                              <m:t>𝜋</m:t>
                            </m:r>
                          </m:e>
                          <m:sup>
                            <m:r>
                              <a:rPr lang="en-US" altLang="zh-CN" sz="1350">
                                <a:latin typeface="Cambria Math" panose="02040503050406030204" pitchFamily="18" charset="0"/>
                                <a:ea typeface="MS Mincho" charset="0"/>
                                <a:cs typeface="Cambria Math" panose="02040503050406030204" pitchFamily="18" charset="0"/>
                              </a:rPr>
                              <m:t>+</m:t>
                            </m:r>
                          </m:sup>
                        </m:sSup>
                      </m:e>
                    </m:d>
                    <m:r>
                      <a:rPr lang="en-US" altLang="zh-CN" sz="1350">
                        <a:latin typeface="Cambria Math" panose="02040503050406030204" pitchFamily="18" charset="0"/>
                        <a:ea typeface="MS Mincho" charset="0"/>
                        <a:cs typeface="Cambria Math" panose="02040503050406030204" pitchFamily="18" charset="0"/>
                      </a:rPr>
                      <m:t>  </m:t>
                    </m:r>
                    <m:r>
                      <a:rPr lang="en-US" altLang="zh-CN" sz="1350">
                        <a:latin typeface="Cambria Math" panose="02040503050406030204" pitchFamily="18" charset="0"/>
                        <a:ea typeface="MS Mincho" charset="0"/>
                        <a:cs typeface="Cambria Math" panose="02040503050406030204" pitchFamily="18" charset="0"/>
                      </a:rPr>
                      <m:t>：（</m:t>
                    </m:r>
                  </m:oMath>
                </a14:m>
                <a:r>
                  <a:rPr lang="en-US" altLang="zh-CN" sz="1350">
                    <a:latin typeface="Cambria Math" panose="02040503050406030204" pitchFamily="18" charset="0"/>
                    <a:ea typeface="MS Mincho" charset="0"/>
                    <a:cs typeface="Cambria Math" panose="02040503050406030204" pitchFamily="18" charset="0"/>
                  </a:rPr>
                  <a:t>1</a:t>
                </a:r>
                <a:r>
                  <a:rPr lang="zh-CN" altLang="en-US" sz="1350">
                    <a:latin typeface="Cambria Math" panose="02040503050406030204" pitchFamily="18" charset="0"/>
                    <a:ea typeface="MS Mincho" charset="0"/>
                    <a:cs typeface="Cambria Math" panose="02040503050406030204" pitchFamily="18" charset="0"/>
                  </a:rPr>
                  <a:t>＋</a:t>
                </a:r>
                <a:r>
                  <a:rPr lang="en-US" altLang="zh-CN" sz="1350">
                    <a:latin typeface="Cambria Math" panose="02040503050406030204" pitchFamily="18" charset="0"/>
                    <a:ea typeface="MS Mincho" charset="0"/>
                    <a:cs typeface="Cambria Math" panose="02040503050406030204" pitchFamily="18" charset="0"/>
                  </a:rPr>
                  <a:t>0.1/5.38</a:t>
                </a:r>
                <a:r>
                  <a:rPr lang="zh-CN" altLang="en-US" sz="1350">
                    <a:latin typeface="Cambria Math" panose="02040503050406030204" pitchFamily="18" charset="0"/>
                    <a:ea typeface="宋体" panose="02010600030101010101" pitchFamily="2" charset="-122"/>
                    <a:cs typeface="Cambria Math" panose="02040503050406030204" pitchFamily="18" charset="0"/>
                  </a:rPr>
                  <a:t>）</a:t>
                </a:r>
                <a:r>
                  <a:rPr lang="en-US" altLang="zh-CN" sz="1350">
                    <a:latin typeface="Cambria Math" panose="02040503050406030204" pitchFamily="18" charset="0"/>
                    <a:ea typeface="宋体" panose="02010600030101010101" pitchFamily="2" charset="-122"/>
                    <a:cs typeface="Cambria Math" panose="02040503050406030204" pitchFamily="18" charset="0"/>
                  </a:rPr>
                  <a:t>   </a:t>
                </a:r>
                <a:r>
                  <a:rPr lang="zh-CN" altLang="en-US" sz="1350">
                    <a:latin typeface="Cambria Math" panose="02040503050406030204" pitchFamily="18" charset="0"/>
                    <a:ea typeface="宋体" panose="02010600030101010101" pitchFamily="2" charset="-122"/>
                    <a:cs typeface="Cambria Math" panose="02040503050406030204" pitchFamily="18" charset="0"/>
                  </a:rPr>
                  <a:t>平均截面</a:t>
                </a:r>
                <a:r>
                  <a:rPr lang="en-US" altLang="zh-CN" sz="1350">
                    <a:latin typeface="Cambria Math" panose="02040503050406030204" pitchFamily="18" charset="0"/>
                    <a:ea typeface="宋体" panose="02010600030101010101" pitchFamily="2" charset="-122"/>
                    <a:cs typeface="Cambria Math" panose="02040503050406030204" pitchFamily="18" charset="0"/>
                  </a:rPr>
                  <a:t>=37.73  </a:t>
                </a:r>
                <a:r>
                  <a:rPr lang="zh-CN" altLang="en-US" sz="1350">
                    <a:latin typeface="Cambria Math" panose="02040503050406030204" pitchFamily="18" charset="0"/>
                    <a:ea typeface="宋体" panose="02010600030101010101" pitchFamily="2" charset="-122"/>
                    <a:cs typeface="Cambria Math" panose="02040503050406030204" pitchFamily="18" charset="0"/>
                  </a:rPr>
                  <a:t>系统误差</a:t>
                </a:r>
                <a:r>
                  <a:rPr lang="en-US" altLang="zh-CN" sz="1350">
                    <a:latin typeface="Cambria Math" panose="02040503050406030204" pitchFamily="18" charset="0"/>
                    <a:ea typeface="宋体" panose="02010600030101010101" pitchFamily="2" charset="-122"/>
                    <a:cs typeface="Cambria Math" panose="02040503050406030204" pitchFamily="18" charset="0"/>
                  </a:rPr>
                  <a:t>=2.97%</a:t>
                </a:r>
                <a:endParaRPr lang="en-US" altLang="zh-CN" sz="1350">
                  <a:latin typeface="Cambria Math" panose="02040503050406030204" pitchFamily="18" charset="0"/>
                  <a:ea typeface="宋体" panose="02010600030101010101" pitchFamily="2" charset="-122"/>
                  <a:cs typeface="Cambria Math" panose="02040503050406030204" pitchFamily="18" charset="0"/>
                </a:endParaRPr>
              </a:p>
              <a:p>
                <a14:m>
                  <m:oMath xmlns:m="http://schemas.openxmlformats.org/officeDocument/2006/math">
                    <m:r>
                      <a:rPr lang="en-US" altLang="zh-CN" sz="1350" b="0" i="1" smtClean="0">
                        <a:latin typeface="Cambria Math" panose="02040503050406030204" pitchFamily="18" charset="0"/>
                        <a:cs typeface="Times New Roman" panose="02020603050405020304" charset="0"/>
                      </a:rPr>
                      <m:t>𝐵𝑟</m:t>
                    </m:r>
                    <m:d>
                      <m:dPr>
                        <m:ctrlPr>
                          <a:rPr lang="en-US" altLang="zh-CN" sz="1350" b="0" i="1" smtClean="0">
                            <a:latin typeface="Cambria Math" panose="02040503050406030204" pitchFamily="18" charset="0"/>
                            <a:cs typeface="Times New Roman" panose="02020603050405020304" charset="0"/>
                          </a:rPr>
                        </m:ctrlPr>
                      </m:dPr>
                      <m:e>
                        <m:r>
                          <a:rPr lang="en-US" altLang="zh-CN" sz="1350" dirty="0">
                            <a:latin typeface="Cambria Math" panose="02040503050406030204" pitchFamily="18" charset="0"/>
                            <a:ea typeface="MS Mincho" charset="0"/>
                            <a:cs typeface="Cambria Math" panose="02040503050406030204" pitchFamily="18" charset="0"/>
                            <a:sym typeface="+mn-ea"/>
                          </a:rPr>
                          <m:t> </m:t>
                        </m:r>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𝐷𝑠</m:t>
                            </m:r>
                          </m:e>
                          <m:sup>
                            <m:r>
                              <a:rPr lang="en-US" altLang="zh-CN" sz="1350">
                                <a:latin typeface="Cambria Math" panose="02040503050406030204" pitchFamily="18" charset="0"/>
                                <a:ea typeface="MS Mincho" charset="0"/>
                                <a:cs typeface="Cambria Math" panose="02040503050406030204" pitchFamily="18" charset="0"/>
                              </a:rPr>
                              <m:t>+</m:t>
                            </m:r>
                          </m:sup>
                        </m:sSup>
                        <m:r>
                          <a:rPr lang="en-US" altLang="zh-CN" sz="1350">
                            <a:latin typeface="Cambria Math" panose="02040503050406030204" pitchFamily="18" charset="0"/>
                            <a:ea typeface="MS Mincho" charset="0"/>
                            <a:cs typeface="Cambria Math" panose="02040503050406030204" pitchFamily="18" charset="0"/>
                          </a:rPr>
                          <m:t>→</m:t>
                        </m:r>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1350">
                                <a:latin typeface="Cambria Math" panose="02040503050406030204" pitchFamily="18" charset="0"/>
                                <a:ea typeface="MS Mincho" charset="0"/>
                                <a:cs typeface="Cambria Math" panose="02040503050406030204" pitchFamily="18" charset="0"/>
                              </a:rPr>
                              <m:t>+</m:t>
                            </m:r>
                          </m:sup>
                        </m:sSup>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1350">
                                <a:latin typeface="Cambria Math" panose="02040503050406030204" pitchFamily="18" charset="0"/>
                                <a:ea typeface="MS Mincho" charset="0"/>
                                <a:cs typeface="Cambria Math" panose="02040503050406030204" pitchFamily="18" charset="0"/>
                              </a:rPr>
                              <m:t>−</m:t>
                            </m:r>
                          </m:sup>
                        </m:sSup>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a:latin typeface="Cambria Math" panose="02040503050406030204" pitchFamily="18" charset="0"/>
                                <a:ea typeface="MS Mincho" charset="0"/>
                                <a:cs typeface="Cambria Math" panose="02040503050406030204" pitchFamily="18" charset="0"/>
                              </a:rPr>
                              <m:t>𝜋</m:t>
                            </m:r>
                          </m:e>
                          <m:sup>
                            <m:r>
                              <a:rPr lang="en-US" altLang="zh-CN" sz="1350">
                                <a:latin typeface="Cambria Math" panose="02040503050406030204" pitchFamily="18" charset="0"/>
                                <a:ea typeface="MS Mincho" charset="0"/>
                                <a:cs typeface="Cambria Math" panose="02040503050406030204" pitchFamily="18" charset="0"/>
                              </a:rPr>
                              <m:t>+</m:t>
                            </m:r>
                          </m:sup>
                        </m:sSup>
                      </m:e>
                    </m:d>
                    <m:r>
                      <a:rPr lang="en-US" altLang="zh-CN" sz="1350">
                        <a:latin typeface="Cambria Math" panose="02040503050406030204" pitchFamily="18" charset="0"/>
                        <a:ea typeface="MS Mincho" charset="0"/>
                        <a:cs typeface="Cambria Math" panose="02040503050406030204" pitchFamily="18" charset="0"/>
                      </a:rPr>
                      <m:t>  </m:t>
                    </m:r>
                    <m:r>
                      <a:rPr lang="en-US" altLang="zh-CN" sz="1350">
                        <a:latin typeface="Cambria Math" panose="02040503050406030204" pitchFamily="18" charset="0"/>
                        <a:ea typeface="MS Mincho" charset="0"/>
                        <a:cs typeface="Cambria Math" panose="02040503050406030204" pitchFamily="18" charset="0"/>
                      </a:rPr>
                      <m:t>：（</m:t>
                    </m:r>
                  </m:oMath>
                </a14:m>
                <a:r>
                  <a:rPr lang="en-US" altLang="zh-CN" sz="1350">
                    <a:latin typeface="Cambria Math" panose="02040503050406030204" pitchFamily="18" charset="0"/>
                    <a:ea typeface="MS Mincho" charset="0"/>
                    <a:cs typeface="Cambria Math" panose="02040503050406030204" pitchFamily="18" charset="0"/>
                    <a:sym typeface="+mn-ea"/>
                  </a:rPr>
                  <a:t>1 - 0.1/5.38</a:t>
                </a:r>
                <a:r>
                  <a:rPr lang="zh-CN" altLang="en-US" sz="1350">
                    <a:latin typeface="Cambria Math" panose="02040503050406030204" pitchFamily="18" charset="0"/>
                    <a:ea typeface="宋体" panose="02010600030101010101" pitchFamily="2" charset="-122"/>
                    <a:cs typeface="Cambria Math" panose="02040503050406030204" pitchFamily="18" charset="0"/>
                    <a:sym typeface="+mn-ea"/>
                  </a:rPr>
                  <a:t>）</a:t>
                </a:r>
                <a:r>
                  <a:rPr lang="en-US" altLang="zh-CN" sz="1350">
                    <a:latin typeface="Cambria Math" panose="02040503050406030204" pitchFamily="18" charset="0"/>
                    <a:ea typeface="宋体" panose="02010600030101010101" pitchFamily="2" charset="-122"/>
                    <a:cs typeface="Cambria Math" panose="02040503050406030204" pitchFamily="18" charset="0"/>
                    <a:sym typeface="+mn-ea"/>
                  </a:rPr>
                  <a:t>   </a:t>
                </a:r>
                <a:r>
                  <a:rPr lang="zh-CN" altLang="en-US" sz="1350">
                    <a:latin typeface="Cambria Math" panose="02040503050406030204" pitchFamily="18" charset="0"/>
                    <a:ea typeface="宋体" panose="02010600030101010101" pitchFamily="2" charset="-122"/>
                    <a:cs typeface="Cambria Math" panose="02040503050406030204" pitchFamily="18" charset="0"/>
                    <a:sym typeface="+mn-ea"/>
                  </a:rPr>
                  <a:t>平均截面</a:t>
                </a:r>
                <a:r>
                  <a:rPr lang="en-US" altLang="zh-CN" sz="1350">
                    <a:latin typeface="Cambria Math" panose="02040503050406030204" pitchFamily="18" charset="0"/>
                    <a:ea typeface="宋体" panose="02010600030101010101" pitchFamily="2" charset="-122"/>
                    <a:cs typeface="Cambria Math" panose="02040503050406030204" pitchFamily="18" charset="0"/>
                    <a:sym typeface="+mn-ea"/>
                  </a:rPr>
                  <a:t>=40.095 </a:t>
                </a:r>
                <a:r>
                  <a:rPr lang="zh-CN" altLang="en-US" sz="1350">
                    <a:latin typeface="Cambria Math" panose="02040503050406030204" pitchFamily="18" charset="0"/>
                    <a:ea typeface="宋体" panose="02010600030101010101" pitchFamily="2" charset="-122"/>
                    <a:cs typeface="Cambria Math" panose="02040503050406030204" pitchFamily="18" charset="0"/>
                    <a:sym typeface="+mn-ea"/>
                  </a:rPr>
                  <a:t>系统误差</a:t>
                </a:r>
                <a:r>
                  <a:rPr lang="en-US" altLang="zh-CN" sz="1350">
                    <a:latin typeface="Cambria Math" panose="02040503050406030204" pitchFamily="18" charset="0"/>
                    <a:ea typeface="宋体" panose="02010600030101010101" pitchFamily="2" charset="-122"/>
                    <a:cs typeface="Cambria Math" panose="02040503050406030204" pitchFamily="18" charset="0"/>
                    <a:sym typeface="+mn-ea"/>
                  </a:rPr>
                  <a:t>=</a:t>
                </a:r>
                <a:r>
                  <a:rPr lang="en-US" altLang="zh-CN" sz="1350">
                    <a:highlight>
                      <a:srgbClr val="FFFF00"/>
                    </a:highlight>
                    <a:latin typeface="Cambria Math" panose="02040503050406030204" pitchFamily="18" charset="0"/>
                    <a:ea typeface="宋体" panose="02010600030101010101" pitchFamily="2" charset="-122"/>
                    <a:cs typeface="Cambria Math" panose="02040503050406030204" pitchFamily="18" charset="0"/>
                    <a:sym typeface="+mn-ea"/>
                  </a:rPr>
                  <a:t>3.1%</a:t>
                </a:r>
                <a:endParaRPr lang="en-US" altLang="zh-CN" sz="1350">
                  <a:latin typeface="Cambria Math" panose="02040503050406030204" pitchFamily="18" charset="0"/>
                  <a:ea typeface="宋体" panose="02010600030101010101" pitchFamily="2" charset="-122"/>
                  <a:cs typeface="Cambria Math" panose="02040503050406030204" pitchFamily="18" charset="0"/>
                </a:endParaRPr>
              </a:p>
              <a:p>
                <a:endParaRPr lang="en-US" altLang="zh-CN" sz="1350">
                  <a:latin typeface="Cambria Math" panose="02040503050406030204" pitchFamily="18" charset="0"/>
                  <a:ea typeface="宋体" panose="02010600030101010101" pitchFamily="2" charset="-122"/>
                  <a:cs typeface="Cambria Math" panose="02040503050406030204" pitchFamily="18" charset="0"/>
                </a:endParaRPr>
              </a:p>
            </p:txBody>
          </p:sp>
        </mc:Choice>
        <mc:Fallback>
          <p:sp>
            <p:nvSpPr>
              <p:cNvPr id="3" name="文本框 2"/>
              <p:cNvSpPr txBox="1">
                <a:spLocks noRot="1" noChangeAspect="1" noMove="1" noResize="1" noEditPoints="1" noAdjustHandles="1" noChangeArrowheads="1" noChangeShapeType="1" noTextEdit="1"/>
              </p:cNvSpPr>
              <p:nvPr/>
            </p:nvSpPr>
            <p:spPr>
              <a:xfrm>
                <a:off x="324803" y="4961096"/>
                <a:ext cx="8190548" cy="714375"/>
              </a:xfrm>
              <a:prstGeom prst="rect">
                <a:avLst/>
              </a:prstGeom>
              <a:blipFill rotWithShape="1">
                <a:blip r:embed="rId2"/>
                <a:stretch>
                  <a:fillRect l="-4" t="-67" b="67"/>
                </a:stretch>
              </a:blipFill>
            </p:spPr>
            <p:txBody>
              <a:bodyPr/>
              <a:lstStyle/>
              <a:p>
                <a:r>
                  <a:rPr lang="zh-CN" altLang="en-US">
                    <a:noFill/>
                  </a:rPr>
                  <a:t> </a:t>
                </a:r>
              </a:p>
            </p:txBody>
          </p:sp>
        </mc:Fallback>
      </mc:AlternateContent>
      <p:graphicFrame>
        <p:nvGraphicFramePr>
          <p:cNvPr id="5" name="对象 4">
            <a:hlinkClick r:id="" action="ppaction://ole?verb=0"/>
          </p:cNvPr>
          <p:cNvGraphicFramePr>
            <a:graphicFrameLocks noChangeAspect="1"/>
          </p:cNvGraphicFramePr>
          <p:nvPr/>
        </p:nvGraphicFramePr>
        <p:xfrm>
          <a:off x="493871" y="1531144"/>
          <a:ext cx="7452836" cy="840581"/>
        </p:xfrm>
        <a:graphic>
          <a:graphicData uri="http://schemas.openxmlformats.org/presentationml/2006/ole">
            <mc:AlternateContent xmlns:mc="http://schemas.openxmlformats.org/markup-compatibility/2006">
              <mc:Choice xmlns:v="urn:schemas-microsoft-com:vml" Requires="v">
                <p:oleObj spid="_x0000_s8202" name="" r:id="rId3" imgW="5969000" imgH="673100" progId="Equation.DSMT4">
                  <p:embed/>
                </p:oleObj>
              </mc:Choice>
              <mc:Fallback>
                <p:oleObj name="" r:id="rId3" imgW="5969000" imgH="673100" progId="Equation.DSMT4">
                  <p:embed/>
                  <p:pic>
                    <p:nvPicPr>
                      <p:cNvPr id="0" name="图片 1024"/>
                      <p:cNvPicPr/>
                      <p:nvPr/>
                    </p:nvPicPr>
                    <p:blipFill>
                      <a:blip r:embed="rId4"/>
                      <a:stretch>
                        <a:fillRect/>
                      </a:stretch>
                    </p:blipFill>
                    <p:spPr>
                      <a:xfrm>
                        <a:off x="493871" y="1531144"/>
                        <a:ext cx="7452836" cy="840581"/>
                      </a:xfrm>
                      <a:prstGeom prst="rect">
                        <a:avLst/>
                      </a:prstGeom>
                    </p:spPr>
                  </p:pic>
                </p:oleObj>
              </mc:Fallback>
            </mc:AlternateContent>
          </a:graphicData>
        </a:graphic>
      </p:graphicFrame>
      <p:pic>
        <p:nvPicPr>
          <p:cNvPr id="16" name="图片 15"/>
          <p:cNvPicPr>
            <a:picLocks noChangeAspect="1"/>
          </p:cNvPicPr>
          <p:nvPr>
            <p:custDataLst>
              <p:tags r:id="rId5"/>
            </p:custDataLst>
          </p:nvPr>
        </p:nvPicPr>
        <p:blipFill>
          <a:blip r:embed="rId6"/>
          <a:stretch>
            <a:fillRect/>
          </a:stretch>
        </p:blipFill>
        <p:spPr>
          <a:xfrm>
            <a:off x="1005364" y="2371725"/>
            <a:ext cx="6707981" cy="234315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5828850-2F76-4A81-AF47-F03831EB89A5}" type="datetime1">
              <a:rPr lang="zh-CN" altLang="en-US" sz="900" smtClean="0"/>
            </a:fld>
            <a:endParaRPr lang="zh-CN" altLang="en-US" sz="900"/>
          </a:p>
        </p:txBody>
      </p:sp>
      <p:sp>
        <p:nvSpPr>
          <p:cNvPr id="6" name="灯片编号占位符 5"/>
          <p:cNvSpPr>
            <a:spLocks noGrp="1"/>
          </p:cNvSpPr>
          <p:nvPr>
            <p:ph type="sldNum" sz="quarter" idx="12"/>
          </p:nvPr>
        </p:nvSpPr>
        <p:spPr/>
        <p:txBody>
          <a:bodyPr/>
          <a:lstStyle/>
          <a:p>
            <a:fld id="{6A6CF4B7-B296-4DA4-9CB8-78572C16F30F}" type="slidenum">
              <a:rPr lang="zh-CN" altLang="en-US" sz="2100" smtClean="0"/>
            </a:fld>
            <a:endParaRPr lang="zh-CN" altLang="en-US" sz="2100"/>
          </a:p>
        </p:txBody>
      </p:sp>
      <p:sp>
        <p:nvSpPr>
          <p:cNvPr id="7" name="矩形 6"/>
          <p:cNvSpPr/>
          <p:nvPr/>
        </p:nvSpPr>
        <p:spPr>
          <a:xfrm>
            <a:off x="-31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8" name="标题 7"/>
              <p:cNvSpPr>
                <a:spLocks noGrp="1"/>
              </p:cNvSpPr>
              <p:nvPr>
                <p:ph type="title"/>
              </p:nvPr>
            </p:nvSpPr>
            <p:spPr>
              <a:xfrm>
                <a:off x="10160" y="-153352"/>
                <a:ext cx="8441055" cy="994410"/>
              </a:xfrm>
            </p:spPr>
            <p:txBody>
              <a:bodyPr/>
              <a:lstStyle/>
              <a:p>
                <a:r>
                  <a:rPr lang="zh-CN" altLang="en-US" sz="3000" dirty="0">
                    <a:solidFill>
                      <a:schemeClr val="bg1"/>
                    </a:solidFill>
                    <a:latin typeface="仿宋" panose="02010609060101010101" charset="-122"/>
                    <a:ea typeface="仿宋" panose="02010609060101010101" charset="-122"/>
                    <a:cs typeface="Times New Roman" panose="02020603050405020304" charset="0"/>
                    <a:sym typeface="+mn-ea"/>
                  </a:rPr>
                  <a:t>分支比系统误差</a:t>
                </a:r>
                <a14:m>
                  <m:oMath xmlns:m="http://schemas.openxmlformats.org/officeDocument/2006/math">
                    <m:r>
                      <a:rPr lang="en-US" altLang="zh-CN" sz="3000" b="0" i="1" smtClean="0">
                        <a:solidFill>
                          <a:schemeClr val="bg1"/>
                        </a:solidFill>
                        <a:latin typeface="Cambria Math" panose="02040503050406030204" pitchFamily="18" charset="0"/>
                        <a:cs typeface="Times New Roman" panose="02020603050405020304" charset="0"/>
                      </a:rPr>
                      <m:t>𝐵𝑟</m:t>
                    </m:r>
                    <m:d>
                      <m:dPr>
                        <m:ctrlPr>
                          <a:rPr lang="en-US" altLang="zh-CN" sz="3000" b="0" i="1" smtClean="0">
                            <a:solidFill>
                              <a:schemeClr val="bg1"/>
                            </a:solidFill>
                            <a:latin typeface="Cambria Math" panose="02040503050406030204" pitchFamily="18" charset="0"/>
                            <a:cs typeface="Times New Roman" panose="02020603050405020304" charset="0"/>
                          </a:rPr>
                        </m:ctrlPr>
                      </m:dPr>
                      <m:e>
                        <m:r>
                          <a:rPr lang="en-US" altLang="zh-CN" sz="3000" dirty="0">
                            <a:solidFill>
                              <a:schemeClr val="bg1"/>
                            </a:solidFill>
                            <a:latin typeface="Cambria Math" panose="02040503050406030204" pitchFamily="18" charset="0"/>
                            <a:ea typeface="MS Mincho" charset="0"/>
                            <a:cs typeface="Cambria Math" panose="02040503050406030204" pitchFamily="18" charset="0"/>
                            <a:sym typeface="+mn-ea"/>
                          </a:rPr>
                          <m:t>  </m:t>
                        </m:r>
                        <m:sSup>
                          <m:sSupPr>
                            <m:ctrlPr>
                              <a:rPr lang="zh-CN"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3000" i="1">
                                <a:solidFill>
                                  <a:schemeClr val="bg1"/>
                                </a:solidFill>
                                <a:latin typeface="Cambria Math" panose="02040503050406030204" pitchFamily="18" charset="0"/>
                                <a:ea typeface="楷体" panose="02010609060101010101" pitchFamily="49" charset="-122"/>
                                <a:cs typeface="Cambria Math" panose="02040503050406030204" pitchFamily="18" charset="0"/>
                              </a:rPr>
                              <m:t>𝐷𝑠</m:t>
                            </m:r>
                          </m:e>
                          <m:sup>
                            <m:r>
                              <a:rPr lang="en-US" altLang="zh-CN" sz="3000">
                                <a:solidFill>
                                  <a:schemeClr val="bg1"/>
                                </a:solidFill>
                                <a:latin typeface="Cambria Math" panose="02040503050406030204" pitchFamily="18" charset="0"/>
                                <a:ea typeface="MS Mincho" charset="0"/>
                                <a:cs typeface="Cambria Math" panose="02040503050406030204" pitchFamily="18" charset="0"/>
                              </a:rPr>
                              <m:t>+</m:t>
                            </m:r>
                          </m:sup>
                        </m:sSup>
                        <m:r>
                          <a:rPr lang="en-US" altLang="zh-CN" sz="3000">
                            <a:solidFill>
                              <a:schemeClr val="bg1"/>
                            </a:solidFill>
                            <a:latin typeface="Cambria Math" panose="02040503050406030204" pitchFamily="18" charset="0"/>
                            <a:ea typeface="MS Mincho" charset="0"/>
                            <a:cs typeface="Cambria Math" panose="02040503050406030204" pitchFamily="18" charset="0"/>
                          </a:rPr>
                          <m:t>→ </m:t>
                        </m:r>
                        <m:r>
                          <m:rPr>
                            <m:sty m:val="p"/>
                          </m:rPr>
                          <a:rPr lang="en-US" altLang="zh-CN" sz="3000">
                            <a:solidFill>
                              <a:schemeClr val="bg1"/>
                            </a:solidFill>
                            <a:latin typeface="Cambria Math" panose="02040503050406030204" pitchFamily="18" charset="0"/>
                            <a:ea typeface="MS Mincho" charset="0"/>
                            <a:cs typeface="Cambria Math" panose="02040503050406030204" pitchFamily="18" charset="0"/>
                          </a:rPr>
                          <m:t>K</m:t>
                        </m:r>
                        <m:r>
                          <a:rPr lang="en-US" altLang="zh-CN" sz="3000">
                            <a:solidFill>
                              <a:schemeClr val="bg1"/>
                            </a:solidFill>
                            <a:latin typeface="Cambria Math" panose="02040503050406030204" pitchFamily="18" charset="0"/>
                            <a:ea typeface="MS Mincho" charset="0"/>
                            <a:cs typeface="Cambria Math" panose="02040503050406030204" pitchFamily="18" charset="0"/>
                          </a:rPr>
                          <m:t>𝑠</m:t>
                        </m:r>
                        <m:r>
                          <m:rPr>
                            <m:sty m:val="p"/>
                          </m:rPr>
                          <a:rPr lang="en-US" altLang="zh-CN" sz="3000">
                            <a:solidFill>
                              <a:schemeClr val="bg1"/>
                            </a:solidFill>
                            <a:latin typeface="Cambria Math" panose="02040503050406030204" pitchFamily="18" charset="0"/>
                            <a:ea typeface="MS Mincho" charset="0"/>
                            <a:cs typeface="Cambria Math" panose="02040503050406030204" pitchFamily="18" charset="0"/>
                          </a:rPr>
                          <m:t>K</m:t>
                        </m:r>
                      </m:e>
                    </m:d>
                  </m:oMath>
                </a14:m>
                <a:endParaRPr lang="zh-CN" altLang="en-US" sz="3000" dirty="0">
                  <a:solidFill>
                    <a:schemeClr val="bg1"/>
                  </a:solidFill>
                  <a:latin typeface="Cambria Math" panose="02040503050406030204" pitchFamily="18" charset="0"/>
                  <a:ea typeface="宋体" panose="02010600030101010101" pitchFamily="2" charset="-122"/>
                  <a:cs typeface="Cambria Math" panose="02040503050406030204" pitchFamily="18" charset="0"/>
                  <a:sym typeface="+mn-ea"/>
                </a:endParaRPr>
              </a:p>
            </p:txBody>
          </p:sp>
        </mc:Choice>
        <mc:Fallback>
          <p:sp>
            <p:nvSpPr>
              <p:cNvPr id="8" name="标题 7"/>
              <p:cNvSpPr>
                <a:spLocks noRot="1" noChangeAspect="1" noMove="1" noResize="1" noEditPoints="1" noAdjustHandles="1" noChangeArrowheads="1" noChangeShapeType="1" noTextEdit="1"/>
              </p:cNvSpPr>
              <p:nvPr>
                <p:ph type="title"/>
              </p:nvPr>
            </p:nvSpPr>
            <p:spPr>
              <a:xfrm>
                <a:off x="10160" y="-153352"/>
                <a:ext cx="8441055" cy="994410"/>
              </a:xfrm>
              <a:blipFill rotWithShape="1">
                <a:blip r:embed="rId1"/>
                <a:stretch>
                  <a:fillRect t="32" b="3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 name="文本框 2"/>
              <p:cNvSpPr txBox="1"/>
              <p:nvPr/>
            </p:nvSpPr>
            <p:spPr>
              <a:xfrm>
                <a:off x="324803" y="4961096"/>
                <a:ext cx="8190548" cy="714375"/>
              </a:xfrm>
              <a:prstGeom prst="rect">
                <a:avLst/>
              </a:prstGeom>
              <a:noFill/>
            </p:spPr>
            <p:txBody>
              <a:bodyPr wrap="square" rtlCol="0">
                <a:spAutoFit/>
              </a:bodyPr>
              <a:lstStyle/>
              <a:p>
                <a14:m>
                  <m:oMath xmlns:m="http://schemas.openxmlformats.org/officeDocument/2006/math">
                    <m:r>
                      <a:rPr lang="en-US" altLang="zh-CN" sz="1350" b="0" i="1" smtClean="0">
                        <a:latin typeface="Cambria Math" panose="02040503050406030204" pitchFamily="18" charset="0"/>
                        <a:cs typeface="Times New Roman" panose="02020603050405020304" charset="0"/>
                      </a:rPr>
                      <m:t>𝐵𝑟</m:t>
                    </m:r>
                    <m:d>
                      <m:dPr>
                        <m:ctrlPr>
                          <a:rPr lang="en-US" altLang="zh-CN" sz="1350" b="0" i="1" smtClean="0">
                            <a:latin typeface="Cambria Math" panose="02040503050406030204" pitchFamily="18" charset="0"/>
                            <a:cs typeface="Times New Roman" panose="02020603050405020304" charset="0"/>
                          </a:rPr>
                        </m:ctrlPr>
                      </m:dPr>
                      <m:e>
                        <m:r>
                          <a:rPr lang="en-US" altLang="zh-CN" sz="1350" dirty="0">
                            <a:latin typeface="Cambria Math" panose="02040503050406030204" pitchFamily="18" charset="0"/>
                            <a:ea typeface="MS Mincho" charset="0"/>
                            <a:cs typeface="Cambria Math" panose="02040503050406030204" pitchFamily="18" charset="0"/>
                            <a:sym typeface="+mn-ea"/>
                          </a:rPr>
                          <m:t> </m:t>
                        </m:r>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𝐷𝑠</m:t>
                            </m:r>
                          </m:e>
                          <m:sup>
                            <m:r>
                              <a:rPr lang="en-US" altLang="zh-CN" sz="1350">
                                <a:latin typeface="Cambria Math" panose="02040503050406030204" pitchFamily="18" charset="0"/>
                                <a:ea typeface="MS Mincho" charset="0"/>
                                <a:cs typeface="Cambria Math" panose="02040503050406030204" pitchFamily="18" charset="0"/>
                              </a:rPr>
                              <m:t>+</m:t>
                            </m:r>
                          </m:sup>
                        </m:sSup>
                        <m:r>
                          <a:rPr lang="en-US" altLang="zh-CN" sz="1350">
                            <a:latin typeface="Cambria Math" panose="02040503050406030204" pitchFamily="18" charset="0"/>
                            <a:ea typeface="MS Mincho" charset="0"/>
                            <a:cs typeface="Cambria Math" panose="02040503050406030204" pitchFamily="18" charset="0"/>
                          </a:rPr>
                          <m:t>→</m:t>
                        </m:r>
                        <m:r>
                          <m:rPr>
                            <m:sty m:val="p"/>
                          </m:rPr>
                          <a:rPr lang="en-US" altLang="zh-CN" sz="1350">
                            <a:latin typeface="Cambria Math" panose="02040503050406030204" pitchFamily="18" charset="0"/>
                            <a:ea typeface="MS Mincho" charset="0"/>
                            <a:cs typeface="Cambria Math" panose="02040503050406030204" pitchFamily="18" charset="0"/>
                          </a:rPr>
                          <m:t>K</m:t>
                        </m:r>
                        <m:r>
                          <a:rPr lang="en-US" altLang="zh-CN" sz="1350">
                            <a:latin typeface="Cambria Math" panose="02040503050406030204" pitchFamily="18" charset="0"/>
                            <a:ea typeface="MS Mincho" charset="0"/>
                            <a:cs typeface="Cambria Math" panose="02040503050406030204" pitchFamily="18" charset="0"/>
                          </a:rPr>
                          <m:t>𝑠</m:t>
                        </m:r>
                        <m:r>
                          <m:rPr>
                            <m:sty m:val="p"/>
                          </m:rPr>
                          <a:rPr lang="en-US" altLang="zh-CN" sz="1350">
                            <a:latin typeface="Cambria Math" panose="02040503050406030204" pitchFamily="18" charset="0"/>
                            <a:ea typeface="MS Mincho" charset="0"/>
                            <a:cs typeface="Cambria Math" panose="02040503050406030204" pitchFamily="18" charset="0"/>
                          </a:rPr>
                          <m:t>K</m:t>
                        </m:r>
                      </m:e>
                    </m:d>
                    <m:r>
                      <a:rPr lang="en-US" altLang="zh-CN" sz="1350">
                        <a:latin typeface="Cambria Math" panose="02040503050406030204" pitchFamily="18" charset="0"/>
                        <a:ea typeface="MS Mincho" charset="0"/>
                        <a:cs typeface="Cambria Math" panose="02040503050406030204" pitchFamily="18" charset="0"/>
                      </a:rPr>
                      <m:t>  </m:t>
                    </m:r>
                    <m:r>
                      <a:rPr lang="en-US" altLang="zh-CN" sz="1350">
                        <a:latin typeface="Cambria Math" panose="02040503050406030204" pitchFamily="18" charset="0"/>
                        <a:ea typeface="MS Mincho" charset="0"/>
                        <a:cs typeface="Cambria Math" panose="02040503050406030204" pitchFamily="18" charset="0"/>
                      </a:rPr>
                      <m:t>：（</m:t>
                    </m:r>
                  </m:oMath>
                </a14:m>
                <a:r>
                  <a:rPr lang="en-US" altLang="zh-CN" sz="1350">
                    <a:latin typeface="Cambria Math" panose="02040503050406030204" pitchFamily="18" charset="0"/>
                    <a:ea typeface="MS Mincho" charset="0"/>
                    <a:cs typeface="Cambria Math" panose="02040503050406030204" pitchFamily="18" charset="0"/>
                  </a:rPr>
                  <a:t>1</a:t>
                </a:r>
                <a:r>
                  <a:rPr lang="zh-CN" altLang="en-US" sz="1350">
                    <a:latin typeface="Cambria Math" panose="02040503050406030204" pitchFamily="18" charset="0"/>
                    <a:ea typeface="MS Mincho" charset="0"/>
                    <a:cs typeface="Cambria Math" panose="02040503050406030204" pitchFamily="18" charset="0"/>
                  </a:rPr>
                  <a:t>＋</a:t>
                </a:r>
                <a:r>
                  <a:rPr lang="en-US" altLang="zh-CN" sz="1350">
                    <a:latin typeface="Cambria Math" panose="02040503050406030204" pitchFamily="18" charset="0"/>
                    <a:ea typeface="MS Mincho" charset="0"/>
                    <a:cs typeface="Cambria Math" panose="02040503050406030204" pitchFamily="18" charset="0"/>
                  </a:rPr>
                  <a:t>0.035/1.453</a:t>
                </a:r>
                <a:r>
                  <a:rPr lang="zh-CN" altLang="en-US" sz="1350">
                    <a:latin typeface="Cambria Math" panose="02040503050406030204" pitchFamily="18" charset="0"/>
                    <a:ea typeface="宋体" panose="02010600030101010101" pitchFamily="2" charset="-122"/>
                    <a:cs typeface="Cambria Math" panose="02040503050406030204" pitchFamily="18" charset="0"/>
                  </a:rPr>
                  <a:t>）</a:t>
                </a:r>
                <a:r>
                  <a:rPr lang="en-US" altLang="zh-CN" sz="1350">
                    <a:latin typeface="Cambria Math" panose="02040503050406030204" pitchFamily="18" charset="0"/>
                    <a:ea typeface="宋体" panose="02010600030101010101" pitchFamily="2" charset="-122"/>
                    <a:cs typeface="Cambria Math" panose="02040503050406030204" pitchFamily="18" charset="0"/>
                  </a:rPr>
                  <a:t>   </a:t>
                </a:r>
                <a:r>
                  <a:rPr lang="zh-CN" altLang="en-US" sz="1350">
                    <a:latin typeface="Cambria Math" panose="02040503050406030204" pitchFamily="18" charset="0"/>
                    <a:ea typeface="宋体" panose="02010600030101010101" pitchFamily="2" charset="-122"/>
                    <a:cs typeface="Cambria Math" panose="02040503050406030204" pitchFamily="18" charset="0"/>
                  </a:rPr>
                  <a:t>平均截面</a:t>
                </a:r>
                <a:r>
                  <a:rPr lang="en-US" altLang="zh-CN" sz="1350">
                    <a:latin typeface="Cambria Math" panose="02040503050406030204" pitchFamily="18" charset="0"/>
                    <a:ea typeface="宋体" panose="02010600030101010101" pitchFamily="2" charset="-122"/>
                    <a:cs typeface="Cambria Math" panose="02040503050406030204" pitchFamily="18" charset="0"/>
                  </a:rPr>
                  <a:t>=38.546  </a:t>
                </a:r>
                <a:r>
                  <a:rPr lang="zh-CN" altLang="en-US" sz="1350">
                    <a:latin typeface="Cambria Math" panose="02040503050406030204" pitchFamily="18" charset="0"/>
                    <a:ea typeface="宋体" panose="02010600030101010101" pitchFamily="2" charset="-122"/>
                    <a:cs typeface="Cambria Math" panose="02040503050406030204" pitchFamily="18" charset="0"/>
                  </a:rPr>
                  <a:t>系统误差</a:t>
                </a:r>
                <a:r>
                  <a:rPr lang="en-US" altLang="zh-CN" sz="1350">
                    <a:latin typeface="Cambria Math" panose="02040503050406030204" pitchFamily="18" charset="0"/>
                    <a:ea typeface="宋体" panose="02010600030101010101" pitchFamily="2" charset="-122"/>
                    <a:cs typeface="Cambria Math" panose="02040503050406030204" pitchFamily="18" charset="0"/>
                  </a:rPr>
                  <a:t>=0.87%</a:t>
                </a:r>
                <a:endParaRPr lang="en-US" altLang="zh-CN" sz="1350">
                  <a:latin typeface="Cambria Math" panose="02040503050406030204" pitchFamily="18" charset="0"/>
                  <a:ea typeface="宋体" panose="02010600030101010101" pitchFamily="2" charset="-122"/>
                  <a:cs typeface="Cambria Math" panose="02040503050406030204" pitchFamily="18" charset="0"/>
                </a:endParaRPr>
              </a:p>
              <a:p>
                <a14:m>
                  <m:oMath xmlns:m="http://schemas.openxmlformats.org/officeDocument/2006/math">
                    <m:r>
                      <a:rPr lang="en-US" altLang="zh-CN" sz="1350" b="0" i="1" smtClean="0">
                        <a:latin typeface="Cambria Math" panose="02040503050406030204" pitchFamily="18" charset="0"/>
                        <a:cs typeface="Times New Roman" panose="02020603050405020304" charset="0"/>
                      </a:rPr>
                      <m:t>𝐵𝑟</m:t>
                    </m:r>
                    <m:d>
                      <m:dPr>
                        <m:ctrlPr>
                          <a:rPr lang="en-US" altLang="zh-CN" sz="1350" b="0" i="1" smtClean="0">
                            <a:latin typeface="Cambria Math" panose="02040503050406030204" pitchFamily="18" charset="0"/>
                            <a:cs typeface="Times New Roman" panose="02020603050405020304" charset="0"/>
                          </a:rPr>
                        </m:ctrlPr>
                      </m:dPr>
                      <m:e>
                        <m:r>
                          <a:rPr lang="en-US" altLang="zh-CN" sz="1350" dirty="0">
                            <a:latin typeface="Cambria Math" panose="02040503050406030204" pitchFamily="18" charset="0"/>
                            <a:ea typeface="MS Mincho" charset="0"/>
                            <a:cs typeface="Cambria Math" panose="02040503050406030204" pitchFamily="18" charset="0"/>
                            <a:sym typeface="+mn-ea"/>
                          </a:rPr>
                          <m:t> </m:t>
                        </m:r>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𝐷𝑠</m:t>
                            </m:r>
                          </m:e>
                          <m:sup>
                            <m:r>
                              <a:rPr lang="en-US" altLang="zh-CN" sz="1350">
                                <a:latin typeface="Cambria Math" panose="02040503050406030204" pitchFamily="18" charset="0"/>
                                <a:ea typeface="MS Mincho" charset="0"/>
                                <a:cs typeface="Cambria Math" panose="02040503050406030204" pitchFamily="18" charset="0"/>
                              </a:rPr>
                              <m:t>+</m:t>
                            </m:r>
                          </m:sup>
                        </m:sSup>
                        <m:r>
                          <a:rPr lang="en-US" altLang="zh-CN" sz="1350">
                            <a:latin typeface="Cambria Math" panose="02040503050406030204" pitchFamily="18" charset="0"/>
                            <a:ea typeface="MS Mincho" charset="0"/>
                            <a:cs typeface="Cambria Math" panose="02040503050406030204" pitchFamily="18" charset="0"/>
                          </a:rPr>
                          <m:t>→</m:t>
                        </m:r>
                        <m:r>
                          <m:rPr>
                            <m:sty m:val="p"/>
                          </m:rPr>
                          <a:rPr lang="en-US" altLang="zh-CN" sz="1350">
                            <a:latin typeface="Cambria Math" panose="02040503050406030204" pitchFamily="18" charset="0"/>
                            <a:ea typeface="MS Mincho" charset="0"/>
                            <a:cs typeface="Cambria Math" panose="02040503050406030204" pitchFamily="18" charset="0"/>
                          </a:rPr>
                          <m:t>K</m:t>
                        </m:r>
                        <m:r>
                          <a:rPr lang="en-US" altLang="zh-CN" sz="1350">
                            <a:latin typeface="Cambria Math" panose="02040503050406030204" pitchFamily="18" charset="0"/>
                            <a:ea typeface="MS Mincho" charset="0"/>
                            <a:cs typeface="Cambria Math" panose="02040503050406030204" pitchFamily="18" charset="0"/>
                          </a:rPr>
                          <m:t>𝑠</m:t>
                        </m:r>
                        <m:r>
                          <m:rPr>
                            <m:sty m:val="p"/>
                          </m:rPr>
                          <a:rPr lang="en-US" altLang="zh-CN" sz="1350">
                            <a:latin typeface="Cambria Math" panose="02040503050406030204" pitchFamily="18" charset="0"/>
                            <a:ea typeface="MS Mincho" charset="0"/>
                            <a:cs typeface="Cambria Math" panose="02040503050406030204" pitchFamily="18" charset="0"/>
                          </a:rPr>
                          <m:t>K</m:t>
                        </m:r>
                      </m:e>
                    </m:d>
                    <m:r>
                      <a:rPr lang="en-US" altLang="zh-CN" sz="1350">
                        <a:latin typeface="Cambria Math" panose="02040503050406030204" pitchFamily="18" charset="0"/>
                        <a:ea typeface="MS Mincho" charset="0"/>
                        <a:cs typeface="Cambria Math" panose="02040503050406030204" pitchFamily="18" charset="0"/>
                      </a:rPr>
                      <m:t>  </m:t>
                    </m:r>
                    <m:r>
                      <a:rPr lang="en-US" altLang="zh-CN" sz="1350">
                        <a:latin typeface="Cambria Math" panose="02040503050406030204" pitchFamily="18" charset="0"/>
                        <a:ea typeface="MS Mincho" charset="0"/>
                        <a:cs typeface="Cambria Math" panose="02040503050406030204" pitchFamily="18" charset="0"/>
                      </a:rPr>
                      <m:t>：（</m:t>
                    </m:r>
                  </m:oMath>
                </a14:m>
                <a:r>
                  <a:rPr lang="en-US" altLang="zh-CN" sz="1350">
                    <a:latin typeface="Cambria Math" panose="02040503050406030204" pitchFamily="18" charset="0"/>
                    <a:ea typeface="MS Mincho" charset="0"/>
                    <a:cs typeface="Cambria Math" panose="02040503050406030204" pitchFamily="18" charset="0"/>
                    <a:sym typeface="+mn-ea"/>
                  </a:rPr>
                  <a:t>1 - 0.035/1.453</a:t>
                </a:r>
                <a:r>
                  <a:rPr lang="zh-CN" altLang="en-US" sz="1350">
                    <a:latin typeface="Cambria Math" panose="02040503050406030204" pitchFamily="18" charset="0"/>
                    <a:ea typeface="宋体" panose="02010600030101010101" pitchFamily="2" charset="-122"/>
                    <a:cs typeface="Cambria Math" panose="02040503050406030204" pitchFamily="18" charset="0"/>
                    <a:sym typeface="+mn-ea"/>
                  </a:rPr>
                  <a:t>）</a:t>
                </a:r>
                <a:r>
                  <a:rPr lang="en-US" altLang="zh-CN" sz="1350">
                    <a:latin typeface="Cambria Math" panose="02040503050406030204" pitchFamily="18" charset="0"/>
                    <a:ea typeface="宋体" panose="02010600030101010101" pitchFamily="2" charset="-122"/>
                    <a:cs typeface="Cambria Math" panose="02040503050406030204" pitchFamily="18" charset="0"/>
                    <a:sym typeface="+mn-ea"/>
                  </a:rPr>
                  <a:t>   </a:t>
                </a:r>
                <a:r>
                  <a:rPr lang="zh-CN" altLang="en-US" sz="1350">
                    <a:latin typeface="Cambria Math" panose="02040503050406030204" pitchFamily="18" charset="0"/>
                    <a:ea typeface="宋体" panose="02010600030101010101" pitchFamily="2" charset="-122"/>
                    <a:cs typeface="Cambria Math" panose="02040503050406030204" pitchFamily="18" charset="0"/>
                    <a:sym typeface="+mn-ea"/>
                  </a:rPr>
                  <a:t>平均截面</a:t>
                </a:r>
                <a:r>
                  <a:rPr lang="en-US" altLang="zh-CN" sz="1350">
                    <a:latin typeface="Cambria Math" panose="02040503050406030204" pitchFamily="18" charset="0"/>
                    <a:ea typeface="宋体" panose="02010600030101010101" pitchFamily="2" charset="-122"/>
                    <a:cs typeface="Cambria Math" panose="02040503050406030204" pitchFamily="18" charset="0"/>
                    <a:sym typeface="+mn-ea"/>
                  </a:rPr>
                  <a:t>=39.23 </a:t>
                </a:r>
                <a:r>
                  <a:rPr lang="zh-CN" altLang="en-US" sz="1350">
                    <a:latin typeface="Cambria Math" panose="02040503050406030204" pitchFamily="18" charset="0"/>
                    <a:ea typeface="宋体" panose="02010600030101010101" pitchFamily="2" charset="-122"/>
                    <a:cs typeface="Cambria Math" panose="02040503050406030204" pitchFamily="18" charset="0"/>
                    <a:sym typeface="+mn-ea"/>
                  </a:rPr>
                  <a:t>系统误差</a:t>
                </a:r>
                <a:r>
                  <a:rPr lang="en-US" altLang="zh-CN" sz="1350">
                    <a:latin typeface="Cambria Math" panose="02040503050406030204" pitchFamily="18" charset="0"/>
                    <a:ea typeface="宋体" panose="02010600030101010101" pitchFamily="2" charset="-122"/>
                    <a:cs typeface="Cambria Math" panose="02040503050406030204" pitchFamily="18" charset="0"/>
                    <a:sym typeface="+mn-ea"/>
                  </a:rPr>
                  <a:t>=</a:t>
                </a:r>
                <a:r>
                  <a:rPr lang="en-US" altLang="zh-CN" sz="1350">
                    <a:highlight>
                      <a:srgbClr val="FFFF00"/>
                    </a:highlight>
                    <a:latin typeface="Cambria Math" panose="02040503050406030204" pitchFamily="18" charset="0"/>
                    <a:ea typeface="宋体" panose="02010600030101010101" pitchFamily="2" charset="-122"/>
                    <a:cs typeface="Cambria Math" panose="02040503050406030204" pitchFamily="18" charset="0"/>
                    <a:sym typeface="+mn-ea"/>
                  </a:rPr>
                  <a:t>0.88%</a:t>
                </a:r>
                <a:endParaRPr lang="en-US" altLang="zh-CN" sz="1350">
                  <a:latin typeface="Cambria Math" panose="02040503050406030204" pitchFamily="18" charset="0"/>
                  <a:ea typeface="宋体" panose="02010600030101010101" pitchFamily="2" charset="-122"/>
                  <a:cs typeface="Cambria Math" panose="02040503050406030204" pitchFamily="18" charset="0"/>
                </a:endParaRPr>
              </a:p>
              <a:p>
                <a:endParaRPr lang="en-US" altLang="zh-CN" sz="1350">
                  <a:latin typeface="Cambria Math" panose="02040503050406030204" pitchFamily="18" charset="0"/>
                  <a:ea typeface="宋体" panose="02010600030101010101" pitchFamily="2" charset="-122"/>
                  <a:cs typeface="Cambria Math" panose="02040503050406030204" pitchFamily="18" charset="0"/>
                </a:endParaRPr>
              </a:p>
            </p:txBody>
          </p:sp>
        </mc:Choice>
        <mc:Fallback>
          <p:sp>
            <p:nvSpPr>
              <p:cNvPr id="3" name="文本框 2"/>
              <p:cNvSpPr txBox="1">
                <a:spLocks noRot="1" noChangeAspect="1" noMove="1" noResize="1" noEditPoints="1" noAdjustHandles="1" noChangeArrowheads="1" noChangeShapeType="1" noTextEdit="1"/>
              </p:cNvSpPr>
              <p:nvPr/>
            </p:nvSpPr>
            <p:spPr>
              <a:xfrm>
                <a:off x="324803" y="4961096"/>
                <a:ext cx="8190548" cy="714375"/>
              </a:xfrm>
              <a:prstGeom prst="rect">
                <a:avLst/>
              </a:prstGeom>
              <a:blipFill rotWithShape="1">
                <a:blip r:embed="rId2"/>
                <a:stretch>
                  <a:fillRect l="-4" t="-67" b="67"/>
                </a:stretch>
              </a:blipFill>
            </p:spPr>
            <p:txBody>
              <a:bodyPr/>
              <a:lstStyle/>
              <a:p>
                <a:r>
                  <a:rPr lang="zh-CN" altLang="en-US">
                    <a:noFill/>
                  </a:rPr>
                  <a:t> </a:t>
                </a:r>
              </a:p>
            </p:txBody>
          </p:sp>
        </mc:Fallback>
      </mc:AlternateContent>
      <p:graphicFrame>
        <p:nvGraphicFramePr>
          <p:cNvPr id="5" name="对象 4">
            <a:hlinkClick r:id="" action="ppaction://ole?verb=0"/>
          </p:cNvPr>
          <p:cNvGraphicFramePr>
            <a:graphicFrameLocks noChangeAspect="1"/>
          </p:cNvGraphicFramePr>
          <p:nvPr/>
        </p:nvGraphicFramePr>
        <p:xfrm>
          <a:off x="559832" y="1481138"/>
          <a:ext cx="8023860" cy="840581"/>
        </p:xfrm>
        <a:graphic>
          <a:graphicData uri="http://schemas.openxmlformats.org/presentationml/2006/ole">
            <mc:AlternateContent xmlns:mc="http://schemas.openxmlformats.org/markup-compatibility/2006">
              <mc:Choice xmlns:v="urn:schemas-microsoft-com:vml" Requires="v">
                <p:oleObj spid="_x0000_s9226" name="" r:id="rId3" imgW="6426200" imgH="673100" progId="Equation.DSMT4">
                  <p:embed/>
                </p:oleObj>
              </mc:Choice>
              <mc:Fallback>
                <p:oleObj name="" r:id="rId3" imgW="6426200" imgH="673100" progId="Equation.DSMT4">
                  <p:embed/>
                  <p:pic>
                    <p:nvPicPr>
                      <p:cNvPr id="0" name="图片 1024"/>
                      <p:cNvPicPr/>
                      <p:nvPr/>
                    </p:nvPicPr>
                    <p:blipFill>
                      <a:blip r:embed="rId4"/>
                      <a:stretch>
                        <a:fillRect/>
                      </a:stretch>
                    </p:blipFill>
                    <p:spPr>
                      <a:xfrm>
                        <a:off x="559832" y="1481138"/>
                        <a:ext cx="8023860" cy="840581"/>
                      </a:xfrm>
                      <a:prstGeom prst="rect">
                        <a:avLst/>
                      </a:prstGeom>
                    </p:spPr>
                  </p:pic>
                </p:oleObj>
              </mc:Fallback>
            </mc:AlternateContent>
          </a:graphicData>
        </a:graphic>
      </p:graphicFrame>
      <p:pic>
        <p:nvPicPr>
          <p:cNvPr id="2" name="图片 1"/>
          <p:cNvPicPr>
            <a:picLocks noChangeAspect="1"/>
          </p:cNvPicPr>
          <p:nvPr>
            <p:custDataLst>
              <p:tags r:id="rId5"/>
            </p:custDataLst>
          </p:nvPr>
        </p:nvPicPr>
        <p:blipFill>
          <a:blip r:embed="rId6"/>
          <a:stretch>
            <a:fillRect/>
          </a:stretch>
        </p:blipFill>
        <p:spPr>
          <a:xfrm>
            <a:off x="1217771" y="2339816"/>
            <a:ext cx="6707981" cy="240744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53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13" name="图片 12"/>
          <p:cNvPicPr>
            <a:picLocks noChangeAspect="1"/>
          </p:cNvPicPr>
          <p:nvPr/>
        </p:nvPicPr>
        <p:blipFill>
          <a:blip r:embed="rId1"/>
          <a:stretch>
            <a:fillRect/>
          </a:stretch>
        </p:blipFill>
        <p:spPr>
          <a:xfrm>
            <a:off x="50165" y="781685"/>
            <a:ext cx="8945245" cy="2862580"/>
          </a:xfrm>
          <a:prstGeom prst="rect">
            <a:avLst/>
          </a:prstGeom>
        </p:spPr>
      </p:pic>
      <p:sp>
        <p:nvSpPr>
          <p:cNvPr id="14" name="文本框 13"/>
          <p:cNvSpPr txBox="1"/>
          <p:nvPr/>
        </p:nvSpPr>
        <p:spPr>
          <a:xfrm>
            <a:off x="164465" y="3836035"/>
            <a:ext cx="8810625" cy="922020"/>
          </a:xfrm>
          <a:prstGeom prst="rect">
            <a:avLst/>
          </a:prstGeom>
          <a:noFill/>
        </p:spPr>
        <p:txBody>
          <a:bodyPr wrap="square" rtlCol="0">
            <a:spAutoFit/>
          </a:bodyPr>
          <a:p>
            <a:r>
              <a:rPr lang="en-US" altLang="zh-CN"/>
              <a:t>1</a:t>
            </a:r>
            <a:r>
              <a:rPr lang="zh-CN" altLang="en-US"/>
              <a:t>、中心值加起来不等于总的</a:t>
            </a:r>
            <a:r>
              <a:rPr lang="zh-CN" altLang="en-US"/>
              <a:t>信号数</a:t>
            </a:r>
            <a:endParaRPr lang="zh-CN" altLang="en-US"/>
          </a:p>
          <a:p>
            <a:r>
              <a:rPr lang="en-US" altLang="zh-CN"/>
              <a:t>2</a:t>
            </a:r>
            <a:r>
              <a:rPr lang="zh-CN" altLang="en-US"/>
              <a:t>、保留</a:t>
            </a:r>
            <a:r>
              <a:rPr lang="zh-CN" altLang="en-US"/>
              <a:t>一位小</a:t>
            </a:r>
            <a:r>
              <a:rPr lang="zh-CN" altLang="en-US"/>
              <a:t>数？</a:t>
            </a:r>
            <a:endParaRPr lang="zh-CN" altLang="en-US"/>
          </a:p>
          <a:p>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sz="3000" dirty="0">
                <a:solidFill>
                  <a:schemeClr val="bg1"/>
                </a:solidFill>
                <a:latin typeface="Times New Roman" panose="02020603050405020304" charset="0"/>
                <a:cs typeface="Times New Roman" panose="02020603050405020304" charset="0"/>
                <a:sym typeface="+mn-ea"/>
              </a:rPr>
              <a:t>4440</a:t>
            </a:r>
            <a:r>
              <a:rPr lang="en-US" altLang="zh-CN" sz="3000" dirty="0">
                <a:solidFill>
                  <a:schemeClr val="bg1"/>
                </a:solidFill>
                <a:latin typeface="Times New Roman" panose="02020603050405020304" charset="0"/>
                <a:cs typeface="Times New Roman" panose="02020603050405020304" charset="0"/>
                <a:sym typeface="+mn-ea"/>
              </a:rPr>
              <a:t>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203835" y="732155"/>
            <a:ext cx="3857625" cy="2957830"/>
          </a:xfrm>
          <a:prstGeom prst="rect">
            <a:avLst/>
          </a:prstGeom>
        </p:spPr>
      </p:pic>
      <p:pic>
        <p:nvPicPr>
          <p:cNvPr id="7" name="图片 6"/>
          <p:cNvPicPr>
            <a:picLocks noChangeAspect="1"/>
          </p:cNvPicPr>
          <p:nvPr/>
        </p:nvPicPr>
        <p:blipFill>
          <a:blip r:embed="rId2"/>
          <a:stretch>
            <a:fillRect/>
          </a:stretch>
        </p:blipFill>
        <p:spPr>
          <a:xfrm>
            <a:off x="298450" y="3816985"/>
            <a:ext cx="3667760" cy="2818765"/>
          </a:xfrm>
          <a:prstGeom prst="rect">
            <a:avLst/>
          </a:prstGeom>
        </p:spPr>
      </p:pic>
      <p:pic>
        <p:nvPicPr>
          <p:cNvPr id="10" name="图片 9"/>
          <p:cNvPicPr>
            <a:picLocks noChangeAspect="1"/>
          </p:cNvPicPr>
          <p:nvPr/>
        </p:nvPicPr>
        <p:blipFill>
          <a:blip r:embed="rId3"/>
          <a:stretch>
            <a:fillRect/>
          </a:stretch>
        </p:blipFill>
        <p:spPr>
          <a:xfrm>
            <a:off x="4522470" y="3817620"/>
            <a:ext cx="3723005" cy="2914015"/>
          </a:xfrm>
          <a:prstGeom prst="rect">
            <a:avLst/>
          </a:prstGeom>
        </p:spPr>
      </p:pic>
      <p:pic>
        <p:nvPicPr>
          <p:cNvPr id="11" name="图片 10"/>
          <p:cNvPicPr>
            <a:picLocks noChangeAspect="1"/>
          </p:cNvPicPr>
          <p:nvPr/>
        </p:nvPicPr>
        <p:blipFill>
          <a:blip r:embed="rId4"/>
          <a:stretch>
            <a:fillRect/>
          </a:stretch>
        </p:blipFill>
        <p:spPr>
          <a:xfrm>
            <a:off x="4351020" y="605155"/>
            <a:ext cx="3951605" cy="30930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2024.7.22</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zh-CN" altLang="en-US" sz="3000" dirty="0">
                <a:solidFill>
                  <a:schemeClr val="bg1"/>
                </a:solidFill>
                <a:latin typeface="Times New Roman" panose="02020603050405020304" charset="0"/>
                <a:cs typeface="Times New Roman" panose="02020603050405020304" charset="0"/>
                <a:sym typeface="+mn-ea"/>
              </a:rPr>
              <a:t>线形</a:t>
            </a:r>
            <a:r>
              <a:rPr lang="en-US" altLang="zh-CN" sz="3000" dirty="0">
                <a:solidFill>
                  <a:schemeClr val="bg1"/>
                </a:solidFill>
                <a:latin typeface="Times New Roman" panose="02020603050405020304" charset="0"/>
                <a:cs typeface="Times New Roman" panose="02020603050405020304" charset="0"/>
                <a:sym typeface="+mn-ea"/>
              </a:rPr>
              <a:t> </a:t>
            </a:r>
            <a:r>
              <a:rPr lang="zh-CN" altLang="en-US" sz="3000" dirty="0">
                <a:solidFill>
                  <a:schemeClr val="bg1"/>
                </a:solidFill>
                <a:latin typeface="Times New Roman" panose="02020603050405020304" charset="0"/>
                <a:cs typeface="Times New Roman" panose="02020603050405020304" charset="0"/>
                <a:sym typeface="+mn-ea"/>
              </a:rPr>
              <a:t>（五阶</a:t>
            </a:r>
            <a:r>
              <a:rPr lang="en-US" altLang="zh-CN" sz="3000" dirty="0">
                <a:solidFill>
                  <a:schemeClr val="bg1"/>
                </a:solidFill>
                <a:latin typeface="Times New Roman" panose="02020603050405020304" charset="0"/>
                <a:cs typeface="Times New Roman" panose="02020603050405020304" charset="0"/>
                <a:sym typeface="+mn-ea"/>
              </a:rPr>
              <a:t>-</a:t>
            </a:r>
            <a:r>
              <a:rPr lang="zh-CN" altLang="en-US" sz="3000" dirty="0">
                <a:solidFill>
                  <a:schemeClr val="bg1"/>
                </a:solidFill>
                <a:latin typeface="Times New Roman" panose="02020603050405020304" charset="0"/>
                <a:cs typeface="Times New Roman" panose="02020603050405020304" charset="0"/>
                <a:sym typeface="+mn-ea"/>
              </a:rPr>
              <a:t>最优）</a:t>
            </a:r>
            <a:endParaRPr lang="zh-CN" altLang="en-US" sz="3000" dirty="0">
              <a:solidFill>
                <a:schemeClr val="bg1"/>
              </a:solidFill>
              <a:latin typeface="Times New Roman" panose="02020603050405020304" charset="0"/>
              <a:cs typeface="Times New Roman" panose="02020603050405020304" charset="0"/>
              <a:sym typeface="+mn-ea"/>
            </a:endParaRPr>
          </a:p>
        </p:txBody>
      </p:sp>
      <p:pic>
        <p:nvPicPr>
          <p:cNvPr id="5" name="图片 4" descr="f6b3456a3828d9a0ad5719ff8c7435a"/>
          <p:cNvPicPr>
            <a:picLocks noChangeAspect="1"/>
          </p:cNvPicPr>
          <p:nvPr/>
        </p:nvPicPr>
        <p:blipFill>
          <a:blip r:embed="rId1"/>
          <a:stretch>
            <a:fillRect/>
          </a:stretch>
        </p:blipFill>
        <p:spPr>
          <a:xfrm>
            <a:off x="163830" y="677545"/>
            <a:ext cx="3968115" cy="2084070"/>
          </a:xfrm>
          <a:prstGeom prst="rect">
            <a:avLst/>
          </a:prstGeom>
        </p:spPr>
      </p:pic>
      <p:pic>
        <p:nvPicPr>
          <p:cNvPr id="6" name="图片 5" descr="ef04cc2d501fdf28d5cd26a003679ae"/>
          <p:cNvPicPr>
            <a:picLocks noChangeAspect="1"/>
          </p:cNvPicPr>
          <p:nvPr/>
        </p:nvPicPr>
        <p:blipFill>
          <a:blip r:embed="rId2"/>
          <a:stretch>
            <a:fillRect/>
          </a:stretch>
        </p:blipFill>
        <p:spPr>
          <a:xfrm>
            <a:off x="106045" y="677545"/>
            <a:ext cx="8801100" cy="403733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zh-CN" altLang="en-US" sz="3000" dirty="0">
                <a:solidFill>
                  <a:schemeClr val="bg1"/>
                </a:solidFill>
                <a:latin typeface="Times New Roman" panose="02020603050405020304" charset="0"/>
                <a:cs typeface="Times New Roman" panose="02020603050405020304" charset="0"/>
                <a:sym typeface="+mn-ea"/>
              </a:rPr>
              <a:t>线形</a:t>
            </a:r>
            <a:r>
              <a:rPr lang="en-US" altLang="zh-CN" sz="3000" dirty="0">
                <a:solidFill>
                  <a:schemeClr val="bg1"/>
                </a:solidFill>
                <a:latin typeface="Times New Roman" panose="02020603050405020304" charset="0"/>
                <a:cs typeface="Times New Roman" panose="02020603050405020304" charset="0"/>
                <a:sym typeface="+mn-ea"/>
              </a:rPr>
              <a:t> </a:t>
            </a:r>
            <a:r>
              <a:rPr lang="zh-CN" altLang="en-US" sz="3000" dirty="0">
                <a:solidFill>
                  <a:schemeClr val="bg1"/>
                </a:solidFill>
                <a:latin typeface="Times New Roman" panose="02020603050405020304" charset="0"/>
                <a:cs typeface="Times New Roman" panose="02020603050405020304" charset="0"/>
                <a:sym typeface="+mn-ea"/>
              </a:rPr>
              <a:t>（五阶</a:t>
            </a:r>
            <a:r>
              <a:rPr lang="en-US" altLang="zh-CN" sz="3000" dirty="0">
                <a:solidFill>
                  <a:schemeClr val="bg1"/>
                </a:solidFill>
                <a:latin typeface="Times New Roman" panose="02020603050405020304" charset="0"/>
                <a:cs typeface="Times New Roman" panose="02020603050405020304" charset="0"/>
                <a:sym typeface="+mn-ea"/>
              </a:rPr>
              <a:t>-</a:t>
            </a:r>
            <a:r>
              <a:rPr lang="zh-CN" altLang="en-US" sz="3000" dirty="0">
                <a:solidFill>
                  <a:schemeClr val="bg1"/>
                </a:solidFill>
                <a:latin typeface="Times New Roman" panose="02020603050405020304" charset="0"/>
                <a:cs typeface="Times New Roman" panose="02020603050405020304" charset="0"/>
                <a:sym typeface="+mn-ea"/>
              </a:rPr>
              <a:t>最优）</a:t>
            </a:r>
            <a:endParaRPr lang="zh-CN" altLang="en-US" sz="3000" dirty="0">
              <a:solidFill>
                <a:schemeClr val="bg1"/>
              </a:solidFill>
              <a:latin typeface="Times New Roman" panose="02020603050405020304" charset="0"/>
              <a:cs typeface="Times New Roman" panose="02020603050405020304" charset="0"/>
              <a:sym typeface="+mn-ea"/>
            </a:endParaRPr>
          </a:p>
        </p:txBody>
      </p:sp>
      <p:pic>
        <p:nvPicPr>
          <p:cNvPr id="9" name="图片 8"/>
          <p:cNvPicPr>
            <a:picLocks noChangeAspect="1"/>
          </p:cNvPicPr>
          <p:nvPr/>
        </p:nvPicPr>
        <p:blipFill>
          <a:blip r:embed="rId1"/>
          <a:stretch>
            <a:fillRect/>
          </a:stretch>
        </p:blipFill>
        <p:spPr>
          <a:xfrm>
            <a:off x="5178425" y="946150"/>
            <a:ext cx="3784600" cy="4849495"/>
          </a:xfrm>
          <a:prstGeom prst="rect">
            <a:avLst/>
          </a:prstGeom>
        </p:spPr>
      </p:pic>
      <p:pic>
        <p:nvPicPr>
          <p:cNvPr id="3" name="图片 2"/>
          <p:cNvPicPr>
            <a:picLocks noChangeAspect="1"/>
          </p:cNvPicPr>
          <p:nvPr/>
        </p:nvPicPr>
        <p:blipFill>
          <a:blip r:embed="rId2"/>
          <a:stretch>
            <a:fillRect/>
          </a:stretch>
        </p:blipFill>
        <p:spPr>
          <a:xfrm>
            <a:off x="70485" y="2103120"/>
            <a:ext cx="5046980" cy="26511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2024.8.13</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zh-CN" altLang="en-US" sz="3000" dirty="0">
                <a:solidFill>
                  <a:schemeClr val="bg1"/>
                </a:solidFill>
                <a:latin typeface="Times New Roman" panose="02020603050405020304" charset="0"/>
                <a:cs typeface="Times New Roman" panose="02020603050405020304" charset="0"/>
                <a:sym typeface="+mn-ea"/>
              </a:rPr>
              <a:t>分开产生信号</a:t>
            </a:r>
            <a:r>
              <a:rPr lang="en-US" altLang="zh-CN" sz="3000" dirty="0">
                <a:solidFill>
                  <a:schemeClr val="bg1"/>
                </a:solidFill>
                <a:latin typeface="Times New Roman" panose="02020603050405020304" charset="0"/>
                <a:cs typeface="Times New Roman" panose="02020603050405020304" charset="0"/>
                <a:sym typeface="+mn-ea"/>
              </a:rPr>
              <a:t>mc </a:t>
            </a:r>
            <a:r>
              <a:rPr lang="zh-CN" altLang="en-US" sz="3000" dirty="0">
                <a:solidFill>
                  <a:schemeClr val="bg1"/>
                </a:solidFill>
                <a:latin typeface="Times New Roman" panose="02020603050405020304" charset="0"/>
                <a:cs typeface="Times New Roman" panose="02020603050405020304" charset="0"/>
                <a:sym typeface="+mn-ea"/>
              </a:rPr>
              <a:t>四个道分别</a:t>
            </a:r>
            <a:r>
              <a:rPr lang="en-US" altLang="zh-CN" sz="3000" dirty="0">
                <a:solidFill>
                  <a:schemeClr val="bg1"/>
                </a:solidFill>
                <a:latin typeface="Times New Roman" panose="02020603050405020304" charset="0"/>
                <a:cs typeface="Times New Roman" panose="02020603050405020304" charset="0"/>
                <a:sym typeface="+mn-ea"/>
              </a:rPr>
              <a:t>weight</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921385" y="840740"/>
            <a:ext cx="7106920" cy="1044575"/>
          </a:xfrm>
          <a:prstGeom prst="rect">
            <a:avLst/>
          </a:prstGeom>
        </p:spPr>
      </p:pic>
      <p:pic>
        <p:nvPicPr>
          <p:cNvPr id="6" name="图片 5"/>
          <p:cNvPicPr>
            <a:picLocks noChangeAspect="1"/>
          </p:cNvPicPr>
          <p:nvPr/>
        </p:nvPicPr>
        <p:blipFill>
          <a:blip r:embed="rId2"/>
          <a:stretch>
            <a:fillRect/>
          </a:stretch>
        </p:blipFill>
        <p:spPr>
          <a:xfrm>
            <a:off x="-10160" y="2595880"/>
            <a:ext cx="5101590" cy="3444875"/>
          </a:xfrm>
          <a:prstGeom prst="rect">
            <a:avLst/>
          </a:prstGeom>
        </p:spPr>
      </p:pic>
      <p:pic>
        <p:nvPicPr>
          <p:cNvPr id="7" name="图片 6"/>
          <p:cNvPicPr>
            <a:picLocks noChangeAspect="1"/>
          </p:cNvPicPr>
          <p:nvPr/>
        </p:nvPicPr>
        <p:blipFill>
          <a:blip r:embed="rId3"/>
          <a:stretch>
            <a:fillRect/>
          </a:stretch>
        </p:blipFill>
        <p:spPr>
          <a:xfrm>
            <a:off x="5033010" y="3143885"/>
            <a:ext cx="4046220" cy="19951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weight</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48895" y="625475"/>
            <a:ext cx="5753735" cy="3076575"/>
          </a:xfrm>
          <a:prstGeom prst="rect">
            <a:avLst/>
          </a:prstGeom>
        </p:spPr>
      </p:pic>
      <p:pic>
        <p:nvPicPr>
          <p:cNvPr id="5" name="图片 4"/>
          <p:cNvPicPr>
            <a:picLocks noChangeAspect="1"/>
          </p:cNvPicPr>
          <p:nvPr/>
        </p:nvPicPr>
        <p:blipFill>
          <a:blip r:embed="rId2"/>
          <a:stretch>
            <a:fillRect/>
          </a:stretch>
        </p:blipFill>
        <p:spPr>
          <a:xfrm>
            <a:off x="0" y="3759200"/>
            <a:ext cx="5857875" cy="3133725"/>
          </a:xfrm>
          <a:prstGeom prst="rect">
            <a:avLst/>
          </a:prstGeom>
        </p:spPr>
      </p:pic>
      <p:sp>
        <p:nvSpPr>
          <p:cNvPr id="6" name="文本框 5"/>
          <p:cNvSpPr txBox="1"/>
          <p:nvPr/>
        </p:nvSpPr>
        <p:spPr>
          <a:xfrm>
            <a:off x="6878955" y="1742440"/>
            <a:ext cx="1879600" cy="645160"/>
          </a:xfrm>
          <a:prstGeom prst="rect">
            <a:avLst/>
          </a:prstGeom>
          <a:noFill/>
        </p:spPr>
        <p:txBody>
          <a:bodyPr wrap="square" rtlCol="0">
            <a:spAutoFit/>
          </a:bodyPr>
          <a:p>
            <a:r>
              <a:rPr lang="zh-CN" altLang="en-US"/>
              <a:t>三阶</a:t>
            </a:r>
            <a:endParaRPr lang="zh-CN" altLang="en-US"/>
          </a:p>
          <a:p>
            <a:r>
              <a:rPr lang="zh-CN" altLang="en-US"/>
              <a:t>（平均截面</a:t>
            </a:r>
            <a:r>
              <a:rPr lang="en-US" altLang="zh-CN"/>
              <a:t>8.80</a:t>
            </a:r>
            <a:r>
              <a:rPr lang="zh-CN" altLang="en-US"/>
              <a:t>）</a:t>
            </a:r>
            <a:endParaRPr lang="zh-CN" altLang="en-US"/>
          </a:p>
        </p:txBody>
      </p:sp>
      <p:sp>
        <p:nvSpPr>
          <p:cNvPr id="7" name="文本框 6"/>
          <p:cNvSpPr txBox="1"/>
          <p:nvPr/>
        </p:nvSpPr>
        <p:spPr>
          <a:xfrm>
            <a:off x="6856730" y="4848860"/>
            <a:ext cx="2105660" cy="645160"/>
          </a:xfrm>
          <a:prstGeom prst="rect">
            <a:avLst/>
          </a:prstGeom>
          <a:noFill/>
        </p:spPr>
        <p:txBody>
          <a:bodyPr wrap="square" rtlCol="0">
            <a:spAutoFit/>
          </a:bodyPr>
          <a:p>
            <a:r>
              <a:rPr lang="zh-CN" altLang="en-US"/>
              <a:t>四阶</a:t>
            </a:r>
            <a:endParaRPr lang="zh-CN" altLang="en-US"/>
          </a:p>
          <a:p>
            <a:r>
              <a:rPr lang="zh-CN" altLang="en-US"/>
              <a:t>（平均截面</a:t>
            </a:r>
            <a:r>
              <a:rPr lang="en-US" altLang="zh-CN"/>
              <a:t>8.79</a:t>
            </a:r>
            <a:r>
              <a:rPr lang="zh-CN" altLang="en-US"/>
              <a:t>）</a:t>
            </a:r>
            <a:endParaRPr lang="zh-CN" altLang="en-US"/>
          </a:p>
        </p:txBody>
      </p:sp>
      <p:sp>
        <p:nvSpPr>
          <p:cNvPr id="8" name="文本框 7"/>
          <p:cNvSpPr txBox="1"/>
          <p:nvPr/>
        </p:nvSpPr>
        <p:spPr>
          <a:xfrm>
            <a:off x="6892290" y="6104890"/>
            <a:ext cx="1716405" cy="306705"/>
          </a:xfrm>
          <a:prstGeom prst="rect">
            <a:avLst/>
          </a:prstGeom>
          <a:noFill/>
        </p:spPr>
        <p:txBody>
          <a:bodyPr wrap="square" rtlCol="0">
            <a:spAutoFit/>
          </a:bodyPr>
          <a:p>
            <a:r>
              <a:rPr lang="zh-CN" altLang="en-US" sz="1400">
                <a:solidFill>
                  <a:srgbClr val="FF0000"/>
                </a:solidFill>
              </a:rPr>
              <a:t>误差</a:t>
            </a:r>
            <a:r>
              <a:rPr lang="en-US" altLang="zh-CN" sz="1400">
                <a:solidFill>
                  <a:srgbClr val="FF0000"/>
                </a:solidFill>
              </a:rPr>
              <a:t>0.11%</a:t>
            </a:r>
            <a:endParaRPr lang="en-US" altLang="zh-CN" sz="14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argus</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tretch>
            <a:fillRect/>
          </a:stretch>
        </p:blipFill>
        <p:spPr>
          <a:xfrm>
            <a:off x="612140" y="732790"/>
            <a:ext cx="7713980" cy="1581785"/>
          </a:xfrm>
          <a:prstGeom prst="rect">
            <a:avLst/>
          </a:prstGeom>
        </p:spPr>
      </p:pic>
      <p:sp>
        <p:nvSpPr>
          <p:cNvPr id="7" name="文本框 6"/>
          <p:cNvSpPr txBox="1"/>
          <p:nvPr/>
        </p:nvSpPr>
        <p:spPr>
          <a:xfrm>
            <a:off x="240030" y="2651760"/>
            <a:ext cx="8517890" cy="922020"/>
          </a:xfrm>
          <a:prstGeom prst="rect">
            <a:avLst/>
          </a:prstGeom>
          <a:noFill/>
        </p:spPr>
        <p:txBody>
          <a:bodyPr wrap="square" rtlCol="0">
            <a:spAutoFit/>
          </a:bodyPr>
          <a:p>
            <a:r>
              <a:rPr lang="en-US" altLang="zh-CN"/>
              <a:t>1</a:t>
            </a:r>
            <a:r>
              <a:rPr lang="zh-CN" altLang="en-US"/>
              <a:t>、可以用</a:t>
            </a:r>
            <a:r>
              <a:rPr lang="en-US" altLang="zh-CN"/>
              <a:t>argus</a:t>
            </a:r>
            <a:r>
              <a:rPr lang="zh-CN" altLang="en-US"/>
              <a:t>拟合我们的本底吗？几个参数（</a:t>
            </a:r>
            <a:r>
              <a:rPr lang="zh-CN" altLang="en-US"/>
              <a:t>程序对错）</a:t>
            </a:r>
            <a:endParaRPr lang="zh-CN" altLang="en-US"/>
          </a:p>
          <a:p>
            <a:r>
              <a:rPr lang="en-US" altLang="zh-CN"/>
              <a:t>2</a:t>
            </a:r>
            <a:r>
              <a:rPr lang="zh-CN" altLang="en-US"/>
              <a:t>、参数怎么确定？若想把</a:t>
            </a:r>
            <a:r>
              <a:rPr lang="en-US" altLang="zh-CN"/>
              <a:t>m0</a:t>
            </a:r>
            <a:r>
              <a:rPr lang="zh-CN" altLang="en-US"/>
              <a:t>固定。</a:t>
            </a:r>
            <a:endParaRPr lang="zh-CN" altLang="en-US"/>
          </a:p>
          <a:p>
            <a:r>
              <a:rPr lang="en-US" altLang="zh-CN"/>
              <a:t>3</a:t>
            </a:r>
            <a:r>
              <a:rPr lang="zh-CN" altLang="en-US"/>
              <a:t>、</a:t>
            </a:r>
            <a:r>
              <a:rPr lang="en-US" altLang="zh-CN"/>
              <a:t>k</a:t>
            </a:r>
            <a:r>
              <a:rPr lang="zh-CN" altLang="en-US"/>
              <a:t>若小于</a:t>
            </a:r>
            <a:r>
              <a:rPr lang="en-US" altLang="zh-CN"/>
              <a:t>0</a:t>
            </a:r>
            <a:r>
              <a:rPr lang="zh-CN" altLang="en-US"/>
              <a:t>经常</a:t>
            </a:r>
            <a:r>
              <a:rPr lang="zh-CN" altLang="en-US"/>
              <a:t>达到上限。</a:t>
            </a:r>
            <a:endParaRPr lang="zh-CN" altLang="en-US"/>
          </a:p>
        </p:txBody>
      </p:sp>
      <p:pic>
        <p:nvPicPr>
          <p:cNvPr id="12" name="图片 11"/>
          <p:cNvPicPr>
            <a:picLocks noChangeAspect="1"/>
          </p:cNvPicPr>
          <p:nvPr/>
        </p:nvPicPr>
        <p:blipFill>
          <a:blip r:embed="rId2"/>
          <a:stretch>
            <a:fillRect/>
          </a:stretch>
        </p:blipFill>
        <p:spPr>
          <a:xfrm>
            <a:off x="4765675" y="3250565"/>
            <a:ext cx="4310380" cy="3435350"/>
          </a:xfrm>
          <a:prstGeom prst="rect">
            <a:avLst/>
          </a:prstGeom>
        </p:spPr>
      </p:pic>
      <p:pic>
        <p:nvPicPr>
          <p:cNvPr id="13" name="图片 12"/>
          <p:cNvPicPr>
            <a:picLocks noChangeAspect="1"/>
          </p:cNvPicPr>
          <p:nvPr/>
        </p:nvPicPr>
        <p:blipFill>
          <a:blip r:embed="rId3"/>
          <a:stretch>
            <a:fillRect/>
          </a:stretch>
        </p:blipFill>
        <p:spPr>
          <a:xfrm>
            <a:off x="52070" y="4173220"/>
            <a:ext cx="4636135" cy="14084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barlow </a:t>
            </a:r>
            <a:r>
              <a:rPr lang="en-US" altLang="zh-CN" sz="3000" dirty="0">
                <a:solidFill>
                  <a:schemeClr val="bg1"/>
                </a:solidFill>
                <a:latin typeface="Times New Roman" panose="02020603050405020304" charset="0"/>
                <a:cs typeface="Times New Roman" panose="02020603050405020304" charset="0"/>
                <a:sym typeface="+mn-ea"/>
              </a:rPr>
              <a:t>test</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9" name="图片 8"/>
          <p:cNvPicPr>
            <a:picLocks noChangeAspect="1"/>
          </p:cNvPicPr>
          <p:nvPr/>
        </p:nvPicPr>
        <p:blipFill>
          <a:blip r:embed="rId1"/>
          <a:stretch>
            <a:fillRect/>
          </a:stretch>
        </p:blipFill>
        <p:spPr>
          <a:xfrm>
            <a:off x="13970" y="1169035"/>
            <a:ext cx="4501515" cy="4173855"/>
          </a:xfrm>
          <a:prstGeom prst="rect">
            <a:avLst/>
          </a:prstGeom>
        </p:spPr>
      </p:pic>
      <p:pic>
        <p:nvPicPr>
          <p:cNvPr id="10" name="图片 9"/>
          <p:cNvPicPr>
            <a:picLocks noChangeAspect="1"/>
          </p:cNvPicPr>
          <p:nvPr/>
        </p:nvPicPr>
        <p:blipFill>
          <a:blip r:embed="rId2"/>
          <a:stretch>
            <a:fillRect/>
          </a:stretch>
        </p:blipFill>
        <p:spPr>
          <a:xfrm>
            <a:off x="4515485" y="1169035"/>
            <a:ext cx="4221480" cy="41795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system uncertainties</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1647825" y="1271270"/>
            <a:ext cx="5848350" cy="37338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2024.9.3</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 </a:t>
            </a:r>
            <a:r>
              <a:rPr lang="en-US" altLang="zh-CN" sz="3000" dirty="0">
                <a:solidFill>
                  <a:schemeClr val="bg1"/>
                </a:solidFill>
                <a:latin typeface="Times New Roman" panose="02020603050405020304" charset="0"/>
                <a:cs typeface="Times New Roman" panose="02020603050405020304" charset="0"/>
                <a:sym typeface="+mn-ea"/>
              </a:rPr>
              <a:t>mass window systematic uncertainty</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9" name="文本框 8"/>
          <p:cNvSpPr txBox="1"/>
          <p:nvPr/>
        </p:nvSpPr>
        <p:spPr>
          <a:xfrm>
            <a:off x="5438140" y="4559300"/>
            <a:ext cx="1433195" cy="368300"/>
          </a:xfrm>
          <a:prstGeom prst="rect">
            <a:avLst/>
          </a:prstGeom>
          <a:noFill/>
        </p:spPr>
        <p:txBody>
          <a:bodyPr wrap="square" rtlCol="0">
            <a:spAutoFit/>
          </a:bodyPr>
          <a:p>
            <a:r>
              <a:rPr lang="en-US" altLang="zh-CN"/>
              <a:t>kkpi—26053</a:t>
            </a:r>
            <a:endParaRPr lang="en-US" altLang="zh-CN"/>
          </a:p>
        </p:txBody>
      </p:sp>
      <p:pic>
        <p:nvPicPr>
          <p:cNvPr id="12" name="图片 11"/>
          <p:cNvPicPr>
            <a:picLocks noChangeAspect="1"/>
          </p:cNvPicPr>
          <p:nvPr/>
        </p:nvPicPr>
        <p:blipFill>
          <a:blip r:embed="rId1"/>
          <a:stretch>
            <a:fillRect/>
          </a:stretch>
        </p:blipFill>
        <p:spPr>
          <a:xfrm>
            <a:off x="279400" y="971550"/>
            <a:ext cx="8574405" cy="40798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 </a:t>
            </a:r>
            <a:r>
              <a:rPr lang="en-US" altLang="zh-CN" sz="3000" dirty="0">
                <a:solidFill>
                  <a:schemeClr val="bg1"/>
                </a:solidFill>
                <a:latin typeface="Times New Roman" panose="02020603050405020304" charset="0"/>
                <a:cs typeface="Times New Roman" panose="02020603050405020304" charset="0"/>
                <a:sym typeface="+mn-ea"/>
              </a:rPr>
              <a:t>mass window systematic uncertainty</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8" name="文本框 7"/>
          <p:cNvSpPr txBox="1"/>
          <p:nvPr/>
        </p:nvSpPr>
        <p:spPr>
          <a:xfrm>
            <a:off x="5459730" y="1757680"/>
            <a:ext cx="1510665" cy="368300"/>
          </a:xfrm>
          <a:prstGeom prst="rect">
            <a:avLst/>
          </a:prstGeom>
          <a:noFill/>
        </p:spPr>
        <p:txBody>
          <a:bodyPr wrap="square" rtlCol="0">
            <a:spAutoFit/>
          </a:bodyPr>
          <a:p>
            <a:r>
              <a:rPr lang="en-US" altLang="zh-CN"/>
              <a:t>ksk—4245</a:t>
            </a:r>
            <a:endParaRPr lang="en-US" altLang="zh-CN"/>
          </a:p>
        </p:txBody>
      </p:sp>
      <p:sp>
        <p:nvSpPr>
          <p:cNvPr id="9" name="文本框 8"/>
          <p:cNvSpPr txBox="1"/>
          <p:nvPr/>
        </p:nvSpPr>
        <p:spPr>
          <a:xfrm>
            <a:off x="5438140" y="4559300"/>
            <a:ext cx="1433195" cy="368300"/>
          </a:xfrm>
          <a:prstGeom prst="rect">
            <a:avLst/>
          </a:prstGeom>
          <a:noFill/>
        </p:spPr>
        <p:txBody>
          <a:bodyPr wrap="square" rtlCol="0">
            <a:spAutoFit/>
          </a:bodyPr>
          <a:p>
            <a:r>
              <a:rPr lang="en-US" altLang="zh-CN"/>
              <a:t>kkpi—26053</a:t>
            </a:r>
            <a:endParaRPr lang="en-US" altLang="zh-CN"/>
          </a:p>
        </p:txBody>
      </p:sp>
      <p:pic>
        <p:nvPicPr>
          <p:cNvPr id="10" name="图片 9"/>
          <p:cNvPicPr>
            <a:picLocks noChangeAspect="1"/>
          </p:cNvPicPr>
          <p:nvPr/>
        </p:nvPicPr>
        <p:blipFill>
          <a:blip r:embed="rId1"/>
          <a:stretch>
            <a:fillRect/>
          </a:stretch>
        </p:blipFill>
        <p:spPr>
          <a:xfrm>
            <a:off x="97155" y="3639820"/>
            <a:ext cx="3829685" cy="3052445"/>
          </a:xfrm>
          <a:prstGeom prst="rect">
            <a:avLst/>
          </a:prstGeom>
        </p:spPr>
      </p:pic>
      <p:pic>
        <p:nvPicPr>
          <p:cNvPr id="11" name="图片 10"/>
          <p:cNvPicPr>
            <a:picLocks noChangeAspect="1"/>
          </p:cNvPicPr>
          <p:nvPr/>
        </p:nvPicPr>
        <p:blipFill>
          <a:blip r:embed="rId2"/>
          <a:stretch>
            <a:fillRect/>
          </a:stretch>
        </p:blipFill>
        <p:spPr>
          <a:xfrm>
            <a:off x="97155" y="544195"/>
            <a:ext cx="3777615" cy="30105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data</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7" name="图片 6"/>
          <p:cNvPicPr>
            <a:picLocks noChangeAspect="1"/>
          </p:cNvPicPr>
          <p:nvPr/>
        </p:nvPicPr>
        <p:blipFill>
          <a:blip r:embed="rId1"/>
          <a:stretch>
            <a:fillRect/>
          </a:stretch>
        </p:blipFill>
        <p:spPr>
          <a:xfrm>
            <a:off x="2195195" y="3975100"/>
            <a:ext cx="4050665" cy="2690495"/>
          </a:xfrm>
          <a:prstGeom prst="rect">
            <a:avLst/>
          </a:prstGeom>
        </p:spPr>
      </p:pic>
      <p:pic>
        <p:nvPicPr>
          <p:cNvPr id="3" name="图片 2"/>
          <p:cNvPicPr>
            <a:picLocks noChangeAspect="1"/>
          </p:cNvPicPr>
          <p:nvPr/>
        </p:nvPicPr>
        <p:blipFill>
          <a:blip r:embed="rId2"/>
          <a:stretch>
            <a:fillRect/>
          </a:stretch>
        </p:blipFill>
        <p:spPr>
          <a:xfrm>
            <a:off x="138430" y="659130"/>
            <a:ext cx="3866515" cy="3261995"/>
          </a:xfrm>
          <a:prstGeom prst="rect">
            <a:avLst/>
          </a:prstGeom>
        </p:spPr>
      </p:pic>
      <p:pic>
        <p:nvPicPr>
          <p:cNvPr id="8" name="图片 7"/>
          <p:cNvPicPr>
            <a:picLocks noChangeAspect="1"/>
          </p:cNvPicPr>
          <p:nvPr/>
        </p:nvPicPr>
        <p:blipFill>
          <a:blip r:embed="rId3"/>
          <a:stretch>
            <a:fillRect/>
          </a:stretch>
        </p:blipFill>
        <p:spPr>
          <a:xfrm>
            <a:off x="4490085" y="659130"/>
            <a:ext cx="3867150" cy="326263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signal mc</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4193540" y="3695700"/>
            <a:ext cx="4950460" cy="3088640"/>
          </a:xfrm>
          <a:prstGeom prst="rect">
            <a:avLst/>
          </a:prstGeom>
        </p:spPr>
      </p:pic>
      <p:pic>
        <p:nvPicPr>
          <p:cNvPr id="6" name="图片 5"/>
          <p:cNvPicPr>
            <a:picLocks noChangeAspect="1"/>
          </p:cNvPicPr>
          <p:nvPr/>
        </p:nvPicPr>
        <p:blipFill>
          <a:blip r:embed="rId2"/>
          <a:stretch>
            <a:fillRect/>
          </a:stretch>
        </p:blipFill>
        <p:spPr>
          <a:xfrm>
            <a:off x="80010" y="3450590"/>
            <a:ext cx="4330700" cy="3333750"/>
          </a:xfrm>
          <a:prstGeom prst="rect">
            <a:avLst/>
          </a:prstGeom>
        </p:spPr>
      </p:pic>
      <p:pic>
        <p:nvPicPr>
          <p:cNvPr id="8" name="图片 7"/>
          <p:cNvPicPr>
            <a:picLocks noChangeAspect="1"/>
          </p:cNvPicPr>
          <p:nvPr/>
        </p:nvPicPr>
        <p:blipFill>
          <a:blip r:embed="rId3"/>
          <a:stretch>
            <a:fillRect/>
          </a:stretch>
        </p:blipFill>
        <p:spPr>
          <a:xfrm>
            <a:off x="728980" y="554990"/>
            <a:ext cx="7000240" cy="29368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2024.9.10</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4C (chisq&lt;200)</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descr="ae11ae49c3eb460eca781dacc74cd1f"/>
          <p:cNvPicPr>
            <a:picLocks noChangeAspect="1"/>
          </p:cNvPicPr>
          <p:nvPr/>
        </p:nvPicPr>
        <p:blipFill>
          <a:blip r:embed="rId1"/>
          <a:stretch>
            <a:fillRect/>
          </a:stretch>
        </p:blipFill>
        <p:spPr>
          <a:xfrm>
            <a:off x="4537075" y="652780"/>
            <a:ext cx="4565015" cy="2629535"/>
          </a:xfrm>
          <a:prstGeom prst="rect">
            <a:avLst/>
          </a:prstGeom>
        </p:spPr>
      </p:pic>
      <p:pic>
        <p:nvPicPr>
          <p:cNvPr id="5" name="图片 4"/>
          <p:cNvPicPr>
            <a:picLocks noChangeAspect="1"/>
          </p:cNvPicPr>
          <p:nvPr/>
        </p:nvPicPr>
        <p:blipFill>
          <a:blip r:embed="rId2"/>
          <a:stretch>
            <a:fillRect/>
          </a:stretch>
        </p:blipFill>
        <p:spPr>
          <a:xfrm>
            <a:off x="147320" y="652780"/>
            <a:ext cx="4160520" cy="2629535"/>
          </a:xfrm>
          <a:prstGeom prst="rect">
            <a:avLst/>
          </a:prstGeom>
        </p:spPr>
      </p:pic>
      <p:pic>
        <p:nvPicPr>
          <p:cNvPr id="7" name="图片 6"/>
          <p:cNvPicPr>
            <a:picLocks noChangeAspect="1"/>
          </p:cNvPicPr>
          <p:nvPr/>
        </p:nvPicPr>
        <p:blipFill>
          <a:blip r:embed="rId3"/>
          <a:stretch>
            <a:fillRect/>
          </a:stretch>
        </p:blipFill>
        <p:spPr>
          <a:xfrm>
            <a:off x="232410" y="3383280"/>
            <a:ext cx="4250690" cy="3284855"/>
          </a:xfrm>
          <a:prstGeom prst="rect">
            <a:avLst/>
          </a:prstGeom>
        </p:spPr>
      </p:pic>
      <p:pic>
        <p:nvPicPr>
          <p:cNvPr id="12" name="图片 11"/>
          <p:cNvPicPr>
            <a:picLocks noChangeAspect="1"/>
          </p:cNvPicPr>
          <p:nvPr/>
        </p:nvPicPr>
        <p:blipFill>
          <a:blip r:embed="rId4"/>
          <a:stretch>
            <a:fillRect/>
          </a:stretch>
        </p:blipFill>
        <p:spPr>
          <a:xfrm>
            <a:off x="732790" y="3575685"/>
            <a:ext cx="2238375" cy="254000"/>
          </a:xfrm>
          <a:prstGeom prst="rect">
            <a:avLst/>
          </a:prstGeom>
        </p:spPr>
      </p:pic>
      <p:sp>
        <p:nvSpPr>
          <p:cNvPr id="13" name="文本框 12"/>
          <p:cNvSpPr txBox="1"/>
          <p:nvPr/>
        </p:nvSpPr>
        <p:spPr>
          <a:xfrm>
            <a:off x="5842635" y="4434840"/>
            <a:ext cx="2368550" cy="368300"/>
          </a:xfrm>
          <a:prstGeom prst="rect">
            <a:avLst/>
          </a:prstGeom>
          <a:noFill/>
        </p:spPr>
        <p:txBody>
          <a:bodyPr wrap="square" rtlCol="0">
            <a:spAutoFit/>
          </a:bodyPr>
          <a:p>
            <a:r>
              <a:rPr lang="en-US" altLang="zh-CN"/>
              <a:t>significance = </a:t>
            </a:r>
            <a:r>
              <a:rPr lang="en-US" altLang="zh-CN">
                <a:solidFill>
                  <a:srgbClr val="FF0000"/>
                </a:solidFill>
              </a:rPr>
              <a:t>3.2</a:t>
            </a:r>
            <a:endParaRPr lang="en-US" altLang="zh-CN">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 mass window systematic uncertainty-data</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8" name="图片 7"/>
          <p:cNvPicPr>
            <a:picLocks noChangeAspect="1"/>
          </p:cNvPicPr>
          <p:nvPr/>
        </p:nvPicPr>
        <p:blipFill>
          <a:blip r:embed="rId1"/>
          <a:stretch>
            <a:fillRect/>
          </a:stretch>
        </p:blipFill>
        <p:spPr>
          <a:xfrm>
            <a:off x="4672330" y="679450"/>
            <a:ext cx="4408170" cy="3383280"/>
          </a:xfrm>
          <a:prstGeom prst="rect">
            <a:avLst/>
          </a:prstGeom>
        </p:spPr>
      </p:pic>
      <p:pic>
        <p:nvPicPr>
          <p:cNvPr id="9" name="图片 8"/>
          <p:cNvPicPr>
            <a:picLocks noChangeAspect="1"/>
          </p:cNvPicPr>
          <p:nvPr/>
        </p:nvPicPr>
        <p:blipFill>
          <a:blip r:embed="rId2"/>
          <a:stretch>
            <a:fillRect/>
          </a:stretch>
        </p:blipFill>
        <p:spPr>
          <a:xfrm>
            <a:off x="186690" y="679450"/>
            <a:ext cx="4322445" cy="3383280"/>
          </a:xfrm>
          <a:prstGeom prst="rect">
            <a:avLst/>
          </a:prstGeom>
        </p:spPr>
      </p:pic>
      <p:sp>
        <p:nvSpPr>
          <p:cNvPr id="10" name="文本框 9"/>
          <p:cNvSpPr txBox="1"/>
          <p:nvPr/>
        </p:nvSpPr>
        <p:spPr>
          <a:xfrm>
            <a:off x="424180" y="4533900"/>
            <a:ext cx="8573770" cy="1938020"/>
          </a:xfrm>
          <a:prstGeom prst="rect">
            <a:avLst/>
          </a:prstGeom>
          <a:noFill/>
        </p:spPr>
        <p:txBody>
          <a:bodyPr wrap="square" rtlCol="0">
            <a:spAutoFit/>
          </a:bodyPr>
          <a:p>
            <a:pPr marL="285750" indent="-285750">
              <a:buFont typeface="Wingdings" panose="05000000000000000000" charset="0"/>
              <a:buChar char="Ø"/>
            </a:pPr>
            <a:r>
              <a:rPr lang="en-US" altLang="zh-CN" sz="2000">
                <a:latin typeface="Times New Roman" panose="02020603050405020304" charset="0"/>
                <a:cs typeface="Times New Roman" panose="02020603050405020304" charset="0"/>
              </a:rPr>
              <a:t>Ds</a:t>
            </a:r>
            <a:r>
              <a:rPr lang="en-US" altLang="zh-CN" sz="2000" baseline="30000">
                <a:latin typeface="Times New Roman" panose="02020603050405020304" charset="0"/>
                <a:cs typeface="Times New Roman" panose="02020603050405020304" charset="0"/>
              </a:rPr>
              <a:t>+</a:t>
            </a:r>
            <a:r>
              <a:rPr lang="en-US" altLang="zh-CN" sz="2000">
                <a:latin typeface="Times New Roman" panose="02020603050405020304" charset="0"/>
                <a:cs typeface="Times New Roman" panose="02020603050405020304" charset="0"/>
              </a:rPr>
              <a:t>—&gt; KsK</a:t>
            </a:r>
            <a:r>
              <a:rPr lang="en-US" altLang="zh-CN" sz="2000" baseline="30000">
                <a:latin typeface="Times New Roman" panose="02020603050405020304" charset="0"/>
                <a:cs typeface="Times New Roman" panose="02020603050405020304" charset="0"/>
              </a:rPr>
              <a:t>+</a:t>
            </a:r>
            <a:endParaRPr lang="zh-CN" altLang="en-US" sz="2000">
              <a:latin typeface="Times New Roman" panose="02020603050405020304" charset="0"/>
              <a:cs typeface="Times New Roman" panose="02020603050405020304" charset="0"/>
            </a:endParaRPr>
          </a:p>
          <a:p>
            <a:pPr marL="285750" indent="-285750">
              <a:buFont typeface="Wingdings" panose="05000000000000000000" charset="0"/>
              <a:buChar char="Ø"/>
            </a:pPr>
            <a:r>
              <a:rPr lang="zh-CN" altLang="en-US" sz="2000">
                <a:latin typeface="Times New Roman" panose="02020603050405020304" charset="0"/>
                <a:cs typeface="Times New Roman" panose="02020603050405020304" charset="0"/>
              </a:rPr>
              <a:t>The signal component is modeled by convolving the signal MC with  Gaussian</a:t>
            </a:r>
            <a:r>
              <a:rPr lang="en-US" altLang="zh-CN" sz="2000">
                <a:latin typeface="Times New Roman" panose="02020603050405020304" charset="0"/>
                <a:cs typeface="Times New Roman" panose="02020603050405020304" charset="0"/>
              </a:rPr>
              <a:t> fuction</a:t>
            </a:r>
            <a:r>
              <a:rPr lang="zh-CN" altLang="en-US" sz="2000">
                <a:latin typeface="Times New Roman" panose="02020603050405020304" charset="0"/>
                <a:cs typeface="Times New Roman" panose="02020603050405020304" charset="0"/>
              </a:rPr>
              <a:t>.</a:t>
            </a:r>
            <a:endParaRPr lang="zh-CN" altLang="en-US" sz="2000">
              <a:latin typeface="Times New Roman" panose="02020603050405020304" charset="0"/>
              <a:cs typeface="Times New Roman" panose="02020603050405020304" charset="0"/>
            </a:endParaRPr>
          </a:p>
          <a:p>
            <a:pPr marL="285750" indent="-285750">
              <a:buFont typeface="Wingdings" panose="05000000000000000000" charset="0"/>
              <a:buChar char="Ø"/>
            </a:pPr>
            <a:r>
              <a:rPr lang="zh-CN" altLang="en-US" sz="2000">
                <a:latin typeface="Times New Roman" panose="02020603050405020304" charset="0"/>
                <a:cs typeface="Times New Roman" panose="02020603050405020304" charset="0"/>
              </a:rPr>
              <a:t>The background is modeled using a first-order polynomial.</a:t>
            </a:r>
            <a:endParaRPr lang="zh-CN" altLang="en-US" sz="2000">
              <a:latin typeface="Times New Roman" panose="02020603050405020304" charset="0"/>
              <a:cs typeface="Times New Roman" panose="02020603050405020304" charset="0"/>
            </a:endParaRPr>
          </a:p>
          <a:p>
            <a:pPr marL="285750" indent="-285750">
              <a:buFont typeface="Wingdings" panose="05000000000000000000" charset="0"/>
              <a:buChar char="Ø"/>
            </a:pPr>
            <a:r>
              <a:rPr lang="zh-CN" altLang="en-US" sz="2000">
                <a:latin typeface="Times New Roman" panose="02020603050405020304" charset="0"/>
                <a:cs typeface="Times New Roman" panose="02020603050405020304" charset="0"/>
              </a:rPr>
              <a:t>We perform integration within the mass interval.</a:t>
            </a:r>
            <a:endParaRPr lang="zh-CN" altLang="en-US" sz="2000">
              <a:latin typeface="Times New Roman" panose="02020603050405020304" charset="0"/>
              <a:cs typeface="Times New Roman" panose="02020603050405020304" charset="0"/>
            </a:endParaRPr>
          </a:p>
          <a:p>
            <a:pPr marL="285750" indent="-285750">
              <a:buFont typeface="Wingdings" panose="05000000000000000000" charset="0"/>
              <a:buChar char="Ø"/>
            </a:pPr>
            <a:r>
              <a:rPr lang="en-US" altLang="zh-CN" sz="2000">
                <a:latin typeface="Times New Roman" panose="02020603050405020304" charset="0"/>
                <a:cs typeface="Times New Roman" panose="02020603050405020304" charset="0"/>
              </a:rPr>
              <a:t>result (area)——</a:t>
            </a:r>
            <a:r>
              <a:rPr lang="en-US" altLang="zh-CN" sz="2000">
                <a:solidFill>
                  <a:srgbClr val="FF0000"/>
                </a:solidFill>
                <a:latin typeface="Times New Roman" panose="02020603050405020304" charset="0"/>
                <a:cs typeface="Times New Roman" panose="02020603050405020304" charset="0"/>
              </a:rPr>
              <a:t>0.92</a:t>
            </a:r>
            <a:r>
              <a:rPr lang="en-US" altLang="zh-CN" sz="2000">
                <a:latin typeface="Times New Roman" panose="02020603050405020304" charset="0"/>
                <a:cs typeface="Times New Roman" panose="02020603050405020304" charset="0"/>
              </a:rPr>
              <a:t>/1</a:t>
            </a:r>
            <a:endParaRPr lang="en-US" altLang="zh-CN" sz="2000">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zh-CN" altLang="en-US" sz="3000" dirty="0">
                <a:solidFill>
                  <a:schemeClr val="bg1"/>
                </a:solidFill>
                <a:latin typeface="Times New Roman" panose="02020603050405020304" charset="0"/>
                <a:cs typeface="Times New Roman" panose="02020603050405020304" charset="0"/>
                <a:sym typeface="+mn-ea"/>
              </a:rPr>
              <a:t>不对称误差（怎么求</a:t>
            </a:r>
            <a:r>
              <a:rPr lang="zh-CN" altLang="en-US" sz="3000" dirty="0">
                <a:solidFill>
                  <a:schemeClr val="bg1"/>
                </a:solidFill>
                <a:latin typeface="Times New Roman" panose="02020603050405020304" charset="0"/>
                <a:cs typeface="Times New Roman" panose="02020603050405020304" charset="0"/>
                <a:sym typeface="+mn-ea"/>
              </a:rPr>
              <a:t>不对称误差）</a:t>
            </a:r>
            <a:endParaRPr lang="zh-CN" altLang="en-US"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240030" y="746760"/>
            <a:ext cx="4791075" cy="5800090"/>
          </a:xfrm>
          <a:prstGeom prst="rect">
            <a:avLst/>
          </a:prstGeom>
        </p:spPr>
      </p:pic>
      <p:sp>
        <p:nvSpPr>
          <p:cNvPr id="5" name="文本框 4"/>
          <p:cNvSpPr txBox="1"/>
          <p:nvPr/>
        </p:nvSpPr>
        <p:spPr>
          <a:xfrm>
            <a:off x="5240020" y="2481580"/>
            <a:ext cx="3630930" cy="645160"/>
          </a:xfrm>
          <a:prstGeom prst="rect">
            <a:avLst/>
          </a:prstGeom>
          <a:noFill/>
        </p:spPr>
        <p:txBody>
          <a:bodyPr wrap="square" rtlCol="0">
            <a:spAutoFit/>
          </a:bodyPr>
          <a:p>
            <a:r>
              <a:rPr lang="en-US" altLang="zh-CN"/>
              <a:t>1</a:t>
            </a:r>
            <a:r>
              <a:rPr lang="zh-CN" altLang="en-US"/>
              <a:t>、什么方法求</a:t>
            </a:r>
            <a:r>
              <a:rPr lang="zh-CN" altLang="en-US"/>
              <a:t>不对称误差？</a:t>
            </a:r>
            <a:endParaRPr lang="zh-CN" altLang="en-US"/>
          </a:p>
          <a:p>
            <a:r>
              <a:rPr lang="en-US" altLang="zh-CN"/>
              <a:t>2</a:t>
            </a:r>
            <a:r>
              <a:rPr lang="zh-CN" altLang="en-US"/>
              <a:t>、目前是</a:t>
            </a:r>
            <a:r>
              <a:rPr lang="en-US" altLang="zh-CN"/>
              <a:t>feldman</a:t>
            </a:r>
            <a:r>
              <a:rPr lang="zh-CN" altLang="en-US"/>
              <a:t>的</a:t>
            </a:r>
            <a:r>
              <a:rPr lang="zh-CN" altLang="en-US"/>
              <a:t>方法</a:t>
            </a: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 mass window systematic uncertainty-signal mc </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10" name="文本框 9"/>
          <p:cNvSpPr txBox="1"/>
          <p:nvPr/>
        </p:nvSpPr>
        <p:spPr>
          <a:xfrm>
            <a:off x="424180" y="4533900"/>
            <a:ext cx="8573770" cy="1014730"/>
          </a:xfrm>
          <a:prstGeom prst="rect">
            <a:avLst/>
          </a:prstGeom>
          <a:noFill/>
        </p:spPr>
        <p:txBody>
          <a:bodyPr wrap="square" rtlCol="0">
            <a:spAutoFit/>
          </a:bodyPr>
          <a:p>
            <a:pPr marL="285750" indent="-285750">
              <a:buFont typeface="Wingdings" panose="05000000000000000000" charset="0"/>
              <a:buChar char="Ø"/>
            </a:pPr>
            <a:r>
              <a:rPr lang="en-US" altLang="zh-CN" sz="2000">
                <a:latin typeface="Times New Roman" panose="02020603050405020304" charset="0"/>
                <a:cs typeface="Times New Roman" panose="02020603050405020304" charset="0"/>
              </a:rPr>
              <a:t>Ds</a:t>
            </a:r>
            <a:r>
              <a:rPr lang="en-US" altLang="zh-CN" sz="2000" baseline="30000">
                <a:latin typeface="Times New Roman" panose="02020603050405020304" charset="0"/>
                <a:cs typeface="Times New Roman" panose="02020603050405020304" charset="0"/>
              </a:rPr>
              <a:t>+</a:t>
            </a:r>
            <a:r>
              <a:rPr lang="en-US" altLang="zh-CN" sz="2000">
                <a:latin typeface="Times New Roman" panose="02020603050405020304" charset="0"/>
                <a:cs typeface="Times New Roman" panose="02020603050405020304" charset="0"/>
              </a:rPr>
              <a:t>—&gt; KsK</a:t>
            </a:r>
            <a:r>
              <a:rPr lang="en-US" altLang="zh-CN" sz="2000" baseline="30000">
                <a:latin typeface="Times New Roman" panose="02020603050405020304" charset="0"/>
                <a:cs typeface="Times New Roman" panose="02020603050405020304" charset="0"/>
              </a:rPr>
              <a:t>+</a:t>
            </a:r>
            <a:endParaRPr lang="en-US" altLang="zh-CN" sz="2000" baseline="30000">
              <a:latin typeface="Times New Roman" panose="02020603050405020304" charset="0"/>
              <a:cs typeface="Times New Roman" panose="02020603050405020304" charset="0"/>
            </a:endParaRPr>
          </a:p>
          <a:p>
            <a:pPr marL="285750" indent="-285750">
              <a:buFont typeface="Wingdings" panose="05000000000000000000" charset="0"/>
              <a:buChar char="Ø"/>
            </a:pPr>
            <a:r>
              <a:rPr lang="zh-CN" altLang="en-US" sz="2000">
                <a:latin typeface="Times New Roman" panose="02020603050405020304" charset="0"/>
                <a:cs typeface="Times New Roman" panose="02020603050405020304" charset="0"/>
              </a:rPr>
              <a:t>The number of signals is obtained through integration.</a:t>
            </a:r>
            <a:endParaRPr lang="zh-CN" altLang="en-US" sz="2000">
              <a:latin typeface="Times New Roman" panose="02020603050405020304" charset="0"/>
              <a:cs typeface="Times New Roman" panose="02020603050405020304" charset="0"/>
            </a:endParaRPr>
          </a:p>
          <a:p>
            <a:pPr marL="285750" indent="-285750">
              <a:buFont typeface="Wingdings" panose="05000000000000000000" charset="0"/>
              <a:buChar char="Ø"/>
            </a:pPr>
            <a:r>
              <a:rPr lang="en-US" altLang="zh-CN" sz="2000">
                <a:latin typeface="Times New Roman" panose="02020603050405020304" charset="0"/>
                <a:cs typeface="Times New Roman" panose="02020603050405020304" charset="0"/>
              </a:rPr>
              <a:t>result (area)——105583/111763=0.94</a:t>
            </a:r>
            <a:endParaRPr lang="en-US" altLang="zh-CN" sz="2000">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stretch>
            <a:fillRect/>
          </a:stretch>
        </p:blipFill>
        <p:spPr>
          <a:xfrm>
            <a:off x="118745" y="679450"/>
            <a:ext cx="4255770" cy="3331845"/>
          </a:xfrm>
          <a:prstGeom prst="rect">
            <a:avLst/>
          </a:prstGeom>
        </p:spPr>
      </p:pic>
      <p:pic>
        <p:nvPicPr>
          <p:cNvPr id="5" name="图片 4"/>
          <p:cNvPicPr>
            <a:picLocks noChangeAspect="1"/>
          </p:cNvPicPr>
          <p:nvPr/>
        </p:nvPicPr>
        <p:blipFill>
          <a:blip r:embed="rId2"/>
          <a:stretch>
            <a:fillRect/>
          </a:stretch>
        </p:blipFill>
        <p:spPr>
          <a:xfrm>
            <a:off x="4632325" y="679450"/>
            <a:ext cx="4184015" cy="3334385"/>
          </a:xfrm>
          <a:prstGeom prst="rect">
            <a:avLst/>
          </a:prstGeom>
        </p:spPr>
      </p:pic>
      <p:sp>
        <p:nvSpPr>
          <p:cNvPr id="7" name="文本框 6"/>
          <p:cNvSpPr txBox="1"/>
          <p:nvPr/>
        </p:nvSpPr>
        <p:spPr>
          <a:xfrm>
            <a:off x="2126615" y="5867400"/>
            <a:ext cx="5233035" cy="368300"/>
          </a:xfrm>
          <a:prstGeom prst="rect">
            <a:avLst/>
          </a:prstGeom>
          <a:noFill/>
        </p:spPr>
        <p:txBody>
          <a:bodyPr wrap="square" rtlCol="0">
            <a:spAutoFit/>
          </a:bodyPr>
          <a:p>
            <a:r>
              <a:rPr lang="en-US" altLang="zh-CN"/>
              <a:t>systematic uncertainty = (0.94-0.92)/0.92=</a:t>
            </a:r>
            <a:r>
              <a:rPr lang="en-US" altLang="zh-CN">
                <a:solidFill>
                  <a:srgbClr val="FF0000"/>
                </a:solidFill>
              </a:rPr>
              <a:t>2.2%</a:t>
            </a:r>
            <a:endParaRPr lang="en-US" altLang="zh-CN">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2024.10.29</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background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tretch>
            <a:fillRect/>
          </a:stretch>
        </p:blipFill>
        <p:spPr>
          <a:xfrm>
            <a:off x="416560" y="679450"/>
            <a:ext cx="3700780" cy="2948940"/>
          </a:xfrm>
          <a:prstGeom prst="rect">
            <a:avLst/>
          </a:prstGeom>
        </p:spPr>
      </p:pic>
      <p:pic>
        <p:nvPicPr>
          <p:cNvPr id="9" name="图片 8"/>
          <p:cNvPicPr>
            <a:picLocks noChangeAspect="1"/>
          </p:cNvPicPr>
          <p:nvPr/>
        </p:nvPicPr>
        <p:blipFill>
          <a:blip r:embed="rId2"/>
          <a:stretch>
            <a:fillRect/>
          </a:stretch>
        </p:blipFill>
        <p:spPr>
          <a:xfrm>
            <a:off x="4472940" y="679450"/>
            <a:ext cx="3706495" cy="2954020"/>
          </a:xfrm>
          <a:prstGeom prst="rect">
            <a:avLst/>
          </a:prstGeom>
        </p:spPr>
      </p:pic>
      <p:pic>
        <p:nvPicPr>
          <p:cNvPr id="11" name="图片 10"/>
          <p:cNvPicPr>
            <a:picLocks noChangeAspect="1"/>
          </p:cNvPicPr>
          <p:nvPr/>
        </p:nvPicPr>
        <p:blipFill>
          <a:blip r:embed="rId3"/>
          <a:stretch>
            <a:fillRect/>
          </a:stretch>
        </p:blipFill>
        <p:spPr>
          <a:xfrm>
            <a:off x="416560" y="3747770"/>
            <a:ext cx="3696335" cy="2950845"/>
          </a:xfrm>
          <a:prstGeom prst="rect">
            <a:avLst/>
          </a:prstGeom>
        </p:spPr>
      </p:pic>
      <p:pic>
        <p:nvPicPr>
          <p:cNvPr id="12" name="图片 11"/>
          <p:cNvPicPr>
            <a:picLocks noChangeAspect="1"/>
          </p:cNvPicPr>
          <p:nvPr/>
        </p:nvPicPr>
        <p:blipFill>
          <a:blip r:embed="rId4"/>
          <a:stretch>
            <a:fillRect/>
          </a:stretch>
        </p:blipFill>
        <p:spPr>
          <a:xfrm>
            <a:off x="4472940" y="3740150"/>
            <a:ext cx="3706495" cy="2957830"/>
          </a:xfrm>
          <a:prstGeom prst="rect">
            <a:avLst/>
          </a:prstGeom>
        </p:spPr>
      </p:pic>
      <p:sp>
        <p:nvSpPr>
          <p:cNvPr id="13" name="文本框 12"/>
          <p:cNvSpPr txBox="1"/>
          <p:nvPr/>
        </p:nvSpPr>
        <p:spPr>
          <a:xfrm>
            <a:off x="3878580" y="1907540"/>
            <a:ext cx="1059815" cy="368300"/>
          </a:xfrm>
          <a:prstGeom prst="rect">
            <a:avLst/>
          </a:prstGeom>
          <a:noFill/>
        </p:spPr>
        <p:txBody>
          <a:bodyPr wrap="square" rtlCol="0">
            <a:spAutoFit/>
          </a:bodyPr>
          <a:p>
            <a:r>
              <a:rPr lang="en-US" altLang="zh-CN">
                <a:highlight>
                  <a:srgbClr val="FF0000"/>
                </a:highlight>
              </a:rPr>
              <a:t>inc mc</a:t>
            </a:r>
            <a:endParaRPr lang="en-US" altLang="zh-CN">
              <a:highlight>
                <a:srgbClr val="FF0000"/>
              </a:highlight>
            </a:endParaRPr>
          </a:p>
        </p:txBody>
      </p:sp>
      <p:sp>
        <p:nvSpPr>
          <p:cNvPr id="14" name="文本框 13"/>
          <p:cNvSpPr txBox="1"/>
          <p:nvPr/>
        </p:nvSpPr>
        <p:spPr>
          <a:xfrm>
            <a:off x="3694430" y="5034915"/>
            <a:ext cx="1306830" cy="521970"/>
          </a:xfrm>
          <a:prstGeom prst="rect">
            <a:avLst/>
          </a:prstGeom>
          <a:noFill/>
        </p:spPr>
        <p:txBody>
          <a:bodyPr wrap="square" rtlCol="0">
            <a:spAutoFit/>
          </a:bodyPr>
          <a:p>
            <a:pPr algn="ctr"/>
            <a:r>
              <a:rPr lang="en-US" altLang="zh-CN" sz="1400">
                <a:highlight>
                  <a:srgbClr val="FF0000"/>
                </a:highlight>
              </a:rPr>
              <a:t>data</a:t>
            </a:r>
            <a:endParaRPr lang="en-US" altLang="zh-CN" sz="1400">
              <a:highlight>
                <a:srgbClr val="FF0000"/>
              </a:highlight>
            </a:endParaRPr>
          </a:p>
          <a:p>
            <a:pPr algn="ctr"/>
            <a:r>
              <a:rPr lang="en-US" altLang="zh-CN" sz="1400">
                <a:highlight>
                  <a:srgbClr val="FF0000"/>
                </a:highlight>
              </a:rPr>
              <a:t>(sideband)</a:t>
            </a:r>
            <a:endParaRPr lang="en-US" altLang="zh-CN" sz="1400">
              <a:highlight>
                <a:srgbClr val="FF0000"/>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DsDs </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15" name="文本框 14"/>
          <p:cNvSpPr txBox="1"/>
          <p:nvPr/>
        </p:nvSpPr>
        <p:spPr>
          <a:xfrm>
            <a:off x="1409700" y="6155690"/>
            <a:ext cx="7621905" cy="368300"/>
          </a:xfrm>
          <a:prstGeom prst="rect">
            <a:avLst/>
          </a:prstGeom>
          <a:noFill/>
        </p:spPr>
        <p:txBody>
          <a:bodyPr wrap="square" rtlCol="0" anchor="t">
            <a:spAutoFit/>
          </a:bodyPr>
          <a:p>
            <a:r>
              <a:rPr lang="zh-CN" altLang="en-US">
                <a:solidFill>
                  <a:schemeClr val="bg1"/>
                </a:solidFill>
                <a:highlight>
                  <a:srgbClr val="FF0000"/>
                </a:highlight>
              </a:rPr>
              <a:t> check possible PHSP effect on the DsDs/piDsDs mass distribution.</a:t>
            </a:r>
            <a:endParaRPr lang="zh-CN" altLang="en-US">
              <a:solidFill>
                <a:schemeClr val="bg1"/>
              </a:solidFill>
              <a:highlight>
                <a:srgbClr val="FF0000"/>
              </a:highlight>
            </a:endParaRPr>
          </a:p>
        </p:txBody>
      </p:sp>
      <p:pic>
        <p:nvPicPr>
          <p:cNvPr id="16" name="图片 15"/>
          <p:cNvPicPr>
            <a:picLocks noChangeAspect="1"/>
          </p:cNvPicPr>
          <p:nvPr/>
        </p:nvPicPr>
        <p:blipFill>
          <a:blip r:embed="rId1"/>
          <a:stretch>
            <a:fillRect/>
          </a:stretch>
        </p:blipFill>
        <p:spPr>
          <a:xfrm>
            <a:off x="928370" y="669925"/>
            <a:ext cx="6959600" cy="52273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fit(1D)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247650" y="746125"/>
            <a:ext cx="3917315" cy="3124200"/>
          </a:xfrm>
          <a:prstGeom prst="rect">
            <a:avLst/>
          </a:prstGeom>
        </p:spPr>
      </p:pic>
      <p:pic>
        <p:nvPicPr>
          <p:cNvPr id="7" name="图片 6"/>
          <p:cNvPicPr>
            <a:picLocks noChangeAspect="1"/>
          </p:cNvPicPr>
          <p:nvPr/>
        </p:nvPicPr>
        <p:blipFill>
          <a:blip r:embed="rId2"/>
          <a:stretch>
            <a:fillRect/>
          </a:stretch>
        </p:blipFill>
        <p:spPr>
          <a:xfrm>
            <a:off x="4540250" y="746125"/>
            <a:ext cx="3950335" cy="3150235"/>
          </a:xfrm>
          <a:prstGeom prst="rect">
            <a:avLst/>
          </a:prstGeom>
        </p:spPr>
      </p:pic>
      <p:sp>
        <p:nvSpPr>
          <p:cNvPr id="8" name="文本框 7"/>
          <p:cNvSpPr txBox="1"/>
          <p:nvPr/>
        </p:nvSpPr>
        <p:spPr>
          <a:xfrm>
            <a:off x="4997450" y="4248150"/>
            <a:ext cx="4572000" cy="368300"/>
          </a:xfrm>
          <a:prstGeom prst="rect">
            <a:avLst/>
          </a:prstGeom>
          <a:noFill/>
        </p:spPr>
        <p:txBody>
          <a:bodyPr wrap="square" rtlCol="0" anchor="t">
            <a:spAutoFit/>
          </a:bodyPr>
          <a:p>
            <a:r>
              <a:rPr lang="zh-CN" altLang="en-US"/>
              <a:t>-584.557</a:t>
            </a:r>
            <a:endParaRPr lang="zh-CN" altLang="en-US"/>
          </a:p>
        </p:txBody>
      </p:sp>
      <p:sp>
        <p:nvSpPr>
          <p:cNvPr id="14" name="文本框 13"/>
          <p:cNvSpPr txBox="1"/>
          <p:nvPr/>
        </p:nvSpPr>
        <p:spPr>
          <a:xfrm>
            <a:off x="5086350" y="4660900"/>
            <a:ext cx="4572000" cy="368300"/>
          </a:xfrm>
          <a:prstGeom prst="rect">
            <a:avLst/>
          </a:prstGeom>
          <a:noFill/>
        </p:spPr>
        <p:txBody>
          <a:bodyPr wrap="square" rtlCol="0" anchor="t">
            <a:spAutoFit/>
          </a:bodyPr>
          <a:p>
            <a:r>
              <a:rPr lang="zh-CN" altLang="en-US"/>
              <a:t>-574.721</a:t>
            </a:r>
            <a:endParaRPr lang="zh-CN" altLang="en-US"/>
          </a:p>
        </p:txBody>
      </p:sp>
      <p:pic>
        <p:nvPicPr>
          <p:cNvPr id="15" name="图片 14"/>
          <p:cNvPicPr>
            <a:picLocks noChangeAspect="1"/>
          </p:cNvPicPr>
          <p:nvPr/>
        </p:nvPicPr>
        <p:blipFill>
          <a:blip r:embed="rId3"/>
          <a:stretch>
            <a:fillRect/>
          </a:stretch>
        </p:blipFill>
        <p:spPr>
          <a:xfrm>
            <a:off x="4442460" y="5283200"/>
            <a:ext cx="4624705" cy="482600"/>
          </a:xfrm>
          <a:prstGeom prst="rect">
            <a:avLst/>
          </a:prstGeom>
        </p:spPr>
      </p:pic>
      <p:sp>
        <p:nvSpPr>
          <p:cNvPr id="16" name="矩形 15"/>
          <p:cNvSpPr/>
          <p:nvPr/>
        </p:nvSpPr>
        <p:spPr>
          <a:xfrm>
            <a:off x="7792085" y="5355590"/>
            <a:ext cx="996950" cy="5016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nvSpPr>
        <p:spPr>
          <a:xfrm>
            <a:off x="755650" y="4248150"/>
            <a:ext cx="4572000" cy="368300"/>
          </a:xfrm>
          <a:prstGeom prst="rect">
            <a:avLst/>
          </a:prstGeom>
          <a:noFill/>
        </p:spPr>
        <p:txBody>
          <a:bodyPr wrap="square" rtlCol="0" anchor="t">
            <a:spAutoFit/>
          </a:bodyPr>
          <a:p>
            <a:r>
              <a:rPr lang="zh-CN" altLang="en-US"/>
              <a:t>--515.358</a:t>
            </a:r>
            <a:endParaRPr lang="zh-CN" altLang="en-US"/>
          </a:p>
        </p:txBody>
      </p:sp>
      <p:sp>
        <p:nvSpPr>
          <p:cNvPr id="18" name="文本框 17"/>
          <p:cNvSpPr txBox="1"/>
          <p:nvPr/>
        </p:nvSpPr>
        <p:spPr>
          <a:xfrm>
            <a:off x="755650" y="4616450"/>
            <a:ext cx="4572000" cy="368300"/>
          </a:xfrm>
          <a:prstGeom prst="rect">
            <a:avLst/>
          </a:prstGeom>
          <a:noFill/>
        </p:spPr>
        <p:txBody>
          <a:bodyPr wrap="square" rtlCol="0" anchor="t">
            <a:spAutoFit/>
          </a:bodyPr>
          <a:p>
            <a:r>
              <a:rPr lang="zh-CN" altLang="en-US"/>
              <a:t>-500.758</a:t>
            </a:r>
            <a:endParaRPr lang="zh-CN" altLang="en-US"/>
          </a:p>
        </p:txBody>
      </p:sp>
      <p:pic>
        <p:nvPicPr>
          <p:cNvPr id="19" name="图片 18"/>
          <p:cNvPicPr>
            <a:picLocks noChangeAspect="1"/>
          </p:cNvPicPr>
          <p:nvPr/>
        </p:nvPicPr>
        <p:blipFill>
          <a:blip r:embed="rId4"/>
          <a:stretch>
            <a:fillRect/>
          </a:stretch>
        </p:blipFill>
        <p:spPr>
          <a:xfrm>
            <a:off x="0" y="5340350"/>
            <a:ext cx="4298950" cy="425450"/>
          </a:xfrm>
          <a:prstGeom prst="rect">
            <a:avLst/>
          </a:prstGeom>
        </p:spPr>
      </p:pic>
      <p:sp>
        <p:nvSpPr>
          <p:cNvPr id="20" name="矩形 19"/>
          <p:cNvSpPr/>
          <p:nvPr/>
        </p:nvSpPr>
        <p:spPr>
          <a:xfrm>
            <a:off x="3105785" y="5355590"/>
            <a:ext cx="996950" cy="5016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fit(2D)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21" name="图片 20"/>
          <p:cNvPicPr>
            <a:picLocks noChangeAspect="1"/>
          </p:cNvPicPr>
          <p:nvPr/>
        </p:nvPicPr>
        <p:blipFill>
          <a:blip r:embed="rId1"/>
          <a:stretch>
            <a:fillRect/>
          </a:stretch>
        </p:blipFill>
        <p:spPr>
          <a:xfrm>
            <a:off x="145415" y="734060"/>
            <a:ext cx="8416925" cy="3402965"/>
          </a:xfrm>
          <a:prstGeom prst="rect">
            <a:avLst/>
          </a:prstGeom>
        </p:spPr>
      </p:pic>
      <p:pic>
        <p:nvPicPr>
          <p:cNvPr id="5" name="图片 4"/>
          <p:cNvPicPr>
            <a:picLocks noChangeAspect="1"/>
          </p:cNvPicPr>
          <p:nvPr/>
        </p:nvPicPr>
        <p:blipFill>
          <a:blip r:embed="rId2"/>
          <a:stretch>
            <a:fillRect/>
          </a:stretch>
        </p:blipFill>
        <p:spPr>
          <a:xfrm>
            <a:off x="145415" y="4651375"/>
            <a:ext cx="5807075" cy="687705"/>
          </a:xfrm>
          <a:prstGeom prst="rect">
            <a:avLst/>
          </a:prstGeom>
        </p:spPr>
      </p:pic>
      <p:sp>
        <p:nvSpPr>
          <p:cNvPr id="6" name="文本框 5"/>
          <p:cNvSpPr txBox="1"/>
          <p:nvPr/>
        </p:nvSpPr>
        <p:spPr>
          <a:xfrm>
            <a:off x="438785" y="5514340"/>
            <a:ext cx="8185150" cy="922020"/>
          </a:xfrm>
          <a:prstGeom prst="rect">
            <a:avLst/>
          </a:prstGeom>
          <a:noFill/>
        </p:spPr>
        <p:txBody>
          <a:bodyPr wrap="square" rtlCol="0">
            <a:spAutoFit/>
          </a:bodyPr>
          <a:p>
            <a:r>
              <a:rPr lang="en-US" altLang="zh-CN"/>
              <a:t>1</a:t>
            </a:r>
            <a:r>
              <a:rPr lang="zh-CN" altLang="en-US"/>
              <a:t>、Asymmetric error in two-dimensional fitting</a:t>
            </a:r>
            <a:endParaRPr lang="zh-CN" altLang="en-US"/>
          </a:p>
          <a:p>
            <a:r>
              <a:rPr lang="en-US" altLang="zh-CN"/>
              <a:t>2</a:t>
            </a:r>
            <a:r>
              <a:rPr lang="zh-CN" altLang="en-US"/>
              <a:t>、Significance</a:t>
            </a:r>
            <a:endParaRPr lang="zh-CN" altLang="en-US"/>
          </a:p>
          <a:p>
            <a:r>
              <a:rPr lang="en-US" altLang="zh-CN"/>
              <a:t>3</a:t>
            </a:r>
            <a:r>
              <a:rPr lang="zh-CN" altLang="en-US"/>
              <a:t>、</a:t>
            </a:r>
            <a:r>
              <a:rPr lang="en-US" altLang="zh-CN"/>
              <a:t>likelihood</a:t>
            </a:r>
            <a:endParaRPr lang="en-US" altLang="zh-C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DsDs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27000" y="497840"/>
            <a:ext cx="3981450" cy="317754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374515" y="497840"/>
            <a:ext cx="3981450" cy="3178175"/>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223520" y="3675380"/>
            <a:ext cx="3884930" cy="3098800"/>
          </a:xfrm>
          <a:prstGeom prst="rect">
            <a:avLst/>
          </a:prstGeom>
        </p:spPr>
      </p:pic>
      <p:pic>
        <p:nvPicPr>
          <p:cNvPr id="8" name="图片 7"/>
          <p:cNvPicPr>
            <a:picLocks noChangeAspect="1"/>
          </p:cNvPicPr>
          <p:nvPr>
            <p:custDataLst>
              <p:tags r:id="rId7"/>
            </p:custDataLst>
          </p:nvPr>
        </p:nvPicPr>
        <p:blipFill>
          <a:blip r:embed="rId8"/>
          <a:stretch>
            <a:fillRect/>
          </a:stretch>
        </p:blipFill>
        <p:spPr>
          <a:xfrm>
            <a:off x="4488815" y="3676015"/>
            <a:ext cx="3867150" cy="3086100"/>
          </a:xfrm>
          <a:prstGeom prst="rect">
            <a:avLst/>
          </a:prstGeom>
        </p:spPr>
      </p:pic>
      <p:sp>
        <p:nvSpPr>
          <p:cNvPr id="10" name="文本框 9"/>
          <p:cNvSpPr txBox="1"/>
          <p:nvPr>
            <p:custDataLst>
              <p:tags r:id="rId9"/>
            </p:custDataLst>
          </p:nvPr>
        </p:nvSpPr>
        <p:spPr>
          <a:xfrm>
            <a:off x="2775585" y="1164590"/>
            <a:ext cx="698500" cy="368300"/>
          </a:xfrm>
          <a:prstGeom prst="rect">
            <a:avLst/>
          </a:prstGeom>
          <a:noFill/>
        </p:spPr>
        <p:txBody>
          <a:bodyPr wrap="square" rtlCol="0">
            <a:spAutoFit/>
          </a:bodyPr>
          <a:p>
            <a:r>
              <a:rPr lang="en-US" altLang="zh-CN"/>
              <a:t>4420</a:t>
            </a:r>
            <a:endParaRPr lang="en-US" altLang="zh-CN"/>
          </a:p>
        </p:txBody>
      </p:sp>
      <p:sp>
        <p:nvSpPr>
          <p:cNvPr id="12" name="文本框 11"/>
          <p:cNvSpPr txBox="1"/>
          <p:nvPr>
            <p:custDataLst>
              <p:tags r:id="rId10"/>
            </p:custDataLst>
          </p:nvPr>
        </p:nvSpPr>
        <p:spPr>
          <a:xfrm>
            <a:off x="7074535" y="1107440"/>
            <a:ext cx="698500" cy="368300"/>
          </a:xfrm>
          <a:prstGeom prst="rect">
            <a:avLst/>
          </a:prstGeom>
          <a:noFill/>
        </p:spPr>
        <p:txBody>
          <a:bodyPr wrap="square" rtlCol="0">
            <a:spAutoFit/>
          </a:bodyPr>
          <a:p>
            <a:r>
              <a:rPr lang="en-US" altLang="zh-CN"/>
              <a:t>4440</a:t>
            </a:r>
            <a:endParaRPr lang="en-US" altLang="zh-CN"/>
          </a:p>
        </p:txBody>
      </p:sp>
      <p:sp>
        <p:nvSpPr>
          <p:cNvPr id="13" name="文本框 12"/>
          <p:cNvSpPr txBox="1"/>
          <p:nvPr>
            <p:custDataLst>
              <p:tags r:id="rId11"/>
            </p:custDataLst>
          </p:nvPr>
        </p:nvSpPr>
        <p:spPr>
          <a:xfrm>
            <a:off x="2699385" y="4377690"/>
            <a:ext cx="698500" cy="368300"/>
          </a:xfrm>
          <a:prstGeom prst="rect">
            <a:avLst/>
          </a:prstGeom>
          <a:noFill/>
        </p:spPr>
        <p:txBody>
          <a:bodyPr wrap="square" rtlCol="0">
            <a:spAutoFit/>
          </a:bodyPr>
          <a:p>
            <a:r>
              <a:rPr lang="en-US" altLang="zh-CN"/>
              <a:t>4600</a:t>
            </a:r>
            <a:endParaRPr lang="en-US" altLang="zh-CN"/>
          </a:p>
        </p:txBody>
      </p:sp>
      <p:sp>
        <p:nvSpPr>
          <p:cNvPr id="14" name="文本框 13"/>
          <p:cNvSpPr txBox="1"/>
          <p:nvPr>
            <p:custDataLst>
              <p:tags r:id="rId12"/>
            </p:custDataLst>
          </p:nvPr>
        </p:nvSpPr>
        <p:spPr>
          <a:xfrm>
            <a:off x="7074535" y="4326890"/>
            <a:ext cx="698500" cy="368300"/>
          </a:xfrm>
          <a:prstGeom prst="rect">
            <a:avLst/>
          </a:prstGeom>
          <a:noFill/>
        </p:spPr>
        <p:txBody>
          <a:bodyPr wrap="square" rtlCol="0">
            <a:spAutoFit/>
          </a:bodyPr>
          <a:p>
            <a:r>
              <a:rPr lang="en-US" altLang="zh-CN"/>
              <a:t>4610</a:t>
            </a:r>
            <a:endParaRPr lang="en-US" altLang="zh-C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DsDs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tretch>
            <a:fillRect/>
          </a:stretch>
        </p:blipFill>
        <p:spPr>
          <a:xfrm>
            <a:off x="427990" y="605155"/>
            <a:ext cx="4003040" cy="3195320"/>
          </a:xfrm>
          <a:prstGeom prst="rect">
            <a:avLst/>
          </a:prstGeom>
        </p:spPr>
      </p:pic>
      <p:pic>
        <p:nvPicPr>
          <p:cNvPr id="9" name="图片 8"/>
          <p:cNvPicPr>
            <a:picLocks noChangeAspect="1"/>
          </p:cNvPicPr>
          <p:nvPr/>
        </p:nvPicPr>
        <p:blipFill>
          <a:blip r:embed="rId2"/>
          <a:stretch>
            <a:fillRect/>
          </a:stretch>
        </p:blipFill>
        <p:spPr>
          <a:xfrm>
            <a:off x="4907915" y="605155"/>
            <a:ext cx="4002405" cy="3194685"/>
          </a:xfrm>
          <a:prstGeom prst="rect">
            <a:avLst/>
          </a:prstGeom>
        </p:spPr>
      </p:pic>
      <p:pic>
        <p:nvPicPr>
          <p:cNvPr id="10" name="图片 9"/>
          <p:cNvPicPr>
            <a:picLocks noChangeAspect="1"/>
          </p:cNvPicPr>
          <p:nvPr/>
        </p:nvPicPr>
        <p:blipFill>
          <a:blip r:embed="rId3"/>
          <a:stretch>
            <a:fillRect/>
          </a:stretch>
        </p:blipFill>
        <p:spPr>
          <a:xfrm>
            <a:off x="578485" y="3800475"/>
            <a:ext cx="3795395" cy="3028950"/>
          </a:xfrm>
          <a:prstGeom prst="rect">
            <a:avLst/>
          </a:prstGeom>
        </p:spPr>
      </p:pic>
      <p:pic>
        <p:nvPicPr>
          <p:cNvPr id="11" name="图片 10"/>
          <p:cNvPicPr>
            <a:picLocks noChangeAspect="1"/>
          </p:cNvPicPr>
          <p:nvPr/>
        </p:nvPicPr>
        <p:blipFill>
          <a:blip r:embed="rId4"/>
          <a:stretch>
            <a:fillRect/>
          </a:stretch>
        </p:blipFill>
        <p:spPr>
          <a:xfrm>
            <a:off x="5066665" y="3799840"/>
            <a:ext cx="3795395" cy="3028950"/>
          </a:xfrm>
          <a:prstGeom prst="rect">
            <a:avLst/>
          </a:prstGeom>
        </p:spPr>
      </p:pic>
      <p:sp>
        <p:nvSpPr>
          <p:cNvPr id="12" name="文本框 11"/>
          <p:cNvSpPr txBox="1"/>
          <p:nvPr/>
        </p:nvSpPr>
        <p:spPr>
          <a:xfrm>
            <a:off x="3175635" y="1183640"/>
            <a:ext cx="698500" cy="368300"/>
          </a:xfrm>
          <a:prstGeom prst="rect">
            <a:avLst/>
          </a:prstGeom>
          <a:noFill/>
        </p:spPr>
        <p:txBody>
          <a:bodyPr wrap="square" rtlCol="0">
            <a:spAutoFit/>
          </a:bodyPr>
          <a:p>
            <a:r>
              <a:rPr lang="en-US" altLang="zh-CN"/>
              <a:t>4630</a:t>
            </a:r>
            <a:endParaRPr lang="en-US" altLang="zh-CN"/>
          </a:p>
        </p:txBody>
      </p:sp>
      <p:sp>
        <p:nvSpPr>
          <p:cNvPr id="13" name="文本框 12"/>
          <p:cNvSpPr txBox="1"/>
          <p:nvPr/>
        </p:nvSpPr>
        <p:spPr>
          <a:xfrm>
            <a:off x="7690485" y="1183640"/>
            <a:ext cx="698500" cy="368300"/>
          </a:xfrm>
          <a:prstGeom prst="rect">
            <a:avLst/>
          </a:prstGeom>
          <a:noFill/>
        </p:spPr>
        <p:txBody>
          <a:bodyPr wrap="square" rtlCol="0">
            <a:spAutoFit/>
          </a:bodyPr>
          <a:p>
            <a:r>
              <a:rPr lang="en-US" altLang="zh-CN"/>
              <a:t>4640</a:t>
            </a:r>
            <a:endParaRPr lang="en-US" altLang="zh-CN"/>
          </a:p>
        </p:txBody>
      </p:sp>
      <p:sp>
        <p:nvSpPr>
          <p:cNvPr id="14" name="文本框 13"/>
          <p:cNvSpPr txBox="1"/>
          <p:nvPr/>
        </p:nvSpPr>
        <p:spPr>
          <a:xfrm>
            <a:off x="3289935" y="4403090"/>
            <a:ext cx="698500" cy="368300"/>
          </a:xfrm>
          <a:prstGeom prst="rect">
            <a:avLst/>
          </a:prstGeom>
          <a:noFill/>
        </p:spPr>
        <p:txBody>
          <a:bodyPr wrap="square" rtlCol="0">
            <a:spAutoFit/>
          </a:bodyPr>
          <a:p>
            <a:r>
              <a:rPr lang="en-US" altLang="zh-CN"/>
              <a:t>4660</a:t>
            </a:r>
            <a:endParaRPr lang="en-US" altLang="zh-CN"/>
          </a:p>
        </p:txBody>
      </p:sp>
      <p:sp>
        <p:nvSpPr>
          <p:cNvPr id="15" name="文本框 14"/>
          <p:cNvSpPr txBox="1"/>
          <p:nvPr/>
        </p:nvSpPr>
        <p:spPr>
          <a:xfrm>
            <a:off x="7646035" y="4403090"/>
            <a:ext cx="698500" cy="368300"/>
          </a:xfrm>
          <a:prstGeom prst="rect">
            <a:avLst/>
          </a:prstGeom>
          <a:noFill/>
        </p:spPr>
        <p:txBody>
          <a:bodyPr wrap="square" rtlCol="0">
            <a:spAutoFit/>
          </a:bodyPr>
          <a:p>
            <a:r>
              <a:rPr lang="en-US" altLang="zh-CN"/>
              <a:t>4680</a:t>
            </a:r>
            <a:endParaRPr lang="en-US" altLang="zh-C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DsDs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332740" y="527050"/>
            <a:ext cx="4039870" cy="3224530"/>
          </a:xfrm>
          <a:prstGeom prst="rect">
            <a:avLst/>
          </a:prstGeom>
        </p:spPr>
      </p:pic>
      <p:pic>
        <p:nvPicPr>
          <p:cNvPr id="5" name="图片 4"/>
          <p:cNvPicPr>
            <a:picLocks noChangeAspect="1"/>
          </p:cNvPicPr>
          <p:nvPr/>
        </p:nvPicPr>
        <p:blipFill>
          <a:blip r:embed="rId2"/>
          <a:stretch>
            <a:fillRect/>
          </a:stretch>
        </p:blipFill>
        <p:spPr>
          <a:xfrm>
            <a:off x="4775835" y="527050"/>
            <a:ext cx="4040505" cy="3224530"/>
          </a:xfrm>
          <a:prstGeom prst="rect">
            <a:avLst/>
          </a:prstGeom>
        </p:spPr>
      </p:pic>
      <p:pic>
        <p:nvPicPr>
          <p:cNvPr id="7" name="图片 6"/>
          <p:cNvPicPr>
            <a:picLocks noChangeAspect="1"/>
          </p:cNvPicPr>
          <p:nvPr/>
        </p:nvPicPr>
        <p:blipFill>
          <a:blip r:embed="rId3"/>
          <a:stretch>
            <a:fillRect/>
          </a:stretch>
        </p:blipFill>
        <p:spPr>
          <a:xfrm>
            <a:off x="493395" y="3810635"/>
            <a:ext cx="3817620" cy="3047365"/>
          </a:xfrm>
          <a:prstGeom prst="rect">
            <a:avLst/>
          </a:prstGeom>
        </p:spPr>
      </p:pic>
      <p:pic>
        <p:nvPicPr>
          <p:cNvPr id="8" name="图片 7"/>
          <p:cNvPicPr>
            <a:picLocks noChangeAspect="1"/>
          </p:cNvPicPr>
          <p:nvPr/>
        </p:nvPicPr>
        <p:blipFill>
          <a:blip r:embed="rId4"/>
          <a:stretch>
            <a:fillRect/>
          </a:stretch>
        </p:blipFill>
        <p:spPr>
          <a:xfrm>
            <a:off x="4775835" y="3751580"/>
            <a:ext cx="3886835" cy="3101975"/>
          </a:xfrm>
          <a:prstGeom prst="rect">
            <a:avLst/>
          </a:prstGeom>
        </p:spPr>
      </p:pic>
      <p:sp>
        <p:nvSpPr>
          <p:cNvPr id="12" name="文本框 11"/>
          <p:cNvSpPr txBox="1"/>
          <p:nvPr/>
        </p:nvSpPr>
        <p:spPr>
          <a:xfrm>
            <a:off x="3213735" y="1107440"/>
            <a:ext cx="698500" cy="368300"/>
          </a:xfrm>
          <a:prstGeom prst="rect">
            <a:avLst/>
          </a:prstGeom>
          <a:noFill/>
        </p:spPr>
        <p:txBody>
          <a:bodyPr wrap="square" rtlCol="0">
            <a:spAutoFit/>
          </a:bodyPr>
          <a:p>
            <a:r>
              <a:rPr lang="en-US" altLang="zh-CN"/>
              <a:t>4700</a:t>
            </a:r>
            <a:endParaRPr lang="en-US" altLang="zh-CN"/>
          </a:p>
        </p:txBody>
      </p:sp>
      <p:sp>
        <p:nvSpPr>
          <p:cNvPr id="13" name="文本框 12"/>
          <p:cNvSpPr txBox="1"/>
          <p:nvPr/>
        </p:nvSpPr>
        <p:spPr>
          <a:xfrm>
            <a:off x="7684135" y="1107440"/>
            <a:ext cx="698500" cy="368300"/>
          </a:xfrm>
          <a:prstGeom prst="rect">
            <a:avLst/>
          </a:prstGeom>
          <a:noFill/>
        </p:spPr>
        <p:txBody>
          <a:bodyPr wrap="square" rtlCol="0">
            <a:spAutoFit/>
          </a:bodyPr>
          <a:p>
            <a:r>
              <a:rPr lang="en-US" altLang="zh-CN"/>
              <a:t>4740</a:t>
            </a:r>
            <a:endParaRPr lang="en-US" altLang="zh-CN"/>
          </a:p>
        </p:txBody>
      </p:sp>
      <p:sp>
        <p:nvSpPr>
          <p:cNvPr id="14" name="文本框 13"/>
          <p:cNvSpPr txBox="1"/>
          <p:nvPr/>
        </p:nvSpPr>
        <p:spPr>
          <a:xfrm>
            <a:off x="3213735" y="4396740"/>
            <a:ext cx="698500" cy="368300"/>
          </a:xfrm>
          <a:prstGeom prst="rect">
            <a:avLst/>
          </a:prstGeom>
          <a:noFill/>
        </p:spPr>
        <p:txBody>
          <a:bodyPr wrap="square" rtlCol="0">
            <a:spAutoFit/>
          </a:bodyPr>
          <a:p>
            <a:r>
              <a:rPr lang="en-US" altLang="zh-CN"/>
              <a:t>4750</a:t>
            </a:r>
            <a:endParaRPr lang="en-US" altLang="zh-CN"/>
          </a:p>
        </p:txBody>
      </p:sp>
      <p:sp>
        <p:nvSpPr>
          <p:cNvPr id="15" name="文本框 14"/>
          <p:cNvSpPr txBox="1"/>
          <p:nvPr/>
        </p:nvSpPr>
        <p:spPr>
          <a:xfrm>
            <a:off x="7601585" y="4307840"/>
            <a:ext cx="698500" cy="368300"/>
          </a:xfrm>
          <a:prstGeom prst="rect">
            <a:avLst/>
          </a:prstGeom>
          <a:noFill/>
        </p:spPr>
        <p:txBody>
          <a:bodyPr wrap="square" rtlCol="0">
            <a:spAutoFit/>
          </a:bodyPr>
          <a:p>
            <a:r>
              <a:rPr lang="en-US" altLang="zh-CN"/>
              <a:t>4780</a:t>
            </a:r>
            <a:endParaRPr lang="en-US" altLang="zh-C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DsDs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tretch>
            <a:fillRect/>
          </a:stretch>
        </p:blipFill>
        <p:spPr>
          <a:xfrm>
            <a:off x="2746375" y="463550"/>
            <a:ext cx="3651250" cy="2914015"/>
          </a:xfrm>
          <a:prstGeom prst="rect">
            <a:avLst/>
          </a:prstGeom>
        </p:spPr>
      </p:pic>
      <p:pic>
        <p:nvPicPr>
          <p:cNvPr id="9" name="图片 8"/>
          <p:cNvPicPr>
            <a:picLocks noChangeAspect="1"/>
          </p:cNvPicPr>
          <p:nvPr/>
        </p:nvPicPr>
        <p:blipFill>
          <a:blip r:embed="rId2"/>
          <a:stretch>
            <a:fillRect/>
          </a:stretch>
        </p:blipFill>
        <p:spPr>
          <a:xfrm>
            <a:off x="504190" y="3388360"/>
            <a:ext cx="3764915" cy="3004820"/>
          </a:xfrm>
          <a:prstGeom prst="rect">
            <a:avLst/>
          </a:prstGeom>
        </p:spPr>
      </p:pic>
      <p:pic>
        <p:nvPicPr>
          <p:cNvPr id="10" name="图片 9"/>
          <p:cNvPicPr>
            <a:picLocks noChangeAspect="1"/>
          </p:cNvPicPr>
          <p:nvPr/>
        </p:nvPicPr>
        <p:blipFill>
          <a:blip r:embed="rId3"/>
          <a:stretch>
            <a:fillRect/>
          </a:stretch>
        </p:blipFill>
        <p:spPr>
          <a:xfrm>
            <a:off x="4457065" y="3388360"/>
            <a:ext cx="3751580" cy="2994025"/>
          </a:xfrm>
          <a:prstGeom prst="rect">
            <a:avLst/>
          </a:prstGeom>
        </p:spPr>
      </p:pic>
      <p:sp>
        <p:nvSpPr>
          <p:cNvPr id="12" name="文本框 11"/>
          <p:cNvSpPr txBox="1"/>
          <p:nvPr/>
        </p:nvSpPr>
        <p:spPr>
          <a:xfrm>
            <a:off x="5569585" y="935990"/>
            <a:ext cx="698500" cy="368300"/>
          </a:xfrm>
          <a:prstGeom prst="rect">
            <a:avLst/>
          </a:prstGeom>
          <a:noFill/>
        </p:spPr>
        <p:txBody>
          <a:bodyPr wrap="square" rtlCol="0">
            <a:spAutoFit/>
          </a:bodyPr>
          <a:p>
            <a:r>
              <a:rPr lang="en-US" altLang="zh-CN"/>
              <a:t>4840</a:t>
            </a:r>
            <a:endParaRPr lang="en-US" altLang="zh-CN"/>
          </a:p>
        </p:txBody>
      </p:sp>
      <p:sp>
        <p:nvSpPr>
          <p:cNvPr id="11" name="文本框 10"/>
          <p:cNvSpPr txBox="1"/>
          <p:nvPr/>
        </p:nvSpPr>
        <p:spPr>
          <a:xfrm>
            <a:off x="3283585" y="3958590"/>
            <a:ext cx="698500" cy="368300"/>
          </a:xfrm>
          <a:prstGeom prst="rect">
            <a:avLst/>
          </a:prstGeom>
          <a:noFill/>
        </p:spPr>
        <p:txBody>
          <a:bodyPr wrap="square" rtlCol="0">
            <a:spAutoFit/>
          </a:bodyPr>
          <a:p>
            <a:r>
              <a:rPr lang="en-US" altLang="zh-CN"/>
              <a:t>4914</a:t>
            </a:r>
            <a:endParaRPr lang="en-US" altLang="zh-CN"/>
          </a:p>
        </p:txBody>
      </p:sp>
      <p:sp>
        <p:nvSpPr>
          <p:cNvPr id="13" name="文本框 12"/>
          <p:cNvSpPr txBox="1"/>
          <p:nvPr/>
        </p:nvSpPr>
        <p:spPr>
          <a:xfrm>
            <a:off x="7182485" y="3901440"/>
            <a:ext cx="698500" cy="368300"/>
          </a:xfrm>
          <a:prstGeom prst="rect">
            <a:avLst/>
          </a:prstGeom>
          <a:noFill/>
        </p:spPr>
        <p:txBody>
          <a:bodyPr wrap="square" rtlCol="0">
            <a:spAutoFit/>
          </a:bodyPr>
          <a:p>
            <a:r>
              <a:rPr lang="en-US" altLang="zh-CN"/>
              <a:t>4946</a:t>
            </a:r>
            <a:endParaRPr lang="en-US" alt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2024.7.11</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DsDs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14" name="图片 13"/>
          <p:cNvPicPr>
            <a:picLocks noChangeAspect="1"/>
          </p:cNvPicPr>
          <p:nvPr/>
        </p:nvPicPr>
        <p:blipFill>
          <a:blip r:embed="rId1"/>
          <a:stretch>
            <a:fillRect/>
          </a:stretch>
        </p:blipFill>
        <p:spPr>
          <a:xfrm>
            <a:off x="749300" y="1163320"/>
            <a:ext cx="6678930" cy="47040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fit(1D)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247650" y="746125"/>
            <a:ext cx="3917315" cy="3124200"/>
          </a:xfrm>
          <a:prstGeom prst="rect">
            <a:avLst/>
          </a:prstGeom>
        </p:spPr>
      </p:pic>
      <p:pic>
        <p:nvPicPr>
          <p:cNvPr id="7" name="图片 6"/>
          <p:cNvPicPr>
            <a:picLocks noChangeAspect="1"/>
          </p:cNvPicPr>
          <p:nvPr/>
        </p:nvPicPr>
        <p:blipFill>
          <a:blip r:embed="rId2"/>
          <a:stretch>
            <a:fillRect/>
          </a:stretch>
        </p:blipFill>
        <p:spPr>
          <a:xfrm>
            <a:off x="4540250" y="746125"/>
            <a:ext cx="3950335" cy="3150235"/>
          </a:xfrm>
          <a:prstGeom prst="rect">
            <a:avLst/>
          </a:prstGeom>
        </p:spPr>
      </p:pic>
      <p:sp>
        <p:nvSpPr>
          <p:cNvPr id="8" name="文本框 7"/>
          <p:cNvSpPr txBox="1"/>
          <p:nvPr/>
        </p:nvSpPr>
        <p:spPr>
          <a:xfrm>
            <a:off x="4997450" y="4248150"/>
            <a:ext cx="4572000" cy="368300"/>
          </a:xfrm>
          <a:prstGeom prst="rect">
            <a:avLst/>
          </a:prstGeom>
          <a:noFill/>
        </p:spPr>
        <p:txBody>
          <a:bodyPr wrap="square" rtlCol="0" anchor="t">
            <a:spAutoFit/>
          </a:bodyPr>
          <a:p>
            <a:r>
              <a:rPr lang="zh-CN" altLang="en-US"/>
              <a:t>-584.557</a:t>
            </a:r>
            <a:endParaRPr lang="zh-CN" altLang="en-US"/>
          </a:p>
        </p:txBody>
      </p:sp>
      <p:sp>
        <p:nvSpPr>
          <p:cNvPr id="14" name="文本框 13"/>
          <p:cNvSpPr txBox="1"/>
          <p:nvPr/>
        </p:nvSpPr>
        <p:spPr>
          <a:xfrm>
            <a:off x="5086350" y="4660900"/>
            <a:ext cx="4572000" cy="368300"/>
          </a:xfrm>
          <a:prstGeom prst="rect">
            <a:avLst/>
          </a:prstGeom>
          <a:noFill/>
        </p:spPr>
        <p:txBody>
          <a:bodyPr wrap="square" rtlCol="0" anchor="t">
            <a:spAutoFit/>
          </a:bodyPr>
          <a:p>
            <a:r>
              <a:rPr lang="zh-CN" altLang="en-US"/>
              <a:t>-574.721</a:t>
            </a:r>
            <a:endParaRPr lang="zh-CN" altLang="en-US"/>
          </a:p>
        </p:txBody>
      </p:sp>
      <p:pic>
        <p:nvPicPr>
          <p:cNvPr id="15" name="图片 14"/>
          <p:cNvPicPr>
            <a:picLocks noChangeAspect="1"/>
          </p:cNvPicPr>
          <p:nvPr/>
        </p:nvPicPr>
        <p:blipFill>
          <a:blip r:embed="rId3"/>
          <a:stretch>
            <a:fillRect/>
          </a:stretch>
        </p:blipFill>
        <p:spPr>
          <a:xfrm>
            <a:off x="4442460" y="5283200"/>
            <a:ext cx="4624705" cy="482600"/>
          </a:xfrm>
          <a:prstGeom prst="rect">
            <a:avLst/>
          </a:prstGeom>
        </p:spPr>
      </p:pic>
      <p:sp>
        <p:nvSpPr>
          <p:cNvPr id="16" name="矩形 15"/>
          <p:cNvSpPr/>
          <p:nvPr/>
        </p:nvSpPr>
        <p:spPr>
          <a:xfrm>
            <a:off x="7792085" y="5355590"/>
            <a:ext cx="996950" cy="5016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nvSpPr>
        <p:spPr>
          <a:xfrm>
            <a:off x="755650" y="4248150"/>
            <a:ext cx="4572000" cy="368300"/>
          </a:xfrm>
          <a:prstGeom prst="rect">
            <a:avLst/>
          </a:prstGeom>
          <a:noFill/>
        </p:spPr>
        <p:txBody>
          <a:bodyPr wrap="square" rtlCol="0" anchor="t">
            <a:spAutoFit/>
          </a:bodyPr>
          <a:p>
            <a:r>
              <a:rPr lang="zh-CN" altLang="en-US"/>
              <a:t>-515.343</a:t>
            </a:r>
            <a:endParaRPr lang="zh-CN" altLang="en-US"/>
          </a:p>
        </p:txBody>
      </p:sp>
      <p:sp>
        <p:nvSpPr>
          <p:cNvPr id="18" name="文本框 17"/>
          <p:cNvSpPr txBox="1"/>
          <p:nvPr/>
        </p:nvSpPr>
        <p:spPr>
          <a:xfrm>
            <a:off x="755650" y="4616450"/>
            <a:ext cx="4572000" cy="368300"/>
          </a:xfrm>
          <a:prstGeom prst="rect">
            <a:avLst/>
          </a:prstGeom>
          <a:noFill/>
        </p:spPr>
        <p:txBody>
          <a:bodyPr wrap="square" rtlCol="0" anchor="t">
            <a:spAutoFit/>
          </a:bodyPr>
          <a:p>
            <a:r>
              <a:rPr lang="zh-CN" altLang="en-US"/>
              <a:t>-500.758</a:t>
            </a:r>
            <a:endParaRPr lang="zh-CN" altLang="en-US"/>
          </a:p>
        </p:txBody>
      </p:sp>
      <p:pic>
        <p:nvPicPr>
          <p:cNvPr id="19" name="图片 18"/>
          <p:cNvPicPr>
            <a:picLocks noChangeAspect="1"/>
          </p:cNvPicPr>
          <p:nvPr/>
        </p:nvPicPr>
        <p:blipFill>
          <a:blip r:embed="rId4"/>
          <a:stretch>
            <a:fillRect/>
          </a:stretch>
        </p:blipFill>
        <p:spPr>
          <a:xfrm>
            <a:off x="0" y="5340350"/>
            <a:ext cx="4298950" cy="425450"/>
          </a:xfrm>
          <a:prstGeom prst="rect">
            <a:avLst/>
          </a:prstGeom>
        </p:spPr>
      </p:pic>
      <p:sp>
        <p:nvSpPr>
          <p:cNvPr id="20" name="矩形 19"/>
          <p:cNvSpPr/>
          <p:nvPr/>
        </p:nvSpPr>
        <p:spPr>
          <a:xfrm>
            <a:off x="3105785" y="5355590"/>
            <a:ext cx="996950" cy="5016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fit(2D)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21" name="图片 20"/>
          <p:cNvPicPr>
            <a:picLocks noChangeAspect="1"/>
          </p:cNvPicPr>
          <p:nvPr/>
        </p:nvPicPr>
        <p:blipFill>
          <a:blip r:embed="rId1"/>
          <a:stretch>
            <a:fillRect/>
          </a:stretch>
        </p:blipFill>
        <p:spPr>
          <a:xfrm>
            <a:off x="145415" y="734060"/>
            <a:ext cx="8416925" cy="3402965"/>
          </a:xfrm>
          <a:prstGeom prst="rect">
            <a:avLst/>
          </a:prstGeom>
        </p:spPr>
      </p:pic>
      <p:pic>
        <p:nvPicPr>
          <p:cNvPr id="5" name="图片 4"/>
          <p:cNvPicPr>
            <a:picLocks noChangeAspect="1"/>
          </p:cNvPicPr>
          <p:nvPr/>
        </p:nvPicPr>
        <p:blipFill>
          <a:blip r:embed="rId2"/>
          <a:stretch>
            <a:fillRect/>
          </a:stretch>
        </p:blipFill>
        <p:spPr>
          <a:xfrm>
            <a:off x="145415" y="4651375"/>
            <a:ext cx="5807075" cy="687705"/>
          </a:xfrm>
          <a:prstGeom prst="rect">
            <a:avLst/>
          </a:prstGeom>
        </p:spPr>
      </p:pic>
      <p:sp>
        <p:nvSpPr>
          <p:cNvPr id="6" name="文本框 5"/>
          <p:cNvSpPr txBox="1"/>
          <p:nvPr/>
        </p:nvSpPr>
        <p:spPr>
          <a:xfrm>
            <a:off x="438785" y="5514340"/>
            <a:ext cx="8185150" cy="922020"/>
          </a:xfrm>
          <a:prstGeom prst="rect">
            <a:avLst/>
          </a:prstGeom>
          <a:noFill/>
        </p:spPr>
        <p:txBody>
          <a:bodyPr wrap="square" rtlCol="0">
            <a:spAutoFit/>
          </a:bodyPr>
          <a:p>
            <a:r>
              <a:rPr lang="en-US" altLang="zh-CN"/>
              <a:t>1</a:t>
            </a:r>
            <a:r>
              <a:rPr lang="zh-CN" altLang="en-US"/>
              <a:t>、Asymmetric error in two-dimensional fitting</a:t>
            </a:r>
            <a:endParaRPr lang="zh-CN" altLang="en-US"/>
          </a:p>
          <a:p>
            <a:r>
              <a:rPr lang="en-US" altLang="zh-CN"/>
              <a:t>2</a:t>
            </a:r>
            <a:r>
              <a:rPr lang="zh-CN" altLang="en-US"/>
              <a:t>、Significance</a:t>
            </a:r>
            <a:endParaRPr lang="zh-CN" altLang="en-US"/>
          </a:p>
          <a:p>
            <a:r>
              <a:rPr lang="en-US" altLang="zh-CN"/>
              <a:t>3</a:t>
            </a:r>
            <a:r>
              <a:rPr lang="zh-CN" altLang="en-US"/>
              <a:t>、</a:t>
            </a:r>
            <a:r>
              <a:rPr lang="en-US" altLang="zh-CN"/>
              <a:t>likelihood</a:t>
            </a:r>
            <a:endParaRPr lang="en-US" altLang="zh-C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2024.11.05</a:t>
            </a:r>
            <a:endParaRPr lang="en-US" altLang="zh-CN" sz="5400" dirty="0">
              <a:latin typeface="Times New Roman" panose="02020603050405020304" charset="0"/>
              <a:cs typeface="Times New Roman" panose="02020603050405020304" charset="0"/>
            </a:endParaRPr>
          </a:p>
          <a:p>
            <a:pPr algn="ctr"/>
            <a:r>
              <a:rPr lang="en-US" altLang="zh-CN" sz="5400" dirty="0">
                <a:latin typeface="Times New Roman" panose="02020603050405020304" charset="0"/>
                <a:cs typeface="Times New Roman" panose="02020603050405020304" charset="0"/>
              </a:rPr>
              <a:t>fit</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fit(1D)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247650" y="746125"/>
            <a:ext cx="3917315" cy="3124200"/>
          </a:xfrm>
          <a:prstGeom prst="rect">
            <a:avLst/>
          </a:prstGeom>
        </p:spPr>
      </p:pic>
      <p:pic>
        <p:nvPicPr>
          <p:cNvPr id="15" name="图片 14"/>
          <p:cNvPicPr>
            <a:picLocks noChangeAspect="1"/>
          </p:cNvPicPr>
          <p:nvPr/>
        </p:nvPicPr>
        <p:blipFill>
          <a:blip r:embed="rId2"/>
          <a:stretch>
            <a:fillRect/>
          </a:stretch>
        </p:blipFill>
        <p:spPr>
          <a:xfrm>
            <a:off x="4442460" y="4114800"/>
            <a:ext cx="4624705" cy="482600"/>
          </a:xfrm>
          <a:prstGeom prst="rect">
            <a:avLst/>
          </a:prstGeom>
        </p:spPr>
      </p:pic>
      <p:sp>
        <p:nvSpPr>
          <p:cNvPr id="16" name="矩形 15"/>
          <p:cNvSpPr/>
          <p:nvPr/>
        </p:nvSpPr>
        <p:spPr>
          <a:xfrm>
            <a:off x="7792085" y="4187190"/>
            <a:ext cx="996950" cy="5016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9" name="图片 18"/>
          <p:cNvPicPr>
            <a:picLocks noChangeAspect="1"/>
          </p:cNvPicPr>
          <p:nvPr/>
        </p:nvPicPr>
        <p:blipFill>
          <a:blip r:embed="rId3"/>
          <a:stretch>
            <a:fillRect/>
          </a:stretch>
        </p:blipFill>
        <p:spPr>
          <a:xfrm>
            <a:off x="0" y="4171950"/>
            <a:ext cx="4298950" cy="425450"/>
          </a:xfrm>
          <a:prstGeom prst="rect">
            <a:avLst/>
          </a:prstGeom>
        </p:spPr>
      </p:pic>
      <p:sp>
        <p:nvSpPr>
          <p:cNvPr id="20" name="矩形 19"/>
          <p:cNvSpPr/>
          <p:nvPr/>
        </p:nvSpPr>
        <p:spPr>
          <a:xfrm>
            <a:off x="3105785" y="4187190"/>
            <a:ext cx="996950" cy="5016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106045" y="5176520"/>
            <a:ext cx="9038590" cy="1014730"/>
          </a:xfrm>
          <a:prstGeom prst="rect">
            <a:avLst/>
          </a:prstGeom>
          <a:noFill/>
        </p:spPr>
        <p:txBody>
          <a:bodyPr wrap="square" rtlCol="0" anchor="t">
            <a:spAutoFit/>
          </a:bodyPr>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The signal PDF is described by the shape of signal MC. </a:t>
            </a:r>
            <a:endParaRPr lang="en-US" altLang="zh-CN" sz="2000" dirty="0">
              <a:latin typeface="Times New Roman" panose="02020603050405020304" charset="0"/>
              <a:cs typeface="Times New Roman" panose="02020603050405020304" charset="0"/>
            </a:endParaRPr>
          </a:p>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The background is described by a first order polynomial function.</a:t>
            </a:r>
            <a:endParaRPr lang="en-US" altLang="zh-CN" sz="2000" dirty="0">
              <a:latin typeface="Times New Roman" panose="02020603050405020304" charset="0"/>
              <a:cs typeface="Times New Roman" panose="02020603050405020304" charset="0"/>
              <a:sym typeface="+mn-ea"/>
            </a:endParaRPr>
          </a:p>
        </p:txBody>
      </p:sp>
      <p:sp>
        <p:nvSpPr>
          <p:cNvPr id="6" name="文本框 5"/>
          <p:cNvSpPr txBox="1"/>
          <p:nvPr/>
        </p:nvSpPr>
        <p:spPr>
          <a:xfrm>
            <a:off x="5220970" y="4641850"/>
            <a:ext cx="4572000" cy="368300"/>
          </a:xfrm>
          <a:prstGeom prst="rect">
            <a:avLst/>
          </a:prstGeom>
          <a:noFill/>
        </p:spPr>
        <p:txBody>
          <a:bodyPr wrap="square" rtlCol="0" anchor="t">
            <a:spAutoFit/>
          </a:bodyPr>
          <a:p>
            <a:r>
              <a:rPr lang="zh-CN" altLang="en-US"/>
              <a:t>584.477</a:t>
            </a:r>
            <a:endParaRPr lang="zh-CN" altLang="en-US"/>
          </a:p>
        </p:txBody>
      </p:sp>
      <p:pic>
        <p:nvPicPr>
          <p:cNvPr id="8" name="图片 7"/>
          <p:cNvPicPr>
            <a:picLocks noChangeAspect="1"/>
          </p:cNvPicPr>
          <p:nvPr/>
        </p:nvPicPr>
        <p:blipFill>
          <a:blip r:embed="rId4"/>
          <a:stretch>
            <a:fillRect/>
          </a:stretch>
        </p:blipFill>
        <p:spPr>
          <a:xfrm>
            <a:off x="4676775" y="698500"/>
            <a:ext cx="4112260" cy="3218815"/>
          </a:xfrm>
          <a:prstGeom prst="rect">
            <a:avLst/>
          </a:prstGeom>
        </p:spPr>
      </p:pic>
      <p:sp>
        <p:nvSpPr>
          <p:cNvPr id="9" name="文本框 8"/>
          <p:cNvSpPr txBox="1"/>
          <p:nvPr/>
        </p:nvSpPr>
        <p:spPr>
          <a:xfrm>
            <a:off x="5220970" y="4958715"/>
            <a:ext cx="4572000" cy="368300"/>
          </a:xfrm>
          <a:prstGeom prst="rect">
            <a:avLst/>
          </a:prstGeom>
          <a:noFill/>
        </p:spPr>
        <p:txBody>
          <a:bodyPr wrap="square" rtlCol="0" anchor="t">
            <a:spAutoFit/>
          </a:bodyPr>
          <a:p>
            <a:r>
              <a:rPr lang="zh-CN" altLang="en-US"/>
              <a:t>574.721</a:t>
            </a:r>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70840" y="5311140"/>
            <a:ext cx="7951470" cy="1476375"/>
          </a:xfrm>
          <a:prstGeom prst="rect">
            <a:avLst/>
          </a:prstGeom>
          <a:noFill/>
        </p:spPr>
        <p:txBody>
          <a:bodyPr wrap="square" rtlCol="0" anchor="t">
            <a:spAutoFit/>
          </a:bodyPr>
          <a:p>
            <a:pPr marL="285750" indent="-285750">
              <a:buFont typeface="Wingdings" panose="05000000000000000000" charset="0"/>
              <a:buChar char="Ø"/>
            </a:pPr>
            <a:r>
              <a:rPr lang="en-US" altLang="zh-CN" dirty="0">
                <a:latin typeface="Times New Roman" panose="02020603050405020304" charset="0"/>
                <a:cs typeface="Times New Roman" panose="02020603050405020304" charset="0"/>
                <a:sym typeface="+mn-ea"/>
              </a:rPr>
              <a:t>The background is described by </a:t>
            </a:r>
            <a:r>
              <a:rPr lang="en-US" altLang="zh-CN" dirty="0">
                <a:solidFill>
                  <a:srgbClr val="FF0000"/>
                </a:solidFill>
                <a:latin typeface="Times New Roman" panose="02020603050405020304" charset="0"/>
                <a:cs typeface="Times New Roman" panose="02020603050405020304" charset="0"/>
                <a:sym typeface="+mn-ea"/>
              </a:rPr>
              <a:t>argus</a:t>
            </a:r>
            <a:r>
              <a:rPr lang="en-US" altLang="zh-CN" dirty="0">
                <a:latin typeface="Times New Roman" panose="02020603050405020304" charset="0"/>
                <a:cs typeface="Times New Roman" panose="02020603050405020304" charset="0"/>
                <a:sym typeface="+mn-ea"/>
              </a:rPr>
              <a:t> function.</a:t>
            </a:r>
            <a:endParaRPr lang="en-US" altLang="zh-CN" dirty="0">
              <a:latin typeface="Times New Roman" panose="02020603050405020304" charset="0"/>
              <a:cs typeface="Times New Roman" panose="02020603050405020304" charset="0"/>
              <a:sym typeface="+mn-ea"/>
            </a:endParaRPr>
          </a:p>
          <a:p>
            <a:pPr marL="285750" indent="-285750">
              <a:buFont typeface="Wingdings" panose="05000000000000000000" charset="0"/>
              <a:buChar char="Ø"/>
            </a:pPr>
            <a:r>
              <a:rPr lang="en-US" altLang="zh-CN" dirty="0">
                <a:latin typeface="Times New Roman" panose="02020603050405020304" charset="0"/>
                <a:cs typeface="Times New Roman" panose="02020603050405020304" charset="0"/>
                <a:sym typeface="+mn-ea"/>
              </a:rPr>
              <a:t>The parameters of argus function is set to the maximum of PHSP MC.    </a:t>
            </a:r>
            <a:r>
              <a:rPr lang="en-US" altLang="zh-CN" dirty="0">
                <a:solidFill>
                  <a:srgbClr val="FF0000"/>
                </a:solidFill>
                <a:latin typeface="Times New Roman" panose="02020603050405020304" charset="0"/>
                <a:cs typeface="Times New Roman" panose="02020603050405020304" charset="0"/>
                <a:sym typeface="+mn-ea"/>
              </a:rPr>
              <a:t>                      </a:t>
            </a:r>
            <a:endParaRPr lang="en-US" altLang="zh-CN" dirty="0">
              <a:solidFill>
                <a:srgbClr val="FF0000"/>
              </a:solidFill>
              <a:latin typeface="Times New Roman" panose="02020603050405020304" charset="0"/>
              <a:cs typeface="Times New Roman" panose="02020603050405020304" charset="0"/>
              <a:sym typeface="+mn-ea"/>
            </a:endParaRPr>
          </a:p>
          <a:p>
            <a:pPr indent="0">
              <a:buFont typeface="Wingdings" panose="05000000000000000000" charset="0"/>
              <a:buNone/>
            </a:pPr>
            <a:endParaRPr lang="en-US" altLang="zh-CN" dirty="0">
              <a:solidFill>
                <a:srgbClr val="FF0000"/>
              </a:solidFill>
              <a:latin typeface="Times New Roman" panose="02020603050405020304" charset="0"/>
              <a:cs typeface="Times New Roman" panose="02020603050405020304" charset="0"/>
              <a:sym typeface="+mn-ea"/>
            </a:endParaRPr>
          </a:p>
          <a:p>
            <a:pPr indent="0">
              <a:buFont typeface="Wingdings" panose="05000000000000000000" charset="0"/>
              <a:buNone/>
            </a:pPr>
            <a:r>
              <a:rPr lang="en-US" altLang="zh-CN" dirty="0">
                <a:solidFill>
                  <a:srgbClr val="FF0000"/>
                </a:solidFill>
                <a:latin typeface="Times New Roman" panose="02020603050405020304" charset="0"/>
                <a:cs typeface="Times New Roman" panose="02020603050405020304" charset="0"/>
                <a:sym typeface="+mn-ea"/>
              </a:rPr>
              <a:t>                                    ECM-m(pi+)-m(pi-)-m(Ds)</a:t>
            </a:r>
            <a:endParaRPr lang="en-US" altLang="zh-CN" dirty="0">
              <a:latin typeface="Times New Roman" panose="02020603050405020304" charset="0"/>
              <a:cs typeface="Times New Roman" panose="02020603050405020304" charset="0"/>
              <a:sym typeface="+mn-ea"/>
            </a:endParaRPr>
          </a:p>
          <a:p>
            <a:pPr marL="285750" indent="-285750">
              <a:buFont typeface="Wingdings" panose="05000000000000000000" charset="0"/>
              <a:buChar char="Ø"/>
            </a:pPr>
            <a:endParaRPr lang="en-US" altLang="zh-CN" dirty="0">
              <a:latin typeface="Times New Roman" panose="02020603050405020304" charset="0"/>
              <a:cs typeface="Times New Roman" panose="02020603050405020304" charset="0"/>
              <a:sym typeface="+mn-ea"/>
            </a:endParaRPr>
          </a:p>
        </p:txBody>
      </p:sp>
      <p:pic>
        <p:nvPicPr>
          <p:cNvPr id="8" name="图片 7"/>
          <p:cNvPicPr>
            <a:picLocks noChangeAspect="1"/>
          </p:cNvPicPr>
          <p:nvPr/>
        </p:nvPicPr>
        <p:blipFill>
          <a:blip r:embed="rId1"/>
          <a:stretch>
            <a:fillRect/>
          </a:stretch>
        </p:blipFill>
        <p:spPr>
          <a:xfrm>
            <a:off x="4914265" y="3683000"/>
            <a:ext cx="3886200" cy="1143000"/>
          </a:xfrm>
          <a:prstGeom prst="rect">
            <a:avLst/>
          </a:prstGeom>
        </p:spPr>
      </p:pic>
      <p:pic>
        <p:nvPicPr>
          <p:cNvPr id="2" name="图片 1"/>
          <p:cNvPicPr>
            <a:picLocks noChangeAspect="1"/>
          </p:cNvPicPr>
          <p:nvPr/>
        </p:nvPicPr>
        <p:blipFill>
          <a:blip r:embed="rId2"/>
          <a:stretch>
            <a:fillRect/>
          </a:stretch>
        </p:blipFill>
        <p:spPr>
          <a:xfrm>
            <a:off x="87630" y="0"/>
            <a:ext cx="4142740" cy="3303905"/>
          </a:xfrm>
          <a:prstGeom prst="rect">
            <a:avLst/>
          </a:prstGeom>
        </p:spPr>
      </p:pic>
      <p:pic>
        <p:nvPicPr>
          <p:cNvPr id="11" name="图片 10"/>
          <p:cNvPicPr>
            <a:picLocks noChangeAspect="1"/>
          </p:cNvPicPr>
          <p:nvPr/>
        </p:nvPicPr>
        <p:blipFill>
          <a:blip r:embed="rId3"/>
          <a:stretch>
            <a:fillRect/>
          </a:stretch>
        </p:blipFill>
        <p:spPr>
          <a:xfrm>
            <a:off x="129540" y="3289300"/>
            <a:ext cx="4397375" cy="1756410"/>
          </a:xfrm>
          <a:prstGeom prst="rect">
            <a:avLst/>
          </a:prstGeom>
        </p:spPr>
      </p:pic>
      <p:pic>
        <p:nvPicPr>
          <p:cNvPr id="9" name="图片 8"/>
          <p:cNvPicPr>
            <a:picLocks noChangeAspect="1"/>
          </p:cNvPicPr>
          <p:nvPr/>
        </p:nvPicPr>
        <p:blipFill>
          <a:blip r:embed="rId4"/>
          <a:stretch>
            <a:fillRect/>
          </a:stretch>
        </p:blipFill>
        <p:spPr>
          <a:xfrm>
            <a:off x="4598035" y="0"/>
            <a:ext cx="3982085" cy="312039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 result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223520" y="605155"/>
            <a:ext cx="3884930" cy="3042285"/>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600575" y="605155"/>
            <a:ext cx="3736340" cy="2926715"/>
          </a:xfrm>
          <a:prstGeom prst="rect">
            <a:avLst/>
          </a:prstGeom>
        </p:spPr>
      </p:pic>
      <p:pic>
        <p:nvPicPr>
          <p:cNvPr id="11" name="图片 10"/>
          <p:cNvPicPr>
            <a:picLocks noChangeAspect="1"/>
          </p:cNvPicPr>
          <p:nvPr>
            <p:custDataLst>
              <p:tags r:id="rId5"/>
            </p:custDataLst>
          </p:nvPr>
        </p:nvPicPr>
        <p:blipFill>
          <a:blip r:embed="rId6"/>
          <a:stretch>
            <a:fillRect/>
          </a:stretch>
        </p:blipFill>
        <p:spPr>
          <a:xfrm>
            <a:off x="223520" y="3748405"/>
            <a:ext cx="3848735" cy="3013710"/>
          </a:xfrm>
          <a:prstGeom prst="rect">
            <a:avLst/>
          </a:prstGeom>
        </p:spPr>
      </p:pic>
      <p:pic>
        <p:nvPicPr>
          <p:cNvPr id="16" name="图片 15"/>
          <p:cNvPicPr>
            <a:picLocks noChangeAspect="1"/>
          </p:cNvPicPr>
          <p:nvPr/>
        </p:nvPicPr>
        <p:blipFill>
          <a:blip r:embed="rId7"/>
          <a:stretch>
            <a:fillRect/>
          </a:stretch>
        </p:blipFill>
        <p:spPr>
          <a:xfrm>
            <a:off x="4600575" y="3789680"/>
            <a:ext cx="3795395" cy="2972435"/>
          </a:xfrm>
          <a:prstGeom prst="rect">
            <a:avLst/>
          </a:prstGeom>
        </p:spPr>
      </p:pic>
      <p:sp>
        <p:nvSpPr>
          <p:cNvPr id="10" name="文本框 9"/>
          <p:cNvSpPr txBox="1"/>
          <p:nvPr>
            <p:custDataLst>
              <p:tags r:id="rId8"/>
            </p:custDataLst>
          </p:nvPr>
        </p:nvSpPr>
        <p:spPr>
          <a:xfrm>
            <a:off x="2775585" y="1164590"/>
            <a:ext cx="698500" cy="368300"/>
          </a:xfrm>
          <a:prstGeom prst="rect">
            <a:avLst/>
          </a:prstGeom>
          <a:noFill/>
        </p:spPr>
        <p:txBody>
          <a:bodyPr wrap="square" rtlCol="0">
            <a:spAutoFit/>
          </a:bodyPr>
          <a:p>
            <a:r>
              <a:rPr lang="en-US" altLang="zh-CN"/>
              <a:t>4420</a:t>
            </a:r>
            <a:endParaRPr lang="en-US" altLang="zh-CN"/>
          </a:p>
        </p:txBody>
      </p:sp>
      <p:sp>
        <p:nvSpPr>
          <p:cNvPr id="12" name="文本框 11"/>
          <p:cNvSpPr txBox="1"/>
          <p:nvPr>
            <p:custDataLst>
              <p:tags r:id="rId9"/>
            </p:custDataLst>
          </p:nvPr>
        </p:nvSpPr>
        <p:spPr>
          <a:xfrm>
            <a:off x="7074535" y="1107440"/>
            <a:ext cx="698500" cy="368300"/>
          </a:xfrm>
          <a:prstGeom prst="rect">
            <a:avLst/>
          </a:prstGeom>
          <a:noFill/>
        </p:spPr>
        <p:txBody>
          <a:bodyPr wrap="square" rtlCol="0">
            <a:spAutoFit/>
          </a:bodyPr>
          <a:p>
            <a:r>
              <a:rPr lang="en-US" altLang="zh-CN"/>
              <a:t>4440</a:t>
            </a:r>
            <a:endParaRPr lang="en-US" altLang="zh-CN"/>
          </a:p>
        </p:txBody>
      </p:sp>
      <p:sp>
        <p:nvSpPr>
          <p:cNvPr id="13" name="文本框 12"/>
          <p:cNvSpPr txBox="1"/>
          <p:nvPr>
            <p:custDataLst>
              <p:tags r:id="rId10"/>
            </p:custDataLst>
          </p:nvPr>
        </p:nvSpPr>
        <p:spPr>
          <a:xfrm>
            <a:off x="2699385" y="4377690"/>
            <a:ext cx="698500" cy="368300"/>
          </a:xfrm>
          <a:prstGeom prst="rect">
            <a:avLst/>
          </a:prstGeom>
          <a:noFill/>
        </p:spPr>
        <p:txBody>
          <a:bodyPr wrap="square" rtlCol="0">
            <a:spAutoFit/>
          </a:bodyPr>
          <a:p>
            <a:r>
              <a:rPr lang="en-US" altLang="zh-CN"/>
              <a:t>4600</a:t>
            </a:r>
            <a:endParaRPr lang="en-US" altLang="zh-CN"/>
          </a:p>
        </p:txBody>
      </p:sp>
      <p:sp>
        <p:nvSpPr>
          <p:cNvPr id="14" name="文本框 13"/>
          <p:cNvSpPr txBox="1"/>
          <p:nvPr>
            <p:custDataLst>
              <p:tags r:id="rId11"/>
            </p:custDataLst>
          </p:nvPr>
        </p:nvSpPr>
        <p:spPr>
          <a:xfrm>
            <a:off x="7074535" y="4326890"/>
            <a:ext cx="698500" cy="368300"/>
          </a:xfrm>
          <a:prstGeom prst="rect">
            <a:avLst/>
          </a:prstGeom>
          <a:noFill/>
        </p:spPr>
        <p:txBody>
          <a:bodyPr wrap="square" rtlCol="0">
            <a:spAutoFit/>
          </a:bodyPr>
          <a:p>
            <a:r>
              <a:rPr lang="en-US" altLang="zh-CN"/>
              <a:t>4610</a:t>
            </a:r>
            <a:endParaRPr lang="en-US" altLang="zh-C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99390" y="686435"/>
            <a:ext cx="3999865" cy="3132455"/>
          </a:xfrm>
          <a:prstGeom prst="rect">
            <a:avLst/>
          </a:prstGeom>
        </p:spPr>
      </p:pic>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 result</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2"/>
          <a:stretch>
            <a:fillRect/>
          </a:stretch>
        </p:blipFill>
        <p:spPr>
          <a:xfrm>
            <a:off x="4520565" y="626110"/>
            <a:ext cx="4076700" cy="3192780"/>
          </a:xfrm>
          <a:prstGeom prst="rect">
            <a:avLst/>
          </a:prstGeom>
        </p:spPr>
      </p:pic>
      <p:pic>
        <p:nvPicPr>
          <p:cNvPr id="15" name="图片 14"/>
          <p:cNvPicPr>
            <a:picLocks noChangeAspect="1"/>
          </p:cNvPicPr>
          <p:nvPr>
            <p:custDataLst>
              <p:tags r:id="rId3"/>
            </p:custDataLst>
          </p:nvPr>
        </p:nvPicPr>
        <p:blipFill>
          <a:blip r:embed="rId4"/>
          <a:stretch>
            <a:fillRect/>
          </a:stretch>
        </p:blipFill>
        <p:spPr>
          <a:xfrm>
            <a:off x="199390" y="3900170"/>
            <a:ext cx="3789045" cy="2967990"/>
          </a:xfrm>
          <a:prstGeom prst="rect">
            <a:avLst/>
          </a:prstGeom>
        </p:spPr>
      </p:pic>
      <p:sp>
        <p:nvSpPr>
          <p:cNvPr id="10" name="文本框 9"/>
          <p:cNvSpPr txBox="1"/>
          <p:nvPr>
            <p:custDataLst>
              <p:tags r:id="rId5"/>
            </p:custDataLst>
          </p:nvPr>
        </p:nvSpPr>
        <p:spPr>
          <a:xfrm>
            <a:off x="2775585" y="1164590"/>
            <a:ext cx="698500" cy="368300"/>
          </a:xfrm>
          <a:prstGeom prst="rect">
            <a:avLst/>
          </a:prstGeom>
          <a:noFill/>
        </p:spPr>
        <p:txBody>
          <a:bodyPr wrap="square" rtlCol="0">
            <a:spAutoFit/>
          </a:bodyPr>
          <a:p>
            <a:r>
              <a:rPr lang="en-US" altLang="zh-CN"/>
              <a:t>4630</a:t>
            </a:r>
            <a:endParaRPr lang="en-US" altLang="zh-CN"/>
          </a:p>
        </p:txBody>
      </p:sp>
      <p:pic>
        <p:nvPicPr>
          <p:cNvPr id="7" name="图片 6"/>
          <p:cNvPicPr>
            <a:picLocks noChangeAspect="1"/>
          </p:cNvPicPr>
          <p:nvPr/>
        </p:nvPicPr>
        <p:blipFill>
          <a:blip r:embed="rId6"/>
          <a:stretch>
            <a:fillRect/>
          </a:stretch>
        </p:blipFill>
        <p:spPr>
          <a:xfrm>
            <a:off x="4584700" y="3839845"/>
            <a:ext cx="3928745" cy="2991485"/>
          </a:xfrm>
          <a:prstGeom prst="rect">
            <a:avLst/>
          </a:prstGeom>
        </p:spPr>
      </p:pic>
      <p:sp>
        <p:nvSpPr>
          <p:cNvPr id="12" name="文本框 11"/>
          <p:cNvSpPr txBox="1"/>
          <p:nvPr>
            <p:custDataLst>
              <p:tags r:id="rId7"/>
            </p:custDataLst>
          </p:nvPr>
        </p:nvSpPr>
        <p:spPr>
          <a:xfrm>
            <a:off x="7074535" y="1107440"/>
            <a:ext cx="698500" cy="368300"/>
          </a:xfrm>
          <a:prstGeom prst="rect">
            <a:avLst/>
          </a:prstGeom>
          <a:noFill/>
        </p:spPr>
        <p:txBody>
          <a:bodyPr wrap="square" rtlCol="0">
            <a:spAutoFit/>
          </a:bodyPr>
          <a:p>
            <a:r>
              <a:rPr lang="en-US" altLang="zh-CN"/>
              <a:t>4640</a:t>
            </a:r>
            <a:endParaRPr lang="en-US" altLang="zh-CN"/>
          </a:p>
        </p:txBody>
      </p:sp>
      <p:sp>
        <p:nvSpPr>
          <p:cNvPr id="13" name="文本框 12"/>
          <p:cNvSpPr txBox="1"/>
          <p:nvPr>
            <p:custDataLst>
              <p:tags r:id="rId8"/>
            </p:custDataLst>
          </p:nvPr>
        </p:nvSpPr>
        <p:spPr>
          <a:xfrm>
            <a:off x="2699385" y="4377690"/>
            <a:ext cx="698500" cy="368300"/>
          </a:xfrm>
          <a:prstGeom prst="rect">
            <a:avLst/>
          </a:prstGeom>
          <a:noFill/>
        </p:spPr>
        <p:txBody>
          <a:bodyPr wrap="square" rtlCol="0">
            <a:spAutoFit/>
          </a:bodyPr>
          <a:p>
            <a:r>
              <a:rPr lang="en-US" altLang="zh-CN"/>
              <a:t>4660</a:t>
            </a:r>
            <a:endParaRPr lang="en-US" altLang="zh-CN"/>
          </a:p>
        </p:txBody>
      </p:sp>
      <p:sp>
        <p:nvSpPr>
          <p:cNvPr id="14" name="文本框 13"/>
          <p:cNvSpPr txBox="1"/>
          <p:nvPr>
            <p:custDataLst>
              <p:tags r:id="rId9"/>
            </p:custDataLst>
          </p:nvPr>
        </p:nvSpPr>
        <p:spPr>
          <a:xfrm>
            <a:off x="7074535" y="4326890"/>
            <a:ext cx="698500" cy="368300"/>
          </a:xfrm>
          <a:prstGeom prst="rect">
            <a:avLst/>
          </a:prstGeom>
          <a:noFill/>
        </p:spPr>
        <p:txBody>
          <a:bodyPr wrap="square" rtlCol="0">
            <a:spAutoFit/>
          </a:bodyPr>
          <a:p>
            <a:r>
              <a:rPr lang="en-US" altLang="zh-CN"/>
              <a:t>4680</a:t>
            </a:r>
            <a:endParaRPr lang="en-US" altLang="zh-C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6" name="图片 15"/>
          <p:cNvPicPr>
            <a:picLocks noChangeAspect="1"/>
          </p:cNvPicPr>
          <p:nvPr/>
        </p:nvPicPr>
        <p:blipFill>
          <a:blip r:embed="rId1"/>
          <a:stretch>
            <a:fillRect/>
          </a:stretch>
        </p:blipFill>
        <p:spPr>
          <a:xfrm>
            <a:off x="116205" y="605155"/>
            <a:ext cx="3946525" cy="3090545"/>
          </a:xfrm>
          <a:prstGeom prst="rect">
            <a:avLst/>
          </a:prstGeom>
        </p:spPr>
      </p:pic>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 result </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10" name="文本框 9"/>
          <p:cNvSpPr txBox="1"/>
          <p:nvPr>
            <p:custDataLst>
              <p:tags r:id="rId2"/>
            </p:custDataLst>
          </p:nvPr>
        </p:nvSpPr>
        <p:spPr>
          <a:xfrm>
            <a:off x="2775585" y="1164590"/>
            <a:ext cx="698500" cy="368300"/>
          </a:xfrm>
          <a:prstGeom prst="rect">
            <a:avLst/>
          </a:prstGeom>
          <a:noFill/>
        </p:spPr>
        <p:txBody>
          <a:bodyPr wrap="square" rtlCol="0">
            <a:spAutoFit/>
          </a:bodyPr>
          <a:p>
            <a:r>
              <a:rPr lang="en-US" altLang="zh-CN"/>
              <a:t>4700</a:t>
            </a:r>
            <a:endParaRPr lang="en-US" altLang="zh-CN"/>
          </a:p>
        </p:txBody>
      </p:sp>
      <p:pic>
        <p:nvPicPr>
          <p:cNvPr id="19" name="图片 18"/>
          <p:cNvPicPr>
            <a:picLocks noChangeAspect="1"/>
          </p:cNvPicPr>
          <p:nvPr/>
        </p:nvPicPr>
        <p:blipFill>
          <a:blip r:embed="rId3"/>
          <a:stretch>
            <a:fillRect/>
          </a:stretch>
        </p:blipFill>
        <p:spPr>
          <a:xfrm>
            <a:off x="4631055" y="3786505"/>
            <a:ext cx="3806190" cy="2981325"/>
          </a:xfrm>
          <a:prstGeom prst="rect">
            <a:avLst/>
          </a:prstGeom>
        </p:spPr>
      </p:pic>
      <p:pic>
        <p:nvPicPr>
          <p:cNvPr id="17" name="图片 16"/>
          <p:cNvPicPr>
            <a:picLocks noChangeAspect="1"/>
          </p:cNvPicPr>
          <p:nvPr/>
        </p:nvPicPr>
        <p:blipFill>
          <a:blip r:embed="rId4"/>
          <a:stretch>
            <a:fillRect/>
          </a:stretch>
        </p:blipFill>
        <p:spPr>
          <a:xfrm>
            <a:off x="4666615" y="695960"/>
            <a:ext cx="3829685" cy="2999740"/>
          </a:xfrm>
          <a:prstGeom prst="rect">
            <a:avLst/>
          </a:prstGeom>
        </p:spPr>
      </p:pic>
      <p:pic>
        <p:nvPicPr>
          <p:cNvPr id="18" name="图片 17"/>
          <p:cNvPicPr>
            <a:picLocks noChangeAspect="1"/>
          </p:cNvPicPr>
          <p:nvPr/>
        </p:nvPicPr>
        <p:blipFill>
          <a:blip r:embed="rId5"/>
          <a:stretch>
            <a:fillRect/>
          </a:stretch>
        </p:blipFill>
        <p:spPr>
          <a:xfrm>
            <a:off x="116205" y="3782060"/>
            <a:ext cx="3825240" cy="2995295"/>
          </a:xfrm>
          <a:prstGeom prst="rect">
            <a:avLst/>
          </a:prstGeom>
        </p:spPr>
      </p:pic>
      <p:sp>
        <p:nvSpPr>
          <p:cNvPr id="12" name="文本框 11"/>
          <p:cNvSpPr txBox="1"/>
          <p:nvPr>
            <p:custDataLst>
              <p:tags r:id="rId6"/>
            </p:custDataLst>
          </p:nvPr>
        </p:nvSpPr>
        <p:spPr>
          <a:xfrm>
            <a:off x="7074535" y="1107440"/>
            <a:ext cx="698500" cy="368300"/>
          </a:xfrm>
          <a:prstGeom prst="rect">
            <a:avLst/>
          </a:prstGeom>
          <a:noFill/>
        </p:spPr>
        <p:txBody>
          <a:bodyPr wrap="square" rtlCol="0">
            <a:spAutoFit/>
          </a:bodyPr>
          <a:p>
            <a:r>
              <a:rPr lang="en-US" altLang="zh-CN"/>
              <a:t>4740</a:t>
            </a:r>
            <a:endParaRPr lang="en-US" altLang="zh-CN"/>
          </a:p>
        </p:txBody>
      </p:sp>
      <p:sp>
        <p:nvSpPr>
          <p:cNvPr id="13" name="文本框 12"/>
          <p:cNvSpPr txBox="1"/>
          <p:nvPr>
            <p:custDataLst>
              <p:tags r:id="rId7"/>
            </p:custDataLst>
          </p:nvPr>
        </p:nvSpPr>
        <p:spPr>
          <a:xfrm>
            <a:off x="2699385" y="4377690"/>
            <a:ext cx="698500" cy="368300"/>
          </a:xfrm>
          <a:prstGeom prst="rect">
            <a:avLst/>
          </a:prstGeom>
          <a:noFill/>
        </p:spPr>
        <p:txBody>
          <a:bodyPr wrap="square" rtlCol="0">
            <a:spAutoFit/>
          </a:bodyPr>
          <a:p>
            <a:r>
              <a:rPr lang="en-US" altLang="zh-CN"/>
              <a:t>4750</a:t>
            </a:r>
            <a:endParaRPr lang="en-US" altLang="zh-CN"/>
          </a:p>
        </p:txBody>
      </p:sp>
      <p:sp>
        <p:nvSpPr>
          <p:cNvPr id="14" name="文本框 13"/>
          <p:cNvSpPr txBox="1"/>
          <p:nvPr>
            <p:custDataLst>
              <p:tags r:id="rId8"/>
            </p:custDataLst>
          </p:nvPr>
        </p:nvSpPr>
        <p:spPr>
          <a:xfrm>
            <a:off x="7074535" y="4326890"/>
            <a:ext cx="698500" cy="368300"/>
          </a:xfrm>
          <a:prstGeom prst="rect">
            <a:avLst/>
          </a:prstGeom>
          <a:noFill/>
        </p:spPr>
        <p:txBody>
          <a:bodyPr wrap="square" rtlCol="0">
            <a:spAutoFit/>
          </a:bodyPr>
          <a:p>
            <a:r>
              <a:rPr lang="en-US" altLang="zh-CN"/>
              <a:t>4780</a:t>
            </a:r>
            <a:endParaRPr lang="en-US" altLang="zh-C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 name="图片 2"/>
          <p:cNvPicPr>
            <a:picLocks noChangeAspect="1"/>
          </p:cNvPicPr>
          <p:nvPr/>
        </p:nvPicPr>
        <p:blipFill>
          <a:blip r:embed="rId1"/>
          <a:stretch>
            <a:fillRect/>
          </a:stretch>
        </p:blipFill>
        <p:spPr>
          <a:xfrm>
            <a:off x="190500" y="605155"/>
            <a:ext cx="3949065" cy="3093085"/>
          </a:xfrm>
          <a:prstGeom prst="rect">
            <a:avLst/>
          </a:prstGeom>
        </p:spPr>
      </p:pic>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 result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2"/>
          <a:stretch>
            <a:fillRect/>
          </a:stretch>
        </p:blipFill>
        <p:spPr>
          <a:xfrm>
            <a:off x="4497705" y="605155"/>
            <a:ext cx="3948430" cy="3092450"/>
          </a:xfrm>
          <a:prstGeom prst="rect">
            <a:avLst/>
          </a:prstGeom>
        </p:spPr>
      </p:pic>
      <p:pic>
        <p:nvPicPr>
          <p:cNvPr id="6" name="图片 5"/>
          <p:cNvPicPr>
            <a:picLocks noChangeAspect="1"/>
          </p:cNvPicPr>
          <p:nvPr/>
        </p:nvPicPr>
        <p:blipFill>
          <a:blip r:embed="rId3"/>
          <a:stretch>
            <a:fillRect/>
          </a:stretch>
        </p:blipFill>
        <p:spPr>
          <a:xfrm>
            <a:off x="313690" y="3781425"/>
            <a:ext cx="3825875" cy="2995930"/>
          </a:xfrm>
          <a:prstGeom prst="rect">
            <a:avLst/>
          </a:prstGeom>
        </p:spPr>
      </p:pic>
      <p:sp>
        <p:nvSpPr>
          <p:cNvPr id="10" name="文本框 9"/>
          <p:cNvSpPr txBox="1"/>
          <p:nvPr>
            <p:custDataLst>
              <p:tags r:id="rId4"/>
            </p:custDataLst>
          </p:nvPr>
        </p:nvSpPr>
        <p:spPr>
          <a:xfrm>
            <a:off x="2775585" y="1164590"/>
            <a:ext cx="698500" cy="368300"/>
          </a:xfrm>
          <a:prstGeom prst="rect">
            <a:avLst/>
          </a:prstGeom>
          <a:noFill/>
        </p:spPr>
        <p:txBody>
          <a:bodyPr wrap="square" rtlCol="0">
            <a:spAutoFit/>
          </a:bodyPr>
          <a:p>
            <a:r>
              <a:rPr lang="en-US" altLang="zh-CN"/>
              <a:t>4840</a:t>
            </a:r>
            <a:endParaRPr lang="en-US" altLang="zh-CN"/>
          </a:p>
        </p:txBody>
      </p:sp>
      <p:sp>
        <p:nvSpPr>
          <p:cNvPr id="12" name="文本框 11"/>
          <p:cNvSpPr txBox="1"/>
          <p:nvPr>
            <p:custDataLst>
              <p:tags r:id="rId5"/>
            </p:custDataLst>
          </p:nvPr>
        </p:nvSpPr>
        <p:spPr>
          <a:xfrm>
            <a:off x="7074535" y="1107440"/>
            <a:ext cx="698500" cy="368300"/>
          </a:xfrm>
          <a:prstGeom prst="rect">
            <a:avLst/>
          </a:prstGeom>
          <a:noFill/>
        </p:spPr>
        <p:txBody>
          <a:bodyPr wrap="square" rtlCol="0">
            <a:spAutoFit/>
          </a:bodyPr>
          <a:p>
            <a:r>
              <a:rPr lang="en-US" altLang="zh-CN"/>
              <a:t>4914</a:t>
            </a:r>
            <a:endParaRPr lang="en-US" altLang="zh-CN"/>
          </a:p>
        </p:txBody>
      </p:sp>
      <p:sp>
        <p:nvSpPr>
          <p:cNvPr id="13" name="文本框 12"/>
          <p:cNvSpPr txBox="1"/>
          <p:nvPr>
            <p:custDataLst>
              <p:tags r:id="rId6"/>
            </p:custDataLst>
          </p:nvPr>
        </p:nvSpPr>
        <p:spPr>
          <a:xfrm>
            <a:off x="2699385" y="4377690"/>
            <a:ext cx="698500" cy="368300"/>
          </a:xfrm>
          <a:prstGeom prst="rect">
            <a:avLst/>
          </a:prstGeom>
          <a:noFill/>
        </p:spPr>
        <p:txBody>
          <a:bodyPr wrap="square" rtlCol="0">
            <a:spAutoFit/>
          </a:bodyPr>
          <a:p>
            <a:r>
              <a:rPr lang="en-US" altLang="zh-CN"/>
              <a:t>4946</a:t>
            </a:r>
            <a:endParaRPr lang="en-US" altLang="zh-C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DsDs</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352425" y="605155"/>
            <a:ext cx="8286750" cy="2311400"/>
          </a:xfrm>
          <a:prstGeom prst="rect">
            <a:avLst/>
          </a:prstGeom>
        </p:spPr>
      </p:pic>
      <p:pic>
        <p:nvPicPr>
          <p:cNvPr id="5" name="图片 4"/>
          <p:cNvPicPr>
            <a:picLocks noChangeAspect="1"/>
          </p:cNvPicPr>
          <p:nvPr/>
        </p:nvPicPr>
        <p:blipFill>
          <a:blip r:embed="rId2"/>
          <a:stretch>
            <a:fillRect/>
          </a:stretch>
        </p:blipFill>
        <p:spPr>
          <a:xfrm>
            <a:off x="688975" y="2916555"/>
            <a:ext cx="7613015" cy="2504440"/>
          </a:xfrm>
          <a:prstGeom prst="rect">
            <a:avLst/>
          </a:prstGeom>
        </p:spPr>
      </p:pic>
      <p:sp>
        <p:nvSpPr>
          <p:cNvPr id="8" name="文本框 7"/>
          <p:cNvSpPr txBox="1"/>
          <p:nvPr/>
        </p:nvSpPr>
        <p:spPr>
          <a:xfrm>
            <a:off x="307340" y="5514975"/>
            <a:ext cx="8399145" cy="1198880"/>
          </a:xfrm>
          <a:prstGeom prst="rect">
            <a:avLst/>
          </a:prstGeom>
          <a:noFill/>
        </p:spPr>
        <p:txBody>
          <a:bodyPr wrap="square" rtlCol="0">
            <a:spAutoFit/>
          </a:bodyPr>
          <a:p>
            <a:r>
              <a:rPr lang="en-US" altLang="zh-CN"/>
              <a:t>1</a:t>
            </a:r>
            <a:r>
              <a:rPr lang="zh-CN" altLang="en-US"/>
              <a:t>、探测器分辨？</a:t>
            </a:r>
            <a:r>
              <a:rPr lang="en-US" altLang="zh-CN"/>
              <a:t>0</a:t>
            </a:r>
            <a:r>
              <a:rPr lang="zh-CN" altLang="en-US"/>
              <a:t>宽度信号</a:t>
            </a:r>
            <a:r>
              <a:rPr lang="en-US" altLang="zh-CN"/>
              <a:t>mc</a:t>
            </a:r>
            <a:r>
              <a:rPr lang="zh-CN" altLang="en-US"/>
              <a:t>需要改变吗？</a:t>
            </a:r>
            <a:endParaRPr lang="zh-CN" altLang="en-US"/>
          </a:p>
          <a:p>
            <a:r>
              <a:rPr lang="en-US" altLang="zh-CN"/>
              <a:t>2</a:t>
            </a:r>
            <a:r>
              <a:rPr lang="zh-CN" altLang="en-US"/>
              <a:t>、</a:t>
            </a:r>
            <a:r>
              <a:rPr lang="en-US" altLang="zh-CN"/>
              <a:t>2.6sigma</a:t>
            </a:r>
            <a:r>
              <a:rPr lang="zh-CN" altLang="en-US"/>
              <a:t>还写上去吗？拟合结果</a:t>
            </a:r>
            <a:r>
              <a:rPr lang="zh-CN" altLang="en-US"/>
              <a:t>正确？</a:t>
            </a:r>
            <a:endParaRPr lang="zh-CN" altLang="en-US"/>
          </a:p>
          <a:p>
            <a:r>
              <a:rPr lang="en-US" altLang="zh-CN"/>
              <a:t>3</a:t>
            </a:r>
            <a:r>
              <a:rPr lang="zh-CN" altLang="en-US"/>
              <a:t>、</a:t>
            </a:r>
            <a:r>
              <a:rPr lang="en-US" altLang="zh-CN"/>
              <a:t>pipids</a:t>
            </a:r>
            <a:r>
              <a:rPr lang="zh-CN" altLang="en-US"/>
              <a:t>的</a:t>
            </a:r>
            <a:r>
              <a:rPr lang="en-US" altLang="zh-CN"/>
              <a:t>bin</a:t>
            </a:r>
            <a:r>
              <a:rPr lang="zh-CN" altLang="en-US"/>
              <a:t>？</a:t>
            </a:r>
            <a:endParaRPr lang="en-US" altLang="zh-CN"/>
          </a:p>
          <a:p>
            <a:r>
              <a:rPr lang="en-US" altLang="zh-CN"/>
              <a:t>4</a:t>
            </a:r>
            <a:r>
              <a:rPr lang="zh-CN" altLang="en-US"/>
              <a:t>、这部分的系统误差</a:t>
            </a:r>
            <a:r>
              <a:rPr lang="zh-CN" altLang="en-US"/>
              <a:t>包括？</a:t>
            </a:r>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upper limit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7" name="图片 6"/>
          <p:cNvPicPr>
            <a:picLocks noChangeAspect="1"/>
          </p:cNvPicPr>
          <p:nvPr/>
        </p:nvPicPr>
        <p:blipFill>
          <a:blip r:embed="rId1"/>
          <a:stretch>
            <a:fillRect/>
          </a:stretch>
        </p:blipFill>
        <p:spPr>
          <a:xfrm>
            <a:off x="62230" y="605155"/>
            <a:ext cx="2540000" cy="1990725"/>
          </a:xfrm>
          <a:prstGeom prst="rect">
            <a:avLst/>
          </a:prstGeom>
        </p:spPr>
      </p:pic>
      <p:pic>
        <p:nvPicPr>
          <p:cNvPr id="8" name="图片 7"/>
          <p:cNvPicPr>
            <a:picLocks noChangeAspect="1"/>
          </p:cNvPicPr>
          <p:nvPr/>
        </p:nvPicPr>
        <p:blipFill>
          <a:blip r:embed="rId2"/>
          <a:stretch>
            <a:fillRect/>
          </a:stretch>
        </p:blipFill>
        <p:spPr>
          <a:xfrm>
            <a:off x="3138170" y="605155"/>
            <a:ext cx="2540000" cy="1990725"/>
          </a:xfrm>
          <a:prstGeom prst="rect">
            <a:avLst/>
          </a:prstGeom>
        </p:spPr>
      </p:pic>
      <p:pic>
        <p:nvPicPr>
          <p:cNvPr id="9" name="图片 8"/>
          <p:cNvPicPr>
            <a:picLocks noChangeAspect="1"/>
          </p:cNvPicPr>
          <p:nvPr/>
        </p:nvPicPr>
        <p:blipFill>
          <a:blip r:embed="rId3"/>
          <a:stretch>
            <a:fillRect/>
          </a:stretch>
        </p:blipFill>
        <p:spPr>
          <a:xfrm>
            <a:off x="6276340" y="605155"/>
            <a:ext cx="2540000" cy="1990725"/>
          </a:xfrm>
          <a:prstGeom prst="rect">
            <a:avLst/>
          </a:prstGeom>
        </p:spPr>
      </p:pic>
      <p:pic>
        <p:nvPicPr>
          <p:cNvPr id="11" name="图片 10"/>
          <p:cNvPicPr>
            <a:picLocks noChangeAspect="1"/>
          </p:cNvPicPr>
          <p:nvPr/>
        </p:nvPicPr>
        <p:blipFill>
          <a:blip r:embed="rId4"/>
          <a:stretch>
            <a:fillRect/>
          </a:stretch>
        </p:blipFill>
        <p:spPr>
          <a:xfrm>
            <a:off x="62230" y="2743835"/>
            <a:ext cx="2534285" cy="1986280"/>
          </a:xfrm>
          <a:prstGeom prst="rect">
            <a:avLst/>
          </a:prstGeom>
        </p:spPr>
      </p:pic>
      <p:pic>
        <p:nvPicPr>
          <p:cNvPr id="14" name="图片 13"/>
          <p:cNvPicPr>
            <a:picLocks noChangeAspect="1"/>
          </p:cNvPicPr>
          <p:nvPr/>
        </p:nvPicPr>
        <p:blipFill>
          <a:blip r:embed="rId5"/>
          <a:stretch>
            <a:fillRect/>
          </a:stretch>
        </p:blipFill>
        <p:spPr>
          <a:xfrm>
            <a:off x="3138805" y="2743835"/>
            <a:ext cx="2539365" cy="1990090"/>
          </a:xfrm>
          <a:prstGeom prst="rect">
            <a:avLst/>
          </a:prstGeom>
        </p:spPr>
      </p:pic>
      <p:pic>
        <p:nvPicPr>
          <p:cNvPr id="15" name="图片 14"/>
          <p:cNvPicPr>
            <a:picLocks noChangeAspect="1"/>
          </p:cNvPicPr>
          <p:nvPr/>
        </p:nvPicPr>
        <p:blipFill>
          <a:blip r:embed="rId6"/>
          <a:stretch>
            <a:fillRect/>
          </a:stretch>
        </p:blipFill>
        <p:spPr>
          <a:xfrm>
            <a:off x="6255385" y="2743835"/>
            <a:ext cx="2433320" cy="1906905"/>
          </a:xfrm>
          <a:prstGeom prst="rect">
            <a:avLst/>
          </a:prstGeom>
        </p:spPr>
      </p:pic>
      <p:pic>
        <p:nvPicPr>
          <p:cNvPr id="16" name="图片 15"/>
          <p:cNvPicPr>
            <a:picLocks noChangeAspect="1"/>
          </p:cNvPicPr>
          <p:nvPr/>
        </p:nvPicPr>
        <p:blipFill>
          <a:blip r:embed="rId7"/>
          <a:stretch>
            <a:fillRect/>
          </a:stretch>
        </p:blipFill>
        <p:spPr>
          <a:xfrm>
            <a:off x="3153410" y="4881880"/>
            <a:ext cx="2524760" cy="1978025"/>
          </a:xfrm>
          <a:prstGeom prst="rect">
            <a:avLst/>
          </a:prstGeom>
        </p:spPr>
      </p:pic>
      <p:pic>
        <p:nvPicPr>
          <p:cNvPr id="17" name="图片 16"/>
          <p:cNvPicPr>
            <a:picLocks noChangeAspect="1"/>
          </p:cNvPicPr>
          <p:nvPr/>
        </p:nvPicPr>
        <p:blipFill>
          <a:blip r:embed="rId8"/>
          <a:stretch>
            <a:fillRect/>
          </a:stretch>
        </p:blipFill>
        <p:spPr>
          <a:xfrm>
            <a:off x="6255385" y="4754880"/>
            <a:ext cx="2539365" cy="1989455"/>
          </a:xfrm>
          <a:prstGeom prst="rect">
            <a:avLst/>
          </a:prstGeom>
        </p:spPr>
      </p:pic>
      <p:pic>
        <p:nvPicPr>
          <p:cNvPr id="19" name="图片 18"/>
          <p:cNvPicPr>
            <a:picLocks noChangeAspect="1"/>
          </p:cNvPicPr>
          <p:nvPr/>
        </p:nvPicPr>
        <p:blipFill>
          <a:blip r:embed="rId9"/>
          <a:stretch>
            <a:fillRect/>
          </a:stretch>
        </p:blipFill>
        <p:spPr>
          <a:xfrm>
            <a:off x="144780" y="4878070"/>
            <a:ext cx="2455545" cy="192405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upper limit</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3031490" y="686435"/>
            <a:ext cx="2693670" cy="2110740"/>
          </a:xfrm>
          <a:prstGeom prst="rect">
            <a:avLst/>
          </a:prstGeom>
        </p:spPr>
      </p:pic>
      <p:pic>
        <p:nvPicPr>
          <p:cNvPr id="5" name="图片 4"/>
          <p:cNvPicPr>
            <a:picLocks noChangeAspect="1"/>
          </p:cNvPicPr>
          <p:nvPr/>
        </p:nvPicPr>
        <p:blipFill>
          <a:blip r:embed="rId2"/>
          <a:stretch>
            <a:fillRect/>
          </a:stretch>
        </p:blipFill>
        <p:spPr>
          <a:xfrm>
            <a:off x="108585" y="2833370"/>
            <a:ext cx="2550795" cy="1998980"/>
          </a:xfrm>
          <a:prstGeom prst="rect">
            <a:avLst/>
          </a:prstGeom>
        </p:spPr>
      </p:pic>
      <p:pic>
        <p:nvPicPr>
          <p:cNvPr id="6" name="图片 5"/>
          <p:cNvPicPr>
            <a:picLocks noChangeAspect="1"/>
          </p:cNvPicPr>
          <p:nvPr/>
        </p:nvPicPr>
        <p:blipFill>
          <a:blip r:embed="rId3"/>
          <a:stretch>
            <a:fillRect/>
          </a:stretch>
        </p:blipFill>
        <p:spPr>
          <a:xfrm>
            <a:off x="108585" y="686435"/>
            <a:ext cx="2635885" cy="2065655"/>
          </a:xfrm>
          <a:prstGeom prst="rect">
            <a:avLst/>
          </a:prstGeom>
        </p:spPr>
      </p:pic>
      <p:pic>
        <p:nvPicPr>
          <p:cNvPr id="12" name="图片 11"/>
          <p:cNvPicPr>
            <a:picLocks noChangeAspect="1"/>
          </p:cNvPicPr>
          <p:nvPr/>
        </p:nvPicPr>
        <p:blipFill>
          <a:blip r:embed="rId4"/>
          <a:stretch>
            <a:fillRect/>
          </a:stretch>
        </p:blipFill>
        <p:spPr>
          <a:xfrm>
            <a:off x="3016885" y="2878455"/>
            <a:ext cx="2708275" cy="2122170"/>
          </a:xfrm>
          <a:prstGeom prst="rect">
            <a:avLst/>
          </a:prstGeom>
        </p:spPr>
      </p:pic>
      <p:pic>
        <p:nvPicPr>
          <p:cNvPr id="13" name="图片 12"/>
          <p:cNvPicPr>
            <a:picLocks noChangeAspect="1"/>
          </p:cNvPicPr>
          <p:nvPr/>
        </p:nvPicPr>
        <p:blipFill>
          <a:blip r:embed="rId5"/>
          <a:stretch>
            <a:fillRect/>
          </a:stretch>
        </p:blipFill>
        <p:spPr>
          <a:xfrm>
            <a:off x="108585" y="4913630"/>
            <a:ext cx="2384425" cy="1868805"/>
          </a:xfrm>
          <a:prstGeom prst="rect">
            <a:avLst/>
          </a:prstGeom>
        </p:spPr>
      </p:pic>
      <p:pic>
        <p:nvPicPr>
          <p:cNvPr id="19" name="图片 18"/>
          <p:cNvPicPr>
            <a:picLocks noChangeAspect="1"/>
          </p:cNvPicPr>
          <p:nvPr/>
        </p:nvPicPr>
        <p:blipFill>
          <a:blip r:embed="rId6"/>
          <a:stretch>
            <a:fillRect/>
          </a:stretch>
        </p:blipFill>
        <p:spPr>
          <a:xfrm>
            <a:off x="3031490" y="5035550"/>
            <a:ext cx="2590165" cy="1828165"/>
          </a:xfrm>
          <a:prstGeom prst="rect">
            <a:avLst/>
          </a:prstGeom>
        </p:spPr>
      </p:pic>
      <p:pic>
        <p:nvPicPr>
          <p:cNvPr id="20" name="图片 19"/>
          <p:cNvPicPr>
            <a:picLocks noChangeAspect="1"/>
          </p:cNvPicPr>
          <p:nvPr/>
        </p:nvPicPr>
        <p:blipFill>
          <a:blip r:embed="rId7"/>
          <a:stretch>
            <a:fillRect/>
          </a:stretch>
        </p:blipFill>
        <p:spPr>
          <a:xfrm>
            <a:off x="6017895" y="2833370"/>
            <a:ext cx="2807970" cy="220027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160" y="0"/>
            <a:ext cx="4460240" cy="605155"/>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asymmetric errors&amp;isr</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7" name="图片 6"/>
          <p:cNvPicPr>
            <a:picLocks noChangeAspect="1"/>
          </p:cNvPicPr>
          <p:nvPr/>
        </p:nvPicPr>
        <p:blipFill>
          <a:blip r:embed="rId1"/>
          <a:stretch>
            <a:fillRect/>
          </a:stretch>
        </p:blipFill>
        <p:spPr>
          <a:xfrm>
            <a:off x="51435" y="716280"/>
            <a:ext cx="4338320" cy="5622925"/>
          </a:xfrm>
          <a:prstGeom prst="rect">
            <a:avLst/>
          </a:prstGeom>
        </p:spPr>
      </p:pic>
      <p:pic>
        <p:nvPicPr>
          <p:cNvPr id="8" name="图片 7"/>
          <p:cNvPicPr>
            <a:picLocks noChangeAspect="1"/>
          </p:cNvPicPr>
          <p:nvPr/>
        </p:nvPicPr>
        <p:blipFill>
          <a:blip r:embed="rId2"/>
          <a:stretch>
            <a:fillRect/>
          </a:stretch>
        </p:blipFill>
        <p:spPr>
          <a:xfrm>
            <a:off x="4941570" y="0"/>
            <a:ext cx="3841115" cy="1935480"/>
          </a:xfrm>
          <a:prstGeom prst="rect">
            <a:avLst/>
          </a:prstGeom>
        </p:spPr>
      </p:pic>
      <p:pic>
        <p:nvPicPr>
          <p:cNvPr id="10" name="图片 9"/>
          <p:cNvPicPr>
            <a:picLocks noChangeAspect="1"/>
          </p:cNvPicPr>
          <p:nvPr/>
        </p:nvPicPr>
        <p:blipFill>
          <a:blip r:embed="rId3"/>
          <a:stretch>
            <a:fillRect/>
          </a:stretch>
        </p:blipFill>
        <p:spPr>
          <a:xfrm>
            <a:off x="4941570" y="1935480"/>
            <a:ext cx="3933825" cy="2353310"/>
          </a:xfrm>
          <a:prstGeom prst="rect">
            <a:avLst/>
          </a:prstGeom>
        </p:spPr>
      </p:pic>
      <p:pic>
        <p:nvPicPr>
          <p:cNvPr id="11" name="图片 10"/>
          <p:cNvPicPr>
            <a:picLocks noChangeAspect="1"/>
          </p:cNvPicPr>
          <p:nvPr/>
        </p:nvPicPr>
        <p:blipFill>
          <a:blip r:embed="rId4"/>
          <a:stretch>
            <a:fillRect/>
          </a:stretch>
        </p:blipFill>
        <p:spPr>
          <a:xfrm>
            <a:off x="4858385" y="4348480"/>
            <a:ext cx="4017010" cy="235394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asymmetric errors</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5" name="矩形 4"/>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 name="标题 1"/>
          <p:cNvSpPr>
            <a:spLocks noGrp="1"/>
          </p:cNvSpPr>
          <p:nvPr/>
        </p:nvSpPr>
        <p:spPr>
          <a:xfrm>
            <a:off x="127000" y="-108585"/>
            <a:ext cx="8816340" cy="994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00" dirty="0">
                <a:solidFill>
                  <a:schemeClr val="bg1"/>
                </a:solidFill>
                <a:latin typeface="Times New Roman" panose="02020603050405020304" charset="0"/>
                <a:cs typeface="Times New Roman" panose="02020603050405020304" charset="0"/>
                <a:sym typeface="+mn-ea"/>
              </a:rPr>
              <a:t>signal </a:t>
            </a:r>
            <a:r>
              <a:rPr lang="en-US" altLang="zh-CN" sz="3000" dirty="0">
                <a:solidFill>
                  <a:schemeClr val="bg1"/>
                </a:solidFill>
                <a:latin typeface="Times New Roman" panose="02020603050405020304" charset="0"/>
                <a:cs typeface="Times New Roman" panose="02020603050405020304" charset="0"/>
                <a:sym typeface="+mn-ea"/>
              </a:rPr>
              <a:t>shape</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9" name="图片 8"/>
          <p:cNvPicPr>
            <a:picLocks noChangeAspect="1"/>
          </p:cNvPicPr>
          <p:nvPr/>
        </p:nvPicPr>
        <p:blipFill>
          <a:blip r:embed="rId1"/>
          <a:stretch>
            <a:fillRect/>
          </a:stretch>
        </p:blipFill>
        <p:spPr>
          <a:xfrm>
            <a:off x="52705" y="746125"/>
            <a:ext cx="4353560" cy="3472180"/>
          </a:xfrm>
          <a:prstGeom prst="rect">
            <a:avLst/>
          </a:prstGeom>
        </p:spPr>
      </p:pic>
      <p:sp>
        <p:nvSpPr>
          <p:cNvPr id="12" name="文本框 11"/>
          <p:cNvSpPr txBox="1"/>
          <p:nvPr/>
        </p:nvSpPr>
        <p:spPr>
          <a:xfrm>
            <a:off x="265430" y="4498975"/>
            <a:ext cx="8678545" cy="368300"/>
          </a:xfrm>
          <a:prstGeom prst="rect">
            <a:avLst/>
          </a:prstGeom>
          <a:noFill/>
        </p:spPr>
        <p:txBody>
          <a:bodyPr wrap="square" rtlCol="0">
            <a:spAutoFit/>
          </a:bodyPr>
          <a:p>
            <a:r>
              <a:rPr lang="zh-CN" altLang="en-US"/>
              <a:t>信号形状误差：信号形状卷高斯（参数</a:t>
            </a:r>
            <a:r>
              <a:rPr lang="zh-CN" altLang="en-US"/>
              <a:t>固定）</a:t>
            </a:r>
            <a:endParaRPr lang="zh-CN" altLang="en-US"/>
          </a:p>
        </p:txBody>
      </p:sp>
      <p:pic>
        <p:nvPicPr>
          <p:cNvPr id="17" name="图片 16"/>
          <p:cNvPicPr>
            <a:picLocks noChangeAspect="1"/>
          </p:cNvPicPr>
          <p:nvPr/>
        </p:nvPicPr>
        <p:blipFill>
          <a:blip r:embed="rId2"/>
          <a:stretch>
            <a:fillRect/>
          </a:stretch>
        </p:blipFill>
        <p:spPr>
          <a:xfrm>
            <a:off x="4448175" y="742315"/>
            <a:ext cx="4369435" cy="3420110"/>
          </a:xfrm>
          <a:prstGeom prst="rect">
            <a:avLst/>
          </a:prstGeom>
        </p:spPr>
      </p:pic>
      <p:pic>
        <p:nvPicPr>
          <p:cNvPr id="18" name="图片 17"/>
          <p:cNvPicPr>
            <a:picLocks noChangeAspect="1"/>
          </p:cNvPicPr>
          <p:nvPr/>
        </p:nvPicPr>
        <p:blipFill>
          <a:blip r:embed="rId3"/>
          <a:stretch>
            <a:fillRect/>
          </a:stretch>
        </p:blipFill>
        <p:spPr>
          <a:xfrm>
            <a:off x="5105400" y="4354830"/>
            <a:ext cx="3359785" cy="2383155"/>
          </a:xfrm>
          <a:prstGeom prst="rect">
            <a:avLst/>
          </a:prstGeom>
        </p:spPr>
      </p:pic>
      <p:sp>
        <p:nvSpPr>
          <p:cNvPr id="15" name="矩形 14"/>
          <p:cNvSpPr/>
          <p:nvPr/>
        </p:nvSpPr>
        <p:spPr>
          <a:xfrm>
            <a:off x="5511800" y="4426585"/>
            <a:ext cx="1731645" cy="958215"/>
          </a:xfrm>
          <a:prstGeom prst="rect">
            <a:avLst/>
          </a:prstGeom>
          <a:noFill/>
          <a:ln>
            <a:solidFill>
              <a:schemeClr val="accent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asymmetric errors</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5" name="矩形 4"/>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pic>
        <p:nvPicPr>
          <p:cNvPr id="4" name="图片 3"/>
          <p:cNvPicPr>
            <a:picLocks noChangeAspect="1"/>
          </p:cNvPicPr>
          <p:nvPr/>
        </p:nvPicPr>
        <p:blipFill>
          <a:blip r:embed="rId1"/>
          <a:stretch>
            <a:fillRect/>
          </a:stretch>
        </p:blipFill>
        <p:spPr>
          <a:xfrm>
            <a:off x="697865" y="4834255"/>
            <a:ext cx="5902325" cy="1913890"/>
          </a:xfrm>
          <a:prstGeom prst="rect">
            <a:avLst/>
          </a:prstGeom>
        </p:spPr>
      </p:pic>
      <p:sp>
        <p:nvSpPr>
          <p:cNvPr id="6" name="标题 1"/>
          <p:cNvSpPr>
            <a:spLocks noGrp="1"/>
          </p:cNvSpPr>
          <p:nvPr/>
        </p:nvSpPr>
        <p:spPr>
          <a:xfrm>
            <a:off x="127000" y="-108585"/>
            <a:ext cx="8816340" cy="994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00" dirty="0">
                <a:solidFill>
                  <a:schemeClr val="bg1"/>
                </a:solidFill>
                <a:latin typeface="Times New Roman" panose="02020603050405020304" charset="0"/>
                <a:cs typeface="Times New Roman" panose="02020603050405020304" charset="0"/>
                <a:sym typeface="+mn-ea"/>
              </a:rPr>
              <a:t>background </a:t>
            </a:r>
            <a:r>
              <a:rPr lang="en-US" altLang="zh-CN" sz="3000" dirty="0">
                <a:solidFill>
                  <a:schemeClr val="bg1"/>
                </a:solidFill>
                <a:latin typeface="Times New Roman" panose="02020603050405020304" charset="0"/>
                <a:cs typeface="Times New Roman" panose="02020603050405020304" charset="0"/>
                <a:sym typeface="+mn-ea"/>
              </a:rPr>
              <a:t>shape</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9" name="图片 8"/>
          <p:cNvPicPr>
            <a:picLocks noChangeAspect="1"/>
          </p:cNvPicPr>
          <p:nvPr/>
        </p:nvPicPr>
        <p:blipFill>
          <a:blip r:embed="rId2"/>
          <a:stretch>
            <a:fillRect/>
          </a:stretch>
        </p:blipFill>
        <p:spPr>
          <a:xfrm>
            <a:off x="52705" y="746125"/>
            <a:ext cx="4353560" cy="3472180"/>
          </a:xfrm>
          <a:prstGeom prst="rect">
            <a:avLst/>
          </a:prstGeom>
        </p:spPr>
      </p:pic>
      <p:sp>
        <p:nvSpPr>
          <p:cNvPr id="12" name="文本框 11"/>
          <p:cNvSpPr txBox="1"/>
          <p:nvPr/>
        </p:nvSpPr>
        <p:spPr>
          <a:xfrm>
            <a:off x="265430" y="4498975"/>
            <a:ext cx="8678545" cy="368300"/>
          </a:xfrm>
          <a:prstGeom prst="rect">
            <a:avLst/>
          </a:prstGeom>
          <a:noFill/>
        </p:spPr>
        <p:txBody>
          <a:bodyPr wrap="square" rtlCol="0">
            <a:spAutoFit/>
          </a:bodyPr>
          <a:p>
            <a:r>
              <a:rPr lang="zh-CN" altLang="en-US"/>
              <a:t>本底形状误差：一阶变二阶</a:t>
            </a:r>
            <a:r>
              <a:rPr lang="en-US" altLang="zh-CN"/>
              <a:t>  </a:t>
            </a:r>
            <a:endParaRPr lang="zh-CN" altLang="en-US"/>
          </a:p>
        </p:txBody>
      </p:sp>
      <p:sp>
        <p:nvSpPr>
          <p:cNvPr id="15" name="矩形 14"/>
          <p:cNvSpPr/>
          <p:nvPr/>
        </p:nvSpPr>
        <p:spPr>
          <a:xfrm>
            <a:off x="697865" y="6374765"/>
            <a:ext cx="5681980" cy="406400"/>
          </a:xfrm>
          <a:prstGeom prst="rect">
            <a:avLst/>
          </a:prstGeom>
          <a:noFill/>
          <a:ln>
            <a:solidFill>
              <a:schemeClr val="accent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3"/>
          <a:stretch>
            <a:fillRect/>
          </a:stretch>
        </p:blipFill>
        <p:spPr>
          <a:xfrm>
            <a:off x="4631055" y="746125"/>
            <a:ext cx="4345305" cy="340106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01759" y="-153352"/>
            <a:ext cx="7886700" cy="994172"/>
          </a:xfrm>
        </p:spPr>
        <p:txBody>
          <a:bodyPr>
            <a:normAutofit/>
          </a:bodyPr>
          <a:lstStyle/>
          <a:p>
            <a:r>
              <a:rPr lang="en-US" altLang="zh-CN" sz="3000" dirty="0">
                <a:solidFill>
                  <a:schemeClr val="bg1"/>
                </a:solidFill>
                <a:latin typeface="Times New Roman" panose="02020603050405020304" charset="0"/>
                <a:cs typeface="Times New Roman" panose="02020603050405020304" charset="0"/>
              </a:rPr>
              <a:t>Ds mass window</a:t>
            </a:r>
            <a:r>
              <a:rPr lang="zh-CN" altLang="en-US" sz="3000" dirty="0">
                <a:solidFill>
                  <a:schemeClr val="bg1"/>
                </a:solidFill>
                <a:latin typeface="Times New Roman" panose="02020603050405020304" charset="0"/>
                <a:cs typeface="Times New Roman" panose="02020603050405020304" charset="0"/>
              </a:rPr>
              <a:t>（不涉及拟合，</a:t>
            </a:r>
            <a:r>
              <a:rPr lang="zh-CN" altLang="en-US" sz="3000" dirty="0">
                <a:solidFill>
                  <a:schemeClr val="bg1"/>
                </a:solidFill>
                <a:latin typeface="Times New Roman" panose="02020603050405020304" charset="0"/>
                <a:cs typeface="Times New Roman" panose="02020603050405020304" charset="0"/>
              </a:rPr>
              <a:t>不用改？）</a:t>
            </a:r>
            <a:endParaRPr lang="zh-CN" altLang="en-US" sz="3000" dirty="0">
              <a:solidFill>
                <a:schemeClr val="bg1"/>
              </a:solidFill>
              <a:latin typeface="Times New Roman" panose="02020603050405020304" charset="0"/>
              <a:cs typeface="Times New Roman" panose="02020603050405020304" charset="0"/>
            </a:endParaRPr>
          </a:p>
        </p:txBody>
      </p:sp>
      <p:sp>
        <p:nvSpPr>
          <p:cNvPr id="17" name="灯片编号占位符 3"/>
          <p:cNvSpPr>
            <a:spLocks noGrp="1"/>
          </p:cNvSpPr>
          <p:nvPr>
            <p:ph type="sldNum" sz="quarter" idx="12"/>
          </p:nvPr>
        </p:nvSpPr>
        <p:spPr>
          <a:xfrm>
            <a:off x="6457950" y="6382068"/>
            <a:ext cx="2057400" cy="273844"/>
          </a:xfrm>
        </p:spPr>
        <p:txBody>
          <a:bodyPr/>
          <a:lstStyle/>
          <a:p>
            <a:fld id="{6A6CF4B7-B296-4DA4-9CB8-78572C16F30F}" type="slidenum">
              <a:rPr lang="zh-CN" altLang="en-US" sz="2100" smtClean="0"/>
            </a:fld>
            <a:endParaRPr lang="zh-CN" altLang="en-US" sz="2100" dirty="0"/>
          </a:p>
        </p:txBody>
      </p:sp>
      <p:sp>
        <p:nvSpPr>
          <p:cNvPr id="14" name="文本框 13"/>
          <p:cNvSpPr txBox="1"/>
          <p:nvPr/>
        </p:nvSpPr>
        <p:spPr>
          <a:xfrm>
            <a:off x="293370" y="4791075"/>
            <a:ext cx="7964329" cy="922973"/>
          </a:xfrm>
          <a:prstGeom prst="rect">
            <a:avLst/>
          </a:prstGeom>
          <a:noFill/>
        </p:spPr>
        <p:txBody>
          <a:bodyPr wrap="square" rtlCol="0" anchor="t">
            <a:noAutofit/>
          </a:bodyPr>
          <a:lstStyle/>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endParaRPr>
          </a:p>
        </p:txBody>
      </p:sp>
      <mc:AlternateContent xmlns:mc="http://schemas.openxmlformats.org/markup-compatibility/2006">
        <mc:Choice xmlns:a14="http://schemas.microsoft.com/office/drawing/2010/main" Requires="a14">
          <p:sp>
            <p:nvSpPr>
              <p:cNvPr id="19" name="文本框 18"/>
              <p:cNvSpPr txBox="1"/>
              <p:nvPr>
                <p:custDataLst>
                  <p:tags r:id="rId1"/>
                </p:custDataLst>
              </p:nvPr>
            </p:nvSpPr>
            <p:spPr>
              <a:xfrm>
                <a:off x="293370" y="3467100"/>
                <a:ext cx="8849995" cy="2189480"/>
              </a:xfrm>
              <a:prstGeom prst="rect">
                <a:avLst/>
              </a:prstGeom>
              <a:noFill/>
            </p:spPr>
            <p:txBody>
              <a:bodyPr wrap="square" rtlCol="0" anchor="t">
                <a:noAutofit/>
              </a:bodyPr>
              <a:lstStyle/>
              <a:p>
                <a:pPr marL="342900" indent="-342900" fontAlgn="auto">
                  <a:lnSpc>
                    <a:spcPct val="150000"/>
                  </a:lnSpc>
                  <a:buFont typeface="Wingdings" panose="05000000000000000000" charset="0"/>
                  <a:buChar char="Ø"/>
                </a:pPr>
                <a:r>
                  <a:rPr lang="en-US" dirty="0">
                    <a:latin typeface="Times New Roman" panose="02020603050405020304" charset="0"/>
                    <a:cs typeface="Times New Roman" panose="02020603050405020304" charset="0"/>
                  </a:rPr>
                  <a:t>F</a:t>
                </a:r>
                <a:r>
                  <a:rPr lang="en-US" altLang="zh-CN" dirty="0">
                    <a:latin typeface="Times New Roman" panose="02020603050405020304" charset="0"/>
                    <a:cs typeface="Times New Roman" panose="02020603050405020304" charset="0"/>
                    <a:sym typeface="+mn-ea"/>
                  </a:rPr>
                  <a:t>itting the </a:t>
                </a:r>
                <a14:m>
                  <m:oMath xmlns:m="http://schemas.openxmlformats.org/officeDocument/2006/math">
                    <m:sSubSup>
                      <m:sSubSupPr>
                        <m:ctrlPr>
                          <a:rPr lang="en-US" altLang="zh-CN" i="1">
                            <a:latin typeface="Cambria Math" panose="02040503050406030204" pitchFamily="18" charset="0"/>
                            <a:ea typeface="MS Mincho" charset="0"/>
                            <a:cs typeface="Cambria Math" panose="02040503050406030204" pitchFamily="18" charset="0"/>
                          </a:rPr>
                        </m:ctrlPr>
                      </m:sSubSupPr>
                      <m:e>
                        <m:r>
                          <a:rPr lang="en-US" altLang="zh-CN" i="1">
                            <a:latin typeface="Cambria Math" panose="02040503050406030204" pitchFamily="18" charset="0"/>
                            <a:ea typeface="MS Mincho" charset="0"/>
                            <a:cs typeface="Cambria Math" panose="02040503050406030204" pitchFamily="18" charset="0"/>
                          </a:rPr>
                          <m:t>𝐾</m:t>
                        </m:r>
                      </m:e>
                      <m:sub>
                        <m:r>
                          <a:rPr lang="en-US" altLang="zh-CN" i="1">
                            <a:latin typeface="Cambria Math" panose="02040503050406030204" pitchFamily="18" charset="0"/>
                            <a:ea typeface="MS Mincho" charset="0"/>
                            <a:cs typeface="Cambria Math" panose="02040503050406030204" pitchFamily="18" charset="0"/>
                          </a:rPr>
                          <m:t>𝑠</m:t>
                        </m:r>
                      </m:sub>
                      <m:sup>
                        <m:r>
                          <a:rPr lang="en-US" altLang="zh-CN" i="1">
                            <a:latin typeface="Cambria Math" panose="02040503050406030204" pitchFamily="18" charset="0"/>
                            <a:ea typeface="MS Mincho" charset="0"/>
                            <a:cs typeface="Cambria Math" panose="02040503050406030204" pitchFamily="18" charset="0"/>
                          </a:rPr>
                          <m:t>0</m:t>
                        </m:r>
                      </m:sup>
                    </m:sSubSup>
                    <m:r>
                      <a:rPr lang="en-US" altLang="zh-CN" i="1">
                        <a:latin typeface="Cambria Math" panose="02040503050406030204" pitchFamily="18" charset="0"/>
                        <a:ea typeface="楷体" panose="02010609060101010101" pitchFamily="49" charset="-122"/>
                        <a:cs typeface="Cambria Math" panose="02040503050406030204" pitchFamily="18" charset="0"/>
                      </a:rPr>
                      <m:t>𝐾</m:t>
                    </m:r>
                  </m:oMath>
                </a14:m>
                <a:r>
                  <a:rPr lang="en-US" altLang="zh-CN" dirty="0">
                    <a:latin typeface="Times New Roman" panose="02020603050405020304" charset="0"/>
                    <a:cs typeface="Times New Roman" panose="02020603050405020304" charset="0"/>
                    <a:sym typeface="+mn-ea"/>
                  </a:rPr>
                  <a:t> mass spectrum with the sum of </a:t>
                </a:r>
                <a14:m>
                  <m:oMath xmlns:m="http://schemas.openxmlformats.org/officeDocument/2006/math">
                    <m:r>
                      <a:rPr lang="en-US" altLang="zh-CN" i="1">
                        <a:latin typeface="Cambria Math" panose="02040503050406030204" pitchFamily="18" charset="0"/>
                        <a:ea typeface="楷体" panose="02010609060101010101" pitchFamily="49" charset="-122"/>
                        <a:cs typeface="Cambria Math" panose="02040503050406030204" pitchFamily="18" charset="0"/>
                      </a:rPr>
                      <m:t>𝐷𝑠</m:t>
                    </m:r>
                  </m:oMath>
                </a14:m>
                <a:r>
                  <a:rPr lang="en-US" altLang="zh-CN" dirty="0">
                    <a:latin typeface="Times New Roman" panose="02020603050405020304" charset="0"/>
                    <a:cs typeface="Times New Roman" panose="02020603050405020304" charset="0"/>
                    <a:sym typeface="+mn-ea"/>
                  </a:rPr>
                  <a:t> signal MC convoluted with a Gaussian function and a first-order polynomial function for background as a </a:t>
                </a:r>
                <a:r>
                  <a:rPr lang="en-US" altLang="zh-CN" dirty="0">
                    <a:solidFill>
                      <a:srgbClr val="FF0000"/>
                    </a:solidFill>
                    <a:latin typeface="Times New Roman" panose="02020603050405020304" charset="0"/>
                    <a:cs typeface="Times New Roman" panose="02020603050405020304" charset="0"/>
                    <a:sym typeface="+mn-ea"/>
                  </a:rPr>
                  <a:t>control sample</a:t>
                </a:r>
                <a:r>
                  <a:rPr lang="en-US" altLang="zh-CN" dirty="0">
                    <a:latin typeface="Times New Roman" panose="02020603050405020304" charset="0"/>
                    <a:cs typeface="Times New Roman" panose="02020603050405020304" charset="0"/>
                    <a:sym typeface="+mn-ea"/>
                  </a:rPr>
                  <a:t>.</a:t>
                </a:r>
                <a:endParaRPr lang="en-US" altLang="zh-CN"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sym typeface="+mn-ea"/>
                  </a:rPr>
                  <a:t>The efficiencies for candidates lying in the mass window </a:t>
                </a:r>
                <a:r>
                  <a:rPr lang="zh-CN" altLang="en-US" dirty="0">
                    <a:solidFill>
                      <a:srgbClr val="FF0000"/>
                    </a:solidFill>
                    <a:latin typeface="Times New Roman" panose="02020603050405020304" charset="0"/>
                    <a:cs typeface="Times New Roman" panose="02020603050405020304" charset="0"/>
                    <a:sym typeface="+mn-ea"/>
                  </a:rPr>
                  <a:t>±</a:t>
                </a:r>
                <a:r>
                  <a:rPr lang="en-US" altLang="zh-CN" dirty="0">
                    <a:solidFill>
                      <a:srgbClr val="FF0000"/>
                    </a:solidFill>
                    <a:latin typeface="Times New Roman" panose="02020603050405020304" charset="0"/>
                    <a:cs typeface="Times New Roman" panose="02020603050405020304" charset="0"/>
                    <a:sym typeface="+mn-ea"/>
                  </a:rPr>
                  <a:t>15MeV/c</a:t>
                </a:r>
                <a:r>
                  <a:rPr lang="en-US" altLang="zh-CN" baseline="30000" dirty="0">
                    <a:solidFill>
                      <a:srgbClr val="FF0000"/>
                    </a:solidFill>
                    <a:latin typeface="Times New Roman" panose="02020603050405020304" charset="0"/>
                    <a:cs typeface="Times New Roman" panose="02020603050405020304" charset="0"/>
                    <a:sym typeface="+mn-ea"/>
                  </a:rPr>
                  <a:t>2</a:t>
                </a:r>
                <a:r>
                  <a:rPr lang="en-US" altLang="zh-CN" baseline="30000" dirty="0">
                    <a:latin typeface="Times New Roman" panose="02020603050405020304" charset="0"/>
                    <a:cs typeface="Times New Roman" panose="02020603050405020304" charset="0"/>
                    <a:sym typeface="+mn-ea"/>
                  </a:rPr>
                  <a:t> </a:t>
                </a:r>
                <a:r>
                  <a:rPr lang="en-US" altLang="zh-CN" dirty="0">
                    <a:latin typeface="Times New Roman" panose="02020603050405020304" charset="0"/>
                    <a:cs typeface="Times New Roman" panose="02020603050405020304" charset="0"/>
                    <a:sym typeface="+mn-ea"/>
                  </a:rPr>
                  <a:t>can be calculated for both data and MC.</a:t>
                </a:r>
                <a:endParaRPr lang="en-US" altLang="zh-CN"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sym typeface="+mn-ea"/>
                  </a:rPr>
                  <a:t>The same method for </a:t>
                </a:r>
                <a14:m>
                  <m:oMath xmlns:m="http://schemas.openxmlformats.org/officeDocument/2006/math">
                    <m:r>
                      <a:rPr lang="en-US" altLang="zh-CN" i="1">
                        <a:latin typeface="Cambria Math" panose="02040503050406030204" pitchFamily="18" charset="0"/>
                        <a:ea typeface="楷体" panose="02010609060101010101" pitchFamily="49" charset="-122"/>
                        <a:cs typeface="Cambria Math" panose="02040503050406030204" pitchFamily="18" charset="0"/>
                      </a:rPr>
                      <m:t>𝐷𝑠</m:t>
                    </m:r>
                    <m:r>
                      <a:rPr lang="en-US" altLang="zh-CN" i="1">
                        <a:latin typeface="Cambria Math" panose="02040503050406030204" pitchFamily="18" charset="0"/>
                        <a:ea typeface="MS Mincho" charset="0"/>
                        <a:cs typeface="Cambria Math" panose="02040503050406030204" pitchFamily="18" charset="0"/>
                      </a:rPr>
                      <m:t>→ </m:t>
                    </m:r>
                    <m:r>
                      <a:rPr lang="en-US" altLang="zh-CN" i="1">
                        <a:latin typeface="Cambria Math" panose="02040503050406030204" pitchFamily="18" charset="0"/>
                        <a:ea typeface="MS Mincho" charset="0"/>
                        <a:cs typeface="Cambria Math" panose="02040503050406030204" pitchFamily="18" charset="0"/>
                      </a:rPr>
                      <m:t>𝐾𝐾</m:t>
                    </m:r>
                    <m:r>
                      <a:rPr lang="en-US" altLang="zh-CN" i="1">
                        <a:latin typeface="Cambria Math" panose="02040503050406030204" pitchFamily="18" charset="0"/>
                        <a:ea typeface="MS Mincho" charset="0"/>
                        <a:cs typeface="Cambria Math" panose="02040503050406030204" pitchFamily="18" charset="0"/>
                      </a:rPr>
                      <m:t>𝜋</m:t>
                    </m:r>
                  </m:oMath>
                </a14:m>
                <a:r>
                  <a:rPr lang="en-US" altLang="zh-CN" i="1" dirty="0">
                    <a:latin typeface="Times New Roman" panose="02020603050405020304" charset="0"/>
                    <a:cs typeface="Times New Roman" panose="02020603050405020304" charset="0"/>
                    <a:sym typeface="+mn-ea"/>
                  </a:rPr>
                  <a:t>.</a:t>
                </a:r>
                <a:endParaRPr lang="en-US" altLang="zh-CN" i="1" dirty="0">
                  <a:latin typeface="Times New Roman" panose="02020603050405020304" charset="0"/>
                  <a:cs typeface="Times New Roman" panose="02020603050405020304" charset="0"/>
                  <a:sym typeface="+mn-ea"/>
                </a:endParaRPr>
              </a:p>
            </p:txBody>
          </p:sp>
        </mc:Choice>
        <mc:Fallback>
          <p:sp>
            <p:nvSpPr>
              <p:cNvPr id="19" name="文本框 18"/>
              <p:cNvSpPr txBox="1">
                <a:spLocks noRot="1" noChangeAspect="1" noMove="1" noResize="1" noEditPoints="1" noAdjustHandles="1" noChangeArrowheads="1" noChangeShapeType="1" noTextEdit="1"/>
              </p:cNvSpPr>
              <p:nvPr>
                <p:custDataLst>
                  <p:tags r:id="rId2"/>
                </p:custDataLst>
              </p:nvPr>
            </p:nvSpPr>
            <p:spPr>
              <a:xfrm>
                <a:off x="293370" y="3467100"/>
                <a:ext cx="8849995" cy="2189480"/>
              </a:xfrm>
              <a:prstGeom prst="rect">
                <a:avLst/>
              </a:prstGeom>
              <a:blipFill rotWithShape="1">
                <a:blip r:embed="rId3"/>
                <a:stretch>
                  <a:fillRect/>
                </a:stretch>
              </a:blipFill>
            </p:spPr>
            <p:txBody>
              <a:bodyPr/>
              <a:lstStyle/>
              <a:p>
                <a:r>
                  <a:rPr lang="zh-CN" altLang="en-US">
                    <a:noFill/>
                  </a:rPr>
                  <a:t> </a:t>
                </a:r>
              </a:p>
            </p:txBody>
          </p:sp>
        </mc:Fallback>
      </mc:AlternateContent>
      <p:pic>
        <p:nvPicPr>
          <p:cNvPr id="3" name="图片 2"/>
          <p:cNvPicPr>
            <a:picLocks noChangeAspect="1"/>
          </p:cNvPicPr>
          <p:nvPr/>
        </p:nvPicPr>
        <p:blipFill>
          <a:blip r:embed="rId4"/>
          <a:stretch>
            <a:fillRect/>
          </a:stretch>
        </p:blipFill>
        <p:spPr>
          <a:xfrm>
            <a:off x="200025" y="629920"/>
            <a:ext cx="3877310" cy="2850515"/>
          </a:xfrm>
          <a:prstGeom prst="rect">
            <a:avLst/>
          </a:prstGeom>
        </p:spPr>
      </p:pic>
      <p:pic>
        <p:nvPicPr>
          <p:cNvPr id="7" name="图片 6"/>
          <p:cNvPicPr>
            <a:picLocks noChangeAspect="1"/>
          </p:cNvPicPr>
          <p:nvPr/>
        </p:nvPicPr>
        <p:blipFill>
          <a:blip r:embed="rId5"/>
          <a:stretch>
            <a:fillRect/>
          </a:stretch>
        </p:blipFill>
        <p:spPr>
          <a:xfrm>
            <a:off x="4434840" y="638810"/>
            <a:ext cx="4080510" cy="275018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2024.11.1</a:t>
            </a:r>
            <a:endParaRPr lang="en-US" altLang="zh-CN" sz="5400" dirty="0">
              <a:latin typeface="Times New Roman" panose="02020603050405020304" charset="0"/>
              <a:cs typeface="Times New Roman" panose="02020603050405020304" charset="0"/>
            </a:endParaRPr>
          </a:p>
          <a:p>
            <a:pPr algn="ctr"/>
            <a:r>
              <a:rPr lang="en-US" altLang="zh-CN" sz="5400" dirty="0">
                <a:latin typeface="Times New Roman" panose="02020603050405020304" charset="0"/>
                <a:cs typeface="Times New Roman" panose="02020603050405020304" charset="0"/>
              </a:rPr>
              <a:t>fit</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fit result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223520" y="605155"/>
            <a:ext cx="3884930" cy="3042285"/>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600575" y="605155"/>
            <a:ext cx="3736340" cy="2926715"/>
          </a:xfrm>
          <a:prstGeom prst="rect">
            <a:avLst/>
          </a:prstGeom>
        </p:spPr>
      </p:pic>
      <p:pic>
        <p:nvPicPr>
          <p:cNvPr id="11" name="图片 10"/>
          <p:cNvPicPr>
            <a:picLocks noChangeAspect="1"/>
          </p:cNvPicPr>
          <p:nvPr>
            <p:custDataLst>
              <p:tags r:id="rId5"/>
            </p:custDataLst>
          </p:nvPr>
        </p:nvPicPr>
        <p:blipFill>
          <a:blip r:embed="rId6"/>
          <a:stretch>
            <a:fillRect/>
          </a:stretch>
        </p:blipFill>
        <p:spPr>
          <a:xfrm>
            <a:off x="223520" y="3748405"/>
            <a:ext cx="3848735" cy="3013710"/>
          </a:xfrm>
          <a:prstGeom prst="rect">
            <a:avLst/>
          </a:prstGeom>
        </p:spPr>
      </p:pic>
      <p:pic>
        <p:nvPicPr>
          <p:cNvPr id="16" name="图片 15"/>
          <p:cNvPicPr>
            <a:picLocks noChangeAspect="1"/>
          </p:cNvPicPr>
          <p:nvPr/>
        </p:nvPicPr>
        <p:blipFill>
          <a:blip r:embed="rId7"/>
          <a:stretch>
            <a:fillRect/>
          </a:stretch>
        </p:blipFill>
        <p:spPr>
          <a:xfrm>
            <a:off x="4600575" y="3789680"/>
            <a:ext cx="3795395" cy="2972435"/>
          </a:xfrm>
          <a:prstGeom prst="rect">
            <a:avLst/>
          </a:prstGeom>
        </p:spPr>
      </p:pic>
      <p:sp>
        <p:nvSpPr>
          <p:cNvPr id="10" name="文本框 9"/>
          <p:cNvSpPr txBox="1"/>
          <p:nvPr>
            <p:custDataLst>
              <p:tags r:id="rId8"/>
            </p:custDataLst>
          </p:nvPr>
        </p:nvSpPr>
        <p:spPr>
          <a:xfrm>
            <a:off x="2775585" y="1164590"/>
            <a:ext cx="698500" cy="368300"/>
          </a:xfrm>
          <a:prstGeom prst="rect">
            <a:avLst/>
          </a:prstGeom>
          <a:noFill/>
        </p:spPr>
        <p:txBody>
          <a:bodyPr wrap="square" rtlCol="0">
            <a:spAutoFit/>
          </a:bodyPr>
          <a:p>
            <a:r>
              <a:rPr lang="en-US" altLang="zh-CN"/>
              <a:t>4420</a:t>
            </a:r>
            <a:endParaRPr lang="en-US" altLang="zh-CN"/>
          </a:p>
        </p:txBody>
      </p:sp>
      <p:sp>
        <p:nvSpPr>
          <p:cNvPr id="12" name="文本框 11"/>
          <p:cNvSpPr txBox="1"/>
          <p:nvPr>
            <p:custDataLst>
              <p:tags r:id="rId9"/>
            </p:custDataLst>
          </p:nvPr>
        </p:nvSpPr>
        <p:spPr>
          <a:xfrm>
            <a:off x="7074535" y="1107440"/>
            <a:ext cx="698500" cy="368300"/>
          </a:xfrm>
          <a:prstGeom prst="rect">
            <a:avLst/>
          </a:prstGeom>
          <a:noFill/>
        </p:spPr>
        <p:txBody>
          <a:bodyPr wrap="square" rtlCol="0">
            <a:spAutoFit/>
          </a:bodyPr>
          <a:p>
            <a:r>
              <a:rPr lang="en-US" altLang="zh-CN"/>
              <a:t>4440</a:t>
            </a:r>
            <a:endParaRPr lang="en-US" altLang="zh-CN"/>
          </a:p>
        </p:txBody>
      </p:sp>
      <p:sp>
        <p:nvSpPr>
          <p:cNvPr id="13" name="文本框 12"/>
          <p:cNvSpPr txBox="1"/>
          <p:nvPr>
            <p:custDataLst>
              <p:tags r:id="rId10"/>
            </p:custDataLst>
          </p:nvPr>
        </p:nvSpPr>
        <p:spPr>
          <a:xfrm>
            <a:off x="2699385" y="4377690"/>
            <a:ext cx="698500" cy="368300"/>
          </a:xfrm>
          <a:prstGeom prst="rect">
            <a:avLst/>
          </a:prstGeom>
          <a:noFill/>
        </p:spPr>
        <p:txBody>
          <a:bodyPr wrap="square" rtlCol="0">
            <a:spAutoFit/>
          </a:bodyPr>
          <a:p>
            <a:r>
              <a:rPr lang="en-US" altLang="zh-CN"/>
              <a:t>4600</a:t>
            </a:r>
            <a:endParaRPr lang="en-US" altLang="zh-CN"/>
          </a:p>
        </p:txBody>
      </p:sp>
      <p:sp>
        <p:nvSpPr>
          <p:cNvPr id="14" name="文本框 13"/>
          <p:cNvSpPr txBox="1"/>
          <p:nvPr>
            <p:custDataLst>
              <p:tags r:id="rId11"/>
            </p:custDataLst>
          </p:nvPr>
        </p:nvSpPr>
        <p:spPr>
          <a:xfrm>
            <a:off x="7074535" y="4326890"/>
            <a:ext cx="698500" cy="368300"/>
          </a:xfrm>
          <a:prstGeom prst="rect">
            <a:avLst/>
          </a:prstGeom>
          <a:noFill/>
        </p:spPr>
        <p:txBody>
          <a:bodyPr wrap="square" rtlCol="0">
            <a:spAutoFit/>
          </a:bodyPr>
          <a:p>
            <a:r>
              <a:rPr lang="en-US" altLang="zh-CN"/>
              <a:t>4610</a:t>
            </a:r>
            <a:endParaRPr lang="en-US" altLang="zh-CN"/>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p:cNvPicPr>
            <a:picLocks noChangeAspect="1"/>
          </p:cNvPicPr>
          <p:nvPr/>
        </p:nvPicPr>
        <p:blipFill>
          <a:blip r:embed="rId1"/>
          <a:stretch>
            <a:fillRect/>
          </a:stretch>
        </p:blipFill>
        <p:spPr>
          <a:xfrm>
            <a:off x="416560" y="890270"/>
            <a:ext cx="7726045" cy="3239770"/>
          </a:xfrm>
          <a:prstGeom prst="rect">
            <a:avLst/>
          </a:prstGeom>
        </p:spPr>
      </p:pic>
      <p:pic>
        <p:nvPicPr>
          <p:cNvPr id="6" name="图片 5"/>
          <p:cNvPicPr>
            <a:picLocks noChangeAspect="1"/>
          </p:cNvPicPr>
          <p:nvPr/>
        </p:nvPicPr>
        <p:blipFill>
          <a:blip r:embed="rId2"/>
          <a:stretch>
            <a:fillRect/>
          </a:stretch>
        </p:blipFill>
        <p:spPr>
          <a:xfrm>
            <a:off x="0" y="0"/>
            <a:ext cx="4318000" cy="768350"/>
          </a:xfrm>
          <a:prstGeom prst="rect">
            <a:avLst/>
          </a:prstGeom>
        </p:spPr>
      </p:pic>
      <p:sp>
        <p:nvSpPr>
          <p:cNvPr id="7" name="文本框 6"/>
          <p:cNvSpPr txBox="1"/>
          <p:nvPr/>
        </p:nvSpPr>
        <p:spPr>
          <a:xfrm>
            <a:off x="550545" y="4322445"/>
            <a:ext cx="7951470" cy="645160"/>
          </a:xfrm>
          <a:prstGeom prst="rect">
            <a:avLst/>
          </a:prstGeom>
          <a:noFill/>
        </p:spPr>
        <p:txBody>
          <a:bodyPr wrap="square" rtlCol="0" anchor="t">
            <a:spAutoFit/>
          </a:bodyPr>
          <a:p>
            <a:r>
              <a:rPr lang="zh-CN" altLang="en-US"/>
              <a:t>PHSP的这个边界，也就是这个M_{Ds}的右边界，对应的就是ECM减去另外所有粒子的不变质量。</a:t>
            </a:r>
            <a:endParaRPr lang="zh-CN" altLang="en-US"/>
          </a:p>
        </p:txBody>
      </p:sp>
      <p:pic>
        <p:nvPicPr>
          <p:cNvPr id="8" name="图片 7"/>
          <p:cNvPicPr>
            <a:picLocks noChangeAspect="1"/>
          </p:cNvPicPr>
          <p:nvPr/>
        </p:nvPicPr>
        <p:blipFill>
          <a:blip r:embed="rId3"/>
          <a:stretch>
            <a:fillRect/>
          </a:stretch>
        </p:blipFill>
        <p:spPr>
          <a:xfrm>
            <a:off x="550545" y="5160010"/>
            <a:ext cx="3886200" cy="1143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PHSP MC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0" y="650875"/>
            <a:ext cx="4723765" cy="3120390"/>
          </a:xfrm>
          <a:prstGeom prst="rect">
            <a:avLst/>
          </a:prstGeom>
        </p:spPr>
      </p:pic>
      <p:pic>
        <p:nvPicPr>
          <p:cNvPr id="9" name="图片 8"/>
          <p:cNvPicPr>
            <a:picLocks noChangeAspect="1"/>
          </p:cNvPicPr>
          <p:nvPr/>
        </p:nvPicPr>
        <p:blipFill>
          <a:blip r:embed="rId2"/>
          <a:stretch>
            <a:fillRect/>
          </a:stretch>
        </p:blipFill>
        <p:spPr>
          <a:xfrm>
            <a:off x="4779010" y="650875"/>
            <a:ext cx="3982085" cy="3120390"/>
          </a:xfrm>
          <a:prstGeom prst="rect">
            <a:avLst/>
          </a:prstGeom>
        </p:spPr>
      </p:pic>
      <p:pic>
        <p:nvPicPr>
          <p:cNvPr id="11" name="图片 10"/>
          <p:cNvPicPr>
            <a:picLocks noChangeAspect="1"/>
          </p:cNvPicPr>
          <p:nvPr/>
        </p:nvPicPr>
        <p:blipFill>
          <a:blip r:embed="rId3"/>
          <a:stretch>
            <a:fillRect/>
          </a:stretch>
        </p:blipFill>
        <p:spPr>
          <a:xfrm>
            <a:off x="1976120" y="4302760"/>
            <a:ext cx="4864735" cy="1943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inc@4420(4440</a:t>
            </a:r>
            <a:r>
              <a:rPr lang="zh-CN" altLang="en-US" sz="3000" dirty="0">
                <a:solidFill>
                  <a:schemeClr val="bg1"/>
                </a:solidFill>
                <a:latin typeface="Times New Roman" panose="02020603050405020304" charset="0"/>
                <a:cs typeface="Times New Roman" panose="02020603050405020304" charset="0"/>
                <a:sym typeface="+mn-ea"/>
              </a:rPr>
              <a:t>没有</a:t>
            </a:r>
            <a:r>
              <a:rPr lang="en-US" altLang="zh-CN" sz="3000" dirty="0">
                <a:solidFill>
                  <a:schemeClr val="bg1"/>
                </a:solidFill>
                <a:latin typeface="Times New Roman" panose="02020603050405020304" charset="0"/>
                <a:cs typeface="Times New Roman" panose="02020603050405020304" charset="0"/>
                <a:sym typeface="+mn-ea"/>
              </a:rPr>
              <a:t>inc</a:t>
            </a:r>
            <a:r>
              <a:rPr lang="zh-CN" altLang="en-US" sz="3000" dirty="0">
                <a:solidFill>
                  <a:schemeClr val="bg1"/>
                </a:solidFill>
                <a:latin typeface="Times New Roman" panose="02020603050405020304" charset="0"/>
                <a:cs typeface="Times New Roman" panose="02020603050405020304" charset="0"/>
                <a:sym typeface="+mn-ea"/>
              </a:rPr>
              <a:t>）</a:t>
            </a:r>
            <a:endParaRPr lang="zh-CN" altLang="en-US" sz="3000" dirty="0">
              <a:solidFill>
                <a:schemeClr val="bg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tretch>
            <a:fillRect/>
          </a:stretch>
        </p:blipFill>
        <p:spPr>
          <a:xfrm>
            <a:off x="376555" y="730885"/>
            <a:ext cx="8001000" cy="2940050"/>
          </a:xfrm>
          <a:prstGeom prst="rect">
            <a:avLst/>
          </a:prstGeom>
        </p:spPr>
      </p:pic>
      <p:pic>
        <p:nvPicPr>
          <p:cNvPr id="9" name="图片 8"/>
          <p:cNvPicPr>
            <a:picLocks noChangeAspect="1"/>
          </p:cNvPicPr>
          <p:nvPr/>
        </p:nvPicPr>
        <p:blipFill>
          <a:blip r:embed="rId2"/>
          <a:stretch>
            <a:fillRect/>
          </a:stretch>
        </p:blipFill>
        <p:spPr>
          <a:xfrm>
            <a:off x="581660" y="3670935"/>
            <a:ext cx="3830955" cy="3053080"/>
          </a:xfrm>
          <a:prstGeom prst="rect">
            <a:avLst/>
          </a:prstGeom>
        </p:spPr>
      </p:pic>
      <p:pic>
        <p:nvPicPr>
          <p:cNvPr id="10" name="图片 9"/>
          <p:cNvPicPr>
            <a:picLocks noChangeAspect="1"/>
          </p:cNvPicPr>
          <p:nvPr/>
        </p:nvPicPr>
        <p:blipFill>
          <a:blip r:embed="rId3"/>
          <a:stretch>
            <a:fillRect/>
          </a:stretch>
        </p:blipFill>
        <p:spPr>
          <a:xfrm>
            <a:off x="4806315" y="3670935"/>
            <a:ext cx="3755390" cy="2992120"/>
          </a:xfrm>
          <a:prstGeom prst="rect">
            <a:avLst/>
          </a:prstGeom>
        </p:spPr>
      </p:pic>
      <p:sp>
        <p:nvSpPr>
          <p:cNvPr id="11" name="文本框 10"/>
          <p:cNvSpPr txBox="1"/>
          <p:nvPr/>
        </p:nvSpPr>
        <p:spPr>
          <a:xfrm>
            <a:off x="4040505" y="118745"/>
            <a:ext cx="4572000" cy="368300"/>
          </a:xfrm>
          <a:prstGeom prst="rect">
            <a:avLst/>
          </a:prstGeom>
          <a:noFill/>
        </p:spPr>
        <p:txBody>
          <a:bodyPr wrap="square" rtlCol="0" anchor="t">
            <a:spAutoFit/>
          </a:bodyPr>
          <a:p>
            <a:r>
              <a:rPr lang="zh-CN" altLang="en-US"/>
              <a:t>1.99025</a:t>
            </a:r>
            <a:endParaRPr lang="zh-CN"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2024.11.13</a:t>
            </a:r>
            <a:endParaRPr lang="en-US" altLang="zh-CN" sz="5400" dirty="0">
              <a:latin typeface="Times New Roman" panose="02020603050405020304" charset="0"/>
              <a:cs typeface="Times New Roman" panose="02020603050405020304" charset="0"/>
            </a:endParaRPr>
          </a:p>
          <a:p>
            <a:pPr algn="ctr"/>
            <a:r>
              <a:rPr lang="en-US" altLang="zh-CN" sz="5400" dirty="0">
                <a:latin typeface="Times New Roman" panose="02020603050405020304" charset="0"/>
                <a:cs typeface="Times New Roman" panose="02020603050405020304" charset="0"/>
              </a:rPr>
              <a:t>fit</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Question 1 </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5" name="文本框 4"/>
          <p:cNvSpPr txBox="1"/>
          <p:nvPr/>
        </p:nvSpPr>
        <p:spPr>
          <a:xfrm>
            <a:off x="2525395" y="29210"/>
            <a:ext cx="5671185" cy="365760"/>
          </a:xfrm>
          <a:prstGeom prst="rect">
            <a:avLst/>
          </a:prstGeom>
        </p:spPr>
        <p:txBody>
          <a:bodyPr wrap="square">
            <a:noAutofit/>
          </a:bodyPr>
          <a:p>
            <a:pPr marL="0" indent="0" algn="just" defTabSz="266700">
              <a:spcBef>
                <a:spcPct val="0"/>
              </a:spcBef>
              <a:spcAft>
                <a:spcPct val="0"/>
              </a:spcAft>
            </a:pPr>
            <a:r>
              <a:rPr lang="en-US" altLang="zh-CN" sz="1600">
                <a:solidFill>
                  <a:schemeClr val="bg1"/>
                </a:solidFill>
                <a:latin typeface="Times New Roman" panose="02020603050405020304"/>
                <a:ea typeface="Times New Roman" panose="02020603050405020304"/>
              </a:rPr>
              <a:t>The current fit is not correct. Please try 2D fit method, or 1D fit considering sideband background</a:t>
            </a:r>
            <a:endParaRPr lang="en-US" altLang="zh-CN" sz="1600">
              <a:solidFill>
                <a:schemeClr val="bg1"/>
              </a:solidFill>
              <a:latin typeface="Times New Roman" panose="02020603050405020304"/>
              <a:ea typeface="Times New Roman" panose="02020603050405020304"/>
            </a:endParaRPr>
          </a:p>
        </p:txBody>
      </p:sp>
      <p:pic>
        <p:nvPicPr>
          <p:cNvPr id="15" name="图片 14"/>
          <p:cNvPicPr>
            <a:picLocks noChangeAspect="1"/>
          </p:cNvPicPr>
          <p:nvPr/>
        </p:nvPicPr>
        <p:blipFill>
          <a:blip r:embed="rId1"/>
          <a:stretch>
            <a:fillRect/>
          </a:stretch>
        </p:blipFill>
        <p:spPr>
          <a:xfrm>
            <a:off x="4442460" y="4114800"/>
            <a:ext cx="4624705" cy="482600"/>
          </a:xfrm>
          <a:prstGeom prst="rect">
            <a:avLst/>
          </a:prstGeom>
        </p:spPr>
      </p:pic>
      <p:sp>
        <p:nvSpPr>
          <p:cNvPr id="16" name="矩形 15"/>
          <p:cNvSpPr/>
          <p:nvPr/>
        </p:nvSpPr>
        <p:spPr>
          <a:xfrm>
            <a:off x="7792085" y="4187190"/>
            <a:ext cx="996950" cy="5016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9" name="图片 18"/>
          <p:cNvPicPr>
            <a:picLocks noChangeAspect="1"/>
          </p:cNvPicPr>
          <p:nvPr/>
        </p:nvPicPr>
        <p:blipFill>
          <a:blip r:embed="rId2"/>
          <a:stretch>
            <a:fillRect/>
          </a:stretch>
        </p:blipFill>
        <p:spPr>
          <a:xfrm>
            <a:off x="0" y="4171950"/>
            <a:ext cx="4298950" cy="425450"/>
          </a:xfrm>
          <a:prstGeom prst="rect">
            <a:avLst/>
          </a:prstGeom>
        </p:spPr>
      </p:pic>
      <p:sp>
        <p:nvSpPr>
          <p:cNvPr id="20" name="矩形 19"/>
          <p:cNvSpPr/>
          <p:nvPr/>
        </p:nvSpPr>
        <p:spPr>
          <a:xfrm>
            <a:off x="3105785" y="4187190"/>
            <a:ext cx="996950" cy="5016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106045" y="5176520"/>
            <a:ext cx="9038590" cy="1014730"/>
          </a:xfrm>
          <a:prstGeom prst="rect">
            <a:avLst/>
          </a:prstGeom>
          <a:noFill/>
        </p:spPr>
        <p:txBody>
          <a:bodyPr wrap="square" rtlCol="0" anchor="t">
            <a:spAutoFit/>
          </a:bodyPr>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The signal PDF is described by the shape of signal MC. </a:t>
            </a:r>
            <a:endParaRPr lang="en-US" altLang="zh-CN" sz="2000" dirty="0">
              <a:latin typeface="Times New Roman" panose="02020603050405020304" charset="0"/>
              <a:cs typeface="Times New Roman" panose="02020603050405020304" charset="0"/>
            </a:endParaRPr>
          </a:p>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The background is described by a first order polynomial function.</a:t>
            </a:r>
            <a:endParaRPr lang="en-US" altLang="zh-CN" sz="2000" dirty="0">
              <a:latin typeface="Times New Roman" panose="02020603050405020304" charset="0"/>
              <a:cs typeface="Times New Roman" panose="02020603050405020304" charset="0"/>
              <a:sym typeface="+mn-ea"/>
            </a:endParaRPr>
          </a:p>
        </p:txBody>
      </p:sp>
      <p:pic>
        <p:nvPicPr>
          <p:cNvPr id="17" name="图片 16"/>
          <p:cNvPicPr>
            <a:picLocks noChangeAspect="1"/>
          </p:cNvPicPr>
          <p:nvPr/>
        </p:nvPicPr>
        <p:blipFill>
          <a:blip r:embed="rId3"/>
          <a:stretch>
            <a:fillRect/>
          </a:stretch>
        </p:blipFill>
        <p:spPr>
          <a:xfrm>
            <a:off x="38100" y="692785"/>
            <a:ext cx="8778240" cy="3213735"/>
          </a:xfrm>
          <a:prstGeom prst="rect">
            <a:avLst/>
          </a:prstGeom>
        </p:spPr>
      </p:pic>
      <p:pic>
        <p:nvPicPr>
          <p:cNvPr id="18" name="图片 17"/>
          <p:cNvPicPr>
            <a:picLocks noChangeAspect="1"/>
          </p:cNvPicPr>
          <p:nvPr/>
        </p:nvPicPr>
        <p:blipFill>
          <a:blip r:embed="rId4"/>
          <a:stretch>
            <a:fillRect/>
          </a:stretch>
        </p:blipFill>
        <p:spPr>
          <a:xfrm>
            <a:off x="422910" y="692785"/>
            <a:ext cx="6515100" cy="5101590"/>
          </a:xfrm>
          <a:prstGeom prst="rect">
            <a:avLst/>
          </a:prstGeom>
        </p:spPr>
      </p:pic>
      <p:pic>
        <p:nvPicPr>
          <p:cNvPr id="21" name="图片 20"/>
          <p:cNvPicPr>
            <a:picLocks noChangeAspect="1"/>
          </p:cNvPicPr>
          <p:nvPr/>
        </p:nvPicPr>
        <p:blipFill>
          <a:blip r:embed="rId5"/>
          <a:stretch>
            <a:fillRect/>
          </a:stretch>
        </p:blipFill>
        <p:spPr>
          <a:xfrm>
            <a:off x="422910" y="984885"/>
            <a:ext cx="7018655" cy="549656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160" y="0"/>
            <a:ext cx="4460240" cy="605155"/>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asymmetric errors&amp;isr</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7" name="图片 6"/>
          <p:cNvPicPr>
            <a:picLocks noChangeAspect="1"/>
          </p:cNvPicPr>
          <p:nvPr/>
        </p:nvPicPr>
        <p:blipFill>
          <a:blip r:embed="rId1"/>
          <a:stretch>
            <a:fillRect/>
          </a:stretch>
        </p:blipFill>
        <p:spPr>
          <a:xfrm>
            <a:off x="51435" y="716280"/>
            <a:ext cx="4338320" cy="5622925"/>
          </a:xfrm>
          <a:prstGeom prst="rect">
            <a:avLst/>
          </a:prstGeom>
        </p:spPr>
      </p:pic>
      <p:pic>
        <p:nvPicPr>
          <p:cNvPr id="8" name="图片 7"/>
          <p:cNvPicPr>
            <a:picLocks noChangeAspect="1"/>
          </p:cNvPicPr>
          <p:nvPr/>
        </p:nvPicPr>
        <p:blipFill>
          <a:blip r:embed="rId2"/>
          <a:stretch>
            <a:fillRect/>
          </a:stretch>
        </p:blipFill>
        <p:spPr>
          <a:xfrm>
            <a:off x="4941570" y="0"/>
            <a:ext cx="3841115" cy="1935480"/>
          </a:xfrm>
          <a:prstGeom prst="rect">
            <a:avLst/>
          </a:prstGeom>
        </p:spPr>
      </p:pic>
      <p:pic>
        <p:nvPicPr>
          <p:cNvPr id="10" name="图片 9"/>
          <p:cNvPicPr>
            <a:picLocks noChangeAspect="1"/>
          </p:cNvPicPr>
          <p:nvPr/>
        </p:nvPicPr>
        <p:blipFill>
          <a:blip r:embed="rId3"/>
          <a:stretch>
            <a:fillRect/>
          </a:stretch>
        </p:blipFill>
        <p:spPr>
          <a:xfrm>
            <a:off x="4941570" y="1935480"/>
            <a:ext cx="3933825" cy="2353310"/>
          </a:xfrm>
          <a:prstGeom prst="rect">
            <a:avLst/>
          </a:prstGeom>
        </p:spPr>
      </p:pic>
      <p:pic>
        <p:nvPicPr>
          <p:cNvPr id="11" name="图片 10"/>
          <p:cNvPicPr>
            <a:picLocks noChangeAspect="1"/>
          </p:cNvPicPr>
          <p:nvPr/>
        </p:nvPicPr>
        <p:blipFill>
          <a:blip r:embed="rId4"/>
          <a:stretch>
            <a:fillRect/>
          </a:stretch>
        </p:blipFill>
        <p:spPr>
          <a:xfrm>
            <a:off x="4858385" y="4348480"/>
            <a:ext cx="4017010" cy="235394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Question 1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718820" y="990600"/>
            <a:ext cx="7696200" cy="48768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Question 2 </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5" name="文本框 4"/>
          <p:cNvSpPr txBox="1"/>
          <p:nvPr/>
        </p:nvSpPr>
        <p:spPr>
          <a:xfrm>
            <a:off x="2525395" y="135255"/>
            <a:ext cx="5671185" cy="365760"/>
          </a:xfrm>
          <a:prstGeom prst="rect">
            <a:avLst/>
          </a:prstGeom>
        </p:spPr>
        <p:txBody>
          <a:bodyPr wrap="square">
            <a:noAutofit/>
          </a:bodyPr>
          <a:p>
            <a:pPr marL="0" indent="0" algn="just" defTabSz="266700">
              <a:spcBef>
                <a:spcPct val="0"/>
              </a:spcBef>
              <a:spcAft>
                <a:spcPct val="0"/>
              </a:spcAft>
            </a:pPr>
            <a:r>
              <a:rPr lang="en-US" altLang="zh-CN" sz="1600">
                <a:solidFill>
                  <a:schemeClr val="bg1"/>
                </a:solidFill>
                <a:latin typeface="Times New Roman" panose="02020603050405020304"/>
                <a:ea typeface="Times New Roman" panose="02020603050405020304"/>
              </a:rPr>
              <a:t>Check possible PHSP effect on the DsDs/piDsDs mass distribution.</a:t>
            </a:r>
            <a:endParaRPr lang="en-US" altLang="zh-CN" sz="1600">
              <a:solidFill>
                <a:schemeClr val="bg1"/>
              </a:solidFill>
              <a:latin typeface="Times New Roman" panose="02020603050405020304"/>
              <a:ea typeface="Times New Roman" panose="02020603050405020304"/>
            </a:endParaRPr>
          </a:p>
        </p:txBody>
      </p:sp>
      <p:pic>
        <p:nvPicPr>
          <p:cNvPr id="13" name="图片 13"/>
          <p:cNvPicPr>
            <a:picLocks noChangeAspect="1"/>
          </p:cNvPicPr>
          <p:nvPr/>
        </p:nvPicPr>
        <p:blipFill>
          <a:blip r:embed="rId1"/>
          <a:srcRect t="8715"/>
          <a:stretch>
            <a:fillRect/>
          </a:stretch>
        </p:blipFill>
        <p:spPr>
          <a:xfrm>
            <a:off x="671830" y="841375"/>
            <a:ext cx="7800975" cy="53498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Question 2 </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5" name="文本框 4"/>
          <p:cNvSpPr txBox="1"/>
          <p:nvPr/>
        </p:nvSpPr>
        <p:spPr>
          <a:xfrm>
            <a:off x="2525395" y="135255"/>
            <a:ext cx="5671185" cy="365760"/>
          </a:xfrm>
          <a:prstGeom prst="rect">
            <a:avLst/>
          </a:prstGeom>
        </p:spPr>
        <p:txBody>
          <a:bodyPr wrap="square">
            <a:noAutofit/>
          </a:bodyPr>
          <a:p>
            <a:pPr marL="0" indent="0" algn="just" defTabSz="266700">
              <a:spcBef>
                <a:spcPct val="0"/>
              </a:spcBef>
              <a:spcAft>
                <a:spcPct val="0"/>
              </a:spcAft>
            </a:pPr>
            <a:r>
              <a:rPr lang="en-US" altLang="zh-CN" sz="1600">
                <a:solidFill>
                  <a:schemeClr val="bg1"/>
                </a:solidFill>
                <a:latin typeface="Times New Roman" panose="02020603050405020304"/>
                <a:ea typeface="Times New Roman" panose="02020603050405020304"/>
              </a:rPr>
              <a:t>Check possible PHSP effect on the DsDs/piDsDs mass distribution.</a:t>
            </a:r>
            <a:endParaRPr lang="en-US" altLang="zh-CN" sz="1600">
              <a:solidFill>
                <a:schemeClr val="bg1"/>
              </a:solidFill>
              <a:latin typeface="Times New Roman" panose="02020603050405020304"/>
              <a:ea typeface="Times New Roman" panose="02020603050405020304"/>
            </a:endParaRPr>
          </a:p>
        </p:txBody>
      </p:sp>
      <p:pic>
        <p:nvPicPr>
          <p:cNvPr id="9" name="图片 8"/>
          <p:cNvPicPr>
            <a:picLocks noChangeAspect="1"/>
          </p:cNvPicPr>
          <p:nvPr/>
        </p:nvPicPr>
        <p:blipFill>
          <a:blip r:embed="rId1"/>
          <a:stretch>
            <a:fillRect/>
          </a:stretch>
        </p:blipFill>
        <p:spPr>
          <a:xfrm>
            <a:off x="168910" y="841375"/>
            <a:ext cx="4250690" cy="5506085"/>
          </a:xfrm>
          <a:prstGeom prst="rect">
            <a:avLst/>
          </a:prstGeom>
        </p:spPr>
      </p:pic>
      <p:pic>
        <p:nvPicPr>
          <p:cNvPr id="11" name="图片 10"/>
          <p:cNvPicPr>
            <a:picLocks noChangeAspect="1"/>
          </p:cNvPicPr>
          <p:nvPr/>
        </p:nvPicPr>
        <p:blipFill>
          <a:blip r:embed="rId2"/>
          <a:stretch>
            <a:fillRect/>
          </a:stretch>
        </p:blipFill>
        <p:spPr>
          <a:xfrm>
            <a:off x="4543425" y="916940"/>
            <a:ext cx="3834130" cy="543052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Question 1 </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5" name="文本框 4"/>
          <p:cNvSpPr txBox="1"/>
          <p:nvPr/>
        </p:nvSpPr>
        <p:spPr>
          <a:xfrm>
            <a:off x="2525395" y="133985"/>
            <a:ext cx="5671185" cy="365760"/>
          </a:xfrm>
          <a:prstGeom prst="rect">
            <a:avLst/>
          </a:prstGeom>
        </p:spPr>
        <p:txBody>
          <a:bodyPr wrap="square">
            <a:noAutofit/>
          </a:bodyPr>
          <a:p>
            <a:pPr marL="0" indent="0" algn="just" defTabSz="266700">
              <a:spcBef>
                <a:spcPct val="0"/>
              </a:spcBef>
              <a:spcAft>
                <a:spcPct val="0"/>
              </a:spcAft>
            </a:pPr>
            <a:r>
              <a:rPr lang="en-US" altLang="zh-CN" sz="2000">
                <a:solidFill>
                  <a:schemeClr val="bg1"/>
                </a:solidFill>
                <a:latin typeface="Times New Roman" panose="02020603050405020304"/>
                <a:ea typeface="Times New Roman" panose="02020603050405020304"/>
              </a:rPr>
              <a:t>how to draw the sideband?</a:t>
            </a:r>
            <a:endParaRPr lang="en-US" altLang="zh-CN" sz="2000">
              <a:solidFill>
                <a:schemeClr val="bg1"/>
              </a:solidFill>
              <a:latin typeface="Times New Roman" panose="02020603050405020304"/>
              <a:ea typeface="Times New Roman" panose="02020603050405020304"/>
            </a:endParaRPr>
          </a:p>
        </p:txBody>
      </p:sp>
      <p:pic>
        <p:nvPicPr>
          <p:cNvPr id="17" name="图片 16"/>
          <p:cNvPicPr>
            <a:picLocks noChangeAspect="1"/>
          </p:cNvPicPr>
          <p:nvPr/>
        </p:nvPicPr>
        <p:blipFill>
          <a:blip r:embed="rId1"/>
          <a:srcRect l="3400" t="7410" r="3414" b="5453"/>
          <a:stretch>
            <a:fillRect/>
          </a:stretch>
        </p:blipFill>
        <p:spPr>
          <a:xfrm>
            <a:off x="298450" y="518795"/>
            <a:ext cx="8180070" cy="2800350"/>
          </a:xfrm>
          <a:prstGeom prst="rect">
            <a:avLst/>
          </a:prstGeom>
        </p:spPr>
      </p:pic>
      <p:pic>
        <p:nvPicPr>
          <p:cNvPr id="3" name="图片 2"/>
          <p:cNvPicPr>
            <a:picLocks noChangeAspect="1"/>
          </p:cNvPicPr>
          <p:nvPr/>
        </p:nvPicPr>
        <p:blipFill>
          <a:blip r:embed="rId2"/>
          <a:srcRect l="5610" t="6214" r="1483" b="5044"/>
          <a:stretch>
            <a:fillRect/>
          </a:stretch>
        </p:blipFill>
        <p:spPr>
          <a:xfrm>
            <a:off x="601345" y="3319145"/>
            <a:ext cx="7877175" cy="2647950"/>
          </a:xfrm>
          <a:prstGeom prst="rect">
            <a:avLst/>
          </a:prstGeom>
        </p:spPr>
      </p:pic>
      <p:pic>
        <p:nvPicPr>
          <p:cNvPr id="6" name="图片 5"/>
          <p:cNvPicPr>
            <a:picLocks noChangeAspect="1"/>
          </p:cNvPicPr>
          <p:nvPr/>
        </p:nvPicPr>
        <p:blipFill>
          <a:blip r:embed="rId3"/>
          <a:stretch>
            <a:fillRect/>
          </a:stretch>
        </p:blipFill>
        <p:spPr>
          <a:xfrm>
            <a:off x="638175" y="5866765"/>
            <a:ext cx="7840345" cy="9906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7599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2024.12.10</a:t>
            </a:r>
            <a:endParaRPr lang="en-US" altLang="zh-CN" sz="5400" dirty="0">
              <a:latin typeface="Times New Roman" panose="02020603050405020304" charset="0"/>
              <a:cs typeface="Times New Roman" panose="02020603050405020304" charset="0"/>
            </a:endParaRPr>
          </a:p>
          <a:p>
            <a:pPr algn="ctr"/>
            <a:r>
              <a:rPr lang="en-US" altLang="zh-CN" sz="5400" dirty="0">
                <a:latin typeface="Times New Roman" panose="02020603050405020304" charset="0"/>
                <a:cs typeface="Times New Roman" panose="02020603050405020304" charset="0"/>
              </a:rPr>
              <a:t>fit</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Question 1 </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5" name="文本框 4"/>
          <p:cNvSpPr txBox="1"/>
          <p:nvPr/>
        </p:nvSpPr>
        <p:spPr>
          <a:xfrm>
            <a:off x="2525395" y="133985"/>
            <a:ext cx="5671185" cy="365760"/>
          </a:xfrm>
          <a:prstGeom prst="rect">
            <a:avLst/>
          </a:prstGeom>
        </p:spPr>
        <p:txBody>
          <a:bodyPr wrap="square">
            <a:noAutofit/>
          </a:bodyPr>
          <a:p>
            <a:pPr marL="0" indent="0" algn="just" defTabSz="266700">
              <a:spcBef>
                <a:spcPct val="0"/>
              </a:spcBef>
              <a:spcAft>
                <a:spcPct val="0"/>
              </a:spcAft>
            </a:pPr>
            <a:r>
              <a:rPr lang="en-US" altLang="zh-CN" sz="2000">
                <a:solidFill>
                  <a:schemeClr val="bg1"/>
                </a:solidFill>
                <a:latin typeface="Times New Roman" panose="02020603050405020304"/>
                <a:ea typeface="Times New Roman" panose="02020603050405020304"/>
              </a:rPr>
              <a:t>how to draw the sideband?</a:t>
            </a:r>
            <a:endParaRPr lang="en-US" altLang="zh-CN" sz="2000">
              <a:solidFill>
                <a:schemeClr val="bg1"/>
              </a:solidFill>
              <a:latin typeface="Times New Roman" panose="02020603050405020304"/>
              <a:ea typeface="Times New Roman" panose="02020603050405020304"/>
            </a:endParaRPr>
          </a:p>
        </p:txBody>
      </p:sp>
      <p:pic>
        <p:nvPicPr>
          <p:cNvPr id="17" name="图片 16"/>
          <p:cNvPicPr>
            <a:picLocks noChangeAspect="1"/>
          </p:cNvPicPr>
          <p:nvPr/>
        </p:nvPicPr>
        <p:blipFill>
          <a:blip r:embed="rId1"/>
          <a:srcRect l="3400" t="7410" r="3414" b="5453"/>
          <a:stretch>
            <a:fillRect/>
          </a:stretch>
        </p:blipFill>
        <p:spPr>
          <a:xfrm>
            <a:off x="298450" y="518795"/>
            <a:ext cx="8180070" cy="2800350"/>
          </a:xfrm>
          <a:prstGeom prst="rect">
            <a:avLst/>
          </a:prstGeom>
        </p:spPr>
      </p:pic>
      <p:pic>
        <p:nvPicPr>
          <p:cNvPr id="3" name="图片 2"/>
          <p:cNvPicPr>
            <a:picLocks noChangeAspect="1"/>
          </p:cNvPicPr>
          <p:nvPr/>
        </p:nvPicPr>
        <p:blipFill>
          <a:blip r:embed="rId2"/>
          <a:srcRect l="5610" t="6214" r="1483" b="5044"/>
          <a:stretch>
            <a:fillRect/>
          </a:stretch>
        </p:blipFill>
        <p:spPr>
          <a:xfrm>
            <a:off x="601345" y="3319145"/>
            <a:ext cx="7877175" cy="2647950"/>
          </a:xfrm>
          <a:prstGeom prst="rect">
            <a:avLst/>
          </a:prstGeom>
        </p:spPr>
      </p:pic>
      <p:pic>
        <p:nvPicPr>
          <p:cNvPr id="6" name="图片 5"/>
          <p:cNvPicPr>
            <a:picLocks noChangeAspect="1"/>
          </p:cNvPicPr>
          <p:nvPr/>
        </p:nvPicPr>
        <p:blipFill>
          <a:blip r:embed="rId3"/>
          <a:stretch>
            <a:fillRect/>
          </a:stretch>
        </p:blipFill>
        <p:spPr>
          <a:xfrm>
            <a:off x="638175" y="5866765"/>
            <a:ext cx="7840345" cy="9906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Question 1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8" name="图片 7"/>
          <p:cNvPicPr>
            <a:picLocks noChangeAspect="1"/>
          </p:cNvPicPr>
          <p:nvPr/>
        </p:nvPicPr>
        <p:blipFill>
          <a:blip r:embed="rId1"/>
          <a:stretch>
            <a:fillRect/>
          </a:stretch>
        </p:blipFill>
        <p:spPr>
          <a:xfrm>
            <a:off x="790575" y="605155"/>
            <a:ext cx="7010400" cy="5088255"/>
          </a:xfrm>
          <a:prstGeom prst="rect">
            <a:avLst/>
          </a:prstGeom>
        </p:spPr>
      </p:pic>
      <p:pic>
        <p:nvPicPr>
          <p:cNvPr id="12" name="图片 11"/>
          <p:cNvPicPr>
            <a:picLocks noChangeAspect="1"/>
          </p:cNvPicPr>
          <p:nvPr/>
        </p:nvPicPr>
        <p:blipFill>
          <a:blip r:embed="rId2"/>
          <a:stretch>
            <a:fillRect/>
          </a:stretch>
        </p:blipFill>
        <p:spPr>
          <a:xfrm>
            <a:off x="397510" y="5659755"/>
            <a:ext cx="8616950" cy="98869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ISR</a:t>
            </a:r>
            <a:r>
              <a:rPr lang="zh-CN" altLang="en-US" sz="3000" dirty="0">
                <a:solidFill>
                  <a:schemeClr val="bg1"/>
                </a:solidFill>
                <a:latin typeface="Times New Roman" panose="02020603050405020304" charset="0"/>
                <a:cs typeface="Times New Roman" panose="02020603050405020304" charset="0"/>
                <a:sym typeface="+mn-ea"/>
              </a:rPr>
              <a:t>系统</a:t>
            </a:r>
            <a:r>
              <a:rPr lang="zh-CN" altLang="en-US" sz="3000" dirty="0">
                <a:solidFill>
                  <a:schemeClr val="bg1"/>
                </a:solidFill>
                <a:latin typeface="Times New Roman" panose="02020603050405020304" charset="0"/>
                <a:cs typeface="Times New Roman" panose="02020603050405020304" charset="0"/>
                <a:sym typeface="+mn-ea"/>
              </a:rPr>
              <a:t>误差</a:t>
            </a:r>
            <a:endParaRPr lang="zh-CN" altLang="en-US" sz="3000" dirty="0">
              <a:solidFill>
                <a:schemeClr val="bg1"/>
              </a:solidFill>
              <a:latin typeface="Times New Roman" panose="02020603050405020304" charset="0"/>
              <a:cs typeface="Times New Roman" panose="02020603050405020304" charset="0"/>
              <a:sym typeface="+mn-ea"/>
            </a:endParaRPr>
          </a:p>
        </p:txBody>
      </p:sp>
      <p:sp>
        <p:nvSpPr>
          <p:cNvPr id="7" name="文本框 6"/>
          <p:cNvSpPr txBox="1"/>
          <p:nvPr/>
        </p:nvSpPr>
        <p:spPr>
          <a:xfrm>
            <a:off x="0" y="840740"/>
            <a:ext cx="8627110" cy="1476375"/>
          </a:xfrm>
          <a:prstGeom prst="rect">
            <a:avLst/>
          </a:prstGeom>
          <a:noFill/>
        </p:spPr>
        <p:txBody>
          <a:bodyPr wrap="square" rtlCol="0" anchor="t">
            <a:spAutoFit/>
          </a:bodyPr>
          <a:p>
            <a:r>
              <a:rPr lang="zh-CN" altLang="en-US"/>
              <a:t>总得信号数不能扫描上下限，不对称误差怎么做？</a:t>
            </a:r>
            <a:endParaRPr lang="zh-CN" altLang="en-US"/>
          </a:p>
          <a:p>
            <a:endParaRPr lang="zh-CN" altLang="en-US"/>
          </a:p>
          <a:p>
            <a:r>
              <a:rPr lang="zh-CN" altLang="en-US"/>
              <a:t>平均截面也给不对称误差吗？总信号数可以给对称误差</a:t>
            </a:r>
            <a:r>
              <a:rPr lang="zh-CN" altLang="en-US"/>
              <a:t>吗？</a:t>
            </a:r>
            <a:endParaRPr lang="zh-CN" altLang="en-US"/>
          </a:p>
          <a:p>
            <a:endParaRPr lang="zh-CN" altLang="en-US"/>
          </a:p>
          <a:p>
            <a:r>
              <a:rPr lang="zh-CN" altLang="en-US"/>
              <a:t>总信号数的阈值？</a:t>
            </a:r>
            <a:endParaRPr lang="zh-CN"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88975" y="0"/>
            <a:ext cx="7627620" cy="5235575"/>
          </a:xfrm>
          <a:prstGeom prst="rect">
            <a:avLst/>
          </a:prstGeom>
        </p:spPr>
      </p:pic>
      <p:pic>
        <p:nvPicPr>
          <p:cNvPr id="7" name="图片 6"/>
          <p:cNvPicPr>
            <a:picLocks noChangeAspect="1"/>
          </p:cNvPicPr>
          <p:nvPr/>
        </p:nvPicPr>
        <p:blipFill>
          <a:blip r:embed="rId2"/>
          <a:stretch>
            <a:fillRect/>
          </a:stretch>
        </p:blipFill>
        <p:spPr>
          <a:xfrm>
            <a:off x="273050" y="5242560"/>
            <a:ext cx="8790305" cy="161544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T</a:t>
            </a:r>
            <a:r>
              <a:rPr lang="en-US" altLang="zh-CN" sz="3000" dirty="0">
                <a:solidFill>
                  <a:schemeClr val="bg1"/>
                </a:solidFill>
                <a:latin typeface="Times New Roman" panose="02020603050405020304" charset="0"/>
                <a:cs typeface="Times New Roman" panose="02020603050405020304" charset="0"/>
                <a:sym typeface="+mn-ea"/>
              </a:rPr>
              <a:t>he memo and reply is ready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10" name="图片 9"/>
          <p:cNvPicPr>
            <a:picLocks noChangeAspect="1"/>
          </p:cNvPicPr>
          <p:nvPr/>
        </p:nvPicPr>
        <p:blipFill>
          <a:blip r:embed="rId1"/>
          <a:stretch>
            <a:fillRect/>
          </a:stretch>
        </p:blipFill>
        <p:spPr>
          <a:xfrm>
            <a:off x="0" y="724535"/>
            <a:ext cx="4553585" cy="5580380"/>
          </a:xfrm>
          <a:prstGeom prst="rect">
            <a:avLst/>
          </a:prstGeom>
        </p:spPr>
      </p:pic>
      <p:pic>
        <p:nvPicPr>
          <p:cNvPr id="6" name="图片 5"/>
          <p:cNvPicPr>
            <a:picLocks noChangeAspect="1"/>
          </p:cNvPicPr>
          <p:nvPr/>
        </p:nvPicPr>
        <p:blipFill>
          <a:blip r:embed="rId2"/>
          <a:stretch>
            <a:fillRect/>
          </a:stretch>
        </p:blipFill>
        <p:spPr>
          <a:xfrm>
            <a:off x="4757420" y="605155"/>
            <a:ext cx="4218940" cy="561657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7599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2024.1.7</a:t>
            </a:r>
            <a:endParaRPr lang="en-US" altLang="zh-CN" sz="5400" dirty="0">
              <a:latin typeface="Times New Roman" panose="02020603050405020304" charset="0"/>
              <a:cs typeface="Times New Roman" panose="02020603050405020304" charset="0"/>
            </a:endParaRPr>
          </a:p>
          <a:p>
            <a:pPr algn="ct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T</a:t>
            </a:r>
            <a:r>
              <a:rPr lang="en-US" altLang="zh-CN" sz="3000" dirty="0">
                <a:solidFill>
                  <a:schemeClr val="bg1"/>
                </a:solidFill>
                <a:latin typeface="Times New Roman" panose="02020603050405020304" charset="0"/>
                <a:cs typeface="Times New Roman" panose="02020603050405020304" charset="0"/>
                <a:sym typeface="+mn-ea"/>
              </a:rPr>
              <a:t>he memo and reply is ready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10" name="图片 9"/>
          <p:cNvPicPr>
            <a:picLocks noChangeAspect="1"/>
          </p:cNvPicPr>
          <p:nvPr/>
        </p:nvPicPr>
        <p:blipFill>
          <a:blip r:embed="rId1"/>
          <a:stretch>
            <a:fillRect/>
          </a:stretch>
        </p:blipFill>
        <p:spPr>
          <a:xfrm>
            <a:off x="0" y="724535"/>
            <a:ext cx="4553585" cy="5580380"/>
          </a:xfrm>
          <a:prstGeom prst="rect">
            <a:avLst/>
          </a:prstGeom>
        </p:spPr>
      </p:pic>
      <p:pic>
        <p:nvPicPr>
          <p:cNvPr id="6" name="图片 5"/>
          <p:cNvPicPr>
            <a:picLocks noChangeAspect="1"/>
          </p:cNvPicPr>
          <p:nvPr/>
        </p:nvPicPr>
        <p:blipFill>
          <a:blip r:embed="rId2"/>
          <a:stretch>
            <a:fillRect/>
          </a:stretch>
        </p:blipFill>
        <p:spPr>
          <a:xfrm>
            <a:off x="4757420" y="605155"/>
            <a:ext cx="4218940" cy="56165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a:t>
            </a:r>
            <a:r>
              <a:rPr lang="en-US" altLang="zh-CN" sz="3000" dirty="0">
                <a:solidFill>
                  <a:schemeClr val="bg1"/>
                </a:solidFill>
                <a:latin typeface="Times New Roman" panose="02020603050405020304" charset="0"/>
                <a:cs typeface="Times New Roman" panose="02020603050405020304" charset="0"/>
                <a:sym typeface="+mn-ea"/>
              </a:rPr>
              <a:t>uestion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1699260" y="605155"/>
            <a:ext cx="5683250" cy="4419600"/>
          </a:xfrm>
          <a:prstGeom prst="rect">
            <a:avLst/>
          </a:prstGeom>
        </p:spPr>
      </p:pic>
      <p:pic>
        <p:nvPicPr>
          <p:cNvPr id="5" name="图片 4"/>
          <p:cNvPicPr>
            <a:picLocks noChangeAspect="1"/>
          </p:cNvPicPr>
          <p:nvPr/>
        </p:nvPicPr>
        <p:blipFill>
          <a:blip r:embed="rId2"/>
          <a:stretch>
            <a:fillRect/>
          </a:stretch>
        </p:blipFill>
        <p:spPr>
          <a:xfrm>
            <a:off x="1985010" y="5001895"/>
            <a:ext cx="5163185" cy="185610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a:t>
            </a:r>
            <a:r>
              <a:rPr lang="en-US" altLang="zh-CN" sz="3000" dirty="0">
                <a:solidFill>
                  <a:schemeClr val="bg1"/>
                </a:solidFill>
                <a:latin typeface="Times New Roman" panose="02020603050405020304" charset="0"/>
                <a:cs typeface="Times New Roman" panose="02020603050405020304" charset="0"/>
                <a:sym typeface="+mn-ea"/>
              </a:rPr>
              <a:t>uestion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6452235" y="-3175"/>
            <a:ext cx="2591435" cy="844550"/>
          </a:xfrm>
          <a:prstGeom prst="rect">
            <a:avLst/>
          </a:prstGeom>
        </p:spPr>
      </p:pic>
      <p:sp>
        <p:nvSpPr>
          <p:cNvPr id="6" name="文本框 5"/>
          <p:cNvSpPr txBox="1"/>
          <p:nvPr/>
        </p:nvSpPr>
        <p:spPr>
          <a:xfrm>
            <a:off x="361315" y="823595"/>
            <a:ext cx="7781290" cy="2030095"/>
          </a:xfrm>
          <a:prstGeom prst="rect">
            <a:avLst/>
          </a:prstGeom>
          <a:noFill/>
        </p:spPr>
        <p:txBody>
          <a:bodyPr wrap="square" rtlCol="0">
            <a:spAutoFit/>
          </a:bodyPr>
          <a:p>
            <a:r>
              <a:rPr lang="en-US" altLang="zh-CN"/>
              <a:t>1</a:t>
            </a:r>
            <a:r>
              <a:rPr lang="zh-CN" altLang="en-US"/>
              <a:t>、</a:t>
            </a:r>
            <a:r>
              <a:rPr lang="en-US" altLang="zh-CN"/>
              <a:t>The scale factor is obtained according to the cross section formula.</a:t>
            </a:r>
            <a:endParaRPr lang="en-US" altLang="zh-CN"/>
          </a:p>
          <a:p>
            <a:endParaRPr lang="en-US" altLang="zh-CN"/>
          </a:p>
          <a:p>
            <a:endParaRPr lang="en-US" altLang="zh-CN"/>
          </a:p>
          <a:p>
            <a:endParaRPr lang="en-US" altLang="zh-CN"/>
          </a:p>
          <a:p>
            <a:endParaRPr lang="en-US" altLang="zh-CN"/>
          </a:p>
          <a:p>
            <a:endParaRPr lang="en-US" altLang="zh-CN"/>
          </a:p>
          <a:p>
            <a:endParaRPr lang="zh-CN" altLang="en-US"/>
          </a:p>
        </p:txBody>
      </p:sp>
      <p:pic>
        <p:nvPicPr>
          <p:cNvPr id="7" name="图片 6"/>
          <p:cNvPicPr>
            <a:picLocks noChangeAspect="1"/>
          </p:cNvPicPr>
          <p:nvPr/>
        </p:nvPicPr>
        <p:blipFill>
          <a:blip r:embed="rId2"/>
          <a:stretch>
            <a:fillRect/>
          </a:stretch>
        </p:blipFill>
        <p:spPr>
          <a:xfrm>
            <a:off x="1661160" y="1280795"/>
            <a:ext cx="5181600" cy="847725"/>
          </a:xfrm>
          <a:prstGeom prst="rect">
            <a:avLst/>
          </a:prstGeom>
        </p:spPr>
      </p:pic>
      <p:pic>
        <p:nvPicPr>
          <p:cNvPr id="8" name="图片 7"/>
          <p:cNvPicPr>
            <a:picLocks noChangeAspect="1"/>
          </p:cNvPicPr>
          <p:nvPr/>
        </p:nvPicPr>
        <p:blipFill>
          <a:blip r:embed="rId3"/>
          <a:stretch>
            <a:fillRect/>
          </a:stretch>
        </p:blipFill>
        <p:spPr>
          <a:xfrm>
            <a:off x="0" y="2349500"/>
            <a:ext cx="7478395" cy="4122420"/>
          </a:xfrm>
          <a:prstGeom prst="rect">
            <a:avLst/>
          </a:prstGeom>
        </p:spPr>
      </p:pic>
      <p:pic>
        <p:nvPicPr>
          <p:cNvPr id="9" name="图片 8"/>
          <p:cNvPicPr>
            <a:picLocks noChangeAspect="1"/>
          </p:cNvPicPr>
          <p:nvPr/>
        </p:nvPicPr>
        <p:blipFill>
          <a:blip r:embed="rId4"/>
          <a:stretch>
            <a:fillRect/>
          </a:stretch>
        </p:blipFill>
        <p:spPr>
          <a:xfrm>
            <a:off x="7539990" y="2853690"/>
            <a:ext cx="1276350" cy="351282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7599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2024.1.14</a:t>
            </a:r>
            <a:endParaRPr lang="en-US" altLang="zh-CN" sz="5400" dirty="0">
              <a:latin typeface="Times New Roman" panose="02020603050405020304" charset="0"/>
              <a:cs typeface="Times New Roman" panose="02020603050405020304" charset="0"/>
            </a:endParaRPr>
          </a:p>
          <a:p>
            <a:pPr algn="ct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a:t>
            </a:r>
            <a:r>
              <a:rPr lang="en-US" altLang="zh-CN" sz="3000" dirty="0">
                <a:solidFill>
                  <a:schemeClr val="bg1"/>
                </a:solidFill>
                <a:latin typeface="Times New Roman" panose="02020603050405020304" charset="0"/>
                <a:cs typeface="Times New Roman" panose="02020603050405020304" charset="0"/>
                <a:sym typeface="+mn-ea"/>
              </a:rPr>
              <a:t>uestion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6452235" y="-3175"/>
            <a:ext cx="2591435" cy="844550"/>
          </a:xfrm>
          <a:prstGeom prst="rect">
            <a:avLst/>
          </a:prstGeom>
        </p:spPr>
      </p:pic>
      <p:sp>
        <p:nvSpPr>
          <p:cNvPr id="6" name="文本框 5"/>
          <p:cNvSpPr txBox="1"/>
          <p:nvPr/>
        </p:nvSpPr>
        <p:spPr>
          <a:xfrm>
            <a:off x="361315" y="823595"/>
            <a:ext cx="7781290" cy="2030095"/>
          </a:xfrm>
          <a:prstGeom prst="rect">
            <a:avLst/>
          </a:prstGeom>
          <a:noFill/>
        </p:spPr>
        <p:txBody>
          <a:bodyPr wrap="square" rtlCol="0">
            <a:spAutoFit/>
          </a:bodyPr>
          <a:p>
            <a:r>
              <a:rPr lang="en-US" altLang="zh-CN"/>
              <a:t>1</a:t>
            </a:r>
            <a:r>
              <a:rPr lang="zh-CN" altLang="en-US"/>
              <a:t>、</a:t>
            </a:r>
            <a:r>
              <a:rPr lang="en-US" altLang="zh-CN"/>
              <a:t>The scale factor is obtained according to the cross section formula.</a:t>
            </a:r>
            <a:endParaRPr lang="en-US" altLang="zh-CN"/>
          </a:p>
          <a:p>
            <a:endParaRPr lang="en-US" altLang="zh-CN"/>
          </a:p>
          <a:p>
            <a:endParaRPr lang="en-US" altLang="zh-CN"/>
          </a:p>
          <a:p>
            <a:endParaRPr lang="en-US" altLang="zh-CN"/>
          </a:p>
          <a:p>
            <a:endParaRPr lang="en-US" altLang="zh-CN"/>
          </a:p>
          <a:p>
            <a:endParaRPr lang="en-US" altLang="zh-CN"/>
          </a:p>
          <a:p>
            <a:endParaRPr lang="zh-CN" altLang="en-US"/>
          </a:p>
        </p:txBody>
      </p:sp>
      <p:pic>
        <p:nvPicPr>
          <p:cNvPr id="8" name="图片 7"/>
          <p:cNvPicPr>
            <a:picLocks noChangeAspect="1"/>
          </p:cNvPicPr>
          <p:nvPr/>
        </p:nvPicPr>
        <p:blipFill>
          <a:blip r:embed="rId2"/>
          <a:stretch>
            <a:fillRect/>
          </a:stretch>
        </p:blipFill>
        <p:spPr>
          <a:xfrm>
            <a:off x="0" y="2349500"/>
            <a:ext cx="6385560" cy="4122420"/>
          </a:xfrm>
          <a:prstGeom prst="rect">
            <a:avLst/>
          </a:prstGeom>
        </p:spPr>
      </p:pic>
      <p:graphicFrame>
        <p:nvGraphicFramePr>
          <p:cNvPr id="3" name="对象 2">
            <a:hlinkClick r:id="" action="ppaction://ole?verb="/>
          </p:cNvPr>
          <p:cNvGraphicFramePr>
            <a:graphicFrameLocks noChangeAspect="1"/>
          </p:cNvGraphicFramePr>
          <p:nvPr/>
        </p:nvGraphicFramePr>
        <p:xfrm>
          <a:off x="4514850" y="3340100"/>
          <a:ext cx="114300" cy="177165"/>
        </p:xfrm>
        <a:graphic>
          <a:graphicData uri="http://schemas.openxmlformats.org/presentationml/2006/ole">
            <mc:AlternateContent xmlns:mc="http://schemas.openxmlformats.org/markup-compatibility/2006">
              <mc:Choice xmlns:v="urn:schemas-microsoft-com:vml" Requires="v">
                <p:oleObj spid="_x0000_s1025" name="" r:id="rId3" imgW="114300" imgH="177165" progId="Equation.DSMT4">
                  <p:embed/>
                </p:oleObj>
              </mc:Choice>
              <mc:Fallback>
                <p:oleObj name="" r:id="rId3" imgW="114300" imgH="177165" progId="Equation.DSMT4">
                  <p:embed/>
                  <p:pic>
                    <p:nvPicPr>
                      <p:cNvPr id="0" name="图片 1024"/>
                      <p:cNvPicPr/>
                      <p:nvPr/>
                    </p:nvPicPr>
                    <p:blipFill>
                      <a:blip r:embed="rId4"/>
                      <a:stretch>
                        <a:fillRect/>
                      </a:stretch>
                    </p:blipFill>
                    <p:spPr>
                      <a:xfrm>
                        <a:off x="4514850" y="3340100"/>
                        <a:ext cx="114300" cy="177165"/>
                      </a:xfrm>
                      <a:prstGeom prst="rect">
                        <a:avLst/>
                      </a:prstGeom>
                    </p:spPr>
                  </p:pic>
                </p:oleObj>
              </mc:Fallback>
            </mc:AlternateContent>
          </a:graphicData>
        </a:graphic>
      </p:graphicFrame>
      <p:pic>
        <p:nvPicPr>
          <p:cNvPr id="10" name="图片 9"/>
          <p:cNvPicPr>
            <a:picLocks noChangeAspect="1"/>
          </p:cNvPicPr>
          <p:nvPr/>
        </p:nvPicPr>
        <p:blipFill>
          <a:blip r:embed="rId5"/>
          <a:stretch>
            <a:fillRect/>
          </a:stretch>
        </p:blipFill>
        <p:spPr>
          <a:xfrm>
            <a:off x="6385560" y="2688590"/>
            <a:ext cx="2758440" cy="3681730"/>
          </a:xfrm>
          <a:prstGeom prst="rect">
            <a:avLst/>
          </a:prstGeom>
        </p:spPr>
      </p:pic>
      <p:pic>
        <p:nvPicPr>
          <p:cNvPr id="11" name="图片 10"/>
          <p:cNvPicPr>
            <a:picLocks noChangeAspect="1"/>
          </p:cNvPicPr>
          <p:nvPr/>
        </p:nvPicPr>
        <p:blipFill>
          <a:blip r:embed="rId6"/>
          <a:stretch>
            <a:fillRect/>
          </a:stretch>
        </p:blipFill>
        <p:spPr>
          <a:xfrm>
            <a:off x="1410335" y="1188085"/>
            <a:ext cx="6313170" cy="102552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a:t>
            </a:r>
            <a:r>
              <a:rPr lang="en-US" altLang="zh-CN" sz="3000" dirty="0">
                <a:solidFill>
                  <a:schemeClr val="bg1"/>
                </a:solidFill>
                <a:latin typeface="Times New Roman" panose="02020603050405020304" charset="0"/>
                <a:cs typeface="Times New Roman" panose="02020603050405020304" charset="0"/>
                <a:sym typeface="+mn-ea"/>
              </a:rPr>
              <a:t>uestion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6452235" y="-3175"/>
            <a:ext cx="2591435" cy="844550"/>
          </a:xfrm>
          <a:prstGeom prst="rect">
            <a:avLst/>
          </a:prstGeom>
        </p:spPr>
      </p:pic>
      <p:graphicFrame>
        <p:nvGraphicFramePr>
          <p:cNvPr id="3" name="对象 2">
            <a:hlinkClick r:id="" action="ppaction://ole?verb="/>
          </p:cNvPr>
          <p:cNvGraphicFramePr>
            <a:graphicFrameLocks noChangeAspect="1"/>
          </p:cNvGraphicFramePr>
          <p:nvPr/>
        </p:nvGraphicFramePr>
        <p:xfrm>
          <a:off x="4514850" y="3340100"/>
          <a:ext cx="114300" cy="177165"/>
        </p:xfrm>
        <a:graphic>
          <a:graphicData uri="http://schemas.openxmlformats.org/presentationml/2006/ole">
            <mc:AlternateContent xmlns:mc="http://schemas.openxmlformats.org/markup-compatibility/2006">
              <mc:Choice xmlns:v="urn:schemas-microsoft-com:vml" Requires="v">
                <p:oleObj spid="_x0000_s1025" name="" r:id="rId2" imgW="114300" imgH="177165" progId="Equation.DSMT4">
                  <p:embed/>
                </p:oleObj>
              </mc:Choice>
              <mc:Fallback>
                <p:oleObj name="" r:id="rId2" imgW="114300" imgH="177165" progId="Equation.DSMT4">
                  <p:embed/>
                  <p:pic>
                    <p:nvPicPr>
                      <p:cNvPr id="0" name="图片 1024"/>
                      <p:cNvPicPr/>
                      <p:nvPr/>
                    </p:nvPicPr>
                    <p:blipFill>
                      <a:blip r:embed="rId3"/>
                      <a:stretch>
                        <a:fillRect/>
                      </a:stretch>
                    </p:blipFill>
                    <p:spPr>
                      <a:xfrm>
                        <a:off x="4514850" y="3340100"/>
                        <a:ext cx="114300" cy="177165"/>
                      </a:xfrm>
                      <a:prstGeom prst="rect">
                        <a:avLst/>
                      </a:prstGeom>
                    </p:spPr>
                  </p:pic>
                </p:oleObj>
              </mc:Fallback>
            </mc:AlternateContent>
          </a:graphicData>
        </a:graphic>
      </p:graphicFrame>
      <p:pic>
        <p:nvPicPr>
          <p:cNvPr id="7" name="图片 6"/>
          <p:cNvPicPr>
            <a:picLocks noChangeAspect="1"/>
          </p:cNvPicPr>
          <p:nvPr/>
        </p:nvPicPr>
        <p:blipFill>
          <a:blip r:embed="rId4"/>
          <a:stretch>
            <a:fillRect/>
          </a:stretch>
        </p:blipFill>
        <p:spPr>
          <a:xfrm>
            <a:off x="233045" y="1171575"/>
            <a:ext cx="2796540" cy="4736465"/>
          </a:xfrm>
          <a:prstGeom prst="rect">
            <a:avLst/>
          </a:prstGeom>
        </p:spPr>
      </p:pic>
      <p:pic>
        <p:nvPicPr>
          <p:cNvPr id="9" name="图片 8"/>
          <p:cNvPicPr>
            <a:picLocks noChangeAspect="1"/>
          </p:cNvPicPr>
          <p:nvPr/>
        </p:nvPicPr>
        <p:blipFill>
          <a:blip r:embed="rId5"/>
          <a:stretch>
            <a:fillRect/>
          </a:stretch>
        </p:blipFill>
        <p:spPr>
          <a:xfrm>
            <a:off x="3230245" y="1171575"/>
            <a:ext cx="5813425" cy="455041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035"/>
            <a:ext cx="8816340" cy="994410"/>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Q</a:t>
            </a:r>
            <a:r>
              <a:rPr lang="en-US" altLang="zh-CN" sz="3000" dirty="0">
                <a:solidFill>
                  <a:schemeClr val="bg1"/>
                </a:solidFill>
                <a:latin typeface="Times New Roman" panose="02020603050405020304" charset="0"/>
                <a:cs typeface="Times New Roman" panose="02020603050405020304" charset="0"/>
                <a:sym typeface="+mn-ea"/>
              </a:rPr>
              <a:t>uestion </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1699260" y="605155"/>
            <a:ext cx="5683250" cy="4419600"/>
          </a:xfrm>
          <a:prstGeom prst="rect">
            <a:avLst/>
          </a:prstGeom>
        </p:spPr>
      </p:pic>
      <p:pic>
        <p:nvPicPr>
          <p:cNvPr id="5" name="图片 4"/>
          <p:cNvPicPr>
            <a:picLocks noChangeAspect="1"/>
          </p:cNvPicPr>
          <p:nvPr/>
        </p:nvPicPr>
        <p:blipFill>
          <a:blip r:embed="rId2"/>
          <a:stretch>
            <a:fillRect/>
          </a:stretch>
        </p:blipFill>
        <p:spPr>
          <a:xfrm>
            <a:off x="1985010" y="5001895"/>
            <a:ext cx="5163185" cy="18561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en-US" altLang="zh-CN" sz="5400" dirty="0">
                <a:latin typeface="Times New Roman" panose="02020603050405020304" charset="0"/>
                <a:cs typeface="Times New Roman" panose="02020603050405020304" charset="0"/>
              </a:rPr>
              <a:t>2024.7.11</a:t>
            </a:r>
            <a:endParaRPr lang="en-US" altLang="zh-CN" sz="5400" dirty="0">
              <a:latin typeface="Times New Roman" panose="02020603050405020304" charset="0"/>
              <a:cs typeface="Times New Roman" panose="0202060305040502030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标题 1"/>
              <p:cNvSpPr>
                <a:spLocks noGrp="1"/>
              </p:cNvSpPr>
              <p:nvPr>
                <p:ph type="ctrTitle"/>
              </p:nvPr>
            </p:nvSpPr>
            <p:spPr>
              <a:xfrm>
                <a:off x="388620" y="1261269"/>
                <a:ext cx="8366760" cy="1790700"/>
              </a:xfrm>
            </p:spPr>
            <p:txBody>
              <a:bodyPr/>
              <a:lstStyle/>
              <a:p>
                <a:r>
                  <a:rPr lang="en-US" altLang="zh-CN" sz="5400" dirty="0">
                    <a:solidFill>
                      <a:srgbClr val="7E0C6E"/>
                    </a:solidFill>
                    <a:latin typeface="Times New Roman" panose="02020603050405020304" charset="0"/>
                    <a:cs typeface="Times New Roman" panose="02020603050405020304" charset="0"/>
                    <a:sym typeface="+mn-ea"/>
                  </a:rPr>
                  <a:t>Study of </a:t>
                </a:r>
                <a:br>
                  <a:rPr lang="en-US" altLang="zh-CN" sz="5400" dirty="0">
                    <a:solidFill>
                      <a:srgbClr val="7E0C6E"/>
                    </a:solidFill>
                    <a:latin typeface="Times New Roman" panose="02020603050405020304" charset="0"/>
                    <a:cs typeface="Times New Roman" panose="02020603050405020304" charset="0"/>
                    <a:sym typeface="+mn-ea"/>
                  </a:rPr>
                </a:br>
                <a14:m>
                  <m:oMathPara xmlns:m="http://schemas.openxmlformats.org/officeDocument/2006/math">
                    <m:oMathParaPr>
                      <m:jc m:val="centerGroup"/>
                    </m:oMathParaPr>
                    <m:oMath xmlns:m="http://schemas.openxmlformats.org/officeDocument/2006/math">
                      <m:sSup>
                        <m:sSupPr>
                          <m:ctrlPr>
                            <a:rPr lang="en-US" altLang="zh-CN" sz="5400" i="1" dirty="0">
                              <a:solidFill>
                                <a:srgbClr val="7E0C6E"/>
                              </a:solidFill>
                              <a:latin typeface="Cambria Math" panose="02040503050406030204" pitchFamily="18" charset="0"/>
                              <a:ea typeface="+mj-ea"/>
                              <a:cs typeface="Cambria Math" panose="02040503050406030204" pitchFamily="18" charset="0"/>
                            </a:rPr>
                          </m:ctrlPr>
                        </m:sSupPr>
                        <m:e>
                          <m:r>
                            <a:rPr lang="en-US" altLang="zh-CN" sz="5400" dirty="0">
                              <a:solidFill>
                                <a:srgbClr val="7E0C6E"/>
                              </a:solidFill>
                              <a:latin typeface="Cambria Math" panose="02040503050406030204" pitchFamily="18" charset="0"/>
                              <a:ea typeface="+mj-ea"/>
                              <a:cs typeface="Cambria Math" panose="02040503050406030204" pitchFamily="18" charset="0"/>
                            </a:rPr>
                            <m:t>𝑒</m:t>
                          </m:r>
                        </m:e>
                        <m:sup>
                          <m:r>
                            <a:rPr lang="en-US" altLang="zh-CN" sz="54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5400" i="1" dirty="0">
                              <a:solidFill>
                                <a:srgbClr val="7E0C6E"/>
                              </a:solidFill>
                              <a:latin typeface="Cambria Math" panose="02040503050406030204" pitchFamily="18" charset="0"/>
                              <a:ea typeface="+mj-ea"/>
                              <a:cs typeface="Cambria Math" panose="02040503050406030204" pitchFamily="18" charset="0"/>
                            </a:rPr>
                          </m:ctrlPr>
                        </m:sSupPr>
                        <m:e>
                          <m:r>
                            <a:rPr lang="en-US" altLang="zh-CN" sz="5400" dirty="0">
                              <a:solidFill>
                                <a:srgbClr val="7E0C6E"/>
                              </a:solidFill>
                              <a:latin typeface="Cambria Math" panose="02040503050406030204" pitchFamily="18" charset="0"/>
                              <a:ea typeface="+mj-ea"/>
                              <a:cs typeface="Cambria Math" panose="02040503050406030204" pitchFamily="18" charset="0"/>
                            </a:rPr>
                            <m:t>𝑒</m:t>
                          </m:r>
                        </m:e>
                        <m:sup>
                          <m:r>
                            <a:rPr lang="en-US" altLang="zh-CN" sz="5400" dirty="0">
                              <a:solidFill>
                                <a:srgbClr val="7E0C6E"/>
                              </a:solidFill>
                              <a:latin typeface="Cambria Math" panose="02040503050406030204" pitchFamily="18" charset="0"/>
                              <a:ea typeface="MS Mincho" charset="0"/>
                              <a:cs typeface="Cambria Math" panose="02040503050406030204" pitchFamily="18" charset="0"/>
                            </a:rPr>
                            <m:t>−</m:t>
                          </m:r>
                        </m:sup>
                      </m:sSup>
                      <m:r>
                        <a:rPr lang="en-US" altLang="zh-CN" sz="5400" dirty="0">
                          <a:solidFill>
                            <a:srgbClr val="7E0C6E"/>
                          </a:solidFill>
                          <a:latin typeface="Cambria Math" panose="02040503050406030204" pitchFamily="18" charset="0"/>
                          <a:ea typeface="MS Mincho" charset="0"/>
                          <a:cs typeface="Cambria Math" panose="02040503050406030204" pitchFamily="18" charset="0"/>
                        </a:rPr>
                        <m:t>→</m:t>
                      </m:r>
                      <m:sSup>
                        <m:sSupPr>
                          <m:ctrlPr>
                            <a:rPr lang="en-US" altLang="zh-CN" sz="5400" i="1" dirty="0">
                              <a:solidFill>
                                <a:srgbClr val="7E0C6E"/>
                              </a:solidFill>
                              <a:latin typeface="Cambria Math" panose="02040503050406030204" pitchFamily="18" charset="0"/>
                              <a:ea typeface="+mj-ea"/>
                              <a:cs typeface="Cambria Math" panose="02040503050406030204" pitchFamily="18" charset="0"/>
                            </a:rPr>
                          </m:ctrlPr>
                        </m:sSupPr>
                        <m:e>
                          <m:r>
                            <a:rPr lang="en-US" altLang="zh-CN" sz="5400" dirty="0">
                              <a:solidFill>
                                <a:srgbClr val="7E0C6E"/>
                              </a:solidFill>
                              <a:latin typeface="Cambria Math" panose="02040503050406030204" pitchFamily="18" charset="0"/>
                              <a:ea typeface="MS Mincho" charset="0"/>
                              <a:cs typeface="Cambria Math" panose="02040503050406030204" pitchFamily="18" charset="0"/>
                            </a:rPr>
                            <m:t>𝜋</m:t>
                          </m:r>
                        </m:e>
                        <m:sup>
                          <m:r>
                            <a:rPr lang="en-US" altLang="zh-CN" sz="54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5400" i="1" dirty="0">
                              <a:solidFill>
                                <a:srgbClr val="7E0C6E"/>
                              </a:solidFill>
                              <a:latin typeface="Cambria Math" panose="02040503050406030204" pitchFamily="18" charset="0"/>
                              <a:ea typeface="+mj-ea"/>
                              <a:cs typeface="Cambria Math" panose="02040503050406030204" pitchFamily="18" charset="0"/>
                            </a:rPr>
                          </m:ctrlPr>
                        </m:sSupPr>
                        <m:e>
                          <m:r>
                            <a:rPr lang="en-US" altLang="zh-CN" sz="5400" dirty="0">
                              <a:solidFill>
                                <a:srgbClr val="7E0C6E"/>
                              </a:solidFill>
                              <a:latin typeface="Cambria Math" panose="02040503050406030204" pitchFamily="18" charset="0"/>
                              <a:ea typeface="MS Mincho" charset="0"/>
                              <a:cs typeface="Cambria Math" panose="02040503050406030204" pitchFamily="18" charset="0"/>
                            </a:rPr>
                            <m:t>𝜋</m:t>
                          </m:r>
                        </m:e>
                        <m:sup>
                          <m:r>
                            <a:rPr lang="en-US" altLang="zh-CN" sz="54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5400" i="1" dirty="0">
                              <a:solidFill>
                                <a:srgbClr val="7E0C6E"/>
                              </a:solidFill>
                              <a:latin typeface="Cambria Math" panose="02040503050406030204" pitchFamily="18" charset="0"/>
                              <a:ea typeface="+mj-ea"/>
                              <a:cs typeface="Cambria Math" panose="02040503050406030204" pitchFamily="18" charset="0"/>
                            </a:rPr>
                          </m:ctrlPr>
                        </m:sSupPr>
                        <m:e>
                          <m:r>
                            <a:rPr lang="en-US" altLang="zh-CN" sz="5400" dirty="0">
                              <a:solidFill>
                                <a:srgbClr val="7E0C6E"/>
                              </a:solidFill>
                              <a:latin typeface="Cambria Math" panose="02040503050406030204" pitchFamily="18" charset="0"/>
                              <a:ea typeface="+mj-ea"/>
                              <a:cs typeface="Cambria Math" panose="02040503050406030204" pitchFamily="18" charset="0"/>
                            </a:rPr>
                            <m:t>𝐷</m:t>
                          </m:r>
                          <m:r>
                            <m:rPr>
                              <m:sty m:val="p"/>
                            </m:rPr>
                            <a:rPr lang="en-US" altLang="zh-CN" sz="5400" dirty="0">
                              <a:solidFill>
                                <a:srgbClr val="7E0C6E"/>
                              </a:solidFill>
                              <a:latin typeface="Cambria Math" panose="02040503050406030204" pitchFamily="18" charset="0"/>
                              <a:ea typeface="+mj-ea"/>
                              <a:cs typeface="Cambria Math" panose="02040503050406030204" pitchFamily="18" charset="0"/>
                            </a:rPr>
                            <m:t>s</m:t>
                          </m:r>
                        </m:e>
                        <m:sup>
                          <m:r>
                            <a:rPr lang="en-US" altLang="zh-CN" sz="5400" dirty="0">
                              <a:solidFill>
                                <a:srgbClr val="7E0C6E"/>
                              </a:solidFill>
                              <a:latin typeface="Cambria Math" panose="02040503050406030204" pitchFamily="18" charset="0"/>
                              <a:ea typeface="MS Mincho" charset="0"/>
                              <a:cs typeface="Cambria Math" panose="02040503050406030204" pitchFamily="18" charset="0"/>
                            </a:rPr>
                            <m:t>+</m:t>
                          </m:r>
                        </m:sup>
                      </m:sSup>
                      <m:sSup>
                        <m:sSupPr>
                          <m:ctrlPr>
                            <a:rPr lang="en-US" altLang="zh-CN" sz="5400" i="1" dirty="0">
                              <a:solidFill>
                                <a:srgbClr val="7E0C6E"/>
                              </a:solidFill>
                              <a:latin typeface="Cambria Math" panose="02040503050406030204" pitchFamily="18" charset="0"/>
                              <a:ea typeface="+mj-ea"/>
                              <a:cs typeface="Cambria Math" panose="02040503050406030204" pitchFamily="18" charset="0"/>
                            </a:rPr>
                          </m:ctrlPr>
                        </m:sSupPr>
                        <m:e>
                          <m:r>
                            <a:rPr lang="en-US" altLang="zh-CN" sz="5400" dirty="0">
                              <a:solidFill>
                                <a:srgbClr val="7E0C6E"/>
                              </a:solidFill>
                              <a:latin typeface="Cambria Math" panose="02040503050406030204" pitchFamily="18" charset="0"/>
                              <a:ea typeface="+mj-ea"/>
                              <a:cs typeface="Cambria Math" panose="02040503050406030204" pitchFamily="18" charset="0"/>
                            </a:rPr>
                            <m:t>𝐷</m:t>
                          </m:r>
                          <m:r>
                            <m:rPr>
                              <m:sty m:val="p"/>
                            </m:rPr>
                            <a:rPr lang="en-US" altLang="zh-CN" sz="5400" dirty="0">
                              <a:solidFill>
                                <a:srgbClr val="7E0C6E"/>
                              </a:solidFill>
                              <a:latin typeface="Cambria Math" panose="02040503050406030204" pitchFamily="18" charset="0"/>
                              <a:ea typeface="+mj-ea"/>
                              <a:cs typeface="Cambria Math" panose="02040503050406030204" pitchFamily="18" charset="0"/>
                            </a:rPr>
                            <m:t>s</m:t>
                          </m:r>
                        </m:e>
                        <m:sup>
                          <m:r>
                            <a:rPr lang="en-US" altLang="zh-CN" sz="5400" dirty="0">
                              <a:solidFill>
                                <a:srgbClr val="7E0C6E"/>
                              </a:solidFill>
                              <a:latin typeface="Cambria Math" panose="02040503050406030204" pitchFamily="18" charset="0"/>
                              <a:ea typeface="MS Mincho" charset="0"/>
                              <a:cs typeface="Cambria Math" panose="02040503050406030204" pitchFamily="18" charset="0"/>
                            </a:rPr>
                            <m:t>−</m:t>
                          </m:r>
                        </m:sup>
                      </m:sSup>
                    </m:oMath>
                  </m:oMathPara>
                </a14:m>
                <a:endParaRPr lang="en-US" altLang="zh-CN" sz="5400" b="1" dirty="0">
                  <a:solidFill>
                    <a:srgbClr val="7E0C6E"/>
                  </a:solidFill>
                  <a:latin typeface="Cambria Math" panose="02040503050406030204" pitchFamily="18" charset="0"/>
                  <a:ea typeface="MS Mincho" charset="0"/>
                  <a:cs typeface="Cambria Math" panose="02040503050406030204" pitchFamily="18" charset="0"/>
                </a:endParaRPr>
              </a:p>
            </p:txBody>
          </p:sp>
        </mc:Choice>
        <mc:Fallback>
          <p:sp>
            <p:nvSpPr>
              <p:cNvPr id="2" name="标题 1"/>
              <p:cNvSpPr>
                <a:spLocks noRot="1" noChangeAspect="1" noMove="1" noResize="1" noEditPoints="1" noAdjustHandles="1" noChangeArrowheads="1" noChangeShapeType="1" noTextEdit="1"/>
              </p:cNvSpPr>
              <p:nvPr>
                <p:ph type="ctrTitle"/>
              </p:nvPr>
            </p:nvSpPr>
            <p:spPr>
              <a:xfrm>
                <a:off x="388620" y="1261269"/>
                <a:ext cx="8366760" cy="1790700"/>
              </a:xfrm>
              <a:blipFill rotWithShape="1">
                <a:blip r:embed="rId1"/>
                <a:stretch>
                  <a:fillRect t="-9" b="9"/>
                </a:stretch>
              </a:blipFill>
            </p:spPr>
            <p:txBody>
              <a:bodyPr/>
              <a:lstStyle/>
              <a:p>
                <a:r>
                  <a:rPr lang="zh-CN" altLang="en-US">
                    <a:noFill/>
                  </a:rPr>
                  <a:t> </a:t>
                </a:r>
              </a:p>
            </p:txBody>
          </p:sp>
        </mc:Fallback>
      </mc:AlternateContent>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53152" b="375"/>
          <a:stretch>
            <a:fillRect/>
          </a:stretch>
        </p:blipFill>
        <p:spPr>
          <a:xfrm>
            <a:off x="7223685" y="60827"/>
            <a:ext cx="1920239" cy="1056215"/>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rcRect r="68308" b="-2766"/>
          <a:stretch>
            <a:fillRect/>
          </a:stretch>
        </p:blipFill>
        <p:spPr>
          <a:xfrm>
            <a:off x="0" y="190500"/>
            <a:ext cx="852011" cy="796290"/>
          </a:xfrm>
          <a:prstGeom prst="rect">
            <a:avLst/>
          </a:prstGeom>
        </p:spPr>
      </p:pic>
      <p:sp>
        <p:nvSpPr>
          <p:cNvPr id="7" name="副标题 6"/>
          <p:cNvSpPr>
            <a:spLocks noGrp="1"/>
          </p:cNvSpPr>
          <p:nvPr>
            <p:ph idx="1"/>
          </p:nvPr>
        </p:nvSpPr>
        <p:spPr>
          <a:xfrm>
            <a:off x="980599" y="3631248"/>
            <a:ext cx="6568916" cy="1508760"/>
          </a:xfrm>
        </p:spPr>
        <p:txBody>
          <a:bodyPr>
            <a:normAutofit/>
          </a:bodyPr>
          <a:lstStyle/>
          <a:p>
            <a:pPr marL="0" marR="0" indent="0" algn="ctr" defTabSz="914400" rtl="0" eaLnBrk="1" fontAlgn="auto" latinLnBrk="0" hangingPunct="1">
              <a:lnSpc>
                <a:spcPct val="150000"/>
              </a:lnSpc>
              <a:spcBef>
                <a:spcPts val="1000"/>
              </a:spcBef>
              <a:spcAft>
                <a:spcPct val="0"/>
              </a:spcAft>
              <a:buClrTx/>
              <a:buSzTx/>
              <a:buFont typeface="Arial" panose="020B0604020202020204" pitchFamily="34" charset="0"/>
              <a:buNone/>
            </a:pPr>
            <a:r>
              <a:rPr kumimoji="1" lang="en-US" altLang="zh-CN" sz="1575" b="0" i="0" u="wavyHeavy" strike="noStrike" kern="1200" cap="none" spc="0" normalizeH="0" baseline="0" noProof="1">
                <a:solidFill>
                  <a:srgbClr val="0000FF"/>
                </a:solidFill>
                <a:latin typeface="Times New Roman" panose="02020603050405020304" charset="0"/>
                <a:ea typeface="Times New Roman" panose="02020603050405020304" charset="0"/>
                <a:cs typeface="Times New Roman" panose="02020603050405020304" charset="0"/>
              </a:rPr>
              <a:t>Danhao Zhang</a:t>
            </a:r>
            <a:r>
              <a:rPr kumimoji="1" lang="en-US" altLang="zh-CN" sz="1575" b="0" i="0" u="wavyHeavy" strike="noStrike" kern="1200" cap="none" spc="0" normalizeH="0" baseline="30000" noProof="1">
                <a:solidFill>
                  <a:srgbClr val="0000FF"/>
                </a:solidFill>
                <a:latin typeface="Times New Roman" panose="02020603050405020304" charset="0"/>
                <a:ea typeface="Times New Roman" panose="02020603050405020304" charset="0"/>
                <a:cs typeface="Times New Roman" panose="02020603050405020304" charset="0"/>
              </a:rPr>
              <a:t>1 </a:t>
            </a:r>
            <a:r>
              <a:rPr kumimoji="1" lang="en-US" altLang="zh-CN" sz="1575" b="0" i="0" u="wavyHeavy" strike="noStrike" kern="1200" cap="none" spc="0" normalizeH="0" baseline="0" noProof="1">
                <a:solidFill>
                  <a:srgbClr val="0000FF"/>
                </a:solidFill>
                <a:latin typeface="Times New Roman" panose="02020603050405020304" charset="0"/>
                <a:ea typeface="Times New Roman" panose="02020603050405020304" charset="0"/>
                <a:cs typeface="Times New Roman" panose="02020603050405020304" charset="0"/>
              </a:rPr>
              <a:t> </a:t>
            </a:r>
            <a:r>
              <a:rPr kumimoji="1" lang="en-US" altLang="zh-CN" sz="1575" b="0" i="0" u="wavyHeavy"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rPr>
              <a:t>(</a:t>
            </a:r>
            <a:r>
              <a:rPr kumimoji="1" lang="zh-CN" altLang="en-US" sz="1575" b="0" i="0" u="wavyHeavy"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rPr>
              <a:t>张丹昊</a:t>
            </a:r>
            <a:r>
              <a:rPr kumimoji="1" lang="en-US" altLang="zh-CN" sz="1575" b="0" i="0" u="wavyHeavy" strike="noStrike" kern="1200" cap="none" spc="0" normalizeH="0" baseline="0" noProof="1">
                <a:solidFill>
                  <a:schemeClr val="tx1"/>
                </a:solidFill>
                <a:latin typeface="Times New Roman" panose="02020603050405020304" charset="0"/>
                <a:ea typeface="宋体" panose="02010600030101010101" pitchFamily="2" charset="-122"/>
                <a:cs typeface="Times New Roman" panose="02020603050405020304" charset="0"/>
              </a:rPr>
              <a:t>)</a:t>
            </a:r>
            <a:r>
              <a:rPr kumimoji="1" lang="en-US" altLang="zh-CN" sz="1575" b="0" i="0" u="wavyHeavy" strike="noStrike" kern="1200" cap="none" spc="0" normalizeH="0" baseline="0" noProof="1">
                <a:solidFill>
                  <a:srgbClr val="0000FF"/>
                </a:solidFill>
                <a:latin typeface="Times New Roman" panose="02020603050405020304" charset="0"/>
                <a:ea typeface="宋体" panose="02010600030101010101" pitchFamily="2" charset="-122"/>
                <a:cs typeface="Times New Roman" panose="02020603050405020304" charset="0"/>
              </a:rPr>
              <a:t>, </a:t>
            </a:r>
            <a:r>
              <a:rPr kumimoji="1" lang="en-US" altLang="zh-CN" sz="1575"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rPr>
              <a:t>Bin Wang</a:t>
            </a:r>
            <a:r>
              <a:rPr kumimoji="1" lang="en-US" altLang="zh-CN" sz="1575" b="0" i="0" u="none" strike="noStrike" kern="1200" cap="none" spc="0" normalizeH="0" baseline="30000" noProof="1">
                <a:solidFill>
                  <a:schemeClr val="tx1"/>
                </a:solidFill>
                <a:latin typeface="Times New Roman" panose="02020603050405020304" charset="0"/>
                <a:ea typeface="Times New Roman" panose="02020603050405020304" charset="0"/>
                <a:cs typeface="Times New Roman" panose="02020603050405020304" charset="0"/>
              </a:rPr>
              <a:t>2</a:t>
            </a:r>
            <a:r>
              <a:rPr kumimoji="1" lang="en-US" altLang="zh-CN" sz="1575"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rPr>
              <a:t>, Aiqiang Guo</a:t>
            </a:r>
            <a:r>
              <a:rPr kumimoji="1" lang="en-US" altLang="zh-CN" sz="1575" b="0" i="0" u="none" strike="noStrike" kern="1200" cap="none" spc="0" normalizeH="0" baseline="30000" noProof="1">
                <a:solidFill>
                  <a:schemeClr val="tx1"/>
                </a:solidFill>
                <a:latin typeface="Times New Roman" panose="02020603050405020304" charset="0"/>
                <a:ea typeface="Times New Roman" panose="02020603050405020304" charset="0"/>
                <a:cs typeface="Times New Roman" panose="02020603050405020304" charset="0"/>
              </a:rPr>
              <a:t>3</a:t>
            </a:r>
            <a:r>
              <a:rPr kumimoji="1" lang="en-US" altLang="zh-CN" sz="1575"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rPr>
              <a:t>,  </a:t>
            </a:r>
            <a:r>
              <a:rPr kumimoji="1" lang="en-US" altLang="zh-CN" sz="1575"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sym typeface="+mn-ea"/>
              </a:rPr>
              <a:t>Chunxu Yu</a:t>
            </a:r>
            <a:r>
              <a:rPr kumimoji="1" lang="en-US" altLang="zh-CN" sz="1575" b="0" i="0" u="none" strike="noStrike" kern="1200" cap="none" spc="0" normalizeH="0" baseline="30000" noProof="1">
                <a:solidFill>
                  <a:schemeClr val="tx1"/>
                </a:solidFill>
                <a:latin typeface="Times New Roman" panose="02020603050405020304" charset="0"/>
                <a:ea typeface="Times New Roman" panose="02020603050405020304" charset="0"/>
                <a:cs typeface="Times New Roman" panose="02020603050405020304" charset="0"/>
                <a:sym typeface="+mn-ea"/>
              </a:rPr>
              <a:t>1</a:t>
            </a:r>
            <a:endParaRPr kumimoji="1" lang="en-US" altLang="zh-CN" sz="1575" b="0" i="0" u="none" strike="noStrike" kern="1200" cap="none" spc="0" normalizeH="0" baseline="30000" noProof="1">
              <a:solidFill>
                <a:schemeClr val="tx1"/>
              </a:solidFill>
              <a:latin typeface="Times New Roman" panose="02020603050405020304" charset="0"/>
              <a:ea typeface="Times New Roman" panose="02020603050405020304" charset="0"/>
              <a:cs typeface="Times New Roman" panose="02020603050405020304" charset="0"/>
            </a:endParaRPr>
          </a:p>
          <a:p>
            <a:pPr marL="0" marR="0" indent="0" algn="ctr" defTabSz="914400" rtl="0" eaLnBrk="1" fontAlgn="auto" latinLnBrk="0" hangingPunct="1">
              <a:lnSpc>
                <a:spcPct val="100000"/>
              </a:lnSpc>
              <a:spcBef>
                <a:spcPts val="1000"/>
              </a:spcBef>
              <a:spcAft>
                <a:spcPct val="0"/>
              </a:spcAft>
              <a:buClrTx/>
              <a:buSzTx/>
              <a:buFont typeface="Arial" panose="020B0604020202020204" pitchFamily="34" charset="0"/>
              <a:buNone/>
            </a:pPr>
            <a:r>
              <a:rPr kumimoji="1" lang="en-US" altLang="zh-CN" sz="1425"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rPr>
              <a:t>1. Nankai University</a:t>
            </a:r>
            <a:endParaRPr kumimoji="1" lang="en-US" altLang="zh-CN" sz="1425"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endParaRPr>
          </a:p>
          <a:p>
            <a:pPr marL="0" marR="0" indent="0" algn="ctr" defTabSz="914400" rtl="0" eaLnBrk="1" fontAlgn="auto" latinLnBrk="0" hangingPunct="1">
              <a:lnSpc>
                <a:spcPct val="100000"/>
              </a:lnSpc>
              <a:spcBef>
                <a:spcPts val="1000"/>
              </a:spcBef>
              <a:spcAft>
                <a:spcPct val="0"/>
              </a:spcAft>
              <a:buClrTx/>
              <a:buSzTx/>
              <a:buFont typeface="Arial" panose="020B0604020202020204" pitchFamily="34" charset="0"/>
              <a:buNone/>
            </a:pPr>
            <a:r>
              <a:rPr kumimoji="1" lang="en-US" altLang="zh-CN" sz="1425"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rPr>
              <a:t>2. IHEP</a:t>
            </a:r>
            <a:endParaRPr kumimoji="1" lang="en-US" altLang="zh-CN" sz="1425"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endParaRPr>
          </a:p>
          <a:p>
            <a:pPr marL="0" marR="0" indent="0" algn="ctr" defTabSz="914400" rtl="0" eaLnBrk="1" fontAlgn="auto" latinLnBrk="0" hangingPunct="1">
              <a:lnSpc>
                <a:spcPct val="100000"/>
              </a:lnSpc>
              <a:spcBef>
                <a:spcPts val="1000"/>
              </a:spcBef>
              <a:spcAft>
                <a:spcPct val="0"/>
              </a:spcAft>
              <a:buClrTx/>
              <a:buSzTx/>
              <a:buFont typeface="Arial" panose="020B0604020202020204" pitchFamily="34" charset="0"/>
              <a:buNone/>
            </a:pPr>
            <a:r>
              <a:rPr kumimoji="1" lang="en-US" altLang="zh-CN" sz="1425" noProof="1">
                <a:latin typeface="Times New Roman" panose="02020603050405020304" charset="0"/>
                <a:cs typeface="Times New Roman" panose="02020603050405020304" charset="0"/>
              </a:rPr>
              <a:t>3. Institute of Modern Physics</a:t>
            </a:r>
            <a:endParaRPr kumimoji="1" lang="en-US" altLang="zh-CN" sz="2100" b="0" i="0" u="none" strike="noStrike" kern="1200" cap="none" spc="0" normalizeH="0" baseline="0" noProof="1">
              <a:solidFill>
                <a:schemeClr val="tx1"/>
              </a:solidFill>
              <a:latin typeface="Times New Roman" panose="02020603050405020304" charset="0"/>
              <a:ea typeface="Times New Roman" panose="02020603050405020304" charset="0"/>
              <a:cs typeface="Times New Roman" panose="02020603050405020304" charset="0"/>
            </a:endParaRPr>
          </a:p>
        </p:txBody>
      </p:sp>
      <p:sp>
        <p:nvSpPr>
          <p:cNvPr id="4" name="日期占位符 3"/>
          <p:cNvSpPr>
            <a:spLocks noGrp="1"/>
          </p:cNvSpPr>
          <p:nvPr>
            <p:ph type="dt" sz="half" idx="10"/>
          </p:nvPr>
        </p:nvSpPr>
        <p:spPr/>
        <p:txBody>
          <a:bodyPr/>
          <a:lstStyle/>
          <a:p>
            <a:r>
              <a:rPr lang="en-US" altLang="zh-CN" sz="1500" dirty="0"/>
              <a:t>2023.11.15</a:t>
            </a:r>
            <a:endParaRPr lang="zh-CN" altLang="en-US" sz="1500" dirty="0"/>
          </a:p>
        </p:txBody>
      </p:sp>
      <p:sp>
        <p:nvSpPr>
          <p:cNvPr id="6" name="页脚占位符 5"/>
          <p:cNvSpPr>
            <a:spLocks noGrp="1"/>
          </p:cNvSpPr>
          <p:nvPr>
            <p:ph type="ftr" sz="quarter" idx="11"/>
          </p:nvPr>
        </p:nvSpPr>
        <p:spPr/>
        <p:txBody>
          <a:bodyPr/>
          <a:lstStyle/>
          <a:p>
            <a:r>
              <a:rPr lang="en-US" altLang="zh-CN" sz="1500" dirty="0"/>
              <a:t>Charmonium group meeting</a:t>
            </a:r>
            <a:endParaRPr lang="zh-CN" altLang="en-US" sz="1500" dirty="0"/>
          </a:p>
        </p:txBody>
      </p:sp>
      <p:pic>
        <p:nvPicPr>
          <p:cNvPr id="3" name="图片 2" descr="1697023998390"/>
          <p:cNvPicPr>
            <a:picLocks noChangeAspect="1"/>
          </p:cNvPicPr>
          <p:nvPr/>
        </p:nvPicPr>
        <p:blipFill>
          <a:blip r:embed="rId4"/>
          <a:stretch>
            <a:fillRect/>
          </a:stretch>
        </p:blipFill>
        <p:spPr>
          <a:xfrm>
            <a:off x="7284720" y="3499485"/>
            <a:ext cx="1271905" cy="177292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2717"/>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Datasets and MC samples</a:t>
            </a:r>
            <a:endParaRPr lang="en-US" altLang="zh-CN" sz="3000" dirty="0">
              <a:solidFill>
                <a:schemeClr val="bg1"/>
              </a:solidFill>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5" name="文本框 4"/>
              <p:cNvSpPr txBox="1"/>
              <p:nvPr/>
            </p:nvSpPr>
            <p:spPr>
              <a:xfrm>
                <a:off x="-317" y="690086"/>
                <a:ext cx="8898731" cy="5208270"/>
              </a:xfrm>
              <a:prstGeom prst="rect">
                <a:avLst/>
              </a:prstGeom>
              <a:noFill/>
            </p:spPr>
            <p:txBody>
              <a:bodyPr wrap="square" rtlCol="0">
                <a:spAutoFit/>
              </a:bodyPr>
              <a:lstStyle/>
              <a:p>
                <a:pPr marL="457200" indent="-457200" fontAlgn="auto">
                  <a:lnSpc>
                    <a:spcPct val="150000"/>
                  </a:lnSpc>
                  <a:buFont typeface="Wingdings" panose="05000000000000000000" charset="0"/>
                  <a:buChar char="Ø"/>
                </a:pPr>
                <a:r>
                  <a:rPr lang="en-US" altLang="zh-CN" sz="2000" dirty="0">
                    <a:latin typeface="Times New Roman" panose="02020603050405020304" charset="0"/>
                    <a:ea typeface="宋体" panose="02010600030101010101" pitchFamily="2" charset="-122"/>
                    <a:cs typeface="Times New Roman" panose="02020603050405020304" charset="0"/>
                  </a:rPr>
                  <a:t>Analytical method</a:t>
                </a:r>
                <a:r>
                  <a:rPr lang="zh-CN" altLang="en-US" sz="2000" dirty="0">
                    <a:latin typeface="Times New Roman" panose="02020603050405020304" charset="0"/>
                    <a:ea typeface="宋体" panose="02010600030101010101" pitchFamily="2" charset="-122"/>
                    <a:cs typeface="Times New Roman" panose="02020603050405020304" charset="0"/>
                  </a:rPr>
                  <a:t>：</a:t>
                </a:r>
                <a:r>
                  <a:rPr lang="en-US" altLang="zh-CN" sz="2000" dirty="0">
                    <a:latin typeface="Times New Roman" panose="02020603050405020304" charset="0"/>
                    <a:ea typeface="宋体" panose="02010600030101010101" pitchFamily="2" charset="-122"/>
                    <a:cs typeface="Times New Roman" panose="02020603050405020304" charset="0"/>
                  </a:rPr>
                  <a:t>Double Dtag;  DTagAlg-00-01-05;DTagAlg-00-01-09.</a:t>
                </a:r>
                <a:endParaRPr lang="en-US" altLang="zh-CN" sz="2000" dirty="0">
                  <a:latin typeface="Times New Roman" panose="02020603050405020304" charset="0"/>
                  <a:ea typeface="宋体" panose="02010600030101010101" pitchFamily="2" charset="-122"/>
                  <a:cs typeface="Times New Roman" panose="02020603050405020304" charset="0"/>
                </a:endParaRPr>
              </a:p>
              <a:p>
                <a:pPr marL="457200" lvl="0" indent="-457200" fontAlgn="auto">
                  <a:lnSpc>
                    <a:spcPct val="150000"/>
                  </a:lnSpc>
                  <a:buFont typeface="Wingdings" panose="05000000000000000000" charset="0"/>
                  <a:buChar char="Ø"/>
                </a:pPr>
                <a:r>
                  <a:rPr lang="en-US" altLang="zh-CN" sz="2000" dirty="0">
                    <a:latin typeface="Times New Roman" panose="02020603050405020304" charset="0"/>
                    <a:ea typeface="宋体" panose="02010600030101010101" pitchFamily="2" charset="-122"/>
                    <a:cs typeface="Times New Roman" panose="02020603050405020304" charset="0"/>
                  </a:rPr>
                  <a:t>BOSS Version</a:t>
                </a:r>
                <a:r>
                  <a:rPr lang="zh-CN" altLang="en-US" sz="2000" dirty="0">
                    <a:latin typeface="Times New Roman" panose="02020603050405020304" charset="0"/>
                    <a:ea typeface="宋体" panose="02010600030101010101" pitchFamily="2" charset="-122"/>
                    <a:cs typeface="Times New Roman" panose="02020603050405020304" charset="0"/>
                  </a:rPr>
                  <a:t>：</a:t>
                </a:r>
                <a:r>
                  <a:rPr lang="en-US" altLang="zh-CN" sz="2000" dirty="0">
                    <a:latin typeface="Times New Roman" panose="02020603050405020304" charset="0"/>
                    <a:ea typeface="宋体" panose="02010600030101010101" pitchFamily="2" charset="-122"/>
                    <a:cs typeface="Times New Roman" panose="02020603050405020304" charset="0"/>
                  </a:rPr>
                  <a:t>7.0.3 ,7.0.5 ,7.0.6 , and 7.0.7</a:t>
                </a:r>
                <a:endParaRPr lang="en-US" altLang="zh-CN" sz="2000" i="1" dirty="0">
                  <a:latin typeface="Cambria Math" panose="02040503050406030204" pitchFamily="18" charset="0"/>
                  <a:ea typeface="楷体" panose="02010609060101010101" pitchFamily="49" charset="-122"/>
                  <a:cs typeface="Cambria Math" panose="02040503050406030204" pitchFamily="18" charset="0"/>
                </a:endParaRPr>
              </a:p>
              <a:p>
                <a:pPr marL="457200" lvl="0" indent="-457200" fontAlgn="auto">
                  <a:lnSpc>
                    <a:spcPct val="150000"/>
                  </a:lnSpc>
                  <a:buFont typeface="Wingdings" panose="05000000000000000000" charset="0"/>
                  <a:buChar char="Ø"/>
                </a:pPr>
                <a:r>
                  <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rPr>
                  <a:t>MC samples</a:t>
                </a:r>
                <a:r>
                  <a:rPr lang="zh-CN" altLang="en-US" sz="2000" dirty="0">
                    <a:solidFill>
                      <a:schemeClr val="tx1"/>
                    </a:solidFill>
                    <a:latin typeface="Times New Roman" panose="02020603050405020304" charset="0"/>
                    <a:ea typeface="宋体" panose="02010600030101010101" pitchFamily="2" charset="-122"/>
                    <a:cs typeface="Times New Roman" panose="02020603050405020304" charset="0"/>
                  </a:rPr>
                  <a:t>：</a:t>
                </a:r>
                <a:endPar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endParaRPr>
              </a:p>
              <a:p>
                <a:pPr marL="914400" lvl="2" indent="-457200" fontAlgn="auto">
                  <a:lnSpc>
                    <a:spcPct val="150000"/>
                  </a:lnSpc>
                  <a:buFont typeface="Arial" panose="020B0604020202020204" pitchFamily="34" charset="0"/>
                  <a:buChar char="•"/>
                </a:pPr>
                <a:r>
                  <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rPr>
                  <a:t>Inclusive MC</a:t>
                </a:r>
                <a:r>
                  <a:rPr lang="zh-CN" altLang="en-US" sz="2000" dirty="0">
                    <a:solidFill>
                      <a:schemeClr val="tx1"/>
                    </a:solidFill>
                    <a:latin typeface="Times New Roman" panose="02020603050405020304" charset="0"/>
                    <a:ea typeface="宋体" panose="02010600030101010101" pitchFamily="2" charset="-122"/>
                    <a:cs typeface="Times New Roman" panose="02020603050405020304" charset="0"/>
                  </a:rPr>
                  <a:t>：</a:t>
                </a:r>
                <a14:m>
                  <m:oMath xmlns:m="http://schemas.openxmlformats.org/officeDocument/2006/math">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r>
                      <m:rPr>
                        <m:sty m:val="p"/>
                      </m:rPr>
                      <a:rPr lang="en-US" altLang="zh-CN" sz="2000">
                        <a:latin typeface="Cambria Math" panose="02040503050406030204" pitchFamily="18" charset="0"/>
                        <a:ea typeface="MS Mincho" charset="0"/>
                        <a:cs typeface="Cambria Math" panose="02040503050406030204" pitchFamily="18" charset="0"/>
                      </a:rPr>
                      <m:t>Inclusive</m:t>
                    </m:r>
                    <m:r>
                      <a:rPr lang="en-US" altLang="zh-CN" sz="2000">
                        <a:latin typeface="Cambria Math" panose="02040503050406030204" pitchFamily="18" charset="0"/>
                        <a:ea typeface="MS Mincho" charset="0"/>
                        <a:cs typeface="Cambria Math" panose="02040503050406030204" pitchFamily="18" charset="0"/>
                      </a:rPr>
                      <m:t> @ </m:t>
                    </m:r>
                    <m:r>
                      <a:rPr lang="en-US" altLang="zh-CN" sz="2000">
                        <a:latin typeface="Cambria Math" panose="02040503050406030204" pitchFamily="18" charset="0"/>
                        <a:ea typeface="MS Mincho" charset="0"/>
                        <a:cs typeface="Cambria Math" panose="02040503050406030204" pitchFamily="18" charset="0"/>
                      </a:rPr>
                      <m:t>4</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42</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4</m:t>
                    </m:r>
                    <m:r>
                      <a:rPr lang="en-US" altLang="zh-CN" sz="2000">
                        <a:latin typeface="Cambria Math" panose="02040503050406030204" pitchFamily="18" charset="0"/>
                        <a:ea typeface="MS Mincho" charset="0"/>
                        <a:cs typeface="Cambria Math" panose="02040503050406030204" pitchFamily="18" charset="0"/>
                      </a:rPr>
                      <m:t>.</m:t>
                    </m:r>
                    <m:r>
                      <a:rPr lang="en-US" altLang="zh-CN" sz="2000">
                        <a:latin typeface="Cambria Math" panose="02040503050406030204" pitchFamily="18" charset="0"/>
                        <a:ea typeface="MS Mincho" charset="0"/>
                        <a:cs typeface="Cambria Math" panose="02040503050406030204" pitchFamily="18" charset="0"/>
                      </a:rPr>
                      <m:t>60</m:t>
                    </m:r>
                    <m:r>
                      <a:rPr lang="en-US" altLang="zh-CN" sz="2000">
                        <a:latin typeface="Cambria Math" panose="02040503050406030204" pitchFamily="18" charset="0"/>
                        <a:ea typeface="MS Mincho" charset="0"/>
                        <a:cs typeface="Cambria Math" panose="02040503050406030204" pitchFamily="18" charset="0"/>
                      </a:rPr>
                      <m:t> </m:t>
                    </m:r>
                  </m:oMath>
                </a14:m>
                <a:r>
                  <a:rPr lang="en-US" altLang="zh-CN" sz="2000" dirty="0">
                    <a:latin typeface="Cambria Math" panose="02040503050406030204" pitchFamily="18" charset="0"/>
                    <a:ea typeface="MS Mincho" charset="0"/>
                    <a:cs typeface="Cambria Math" panose="02040503050406030204" pitchFamily="18" charset="0"/>
                  </a:rPr>
                  <a:t>GeV.</a:t>
                </a:r>
                <a:endParaRPr lang="en-US" altLang="zh-CN" sz="2000" dirty="0">
                  <a:latin typeface="Cambria Math" panose="02040503050406030204" pitchFamily="18" charset="0"/>
                  <a:ea typeface="MS Mincho" charset="0"/>
                  <a:cs typeface="Cambria Math" panose="02040503050406030204" pitchFamily="18" charset="0"/>
                </a:endParaRPr>
              </a:p>
              <a:p>
                <a:pPr marL="457200" lvl="2" indent="0" fontAlgn="auto">
                  <a:lnSpc>
                    <a:spcPct val="150000"/>
                  </a:lnSpc>
                  <a:buFont typeface="Arial" panose="020B0604020202020204" pitchFamily="34" charset="0"/>
                  <a:buChar char="•"/>
                </a:pPr>
                <a:r>
                  <a:rPr lang="en-US" altLang="zh-CN" sz="2000" dirty="0">
                    <a:latin typeface="Cambria Math" panose="02040503050406030204" pitchFamily="18" charset="0"/>
                    <a:ea typeface="MS Mincho" charset="0"/>
                    <a:cs typeface="Cambria Math" panose="02040503050406030204" pitchFamily="18" charset="0"/>
                  </a:rPr>
                  <a:t>      Exclusive MC</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14:m>
                  <m:oMath xmlns:m="http://schemas.openxmlformats.org/officeDocument/2006/math">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𝑒</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oMath>
                </a14:m>
                <a:endParaRPr lang="en-US" altLang="zh-CN" sz="2000" dirty="0">
                  <a:latin typeface="Cambria Math" panose="02040503050406030204" pitchFamily="18" charset="0"/>
                  <a:ea typeface="MS Mincho" charset="0"/>
                  <a:cs typeface="Cambria Math" panose="02040503050406030204" pitchFamily="18" charset="0"/>
                </a:endParaRPr>
              </a:p>
              <a:p>
                <a:pPr marL="457200" lvl="2" indent="0" fontAlgn="auto">
                  <a:lnSpc>
                    <a:spcPct val="150000"/>
                  </a:lnSpc>
                  <a:buFont typeface="Arial" panose="020B0604020202020204" pitchFamily="34" charset="0"/>
                  <a:buNone/>
                </a:pPr>
                <a:r>
                  <a:rPr lang="en-US" altLang="zh-CN" sz="2000" dirty="0">
                    <a:latin typeface="Cambria Math" panose="02040503050406030204" pitchFamily="18" charset="0"/>
                    <a:ea typeface="MS Mincho" charset="0"/>
                    <a:cs typeface="Cambria Math" panose="02040503050406030204" pitchFamily="18" charset="0"/>
                  </a:rPr>
                  <a:t>                                    </a:t>
                </a:r>
                <a14:m>
                  <m:oMath xmlns:m="http://schemas.openxmlformats.org/officeDocument/2006/math">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𝐷𝑠</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 </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or</m:t>
                    </m:r>
                    <m:r>
                      <a:rPr lang="en-US" altLang="zh-CN" sz="2000">
                        <a:latin typeface="Cambria Math" panose="02040503050406030204" pitchFamily="18" charset="0"/>
                        <a:ea typeface="MS Mincho" charset="0"/>
                        <a:cs typeface="Cambria Math" panose="02040503050406030204" pitchFamily="18" charset="0"/>
                      </a:rPr>
                      <m:t> </m:t>
                    </m:r>
                    <m:sSubSup>
                      <m:sSubSupPr>
                        <m:ctrlPr>
                          <a:rPr lang="en-US" altLang="zh-CN" sz="2000" i="1">
                            <a:latin typeface="Cambria Math" panose="02040503050406030204" pitchFamily="18" charset="0"/>
                            <a:ea typeface="MS Mincho" charset="0"/>
                            <a:cs typeface="Cambria Math" panose="02040503050406030204" pitchFamily="18" charset="0"/>
                          </a:rPr>
                        </m:ctrlPr>
                      </m:sSubSupPr>
                      <m:e>
                        <m:r>
                          <a:rPr lang="en-US" altLang="zh-CN" sz="2000" i="1">
                            <a:latin typeface="Cambria Math" panose="02040503050406030204" pitchFamily="18" charset="0"/>
                            <a:ea typeface="MS Mincho" charset="0"/>
                            <a:cs typeface="Cambria Math" panose="02040503050406030204" pitchFamily="18" charset="0"/>
                          </a:rPr>
                          <m:t>𝐾</m:t>
                        </m:r>
                      </m:e>
                      <m:sub>
                        <m:r>
                          <a:rPr lang="en-US" altLang="zh-CN" sz="2000" i="1">
                            <a:latin typeface="Cambria Math" panose="02040503050406030204" pitchFamily="18" charset="0"/>
                            <a:ea typeface="MS Mincho" charset="0"/>
                            <a:cs typeface="Cambria Math" panose="02040503050406030204" pitchFamily="18" charset="0"/>
                          </a:rPr>
                          <m:t>𝑠</m:t>
                        </m:r>
                      </m:sub>
                      <m:sup>
                        <m:r>
                          <a:rPr lang="en-US" altLang="zh-CN" sz="2000" i="1">
                            <a:latin typeface="Cambria Math" panose="02040503050406030204" pitchFamily="18" charset="0"/>
                            <a:ea typeface="MS Mincho" charset="0"/>
                            <a:cs typeface="Cambria Math" panose="02040503050406030204" pitchFamily="18" charset="0"/>
                          </a:rPr>
                          <m:t>0</m:t>
                        </m:r>
                      </m:sup>
                    </m:sSub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oMath>
                </a14:m>
                <a:r>
                  <a:rPr lang="en-US" altLang="zh-CN" sz="2000" dirty="0">
                    <a:latin typeface="Times New Roman" panose="02020603050405020304" charset="0"/>
                    <a:ea typeface="宋体" panose="02010600030101010101" pitchFamily="2" charset="-122"/>
                    <a:cs typeface="Times New Roman" panose="02020603050405020304" charset="0"/>
                    <a:sym typeface="+mn-ea"/>
                  </a:rPr>
                  <a:t> ,</a:t>
                </a:r>
                <a:endParaRPr lang="en-US" altLang="zh-CN" sz="2000" dirty="0">
                  <a:latin typeface="Times New Roman" panose="02020603050405020304" charset="0"/>
                  <a:ea typeface="宋体" panose="02010600030101010101" pitchFamily="2" charset="-122"/>
                  <a:cs typeface="Times New Roman" panose="02020603050405020304" charset="0"/>
                  <a:sym typeface="+mn-ea"/>
                </a:endParaRPr>
              </a:p>
              <a:p>
                <a:pPr marL="457200" lvl="2" indent="0" fontAlgn="auto">
                  <a:lnSpc>
                    <a:spcPct val="150000"/>
                  </a:lnSpc>
                  <a:buFont typeface="Arial" panose="020B0604020202020204" pitchFamily="34" charset="0"/>
                  <a:buNone/>
                </a:pPr>
                <a:r>
                  <a:rPr lang="en-US" altLang="zh-CN" sz="2000" dirty="0">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楷体" panose="02010609060101010101" pitchFamily="49" charset="-122"/>
                            <a:cs typeface="Cambria Math" panose="02040503050406030204" pitchFamily="18" charset="0"/>
                          </a:rPr>
                          <m:t>𝐷</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s</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m:t>
                    </m:r>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a:latin typeface="Cambria Math" panose="02040503050406030204" pitchFamily="18" charset="0"/>
                            <a:ea typeface="MS Mincho" charset="0"/>
                            <a:cs typeface="Cambria Math" panose="02040503050406030204" pitchFamily="18" charset="0"/>
                          </a:rPr>
                          <m:t>−</m:t>
                        </m:r>
                      </m:sup>
                    </m:s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a:latin typeface="Cambria Math" panose="02040503050406030204" pitchFamily="18" charset="0"/>
                            <a:ea typeface="MS Mincho" charset="0"/>
                            <a:cs typeface="Cambria Math" panose="02040503050406030204" pitchFamily="18" charset="0"/>
                          </a:rPr>
                          <m:t>𝜋</m:t>
                        </m:r>
                      </m:e>
                      <m:sup>
                        <m:r>
                          <a:rPr lang="en-US" altLang="zh-CN" sz="2000">
                            <a:latin typeface="Cambria Math" panose="02040503050406030204" pitchFamily="18" charset="0"/>
                            <a:ea typeface="MS Mincho" charset="0"/>
                            <a:cs typeface="Cambria Math" panose="02040503050406030204" pitchFamily="18" charset="0"/>
                          </a:rPr>
                          <m:t>−</m:t>
                        </m:r>
                      </m:sup>
                    </m:sSup>
                    <m:r>
                      <a:rPr lang="en-US" altLang="zh-CN" sz="2000">
                        <a:latin typeface="Cambria Math" panose="02040503050406030204" pitchFamily="18" charset="0"/>
                        <a:ea typeface="MS Mincho" charset="0"/>
                        <a:cs typeface="Cambria Math" panose="02040503050406030204" pitchFamily="18" charset="0"/>
                      </a:rPr>
                      <m:t> </m:t>
                    </m:r>
                    <m:r>
                      <m:rPr>
                        <m:sty m:val="p"/>
                      </m:rPr>
                      <a:rPr lang="en-US" altLang="zh-CN" sz="2000">
                        <a:latin typeface="Cambria Math" panose="02040503050406030204" pitchFamily="18" charset="0"/>
                        <a:ea typeface="楷体" panose="02010609060101010101" pitchFamily="49" charset="-122"/>
                        <a:cs typeface="Cambria Math" panose="02040503050406030204" pitchFamily="18" charset="0"/>
                      </a:rPr>
                      <m:t>or</m:t>
                    </m:r>
                    <m:r>
                      <a:rPr lang="en-US" altLang="zh-CN" sz="2000">
                        <a:latin typeface="Cambria Math" panose="02040503050406030204" pitchFamily="18" charset="0"/>
                        <a:ea typeface="MS Mincho" charset="0"/>
                        <a:cs typeface="Cambria Math" panose="02040503050406030204" pitchFamily="18" charset="0"/>
                      </a:rPr>
                      <m:t> </m:t>
                    </m:r>
                    <m:sSubSup>
                      <m:sSubSupPr>
                        <m:ctrlPr>
                          <a:rPr lang="en-US" altLang="zh-CN" sz="2000" i="1">
                            <a:latin typeface="Cambria Math" panose="02040503050406030204" pitchFamily="18" charset="0"/>
                            <a:ea typeface="MS Mincho" charset="0"/>
                            <a:cs typeface="Cambria Math" panose="02040503050406030204" pitchFamily="18" charset="0"/>
                          </a:rPr>
                        </m:ctrlPr>
                      </m:sSubSupPr>
                      <m:e>
                        <m:r>
                          <a:rPr lang="en-US" altLang="zh-CN" sz="2000" i="1">
                            <a:latin typeface="Cambria Math" panose="02040503050406030204" pitchFamily="18" charset="0"/>
                            <a:ea typeface="MS Mincho" charset="0"/>
                            <a:cs typeface="Cambria Math" panose="02040503050406030204" pitchFamily="18" charset="0"/>
                          </a:rPr>
                          <m:t>𝐾</m:t>
                        </m:r>
                      </m:e>
                      <m:sub>
                        <m:r>
                          <a:rPr lang="en-US" altLang="zh-CN" sz="2000" i="1">
                            <a:latin typeface="Cambria Math" panose="02040503050406030204" pitchFamily="18" charset="0"/>
                            <a:ea typeface="MS Mincho" charset="0"/>
                            <a:cs typeface="Cambria Math" panose="02040503050406030204" pitchFamily="18" charset="0"/>
                          </a:rPr>
                          <m:t>𝑠</m:t>
                        </m:r>
                      </m:sub>
                      <m:sup>
                        <m:r>
                          <a:rPr lang="en-US" altLang="zh-CN" sz="2000" i="1">
                            <a:latin typeface="Cambria Math" panose="02040503050406030204" pitchFamily="18" charset="0"/>
                            <a:ea typeface="MS Mincho" charset="0"/>
                            <a:cs typeface="Cambria Math" panose="02040503050406030204" pitchFamily="18" charset="0"/>
                          </a:rPr>
                          <m:t>0</m:t>
                        </m:r>
                      </m:sup>
                    </m:sSubSup>
                    <m:sSup>
                      <m:sSupPr>
                        <m:ctrlPr>
                          <a:rPr lang="zh-CN" altLang="zh-CN" sz="200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200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2000" i="1">
                            <a:latin typeface="Cambria Math" panose="02040503050406030204" pitchFamily="18" charset="0"/>
                            <a:ea typeface="楷体" panose="02010609060101010101" pitchFamily="49" charset="-122"/>
                            <a:cs typeface="Cambria Math" panose="02040503050406030204" pitchFamily="18" charset="0"/>
                          </a:rPr>
                          <m:t>−</m:t>
                        </m:r>
                      </m:sup>
                    </m:sSup>
                  </m:oMath>
                </a14:m>
                <a:r>
                  <a:rPr lang="en-US" altLang="zh-CN" sz="2000" dirty="0">
                    <a:latin typeface="Cambria Math" panose="02040503050406030204" pitchFamily="18" charset="0"/>
                    <a:ea typeface="宋体" panose="02010600030101010101" pitchFamily="2" charset="-122"/>
                    <a:cs typeface="Cambria Math" panose="02040503050406030204" pitchFamily="18" charset="0"/>
                  </a:rPr>
                  <a:t>.</a:t>
                </a:r>
                <a:endParaRPr lang="zh-CN" altLang="en-US" sz="2000" dirty="0">
                  <a:latin typeface="Cambria Math" panose="02040503050406030204" pitchFamily="18" charset="0"/>
                  <a:ea typeface="宋体" panose="02010600030101010101" pitchFamily="2" charset="-122"/>
                  <a:cs typeface="Cambria Math" panose="02040503050406030204" pitchFamily="18" charset="0"/>
                </a:endParaRPr>
              </a:p>
              <a:p>
                <a:pPr marL="457200" lvl="2" indent="0" fontAlgn="auto">
                  <a:lnSpc>
                    <a:spcPct val="150000"/>
                  </a:lnSpc>
                  <a:buFont typeface="Arial" panose="020B0604020202020204" pitchFamily="34" charset="0"/>
                  <a:buNone/>
                </a:pPr>
                <a:r>
                  <a:rPr lang="en-US" altLang="zh-CN" sz="2000" dirty="0">
                    <a:latin typeface="Cambria Math" panose="02040503050406030204" pitchFamily="18" charset="0"/>
                    <a:ea typeface="MS Mincho" charset="0"/>
                    <a:cs typeface="Cambria Math" panose="02040503050406030204" pitchFamily="18" charset="0"/>
                    <a:sym typeface="+mn-ea"/>
                  </a:rPr>
                  <a:t>      E</a:t>
                </a:r>
                <a:r>
                  <a:rPr lang="en-US" altLang="zh-CN" sz="2000" baseline="-25000" dirty="0">
                    <a:latin typeface="Cambria Math" panose="02040503050406030204" pitchFamily="18" charset="0"/>
                    <a:ea typeface="MS Mincho" charset="0"/>
                    <a:cs typeface="Cambria Math" panose="02040503050406030204" pitchFamily="18" charset="0"/>
                    <a:sym typeface="+mn-ea"/>
                  </a:rPr>
                  <a:t>CMS</a:t>
                </a:r>
                <a:r>
                  <a:rPr lang="en-US" altLang="zh-CN" sz="2000" dirty="0">
                    <a:latin typeface="Cambria Math" panose="02040503050406030204" pitchFamily="18" charset="0"/>
                    <a:ea typeface="MS Mincho" charset="0"/>
                    <a:cs typeface="Cambria Math" panose="02040503050406030204" pitchFamily="18" charset="0"/>
                    <a:sym typeface="+mn-ea"/>
                  </a:rPr>
                  <a:t>:4.6842 </a:t>
                </a:r>
                <a:r>
                  <a:rPr lang="en-US" altLang="zh-CN" sz="2000" dirty="0" err="1">
                    <a:latin typeface="Cambria Math" panose="02040503050406030204" pitchFamily="18" charset="0"/>
                    <a:ea typeface="MS Mincho" charset="0"/>
                    <a:cs typeface="Cambria Math" panose="02040503050406030204" pitchFamily="18" charset="0"/>
                    <a:sym typeface="+mn-ea"/>
                  </a:rPr>
                  <a:t>Gev</a:t>
                </a:r>
                <a:endParaRPr lang="zh-CN" altLang="en-US" sz="2000" dirty="0">
                  <a:latin typeface="Cambria Math" panose="02040503050406030204" pitchFamily="18" charset="0"/>
                  <a:ea typeface="宋体" panose="02010600030101010101" pitchFamily="2" charset="-122"/>
                  <a:cs typeface="Cambria Math" panose="02040503050406030204" pitchFamily="18" charset="0"/>
                </a:endParaRPr>
              </a:p>
              <a:p>
                <a:pPr marL="914400" lvl="2" indent="-457200" fontAlgn="auto">
                  <a:lnSpc>
                    <a:spcPct val="150000"/>
                  </a:lnSpc>
                  <a:buFont typeface="Arial" panose="020B0604020202020204" pitchFamily="34" charset="0"/>
                  <a:buChar char="•"/>
                </a:pPr>
                <a:r>
                  <a:rPr lang="en-US" altLang="zh-CN" sz="2000" dirty="0">
                    <a:latin typeface="Cambria Math" panose="02040503050406030204" pitchFamily="18" charset="0"/>
                    <a:ea typeface="宋体" panose="02010600030101010101" pitchFamily="2" charset="-122"/>
                    <a:cs typeface="Cambria Math" panose="02040503050406030204" pitchFamily="18" charset="0"/>
                  </a:rPr>
                  <a:t>Data samples</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endParaRPr lang="zh-CN" altLang="en-US" sz="2000" dirty="0">
                  <a:latin typeface="Cambria Math" panose="02040503050406030204" pitchFamily="18" charset="0"/>
                  <a:ea typeface="宋体" panose="02010600030101010101" pitchFamily="2" charset="-122"/>
                  <a:cs typeface="Cambria Math" panose="02040503050406030204" pitchFamily="18" charset="0"/>
                </a:endParaRPr>
              </a:p>
              <a:p>
                <a:pPr marL="457200" lvl="2" indent="0" fontAlgn="auto">
                  <a:lnSpc>
                    <a:spcPct val="150000"/>
                  </a:lnSpc>
                  <a:buFont typeface="Arial" panose="020B0604020202020204" pitchFamily="34" charset="0"/>
                  <a:buNone/>
                </a:pPr>
                <a:r>
                  <a:rPr lang="en-US" altLang="zh-CN" sz="2000" dirty="0">
                    <a:latin typeface="Cambria Math" panose="02040503050406030204" pitchFamily="18" charset="0"/>
                    <a:ea typeface="宋体" panose="02010600030101010101" pitchFamily="2" charset="-122"/>
                    <a:cs typeface="Cambria Math" panose="02040503050406030204" pitchFamily="18" charset="0"/>
                  </a:rPr>
                  <a:t>XYZ data</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4.42</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4.44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4.60</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4.61</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4.63</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4.66</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4.68</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4.70</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4.74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4.75</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4.78</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4.84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4.914</a:t>
                </a:r>
                <a:r>
                  <a:rPr lang="zh-CN" altLang="en-US" sz="2000" dirty="0">
                    <a:latin typeface="Cambria Math" panose="02040503050406030204" pitchFamily="18" charset="0"/>
                    <a:ea typeface="宋体" panose="02010600030101010101" pitchFamily="2" charset="-122"/>
                    <a:cs typeface="Cambria Math" panose="02040503050406030204" pitchFamily="18" charset="0"/>
                  </a:rPr>
                  <a:t>，</a:t>
                </a:r>
                <a:r>
                  <a:rPr lang="en-US" altLang="zh-CN" sz="2000" dirty="0">
                    <a:latin typeface="Cambria Math" panose="02040503050406030204" pitchFamily="18" charset="0"/>
                    <a:ea typeface="宋体" panose="02010600030101010101" pitchFamily="2" charset="-122"/>
                    <a:cs typeface="Cambria Math" panose="02040503050406030204" pitchFamily="18" charset="0"/>
                  </a:rPr>
                  <a:t>4.946 GeV)</a:t>
                </a:r>
                <a:endParaRPr lang="en-US" altLang="zh-CN" sz="2000" dirty="0">
                  <a:latin typeface="Cambria Math" panose="02040503050406030204" pitchFamily="18" charset="0"/>
                  <a:ea typeface="宋体" panose="02010600030101010101" pitchFamily="2" charset="-122"/>
                  <a:cs typeface="Cambria Math" panose="020405030504060302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317" y="690086"/>
                <a:ext cx="8898731" cy="5208270"/>
              </a:xfrm>
              <a:prstGeom prst="rect">
                <a:avLst/>
              </a:prstGeom>
              <a:blipFill rotWithShape="1">
                <a:blip r:embed="rId1"/>
                <a:stretch>
                  <a:fillRect l="4" t="-9" r="-1475" b="9"/>
                </a:stretch>
              </a:blipFill>
            </p:spPr>
            <p:txBody>
              <a:bodyPr/>
              <a:lstStyle/>
              <a:p>
                <a:r>
                  <a:rPr lang="zh-CN" altLang="en-US">
                    <a:noFill/>
                  </a:rPr>
                  <a:t> </a:t>
                </a:r>
              </a:p>
            </p:txBody>
          </p:sp>
        </mc:Fallback>
      </mc:AlternateContent>
      <p:sp>
        <p:nvSpPr>
          <p:cNvPr id="6" name="灯片编号占位符 3"/>
          <p:cNvSpPr>
            <a:spLocks noGrp="1"/>
          </p:cNvSpPr>
          <p:nvPr>
            <p:ph type="sldNum" sz="quarter" idx="12"/>
          </p:nvPr>
        </p:nvSpPr>
        <p:spPr>
          <a:xfrm>
            <a:off x="6457950" y="6357938"/>
            <a:ext cx="2057400" cy="273844"/>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zh-CN" altLang="en-US" sz="5400" dirty="0">
                <a:latin typeface="Times New Roman" panose="02020603050405020304" charset="0"/>
                <a:cs typeface="Times New Roman" panose="02020603050405020304" charset="0"/>
              </a:rPr>
              <a:t>联合拟合</a:t>
            </a:r>
            <a:endParaRPr lang="zh-CN" altLang="en-US" sz="5400" dirty="0">
              <a:latin typeface="Times New Roman" panose="02020603050405020304" charset="0"/>
              <a:cs typeface="Times New Roman" panose="0202060305040502030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Some distributions of total data (nsig=1)</a:t>
            </a:r>
            <a:endParaRPr lang="en-US" altLang="zh-CN" sz="3000" dirty="0">
              <a:solidFill>
                <a:schemeClr val="bg1"/>
              </a:solidFill>
              <a:latin typeface="Times New Roman" panose="02020603050405020304" charset="0"/>
              <a:cs typeface="Times New Roman" panose="02020603050405020304" charset="0"/>
              <a:sym typeface="+mn-ea"/>
            </a:endParaRPr>
          </a:p>
        </p:txBody>
      </p:sp>
      <p:pic>
        <p:nvPicPr>
          <p:cNvPr id="8" name="图片 7" descr="linedata"/>
          <p:cNvPicPr>
            <a:picLocks noChangeAspect="1"/>
          </p:cNvPicPr>
          <p:nvPr>
            <p:custDataLst>
              <p:tags r:id="rId1"/>
            </p:custDataLst>
          </p:nvPr>
        </p:nvPicPr>
        <p:blipFill>
          <a:blip r:embed="rId2"/>
          <a:stretch>
            <a:fillRect/>
          </a:stretch>
        </p:blipFill>
        <p:spPr>
          <a:xfrm>
            <a:off x="742315" y="815975"/>
            <a:ext cx="3545840" cy="2315210"/>
          </a:xfrm>
          <a:prstGeom prst="rect">
            <a:avLst/>
          </a:prstGeom>
        </p:spPr>
      </p:pic>
      <p:pic>
        <p:nvPicPr>
          <p:cNvPr id="9" name="图片 8" descr="lineMC"/>
          <p:cNvPicPr>
            <a:picLocks noChangeAspect="1"/>
          </p:cNvPicPr>
          <p:nvPr/>
        </p:nvPicPr>
        <p:blipFill>
          <a:blip r:embed="rId3"/>
          <a:stretch>
            <a:fillRect/>
          </a:stretch>
        </p:blipFill>
        <p:spPr>
          <a:xfrm>
            <a:off x="5125720" y="836930"/>
            <a:ext cx="3274060" cy="2197100"/>
          </a:xfrm>
          <a:prstGeom prst="rect">
            <a:avLst/>
          </a:prstGeom>
        </p:spPr>
      </p:pic>
      <p:pic>
        <p:nvPicPr>
          <p:cNvPr id="11" name="图片 10" descr="Ds+datamc"/>
          <p:cNvPicPr>
            <a:picLocks noChangeAspect="1"/>
          </p:cNvPicPr>
          <p:nvPr/>
        </p:nvPicPr>
        <p:blipFill>
          <a:blip r:embed="rId4"/>
          <a:stretch>
            <a:fillRect/>
          </a:stretch>
        </p:blipFill>
        <p:spPr>
          <a:xfrm>
            <a:off x="904240" y="3034030"/>
            <a:ext cx="3221990" cy="1971675"/>
          </a:xfrm>
          <a:prstGeom prst="rect">
            <a:avLst/>
          </a:prstGeom>
        </p:spPr>
      </p:pic>
      <p:pic>
        <p:nvPicPr>
          <p:cNvPr id="3" name="图片 2" descr="111"/>
          <p:cNvPicPr>
            <a:picLocks noChangeAspect="1"/>
          </p:cNvPicPr>
          <p:nvPr/>
        </p:nvPicPr>
        <p:blipFill>
          <a:blip r:embed="rId5"/>
          <a:stretch>
            <a:fillRect/>
          </a:stretch>
        </p:blipFill>
        <p:spPr>
          <a:xfrm>
            <a:off x="5185410" y="3034030"/>
            <a:ext cx="3152775" cy="1982470"/>
          </a:xfrm>
          <a:prstGeom prst="rect">
            <a:avLst/>
          </a:prstGeom>
        </p:spPr>
      </p:pic>
      <mc:AlternateContent xmlns:mc="http://schemas.openxmlformats.org/markup-compatibility/2006">
        <mc:Choice xmlns:a14="http://schemas.microsoft.com/office/drawing/2010/main" Requires="a14">
          <p:sp>
            <p:nvSpPr>
              <p:cNvPr id="5" name="文本框 4"/>
              <p:cNvSpPr txBox="1"/>
              <p:nvPr/>
            </p:nvSpPr>
            <p:spPr>
              <a:xfrm>
                <a:off x="11589" y="5342473"/>
                <a:ext cx="9110345" cy="1289071"/>
              </a:xfrm>
              <a:prstGeom prst="rect">
                <a:avLst/>
              </a:prstGeom>
              <a:noFill/>
            </p:spPr>
            <p:txBody>
              <a:bodyPr wrap="square" rtlCol="0">
                <a:spAutoFit/>
              </a:bodyPr>
              <a:lstStyle/>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rPr>
                  <a:t>The </a:t>
                </a:r>
                <a:r>
                  <a:rPr lang="en-US" altLang="zh-CN" dirty="0">
                    <a:solidFill>
                      <a:srgbClr val="FF0000"/>
                    </a:solidFill>
                    <a:latin typeface="Times New Roman" panose="02020603050405020304" charset="0"/>
                    <a:cs typeface="Times New Roman" panose="02020603050405020304" charset="0"/>
                  </a:rPr>
                  <a:t>obvious enhancement </a:t>
                </a:r>
                <a:r>
                  <a:rPr lang="en-US" altLang="zh-CN" dirty="0">
                    <a:latin typeface="Times New Roman" panose="02020603050405020304" charset="0"/>
                    <a:cs typeface="Times New Roman" panose="02020603050405020304" charset="0"/>
                  </a:rPr>
                  <a:t>can be seen in the scattering plots for both data and signal MC.</a:t>
                </a:r>
                <a:endParaRPr lang="en-US" altLang="zh-CN" dirty="0">
                  <a:latin typeface="Times New Roman" panose="02020603050405020304" charset="0"/>
                  <a:cs typeface="Times New Roman" panose="02020603050405020304" charset="0"/>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rPr>
                  <a:t>The below two figures are</a:t>
                </a:r>
                <a:r>
                  <a:rPr lang="en-US" altLang="zh-CN" dirty="0">
                    <a:solidFill>
                      <a:srgbClr val="FF0000"/>
                    </a:solidFill>
                    <a:latin typeface="Times New Roman" panose="02020603050405020304" charset="0"/>
                    <a:cs typeface="Times New Roman" panose="02020603050405020304" charset="0"/>
                  </a:rPr>
                  <a:t> the</a:t>
                </a:r>
                <a:r>
                  <a:rPr lang="zh-CN" altLang="en-US" dirty="0">
                    <a:solidFill>
                      <a:srgbClr val="FF0000"/>
                    </a:solidFill>
                    <a:latin typeface="Times New Roman" panose="02020603050405020304" charset="0"/>
                    <a:cs typeface="Times New Roman" panose="02020603050405020304" charset="0"/>
                  </a:rPr>
                  <a:t> </a:t>
                </a:r>
                <a:r>
                  <a:rPr lang="en-US" altLang="zh-CN" dirty="0">
                    <a:solidFill>
                      <a:srgbClr val="FF0000"/>
                    </a:solidFill>
                    <a:latin typeface="Times New Roman" panose="02020603050405020304" charset="0"/>
                    <a:cs typeface="Times New Roman" panose="02020603050405020304" charset="0"/>
                  </a:rPr>
                  <a:t>corresponding</a:t>
                </a:r>
                <a:r>
                  <a:rPr lang="zh-CN" altLang="en-US" dirty="0">
                    <a:solidFill>
                      <a:srgbClr val="FF0000"/>
                    </a:solidFill>
                    <a:latin typeface="Times New Roman" panose="02020603050405020304" charset="0"/>
                    <a:cs typeface="Times New Roman" panose="02020603050405020304" charset="0"/>
                  </a:rPr>
                  <a:t> </a:t>
                </a:r>
                <a:r>
                  <a:rPr lang="en-US" altLang="zh-CN" dirty="0">
                    <a:solidFill>
                      <a:srgbClr val="FF0000"/>
                    </a:solidFill>
                    <a:latin typeface="Times New Roman" panose="02020603050405020304" charset="0"/>
                    <a:cs typeface="Times New Roman" panose="02020603050405020304" charset="0"/>
                  </a:rPr>
                  <a:t>projections</a:t>
                </a:r>
                <a:r>
                  <a:rPr lang="en-US" altLang="zh-CN" dirty="0">
                    <a:latin typeface="Times New Roman" panose="02020603050405020304" charset="0"/>
                    <a:cs typeface="Times New Roman" panose="02020603050405020304" charset="0"/>
                  </a:rPr>
                  <a:t> of the scattering plots.</a:t>
                </a:r>
                <a:endParaRPr lang="en-US" altLang="zh-CN" dirty="0">
                  <a:latin typeface="Times New Roman" panose="02020603050405020304" charset="0"/>
                  <a:cs typeface="Times New Roman" panose="02020603050405020304" charset="0"/>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rPr>
                  <a:t> In </a:t>
                </a:r>
                <a14:m>
                  <m:oMath xmlns:m="http://schemas.openxmlformats.org/officeDocument/2006/math">
                    <m:sSup>
                      <m:sSupPr>
                        <m:ctrlPr>
                          <a:rPr lang="en-US" altLang="zh-CN" i="1">
                            <a:solidFill>
                              <a:srgbClr val="FF0000"/>
                            </a:solidFill>
                            <a:latin typeface="Cambria Math" panose="02040503050406030204" pitchFamily="18" charset="0"/>
                            <a:cs typeface="Cambria Math" panose="02040503050406030204" pitchFamily="18" charset="0"/>
                          </a:rPr>
                        </m:ctrlPr>
                      </m:sSupPr>
                      <m:e>
                        <m:r>
                          <a:rPr lang="en-US" altLang="zh-CN" i="1">
                            <a:solidFill>
                              <a:srgbClr val="FF0000"/>
                            </a:solidFill>
                            <a:latin typeface="Cambria Math" panose="02040503050406030204" pitchFamily="18" charset="0"/>
                            <a:cs typeface="Cambria Math" panose="02040503050406030204" pitchFamily="18" charset="0"/>
                          </a:rPr>
                          <m:t>𝐷𝑠</m:t>
                        </m:r>
                      </m:e>
                      <m:sup>
                        <m:r>
                          <a:rPr lang="en-US" altLang="zh-CN" i="1">
                            <a:solidFill>
                              <a:srgbClr val="FF0000"/>
                            </a:solidFill>
                            <a:latin typeface="Cambria Math" panose="02040503050406030204" pitchFamily="18" charset="0"/>
                            <a:ea typeface="MS Mincho" charset="0"/>
                            <a:cs typeface="Cambria Math" panose="02040503050406030204" pitchFamily="18" charset="0"/>
                          </a:rPr>
                          <m:t>−</m:t>
                        </m:r>
                      </m:sup>
                    </m:sSup>
                  </m:oMath>
                </a14:m>
                <a:r>
                  <a:rPr lang="en-US" altLang="zh-CN" i="1" dirty="0">
                    <a:latin typeface="Times New Roman" panose="02020603050405020304" charset="0"/>
                    <a:cs typeface="Times New Roman" panose="02020603050405020304" charset="0"/>
                  </a:rPr>
                  <a:t> </a:t>
                </a:r>
                <a:r>
                  <a:rPr lang="en-US" altLang="zh-CN" dirty="0">
                    <a:latin typeface="Times New Roman" panose="02020603050405020304" charset="0"/>
                    <a:cs typeface="Times New Roman" panose="02020603050405020304" charset="0"/>
                  </a:rPr>
                  <a:t>invariant mass distribution, we can see </a:t>
                </a:r>
                <a:r>
                  <a:rPr lang="en-US" altLang="zh-CN" dirty="0">
                    <a:solidFill>
                      <a:srgbClr val="FF0000"/>
                    </a:solidFill>
                    <a:latin typeface="Times New Roman" panose="02020603050405020304" charset="0"/>
                    <a:cs typeface="Times New Roman" panose="02020603050405020304" charset="0"/>
                  </a:rPr>
                  <a:t>a clear signal</a:t>
                </a:r>
                <a:r>
                  <a:rPr lang="en-US" altLang="zh-CN" dirty="0">
                    <a:latin typeface="Times New Roman" panose="02020603050405020304" charset="0"/>
                    <a:cs typeface="Times New Roman" panose="02020603050405020304" charset="0"/>
                  </a:rPr>
                  <a:t>.</a:t>
                </a:r>
                <a:endParaRPr lang="en-US" altLang="zh-CN" i="1" dirty="0">
                  <a:latin typeface="Times New Roman" panose="02020603050405020304" charset="0"/>
                  <a:cs typeface="Times New Roman" panose="02020603050405020304"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11589" y="5342473"/>
                <a:ext cx="9110345" cy="1289071"/>
              </a:xfrm>
              <a:prstGeom prst="rect">
                <a:avLst/>
              </a:prstGeom>
              <a:blipFill rotWithShape="1">
                <a:blip r:embed="rId6"/>
                <a:stretch>
                  <a:fillRect l="-2" t="-17" r="2" b="19"/>
                </a:stretch>
              </a:blipFill>
            </p:spPr>
            <p:txBody>
              <a:bodyPr/>
              <a:lstStyle/>
              <a:p>
                <a:r>
                  <a:rPr lang="zh-CN" altLang="en-US">
                    <a:noFill/>
                  </a:rPr>
                  <a:t> </a:t>
                </a:r>
              </a:p>
            </p:txBody>
          </p:sp>
        </mc:Fallback>
      </mc:AlternateContent>
      <p:sp>
        <p:nvSpPr>
          <p:cNvPr id="10" name="灯片编号占位符 3"/>
          <p:cNvSpPr>
            <a:spLocks noGrp="1"/>
          </p:cNvSpPr>
          <p:nvPr>
            <p:ph type="sldNum" sz="quarter" idx="12"/>
          </p:nvPr>
        </p:nvSpPr>
        <p:spPr>
          <a:xfrm>
            <a:off x="6457950" y="6396038"/>
            <a:ext cx="2057400" cy="273844"/>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1524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0160" y="-13811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Signal events</a:t>
            </a:r>
            <a:endParaRPr lang="en-US" altLang="zh-CN" sz="3000" dirty="0">
              <a:solidFill>
                <a:schemeClr val="bg1"/>
              </a:solidFill>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13" name="文本框 12"/>
              <p:cNvSpPr txBox="1"/>
              <p:nvPr/>
            </p:nvSpPr>
            <p:spPr>
              <a:xfrm>
                <a:off x="464811" y="5113046"/>
                <a:ext cx="8679180" cy="969010"/>
              </a:xfrm>
              <a:prstGeom prst="rect">
                <a:avLst/>
              </a:prstGeom>
              <a:noFill/>
            </p:spPr>
            <p:txBody>
              <a:bodyPr wrap="square" rtlCol="0">
                <a:spAutoFit/>
              </a:bodyPr>
              <a:lstStyle/>
              <a:p>
                <a:pPr marL="0" lvl="1"/>
                <a:r>
                  <a:rPr lang="en-US" altLang="zh-CN" sz="1800" dirty="0">
                    <a:solidFill>
                      <a:schemeClr val="tx1"/>
                    </a:solidFill>
                    <a:latin typeface="Times New Roman" panose="02020603050405020304" charset="0"/>
                    <a:cs typeface="Times New Roman" panose="02020603050405020304" charset="0"/>
                    <a:sym typeface="+mn-ea"/>
                  </a:rPr>
                  <a:t>To improve the significance of the signal, we require a mass window of Ds</a:t>
                </a:r>
                <a:r>
                  <a:rPr lang="en-US" altLang="zh-CN" sz="1800" baseline="30000" dirty="0">
                    <a:solidFill>
                      <a:schemeClr val="tx1"/>
                    </a:solidFill>
                    <a:latin typeface="Times New Roman" panose="02020603050405020304" charset="0"/>
                    <a:cs typeface="Times New Roman" panose="02020603050405020304" charset="0"/>
                    <a:sym typeface="+mn-ea"/>
                  </a:rPr>
                  <a:t>+</a:t>
                </a:r>
                <a:r>
                  <a:rPr lang="en-US" altLang="zh-CN" sz="1800" dirty="0">
                    <a:solidFill>
                      <a:schemeClr val="tx1"/>
                    </a:solidFill>
                    <a:latin typeface="Times New Roman" panose="02020603050405020304" charset="0"/>
                    <a:cs typeface="Times New Roman" panose="02020603050405020304" charset="0"/>
                    <a:sym typeface="+mn-ea"/>
                  </a:rPr>
                  <a:t>, to show the invariant mass of Ds</a:t>
                </a:r>
                <a:r>
                  <a:rPr lang="en-US" altLang="zh-CN" sz="1800" baseline="30000" dirty="0">
                    <a:solidFill>
                      <a:schemeClr val="tx1"/>
                    </a:solidFill>
                    <a:latin typeface="Times New Roman" panose="02020603050405020304" charset="0"/>
                    <a:cs typeface="Times New Roman" panose="02020603050405020304" charset="0"/>
                    <a:sym typeface="+mn-ea"/>
                  </a:rPr>
                  <a:t>- </a:t>
                </a:r>
                <a:r>
                  <a:rPr lang="en-US" altLang="zh-CN" sz="1800" dirty="0">
                    <a:solidFill>
                      <a:schemeClr val="tx1"/>
                    </a:solidFill>
                    <a:latin typeface="Times New Roman" panose="02020603050405020304" charset="0"/>
                    <a:cs typeface="Times New Roman" panose="02020603050405020304" charset="0"/>
                    <a:sym typeface="+mn-ea"/>
                  </a:rPr>
                  <a:t>,which is </a:t>
                </a:r>
                <a14:m>
                  <m:oMath xmlns:m="http://schemas.openxmlformats.org/officeDocument/2006/math">
                    <m:d>
                      <m:dPr>
                        <m:begChr m:val="|"/>
                        <m:endChr m:val="|"/>
                        <m:ctrlPr>
                          <a:rPr lang="en-US" altLang="zh-CN" sz="1800" i="1" dirty="0">
                            <a:solidFill>
                              <a:schemeClr val="tx1"/>
                            </a:solidFill>
                            <a:latin typeface="Cambria Math" panose="02040503050406030204" pitchFamily="18" charset="0"/>
                            <a:cs typeface="Cambria Math" panose="02040503050406030204" pitchFamily="18" charset="0"/>
                            <a:sym typeface="+mn-ea"/>
                          </a:rPr>
                        </m:ctrlPr>
                      </m:dPr>
                      <m:e>
                        <m:r>
                          <a:rPr lang="en-US" altLang="zh-CN" sz="1800" i="1" dirty="0">
                            <a:solidFill>
                              <a:schemeClr val="tx1"/>
                            </a:solidFill>
                            <a:latin typeface="Cambria Math" panose="02040503050406030204" pitchFamily="18" charset="0"/>
                            <a:cs typeface="Cambria Math" panose="02040503050406030204" pitchFamily="18" charset="0"/>
                            <a:sym typeface="+mn-ea"/>
                          </a:rPr>
                          <m:t>𝑀</m:t>
                        </m:r>
                        <m:r>
                          <a:rPr lang="en-US" altLang="zh-CN" sz="1800" i="1" dirty="0">
                            <a:solidFill>
                              <a:schemeClr val="tx1"/>
                            </a:solidFill>
                            <a:latin typeface="Cambria Math" panose="02040503050406030204" pitchFamily="18" charset="0"/>
                            <a:cs typeface="Cambria Math" panose="02040503050406030204" pitchFamily="18" charset="0"/>
                            <a:sym typeface="+mn-ea"/>
                          </a:rPr>
                          <m:t>(</m:t>
                        </m:r>
                        <m:sSup>
                          <m:sSupPr>
                            <m:ctrlPr>
                              <a:rPr lang="en-US" altLang="zh-CN" sz="1800" i="1" dirty="0">
                                <a:solidFill>
                                  <a:schemeClr val="tx1"/>
                                </a:solidFill>
                                <a:latin typeface="Cambria Math" panose="02040503050406030204" pitchFamily="18" charset="0"/>
                                <a:cs typeface="Cambria Math" panose="02040503050406030204" pitchFamily="18" charset="0"/>
                                <a:sym typeface="+mn-ea"/>
                              </a:rPr>
                            </m:ctrlPr>
                          </m:sSupPr>
                          <m:e>
                            <m:r>
                              <a:rPr lang="en-US" altLang="zh-CN" i="1" dirty="0">
                                <a:solidFill>
                                  <a:schemeClr val="tx1"/>
                                </a:solidFill>
                                <a:latin typeface="Cambria Math" panose="02040503050406030204" pitchFamily="18" charset="0"/>
                                <a:cs typeface="Cambria Math" panose="02040503050406030204" pitchFamily="18" charset="0"/>
                                <a:sym typeface="+mn-ea"/>
                              </a:rPr>
                              <m:t>𝐷𝑠</m:t>
                            </m:r>
                          </m:e>
                          <m:sup>
                            <m:r>
                              <a:rPr lang="en-US" altLang="zh-CN" sz="1800" i="1" dirty="0">
                                <a:solidFill>
                                  <a:schemeClr val="tx1"/>
                                </a:solidFill>
                                <a:latin typeface="Cambria Math" panose="02040503050406030204" pitchFamily="18" charset="0"/>
                                <a:cs typeface="Cambria Math" panose="02040503050406030204" pitchFamily="18" charset="0"/>
                                <a:sym typeface="+mn-ea"/>
                              </a:rPr>
                              <m:t>+</m:t>
                            </m:r>
                          </m:sup>
                        </m:sSup>
                        <m:r>
                          <a:rPr lang="en-US" altLang="zh-CN" sz="1800" i="1" dirty="0">
                            <a:solidFill>
                              <a:schemeClr val="tx1"/>
                            </a:solidFill>
                            <a:latin typeface="Cambria Math" panose="02040503050406030204" pitchFamily="18" charset="0"/>
                            <a:cs typeface="Cambria Math" panose="02040503050406030204" pitchFamily="18" charset="0"/>
                            <a:sym typeface="+mn-ea"/>
                          </a:rPr>
                          <m:t>/</m:t>
                        </m:r>
                        <m:sSup>
                          <m:sSupPr>
                            <m:ctrlPr>
                              <a:rPr lang="en-US" altLang="zh-CN" i="1" dirty="0">
                                <a:solidFill>
                                  <a:schemeClr val="tx1"/>
                                </a:solidFill>
                                <a:latin typeface="Cambria Math" panose="02040503050406030204" pitchFamily="18" charset="0"/>
                                <a:cs typeface="Cambria Math" panose="02040503050406030204" pitchFamily="18" charset="0"/>
                                <a:sym typeface="+mn-ea"/>
                              </a:rPr>
                            </m:ctrlPr>
                          </m:sSupPr>
                          <m:e>
                            <m:r>
                              <a:rPr lang="en-US" altLang="zh-CN" i="1" dirty="0">
                                <a:solidFill>
                                  <a:schemeClr val="tx1"/>
                                </a:solidFill>
                                <a:latin typeface="Cambria Math" panose="02040503050406030204" pitchFamily="18" charset="0"/>
                                <a:cs typeface="Cambria Math" panose="02040503050406030204" pitchFamily="18" charset="0"/>
                                <a:sym typeface="+mn-ea"/>
                              </a:rPr>
                              <m:t>𝐷𝑠</m:t>
                            </m:r>
                          </m:e>
                          <m:sup>
                            <m:r>
                              <a:rPr lang="en-US" altLang="zh-CN" i="1" dirty="0">
                                <a:solidFill>
                                  <a:schemeClr val="tx1"/>
                                </a:solidFill>
                                <a:latin typeface="Cambria Math" panose="02040503050406030204" pitchFamily="18" charset="0"/>
                                <a:cs typeface="Cambria Math" panose="02040503050406030204" pitchFamily="18" charset="0"/>
                                <a:sym typeface="+mn-ea"/>
                              </a:rPr>
                              <m:t>−</m:t>
                            </m:r>
                          </m:sup>
                        </m:sSup>
                        <m:r>
                          <a:rPr lang="en-US" altLang="zh-CN" i="1" dirty="0">
                            <a:solidFill>
                              <a:schemeClr val="tx1"/>
                            </a:solidFill>
                            <a:latin typeface="Cambria Math" panose="02040503050406030204" pitchFamily="18" charset="0"/>
                            <a:cs typeface="Cambria Math" panose="02040503050406030204" pitchFamily="18" charset="0"/>
                            <a:sym typeface="+mn-ea"/>
                          </a:rPr>
                          <m:t>)</m:t>
                        </m:r>
                        <m:r>
                          <a:rPr lang="en-US" altLang="zh-CN" i="1" dirty="0">
                            <a:solidFill>
                              <a:schemeClr val="tx1"/>
                            </a:solidFill>
                            <a:latin typeface="Cambria Math" panose="02040503050406030204" pitchFamily="18" charset="0"/>
                            <a:cs typeface="Cambria Math" panose="02040503050406030204" pitchFamily="18" charset="0"/>
                            <a:sym typeface="+mn-ea"/>
                          </a:rPr>
                          <m:t>−</m:t>
                        </m:r>
                        <m:r>
                          <a:rPr lang="en-US" altLang="zh-CN" i="1" dirty="0">
                            <a:solidFill>
                              <a:schemeClr val="tx1"/>
                            </a:solidFill>
                            <a:latin typeface="Cambria Math" panose="02040503050406030204" pitchFamily="18" charset="0"/>
                            <a:cs typeface="Cambria Math" panose="02040503050406030204" pitchFamily="18" charset="0"/>
                            <a:sym typeface="+mn-ea"/>
                          </a:rPr>
                          <m:t>𝑚</m:t>
                        </m:r>
                        <m:r>
                          <a:rPr lang="en-US" altLang="zh-CN" i="1" dirty="0">
                            <a:solidFill>
                              <a:schemeClr val="tx1"/>
                            </a:solidFill>
                            <a:latin typeface="Cambria Math" panose="02040503050406030204" pitchFamily="18" charset="0"/>
                            <a:cs typeface="Cambria Math" panose="02040503050406030204" pitchFamily="18" charset="0"/>
                            <a:sym typeface="+mn-ea"/>
                          </a:rPr>
                          <m:t>(</m:t>
                        </m:r>
                        <m:r>
                          <a:rPr lang="en-US" altLang="zh-CN" i="1" dirty="0">
                            <a:solidFill>
                              <a:schemeClr val="tx1"/>
                            </a:solidFill>
                            <a:latin typeface="Cambria Math" panose="02040503050406030204" pitchFamily="18" charset="0"/>
                            <a:cs typeface="Cambria Math" panose="02040503050406030204" pitchFamily="18" charset="0"/>
                            <a:sym typeface="+mn-ea"/>
                          </a:rPr>
                          <m:t>𝐷𝑠</m:t>
                        </m:r>
                        <m:r>
                          <a:rPr lang="en-US" altLang="zh-CN" i="1" dirty="0">
                            <a:solidFill>
                              <a:schemeClr val="tx1"/>
                            </a:solidFill>
                            <a:latin typeface="Cambria Math" panose="02040503050406030204" pitchFamily="18" charset="0"/>
                            <a:cs typeface="Cambria Math" panose="02040503050406030204" pitchFamily="18" charset="0"/>
                            <a:sym typeface="+mn-ea"/>
                          </a:rPr>
                          <m:t>)(</m:t>
                        </m:r>
                        <m:r>
                          <a:rPr lang="en-US" altLang="zh-CN" i="1" dirty="0">
                            <a:solidFill>
                              <a:schemeClr val="tx1"/>
                            </a:solidFill>
                            <a:latin typeface="Cambria Math" panose="02040503050406030204" pitchFamily="18" charset="0"/>
                            <a:cs typeface="Cambria Math" panose="02040503050406030204" pitchFamily="18" charset="0"/>
                            <a:sym typeface="+mn-ea"/>
                          </a:rPr>
                          <m:t>𝑃𝐷𝐺</m:t>
                        </m:r>
                      </m:e>
                    </m:d>
                    <m:r>
                      <a:rPr lang="en-US" altLang="zh-CN" sz="1800" i="1" dirty="0">
                        <a:solidFill>
                          <a:schemeClr val="tx1"/>
                        </a:solidFill>
                        <a:latin typeface="Cambria Math" panose="02040503050406030204" pitchFamily="18" charset="0"/>
                        <a:cs typeface="Cambria Math" panose="02040503050406030204" pitchFamily="18" charset="0"/>
                        <a:sym typeface="+mn-ea"/>
                      </a:rPr>
                      <m:t>≤</m:t>
                    </m:r>
                    <m:r>
                      <a:rPr lang="en-US" altLang="zh-CN" sz="1800" i="1" dirty="0">
                        <a:solidFill>
                          <a:schemeClr val="tx1"/>
                        </a:solidFill>
                        <a:latin typeface="Cambria Math" panose="02040503050406030204" pitchFamily="18" charset="0"/>
                        <a:cs typeface="Cambria Math" panose="02040503050406030204" pitchFamily="18" charset="0"/>
                        <a:sym typeface="+mn-ea"/>
                      </a:rPr>
                      <m:t>15</m:t>
                    </m:r>
                  </m:oMath>
                </a14:m>
                <a:r>
                  <a:rPr lang="en-US" altLang="zh-CN" dirty="0">
                    <a:latin typeface="Times New Roman" panose="02020603050405020304" charset="0"/>
                    <a:ea typeface="MS Mincho" charset="0"/>
                    <a:cs typeface="Times New Roman" panose="02020603050405020304" charset="0"/>
                    <a:sym typeface="+mn-ea"/>
                  </a:rPr>
                  <a:t>MeV/c².</a:t>
                </a:r>
                <a:endParaRPr lang="en-US" altLang="zh-CN" sz="1800" dirty="0">
                  <a:solidFill>
                    <a:schemeClr val="tx1"/>
                  </a:solidFill>
                  <a:latin typeface="Times New Roman" panose="02020603050405020304" charset="0"/>
                  <a:cs typeface="Times New Roman" panose="02020603050405020304" charset="0"/>
                </a:endParaRPr>
              </a:p>
              <a:p>
                <a:pPr marL="0" lvl="1"/>
                <a:r>
                  <a:rPr lang="en-US" altLang="zh-CN" sz="2100" dirty="0"/>
                  <a:t>                                            </a:t>
                </a:r>
                <a:r>
                  <a:rPr lang="en-US" altLang="zh-CN" sz="1350" dirty="0"/>
                  <a:t> </a:t>
                </a:r>
                <a:endParaRPr lang="en-US" altLang="zh-CN" sz="1350" dirty="0"/>
              </a:p>
            </p:txBody>
          </p:sp>
        </mc:Choice>
        <mc:Fallback>
          <p:sp>
            <p:nvSpPr>
              <p:cNvPr id="13" name="文本框 12"/>
              <p:cNvSpPr txBox="1">
                <a:spLocks noRot="1" noChangeAspect="1" noMove="1" noResize="1" noEditPoints="1" noAdjustHandles="1" noChangeArrowheads="1" noChangeShapeType="1" noTextEdit="1"/>
              </p:cNvSpPr>
              <p:nvPr/>
            </p:nvSpPr>
            <p:spPr>
              <a:xfrm>
                <a:off x="464811" y="5113046"/>
                <a:ext cx="8679180" cy="969010"/>
              </a:xfrm>
              <a:prstGeom prst="rect">
                <a:avLst/>
              </a:prstGeom>
              <a:blipFill rotWithShape="1">
                <a:blip r:embed="rId1"/>
                <a:stretch>
                  <a:fillRect l="-7" t="-1182" r="7" b="3"/>
                </a:stretch>
              </a:blipFill>
            </p:spPr>
            <p:txBody>
              <a:bodyPr/>
              <a:lstStyle/>
              <a:p>
                <a:r>
                  <a:rPr lang="zh-CN" altLang="en-US">
                    <a:noFill/>
                  </a:rPr>
                  <a:t> </a:t>
                </a:r>
              </a:p>
            </p:txBody>
          </p:sp>
        </mc:Fallback>
      </mc:AlternateContent>
      <p:pic>
        <p:nvPicPr>
          <p:cNvPr id="5" name="图片 4" descr="Ds- (2)"/>
          <p:cNvPicPr>
            <a:picLocks noChangeAspect="1"/>
          </p:cNvPicPr>
          <p:nvPr/>
        </p:nvPicPr>
        <p:blipFill>
          <a:blip r:embed="rId2"/>
          <a:stretch>
            <a:fillRect/>
          </a:stretch>
        </p:blipFill>
        <p:spPr>
          <a:xfrm>
            <a:off x="4800600" y="1172051"/>
            <a:ext cx="4174808" cy="3000375"/>
          </a:xfrm>
          <a:prstGeom prst="rect">
            <a:avLst/>
          </a:prstGeom>
        </p:spPr>
      </p:pic>
      <p:pic>
        <p:nvPicPr>
          <p:cNvPr id="3" name="图片 2" descr="Ds+ (2)"/>
          <p:cNvPicPr>
            <a:picLocks noChangeAspect="1"/>
          </p:cNvPicPr>
          <p:nvPr/>
        </p:nvPicPr>
        <p:blipFill>
          <a:blip r:embed="rId3"/>
          <a:stretch>
            <a:fillRect/>
          </a:stretch>
        </p:blipFill>
        <p:spPr>
          <a:xfrm>
            <a:off x="268129" y="1172051"/>
            <a:ext cx="4175284" cy="3000375"/>
          </a:xfrm>
          <a:prstGeom prst="rect">
            <a:avLst/>
          </a:prstGeom>
        </p:spPr>
      </p:pic>
      <p:sp>
        <p:nvSpPr>
          <p:cNvPr id="8" name="灯片编号占位符 3"/>
          <p:cNvSpPr>
            <a:spLocks noGrp="1"/>
          </p:cNvSpPr>
          <p:nvPr>
            <p:ph type="sldNum" sz="quarter" idx="12"/>
          </p:nvPr>
        </p:nvSpPr>
        <p:spPr>
          <a:xfrm>
            <a:off x="6457950" y="6367463"/>
            <a:ext cx="2057400" cy="273844"/>
          </a:xfrm>
        </p:spPr>
        <p:txBody>
          <a:bodyPr/>
          <a:lstStyle/>
          <a:p>
            <a:fld id="{6A6CF4B7-B296-4DA4-9CB8-78572C16F30F}" type="slidenum">
              <a:rPr lang="zh-CN" altLang="en-US" sz="2100" smtClean="0"/>
            </a:fld>
            <a:endParaRPr lang="zh-CN" altLang="en-US" sz="21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Signal extraction</a:t>
            </a:r>
            <a:endParaRPr lang="en-US" altLang="zh-CN" sz="3000" dirty="0">
              <a:solidFill>
                <a:schemeClr val="bg1"/>
              </a:solidFill>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12" name="文本框 11"/>
              <p:cNvSpPr txBox="1"/>
              <p:nvPr/>
            </p:nvSpPr>
            <p:spPr>
              <a:xfrm>
                <a:off x="261620" y="4129405"/>
                <a:ext cx="8630920" cy="1938020"/>
              </a:xfrm>
              <a:prstGeom prst="rect">
                <a:avLst/>
              </a:prstGeom>
              <a:noFill/>
            </p:spPr>
            <p:txBody>
              <a:bodyPr wrap="square" rtlCol="0">
                <a:spAutoFit/>
              </a:bodyPr>
              <a:lstStyle/>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rPr>
                  <a:t>The signal is described by a signal MC . </a:t>
                </a:r>
                <a:endParaRPr lang="en-US" altLang="zh-CN" sz="2000" dirty="0">
                  <a:latin typeface="Times New Roman" panose="02020603050405020304" charset="0"/>
                  <a:cs typeface="Times New Roman" panose="02020603050405020304" charset="0"/>
                </a:endParaRPr>
              </a:p>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rPr>
                  <a:t>The background is described by a second order polynomial function.</a:t>
                </a:r>
                <a:endParaRPr lang="en-US" altLang="zh-CN" sz="2000" i="1" dirty="0">
                  <a:latin typeface="Cambria Math" panose="02040503050406030204" pitchFamily="18" charset="0"/>
                  <a:ea typeface="MS Mincho" charset="0"/>
                  <a:cs typeface="Cambria Math" panose="02040503050406030204" pitchFamily="18" charset="0"/>
                </a:endParaRPr>
              </a:p>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 A simultaneous fit is performed to fit both </a:t>
                </a:r>
                <a:r>
                  <a:rPr lang="en-US" altLang="zh-CN" sz="2000" dirty="0">
                    <a:latin typeface="Times New Roman" panose="02020603050405020304" charset="0"/>
                    <a:cs typeface="Times New Roman" panose="02020603050405020304" charset="0"/>
                  </a:rPr>
                  <a:t>invariant mass distributions.</a:t>
                </a:r>
                <a:endParaRPr lang="en-US" altLang="zh-CN" sz="2000" dirty="0">
                  <a:latin typeface="Times New Roman" panose="02020603050405020304" charset="0"/>
                  <a:cs typeface="Times New Roman" panose="02020603050405020304" charset="0"/>
                </a:endParaRPr>
              </a:p>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sym typeface="+mn-ea"/>
                  </a:rPr>
                  <a:t> The signal yield is fit to be </a:t>
                </a: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Times New Roman" panose="02020603050405020304" charset="0"/>
                        <a:sym typeface="+mn-ea"/>
                      </a:rPr>
                      <m:t>27</m:t>
                    </m:r>
                    <m:r>
                      <a:rPr lang="en-US" altLang="zh-CN" sz="2000" i="1" smtClean="0">
                        <a:latin typeface="Cambria Math" panose="02040503050406030204" pitchFamily="18" charset="0"/>
                        <a:ea typeface="Cambria Math" panose="02040503050406030204" pitchFamily="18" charset="0"/>
                        <a:cs typeface="Times New Roman" panose="02020603050405020304" charset="0"/>
                        <a:sym typeface="+mn-ea"/>
                      </a:rPr>
                      <m:t>.</m:t>
                    </m:r>
                    <m:r>
                      <a:rPr lang="en-US" altLang="zh-CN" sz="2000" i="1" smtClean="0">
                        <a:latin typeface="Cambria Math" panose="02040503050406030204" pitchFamily="18" charset="0"/>
                        <a:ea typeface="Cambria Math" panose="02040503050406030204" pitchFamily="18" charset="0"/>
                        <a:cs typeface="Times New Roman" panose="02020603050405020304" charset="0"/>
                        <a:sym typeface="+mn-ea"/>
                      </a:rPr>
                      <m:t>1</m:t>
                    </m:r>
                    <m:r>
                      <a:rPr lang="en-US" altLang="zh-CN" sz="2000" i="1" smtClean="0">
                        <a:latin typeface="Cambria Math" panose="02040503050406030204" pitchFamily="18" charset="0"/>
                        <a:ea typeface="Cambria Math" panose="02040503050406030204" pitchFamily="18" charset="0"/>
                        <a:cs typeface="Times New Roman" panose="02020603050405020304" charset="0"/>
                        <a:sym typeface="+mn-ea"/>
                      </a:rPr>
                      <m:t>±</m:t>
                    </m:r>
                    <m:r>
                      <a:rPr lang="en-US" altLang="zh-CN" sz="2000" i="1" smtClean="0">
                        <a:latin typeface="Cambria Math" panose="02040503050406030204" pitchFamily="18" charset="0"/>
                        <a:ea typeface="Cambria Math" panose="02040503050406030204" pitchFamily="18" charset="0"/>
                        <a:cs typeface="Times New Roman" panose="02020603050405020304" charset="0"/>
                        <a:sym typeface="+mn-ea"/>
                      </a:rPr>
                      <m:t>5</m:t>
                    </m:r>
                    <m:r>
                      <a:rPr lang="en-US" altLang="zh-CN" sz="2000" i="1" smtClean="0">
                        <a:latin typeface="Cambria Math" panose="02040503050406030204" pitchFamily="18" charset="0"/>
                        <a:ea typeface="Cambria Math" panose="02040503050406030204" pitchFamily="18" charset="0"/>
                        <a:cs typeface="Times New Roman" panose="02020603050405020304" charset="0"/>
                        <a:sym typeface="+mn-ea"/>
                      </a:rPr>
                      <m:t>.</m:t>
                    </m:r>
                    <m:r>
                      <a:rPr lang="en-US" altLang="zh-CN" sz="2000" i="1" smtClean="0">
                        <a:latin typeface="Cambria Math" panose="02040503050406030204" pitchFamily="18" charset="0"/>
                        <a:ea typeface="Cambria Math" panose="02040503050406030204" pitchFamily="18" charset="0"/>
                        <a:cs typeface="Times New Roman" panose="02020603050405020304" charset="0"/>
                        <a:sym typeface="+mn-ea"/>
                      </a:rPr>
                      <m:t>7</m:t>
                    </m:r>
                  </m:oMath>
                </a14:m>
                <a:r>
                  <a:rPr lang="en-US" altLang="zh-CN" sz="2000" dirty="0">
                    <a:latin typeface="Times New Roman" panose="02020603050405020304" charset="0"/>
                    <a:cs typeface="Times New Roman" panose="02020603050405020304" charset="0"/>
                    <a:sym typeface="+mn-ea"/>
                  </a:rPr>
                  <a:t> for all datasets.</a:t>
                </a:r>
                <a:endParaRPr lang="en-US" altLang="zh-CN" sz="2000" dirty="0">
                  <a:latin typeface="Times New Roman" panose="02020603050405020304" charset="0"/>
                  <a:cs typeface="Times New Roman" panose="02020603050405020304" charset="0"/>
                  <a:sym typeface="+mn-ea"/>
                </a:endParaRPr>
              </a:p>
            </p:txBody>
          </p:sp>
        </mc:Choice>
        <mc:Fallback>
          <p:sp>
            <p:nvSpPr>
              <p:cNvPr id="12" name="文本框 11"/>
              <p:cNvSpPr txBox="1">
                <a:spLocks noRot="1" noChangeAspect="1" noMove="1" noResize="1" noEditPoints="1" noAdjustHandles="1" noChangeArrowheads="1" noChangeShapeType="1" noTextEdit="1"/>
              </p:cNvSpPr>
              <p:nvPr/>
            </p:nvSpPr>
            <p:spPr>
              <a:xfrm>
                <a:off x="261620" y="4129405"/>
                <a:ext cx="8630920" cy="1938020"/>
              </a:xfrm>
              <a:prstGeom prst="rect">
                <a:avLst/>
              </a:prstGeom>
              <a:blipFill rotWithShape="1">
                <a:blip r:embed="rId1"/>
                <a:stretch>
                  <a:fillRect/>
                </a:stretch>
              </a:blipFill>
            </p:spPr>
            <p:txBody>
              <a:bodyPr/>
              <a:lstStyle/>
              <a:p>
                <a:r>
                  <a:rPr lang="zh-CN" altLang="en-US">
                    <a:noFill/>
                  </a:rPr>
                  <a:t> </a:t>
                </a:r>
              </a:p>
            </p:txBody>
          </p:sp>
        </mc:Fallback>
      </mc:AlternateContent>
      <p:sp>
        <p:nvSpPr>
          <p:cNvPr id="17" name="灯片编号占位符 3"/>
          <p:cNvSpPr>
            <a:spLocks noGrp="1"/>
          </p:cNvSpPr>
          <p:nvPr>
            <p:ph type="sldNum" sz="quarter" idx="12"/>
          </p:nvPr>
        </p:nvSpPr>
        <p:spPr>
          <a:xfrm>
            <a:off x="6457950" y="6405563"/>
            <a:ext cx="2057400" cy="273844"/>
          </a:xfrm>
        </p:spPr>
        <p:txBody>
          <a:bodyPr/>
          <a:lstStyle/>
          <a:p>
            <a:fld id="{6A6CF4B7-B296-4DA4-9CB8-78572C16F30F}" type="slidenum">
              <a:rPr lang="zh-CN" altLang="en-US" sz="2100" smtClean="0"/>
            </a:fld>
            <a:endParaRPr lang="zh-CN" altLang="en-US" sz="2100" dirty="0"/>
          </a:p>
        </p:txBody>
      </p:sp>
      <p:pic>
        <p:nvPicPr>
          <p:cNvPr id="6" name="图片 5"/>
          <p:cNvPicPr>
            <a:picLocks noChangeAspect="1"/>
          </p:cNvPicPr>
          <p:nvPr/>
        </p:nvPicPr>
        <p:blipFill>
          <a:blip r:embed="rId2"/>
          <a:stretch>
            <a:fillRect/>
          </a:stretch>
        </p:blipFill>
        <p:spPr>
          <a:xfrm>
            <a:off x="558165" y="1013460"/>
            <a:ext cx="3783330" cy="2837180"/>
          </a:xfrm>
          <a:prstGeom prst="rect">
            <a:avLst/>
          </a:prstGeom>
        </p:spPr>
      </p:pic>
      <p:pic>
        <p:nvPicPr>
          <p:cNvPr id="7" name="图片 6"/>
          <p:cNvPicPr>
            <a:picLocks noChangeAspect="1"/>
          </p:cNvPicPr>
          <p:nvPr/>
        </p:nvPicPr>
        <p:blipFill>
          <a:blip r:embed="rId3"/>
          <a:stretch>
            <a:fillRect/>
          </a:stretch>
        </p:blipFill>
        <p:spPr>
          <a:xfrm>
            <a:off x="4611370" y="1013460"/>
            <a:ext cx="3724910" cy="2794000"/>
          </a:xfrm>
          <a:prstGeom prst="rect">
            <a:avLst/>
          </a:prstGeom>
        </p:spPr>
      </p:pic>
      <p:sp>
        <p:nvSpPr>
          <p:cNvPr id="8" name="文本框 7"/>
          <p:cNvSpPr txBox="1"/>
          <p:nvPr/>
        </p:nvSpPr>
        <p:spPr>
          <a:xfrm>
            <a:off x="8196580" y="3807460"/>
            <a:ext cx="1194435" cy="435610"/>
          </a:xfrm>
          <a:prstGeom prst="rect">
            <a:avLst/>
          </a:prstGeom>
          <a:noFill/>
        </p:spPr>
        <p:txBody>
          <a:bodyPr wrap="square" rtlCol="0">
            <a:noAutofit/>
          </a:bodyPr>
          <a:p>
            <a:r>
              <a:rPr lang="en-US" altLang="zh-CN" sz="1400"/>
              <a:t>6.1sigma</a:t>
            </a:r>
            <a:endParaRPr lang="en-US" altLang="zh-CN" sz="1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1524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0160" y="-13811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Signal events</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8" name="灯片编号占位符 3"/>
          <p:cNvSpPr>
            <a:spLocks noGrp="1"/>
          </p:cNvSpPr>
          <p:nvPr>
            <p:ph type="sldNum" sz="quarter" idx="12"/>
          </p:nvPr>
        </p:nvSpPr>
        <p:spPr>
          <a:xfrm>
            <a:off x="6457950" y="6367463"/>
            <a:ext cx="2057400" cy="273844"/>
          </a:xfrm>
        </p:spPr>
        <p:txBody>
          <a:bodyPr/>
          <a:lstStyle/>
          <a:p>
            <a:fld id="{6A6CF4B7-B296-4DA4-9CB8-78572C16F30F}" type="slidenum">
              <a:rPr lang="zh-CN" altLang="en-US" sz="2100" smtClean="0"/>
            </a:fld>
            <a:endParaRPr lang="zh-CN" altLang="en-US" sz="2100" dirty="0"/>
          </a:p>
        </p:txBody>
      </p:sp>
      <p:pic>
        <p:nvPicPr>
          <p:cNvPr id="9" name="图片 8"/>
          <p:cNvPicPr>
            <a:picLocks noChangeAspect="1"/>
          </p:cNvPicPr>
          <p:nvPr/>
        </p:nvPicPr>
        <p:blipFill>
          <a:blip r:embed="rId1"/>
          <a:stretch>
            <a:fillRect/>
          </a:stretch>
        </p:blipFill>
        <p:spPr>
          <a:xfrm>
            <a:off x="260350" y="678180"/>
            <a:ext cx="8383270" cy="2830830"/>
          </a:xfrm>
          <a:prstGeom prst="rect">
            <a:avLst/>
          </a:prstGeom>
        </p:spPr>
      </p:pic>
      <p:pic>
        <p:nvPicPr>
          <p:cNvPr id="5" name="图片 4"/>
          <p:cNvPicPr>
            <a:picLocks noChangeAspect="1"/>
          </p:cNvPicPr>
          <p:nvPr/>
        </p:nvPicPr>
        <p:blipFill>
          <a:blip r:embed="rId2"/>
          <a:stretch>
            <a:fillRect/>
          </a:stretch>
        </p:blipFill>
        <p:spPr>
          <a:xfrm>
            <a:off x="836295" y="3393440"/>
            <a:ext cx="3531870" cy="2649220"/>
          </a:xfrm>
          <a:prstGeom prst="rect">
            <a:avLst/>
          </a:prstGeom>
        </p:spPr>
      </p:pic>
      <p:pic>
        <p:nvPicPr>
          <p:cNvPr id="3" name="图片 2"/>
          <p:cNvPicPr>
            <a:picLocks noChangeAspect="1"/>
          </p:cNvPicPr>
          <p:nvPr/>
        </p:nvPicPr>
        <p:blipFill>
          <a:blip r:embed="rId3"/>
          <a:stretch>
            <a:fillRect/>
          </a:stretch>
        </p:blipFill>
        <p:spPr>
          <a:xfrm>
            <a:off x="4926330" y="3393440"/>
            <a:ext cx="3514090" cy="2635885"/>
          </a:xfrm>
          <a:prstGeom prst="rect">
            <a:avLst/>
          </a:prstGeom>
        </p:spPr>
      </p:pic>
      <p:sp>
        <p:nvSpPr>
          <p:cNvPr id="6" name="文本框 5"/>
          <p:cNvSpPr txBox="1"/>
          <p:nvPr/>
        </p:nvSpPr>
        <p:spPr>
          <a:xfrm>
            <a:off x="7002145" y="6042660"/>
            <a:ext cx="1194435" cy="435610"/>
          </a:xfrm>
          <a:prstGeom prst="rect">
            <a:avLst/>
          </a:prstGeom>
          <a:noFill/>
        </p:spPr>
        <p:txBody>
          <a:bodyPr wrap="square" rtlCol="0">
            <a:noAutofit/>
          </a:bodyPr>
          <a:p>
            <a:r>
              <a:rPr lang="en-US" altLang="zh-CN" sz="1400"/>
              <a:t>6.9sigma</a:t>
            </a:r>
            <a:endParaRPr lang="en-US" altLang="zh-CN" sz="14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pic>
        <p:nvPicPr>
          <p:cNvPr id="9" name="图片 8"/>
          <p:cNvPicPr>
            <a:picLocks noChangeAspect="1"/>
          </p:cNvPicPr>
          <p:nvPr/>
        </p:nvPicPr>
        <p:blipFill>
          <a:blip r:embed="rId1"/>
          <a:stretch>
            <a:fillRect/>
          </a:stretch>
        </p:blipFill>
        <p:spPr>
          <a:xfrm>
            <a:off x="4526915" y="738505"/>
            <a:ext cx="4304030" cy="2911475"/>
          </a:xfrm>
          <a:prstGeom prst="rect">
            <a:avLst/>
          </a:prstGeom>
        </p:spPr>
      </p:pic>
      <p:pic>
        <p:nvPicPr>
          <p:cNvPr id="3" name="图片 2"/>
          <p:cNvPicPr>
            <a:picLocks noChangeAspect="1"/>
          </p:cNvPicPr>
          <p:nvPr/>
        </p:nvPicPr>
        <p:blipFill>
          <a:blip r:embed="rId2"/>
          <a:srcRect b="8752"/>
          <a:stretch>
            <a:fillRect/>
          </a:stretch>
        </p:blipFill>
        <p:spPr>
          <a:xfrm>
            <a:off x="948690" y="913130"/>
            <a:ext cx="3317875" cy="2273935"/>
          </a:xfrm>
          <a:prstGeom prst="rect">
            <a:avLst/>
          </a:prstGeom>
        </p:spPr>
      </p:pic>
      <p:pic>
        <p:nvPicPr>
          <p:cNvPr id="7" name="图片 6"/>
          <p:cNvPicPr>
            <a:picLocks noChangeAspect="1"/>
          </p:cNvPicPr>
          <p:nvPr/>
        </p:nvPicPr>
        <p:blipFill>
          <a:blip r:embed="rId3"/>
          <a:stretch>
            <a:fillRect/>
          </a:stretch>
        </p:blipFill>
        <p:spPr>
          <a:xfrm>
            <a:off x="4813300" y="3618230"/>
            <a:ext cx="3709670" cy="2563495"/>
          </a:xfrm>
          <a:prstGeom prst="rect">
            <a:avLst/>
          </a:prstGeom>
        </p:spPr>
      </p:pic>
      <p:pic>
        <p:nvPicPr>
          <p:cNvPr id="8" name="图片 7"/>
          <p:cNvPicPr>
            <a:picLocks noChangeAspect="1"/>
          </p:cNvPicPr>
          <p:nvPr/>
        </p:nvPicPr>
        <p:blipFill>
          <a:blip r:embed="rId4"/>
          <a:srcRect b="8243"/>
          <a:stretch>
            <a:fillRect/>
          </a:stretch>
        </p:blipFill>
        <p:spPr>
          <a:xfrm>
            <a:off x="1110615" y="3604895"/>
            <a:ext cx="3155950" cy="2268855"/>
          </a:xfrm>
          <a:prstGeom prst="rect">
            <a:avLst/>
          </a:prstGeom>
        </p:spPr>
      </p:pic>
      <p:pic>
        <p:nvPicPr>
          <p:cNvPr id="10" name="图片 9"/>
          <p:cNvPicPr>
            <a:picLocks noChangeAspect="1"/>
          </p:cNvPicPr>
          <p:nvPr/>
        </p:nvPicPr>
        <p:blipFill>
          <a:blip r:embed="rId5"/>
          <a:stretch>
            <a:fillRect/>
          </a:stretch>
        </p:blipFill>
        <p:spPr>
          <a:xfrm>
            <a:off x="6250305" y="493395"/>
            <a:ext cx="1296670" cy="419735"/>
          </a:xfrm>
          <a:prstGeom prst="rect">
            <a:avLst/>
          </a:prstGeom>
        </p:spPr>
      </p:pic>
      <p:pic>
        <p:nvPicPr>
          <p:cNvPr id="11" name="图片 10"/>
          <p:cNvPicPr>
            <a:picLocks noChangeAspect="1"/>
          </p:cNvPicPr>
          <p:nvPr/>
        </p:nvPicPr>
        <p:blipFill>
          <a:blip r:embed="rId6"/>
          <a:stretch>
            <a:fillRect/>
          </a:stretch>
        </p:blipFill>
        <p:spPr>
          <a:xfrm>
            <a:off x="2103120" y="5878195"/>
            <a:ext cx="1257300" cy="381000"/>
          </a:xfrm>
          <a:prstGeom prst="rect">
            <a:avLst/>
          </a:prstGeom>
        </p:spPr>
      </p:pic>
      <p:pic>
        <p:nvPicPr>
          <p:cNvPr id="2" name="图片 1"/>
          <p:cNvPicPr>
            <a:picLocks noChangeAspect="1"/>
          </p:cNvPicPr>
          <p:nvPr/>
        </p:nvPicPr>
        <p:blipFill>
          <a:blip r:embed="rId7"/>
          <a:stretch>
            <a:fillRect/>
          </a:stretch>
        </p:blipFill>
        <p:spPr>
          <a:xfrm>
            <a:off x="2103120" y="3257550"/>
            <a:ext cx="1171575" cy="34290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1565" y="2622550"/>
            <a:ext cx="7192645" cy="1016000"/>
          </a:xfrm>
          <a:prstGeom prst="rect">
            <a:avLst/>
          </a:prstGeom>
          <a:noFill/>
        </p:spPr>
        <p:txBody>
          <a:bodyPr wrap="square" rtlCol="0">
            <a:noAutofit/>
          </a:bodyPr>
          <a:lstStyle/>
          <a:p>
            <a:pPr algn="ctr"/>
            <a:r>
              <a:rPr lang="zh-CN" altLang="en-US" sz="5400" dirty="0">
                <a:latin typeface="Times New Roman" panose="02020603050405020304" charset="0"/>
                <a:cs typeface="Times New Roman" panose="02020603050405020304" charset="0"/>
              </a:rPr>
              <a:t>单独拟合</a:t>
            </a:r>
            <a:endParaRPr lang="zh-CN" altLang="en-US" sz="5400" dirty="0">
              <a:latin typeface="Times New Roman" panose="02020603050405020304" charset="0"/>
              <a:cs typeface="Times New Roman" panose="0202060305040502030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Signal extraction</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12" name="文本框 11"/>
          <p:cNvSpPr txBox="1"/>
          <p:nvPr/>
        </p:nvSpPr>
        <p:spPr>
          <a:xfrm>
            <a:off x="261620" y="4449445"/>
            <a:ext cx="8630920" cy="1476375"/>
          </a:xfrm>
          <a:prstGeom prst="rect">
            <a:avLst/>
          </a:prstGeom>
          <a:noFill/>
        </p:spPr>
        <p:txBody>
          <a:bodyPr wrap="square" rtlCol="0">
            <a:spAutoFit/>
          </a:bodyPr>
          <a:lstStyle/>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rPr>
              <a:t>The signal is described by a signal MC . </a:t>
            </a:r>
            <a:endParaRPr lang="en-US" altLang="zh-CN" sz="2000" dirty="0">
              <a:latin typeface="Times New Roman" panose="02020603050405020304" charset="0"/>
              <a:cs typeface="Times New Roman" panose="02020603050405020304" charset="0"/>
            </a:endParaRPr>
          </a:p>
          <a:p>
            <a:pPr marL="285750" indent="-285750">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rPr>
              <a:t>The background is described by a second order polynomial function.</a:t>
            </a:r>
            <a:endParaRPr lang="en-US" altLang="zh-CN" sz="2000" i="1" dirty="0">
              <a:latin typeface="Cambria Math" panose="02040503050406030204" pitchFamily="18" charset="0"/>
              <a:ea typeface="MS Mincho" charset="0"/>
              <a:cs typeface="Cambria Math" panose="02040503050406030204" pitchFamily="18" charset="0"/>
            </a:endParaRPr>
          </a:p>
          <a:p>
            <a:pPr marL="285750" indent="-285750">
              <a:lnSpc>
                <a:spcPct val="150000"/>
              </a:lnSpc>
              <a:buFont typeface="Wingdings" panose="05000000000000000000" charset="0"/>
              <a:buChar char="Ø"/>
            </a:pPr>
            <a:endParaRPr lang="en-US" altLang="zh-CN" sz="2000" dirty="0">
              <a:latin typeface="Times New Roman" panose="02020603050405020304" charset="0"/>
              <a:cs typeface="Times New Roman" panose="02020603050405020304" charset="0"/>
              <a:sym typeface="+mn-ea"/>
            </a:endParaRPr>
          </a:p>
        </p:txBody>
      </p:sp>
      <p:sp>
        <p:nvSpPr>
          <p:cNvPr id="17" name="灯片编号占位符 3"/>
          <p:cNvSpPr>
            <a:spLocks noGrp="1"/>
          </p:cNvSpPr>
          <p:nvPr>
            <p:ph type="sldNum" sz="quarter" idx="12"/>
          </p:nvPr>
        </p:nvSpPr>
        <p:spPr>
          <a:xfrm>
            <a:off x="6457950" y="6405563"/>
            <a:ext cx="2057400" cy="273844"/>
          </a:xfrm>
        </p:spPr>
        <p:txBody>
          <a:bodyPr/>
          <a:lstStyle/>
          <a:p>
            <a:fld id="{6A6CF4B7-B296-4DA4-9CB8-78572C16F30F}" type="slidenum">
              <a:rPr lang="zh-CN" altLang="en-US" sz="2100" smtClean="0"/>
            </a:fld>
            <a:endParaRPr lang="zh-CN" altLang="en-US" sz="2100" dirty="0"/>
          </a:p>
        </p:txBody>
      </p:sp>
      <p:sp>
        <p:nvSpPr>
          <p:cNvPr id="8" name="文本框 7"/>
          <p:cNvSpPr txBox="1"/>
          <p:nvPr>
            <p:custDataLst>
              <p:tags r:id="rId1"/>
            </p:custDataLst>
          </p:nvPr>
        </p:nvSpPr>
        <p:spPr>
          <a:xfrm>
            <a:off x="8196580" y="3807460"/>
            <a:ext cx="1194435" cy="435610"/>
          </a:xfrm>
          <a:prstGeom prst="rect">
            <a:avLst/>
          </a:prstGeom>
          <a:noFill/>
        </p:spPr>
        <p:txBody>
          <a:bodyPr wrap="square" rtlCol="0">
            <a:noAutofit/>
          </a:bodyPr>
          <a:p>
            <a:r>
              <a:rPr lang="en-US" altLang="zh-CN" sz="1400"/>
              <a:t>4.4sigma</a:t>
            </a:r>
            <a:endParaRPr lang="en-US" altLang="zh-CN" sz="1400"/>
          </a:p>
        </p:txBody>
      </p:sp>
      <p:pic>
        <p:nvPicPr>
          <p:cNvPr id="7" name="图片 6"/>
          <p:cNvPicPr>
            <a:picLocks noChangeAspect="1"/>
          </p:cNvPicPr>
          <p:nvPr>
            <p:custDataLst>
              <p:tags r:id="rId2"/>
            </p:custDataLst>
          </p:nvPr>
        </p:nvPicPr>
        <p:blipFill>
          <a:blip r:embed="rId3"/>
          <a:stretch>
            <a:fillRect/>
          </a:stretch>
        </p:blipFill>
        <p:spPr>
          <a:xfrm>
            <a:off x="261620" y="722630"/>
            <a:ext cx="4066540" cy="3049905"/>
          </a:xfrm>
          <a:prstGeom prst="rect">
            <a:avLst/>
          </a:prstGeom>
        </p:spPr>
      </p:pic>
      <p:pic>
        <p:nvPicPr>
          <p:cNvPr id="3" name="图片 2"/>
          <p:cNvPicPr>
            <a:picLocks noChangeAspect="1"/>
          </p:cNvPicPr>
          <p:nvPr>
            <p:custDataLst>
              <p:tags r:id="rId4"/>
            </p:custDataLst>
          </p:nvPr>
        </p:nvPicPr>
        <p:blipFill>
          <a:blip r:embed="rId5"/>
          <a:srcRect l="2745"/>
          <a:stretch>
            <a:fillRect/>
          </a:stretch>
        </p:blipFill>
        <p:spPr>
          <a:xfrm>
            <a:off x="4679315" y="774700"/>
            <a:ext cx="3911600" cy="3016250"/>
          </a:xfrm>
          <a:prstGeom prst="rect">
            <a:avLst/>
          </a:prstGeom>
        </p:spPr>
      </p:pic>
      <p:sp>
        <p:nvSpPr>
          <p:cNvPr id="6" name="文本框 5"/>
          <p:cNvSpPr txBox="1"/>
          <p:nvPr>
            <p:custDataLst>
              <p:tags r:id="rId6"/>
            </p:custDataLst>
          </p:nvPr>
        </p:nvSpPr>
        <p:spPr>
          <a:xfrm>
            <a:off x="261620" y="3890010"/>
            <a:ext cx="1194435" cy="435610"/>
          </a:xfrm>
          <a:prstGeom prst="rect">
            <a:avLst/>
          </a:prstGeom>
          <a:noFill/>
        </p:spPr>
        <p:txBody>
          <a:bodyPr wrap="square" rtlCol="0">
            <a:noAutofit/>
          </a:bodyPr>
          <a:p>
            <a:r>
              <a:rPr lang="en-US" altLang="zh-CN" sz="1400"/>
              <a:t>5.4sigma</a:t>
            </a:r>
            <a:endParaRPr lang="en-US" altLang="zh-CN"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dsds</a:t>
            </a:r>
            <a:r>
              <a:rPr lang="zh-CN" altLang="en-US" sz="3000" dirty="0">
                <a:solidFill>
                  <a:schemeClr val="bg1"/>
                </a:solidFill>
                <a:latin typeface="Times New Roman" panose="02020603050405020304" charset="0"/>
                <a:cs typeface="Times New Roman" panose="02020603050405020304" charset="0"/>
                <a:sym typeface="+mn-ea"/>
              </a:rPr>
              <a:t>误差</a:t>
            </a:r>
            <a:endParaRPr lang="zh-CN" altLang="en-US" sz="3000" dirty="0">
              <a:solidFill>
                <a:schemeClr val="bg1"/>
              </a:solidFill>
              <a:latin typeface="Times New Roman" panose="02020603050405020304" charset="0"/>
              <a:cs typeface="Times New Roman" panose="02020603050405020304" charset="0"/>
              <a:sym typeface="+mn-ea"/>
            </a:endParaRPr>
          </a:p>
        </p:txBody>
      </p:sp>
      <p:sp>
        <p:nvSpPr>
          <p:cNvPr id="7" name="文本框 6"/>
          <p:cNvSpPr txBox="1"/>
          <p:nvPr/>
        </p:nvSpPr>
        <p:spPr>
          <a:xfrm>
            <a:off x="0" y="840740"/>
            <a:ext cx="8627110" cy="5354320"/>
          </a:xfrm>
          <a:prstGeom prst="rect">
            <a:avLst/>
          </a:prstGeom>
          <a:noFill/>
        </p:spPr>
        <p:txBody>
          <a:bodyPr wrap="square" rtlCol="0" anchor="t">
            <a:spAutoFit/>
          </a:bodyPr>
          <a:p>
            <a:r>
              <a:rPr lang="en-US" altLang="zh-CN">
                <a:solidFill>
                  <a:srgbClr val="FF0000"/>
                </a:solidFill>
              </a:rPr>
              <a:t>1</a:t>
            </a:r>
            <a:r>
              <a:rPr lang="zh-CN" altLang="en-US">
                <a:solidFill>
                  <a:srgbClr val="FF0000"/>
                </a:solidFill>
              </a:rPr>
              <a:t>、拟合区间（变化</a:t>
            </a:r>
            <a:r>
              <a:rPr lang="en-US" altLang="zh-CN">
                <a:solidFill>
                  <a:srgbClr val="FF0000"/>
                </a:solidFill>
              </a:rPr>
              <a:t>0.02</a:t>
            </a:r>
            <a:r>
              <a:rPr lang="zh-CN" altLang="en-US">
                <a:solidFill>
                  <a:srgbClr val="FF0000"/>
                </a:solidFill>
              </a:rPr>
              <a:t>）</a:t>
            </a:r>
            <a:endParaRPr lang="zh-CN" altLang="en-US">
              <a:solidFill>
                <a:srgbClr val="FF0000"/>
              </a:solidFill>
            </a:endParaRPr>
          </a:p>
          <a:p>
            <a:endParaRPr lang="zh-CN" altLang="en-US"/>
          </a:p>
          <a:p>
            <a:r>
              <a:rPr lang="en-US" altLang="zh-CN"/>
              <a:t>mean</a:t>
            </a:r>
            <a:r>
              <a:rPr lang="zh-CN" altLang="en-US"/>
              <a:t>（</a:t>
            </a:r>
            <a:r>
              <a:rPr lang="en-US" altLang="zh-CN"/>
              <a:t>max</a:t>
            </a:r>
            <a:r>
              <a:rPr lang="zh-CN" altLang="en-US"/>
              <a:t>）：</a:t>
            </a:r>
            <a:r>
              <a:rPr lang="en-US" altLang="zh-CN"/>
              <a:t>0.04%</a:t>
            </a:r>
            <a:endParaRPr lang="zh-CN" altLang="en-US"/>
          </a:p>
          <a:p>
            <a:r>
              <a:rPr lang="en-US" altLang="zh-CN"/>
              <a:t>width</a:t>
            </a:r>
            <a:r>
              <a:rPr lang="zh-CN" altLang="en-US"/>
              <a:t>（</a:t>
            </a:r>
            <a:r>
              <a:rPr lang="en-US" altLang="zh-CN"/>
              <a:t>max</a:t>
            </a:r>
            <a:r>
              <a:rPr lang="zh-CN" altLang="en-US"/>
              <a:t>）：</a:t>
            </a:r>
            <a:r>
              <a:rPr lang="en-US" altLang="zh-CN"/>
              <a:t>22.6%</a:t>
            </a:r>
            <a:endParaRPr lang="en-US" altLang="zh-CN"/>
          </a:p>
          <a:p>
            <a:r>
              <a:rPr lang="en-US" altLang="zh-CN">
                <a:solidFill>
                  <a:srgbClr val="FF0000"/>
                </a:solidFill>
              </a:rPr>
              <a:t>2</a:t>
            </a:r>
            <a:r>
              <a:rPr lang="zh-CN" altLang="en-US">
                <a:solidFill>
                  <a:srgbClr val="FF0000"/>
                </a:solidFill>
              </a:rPr>
              <a:t>、信号形状</a:t>
            </a:r>
            <a:endParaRPr lang="zh-CN" altLang="en-US">
              <a:solidFill>
                <a:srgbClr val="FF0000"/>
              </a:solidFill>
            </a:endParaRPr>
          </a:p>
          <a:p>
            <a:r>
              <a:rPr lang="zh-CN" altLang="en-US"/>
              <a:t>原来：</a:t>
            </a:r>
            <a:r>
              <a:rPr lang="en-US" altLang="zh-CN"/>
              <a:t>BW</a:t>
            </a:r>
            <a:r>
              <a:rPr lang="zh-CN" altLang="en-US"/>
              <a:t>卷积</a:t>
            </a:r>
            <a:r>
              <a:rPr lang="en-US" altLang="zh-CN"/>
              <a:t>gaus</a:t>
            </a:r>
            <a:endParaRPr lang="en-US" altLang="zh-CN"/>
          </a:p>
          <a:p>
            <a:r>
              <a:rPr lang="zh-CN" altLang="en-US"/>
              <a:t>现在</a:t>
            </a:r>
            <a:r>
              <a:rPr lang="en-US" altLang="zh-CN"/>
              <a:t>1</a:t>
            </a:r>
            <a:r>
              <a:rPr lang="zh-CN" altLang="en-US"/>
              <a:t>：</a:t>
            </a:r>
            <a:r>
              <a:rPr lang="en-US" altLang="zh-CN"/>
              <a:t>BW</a:t>
            </a:r>
            <a:endParaRPr lang="en-US" altLang="zh-CN"/>
          </a:p>
          <a:p>
            <a:r>
              <a:rPr lang="en-US" altLang="zh-CN"/>
              <a:t>0.09%  &amp;&amp;  1.8%</a:t>
            </a:r>
            <a:endParaRPr lang="en-US" altLang="zh-CN"/>
          </a:p>
          <a:p>
            <a:r>
              <a:rPr lang="en-US" altLang="zh-CN"/>
              <a:t>BW</a:t>
            </a:r>
            <a:r>
              <a:rPr lang="zh-CN" altLang="en-US"/>
              <a:t>卷积</a:t>
            </a:r>
            <a:r>
              <a:rPr lang="zh-CN" altLang="en-US"/>
              <a:t>双高斯：</a:t>
            </a:r>
            <a:endParaRPr lang="zh-CN" altLang="en-US"/>
          </a:p>
          <a:p>
            <a:r>
              <a:rPr lang="en-US" altLang="zh-CN">
                <a:sym typeface="+mn-ea"/>
              </a:rPr>
              <a:t>mean</a:t>
            </a:r>
            <a:r>
              <a:rPr lang="zh-CN" altLang="en-US">
                <a:sym typeface="+mn-ea"/>
              </a:rPr>
              <a:t>：</a:t>
            </a:r>
            <a:r>
              <a:rPr lang="en-US" altLang="zh-CN">
                <a:sym typeface="+mn-ea"/>
              </a:rPr>
              <a:t>negligible</a:t>
            </a:r>
            <a:endParaRPr lang="en-US" altLang="zh-CN"/>
          </a:p>
          <a:p>
            <a:r>
              <a:rPr lang="en-US" altLang="zh-CN"/>
              <a:t>width</a:t>
            </a:r>
            <a:r>
              <a:rPr lang="zh-CN" altLang="en-US"/>
              <a:t>：</a:t>
            </a:r>
            <a:r>
              <a:rPr lang="en-US" altLang="zh-CN"/>
              <a:t>0.7%</a:t>
            </a:r>
            <a:endParaRPr lang="zh-CN" altLang="en-US"/>
          </a:p>
          <a:p>
            <a:r>
              <a:rPr lang="en-US" altLang="zh-CN">
                <a:solidFill>
                  <a:srgbClr val="FF0000"/>
                </a:solidFill>
              </a:rPr>
              <a:t>3</a:t>
            </a:r>
            <a:r>
              <a:rPr lang="zh-CN" altLang="en-US">
                <a:solidFill>
                  <a:srgbClr val="FF0000"/>
                </a:solidFill>
              </a:rPr>
              <a:t>、本底形状</a:t>
            </a:r>
            <a:endParaRPr lang="zh-CN" altLang="en-US">
              <a:solidFill>
                <a:srgbClr val="FF0000"/>
              </a:solidFill>
            </a:endParaRPr>
          </a:p>
          <a:p>
            <a:r>
              <a:rPr lang="zh-CN" altLang="en-US"/>
              <a:t>二阶多项式</a:t>
            </a:r>
            <a:r>
              <a:rPr lang="en-US" altLang="zh-CN"/>
              <a:t>  </a:t>
            </a:r>
            <a:endParaRPr lang="en-US" altLang="zh-CN"/>
          </a:p>
          <a:p>
            <a:r>
              <a:rPr lang="zh-CN" altLang="en-US"/>
              <a:t>一阶</a:t>
            </a:r>
            <a:r>
              <a:rPr lang="zh-CN" altLang="en-US"/>
              <a:t>多项式</a:t>
            </a:r>
            <a:endParaRPr lang="zh-CN" altLang="en-US"/>
          </a:p>
          <a:p>
            <a:r>
              <a:rPr lang="en-US" altLang="zh-CN"/>
              <a:t>mean</a:t>
            </a:r>
            <a:r>
              <a:rPr lang="zh-CN" altLang="en-US"/>
              <a:t>：</a:t>
            </a:r>
            <a:r>
              <a:rPr lang="en-US" altLang="zh-CN"/>
              <a:t>negligible</a:t>
            </a:r>
            <a:endParaRPr lang="en-US" altLang="zh-CN"/>
          </a:p>
          <a:p>
            <a:r>
              <a:rPr lang="en-US" altLang="zh-CN"/>
              <a:t>width</a:t>
            </a:r>
            <a:r>
              <a:rPr lang="zh-CN" altLang="en-US"/>
              <a:t>：</a:t>
            </a:r>
            <a:r>
              <a:rPr lang="en-US" altLang="zh-CN"/>
              <a:t>6%</a:t>
            </a:r>
            <a:endParaRPr lang="en-US" altLang="zh-CN"/>
          </a:p>
          <a:p>
            <a:r>
              <a:rPr lang="en-US" altLang="zh-CN">
                <a:solidFill>
                  <a:srgbClr val="FF0000"/>
                </a:solidFill>
              </a:rPr>
              <a:t>4</a:t>
            </a:r>
            <a:r>
              <a:rPr lang="zh-CN" altLang="en-US">
                <a:solidFill>
                  <a:srgbClr val="FF0000"/>
                </a:solidFill>
              </a:rPr>
              <a:t>、</a:t>
            </a:r>
            <a:r>
              <a:rPr lang="en-US" altLang="zh-CN">
                <a:solidFill>
                  <a:srgbClr val="FF0000"/>
                </a:solidFill>
              </a:rPr>
              <a:t>total</a:t>
            </a:r>
            <a:endParaRPr lang="en-US" altLang="zh-CN">
              <a:solidFill>
                <a:srgbClr val="FF0000"/>
              </a:solidFill>
            </a:endParaRPr>
          </a:p>
          <a:p>
            <a:r>
              <a:rPr lang="en-US" altLang="zh-CN"/>
              <a:t>mean</a:t>
            </a:r>
            <a:r>
              <a:rPr lang="zh-CN" altLang="en-US"/>
              <a:t>：</a:t>
            </a:r>
            <a:r>
              <a:rPr lang="en-US" altLang="zh-CN"/>
              <a:t>0.1%</a:t>
            </a:r>
            <a:endParaRPr lang="en-US" altLang="zh-CN"/>
          </a:p>
          <a:p>
            <a:r>
              <a:rPr lang="en-US" altLang="zh-CN"/>
              <a:t>width</a:t>
            </a:r>
            <a:r>
              <a:rPr lang="zh-CN" altLang="en-US"/>
              <a:t>：</a:t>
            </a:r>
            <a:r>
              <a:rPr lang="en-US" altLang="zh-CN"/>
              <a:t>23.4%</a:t>
            </a:r>
            <a:endParaRPr lang="en-US" altLang="zh-CN"/>
          </a:p>
        </p:txBody>
      </p:sp>
      <p:pic>
        <p:nvPicPr>
          <p:cNvPr id="3" name="图片 2"/>
          <p:cNvPicPr>
            <a:picLocks noChangeAspect="1"/>
          </p:cNvPicPr>
          <p:nvPr/>
        </p:nvPicPr>
        <p:blipFill>
          <a:blip r:embed="rId1"/>
          <a:stretch>
            <a:fillRect/>
          </a:stretch>
        </p:blipFill>
        <p:spPr>
          <a:xfrm>
            <a:off x="2242820" y="2303145"/>
            <a:ext cx="6673850" cy="225171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659925"/>
            <a:ext cx="8660675" cy="1198880"/>
          </a:xfrm>
          <a:prstGeom prst="rect">
            <a:avLst/>
          </a:prstGeom>
          <a:noFill/>
        </p:spPr>
        <p:txBody>
          <a:bodyPr wrap="square" rtlCol="0">
            <a:spAutoFit/>
          </a:bodyPr>
          <a:lstStyle/>
          <a:p>
            <a:pPr algn="ctr"/>
            <a:r>
              <a:rPr lang="en-US" altLang="zh-CN" sz="7200" dirty="0">
                <a:latin typeface="Times New Roman" panose="02020603050405020304" charset="0"/>
                <a:cs typeface="Times New Roman" panose="02020603050405020304" charset="0"/>
              </a:rPr>
              <a:t>Backup</a:t>
            </a:r>
            <a:endParaRPr lang="zh-CN" altLang="en-US" sz="7200" dirty="0">
              <a:latin typeface="Times New Roman" panose="02020603050405020304" charset="0"/>
              <a:cs typeface="Times New Roman" panose="0202060305040502030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635"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Efficiency</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12" name="文本框 11"/>
          <p:cNvSpPr txBox="1"/>
          <p:nvPr/>
        </p:nvSpPr>
        <p:spPr>
          <a:xfrm>
            <a:off x="551926" y="5509055"/>
            <a:ext cx="8040053" cy="506730"/>
          </a:xfrm>
          <a:prstGeom prst="rect">
            <a:avLst/>
          </a:prstGeom>
          <a:noFill/>
        </p:spPr>
        <p:txBody>
          <a:bodyPr wrap="square" rtlCol="0">
            <a:spAutoFit/>
          </a:bodyPr>
          <a:lstStyle/>
          <a:p>
            <a:pPr marL="285750" indent="-285750">
              <a:lnSpc>
                <a:spcPct val="150000"/>
              </a:lnSpc>
              <a:buFont typeface="Wingdings" panose="05000000000000000000" charset="0"/>
              <a:buChar char="l"/>
            </a:pPr>
            <a:r>
              <a:rPr lang="en-US" altLang="zh-CN" dirty="0">
                <a:latin typeface="Times New Roman" panose="02020603050405020304" charset="0"/>
                <a:cs typeface="Times New Roman" panose="02020603050405020304" charset="0"/>
                <a:sym typeface="+mn-ea"/>
              </a:rPr>
              <a:t>Summary of the effciency at different energies</a:t>
            </a:r>
            <a:endParaRPr lang="en-US" altLang="zh-CN" dirty="0">
              <a:latin typeface="Times New Roman" panose="02020603050405020304" charset="0"/>
              <a:cs typeface="Times New Roman" panose="02020603050405020304" charset="0"/>
              <a:sym typeface="+mn-ea"/>
            </a:endParaRPr>
          </a:p>
        </p:txBody>
      </p:sp>
      <p:sp>
        <p:nvSpPr>
          <p:cNvPr id="17" name="灯片编号占位符 3"/>
          <p:cNvSpPr>
            <a:spLocks noGrp="1"/>
          </p:cNvSpPr>
          <p:nvPr>
            <p:ph type="sldNum" sz="quarter" idx="12"/>
          </p:nvPr>
        </p:nvSpPr>
        <p:spPr>
          <a:xfrm>
            <a:off x="6457950" y="6472238"/>
            <a:ext cx="2057400" cy="273844"/>
          </a:xfrm>
        </p:spPr>
        <p:txBody>
          <a:bodyPr/>
          <a:lstStyle/>
          <a:p>
            <a:fld id="{6A6CF4B7-B296-4DA4-9CB8-78572C16F30F}" type="slidenum">
              <a:rPr lang="zh-CN" altLang="en-US" sz="2100" smtClean="0"/>
            </a:fld>
            <a:endParaRPr lang="zh-CN" altLang="en-US" sz="2100" dirty="0"/>
          </a:p>
        </p:txBody>
      </p:sp>
      <p:pic>
        <p:nvPicPr>
          <p:cNvPr id="6" name="图片 5"/>
          <p:cNvPicPr>
            <a:picLocks noChangeAspect="1"/>
          </p:cNvPicPr>
          <p:nvPr/>
        </p:nvPicPr>
        <p:blipFill>
          <a:blip r:embed="rId1"/>
          <a:srcRect t="3624"/>
          <a:stretch>
            <a:fillRect/>
          </a:stretch>
        </p:blipFill>
        <p:spPr>
          <a:xfrm>
            <a:off x="986155" y="848995"/>
            <a:ext cx="6899910" cy="441642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0160" y="-153352"/>
            <a:ext cx="7886700" cy="994172"/>
          </a:xfrm>
        </p:spPr>
        <p:txBody>
          <a:bodyPr/>
          <a:lstStyle/>
          <a:p>
            <a:r>
              <a:rPr lang="en-US" altLang="zh-CN" sz="3000" dirty="0">
                <a:solidFill>
                  <a:schemeClr val="bg1"/>
                </a:solidFill>
                <a:latin typeface="Times New Roman" panose="02020603050405020304" charset="0"/>
                <a:cs typeface="Times New Roman" panose="02020603050405020304" charset="0"/>
                <a:sym typeface="+mn-ea"/>
              </a:rPr>
              <a:t> Signal extraction</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17" name="灯片编号占位符 3"/>
          <p:cNvSpPr>
            <a:spLocks noGrp="1"/>
          </p:cNvSpPr>
          <p:nvPr>
            <p:ph type="sldNum" sz="quarter" idx="12"/>
          </p:nvPr>
        </p:nvSpPr>
        <p:spPr>
          <a:xfrm>
            <a:off x="6457950" y="6415088"/>
            <a:ext cx="2057400" cy="273844"/>
          </a:xfrm>
        </p:spPr>
        <p:txBody>
          <a:bodyPr/>
          <a:lstStyle/>
          <a:p>
            <a:fld id="{6A6CF4B7-B296-4DA4-9CB8-78572C16F30F}" type="slidenum">
              <a:rPr lang="zh-CN" altLang="en-US" sz="2100" smtClean="0"/>
            </a:fld>
            <a:endParaRPr lang="zh-CN" altLang="en-US" sz="2100" dirty="0"/>
          </a:p>
        </p:txBody>
      </p:sp>
      <p:sp>
        <p:nvSpPr>
          <p:cNvPr id="9" name="文本框 8"/>
          <p:cNvSpPr txBox="1"/>
          <p:nvPr/>
        </p:nvSpPr>
        <p:spPr>
          <a:xfrm>
            <a:off x="4582160" y="5647849"/>
            <a:ext cx="4572000" cy="645160"/>
          </a:xfrm>
          <a:prstGeom prst="rect">
            <a:avLst/>
          </a:prstGeom>
          <a:noFill/>
        </p:spPr>
        <p:txBody>
          <a:bodyPr wrap="square" rtlCol="0" anchor="t">
            <a:spAutoFit/>
          </a:bodyPr>
          <a:lstStyle/>
          <a:p>
            <a:pPr marL="342900" indent="-342900">
              <a:buFont typeface="Wingdings" panose="05000000000000000000" charset="0"/>
              <a:buChar char="l"/>
            </a:pPr>
            <a:r>
              <a:rPr lang="en-US" altLang="zh-CN" dirty="0">
                <a:latin typeface="Times New Roman" panose="02020603050405020304" charset="0"/>
                <a:cs typeface="Times New Roman" panose="02020603050405020304" charset="0"/>
              </a:rPr>
              <a:t>Signal yields at all data samples, the errors are the statistical only.</a:t>
            </a:r>
            <a:endParaRPr lang="en-US" altLang="zh-CN" dirty="0">
              <a:latin typeface="Times New Roman" panose="02020603050405020304" charset="0"/>
              <a:cs typeface="Times New Roman" panose="02020603050405020304" charset="0"/>
            </a:endParaRPr>
          </a:p>
        </p:txBody>
      </p:sp>
      <p:pic>
        <p:nvPicPr>
          <p:cNvPr id="3" name="图片 2"/>
          <p:cNvPicPr>
            <a:picLocks noChangeAspect="1"/>
          </p:cNvPicPr>
          <p:nvPr>
            <p:custDataLst>
              <p:tags r:id="rId1"/>
            </p:custDataLst>
          </p:nvPr>
        </p:nvPicPr>
        <p:blipFill>
          <a:blip r:embed="rId2"/>
          <a:stretch>
            <a:fillRect/>
          </a:stretch>
        </p:blipFill>
        <p:spPr>
          <a:xfrm>
            <a:off x="0" y="764540"/>
            <a:ext cx="4549140" cy="5789295"/>
          </a:xfrm>
          <a:prstGeom prst="rect">
            <a:avLst/>
          </a:prstGeom>
        </p:spPr>
      </p:pic>
      <mc:AlternateContent xmlns:mc="http://schemas.openxmlformats.org/markup-compatibility/2006" xmlns:a14="http://schemas.microsoft.com/office/drawing/2010/main">
        <mc:Choice Requires="a14">
          <p:graphicFrame>
            <p:nvGraphicFramePr>
              <p:cNvPr id="6" name="表格 5"/>
              <p:cNvGraphicFramePr/>
              <p:nvPr>
                <p:custDataLst>
                  <p:tags r:id="rId3"/>
                </p:custDataLst>
              </p:nvPr>
            </p:nvGraphicFramePr>
            <p:xfrm>
              <a:off x="4466590" y="983615"/>
              <a:ext cx="4658360" cy="3705860"/>
            </p:xfrm>
            <a:graphic>
              <a:graphicData uri="http://schemas.openxmlformats.org/drawingml/2006/table">
                <a:tbl>
                  <a:tblPr firstRow="1" bandRow="1">
                    <a:tableStyleId>{2D5ABB26-0587-4C30-8999-92F81FD0307C}</a:tableStyleId>
                  </a:tblPr>
                  <a:tblGrid>
                    <a:gridCol w="832485"/>
                    <a:gridCol w="785495"/>
                    <a:gridCol w="775970"/>
                    <a:gridCol w="789305"/>
                    <a:gridCol w="704215"/>
                    <a:gridCol w="770890"/>
                  </a:tblGrid>
                  <a:tr h="702945">
                    <a:tc>
                      <a:txBody>
                        <a:bodyPr/>
                        <a:lstStyle/>
                        <a:p>
                          <a:pPr algn="ctr">
                            <a:buNone/>
                          </a:pPr>
                          <a14:m>
                            <m:oMath xmlns:m="http://schemas.openxmlformats.org/officeDocument/2006/math">
                              <m:rad>
                                <m:radPr>
                                  <m:degHide m:val="on"/>
                                  <m:ctrlPr>
                                    <a:rPr lang="en-US" altLang="zh-CN" sz="1600" i="1">
                                      <a:latin typeface="Cambria Math" panose="02040503050406030204" pitchFamily="18" charset="0"/>
                                      <a:cs typeface="Cambria Math" panose="02040503050406030204" pitchFamily="18" charset="0"/>
                                    </a:rPr>
                                  </m:ctrlPr>
                                </m:radPr>
                                <m:deg/>
                                <m:e>
                                  <m:r>
                                    <a:rPr lang="en-US" altLang="zh-CN" sz="1600">
                                      <a:latin typeface="Cambria Math" panose="02040503050406030204" pitchFamily="18" charset="0"/>
                                      <a:cs typeface="Cambria Math" panose="02040503050406030204" pitchFamily="18" charset="0"/>
                                    </a:rPr>
                                    <m:t>𝑠</m:t>
                                  </m:r>
                                </m:e>
                              </m:rad>
                            </m:oMath>
                          </a14:m>
                          <a:r>
                            <a:rPr lang="zh-CN" altLang="en-US" sz="1600">
                              <a:latin typeface="Times New Roman" panose="02020603050405020304" charset="0"/>
                              <a:cs typeface="Times New Roman" panose="02020603050405020304" charset="0"/>
                            </a:rPr>
                            <a:t>（</a:t>
                          </a:r>
                          <a:r>
                            <a:rPr lang="en-US" altLang="zh-CN" sz="1600">
                              <a:latin typeface="Times New Roman" panose="02020603050405020304" charset="0"/>
                              <a:cs typeface="Times New Roman" panose="02020603050405020304" charset="0"/>
                            </a:rPr>
                            <a:t>GeV</a:t>
                          </a:r>
                          <a:r>
                            <a:rPr lang="zh-CN" altLang="en-US" sz="1600">
                              <a:latin typeface="Times New Roman" panose="02020603050405020304" charset="0"/>
                              <a:cs typeface="Times New Roman" panose="02020603050405020304" charset="0"/>
                            </a:rPr>
                            <a:t>）</a:t>
                          </a:r>
                          <a:endParaRPr lang="zh-CN" altLang="en-US" sz="16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40000"/>
                            </a:lnSpc>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cs typeface="Cambria Math" panose="02040503050406030204" pitchFamily="18" charset="0"/>
                                      </a:rPr>
                                    </m:ctrlPr>
                                  </m:sSupPr>
                                  <m:e>
                                    <m:r>
                                      <a:rPr lang="en-US" altLang="zh-CN" sz="1600">
                                        <a:latin typeface="Cambria Math" panose="02040503050406030204" pitchFamily="18" charset="0"/>
                                        <a:cs typeface="Cambria Math" panose="02040503050406030204" pitchFamily="18" charset="0"/>
                                      </a:rPr>
                                      <m:t>𝑵</m:t>
                                    </m:r>
                                  </m:e>
                                  <m:sup>
                                    <m:r>
                                      <a:rPr lang="en-US" altLang="zh-CN" sz="1600">
                                        <a:latin typeface="Cambria Math" panose="02040503050406030204" pitchFamily="18" charset="0"/>
                                        <a:cs typeface="Cambria Math" panose="02040503050406030204" pitchFamily="18" charset="0"/>
                                      </a:rPr>
                                      <m:t>𝑜𝑏𝑠</m:t>
                                    </m:r>
                                  </m:sup>
                                </m:sSup>
                              </m:oMath>
                            </m:oMathPara>
                          </a14:m>
                          <a:endParaRPr lang="en-US" altLang="zh-CN" sz="1600">
                            <a:latin typeface="Cambria Math" panose="02040503050406030204" pitchFamily="18" charset="0"/>
                            <a:cs typeface="Cambria Math"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buNone/>
                          </a:pPr>
                          <a14:m>
                            <m:oMath xmlns:m="http://schemas.openxmlformats.org/officeDocument/2006/math">
                              <m:rad>
                                <m:radPr>
                                  <m:degHide m:val="on"/>
                                  <m:ctrlPr>
                                    <a:rPr lang="en-US" altLang="zh-CN" sz="1600" i="1">
                                      <a:latin typeface="Cambria Math" panose="02040503050406030204" pitchFamily="18" charset="0"/>
                                      <a:cs typeface="Cambria Math" panose="02040503050406030204" pitchFamily="18" charset="0"/>
                                    </a:rPr>
                                  </m:ctrlPr>
                                </m:radPr>
                                <m:deg/>
                                <m:e>
                                  <m:r>
                                    <a:rPr lang="en-US" altLang="zh-CN" sz="1600">
                                      <a:latin typeface="Cambria Math" panose="02040503050406030204" pitchFamily="18" charset="0"/>
                                      <a:cs typeface="Cambria Math" panose="02040503050406030204" pitchFamily="18" charset="0"/>
                                    </a:rPr>
                                    <m:t>𝑠</m:t>
                                  </m:r>
                                </m:e>
                              </m:rad>
                            </m:oMath>
                          </a14:m>
                          <a:r>
                            <a:rPr lang="zh-CN" altLang="en-US" sz="1600">
                              <a:latin typeface="Times New Roman" panose="02020603050405020304" charset="0"/>
                              <a:cs typeface="Times New Roman" panose="02020603050405020304" charset="0"/>
                              <a:sym typeface="+mn-ea"/>
                            </a:rPr>
                            <a:t>（</a:t>
                          </a:r>
                          <a:r>
                            <a:rPr lang="en-US" altLang="zh-CN" sz="1600">
                              <a:latin typeface="Times New Roman" panose="02020603050405020304" charset="0"/>
                              <a:cs typeface="Times New Roman" panose="02020603050405020304" charset="0"/>
                              <a:sym typeface="+mn-ea"/>
                            </a:rPr>
                            <a:t>GeV</a:t>
                          </a:r>
                          <a:r>
                            <a:rPr lang="zh-CN" altLang="en-US" sz="1600">
                              <a:latin typeface="Times New Roman" panose="02020603050405020304" charset="0"/>
                              <a:cs typeface="Times New Roman" panose="02020603050405020304" charset="0"/>
                              <a:sym typeface="+mn-ea"/>
                            </a:rPr>
                            <a:t>）</a:t>
                          </a:r>
                          <a:endParaRPr lang="zh-CN" altLang="en-US" sz="16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40000"/>
                            </a:lnSpc>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cs typeface="Cambria Math" panose="02040503050406030204" pitchFamily="18" charset="0"/>
                                      </a:rPr>
                                    </m:ctrlPr>
                                  </m:sSupPr>
                                  <m:e>
                                    <m:r>
                                      <a:rPr lang="en-US" altLang="zh-CN" sz="1600">
                                        <a:latin typeface="Cambria Math" panose="02040503050406030204" pitchFamily="18" charset="0"/>
                                        <a:cs typeface="Cambria Math" panose="02040503050406030204" pitchFamily="18" charset="0"/>
                                      </a:rPr>
                                      <m:t>𝑵</m:t>
                                    </m:r>
                                  </m:e>
                                  <m:sup>
                                    <m:r>
                                      <a:rPr lang="en-US" altLang="zh-CN" sz="1600">
                                        <a:latin typeface="Cambria Math" panose="02040503050406030204" pitchFamily="18" charset="0"/>
                                        <a:cs typeface="Cambria Math" panose="02040503050406030204" pitchFamily="18" charset="0"/>
                                      </a:rPr>
                                      <m:t>𝑜𝑏𝑠</m:t>
                                    </m:r>
                                  </m:sup>
                                </m:sSup>
                              </m:oMath>
                            </m:oMathPara>
                          </a14:m>
                          <a:endParaRPr lang="en-US" altLang="zh-CN" sz="1600">
                            <a:latin typeface="Cambria Math" panose="02040503050406030204" pitchFamily="18" charset="0"/>
                            <a:cs typeface="Cambria Math"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buNone/>
                          </a:pPr>
                          <a14:m>
                            <m:oMath xmlns:m="http://schemas.openxmlformats.org/officeDocument/2006/math">
                              <m:rad>
                                <m:radPr>
                                  <m:degHide m:val="on"/>
                                  <m:ctrlPr>
                                    <a:rPr lang="en-US" altLang="zh-CN" sz="1600" i="1">
                                      <a:latin typeface="Cambria Math" panose="02040503050406030204" pitchFamily="18" charset="0"/>
                                      <a:cs typeface="Cambria Math" panose="02040503050406030204" pitchFamily="18" charset="0"/>
                                    </a:rPr>
                                  </m:ctrlPr>
                                </m:radPr>
                                <m:deg/>
                                <m:e>
                                  <m:r>
                                    <a:rPr lang="en-US" altLang="zh-CN" sz="1600">
                                      <a:latin typeface="Cambria Math" panose="02040503050406030204" pitchFamily="18" charset="0"/>
                                      <a:cs typeface="Cambria Math" panose="02040503050406030204" pitchFamily="18" charset="0"/>
                                    </a:rPr>
                                    <m:t>𝑠</m:t>
                                  </m:r>
                                </m:e>
                              </m:rad>
                            </m:oMath>
                          </a14:m>
                          <a:r>
                            <a:rPr lang="zh-CN" altLang="en-US" sz="1000">
                              <a:latin typeface="Times New Roman" panose="02020603050405020304" charset="0"/>
                              <a:cs typeface="Times New Roman" panose="02020603050405020304" charset="0"/>
                              <a:sym typeface="+mn-ea"/>
                            </a:rPr>
                            <a:t>（</a:t>
                          </a:r>
                          <a:r>
                            <a:rPr lang="en-US" altLang="zh-CN" sz="1600">
                              <a:latin typeface="Times New Roman" panose="02020603050405020304" charset="0"/>
                              <a:cs typeface="Times New Roman" panose="02020603050405020304" charset="0"/>
                              <a:sym typeface="+mn-ea"/>
                            </a:rPr>
                            <a:t>GeV</a:t>
                          </a:r>
                          <a:r>
                            <a:rPr lang="zh-CN" altLang="en-US" sz="1600">
                              <a:latin typeface="Times New Roman" panose="02020603050405020304" charset="0"/>
                              <a:cs typeface="Times New Roman" panose="02020603050405020304" charset="0"/>
                              <a:sym typeface="+mn-ea"/>
                            </a:rPr>
                            <a:t>）</a:t>
                          </a:r>
                          <a:endParaRPr lang="zh-CN" altLang="en-US" sz="16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40000"/>
                            </a:lnSpc>
                            <a:buNone/>
                          </a:pPr>
                          <a14:m>
                            <m:oMathPara xmlns:m="http://schemas.openxmlformats.org/officeDocument/2006/math">
                              <m:oMathParaPr>
                                <m:jc m:val="centerGroup"/>
                              </m:oMathParaPr>
                              <m:oMath xmlns:m="http://schemas.openxmlformats.org/officeDocument/2006/math">
                                <m:sSup>
                                  <m:sSupPr>
                                    <m:ctrlPr>
                                      <a:rPr lang="en-US" altLang="zh-CN" sz="1600" i="1">
                                        <a:latin typeface="Cambria Math" panose="02040503050406030204" pitchFamily="18" charset="0"/>
                                        <a:cs typeface="Cambria Math" panose="02040503050406030204" pitchFamily="18" charset="0"/>
                                      </a:rPr>
                                    </m:ctrlPr>
                                  </m:sSupPr>
                                  <m:e>
                                    <m:r>
                                      <a:rPr lang="en-US" altLang="zh-CN" sz="1600">
                                        <a:latin typeface="Cambria Math" panose="02040503050406030204" pitchFamily="18" charset="0"/>
                                        <a:cs typeface="Cambria Math" panose="02040503050406030204" pitchFamily="18" charset="0"/>
                                      </a:rPr>
                                      <m:t>𝑵</m:t>
                                    </m:r>
                                  </m:e>
                                  <m:sup>
                                    <m:r>
                                      <a:rPr lang="en-US" altLang="zh-CN" sz="1600">
                                        <a:latin typeface="Cambria Math" panose="02040503050406030204" pitchFamily="18" charset="0"/>
                                        <a:cs typeface="Cambria Math" panose="02040503050406030204" pitchFamily="18" charset="0"/>
                                      </a:rPr>
                                      <m:t>𝑜𝑏𝑠</m:t>
                                    </m:r>
                                  </m:sup>
                                </m:sSup>
                              </m:oMath>
                            </m:oMathPara>
                          </a14:m>
                          <a:endParaRPr lang="en-US" altLang="zh-CN" sz="1600">
                            <a:latin typeface="Cambria Math" panose="02040503050406030204" pitchFamily="18" charset="0"/>
                            <a:cs typeface="Cambria Math"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598805">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4.4156</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rPr>
                            <a:t>1.4±1.0</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4.6431</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sym typeface="+mn-ea"/>
                            </a:rPr>
                            <a:t>0±0.8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4.7501</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1.4±1.3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03250">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4.4362</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20000"/>
                            </a:lnSpc>
                            <a:buClrTx/>
                            <a:buSzTx/>
                            <a:buFontTx/>
                            <a:buNone/>
                          </a:pPr>
                          <a:r>
                            <a:rPr lang="en-US" altLang="zh-CN" sz="1400">
                              <a:latin typeface="Times New Roman" panose="02020603050405020304" charset="0"/>
                              <a:cs typeface="Times New Roman" panose="02020603050405020304" charset="0"/>
                              <a:sym typeface="+mn-ea"/>
                            </a:rPr>
                            <a:t>2.0±1.2</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4.6639</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2.3±1.8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4.7804</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3.0±1.8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03250">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4.5995</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20000"/>
                            </a:lnSpc>
                            <a:buClrTx/>
                            <a:buSzTx/>
                            <a:buFontTx/>
                            <a:buNone/>
                          </a:pPr>
                          <a:r>
                            <a:rPr lang="en-US" altLang="zh-CN" sz="1400">
                              <a:latin typeface="Times New Roman" panose="02020603050405020304" charset="0"/>
                              <a:cs typeface="Times New Roman" panose="02020603050405020304" charset="0"/>
                              <a:sym typeface="+mn-ea"/>
                            </a:rPr>
                            <a:t>4.6±1.8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4.6842</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0.6±2.1</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4.8421</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5.2±2.3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598805">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4.6152</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sym typeface="+mn-ea"/>
                            </a:rPr>
                            <a:t>0±0</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4.7008</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3.6±1.8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4.9180</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0±0.3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598805">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4.6304</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sym typeface="+mn-ea"/>
                            </a:rPr>
                            <a:t>0±0.3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4.7397</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sym typeface="+mn-ea"/>
                            </a:rPr>
                            <a:t>0±0.3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4.9503</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3.1±1.5</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bl>
              </a:graphicData>
            </a:graphic>
          </p:graphicFrame>
        </mc:Choice>
        <mc:Fallback xmlns="">
          <p:graphicFrame>
            <p:nvGraphicFramePr>
              <p:cNvPr id="6" name="表格 5"/>
              <p:cNvGraphicFramePr/>
              <p:nvPr>
                <p:custDataLst>
                  <p:tags r:id="rId4"/>
                </p:custDataLst>
              </p:nvPr>
            </p:nvGraphicFramePr>
            <p:xfrm>
              <a:off x="4466590" y="983615"/>
              <a:ext cx="4658360" cy="3705860"/>
            </p:xfrm>
            <a:graphic>
              <a:graphicData uri="http://schemas.openxmlformats.org/drawingml/2006/table">
                <a:tbl>
                  <a:tblPr firstRow="1" bandRow="1">
                    <a:tableStyleId>{2D5ABB26-0587-4C30-8999-92F81FD0307C}</a:tableStyleId>
                  </a:tblPr>
                  <a:tblGrid>
                    <a:gridCol w="832485"/>
                    <a:gridCol w="785495"/>
                    <a:gridCol w="775970"/>
                    <a:gridCol w="789305"/>
                    <a:gridCol w="704215"/>
                    <a:gridCol w="770890"/>
                  </a:tblGrid>
                  <a:tr h="702945">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5"/>
                        </a:blipFill>
                      </a:tcPr>
                    </a:tc>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5"/>
                        </a:blipFill>
                      </a:tcPr>
                    </a:tc>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5"/>
                        </a:blipFill>
                      </a:tcPr>
                    </a:tc>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5"/>
                        </a:blipFill>
                      </a:tcPr>
                    </a:tc>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5"/>
                        </a:blipFill>
                      </a:tcPr>
                    </a:tc>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5"/>
                        </a:blipFill>
                      </a:tcPr>
                    </a:tc>
                  </a:tr>
                  <a:tr h="598805">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4.4156</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rPr>
                            <a:t>1.4±1.0</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4.6431</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sym typeface="+mn-ea"/>
                            </a:rPr>
                            <a:t>0±0.8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4.7501</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1.4±1.3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03250">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4.4362</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20000"/>
                            </a:lnSpc>
                            <a:buClrTx/>
                            <a:buSzTx/>
                            <a:buFontTx/>
                            <a:buNone/>
                          </a:pPr>
                          <a:r>
                            <a:rPr lang="en-US" altLang="zh-CN" sz="1400">
                              <a:latin typeface="Times New Roman" panose="02020603050405020304" charset="0"/>
                              <a:cs typeface="Times New Roman" panose="02020603050405020304" charset="0"/>
                              <a:sym typeface="+mn-ea"/>
                            </a:rPr>
                            <a:t>2.0±1.2</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4.6639</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2.3±1.8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4.7804</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3.0±1.8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03250">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4.5995</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20000"/>
                            </a:lnSpc>
                            <a:buClrTx/>
                            <a:buSzTx/>
                            <a:buFontTx/>
                            <a:buNone/>
                          </a:pPr>
                          <a:r>
                            <a:rPr lang="en-US" altLang="zh-CN" sz="1400">
                              <a:latin typeface="Times New Roman" panose="02020603050405020304" charset="0"/>
                              <a:cs typeface="Times New Roman" panose="02020603050405020304" charset="0"/>
                              <a:sym typeface="+mn-ea"/>
                            </a:rPr>
                            <a:t>4.6±1.8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4.6842</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0.6±2.1</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4.8421</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5.2±2.3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598805">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4.6152</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sym typeface="+mn-ea"/>
                            </a:rPr>
                            <a:t>0±0</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4.7008</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3.6±1.8</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4.9180</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0±0.3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598805">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4.6304</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sym typeface="+mn-ea"/>
                            </a:rPr>
                            <a:t>0±0.3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4.7397</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sym typeface="+mn-ea"/>
                            </a:rPr>
                            <a:t>0±0.3</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400">
                              <a:latin typeface="Times New Roman" panose="02020603050405020304" charset="0"/>
                              <a:cs typeface="Times New Roman" panose="02020603050405020304" charset="0"/>
                            </a:rPr>
                            <a:t>4.9503</a:t>
                          </a:r>
                          <a:endParaRPr lang="en-US" altLang="zh-CN" sz="1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dist">
                            <a:lnSpc>
                              <a:spcPct val="110000"/>
                            </a:lnSpc>
                            <a:buClrTx/>
                            <a:buSzTx/>
                            <a:buFontTx/>
                            <a:buNone/>
                          </a:pPr>
                          <a:r>
                            <a:rPr lang="en-US" altLang="zh-CN" sz="1400">
                              <a:latin typeface="Times New Roman" panose="02020603050405020304" charset="0"/>
                              <a:cs typeface="Times New Roman" panose="02020603050405020304" charset="0"/>
                              <a:sym typeface="+mn-ea"/>
                            </a:rPr>
                            <a:t>3.1±1.5</a:t>
                          </a:r>
                          <a:endParaRPr lang="en-US" altLang="zh-CN" sz="1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bl>
              </a:graphicData>
            </a:graphic>
          </p:graphicFrame>
        </mc:Fallback>
      </mc:AlternateContent>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5715"/>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88741" y="-159067"/>
            <a:ext cx="7886700" cy="994172"/>
          </a:xfrm>
        </p:spPr>
        <p:txBody>
          <a:bodyPr>
            <a:normAutofit/>
          </a:bodyPr>
          <a:lstStyle/>
          <a:p>
            <a:r>
              <a:rPr lang="en-US" altLang="zh-CN" sz="3000" dirty="0">
                <a:solidFill>
                  <a:schemeClr val="bg1"/>
                </a:solidFill>
                <a:latin typeface="Times New Roman" panose="02020603050405020304" charset="0"/>
                <a:cs typeface="Times New Roman" panose="02020603050405020304" charset="0"/>
              </a:rPr>
              <a:t>Upper Limit</a:t>
            </a:r>
            <a:endParaRPr lang="en-US" altLang="zh-CN" sz="3000" dirty="0">
              <a:solidFill>
                <a:schemeClr val="bg1"/>
              </a:solidFill>
              <a:latin typeface="Times New Roman" panose="02020603050405020304" charset="0"/>
              <a:cs typeface="Times New Roman" panose="02020603050405020304" charset="0"/>
            </a:endParaRPr>
          </a:p>
        </p:txBody>
      </p:sp>
      <p:sp>
        <p:nvSpPr>
          <p:cNvPr id="17" name="灯片编号占位符 3"/>
          <p:cNvSpPr>
            <a:spLocks noGrp="1"/>
          </p:cNvSpPr>
          <p:nvPr>
            <p:ph type="sldNum" sz="quarter" idx="12"/>
          </p:nvPr>
        </p:nvSpPr>
        <p:spPr>
          <a:xfrm>
            <a:off x="6457950" y="6411913"/>
            <a:ext cx="2057400" cy="273844"/>
          </a:xfrm>
        </p:spPr>
        <p:txBody>
          <a:bodyPr/>
          <a:lstStyle/>
          <a:p>
            <a:fld id="{6A6CF4B7-B296-4DA4-9CB8-78572C16F30F}" type="slidenum">
              <a:rPr lang="zh-CN" altLang="en-US" sz="2100" smtClean="0"/>
            </a:fld>
            <a:endParaRPr lang="zh-CN" altLang="en-US" sz="2100" dirty="0"/>
          </a:p>
        </p:txBody>
      </p:sp>
      <p:sp>
        <p:nvSpPr>
          <p:cNvPr id="11" name="文本框 10"/>
          <p:cNvSpPr txBox="1"/>
          <p:nvPr/>
        </p:nvSpPr>
        <p:spPr>
          <a:xfrm>
            <a:off x="4512945" y="4272915"/>
            <a:ext cx="4631055" cy="2289175"/>
          </a:xfrm>
          <a:prstGeom prst="rect">
            <a:avLst/>
          </a:prstGeom>
          <a:noFill/>
        </p:spPr>
        <p:txBody>
          <a:bodyPr wrap="square" rtlCol="0" anchor="t">
            <a:noAutofit/>
          </a:bodyPr>
          <a:lstStyle/>
          <a:p>
            <a:pPr marL="285750" indent="-285750" fontAlgn="auto">
              <a:lnSpc>
                <a:spcPct val="150000"/>
              </a:lnSpc>
              <a:buFont typeface="Wingdings" panose="05000000000000000000" charset="0"/>
              <a:buChar char="Ø"/>
            </a:pPr>
            <a:r>
              <a:rPr lang="en-US" altLang="zh-CN" sz="1500" dirty="0">
                <a:latin typeface="Times New Roman" panose="02020603050405020304" charset="0"/>
                <a:cs typeface="Times New Roman" panose="02020603050405020304" charset="0"/>
              </a:rPr>
              <a:t>The simultaneous fits are performed with different hypotheses of signal yields.</a:t>
            </a:r>
            <a:endParaRPr lang="en-US" altLang="zh-CN" sz="1500" dirty="0">
              <a:latin typeface="Times New Roman" panose="02020603050405020304" charset="0"/>
              <a:cs typeface="Times New Roman" panose="02020603050405020304" charset="0"/>
            </a:endParaRPr>
          </a:p>
          <a:p>
            <a:pPr marL="285750" indent="-285750" fontAlgn="auto">
              <a:lnSpc>
                <a:spcPct val="150000"/>
              </a:lnSpc>
              <a:buFont typeface="Wingdings" panose="05000000000000000000" charset="0"/>
              <a:buChar char="Ø"/>
            </a:pPr>
            <a:r>
              <a:rPr lang="en-US" altLang="zh-CN" sz="1500" dirty="0">
                <a:latin typeface="Times New Roman" panose="02020603050405020304" charset="0"/>
                <a:cs typeface="Times New Roman" panose="02020603050405020304" charset="0"/>
              </a:rPr>
              <a:t>We then scan the signal yield to find a value, denoted as N</a:t>
            </a:r>
            <a:r>
              <a:rPr lang="en-US" altLang="zh-CN" sz="1500" baseline="-25000" dirty="0">
                <a:latin typeface="Times New Roman" panose="02020603050405020304" charset="0"/>
                <a:cs typeface="Times New Roman" panose="02020603050405020304" charset="0"/>
              </a:rPr>
              <a:t>UP.</a:t>
            </a:r>
            <a:endParaRPr lang="en-US" altLang="zh-CN" sz="1500" baseline="-25000" dirty="0">
              <a:latin typeface="Times New Roman" panose="02020603050405020304" charset="0"/>
              <a:cs typeface="Times New Roman" panose="02020603050405020304" charset="0"/>
            </a:endParaRPr>
          </a:p>
          <a:p>
            <a:pPr marL="285750" indent="-285750" fontAlgn="auto">
              <a:lnSpc>
                <a:spcPct val="150000"/>
              </a:lnSpc>
              <a:buFont typeface="Wingdings" panose="05000000000000000000" charset="0"/>
              <a:buChar char="Ø"/>
            </a:pPr>
            <a:r>
              <a:rPr lang="en-US" altLang="zh-CN" sz="1500" dirty="0">
                <a:latin typeface="Times New Roman" panose="02020603050405020304" charset="0"/>
                <a:cs typeface="Times New Roman" panose="02020603050405020304" charset="0"/>
                <a:sym typeface="+mn-ea"/>
              </a:rPr>
              <a:t>N</a:t>
            </a:r>
            <a:r>
              <a:rPr lang="en-US" altLang="zh-CN" sz="1500" baseline="-25000" dirty="0">
                <a:latin typeface="Times New Roman" panose="02020603050405020304" charset="0"/>
                <a:cs typeface="Times New Roman" panose="02020603050405020304" charset="0"/>
                <a:sym typeface="+mn-ea"/>
              </a:rPr>
              <a:t>UP</a:t>
            </a:r>
            <a:r>
              <a:rPr lang="en-US" altLang="zh-CN" sz="1500" dirty="0">
                <a:latin typeface="Times New Roman" panose="02020603050405020304" charset="0"/>
                <a:cs typeface="Times New Roman" panose="02020603050405020304" charset="0"/>
              </a:rPr>
              <a:t> is exactly the upper limit of the signal yield at the 90% confidential level (C.L.).</a:t>
            </a:r>
            <a:endParaRPr lang="en-US" altLang="zh-CN" sz="1500" dirty="0">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stretch>
            <a:fillRect/>
          </a:stretch>
        </p:blipFill>
        <p:spPr>
          <a:xfrm>
            <a:off x="88900" y="683895"/>
            <a:ext cx="4469130" cy="6023610"/>
          </a:xfrm>
          <a:prstGeom prst="rect">
            <a:avLst/>
          </a:prstGeom>
        </p:spPr>
      </p:pic>
      <mc:AlternateContent xmlns:mc="http://schemas.openxmlformats.org/markup-compatibility/2006" xmlns:a14="http://schemas.microsoft.com/office/drawing/2010/main">
        <mc:Choice Requires="a14">
          <p:graphicFrame>
            <p:nvGraphicFramePr>
              <p:cNvPr id="6" name="表格 5"/>
              <p:cNvGraphicFramePr/>
              <p:nvPr>
                <p:custDataLst>
                  <p:tags r:id="rId2"/>
                </p:custDataLst>
              </p:nvPr>
            </p:nvGraphicFramePr>
            <p:xfrm>
              <a:off x="4880610" y="988695"/>
              <a:ext cx="3867785" cy="3020695"/>
            </p:xfrm>
            <a:graphic>
              <a:graphicData uri="http://schemas.openxmlformats.org/drawingml/2006/table">
                <a:tbl>
                  <a:tblPr firstRow="1" bandRow="1">
                    <a:tableStyleId>{2D5ABB26-0587-4C30-8999-92F81FD0307C}</a:tableStyleId>
                  </a:tblPr>
                  <a:tblGrid>
                    <a:gridCol w="723900"/>
                    <a:gridCol w="621665"/>
                    <a:gridCol w="652780"/>
                    <a:gridCol w="604520"/>
                    <a:gridCol w="654685"/>
                    <a:gridCol w="610235"/>
                  </a:tblGrid>
                  <a:tr h="509270">
                    <a:tc>
                      <a:txBody>
                        <a:bodyPr/>
                        <a:lstStyle/>
                        <a:p>
                          <a:pPr algn="ctr">
                            <a:buNone/>
                          </a:pPr>
                          <a14:m>
                            <m:oMathPara xmlns:m="http://schemas.openxmlformats.org/officeDocument/2006/math">
                              <m:oMathParaPr>
                                <m:jc m:val="centerGroup"/>
                              </m:oMathParaPr>
                              <m:oMath xmlns:m="http://schemas.openxmlformats.org/officeDocument/2006/math">
                                <m:rad>
                                  <m:radPr>
                                    <m:degHide m:val="on"/>
                                    <m:ctrlPr>
                                      <a:rPr lang="en-US" altLang="zh-CN" sz="1200" i="1">
                                        <a:latin typeface="Cambria Math" panose="02040503050406030204" pitchFamily="18" charset="0"/>
                                        <a:cs typeface="Cambria Math" panose="02040503050406030204" pitchFamily="18" charset="0"/>
                                      </a:rPr>
                                    </m:ctrlPr>
                                  </m:radPr>
                                  <m:deg/>
                                  <m:e>
                                    <m:r>
                                      <a:rPr lang="en-US" altLang="zh-CN" sz="1200">
                                        <a:latin typeface="Cambria Math" panose="02040503050406030204" pitchFamily="18" charset="0"/>
                                        <a:cs typeface="Cambria Math" panose="02040503050406030204" pitchFamily="18" charset="0"/>
                                      </a:rPr>
                                      <m:t>𝑠</m:t>
                                    </m:r>
                                  </m:e>
                                </m:rad>
                              </m:oMath>
                            </m:oMathPara>
                          </a14:m>
                          <a:endParaRPr lang="en-US" altLang="zh-CN" sz="1200">
                            <a:latin typeface="Cambria Math" panose="02040503050406030204" pitchFamily="18" charset="0"/>
                            <a:cs typeface="Cambria Math" panose="02040503050406030204" pitchFamily="18" charset="0"/>
                          </a:endParaRPr>
                        </a:p>
                        <a:p>
                          <a:pPr algn="ctr">
                            <a:buNone/>
                          </a:pPr>
                          <a:r>
                            <a:rPr lang="zh-CN" altLang="en-US" sz="1200">
                              <a:latin typeface="Times New Roman" panose="02020603050405020304" charset="0"/>
                              <a:cs typeface="Times New Roman" panose="02020603050405020304" charset="0"/>
                            </a:rPr>
                            <a:t>（</a:t>
                          </a:r>
                          <a:r>
                            <a:rPr lang="en-US" altLang="zh-CN" sz="1200">
                              <a:latin typeface="Times New Roman" panose="02020603050405020304" charset="0"/>
                              <a:cs typeface="Times New Roman" panose="02020603050405020304" charset="0"/>
                            </a:rPr>
                            <a:t>GeV</a:t>
                          </a:r>
                          <a:r>
                            <a:rPr lang="zh-CN" altLang="en-US" sz="1200">
                              <a:latin typeface="Times New Roman" panose="02020603050405020304" charset="0"/>
                              <a:cs typeface="Times New Roman" panose="02020603050405020304" charset="0"/>
                            </a:rPr>
                            <a:t>）</a:t>
                          </a:r>
                          <a:endParaRPr lang="zh-CN" altLang="en-US"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40000"/>
                            </a:lnSpc>
                            <a:buNone/>
                          </a:pPr>
                          <a:r>
                            <a:rPr lang="en-US" altLang="zh-CN" sz="1200" dirty="0">
                              <a:latin typeface="Times New Roman" panose="02020603050405020304" charset="0"/>
                              <a:cs typeface="Times New Roman" panose="02020603050405020304" charset="0"/>
                              <a:sym typeface="+mn-ea"/>
                            </a:rPr>
                            <a:t>N</a:t>
                          </a:r>
                          <a:r>
                            <a:rPr lang="en-US" altLang="zh-CN" sz="1200" baseline="-25000" dirty="0">
                              <a:latin typeface="Times New Roman" panose="02020603050405020304" charset="0"/>
                              <a:cs typeface="Times New Roman" panose="02020603050405020304" charset="0"/>
                              <a:sym typeface="+mn-ea"/>
                            </a:rPr>
                            <a:t>UP</a:t>
                          </a:r>
                          <a:endParaRPr lang="en-US" altLang="zh-CN" sz="1200" baseline="-25000" dirty="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buNone/>
                          </a:pPr>
                          <a14:m>
                            <m:oMath xmlns:m="http://schemas.openxmlformats.org/officeDocument/2006/math">
                              <m:rad>
                                <m:radPr>
                                  <m:degHide m:val="on"/>
                                  <m:ctrlPr>
                                    <a:rPr lang="en-US" altLang="zh-CN" sz="1200" i="1">
                                      <a:latin typeface="Cambria Math" panose="02040503050406030204" pitchFamily="18" charset="0"/>
                                      <a:cs typeface="Cambria Math" panose="02040503050406030204" pitchFamily="18" charset="0"/>
                                    </a:rPr>
                                  </m:ctrlPr>
                                </m:radPr>
                                <m:deg/>
                                <m:e>
                                  <m:r>
                                    <a:rPr lang="en-US" altLang="zh-CN" sz="1200">
                                      <a:latin typeface="Cambria Math" panose="02040503050406030204" pitchFamily="18" charset="0"/>
                                      <a:cs typeface="Cambria Math" panose="02040503050406030204" pitchFamily="18" charset="0"/>
                                    </a:rPr>
                                    <m:t>𝑠</m:t>
                                  </m:r>
                                </m:e>
                              </m:rad>
                            </m:oMath>
                          </a14:m>
                          <a:r>
                            <a:rPr lang="zh-CN" altLang="en-US" sz="1200">
                              <a:latin typeface="Times New Roman" panose="02020603050405020304" charset="0"/>
                              <a:cs typeface="Times New Roman" panose="02020603050405020304" charset="0"/>
                              <a:sym typeface="+mn-ea"/>
                            </a:rPr>
                            <a:t>（</a:t>
                          </a:r>
                          <a:r>
                            <a:rPr lang="en-US" altLang="zh-CN" sz="1200">
                              <a:latin typeface="Times New Roman" panose="02020603050405020304" charset="0"/>
                              <a:cs typeface="Times New Roman" panose="02020603050405020304" charset="0"/>
                              <a:sym typeface="+mn-ea"/>
                            </a:rPr>
                            <a:t>GeV</a:t>
                          </a:r>
                          <a:r>
                            <a:rPr lang="zh-CN" altLang="en-US" sz="1200">
                              <a:latin typeface="Times New Roman" panose="02020603050405020304" charset="0"/>
                              <a:cs typeface="Times New Roman" panose="02020603050405020304" charset="0"/>
                              <a:sym typeface="+mn-ea"/>
                            </a:rPr>
                            <a:t>）</a:t>
                          </a:r>
                          <a:endParaRPr lang="zh-CN" altLang="en-US" sz="12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40000"/>
                            </a:lnSpc>
                            <a:buNone/>
                          </a:pPr>
                          <a:r>
                            <a:rPr lang="en-US" altLang="zh-CN" sz="1200" dirty="0">
                              <a:latin typeface="Times New Roman" panose="02020603050405020304" charset="0"/>
                              <a:cs typeface="Times New Roman" panose="02020603050405020304" charset="0"/>
                              <a:sym typeface="+mn-ea"/>
                            </a:rPr>
                            <a:t>N</a:t>
                          </a:r>
                          <a:r>
                            <a:rPr lang="en-US" altLang="zh-CN" sz="1200" baseline="-25000" dirty="0">
                              <a:latin typeface="Times New Roman" panose="02020603050405020304" charset="0"/>
                              <a:cs typeface="Times New Roman" panose="02020603050405020304" charset="0"/>
                              <a:sym typeface="+mn-ea"/>
                            </a:rPr>
                            <a:t>UP</a:t>
                          </a:r>
                          <a:endParaRPr lang="en-US" altLang="zh-CN" sz="1200" baseline="-25000" dirty="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buNone/>
                          </a:pPr>
                          <a14:m>
                            <m:oMath xmlns:m="http://schemas.openxmlformats.org/officeDocument/2006/math">
                              <m:rad>
                                <m:radPr>
                                  <m:degHide m:val="on"/>
                                  <m:ctrlPr>
                                    <a:rPr lang="en-US" altLang="zh-CN" sz="1200" i="1">
                                      <a:latin typeface="Cambria Math" panose="02040503050406030204" pitchFamily="18" charset="0"/>
                                      <a:cs typeface="Cambria Math" panose="02040503050406030204" pitchFamily="18" charset="0"/>
                                    </a:rPr>
                                  </m:ctrlPr>
                                </m:radPr>
                                <m:deg/>
                                <m:e>
                                  <m:r>
                                    <a:rPr lang="en-US" altLang="zh-CN" sz="1200">
                                      <a:latin typeface="Cambria Math" panose="02040503050406030204" pitchFamily="18" charset="0"/>
                                      <a:cs typeface="Cambria Math" panose="02040503050406030204" pitchFamily="18" charset="0"/>
                                    </a:rPr>
                                    <m:t>𝑠</m:t>
                                  </m:r>
                                </m:e>
                              </m:rad>
                            </m:oMath>
                          </a14:m>
                          <a:r>
                            <a:rPr lang="zh-CN" altLang="en-US" sz="800">
                              <a:latin typeface="Times New Roman" panose="02020603050405020304" charset="0"/>
                              <a:cs typeface="Times New Roman" panose="02020603050405020304" charset="0"/>
                              <a:sym typeface="+mn-ea"/>
                            </a:rPr>
                            <a:t>（</a:t>
                          </a:r>
                          <a:r>
                            <a:rPr lang="en-US" altLang="zh-CN" sz="1200">
                              <a:latin typeface="Times New Roman" panose="02020603050405020304" charset="0"/>
                              <a:cs typeface="Times New Roman" panose="02020603050405020304" charset="0"/>
                              <a:sym typeface="+mn-ea"/>
                            </a:rPr>
                            <a:t>GeV</a:t>
                          </a:r>
                          <a:r>
                            <a:rPr lang="zh-CN" altLang="en-US" sz="1200">
                              <a:latin typeface="Times New Roman" panose="02020603050405020304" charset="0"/>
                              <a:cs typeface="Times New Roman" panose="02020603050405020304" charset="0"/>
                              <a:sym typeface="+mn-ea"/>
                            </a:rPr>
                            <a:t>）</a:t>
                          </a:r>
                          <a:endParaRPr lang="zh-CN" altLang="en-US" sz="12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40000"/>
                            </a:lnSpc>
                            <a:buNone/>
                          </a:pPr>
                          <a:r>
                            <a:rPr lang="en-US" altLang="zh-CN" sz="1200" dirty="0">
                              <a:latin typeface="Times New Roman" panose="02020603050405020304" charset="0"/>
                              <a:cs typeface="Times New Roman" panose="02020603050405020304" charset="0"/>
                              <a:sym typeface="+mn-ea"/>
                            </a:rPr>
                            <a:t>N</a:t>
                          </a:r>
                          <a:r>
                            <a:rPr lang="en-US" altLang="zh-CN" sz="1200" baseline="-25000" dirty="0">
                              <a:latin typeface="Times New Roman" panose="02020603050405020304" charset="0"/>
                              <a:cs typeface="Times New Roman" panose="02020603050405020304" charset="0"/>
                              <a:sym typeface="+mn-ea"/>
                            </a:rPr>
                            <a:t>UP</a:t>
                          </a:r>
                          <a:endParaRPr lang="en-US" altLang="zh-CN" sz="1200" baseline="-25000" dirty="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479425">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4.4156</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rPr>
                            <a:t>3.60</a:t>
                          </a:r>
                          <a:endParaRPr lang="en-US" altLang="zh-CN" sz="1200">
                            <a:solidFill>
                              <a:srgbClr val="FF0000"/>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4.6431</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1.75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4.7501</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4.15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517525">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4.4362</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4.45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4.6639</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5.65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4.7804</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6.30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469900">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4.5995</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8.10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4.6842</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4.80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4.8421</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9.45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441325">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4.6152</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1.2</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4.7008</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7.05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4.9180</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1.20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03250">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4.6304</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1.2</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4.7397</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1.25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4.9503</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6.10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bl>
              </a:graphicData>
            </a:graphic>
          </p:graphicFrame>
        </mc:Choice>
        <mc:Fallback xmlns="">
          <p:graphicFrame>
            <p:nvGraphicFramePr>
              <p:cNvPr id="6" name="表格 5"/>
              <p:cNvGraphicFramePr/>
              <p:nvPr>
                <p:custDataLst>
                  <p:tags r:id="rId3"/>
                </p:custDataLst>
              </p:nvPr>
            </p:nvGraphicFramePr>
            <p:xfrm>
              <a:off x="4880610" y="988695"/>
              <a:ext cx="3867785" cy="3020695"/>
            </p:xfrm>
            <a:graphic>
              <a:graphicData uri="http://schemas.openxmlformats.org/drawingml/2006/table">
                <a:tbl>
                  <a:tblPr firstRow="1" bandRow="1">
                    <a:tableStyleId>{2D5ABB26-0587-4C30-8999-92F81FD0307C}</a:tableStyleId>
                  </a:tblPr>
                  <a:tblGrid>
                    <a:gridCol w="723900"/>
                    <a:gridCol w="621665"/>
                    <a:gridCol w="652780"/>
                    <a:gridCol w="604520"/>
                    <a:gridCol w="654685"/>
                    <a:gridCol w="610235"/>
                  </a:tblGrid>
                  <a:tr h="509270">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4"/>
                        </a:blipFill>
                      </a:tcPr>
                    </a:tc>
                    <a:tc>
                      <a:txBody>
                        <a:bodyPr/>
                        <a:lstStyle/>
                        <a:p>
                          <a:pPr algn="ctr">
                            <a:lnSpc>
                              <a:spcPct val="140000"/>
                            </a:lnSpc>
                            <a:buNone/>
                          </a:pPr>
                          <a:r>
                            <a:rPr lang="en-US" altLang="zh-CN" sz="1200" dirty="0">
                              <a:latin typeface="Times New Roman" panose="02020603050405020304" charset="0"/>
                              <a:cs typeface="Times New Roman" panose="02020603050405020304" charset="0"/>
                              <a:sym typeface="+mn-ea"/>
                            </a:rPr>
                            <a:t>N</a:t>
                          </a:r>
                          <a:r>
                            <a:rPr lang="en-US" altLang="zh-CN" sz="1200" baseline="-25000" dirty="0">
                              <a:latin typeface="Times New Roman" panose="02020603050405020304" charset="0"/>
                              <a:cs typeface="Times New Roman" panose="02020603050405020304" charset="0"/>
                              <a:sym typeface="+mn-ea"/>
                            </a:rPr>
                            <a:t>UP</a:t>
                          </a:r>
                          <a:endParaRPr lang="en-US" altLang="zh-CN" sz="1200" baseline="-25000" dirty="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4"/>
                        </a:blipFill>
                      </a:tcPr>
                    </a:tc>
                    <a:tc>
                      <a:txBody>
                        <a:bodyPr/>
                        <a:lstStyle/>
                        <a:p>
                          <a:pPr algn="ctr">
                            <a:lnSpc>
                              <a:spcPct val="140000"/>
                            </a:lnSpc>
                            <a:buNone/>
                          </a:pPr>
                          <a:r>
                            <a:rPr lang="en-US" altLang="zh-CN" sz="1200" dirty="0">
                              <a:latin typeface="Times New Roman" panose="02020603050405020304" charset="0"/>
                              <a:cs typeface="Times New Roman" panose="02020603050405020304" charset="0"/>
                              <a:sym typeface="+mn-ea"/>
                            </a:rPr>
                            <a:t>N</a:t>
                          </a:r>
                          <a:r>
                            <a:rPr lang="en-US" altLang="zh-CN" sz="1200" baseline="-25000" dirty="0">
                              <a:latin typeface="Times New Roman" panose="02020603050405020304" charset="0"/>
                              <a:cs typeface="Times New Roman" panose="02020603050405020304" charset="0"/>
                              <a:sym typeface="+mn-ea"/>
                            </a:rPr>
                            <a:t>UP</a:t>
                          </a:r>
                          <a:endParaRPr lang="en-US" altLang="zh-CN" sz="1200" baseline="-25000" dirty="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endParaRPr lang="zh-CN"/>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blipFill>
                          <a:blip r:embed="rId4"/>
                        </a:blipFill>
                      </a:tcPr>
                    </a:tc>
                    <a:tc>
                      <a:txBody>
                        <a:bodyPr/>
                        <a:lstStyle/>
                        <a:p>
                          <a:pPr algn="ctr">
                            <a:lnSpc>
                              <a:spcPct val="140000"/>
                            </a:lnSpc>
                            <a:buNone/>
                          </a:pPr>
                          <a:r>
                            <a:rPr lang="en-US" altLang="zh-CN" sz="1200" dirty="0">
                              <a:latin typeface="Times New Roman" panose="02020603050405020304" charset="0"/>
                              <a:cs typeface="Times New Roman" panose="02020603050405020304" charset="0"/>
                              <a:sym typeface="+mn-ea"/>
                            </a:rPr>
                            <a:t>N</a:t>
                          </a:r>
                          <a:r>
                            <a:rPr lang="en-US" altLang="zh-CN" sz="1200" baseline="-25000" dirty="0">
                              <a:latin typeface="Times New Roman" panose="02020603050405020304" charset="0"/>
                              <a:cs typeface="Times New Roman" panose="02020603050405020304" charset="0"/>
                              <a:sym typeface="+mn-ea"/>
                            </a:rPr>
                            <a:t>UP</a:t>
                          </a:r>
                          <a:endParaRPr lang="en-US" altLang="zh-CN" sz="1200" baseline="-25000" dirty="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479425">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4.4156</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rPr>
                            <a:t>3.60</a:t>
                          </a:r>
                          <a:endParaRPr lang="en-US" altLang="zh-CN" sz="1200">
                            <a:solidFill>
                              <a:srgbClr val="FF0000"/>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4.6431</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1.75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4.7501</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4.15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517525">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4.4362</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4.45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4.6639</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5.65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4.7804</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6.30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469900">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4.5995</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8.10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4.6842</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4.80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4.8421</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9.45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441325">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4.6152</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1.2</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4.7008</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7.05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4.9180</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1.20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03250">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4.6304</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1.2</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4.7397</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1.25</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lnSpc>
                              <a:spcPct val="120000"/>
                            </a:lnSpc>
                            <a:buClrTx/>
                            <a:buSzTx/>
                            <a:buFontTx/>
                            <a:buNone/>
                          </a:pPr>
                          <a:r>
                            <a:rPr lang="en-US" altLang="zh-CN" sz="1200">
                              <a:latin typeface="Times New Roman" panose="02020603050405020304" charset="0"/>
                              <a:cs typeface="Times New Roman" panose="02020603050405020304" charset="0"/>
                            </a:rPr>
                            <a:t>4.9503</a:t>
                          </a:r>
                          <a:endParaRPr lang="en-US" altLang="zh-CN" sz="12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40000"/>
                            <a:lumOff val="60000"/>
                          </a:schemeClr>
                        </a:solidFill>
                      </a:tcPr>
                    </a:tc>
                    <a:tc>
                      <a:txBody>
                        <a:bodyPr/>
                        <a:lstStyle/>
                        <a:p>
                          <a:pPr algn="ctr">
                            <a:lnSpc>
                              <a:spcPct val="120000"/>
                            </a:lnSpc>
                            <a:buClrTx/>
                            <a:buSzTx/>
                            <a:buFontTx/>
                            <a:buNone/>
                          </a:pPr>
                          <a:r>
                            <a:rPr lang="en-US" altLang="zh-CN" sz="1200">
                              <a:solidFill>
                                <a:srgbClr val="FF0000"/>
                              </a:solidFill>
                              <a:latin typeface="Times New Roman" panose="02020603050405020304" charset="0"/>
                              <a:cs typeface="Times New Roman" panose="02020603050405020304" charset="0"/>
                              <a:sym typeface="+mn-ea"/>
                            </a:rPr>
                            <a:t>6.10</a:t>
                          </a:r>
                          <a:endParaRPr lang="en-US" altLang="zh-CN" sz="1200">
                            <a:solidFill>
                              <a:srgbClr val="FF0000"/>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bl>
              </a:graphicData>
            </a:graphic>
          </p:graphicFrame>
        </mc:Fallback>
      </mc:AlternateContent>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98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41275" y="-153352"/>
            <a:ext cx="7886700" cy="994172"/>
          </a:xfrm>
        </p:spPr>
        <p:txBody>
          <a:bodyPr>
            <a:normAutofit/>
          </a:bodyPr>
          <a:lstStyle/>
          <a:p>
            <a:r>
              <a:rPr lang="en-US" altLang="zh-CN" sz="3000" dirty="0">
                <a:solidFill>
                  <a:schemeClr val="bg1"/>
                </a:solidFill>
                <a:latin typeface="Times New Roman" panose="02020603050405020304" charset="0"/>
                <a:cs typeface="Times New Roman" panose="02020603050405020304" charset="0"/>
                <a:sym typeface="+mn-ea"/>
              </a:rPr>
              <a:t>Search for the charmoniumlike states</a:t>
            </a:r>
            <a:endParaRPr lang="en-US" altLang="zh-CN" sz="3000" dirty="0">
              <a:solidFill>
                <a:schemeClr val="bg1"/>
              </a:solidFill>
              <a:latin typeface="Times New Roman" panose="02020603050405020304" charset="0"/>
              <a:cs typeface="Times New Roman" panose="02020603050405020304" charset="0"/>
              <a:sym typeface="+mn-ea"/>
            </a:endParaRPr>
          </a:p>
        </p:txBody>
      </p:sp>
      <p:sp>
        <p:nvSpPr>
          <p:cNvPr id="17" name="灯片编号占位符 3"/>
          <p:cNvSpPr>
            <a:spLocks noGrp="1"/>
          </p:cNvSpPr>
          <p:nvPr>
            <p:ph type="sldNum" sz="quarter" idx="12"/>
          </p:nvPr>
        </p:nvSpPr>
        <p:spPr>
          <a:xfrm>
            <a:off x="6457950" y="6414453"/>
            <a:ext cx="2057400" cy="273844"/>
          </a:xfrm>
        </p:spPr>
        <p:txBody>
          <a:bodyPr/>
          <a:lstStyle/>
          <a:p>
            <a:fld id="{6A6CF4B7-B296-4DA4-9CB8-78572C16F30F}" type="slidenum">
              <a:rPr lang="zh-CN" altLang="en-US" sz="2100" smtClean="0"/>
            </a:fld>
            <a:endParaRPr lang="zh-CN" altLang="en-US" sz="2100" dirty="0"/>
          </a:p>
        </p:txBody>
      </p:sp>
      <p:pic>
        <p:nvPicPr>
          <p:cNvPr id="5" name="图片 4"/>
          <p:cNvPicPr>
            <a:picLocks noChangeAspect="1"/>
          </p:cNvPicPr>
          <p:nvPr/>
        </p:nvPicPr>
        <p:blipFill>
          <a:blip r:embed="rId1"/>
          <a:stretch>
            <a:fillRect/>
          </a:stretch>
        </p:blipFill>
        <p:spPr>
          <a:xfrm>
            <a:off x="3186430" y="1016635"/>
            <a:ext cx="3271520" cy="4444365"/>
          </a:xfrm>
          <a:prstGeom prst="rect">
            <a:avLst/>
          </a:prstGeom>
        </p:spPr>
      </p:pic>
      <p:pic>
        <p:nvPicPr>
          <p:cNvPr id="6" name="图片 5"/>
          <p:cNvPicPr>
            <a:picLocks noChangeAspect="1"/>
          </p:cNvPicPr>
          <p:nvPr/>
        </p:nvPicPr>
        <p:blipFill>
          <a:blip r:embed="rId2"/>
          <a:stretch>
            <a:fillRect/>
          </a:stretch>
        </p:blipFill>
        <p:spPr>
          <a:xfrm>
            <a:off x="6395720" y="1080135"/>
            <a:ext cx="2731770" cy="4373880"/>
          </a:xfrm>
          <a:prstGeom prst="rect">
            <a:avLst/>
          </a:prstGeom>
        </p:spPr>
      </p:pic>
      <mc:AlternateContent xmlns:mc="http://schemas.openxmlformats.org/markup-compatibility/2006">
        <mc:Choice xmlns:a14="http://schemas.microsoft.com/office/drawing/2010/main" Requires="a14">
          <p:sp>
            <p:nvSpPr>
              <p:cNvPr id="10" name="文本框 9"/>
              <p:cNvSpPr txBox="1"/>
              <p:nvPr/>
            </p:nvSpPr>
            <p:spPr>
              <a:xfrm>
                <a:off x="-25400" y="5624830"/>
                <a:ext cx="7230745" cy="1063625"/>
              </a:xfrm>
              <a:prstGeom prst="rect">
                <a:avLst/>
              </a:prstGeom>
              <a:noFill/>
            </p:spPr>
            <p:txBody>
              <a:bodyPr wrap="square" rtlCol="0">
                <a:spAutoFit/>
              </a:bodyPr>
              <a:lstStyle/>
              <a:p>
                <a:pPr marL="285750" indent="-285750" fontAlgn="auto">
                  <a:lnSpc>
                    <a:spcPct val="150000"/>
                  </a:lnSpc>
                  <a:buFont typeface="Wingdings" panose="05000000000000000000" charset="0"/>
                  <a:buChar char="l"/>
                </a:pPr>
                <a:r>
                  <a:rPr lang="en-US" altLang="zh-CN" sz="2000" dirty="0">
                    <a:uFillTx/>
                    <a:latin typeface="Times New Roman" panose="02020603050405020304" charset="0"/>
                    <a:cs typeface="Times New Roman" panose="02020603050405020304" charset="0"/>
                  </a:rPr>
                  <a:t>We draw the</a:t>
                </a:r>
                <a14:m>
                  <m:oMath xmlns:m="http://schemas.openxmlformats.org/officeDocument/2006/math">
                    <m:sSup>
                      <m:sSupPr>
                        <m:ctrlPr>
                          <a:rPr lang="en-US" altLang="zh-CN" sz="2000" i="1" dirty="0">
                            <a:solidFill>
                              <a:schemeClr val="tx1"/>
                            </a:solidFill>
                            <a:uFillTx/>
                            <a:latin typeface="Cambria Math" panose="02040503050406030204" pitchFamily="18" charset="0"/>
                            <a:cs typeface="Times New Roman" panose="02020603050405020304" charset="0"/>
                          </a:rPr>
                        </m:ctrlPr>
                      </m:sSupPr>
                      <m:e>
                        <m:r>
                          <a:rPr lang="en-US" altLang="zh-CN" sz="2000" dirty="0">
                            <a:solidFill>
                              <a:schemeClr val="tx1"/>
                            </a:solidFill>
                            <a:uFillTx/>
                            <a:latin typeface="Cambria Math" panose="02040503050406030204" pitchFamily="18" charset="0"/>
                            <a:cs typeface="Times New Roman" panose="02020603050405020304" charset="0"/>
                          </a:rPr>
                          <m:t>  </m:t>
                        </m:r>
                        <m:r>
                          <a:rPr lang="en-US" altLang="zh-CN" sz="2000" dirty="0">
                            <a:solidFill>
                              <a:schemeClr val="tx1"/>
                            </a:solidFill>
                            <a:uFillTx/>
                            <a:latin typeface="Cambria Math" panose="02040503050406030204" pitchFamily="18" charset="0"/>
                            <a:cs typeface="Times New Roman" panose="02020603050405020304" charset="0"/>
                          </a:rPr>
                          <m:t>𝜋</m:t>
                        </m:r>
                      </m:e>
                      <m:sup>
                        <m:r>
                          <a:rPr lang="en-US" altLang="zh-CN" sz="2000" dirty="0">
                            <a:solidFill>
                              <a:schemeClr val="tx1"/>
                            </a:solidFill>
                            <a:uFillTx/>
                            <a:latin typeface="Cambria Math" panose="02040503050406030204" pitchFamily="18" charset="0"/>
                            <a:cs typeface="Times New Roman" panose="02020603050405020304" charset="0"/>
                          </a:rPr>
                          <m:t>−</m:t>
                        </m:r>
                      </m:sup>
                    </m:sSup>
                    <m:sSup>
                      <m:sSupPr>
                        <m:ctrlPr>
                          <a:rPr lang="en-US" altLang="zh-CN" sz="2000" i="1" dirty="0">
                            <a:solidFill>
                              <a:schemeClr val="tx1"/>
                            </a:solidFill>
                            <a:uFillTx/>
                            <a:latin typeface="Cambria Math" panose="02040503050406030204" pitchFamily="18" charset="0"/>
                            <a:cs typeface="Times New Roman" panose="02020603050405020304" charset="0"/>
                          </a:rPr>
                        </m:ctrlPr>
                      </m:sSupPr>
                      <m:e>
                        <m:r>
                          <a:rPr lang="en-US" altLang="zh-CN" sz="2000" dirty="0">
                            <a:solidFill>
                              <a:schemeClr val="tx1"/>
                            </a:solidFill>
                            <a:uFillTx/>
                            <a:latin typeface="Cambria Math" panose="02040503050406030204" pitchFamily="18" charset="0"/>
                            <a:cs typeface="Times New Roman" panose="02020603050405020304" charset="0"/>
                          </a:rPr>
                          <m:t>𝐷</m:t>
                        </m:r>
                        <m:r>
                          <m:rPr>
                            <m:sty m:val="p"/>
                          </m:rPr>
                          <a:rPr lang="en-US" altLang="zh-CN" sz="2000" dirty="0">
                            <a:solidFill>
                              <a:schemeClr val="tx1"/>
                            </a:solidFill>
                            <a:uFillTx/>
                            <a:latin typeface="Cambria Math" panose="02040503050406030204" pitchFamily="18" charset="0"/>
                            <a:cs typeface="Times New Roman" panose="02020603050405020304" charset="0"/>
                          </a:rPr>
                          <m:t>s</m:t>
                        </m:r>
                      </m:e>
                      <m:sup>
                        <m:r>
                          <a:rPr lang="en-US" altLang="zh-CN" sz="2000" dirty="0">
                            <a:solidFill>
                              <a:schemeClr val="tx1"/>
                            </a:solidFill>
                            <a:uFillTx/>
                            <a:latin typeface="Cambria Math" panose="02040503050406030204" pitchFamily="18" charset="0"/>
                            <a:cs typeface="Times New Roman" panose="02020603050405020304" charset="0"/>
                          </a:rPr>
                          <m:t>+</m:t>
                        </m:r>
                      </m:sup>
                    </m:sSup>
                    <m:sSup>
                      <m:sSupPr>
                        <m:ctrlPr>
                          <a:rPr lang="en-US" altLang="zh-CN" sz="2000" i="1" dirty="0">
                            <a:solidFill>
                              <a:schemeClr val="tx1"/>
                            </a:solidFill>
                            <a:uFillTx/>
                            <a:latin typeface="Cambria Math" panose="02040503050406030204" pitchFamily="18" charset="0"/>
                            <a:cs typeface="Times New Roman" panose="02020603050405020304" charset="0"/>
                          </a:rPr>
                        </m:ctrlPr>
                      </m:sSupPr>
                      <m:e>
                        <m:r>
                          <a:rPr lang="en-US" altLang="zh-CN" sz="2000" dirty="0">
                            <a:solidFill>
                              <a:schemeClr val="tx1"/>
                            </a:solidFill>
                            <a:uFillTx/>
                            <a:latin typeface="Cambria Math" panose="02040503050406030204" pitchFamily="18" charset="0"/>
                            <a:cs typeface="Times New Roman" panose="02020603050405020304" charset="0"/>
                          </a:rPr>
                          <m:t>𝐷</m:t>
                        </m:r>
                        <m:r>
                          <m:rPr>
                            <m:sty m:val="p"/>
                          </m:rPr>
                          <a:rPr lang="en-US" altLang="zh-CN" sz="2000" dirty="0">
                            <a:solidFill>
                              <a:schemeClr val="tx1"/>
                            </a:solidFill>
                            <a:uFillTx/>
                            <a:latin typeface="Cambria Math" panose="02040503050406030204" pitchFamily="18" charset="0"/>
                            <a:cs typeface="Times New Roman" panose="02020603050405020304" charset="0"/>
                          </a:rPr>
                          <m:t>s</m:t>
                        </m:r>
                      </m:e>
                      <m:sup>
                        <m:r>
                          <a:rPr lang="en-US" altLang="zh-CN" sz="2000" dirty="0">
                            <a:solidFill>
                              <a:schemeClr val="tx1"/>
                            </a:solidFill>
                            <a:uFillTx/>
                            <a:latin typeface="Cambria Math" panose="02040503050406030204" pitchFamily="18" charset="0"/>
                            <a:cs typeface="Times New Roman" panose="02020603050405020304" charset="0"/>
                          </a:rPr>
                          <m:t>−</m:t>
                        </m:r>
                      </m:sup>
                    </m:sSup>
                    <m:r>
                      <a:rPr lang="en-US" altLang="zh-CN" sz="2000" dirty="0">
                        <a:solidFill>
                          <a:schemeClr val="tx1"/>
                        </a:solidFill>
                        <a:uFillTx/>
                        <a:latin typeface="Cambria Math" panose="02040503050406030204" pitchFamily="18" charset="0"/>
                        <a:cs typeface="Times New Roman" panose="02020603050405020304" charset="0"/>
                      </a:rPr>
                      <m:t> </m:t>
                    </m:r>
                  </m:oMath>
                </a14:m>
                <a:r>
                  <a:rPr lang="en-US" altLang="zh-CN" sz="2000" dirty="0">
                    <a:uFillTx/>
                    <a:latin typeface="Times New Roman" panose="02020603050405020304" charset="0"/>
                    <a:cs typeface="Times New Roman" panose="02020603050405020304" charset="0"/>
                  </a:rPr>
                  <a:t>,</a:t>
                </a:r>
                <a14:m>
                  <m:oMath xmlns:m="http://schemas.openxmlformats.org/officeDocument/2006/math">
                    <m:sSup>
                      <m:sSupPr>
                        <m:ctrlPr>
                          <a:rPr lang="en-US" altLang="zh-CN" sz="2000" i="1" dirty="0">
                            <a:uFillTx/>
                            <a:latin typeface="Cambria Math" panose="02040503050406030204" pitchFamily="18" charset="0"/>
                            <a:cs typeface="Times New Roman" panose="02020603050405020304" charset="0"/>
                          </a:rPr>
                        </m:ctrlPr>
                      </m:sSupPr>
                      <m:e>
                        <m:r>
                          <a:rPr lang="en-US" altLang="zh-CN" sz="2000" dirty="0">
                            <a:uFillTx/>
                            <a:latin typeface="Cambria Math" panose="02040503050406030204" pitchFamily="18" charset="0"/>
                            <a:cs typeface="Times New Roman" panose="02020603050405020304" charset="0"/>
                          </a:rPr>
                          <m:t>𝜋</m:t>
                        </m:r>
                      </m:e>
                      <m:sup>
                        <m:r>
                          <a:rPr lang="en-US" altLang="zh-CN" sz="2000" dirty="0">
                            <a:uFillTx/>
                            <a:latin typeface="Cambria Math" panose="02040503050406030204" pitchFamily="18" charset="0"/>
                            <a:cs typeface="Times New Roman" panose="02020603050405020304" charset="0"/>
                          </a:rPr>
                          <m:t>+</m:t>
                        </m:r>
                      </m:sup>
                    </m:sSup>
                    <m:sSup>
                      <m:sSupPr>
                        <m:ctrlPr>
                          <a:rPr lang="en-US" altLang="zh-CN" sz="2000" i="1" dirty="0">
                            <a:uFillTx/>
                            <a:latin typeface="Cambria Math" panose="02040503050406030204" pitchFamily="18" charset="0"/>
                            <a:cs typeface="Times New Roman" panose="02020603050405020304" charset="0"/>
                          </a:rPr>
                        </m:ctrlPr>
                      </m:sSupPr>
                      <m:e>
                        <m:r>
                          <a:rPr lang="en-US" altLang="zh-CN" sz="2000" dirty="0">
                            <a:uFillTx/>
                            <a:latin typeface="Cambria Math" panose="02040503050406030204" pitchFamily="18" charset="0"/>
                            <a:cs typeface="Times New Roman" panose="02020603050405020304" charset="0"/>
                          </a:rPr>
                          <m:t>𝜋</m:t>
                        </m:r>
                      </m:e>
                      <m:sup>
                        <m:r>
                          <a:rPr lang="en-US" altLang="zh-CN" sz="2000" dirty="0">
                            <a:uFillTx/>
                            <a:latin typeface="Cambria Math" panose="02040503050406030204" pitchFamily="18" charset="0"/>
                            <a:cs typeface="Times New Roman" panose="02020603050405020304" charset="0"/>
                          </a:rPr>
                          <m:t>−</m:t>
                        </m:r>
                      </m:sup>
                    </m:sSup>
                    <m:sSup>
                      <m:sSupPr>
                        <m:ctrlPr>
                          <a:rPr lang="en-US" altLang="zh-CN" sz="2000" i="1" dirty="0">
                            <a:uFillTx/>
                            <a:latin typeface="Cambria Math" panose="02040503050406030204" pitchFamily="18" charset="0"/>
                            <a:cs typeface="Times New Roman" panose="02020603050405020304" charset="0"/>
                          </a:rPr>
                        </m:ctrlPr>
                      </m:sSupPr>
                      <m:e>
                        <m:r>
                          <a:rPr lang="en-US" altLang="zh-CN" sz="2000" dirty="0">
                            <a:uFillTx/>
                            <a:latin typeface="Cambria Math" panose="02040503050406030204" pitchFamily="18" charset="0"/>
                            <a:cs typeface="Times New Roman" panose="02020603050405020304" charset="0"/>
                          </a:rPr>
                          <m:t>𝐷</m:t>
                        </m:r>
                        <m:r>
                          <m:rPr>
                            <m:sty m:val="p"/>
                          </m:rPr>
                          <a:rPr lang="en-US" altLang="zh-CN" sz="2000" dirty="0">
                            <a:uFillTx/>
                            <a:latin typeface="Cambria Math" panose="02040503050406030204" pitchFamily="18" charset="0"/>
                            <a:cs typeface="Times New Roman" panose="02020603050405020304" charset="0"/>
                          </a:rPr>
                          <m:t>s</m:t>
                        </m:r>
                      </m:e>
                      <m:sup>
                        <m:r>
                          <a:rPr lang="en-US" altLang="zh-CN" sz="2000" dirty="0">
                            <a:uFillTx/>
                            <a:latin typeface="Cambria Math" panose="02040503050406030204" pitchFamily="18" charset="0"/>
                            <a:cs typeface="Times New Roman" panose="02020603050405020304" charset="0"/>
                          </a:rPr>
                          <m:t>+</m:t>
                        </m:r>
                      </m:sup>
                    </m:sSup>
                  </m:oMath>
                </a14:m>
                <a:r>
                  <a:rPr lang="en-US" altLang="zh-CN" sz="2000" dirty="0">
                    <a:uFillTx/>
                    <a:latin typeface="Times New Roman" panose="02020603050405020304" charset="0"/>
                    <a:cs typeface="Times New Roman" panose="02020603050405020304" charset="0"/>
                  </a:rPr>
                  <a:t>,</a:t>
                </a:r>
                <a14:m>
                  <m:oMath xmlns:m="http://schemas.openxmlformats.org/officeDocument/2006/math">
                    <m:sSup>
                      <m:sSupPr>
                        <m:ctrlPr>
                          <a:rPr lang="en-US" altLang="zh-CN" sz="2000" i="1" dirty="0">
                            <a:solidFill>
                              <a:schemeClr val="tx1"/>
                            </a:solidFill>
                            <a:uFillTx/>
                            <a:latin typeface="Cambria Math" panose="02040503050406030204" pitchFamily="18" charset="0"/>
                            <a:cs typeface="Times New Roman" panose="02020603050405020304" charset="0"/>
                          </a:rPr>
                        </m:ctrlPr>
                      </m:sSupPr>
                      <m:e>
                        <m:r>
                          <a:rPr lang="en-US" altLang="zh-CN" sz="2000" dirty="0">
                            <a:solidFill>
                              <a:schemeClr val="tx1"/>
                            </a:solidFill>
                            <a:uFillTx/>
                            <a:latin typeface="Cambria Math" panose="02040503050406030204" pitchFamily="18" charset="0"/>
                            <a:cs typeface="Times New Roman" panose="02020603050405020304" charset="0"/>
                          </a:rPr>
                          <m:t>𝐷</m:t>
                        </m:r>
                        <m:r>
                          <m:rPr>
                            <m:sty m:val="p"/>
                          </m:rPr>
                          <a:rPr lang="en-US" altLang="zh-CN" sz="2000" dirty="0">
                            <a:solidFill>
                              <a:schemeClr val="tx1"/>
                            </a:solidFill>
                            <a:uFillTx/>
                            <a:latin typeface="Cambria Math" panose="02040503050406030204" pitchFamily="18" charset="0"/>
                            <a:cs typeface="Times New Roman" panose="02020603050405020304" charset="0"/>
                          </a:rPr>
                          <m:t>s</m:t>
                        </m:r>
                      </m:e>
                      <m:sup>
                        <m:r>
                          <a:rPr lang="en-US" altLang="zh-CN" sz="2000" dirty="0">
                            <a:solidFill>
                              <a:schemeClr val="tx1"/>
                            </a:solidFill>
                            <a:uFillTx/>
                            <a:latin typeface="Cambria Math" panose="02040503050406030204" pitchFamily="18" charset="0"/>
                            <a:cs typeface="Times New Roman" panose="02020603050405020304" charset="0"/>
                          </a:rPr>
                          <m:t>+</m:t>
                        </m:r>
                      </m:sup>
                    </m:sSup>
                    <m:sSup>
                      <m:sSupPr>
                        <m:ctrlPr>
                          <a:rPr lang="en-US" altLang="zh-CN" sz="2000" i="1" dirty="0">
                            <a:solidFill>
                              <a:schemeClr val="tx1"/>
                            </a:solidFill>
                            <a:uFillTx/>
                            <a:latin typeface="Cambria Math" panose="02040503050406030204" pitchFamily="18" charset="0"/>
                            <a:cs typeface="Times New Roman" panose="02020603050405020304" charset="0"/>
                          </a:rPr>
                        </m:ctrlPr>
                      </m:sSupPr>
                      <m:e>
                        <m:r>
                          <a:rPr lang="en-US" altLang="zh-CN" sz="2000" dirty="0">
                            <a:solidFill>
                              <a:schemeClr val="tx1"/>
                            </a:solidFill>
                            <a:uFillTx/>
                            <a:latin typeface="Cambria Math" panose="02040503050406030204" pitchFamily="18" charset="0"/>
                            <a:cs typeface="Times New Roman" panose="02020603050405020304" charset="0"/>
                          </a:rPr>
                          <m:t>𝐷</m:t>
                        </m:r>
                        <m:r>
                          <m:rPr>
                            <m:sty m:val="p"/>
                          </m:rPr>
                          <a:rPr lang="en-US" altLang="zh-CN" sz="2000" dirty="0">
                            <a:solidFill>
                              <a:schemeClr val="tx1"/>
                            </a:solidFill>
                            <a:uFillTx/>
                            <a:latin typeface="Cambria Math" panose="02040503050406030204" pitchFamily="18" charset="0"/>
                            <a:cs typeface="Times New Roman" panose="02020603050405020304" charset="0"/>
                          </a:rPr>
                          <m:t>s</m:t>
                        </m:r>
                      </m:e>
                      <m:sup>
                        <m:r>
                          <a:rPr lang="en-US" altLang="zh-CN" sz="2000" dirty="0">
                            <a:solidFill>
                              <a:schemeClr val="tx1"/>
                            </a:solidFill>
                            <a:uFillTx/>
                            <a:latin typeface="Cambria Math" panose="02040503050406030204" pitchFamily="18" charset="0"/>
                            <a:cs typeface="Times New Roman" panose="02020603050405020304" charset="0"/>
                          </a:rPr>
                          <m:t>−</m:t>
                        </m:r>
                      </m:sup>
                    </m:sSup>
                    <m:r>
                      <a:rPr lang="en-US" altLang="zh-CN" sz="2000" dirty="0">
                        <a:solidFill>
                          <a:schemeClr val="tx1"/>
                        </a:solidFill>
                        <a:uFillTx/>
                        <a:latin typeface="Cambria Math" panose="02040503050406030204" pitchFamily="18" charset="0"/>
                        <a:cs typeface="Times New Roman" panose="02020603050405020304" charset="0"/>
                      </a:rPr>
                      <m:t> </m:t>
                    </m:r>
                    <m:r>
                      <m:rPr>
                        <m:sty m:val="p"/>
                      </m:rPr>
                      <a:rPr lang="en-US" altLang="zh-CN" sz="2000" dirty="0">
                        <a:solidFill>
                          <a:schemeClr val="tx1"/>
                        </a:solidFill>
                        <a:uFillTx/>
                        <a:latin typeface="Cambria Math" panose="02040503050406030204" pitchFamily="18" charset="0"/>
                        <a:cs typeface="Times New Roman" panose="02020603050405020304" charset="0"/>
                      </a:rPr>
                      <m:t>mass</m:t>
                    </m:r>
                    <m:r>
                      <a:rPr lang="en-US" altLang="zh-CN" sz="2000" dirty="0">
                        <a:solidFill>
                          <a:schemeClr val="tx1"/>
                        </a:solidFill>
                        <a:uFillTx/>
                        <a:latin typeface="Cambria Math" panose="02040503050406030204" pitchFamily="18" charset="0"/>
                        <a:cs typeface="Times New Roman" panose="02020603050405020304" charset="0"/>
                      </a:rPr>
                      <m:t> </m:t>
                    </m:r>
                    <m:r>
                      <m:rPr>
                        <m:sty m:val="p"/>
                      </m:rPr>
                      <a:rPr lang="en-US" altLang="zh-CN" sz="2000" dirty="0">
                        <a:solidFill>
                          <a:schemeClr val="tx1"/>
                        </a:solidFill>
                        <a:uFillTx/>
                        <a:latin typeface="Cambria Math" panose="02040503050406030204" pitchFamily="18" charset="0"/>
                        <a:cs typeface="Times New Roman" panose="02020603050405020304" charset="0"/>
                      </a:rPr>
                      <m:t>spectrum</m:t>
                    </m:r>
                    <m:r>
                      <a:rPr lang="en-US" altLang="zh-CN" sz="2000" dirty="0">
                        <a:solidFill>
                          <a:schemeClr val="tx1"/>
                        </a:solidFill>
                        <a:uFillTx/>
                        <a:latin typeface="Cambria Math" panose="02040503050406030204" pitchFamily="18" charset="0"/>
                        <a:cs typeface="Times New Roman" panose="02020603050405020304" charset="0"/>
                      </a:rPr>
                      <m:t>.</m:t>
                    </m:r>
                  </m:oMath>
                </a14:m>
                <a:endParaRPr lang="en-US" altLang="zh-CN" sz="2000" dirty="0">
                  <a:solidFill>
                    <a:schemeClr val="tx1"/>
                  </a:solidFill>
                  <a:uFillTx/>
                  <a:latin typeface="Times New Roman" panose="02020603050405020304" charset="0"/>
                  <a:cs typeface="Times New Roman" panose="02020603050405020304" charset="0"/>
                </a:endParaRPr>
              </a:p>
              <a:p>
                <a:pPr marL="285750" indent="-285750" fontAlgn="auto">
                  <a:lnSpc>
                    <a:spcPct val="150000"/>
                  </a:lnSpc>
                  <a:buFont typeface="Wingdings" panose="05000000000000000000" charset="0"/>
                  <a:buChar char="l"/>
                </a:pPr>
                <a:r>
                  <a:rPr lang="en-US" altLang="zh-CN" sz="2000" dirty="0">
                    <a:solidFill>
                      <a:srgbClr val="FF0000"/>
                    </a:solidFill>
                    <a:uFillTx/>
                    <a:latin typeface="Times New Roman" panose="02020603050405020304" charset="0"/>
                    <a:cs typeface="Times New Roman" panose="02020603050405020304" charset="0"/>
                  </a:rPr>
                  <a:t>No significant resonance structures were observed</a:t>
                </a:r>
                <a:r>
                  <a:rPr lang="en-US" altLang="zh-CN" sz="2000" dirty="0">
                    <a:uFillTx/>
                    <a:latin typeface="Times New Roman" panose="02020603050405020304" charset="0"/>
                    <a:cs typeface="Times New Roman" panose="02020603050405020304" charset="0"/>
                  </a:rPr>
                  <a:t>. </a:t>
                </a:r>
                <a:endParaRPr lang="en-US" altLang="zh-CN" sz="2000" dirty="0">
                  <a:uFillTx/>
                  <a:latin typeface="Times New Roman" panose="02020603050405020304" charset="0"/>
                  <a:cs typeface="Times New Roman" panose="02020603050405020304" charset="0"/>
                </a:endParaRPr>
              </a:p>
            </p:txBody>
          </p:sp>
        </mc:Choice>
        <mc:Fallback>
          <p:sp>
            <p:nvSpPr>
              <p:cNvPr id="10" name="文本框 9"/>
              <p:cNvSpPr txBox="1">
                <a:spLocks noRot="1" noChangeAspect="1" noMove="1" noResize="1" noEditPoints="1" noAdjustHandles="1" noChangeArrowheads="1" noChangeShapeType="1" noTextEdit="1"/>
              </p:cNvSpPr>
              <p:nvPr/>
            </p:nvSpPr>
            <p:spPr>
              <a:xfrm>
                <a:off x="-25400" y="5624830"/>
                <a:ext cx="7230745" cy="1063625"/>
              </a:xfrm>
              <a:prstGeom prst="rect">
                <a:avLst/>
              </a:prstGeom>
              <a:blipFill rotWithShape="1">
                <a:blip r:embed="rId3"/>
                <a:stretch>
                  <a:fillRect/>
                </a:stretch>
              </a:blipFill>
            </p:spPr>
            <p:txBody>
              <a:bodyPr/>
              <a:lstStyle/>
              <a:p>
                <a:r>
                  <a:rPr lang="zh-CN" altLang="en-US">
                    <a:noFill/>
                  </a:rPr>
                  <a:t> </a:t>
                </a:r>
              </a:p>
            </p:txBody>
          </p:sp>
        </mc:Fallback>
      </mc:AlternateContent>
      <p:pic>
        <p:nvPicPr>
          <p:cNvPr id="7" name="图片 6"/>
          <p:cNvPicPr>
            <a:picLocks noChangeAspect="1"/>
          </p:cNvPicPr>
          <p:nvPr>
            <p:custDataLst>
              <p:tags r:id="rId4"/>
            </p:custDataLst>
          </p:nvPr>
        </p:nvPicPr>
        <p:blipFill>
          <a:blip r:embed="rId5"/>
          <a:stretch>
            <a:fillRect/>
          </a:stretch>
        </p:blipFill>
        <p:spPr>
          <a:xfrm>
            <a:off x="-41275" y="1016635"/>
            <a:ext cx="3310890" cy="427799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01759" y="-153352"/>
            <a:ext cx="7886700" cy="994172"/>
          </a:xfrm>
        </p:spPr>
        <p:txBody>
          <a:bodyPr>
            <a:normAutofit/>
          </a:bodyPr>
          <a:lstStyle/>
          <a:p>
            <a:r>
              <a:rPr lang="en-US" altLang="zh-CN" sz="3000" dirty="0">
                <a:solidFill>
                  <a:schemeClr val="bg1"/>
                </a:solidFill>
                <a:latin typeface="Times New Roman" panose="02020603050405020304" charset="0"/>
                <a:cs typeface="Times New Roman" panose="02020603050405020304" charset="0"/>
              </a:rPr>
              <a:t>Born Cross Section Measurement</a:t>
            </a:r>
            <a:endParaRPr lang="en-US" altLang="zh-CN" sz="3000" dirty="0">
              <a:solidFill>
                <a:schemeClr val="bg1"/>
              </a:solidFill>
              <a:latin typeface="Times New Roman" panose="02020603050405020304" charset="0"/>
              <a:cs typeface="Times New Roman" panose="02020603050405020304" charset="0"/>
            </a:endParaRPr>
          </a:p>
        </p:txBody>
      </p:sp>
      <p:sp>
        <p:nvSpPr>
          <p:cNvPr id="17" name="灯片编号占位符 3"/>
          <p:cNvSpPr>
            <a:spLocks noGrp="1"/>
          </p:cNvSpPr>
          <p:nvPr>
            <p:ph type="sldNum" sz="quarter" idx="12"/>
          </p:nvPr>
        </p:nvSpPr>
        <p:spPr>
          <a:xfrm>
            <a:off x="6457950" y="6394768"/>
            <a:ext cx="2057400" cy="273844"/>
          </a:xfrm>
        </p:spPr>
        <p:txBody>
          <a:bodyPr/>
          <a:lstStyle/>
          <a:p>
            <a:fld id="{6A6CF4B7-B296-4DA4-9CB8-78572C16F30F}" type="slidenum">
              <a:rPr lang="zh-CN" altLang="en-US" sz="2100" smtClean="0"/>
            </a:fld>
            <a:endParaRPr lang="zh-CN" altLang="en-US" sz="2100" dirty="0"/>
          </a:p>
        </p:txBody>
      </p:sp>
      <p:sp>
        <p:nvSpPr>
          <p:cNvPr id="9" name="文本框 8"/>
          <p:cNvSpPr txBox="1"/>
          <p:nvPr>
            <p:custDataLst>
              <p:tags r:id="rId1"/>
            </p:custDataLst>
          </p:nvPr>
        </p:nvSpPr>
        <p:spPr>
          <a:xfrm>
            <a:off x="101759" y="650558"/>
            <a:ext cx="8887778" cy="368300"/>
          </a:xfrm>
          <a:prstGeom prst="rect">
            <a:avLst/>
          </a:prstGeom>
          <a:noFill/>
        </p:spPr>
        <p:txBody>
          <a:bodyPr wrap="square" rtlCol="0" anchor="t">
            <a:spAutoFit/>
          </a:bodyPr>
          <a:lstStyle/>
          <a:p>
            <a:pPr marL="342900" indent="-342900">
              <a:buFont typeface="Wingdings" panose="05000000000000000000" charset="0"/>
              <a:buChar char="l"/>
            </a:pPr>
            <a:r>
              <a:rPr lang="en-US" altLang="zh-CN" dirty="0">
                <a:latin typeface="Times New Roman" panose="02020603050405020304" charset="0"/>
                <a:cs typeface="Times New Roman" panose="02020603050405020304" charset="0"/>
              </a:rPr>
              <a:t>The Born cross section can be calculated by:</a:t>
            </a:r>
            <a:endParaRPr lang="en-US" altLang="zh-CN" dirty="0">
              <a:latin typeface="Times New Roman" panose="02020603050405020304" charset="0"/>
              <a:cs typeface="Times New Roman" panose="02020603050405020304" charset="0"/>
            </a:endParaRPr>
          </a:p>
        </p:txBody>
      </p:sp>
      <p:pic>
        <p:nvPicPr>
          <p:cNvPr id="7" name="图片 6"/>
          <p:cNvPicPr>
            <a:picLocks noChangeAspect="1"/>
          </p:cNvPicPr>
          <p:nvPr>
            <p:custDataLst>
              <p:tags r:id="rId2"/>
            </p:custDataLst>
          </p:nvPr>
        </p:nvPicPr>
        <p:blipFill>
          <a:blip r:embed="rId3"/>
          <a:stretch>
            <a:fillRect/>
          </a:stretch>
        </p:blipFill>
        <p:spPr>
          <a:xfrm>
            <a:off x="4712970" y="622935"/>
            <a:ext cx="4001135" cy="485775"/>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1868805" y="1019175"/>
            <a:ext cx="4987925" cy="3034665"/>
          </a:xfrm>
          <a:prstGeom prst="rect">
            <a:avLst/>
          </a:prstGeom>
        </p:spPr>
      </p:pic>
      <p:pic>
        <p:nvPicPr>
          <p:cNvPr id="3" name="图片 2"/>
          <p:cNvPicPr>
            <a:picLocks noChangeAspect="1"/>
          </p:cNvPicPr>
          <p:nvPr>
            <p:custDataLst>
              <p:tags r:id="rId6"/>
            </p:custDataLst>
          </p:nvPr>
        </p:nvPicPr>
        <p:blipFill>
          <a:blip r:embed="rId7"/>
          <a:stretch>
            <a:fillRect/>
          </a:stretch>
        </p:blipFill>
        <p:spPr>
          <a:xfrm>
            <a:off x="1868805" y="4096385"/>
            <a:ext cx="5132705" cy="270764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12554" y="-153352"/>
            <a:ext cx="7886700" cy="994172"/>
          </a:xfrm>
        </p:spPr>
        <p:txBody>
          <a:bodyPr>
            <a:normAutofit/>
          </a:bodyPr>
          <a:lstStyle/>
          <a:p>
            <a:r>
              <a:rPr lang="en-US" altLang="zh-CN" sz="3000" dirty="0">
                <a:solidFill>
                  <a:schemeClr val="bg1"/>
                </a:solidFill>
                <a:latin typeface="Times New Roman" panose="02020603050405020304" charset="0"/>
                <a:cs typeface="Times New Roman" panose="02020603050405020304" charset="0"/>
              </a:rPr>
              <a:t>Systematic Uncertainties</a:t>
            </a:r>
            <a:endParaRPr lang="en-US" altLang="zh-CN" sz="3000" dirty="0">
              <a:solidFill>
                <a:schemeClr val="bg1"/>
              </a:solidFill>
              <a:latin typeface="Times New Roman" panose="02020603050405020304" charset="0"/>
              <a:cs typeface="Times New Roman" panose="02020603050405020304" charset="0"/>
            </a:endParaRPr>
          </a:p>
        </p:txBody>
      </p:sp>
      <p:sp>
        <p:nvSpPr>
          <p:cNvPr id="17" name="灯片编号占位符 3"/>
          <p:cNvSpPr>
            <a:spLocks noGrp="1"/>
          </p:cNvSpPr>
          <p:nvPr>
            <p:ph type="sldNum" sz="quarter" idx="12"/>
          </p:nvPr>
        </p:nvSpPr>
        <p:spPr>
          <a:xfrm>
            <a:off x="6457950" y="6396038"/>
            <a:ext cx="2057400" cy="273844"/>
          </a:xfrm>
        </p:spPr>
        <p:txBody>
          <a:bodyPr/>
          <a:lstStyle/>
          <a:p>
            <a:fld id="{6A6CF4B7-B296-4DA4-9CB8-78572C16F30F}" type="slidenum">
              <a:rPr lang="zh-CN" altLang="en-US" sz="2100" smtClean="0"/>
            </a:fld>
            <a:endParaRPr lang="zh-CN" altLang="en-US" sz="2100" dirty="0"/>
          </a:p>
        </p:txBody>
      </p:sp>
      <mc:AlternateContent xmlns:mc="http://schemas.openxmlformats.org/markup-compatibility/2006">
        <mc:Choice xmlns:a14="http://schemas.microsoft.com/office/drawing/2010/main" Requires="a14">
          <p:sp>
            <p:nvSpPr>
              <p:cNvPr id="9" name="文本框 8"/>
              <p:cNvSpPr txBox="1"/>
              <p:nvPr>
                <p:custDataLst>
                  <p:tags r:id="rId1"/>
                </p:custDataLst>
              </p:nvPr>
            </p:nvSpPr>
            <p:spPr>
              <a:xfrm>
                <a:off x="165259" y="1088231"/>
                <a:ext cx="8887778" cy="2030730"/>
              </a:xfrm>
              <a:prstGeom prst="rect">
                <a:avLst/>
              </a:prstGeom>
              <a:noFill/>
            </p:spPr>
            <p:txBody>
              <a:bodyPr wrap="square" rtlCol="0" anchor="t">
                <a:spAutoFit/>
              </a:bodyPr>
              <a:lstStyle/>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rPr>
                  <a:t>Integrated luminosity(1%)</a:t>
                </a:r>
                <a:endParaRPr lang="en-US" altLang="zh-CN" dirty="0">
                  <a:latin typeface="Times New Roman" panose="02020603050405020304" charset="0"/>
                  <a:cs typeface="Times New Roman" panose="02020603050405020304" charset="0"/>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rPr>
                  <a:t>Branching fraction</a:t>
                </a:r>
                <a:endParaRPr lang="en-US" altLang="zh-CN" dirty="0">
                  <a:latin typeface="Times New Roman" panose="02020603050405020304" charset="0"/>
                  <a:cs typeface="Times New Roman" panose="02020603050405020304" charset="0"/>
                </a:endParaRPr>
              </a:p>
              <a:p>
                <a:pPr marL="1257300" lvl="2" indent="-342900" fontAlgn="auto">
                  <a:lnSpc>
                    <a:spcPct val="150000"/>
                  </a:lnSpc>
                  <a:buFont typeface="Wingdings" panose="05000000000000000000" charset="0"/>
                  <a:buChar char="Ø"/>
                </a:pPr>
                <a:r>
                  <a:rPr lang="en-US" altLang="zh-CN">
                    <a:latin typeface="Cambria Math" panose="02040503050406030204" pitchFamily="18" charset="0"/>
                    <a:ea typeface="楷体" panose="02010609060101010101" pitchFamily="49" charset="-122"/>
                    <a:cs typeface="Cambria Math" panose="02040503050406030204" pitchFamily="18" charset="0"/>
                  </a:rPr>
                  <a:t> </a:t>
                </a:r>
                <a14:m>
                  <m:oMath xmlns:m="http://schemas.openxmlformats.org/officeDocument/2006/math">
                    <m:r>
                      <a:rPr lang="en-US" altLang="zh-CN" i="1">
                        <a:latin typeface="Cambria Math" panose="02040503050406030204" pitchFamily="18" charset="0"/>
                        <a:ea typeface="楷体" panose="02010609060101010101" pitchFamily="49" charset="-122"/>
                        <a:cs typeface="Cambria Math" panose="02040503050406030204" pitchFamily="18" charset="0"/>
                      </a:rPr>
                      <m:t>𝐷𝑠</m:t>
                    </m:r>
                    <m:r>
                      <a:rPr lang="en-US" altLang="zh-CN">
                        <a:latin typeface="Cambria Math" panose="02040503050406030204" pitchFamily="18" charset="0"/>
                        <a:ea typeface="MS Mincho" charset="0"/>
                        <a:cs typeface="Cambria Math" panose="02040503050406030204" pitchFamily="18" charset="0"/>
                      </a:rPr>
                      <m:t>→ </m:t>
                    </m:r>
                    <m:r>
                      <a:rPr lang="en-US" altLang="zh-CN" i="1">
                        <a:latin typeface="Cambria Math" panose="02040503050406030204" pitchFamily="18" charset="0"/>
                        <a:ea typeface="楷体" panose="02010609060101010101" pitchFamily="49" charset="-122"/>
                        <a:cs typeface="Cambria Math" panose="02040503050406030204" pitchFamily="18" charset="0"/>
                      </a:rPr>
                      <m:t>𝐾</m:t>
                    </m:r>
                    <m:r>
                      <a:rPr lang="en-US" altLang="zh-CN">
                        <a:latin typeface="Cambria Math" panose="02040503050406030204" pitchFamily="18" charset="0"/>
                        <a:ea typeface="MS Mincho" charset="0"/>
                        <a:cs typeface="Cambria Math" panose="02040503050406030204" pitchFamily="18" charset="0"/>
                      </a:rPr>
                      <m:t>𝑠</m:t>
                    </m:r>
                    <m:r>
                      <a:rPr lang="en-US" altLang="zh-CN" i="1">
                        <a:latin typeface="Cambria Math" panose="02040503050406030204" pitchFamily="18" charset="0"/>
                        <a:ea typeface="楷体" panose="02010609060101010101" pitchFamily="49" charset="-122"/>
                        <a:cs typeface="Cambria Math" panose="02040503050406030204" pitchFamily="18" charset="0"/>
                      </a:rPr>
                      <m:t>𝐾</m:t>
                    </m:r>
                  </m:oMath>
                </a14:m>
                <a:r>
                  <a:rPr lang="en-US" altLang="zh-CN" dirty="0">
                    <a:latin typeface="Times New Roman" panose="02020603050405020304" charset="0"/>
                    <a:cs typeface="Times New Roman" panose="02020603050405020304" charset="0"/>
                  </a:rPr>
                  <a:t> (1.453 ± 0.035 )</a:t>
                </a:r>
                <a:r>
                  <a:rPr lang="en-US" altLang="zh-CN" dirty="0">
                    <a:latin typeface="Times New Roman" panose="02020603050405020304" charset="0"/>
                    <a:cs typeface="Times New Roman" panose="02020603050405020304" charset="0"/>
                    <a:sym typeface="+mn-ea"/>
                  </a:rPr>
                  <a:t>%</a:t>
                </a:r>
                <a:endParaRPr lang="en-US" altLang="zh-CN" dirty="0">
                  <a:latin typeface="Times New Roman" panose="02020603050405020304" charset="0"/>
                  <a:cs typeface="Times New Roman" panose="02020603050405020304" charset="0"/>
                  <a:sym typeface="+mn-ea"/>
                </a:endParaRPr>
              </a:p>
              <a:p>
                <a:pPr marL="1257300" lvl="2" indent="-342900" fontAlgn="auto">
                  <a:lnSpc>
                    <a:spcPct val="150000"/>
                  </a:lnSpc>
                  <a:buFont typeface="Wingdings" panose="05000000000000000000" charset="0"/>
                  <a:buChar char="Ø"/>
                </a:pPr>
                <a:r>
                  <a:rPr lang="en-US" altLang="zh-CN">
                    <a:latin typeface="Cambria Math" panose="02040503050406030204" pitchFamily="18" charset="0"/>
                    <a:ea typeface="楷体" panose="02010609060101010101" pitchFamily="49" charset="-122"/>
                    <a:cs typeface="Cambria Math" panose="02040503050406030204" pitchFamily="18" charset="0"/>
                  </a:rPr>
                  <a:t> </a:t>
                </a:r>
                <a14:m>
                  <m:oMath xmlns:m="http://schemas.openxmlformats.org/officeDocument/2006/math">
                    <m:r>
                      <a:rPr lang="en-US" altLang="zh-CN" i="1">
                        <a:latin typeface="Cambria Math" panose="02040503050406030204" pitchFamily="18" charset="0"/>
                        <a:ea typeface="楷体" panose="02010609060101010101" pitchFamily="49" charset="-122"/>
                        <a:cs typeface="Cambria Math" panose="02040503050406030204" pitchFamily="18" charset="0"/>
                      </a:rPr>
                      <m:t>𝐷𝑠</m:t>
                    </m:r>
                    <m:r>
                      <a:rPr lang="en-US" altLang="zh-CN">
                        <a:latin typeface="Cambria Math" panose="02040503050406030204" pitchFamily="18" charset="0"/>
                        <a:ea typeface="MS Mincho" charset="0"/>
                        <a:cs typeface="Cambria Math" panose="02040503050406030204" pitchFamily="18" charset="0"/>
                      </a:rPr>
                      <m:t>→ </m:t>
                    </m:r>
                    <m:sSup>
                      <m:sSupPr>
                        <m:ctrlPr>
                          <a:rPr lang="zh-CN" altLang="zh-CN"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a:latin typeface="Cambria Math" panose="02040503050406030204" pitchFamily="18" charset="0"/>
                            <a:ea typeface="MS Mincho" charset="0"/>
                            <a:cs typeface="Cambria Math" panose="02040503050406030204" pitchFamily="18" charset="0"/>
                          </a:rPr>
                          <m:t>+</m:t>
                        </m:r>
                      </m:sup>
                    </m:sSup>
                    <m:sSup>
                      <m:sSupPr>
                        <m:ctrlPr>
                          <a:rPr lang="zh-CN" altLang="zh-CN"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a:latin typeface="Cambria Math" panose="02040503050406030204" pitchFamily="18" charset="0"/>
                            <a:ea typeface="MS Mincho" charset="0"/>
                            <a:cs typeface="Cambria Math" panose="02040503050406030204" pitchFamily="18" charset="0"/>
                          </a:rPr>
                          <m:t>−</m:t>
                        </m:r>
                      </m:sup>
                    </m:sSup>
                    <m:sSup>
                      <m:sSupPr>
                        <m:ctrlPr>
                          <a:rPr lang="zh-CN" altLang="zh-CN"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a:latin typeface="Cambria Math" panose="02040503050406030204" pitchFamily="18" charset="0"/>
                            <a:ea typeface="MS Mincho" charset="0"/>
                            <a:cs typeface="Cambria Math" panose="02040503050406030204" pitchFamily="18" charset="0"/>
                          </a:rPr>
                          <m:t>𝜋</m:t>
                        </m:r>
                      </m:e>
                      <m:sup>
                        <m:r>
                          <a:rPr lang="en-US" altLang="zh-CN">
                            <a:latin typeface="Cambria Math" panose="02040503050406030204" pitchFamily="18" charset="0"/>
                            <a:ea typeface="MS Mincho" charset="0"/>
                            <a:cs typeface="Cambria Math" panose="02040503050406030204" pitchFamily="18" charset="0"/>
                          </a:rPr>
                          <m:t>+</m:t>
                        </m:r>
                      </m:sup>
                    </m:sSup>
                  </m:oMath>
                </a14:m>
                <a:r>
                  <a:rPr lang="en-US" altLang="zh-CN" dirty="0">
                    <a:latin typeface="Times New Roman" panose="02020603050405020304" charset="0"/>
                    <a:cs typeface="Times New Roman" panose="02020603050405020304" charset="0"/>
                    <a:sym typeface="+mn-ea"/>
                  </a:rPr>
                  <a:t> (5.38 ± 0.1 )%</a:t>
                </a:r>
                <a:endParaRPr lang="en-US" altLang="zh-CN" dirty="0">
                  <a:latin typeface="Times New Roman" panose="02020603050405020304" charset="0"/>
                  <a:cs typeface="Times New Roman" panose="02020603050405020304" charset="0"/>
                  <a:sym typeface="+mn-ea"/>
                </a:endParaRPr>
              </a:p>
              <a:p>
                <a:pPr marL="1257300" lvl="2" indent="-342900">
                  <a:buFont typeface="Wingdings" panose="05000000000000000000" charset="0"/>
                  <a:buChar char="Ø"/>
                </a:pPr>
                <a:endParaRPr lang="en-US" altLang="zh-CN" dirty="0">
                  <a:latin typeface="Times New Roman" panose="02020603050405020304" charset="0"/>
                  <a:cs typeface="Times New Roman" panose="02020603050405020304" charset="0"/>
                </a:endParaRPr>
              </a:p>
            </p:txBody>
          </p:sp>
        </mc:Choice>
        <mc:Fallback>
          <p:sp>
            <p:nvSpPr>
              <p:cNvPr id="9" name="文本框 8"/>
              <p:cNvSpPr txBox="1">
                <a:spLocks noRot="1" noChangeAspect="1" noMove="1" noResize="1" noEditPoints="1" noAdjustHandles="1" noChangeArrowheads="1" noChangeShapeType="1" noTextEdit="1"/>
              </p:cNvSpPr>
              <p:nvPr>
                <p:custDataLst>
                  <p:tags r:id="rId2"/>
                </p:custDataLst>
              </p:nvPr>
            </p:nvSpPr>
            <p:spPr>
              <a:xfrm>
                <a:off x="165259" y="1088231"/>
                <a:ext cx="8887778" cy="2030730"/>
              </a:xfrm>
              <a:prstGeom prst="rect">
                <a:avLst/>
              </a:prstGeom>
              <a:blipFill rotWithShape="1">
                <a:blip r:embed="rId3"/>
                <a:stretch>
                  <a:fillRect l="-2" t="-23" r="5" b="23"/>
                </a:stretch>
              </a:blipFill>
            </p:spPr>
            <p:txBody>
              <a:bodyPr/>
              <a:lstStyle/>
              <a:p>
                <a:r>
                  <a:rPr lang="zh-CN" altLang="en-US">
                    <a:noFill/>
                  </a:rPr>
                  <a:t> </a:t>
                </a:r>
              </a:p>
            </p:txBody>
          </p:sp>
        </mc:Fallback>
      </mc:AlternateContent>
      <p:sp>
        <p:nvSpPr>
          <p:cNvPr id="3" name="文本框 2"/>
          <p:cNvSpPr txBox="1"/>
          <p:nvPr/>
        </p:nvSpPr>
        <p:spPr>
          <a:xfrm>
            <a:off x="165259" y="2916079"/>
            <a:ext cx="4572000" cy="2168525"/>
          </a:xfrm>
          <a:prstGeom prst="rect">
            <a:avLst/>
          </a:prstGeom>
          <a:noFill/>
        </p:spPr>
        <p:txBody>
          <a:bodyPr wrap="square" rtlCol="0" anchor="t">
            <a:spAutoFit/>
          </a:bodyPr>
          <a:lstStyle/>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sym typeface="+mn-ea"/>
              </a:rPr>
              <a:t>PID</a:t>
            </a:r>
            <a:endParaRPr lang="en-US" altLang="zh-CN"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sym typeface="+mn-ea"/>
              </a:rPr>
              <a:t>Charged tracks</a:t>
            </a:r>
            <a:endParaRPr lang="en-US" altLang="zh-CN"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sym typeface="+mn-ea"/>
              </a:rPr>
              <a:t>Fit Range</a:t>
            </a:r>
            <a:endParaRPr lang="en-US" altLang="zh-CN"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sym typeface="+mn-ea"/>
              </a:rPr>
              <a:t>Mass window</a:t>
            </a:r>
            <a:endParaRPr lang="en-US" altLang="zh-CN"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sym typeface="+mn-ea"/>
              </a:rPr>
              <a:t>Background Shape</a:t>
            </a:r>
            <a:endParaRPr lang="en-US" altLang="zh-CN" dirty="0">
              <a:latin typeface="Times New Roman" panose="02020603050405020304" charset="0"/>
              <a:cs typeface="Times New Roman" panose="02020603050405020304" charset="0"/>
              <a:sym typeface="+mn-ea"/>
            </a:endParaRPr>
          </a:p>
        </p:txBody>
      </p:sp>
      <p:pic>
        <p:nvPicPr>
          <p:cNvPr id="5" name="图片 4"/>
          <p:cNvPicPr>
            <a:picLocks noChangeAspect="1"/>
          </p:cNvPicPr>
          <p:nvPr>
            <p:custDataLst>
              <p:tags r:id="rId4"/>
            </p:custDataLst>
          </p:nvPr>
        </p:nvPicPr>
        <p:blipFill>
          <a:blip r:embed="rId5"/>
          <a:stretch>
            <a:fillRect/>
          </a:stretch>
        </p:blipFill>
        <p:spPr>
          <a:xfrm>
            <a:off x="4803140" y="1511935"/>
            <a:ext cx="3787140" cy="3387725"/>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01759" y="-153352"/>
            <a:ext cx="7886700" cy="994172"/>
          </a:xfrm>
        </p:spPr>
        <p:txBody>
          <a:bodyPr>
            <a:normAutofit/>
          </a:bodyPr>
          <a:lstStyle/>
          <a:p>
            <a:r>
              <a:rPr lang="en-US" altLang="zh-CN" sz="3000" dirty="0">
                <a:solidFill>
                  <a:schemeClr val="bg1"/>
                </a:solidFill>
                <a:latin typeface="Times New Roman" panose="02020603050405020304" charset="0"/>
                <a:cs typeface="Times New Roman" panose="02020603050405020304" charset="0"/>
                <a:sym typeface="+mn-ea"/>
              </a:rPr>
              <a:t>Branching fraction</a:t>
            </a:r>
            <a:endParaRPr lang="en-US" altLang="zh-CN" sz="3000" dirty="0">
              <a:solidFill>
                <a:schemeClr val="bg1"/>
              </a:solidFill>
              <a:latin typeface="Times New Roman" panose="02020603050405020304" charset="0"/>
              <a:cs typeface="Times New Roman" panose="02020603050405020304" charset="0"/>
            </a:endParaRPr>
          </a:p>
        </p:txBody>
      </p:sp>
      <p:sp>
        <p:nvSpPr>
          <p:cNvPr id="17" name="灯片编号占位符 3"/>
          <p:cNvSpPr>
            <a:spLocks noGrp="1"/>
          </p:cNvSpPr>
          <p:nvPr>
            <p:ph type="sldNum" sz="quarter" idx="12"/>
          </p:nvPr>
        </p:nvSpPr>
        <p:spPr>
          <a:xfrm>
            <a:off x="6457950" y="6284278"/>
            <a:ext cx="2057400" cy="273844"/>
          </a:xfrm>
        </p:spPr>
        <p:txBody>
          <a:bodyPr/>
          <a:lstStyle/>
          <a:p>
            <a:fld id="{6A6CF4B7-B296-4DA4-9CB8-78572C16F30F}" type="slidenum">
              <a:rPr lang="zh-CN" altLang="en-US" sz="2100" smtClean="0"/>
            </a:fld>
            <a:endParaRPr lang="zh-CN" altLang="en-US" sz="2100" dirty="0"/>
          </a:p>
        </p:txBody>
      </p:sp>
      <p:pic>
        <p:nvPicPr>
          <p:cNvPr id="7" name="图片 6"/>
          <p:cNvPicPr>
            <a:picLocks noChangeAspect="1"/>
          </p:cNvPicPr>
          <p:nvPr>
            <p:custDataLst>
              <p:tags r:id="rId1"/>
            </p:custDataLst>
          </p:nvPr>
        </p:nvPicPr>
        <p:blipFill>
          <a:blip r:embed="rId2"/>
          <a:stretch>
            <a:fillRect/>
          </a:stretch>
        </p:blipFill>
        <p:spPr>
          <a:xfrm>
            <a:off x="3358515" y="730409"/>
            <a:ext cx="5236369" cy="635794"/>
          </a:xfrm>
          <a:prstGeom prst="rect">
            <a:avLst/>
          </a:prstGeom>
        </p:spPr>
      </p:pic>
      <p:sp>
        <p:nvSpPr>
          <p:cNvPr id="14" name="文本框 13"/>
          <p:cNvSpPr txBox="1"/>
          <p:nvPr/>
        </p:nvSpPr>
        <p:spPr>
          <a:xfrm>
            <a:off x="293370" y="3969226"/>
            <a:ext cx="7964329" cy="1547336"/>
          </a:xfrm>
          <a:prstGeom prst="rect">
            <a:avLst/>
          </a:prstGeom>
          <a:noFill/>
        </p:spPr>
        <p:txBody>
          <a:bodyPr wrap="square" rtlCol="0" anchor="t">
            <a:noAutofit/>
          </a:bodyPr>
          <a:lstStyle/>
          <a:p>
            <a:endParaRPr lang="en-US" altLang="zh-CN" dirty="0">
              <a:latin typeface="Times New Roman" panose="02020603050405020304" charset="0"/>
              <a:cs typeface="Times New Roman" panose="02020603050405020304" charset="0"/>
            </a:endParaRPr>
          </a:p>
          <a:p>
            <a:pPr marL="342900" indent="-342900" fontAlgn="auto">
              <a:lnSpc>
                <a:spcPct val="150000"/>
              </a:lnSpc>
              <a:buFont typeface="Wingdings" panose="05000000000000000000" charset="0"/>
              <a:buChar char="Ø"/>
            </a:pPr>
            <a:r>
              <a:rPr lang="en-US" altLang="zh-CN" sz="2000" dirty="0">
                <a:latin typeface="Times New Roman" panose="02020603050405020304" charset="0"/>
                <a:cs typeface="Times New Roman" panose="02020603050405020304" charset="0"/>
              </a:rPr>
              <a:t>The average Born cross section can be calculated by</a:t>
            </a:r>
            <a:r>
              <a:rPr lang="zh-CN" altLang="en-US" sz="2000" dirty="0">
                <a:latin typeface="Times New Roman" panose="02020603050405020304" charset="0"/>
                <a:cs typeface="Times New Roman" panose="02020603050405020304" charset="0"/>
              </a:rPr>
              <a:t>：</a:t>
            </a:r>
            <a:endParaRPr lang="zh-CN" altLang="en-US" sz="2000" dirty="0">
              <a:latin typeface="Times New Roman" panose="02020603050405020304" charset="0"/>
              <a:cs typeface="Times New Roman" panose="02020603050405020304" charset="0"/>
            </a:endParaRPr>
          </a:p>
          <a:p>
            <a:pPr marL="342900" indent="-342900" fontAlgn="auto">
              <a:lnSpc>
                <a:spcPct val="150000"/>
              </a:lnSpc>
              <a:buFont typeface="Wingdings" panose="05000000000000000000" charset="0"/>
              <a:buChar char="Ø"/>
            </a:pPr>
            <a:r>
              <a:rPr lang="zh-CN" altLang="en-US" sz="2000" dirty="0">
                <a:latin typeface="Times New Roman" panose="02020603050405020304" charset="0"/>
                <a:cs typeface="Times New Roman" panose="02020603050405020304" charset="0"/>
              </a:rPr>
              <a:t>The largest difference to the </a:t>
            </a:r>
            <a:r>
              <a:rPr lang="en-US" altLang="zh-CN" sz="2000" dirty="0">
                <a:latin typeface="Times New Roman" panose="02020603050405020304" charset="0"/>
                <a:cs typeface="Times New Roman" panose="02020603050405020304" charset="0"/>
              </a:rPr>
              <a:t>average Born cross section</a:t>
            </a:r>
            <a:r>
              <a:rPr lang="zh-CN" altLang="en-US" sz="2000" dirty="0">
                <a:latin typeface="Times New Roman" panose="02020603050405020304" charset="0"/>
                <a:cs typeface="Times New Roman" panose="02020603050405020304" charset="0"/>
              </a:rPr>
              <a:t> result is taken as systematic uncertainty</a:t>
            </a:r>
            <a:r>
              <a:rPr lang="en-US" altLang="zh-CN" sz="2000" dirty="0">
                <a:latin typeface="Times New Roman" panose="02020603050405020304" charset="0"/>
                <a:cs typeface="Times New Roman" panose="02020603050405020304" charset="0"/>
              </a:rPr>
              <a:t>.</a:t>
            </a:r>
            <a:endParaRPr lang="en-US" altLang="zh-CN" sz="2000" dirty="0">
              <a:latin typeface="Times New Roman" panose="02020603050405020304" charset="0"/>
              <a:cs typeface="Times New Roman" panose="02020603050405020304" charset="0"/>
            </a:endParaRPr>
          </a:p>
        </p:txBody>
      </p:sp>
      <p:pic>
        <p:nvPicPr>
          <p:cNvPr id="15" name="图片 14"/>
          <p:cNvPicPr>
            <a:picLocks noChangeAspect="1"/>
          </p:cNvPicPr>
          <p:nvPr>
            <p:custDataLst>
              <p:tags r:id="rId3"/>
            </p:custDataLst>
          </p:nvPr>
        </p:nvPicPr>
        <p:blipFill>
          <a:blip r:embed="rId4"/>
          <a:srcRect l="4769" t="11407" b="16889"/>
          <a:stretch>
            <a:fillRect/>
          </a:stretch>
        </p:blipFill>
        <p:spPr>
          <a:xfrm>
            <a:off x="6200140" y="4369435"/>
            <a:ext cx="2685415" cy="421005"/>
          </a:xfrm>
          <a:prstGeom prst="rect">
            <a:avLst/>
          </a:prstGeom>
        </p:spPr>
      </p:pic>
      <mc:AlternateContent xmlns:mc="http://schemas.openxmlformats.org/markup-compatibility/2006">
        <mc:Choice xmlns:a14="http://schemas.microsoft.com/office/drawing/2010/main" Requires="a14">
          <p:sp>
            <p:nvSpPr>
              <p:cNvPr id="5" name="文本框 4"/>
              <p:cNvSpPr txBox="1"/>
              <p:nvPr/>
            </p:nvSpPr>
            <p:spPr>
              <a:xfrm>
                <a:off x="-393382" y="651510"/>
                <a:ext cx="5630704" cy="922020"/>
              </a:xfrm>
              <a:prstGeom prst="rect">
                <a:avLst/>
              </a:prstGeom>
              <a:noFill/>
            </p:spPr>
            <p:txBody>
              <a:bodyPr wrap="square" rtlCol="0">
                <a:spAutoFit/>
              </a:bodyPr>
              <a:lstStyle/>
              <a:p>
                <a:pPr lvl="2" indent="0" fontAlgn="auto">
                  <a:lnSpc>
                    <a:spcPct val="150000"/>
                  </a:lnSpc>
                  <a:buFont typeface="Arial" panose="020B0604020202020204" pitchFamily="34" charset="0"/>
                  <a:buChar char="•"/>
                </a:pPr>
                <a:r>
                  <a:rPr lang="en-US" altLang="zh-CN" sz="1350">
                    <a:latin typeface="Cambria Math" panose="02040503050406030204" pitchFamily="18" charset="0"/>
                    <a:ea typeface="楷体" panose="02010609060101010101" pitchFamily="49" charset="-122"/>
                    <a:cs typeface="Cambria Math" panose="02040503050406030204" pitchFamily="18" charset="0"/>
                  </a:rPr>
                  <a:t>  </a:t>
                </a:r>
                <a14:m>
                  <m:oMath xmlns:m="http://schemas.openxmlformats.org/officeDocument/2006/math">
                    <m:r>
                      <a:rPr lang="en-US" altLang="zh-CN" sz="1350" i="1">
                        <a:latin typeface="Cambria Math" panose="02040503050406030204" pitchFamily="18" charset="0"/>
                        <a:ea typeface="楷体" panose="02010609060101010101" pitchFamily="49" charset="-122"/>
                        <a:cs typeface="Cambria Math" panose="02040503050406030204" pitchFamily="18" charset="0"/>
                      </a:rPr>
                      <m:t>𝐷𝑠</m:t>
                    </m:r>
                    <m:r>
                      <a:rPr lang="en-US" altLang="zh-CN" sz="1350">
                        <a:latin typeface="Cambria Math" panose="02040503050406030204" pitchFamily="18" charset="0"/>
                        <a:ea typeface="MS Mincho" charset="0"/>
                        <a:cs typeface="Cambria Math" panose="02040503050406030204" pitchFamily="18" charset="0"/>
                      </a:rPr>
                      <m:t>→ </m:t>
                    </m:r>
                    <m:r>
                      <a:rPr lang="en-US" altLang="zh-CN" sz="1350" i="1">
                        <a:latin typeface="Cambria Math" panose="02040503050406030204" pitchFamily="18" charset="0"/>
                        <a:ea typeface="楷体" panose="02010609060101010101" pitchFamily="49" charset="-122"/>
                        <a:cs typeface="Cambria Math" panose="02040503050406030204" pitchFamily="18" charset="0"/>
                      </a:rPr>
                      <m:t>𝐾</m:t>
                    </m:r>
                    <m:r>
                      <a:rPr lang="en-US" altLang="zh-CN" sz="1350">
                        <a:latin typeface="Cambria Math" panose="02040503050406030204" pitchFamily="18" charset="0"/>
                        <a:ea typeface="MS Mincho" charset="0"/>
                        <a:cs typeface="Cambria Math" panose="02040503050406030204" pitchFamily="18" charset="0"/>
                      </a:rPr>
                      <m:t>𝑠</m:t>
                    </m:r>
                    <m:r>
                      <a:rPr lang="en-US" altLang="zh-CN" sz="1350" i="1">
                        <a:latin typeface="Cambria Math" panose="02040503050406030204" pitchFamily="18" charset="0"/>
                        <a:ea typeface="楷体" panose="02010609060101010101" pitchFamily="49" charset="-122"/>
                        <a:cs typeface="Cambria Math" panose="02040503050406030204" pitchFamily="18" charset="0"/>
                      </a:rPr>
                      <m:t>𝐾</m:t>
                    </m:r>
                  </m:oMath>
                </a14:m>
                <a:r>
                  <a:rPr lang="en-US" altLang="zh-CN" sz="1350" dirty="0">
                    <a:latin typeface="Times New Roman" panose="02020603050405020304" charset="0"/>
                    <a:cs typeface="Times New Roman" panose="02020603050405020304" charset="0"/>
                    <a:sym typeface="+mn-ea"/>
                  </a:rPr>
                  <a:t> (1.453 ± 0.035 )%</a:t>
                </a:r>
                <a:endParaRPr lang="en-US" altLang="zh-CN" sz="1350" dirty="0">
                  <a:latin typeface="Times New Roman" panose="02020603050405020304" charset="0"/>
                  <a:cs typeface="Times New Roman" panose="02020603050405020304" charset="0"/>
                  <a:sym typeface="+mn-ea"/>
                </a:endParaRPr>
              </a:p>
              <a:p>
                <a:pPr lvl="2" indent="0" fontAlgn="auto">
                  <a:lnSpc>
                    <a:spcPct val="150000"/>
                  </a:lnSpc>
                  <a:buFont typeface="Arial" panose="020B0604020202020204" pitchFamily="34" charset="0"/>
                  <a:buChar char="•"/>
                </a:pPr>
                <a:r>
                  <a:rPr lang="en-US" altLang="zh-CN" sz="1350">
                    <a:latin typeface="Cambria Math" panose="02040503050406030204" pitchFamily="18" charset="0"/>
                    <a:ea typeface="楷体" panose="02010609060101010101" pitchFamily="49" charset="-122"/>
                    <a:cs typeface="Cambria Math" panose="02040503050406030204" pitchFamily="18" charset="0"/>
                  </a:rPr>
                  <a:t>  </a:t>
                </a:r>
                <a14:m>
                  <m:oMath xmlns:m="http://schemas.openxmlformats.org/officeDocument/2006/math">
                    <m:r>
                      <a:rPr lang="en-US" altLang="zh-CN" sz="1350" i="1">
                        <a:latin typeface="Cambria Math" panose="02040503050406030204" pitchFamily="18" charset="0"/>
                        <a:ea typeface="楷体" panose="02010609060101010101" pitchFamily="49" charset="-122"/>
                        <a:cs typeface="Cambria Math" panose="02040503050406030204" pitchFamily="18" charset="0"/>
                      </a:rPr>
                      <m:t>𝐷𝑠</m:t>
                    </m:r>
                    <m:r>
                      <a:rPr lang="en-US" altLang="zh-CN" sz="1350">
                        <a:latin typeface="Cambria Math" panose="02040503050406030204" pitchFamily="18" charset="0"/>
                        <a:ea typeface="MS Mincho" charset="0"/>
                        <a:cs typeface="Cambria Math" panose="02040503050406030204" pitchFamily="18" charset="0"/>
                      </a:rPr>
                      <m:t>→ </m:t>
                    </m:r>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1350">
                            <a:latin typeface="Cambria Math" panose="02040503050406030204" pitchFamily="18" charset="0"/>
                            <a:ea typeface="MS Mincho" charset="0"/>
                            <a:cs typeface="Cambria Math" panose="02040503050406030204" pitchFamily="18" charset="0"/>
                          </a:rPr>
                          <m:t>+</m:t>
                        </m:r>
                      </m:sup>
                    </m:sSup>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i="1">
                            <a:latin typeface="Cambria Math" panose="02040503050406030204" pitchFamily="18" charset="0"/>
                            <a:ea typeface="楷体" panose="02010609060101010101" pitchFamily="49" charset="-122"/>
                            <a:cs typeface="Cambria Math" panose="02040503050406030204" pitchFamily="18" charset="0"/>
                          </a:rPr>
                          <m:t>𝐾</m:t>
                        </m:r>
                      </m:e>
                      <m:sup>
                        <m:r>
                          <a:rPr lang="en-US" altLang="zh-CN" sz="1350">
                            <a:latin typeface="Cambria Math" panose="02040503050406030204" pitchFamily="18" charset="0"/>
                            <a:ea typeface="MS Mincho" charset="0"/>
                            <a:cs typeface="Cambria Math" panose="02040503050406030204" pitchFamily="18" charset="0"/>
                          </a:rPr>
                          <m:t>−</m:t>
                        </m:r>
                      </m:sup>
                    </m:sSup>
                    <m:sSup>
                      <m:sSupPr>
                        <m:ctrlPr>
                          <a:rPr lang="zh-CN" altLang="zh-CN" sz="1350" i="1">
                            <a:latin typeface="Cambria Math" panose="02040503050406030204" pitchFamily="18" charset="0"/>
                            <a:ea typeface="楷体" panose="02010609060101010101" pitchFamily="49" charset="-122"/>
                            <a:cs typeface="Cambria Math" panose="02040503050406030204" pitchFamily="18" charset="0"/>
                          </a:rPr>
                        </m:ctrlPr>
                      </m:sSupPr>
                      <m:e>
                        <m:r>
                          <a:rPr lang="en-US" altLang="zh-CN" sz="1350">
                            <a:latin typeface="Cambria Math" panose="02040503050406030204" pitchFamily="18" charset="0"/>
                            <a:ea typeface="MS Mincho" charset="0"/>
                            <a:cs typeface="Cambria Math" panose="02040503050406030204" pitchFamily="18" charset="0"/>
                          </a:rPr>
                          <m:t>𝜋</m:t>
                        </m:r>
                      </m:e>
                      <m:sup>
                        <m:r>
                          <a:rPr lang="en-US" altLang="zh-CN" sz="1350">
                            <a:latin typeface="Cambria Math" panose="02040503050406030204" pitchFamily="18" charset="0"/>
                            <a:ea typeface="MS Mincho" charset="0"/>
                            <a:cs typeface="Cambria Math" panose="02040503050406030204" pitchFamily="18" charset="0"/>
                          </a:rPr>
                          <m:t>+</m:t>
                        </m:r>
                      </m:sup>
                    </m:sSup>
                  </m:oMath>
                </a14:m>
                <a:r>
                  <a:rPr lang="en-US" altLang="zh-CN" sz="1350" dirty="0">
                    <a:latin typeface="Times New Roman" panose="02020603050405020304" charset="0"/>
                    <a:cs typeface="Times New Roman" panose="02020603050405020304" charset="0"/>
                    <a:sym typeface="+mn-ea"/>
                  </a:rPr>
                  <a:t> (5.38 ± 0.1 )%</a:t>
                </a:r>
                <a:endParaRPr lang="en-US" altLang="zh-CN" sz="1350" dirty="0">
                  <a:latin typeface="Times New Roman" panose="02020603050405020304" charset="0"/>
                  <a:cs typeface="Times New Roman" panose="02020603050405020304" charset="0"/>
                  <a:sym typeface="+mn-ea"/>
                </a:endParaRPr>
              </a:p>
              <a:p>
                <a:endParaRPr lang="zh-CN" altLang="en-US" sz="1350"/>
              </a:p>
            </p:txBody>
          </p:sp>
        </mc:Choice>
        <mc:Fallback>
          <p:sp>
            <p:nvSpPr>
              <p:cNvPr id="5" name="文本框 4"/>
              <p:cNvSpPr txBox="1">
                <a:spLocks noRot="1" noChangeAspect="1" noMove="1" noResize="1" noEditPoints="1" noAdjustHandles="1" noChangeArrowheads="1" noChangeShapeType="1" noTextEdit="1"/>
              </p:cNvSpPr>
              <p:nvPr/>
            </p:nvSpPr>
            <p:spPr>
              <a:xfrm>
                <a:off x="-393382" y="651510"/>
                <a:ext cx="5630704" cy="922020"/>
              </a:xfrm>
              <a:prstGeom prst="rect">
                <a:avLst/>
              </a:prstGeom>
              <a:blipFill rotWithShape="1">
                <a:blip r:embed="rId5"/>
                <a:stretch>
                  <a:fillRect l="6" r="8"/>
                </a:stretch>
              </a:blipFill>
            </p:spPr>
            <p:txBody>
              <a:bodyPr/>
              <a:lstStyle/>
              <a:p>
                <a:r>
                  <a:rPr lang="zh-CN" altLang="en-US">
                    <a:noFill/>
                  </a:rPr>
                  <a:t> </a:t>
                </a:r>
              </a:p>
            </p:txBody>
          </p:sp>
        </mc:Fallback>
      </mc:AlternateContent>
      <p:graphicFrame>
        <p:nvGraphicFramePr>
          <p:cNvPr id="9" name="对象 8">
            <a:hlinkClick r:id="" action="ppaction://ole?verb=0"/>
          </p:cNvPr>
          <p:cNvGraphicFramePr>
            <a:graphicFrameLocks noChangeAspect="1"/>
          </p:cNvGraphicFramePr>
          <p:nvPr>
            <p:custDataLst>
              <p:tags r:id="rId6"/>
            </p:custDataLst>
          </p:nvPr>
        </p:nvGraphicFramePr>
        <p:xfrm>
          <a:off x="444897" y="2713911"/>
          <a:ext cx="7983220" cy="840105"/>
        </p:xfrm>
        <a:graphic>
          <a:graphicData uri="http://schemas.openxmlformats.org/presentationml/2006/ole">
            <mc:AlternateContent xmlns:mc="http://schemas.openxmlformats.org/markup-compatibility/2006">
              <mc:Choice xmlns:v="urn:schemas-microsoft-com:vml" Requires="v">
                <p:oleObj spid="_x0000_s1045" name="" r:id="rId7" imgW="6083300" imgH="673100" progId="Equation.DSMT4">
                  <p:embed/>
                </p:oleObj>
              </mc:Choice>
              <mc:Fallback>
                <p:oleObj name="" r:id="rId7" imgW="6083300" imgH="673100" progId="Equation.DSMT4">
                  <p:embed/>
                  <p:pic>
                    <p:nvPicPr>
                      <p:cNvPr id="0" name="图片 1024"/>
                      <p:cNvPicPr/>
                      <p:nvPr/>
                    </p:nvPicPr>
                    <p:blipFill>
                      <a:blip r:embed="rId8"/>
                      <a:stretch>
                        <a:fillRect/>
                      </a:stretch>
                    </p:blipFill>
                    <p:spPr>
                      <a:xfrm>
                        <a:off x="444897" y="2713911"/>
                        <a:ext cx="7983220" cy="840105"/>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custDataLst>
              <p:tags r:id="rId9"/>
            </p:custDataLst>
          </p:nvPr>
        </p:nvGraphicFramePr>
        <p:xfrm>
          <a:off x="424577" y="1619726"/>
          <a:ext cx="8023860" cy="840581"/>
        </p:xfrm>
        <a:graphic>
          <a:graphicData uri="http://schemas.openxmlformats.org/presentationml/2006/ole">
            <mc:AlternateContent xmlns:mc="http://schemas.openxmlformats.org/markup-compatibility/2006">
              <mc:Choice xmlns:v="urn:schemas-microsoft-com:vml" Requires="v">
                <p:oleObj spid="_x0000_s1046" name="" r:id="rId10" imgW="6426200" imgH="673100" progId="Equation.DSMT4">
                  <p:embed/>
                </p:oleObj>
              </mc:Choice>
              <mc:Fallback>
                <p:oleObj name="" r:id="rId10" imgW="6426200" imgH="673100" progId="Equation.DSMT4">
                  <p:embed/>
                  <p:pic>
                    <p:nvPicPr>
                      <p:cNvPr id="0" name="图片 1024"/>
                      <p:cNvPicPr/>
                      <p:nvPr/>
                    </p:nvPicPr>
                    <p:blipFill>
                      <a:blip r:embed="rId11"/>
                      <a:stretch>
                        <a:fillRect/>
                      </a:stretch>
                    </p:blipFill>
                    <p:spPr>
                      <a:xfrm>
                        <a:off x="424577" y="1619726"/>
                        <a:ext cx="8023860" cy="840581"/>
                      </a:xfrm>
                      <a:prstGeom prst="rect">
                        <a:avLst/>
                      </a:prstGeom>
                    </p:spPr>
                  </p:pic>
                </p:oleObj>
              </mc:Fallback>
            </mc:AlternateContent>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 y="0"/>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01759" y="-153352"/>
            <a:ext cx="7886700" cy="994172"/>
          </a:xfrm>
        </p:spPr>
        <p:txBody>
          <a:bodyPr>
            <a:normAutofit/>
          </a:bodyPr>
          <a:lstStyle/>
          <a:p>
            <a:r>
              <a:rPr lang="en-US" altLang="zh-CN" sz="3000" dirty="0">
                <a:solidFill>
                  <a:schemeClr val="bg1"/>
                </a:solidFill>
                <a:latin typeface="Times New Roman" panose="02020603050405020304" charset="0"/>
                <a:cs typeface="Times New Roman" panose="02020603050405020304" charset="0"/>
              </a:rPr>
              <a:t>Charged Tracks</a:t>
            </a:r>
            <a:endParaRPr lang="en-US" altLang="zh-CN" sz="3000" dirty="0">
              <a:solidFill>
                <a:schemeClr val="bg1"/>
              </a:solidFill>
              <a:latin typeface="Times New Roman" panose="02020603050405020304" charset="0"/>
              <a:cs typeface="Times New Roman" panose="02020603050405020304" charset="0"/>
            </a:endParaRPr>
          </a:p>
        </p:txBody>
      </p:sp>
      <p:sp>
        <p:nvSpPr>
          <p:cNvPr id="17" name="灯片编号占位符 3"/>
          <p:cNvSpPr>
            <a:spLocks noGrp="1"/>
          </p:cNvSpPr>
          <p:nvPr>
            <p:ph type="sldNum" sz="quarter" idx="12"/>
          </p:nvPr>
        </p:nvSpPr>
        <p:spPr>
          <a:xfrm>
            <a:off x="6457950" y="6382068"/>
            <a:ext cx="2057400" cy="273844"/>
          </a:xfrm>
        </p:spPr>
        <p:txBody>
          <a:bodyPr/>
          <a:lstStyle/>
          <a:p>
            <a:fld id="{6A6CF4B7-B296-4DA4-9CB8-78572C16F30F}" type="slidenum">
              <a:rPr lang="zh-CN" altLang="en-US" sz="2100" smtClean="0"/>
            </a:fld>
            <a:endParaRPr lang="zh-CN" altLang="en-US" sz="2100" dirty="0"/>
          </a:p>
        </p:txBody>
      </p:sp>
      <p:pic>
        <p:nvPicPr>
          <p:cNvPr id="7" name="图片 6"/>
          <p:cNvPicPr>
            <a:picLocks noChangeAspect="1"/>
          </p:cNvPicPr>
          <p:nvPr>
            <p:custDataLst>
              <p:tags r:id="rId1"/>
            </p:custDataLst>
          </p:nvPr>
        </p:nvPicPr>
        <p:blipFill>
          <a:blip r:embed="rId2"/>
          <a:stretch>
            <a:fillRect/>
          </a:stretch>
        </p:blipFill>
        <p:spPr>
          <a:xfrm>
            <a:off x="1783556" y="605155"/>
            <a:ext cx="5236369" cy="635794"/>
          </a:xfrm>
          <a:prstGeom prst="rect">
            <a:avLst/>
          </a:prstGeom>
        </p:spPr>
      </p:pic>
      <p:sp>
        <p:nvSpPr>
          <p:cNvPr id="8" name="矩形 7"/>
          <p:cNvSpPr/>
          <p:nvPr/>
        </p:nvSpPr>
        <p:spPr>
          <a:xfrm>
            <a:off x="3307080" y="3501231"/>
            <a:ext cx="728186" cy="21859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ln>
                <a:solidFill>
                  <a:srgbClr val="FF0000"/>
                </a:solidFill>
              </a:ln>
              <a:noFill/>
            </a:endParaRPr>
          </a:p>
        </p:txBody>
      </p:sp>
      <p:sp>
        <p:nvSpPr>
          <p:cNvPr id="10" name="矩形 9"/>
          <p:cNvSpPr/>
          <p:nvPr>
            <p:custDataLst>
              <p:tags r:id="rId3"/>
            </p:custDataLst>
          </p:nvPr>
        </p:nvSpPr>
        <p:spPr>
          <a:xfrm>
            <a:off x="4600575" y="3501231"/>
            <a:ext cx="728186" cy="21859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ln>
                <a:solidFill>
                  <a:srgbClr val="FF0000"/>
                </a:solidFill>
              </a:ln>
              <a:noFill/>
            </a:endParaRPr>
          </a:p>
        </p:txBody>
      </p:sp>
      <p:sp>
        <p:nvSpPr>
          <p:cNvPr id="11" name="矩形 10"/>
          <p:cNvSpPr/>
          <p:nvPr>
            <p:custDataLst>
              <p:tags r:id="rId4"/>
            </p:custDataLst>
          </p:nvPr>
        </p:nvSpPr>
        <p:spPr>
          <a:xfrm>
            <a:off x="5894070" y="3501231"/>
            <a:ext cx="728186" cy="21859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ln>
                <a:solidFill>
                  <a:srgbClr val="FF0000"/>
                </a:solidFill>
              </a:ln>
              <a:noFill/>
            </a:endParaRPr>
          </a:p>
        </p:txBody>
      </p:sp>
      <p:sp>
        <p:nvSpPr>
          <p:cNvPr id="12" name="矩形 11"/>
          <p:cNvSpPr/>
          <p:nvPr>
            <p:custDataLst>
              <p:tags r:id="rId5"/>
            </p:custDataLst>
          </p:nvPr>
        </p:nvSpPr>
        <p:spPr>
          <a:xfrm>
            <a:off x="7187565" y="3501231"/>
            <a:ext cx="728186" cy="21859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ln>
                <a:solidFill>
                  <a:srgbClr val="FF0000"/>
                </a:solidFill>
              </a:ln>
              <a:noFill/>
            </a:endParaRPr>
          </a:p>
        </p:txBody>
      </p:sp>
      <p:sp>
        <p:nvSpPr>
          <p:cNvPr id="14" name="文本框 13"/>
          <p:cNvSpPr txBox="1"/>
          <p:nvPr/>
        </p:nvSpPr>
        <p:spPr>
          <a:xfrm>
            <a:off x="293370" y="4791075"/>
            <a:ext cx="7964329" cy="922973"/>
          </a:xfrm>
          <a:prstGeom prst="rect">
            <a:avLst/>
          </a:prstGeom>
          <a:noFill/>
        </p:spPr>
        <p:txBody>
          <a:bodyPr wrap="square" rtlCol="0" anchor="t">
            <a:noAutofit/>
          </a:bodyPr>
          <a:lstStyle/>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endParaRPr>
          </a:p>
          <a:p>
            <a:endParaRPr lang="en-US" altLang="zh-CN" dirty="0">
              <a:latin typeface="Times New Roman" panose="02020603050405020304" charset="0"/>
              <a:cs typeface="Times New Roman" panose="02020603050405020304" charset="0"/>
            </a:endParaRPr>
          </a:p>
        </p:txBody>
      </p:sp>
      <p:pic>
        <p:nvPicPr>
          <p:cNvPr id="16" name="图片 15"/>
          <p:cNvPicPr>
            <a:picLocks noChangeAspect="1"/>
          </p:cNvPicPr>
          <p:nvPr>
            <p:custDataLst>
              <p:tags r:id="rId6"/>
            </p:custDataLst>
          </p:nvPr>
        </p:nvPicPr>
        <p:blipFill>
          <a:blip r:embed="rId7">
            <a:lum bright="12000"/>
          </a:blip>
          <a:stretch>
            <a:fillRect/>
          </a:stretch>
        </p:blipFill>
        <p:spPr>
          <a:xfrm>
            <a:off x="2657634" y="1323023"/>
            <a:ext cx="3236119" cy="1778794"/>
          </a:xfrm>
          <a:prstGeom prst="rect">
            <a:avLst/>
          </a:prstGeom>
        </p:spPr>
      </p:pic>
      <p:graphicFrame>
        <p:nvGraphicFramePr>
          <p:cNvPr id="18" name="对象 17">
            <a:hlinkClick r:id="" action="ppaction://ole?verb=0"/>
          </p:cNvPr>
          <p:cNvGraphicFramePr>
            <a:graphicFrameLocks noChangeAspect="1"/>
          </p:cNvGraphicFramePr>
          <p:nvPr>
            <p:custDataLst>
              <p:tags r:id="rId8"/>
            </p:custDataLst>
          </p:nvPr>
        </p:nvGraphicFramePr>
        <p:xfrm>
          <a:off x="627698" y="3184525"/>
          <a:ext cx="7294721" cy="618649"/>
        </p:xfrm>
        <a:graphic>
          <a:graphicData uri="http://schemas.openxmlformats.org/presentationml/2006/ole">
            <mc:AlternateContent xmlns:mc="http://schemas.openxmlformats.org/markup-compatibility/2006">
              <mc:Choice xmlns:v="urn:schemas-microsoft-com:vml" Requires="v">
                <p:oleObj spid="_x0000_s7178" name="" r:id="rId9" imgW="5842000" imgH="495300" progId="Equation.DSMT4">
                  <p:embed/>
                </p:oleObj>
              </mc:Choice>
              <mc:Fallback>
                <p:oleObj name="" r:id="rId9" imgW="5842000" imgH="495300" progId="Equation.DSMT4">
                  <p:embed/>
                  <p:pic>
                    <p:nvPicPr>
                      <p:cNvPr id="0" name="图片 1024"/>
                      <p:cNvPicPr/>
                      <p:nvPr/>
                    </p:nvPicPr>
                    <p:blipFill>
                      <a:blip r:embed="rId10"/>
                      <a:stretch>
                        <a:fillRect/>
                      </a:stretch>
                    </p:blipFill>
                    <p:spPr>
                      <a:xfrm>
                        <a:off x="627698" y="3184525"/>
                        <a:ext cx="7294721" cy="618649"/>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19" name="文本框 18"/>
              <p:cNvSpPr txBox="1"/>
              <p:nvPr>
                <p:custDataLst>
                  <p:tags r:id="rId11"/>
                </p:custDataLst>
              </p:nvPr>
            </p:nvSpPr>
            <p:spPr>
              <a:xfrm>
                <a:off x="419735" y="3939858"/>
                <a:ext cx="7964329" cy="1547336"/>
              </a:xfrm>
              <a:prstGeom prst="rect">
                <a:avLst/>
              </a:prstGeom>
              <a:noFill/>
            </p:spPr>
            <p:txBody>
              <a:bodyPr wrap="square" rtlCol="0" anchor="t">
                <a:noAutofit/>
              </a:bodyPr>
              <a:lstStyle/>
              <a:p>
                <a:endParaRPr lang="en-US" altLang="zh-CN" dirty="0">
                  <a:latin typeface="Times New Roman" panose="02020603050405020304" charset="0"/>
                  <a:cs typeface="Times New Roman" panose="02020603050405020304" charset="0"/>
                </a:endParaRPr>
              </a:p>
              <a:p>
                <a:pPr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cs typeface="Cambria Math" panose="02040503050406030204" pitchFamily="18" charset="0"/>
                        </a:rPr>
                        <m:t>𝑒𝑟𝑟</m:t>
                      </m:r>
                      <m:r>
                        <a:rPr lang="en-US" altLang="zh-CN" i="1" dirty="0">
                          <a:latin typeface="Cambria Math" panose="02040503050406030204" pitchFamily="18" charset="0"/>
                          <a:cs typeface="Cambria Math" panose="02040503050406030204" pitchFamily="18" charset="0"/>
                        </a:rPr>
                        <m:t>=</m:t>
                      </m:r>
                      <m:f>
                        <m:fPr>
                          <m:ctrlPr>
                            <a:rPr lang="en-US" altLang="zh-CN" i="1" dirty="0">
                              <a:latin typeface="Cambria Math" panose="02040503050406030204" pitchFamily="18" charset="0"/>
                              <a:cs typeface="Cambria Math" panose="02040503050406030204" pitchFamily="18" charset="0"/>
                            </a:rPr>
                          </m:ctrlPr>
                        </m:fPr>
                        <m:num>
                          <m:d>
                            <m:dPr>
                              <m:begChr m:val="|"/>
                              <m:endChr m:val="|"/>
                              <m:ctrlPr>
                                <a:rPr lang="en-US" altLang="zh-CN" i="1" dirty="0">
                                  <a:latin typeface="Cambria Math" panose="02040503050406030204" pitchFamily="18" charset="0"/>
                                  <a:cs typeface="Cambria Math" panose="02040503050406030204" pitchFamily="18" charset="0"/>
                                </a:rPr>
                              </m:ctrlPr>
                            </m:dPr>
                            <m:e>
                              <m:acc>
                                <m:accPr>
                                  <m:chr m:val="̅"/>
                                  <m:ctrlPr>
                                    <a:rPr lang="en-US" altLang="zh-CN" i="1" dirty="0">
                                      <a:latin typeface="Cambria Math" panose="02040503050406030204" pitchFamily="18" charset="0"/>
                                      <a:cs typeface="Cambria Math" panose="02040503050406030204" pitchFamily="18" charset="0"/>
                                    </a:rPr>
                                  </m:ctrlPr>
                                </m:accPr>
                                <m:e>
                                  <m:sSubSup>
                                    <m:sSubSupPr>
                                      <m:ctrlPr>
                                        <a:rPr lang="en-US" altLang="zh-CN" i="1" dirty="0">
                                          <a:latin typeface="Cambria Math" panose="02040503050406030204" pitchFamily="18" charset="0"/>
                                          <a:cs typeface="Cambria Math" panose="02040503050406030204" pitchFamily="18" charset="0"/>
                                        </a:rPr>
                                      </m:ctrlPr>
                                    </m:sSubSupPr>
                                    <m:e>
                                      <m:r>
                                        <a:rPr lang="en-US" altLang="zh-CN" i="1" dirty="0">
                                          <a:latin typeface="Cambria Math" panose="02040503050406030204" pitchFamily="18" charset="0"/>
                                          <a:cs typeface="Cambria Math" panose="02040503050406030204" pitchFamily="18" charset="0"/>
                                        </a:rPr>
                                        <m:t>𝜎</m:t>
                                      </m:r>
                                    </m:e>
                                    <m:sub>
                                      <m:r>
                                        <a:rPr lang="en-US" altLang="zh-CN" i="1" dirty="0">
                                          <a:latin typeface="Cambria Math" panose="02040503050406030204" pitchFamily="18" charset="0"/>
                                          <a:cs typeface="Cambria Math" panose="02040503050406030204" pitchFamily="18" charset="0"/>
                                        </a:rPr>
                                        <m:t>𝑛𝑒𝑤</m:t>
                                      </m:r>
                                    </m:sub>
                                    <m:sup>
                                      <m:r>
                                        <a:rPr lang="en-US" altLang="zh-CN" i="1" dirty="0">
                                          <a:latin typeface="Cambria Math" panose="02040503050406030204" pitchFamily="18" charset="0"/>
                                          <a:cs typeface="Cambria Math" panose="02040503050406030204" pitchFamily="18" charset="0"/>
                                        </a:rPr>
                                        <m:t>𝐵</m:t>
                                      </m:r>
                                    </m:sup>
                                  </m:sSubSup>
                                </m:e>
                              </m:acc>
                              <m:r>
                                <a:rPr lang="en-US" altLang="zh-CN" i="1" dirty="0">
                                  <a:latin typeface="Cambria Math" panose="02040503050406030204" pitchFamily="18" charset="0"/>
                                  <a:cs typeface="Cambria Math" panose="02040503050406030204" pitchFamily="18" charset="0"/>
                                </a:rPr>
                                <m:t>−</m:t>
                              </m:r>
                              <m:acc>
                                <m:accPr>
                                  <m:chr m:val="̅"/>
                                  <m:ctrlPr>
                                    <a:rPr lang="en-US" altLang="zh-CN" i="1" dirty="0">
                                      <a:latin typeface="Cambria Math" panose="02040503050406030204" pitchFamily="18" charset="0"/>
                                      <a:cs typeface="Cambria Math" panose="02040503050406030204" pitchFamily="18" charset="0"/>
                                    </a:rPr>
                                  </m:ctrlPr>
                                </m:accPr>
                                <m:e>
                                  <m:r>
                                    <a:rPr lang="en-US" altLang="zh-CN" i="1" dirty="0">
                                      <a:latin typeface="Cambria Math" panose="02040503050406030204" pitchFamily="18" charset="0"/>
                                      <a:cs typeface="Cambria Math" panose="02040503050406030204" pitchFamily="18" charset="0"/>
                                    </a:rPr>
                                    <m:t>𝜎</m:t>
                                  </m:r>
                                </m:e>
                              </m:acc>
                            </m:e>
                          </m:d>
                        </m:num>
                        <m:den>
                          <m:acc>
                            <m:accPr>
                              <m:chr m:val="̅"/>
                              <m:ctrlPr>
                                <a:rPr lang="en-US" altLang="zh-CN" i="1" dirty="0">
                                  <a:latin typeface="Cambria Math" panose="02040503050406030204" pitchFamily="18" charset="0"/>
                                  <a:cs typeface="Cambria Math" panose="02040503050406030204" pitchFamily="18" charset="0"/>
                                </a:rPr>
                              </m:ctrlPr>
                            </m:accPr>
                            <m:e>
                              <m:r>
                                <a:rPr lang="en-US" altLang="zh-CN" i="1" dirty="0">
                                  <a:latin typeface="Cambria Math" panose="02040503050406030204" pitchFamily="18" charset="0"/>
                                  <a:cs typeface="Cambria Math" panose="02040503050406030204" pitchFamily="18" charset="0"/>
                                </a:rPr>
                                <m:t>𝜎</m:t>
                              </m:r>
                            </m:e>
                          </m:acc>
                        </m:den>
                      </m:f>
                    </m:oMath>
                  </m:oMathPara>
                </a14:m>
                <a:endParaRPr lang="en-US" altLang="zh-CN" dirty="0">
                  <a:latin typeface="Times New Roman" panose="02020603050405020304" charset="0"/>
                  <a:cs typeface="Times New Roman" panose="02020603050405020304" charset="0"/>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rPr>
                  <a:t>We also use the average Born cross section to calculate the </a:t>
                </a:r>
                <a:r>
                  <a:rPr lang="zh-CN" altLang="en-US" dirty="0">
                    <a:latin typeface="Times New Roman" panose="02020603050405020304" charset="0"/>
                    <a:cs typeface="Times New Roman" panose="02020603050405020304" charset="0"/>
                    <a:sym typeface="+mn-ea"/>
                  </a:rPr>
                  <a:t>systematic uncertainty</a:t>
                </a:r>
                <a:r>
                  <a:rPr lang="en-US" altLang="zh-CN" dirty="0">
                    <a:latin typeface="Times New Roman" panose="02020603050405020304" charset="0"/>
                    <a:cs typeface="Times New Roman" panose="02020603050405020304" charset="0"/>
                    <a:sym typeface="+mn-ea"/>
                  </a:rPr>
                  <a:t>.</a:t>
                </a:r>
                <a:endParaRPr lang="en-US" altLang="zh-CN" dirty="0">
                  <a:latin typeface="Times New Roman" panose="02020603050405020304" charset="0"/>
                  <a:cs typeface="Times New Roman" panose="02020603050405020304" charset="0"/>
                  <a:sym typeface="+mn-ea"/>
                </a:endParaRPr>
              </a:p>
              <a:p>
                <a:pPr marL="342900" indent="-342900" fontAlgn="auto">
                  <a:lnSpc>
                    <a:spcPct val="150000"/>
                  </a:lnSpc>
                  <a:buFont typeface="Wingdings" panose="05000000000000000000" charset="0"/>
                  <a:buChar char="Ø"/>
                </a:pPr>
                <a:r>
                  <a:rPr lang="en-US" altLang="zh-CN" dirty="0">
                    <a:latin typeface="Times New Roman" panose="02020603050405020304" charset="0"/>
                    <a:cs typeface="Times New Roman" panose="02020603050405020304" charset="0"/>
                    <a:sym typeface="+mn-ea"/>
                  </a:rPr>
                  <a:t>Similar methods used for PID.</a:t>
                </a:r>
                <a:endParaRPr lang="en-US" altLang="zh-CN" dirty="0">
                  <a:latin typeface="Times New Roman" panose="02020603050405020304" charset="0"/>
                  <a:cs typeface="Times New Roman" panose="02020603050405020304" charset="0"/>
                  <a:sym typeface="+mn-ea"/>
                </a:endParaRPr>
              </a:p>
              <a:p>
                <a:pPr indent="0">
                  <a:buFont typeface="Arial" panose="020B0604020202020204" pitchFamily="34" charset="0"/>
                  <a:buNone/>
                </a:pPr>
                <a:r>
                  <a:rPr lang="en-US" altLang="zh-CN" b="1" i="1" dirty="0">
                    <a:latin typeface="Cambria Math" panose="02040503050406030204" pitchFamily="18" charset="0"/>
                    <a:cs typeface="Cambria Math" panose="02040503050406030204" pitchFamily="18" charset="0"/>
                    <a:sym typeface="+mn-ea"/>
                  </a:rPr>
                  <a:t>                                          </a:t>
                </a:r>
                <a14:m>
                  <m:oMath xmlns:m="http://schemas.openxmlformats.org/officeDocument/2006/math">
                    <m:r>
                      <a:rPr lang="en-US" altLang="zh-CN" i="1" dirty="0">
                        <a:latin typeface="Cambria Math" panose="02040503050406030204" pitchFamily="18" charset="0"/>
                        <a:cs typeface="Cambria Math" panose="02040503050406030204" pitchFamily="18" charset="0"/>
                      </a:rPr>
                      <m:t>             </m:t>
                    </m:r>
                  </m:oMath>
                </a14:m>
                <a:endParaRPr lang="en-US" altLang="zh-CN" i="1" dirty="0">
                  <a:latin typeface="Cambria Math" panose="02040503050406030204" pitchFamily="18" charset="0"/>
                  <a:cs typeface="Cambria Math" panose="02040503050406030204" pitchFamily="18" charset="0"/>
                  <a:sym typeface="+mn-ea"/>
                </a:endParaRPr>
              </a:p>
              <a:p>
                <a:pPr indent="0">
                  <a:buFont typeface="Arial" panose="020B0604020202020204" pitchFamily="34" charset="0"/>
                  <a:buNone/>
                </a:pPr>
                <a:r>
                  <a:rPr lang="en-US" altLang="zh-CN" b="1" i="1" dirty="0">
                    <a:latin typeface="Cambria Math" panose="02040503050406030204" pitchFamily="18" charset="0"/>
                    <a:cs typeface="Cambria Math" panose="02040503050406030204" pitchFamily="18" charset="0"/>
                    <a:sym typeface="+mn-ea"/>
                  </a:rPr>
                  <a:t>  </a:t>
                </a:r>
                <a:endParaRPr lang="en-US" altLang="zh-CN" b="1" i="1" dirty="0">
                  <a:latin typeface="Cambria Math" panose="02040503050406030204" pitchFamily="18" charset="0"/>
                  <a:cs typeface="Cambria Math" panose="02040503050406030204" pitchFamily="18" charset="0"/>
                  <a:sym typeface="+mn-ea"/>
                </a:endParaRPr>
              </a:p>
            </p:txBody>
          </p:sp>
        </mc:Choice>
        <mc:Fallback>
          <p:sp>
            <p:nvSpPr>
              <p:cNvPr id="19" name="文本框 18"/>
              <p:cNvSpPr txBox="1">
                <a:spLocks noRot="1" noChangeAspect="1" noMove="1" noResize="1" noEditPoints="1" noAdjustHandles="1" noChangeArrowheads="1" noChangeShapeType="1" noTextEdit="1"/>
              </p:cNvSpPr>
              <p:nvPr>
                <p:custDataLst>
                  <p:tags r:id="rId12"/>
                </p:custDataLst>
              </p:nvPr>
            </p:nvSpPr>
            <p:spPr>
              <a:xfrm>
                <a:off x="419735" y="3939858"/>
                <a:ext cx="7964329" cy="1547336"/>
              </a:xfrm>
              <a:prstGeom prst="rect">
                <a:avLst/>
              </a:prstGeom>
              <a:blipFill rotWithShape="1">
                <a:blip r:embed="rId13"/>
                <a:stretch>
                  <a:fillRect t="-21" r="2" b="-72997"/>
                </a:stretch>
              </a:blipFill>
            </p:spPr>
            <p:txBody>
              <a:bodyPr/>
              <a:lstStyle/>
              <a:p>
                <a:r>
                  <a:rPr lang="zh-CN" altLang="en-US">
                    <a:noFill/>
                  </a:rPr>
                  <a:t> </a:t>
                </a:r>
              </a:p>
            </p:txBody>
          </p:sp>
        </mc:Fallback>
      </mc:AlternateContent>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9525"/>
            <a:ext cx="9154478" cy="605314"/>
          </a:xfrm>
          <a:prstGeom prst="rect">
            <a:avLst/>
          </a:prstGeom>
          <a:gradFill>
            <a:gsLst>
              <a:gs pos="0">
                <a:srgbClr val="7B32B2"/>
              </a:gs>
              <a:gs pos="100000">
                <a:srgbClr val="401A5D"/>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12554" y="-162877"/>
            <a:ext cx="7886700" cy="994172"/>
          </a:xfrm>
        </p:spPr>
        <p:txBody>
          <a:bodyPr>
            <a:normAutofit/>
          </a:bodyPr>
          <a:lstStyle/>
          <a:p>
            <a:r>
              <a:rPr lang="en-US" altLang="zh-CN" sz="3000" dirty="0">
                <a:solidFill>
                  <a:schemeClr val="bg1"/>
                </a:solidFill>
                <a:latin typeface="Times New Roman" panose="02020603050405020304" charset="0"/>
                <a:cs typeface="Times New Roman" panose="02020603050405020304" charset="0"/>
              </a:rPr>
              <a:t>Fit method</a:t>
            </a:r>
            <a:endParaRPr lang="en-US" altLang="zh-CN" sz="3000" dirty="0">
              <a:solidFill>
                <a:schemeClr val="bg1"/>
              </a:solidFill>
              <a:latin typeface="Times New Roman" panose="02020603050405020304" charset="0"/>
              <a:cs typeface="Times New Roman" panose="02020603050405020304" charset="0"/>
            </a:endParaRPr>
          </a:p>
        </p:txBody>
      </p:sp>
      <p:sp>
        <p:nvSpPr>
          <p:cNvPr id="17" name="灯片编号占位符 3"/>
          <p:cNvSpPr>
            <a:spLocks noGrp="1"/>
          </p:cNvSpPr>
          <p:nvPr>
            <p:ph type="sldNum" sz="quarter" idx="12"/>
          </p:nvPr>
        </p:nvSpPr>
        <p:spPr>
          <a:xfrm>
            <a:off x="6457950" y="6424613"/>
            <a:ext cx="2057400" cy="273844"/>
          </a:xfrm>
        </p:spPr>
        <p:txBody>
          <a:bodyPr/>
          <a:lstStyle/>
          <a:p>
            <a:fld id="{6A6CF4B7-B296-4DA4-9CB8-78572C16F30F}" type="slidenum">
              <a:rPr lang="zh-CN" altLang="en-US" sz="2100" smtClean="0"/>
            </a:fld>
            <a:endParaRPr lang="zh-CN" altLang="en-US" sz="2100" dirty="0"/>
          </a:p>
        </p:txBody>
      </p:sp>
      <mc:AlternateContent xmlns:mc="http://schemas.openxmlformats.org/markup-compatibility/2006">
        <mc:Choice xmlns:a14="http://schemas.microsoft.com/office/drawing/2010/main" Requires="a14">
          <p:sp>
            <p:nvSpPr>
              <p:cNvPr id="19" name="文本框 18"/>
              <p:cNvSpPr txBox="1"/>
              <p:nvPr>
                <p:custDataLst>
                  <p:tags r:id="rId1"/>
                </p:custDataLst>
              </p:nvPr>
            </p:nvSpPr>
            <p:spPr>
              <a:xfrm>
                <a:off x="293370" y="4321493"/>
                <a:ext cx="7964329" cy="1547336"/>
              </a:xfrm>
              <a:prstGeom prst="rect">
                <a:avLst/>
              </a:prstGeom>
              <a:noFill/>
            </p:spPr>
            <p:txBody>
              <a:bodyPr wrap="square" rtlCol="0" anchor="t">
                <a:noAutofit/>
              </a:bodyPr>
              <a:lstStyle/>
              <a:p>
                <a:endParaRPr lang="en-US" altLang="zh-CN" dirty="0">
                  <a:latin typeface="Times New Roman" panose="02020603050405020304" charset="0"/>
                  <a:cs typeface="Times New Roman" panose="02020603050405020304" charset="0"/>
                </a:endParaRPr>
              </a:p>
              <a:p>
                <a:pPr indent="0">
                  <a:buFont typeface="Arial" panose="020B0604020202020204" pitchFamily="34" charset="0"/>
                  <a:buNone/>
                </a:pPr>
                <a:r>
                  <a:rPr lang="en-US" altLang="zh-CN" b="1" i="1" dirty="0">
                    <a:latin typeface="Cambria Math" panose="02040503050406030204" pitchFamily="18" charset="0"/>
                    <a:cs typeface="Cambria Math" panose="02040503050406030204" pitchFamily="18" charset="0"/>
                    <a:sym typeface="+mn-ea"/>
                  </a:rPr>
                  <a:t>                                          </a:t>
                </a:r>
                <a14:m>
                  <m:oMath xmlns:m="http://schemas.openxmlformats.org/officeDocument/2006/math">
                    <m:r>
                      <a:rPr lang="en-US" altLang="zh-CN" i="1" dirty="0">
                        <a:latin typeface="Cambria Math" panose="02040503050406030204" pitchFamily="18" charset="0"/>
                        <a:cs typeface="Cambria Math" panose="02040503050406030204" pitchFamily="18" charset="0"/>
                      </a:rPr>
                      <m:t>             </m:t>
                    </m:r>
                  </m:oMath>
                </a14:m>
                <a:endParaRPr lang="en-US" altLang="zh-CN" i="1" dirty="0">
                  <a:latin typeface="Cambria Math" panose="02040503050406030204" pitchFamily="18" charset="0"/>
                  <a:cs typeface="Cambria Math" panose="02040503050406030204" pitchFamily="18" charset="0"/>
                  <a:sym typeface="+mn-ea"/>
                </a:endParaRPr>
              </a:p>
              <a:p>
                <a:pPr indent="0">
                  <a:buFont typeface="Arial" panose="020B0604020202020204" pitchFamily="34" charset="0"/>
                  <a:buNone/>
                </a:pPr>
                <a:r>
                  <a:rPr lang="en-US" altLang="zh-CN" b="1" i="1" dirty="0">
                    <a:latin typeface="Cambria Math" panose="02040503050406030204" pitchFamily="18" charset="0"/>
                    <a:cs typeface="Cambria Math" panose="02040503050406030204" pitchFamily="18" charset="0"/>
                    <a:sym typeface="+mn-ea"/>
                  </a:rPr>
                  <a:t>  </a:t>
                </a:r>
                <a:endParaRPr lang="en-US" altLang="zh-CN" b="1" i="1" dirty="0">
                  <a:latin typeface="Cambria Math" panose="02040503050406030204" pitchFamily="18" charset="0"/>
                  <a:cs typeface="Cambria Math" panose="02040503050406030204" pitchFamily="18" charset="0"/>
                  <a:sym typeface="+mn-ea"/>
                </a:endParaRPr>
              </a:p>
            </p:txBody>
          </p:sp>
        </mc:Choice>
        <mc:Fallback>
          <p:sp>
            <p:nvSpPr>
              <p:cNvPr id="19" name="文本框 18"/>
              <p:cNvSpPr txBox="1">
                <a:spLocks noRot="1" noChangeAspect="1" noMove="1" noResize="1" noEditPoints="1" noAdjustHandles="1" noChangeArrowheads="1" noChangeShapeType="1" noTextEdit="1"/>
              </p:cNvSpPr>
              <p:nvPr>
                <p:custDataLst>
                  <p:tags r:id="rId2"/>
                </p:custDataLst>
              </p:nvPr>
            </p:nvSpPr>
            <p:spPr>
              <a:xfrm>
                <a:off x="293370" y="4321493"/>
                <a:ext cx="7964329" cy="1547336"/>
              </a:xfrm>
              <a:prstGeom prst="rect">
                <a:avLst/>
              </a:prstGeom>
              <a:blipFill rotWithShape="1">
                <a:blip r:embed="rId3"/>
                <a:stretch>
                  <a:fillRect t="-21" r="2" b="10"/>
                </a:stretch>
              </a:blipFill>
            </p:spPr>
            <p:txBody>
              <a:bodyPr/>
              <a:lstStyle/>
              <a:p>
                <a:r>
                  <a:rPr lang="zh-CN" altLang="en-US">
                    <a:noFill/>
                  </a:rPr>
                  <a:t> </a:t>
                </a:r>
              </a:p>
            </p:txBody>
          </p:sp>
        </mc:Fallback>
      </mc:AlternateContent>
      <p:sp>
        <p:nvSpPr>
          <p:cNvPr id="5" name="文本框 4"/>
          <p:cNvSpPr txBox="1"/>
          <p:nvPr/>
        </p:nvSpPr>
        <p:spPr>
          <a:xfrm>
            <a:off x="4944110" y="831215"/>
            <a:ext cx="4299585" cy="5285105"/>
          </a:xfrm>
          <a:prstGeom prst="rect">
            <a:avLst/>
          </a:prstGeom>
          <a:noFill/>
        </p:spPr>
        <p:txBody>
          <a:bodyPr wrap="square" rtlCol="0">
            <a:spAutoFit/>
          </a:bodyPr>
          <a:lstStyle/>
          <a:p>
            <a:pPr marL="342900" indent="-342900" fontAlgn="auto">
              <a:lnSpc>
                <a:spcPct val="150000"/>
              </a:lnSpc>
              <a:buFont typeface="Wingdings" panose="05000000000000000000" charset="0"/>
              <a:buChar char="l"/>
            </a:pPr>
            <a:r>
              <a:rPr lang="en-US" altLang="zh-CN" sz="1500" dirty="0">
                <a:latin typeface="Times New Roman" panose="02020603050405020304" charset="0"/>
                <a:cs typeface="Times New Roman" panose="02020603050405020304" charset="0"/>
              </a:rPr>
              <a:t>The systematic uncertainties due to the fitting range are studied by varying the fit range from (1.9, 2.04) GeV/c</a:t>
            </a:r>
            <a:r>
              <a:rPr lang="en-US" altLang="zh-CN" sz="1500" baseline="30000" dirty="0">
                <a:latin typeface="Times New Roman" panose="02020603050405020304" charset="0"/>
                <a:cs typeface="Times New Roman" panose="02020603050405020304" charset="0"/>
              </a:rPr>
              <a:t>2</a:t>
            </a:r>
            <a:r>
              <a:rPr lang="en-US" altLang="zh-CN" sz="1500" dirty="0">
                <a:latin typeface="Times New Roman" panose="02020603050405020304" charset="0"/>
                <a:cs typeface="Times New Roman" panose="02020603050405020304" charset="0"/>
              </a:rPr>
              <a:t> to (1.904, 2.04) GeV/c</a:t>
            </a:r>
            <a:r>
              <a:rPr lang="en-US" altLang="zh-CN" sz="1500" baseline="30000" dirty="0">
                <a:latin typeface="Times New Roman" panose="02020603050405020304" charset="0"/>
                <a:cs typeface="Times New Roman" panose="02020603050405020304" charset="0"/>
              </a:rPr>
              <a:t>2</a:t>
            </a:r>
            <a:r>
              <a:rPr lang="en-US" altLang="zh-CN" sz="1500" dirty="0">
                <a:latin typeface="Times New Roman" panose="02020603050405020304" charset="0"/>
                <a:cs typeface="Times New Roman" panose="02020603050405020304" charset="0"/>
              </a:rPr>
              <a:t>.</a:t>
            </a:r>
            <a:endParaRPr lang="en-US" altLang="zh-CN" sz="1500" dirty="0">
              <a:latin typeface="Times New Roman" panose="02020603050405020304" charset="0"/>
              <a:cs typeface="Times New Roman" panose="02020603050405020304" charset="0"/>
            </a:endParaRPr>
          </a:p>
          <a:p>
            <a:pPr marL="342900" indent="-342900" fontAlgn="auto">
              <a:lnSpc>
                <a:spcPct val="150000"/>
              </a:lnSpc>
              <a:buFont typeface="Wingdings" panose="05000000000000000000" charset="0"/>
              <a:buChar char="l"/>
            </a:pPr>
            <a:r>
              <a:rPr lang="en-US" altLang="zh-CN" sz="1500" dirty="0">
                <a:latin typeface="Times New Roman" panose="02020603050405020304" charset="0"/>
                <a:cs typeface="Times New Roman" panose="02020603050405020304" charset="0"/>
              </a:rPr>
              <a:t>The uncertainty of background shape is determined by changing the background shape from second order polynomial to third order polynomial in the fit.</a:t>
            </a:r>
            <a:endParaRPr lang="en-US" altLang="zh-CN" sz="1500" dirty="0">
              <a:latin typeface="Times New Roman" panose="02020603050405020304" charset="0"/>
              <a:cs typeface="Times New Roman" panose="02020603050405020304" charset="0"/>
            </a:endParaRPr>
          </a:p>
          <a:p>
            <a:pPr marL="342900" indent="-342900" fontAlgn="auto">
              <a:lnSpc>
                <a:spcPct val="150000"/>
              </a:lnSpc>
              <a:buFont typeface="Wingdings" panose="05000000000000000000" charset="0"/>
              <a:buChar char="l"/>
            </a:pPr>
            <a:r>
              <a:rPr lang="en-US" altLang="zh-CN" sz="1500" dirty="0">
                <a:latin typeface="Times New Roman" panose="02020603050405020304" charset="0"/>
                <a:cs typeface="Times New Roman" panose="02020603050405020304" charset="0"/>
              </a:rPr>
              <a:t>In order to obtain the systematic uncertainty related to the selection of the signal region of M(Ds+) &amp; M(Ds−), we repeat the whole analysis by changing the signal region of M(Ds+) &amp; M(Ds−) within from 15 MeV/c</a:t>
            </a:r>
            <a:r>
              <a:rPr lang="en-US" altLang="zh-CN" sz="1500" baseline="30000" dirty="0">
                <a:latin typeface="Times New Roman" panose="02020603050405020304" charset="0"/>
                <a:cs typeface="Times New Roman" panose="02020603050405020304" charset="0"/>
              </a:rPr>
              <a:t>2</a:t>
            </a:r>
            <a:r>
              <a:rPr lang="en-US" altLang="zh-CN" sz="1500" dirty="0">
                <a:latin typeface="Times New Roman" panose="02020603050405020304" charset="0"/>
                <a:cs typeface="Times New Roman" panose="02020603050405020304" charset="0"/>
              </a:rPr>
              <a:t> of m(Ds+) &amp; m(Ds−) to 20 MeV/c</a:t>
            </a:r>
            <a:r>
              <a:rPr lang="en-US" altLang="zh-CN" sz="1500" baseline="30000" dirty="0">
                <a:latin typeface="Times New Roman" panose="02020603050405020304" charset="0"/>
                <a:cs typeface="Times New Roman" panose="02020603050405020304" charset="0"/>
              </a:rPr>
              <a:t>2</a:t>
            </a:r>
            <a:r>
              <a:rPr lang="en-US" altLang="zh-CN" sz="1500" dirty="0">
                <a:latin typeface="Times New Roman" panose="02020603050405020304" charset="0"/>
                <a:cs typeface="Times New Roman" panose="02020603050405020304" charset="0"/>
              </a:rPr>
              <a:t>. The difference on the average cross section is taken as the systematic uncertainty.</a:t>
            </a:r>
            <a:endParaRPr lang="en-US" altLang="zh-CN" sz="1500" dirty="0">
              <a:latin typeface="Times New Roman" panose="02020603050405020304" charset="0"/>
              <a:cs typeface="Times New Roman" panose="02020603050405020304" charset="0"/>
            </a:endParaRPr>
          </a:p>
        </p:txBody>
      </p:sp>
      <p:pic>
        <p:nvPicPr>
          <p:cNvPr id="13" name="图片 12"/>
          <p:cNvPicPr>
            <a:picLocks noChangeAspect="1"/>
          </p:cNvPicPr>
          <p:nvPr>
            <p:custDataLst>
              <p:tags r:id="rId4"/>
            </p:custDataLst>
          </p:nvPr>
        </p:nvPicPr>
        <p:blipFill>
          <a:blip r:embed="rId5"/>
          <a:stretch>
            <a:fillRect/>
          </a:stretch>
        </p:blipFill>
        <p:spPr>
          <a:xfrm>
            <a:off x="48895" y="3661410"/>
            <a:ext cx="4894580" cy="1801495"/>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112395" y="1224915"/>
            <a:ext cx="4831080" cy="1757680"/>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499.7,&quot;left&quot;:10,&quot;top&quot;:39.2,&quot;width&quot;:647.95}"/>
</p:tagLst>
</file>

<file path=ppt/tags/tag10.xml><?xml version="1.0" encoding="utf-8"?>
<p:tagLst xmlns:p="http://schemas.openxmlformats.org/presentationml/2006/main">
  <p:tag name="KSO_WM_DIAGRAM_VIRTUALLY_FRAME" val="{&quot;height&quot;:499.7,&quot;left&quot;:10,&quot;top&quot;:39.2,&quot;width&quot;:647.95}"/>
</p:tagLst>
</file>

<file path=ppt/tags/tag11.xml><?xml version="1.0" encoding="utf-8"?>
<p:tagLst xmlns:p="http://schemas.openxmlformats.org/presentationml/2006/main">
  <p:tag name="KSO_WM_DIAGRAM_VIRTUALLY_FRAME" val="{&quot;height&quot;:499.7,&quot;left&quot;:10,&quot;top&quot;:39.2,&quot;width&quot;:647.95}"/>
</p:tagLst>
</file>

<file path=ppt/tags/tag12.xml><?xml version="1.0" encoding="utf-8"?>
<p:tagLst xmlns:p="http://schemas.openxmlformats.org/presentationml/2006/main">
  <p:tag name="KSO_WM_DIAGRAM_VIRTUALLY_FRAME" val="{&quot;height&quot;:499.7,&quot;left&quot;:10,&quot;top&quot;:39.2,&quot;width&quot;:647.95}"/>
</p:tagLst>
</file>

<file path=ppt/tags/tag13.xml><?xml version="1.0" encoding="utf-8"?>
<p:tagLst xmlns:p="http://schemas.openxmlformats.org/presentationml/2006/main">
  <p:tag name="KSO_WM_DIAGRAM_VIRTUALLY_FRAME" val="{&quot;height&quot;:499.7,&quot;left&quot;:10,&quot;top&quot;:39.2,&quot;width&quot;:647.95}"/>
</p:tagLst>
</file>

<file path=ppt/tags/tag14.xml><?xml version="1.0" encoding="utf-8"?>
<p:tagLst xmlns:p="http://schemas.openxmlformats.org/presentationml/2006/main">
  <p:tag name="KSO_WM_DIAGRAM_VIRTUALLY_FRAME" val="{&quot;height&quot;:499.7,&quot;left&quot;:10,&quot;top&quot;:39.2,&quot;width&quot;:647.95}"/>
</p:tagLst>
</file>

<file path=ppt/tags/tag15.xml><?xml version="1.0" encoding="utf-8"?>
<p:tagLst xmlns:p="http://schemas.openxmlformats.org/presentationml/2006/main">
  <p:tag name="KSO_WM_DIAGRAM_VIRTUALLY_FRAME" val="{&quot;height&quot;:499.7,&quot;left&quot;:10,&quot;top&quot;:39.2,&quot;width&quot;:647.95}"/>
</p:tagLst>
</file>

<file path=ppt/tags/tag16.xml><?xml version="1.0" encoding="utf-8"?>
<p:tagLst xmlns:p="http://schemas.openxmlformats.org/presentationml/2006/main">
  <p:tag name="KSO_WM_DIAGRAM_VIRTUALLY_FRAME" val="{&quot;height&quot;:508.55,&quot;left&quot;:10,&quot;top&quot;:30.35,&quot;width&quot;:735.5}"/>
</p:tagLst>
</file>

<file path=ppt/tags/tag17.xml><?xml version="1.0" encoding="utf-8"?>
<p:tagLst xmlns:p="http://schemas.openxmlformats.org/presentationml/2006/main">
  <p:tag name="KSO_WM_DIAGRAM_VIRTUALLY_FRAME" val="{&quot;height&quot;:499.7,&quot;left&quot;:10,&quot;top&quot;:39.2,&quot;width&quot;:651.1}"/>
</p:tagLst>
</file>

<file path=ppt/tags/tag18.xml><?xml version="1.0" encoding="utf-8"?>
<p:tagLst xmlns:p="http://schemas.openxmlformats.org/presentationml/2006/main">
  <p:tag name="KSO_WM_DIAGRAM_VIRTUALLY_FRAME" val="{&quot;height&quot;:499.7,&quot;left&quot;:10,&quot;top&quot;:39.2,&quot;width&quot;:651.1}"/>
</p:tagLst>
</file>

<file path=ppt/tags/tag19.xml><?xml version="1.0" encoding="utf-8"?>
<p:tagLst xmlns:p="http://schemas.openxmlformats.org/presentationml/2006/main">
  <p:tag name="KSO_WM_DIAGRAM_VIRTUALLY_FRAME" val="{&quot;height&quot;:499.7,&quot;left&quot;:10,&quot;top&quot;:39.2,&quot;width&quot;:651.1}"/>
</p:tagLst>
</file>

<file path=ppt/tags/tag2.xml><?xml version="1.0" encoding="utf-8"?>
<p:tagLst xmlns:p="http://schemas.openxmlformats.org/presentationml/2006/main">
  <p:tag name="KSO_WM_DIAGRAM_VIRTUALLY_FRAME" val="{&quot;height&quot;:499.7,&quot;left&quot;:10,&quot;top&quot;:39.2,&quot;width&quot;:647.95}"/>
</p:tagLst>
</file>

<file path=ppt/tags/tag20.xml><?xml version="1.0" encoding="utf-8"?>
<p:tagLst xmlns:p="http://schemas.openxmlformats.org/presentationml/2006/main">
  <p:tag name="KSO_WM_DIAGRAM_VIRTUALLY_FRAME" val="{&quot;height&quot;:499.7,&quot;left&quot;:10,&quot;top&quot;:39.2,&quot;width&quot;:651.1}"/>
</p:tagLst>
</file>

<file path=ppt/tags/tag21.xml><?xml version="1.0" encoding="utf-8"?>
<p:tagLst xmlns:p="http://schemas.openxmlformats.org/presentationml/2006/main">
  <p:tag name="KSO_WM_DIAGRAM_VIRTUALLY_FRAME" val="{&quot;height&quot;:508.55,&quot;left&quot;:10,&quot;top&quot;:30.35,&quot;width&quot;:735.5}"/>
</p:tagLst>
</file>

<file path=ppt/tags/tag22.xml><?xml version="1.0" encoding="utf-8"?>
<p:tagLst xmlns:p="http://schemas.openxmlformats.org/presentationml/2006/main">
  <p:tag name="KSO_WM_DIAGRAM_VIRTUALLY_FRAME" val="{&quot;height&quot;:508.55,&quot;left&quot;:10,&quot;top&quot;:30.35,&quot;width&quot;:735.5}"/>
</p:tagLst>
</file>

<file path=ppt/tags/tag23.xml><?xml version="1.0" encoding="utf-8"?>
<p:tagLst xmlns:p="http://schemas.openxmlformats.org/presentationml/2006/main">
  <p:tag name="KSO_WM_DIAGRAM_VIRTUALLY_FRAME" val="{&quot;height&quot;:508.55,&quot;left&quot;:10,&quot;top&quot;:30.35,&quot;width&quot;:735.5}"/>
</p:tagLst>
</file>

<file path=ppt/tags/tag24.xml><?xml version="1.0" encoding="utf-8"?>
<p:tagLst xmlns:p="http://schemas.openxmlformats.org/presentationml/2006/main">
  <p:tag name="KSO_WM_DIAGRAM_VIRTUALLY_FRAME" val="{&quot;height&quot;:508.55,&quot;left&quot;:10,&quot;top&quot;:30.35,&quot;width&quot;:735.5}"/>
</p:tagLst>
</file>

<file path=ppt/tags/tag25.xml><?xml version="1.0" encoding="utf-8"?>
<p:tagLst xmlns:p="http://schemas.openxmlformats.org/presentationml/2006/main">
  <p:tag name="KSO_WM_DIAGRAM_VIRTUALLY_FRAME" val="{&quot;height&quot;:508.55,&quot;left&quot;:9.15,&quot;top&quot;:30.35,&quot;width&quot;:736.35}"/>
</p:tagLst>
</file>

<file path=ppt/tags/tag26.xml><?xml version="1.0" encoding="utf-8"?>
<p:tagLst xmlns:p="http://schemas.openxmlformats.org/presentationml/2006/main">
  <p:tag name="KSO_WM_DIAGRAM_VIRTUALLY_FRAME" val="{&quot;height&quot;:508.55,&quot;left&quot;:9.15,&quot;top&quot;:30.35,&quot;width&quot;:736.35}"/>
</p:tagLst>
</file>

<file path=ppt/tags/tag27.xml><?xml version="1.0" encoding="utf-8"?>
<p:tagLst xmlns:p="http://schemas.openxmlformats.org/presentationml/2006/main">
  <p:tag name="KSO_WM_DIAGRAM_VIRTUALLY_FRAME" val="{&quot;height&quot;:508.55,&quot;left&quot;:9.15,&quot;top&quot;:30.35,&quot;width&quot;:736.35}"/>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499.7,&quot;left&quot;:10,&quot;top&quot;:39.2,&quot;width&quot;:647.95}"/>
</p:tagLst>
</file>

<file path=ppt/tags/tag30.xml><?xml version="1.0" encoding="utf-8"?>
<p:tagLst xmlns:p="http://schemas.openxmlformats.org/presentationml/2006/main">
  <p:tag name="KSO_WM_DIAGRAM_VIRTUALLY_FRAME" val="{&quot;height&quot;:499.7,&quot;left&quot;:10,&quot;top&quot;:39.2,&quot;width&quot;:647.95}"/>
</p:tagLst>
</file>

<file path=ppt/tags/tag31.xml><?xml version="1.0" encoding="utf-8"?>
<p:tagLst xmlns:p="http://schemas.openxmlformats.org/presentationml/2006/main">
  <p:tag name="KSO_WM_DIAGRAM_VIRTUALLY_FRAME" val="{&quot;height&quot;:499.7,&quot;left&quot;:10,&quot;top&quot;:39.2,&quot;width&quot;:647.95}"/>
</p:tagLst>
</file>

<file path=ppt/tags/tag32.xml><?xml version="1.0" encoding="utf-8"?>
<p:tagLst xmlns:p="http://schemas.openxmlformats.org/presentationml/2006/main">
  <p:tag name="KSO_WM_DIAGRAM_VIRTUALLY_FRAME" val="{&quot;height&quot;:499.7,&quot;left&quot;:10,&quot;top&quot;:39.2,&quot;width&quot;:647.95}"/>
</p:tagLst>
</file>

<file path=ppt/tags/tag33.xml><?xml version="1.0" encoding="utf-8"?>
<p:tagLst xmlns:p="http://schemas.openxmlformats.org/presentationml/2006/main">
  <p:tag name="KSO_WM_DIAGRAM_VIRTUALLY_FRAME" val="{&quot;height&quot;:499.7,&quot;left&quot;:10,&quot;top&quot;:39.2,&quot;width&quot;:647.95}"/>
</p:tagLst>
</file>

<file path=ppt/tags/tag34.xml><?xml version="1.0" encoding="utf-8"?>
<p:tagLst xmlns:p="http://schemas.openxmlformats.org/presentationml/2006/main">
  <p:tag name="KSO_WM_DIAGRAM_VIRTUALLY_FRAME" val="{&quot;height&quot;:499.7,&quot;left&quot;:10,&quot;top&quot;:39.2,&quot;width&quot;:647.95}"/>
</p:tagLst>
</file>

<file path=ppt/tags/tag35.xml><?xml version="1.0" encoding="utf-8"?>
<p:tagLst xmlns:p="http://schemas.openxmlformats.org/presentationml/2006/main">
  <p:tag name="KSO_WM_DIAGRAM_VIRTUALLY_FRAME" val="{&quot;height&quot;:499.7,&quot;left&quot;:10,&quot;top&quot;:39.2,&quot;width&quot;:647.95}"/>
</p:tagLst>
</file>

<file path=ppt/tags/tag36.xml><?xml version="1.0" encoding="utf-8"?>
<p:tagLst xmlns:p="http://schemas.openxmlformats.org/presentationml/2006/main">
  <p:tag name="KSO_WM_DIAGRAM_VIRTUALLY_FRAME" val="{&quot;height&quot;:499.7,&quot;left&quot;:10,&quot;top&quot;:39.2,&quot;width&quot;:647.95}"/>
</p:tagLst>
</file>

<file path=ppt/tags/tag37.xml><?xml version="1.0" encoding="utf-8"?>
<p:tagLst xmlns:p="http://schemas.openxmlformats.org/presentationml/2006/main">
  <p:tag name="KSO_WM_UNIT_PLACING_PICTURE_USER_VIEWPORT" val="{&quot;height&quot;:8580,&quot;width&quot;:11940}"/>
</p:tagLst>
</file>

<file path=ppt/tags/tag38.xml><?xml version="1.0" encoding="utf-8"?>
<p:tagLst xmlns:p="http://schemas.openxmlformats.org/presentationml/2006/main">
  <p:tag name="KSO_WM_DIAGRAM_VIRTUALLY_FRAME" val="{&quot;height&quot;:283.7,&quot;left&quot;:20.6,&quot;top&quot;:56.9,&quot;width&quot;:718.85}"/>
</p:tagLst>
</file>

<file path=ppt/tags/tag39.xml><?xml version="1.0" encoding="utf-8"?>
<p:tagLst xmlns:p="http://schemas.openxmlformats.org/presentationml/2006/main">
  <p:tag name="KSO_WM_DIAGRAM_VIRTUALLY_FRAME" val="{&quot;height&quot;:283.7,&quot;left&quot;:20.6,&quot;top&quot;:56.9,&quot;width&quot;:718.85}"/>
</p:tagLst>
</file>

<file path=ppt/tags/tag4.xml><?xml version="1.0" encoding="utf-8"?>
<p:tagLst xmlns:p="http://schemas.openxmlformats.org/presentationml/2006/main">
  <p:tag name="KSO_WM_DIAGRAM_VIRTUALLY_FRAME" val="{&quot;height&quot;:499.7,&quot;left&quot;:10,&quot;top&quot;:39.2,&quot;width&quot;:647.95}"/>
</p:tagLst>
</file>

<file path=ppt/tags/tag40.xml><?xml version="1.0" encoding="utf-8"?>
<p:tagLst xmlns:p="http://schemas.openxmlformats.org/presentationml/2006/main">
  <p:tag name="KSO_WM_DIAGRAM_VIRTUALLY_FRAME" val="{&quot;height&quot;:283.7,&quot;left&quot;:20.6,&quot;top&quot;:56.9,&quot;width&quot;:718.85}"/>
</p:tagLst>
</file>

<file path=ppt/tags/tag41.xml><?xml version="1.0" encoding="utf-8"?>
<p:tagLst xmlns:p="http://schemas.openxmlformats.org/presentationml/2006/main">
  <p:tag name="KSO_WM_DIAGRAM_VIRTUALLY_FRAME" val="{&quot;height&quot;:283.7,&quot;left&quot;:20.6,&quot;top&quot;:56.9,&quot;width&quot;:718.85}"/>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TABLE_ENDDRAG_ORIGIN_RECT" val="351*299"/>
  <p:tag name="TABLE_ENDDRAG_RECT" val="362*66*351*299"/>
</p:tagLst>
</file>

<file path=ppt/tags/tag44.xml><?xml version="1.0" encoding="utf-8"?>
<p:tagLst xmlns:p="http://schemas.openxmlformats.org/presentationml/2006/main">
  <p:tag name="TABLE_ENDDRAG_ORIGIN_RECT" val="351*299"/>
  <p:tag name="TABLE_ENDDRAG_RECT" val="362*66*351*299"/>
</p:tagLst>
</file>

<file path=ppt/tags/tag45.xml><?xml version="1.0" encoding="utf-8"?>
<p:tagLst xmlns:p="http://schemas.openxmlformats.org/presentationml/2006/main">
  <p:tag name="TABLE_ENDDRAG_ORIGIN_RECT" val="281*282"/>
  <p:tag name="TABLE_ENDDRAG_RECT" val="371*53*281*282"/>
  <p:tag name="KSO_WM_BEAUTIFY_FLAG" val=""/>
</p:tagLst>
</file>

<file path=ppt/tags/tag46.xml><?xml version="1.0" encoding="utf-8"?>
<p:tagLst xmlns:p="http://schemas.openxmlformats.org/presentationml/2006/main">
  <p:tag name="TABLE_ENDDRAG_ORIGIN_RECT" val="281*282"/>
  <p:tag name="TABLE_ENDDRAG_RECT" val="371*53*281*282"/>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499.7,&quot;left&quot;:10,&quot;top&quot;:39.2,&quot;width&quot;:647.9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499.7,&quot;left&quot;:10,&quot;top&quot;:39.2,&quot;width&quot;:647.9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499.7,&quot;left&quot;:10,&quot;top&quot;:39.2,&quot;width&quot;:647.9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UNIT_TABLE_BEAUTIFY" val="smartTable{179fa9bb-f042-46cf-bf6a-f2d0fdd716f2}"/>
</p:tagLst>
</file>

<file path=ppt/tags/tag76.xml><?xml version="1.0" encoding="utf-8"?>
<p:tagLst xmlns:p="http://schemas.openxmlformats.org/presentationml/2006/main">
  <p:tag name="KSO_WM_UNIT_PLACING_PICTURE_USER_VIEWPORT" val="{&quot;height&quot;:8580,&quot;width&quot;:11940}"/>
</p:tagLst>
</file>

<file path=ppt/tags/tag77.xml><?xml version="1.0" encoding="utf-8"?>
<p:tagLst xmlns:p="http://schemas.openxmlformats.org/presentationml/2006/main">
  <p:tag name="KSO_WM_UNIT_PLACING_PICTURE_USER_VIEWPORT" val="{&quot;height&quot;:7500,&quot;width&quot;:11280}"/>
</p:tagLst>
</file>

<file path=ppt/tags/tag78.xml><?xml version="1.0" encoding="utf-8"?>
<p:tagLst xmlns:p="http://schemas.openxmlformats.org/presentationml/2006/main">
  <p:tag name="KSO_WM_UNIT_PLACING_PICTURE_USER_VIEWPORT" val="{&quot;height&quot;:8580,&quot;width&quot;:11940}"/>
</p:tagLst>
</file>

<file path=ppt/tags/tag79.xml><?xml version="1.0" encoding="utf-8"?>
<p:tagLst xmlns:p="http://schemas.openxmlformats.org/presentationml/2006/main">
  <p:tag name="KSO_WM_UNIT_PLACING_PICTURE_USER_VIEWPORT" val="{&quot;height&quot;:6645,&quot;width&quot;:12765}"/>
</p:tagLst>
</file>

<file path=ppt/tags/tag8.xml><?xml version="1.0" encoding="utf-8"?>
<p:tagLst xmlns:p="http://schemas.openxmlformats.org/presentationml/2006/main">
  <p:tag name="KSO_WM_DIAGRAM_VIRTUALLY_FRAME" val="{&quot;height&quot;:499.7,&quot;left&quot;:10,&quot;top&quot;:39.2,&quot;width&quot;:647.95}"/>
</p:tagLst>
</file>

<file path=ppt/tags/tag80.xml><?xml version="1.0" encoding="utf-8"?>
<p:tagLst xmlns:p="http://schemas.openxmlformats.org/presentationml/2006/main">
  <p:tag name="KSO_WM_BEAUTIFY_FLAG" val=""/>
  <p:tag name="KSO_WM_UNIT_PLACING_PICTURE_USER_VIEWPORT" val="{&quot;height&quot;:4920,&quot;width&quot;:14085}"/>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COMMONDATA" val="eyJoZGlkIjoiZThmYjNmNDg2NTg4YmIwY2YyYzc4YTg2NTRlODBkNzUifQ=="/>
  <p:tag name="commondata" val="eyJoZGlkIjoiY2Y0NTZmZGE2NmY0NjFhMzhlNDU4Y2I0NDEwY2NmYjYifQ=="/>
</p:tagLst>
</file>

<file path=ppt/tags/tag9.xml><?xml version="1.0" encoding="utf-8"?>
<p:tagLst xmlns:p="http://schemas.openxmlformats.org/presentationml/2006/main">
  <p:tag name="KSO_WM_DIAGRAM_VIRTUALLY_FRAME" val="{&quot;height&quot;:499.7,&quot;left&quot;:10,&quot;top&quot;:39.2,&quot;width&quot;:647.9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12632</Words>
  <Application>WPS 演示</Application>
  <PresentationFormat>全屏显示(4:3)</PresentationFormat>
  <Paragraphs>1011</Paragraphs>
  <Slides>117</Slides>
  <Notes>27</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10</vt:i4>
      </vt:variant>
      <vt:variant>
        <vt:lpstr>幻灯片标题</vt:lpstr>
      </vt:variant>
      <vt:variant>
        <vt:i4>117</vt:i4>
      </vt:variant>
    </vt:vector>
  </HeadingPairs>
  <TitlesOfParts>
    <vt:vector size="143" baseType="lpstr">
      <vt:lpstr>Arial</vt:lpstr>
      <vt:lpstr>宋体</vt:lpstr>
      <vt:lpstr>Wingdings</vt:lpstr>
      <vt:lpstr>Arial Rounded MT Bold</vt:lpstr>
      <vt:lpstr>Times New Roman</vt:lpstr>
      <vt:lpstr>微软雅黑</vt:lpstr>
      <vt:lpstr>Arial Unicode MS</vt:lpstr>
      <vt:lpstr>Calibri</vt:lpstr>
      <vt:lpstr>Wingdings</vt:lpstr>
      <vt:lpstr>Cambria Math</vt:lpstr>
      <vt:lpstr>MS Mincho</vt:lpstr>
      <vt:lpstr>Segoe Print</vt:lpstr>
      <vt:lpstr>楷体</vt:lpstr>
      <vt:lpstr>Times New Roman</vt:lpstr>
      <vt:lpstr>仿宋</vt:lpstr>
      <vt:lpstr>Office 主题</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argus</vt:lpstr>
      <vt:lpstr>不对称误差（怎么求不对称误差）</vt:lpstr>
      <vt:lpstr>PowerPoint 演示文稿</vt:lpstr>
      <vt:lpstr>DsDs</vt:lpstr>
      <vt:lpstr>inc@4420(4440没有inc）</vt:lpstr>
      <vt:lpstr>ISR系统误差</vt:lpstr>
      <vt:lpstr>PowerPoint 演示文稿</vt:lpstr>
      <vt:lpstr>dsds误差</vt:lpstr>
      <vt:lpstr>高斯 双高斯 </vt:lpstr>
      <vt:lpstr> </vt:lpstr>
      <vt:lpstr> </vt:lpstr>
      <vt:lpstr>4440 </vt:lpstr>
      <vt:lpstr>PowerPoint 演示文稿</vt:lpstr>
      <vt:lpstr>线形 （五阶-最优）</vt:lpstr>
      <vt:lpstr>线形 （五阶-最优）</vt:lpstr>
      <vt:lpstr>PowerPoint 演示文稿</vt:lpstr>
      <vt:lpstr>分开产生信号mc 四个道分别weight</vt:lpstr>
      <vt:lpstr>weight</vt:lpstr>
      <vt:lpstr>barlow test</vt:lpstr>
      <vt:lpstr>system uncertainties</vt:lpstr>
      <vt:lpstr>PowerPoint 演示文稿</vt:lpstr>
      <vt:lpstr>Ds mass window systematic uncertainty</vt:lpstr>
      <vt:lpstr>Ds mass window systematic uncertainty</vt:lpstr>
      <vt:lpstr>data</vt:lpstr>
      <vt:lpstr>signal mc</vt:lpstr>
      <vt:lpstr>PowerPoint 演示文稿</vt:lpstr>
      <vt:lpstr>4C (chisq&lt;200)</vt:lpstr>
      <vt:lpstr>Ds mass window systematic uncertainty-data</vt:lpstr>
      <vt:lpstr>Ds mass window systematic uncertainty-signal mc </vt:lpstr>
      <vt:lpstr>PowerPoint 演示文稿</vt:lpstr>
      <vt:lpstr>background </vt:lpstr>
      <vt:lpstr>DsDs </vt:lpstr>
      <vt:lpstr>fit(1D) </vt:lpstr>
      <vt:lpstr>fit(2D) </vt:lpstr>
      <vt:lpstr>DsDs </vt:lpstr>
      <vt:lpstr>DsDs </vt:lpstr>
      <vt:lpstr>DsDs </vt:lpstr>
      <vt:lpstr>DsDs </vt:lpstr>
      <vt:lpstr>DsDs </vt:lpstr>
      <vt:lpstr>fit(1D) </vt:lpstr>
      <vt:lpstr>fit(2D) </vt:lpstr>
      <vt:lpstr>PowerPoint 演示文稿</vt:lpstr>
      <vt:lpstr>fit(1D) </vt:lpstr>
      <vt:lpstr>PowerPoint 演示文稿</vt:lpstr>
      <vt:lpstr>fit result </vt:lpstr>
      <vt:lpstr>fit result</vt:lpstr>
      <vt:lpstr>fit result </vt:lpstr>
      <vt:lpstr>fit result </vt:lpstr>
      <vt:lpstr>upper limit </vt:lpstr>
      <vt:lpstr>upper limit</vt:lpstr>
      <vt:lpstr> asymmetric errors&amp;isr</vt:lpstr>
      <vt:lpstr> asymmetric errors</vt:lpstr>
      <vt:lpstr> asymmetric errors</vt:lpstr>
      <vt:lpstr>Ds mass window（不涉及拟合，不用改？）</vt:lpstr>
      <vt:lpstr>PowerPoint 演示文稿</vt:lpstr>
      <vt:lpstr>fit result </vt:lpstr>
      <vt:lpstr>PowerPoint 演示文稿</vt:lpstr>
      <vt:lpstr>PHSP MC </vt:lpstr>
      <vt:lpstr>PowerPoint 演示文稿</vt:lpstr>
      <vt:lpstr>Question 1 </vt:lpstr>
      <vt:lpstr> asymmetric errors&amp;isr</vt:lpstr>
      <vt:lpstr>Question 1 </vt:lpstr>
      <vt:lpstr>Question 2 </vt:lpstr>
      <vt:lpstr>Question 2 </vt:lpstr>
      <vt:lpstr>Question 1 </vt:lpstr>
      <vt:lpstr>PowerPoint 演示文稿</vt:lpstr>
      <vt:lpstr>Question 1 </vt:lpstr>
      <vt:lpstr>Question 1 </vt:lpstr>
      <vt:lpstr>PowerPoint 演示文稿</vt:lpstr>
      <vt:lpstr>The memo and reply is ready </vt:lpstr>
      <vt:lpstr>PowerPoint 演示文稿</vt:lpstr>
      <vt:lpstr>The memo and reply is ready </vt:lpstr>
      <vt:lpstr>The memo and reply is ready </vt:lpstr>
      <vt:lpstr>Question </vt:lpstr>
      <vt:lpstr>PowerPoint 演示文稿</vt:lpstr>
      <vt:lpstr>Question </vt:lpstr>
      <vt:lpstr>Question </vt:lpstr>
      <vt:lpstr>Question </vt:lpstr>
      <vt:lpstr>Study of  </vt:lpstr>
      <vt:lpstr>Datasets and MC samples</vt:lpstr>
      <vt:lpstr>PowerPoint 演示文稿</vt:lpstr>
      <vt:lpstr>Some distributions of total data (nsig=1)</vt:lpstr>
      <vt:lpstr> Signal events</vt:lpstr>
      <vt:lpstr> Signal extraction</vt:lpstr>
      <vt:lpstr> Signal events</vt:lpstr>
      <vt:lpstr>PowerPoint 演示文稿</vt:lpstr>
      <vt:lpstr>PowerPoint 演示文稿</vt:lpstr>
      <vt:lpstr> Signal extraction</vt:lpstr>
      <vt:lpstr>PowerPoint 演示文稿</vt:lpstr>
      <vt:lpstr>  Efficiency</vt:lpstr>
      <vt:lpstr> Signal extraction</vt:lpstr>
      <vt:lpstr>Upper Limit</vt:lpstr>
      <vt:lpstr>Search for the charmoniumlike states</vt:lpstr>
      <vt:lpstr>Born Cross Section Measurement</vt:lpstr>
      <vt:lpstr>Systematic Uncertainties</vt:lpstr>
      <vt:lpstr>Branching fraction</vt:lpstr>
      <vt:lpstr>Charged Tracks</vt:lpstr>
      <vt:lpstr>Fit method</vt:lpstr>
      <vt:lpstr>Summary and to do list</vt:lpstr>
      <vt:lpstr>PowerPoint 演示文稿</vt:lpstr>
      <vt:lpstr>PowerPoint 演示文稿</vt:lpstr>
      <vt:lpstr>PowerPoint 演示文稿</vt:lpstr>
      <vt:lpstr>Datasets and MC samples</vt:lpstr>
      <vt:lpstr>Datasets (BOSS 7.0.3 &amp; 7.0.5 &amp; 7.0.6 &amp; 7.0.7)</vt:lpstr>
      <vt:lpstr>Event selection</vt:lpstr>
      <vt:lpstr> reconstruction</vt:lpstr>
      <vt:lpstr>Background Study</vt:lpstr>
      <vt:lpstr> Background Study</vt:lpstr>
      <vt:lpstr> Background Study</vt:lpstr>
      <vt:lpstr>Scattering plots of  vs.   invariant mass</vt:lpstr>
      <vt:lpstr>Scattering plots of  vs.   invariant mass</vt:lpstr>
      <vt:lpstr>Scattering plots of  vs.   invariant mass</vt:lpstr>
      <vt:lpstr>Bachelor pi+pi- reconstruction</vt:lpstr>
      <vt:lpstr>average Born cross section</vt:lpstr>
      <vt:lpstr>分支比系统误差</vt:lpstr>
      <vt:lpstr>分支比系统误差</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e^+ e^-→π^+ π^- 〖Ds〗^+ 〖Ds〗^-</dc:title>
  <dc:creator/>
  <cp:lastModifiedBy>张丹昊</cp:lastModifiedBy>
  <cp:revision>112</cp:revision>
  <dcterms:created xsi:type="dcterms:W3CDTF">2021-12-06T05:45:00Z</dcterms:created>
  <dcterms:modified xsi:type="dcterms:W3CDTF">2025-01-14T11:56:50Z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76223269E0E54CE9B0749A7C9D989F57_13</vt:lpwstr>
  </property>
  <property fmtid="{D5CDD505-2E9C-101B-9397-08002B2CF9AE}" pid="3" name="KSOProductBuildVer">
    <vt:lpwstr>2052-12.1.0.19302</vt:lpwstr>
  </property>
</Properties>
</file>