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97" r:id="rId3"/>
    <p:sldId id="320" r:id="rId4"/>
    <p:sldId id="277" r:id="rId5"/>
    <p:sldId id="261" r:id="rId6"/>
    <p:sldId id="304" r:id="rId7"/>
    <p:sldId id="290" r:id="rId8"/>
    <p:sldId id="312" r:id="rId9"/>
    <p:sldId id="314" r:id="rId10"/>
    <p:sldId id="293" r:id="rId11"/>
    <p:sldId id="315" r:id="rId12"/>
    <p:sldId id="308" r:id="rId13"/>
    <p:sldId id="317" r:id="rId14"/>
    <p:sldId id="316" r:id="rId15"/>
    <p:sldId id="322" r:id="rId16"/>
    <p:sldId id="323" r:id="rId17"/>
    <p:sldId id="321" r:id="rId18"/>
    <p:sldId id="319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95"/>
    <p:restoredTop sz="94258" autoAdjust="0"/>
  </p:normalViewPr>
  <p:slideViewPr>
    <p:cSldViewPr snapToGrid="0">
      <p:cViewPr varScale="1">
        <p:scale>
          <a:sx n="138" d="100"/>
          <a:sy n="138" d="100"/>
        </p:scale>
        <p:origin x="6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E9EB4-A93F-4402-AEED-02A4D618D6A5}" type="datetimeFigureOut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CDA9E-597B-4DDA-A1FE-D33C628C02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91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CDA9E-597B-4DDA-A1FE-D33C628C029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62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CA6C38-8490-4F15-B581-B110EC3EA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62B1BF7-EE51-40FB-B6A5-D23F5E56E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025B8F-4129-4FE5-A6A0-547BBCCEB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F84F-F211-494A-9184-981423B37DFB}" type="datetime1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919E23-5BA0-4EB9-90FF-EDCAC5C6E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DAF2B9-B940-46DB-A6BC-3B5F772F5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36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6F6D33-F71F-4462-BA18-13EBCC18A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F99CB50-8981-497C-A408-D91CF248F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205C36-0C8E-41D5-8264-B085C56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7BB4-9EDF-4B65-A323-7C0A519C97E3}" type="datetime1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2BCA64-899B-4731-A519-A901FA5A1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2EFE75-85F8-4DF9-ADD2-C5EFDB414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86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2C5C2A5-8662-47CB-81B8-57B06A6354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DF0CD27-055E-4993-B6F0-C674A8FEB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A3D8FF-6FA8-4815-B0E1-746FDF90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AA31-B818-4EB5-B2D9-BCB8B912D77F}" type="datetime1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2DAB9F-AA51-41FB-BA03-411D948AD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ECD1C1-BE7B-44C1-B807-C9D4394F5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45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6B4336-F33D-4557-A904-501F5B4C8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C9B272-FAA7-4DCA-A0D5-79A077DDB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270E2C-5974-4AE5-8CD7-C04834DFF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1DA5FC-7C0F-4AB1-820D-00BAFEFA2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DF9734-BEB9-45EB-BEE2-E51CB6AC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07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B61E88-4F7F-4106-A49D-4D8FF040C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EBCCC-730D-4950-AC98-24F672444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FBAE6A-316B-4229-A32D-4F0DBB096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11ED-7CC7-4D7C-910A-34865B3E6614}" type="datetime1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A2327C-0DB3-4607-9DB7-7DEA48A39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FEFF27-42E7-40FC-988C-365F94824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28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01F345-EA0C-482D-8198-613DF5195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64472A-2E43-429C-BF9C-EF22CD06F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F9F3E89-4424-48E8-AB5D-09B9EF06C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5D6A341-CB01-4F34-B15A-FB9509863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490D-F30D-4D02-B19A-F842A033C5DE}" type="datetime1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D355462-8E65-40D0-979A-F5D04FE3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CF4A59F-7F8B-49BF-A998-40535D887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85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46572B-E668-40E5-B596-BF79DB013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0D89688-76B9-4BE1-ADD7-A28B1408E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E6D2005-B772-40F6-8715-3600EA78F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0E731E3-6213-412E-B6CB-DB2579362B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4ADCA9-13B4-4637-BEC5-A170E6ADB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A0DE54E-1240-4363-A463-9B3C18EF3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47EF-9D75-402A-AEA7-62166370657E}" type="datetime1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176D9E3-9FEE-46C6-9AF3-680F20FB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EEDF2A6-FCED-4B2C-8C24-18733E8ED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27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47C641-4C34-411D-B0A3-CE1C89B68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265FBCE-FE18-405E-B1D2-D60F4A683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5435-8228-4BCB-93C5-004629E178D1}" type="datetime1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97EB9BB-AA31-4D2D-9430-A69ED3562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D3572E5-0742-47B7-9D6F-928F9F939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32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FC38EA9-BF90-40EA-8089-1AF9AD2B1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3491-C549-45C8-96DC-806024954C2F}" type="datetime1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E4979EF-B273-4C02-BB66-E637B406B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33A84A-7035-4367-829D-4648E704D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53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6DF9A2-8C8C-47BC-B414-D69714699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DE832A-4C35-4CB9-AF0D-9C5AB27DA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C182B6D-B445-4189-B090-DDBA6369C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D52532-27A9-4DA0-921E-493C8AC9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10C3-AE5D-4BD0-8617-00B061EEA891}" type="datetime1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2F6E41-F713-4A82-9891-64622B11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5ABBB57-31D5-45DA-B7F9-B8653F51E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94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77599D-D60B-42D5-8077-9FF77C114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86FEC12-9213-4CEC-824F-2A2E58DD88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E9EC834-1EE6-42E5-AB9B-3E123DC10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5E3529-FD38-4C57-AC62-8F848284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E2F5-4C28-44F2-BA4C-DE6E274A0BDC}" type="datetime1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4C2FBE-CEBF-4812-9344-B3A7CDB14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B453A66-F19C-4C8C-8C97-B8DBC3E73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478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5A9AC4E-4F60-490E-83BE-20C0292B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F4CAFA-3DE6-41FE-9AC9-6258A82A8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BDB897-380D-4015-A3E7-C4F25C874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7EB57-A1A4-49F6-A5CD-A25939F7EE04}" type="datetime1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24C050-4454-4B1F-9B96-B7BEEE23B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EE7E39-2C73-4CA6-8406-5A79A5A6B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19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2E35D12-9BEF-4B43-8C53-FB08F9B6DFD7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/>
            <p:txBody>
              <a:bodyPr anchor="ctr">
                <a:normAutofit/>
              </a:bodyPr>
              <a:lstStyle/>
              <a:p>
                <a:r>
                  <a:rPr lang="fr-FR" altLang="zh-CN" sz="4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Examination of T/CP Invariance</a:t>
                </a:r>
                <a:br>
                  <a:rPr lang="fr-FR" altLang="zh-CN" sz="4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</a:br>
                <a:r>
                  <a:rPr lang="fr-BE" altLang="zh-CN" sz="4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altLang="zh-CN" sz="4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altLang="zh-CN" sz="4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fr-FR" altLang="zh-CN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itchFamily="-84" charset="2"/>
                          </a:rPr>
                        </m:ctrlPr>
                      </m:sSupPr>
                      <m:e>
                        <m:r>
                          <a:rPr lang="fr-FR" altLang="zh-CN" sz="4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itchFamily="-84" charset="2"/>
                          </a:rPr>
                          <m:t></m:t>
                        </m:r>
                      </m:e>
                      <m:sup>
                        <m:r>
                          <a:rPr lang="en-US" altLang="zh-CN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itchFamily="-84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itchFamily="-84" charset="2"/>
                          </a:rPr>
                        </m:ctrlPr>
                      </m:sSupPr>
                      <m:e>
                        <m:r>
                          <a:rPr lang="fr-FR" altLang="zh-CN" sz="4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itchFamily="-84" charset="2"/>
                          </a:rPr>
                          <m:t></m:t>
                        </m:r>
                      </m:e>
                      <m:sup>
                        <m:r>
                          <a:rPr lang="en-US" altLang="zh-CN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itchFamily="-84" charset="2"/>
                          </a:rPr>
                          <m:t>−</m:t>
                        </m:r>
                      </m:sup>
                    </m:sSup>
                    <m:r>
                      <a:rPr lang="fr-FR" altLang="zh-CN" sz="4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altLang="zh-CN" sz="4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Reaction at BES</a:t>
                </a:r>
                <a:r>
                  <a:rPr lang="en-US" altLang="zh-CN" sz="4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III</a:t>
                </a:r>
                <a:endParaRPr lang="zh-CN" altLang="en-US" sz="4000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2E35D12-9BEF-4B43-8C53-FB08F9B6DF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>
            <a:extLst>
              <a:ext uri="{FF2B5EF4-FFF2-40B4-BE49-F238E27FC236}">
                <a16:creationId xmlns:a16="http://schemas.microsoft.com/office/drawing/2014/main" id="{D72CA329-86BD-4FCB-90E0-7CB40BD799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Yunhe Yang</a:t>
            </a:r>
            <a:r>
              <a:rPr lang="en-US" altLang="zh-CN" sz="20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Ziyu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Zhang</a:t>
            </a:r>
            <a:r>
              <a:rPr lang="en-US" altLang="zh-CN" sz="20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Zhiyong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Wang</a:t>
            </a:r>
            <a:r>
              <a:rPr lang="en-US" altLang="zh-CN" sz="20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Aiqiang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Guo</a:t>
            </a:r>
            <a:r>
              <a:rPr lang="en-US" altLang="zh-CN" sz="20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Chunxu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Yu</a:t>
            </a:r>
            <a:r>
              <a:rPr lang="en-US" altLang="zh-CN" sz="20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</a:p>
          <a:p>
            <a:pPr>
              <a:lnSpc>
                <a:spcPct val="110000"/>
              </a:lnSpc>
            </a:pPr>
            <a:r>
              <a:rPr lang="en-US" altLang="zh-CN" sz="20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NanKai University</a:t>
            </a:r>
          </a:p>
          <a:p>
            <a:pPr>
              <a:lnSpc>
                <a:spcPct val="110000"/>
              </a:lnSpc>
            </a:pPr>
            <a:r>
              <a:rPr lang="en-US" altLang="zh-CN" sz="20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Institute of Modern Physics, Chinese Academy of Sciences</a:t>
            </a:r>
          </a:p>
          <a:p>
            <a:pPr>
              <a:lnSpc>
                <a:spcPct val="110000"/>
              </a:lnSpc>
            </a:pP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High Energy Physics</a:t>
            </a:r>
          </a:p>
        </p:txBody>
      </p:sp>
    </p:spTree>
    <p:extLst>
      <p:ext uri="{BB962C8B-B14F-4D97-AF65-F5344CB8AC3E}">
        <p14:creationId xmlns:p14="http://schemas.microsoft.com/office/powerpoint/2010/main" val="107483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BC4D2D-88DA-4498-8D52-93DC32B21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Further selection</a:t>
            </a:r>
            <a:endParaRPr lang="zh-CN" altLang="en-US" sz="40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C73C98-D9F1-43C1-89B4-1665CFD48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B923-7AC7-421B-A098-F2828201C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2594D6-A380-4DA2-8928-EE953144A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B77F131-409F-229A-2116-E76A8EFD6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73" y="3779999"/>
            <a:ext cx="3506853" cy="252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E93086B-0328-85E6-3F8E-2095A5C9B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80000"/>
            <a:ext cx="3506852" cy="2519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内容占位符 7">
                <a:extLst>
                  <a:ext uri="{FF2B5EF4-FFF2-40B4-BE49-F238E27FC236}">
                    <a16:creationId xmlns:a16="http://schemas.microsoft.com/office/drawing/2014/main" id="{257FE1BA-A139-4F65-1016-CB7940E7E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440000"/>
                <a:ext cx="7489426" cy="1383777"/>
              </a:xfr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4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Use the relationship between P and depth in the MUC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𝐹𝑂𝑀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𝑆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𝑆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+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𝐵</m:t>
                            </m:r>
                          </m:e>
                        </m:rad>
                      </m:den>
                    </m:f>
                  </m:oMath>
                </a14:m>
                <a:endParaRPr lang="en-US" altLang="zh-CN" sz="24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𝑀𝑈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𝑑𝑒𝑝𝑡h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&gt;95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−0.65)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6" name="内容占位符 7">
                <a:extLst>
                  <a:ext uri="{FF2B5EF4-FFF2-40B4-BE49-F238E27FC236}">
                    <a16:creationId xmlns:a16="http://schemas.microsoft.com/office/drawing/2014/main" id="{257FE1BA-A139-4F65-1016-CB7940E7E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440000"/>
                <a:ext cx="7489426" cy="1383777"/>
              </a:xfrm>
              <a:blipFill>
                <a:blip r:embed="rId4"/>
                <a:stretch>
                  <a:fillRect l="-1184" t="-3636" b="-1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>
            <a:extLst>
              <a:ext uri="{FF2B5EF4-FFF2-40B4-BE49-F238E27FC236}">
                <a16:creationId xmlns:a16="http://schemas.microsoft.com/office/drawing/2014/main" id="{B97A562C-F5E7-527A-06C3-8E36758C40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46" y="1133165"/>
            <a:ext cx="3506853" cy="2520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14D6C46-38A9-D94B-6DE0-774FA3001B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47" y="3779999"/>
            <a:ext cx="3506853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08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AB239-1998-B525-665D-BAF4DFCE4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152E43-4545-659E-1251-FF9920D8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5390416" cy="646331"/>
          </a:xfr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Further selection</a:t>
            </a:r>
            <a:endParaRPr lang="zh-CN" altLang="en-US" sz="40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4E8475-0AD1-C350-86E1-48665D860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57ED97-7419-8E90-4253-BDEFC95EF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5D1BC7-BEB3-F80B-CE72-29FEB2D38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E7D6988-F52F-742F-8434-7A367AE6A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79" y="909000"/>
            <a:ext cx="4602041" cy="5040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5978AD5C-0261-935E-84D8-638FB3D7D8F0}"/>
              </a:ext>
            </a:extLst>
          </p:cNvPr>
          <p:cNvSpPr/>
          <p:nvPr/>
        </p:nvSpPr>
        <p:spPr>
          <a:xfrm>
            <a:off x="6475528" y="2409057"/>
            <a:ext cx="4424517" cy="344439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4237BA2-90E6-AEFD-CF6F-10818A1FA784}"/>
                  </a:ext>
                </a:extLst>
              </p:cNvPr>
              <p:cNvSpPr txBox="1"/>
              <p:nvPr/>
            </p:nvSpPr>
            <p:spPr>
              <a:xfrm>
                <a:off x="360000" y="1440000"/>
                <a:ext cx="5390417" cy="709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left background</a:t>
                </a:r>
              </a:p>
              <a:p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Need the miss mass and miss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kumimoji="1"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4237BA2-90E6-AEFD-CF6F-10818A1FA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440000"/>
                <a:ext cx="5390417" cy="709200"/>
              </a:xfrm>
              <a:prstGeom prst="rect">
                <a:avLst/>
              </a:prstGeom>
              <a:blipFill>
                <a:blip r:embed="rId3"/>
                <a:stretch>
                  <a:fillRect l="-1176" t="-5263" b="-140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463CD96-E9D4-5377-6265-27B5EE9B6350}"/>
                  </a:ext>
                </a:extLst>
              </p:cNvPr>
              <p:cNvSpPr txBox="1"/>
              <p:nvPr/>
            </p:nvSpPr>
            <p:spPr>
              <a:xfrm>
                <a:off x="360000" y="2802161"/>
                <a:ext cx="4223575" cy="12536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00000"/>
                  </a:lnSpc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𝑀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𝑚𝑖𝑠𝑠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P</m:t>
                        </m:r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sub>
                        </m:s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P</m:t>
                        </m:r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𝑙𝑙</m:t>
                            </m:r>
                          </m:sub>
                        </m:sSub>
                      </m:e>
                    </m:d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altLang="zh-CN" sz="2000" i="1" dirty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 marL="342900" indent="-342900">
                  <a:lnSpc>
                    <a:spcPct val="100000"/>
                  </a:lnSpc>
                  <a:buFont typeface="Wingdings" pitchFamily="2" charset="2"/>
                  <a:buChar char="ü"/>
                </a:pPr>
                <a:endParaRPr lang="en-US" altLang="zh-CN" sz="2000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 marL="342900" indent="-342900"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cos</m:t>
                    </m:r>
                    <m:sSub>
                      <m:sSubPr>
                        <m:ctrlPr>
                          <a:rPr lang="en-US" altLang="zh-CN" sz="2000" i="1" dirty="0" err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𝜃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𝑚𝑖𝑠𝑠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f>
                      <m:f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pl-PL" altLang="zh-CN" sz="20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altLang="zh-CN" sz="2000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pl-PL" altLang="zh-CN" sz="2000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l-PL" altLang="zh-CN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l-PL" altLang="zh-CN" sz="2000" i="1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l-PL" altLang="zh-CN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altLang="zh-CN" sz="1800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463CD96-E9D4-5377-6265-27B5EE9B6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2802161"/>
                <a:ext cx="4223575" cy="1253677"/>
              </a:xfrm>
              <a:prstGeom prst="rect">
                <a:avLst/>
              </a:prstGeom>
              <a:blipFill>
                <a:blip r:embed="rId4"/>
                <a:stretch>
                  <a:fillRect l="-1201" b="-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140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7C0DA3-0751-4AEF-946F-29217D6F7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7445706" cy="646331"/>
          </a:xfr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Further selection</a:t>
            </a:r>
            <a:endParaRPr lang="zh-CN" altLang="en-US" sz="40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C4E703-6F3F-4B63-92EC-1568D8F31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5FF48E-5F74-4F47-A8D3-E86247C3B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DACCF7-2882-45B1-9A82-DDC88A155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E9E39A0-E4B0-BFF4-3240-C0D095178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47" y="3774600"/>
            <a:ext cx="3511863" cy="252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554C99F-046F-ADA6-5EC8-4211308B9500}"/>
                  </a:ext>
                </a:extLst>
              </p:cNvPr>
              <p:cNvSpPr txBox="1"/>
              <p:nvPr/>
            </p:nvSpPr>
            <p:spPr>
              <a:xfrm>
                <a:off x="360000" y="1440000"/>
                <a:ext cx="4114800" cy="1065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00000"/>
                  </a:lnSpc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𝑀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𝑚𝑖𝑠𝑠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P</m:t>
                        </m:r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sub>
                        </m:s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P</m:t>
                        </m:r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𝑙𝑙</m:t>
                            </m:r>
                          </m:sub>
                        </m:sSub>
                      </m:e>
                    </m:d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altLang="zh-CN" sz="2000" i="1" dirty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 marL="342900" indent="-342900">
                  <a:lnSpc>
                    <a:spcPct val="100000"/>
                  </a:lnSpc>
                  <a:buFont typeface="Wingdings" pitchFamily="2" charset="2"/>
                  <a:buChar char="ü"/>
                </a:pPr>
                <a:endParaRPr lang="en-US" altLang="zh-CN" sz="2000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latin typeface="Cambria Math" panose="02040503050406030204" pitchFamily="18" charset="0"/>
                    <a:ea typeface="宋体" panose="02010600030101010101" pitchFamily="2" charset="-122"/>
                  </a:rPr>
                  <a:t>The missing mass: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𝑀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𝑚𝑖𝑠𝑠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&lt;3.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05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554C99F-046F-ADA6-5EC8-4211308B9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440000"/>
                <a:ext cx="4114800" cy="1065100"/>
              </a:xfrm>
              <a:prstGeom prst="rect">
                <a:avLst/>
              </a:prstGeom>
              <a:blipFill>
                <a:blip r:embed="rId3"/>
                <a:stretch>
                  <a:fillRect l="-1231" b="-94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F8FF2AB6-6176-9494-DE7F-D82BA7288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068" y="3776400"/>
            <a:ext cx="3506853" cy="252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B0D1C7E-85B9-73EB-CED4-D9A67DEBF0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90" y="3776400"/>
            <a:ext cx="3506853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18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CFA6B-9D88-2F91-F6F8-9F047EF15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4FB8ED-0688-C34D-6324-778000479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7445706" cy="646331"/>
          </a:xfr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Further selection</a:t>
            </a:r>
            <a:endParaRPr lang="zh-CN" altLang="en-US" sz="40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9EAABE-35AE-CF83-16A2-7F5C7E036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0B367E-864F-97FB-352C-40217F3D7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F5656A-B5EC-F813-0336-732015568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13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8D83F89-3399-52F8-B48E-B6AC74578ABE}"/>
                  </a:ext>
                </a:extLst>
              </p:cNvPr>
              <p:cNvSpPr txBox="1"/>
              <p:nvPr/>
            </p:nvSpPr>
            <p:spPr>
              <a:xfrm>
                <a:off x="359999" y="1440000"/>
                <a:ext cx="4501367" cy="1204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cos</m:t>
                    </m:r>
                    <m:sSub>
                      <m:sSubPr>
                        <m:ctrlPr>
                          <a:rPr lang="en-US" altLang="zh-CN" sz="2000" i="1" dirty="0" err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𝜃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𝑚𝑖𝑠𝑠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f>
                      <m:f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pl-PL" altLang="zh-CN" sz="20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altLang="zh-CN" sz="2000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pl-PL" altLang="zh-CN" sz="2000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l-PL" altLang="zh-CN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l-PL" altLang="zh-CN" sz="2000" i="1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l-PL" altLang="zh-CN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 marL="342900" indent="-342900">
                  <a:lnSpc>
                    <a:spcPct val="100000"/>
                  </a:lnSpc>
                  <a:buFont typeface="Wingdings" pitchFamily="2" charset="2"/>
                  <a:buChar char="ü"/>
                </a:pPr>
                <a:endParaRPr lang="en-US" altLang="zh-CN" sz="2000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latin typeface="Cambria Math" panose="02040503050406030204" pitchFamily="18" charset="0"/>
                    <a:ea typeface="宋体" panose="02010600030101010101" pitchFamily="2" charset="-122"/>
                  </a:rPr>
                  <a:t>The missing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kumimoji="1"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宋体" panose="02010600030101010101" pitchFamily="2" charset="-122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2000" b="0" i="0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|</m:t>
                    </m:r>
                    <m:r>
                      <m:rPr>
                        <m:sty m:val="p"/>
                      </m:rPr>
                      <a:rPr lang="en-US" altLang="zh-CN" sz="20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cos</m:t>
                    </m:r>
                    <m:sSub>
                      <m:sSubPr>
                        <m:ctrlPr>
                          <a:rPr lang="en-US" altLang="zh-CN" sz="2000" i="1" dirty="0" err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𝜃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𝑚𝑖𝑠𝑠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|&lt;0.8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8D83F89-3399-52F8-B48E-B6AC74578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99" y="1440000"/>
                <a:ext cx="4501367" cy="1204240"/>
              </a:xfrm>
              <a:prstGeom prst="rect">
                <a:avLst/>
              </a:prstGeom>
              <a:blipFill>
                <a:blip r:embed="rId2"/>
                <a:stretch>
                  <a:fillRect l="-1127" b="-72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7281D8EB-0A69-5107-8A7C-6C9FC5B0D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73" y="3780000"/>
            <a:ext cx="3506853" cy="252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BCB381B-B822-9913-718C-0AF3F6917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80000"/>
            <a:ext cx="3506853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23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CAB63-D732-E310-0659-B495C7019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117130-E977-78F6-0012-6A4517559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5041340" cy="646331"/>
          </a:xfr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Background analysis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593B4C-1AC6-97F7-A1AE-DEC9FA3D4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BDF020-DDBF-D486-96EF-85A2154D9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94AFAA-EA15-8FBC-80F4-5A0581108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14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1E047EA-D295-8115-1C64-FCF3F135D50E}"/>
                  </a:ext>
                </a:extLst>
              </p:cNvPr>
              <p:cNvSpPr txBox="1"/>
              <p:nvPr/>
            </p:nvSpPr>
            <p:spPr>
              <a:xfrm>
                <a:off x="359999" y="1440000"/>
                <a:ext cx="5545129" cy="3815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Main background</a:t>
                </a:r>
              </a:p>
              <a:p>
                <a:pPr marL="342900" indent="-342900"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000" dirty="0"/>
              </a:p>
              <a:p>
                <a:pPr marL="342900" indent="-342900">
                  <a:buFont typeface="Wingdings" pitchFamily="2" charset="2"/>
                  <a:buChar char="ü"/>
                </a:pPr>
                <a:endParaRPr lang="en-US" altLang="zh-CN" sz="2000" dirty="0"/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kumimoji="1" lang="en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number of background events is about 14760 in total, about 7.40% to inclusive MC.</a:t>
                </a:r>
              </a:p>
              <a:p>
                <a:pPr marL="342900" indent="-342900">
                  <a:buFont typeface="Wingdings" pitchFamily="2" charset="2"/>
                  <a:buChar char="Ø"/>
                </a:pPr>
                <a:endParaRPr kumimoji="1" lang="en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from background: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𝐶𝑃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𝐶𝑃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=1+4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=1.019219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=0.00480475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Need consider uncertainty from background!</a:t>
                </a: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1E047EA-D295-8115-1C64-FCF3F135D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99" y="1440000"/>
                <a:ext cx="5545129" cy="3815853"/>
              </a:xfrm>
              <a:prstGeom prst="rect">
                <a:avLst/>
              </a:prstGeom>
              <a:blipFill>
                <a:blip r:embed="rId2"/>
                <a:stretch>
                  <a:fillRect l="-913" t="-997" b="-19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EFF186CA-0A7E-5C2F-D8C3-1566D4D67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872" y="909000"/>
            <a:ext cx="4647455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28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91D8F3-8AE4-7E32-48F6-C28284FB4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Background analysis</a:t>
            </a:r>
            <a:endParaRPr kumimoji="1"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E21DDA-820A-B601-6FC7-0EEDD07EE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440000"/>
            <a:ext cx="10515600" cy="424732"/>
          </a:xfr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To ensure the inclusive MC can describe</a:t>
            </a:r>
            <a:r>
              <a:rPr kumimoji="1" lang="zh-CN" altLang="en-US" sz="2400" dirty="0">
                <a:latin typeface="Cambria Math" panose="02040503050406030204" pitchFamily="18" charset="0"/>
              </a:rPr>
              <a:t> </a:t>
            </a:r>
            <a:r>
              <a:rPr kumimoji="1"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the background.</a:t>
            </a:r>
            <a:endParaRPr kumimoji="1" lang="zh-CN" altLang="en-US" sz="2400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255A50-B110-736E-CB3C-7F23827DA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A99B39-82E8-F0B9-B685-DF1D4D1D5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966569-ED36-463D-F007-6200C7B1B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DAEF7C-A7AC-2C0B-6A2F-478EFEB78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10" y="2239401"/>
            <a:ext cx="5009790" cy="360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DA2B1C3-8B33-5E7B-813A-C1AE0B21F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39401"/>
            <a:ext cx="5014800" cy="36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08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8EBF1F-75EC-20A6-15C6-E76C34B6C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Background analysis</a:t>
            </a:r>
            <a:endParaRPr kumimoji="1"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138CD7-47DA-33A6-BE97-D07822F7C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EA99F6-6422-4198-D07A-39C1DCCA4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91468D-8A5D-5BC3-1C40-596F87101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FCE475-BC14-8CC3-7BEE-AC9A2BDC9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898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635BFE-071E-DF20-8796-9F2C9C89D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kumimoji="1"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Data vs MC</a:t>
            </a:r>
            <a:endParaRPr kumimoji="1" lang="zh-CN" altLang="en-US" sz="4000" dirty="0">
              <a:latin typeface="Cambria Math" panose="02040503050406030204" pitchFamily="18" charset="0"/>
            </a:endParaRPr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F46882B6-CEC2-DA01-8AEB-D8A95A948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1440000"/>
            <a:ext cx="3600000" cy="2586932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CBA79F-3386-9DC9-D2A0-8014C6305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0C8B79-FEAA-645A-4BAE-32319F20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20EA27-02EA-98EB-ABCC-0C6E66DCC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903A93B-920D-DD5A-5A1F-6187E5B26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00" y="1440000"/>
            <a:ext cx="3600000" cy="258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96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05BD5A-F218-5338-CA58-4DDA7E306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kumimoji="1"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Next week work</a:t>
            </a:r>
            <a:endParaRPr kumimoji="1" lang="zh-CN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4F1B0E-AC25-5316-B1E4-1374B1033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440000"/>
            <a:ext cx="10515600" cy="435133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kumimoji="1"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Run the inclusive MC with CP violation.</a:t>
            </a:r>
          </a:p>
          <a:p>
            <a:pPr>
              <a:buFont typeface="Wingdings" pitchFamily="2" charset="2"/>
              <a:buChar char="Ø"/>
            </a:pPr>
            <a:r>
              <a:rPr kumimoji="1"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Consider how to calculate the impact of background on the result.</a:t>
            </a:r>
          </a:p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32917F-83E9-B431-9B51-C5DC22DAF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1B044C-9324-2DCD-F809-61DD8CC9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F77E93-819B-C404-0AFC-8622C37DE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382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BD1FB-8916-4CEE-A066-69F9AA7EA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kumimoji="1"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Outline</a:t>
            </a:r>
            <a:endParaRPr kumimoji="1" lang="zh-CN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CBD9BB-79F9-A0CD-17BF-A76049FAC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MC sample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Event selection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Further selection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Background analysis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&lt;A&gt; and R</a:t>
            </a:r>
            <a:endParaRPr kumimoji="1"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2D02A2-5EF6-D5D0-1773-EF936E1D4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2B79A1-9808-CA91-8BA0-357D42080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C55201-C3A5-AFAB-3276-B8416A02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9354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761BF3-E022-CE0C-6326-23CA8247C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kumimoji="1"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Motivation</a:t>
            </a:r>
            <a:endParaRPr kumimoji="1" lang="zh-CN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542828-7FE6-3A3E-0693-1346D76A7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440000"/>
            <a:ext cx="10515600" cy="4351338"/>
          </a:xfrm>
        </p:spPr>
        <p:txBody>
          <a:bodyPr/>
          <a:lstStyle/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fr-BE" altLang="zh-CN" sz="2000" dirty="0"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Understand CPV </a:t>
            </a:r>
            <a:r>
              <a:rPr lang="fr-BE" altLang="zh-CN" sz="2000" dirty="0" err="1"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is</a:t>
            </a:r>
            <a:r>
              <a:rPr lang="fr-BE" altLang="zh-CN" sz="2000" dirty="0"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 a key to </a:t>
            </a:r>
            <a:r>
              <a:rPr lang="fr-BE" altLang="zh-CN" sz="2000" dirty="0" err="1"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understand</a:t>
            </a:r>
            <a:r>
              <a:rPr lang="fr-BE" altLang="zh-CN" sz="2000" dirty="0"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 the </a:t>
            </a:r>
            <a:r>
              <a:rPr lang="fr-BE" altLang="zh-CN" sz="2000" dirty="0" err="1"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preponderance</a:t>
            </a:r>
            <a:r>
              <a:rPr lang="fr-BE" altLang="zh-CN" sz="2000" dirty="0"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 of </a:t>
            </a:r>
            <a:r>
              <a:rPr lang="fr-BE" altLang="zh-CN" sz="2000" dirty="0" err="1"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matter</a:t>
            </a:r>
            <a:r>
              <a:rPr lang="fr-BE" altLang="zh-CN" sz="2000" dirty="0"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 over </a:t>
            </a:r>
            <a:r>
              <a:rPr lang="fr-BE" altLang="zh-CN" sz="2000" dirty="0" err="1"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antimatter</a:t>
            </a:r>
            <a:r>
              <a:rPr lang="en-US" altLang="fr-BE" sz="2000" dirty="0"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 </a:t>
            </a:r>
            <a:r>
              <a:rPr lang="fr-BE" altLang="zh-CN" sz="2000" dirty="0"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in </a:t>
            </a:r>
            <a:r>
              <a:rPr lang="fr-BE" altLang="zh-CN" sz="2000" dirty="0" err="1"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our</a:t>
            </a:r>
            <a:r>
              <a:rPr lang="fr-BE" altLang="zh-CN" sz="2000" dirty="0"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 </a:t>
            </a:r>
            <a:r>
              <a:rPr lang="fr-BE" altLang="zh-CN" sz="2000" dirty="0" err="1"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universe</a:t>
            </a:r>
            <a:r>
              <a:rPr lang="fr-BE" altLang="zh-CN" sz="2000" dirty="0">
                <a:latin typeface="Cambria Math" panose="02040503050406030204" pitchFamily="18" charset="0"/>
                <a:ea typeface="Cambria Math" panose="02040503050406030204" pitchFamily="18" charset="0"/>
                <a:sym typeface="+mn-ea"/>
              </a:rPr>
              <a:t>.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endParaRPr lang="zh-CN" altLang="en-US" sz="2000" dirty="0">
              <a:latin typeface="Cambria Math" panose="02040503050406030204" pitchFamily="18" charset="0"/>
            </a:endParaRPr>
          </a:p>
          <a:p>
            <a:pPr algn="l">
              <a:spcBef>
                <a:spcPts val="600"/>
              </a:spcBef>
              <a:buFont typeface="Wingdings" pitchFamily="2" charset="2"/>
              <a:buChar char="Ø"/>
            </a:pPr>
            <a:r>
              <a:rPr lang="fr-FR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CPV in </a:t>
            </a:r>
            <a:r>
              <a:rPr lang="fr-FR" altLang="zh-CN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collider</a:t>
            </a:r>
            <a:r>
              <a:rPr lang="fr-FR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fr-FR" altLang="zh-CN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Physics</a:t>
            </a:r>
            <a:r>
              <a:rPr lang="fr-FR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  <a:p>
            <a:pPr algn="l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fr-BE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DA</a:t>
            </a:r>
            <a:r>
              <a:rPr lang="el-GR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Φ</a:t>
            </a:r>
            <a:r>
              <a:rPr lang="fr-BE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NE (</a:t>
            </a:r>
            <a:r>
              <a:rPr lang="fr-FR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KLOE, 𝜙</a:t>
            </a:r>
            <a:r>
              <a:rPr lang="fr-BE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fr-BE" altLang="zh-CN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peak</a:t>
            </a:r>
            <a:r>
              <a:rPr lang="fr-BE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): Br(</a:t>
            </a:r>
            <a:r>
              <a:rPr lang="fr-FR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𝜙</a:t>
            </a:r>
            <a:r>
              <a:rPr lang="fr-BE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l-GR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→</a:t>
            </a:r>
            <a:r>
              <a:rPr lang="fr-BE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K+K-)        = 49.2%</a:t>
            </a:r>
          </a:p>
          <a:p>
            <a:pPr marL="0" indent="0" algn="l">
              <a:spcBef>
                <a:spcPts val="600"/>
              </a:spcBef>
              <a:buNone/>
            </a:pPr>
            <a:r>
              <a:rPr lang="fr-BE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   </a:t>
            </a:r>
            <a:r>
              <a:rPr lang="fr-BE" altLang="zh-CN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e+e</a:t>
            </a:r>
            <a:r>
              <a:rPr lang="fr-BE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- @1019.4 MeV           Br(</a:t>
            </a:r>
            <a:r>
              <a:rPr lang="fr-FR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𝜙</a:t>
            </a:r>
            <a:r>
              <a:rPr lang="fr-BE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l-GR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→</a:t>
            </a:r>
            <a:r>
              <a:rPr lang="fr-BE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K0K0-bar) = 33.8%                </a:t>
            </a:r>
          </a:p>
          <a:p>
            <a:pPr algn="l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fr-BE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KEKB/BELLE, PEP-II/BABAR  </a:t>
            </a:r>
            <a:r>
              <a:rPr lang="fr-BE" altLang="zh-CN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Tevatron</a:t>
            </a:r>
            <a:r>
              <a:rPr lang="fr-BE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(D0/CDF)   LHC (ATLAS/CMS)</a:t>
            </a:r>
          </a:p>
          <a:p>
            <a:pPr marL="0" indent="0" algn="l">
              <a:spcBef>
                <a:spcPts val="600"/>
              </a:spcBef>
              <a:buClr>
                <a:schemeClr val="tx1"/>
              </a:buClr>
              <a:buNone/>
            </a:pPr>
            <a:r>
              <a:rPr lang="fr-BE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   </a:t>
            </a:r>
            <a:r>
              <a:rPr lang="fr-BE" altLang="zh-CN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e+e</a:t>
            </a:r>
            <a:r>
              <a:rPr lang="fr-BE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- @10.58 </a:t>
            </a:r>
            <a:r>
              <a:rPr lang="fr-BE" altLang="zh-CN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GeV</a:t>
            </a:r>
            <a:r>
              <a:rPr lang="fr-BE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he-IL" altLang="zh-CN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ץ</a:t>
            </a:r>
            <a:r>
              <a:rPr lang="fr-BE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(4S)                pp-bar @1.98 </a:t>
            </a:r>
            <a:r>
              <a:rPr lang="fr-BE" altLang="zh-CN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TeV</a:t>
            </a:r>
            <a:r>
              <a:rPr lang="fr-BE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pp @14 </a:t>
            </a:r>
            <a:r>
              <a:rPr lang="fr-BE" altLang="zh-CN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TeV</a:t>
            </a:r>
            <a:endParaRPr lang="he-IL" altLang="zh-CN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kumimoji="1" lang="en-US" altLang="zh-CN" dirty="0">
              <a:latin typeface="Cambria Math" panose="02040503050406030204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fr-BE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CKM </a:t>
            </a:r>
            <a:r>
              <a:rPr lang="fr-BE" altLang="zh-CN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says</a:t>
            </a:r>
            <a:r>
              <a:rPr lang="fr-BE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: no CPV </a:t>
            </a:r>
            <a:r>
              <a:rPr lang="fr-BE" altLang="zh-CN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should</a:t>
            </a:r>
            <a:r>
              <a:rPr lang="fr-BE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not </a:t>
            </a:r>
            <a:r>
              <a:rPr lang="fr-BE" altLang="zh-CN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occur</a:t>
            </a:r>
            <a:r>
              <a:rPr lang="fr-BE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in the </a:t>
            </a:r>
            <a:r>
              <a:rPr lang="fr-BE" altLang="zh-CN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leptonic</a:t>
            </a:r>
            <a:r>
              <a:rPr lang="fr-BE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fr-BE" altLang="zh-CN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sector</a:t>
            </a:r>
            <a:r>
              <a:rPr lang="fr-BE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fr-BE" altLang="zh-CN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which</a:t>
            </a:r>
            <a:r>
              <a:rPr lang="fr-BE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must </a:t>
            </a:r>
            <a:r>
              <a:rPr lang="fr-BE" altLang="zh-CN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be</a:t>
            </a:r>
            <a:r>
              <a:rPr lang="en-US" altLang="fr-BE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fr-BE" altLang="zh-CN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tested</a:t>
            </a:r>
            <a:r>
              <a:rPr lang="fr-BE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!</a:t>
            </a:r>
            <a:endParaRPr lang="zh-CN" altLang="en-US" sz="2000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593F36-300B-4911-8853-D49B2A8FC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1BBEEC-505D-84F1-30A0-34171B61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51416E-0B83-6994-650A-D6A7681A8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860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EE3B1B-5DFB-47CA-8B24-F75DEF706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2025/1/14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698DE2-E68C-4D98-8A55-596DB1CDE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4346D4-C13C-4AA5-8A66-D97095D29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803F0474-1F8C-47C1-89C2-4FF81E7C1F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0557384"/>
                  </p:ext>
                </p:extLst>
              </p:nvPr>
            </p:nvGraphicFramePr>
            <p:xfrm>
              <a:off x="359999" y="3690175"/>
              <a:ext cx="5040000" cy="19856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20000">
                      <a:extLst>
                        <a:ext uri="{9D8B030D-6E8A-4147-A177-3AD203B41FA5}">
                          <a16:colId xmlns:a16="http://schemas.microsoft.com/office/drawing/2014/main" val="246011193"/>
                        </a:ext>
                      </a:extLst>
                    </a:gridCol>
                    <a:gridCol w="2520000">
                      <a:extLst>
                        <a:ext uri="{9D8B030D-6E8A-4147-A177-3AD203B41FA5}">
                          <a16:colId xmlns:a16="http://schemas.microsoft.com/office/drawing/2014/main" val="4006357633"/>
                        </a:ext>
                      </a:extLst>
                    </a:gridCol>
                  </a:tblGrid>
                  <a:tr h="6613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MC sample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Generated Model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278836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0" i="1" smtClean="0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b="0" i="1" smtClean="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b="0" i="1" smtClean="0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b="0" i="1" smtClean="0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b="0" i="1" smtClean="0">
                                            <a:highlight>
                                              <a:srgbClr val="FFFF00"/>
                                            </a:highligh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b="0" i="1" smtClean="0">
                                            <a:highlight>
                                              <a:srgbClr val="FFFF00"/>
                                            </a:highlight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b="0" i="1" smtClean="0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b="0" i="0" dirty="0">
                            <a:highlight>
                              <a:srgbClr val="FFFF00"/>
                            </a:highlight>
                            <a:latin typeface="+mj-lt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0" i="0" dirty="0">
                              <a:highlight>
                                <a:srgbClr val="FFFF00"/>
                              </a:highlight>
                              <a:latin typeface="+mj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0" i="1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b="0" i="1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b="0" i="1" smtClean="0"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b="0" i="1" smtClean="0"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b="0" i="1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b="0" i="1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</m:sSub>
                            </m:oMath>
                          </a14:m>
                          <a:endParaRPr lang="zh-CN" altLang="en-US" dirty="0">
                            <a:highlight>
                              <a:srgbClr val="FFFF00"/>
                            </a:highlight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800" kern="1200" dirty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PHOTOS TAULNUNU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35744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0" i="1" smtClean="0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b="0" i="1" smtClean="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b="0" i="1" smtClean="0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b="0" i="1" smtClean="0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b="0" i="1" smtClean="0">
                                            <a:highlight>
                                              <a:srgbClr val="FFFF00"/>
                                            </a:highligh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b="0" i="1" smtClean="0">
                                            <a:highlight>
                                              <a:srgbClr val="FFFF00"/>
                                            </a:highlight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b="0" i="1" smtClean="0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800" b="0" i="0" kern="1200" dirty="0">
                            <a:solidFill>
                              <a:schemeClr val="dk1"/>
                            </a:solidFill>
                            <a:highlight>
                              <a:srgbClr val="FFFF00"/>
                            </a:highlight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0" kern="1200" dirty="0">
                              <a:solidFill>
                                <a:schemeClr val="dk1"/>
                              </a:solidFill>
                              <a:highlight>
                                <a:srgbClr val="FFFF00"/>
                              </a:highlight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0" i="1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b="0" i="1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b="0" i="1" smtClean="0"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b="0" i="1" smtClean="0"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b="0" i="1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b="0" i="1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</m:sSub>
                            </m:oMath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800" kern="1200" dirty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PHOTOS TAULNUNU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015972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803F0474-1F8C-47C1-89C2-4FF81E7C1F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0557384"/>
                  </p:ext>
                </p:extLst>
              </p:nvPr>
            </p:nvGraphicFramePr>
            <p:xfrm>
              <a:off x="359999" y="3690175"/>
              <a:ext cx="5040000" cy="19856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20000">
                      <a:extLst>
                        <a:ext uri="{9D8B030D-6E8A-4147-A177-3AD203B41FA5}">
                          <a16:colId xmlns:a16="http://schemas.microsoft.com/office/drawing/2014/main" val="246011193"/>
                        </a:ext>
                      </a:extLst>
                    </a:gridCol>
                    <a:gridCol w="2520000">
                      <a:extLst>
                        <a:ext uri="{9D8B030D-6E8A-4147-A177-3AD203B41FA5}">
                          <a16:colId xmlns:a16="http://schemas.microsoft.com/office/drawing/2014/main" val="4006357633"/>
                        </a:ext>
                      </a:extLst>
                    </a:gridCol>
                  </a:tblGrid>
                  <a:tr h="6613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MC sample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Generated Model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27883626"/>
                      </a:ext>
                    </a:extLst>
                  </a:tr>
                  <a:tr h="6621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" t="-100000" r="-100000" b="-1113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800" kern="1200" dirty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PHOTOS TAULNUNU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3574441"/>
                      </a:ext>
                    </a:extLst>
                  </a:tr>
                  <a:tr h="6621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" t="-203846" r="-100000" b="-13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800" kern="1200" dirty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PHOTOS TAULNUNU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015972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标题 1">
            <a:extLst>
              <a:ext uri="{FF2B5EF4-FFF2-40B4-BE49-F238E27FC236}">
                <a16:creationId xmlns:a16="http://schemas.microsoft.com/office/drawing/2014/main" id="{6D7E62B7-3D3D-FC5F-5646-9F5473226E2E}"/>
              </a:ext>
            </a:extLst>
          </p:cNvPr>
          <p:cNvSpPr txBox="1">
            <a:spLocks/>
          </p:cNvSpPr>
          <p:nvPr/>
        </p:nvSpPr>
        <p:spPr>
          <a:xfrm>
            <a:off x="360000" y="360000"/>
            <a:ext cx="105156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MC</a:t>
            </a:r>
            <a:r>
              <a:rPr lang="zh-CN" alt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sample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DECF597-E4FB-F0CF-EE99-736379011F23}"/>
                  </a:ext>
                </a:extLst>
              </p:cNvPr>
              <p:cNvSpPr txBox="1"/>
              <p:nvPr/>
            </p:nvSpPr>
            <p:spPr>
              <a:xfrm>
                <a:off x="359999" y="1440000"/>
                <a:ext cx="573600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kumimoji="1"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BOSS version: 7.0.9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kumimoji="1"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Data: 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kumimoji="1"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Inclusive MC: 2300M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kumimoji="1"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Signal MC: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1×</m:t>
                    </m:r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kumimoji="1" lang="zh-CN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DECF597-E4FB-F0CF-EE99-736379011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99" y="1440000"/>
                <a:ext cx="5736001" cy="1569660"/>
              </a:xfrm>
              <a:prstGeom prst="rect">
                <a:avLst/>
              </a:prstGeom>
              <a:blipFill>
                <a:blip r:embed="rId3"/>
                <a:stretch>
                  <a:fillRect l="-1545" t="-3200" b="-72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361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BA1A86-2C4A-4BFF-8C3E-7DB8E690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Event selection</a:t>
            </a:r>
            <a:endParaRPr lang="zh-CN" altLang="en-US" sz="4000" dirty="0">
              <a:latin typeface="Cambria Math" panose="02040503050406030204" pitchFamily="18" charset="0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8D567E5-12D7-4910-A2FB-862141BE0D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260000"/>
                <a:ext cx="10515600" cy="4693336"/>
              </a:xfr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Good Charged Choose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&lt;1.0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e>
                    </m:d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&lt;10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  <m:r>
                          <a:rPr lang="el-GR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l-GR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0.93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Good Photon Choose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𝑑𝑎𝑛𝑔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◦</m:t>
                        </m:r>
                      </m:sup>
                    </m:sSup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0≤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𝑇𝐷𝐶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≤700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𝑛𝑠</m:t>
                    </m:r>
                    <m:r>
                      <a:rPr lang="en-US" altLang="zh-CN" sz="2000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000" i="1" dirty="0">
                  <a:highlight>
                    <a:srgbClr val="FFFF00"/>
                  </a:highligh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𝐵𝑎𝑟𝑟𝑒𝑙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𝐸𝑀𝐶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  <m:r>
                          <a:rPr lang="el-GR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l-GR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≤0.8,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l-GR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l-GR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≥25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𝑀𝑒𝑉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𝐸𝑛𝑑𝑐𝑎𝑝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𝐸𝑀𝐶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0.86≤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  <m:r>
                          <a:rPr lang="el-GR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l-GR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≤0.92,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l-GR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l-GR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≥50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𝑀𝑒𝑉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PID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𝐹𝑜𝑟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&gt;0.001,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𝐹𝑜𝑟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𝑚𝑢𝑜𝑛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&gt;0.001, 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buFont typeface="Wingdings" pitchFamily="2" charset="2"/>
                  <a:buChar char="Ø"/>
                </a:pPr>
                <a:r>
                  <a:rPr lang="en-US" altLang="zh-CN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Vertex fit</a:t>
                </a:r>
                <a:endParaRPr lang="zh-CN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8D567E5-12D7-4910-A2FB-862141BE0D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260000"/>
                <a:ext cx="10515600" cy="4693336"/>
              </a:xfrm>
              <a:blipFill>
                <a:blip r:embed="rId3"/>
                <a:stretch>
                  <a:fillRect l="-844" t="-1081" b="-18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9A52BD-9BF7-46CD-B2C9-2D8321963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7E6E-A8D3-4BB0-A3B9-23D779FED0CB}" type="datetime1">
              <a:rPr lang="zh-CN" altLang="en-US" smtClean="0"/>
              <a:t>2025/1/14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64ECBD1-CF17-45AA-9465-AC1442CD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35CB3A0-9B6B-4638-B60A-D44B39A9A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754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BC4D2D-88DA-4498-8D52-93DC32B21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4885768" cy="646331"/>
          </a:xfr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Further selection</a:t>
            </a:r>
            <a:endParaRPr lang="zh-CN" altLang="en-US" sz="40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C73C98-D9F1-43C1-89B4-1665CFD48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B923-7AC7-421B-A098-F2828201C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2594D6-A380-4DA2-8928-EE953144A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2CC1295-15FE-41B0-9F3D-C895C748A35F}"/>
                  </a:ext>
                </a:extLst>
              </p:cNvPr>
              <p:cNvSpPr txBox="1"/>
              <p:nvPr/>
            </p:nvSpPr>
            <p:spPr>
              <a:xfrm>
                <a:off x="359999" y="1440000"/>
                <a:ext cx="5144285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sz="2000" dirty="0"/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sz="2000" dirty="0"/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f>
                      <m:fPr>
                        <m:type m:val="lin"/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sz="2000" dirty="0"/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f>
                      <m:fPr>
                        <m:type m:val="lin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𝜓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sz="2000" dirty="0"/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000" dirty="0"/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𝜂</m:t>
                    </m:r>
                    <m:f>
                      <m:fPr>
                        <m:type m:val="li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den>
                    </m:f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𝛾𝛾</m:t>
                    </m:r>
                  </m:oMath>
                </a14:m>
                <a:endParaRPr lang="en-US" altLang="zh-CN" sz="2000" dirty="0"/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……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2CC1295-15FE-41B0-9F3D-C895C748A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99" y="1440000"/>
                <a:ext cx="5144285" cy="2246769"/>
              </a:xfrm>
              <a:prstGeom prst="rect">
                <a:avLst/>
              </a:prstGeom>
              <a:blipFill>
                <a:blip r:embed="rId2"/>
                <a:stretch>
                  <a:fillRect l="-1066" t="-1084" b="-173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5C7EE4A3-64BC-404E-8023-6A48CE9B2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457" y="729000"/>
            <a:ext cx="5144285" cy="5400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1587877-FD51-4661-82FB-0DE1B7FA44F5}"/>
              </a:ext>
            </a:extLst>
          </p:cNvPr>
          <p:cNvSpPr/>
          <p:nvPr/>
        </p:nvSpPr>
        <p:spPr>
          <a:xfrm>
            <a:off x="6152519" y="1677409"/>
            <a:ext cx="4953506" cy="4541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C1E0E5C-206F-4AE6-9E5E-5F1261FAA56F}"/>
              </a:ext>
            </a:extLst>
          </p:cNvPr>
          <p:cNvSpPr txBox="1"/>
          <p:nvPr/>
        </p:nvSpPr>
        <p:spPr>
          <a:xfrm>
            <a:off x="494713" y="4636838"/>
            <a:ext cx="3128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Need to give more cut!</a:t>
            </a:r>
            <a:endParaRPr lang="zh-CN" altLang="en-US" sz="24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362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BC8EBE-4F73-4FEA-9F51-69111F2A2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202080" cy="646331"/>
          </a:xfr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Further selection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B156C16-E33A-4D28-8066-DD9A585E82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440000"/>
                <a:ext cx="7354467" cy="1794402"/>
              </a:xfr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buFont typeface="Wingdings" pitchFamily="2" charset="2"/>
                  <a:buChar char="Ø"/>
                </a:pP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electron and muon:</a:t>
                </a:r>
                <a:endParaRPr lang="en-US" altLang="zh-CN" sz="2400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latin typeface="Cambria Math" panose="02040503050406030204" pitchFamily="18" charset="0"/>
                    <a:ea typeface="宋体" panose="02010600030101010101" pitchFamily="2" charset="-122"/>
                  </a:rPr>
                  <a:t>Momentum in MDC: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𝑃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&lt;1.2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latin typeface="Cambria Math" panose="02040503050406030204" pitchFamily="18" charset="0"/>
                    <a:ea typeface="宋体" panose="02010600030101010101" pitchFamily="2" charset="-122"/>
                  </a:rPr>
                  <a:t>The energy in EMC: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𝐸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𝑒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&lt;1.2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latin typeface="Cambria Math" panose="02040503050406030204" pitchFamily="18" charset="0"/>
                    <a:ea typeface="宋体" panose="02010600030101010101" pitchFamily="2" charset="-122"/>
                  </a:rPr>
                  <a:t>The energy in EMC: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𝐸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𝜇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&lt;0.3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B156C16-E33A-4D28-8066-DD9A585E82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440000"/>
                <a:ext cx="7354467" cy="1794402"/>
              </a:xfrm>
              <a:blipFill>
                <a:blip r:embed="rId2"/>
                <a:stretch>
                  <a:fillRect l="-1207" t="-2817" b="-42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F07BF1-0725-4D5E-B679-325A08B62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01C4B7-D2E0-424E-B208-445BF81EB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48BE2B-DA38-4A6F-9CBD-652F6FAFA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C44A4A6-D2AE-4E63-9904-D0E599A18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80000"/>
            <a:ext cx="3506854" cy="252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1E5791C-6873-4009-8536-9D5C4CEC54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226" y="3780000"/>
            <a:ext cx="3506854" cy="252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77A48AE-F5C5-4249-9E3F-19611ECAA8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613" y="3780000"/>
            <a:ext cx="3506854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87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77411-6A0C-0905-E828-CE5A07F92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384E6A-9DF6-C376-B9FE-26056845E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60000"/>
            <a:ext cx="6642379" cy="646331"/>
          </a:xfr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Further selection</a:t>
            </a:r>
            <a:endParaRPr lang="zh-CN" altLang="en-US" sz="40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69A4A7-7D2D-703E-EC07-27A5280BD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DB4C51-F0EC-9A4E-4040-E09B45F2E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D79810-C823-B9FA-C9CD-1476CBD29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B2C00D9-F81D-D074-6F13-63D92B81B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810" y="1161340"/>
            <a:ext cx="4861990" cy="50400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C6471689-464A-7542-88B0-54D5AA7C90BA}"/>
              </a:ext>
            </a:extLst>
          </p:cNvPr>
          <p:cNvSpPr/>
          <p:nvPr/>
        </p:nvSpPr>
        <p:spPr>
          <a:xfrm>
            <a:off x="6813754" y="2250831"/>
            <a:ext cx="4424517" cy="423543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8718C36B-AD42-B99E-0A14-4FFCB80289DE}"/>
              </a:ext>
            </a:extLst>
          </p:cNvPr>
          <p:cNvCxnSpPr/>
          <p:nvPr/>
        </p:nvCxnSpPr>
        <p:spPr>
          <a:xfrm flipH="1" flipV="1">
            <a:off x="5031657" y="2250831"/>
            <a:ext cx="1782097" cy="216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EEEC1475-D4D6-CE6D-F060-22E5A7E94693}"/>
              </a:ext>
            </a:extLst>
          </p:cNvPr>
          <p:cNvSpPr txBox="1"/>
          <p:nvPr/>
        </p:nvSpPr>
        <p:spPr>
          <a:xfrm>
            <a:off x="410618" y="1958875"/>
            <a:ext cx="4460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Muon and Pion, need MUC information.</a:t>
            </a:r>
            <a:endParaRPr kumimoji="1" lang="zh-CN" altLang="en-US" sz="2000" dirty="0">
              <a:latin typeface="Cambria Math" panose="02040503050406030204" pitchFamily="18" charset="0"/>
            </a:endParaRPr>
          </a:p>
        </p:txBody>
      </p: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722971F9-641B-1115-EADE-5DF64A3DCAEA}"/>
              </a:ext>
            </a:extLst>
          </p:cNvPr>
          <p:cNvCxnSpPr>
            <a:cxnSpLocks/>
          </p:cNvCxnSpPr>
          <p:nvPr/>
        </p:nvCxnSpPr>
        <p:spPr>
          <a:xfrm flipH="1">
            <a:off x="5031657" y="3010901"/>
            <a:ext cx="18042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30347816-3D13-6E1C-3F9F-6A9419EA3C91}"/>
              </a:ext>
            </a:extLst>
          </p:cNvPr>
          <p:cNvCxnSpPr>
            <a:cxnSpLocks/>
          </p:cNvCxnSpPr>
          <p:nvPr/>
        </p:nvCxnSpPr>
        <p:spPr>
          <a:xfrm flipH="1">
            <a:off x="5031657" y="3429000"/>
            <a:ext cx="17820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AE95731D-9D1B-99AF-CBD7-012B995FF929}"/>
              </a:ext>
            </a:extLst>
          </p:cNvPr>
          <p:cNvSpPr txBox="1"/>
          <p:nvPr/>
        </p:nvSpPr>
        <p:spPr>
          <a:xfrm>
            <a:off x="410618" y="2868949"/>
            <a:ext cx="4460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Cambria Math" panose="02040503050406030204" pitchFamily="18" charset="0"/>
              </a:rPr>
              <a:t>Electron, Muon</a:t>
            </a:r>
          </a:p>
          <a:p>
            <a:r>
              <a:rPr kumimoji="1" lang="en-US" altLang="zh-CN" sz="2000" dirty="0">
                <a:latin typeface="Cambria Math" panose="02040503050406030204" pitchFamily="18" charset="0"/>
              </a:rPr>
              <a:t>Need ep-ratio information</a:t>
            </a:r>
            <a:endParaRPr kumimoji="1" lang="zh-CN" altLang="en-US" sz="20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932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C826A-7021-978B-5470-B2E290A3E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96DB4A-4F6F-FF73-54F2-051B71974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Further selection</a:t>
            </a:r>
            <a:endParaRPr lang="zh-CN" altLang="en-US" sz="40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47A8F8-10BE-23D4-F79C-8964C7296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DE81C2-497D-27A6-6134-26E21F18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DDD82A-D0D5-6F57-65F2-47F3EFB2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C0EB6FE-3493-9CE5-4B10-A902CF533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73" y="1133165"/>
            <a:ext cx="3506853" cy="252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F64967E-9C73-388B-6AE4-0D774FB3D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73" y="3780000"/>
            <a:ext cx="3506853" cy="2520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69731B5-65D2-EBC9-228B-305C7C67D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73" y="1133165"/>
            <a:ext cx="3506853" cy="2520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F6C2934-74EB-EC32-ABF7-1778ABE287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80000"/>
            <a:ext cx="3506853" cy="25200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8159E4EA-7A4E-0224-9AF6-F2ABAE22C3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46" y="3780000"/>
            <a:ext cx="3506853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242C35B4-F6AB-4A3F-004B-873F0B5D0E62}"/>
                  </a:ext>
                </a:extLst>
              </p:cNvPr>
              <p:cNvSpPr txBox="1"/>
              <p:nvPr/>
            </p:nvSpPr>
            <p:spPr>
              <a:xfrm>
                <a:off x="359999" y="1440000"/>
                <a:ext cx="3678601" cy="1362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ts val="1000"/>
                  </a:spcBef>
                  <a:buFont typeface="Wingdings" pitchFamily="2" charset="2"/>
                  <a:buChar char="Ø"/>
                </a:pP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electron:</a:t>
                </a:r>
              </a:p>
              <a:p>
                <a:pPr marL="228600" indent="-228600">
                  <a:spcBef>
                    <a:spcPts val="1000"/>
                  </a:spcBef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𝐹𝑂𝑀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𝑆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𝑆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+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𝐵</m:t>
                            </m:r>
                          </m:e>
                        </m:rad>
                      </m:den>
                    </m:f>
                  </m:oMath>
                </a14:m>
                <a:endParaRPr lang="en-US" altLang="zh-CN" sz="2000" i="1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 marL="228600" indent="-228600">
                  <a:spcBef>
                    <a:spcPts val="1000"/>
                  </a:spcBef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𝐸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/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𝑃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&gt;0.8</m:t>
                    </m:r>
                  </m:oMath>
                </a14:m>
                <a:endParaRPr lang="en-US" altLang="zh-CN" sz="2000" i="1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242C35B4-F6AB-4A3F-004B-873F0B5D0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99" y="1440000"/>
                <a:ext cx="3678601" cy="1362745"/>
              </a:xfrm>
              <a:prstGeom prst="rect">
                <a:avLst/>
              </a:prstGeom>
              <a:blipFill>
                <a:blip r:embed="rId7"/>
                <a:stretch>
                  <a:fillRect l="-2405" t="-3704" b="-212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4763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16797</TotalTime>
  <Words>789</Words>
  <Application>Microsoft Macintosh PowerPoint</Application>
  <PresentationFormat>宽屏</PresentationFormat>
  <Paragraphs>155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等线</vt:lpstr>
      <vt:lpstr>等线 Light</vt:lpstr>
      <vt:lpstr>Arial</vt:lpstr>
      <vt:lpstr>Cambria Math</vt:lpstr>
      <vt:lpstr>Times New Roman</vt:lpstr>
      <vt:lpstr>Wingdings</vt:lpstr>
      <vt:lpstr>Office 主题​​</vt:lpstr>
      <vt:lpstr>Examination of T/CP Invariance in the e^+ e^-→^+ ^-  Reaction at BESIII</vt:lpstr>
      <vt:lpstr>Outline</vt:lpstr>
      <vt:lpstr>Motivation</vt:lpstr>
      <vt:lpstr>PowerPoint 演示文稿</vt:lpstr>
      <vt:lpstr>Event selection</vt:lpstr>
      <vt:lpstr>Further selection</vt:lpstr>
      <vt:lpstr>Further selection</vt:lpstr>
      <vt:lpstr>Further selection</vt:lpstr>
      <vt:lpstr>Further selection</vt:lpstr>
      <vt:lpstr>Further selection</vt:lpstr>
      <vt:lpstr>Further selection</vt:lpstr>
      <vt:lpstr>Further selection</vt:lpstr>
      <vt:lpstr>Further selection</vt:lpstr>
      <vt:lpstr>Background analysis</vt:lpstr>
      <vt:lpstr>Background analysis</vt:lpstr>
      <vt:lpstr>Background analysis</vt:lpstr>
      <vt:lpstr>Data vs MC</vt:lpstr>
      <vt:lpstr>Next week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Yunhe Yang</dc:creator>
  <cp:lastModifiedBy>Yunhe Yang</cp:lastModifiedBy>
  <cp:revision>263</cp:revision>
  <dcterms:created xsi:type="dcterms:W3CDTF">2024-08-03T12:39:44Z</dcterms:created>
  <dcterms:modified xsi:type="dcterms:W3CDTF">2025-01-14T11:16:57Z</dcterms:modified>
</cp:coreProperties>
</file>